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09"/>
  </p:notesMasterIdLst>
  <p:sldIdLst>
    <p:sldId id="525" r:id="rId2"/>
    <p:sldId id="619" r:id="rId3"/>
    <p:sldId id="620" r:id="rId4"/>
    <p:sldId id="621" r:id="rId5"/>
    <p:sldId id="622" r:id="rId6"/>
    <p:sldId id="624" r:id="rId7"/>
    <p:sldId id="381" r:id="rId8"/>
    <p:sldId id="472" r:id="rId9"/>
    <p:sldId id="470" r:id="rId10"/>
    <p:sldId id="572" r:id="rId11"/>
    <p:sldId id="515" r:id="rId12"/>
    <p:sldId id="560" r:id="rId13"/>
    <p:sldId id="526" r:id="rId14"/>
    <p:sldId id="569" r:id="rId15"/>
    <p:sldId id="575" r:id="rId16"/>
    <p:sldId id="630" r:id="rId17"/>
    <p:sldId id="631" r:id="rId18"/>
    <p:sldId id="565" r:id="rId19"/>
    <p:sldId id="587" r:id="rId20"/>
    <p:sldId id="566" r:id="rId21"/>
    <p:sldId id="601" r:id="rId22"/>
    <p:sldId id="576" r:id="rId23"/>
    <p:sldId id="615" r:id="rId24"/>
    <p:sldId id="577" r:id="rId25"/>
    <p:sldId id="588" r:id="rId26"/>
    <p:sldId id="632" r:id="rId27"/>
    <p:sldId id="633" r:id="rId28"/>
    <p:sldId id="589" r:id="rId29"/>
    <p:sldId id="634" r:id="rId30"/>
    <p:sldId id="635" r:id="rId31"/>
    <p:sldId id="590" r:id="rId32"/>
    <p:sldId id="578" r:id="rId33"/>
    <p:sldId id="592" r:id="rId34"/>
    <p:sldId id="593" r:id="rId35"/>
    <p:sldId id="594" r:id="rId36"/>
    <p:sldId id="616" r:id="rId37"/>
    <p:sldId id="595" r:id="rId38"/>
    <p:sldId id="636" r:id="rId39"/>
    <p:sldId id="637" r:id="rId40"/>
    <p:sldId id="579" r:id="rId41"/>
    <p:sldId id="599" r:id="rId42"/>
    <p:sldId id="597" r:id="rId43"/>
    <p:sldId id="596" r:id="rId44"/>
    <p:sldId id="602" r:id="rId45"/>
    <p:sldId id="607" r:id="rId46"/>
    <p:sldId id="608" r:id="rId47"/>
    <p:sldId id="605" r:id="rId48"/>
    <p:sldId id="606" r:id="rId49"/>
    <p:sldId id="617" r:id="rId50"/>
    <p:sldId id="610" r:id="rId51"/>
    <p:sldId id="638" r:id="rId52"/>
    <p:sldId id="639" r:id="rId53"/>
    <p:sldId id="581" r:id="rId54"/>
    <p:sldId id="611" r:id="rId55"/>
    <p:sldId id="640" r:id="rId56"/>
    <p:sldId id="641" r:id="rId57"/>
    <p:sldId id="612" r:id="rId58"/>
    <p:sldId id="614" r:id="rId59"/>
    <p:sldId id="585" r:id="rId60"/>
    <p:sldId id="582" r:id="rId61"/>
    <p:sldId id="583" r:id="rId62"/>
    <p:sldId id="584" r:id="rId63"/>
    <p:sldId id="644" r:id="rId64"/>
    <p:sldId id="645" r:id="rId65"/>
    <p:sldId id="646" r:id="rId66"/>
    <p:sldId id="647" r:id="rId67"/>
    <p:sldId id="648" r:id="rId68"/>
    <p:sldId id="649" r:id="rId69"/>
    <p:sldId id="650" r:id="rId70"/>
    <p:sldId id="651" r:id="rId71"/>
    <p:sldId id="652" r:id="rId72"/>
    <p:sldId id="653" r:id="rId73"/>
    <p:sldId id="654" r:id="rId74"/>
    <p:sldId id="655" r:id="rId75"/>
    <p:sldId id="656" r:id="rId76"/>
    <p:sldId id="657" r:id="rId77"/>
    <p:sldId id="658" r:id="rId78"/>
    <p:sldId id="659" r:id="rId79"/>
    <p:sldId id="660" r:id="rId80"/>
    <p:sldId id="662" r:id="rId81"/>
    <p:sldId id="663" r:id="rId82"/>
    <p:sldId id="666" r:id="rId83"/>
    <p:sldId id="667" r:id="rId84"/>
    <p:sldId id="668" r:id="rId85"/>
    <p:sldId id="669" r:id="rId86"/>
    <p:sldId id="671" r:id="rId87"/>
    <p:sldId id="672" r:id="rId88"/>
    <p:sldId id="673" r:id="rId89"/>
    <p:sldId id="674" r:id="rId90"/>
    <p:sldId id="675" r:id="rId91"/>
    <p:sldId id="676" r:id="rId92"/>
    <p:sldId id="681" r:id="rId93"/>
    <p:sldId id="682" r:id="rId94"/>
    <p:sldId id="683" r:id="rId95"/>
    <p:sldId id="684" r:id="rId96"/>
    <p:sldId id="689" r:id="rId97"/>
    <p:sldId id="690" r:id="rId98"/>
    <p:sldId id="692" r:id="rId99"/>
    <p:sldId id="586" r:id="rId100"/>
    <p:sldId id="642" r:id="rId101"/>
    <p:sldId id="643" r:id="rId102"/>
    <p:sldId id="533" r:id="rId103"/>
    <p:sldId id="625" r:id="rId104"/>
    <p:sldId id="626" r:id="rId105"/>
    <p:sldId id="559" r:id="rId106"/>
    <p:sldId id="629" r:id="rId107"/>
    <p:sldId id="628" r:id="rId10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97B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160" autoAdjust="0"/>
    <p:restoredTop sz="75360" autoAdjust="0"/>
  </p:normalViewPr>
  <p:slideViewPr>
    <p:cSldViewPr>
      <p:cViewPr varScale="1">
        <p:scale>
          <a:sx n="58" d="100"/>
          <a:sy n="58" d="100"/>
        </p:scale>
        <p:origin x="1668" y="78"/>
      </p:cViewPr>
      <p:guideLst>
        <p:guide orient="horz" pos="2160"/>
        <p:guide pos="2880"/>
      </p:guideLst>
    </p:cSldViewPr>
  </p:slideViewPr>
  <p:notesTextViewPr>
    <p:cViewPr>
      <p:scale>
        <a:sx n="1" d="1"/>
        <a:sy n="1" d="1"/>
      </p:scale>
      <p:origin x="0" y="0"/>
    </p:cViewPr>
  </p:notesTextViewPr>
  <p:sorterViewPr>
    <p:cViewPr>
      <p:scale>
        <a:sx n="100" d="100"/>
        <a:sy n="100" d="100"/>
      </p:scale>
      <p:origin x="0" y="1356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notesMaster" Target="notesMasters/notesMaster1.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diagrams/_rels/data1.xml.rels><?xml version="1.0" encoding="UTF-8" standalone="yes"?>
<Relationships xmlns="http://schemas.openxmlformats.org/package/2006/relationships"><Relationship Id="rId1" Type="http://schemas.openxmlformats.org/officeDocument/2006/relationships/image" Target="../media/image26.jpeg"/></Relationships>
</file>

<file path=ppt/diagrams/_rels/drawing1.xml.rels><?xml version="1.0" encoding="UTF-8" standalone="yes"?>
<Relationships xmlns="http://schemas.openxmlformats.org/package/2006/relationships"><Relationship Id="rId1" Type="http://schemas.openxmlformats.org/officeDocument/2006/relationships/image" Target="../media/image26.jpe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518DF91-8339-4A60-96BB-ED49A42BC8CA}" type="doc">
      <dgm:prSet loTypeId="urn:microsoft.com/office/officeart/2005/8/layout/radial2" loCatId="relationship" qsTypeId="urn:microsoft.com/office/officeart/2005/8/quickstyle/simple1" qsCatId="simple" csTypeId="urn:microsoft.com/office/officeart/2005/8/colors/accent1_2" csCatId="accent1" phldr="1"/>
      <dgm:spPr/>
      <dgm:t>
        <a:bodyPr/>
        <a:lstStyle/>
        <a:p>
          <a:endParaRPr lang="en-US"/>
        </a:p>
      </dgm:t>
    </dgm:pt>
    <dgm:pt modelId="{1277B963-ABF1-4077-AEF7-60FA59B2BEE8}">
      <dgm:prSet phldrT="[Text]" custT="1"/>
      <dgm:spPr/>
      <dgm:t>
        <a:bodyPr/>
        <a:lstStyle/>
        <a:p>
          <a:r>
            <a:rPr lang="en-US" sz="1800" dirty="0">
              <a:solidFill>
                <a:srgbClr val="FF0000"/>
              </a:solidFill>
            </a:rPr>
            <a:t>Ignore</a:t>
          </a:r>
        </a:p>
      </dgm:t>
    </dgm:pt>
    <dgm:pt modelId="{5391BF03-3C58-4955-A2A3-6A04C683C838}" type="parTrans" cxnId="{E0672978-10EF-4724-B718-D36BF1C21025}">
      <dgm:prSet/>
      <dgm:spPr/>
      <dgm:t>
        <a:bodyPr/>
        <a:lstStyle/>
        <a:p>
          <a:endParaRPr lang="en-US"/>
        </a:p>
      </dgm:t>
    </dgm:pt>
    <dgm:pt modelId="{DCB342D8-4642-43BE-8375-518DCE108296}" type="sibTrans" cxnId="{E0672978-10EF-4724-B718-D36BF1C21025}">
      <dgm:prSet/>
      <dgm:spPr/>
      <dgm:t>
        <a:bodyPr/>
        <a:lstStyle/>
        <a:p>
          <a:endParaRPr lang="en-US"/>
        </a:p>
      </dgm:t>
    </dgm:pt>
    <dgm:pt modelId="{4F90543C-0E80-4F6F-80B6-D5F46E98C371}">
      <dgm:prSet phldrT="[Text]" custT="1"/>
      <dgm:spPr/>
      <dgm:t>
        <a:bodyPr/>
        <a:lstStyle/>
        <a:p>
          <a:r>
            <a:rPr lang="en-US" sz="1400" b="1" dirty="0">
              <a:solidFill>
                <a:srgbClr val="FFC000"/>
              </a:solidFill>
            </a:rPr>
            <a:t>Enclose</a:t>
          </a:r>
        </a:p>
      </dgm:t>
    </dgm:pt>
    <dgm:pt modelId="{84AAE175-4DD3-4031-A644-711210E33AA1}" type="parTrans" cxnId="{02A78C19-381F-45AD-8F31-CFDADEFADA4D}">
      <dgm:prSet/>
      <dgm:spPr/>
      <dgm:t>
        <a:bodyPr/>
        <a:lstStyle/>
        <a:p>
          <a:endParaRPr lang="en-US"/>
        </a:p>
      </dgm:t>
    </dgm:pt>
    <dgm:pt modelId="{EBEE0BEC-7F88-436F-AF1B-0D3441084F78}" type="sibTrans" cxnId="{02A78C19-381F-45AD-8F31-CFDADEFADA4D}">
      <dgm:prSet/>
      <dgm:spPr/>
      <dgm:t>
        <a:bodyPr/>
        <a:lstStyle/>
        <a:p>
          <a:endParaRPr lang="en-US"/>
        </a:p>
      </dgm:t>
    </dgm:pt>
    <dgm:pt modelId="{63A93E14-4894-4D38-ADDA-FB3C270D6A07}">
      <dgm:prSet phldrT="[Text]" custT="1"/>
      <dgm:spPr/>
      <dgm:t>
        <a:bodyPr/>
        <a:lstStyle/>
        <a:p>
          <a:r>
            <a:rPr lang="en-US" sz="2800" dirty="0">
              <a:solidFill>
                <a:srgbClr val="FFC000"/>
              </a:solidFill>
            </a:rPr>
            <a:t>Enlarge shed</a:t>
          </a:r>
        </a:p>
      </dgm:t>
    </dgm:pt>
    <dgm:pt modelId="{70477E9F-DD29-4000-BC58-4B2A188690E7}" type="parTrans" cxnId="{C806598B-4FB7-4BB0-8B4C-761D3C5D92E5}">
      <dgm:prSet/>
      <dgm:spPr/>
      <dgm:t>
        <a:bodyPr/>
        <a:lstStyle/>
        <a:p>
          <a:endParaRPr lang="en-US"/>
        </a:p>
      </dgm:t>
    </dgm:pt>
    <dgm:pt modelId="{C2F92DF9-8636-445E-A412-E564E0BD112A}" type="sibTrans" cxnId="{C806598B-4FB7-4BB0-8B4C-761D3C5D92E5}">
      <dgm:prSet/>
      <dgm:spPr/>
      <dgm:t>
        <a:bodyPr/>
        <a:lstStyle/>
        <a:p>
          <a:endParaRPr lang="en-US"/>
        </a:p>
      </dgm:t>
    </dgm:pt>
    <dgm:pt modelId="{546FB1CD-745F-4DA9-817A-3301EC60AA10}">
      <dgm:prSet phldrT="[Text]" custT="1"/>
      <dgm:spPr/>
      <dgm:t>
        <a:bodyPr/>
        <a:lstStyle/>
        <a:p>
          <a:r>
            <a:rPr lang="en-US" sz="2800" dirty="0">
              <a:solidFill>
                <a:srgbClr val="FFC000"/>
              </a:solidFill>
            </a:rPr>
            <a:t>Add another shed</a:t>
          </a:r>
        </a:p>
      </dgm:t>
    </dgm:pt>
    <dgm:pt modelId="{73CDFD70-16F2-4A16-B005-7E006C7A3189}" type="parTrans" cxnId="{9CF02E03-FD28-4643-B20F-BBEA46F6D0D8}">
      <dgm:prSet/>
      <dgm:spPr/>
      <dgm:t>
        <a:bodyPr/>
        <a:lstStyle/>
        <a:p>
          <a:endParaRPr lang="en-US"/>
        </a:p>
      </dgm:t>
    </dgm:pt>
    <dgm:pt modelId="{4032C6E8-354F-4FD8-B572-3C22BC78F496}" type="sibTrans" cxnId="{9CF02E03-FD28-4643-B20F-BBEA46F6D0D8}">
      <dgm:prSet/>
      <dgm:spPr/>
      <dgm:t>
        <a:bodyPr/>
        <a:lstStyle/>
        <a:p>
          <a:endParaRPr lang="en-US"/>
        </a:p>
      </dgm:t>
    </dgm:pt>
    <dgm:pt modelId="{65F82933-43A7-44B5-9870-24D70716F41D}">
      <dgm:prSet phldrT="[Text]"/>
      <dgm:spPr/>
      <dgm:t>
        <a:bodyPr/>
        <a:lstStyle/>
        <a:p>
          <a:r>
            <a:rPr lang="en-US" dirty="0">
              <a:solidFill>
                <a:schemeClr val="bg1"/>
              </a:solidFill>
            </a:rPr>
            <a:t>Use less sand</a:t>
          </a:r>
        </a:p>
      </dgm:t>
    </dgm:pt>
    <dgm:pt modelId="{64CA6680-4CC0-4AAA-8877-7E4BABE75354}" type="parTrans" cxnId="{43F39E18-8BCB-483C-B287-8D0FCE263132}">
      <dgm:prSet/>
      <dgm:spPr/>
      <dgm:t>
        <a:bodyPr/>
        <a:lstStyle/>
        <a:p>
          <a:endParaRPr lang="en-US"/>
        </a:p>
      </dgm:t>
    </dgm:pt>
    <dgm:pt modelId="{3314F66C-0BD4-4E22-A93D-9D06BCC5295E}" type="sibTrans" cxnId="{43F39E18-8BCB-483C-B287-8D0FCE263132}">
      <dgm:prSet/>
      <dgm:spPr/>
      <dgm:t>
        <a:bodyPr/>
        <a:lstStyle/>
        <a:p>
          <a:endParaRPr lang="en-US"/>
        </a:p>
      </dgm:t>
    </dgm:pt>
    <dgm:pt modelId="{428EEF67-9769-4C91-A229-8EC5E8D4CE3D}">
      <dgm:prSet phldrT="[Text]"/>
      <dgm:spPr/>
      <dgm:t>
        <a:bodyPr/>
        <a:lstStyle/>
        <a:p>
          <a:r>
            <a:rPr lang="en-US" dirty="0">
              <a:solidFill>
                <a:schemeClr val="bg1"/>
              </a:solidFill>
            </a:rPr>
            <a:t>Use liquids</a:t>
          </a:r>
        </a:p>
      </dgm:t>
    </dgm:pt>
    <dgm:pt modelId="{E6B4512A-886E-46C8-BBF1-FCD353D3D1A8}" type="parTrans" cxnId="{1A4E971A-BD25-4BB7-B91A-38777746E47E}">
      <dgm:prSet/>
      <dgm:spPr/>
      <dgm:t>
        <a:bodyPr/>
        <a:lstStyle/>
        <a:p>
          <a:endParaRPr lang="en-US"/>
        </a:p>
      </dgm:t>
    </dgm:pt>
    <dgm:pt modelId="{BC9B7E26-868D-40A0-9518-2529C124603E}" type="sibTrans" cxnId="{1A4E971A-BD25-4BB7-B91A-38777746E47E}">
      <dgm:prSet/>
      <dgm:spPr/>
      <dgm:t>
        <a:bodyPr/>
        <a:lstStyle/>
        <a:p>
          <a:endParaRPr lang="en-US"/>
        </a:p>
      </dgm:t>
    </dgm:pt>
    <dgm:pt modelId="{83B29EEF-84F0-4466-833C-71C05A5BFFC8}">
      <dgm:prSet phldrT="[Text]" custT="1"/>
      <dgm:spPr/>
      <dgm:t>
        <a:bodyPr/>
        <a:lstStyle/>
        <a:p>
          <a:r>
            <a:rPr lang="en-US" sz="2800" dirty="0">
              <a:solidFill>
                <a:srgbClr val="FFC000"/>
              </a:solidFill>
            </a:rPr>
            <a:t>Tarp</a:t>
          </a:r>
          <a:endParaRPr lang="en-US" sz="1900" dirty="0">
            <a:solidFill>
              <a:srgbClr val="FFC000"/>
            </a:solidFill>
          </a:endParaRPr>
        </a:p>
      </dgm:t>
    </dgm:pt>
    <dgm:pt modelId="{FB6A8A39-2A32-49CE-B1A4-4FD645414EB5}" type="parTrans" cxnId="{66C1196A-7C9F-45F0-A6D8-75D91302FCEE}">
      <dgm:prSet/>
      <dgm:spPr/>
      <dgm:t>
        <a:bodyPr/>
        <a:lstStyle/>
        <a:p>
          <a:endParaRPr lang="en-US"/>
        </a:p>
      </dgm:t>
    </dgm:pt>
    <dgm:pt modelId="{57584819-FE1B-4CA2-8697-FC14D23612C5}" type="sibTrans" cxnId="{66C1196A-7C9F-45F0-A6D8-75D91302FCEE}">
      <dgm:prSet/>
      <dgm:spPr/>
      <dgm:t>
        <a:bodyPr/>
        <a:lstStyle/>
        <a:p>
          <a:endParaRPr lang="en-US"/>
        </a:p>
      </dgm:t>
    </dgm:pt>
    <dgm:pt modelId="{9C5E9D5E-7550-40F7-84F2-475D733F2A67}">
      <dgm:prSet phldrT="[Text]"/>
      <dgm:spPr/>
      <dgm:t>
        <a:bodyPr/>
        <a:lstStyle/>
        <a:p>
          <a:r>
            <a:rPr lang="en-US" dirty="0">
              <a:solidFill>
                <a:srgbClr val="FFFF00"/>
              </a:solidFill>
            </a:rPr>
            <a:t>Move sand to another facility</a:t>
          </a:r>
        </a:p>
      </dgm:t>
    </dgm:pt>
    <dgm:pt modelId="{68CCE7D0-FBB2-4CAE-B874-2F8E2717BA5A}" type="parTrans" cxnId="{C3BEB438-C3E5-4F1B-9E96-0DE744CC2E4C}">
      <dgm:prSet/>
      <dgm:spPr/>
      <dgm:t>
        <a:bodyPr/>
        <a:lstStyle/>
        <a:p>
          <a:endParaRPr lang="en-US"/>
        </a:p>
      </dgm:t>
    </dgm:pt>
    <dgm:pt modelId="{0CD2E199-E9FF-4161-8C7A-CBD44849FDB2}" type="sibTrans" cxnId="{C3BEB438-C3E5-4F1B-9E96-0DE744CC2E4C}">
      <dgm:prSet/>
      <dgm:spPr/>
      <dgm:t>
        <a:bodyPr/>
        <a:lstStyle/>
        <a:p>
          <a:endParaRPr lang="en-US"/>
        </a:p>
      </dgm:t>
    </dgm:pt>
    <dgm:pt modelId="{C28FF383-8BAD-403A-8962-AF98A4EE68B8}">
      <dgm:prSet phldrT="[Text]"/>
      <dgm:spPr/>
      <dgm:t>
        <a:bodyPr/>
        <a:lstStyle/>
        <a:p>
          <a:r>
            <a:rPr lang="en-US" dirty="0">
              <a:solidFill>
                <a:srgbClr val="FFFF00"/>
              </a:solidFill>
            </a:rPr>
            <a:t>Relocate  </a:t>
          </a:r>
        </a:p>
      </dgm:t>
    </dgm:pt>
    <dgm:pt modelId="{3AC7A885-D1BA-4EFD-AA48-9E7CE8E44E63}" type="parTrans" cxnId="{C17C5E09-1986-4D56-9646-BDA06830F096}">
      <dgm:prSet/>
      <dgm:spPr/>
      <dgm:t>
        <a:bodyPr/>
        <a:lstStyle/>
        <a:p>
          <a:endParaRPr lang="en-US"/>
        </a:p>
      </dgm:t>
    </dgm:pt>
    <dgm:pt modelId="{A3ABC2B3-B894-4E2F-BA43-951426510201}" type="sibTrans" cxnId="{C17C5E09-1986-4D56-9646-BDA06830F096}">
      <dgm:prSet/>
      <dgm:spPr/>
      <dgm:t>
        <a:bodyPr/>
        <a:lstStyle/>
        <a:p>
          <a:endParaRPr lang="en-US"/>
        </a:p>
      </dgm:t>
    </dgm:pt>
    <dgm:pt modelId="{FC1AFA6F-BC7A-4D22-9151-6E447E6D3BA6}">
      <dgm:prSet phldrT="[Text]"/>
      <dgm:spPr/>
      <dgm:t>
        <a:bodyPr/>
        <a:lstStyle/>
        <a:p>
          <a:r>
            <a:rPr lang="en-US" dirty="0">
              <a:solidFill>
                <a:schemeClr val="bg1"/>
              </a:solidFill>
            </a:rPr>
            <a:t>Change material</a:t>
          </a:r>
        </a:p>
      </dgm:t>
    </dgm:pt>
    <dgm:pt modelId="{BA1E048F-60FC-413F-9100-C0B1C3C40ABF}" type="parTrans" cxnId="{0176BB2A-1B44-4941-8AAD-EC761F29DE4C}">
      <dgm:prSet/>
      <dgm:spPr/>
      <dgm:t>
        <a:bodyPr/>
        <a:lstStyle/>
        <a:p>
          <a:endParaRPr lang="en-US"/>
        </a:p>
      </dgm:t>
    </dgm:pt>
    <dgm:pt modelId="{9623C099-E449-4CD7-9102-B6B8D4A8AAA4}" type="sibTrans" cxnId="{0176BB2A-1B44-4941-8AAD-EC761F29DE4C}">
      <dgm:prSet/>
      <dgm:spPr/>
      <dgm:t>
        <a:bodyPr/>
        <a:lstStyle/>
        <a:p>
          <a:endParaRPr lang="en-US"/>
        </a:p>
      </dgm:t>
    </dgm:pt>
    <dgm:pt modelId="{EA2A7FB7-401E-4D1D-983C-96D25437212D}" type="pres">
      <dgm:prSet presAssocID="{8518DF91-8339-4A60-96BB-ED49A42BC8CA}" presName="composite" presStyleCnt="0">
        <dgm:presLayoutVars>
          <dgm:chMax val="5"/>
          <dgm:dir/>
          <dgm:animLvl val="ctr"/>
          <dgm:resizeHandles val="exact"/>
        </dgm:presLayoutVars>
      </dgm:prSet>
      <dgm:spPr/>
    </dgm:pt>
    <dgm:pt modelId="{4B1D94E5-BD07-403B-8ED2-732D8DC0CBEE}" type="pres">
      <dgm:prSet presAssocID="{8518DF91-8339-4A60-96BB-ED49A42BC8CA}" presName="cycle" presStyleCnt="0"/>
      <dgm:spPr/>
    </dgm:pt>
    <dgm:pt modelId="{7A18E2C1-F945-4431-9EF2-CB476BBD1F9B}" type="pres">
      <dgm:prSet presAssocID="{8518DF91-8339-4A60-96BB-ED49A42BC8CA}" presName="centerShape" presStyleCnt="0"/>
      <dgm:spPr/>
    </dgm:pt>
    <dgm:pt modelId="{116108B3-F0AD-496E-A003-682F455789FE}" type="pres">
      <dgm:prSet presAssocID="{8518DF91-8339-4A60-96BB-ED49A42BC8CA}" presName="connSite" presStyleLbl="node1" presStyleIdx="0" presStyleCnt="5"/>
      <dgm:spPr/>
    </dgm:pt>
    <dgm:pt modelId="{930809F0-87F9-4627-89CF-97534E4D705C}" type="pres">
      <dgm:prSet presAssocID="{8518DF91-8339-4A60-96BB-ED49A42BC8CA}" presName="visible" presStyleLbl="node1" presStyleIdx="0" presStyleCnt="5"/>
      <dgm:spPr>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dgm:spPr>
    </dgm:pt>
    <dgm:pt modelId="{877ED00A-ACFF-44EE-8507-59C094D5FADD}" type="pres">
      <dgm:prSet presAssocID="{5391BF03-3C58-4955-A2A3-6A04C683C838}" presName="Name25" presStyleLbl="parChTrans1D1" presStyleIdx="0" presStyleCnt="4"/>
      <dgm:spPr/>
    </dgm:pt>
    <dgm:pt modelId="{47EDCFA8-DB36-4048-921A-4B5EDDA0DF72}" type="pres">
      <dgm:prSet presAssocID="{1277B963-ABF1-4077-AEF7-60FA59B2BEE8}" presName="node" presStyleCnt="0"/>
      <dgm:spPr/>
    </dgm:pt>
    <dgm:pt modelId="{EBDEDFAA-28B2-4254-881F-1D821A67E842}" type="pres">
      <dgm:prSet presAssocID="{1277B963-ABF1-4077-AEF7-60FA59B2BEE8}" presName="parentNode" presStyleLbl="node1" presStyleIdx="1" presStyleCnt="5" custLinFactNeighborX="-27214" custLinFactNeighborY="-11065">
        <dgm:presLayoutVars>
          <dgm:chMax val="1"/>
          <dgm:bulletEnabled val="1"/>
        </dgm:presLayoutVars>
      </dgm:prSet>
      <dgm:spPr/>
    </dgm:pt>
    <dgm:pt modelId="{19F2F9CE-00A1-4282-91E1-3EB07F7D79F1}" type="pres">
      <dgm:prSet presAssocID="{1277B963-ABF1-4077-AEF7-60FA59B2BEE8}" presName="childNode" presStyleLbl="revTx" presStyleIdx="0" presStyleCnt="3">
        <dgm:presLayoutVars>
          <dgm:bulletEnabled val="1"/>
        </dgm:presLayoutVars>
      </dgm:prSet>
      <dgm:spPr/>
    </dgm:pt>
    <dgm:pt modelId="{DFE72FFE-AB01-4558-AB7A-0397D0513074}" type="pres">
      <dgm:prSet presAssocID="{84AAE175-4DD3-4031-A644-711210E33AA1}" presName="Name25" presStyleLbl="parChTrans1D1" presStyleIdx="1" presStyleCnt="4"/>
      <dgm:spPr/>
    </dgm:pt>
    <dgm:pt modelId="{89E9C4B3-12DB-4438-BF46-CA472B9C815B}" type="pres">
      <dgm:prSet presAssocID="{4F90543C-0E80-4F6F-80B6-D5F46E98C371}" presName="node" presStyleCnt="0"/>
      <dgm:spPr/>
    </dgm:pt>
    <dgm:pt modelId="{3A0E56E9-1848-4E1F-913B-DB392D075ACC}" type="pres">
      <dgm:prSet presAssocID="{4F90543C-0E80-4F6F-80B6-D5F46E98C371}" presName="parentNode" presStyleLbl="node1" presStyleIdx="2" presStyleCnt="5" custScaleX="94171" custLinFactNeighborX="10244" custLinFactNeighborY="-41759">
        <dgm:presLayoutVars>
          <dgm:chMax val="1"/>
          <dgm:bulletEnabled val="1"/>
        </dgm:presLayoutVars>
      </dgm:prSet>
      <dgm:spPr/>
    </dgm:pt>
    <dgm:pt modelId="{6A828662-8BE7-4A15-A7B0-99347D04708E}" type="pres">
      <dgm:prSet presAssocID="{4F90543C-0E80-4F6F-80B6-D5F46E98C371}" presName="childNode" presStyleLbl="revTx" presStyleIdx="0" presStyleCnt="3">
        <dgm:presLayoutVars>
          <dgm:bulletEnabled val="1"/>
        </dgm:presLayoutVars>
      </dgm:prSet>
      <dgm:spPr/>
    </dgm:pt>
    <dgm:pt modelId="{1F2C42D6-9CB5-4DFE-82D2-BBFC47CF7D18}" type="pres">
      <dgm:prSet presAssocID="{3AC7A885-D1BA-4EFD-AA48-9E7CE8E44E63}" presName="Name25" presStyleLbl="parChTrans1D1" presStyleIdx="2" presStyleCnt="4"/>
      <dgm:spPr/>
    </dgm:pt>
    <dgm:pt modelId="{ED6FB5AB-8B48-4AB3-9EAA-23A72664DEA0}" type="pres">
      <dgm:prSet presAssocID="{C28FF383-8BAD-403A-8962-AF98A4EE68B8}" presName="node" presStyleCnt="0"/>
      <dgm:spPr/>
    </dgm:pt>
    <dgm:pt modelId="{E0172A2D-AEDC-4E8D-A1D8-534953AC29CF}" type="pres">
      <dgm:prSet presAssocID="{C28FF383-8BAD-403A-8962-AF98A4EE68B8}" presName="parentNode" presStyleLbl="node1" presStyleIdx="3" presStyleCnt="5">
        <dgm:presLayoutVars>
          <dgm:chMax val="1"/>
          <dgm:bulletEnabled val="1"/>
        </dgm:presLayoutVars>
      </dgm:prSet>
      <dgm:spPr/>
    </dgm:pt>
    <dgm:pt modelId="{CCD1F246-0390-45FF-8FD2-D09FA6790507}" type="pres">
      <dgm:prSet presAssocID="{C28FF383-8BAD-403A-8962-AF98A4EE68B8}" presName="childNode" presStyleLbl="revTx" presStyleIdx="1" presStyleCnt="3">
        <dgm:presLayoutVars>
          <dgm:bulletEnabled val="1"/>
        </dgm:presLayoutVars>
      </dgm:prSet>
      <dgm:spPr/>
    </dgm:pt>
    <dgm:pt modelId="{0B7BDD06-990D-4A25-A760-0FD3D020C052}" type="pres">
      <dgm:prSet presAssocID="{BA1E048F-60FC-413F-9100-C0B1C3C40ABF}" presName="Name25" presStyleLbl="parChTrans1D1" presStyleIdx="3" presStyleCnt="4"/>
      <dgm:spPr/>
    </dgm:pt>
    <dgm:pt modelId="{08C36F1D-E264-475C-B99A-0FCAF9C4A653}" type="pres">
      <dgm:prSet presAssocID="{FC1AFA6F-BC7A-4D22-9151-6E447E6D3BA6}" presName="node" presStyleCnt="0"/>
      <dgm:spPr/>
    </dgm:pt>
    <dgm:pt modelId="{037BEEFA-046E-4CF5-BD9B-62990C30EB6C}" type="pres">
      <dgm:prSet presAssocID="{FC1AFA6F-BC7A-4D22-9151-6E447E6D3BA6}" presName="parentNode" presStyleLbl="node1" presStyleIdx="4" presStyleCnt="5">
        <dgm:presLayoutVars>
          <dgm:chMax val="1"/>
          <dgm:bulletEnabled val="1"/>
        </dgm:presLayoutVars>
      </dgm:prSet>
      <dgm:spPr/>
    </dgm:pt>
    <dgm:pt modelId="{A88AAB42-88AC-4882-BF00-71671016024C}" type="pres">
      <dgm:prSet presAssocID="{FC1AFA6F-BC7A-4D22-9151-6E447E6D3BA6}" presName="childNode" presStyleLbl="revTx" presStyleIdx="2" presStyleCnt="3">
        <dgm:presLayoutVars>
          <dgm:bulletEnabled val="1"/>
        </dgm:presLayoutVars>
      </dgm:prSet>
      <dgm:spPr/>
    </dgm:pt>
  </dgm:ptLst>
  <dgm:cxnLst>
    <dgm:cxn modelId="{9CF02E03-FD28-4643-B20F-BBEA46F6D0D8}" srcId="{4F90543C-0E80-4F6F-80B6-D5F46E98C371}" destId="{546FB1CD-745F-4DA9-817A-3301EC60AA10}" srcOrd="1" destOrd="0" parTransId="{73CDFD70-16F2-4A16-B005-7E006C7A3189}" sibTransId="{4032C6E8-354F-4FD8-B572-3C22BC78F496}"/>
    <dgm:cxn modelId="{C17C5E09-1986-4D56-9646-BDA06830F096}" srcId="{8518DF91-8339-4A60-96BB-ED49A42BC8CA}" destId="{C28FF383-8BAD-403A-8962-AF98A4EE68B8}" srcOrd="2" destOrd="0" parTransId="{3AC7A885-D1BA-4EFD-AA48-9E7CE8E44E63}" sibTransId="{A3ABC2B3-B894-4E2F-BA43-951426510201}"/>
    <dgm:cxn modelId="{BFE19D15-E8D6-4E9E-A5A2-125ADB52ECC9}" type="presOf" srcId="{65F82933-43A7-44B5-9870-24D70716F41D}" destId="{A88AAB42-88AC-4882-BF00-71671016024C}" srcOrd="0" destOrd="0" presId="urn:microsoft.com/office/officeart/2005/8/layout/radial2"/>
    <dgm:cxn modelId="{43F39E18-8BCB-483C-B287-8D0FCE263132}" srcId="{FC1AFA6F-BC7A-4D22-9151-6E447E6D3BA6}" destId="{65F82933-43A7-44B5-9870-24D70716F41D}" srcOrd="0" destOrd="0" parTransId="{64CA6680-4CC0-4AAA-8877-7E4BABE75354}" sibTransId="{3314F66C-0BD4-4E22-A93D-9D06BCC5295E}"/>
    <dgm:cxn modelId="{02A78C19-381F-45AD-8F31-CFDADEFADA4D}" srcId="{8518DF91-8339-4A60-96BB-ED49A42BC8CA}" destId="{4F90543C-0E80-4F6F-80B6-D5F46E98C371}" srcOrd="1" destOrd="0" parTransId="{84AAE175-4DD3-4031-A644-711210E33AA1}" sibTransId="{EBEE0BEC-7F88-436F-AF1B-0D3441084F78}"/>
    <dgm:cxn modelId="{1A4E971A-BD25-4BB7-B91A-38777746E47E}" srcId="{FC1AFA6F-BC7A-4D22-9151-6E447E6D3BA6}" destId="{428EEF67-9769-4C91-A229-8EC5E8D4CE3D}" srcOrd="1" destOrd="0" parTransId="{E6B4512A-886E-46C8-BBF1-FCD353D3D1A8}" sibTransId="{BC9B7E26-868D-40A0-9518-2529C124603E}"/>
    <dgm:cxn modelId="{5460661E-DF75-4ACB-AF04-D9DDF60C091E}" type="presOf" srcId="{4F90543C-0E80-4F6F-80B6-D5F46E98C371}" destId="{3A0E56E9-1848-4E1F-913B-DB392D075ACC}" srcOrd="0" destOrd="0" presId="urn:microsoft.com/office/officeart/2005/8/layout/radial2"/>
    <dgm:cxn modelId="{0176BB2A-1B44-4941-8AAD-EC761F29DE4C}" srcId="{8518DF91-8339-4A60-96BB-ED49A42BC8CA}" destId="{FC1AFA6F-BC7A-4D22-9151-6E447E6D3BA6}" srcOrd="3" destOrd="0" parTransId="{BA1E048F-60FC-413F-9100-C0B1C3C40ABF}" sibTransId="{9623C099-E449-4CD7-9102-B6B8D4A8AAA4}"/>
    <dgm:cxn modelId="{A6F3882C-D29E-4D3A-B7BD-CA484A22212C}" type="presOf" srcId="{83B29EEF-84F0-4466-833C-71C05A5BFFC8}" destId="{6A828662-8BE7-4A15-A7B0-99347D04708E}" srcOrd="0" destOrd="2" presId="urn:microsoft.com/office/officeart/2005/8/layout/radial2"/>
    <dgm:cxn modelId="{D7B72736-7F99-4FE8-8E52-C2A236040D11}" type="presOf" srcId="{BA1E048F-60FC-413F-9100-C0B1C3C40ABF}" destId="{0B7BDD06-990D-4A25-A760-0FD3D020C052}" srcOrd="0" destOrd="0" presId="urn:microsoft.com/office/officeart/2005/8/layout/radial2"/>
    <dgm:cxn modelId="{C3BEB438-C3E5-4F1B-9E96-0DE744CC2E4C}" srcId="{C28FF383-8BAD-403A-8962-AF98A4EE68B8}" destId="{9C5E9D5E-7550-40F7-84F2-475D733F2A67}" srcOrd="0" destOrd="0" parTransId="{68CCE7D0-FBB2-4CAE-B874-2F8E2717BA5A}" sibTransId="{0CD2E199-E9FF-4161-8C7A-CBD44849FDB2}"/>
    <dgm:cxn modelId="{5E58D167-6F98-4D85-8498-A2CDB1B96E9D}" type="presOf" srcId="{63A93E14-4894-4D38-ADDA-FB3C270D6A07}" destId="{6A828662-8BE7-4A15-A7B0-99347D04708E}" srcOrd="0" destOrd="0" presId="urn:microsoft.com/office/officeart/2005/8/layout/radial2"/>
    <dgm:cxn modelId="{66C1196A-7C9F-45F0-A6D8-75D91302FCEE}" srcId="{4F90543C-0E80-4F6F-80B6-D5F46E98C371}" destId="{83B29EEF-84F0-4466-833C-71C05A5BFFC8}" srcOrd="2" destOrd="0" parTransId="{FB6A8A39-2A32-49CE-B1A4-4FD645414EB5}" sibTransId="{57584819-FE1B-4CA2-8697-FC14D23612C5}"/>
    <dgm:cxn modelId="{ACF0E754-DE04-47EE-BC8D-DA0859D184F6}" type="presOf" srcId="{C28FF383-8BAD-403A-8962-AF98A4EE68B8}" destId="{E0172A2D-AEDC-4E8D-A1D8-534953AC29CF}" srcOrd="0" destOrd="0" presId="urn:microsoft.com/office/officeart/2005/8/layout/radial2"/>
    <dgm:cxn modelId="{7D63E476-09B1-40B3-9584-02EA11AD551E}" type="presOf" srcId="{84AAE175-4DD3-4031-A644-711210E33AA1}" destId="{DFE72FFE-AB01-4558-AB7A-0397D0513074}" srcOrd="0" destOrd="0" presId="urn:microsoft.com/office/officeart/2005/8/layout/radial2"/>
    <dgm:cxn modelId="{558E1357-617D-4C46-BB6E-DCD13BF3F9BA}" type="presOf" srcId="{FC1AFA6F-BC7A-4D22-9151-6E447E6D3BA6}" destId="{037BEEFA-046E-4CF5-BD9B-62990C30EB6C}" srcOrd="0" destOrd="0" presId="urn:microsoft.com/office/officeart/2005/8/layout/radial2"/>
    <dgm:cxn modelId="{E0672978-10EF-4724-B718-D36BF1C21025}" srcId="{8518DF91-8339-4A60-96BB-ED49A42BC8CA}" destId="{1277B963-ABF1-4077-AEF7-60FA59B2BEE8}" srcOrd="0" destOrd="0" parTransId="{5391BF03-3C58-4955-A2A3-6A04C683C838}" sibTransId="{DCB342D8-4642-43BE-8375-518DCE108296}"/>
    <dgm:cxn modelId="{E93C3C7C-5D65-4D67-96F2-7A9946E4F2CB}" type="presOf" srcId="{9C5E9D5E-7550-40F7-84F2-475D733F2A67}" destId="{CCD1F246-0390-45FF-8FD2-D09FA6790507}" srcOrd="0" destOrd="0" presId="urn:microsoft.com/office/officeart/2005/8/layout/radial2"/>
    <dgm:cxn modelId="{AB642088-86AF-4811-985B-1F48D4A8474E}" type="presOf" srcId="{8518DF91-8339-4A60-96BB-ED49A42BC8CA}" destId="{EA2A7FB7-401E-4D1D-983C-96D25437212D}" srcOrd="0" destOrd="0" presId="urn:microsoft.com/office/officeart/2005/8/layout/radial2"/>
    <dgm:cxn modelId="{A20ECA88-33B6-4804-A4AA-99BDB7B825A3}" type="presOf" srcId="{3AC7A885-D1BA-4EFD-AA48-9E7CE8E44E63}" destId="{1F2C42D6-9CB5-4DFE-82D2-BBFC47CF7D18}" srcOrd="0" destOrd="0" presId="urn:microsoft.com/office/officeart/2005/8/layout/radial2"/>
    <dgm:cxn modelId="{47D5948A-D0BB-40B6-81B9-C5D3E8195216}" type="presOf" srcId="{428EEF67-9769-4C91-A229-8EC5E8D4CE3D}" destId="{A88AAB42-88AC-4882-BF00-71671016024C}" srcOrd="0" destOrd="1" presId="urn:microsoft.com/office/officeart/2005/8/layout/radial2"/>
    <dgm:cxn modelId="{C806598B-4FB7-4BB0-8B4C-761D3C5D92E5}" srcId="{4F90543C-0E80-4F6F-80B6-D5F46E98C371}" destId="{63A93E14-4894-4D38-ADDA-FB3C270D6A07}" srcOrd="0" destOrd="0" parTransId="{70477E9F-DD29-4000-BC58-4B2A188690E7}" sibTransId="{C2F92DF9-8636-445E-A412-E564E0BD112A}"/>
    <dgm:cxn modelId="{23D8968F-85A4-47F7-9736-AAC50FE8C552}" type="presOf" srcId="{1277B963-ABF1-4077-AEF7-60FA59B2BEE8}" destId="{EBDEDFAA-28B2-4254-881F-1D821A67E842}" srcOrd="0" destOrd="0" presId="urn:microsoft.com/office/officeart/2005/8/layout/radial2"/>
    <dgm:cxn modelId="{C55A57A6-BBD9-4DCD-BF88-B89BFA2FC0B6}" type="presOf" srcId="{546FB1CD-745F-4DA9-817A-3301EC60AA10}" destId="{6A828662-8BE7-4A15-A7B0-99347D04708E}" srcOrd="0" destOrd="1" presId="urn:microsoft.com/office/officeart/2005/8/layout/radial2"/>
    <dgm:cxn modelId="{A1FB69D2-343D-4587-B701-7FBC5AB87ECE}" type="presOf" srcId="{5391BF03-3C58-4955-A2A3-6A04C683C838}" destId="{877ED00A-ACFF-44EE-8507-59C094D5FADD}" srcOrd="0" destOrd="0" presId="urn:microsoft.com/office/officeart/2005/8/layout/radial2"/>
    <dgm:cxn modelId="{B1457C1C-EBCE-4C47-8A01-4B5A79C8341F}" type="presParOf" srcId="{EA2A7FB7-401E-4D1D-983C-96D25437212D}" destId="{4B1D94E5-BD07-403B-8ED2-732D8DC0CBEE}" srcOrd="0" destOrd="0" presId="urn:microsoft.com/office/officeart/2005/8/layout/radial2"/>
    <dgm:cxn modelId="{B762A253-BFE0-44D3-A2B5-7327E0088D6C}" type="presParOf" srcId="{4B1D94E5-BD07-403B-8ED2-732D8DC0CBEE}" destId="{7A18E2C1-F945-4431-9EF2-CB476BBD1F9B}" srcOrd="0" destOrd="0" presId="urn:microsoft.com/office/officeart/2005/8/layout/radial2"/>
    <dgm:cxn modelId="{04467DA8-9C5A-484F-9C40-F8241EDD15DC}" type="presParOf" srcId="{7A18E2C1-F945-4431-9EF2-CB476BBD1F9B}" destId="{116108B3-F0AD-496E-A003-682F455789FE}" srcOrd="0" destOrd="0" presId="urn:microsoft.com/office/officeart/2005/8/layout/radial2"/>
    <dgm:cxn modelId="{8FA597BB-20F8-432C-B97E-03F7ED3E0945}" type="presParOf" srcId="{7A18E2C1-F945-4431-9EF2-CB476BBD1F9B}" destId="{930809F0-87F9-4627-89CF-97534E4D705C}" srcOrd="1" destOrd="0" presId="urn:microsoft.com/office/officeart/2005/8/layout/radial2"/>
    <dgm:cxn modelId="{BD8B88FD-9D90-4156-A959-3E405508AC68}" type="presParOf" srcId="{4B1D94E5-BD07-403B-8ED2-732D8DC0CBEE}" destId="{877ED00A-ACFF-44EE-8507-59C094D5FADD}" srcOrd="1" destOrd="0" presId="urn:microsoft.com/office/officeart/2005/8/layout/radial2"/>
    <dgm:cxn modelId="{C785F999-1058-4ACE-83E8-F4360C36C97B}" type="presParOf" srcId="{4B1D94E5-BD07-403B-8ED2-732D8DC0CBEE}" destId="{47EDCFA8-DB36-4048-921A-4B5EDDA0DF72}" srcOrd="2" destOrd="0" presId="urn:microsoft.com/office/officeart/2005/8/layout/radial2"/>
    <dgm:cxn modelId="{562CDDD3-E228-464C-A37D-FCB367F7236C}" type="presParOf" srcId="{47EDCFA8-DB36-4048-921A-4B5EDDA0DF72}" destId="{EBDEDFAA-28B2-4254-881F-1D821A67E842}" srcOrd="0" destOrd="0" presId="urn:microsoft.com/office/officeart/2005/8/layout/radial2"/>
    <dgm:cxn modelId="{B55D4A59-8E2E-44AD-8708-06933AA76CC5}" type="presParOf" srcId="{47EDCFA8-DB36-4048-921A-4B5EDDA0DF72}" destId="{19F2F9CE-00A1-4282-91E1-3EB07F7D79F1}" srcOrd="1" destOrd="0" presId="urn:microsoft.com/office/officeart/2005/8/layout/radial2"/>
    <dgm:cxn modelId="{8FBE03A1-109F-4FC2-8382-71BCA0ACB866}" type="presParOf" srcId="{4B1D94E5-BD07-403B-8ED2-732D8DC0CBEE}" destId="{DFE72FFE-AB01-4558-AB7A-0397D0513074}" srcOrd="3" destOrd="0" presId="urn:microsoft.com/office/officeart/2005/8/layout/radial2"/>
    <dgm:cxn modelId="{46232019-C241-4E3F-96C6-8C7EDAC3D69E}" type="presParOf" srcId="{4B1D94E5-BD07-403B-8ED2-732D8DC0CBEE}" destId="{89E9C4B3-12DB-4438-BF46-CA472B9C815B}" srcOrd="4" destOrd="0" presId="urn:microsoft.com/office/officeart/2005/8/layout/radial2"/>
    <dgm:cxn modelId="{511F9B8B-E984-4E12-8FD9-697EBB891601}" type="presParOf" srcId="{89E9C4B3-12DB-4438-BF46-CA472B9C815B}" destId="{3A0E56E9-1848-4E1F-913B-DB392D075ACC}" srcOrd="0" destOrd="0" presId="urn:microsoft.com/office/officeart/2005/8/layout/radial2"/>
    <dgm:cxn modelId="{4A1F3DE0-3924-4550-B69B-D53088123C78}" type="presParOf" srcId="{89E9C4B3-12DB-4438-BF46-CA472B9C815B}" destId="{6A828662-8BE7-4A15-A7B0-99347D04708E}" srcOrd="1" destOrd="0" presId="urn:microsoft.com/office/officeart/2005/8/layout/radial2"/>
    <dgm:cxn modelId="{15FA96ED-155C-4C9D-B875-0112230807C4}" type="presParOf" srcId="{4B1D94E5-BD07-403B-8ED2-732D8DC0CBEE}" destId="{1F2C42D6-9CB5-4DFE-82D2-BBFC47CF7D18}" srcOrd="5" destOrd="0" presId="urn:microsoft.com/office/officeart/2005/8/layout/radial2"/>
    <dgm:cxn modelId="{C9F33FE5-EA7E-4669-B0E6-037D6323A73A}" type="presParOf" srcId="{4B1D94E5-BD07-403B-8ED2-732D8DC0CBEE}" destId="{ED6FB5AB-8B48-4AB3-9EAA-23A72664DEA0}" srcOrd="6" destOrd="0" presId="urn:microsoft.com/office/officeart/2005/8/layout/radial2"/>
    <dgm:cxn modelId="{D758ADF6-447D-4AA5-8227-99B0499C2F2F}" type="presParOf" srcId="{ED6FB5AB-8B48-4AB3-9EAA-23A72664DEA0}" destId="{E0172A2D-AEDC-4E8D-A1D8-534953AC29CF}" srcOrd="0" destOrd="0" presId="urn:microsoft.com/office/officeart/2005/8/layout/radial2"/>
    <dgm:cxn modelId="{921F5C36-2B82-4050-8029-7141022767D1}" type="presParOf" srcId="{ED6FB5AB-8B48-4AB3-9EAA-23A72664DEA0}" destId="{CCD1F246-0390-45FF-8FD2-D09FA6790507}" srcOrd="1" destOrd="0" presId="urn:microsoft.com/office/officeart/2005/8/layout/radial2"/>
    <dgm:cxn modelId="{22C2F90D-DB6D-4B4E-9631-1C7C701C91B3}" type="presParOf" srcId="{4B1D94E5-BD07-403B-8ED2-732D8DC0CBEE}" destId="{0B7BDD06-990D-4A25-A760-0FD3D020C052}" srcOrd="7" destOrd="0" presId="urn:microsoft.com/office/officeart/2005/8/layout/radial2"/>
    <dgm:cxn modelId="{28FF40A8-752B-4F08-9C20-85F2251E851B}" type="presParOf" srcId="{4B1D94E5-BD07-403B-8ED2-732D8DC0CBEE}" destId="{08C36F1D-E264-475C-B99A-0FCAF9C4A653}" srcOrd="8" destOrd="0" presId="urn:microsoft.com/office/officeart/2005/8/layout/radial2"/>
    <dgm:cxn modelId="{8FED0707-1ABA-4344-9B76-1D541A30BFB1}" type="presParOf" srcId="{08C36F1D-E264-475C-B99A-0FCAF9C4A653}" destId="{037BEEFA-046E-4CF5-BD9B-62990C30EB6C}" srcOrd="0" destOrd="0" presId="urn:microsoft.com/office/officeart/2005/8/layout/radial2"/>
    <dgm:cxn modelId="{E323CE48-C502-4872-B0D7-6097725AEAEE}" type="presParOf" srcId="{08C36F1D-E264-475C-B99A-0FCAF9C4A653}" destId="{A88AAB42-88AC-4882-BF00-71671016024C}" srcOrd="1" destOrd="0" presId="urn:microsoft.com/office/officeart/2005/8/layout/radial2"/>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B7BDD06-990D-4A25-A760-0FD3D020C052}">
      <dsp:nvSpPr>
        <dsp:cNvPr id="0" name=""/>
        <dsp:cNvSpPr/>
      </dsp:nvSpPr>
      <dsp:spPr>
        <a:xfrm rot="3683155">
          <a:off x="2344446" y="3825558"/>
          <a:ext cx="1006541" cy="45527"/>
        </a:xfrm>
        <a:custGeom>
          <a:avLst/>
          <a:gdLst/>
          <a:ahLst/>
          <a:cxnLst/>
          <a:rect l="0" t="0" r="0" b="0"/>
          <a:pathLst>
            <a:path>
              <a:moveTo>
                <a:pt x="0" y="22763"/>
              </a:moveTo>
              <a:lnTo>
                <a:pt x="1006541" y="227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1F2C42D6-9CB5-4DFE-82D2-BBFC47CF7D18}">
      <dsp:nvSpPr>
        <dsp:cNvPr id="0" name=""/>
        <dsp:cNvSpPr/>
      </dsp:nvSpPr>
      <dsp:spPr>
        <a:xfrm rot="1312636">
          <a:off x="2898193" y="3099759"/>
          <a:ext cx="719004" cy="45527"/>
        </a:xfrm>
        <a:custGeom>
          <a:avLst/>
          <a:gdLst/>
          <a:ahLst/>
          <a:cxnLst/>
          <a:rect l="0" t="0" r="0" b="0"/>
          <a:pathLst>
            <a:path>
              <a:moveTo>
                <a:pt x="0" y="22763"/>
              </a:moveTo>
              <a:lnTo>
                <a:pt x="719004" y="227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DFE72FFE-AB01-4558-AB7A-0397D0513074}">
      <dsp:nvSpPr>
        <dsp:cNvPr id="0" name=""/>
        <dsp:cNvSpPr/>
      </dsp:nvSpPr>
      <dsp:spPr>
        <a:xfrm rot="19693508">
          <a:off x="2847642" y="1984223"/>
          <a:ext cx="1020039" cy="45527"/>
        </a:xfrm>
        <a:custGeom>
          <a:avLst/>
          <a:gdLst/>
          <a:ahLst/>
          <a:cxnLst/>
          <a:rect l="0" t="0" r="0" b="0"/>
          <a:pathLst>
            <a:path>
              <a:moveTo>
                <a:pt x="0" y="22763"/>
              </a:moveTo>
              <a:lnTo>
                <a:pt x="1020039" y="227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877ED00A-ACFF-44EE-8507-59C094D5FADD}">
      <dsp:nvSpPr>
        <dsp:cNvPr id="0" name=""/>
        <dsp:cNvSpPr/>
      </dsp:nvSpPr>
      <dsp:spPr>
        <a:xfrm rot="17480014">
          <a:off x="2206968" y="1560218"/>
          <a:ext cx="916359" cy="45527"/>
        </a:xfrm>
        <a:custGeom>
          <a:avLst/>
          <a:gdLst/>
          <a:ahLst/>
          <a:cxnLst/>
          <a:rect l="0" t="0" r="0" b="0"/>
          <a:pathLst>
            <a:path>
              <a:moveTo>
                <a:pt x="0" y="22763"/>
              </a:moveTo>
              <a:lnTo>
                <a:pt x="916359" y="22763"/>
              </a:lnTo>
            </a:path>
          </a:pathLst>
        </a:custGeom>
        <a:noFill/>
        <a:ln w="25400" cap="flat"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930809F0-87F9-4627-89CF-97534E4D705C}">
      <dsp:nvSpPr>
        <dsp:cNvPr id="0" name=""/>
        <dsp:cNvSpPr/>
      </dsp:nvSpPr>
      <dsp:spPr>
        <a:xfrm>
          <a:off x="1228027" y="1710463"/>
          <a:ext cx="1995358" cy="1995358"/>
        </a:xfrm>
        <a:prstGeom prst="ellipse">
          <a:avLst/>
        </a:prstGeom>
        <a:blipFill>
          <a:blip xmlns:r="http://schemas.openxmlformats.org/officeDocument/2006/relationships" r:embed="rId1" cstate="print">
            <a:extLst>
              <a:ext uri="{28A0092B-C50C-407E-A947-70E740481C1C}">
                <a14:useLocalDpi xmlns:a14="http://schemas.microsoft.com/office/drawing/2010/main" val="0"/>
              </a:ext>
            </a:extLst>
          </a:blip>
          <a:srcRect/>
          <a:stretch>
            <a:fillRect l="-17000" r="-17000"/>
          </a:stretch>
        </a:blip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EBDEDFAA-28B2-4254-881F-1D821A67E842}">
      <dsp:nvSpPr>
        <dsp:cNvPr id="0" name=""/>
        <dsp:cNvSpPr/>
      </dsp:nvSpPr>
      <dsp:spPr>
        <a:xfrm>
          <a:off x="2450997" y="0"/>
          <a:ext cx="1197215" cy="11972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0000"/>
              </a:solidFill>
            </a:rPr>
            <a:t>Ignore</a:t>
          </a:r>
        </a:p>
      </dsp:txBody>
      <dsp:txXfrm>
        <a:off x="2626325" y="175328"/>
        <a:ext cx="846559" cy="846559"/>
      </dsp:txXfrm>
    </dsp:sp>
    <dsp:sp modelId="{3A0E56E9-1848-4E1F-913B-DB392D075ACC}">
      <dsp:nvSpPr>
        <dsp:cNvPr id="0" name=""/>
        <dsp:cNvSpPr/>
      </dsp:nvSpPr>
      <dsp:spPr>
        <a:xfrm>
          <a:off x="3714457" y="838198"/>
          <a:ext cx="1127429" cy="11972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ct val="35000"/>
            </a:spcAft>
            <a:buNone/>
          </a:pPr>
          <a:r>
            <a:rPr lang="en-US" sz="1400" b="1" kern="1200" dirty="0">
              <a:solidFill>
                <a:srgbClr val="FFC000"/>
              </a:solidFill>
            </a:rPr>
            <a:t>Enclose</a:t>
          </a:r>
        </a:p>
      </dsp:txBody>
      <dsp:txXfrm>
        <a:off x="3879565" y="1013526"/>
        <a:ext cx="797213" cy="846559"/>
      </dsp:txXfrm>
    </dsp:sp>
    <dsp:sp modelId="{6A828662-8BE7-4A15-A7B0-99347D04708E}">
      <dsp:nvSpPr>
        <dsp:cNvPr id="0" name=""/>
        <dsp:cNvSpPr/>
      </dsp:nvSpPr>
      <dsp:spPr>
        <a:xfrm>
          <a:off x="5048840" y="838198"/>
          <a:ext cx="1691144" cy="1197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rgbClr val="FFC000"/>
              </a:solidFill>
            </a:rPr>
            <a:t>Enlarge shed</a:t>
          </a:r>
        </a:p>
        <a:p>
          <a:pPr marL="285750" lvl="1" indent="-285750" algn="l" defTabSz="1244600">
            <a:lnSpc>
              <a:spcPct val="90000"/>
            </a:lnSpc>
            <a:spcBef>
              <a:spcPct val="0"/>
            </a:spcBef>
            <a:spcAft>
              <a:spcPct val="15000"/>
            </a:spcAft>
            <a:buChar char="•"/>
          </a:pPr>
          <a:r>
            <a:rPr lang="en-US" sz="2800" kern="1200" dirty="0">
              <a:solidFill>
                <a:srgbClr val="FFC000"/>
              </a:solidFill>
            </a:rPr>
            <a:t>Add another shed</a:t>
          </a:r>
        </a:p>
        <a:p>
          <a:pPr marL="285750" lvl="1" indent="-285750" algn="l" defTabSz="1244600">
            <a:lnSpc>
              <a:spcPct val="90000"/>
            </a:lnSpc>
            <a:spcBef>
              <a:spcPct val="0"/>
            </a:spcBef>
            <a:spcAft>
              <a:spcPct val="15000"/>
            </a:spcAft>
            <a:buChar char="•"/>
          </a:pPr>
          <a:r>
            <a:rPr lang="en-US" sz="2800" kern="1200" dirty="0">
              <a:solidFill>
                <a:srgbClr val="FFC000"/>
              </a:solidFill>
            </a:rPr>
            <a:t>Tarp</a:t>
          </a:r>
          <a:endParaRPr lang="en-US" sz="1900" kern="1200" dirty="0">
            <a:solidFill>
              <a:srgbClr val="FFC000"/>
            </a:solidFill>
          </a:endParaRPr>
        </a:p>
      </dsp:txBody>
      <dsp:txXfrm>
        <a:off x="5048840" y="838198"/>
        <a:ext cx="1691144" cy="1197215"/>
      </dsp:txXfrm>
    </dsp:sp>
    <dsp:sp modelId="{E0172A2D-AEDC-4E8D-A1D8-534953AC29CF}">
      <dsp:nvSpPr>
        <dsp:cNvPr id="0" name=""/>
        <dsp:cNvSpPr/>
      </dsp:nvSpPr>
      <dsp:spPr>
        <a:xfrm>
          <a:off x="3548198" y="2880926"/>
          <a:ext cx="1197215" cy="11972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rgbClr val="FFFF00"/>
              </a:solidFill>
            </a:rPr>
            <a:t>Relocate  </a:t>
          </a:r>
        </a:p>
      </dsp:txBody>
      <dsp:txXfrm>
        <a:off x="3723526" y="3056254"/>
        <a:ext cx="846559" cy="846559"/>
      </dsp:txXfrm>
    </dsp:sp>
    <dsp:sp modelId="{CCD1F246-0390-45FF-8FD2-D09FA6790507}">
      <dsp:nvSpPr>
        <dsp:cNvPr id="0" name=""/>
        <dsp:cNvSpPr/>
      </dsp:nvSpPr>
      <dsp:spPr>
        <a:xfrm>
          <a:off x="4865135" y="2880926"/>
          <a:ext cx="1795822" cy="1197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rgbClr val="FFFF00"/>
              </a:solidFill>
            </a:rPr>
            <a:t>Move sand to another facility</a:t>
          </a:r>
        </a:p>
      </dsp:txBody>
      <dsp:txXfrm>
        <a:off x="4865135" y="2880926"/>
        <a:ext cx="1795822" cy="1197215"/>
      </dsp:txXfrm>
    </dsp:sp>
    <dsp:sp modelId="{037BEEFA-046E-4CF5-BD9B-62990C30EB6C}">
      <dsp:nvSpPr>
        <dsp:cNvPr id="0" name=""/>
        <dsp:cNvSpPr/>
      </dsp:nvSpPr>
      <dsp:spPr>
        <a:xfrm>
          <a:off x="2776807" y="4217014"/>
          <a:ext cx="1197215" cy="1197215"/>
        </a:xfrm>
        <a:prstGeom prst="ellipse">
          <a:avLst/>
        </a:prstGeom>
        <a:solidFill>
          <a:schemeClr val="accent1">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US" sz="1800" kern="1200" dirty="0">
              <a:solidFill>
                <a:schemeClr val="bg1"/>
              </a:solidFill>
            </a:rPr>
            <a:t>Change material</a:t>
          </a:r>
        </a:p>
      </dsp:txBody>
      <dsp:txXfrm>
        <a:off x="2952135" y="4392342"/>
        <a:ext cx="846559" cy="846559"/>
      </dsp:txXfrm>
    </dsp:sp>
    <dsp:sp modelId="{A88AAB42-88AC-4882-BF00-71671016024C}">
      <dsp:nvSpPr>
        <dsp:cNvPr id="0" name=""/>
        <dsp:cNvSpPr/>
      </dsp:nvSpPr>
      <dsp:spPr>
        <a:xfrm>
          <a:off x="4093744" y="4217014"/>
          <a:ext cx="1795822" cy="119721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Use less sand</a:t>
          </a:r>
        </a:p>
        <a:p>
          <a:pPr marL="228600" lvl="1" indent="-228600" algn="l" defTabSz="1200150">
            <a:lnSpc>
              <a:spcPct val="90000"/>
            </a:lnSpc>
            <a:spcBef>
              <a:spcPct val="0"/>
            </a:spcBef>
            <a:spcAft>
              <a:spcPct val="15000"/>
            </a:spcAft>
            <a:buChar char="•"/>
          </a:pPr>
          <a:r>
            <a:rPr lang="en-US" sz="2700" kern="1200" dirty="0">
              <a:solidFill>
                <a:schemeClr val="bg1"/>
              </a:solidFill>
            </a:rPr>
            <a:t>Use liquids</a:t>
          </a:r>
        </a:p>
      </dsp:txBody>
      <dsp:txXfrm>
        <a:off x="4093744" y="4217014"/>
        <a:ext cx="1795822" cy="1197215"/>
      </dsp:txXfrm>
    </dsp:sp>
  </dsp:spTree>
</dsp:drawing>
</file>

<file path=ppt/diagrams/layout1.xml><?xml version="1.0" encoding="utf-8"?>
<dgm:layoutDef xmlns:dgm="http://schemas.openxmlformats.org/drawingml/2006/diagram" xmlns:a="http://schemas.openxmlformats.org/drawingml/2006/main" uniqueId="urn:microsoft.com/office/officeart/2005/8/layout/radial2">
  <dgm:title val=""/>
  <dgm:desc val=""/>
  <dgm:catLst>
    <dgm:cat type="relationship" pri="20000"/>
    <dgm:cat type="convert" pri="9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composite">
    <dgm:varLst>
      <dgm:chMax val="5"/>
      <dgm:dir/>
      <dgm:animLvl val="ctr"/>
      <dgm:resizeHandles val="exact"/>
    </dgm:varLst>
    <dgm:alg type="composite"/>
    <dgm:shape xmlns:r="http://schemas.openxmlformats.org/officeDocument/2006/relationships" r:blip="">
      <dgm:adjLst/>
    </dgm:shape>
    <dgm:presOf/>
    <dgm:constrLst>
      <dgm:constr type="w" for="ch" forName="cycle" refType="w"/>
      <dgm:constr type="h" for="ch" forName="cycle" refType="h"/>
    </dgm:constrLst>
    <dgm:ruleLst/>
    <dgm:layoutNode name="cycle">
      <dgm:choose name="Name0">
        <dgm:if name="Name1" func="var" arg="dir" op="equ" val="norm">
          <dgm:choose name="Name2">
            <dgm:if name="Name3" axis="ch" ptType="node" func="cnt" op="lte" val="1">
              <dgm:alg type="cycle">
                <dgm:param type="stAng" val="90"/>
                <dgm:param type="spanAng" val="360"/>
                <dgm:param type="ctrShpMap" val="fNode"/>
              </dgm:alg>
            </dgm:if>
            <dgm:if name="Name4" axis="ch" ptType="node" func="cnt" op="equ" val="2">
              <dgm:alg type="cycle">
                <dgm:param type="stAng" val="70"/>
                <dgm:param type="spanAng" val="40"/>
                <dgm:param type="ctrShpMap" val="fNode"/>
              </dgm:alg>
            </dgm:if>
            <dgm:if name="Name5" axis="ch" ptType="node" func="cnt" op="equ" val="3">
              <dgm:alg type="cycle">
                <dgm:param type="stAng" val="60"/>
                <dgm:param type="spanAng" val="60"/>
                <dgm:param type="ctrShpMap" val="fNode"/>
              </dgm:alg>
            </dgm:if>
            <dgm:else name="Name6">
              <dgm:alg type="cycle">
                <dgm:param type="stAng" val="45"/>
                <dgm:param type="spanAng" val="90"/>
                <dgm:param type="ctrShpMap" val="fNode"/>
              </dgm:alg>
            </dgm:else>
          </dgm:choose>
        </dgm:if>
        <dgm:else name="Name7">
          <dgm:choose name="Name8">
            <dgm:if name="Name9" axis="ch" ptType="node" func="cnt" op="lte" val="1">
              <dgm:alg type="cycle">
                <dgm:param type="stAng" val="-90"/>
                <dgm:param type="spanAng" val="-360"/>
                <dgm:param type="ctrShpMap" val="fNode"/>
              </dgm:alg>
            </dgm:if>
            <dgm:if name="Name10" axis="ch" ptType="node" func="cnt" op="equ" val="2">
              <dgm:alg type="cycle">
                <dgm:param type="stAng" val="-70"/>
                <dgm:param type="spanAng" val="-40"/>
                <dgm:param type="ctrShpMap" val="fNode"/>
              </dgm:alg>
            </dgm:if>
            <dgm:if name="Name11" axis="ch" ptType="node" func="cnt" op="equ" val="3">
              <dgm:alg type="cycle">
                <dgm:param type="stAng" val="-60"/>
                <dgm:param type="spanAng" val="-60"/>
                <dgm:param type="ctrShpMap" val="fNode"/>
              </dgm:alg>
            </dgm:if>
            <dgm:else name="Name12">
              <dgm:alg type="cycle">
                <dgm:param type="stAng" val="-45"/>
                <dgm:param type="spanAng" val="-90"/>
                <dgm:param type="ctrShpMap" val="fNode"/>
              </dgm:alg>
            </dgm:else>
          </dgm:choose>
        </dgm:else>
      </dgm:choose>
      <dgm:shape xmlns:r="http://schemas.openxmlformats.org/officeDocument/2006/relationships" r:blip="">
        <dgm:adjLst/>
      </dgm:shape>
      <dgm:presOf/>
      <dgm:constrLst>
        <dgm:constr type="sp" val="20"/>
        <dgm:constr type="w" for="ch" forName="centerShape" refType="w"/>
        <dgm:constr type="w" for="ch" forName="node" refType="w" refFor="ch" refForName="centerShape" fact="1.5"/>
        <dgm:constr type="sibSp" refType="w" refFor="ch" refForName="centerShape" op="equ" fact="0.08"/>
        <dgm:constr type="primFontSz" for="des" forName="parentNode" op="equ" val="65"/>
        <dgm:constr type="secFontSz" for="des" forName="childNode" op="equ" val="65"/>
      </dgm:constrLst>
      <dgm:ruleLst/>
      <dgm:choose name="Name13">
        <dgm:if name="Name14" axis="ch" ptType="node" hideLastTrans="0" func="cnt" op="gte" val="1">
          <dgm:layoutNode name="centerShape" styleLbl="node0">
            <dgm:alg type="composite"/>
            <dgm:shape xmlns:r="http://schemas.openxmlformats.org/officeDocument/2006/relationships" r:blip="">
              <dgm:adjLst/>
            </dgm:shape>
            <dgm:presOf axis="ch" ptType="node" cnt="1"/>
            <dgm:constrLst>
              <dgm:constr type="w" for="ch" forName="connSite" refType="w" fact="0.7"/>
              <dgm:constr type="h" for="ch" forName="connSite" refType="w" fact="0.7"/>
              <dgm:constr type="ctrX" for="ch" forName="connSite" refType="w" fact="0.5"/>
              <dgm:constr type="ctrY" for="ch" forName="connSite" refType="h" fact="0.5"/>
              <dgm:constr type="w" for="ch" forName="visible" refType="w"/>
              <dgm:constr type="h" for="ch" forName="visible" refType="w"/>
              <dgm:constr type="ctrX" for="ch" forName="visible" refType="w" fact="0.5"/>
              <dgm:constr type="ctrY" for="ch" forName="visible" refType="h" fact="0.5"/>
            </dgm:constrLst>
            <dgm:ruleLst/>
            <dgm:layoutNode name="connSite">
              <dgm:alg type="sp"/>
              <dgm:shape xmlns:r="http://schemas.openxmlformats.org/officeDocument/2006/relationships" type="ellipse" r:blip="" hideGeom="1">
                <dgm:adjLst/>
              </dgm:shape>
              <dgm:presOf/>
              <dgm:constrLst/>
              <dgm:ruleLst/>
            </dgm:layoutNode>
            <dgm:layoutNode name="visible">
              <dgm:alg type="sp"/>
              <dgm:shape xmlns:r="http://schemas.openxmlformats.org/officeDocument/2006/relationships" type="ellipse" r:blip="" blipPhldr="1">
                <dgm:adjLst/>
              </dgm:shape>
              <dgm:presOf/>
              <dgm:constrLst/>
              <dgm:ruleLst/>
            </dgm:layoutNode>
          </dgm:layoutNode>
        </dgm:if>
        <dgm:else name="Name15"/>
      </dgm:choose>
      <dgm:forEach name="Name16" axis="ch">
        <dgm:forEach name="Name17" axis="self" ptType="node">
          <dgm:layoutNode name="node">
            <dgm:alg type="composite"/>
            <dgm:shape xmlns:r="http://schemas.openxmlformats.org/officeDocument/2006/relationships" r:blip="">
              <dgm:adjLst/>
            </dgm:shape>
            <dgm:presOf/>
            <dgm:choose name="Name18">
              <dgm:if name="Name19" func="var" arg="dir" op="equ" val="norm">
                <dgm:constrLst>
                  <dgm:constr type="t" for="ch" forName="parentNode"/>
                  <dgm:constr type="l" for="ch" forName="parentNode"/>
                  <dgm:constr type="w" for="ch" forName="parentNode" refType="w" fact="0.4"/>
                  <dgm:constr type="h" for="ch" forName="parentNode" refType="w" refFor="ch" refForName="parentNode" op="equ"/>
                  <dgm:constr type="ctrY" for="ch" forName="childNode" refType="h" refFor="ch" refForName="parentNode" fact="0.5"/>
                  <dgm:constr type="l" for="ch" forName="childNode" refType="w" refFor="ch" refForName="parentNode" op="equ" fact="1.1"/>
                  <dgm:constr type="w" for="ch" forName="childNode" refType="w" fact="0.6"/>
                  <dgm:constr type="h" for="ch" forName="childNode" refType="h" refFor="ch" refForName="parentNode"/>
                </dgm:constrLst>
              </dgm:if>
              <dgm:else name="Name20">
                <dgm:constrLst>
                  <dgm:constr type="t" for="ch" forName="parentNode"/>
                  <dgm:constr type="r" for="ch" forName="parentNode" refType="w"/>
                  <dgm:constr type="w" for="ch" forName="parentNode" refType="w" fact="0.4"/>
                  <dgm:constr type="h" for="ch" forName="parentNode" refType="w" refFor="ch" refForName="parentNode" op="equ"/>
                  <dgm:constr type="ctrY" for="ch" forName="childNode" refType="h" refFor="ch" refForName="parentNode" fact="0.5"/>
                  <dgm:constr type="l" for="ch" forName="childNode"/>
                  <dgm:constr type="w" for="ch" forName="childNode" refType="w" fact="0.6"/>
                  <dgm:constr type="h" for="ch" forName="childNode" refType="h" refFor="ch" refForName="parentNode"/>
                </dgm:constrLst>
              </dgm:else>
            </dgm:choose>
            <dgm:ruleLst/>
            <dgm:layoutNode name="parentNode" styleLbl="node1">
              <dgm:varLst>
                <dgm:chMax val="1"/>
                <dgm:bulletEnabled val="1"/>
              </dgm:varLst>
              <dgm:alg type="tx"/>
              <dgm:shape xmlns:r="http://schemas.openxmlformats.org/officeDocument/2006/relationships" type="ellipse"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childNode" styleLbl="revTx" moveWith="parentNode">
              <dgm:varLst>
                <dgm:bulletEnabled val="1"/>
              </dgm:varLst>
              <dgm:alg type="tx">
                <dgm:param type="txAnchorVertCh" val="mid"/>
                <dgm:param type="stBulletLvl" val="1"/>
              </dgm:alg>
              <dgm:choose name="Name21">
                <dgm:if name="Name22" axis="ch" ptType="node" func="cnt" op="gte" val="1">
                  <dgm:shape xmlns:r="http://schemas.openxmlformats.org/officeDocument/2006/relationships" type="rect" r:blip="">
                    <dgm:adjLst/>
                  </dgm:shape>
                </dgm:if>
                <dgm:else name="Name23">
                  <dgm:shape xmlns:r="http://schemas.openxmlformats.org/officeDocument/2006/relationships" type="rect" r:blip="" hideGeom="1">
                    <dgm:adjLst/>
                  </dgm:shape>
                </dgm:else>
              </dgm:choose>
              <dgm:presOf axis="des" ptType="node"/>
              <dgm:constrLst>
                <dgm:constr type="tMarg"/>
                <dgm:constr type="bMarg"/>
                <dgm:constr type="lMarg"/>
                <dgm:constr type="rMarg"/>
              </dgm:constrLst>
              <dgm:ruleLst>
                <dgm:rule type="secFontSz" val="5" fact="NaN" max="NaN"/>
              </dgm:ruleLst>
            </dgm:layoutNode>
          </dgm:layoutNode>
        </dgm:forEach>
        <dgm:forEach name="Name24" axis="self" ptType="parTrans" cnt="1">
          <dgm:layoutNode name="Name25">
            <dgm:alg type="conn">
              <dgm:param type="dim" val="1D"/>
              <dgm:param type="endSty" val="noArr"/>
              <dgm:param type="begPts" val="auto"/>
              <dgm:param type="endPts" val="auto"/>
              <dgm:param type="srcNode" val="connSite"/>
              <dgm:param type="dstNode" val="parentNode"/>
            </dgm:alg>
            <dgm:shape xmlns:r="http://schemas.openxmlformats.org/officeDocument/2006/relationships" type="conn" r:blip="" zOrderOff="-99">
              <dgm:adjLst/>
            </dgm:shape>
            <dgm:presOf axis="self"/>
            <dgm:constrLst>
              <dgm:constr type="connDist"/>
              <dgm:constr type="w" val="1"/>
              <dgm:constr type="h" val="5"/>
              <dgm:constr type="begPad"/>
              <dgm:constr type="endPad"/>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89.w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79EC9CE-834C-4FB6-99F3-B81BA3658A63}" type="datetimeFigureOut">
              <a:rPr lang="en-US" smtClean="0"/>
              <a:pPr/>
              <a:t>8/9/2017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586080C-B8D8-4723-AE4C-278F16E645B8}" type="slidenum">
              <a:rPr lang="en-US" smtClean="0"/>
              <a:pPr/>
              <a:t>‹#›</a:t>
            </a:fld>
            <a:endParaRPr lang="en-US"/>
          </a:p>
        </p:txBody>
      </p:sp>
    </p:spTree>
    <p:extLst>
      <p:ext uri="{BB962C8B-B14F-4D97-AF65-F5344CB8AC3E}">
        <p14:creationId xmlns:p14="http://schemas.microsoft.com/office/powerpoint/2010/main" val="35227071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www.dot.state.fl.us/publicinformationoffice/moredot/mvv.shtm" TargetMode="External"/><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Hidden slides 7, 11 and 12 describe the goals set forth by </a:t>
            </a:r>
            <a:r>
              <a:rPr lang="en-US" dirty="0" err="1"/>
              <a:t>Clearroads</a:t>
            </a:r>
            <a:r>
              <a:rPr lang="en-US" dirty="0"/>
              <a:t> in the development</a:t>
            </a:r>
            <a:r>
              <a:rPr lang="en-US" baseline="0" dirty="0"/>
              <a:t> of this module. </a:t>
            </a:r>
          </a:p>
          <a:p>
            <a:endParaRPr lang="en-US" baseline="0" dirty="0"/>
          </a:p>
          <a:p>
            <a:r>
              <a:rPr lang="en-US" baseline="0" dirty="0"/>
              <a:t>This module also is unique in that most of the content will be provided by each presenter.  We have indicated place holders for you to insert state or organizational information that is meaningful to your operations.  We have provided examples for you to better understand how each slide was intended to be used.   Please remove the examples and replace them with the materials appropriate to your operations.   Delete all yellow boxes before making presentation.</a:t>
            </a:r>
          </a:p>
          <a:p>
            <a:endParaRPr lang="en-US" baseline="0" dirty="0"/>
          </a:p>
          <a:p>
            <a:r>
              <a:rPr lang="en-US" dirty="0"/>
              <a:t>Photo credits:  left photo:</a:t>
            </a:r>
            <a:r>
              <a:rPr lang="en-US" baseline="0" dirty="0"/>
              <a:t> Fortin Consulting, Inc.</a:t>
            </a:r>
          </a:p>
          <a:p>
            <a:r>
              <a:rPr lang="en-US" baseline="0" dirty="0"/>
              <a:t>Right p</a:t>
            </a:r>
            <a:r>
              <a:rPr lang="en-US" dirty="0"/>
              <a:t>hoto: MnDOT</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a:t>
            </a:fld>
            <a:endParaRPr lang="en-US"/>
          </a:p>
        </p:txBody>
      </p:sp>
    </p:spTree>
    <p:extLst>
      <p:ext uri="{BB962C8B-B14F-4D97-AF65-F5344CB8AC3E}">
        <p14:creationId xmlns:p14="http://schemas.microsoft.com/office/powerpoint/2010/main" val="26681565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 1 of the</a:t>
            </a:r>
            <a:r>
              <a:rPr lang="en-US" baseline="0" dirty="0"/>
              <a:t> </a:t>
            </a:r>
            <a:r>
              <a:rPr lang="en-US" baseline="0" dirty="0" err="1"/>
              <a:t>Clearroads</a:t>
            </a:r>
            <a:r>
              <a:rPr lang="en-US" baseline="0" dirty="0"/>
              <a:t> committee goals for this training module. </a:t>
            </a:r>
          </a:p>
          <a:p>
            <a:r>
              <a:rPr lang="en-US" dirty="0">
                <a:effectLst/>
              </a:rPr>
              <a:t>A successful winter maintenance program begins with a properly trained staff, fully functional equipment that has been checked and a well-stocked inventory of deicing materials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11</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a:t>
            </a:r>
          </a:p>
          <a:p>
            <a:endParaRPr lang="en-US" baseline="0" dirty="0"/>
          </a:p>
          <a:p>
            <a:r>
              <a:rPr lang="en-US" baseline="0" dirty="0"/>
              <a:t>Preparing for winter has what major advantage?</a:t>
            </a:r>
          </a:p>
          <a:p>
            <a:pPr marL="228600" indent="-228600">
              <a:buAutoNum type="arabicPeriod"/>
            </a:pPr>
            <a:r>
              <a:rPr lang="en-US" baseline="0" dirty="0"/>
              <a:t>Puts us in the drivers seat (yes)</a:t>
            </a:r>
          </a:p>
          <a:p>
            <a:pPr marL="228600" indent="-228600">
              <a:buAutoNum type="arabicPeriod"/>
            </a:pPr>
            <a:r>
              <a:rPr lang="en-US" baseline="0" dirty="0"/>
              <a:t>Keeps the supervisors busy (no)</a:t>
            </a:r>
          </a:p>
          <a:p>
            <a:pPr marL="228600" indent="-228600">
              <a:buAutoNum type="arabicPeriod"/>
            </a:pPr>
            <a:r>
              <a:rPr lang="en-US" baseline="0" dirty="0"/>
              <a:t>Keeps the operators busy (no)</a:t>
            </a:r>
          </a:p>
          <a:p>
            <a:pPr marL="228600" indent="-228600">
              <a:buAutoNum type="arabicPeriod"/>
            </a:pPr>
            <a:r>
              <a:rPr lang="en-US" baseline="0" dirty="0"/>
              <a:t>Insures good weather (no)</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101</a:t>
            </a:fld>
            <a:endParaRPr lang="en-US"/>
          </a:p>
        </p:txBody>
      </p:sp>
    </p:spTree>
    <p:extLst>
      <p:ext uri="{BB962C8B-B14F-4D97-AF65-F5344CB8AC3E}">
        <p14:creationId xmlns:p14="http://schemas.microsoft.com/office/powerpoint/2010/main" val="3077435311"/>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Image credit: Ohio DOT</a:t>
            </a:r>
          </a:p>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102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103</a:t>
            </a:fld>
            <a:endParaRPr lang="en-US"/>
          </a:p>
        </p:txBody>
      </p:sp>
    </p:spTree>
    <p:extLst>
      <p:ext uri="{BB962C8B-B14F-4D97-AF65-F5344CB8AC3E}">
        <p14:creationId xmlns:p14="http://schemas.microsoft.com/office/powerpoint/2010/main" val="103150594"/>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104</a:t>
            </a:fld>
            <a:endParaRPr lang="en-US"/>
          </a:p>
        </p:txBody>
      </p:sp>
    </p:spTree>
    <p:extLst>
      <p:ext uri="{BB962C8B-B14F-4D97-AF65-F5344CB8AC3E}">
        <p14:creationId xmlns:p14="http://schemas.microsoft.com/office/powerpoint/2010/main" val="1696002276"/>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Thank you for your time today.  Have a good winter!</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107</a:t>
            </a:fld>
            <a:endParaRPr lang="en-US">
              <a:solidFill>
                <a:prstClr val="black"/>
              </a:solidFill>
            </a:endParaRPr>
          </a:p>
        </p:txBody>
      </p:sp>
    </p:spTree>
    <p:extLst>
      <p:ext uri="{BB962C8B-B14F-4D97-AF65-F5344CB8AC3E}">
        <p14:creationId xmlns:p14="http://schemas.microsoft.com/office/powerpoint/2010/main" val="17022085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is part 2 of the</a:t>
            </a:r>
            <a:r>
              <a:rPr lang="en-US" baseline="0" dirty="0"/>
              <a:t> </a:t>
            </a:r>
            <a:r>
              <a:rPr lang="en-US" baseline="0" dirty="0" err="1"/>
              <a:t>Clearroads</a:t>
            </a:r>
            <a:r>
              <a:rPr lang="en-US" baseline="0" dirty="0"/>
              <a:t> committee goals for this training module.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12</a:t>
            </a:fld>
            <a:endParaRPr lang="en-US"/>
          </a:p>
        </p:txBody>
      </p:sp>
    </p:spTree>
    <p:extLst>
      <p:ext uri="{BB962C8B-B14F-4D97-AF65-F5344CB8AC3E}">
        <p14:creationId xmlns:p14="http://schemas.microsoft.com/office/powerpoint/2010/main" val="2649487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Fortin Consulting, Inc.</a:t>
            </a:r>
          </a:p>
          <a:p>
            <a:endParaRPr lang="en-US" dirty="0">
              <a:effectLst/>
            </a:endParaRPr>
          </a:p>
          <a:p>
            <a:r>
              <a:rPr lang="en-US" dirty="0">
                <a:effectLst/>
              </a:rPr>
              <a:t>This section will cover</a:t>
            </a:r>
            <a:r>
              <a:rPr lang="en-US" baseline="0" dirty="0">
                <a:effectLst/>
              </a:rPr>
              <a:t> the objective of the training, which is to </a:t>
            </a:r>
            <a:r>
              <a:rPr lang="en-US" dirty="0">
                <a:effectLst/>
              </a:rPr>
              <a:t>make the attendee aware of what needs to be done prior to winter operations.  A successful winter maintenance program begins with properly trained staff, fully functional equipment that has been checked and a well-stocked inventory of deicing materials.  Topic that are included in the module are:</a:t>
            </a:r>
          </a:p>
          <a:p>
            <a:endParaRPr lang="en-US" sz="1800" dirty="0">
              <a:effectLst/>
            </a:endParaRPr>
          </a:p>
          <a:p>
            <a:r>
              <a:rPr lang="en-US" dirty="0">
                <a:effectLst/>
              </a:rPr>
              <a:t>1.      Manager and operator training</a:t>
            </a:r>
            <a:endParaRPr lang="en-US" sz="1800" dirty="0">
              <a:effectLst/>
            </a:endParaRPr>
          </a:p>
          <a:p>
            <a:r>
              <a:rPr lang="en-US" dirty="0">
                <a:effectLst/>
              </a:rPr>
              <a:t>         Responsibilities of management and operators</a:t>
            </a:r>
            <a:endParaRPr lang="en-US" sz="1800" dirty="0">
              <a:effectLst/>
            </a:endParaRPr>
          </a:p>
          <a:p>
            <a:r>
              <a:rPr lang="en-US" dirty="0">
                <a:effectLst/>
              </a:rPr>
              <a:t>         Ensuring the goals of the organization are known from the leadership to the person in the plow</a:t>
            </a:r>
            <a:endParaRPr lang="en-US" sz="1800" dirty="0">
              <a:effectLst/>
            </a:endParaRPr>
          </a:p>
          <a:p>
            <a:endParaRPr lang="en-US" baseline="0" dirty="0"/>
          </a:p>
          <a:p>
            <a:r>
              <a:rPr lang="en-US" baseline="0" dirty="0"/>
              <a:t> </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13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Fortin Consulting, Inc.</a:t>
            </a:r>
          </a:p>
          <a:p>
            <a:r>
              <a:rPr lang="en-US" baseline="0" dirty="0"/>
              <a:t>Goals of the organization are the backbone of your operation.  Make sure everyone in your operation understands them.  State them often and applaud the staff when the goals are met.  Acknowledging and celebrating your successes are very important in team building and creating a positive work environment.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14</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a:t>
            </a:r>
            <a:r>
              <a:rPr lang="en-US" baseline="0" dirty="0"/>
              <a:t> for </a:t>
            </a:r>
            <a:r>
              <a:rPr lang="en-US" dirty="0"/>
              <a:t>MNDOT example</a:t>
            </a:r>
            <a:r>
              <a:rPr lang="en-US" baseline="0" dirty="0"/>
              <a:t> goal: http://www.dot.state.mn.us/d1/pdf/winter-maint-2014-2015.pdf</a:t>
            </a:r>
          </a:p>
          <a:p>
            <a:endParaRPr lang="en-US" baseline="0" dirty="0"/>
          </a:p>
          <a:p>
            <a:r>
              <a:rPr lang="en-US" baseline="0" dirty="0"/>
              <a:t>Photo credit from FDOT: </a:t>
            </a:r>
            <a:r>
              <a:rPr lang="en-US" sz="1200" b="0" i="0" u="none" strike="noStrike" kern="1200" dirty="0">
                <a:solidFill>
                  <a:schemeClr val="tx1"/>
                </a:solidFill>
                <a:effectLst/>
                <a:latin typeface="+mn-lt"/>
                <a:ea typeface="+mn-ea"/>
                <a:cs typeface="+mn-cs"/>
                <a:hlinkClick r:id="rId3"/>
              </a:rPr>
              <a:t>www.dot.state.fl.us</a:t>
            </a:r>
            <a:endParaRPr lang="en-US" sz="1200" b="0" i="0" u="none" strike="noStrike" kern="1200" dirty="0">
              <a:solidFill>
                <a:schemeClr val="tx1"/>
              </a:solidFill>
              <a:effectLst/>
              <a:latin typeface="+mn-lt"/>
              <a:ea typeface="+mn-ea"/>
              <a:cs typeface="+mn-cs"/>
            </a:endParaRPr>
          </a:p>
          <a:p>
            <a:endParaRPr lang="en-US" baseline="0" dirty="0"/>
          </a:p>
          <a:p>
            <a:r>
              <a:rPr lang="en-US" baseline="0" dirty="0"/>
              <a:t>Clearly state the goal or goals of your organization.   Show them in the training PPT but also find other ways to get the word out, be creative some organizations have used posters, stickers, t-shirts, website, pens, stationary.   If your goal is important to you, find ways to make it stick!</a:t>
            </a:r>
            <a:endParaRPr lang="en-US" dirty="0"/>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15</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 Who should know the winter goals of the organization?</a:t>
            </a:r>
          </a:p>
          <a:p>
            <a:endParaRPr lang="en-US" dirty="0"/>
          </a:p>
          <a:p>
            <a:pPr marL="228600" indent="-228600">
              <a:buAutoNum type="arabicPeriod"/>
            </a:pPr>
            <a:r>
              <a:rPr lang="en-US" dirty="0"/>
              <a:t>Everyone involved in winter</a:t>
            </a:r>
            <a:r>
              <a:rPr lang="en-US" baseline="0" dirty="0"/>
              <a:t> operations (yes)</a:t>
            </a:r>
            <a:endParaRPr lang="en-US" dirty="0"/>
          </a:p>
          <a:p>
            <a:pPr marL="228600" indent="-228600">
              <a:buAutoNum type="arabicPeriod"/>
            </a:pPr>
            <a:r>
              <a:rPr lang="en-US" dirty="0"/>
              <a:t>All union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 management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 new employees(no)</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16</a:t>
            </a:fld>
            <a:endParaRPr lang="en-US"/>
          </a:p>
        </p:txBody>
      </p:sp>
    </p:spTree>
    <p:extLst>
      <p:ext uri="{BB962C8B-B14F-4D97-AF65-F5344CB8AC3E}">
        <p14:creationId xmlns:p14="http://schemas.microsoft.com/office/powerpoint/2010/main" val="10599225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dirty="0"/>
              <a:t>Test question: Who should know the winter goals of the organization?</a:t>
            </a:r>
          </a:p>
          <a:p>
            <a:endParaRPr lang="en-US" dirty="0"/>
          </a:p>
          <a:p>
            <a:pPr marL="228600" indent="-228600">
              <a:buAutoNum type="arabicPeriod"/>
            </a:pPr>
            <a:r>
              <a:rPr lang="en-US" dirty="0"/>
              <a:t>Everyone involved in winter</a:t>
            </a:r>
            <a:r>
              <a:rPr lang="en-US" baseline="0" dirty="0"/>
              <a:t> operations (yes)</a:t>
            </a:r>
            <a:endParaRPr lang="en-US" dirty="0"/>
          </a:p>
          <a:p>
            <a:pPr marL="228600" indent="-228600">
              <a:buAutoNum type="arabicPeriod"/>
            </a:pPr>
            <a:r>
              <a:rPr lang="en-US" dirty="0"/>
              <a:t>All union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 management employees (no)</a:t>
            </a:r>
          </a:p>
          <a:p>
            <a:pPr marL="228600" marR="0" indent="-228600" algn="l" defTabSz="914400" rtl="0" eaLnBrk="1" fontAlgn="auto" latinLnBrk="0" hangingPunct="1">
              <a:lnSpc>
                <a:spcPct val="100000"/>
              </a:lnSpc>
              <a:spcBef>
                <a:spcPts val="0"/>
              </a:spcBef>
              <a:spcAft>
                <a:spcPts val="0"/>
              </a:spcAft>
              <a:buClrTx/>
              <a:buSzTx/>
              <a:buFontTx/>
              <a:buAutoNum type="arabicPeriod"/>
              <a:tabLst/>
              <a:defRPr/>
            </a:pPr>
            <a:r>
              <a:rPr lang="en-US" dirty="0"/>
              <a:t>All new employees(no)</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17</a:t>
            </a:fld>
            <a:endParaRPr lang="en-US"/>
          </a:p>
        </p:txBody>
      </p:sp>
    </p:spTree>
    <p:extLst>
      <p:ext uri="{BB962C8B-B14F-4D97-AF65-F5344CB8AC3E}">
        <p14:creationId xmlns:p14="http://schemas.microsoft.com/office/powerpoint/2010/main" val="3591336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Photo credit: Fortin Consulting, Inc.</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r>
              <a:rPr lang="en-US" dirty="0">
                <a:effectLst/>
              </a:rPr>
              <a:t>A successful winter maintenance program begins with properly trained staff.  What training is suggested for your leadership staff?  What opportunities exist for them to become educated?  Consider conferences</a:t>
            </a:r>
            <a:r>
              <a:rPr lang="en-US" baseline="0" dirty="0">
                <a:effectLst/>
              </a:rPr>
              <a:t> they can attend, trade organizations to belong to, ongoing technology training, </a:t>
            </a:r>
            <a:r>
              <a:rPr lang="en-US" baseline="0" dirty="0" err="1">
                <a:effectLst/>
              </a:rPr>
              <a:t>etc</a:t>
            </a:r>
            <a:r>
              <a:rPr lang="en-US" baseline="0" dirty="0">
                <a:effectLst/>
              </a:rPr>
              <a:t>…  </a:t>
            </a:r>
          </a:p>
          <a:p>
            <a:endParaRPr lang="en-US" baseline="0" dirty="0">
              <a:effectLst/>
            </a:endParaRPr>
          </a:p>
          <a:p>
            <a:r>
              <a:rPr lang="en-US" baseline="0" dirty="0">
                <a:effectLst/>
              </a:rPr>
              <a:t>Note to presenters:  Customize this slide to communicate the opportunities that exist for your maintenance leadership.</a:t>
            </a:r>
            <a:endParaRPr lang="en-US" dirty="0">
              <a:effectLst/>
            </a:endParaRPr>
          </a:p>
        </p:txBody>
      </p:sp>
      <p:sp>
        <p:nvSpPr>
          <p:cNvPr id="4" name="Slide Number Placeholder 3"/>
          <p:cNvSpPr>
            <a:spLocks noGrp="1"/>
          </p:cNvSpPr>
          <p:nvPr>
            <p:ph type="sldNum" sz="quarter" idx="10"/>
          </p:nvPr>
        </p:nvSpPr>
        <p:spPr/>
        <p:txBody>
          <a:bodyPr/>
          <a:lstStyle/>
          <a:p>
            <a:fld id="{7586080C-B8D8-4723-AE4C-278F16E645B8}" type="slidenum">
              <a:rPr lang="en-US" smtClean="0"/>
              <a:pPr/>
              <a:t>18</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City of Beloit, WI</a:t>
            </a:r>
          </a:p>
          <a:p>
            <a:endParaRPr lang="en-US" dirty="0">
              <a:effectLst/>
            </a:endParaRPr>
          </a:p>
          <a:p>
            <a:r>
              <a:rPr lang="en-US" dirty="0">
                <a:effectLst/>
              </a:rPr>
              <a:t>What getting ready</a:t>
            </a:r>
            <a:r>
              <a:rPr lang="en-US" baseline="0" dirty="0">
                <a:effectLst/>
              </a:rPr>
              <a:t> for winter responsibilities do you want to highlight for your management team?  </a:t>
            </a:r>
          </a:p>
          <a:p>
            <a:r>
              <a:rPr lang="en-US" baseline="0" dirty="0">
                <a:effectLst/>
              </a:rPr>
              <a:t>This slide is where you can itemize and review those responsibilities. </a:t>
            </a:r>
            <a:endParaRPr lang="en-US" dirty="0">
              <a:effectLst/>
            </a:endParaRPr>
          </a:p>
          <a:p>
            <a:r>
              <a:rPr lang="en-US" dirty="0">
                <a:effectLst/>
              </a:rPr>
              <a:t>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19</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Photo credit: Fortin Consulting, Inc.</a:t>
            </a:r>
          </a:p>
          <a:p>
            <a:endParaRPr lang="en-US" dirty="0">
              <a:effectLst/>
            </a:endParaRPr>
          </a:p>
          <a:p>
            <a:r>
              <a:rPr lang="en-US" dirty="0">
                <a:effectLst/>
              </a:rPr>
              <a:t>Note</a:t>
            </a:r>
            <a:r>
              <a:rPr lang="en-US" baseline="0" dirty="0">
                <a:effectLst/>
              </a:rPr>
              <a:t> that th</a:t>
            </a:r>
            <a:r>
              <a:rPr lang="en-US" dirty="0">
                <a:effectLst/>
              </a:rPr>
              <a:t>is slide is for management. Evaluate operator needs and set up training to address those</a:t>
            </a:r>
            <a:r>
              <a:rPr lang="en-US" baseline="0" dirty="0">
                <a:effectLst/>
              </a:rPr>
              <a:t> needs. Communicate the plan across management to get everyone informed and on the same track. </a:t>
            </a:r>
            <a:r>
              <a:rPr lang="en-US" dirty="0">
                <a:effectLst/>
              </a:rPr>
              <a:t>A successful winter maintenance program begins with properly trained staff. </a:t>
            </a:r>
          </a:p>
        </p:txBody>
      </p:sp>
      <p:sp>
        <p:nvSpPr>
          <p:cNvPr id="4" name="Slide Number Placeholder 3"/>
          <p:cNvSpPr>
            <a:spLocks noGrp="1"/>
          </p:cNvSpPr>
          <p:nvPr>
            <p:ph type="sldNum" sz="quarter" idx="10"/>
          </p:nvPr>
        </p:nvSpPr>
        <p:spPr/>
        <p:txBody>
          <a:bodyPr/>
          <a:lstStyle/>
          <a:p>
            <a:fld id="{7586080C-B8D8-4723-AE4C-278F16E645B8}" type="slidenum">
              <a:rPr lang="en-US" smtClean="0"/>
              <a:pPr/>
              <a:t>20</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a:t>
            </a:fld>
            <a:endParaRPr lang="en-US"/>
          </a:p>
        </p:txBody>
      </p:sp>
    </p:spTree>
    <p:extLst>
      <p:ext uri="{BB962C8B-B14F-4D97-AF65-F5344CB8AC3E}">
        <p14:creationId xmlns:p14="http://schemas.microsoft.com/office/powerpoint/2010/main" val="7476070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Cartoon credit:</a:t>
            </a:r>
            <a:r>
              <a:rPr lang="en-US" baseline="0" dirty="0">
                <a:effectLst/>
              </a:rPr>
              <a:t> </a:t>
            </a:r>
            <a:r>
              <a:rPr lang="en-US" dirty="0">
                <a:effectLst/>
              </a:rPr>
              <a:t>Ohio DOT</a:t>
            </a:r>
          </a:p>
          <a:p>
            <a:r>
              <a:rPr lang="en-US" dirty="0">
                <a:effectLst/>
              </a:rPr>
              <a:t>Photo credit: Fortin Consulting, Inc.</a:t>
            </a:r>
          </a:p>
          <a:p>
            <a:r>
              <a:rPr lang="en-US" dirty="0">
                <a:effectLst/>
              </a:rPr>
              <a:t> </a:t>
            </a:r>
          </a:p>
          <a:p>
            <a:r>
              <a:rPr lang="en-US" dirty="0">
                <a:effectLst/>
              </a:rPr>
              <a:t>Communication</a:t>
            </a:r>
            <a:r>
              <a:rPr lang="en-US" baseline="0" dirty="0">
                <a:effectLst/>
              </a:rPr>
              <a:t> is a skill that always needs to be improved.   Where are you successful and where are you struggling?</a:t>
            </a:r>
          </a:p>
          <a:p>
            <a:endParaRPr lang="en-US" baseline="0" dirty="0">
              <a:effectLst/>
            </a:endParaRPr>
          </a:p>
          <a:p>
            <a:r>
              <a:rPr lang="en-US" sz="1200" b="0" i="0" kern="1200" dirty="0">
                <a:solidFill>
                  <a:schemeClr val="tx1"/>
                </a:solidFill>
                <a:effectLst/>
                <a:latin typeface="+mn-lt"/>
                <a:ea typeface="+mn-ea"/>
                <a:cs typeface="+mn-cs"/>
              </a:rPr>
              <a:t>“Who makes the decision to add calcium chloride, magnesium chloride or other materials to you application when temperatures drop?  Is it the manager, the operator or a software program?  If everyone is not clear on who makes the decision, the change in material may not take place and the operation will suffer.  Everyone needs to be clear on what is to be done and when.” </a:t>
            </a:r>
            <a:r>
              <a:rPr lang="en-US" baseline="0" dirty="0">
                <a:effectLst/>
              </a:rPr>
              <a:t>What can you change?  Give it a try!  Example by Scott Lucas Ohio DOT  </a:t>
            </a:r>
          </a:p>
          <a:p>
            <a:endParaRPr lang="en-US" baseline="0" dirty="0">
              <a:effectLst/>
            </a:endParaRPr>
          </a:p>
          <a:p>
            <a:r>
              <a:rPr lang="en-US" baseline="0" dirty="0">
                <a:effectLst/>
              </a:rPr>
              <a:t>In this example the decision-maker should be clearly identified,  not at the time of the storm but before the season.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21</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Photo credit: MnDOT</a:t>
            </a: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Image:</a:t>
            </a:r>
            <a:r>
              <a:rPr lang="en-US" baseline="0" dirty="0">
                <a:effectLst/>
              </a:rPr>
              <a:t> Microsoft clipart</a:t>
            </a:r>
            <a:endParaRPr lang="en-US" dirty="0"/>
          </a:p>
          <a:p>
            <a:endParaRPr lang="en-US" dirty="0">
              <a:effectLst/>
            </a:endParaRPr>
          </a:p>
          <a:p>
            <a:r>
              <a:rPr lang="en-US" dirty="0">
                <a:effectLst/>
              </a:rPr>
              <a:t>How do you communicate?  What seems clear</a:t>
            </a:r>
            <a:r>
              <a:rPr lang="en-US" baseline="0" dirty="0">
                <a:effectLst/>
              </a:rPr>
              <a:t> to you may not seem clear to them.   </a:t>
            </a:r>
          </a:p>
          <a:p>
            <a:endParaRPr lang="en-US" baseline="0" dirty="0">
              <a:effectLst/>
            </a:endParaRPr>
          </a:p>
          <a:p>
            <a:r>
              <a:rPr lang="en-US" baseline="0" dirty="0">
                <a:effectLst/>
              </a:rPr>
              <a:t>Presenter:  this is a good time for class discussion on what works and idea exchange.</a:t>
            </a:r>
            <a:endParaRPr lang="en-US" dirty="0">
              <a:effectLst/>
            </a:endParaRPr>
          </a:p>
        </p:txBody>
      </p:sp>
      <p:sp>
        <p:nvSpPr>
          <p:cNvPr id="4" name="Slide Number Placeholder 3"/>
          <p:cNvSpPr>
            <a:spLocks noGrp="1"/>
          </p:cNvSpPr>
          <p:nvPr>
            <p:ph type="sldNum" sz="quarter" idx="10"/>
          </p:nvPr>
        </p:nvSpPr>
        <p:spPr/>
        <p:txBody>
          <a:bodyPr/>
          <a:lstStyle/>
          <a:p>
            <a:fld id="{7586080C-B8D8-4723-AE4C-278F16E645B8}" type="slidenum">
              <a:rPr lang="en-US" smtClean="0"/>
              <a:pPr/>
              <a:t>22</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effectLst/>
            </a:endParaRPr>
          </a:p>
          <a:p>
            <a:r>
              <a:rPr lang="en-US" dirty="0">
                <a:effectLst/>
              </a:rPr>
              <a:t>Example credit: Scott Lucas, Ohio DOT</a:t>
            </a:r>
          </a:p>
        </p:txBody>
      </p:sp>
      <p:sp>
        <p:nvSpPr>
          <p:cNvPr id="4" name="Slide Number Placeholder 3"/>
          <p:cNvSpPr>
            <a:spLocks noGrp="1"/>
          </p:cNvSpPr>
          <p:nvPr>
            <p:ph type="sldNum" sz="quarter" idx="10"/>
          </p:nvPr>
        </p:nvSpPr>
        <p:spPr/>
        <p:txBody>
          <a:bodyPr/>
          <a:lstStyle/>
          <a:p>
            <a:fld id="{7586080C-B8D8-4723-AE4C-278F16E645B8}" type="slidenum">
              <a:rPr lang="en-US" smtClean="0"/>
              <a:pPr/>
              <a:t>23</a:t>
            </a:fld>
            <a:endParaRPr lang="en-US"/>
          </a:p>
        </p:txBody>
      </p:sp>
    </p:spTree>
    <p:extLst>
      <p:ext uri="{BB962C8B-B14F-4D97-AF65-F5344CB8AC3E}">
        <p14:creationId xmlns:p14="http://schemas.microsoft.com/office/powerpoint/2010/main" val="86768805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Fortin Consulting, Inc.</a:t>
            </a:r>
          </a:p>
          <a:p>
            <a:endParaRPr lang="en-US" dirty="0">
              <a:effectLst/>
            </a:endParaRPr>
          </a:p>
          <a:p>
            <a:r>
              <a:rPr lang="en-US" dirty="0">
                <a:effectLst/>
              </a:rPr>
              <a:t>Objectives</a:t>
            </a:r>
            <a:r>
              <a:rPr lang="en-US" baseline="0" dirty="0">
                <a:effectLst/>
              </a:rPr>
              <a:t> of this section:</a:t>
            </a:r>
          </a:p>
          <a:p>
            <a:endParaRPr lang="en-US" dirty="0">
              <a:effectLst/>
            </a:endParaRPr>
          </a:p>
          <a:p>
            <a:r>
              <a:rPr lang="en-US" dirty="0">
                <a:effectLst/>
              </a:rPr>
              <a:t>Facility inspection and repair includes:</a:t>
            </a:r>
            <a:endParaRPr lang="en-US" sz="1800" dirty="0">
              <a:effectLst/>
            </a:endParaRPr>
          </a:p>
          <a:p>
            <a:r>
              <a:rPr lang="en-US" dirty="0">
                <a:effectLst/>
              </a:rPr>
              <a:t>a.      Ensuring</a:t>
            </a:r>
            <a:r>
              <a:rPr lang="en-US" baseline="0" dirty="0">
                <a:effectLst/>
              </a:rPr>
              <a:t> that </a:t>
            </a:r>
            <a:r>
              <a:rPr lang="en-US" dirty="0">
                <a:effectLst/>
              </a:rPr>
              <a:t>structures are inspected and repaired before deicers and abrasives are ordered</a:t>
            </a:r>
            <a:endParaRPr lang="en-US" sz="1800" dirty="0">
              <a:effectLst/>
            </a:endParaRPr>
          </a:p>
          <a:p>
            <a:r>
              <a:rPr lang="en-US" dirty="0">
                <a:effectLst/>
              </a:rPr>
              <a:t>b.      Ensuring</a:t>
            </a:r>
            <a:r>
              <a:rPr lang="en-US" baseline="0" dirty="0">
                <a:effectLst/>
              </a:rPr>
              <a:t> that </a:t>
            </a:r>
            <a:r>
              <a:rPr lang="en-US" dirty="0">
                <a:effectLst/>
              </a:rPr>
              <a:t> facilities meet the needs of the operation, or adjusting the operation to meet limits of the facility</a:t>
            </a:r>
          </a:p>
          <a:p>
            <a:endParaRPr lang="en-US" sz="1800" dirty="0">
              <a:effectLst/>
            </a:endParaRPr>
          </a:p>
          <a:p>
            <a:r>
              <a:rPr lang="en-US" sz="1800" dirty="0">
                <a:effectLst/>
              </a:rPr>
              <a:t>In this photos notice the fill line.  This is a good feature to protect the integrity of the structure.</a:t>
            </a:r>
          </a:p>
          <a:p>
            <a:endParaRPr lang="en-US" sz="1800" dirty="0">
              <a:effectLst/>
            </a:endParaRPr>
          </a:p>
          <a:p>
            <a:r>
              <a:rPr lang="en-US" sz="1800" dirty="0">
                <a:effectLst/>
              </a:rPr>
              <a:t>Liquid</a:t>
            </a:r>
            <a:r>
              <a:rPr lang="en-US" sz="1800" baseline="0" dirty="0">
                <a:effectLst/>
              </a:rPr>
              <a:t> and granular storage facilities both deserve constant attention.  Make a plan for inspecting and repairing both.  It is likely a different person or crew that is in charge of these different areas.</a:t>
            </a:r>
            <a:endParaRPr lang="en-US" sz="180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Fortin</a:t>
            </a:r>
            <a:r>
              <a:rPr lang="en-US" baseline="0" dirty="0">
                <a:effectLst/>
              </a:rPr>
              <a:t> Consulting, Inc.</a:t>
            </a:r>
            <a:r>
              <a:rPr lang="en-US" dirty="0">
                <a:effectLst/>
              </a:rPr>
              <a:t>    </a:t>
            </a:r>
          </a:p>
          <a:p>
            <a:r>
              <a:rPr lang="en-US" dirty="0">
                <a:effectLst/>
              </a:rPr>
              <a:t>A key</a:t>
            </a:r>
            <a:r>
              <a:rPr lang="en-US" baseline="0" dirty="0">
                <a:effectLst/>
              </a:rPr>
              <a:t> point is to make sure your storage buildings are working well before you load them up.  Seems like a simple concept but different people may be in charge of different tasks.  Coordination is required for a smooth operation.</a:t>
            </a:r>
          </a:p>
          <a:p>
            <a:endParaRPr lang="en-US" sz="1800" baseline="0" dirty="0">
              <a:effectLst/>
            </a:endParaRPr>
          </a:p>
          <a:p>
            <a:r>
              <a:rPr lang="en-US" sz="1800" baseline="0" dirty="0">
                <a:effectLst/>
              </a:rPr>
              <a:t>What do you see on this slide?  Any repairs that should be made?   What do you think about the amount of salt in the shed?</a:t>
            </a:r>
            <a:endParaRPr lang="en-US" sz="180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effectLst/>
              </a:rPr>
              <a:t>Test Question:  when should you receive delivery of deicers/abrasives?</a:t>
            </a:r>
          </a:p>
          <a:p>
            <a:endParaRPr lang="en-US" baseline="0" dirty="0">
              <a:effectLst/>
            </a:endParaRPr>
          </a:p>
          <a:p>
            <a:pPr marL="228600" indent="-228600">
              <a:buAutoNum type="arabicPeriod"/>
            </a:pPr>
            <a:r>
              <a:rPr lang="en-US" baseline="0" dirty="0">
                <a:effectLst/>
              </a:rPr>
              <a:t>At any time (no)</a:t>
            </a:r>
          </a:p>
          <a:p>
            <a:pPr marL="228600" indent="-228600">
              <a:buAutoNum type="arabicPeriod"/>
            </a:pPr>
            <a:r>
              <a:rPr lang="en-US" baseline="0" dirty="0">
                <a:effectLst/>
              </a:rPr>
              <a:t>Before you inspect your facilities (no)</a:t>
            </a:r>
          </a:p>
          <a:p>
            <a:pPr marL="228600" indent="-228600">
              <a:buAutoNum type="arabicPeriod"/>
            </a:pPr>
            <a:r>
              <a:rPr lang="en-US" baseline="0" dirty="0">
                <a:effectLst/>
              </a:rPr>
              <a:t>After you inspect your facilities but before you fix them (no)</a:t>
            </a:r>
          </a:p>
          <a:p>
            <a:pPr marL="228600" indent="-228600">
              <a:buAutoNum type="arabicPeriod"/>
            </a:pPr>
            <a:r>
              <a:rPr lang="en-US" baseline="0" dirty="0">
                <a:effectLst/>
              </a:rPr>
              <a:t>After you inspect and have made any needed repairs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26</a:t>
            </a:fld>
            <a:endParaRPr lang="en-US"/>
          </a:p>
        </p:txBody>
      </p:sp>
    </p:spTree>
    <p:extLst>
      <p:ext uri="{BB962C8B-B14F-4D97-AF65-F5344CB8AC3E}">
        <p14:creationId xmlns:p14="http://schemas.microsoft.com/office/powerpoint/2010/main" val="7412488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effectLst/>
              </a:rPr>
              <a:t>Test Question:  when should you receive delivery of deicers/abrasives?</a:t>
            </a:r>
          </a:p>
          <a:p>
            <a:endParaRPr lang="en-US" baseline="0" dirty="0">
              <a:effectLst/>
            </a:endParaRPr>
          </a:p>
          <a:p>
            <a:pPr marL="228600" indent="-228600">
              <a:buAutoNum type="arabicPeriod"/>
            </a:pPr>
            <a:r>
              <a:rPr lang="en-US" baseline="0" dirty="0">
                <a:effectLst/>
              </a:rPr>
              <a:t>At any time (no)</a:t>
            </a:r>
          </a:p>
          <a:p>
            <a:pPr marL="228600" indent="-228600">
              <a:buAutoNum type="arabicPeriod"/>
            </a:pPr>
            <a:r>
              <a:rPr lang="en-US" baseline="0" dirty="0">
                <a:effectLst/>
              </a:rPr>
              <a:t>Before you inspect your facilities (no)</a:t>
            </a:r>
          </a:p>
          <a:p>
            <a:pPr marL="228600" indent="-228600">
              <a:buAutoNum type="arabicPeriod"/>
            </a:pPr>
            <a:r>
              <a:rPr lang="en-US" baseline="0" dirty="0">
                <a:effectLst/>
              </a:rPr>
              <a:t>After you inspect your facilities but before you fix them (no)</a:t>
            </a:r>
          </a:p>
          <a:p>
            <a:pPr marL="228600" indent="-228600">
              <a:buAutoNum type="arabicPeriod"/>
            </a:pPr>
            <a:r>
              <a:rPr lang="en-US" baseline="0" dirty="0">
                <a:effectLst/>
              </a:rPr>
              <a:t>After you inspect and have made any needed repairs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27</a:t>
            </a:fld>
            <a:endParaRPr lang="en-US"/>
          </a:p>
        </p:txBody>
      </p:sp>
    </p:spTree>
    <p:extLst>
      <p:ext uri="{BB962C8B-B14F-4D97-AF65-F5344CB8AC3E}">
        <p14:creationId xmlns:p14="http://schemas.microsoft.com/office/powerpoint/2010/main" val="134813976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Proper</a:t>
            </a:r>
            <a:r>
              <a:rPr lang="en-US" baseline="0" dirty="0">
                <a:effectLst/>
              </a:rPr>
              <a:t> storage is required for all materials, winter sand included.   Although there is adequate space for the stockpile it is not protected from the elements. A new strategy should be developed.  </a:t>
            </a:r>
          </a:p>
          <a:p>
            <a:endParaRPr lang="en-US" baseline="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28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effectLst/>
              </a:rPr>
              <a:t>Test question: Should winter sand be stored outside?</a:t>
            </a:r>
          </a:p>
          <a:p>
            <a:endParaRPr lang="en-US" baseline="0" dirty="0">
              <a:effectLst/>
            </a:endParaRPr>
          </a:p>
          <a:p>
            <a:pPr marL="228600" indent="-228600">
              <a:buAutoNum type="arabicPeriod"/>
            </a:pPr>
            <a:r>
              <a:rPr lang="en-US" baseline="0" dirty="0">
                <a:effectLst/>
              </a:rPr>
              <a:t>Yes (no)</a:t>
            </a:r>
          </a:p>
          <a:p>
            <a:pPr marL="228600" indent="-228600">
              <a:buAutoNum type="arabicPeriod"/>
            </a:pPr>
            <a:r>
              <a:rPr lang="en-US" baseline="0" dirty="0">
                <a:effectLst/>
              </a:rPr>
              <a:t>No (yes)</a:t>
            </a:r>
            <a:endParaRPr lang="en-US" dirty="0">
              <a:effectLst/>
            </a:endParaRP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29</a:t>
            </a:fld>
            <a:endParaRPr lang="en-US"/>
          </a:p>
        </p:txBody>
      </p:sp>
    </p:spTree>
    <p:extLst>
      <p:ext uri="{BB962C8B-B14F-4D97-AF65-F5344CB8AC3E}">
        <p14:creationId xmlns:p14="http://schemas.microsoft.com/office/powerpoint/2010/main" val="76565204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effectLst/>
              </a:rPr>
              <a:t>Test question: Should winter sand be stored outside?</a:t>
            </a:r>
          </a:p>
          <a:p>
            <a:endParaRPr lang="en-US" baseline="0" dirty="0">
              <a:effectLst/>
            </a:endParaRPr>
          </a:p>
          <a:p>
            <a:pPr marL="228600" indent="-228600">
              <a:buAutoNum type="arabicPeriod"/>
            </a:pPr>
            <a:r>
              <a:rPr lang="en-US" baseline="0" dirty="0">
                <a:effectLst/>
              </a:rPr>
              <a:t>Yes (no)</a:t>
            </a:r>
          </a:p>
          <a:p>
            <a:pPr marL="228600" indent="-228600">
              <a:buAutoNum type="arabicPeriod"/>
            </a:pPr>
            <a:r>
              <a:rPr lang="en-US" baseline="0" dirty="0">
                <a:effectLst/>
              </a:rPr>
              <a:t>No (yes)</a:t>
            </a:r>
            <a:endParaRPr lang="en-US" dirty="0">
              <a:effectLst/>
            </a:endParaRP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30</a:t>
            </a:fld>
            <a:endParaRPr lang="en-US"/>
          </a:p>
        </p:txBody>
      </p:sp>
    </p:spTree>
    <p:extLst>
      <p:ext uri="{BB962C8B-B14F-4D97-AF65-F5344CB8AC3E}">
        <p14:creationId xmlns:p14="http://schemas.microsoft.com/office/powerpoint/2010/main" val="23623284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a:t>
            </a:r>
            <a:r>
              <a:rPr lang="en-US" baseline="0" dirty="0"/>
              <a:t> </a:t>
            </a:r>
            <a:r>
              <a:rPr lang="en-US" baseline="0" dirty="0" err="1"/>
              <a:t>Clearroads</a:t>
            </a:r>
            <a:r>
              <a:rPr lang="en-US" baseline="0" dirty="0"/>
              <a:t> website</a:t>
            </a:r>
            <a:endParaRPr lang="en-US" dirty="0"/>
          </a:p>
          <a:p>
            <a:r>
              <a:rPr lang="en-US" dirty="0"/>
              <a:t>Note to presenters:  These first 7 slides can be used or hidden.</a:t>
            </a:r>
          </a:p>
          <a:p>
            <a:endParaRPr lang="en-US" baseline="0" dirty="0"/>
          </a:p>
          <a:p>
            <a:r>
              <a:rPr lang="en-US" baseline="0" dirty="0"/>
              <a:t>Or, replace with photos of your staff.</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a:t>
            </a:fld>
            <a:endParaRPr lang="en-US">
              <a:solidFill>
                <a:prstClr val="black"/>
              </a:solidFill>
            </a:endParaRPr>
          </a:p>
        </p:txBody>
      </p:sp>
    </p:spTree>
    <p:extLst>
      <p:ext uri="{BB962C8B-B14F-4D97-AF65-F5344CB8AC3E}">
        <p14:creationId xmlns:p14="http://schemas.microsoft.com/office/powerpoint/2010/main" val="533185604"/>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228600" indent="-228600">
              <a:buFont typeface="+mj-lt"/>
              <a:buAutoNum type="arabicPeriod"/>
            </a:pPr>
            <a:r>
              <a:rPr lang="en-US" dirty="0">
                <a:effectLst/>
              </a:rPr>
              <a:t>Observe the situation</a:t>
            </a:r>
          </a:p>
          <a:p>
            <a:pPr marL="342900" indent="-342900">
              <a:buFont typeface="+mj-lt"/>
              <a:buAutoNum type="arabicPeriod"/>
            </a:pPr>
            <a:r>
              <a:rPr lang="en-US" sz="1800" dirty="0">
                <a:effectLst/>
              </a:rPr>
              <a:t>Chart out your</a:t>
            </a:r>
            <a:r>
              <a:rPr lang="en-US" sz="1800" baseline="0" dirty="0">
                <a:effectLst/>
              </a:rPr>
              <a:t> options </a:t>
            </a:r>
          </a:p>
          <a:p>
            <a:pPr marL="342900" indent="-342900">
              <a:buFont typeface="+mj-lt"/>
              <a:buAutoNum type="arabicPeriod"/>
            </a:pPr>
            <a:r>
              <a:rPr lang="en-US" sz="1800" baseline="0" dirty="0">
                <a:effectLst/>
              </a:rPr>
              <a:t>Choose your path</a:t>
            </a:r>
          </a:p>
          <a:p>
            <a:pPr marL="342900" indent="-342900">
              <a:buFont typeface="+mj-lt"/>
              <a:buAutoNum type="arabicPeriod"/>
            </a:pPr>
            <a:r>
              <a:rPr lang="en-US" sz="1800" baseline="0" dirty="0">
                <a:effectLst/>
              </a:rPr>
              <a:t>Take action</a:t>
            </a:r>
          </a:p>
          <a:p>
            <a:r>
              <a:rPr lang="en-US" sz="1800" baseline="0" dirty="0">
                <a:effectLst/>
              </a:rPr>
              <a:t> </a:t>
            </a:r>
          </a:p>
          <a:p>
            <a:r>
              <a:rPr lang="en-US" sz="1800" baseline="0" dirty="0">
                <a:effectLst/>
              </a:rPr>
              <a:t>Ignore should not be the choice you make!</a:t>
            </a:r>
            <a:endParaRPr lang="en-US" sz="180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a:t>
            </a:r>
            <a:r>
              <a:rPr lang="en-US" baseline="0" dirty="0"/>
              <a:t> Wendy Frederickson, MnDOT</a:t>
            </a:r>
          </a:p>
          <a:p>
            <a:endParaRPr lang="en-US" baseline="0" dirty="0"/>
          </a:p>
          <a:p>
            <a:r>
              <a:rPr lang="en-US" dirty="0">
                <a:effectLst/>
              </a:rPr>
              <a:t>The goal of this section: Stocking of deicers and abrasives, is to review</a:t>
            </a:r>
            <a:r>
              <a:rPr lang="en-US" baseline="0" dirty="0">
                <a:effectLst/>
              </a:rPr>
              <a:t> the importance of:</a:t>
            </a:r>
          </a:p>
          <a:p>
            <a:endParaRPr lang="en-US" sz="1800" dirty="0">
              <a:effectLst/>
            </a:endParaRPr>
          </a:p>
          <a:p>
            <a:pPr marL="171450" indent="-171450">
              <a:buFont typeface="Arial" panose="020B0604020202020204" pitchFamily="34" charset="0"/>
              <a:buChar char="•"/>
            </a:pPr>
            <a:r>
              <a:rPr lang="en-US" dirty="0">
                <a:effectLst/>
              </a:rPr>
              <a:t>Setting up material contracts</a:t>
            </a:r>
            <a:endParaRPr lang="en-US" sz="1800" dirty="0">
              <a:effectLst/>
            </a:endParaRPr>
          </a:p>
          <a:p>
            <a:pPr marL="171450" indent="-171450">
              <a:buFont typeface="Arial" panose="020B0604020202020204" pitchFamily="34" charset="0"/>
              <a:buChar char="•"/>
            </a:pPr>
            <a:r>
              <a:rPr lang="en-US" dirty="0">
                <a:effectLst/>
              </a:rPr>
              <a:t>Order and reorder material to meet the needs of the operation   </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Microsoft</a:t>
            </a:r>
            <a:r>
              <a:rPr lang="en-US" baseline="0" dirty="0"/>
              <a:t> clipart</a:t>
            </a:r>
            <a:r>
              <a:rPr lang="en-US" dirty="0">
                <a:effectLst/>
              </a:rPr>
              <a:t>  </a:t>
            </a:r>
          </a:p>
          <a:p>
            <a:endParaRPr lang="en-US" baseline="0" dirty="0">
              <a:effectLst/>
            </a:endParaRPr>
          </a:p>
          <a:p>
            <a:r>
              <a:rPr lang="en-US" baseline="0" dirty="0">
                <a:effectLst/>
              </a:rPr>
              <a:t>Discuss:  What contracts do you have in place, and which ones need to be updated and put in place? Perhaps there are new products and vendors that you want to explore. </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Image credit: Ohio DOT</a:t>
            </a:r>
            <a:r>
              <a:rPr lang="en-US" dirty="0">
                <a:effectLst/>
              </a:rPr>
              <a:t>  </a:t>
            </a:r>
          </a:p>
          <a:p>
            <a:endParaRPr lang="en-US" baseline="0" dirty="0">
              <a:effectLst/>
            </a:endParaRPr>
          </a:p>
          <a:p>
            <a:r>
              <a:rPr lang="en-US" dirty="0"/>
              <a:t>Note to presenters:  Add details about your contracts here and delete this yellow box before making presentation.</a:t>
            </a:r>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Example: Penn DOT</a:t>
            </a:r>
          </a:p>
          <a:p>
            <a:r>
              <a:rPr lang="en-US" dirty="0"/>
              <a:t> </a:t>
            </a:r>
          </a:p>
          <a:p>
            <a:r>
              <a:rPr lang="en-US" dirty="0"/>
              <a:t>Once your contracts are in place,</a:t>
            </a:r>
            <a:r>
              <a:rPr lang="en-US" baseline="0" dirty="0"/>
              <a:t> you are in a better position to receive shipments as you need them.   Work fast to get all storage areas in good repair prior to receiving a shipment.   Use your experience in ordering to not overfill your capacity.  Have a Plan B ready in case you get more than you can store properly.</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Fortin Consulting, Inc.</a:t>
            </a:r>
          </a:p>
          <a:p>
            <a:endParaRPr lang="en-US" dirty="0"/>
          </a:p>
          <a:p>
            <a:r>
              <a:rPr lang="en-US" dirty="0"/>
              <a:t>More</a:t>
            </a:r>
            <a:r>
              <a:rPr lang="en-US" baseline="0" dirty="0"/>
              <a:t> information on material testing is available in Module 10: Deicer Agent Management Policy</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36</a:t>
            </a:fld>
            <a:endParaRPr lang="en-US"/>
          </a:p>
        </p:txBody>
      </p:sp>
    </p:spTree>
    <p:extLst>
      <p:ext uri="{BB962C8B-B14F-4D97-AF65-F5344CB8AC3E}">
        <p14:creationId xmlns:p14="http://schemas.microsoft.com/office/powerpoint/2010/main" val="25849621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Photo credit: City of Beloit</a:t>
            </a:r>
            <a:r>
              <a:rPr lang="en-US" baseline="0" dirty="0"/>
              <a:t> WI</a:t>
            </a:r>
          </a:p>
          <a:p>
            <a:endParaRPr lang="en-US" dirty="0"/>
          </a:p>
          <a:p>
            <a:r>
              <a:rPr lang="en-US" dirty="0"/>
              <a:t>Once your contracts are in place,</a:t>
            </a:r>
            <a:r>
              <a:rPr lang="en-US" baseline="0" dirty="0"/>
              <a:t> you are in a better position to receive shipments as you need them.   Work fast to get all storage areas in good repair prior to receiving a shipment.   Use your experience in ordering to not overfill your capacity.  Have a Plan B ready in case you get more than you can store properly.</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37</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 What should you do if you receive more salt than you can fit into your shed?</a:t>
            </a:r>
          </a:p>
          <a:p>
            <a:endParaRPr lang="en-US" baseline="0" dirty="0"/>
          </a:p>
          <a:p>
            <a:pPr marL="228600" indent="-228600">
              <a:buAutoNum type="arabicPeriod"/>
            </a:pPr>
            <a:r>
              <a:rPr lang="en-US" baseline="0" dirty="0"/>
              <a:t>Put it outdoors uncovered but use it first (no)</a:t>
            </a:r>
          </a:p>
          <a:p>
            <a:pPr marL="228600" indent="-228600">
              <a:buAutoNum type="arabicPeriod"/>
            </a:pPr>
            <a:r>
              <a:rPr lang="en-US" baseline="0" dirty="0"/>
              <a:t>Stuff it into the shed beyond the fill capacity (no)</a:t>
            </a:r>
          </a:p>
          <a:p>
            <a:pPr marL="228600" indent="-228600">
              <a:buAutoNum type="arabicPeriod"/>
            </a:pPr>
            <a:r>
              <a:rPr lang="en-US" baseline="0" dirty="0"/>
              <a:t>Mix it with sand to reduce leaching and store outdoors (no)</a:t>
            </a:r>
          </a:p>
          <a:p>
            <a:pPr marL="228600" indent="-228600">
              <a:buAutoNum type="arabicPeriod"/>
            </a:pPr>
            <a:r>
              <a:rPr lang="en-US" baseline="0" dirty="0"/>
              <a:t>Tarp and secure the pile (yes)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38</a:t>
            </a:fld>
            <a:endParaRPr lang="en-US"/>
          </a:p>
        </p:txBody>
      </p:sp>
    </p:spTree>
    <p:extLst>
      <p:ext uri="{BB962C8B-B14F-4D97-AF65-F5344CB8AC3E}">
        <p14:creationId xmlns:p14="http://schemas.microsoft.com/office/powerpoint/2010/main" val="937891871"/>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 What should you do if you receive more salt than you can fit into your shed?</a:t>
            </a:r>
          </a:p>
          <a:p>
            <a:endParaRPr lang="en-US" baseline="0" dirty="0"/>
          </a:p>
          <a:p>
            <a:pPr marL="228600" indent="-228600">
              <a:buAutoNum type="arabicPeriod"/>
            </a:pPr>
            <a:r>
              <a:rPr lang="en-US" baseline="0" dirty="0"/>
              <a:t>Put it outdoors uncovered but use it first (no)</a:t>
            </a:r>
          </a:p>
          <a:p>
            <a:pPr marL="228600" indent="-228600">
              <a:buAutoNum type="arabicPeriod"/>
            </a:pPr>
            <a:r>
              <a:rPr lang="en-US" baseline="0" dirty="0"/>
              <a:t>Stuff it into the shed beyond the fill capacity (no)</a:t>
            </a:r>
          </a:p>
          <a:p>
            <a:pPr marL="228600" indent="-228600">
              <a:buAutoNum type="arabicPeriod"/>
            </a:pPr>
            <a:r>
              <a:rPr lang="en-US" baseline="0" dirty="0"/>
              <a:t>Mix it with sand to reduce leaching and store outdoors (no)</a:t>
            </a:r>
          </a:p>
          <a:p>
            <a:pPr marL="228600" indent="-228600">
              <a:buAutoNum type="arabicPeriod"/>
            </a:pPr>
            <a:r>
              <a:rPr lang="en-US" baseline="0" dirty="0"/>
              <a:t>Tarp and secure the pile (yes)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39</a:t>
            </a:fld>
            <a:endParaRPr lang="en-US"/>
          </a:p>
        </p:txBody>
      </p:sp>
    </p:spTree>
    <p:extLst>
      <p:ext uri="{BB962C8B-B14F-4D97-AF65-F5344CB8AC3E}">
        <p14:creationId xmlns:p14="http://schemas.microsoft.com/office/powerpoint/2010/main" val="1345334263"/>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Left Photo credit: Iowa DOT</a:t>
            </a:r>
          </a:p>
          <a:p>
            <a:r>
              <a:rPr lang="en-US" baseline="0" dirty="0"/>
              <a:t>Right Photo: credit MnDOT</a:t>
            </a:r>
          </a:p>
          <a:p>
            <a:endParaRPr lang="en-US" baseline="0" dirty="0"/>
          </a:p>
          <a:p>
            <a:r>
              <a:rPr lang="en-US" baseline="0" dirty="0"/>
              <a:t>Goal of this section: </a:t>
            </a:r>
          </a:p>
          <a:p>
            <a:endParaRPr lang="en-US" dirty="0">
              <a:effectLst/>
            </a:endParaRPr>
          </a:p>
          <a:p>
            <a:r>
              <a:rPr lang="en-US" dirty="0">
                <a:effectLst/>
              </a:rPr>
              <a:t>Review the importance of equipment inspection, repair and calibration:</a:t>
            </a:r>
            <a:endParaRPr lang="en-US" sz="1800" dirty="0">
              <a:effectLst/>
            </a:endParaRPr>
          </a:p>
          <a:p>
            <a:pPr marL="171450" indent="-171450">
              <a:buFont typeface="Arial" panose="020B0604020202020204" pitchFamily="34" charset="0"/>
              <a:buChar char="•"/>
            </a:pPr>
            <a:r>
              <a:rPr lang="en-US" dirty="0">
                <a:effectLst/>
              </a:rPr>
              <a:t>Inspect the equipment after finishing the winter season</a:t>
            </a:r>
            <a:endParaRPr lang="en-US" sz="1800" dirty="0">
              <a:effectLst/>
            </a:endParaRPr>
          </a:p>
          <a:p>
            <a:pPr marL="171450" indent="-171450">
              <a:buFont typeface="Arial" panose="020B0604020202020204" pitchFamily="34" charset="0"/>
              <a:buChar char="•"/>
            </a:pPr>
            <a:r>
              <a:rPr lang="en-US" dirty="0">
                <a:effectLst/>
              </a:rPr>
              <a:t>Make repairs well in advance of winter operation</a:t>
            </a:r>
            <a:endParaRPr lang="en-US" sz="1800" dirty="0">
              <a:effectLst/>
            </a:endParaRPr>
          </a:p>
          <a:p>
            <a:pPr marL="171450" indent="-171450">
              <a:buFont typeface="Arial" panose="020B0604020202020204" pitchFamily="34" charset="0"/>
              <a:buChar char="•"/>
            </a:pPr>
            <a:r>
              <a:rPr lang="en-US" dirty="0">
                <a:effectLst/>
              </a:rPr>
              <a:t>Ensure equipment is calibrated and that all involved know the calibration process</a:t>
            </a:r>
            <a:endParaRPr lang="en-US" sz="1800" dirty="0">
              <a:effectLst/>
            </a:endParaRPr>
          </a:p>
          <a:p>
            <a:pPr marL="171450" indent="-171450">
              <a:buFont typeface="Arial" panose="020B0604020202020204" pitchFamily="34" charset="0"/>
              <a:buChar char="•"/>
            </a:pPr>
            <a:r>
              <a:rPr lang="en-US" dirty="0">
                <a:effectLst/>
              </a:rPr>
              <a:t>Inspect and repair support equipment like brine makers, conveyors and loaders</a:t>
            </a:r>
            <a:endParaRPr lang="en-US" sz="1800" dirty="0">
              <a:effectLst/>
            </a:endParaRPr>
          </a:p>
          <a:p>
            <a:r>
              <a:rPr lang="en-US" dirty="0">
                <a:effectLst/>
              </a:rPr>
              <a:t>     </a:t>
            </a:r>
            <a:endParaRPr lang="en-US" sz="180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40</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fontScale="92500" lnSpcReduction="20000"/>
          </a:bodyPr>
          <a:lstStyle/>
          <a:p>
            <a:r>
              <a:rPr lang="en-US" dirty="0"/>
              <a:t>Note to presenters:  The</a:t>
            </a:r>
            <a:r>
              <a:rPr lang="en-US" baseline="0" dirty="0"/>
              <a:t> website www.clearroads.org can be accessed here if a live internet connection is available.</a:t>
            </a:r>
          </a:p>
          <a:p>
            <a:endParaRPr lang="en-US" baseline="0" dirty="0"/>
          </a:p>
          <a:p>
            <a:r>
              <a:rPr lang="en-US" baseline="0" dirty="0"/>
              <a:t>A list of all the modules is given here:</a:t>
            </a:r>
          </a:p>
          <a:p>
            <a:endParaRPr lang="en-US" baseline="0" dirty="0"/>
          </a:p>
          <a:p>
            <a:r>
              <a:rPr lang="en-US" sz="1200" dirty="0">
                <a:solidFill>
                  <a:schemeClr val="bg1"/>
                </a:solidFill>
                <a:latin typeface="Tw Cen MT" pitchFamily="34" charset="0"/>
                <a:cs typeface="Times New Roman" pitchFamily="18" charset="0"/>
              </a:rPr>
              <a:t>Plowing procedures</a:t>
            </a:r>
          </a:p>
          <a:p>
            <a:r>
              <a:rPr lang="en-US" sz="1200" dirty="0">
                <a:solidFill>
                  <a:schemeClr val="bg1"/>
                </a:solidFill>
                <a:latin typeface="Tw Cen MT" pitchFamily="34" charset="0"/>
                <a:cs typeface="Times New Roman" pitchFamily="18" charset="0"/>
              </a:rPr>
              <a:t>Truck operations</a:t>
            </a:r>
          </a:p>
          <a:p>
            <a:r>
              <a:rPr lang="en-US" sz="1200" dirty="0">
                <a:solidFill>
                  <a:schemeClr val="bg1"/>
                </a:solidFill>
                <a:latin typeface="Tw Cen MT" pitchFamily="34" charset="0"/>
                <a:cs typeface="Times New Roman" pitchFamily="18" charset="0"/>
              </a:rPr>
              <a:t>Spreading</a:t>
            </a:r>
          </a:p>
          <a:p>
            <a:r>
              <a:rPr lang="en-US" sz="1200" dirty="0">
                <a:solidFill>
                  <a:schemeClr val="bg1"/>
                </a:solidFill>
                <a:latin typeface="Tw Cen MT" pitchFamily="34" charset="0"/>
                <a:cs typeface="Times New Roman" pitchFamily="18" charset="0"/>
              </a:rPr>
              <a:t>Material use</a:t>
            </a:r>
          </a:p>
          <a:p>
            <a:r>
              <a:rPr lang="en-US" sz="1200" dirty="0">
                <a:solidFill>
                  <a:schemeClr val="bg1"/>
                </a:solidFill>
                <a:latin typeface="Tw Cen MT" pitchFamily="34" charset="0"/>
                <a:cs typeface="Times New Roman" pitchFamily="18" charset="0"/>
              </a:rPr>
              <a:t>Pre-wetting</a:t>
            </a:r>
          </a:p>
          <a:p>
            <a:r>
              <a:rPr lang="en-US" sz="1200" dirty="0">
                <a:solidFill>
                  <a:schemeClr val="bg1"/>
                </a:solidFill>
                <a:latin typeface="Tw Cen MT" pitchFamily="34" charset="0"/>
                <a:cs typeface="Times New Roman" pitchFamily="18" charset="0"/>
              </a:rPr>
              <a:t>Brine production</a:t>
            </a:r>
          </a:p>
          <a:p>
            <a:r>
              <a:rPr lang="en-US" sz="1200" dirty="0">
                <a:solidFill>
                  <a:schemeClr val="bg1"/>
                </a:solidFill>
                <a:latin typeface="Tw Cen MT" pitchFamily="34" charset="0"/>
                <a:cs typeface="Times New Roman" pitchFamily="18" charset="0"/>
              </a:rPr>
              <a:t>De-icing</a:t>
            </a:r>
          </a:p>
          <a:p>
            <a:r>
              <a:rPr lang="en-US" sz="1200" dirty="0">
                <a:solidFill>
                  <a:schemeClr val="bg1"/>
                </a:solidFill>
                <a:latin typeface="Tw Cen MT" pitchFamily="34" charset="0"/>
                <a:cs typeface="Times New Roman" pitchFamily="18" charset="0"/>
              </a:rPr>
              <a:t>Anti-icing</a:t>
            </a:r>
          </a:p>
          <a:p>
            <a:r>
              <a:rPr lang="en-US" sz="1200" dirty="0">
                <a:solidFill>
                  <a:schemeClr val="bg1"/>
                </a:solidFill>
                <a:latin typeface="Tw Cen MT" pitchFamily="34" charset="0"/>
                <a:cs typeface="Times New Roman" pitchFamily="18" charset="0"/>
              </a:rPr>
              <a:t>Safety</a:t>
            </a:r>
          </a:p>
          <a:p>
            <a:r>
              <a:rPr lang="en-US" sz="1200" dirty="0">
                <a:solidFill>
                  <a:schemeClr val="bg1"/>
                </a:solidFill>
                <a:latin typeface="Tw Cen MT" pitchFamily="34" charset="0"/>
                <a:cs typeface="Times New Roman" pitchFamily="18" charset="0"/>
              </a:rPr>
              <a:t>De-icing agent management</a:t>
            </a:r>
            <a:r>
              <a:rPr lang="en-US" sz="1200" baseline="0" dirty="0">
                <a:solidFill>
                  <a:schemeClr val="bg1"/>
                </a:solidFill>
                <a:latin typeface="Tw Cen MT" pitchFamily="34" charset="0"/>
                <a:cs typeface="Times New Roman" pitchFamily="18" charset="0"/>
              </a:rPr>
              <a:t> policy</a:t>
            </a:r>
          </a:p>
          <a:p>
            <a:r>
              <a:rPr lang="en-US" sz="1200" dirty="0">
                <a:solidFill>
                  <a:schemeClr val="bg1"/>
                </a:solidFill>
                <a:latin typeface="Tw Cen MT" pitchFamily="34" charset="0"/>
                <a:cs typeface="Times New Roman" pitchFamily="18" charset="0"/>
              </a:rPr>
              <a:t>Level of service</a:t>
            </a:r>
          </a:p>
          <a:p>
            <a:r>
              <a:rPr lang="en-US" dirty="0"/>
              <a:t>Ice formation</a:t>
            </a:r>
          </a:p>
          <a:p>
            <a:r>
              <a:rPr lang="en-US" dirty="0"/>
              <a:t>Freeze point</a:t>
            </a:r>
            <a:r>
              <a:rPr lang="en-US" baseline="0" dirty="0"/>
              <a:t> depressants</a:t>
            </a:r>
          </a:p>
          <a:p>
            <a:r>
              <a:rPr lang="en-US" baseline="0" dirty="0"/>
              <a:t>Environmental issues</a:t>
            </a:r>
          </a:p>
          <a:p>
            <a:r>
              <a:rPr lang="en-US" baseline="0" dirty="0"/>
              <a:t>Drift control</a:t>
            </a:r>
          </a:p>
          <a:p>
            <a:r>
              <a:rPr lang="en-US" baseline="0" dirty="0"/>
              <a:t>Weather</a:t>
            </a:r>
          </a:p>
          <a:p>
            <a:r>
              <a:rPr lang="en-US" baseline="0" dirty="0"/>
              <a:t>Bridge frost</a:t>
            </a:r>
          </a:p>
          <a:p>
            <a:r>
              <a:rPr lang="en-US" baseline="0" dirty="0"/>
              <a:t>Avalanche management</a:t>
            </a:r>
          </a:p>
          <a:p>
            <a:r>
              <a:rPr lang="en-US" baseline="0" dirty="0"/>
              <a:t>Getting ready for winter</a:t>
            </a:r>
          </a:p>
          <a:p>
            <a:r>
              <a:rPr lang="en-US" baseline="0" dirty="0"/>
              <a:t>Supervisors and winter maintenance</a:t>
            </a:r>
          </a:p>
          <a:p>
            <a:r>
              <a:rPr lang="en-US" baseline="0" dirty="0"/>
              <a:t>Drivers education</a:t>
            </a:r>
          </a:p>
          <a:p>
            <a:r>
              <a:rPr lang="en-US" baseline="0" dirty="0"/>
              <a:t>Record keeping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5</a:t>
            </a:fld>
            <a:endParaRPr lang="en-US"/>
          </a:p>
        </p:txBody>
      </p:sp>
    </p:spTree>
    <p:extLst>
      <p:ext uri="{BB962C8B-B14F-4D97-AF65-F5344CB8AC3E}">
        <p14:creationId xmlns:p14="http://schemas.microsoft.com/office/powerpoint/2010/main" val="19796505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Fortin Consulting, Inc.</a:t>
            </a:r>
          </a:p>
          <a:p>
            <a:r>
              <a:rPr lang="en-US" baseline="0" dirty="0"/>
              <a:t>Example:  Ohio DOT MAM Volume II, Section 9: Snow and Ice Control</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Supervisors, set up the schedule for your equipment to get the attention it needs in the offseason. What equipment needs inspecting in the off season and what is the schedule for this inspection and maintenance?   Who is responsible for each aspect of this process?  How is it documented so you can be sure everything has been taken care of?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See </a:t>
            </a:r>
            <a:r>
              <a:rPr lang="en-US" baseline="0" dirty="0" err="1"/>
              <a:t>Clearroads</a:t>
            </a:r>
            <a:r>
              <a:rPr lang="en-US" baseline="0" dirty="0"/>
              <a:t> training module 20: Record Keeping for more information on this topic.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process here.  Delete this yellow box before making presentation.</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41</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MnDOT</a:t>
            </a:r>
          </a:p>
          <a:p>
            <a:endParaRPr lang="en-US" baseline="0" dirty="0"/>
          </a:p>
          <a:p>
            <a:r>
              <a:rPr lang="en-US" baseline="0" dirty="0"/>
              <a:t>Good advice for everyone using equipment:  pay attention, inspect, repair minor problems, report larger problems.  Find a way to keep your equipment in top working order. </a:t>
            </a:r>
          </a:p>
          <a:p>
            <a:endParaRPr lang="en-US" baseline="0" dirty="0"/>
          </a:p>
          <a:p>
            <a:r>
              <a:rPr lang="en-US" dirty="0"/>
              <a:t>Note to presenters:  Insert your making presentation. process here and delete this yellow box before making presentation.</a:t>
            </a:r>
            <a:endParaRPr lang="en-US" baseline="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42</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MnDOT</a:t>
            </a:r>
          </a:p>
          <a:p>
            <a:endParaRPr lang="en-US" baseline="0" dirty="0"/>
          </a:p>
          <a:p>
            <a:r>
              <a:rPr lang="en-US" baseline="0" dirty="0"/>
              <a:t>Calibration is the process of understand how much material leaves the truck at each setting and at each speed.  Without this general information the accuracy and efficiency of our operations is very low. </a:t>
            </a:r>
          </a:p>
          <a:p>
            <a:endParaRPr lang="en-US" baseline="0" dirty="0"/>
          </a:p>
          <a:p>
            <a:r>
              <a:rPr lang="en-US" baseline="0" dirty="0"/>
              <a:t>For more information on calibration see the </a:t>
            </a:r>
            <a:r>
              <a:rPr lang="en-US" baseline="0" dirty="0" err="1"/>
              <a:t>Clearroads</a:t>
            </a:r>
            <a:r>
              <a:rPr lang="en-US" baseline="0" dirty="0"/>
              <a:t> Calibration project: http://clearroads.org/project/calibration-accuracy-of-manual-and-ground-speed-control-spreaders/</a:t>
            </a:r>
          </a:p>
          <a:p>
            <a:endParaRPr lang="en-US" baseline="0" dirty="0"/>
          </a:p>
          <a:p>
            <a:r>
              <a:rPr lang="en-US" baseline="0" dirty="0"/>
              <a:t>And:</a:t>
            </a:r>
          </a:p>
          <a:p>
            <a:r>
              <a:rPr lang="en-US" baseline="0" dirty="0"/>
              <a:t>http://clearroads.org/wp-content/uploads/dlm_uploads/05-02_WisDOT-0092-06-21_Calibration-Final-Calibration-Guide.pdf</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Microsoft clipart</a:t>
            </a:r>
          </a:p>
          <a:p>
            <a:endParaRPr lang="en-US" baseline="0" dirty="0"/>
          </a:p>
          <a:p>
            <a:r>
              <a:rPr lang="en-US" baseline="0" dirty="0"/>
              <a:t>For more information on calibration and the importance of calibration.  See </a:t>
            </a:r>
            <a:r>
              <a:rPr lang="en-US" baseline="0" dirty="0" err="1"/>
              <a:t>Clearroads</a:t>
            </a:r>
            <a:r>
              <a:rPr lang="en-US" baseline="0" dirty="0"/>
              <a:t> training module3: Spreaders.</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Right Photo credit: MnDOT</a:t>
            </a:r>
          </a:p>
          <a:p>
            <a:r>
              <a:rPr lang="en-US" baseline="0" dirty="0"/>
              <a:t>Left photo credit: Fortin Consulting, Inc.</a:t>
            </a:r>
          </a:p>
          <a:p>
            <a:endParaRPr lang="en-US" baseline="0" dirty="0"/>
          </a:p>
          <a:p>
            <a:r>
              <a:rPr lang="en-US" baseline="0" dirty="0"/>
              <a:t>All products you spread should be calibrated for.  That includes salt, salt/sand, liquids, pretreated salt.  They all flow differently.  The techniques used to calibrate will also vary between equipment types and material types. </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45</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Photo credit:  Fortin Consulting, Inc.</a:t>
            </a:r>
          </a:p>
          <a:p>
            <a:endParaRPr lang="en-US" baseline="0" dirty="0"/>
          </a:p>
          <a:p>
            <a:r>
              <a:rPr lang="en-US" baseline="0" dirty="0"/>
              <a:t>There should be an inventory of all auxiliary equipment needed for winter operations.  Inspecting, repairing and getting it good working order prior to the season is work well done!</a:t>
            </a:r>
          </a:p>
          <a:p>
            <a:br>
              <a:rPr lang="en-US" baseline="0" dirty="0"/>
            </a:br>
            <a:r>
              <a:rPr lang="en-US" baseline="0" dirty="0"/>
              <a:t>What is on your list?  </a:t>
            </a: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46</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Ohio DOT</a:t>
            </a:r>
          </a:p>
          <a:p>
            <a:endParaRPr lang="en-US" dirty="0">
              <a:effectLst/>
            </a:endParaRPr>
          </a:p>
          <a:p>
            <a:r>
              <a:rPr lang="en-US" dirty="0">
                <a:effectLst/>
              </a:rPr>
              <a:t>The goal of this section is to review elements of the winter snow plow route:</a:t>
            </a:r>
            <a:endParaRPr lang="en-US" sz="1800" dirty="0">
              <a:effectLst/>
            </a:endParaRPr>
          </a:p>
          <a:p>
            <a:r>
              <a:rPr lang="en-US" dirty="0">
                <a:effectLst/>
              </a:rPr>
              <a:t>a.      Ensure that new lanes and routes that were either built or reassigned are accounted for in snow plow routing</a:t>
            </a:r>
            <a:endParaRPr lang="en-US" sz="1800" dirty="0">
              <a:effectLst/>
            </a:endParaRPr>
          </a:p>
          <a:p>
            <a:r>
              <a:rPr lang="en-US" dirty="0">
                <a:effectLst/>
              </a:rPr>
              <a:t>b.      Develop plans for newly constructed roundabouts, specialty interchanges and order special equipment if needed</a:t>
            </a:r>
            <a:endParaRPr lang="en-US" sz="1800" dirty="0">
              <a:effectLst/>
            </a:endParaRPr>
          </a:p>
          <a:p>
            <a:endParaRPr lang="en-US" dirty="0">
              <a:effectLst/>
            </a:endParaRPr>
          </a:p>
          <a:p>
            <a:r>
              <a:rPr lang="en-US" dirty="0">
                <a:effectLst/>
              </a:rPr>
              <a:t>Presenters:  this would</a:t>
            </a:r>
            <a:r>
              <a:rPr lang="en-US" baseline="0" dirty="0">
                <a:effectLst/>
              </a:rPr>
              <a:t> be a good time to list your routes and drivers or include the computer link to the file where the routes and drivers can be found.</a:t>
            </a:r>
          </a:p>
          <a:p>
            <a:endParaRPr lang="en-US" baseline="0" dirty="0">
              <a:effectLst/>
            </a:endParaRPr>
          </a:p>
          <a:p>
            <a:r>
              <a:rPr lang="en-US" baseline="0" dirty="0">
                <a:effectLst/>
              </a:rPr>
              <a:t>Ensure that any new lanes or routes have been assigned and accounted for in plowing.</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47</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Ohio DOT</a:t>
            </a:r>
          </a:p>
          <a:p>
            <a:endParaRPr lang="en-US" dirty="0">
              <a:effectLst/>
            </a:endParaRPr>
          </a:p>
          <a:p>
            <a:r>
              <a:rPr lang="en-US" dirty="0">
                <a:effectLst/>
              </a:rPr>
              <a:t>Managers:  review changes to your</a:t>
            </a:r>
            <a:r>
              <a:rPr lang="en-US" baseline="0" dirty="0">
                <a:effectLst/>
              </a:rPr>
              <a:t> lanes and account for them in your route planning.   Consider if a new piece of equipment or new training would benefit your snow removal or snow storage operations.</a:t>
            </a:r>
          </a:p>
          <a:p>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show or list changed areas or areas of concern that need discussion and delete this yellow box before making presentation.</a:t>
            </a:r>
          </a:p>
          <a:p>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 Ramsey County,</a:t>
            </a:r>
            <a:r>
              <a:rPr lang="en-US" baseline="0" dirty="0">
                <a:effectLst/>
              </a:rPr>
              <a:t> Minnesota</a:t>
            </a:r>
          </a:p>
          <a:p>
            <a:endParaRPr lang="en-US" baseline="0" dirty="0">
              <a:effectLst/>
            </a:endParaRPr>
          </a:p>
          <a:p>
            <a:r>
              <a:rPr lang="en-US" dirty="0">
                <a:effectLst/>
              </a:rPr>
              <a:t>For</a:t>
            </a:r>
            <a:r>
              <a:rPr lang="en-US" baseline="0" dirty="0">
                <a:effectLst/>
              </a:rPr>
              <a:t> more information on plowing see module1: Plowing Procedures </a:t>
            </a:r>
          </a:p>
          <a:p>
            <a:r>
              <a:rPr lang="en-US" baseline="0" dirty="0">
                <a:effectLst/>
              </a:rPr>
              <a:t>For more information of LOS see module 19: Supervisors and Winter Maintenance</a:t>
            </a:r>
            <a:endParaRPr lang="en-US"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49</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and Chart credit: MN DOT </a:t>
            </a:r>
          </a:p>
          <a:p>
            <a:r>
              <a:rPr lang="en-US" dirty="0">
                <a:effectLst/>
              </a:rPr>
              <a:t> </a:t>
            </a:r>
          </a:p>
          <a:p>
            <a:r>
              <a:rPr lang="en-US" dirty="0">
                <a:effectLst/>
              </a:rPr>
              <a:t>Being proactive always pays off!   The management team should set</a:t>
            </a:r>
            <a:r>
              <a:rPr lang="en-US" baseline="0" dirty="0">
                <a:effectLst/>
              </a:rPr>
              <a:t> the stage for good assignments, the operators follow their lead by learning their routes, obstacles and challenges. The first storm is always a challenge and this is one step to a successful season.</a:t>
            </a:r>
          </a:p>
          <a:p>
            <a:endParaRPr lang="en-US" baseline="0"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effectLst/>
              </a:rPr>
              <a:t>Presenters:  include other items in the discussion that are relevant to them as a group or to a particular route.   Even if the routes are the same as last year, each one should be driven and observed prior to the first event.  Things change over the course of the summer and the first event is not a good time for a surprise.</a:t>
            </a:r>
            <a:endParaRPr lang="en-US" dirty="0">
              <a:effectLst/>
            </a:endParaRPr>
          </a:p>
          <a:p>
            <a:endParaRPr lang="en-US" baseline="0" dirty="0">
              <a:effectLst/>
            </a:endParaRPr>
          </a:p>
          <a:p>
            <a:endParaRPr lang="en-US" baseline="0" dirty="0">
              <a:effectLst/>
            </a:endParaRPr>
          </a:p>
          <a:p>
            <a:pPr marL="228600" indent="-228600">
              <a:buAutoNum type="arabicPeriod"/>
            </a:pPr>
            <a:endParaRPr lang="en-US" baseline="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50</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Left photo credit:</a:t>
            </a:r>
            <a:r>
              <a:rPr lang="en-US" baseline="0" dirty="0"/>
              <a:t> Fortin Consulting, Inc.</a:t>
            </a:r>
          </a:p>
          <a:p>
            <a:r>
              <a:rPr lang="en-US" baseline="0" dirty="0"/>
              <a:t>Right p</a:t>
            </a:r>
            <a:r>
              <a:rPr lang="en-US" dirty="0"/>
              <a:t>hoto credit : MnDOT</a:t>
            </a:r>
          </a:p>
          <a:p>
            <a:endParaRPr lang="en-US" baseline="0" dirty="0"/>
          </a:p>
          <a:p>
            <a:r>
              <a:rPr lang="en-US" baseline="0" dirty="0"/>
              <a:t>This module also is unique in that most of the content will be provided by you.  We have left place holders for you to insert state or organizational information that is meaningful to your operations.  We have provided examples for you to better understand how each slide was intended to be used.   Please remove the examples and replace them with the materials appropriate to your operations. </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a:t>
            </a:fld>
            <a:endParaRPr lang="en-US"/>
          </a:p>
        </p:txBody>
      </p:sp>
    </p:spTree>
    <p:extLst>
      <p:ext uri="{BB962C8B-B14F-4D97-AF65-F5344CB8AC3E}">
        <p14:creationId xmlns:p14="http://schemas.microsoft.com/office/powerpoint/2010/main" val="25428979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effectLst/>
              </a:rPr>
              <a:t>Test question:</a:t>
            </a:r>
          </a:p>
          <a:p>
            <a:r>
              <a:rPr lang="en-US" baseline="0" dirty="0">
                <a:effectLst/>
              </a:rPr>
              <a:t>What is the benefit to route planning and route practice?</a:t>
            </a:r>
          </a:p>
          <a:p>
            <a:endParaRPr lang="en-US" baseline="0" dirty="0">
              <a:effectLst/>
            </a:endParaRPr>
          </a:p>
          <a:p>
            <a:pPr marL="228600" indent="-228600">
              <a:buAutoNum type="arabicPeriod"/>
            </a:pPr>
            <a:r>
              <a:rPr lang="en-US" baseline="0" dirty="0">
                <a:effectLst/>
              </a:rPr>
              <a:t>All new lanes and intersections are assigned (no)</a:t>
            </a:r>
          </a:p>
          <a:p>
            <a:pPr marL="228600" indent="-228600">
              <a:buAutoNum type="arabicPeriod"/>
            </a:pPr>
            <a:r>
              <a:rPr lang="en-US" baseline="0" dirty="0">
                <a:effectLst/>
              </a:rPr>
              <a:t>Everyone knows their route and route hazards and challenges (no)</a:t>
            </a:r>
          </a:p>
          <a:p>
            <a:pPr marL="228600" indent="-228600">
              <a:buAutoNum type="arabicPeriod"/>
            </a:pPr>
            <a:r>
              <a:rPr lang="en-US" baseline="0" dirty="0">
                <a:effectLst/>
              </a:rPr>
              <a:t>Management and operators have exchanged information on each route (no)</a:t>
            </a:r>
          </a:p>
          <a:p>
            <a:pPr marL="228600" indent="-228600">
              <a:buAutoNum type="arabicPeriod"/>
            </a:pPr>
            <a:r>
              <a:rPr lang="en-US" baseline="0" dirty="0">
                <a:effectLst/>
              </a:rPr>
              <a:t>All of the above (yes)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51</a:t>
            </a:fld>
            <a:endParaRPr lang="en-US"/>
          </a:p>
        </p:txBody>
      </p:sp>
    </p:spTree>
    <p:extLst>
      <p:ext uri="{BB962C8B-B14F-4D97-AF65-F5344CB8AC3E}">
        <p14:creationId xmlns:p14="http://schemas.microsoft.com/office/powerpoint/2010/main" val="2315971175"/>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effectLst/>
              </a:rPr>
              <a:t>Test question:</a:t>
            </a:r>
          </a:p>
          <a:p>
            <a:r>
              <a:rPr lang="en-US" baseline="0" dirty="0">
                <a:effectLst/>
              </a:rPr>
              <a:t>What is the benefit to route planning and route practice?</a:t>
            </a:r>
          </a:p>
          <a:p>
            <a:endParaRPr lang="en-US" baseline="0" dirty="0">
              <a:effectLst/>
            </a:endParaRPr>
          </a:p>
          <a:p>
            <a:pPr marL="228600" indent="-228600">
              <a:buAutoNum type="arabicPeriod"/>
            </a:pPr>
            <a:r>
              <a:rPr lang="en-US" baseline="0" dirty="0">
                <a:effectLst/>
              </a:rPr>
              <a:t>All new lanes and intersections are assigned (no)</a:t>
            </a:r>
          </a:p>
          <a:p>
            <a:pPr marL="228600" indent="-228600">
              <a:buAutoNum type="arabicPeriod"/>
            </a:pPr>
            <a:r>
              <a:rPr lang="en-US" baseline="0" dirty="0">
                <a:effectLst/>
              </a:rPr>
              <a:t>Everyone knows their route and route hazards and challenges (no)</a:t>
            </a:r>
          </a:p>
          <a:p>
            <a:pPr marL="228600" indent="-228600">
              <a:buAutoNum type="arabicPeriod"/>
            </a:pPr>
            <a:r>
              <a:rPr lang="en-US" baseline="0" dirty="0">
                <a:effectLst/>
              </a:rPr>
              <a:t>Management and operators have exchanged information on each route (no)</a:t>
            </a:r>
          </a:p>
          <a:p>
            <a:pPr marL="228600" indent="-228600">
              <a:buAutoNum type="arabicPeriod"/>
            </a:pPr>
            <a:r>
              <a:rPr lang="en-US" baseline="0" dirty="0">
                <a:effectLst/>
              </a:rPr>
              <a:t>All of the above (yes)</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52</a:t>
            </a:fld>
            <a:endParaRPr lang="en-US"/>
          </a:p>
        </p:txBody>
      </p:sp>
    </p:spTree>
    <p:extLst>
      <p:ext uri="{BB962C8B-B14F-4D97-AF65-F5344CB8AC3E}">
        <p14:creationId xmlns:p14="http://schemas.microsoft.com/office/powerpoint/2010/main" val="1190795025"/>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a:t>
            </a:r>
            <a:r>
              <a:rPr lang="en-US" baseline="0" dirty="0">
                <a:effectLst/>
              </a:rPr>
              <a:t> Eden Prairie, MN Fire Department  </a:t>
            </a:r>
            <a:endParaRPr lang="en-US" dirty="0">
              <a:effectLst/>
            </a:endParaRPr>
          </a:p>
          <a:p>
            <a:endParaRPr lang="en-US" dirty="0">
              <a:effectLst/>
            </a:endParaRPr>
          </a:p>
          <a:p>
            <a:r>
              <a:rPr lang="en-US" dirty="0">
                <a:effectLst/>
              </a:rPr>
              <a:t>The</a:t>
            </a:r>
            <a:r>
              <a:rPr lang="en-US" baseline="0" dirty="0">
                <a:effectLst/>
              </a:rPr>
              <a:t> g</a:t>
            </a:r>
            <a:r>
              <a:rPr lang="en-US" dirty="0">
                <a:effectLst/>
              </a:rPr>
              <a:t>oal of this section is to</a:t>
            </a:r>
            <a:r>
              <a:rPr lang="en-US" baseline="0" dirty="0">
                <a:effectLst/>
              </a:rPr>
              <a:t> highlight the importance of m</a:t>
            </a:r>
            <a:r>
              <a:rPr lang="en-US" dirty="0">
                <a:effectLst/>
              </a:rPr>
              <a:t>eeting with emergency services and neighboring local public agencies.</a:t>
            </a:r>
          </a:p>
          <a:p>
            <a:endParaRPr lang="en-US" sz="1800" dirty="0">
              <a:effectLst/>
            </a:endParaRPr>
          </a:p>
          <a:p>
            <a:r>
              <a:rPr lang="en-US" dirty="0">
                <a:effectLst/>
              </a:rPr>
              <a:t>a.      Meeting with emergency services (fire, police, ambulances service) to ensure you know their needs and they know your level of service</a:t>
            </a:r>
            <a:endParaRPr lang="en-US" sz="1800" dirty="0">
              <a:effectLst/>
            </a:endParaRPr>
          </a:p>
          <a:p>
            <a:r>
              <a:rPr lang="en-US" dirty="0">
                <a:effectLst/>
              </a:rPr>
              <a:t>b.      Ensure that snow plow route turnaround points are known and that boundaries of services are established</a:t>
            </a:r>
            <a:endParaRPr lang="en-US" sz="1800" dirty="0"/>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53</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 credit:</a:t>
            </a:r>
            <a:r>
              <a:rPr lang="en-US" baseline="0" dirty="0">
                <a:effectLst/>
              </a:rPr>
              <a:t> Ohio DOT</a:t>
            </a:r>
            <a:endParaRPr lang="en-US" dirty="0">
              <a:effectLst/>
            </a:endParaRPr>
          </a:p>
          <a:p>
            <a:r>
              <a:rPr lang="en-US" dirty="0">
                <a:effectLst/>
              </a:rPr>
              <a:t>Logos:</a:t>
            </a:r>
            <a:r>
              <a:rPr lang="en-US" baseline="0" dirty="0">
                <a:effectLst/>
              </a:rPr>
              <a:t> Microsoft clipart</a:t>
            </a:r>
            <a:r>
              <a:rPr lang="en-US" dirty="0">
                <a:effectLst/>
              </a:rPr>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effectLst/>
              </a:rPr>
              <a:t>You are responsible for winter maintenance, yet you work side by side with many support services.  You should meet</a:t>
            </a:r>
            <a:r>
              <a:rPr lang="en-US" baseline="0" dirty="0">
                <a:effectLst/>
              </a:rPr>
              <a:t> with all of the organizations involved and clearly layout how you would like to work with them during snow events.   If you do not want other organization calling the shots, take a proactive leadership approach and plan and manage winter events within and outside of your organization.</a:t>
            </a:r>
            <a:endParaRPr lang="en-US" sz="1800" dirty="0">
              <a:effectLst/>
            </a:endParaRPr>
          </a:p>
          <a:p>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Replace these logos with those of your local emergency service partners, and delete this yellow box before making presentation.</a:t>
            </a:r>
          </a:p>
          <a:p>
            <a:endParaRPr lang="en-US" baseline="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54</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effectLst/>
              </a:rPr>
              <a:t>Test Question:</a:t>
            </a:r>
          </a:p>
          <a:p>
            <a:endParaRPr lang="en-US" baseline="0" dirty="0">
              <a:effectLst/>
            </a:endParaRPr>
          </a:p>
          <a:p>
            <a:r>
              <a:rPr lang="en-US" baseline="0" dirty="0">
                <a:effectLst/>
              </a:rPr>
              <a:t>Who should be in charge of winter road operations?</a:t>
            </a:r>
          </a:p>
          <a:p>
            <a:pPr marL="228600" indent="-228600">
              <a:buAutoNum type="arabicPeriod"/>
            </a:pPr>
            <a:r>
              <a:rPr lang="en-US" baseline="0" dirty="0">
                <a:effectLst/>
              </a:rPr>
              <a:t>State Patrol (no)</a:t>
            </a:r>
          </a:p>
          <a:p>
            <a:pPr marL="228600" indent="-228600">
              <a:buAutoNum type="arabicPeriod"/>
            </a:pPr>
            <a:r>
              <a:rPr lang="en-US" baseline="0" dirty="0">
                <a:effectLst/>
              </a:rPr>
              <a:t>Fire Department (no)</a:t>
            </a:r>
          </a:p>
          <a:p>
            <a:pPr marL="228600" indent="-228600">
              <a:buAutoNum type="arabicPeriod"/>
            </a:pPr>
            <a:r>
              <a:rPr lang="en-US" baseline="0" dirty="0">
                <a:effectLst/>
              </a:rPr>
              <a:t>DOT (yes)</a:t>
            </a:r>
          </a:p>
          <a:p>
            <a:pPr marL="228600" indent="-228600">
              <a:buAutoNum type="arabicPeriod"/>
            </a:pPr>
            <a:r>
              <a:rPr lang="en-US" baseline="0" dirty="0">
                <a:effectLst/>
              </a:rPr>
              <a:t>Towing company (no)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55</a:t>
            </a:fld>
            <a:endParaRPr lang="en-US"/>
          </a:p>
        </p:txBody>
      </p:sp>
    </p:spTree>
    <p:extLst>
      <p:ext uri="{BB962C8B-B14F-4D97-AF65-F5344CB8AC3E}">
        <p14:creationId xmlns:p14="http://schemas.microsoft.com/office/powerpoint/2010/main" val="3963812403"/>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effectLst/>
              </a:rPr>
              <a:t>Test Question:</a:t>
            </a:r>
          </a:p>
          <a:p>
            <a:endParaRPr lang="en-US" baseline="0" dirty="0">
              <a:effectLst/>
            </a:endParaRPr>
          </a:p>
          <a:p>
            <a:r>
              <a:rPr lang="en-US" baseline="0" dirty="0">
                <a:effectLst/>
              </a:rPr>
              <a:t>Who should be in charge of winter road operations?</a:t>
            </a:r>
          </a:p>
          <a:p>
            <a:pPr marL="228600" indent="-228600">
              <a:buAutoNum type="arabicPeriod"/>
            </a:pPr>
            <a:r>
              <a:rPr lang="en-US" baseline="0" dirty="0">
                <a:effectLst/>
              </a:rPr>
              <a:t>State Patrol (no)</a:t>
            </a:r>
          </a:p>
          <a:p>
            <a:pPr marL="228600" indent="-228600">
              <a:buAutoNum type="arabicPeriod"/>
            </a:pPr>
            <a:r>
              <a:rPr lang="en-US" baseline="0" dirty="0">
                <a:effectLst/>
              </a:rPr>
              <a:t>Fire Department (no)</a:t>
            </a:r>
          </a:p>
          <a:p>
            <a:pPr marL="228600" indent="-228600">
              <a:buAutoNum type="arabicPeriod"/>
            </a:pPr>
            <a:r>
              <a:rPr lang="en-US" baseline="0" dirty="0">
                <a:effectLst/>
              </a:rPr>
              <a:t>DOT (yes)</a:t>
            </a:r>
          </a:p>
          <a:p>
            <a:pPr marL="228600" indent="-228600">
              <a:buAutoNum type="arabicPeriod"/>
            </a:pPr>
            <a:r>
              <a:rPr lang="en-US" baseline="0" dirty="0">
                <a:effectLst/>
              </a:rPr>
              <a:t>Towing company (no)</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56</a:t>
            </a:fld>
            <a:endParaRPr lang="en-US"/>
          </a:p>
        </p:txBody>
      </p:sp>
    </p:spTree>
    <p:extLst>
      <p:ext uri="{BB962C8B-B14F-4D97-AF65-F5344CB8AC3E}">
        <p14:creationId xmlns:p14="http://schemas.microsoft.com/office/powerpoint/2010/main" val="1170324236"/>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Map credit: MnDOT</a:t>
            </a:r>
          </a:p>
          <a:p>
            <a:endParaRPr lang="en-US" baseline="0" dirty="0">
              <a:effectLst/>
            </a:endParaRPr>
          </a:p>
          <a:p>
            <a:r>
              <a:rPr lang="en-US" baseline="0" dirty="0">
                <a:effectLst/>
              </a:rPr>
              <a:t>If there is a swap of responsibilities between your organization and others, list and map all agreements.  For example: a city may agree to maintain the state highway running through their town.   Make sure it is documented on the route maps and by some sort of formal agreement between agencies so the service to the travelling public is uninterrupted. </a:t>
            </a:r>
          </a:p>
          <a:p>
            <a:endParaRPr lang="en-US" baseline="0" dirty="0">
              <a:effectLst/>
            </a:endParaRPr>
          </a:p>
          <a:p>
            <a:r>
              <a:rPr lang="en-US" baseline="0" dirty="0">
                <a:effectLst/>
              </a:rPr>
              <a:t>Work with neighboring organizations to create a smooth transition between your roads and theirs.</a:t>
            </a:r>
          </a:p>
          <a:p>
            <a:pPr marL="0" indent="0">
              <a:buNone/>
            </a:pPr>
            <a:endParaRPr lang="en-US" baseline="0" dirty="0">
              <a:effectLst/>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your agency’s service boundary map here, and delete this yellow box before making presentation.</a:t>
            </a:r>
          </a:p>
          <a:p>
            <a:pPr marL="0" indent="0">
              <a:buNone/>
            </a:pPr>
            <a:endParaRPr lang="en-US" baseline="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57</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effectLst/>
              </a:rPr>
              <a:t>Photo</a:t>
            </a:r>
            <a:r>
              <a:rPr lang="en-US" baseline="0" dirty="0">
                <a:effectLst/>
              </a:rPr>
              <a:t> credit:  O</a:t>
            </a:r>
            <a:r>
              <a:rPr lang="en-US" dirty="0">
                <a:effectLst/>
              </a:rPr>
              <a:t>hio DOT</a:t>
            </a:r>
          </a:p>
          <a:p>
            <a:endParaRPr lang="en-US" baseline="0" dirty="0">
              <a:effectLst/>
            </a:endParaRPr>
          </a:p>
          <a:p>
            <a:r>
              <a:rPr lang="en-US" baseline="0" dirty="0">
                <a:effectLst/>
              </a:rPr>
              <a:t>All drivers should understand their route and where their deadhead zone is to reach their route as they drive on other routes.    Work with neighboring organizations to create a smooth transition between your roads and theirs.</a:t>
            </a:r>
          </a:p>
          <a:p>
            <a:pPr marL="228600" indent="-228600">
              <a:buAutoNum type="arabicPeriod"/>
            </a:pPr>
            <a:endParaRPr lang="en-US" baseline="0" dirty="0">
              <a:effectLst/>
            </a:endParaRPr>
          </a:p>
          <a:p>
            <a:pPr marL="0" indent="0">
              <a:buNone/>
            </a:pPr>
            <a:endParaRPr lang="en-US" baseline="0" dirty="0">
              <a:effectLst/>
            </a:endParaRPr>
          </a:p>
        </p:txBody>
      </p:sp>
      <p:sp>
        <p:nvSpPr>
          <p:cNvPr id="4" name="Slide Number Placeholder 3"/>
          <p:cNvSpPr>
            <a:spLocks noGrp="1"/>
          </p:cNvSpPr>
          <p:nvPr>
            <p:ph type="sldNum" sz="quarter" idx="10"/>
          </p:nvPr>
        </p:nvSpPr>
        <p:spPr/>
        <p:txBody>
          <a:bodyPr/>
          <a:lstStyle/>
          <a:p>
            <a:fld id="{B0BDD7F5-3A46-4ED7-A0C5-90FD845D0BE5}" type="slidenum">
              <a:rPr lang="en-US" smtClean="0">
                <a:solidFill>
                  <a:prstClr val="black"/>
                </a:solidFill>
              </a:rPr>
              <a:pPr/>
              <a:t>58</a:t>
            </a:fld>
            <a:endParaRPr lang="en-US">
              <a:solidFill>
                <a:prstClr val="black"/>
              </a:solidFill>
            </a:endParaRPr>
          </a:p>
        </p:txBody>
      </p:sp>
    </p:spTree>
    <p:extLst>
      <p:ext uri="{BB962C8B-B14F-4D97-AF65-F5344CB8AC3E}">
        <p14:creationId xmlns:p14="http://schemas.microsoft.com/office/powerpoint/2010/main" val="3361434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baseline="0" dirty="0"/>
              <a:t>Organization pays off!</a:t>
            </a:r>
          </a:p>
        </p:txBody>
      </p:sp>
      <p:sp>
        <p:nvSpPr>
          <p:cNvPr id="4" name="Slide Number Placeholder 3"/>
          <p:cNvSpPr>
            <a:spLocks noGrp="1"/>
          </p:cNvSpPr>
          <p:nvPr>
            <p:ph type="sldNum" sz="quarter" idx="10"/>
          </p:nvPr>
        </p:nvSpPr>
        <p:spPr/>
        <p:txBody>
          <a:bodyPr/>
          <a:lstStyle/>
          <a:p>
            <a:fld id="{B0BDD7F5-3A46-4ED7-A0C5-90FD845D0BE5}" type="slidenum">
              <a:rPr lang="en-US" smtClean="0"/>
              <a:pPr/>
              <a:t>59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During</a:t>
            </a:r>
            <a:r>
              <a:rPr lang="en-US" baseline="0" dirty="0"/>
              <a:t> this slide, outline </a:t>
            </a:r>
            <a:r>
              <a:rPr lang="en-US" dirty="0"/>
              <a:t>your</a:t>
            </a:r>
            <a:r>
              <a:rPr lang="en-US" baseline="0" dirty="0"/>
              <a:t> typical off season schedule.  Keep it as a template.  Update your current copy throughout the year as you understand the off season tasks that need to be accomplished.   Use it to guide you smoothly through the offseason to super prepared status for winter operations.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60</a:t>
            </a:fld>
            <a:endParaRPr lang="en-US"/>
          </a:p>
        </p:txBody>
      </p:sp>
    </p:spTree>
    <p:extLst>
      <p:ext uri="{BB962C8B-B14F-4D97-AF65-F5344CB8AC3E}">
        <p14:creationId xmlns:p14="http://schemas.microsoft.com/office/powerpoint/2010/main" val="231096467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Note:</a:t>
            </a:r>
            <a:r>
              <a:rPr lang="en-US" baseline="0" dirty="0"/>
              <a:t>  t</a:t>
            </a:r>
            <a:r>
              <a:rPr lang="en-US" dirty="0"/>
              <a:t>his slide does</a:t>
            </a:r>
            <a:r>
              <a:rPr lang="en-US" baseline="0" dirty="0"/>
              <a:t> not get shown during class.  It is only to inform the presenters of the </a:t>
            </a:r>
            <a:r>
              <a:rPr lang="en-US" baseline="0" dirty="0" err="1"/>
              <a:t>symbology</a:t>
            </a:r>
            <a:r>
              <a:rPr lang="en-US" baseline="0" dirty="0"/>
              <a:t>:</a:t>
            </a:r>
          </a:p>
          <a:p>
            <a:endParaRPr lang="en-US" baseline="0" dirty="0"/>
          </a:p>
          <a:p>
            <a:r>
              <a:rPr lang="en-US" dirty="0"/>
              <a:t>This is a priority 2 module to be developed for clear roads national training.</a:t>
            </a:r>
          </a:p>
          <a:p>
            <a:r>
              <a:rPr lang="en-US" dirty="0"/>
              <a:t>It will address</a:t>
            </a:r>
            <a:r>
              <a:rPr lang="en-US" baseline="0" dirty="0"/>
              <a:t> 3 audiences: </a:t>
            </a:r>
          </a:p>
          <a:p>
            <a:r>
              <a:rPr lang="en-US" baseline="0" dirty="0"/>
              <a:t>Circle symbol = entry level plow drivers</a:t>
            </a:r>
          </a:p>
          <a:p>
            <a:r>
              <a:rPr lang="en-US" baseline="0" dirty="0"/>
              <a:t>Triangle symbol = experienced plow drivers</a:t>
            </a:r>
          </a:p>
          <a:p>
            <a:r>
              <a:rPr lang="en-US" baseline="0" dirty="0"/>
              <a:t>Star symbol = supervisors</a:t>
            </a:r>
          </a:p>
          <a:p>
            <a:endParaRPr lang="en-US" baseline="0" dirty="0"/>
          </a:p>
          <a:p>
            <a:r>
              <a:rPr lang="en-US" baseline="0" dirty="0"/>
              <a:t>Some slides without symbols are for everyone</a:t>
            </a:r>
          </a:p>
          <a:p>
            <a:endParaRPr lang="en-US" baseline="0" dirty="0"/>
          </a:p>
          <a:p>
            <a:r>
              <a:rPr lang="en-US" baseline="0" dirty="0"/>
              <a:t>Also note:  To hide a slide in a power point presentation, select the slide and then select “slide show” tab.  Select “hide slide”.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a:t>
            </a:fld>
            <a:endParaRPr lang="en-US"/>
          </a:p>
        </p:txBody>
      </p:sp>
    </p:spTree>
    <p:extLst>
      <p:ext uri="{BB962C8B-B14F-4D97-AF65-F5344CB8AC3E}">
        <p14:creationId xmlns:p14="http://schemas.microsoft.com/office/powerpoint/2010/main" val="1459895323"/>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out your</a:t>
            </a:r>
            <a:r>
              <a:rPr lang="en-US" baseline="0" dirty="0"/>
              <a:t> typical off season schedule.  Keep it as a template.  Update your current copy throughout the year as you understand the off season tasks that need to be accomplished.   Use it to guide you smoothly through the offseason to super prepared status for winter operations.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61</a:t>
            </a:fld>
            <a:endParaRPr lang="en-US"/>
          </a:p>
        </p:txBody>
      </p:sp>
    </p:spTree>
    <p:extLst>
      <p:ext uri="{BB962C8B-B14F-4D97-AF65-F5344CB8AC3E}">
        <p14:creationId xmlns:p14="http://schemas.microsoft.com/office/powerpoint/2010/main" val="2310964671"/>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Lay out your</a:t>
            </a:r>
            <a:r>
              <a:rPr lang="en-US" baseline="0" dirty="0"/>
              <a:t> typical off season schedule.  Keep it as a template.  Update your current copy throughout the year as you understand the off season tasks that need to be accomplished.   Use it to guide you smoothly through the offseason to super prepared status for winter operations.</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62</a:t>
            </a:fld>
            <a:endParaRPr lang="en-US"/>
          </a:p>
        </p:txBody>
      </p:sp>
    </p:spTree>
    <p:extLst>
      <p:ext uri="{BB962C8B-B14F-4D97-AF65-F5344CB8AC3E}">
        <p14:creationId xmlns:p14="http://schemas.microsoft.com/office/powerpoint/2010/main" val="2310964671"/>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Record keeping is important as a means of material accountability, budgeting/cost tracking,</a:t>
            </a:r>
            <a:r>
              <a:rPr lang="en-US" baseline="0" dirty="0"/>
              <a:t> performance tracking, support in the event of legal actions, media inquiries, and planning.</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63</a:t>
            </a:fld>
            <a:endParaRPr lang="en-US"/>
          </a:p>
        </p:txBody>
      </p:sp>
    </p:spTree>
    <p:extLst>
      <p:ext uri="{BB962C8B-B14F-4D97-AF65-F5344CB8AC3E}">
        <p14:creationId xmlns:p14="http://schemas.microsoft.com/office/powerpoint/2010/main" val="2197222679"/>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this slide should be customized to reflect your policy.  Outline the details of your winter maintenance policy</a:t>
            </a:r>
            <a:r>
              <a:rPr lang="en-US" baseline="0" dirty="0"/>
              <a:t>. This policy may be updated on a yearly basis depending on changes in treatment areas, equipment, or materials. Make sure that all employees are familiar with the parts of the winter maintenance policy that apply to them and that they know where they can access your winter maintenance policy. </a:t>
            </a:r>
            <a:endParaRPr lang="en-US" dirty="0"/>
          </a:p>
          <a:p>
            <a:endParaRPr lang="en-US" dirty="0"/>
          </a:p>
          <a:p>
            <a:r>
              <a:rPr lang="en-US" dirty="0"/>
              <a:t>Insert an</a:t>
            </a:r>
            <a:r>
              <a:rPr lang="en-US" baseline="0" dirty="0"/>
              <a:t> example of your policy here.  Delete this yellow box before making presentation.</a:t>
            </a:r>
          </a:p>
          <a:p>
            <a:endParaRPr lang="en-US" dirty="0"/>
          </a:p>
          <a:p>
            <a:r>
              <a:rPr lang="en-US" dirty="0"/>
              <a:t>Credit: MnDOT</a:t>
            </a:r>
            <a:r>
              <a:rPr lang="en-US" baseline="0" dirty="0"/>
              <a:t> Maintenance Manual http://www.dot.state.mn.us/maintenance/pdf/manual/Ch2.pdf</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64</a:t>
            </a:fld>
            <a:endParaRPr lang="en-US"/>
          </a:p>
        </p:txBody>
      </p:sp>
    </p:spTree>
    <p:extLst>
      <p:ext uri="{BB962C8B-B14F-4D97-AF65-F5344CB8AC3E}">
        <p14:creationId xmlns:p14="http://schemas.microsoft.com/office/powerpoint/2010/main" val="1749011961"/>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Ask participants:  When is it not possible to meet your level of service</a:t>
            </a:r>
            <a:r>
              <a:rPr lang="en-US" baseline="0" dirty="0"/>
              <a:t> and how would you document this?</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Credit: MnDOT</a:t>
            </a:r>
            <a:r>
              <a:rPr lang="en-US" baseline="0" dirty="0"/>
              <a:t> Maintenance Manual http://www.dot.state.mn.us/maintenance/pdf/manual/Ch2.pdf</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65</a:t>
            </a:fld>
            <a:endParaRPr lang="en-US"/>
          </a:p>
        </p:txBody>
      </p:sp>
    </p:spTree>
    <p:extLst>
      <p:ext uri="{BB962C8B-B14F-4D97-AF65-F5344CB8AC3E}">
        <p14:creationId xmlns:p14="http://schemas.microsoft.com/office/powerpoint/2010/main" val="1625810717"/>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 is important for everyone</a:t>
            </a:r>
            <a:r>
              <a:rPr lang="en-US" baseline="0" dirty="0"/>
              <a:t> to be familiar with your policy and to follow the record keeping procedures. Stress that following and keeping good records helps when dealing with lawsuits.</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an</a:t>
            </a:r>
            <a:r>
              <a:rPr lang="en-US" baseline="0" dirty="0"/>
              <a:t> example of your policy here.  Delete this yellow box before making presentation.</a:t>
            </a:r>
          </a:p>
          <a:p>
            <a:endParaRPr lang="en-US" dirty="0"/>
          </a:p>
          <a:p>
            <a:r>
              <a:rPr lang="en-US" baseline="0" dirty="0"/>
              <a:t>Credit: Winter Operations Plan ASHTO and Clear Roads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66</a:t>
            </a:fld>
            <a:endParaRPr lang="en-US"/>
          </a:p>
        </p:txBody>
      </p:sp>
    </p:spTree>
    <p:extLst>
      <p:ext uri="{BB962C8B-B14F-4D97-AF65-F5344CB8AC3E}">
        <p14:creationId xmlns:p14="http://schemas.microsoft.com/office/powerpoint/2010/main" val="347194460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Crashes are going to occur.  Your organization’s defense will depend on following your plan and keeping records to show that you are following policy.</a:t>
            </a:r>
            <a:r>
              <a:rPr lang="en-US" baseline="0" dirty="0"/>
              <a:t>  </a:t>
            </a:r>
            <a:r>
              <a:rPr lang="en-US" dirty="0"/>
              <a:t>Document any deviations from guidelines</a:t>
            </a:r>
            <a:r>
              <a:rPr lang="en-US" baseline="0" dirty="0"/>
              <a:t> and </a:t>
            </a:r>
            <a:r>
              <a:rPr lang="en-US" dirty="0"/>
              <a:t>policies, and make sure all employees know, follow, and keep records of actions to prove they follow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Insert an</a:t>
            </a:r>
            <a:r>
              <a:rPr lang="en-US" baseline="0" dirty="0"/>
              <a:t> example of your policy here.  Delete this yellow box before making presentation.</a:t>
            </a:r>
          </a:p>
          <a:p>
            <a:endParaRPr lang="en-US" baseline="0" dirty="0"/>
          </a:p>
          <a:p>
            <a:endParaRPr lang="en-US" baseline="0" dirty="0"/>
          </a:p>
          <a:p>
            <a:r>
              <a:rPr lang="en-US" baseline="0" dirty="0"/>
              <a:t>Credit: Winter Operations Plan ASHTO and Clear Roads</a:t>
            </a:r>
          </a:p>
        </p:txBody>
      </p:sp>
      <p:sp>
        <p:nvSpPr>
          <p:cNvPr id="4" name="Slide Number Placeholder 3"/>
          <p:cNvSpPr>
            <a:spLocks noGrp="1"/>
          </p:cNvSpPr>
          <p:nvPr>
            <p:ph type="sldNum" sz="quarter" idx="10"/>
          </p:nvPr>
        </p:nvSpPr>
        <p:spPr/>
        <p:txBody>
          <a:bodyPr/>
          <a:lstStyle/>
          <a:p>
            <a:fld id="{B0BDD7F5-3A46-4ED7-A0C5-90FD845D0BE5}" type="slidenum">
              <a:rPr lang="en-US" smtClean="0"/>
              <a:pPr/>
              <a:t>67</a:t>
            </a:fld>
            <a:endParaRPr lang="en-US"/>
          </a:p>
        </p:txBody>
      </p:sp>
    </p:spTree>
    <p:extLst>
      <p:ext uri="{BB962C8B-B14F-4D97-AF65-F5344CB8AC3E}">
        <p14:creationId xmlns:p14="http://schemas.microsoft.com/office/powerpoint/2010/main" val="2428799955"/>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section we will be covering the topics shown here.</a:t>
            </a:r>
            <a:r>
              <a:rPr lang="en-US" baseline="0" dirty="0"/>
              <a:t> </a:t>
            </a:r>
          </a:p>
          <a:p>
            <a:pPr marL="0" indent="0">
              <a:buNone/>
            </a:pPr>
            <a:endParaRPr lang="en-US" baseline="0" dirty="0"/>
          </a:p>
          <a:p>
            <a:pPr marL="0" indent="0">
              <a:buNone/>
            </a:pPr>
            <a:r>
              <a:rPr lang="en-US" baseline="0" dirty="0"/>
              <a:t>Note to presenters:  If any of the items on this list do not apply to you, delete them from the list, and hide the slides. If there is something else that you do before the season, add it in here and in the provided slide at the end of the section.</a:t>
            </a:r>
          </a:p>
          <a:p>
            <a:pPr marL="0" indent="0">
              <a:buNone/>
            </a:pPr>
            <a:endParaRPr lang="en-US" baseline="0" dirty="0"/>
          </a:p>
          <a:p>
            <a:pPr marL="0" indent="0">
              <a:buNone/>
            </a:pPr>
            <a:r>
              <a:rPr lang="en-US" baseline="0" dirty="0"/>
              <a:t>Also:  insert a copy of your truck inspection checklist and procedure here.  Delete this yellow box before making presentation.</a:t>
            </a:r>
          </a:p>
          <a:p>
            <a:pPr marL="0" indent="0">
              <a:buNone/>
            </a:pPr>
            <a:endParaRPr lang="en-US" dirty="0"/>
          </a:p>
          <a:p>
            <a:r>
              <a:rPr lang="en-US" dirty="0"/>
              <a:t>Records of material purchasing</a:t>
            </a:r>
          </a:p>
          <a:p>
            <a:r>
              <a:rPr lang="en-US" dirty="0"/>
              <a:t>Records of material quality control</a:t>
            </a:r>
          </a:p>
          <a:p>
            <a:r>
              <a:rPr lang="en-US" dirty="0"/>
              <a:t>Record equipment inspections</a:t>
            </a:r>
          </a:p>
          <a:p>
            <a:r>
              <a:rPr lang="en-US" dirty="0"/>
              <a:t>Record equipment calibration</a:t>
            </a:r>
          </a:p>
          <a:p>
            <a:r>
              <a:rPr lang="en-US" dirty="0"/>
              <a:t>OTHER?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More about these topics can be found in Module 23 – Getting Ready for Winter.</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68</a:t>
            </a:fld>
            <a:endParaRPr lang="en-US"/>
          </a:p>
        </p:txBody>
      </p:sp>
    </p:spTree>
    <p:extLst>
      <p:ext uri="{BB962C8B-B14F-4D97-AF65-F5344CB8AC3E}">
        <p14:creationId xmlns:p14="http://schemas.microsoft.com/office/powerpoint/2010/main" val="570073718"/>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important to know how much</a:t>
            </a:r>
            <a:r>
              <a:rPr lang="en-US" baseline="0" dirty="0"/>
              <a:t> salt you start with, how much you have throughout the season and how much salt you use. Knowing this helps with evaluating salt application efficiency, and for predicting order numbers in the future.</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69</a:t>
            </a:fld>
            <a:endParaRPr lang="en-US"/>
          </a:p>
        </p:txBody>
      </p:sp>
    </p:spTree>
    <p:extLst>
      <p:ext uri="{BB962C8B-B14F-4D97-AF65-F5344CB8AC3E}">
        <p14:creationId xmlns:p14="http://schemas.microsoft.com/office/powerpoint/2010/main" val="2135515802"/>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3346" name="Rectangle 7"/>
          <p:cNvSpPr>
            <a:spLocks noGrp="1" noChangeArrowheads="1"/>
          </p:cNvSpPr>
          <p:nvPr>
            <p:ph type="sldNum" sz="quarter" idx="5"/>
          </p:nvPr>
        </p:nvSpPr>
        <p:spPr>
          <a:noFill/>
        </p:spPr>
        <p:txBody>
          <a:bodyPr/>
          <a:lstStyle/>
          <a:p>
            <a:fld id="{87ECB49B-59B7-4C9F-AAF0-F5226A3F3742}" type="slidenum">
              <a:rPr lang="en-US" smtClean="0"/>
              <a:pPr/>
              <a:t>70</a:t>
            </a:fld>
            <a:endParaRPr lang="en-US"/>
          </a:p>
        </p:txBody>
      </p:sp>
      <p:sp>
        <p:nvSpPr>
          <p:cNvPr id="313347" name="Rectangle 2"/>
          <p:cNvSpPr>
            <a:spLocks noGrp="1" noRot="1" noChangeAspect="1" noChangeArrowheads="1" noTextEdit="1"/>
          </p:cNvSpPr>
          <p:nvPr>
            <p:ph type="sldImg"/>
          </p:nvPr>
        </p:nvSpPr>
        <p:spPr>
          <a:ln/>
        </p:spPr>
      </p:sp>
      <p:sp>
        <p:nvSpPr>
          <p:cNvPr id="313348" name="Rectangle 3"/>
          <p:cNvSpPr>
            <a:spLocks noGrp="1" noChangeArrowheads="1"/>
          </p:cNvSpPr>
          <p:nvPr>
            <p:ph type="body" idx="1"/>
          </p:nvPr>
        </p:nvSpPr>
        <p:spPr>
          <a:noFill/>
          <a:ln/>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1" dirty="0">
                <a:latin typeface="Tw Cen MT Condensed Extra Bold"/>
              </a:rPr>
              <a:t>Quality Control is vital. Every experienced user will inform you just how vital it is. If you do not have a quality control process in place, you can receive very different materials. This translates into effective vs. ineffective operations, environmental contamination, handling difficulties, equipment issues, and on and 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Test the materials as shown here:</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1200" dirty="0">
                <a:solidFill>
                  <a:schemeClr val="bg1"/>
                </a:solidFill>
                <a:latin typeface="Tw Cen MT Condensed Extra Bold"/>
              </a:rPr>
              <a:t>If you see something wrong tell your supervisor</a:t>
            </a:r>
          </a:p>
          <a:p>
            <a:pPr eaLnBrk="1" hangingPunct="1"/>
            <a:endParaRPr lang="en-US" dirty="0"/>
          </a:p>
          <a:p>
            <a:pPr eaLnBrk="1" hangingPunct="1"/>
            <a:r>
              <a:rPr lang="en-US" dirty="0"/>
              <a:t>If test results don’t meet the requirements for material ordered, we can reject the delivery.</a:t>
            </a:r>
          </a:p>
          <a:p>
            <a:pPr eaLnBrk="1" hangingPunct="1"/>
            <a:endParaRPr lang="en-US" dirty="0"/>
          </a:p>
          <a:p>
            <a:pPr eaLnBrk="1" hangingPunct="1"/>
            <a:r>
              <a:rPr lang="en-US" dirty="0"/>
              <a:t>Note:</a:t>
            </a:r>
            <a:r>
              <a:rPr lang="en-US" baseline="0" dirty="0"/>
              <a:t>  </a:t>
            </a:r>
            <a:r>
              <a:rPr lang="en-US" dirty="0"/>
              <a:t>More information can</a:t>
            </a:r>
            <a:r>
              <a:rPr lang="en-US" baseline="0" dirty="0"/>
              <a:t> be found in Module 10 Deicer Agent Management Policy.</a:t>
            </a:r>
            <a:endParaRPr lang="en-US" dirty="0"/>
          </a:p>
          <a:p>
            <a:pPr eaLnBrk="1" hangingPunct="1"/>
            <a:endParaRPr lang="en-US" dirty="0"/>
          </a:p>
          <a:p>
            <a:pPr eaLnBrk="1" hangingPunct="1"/>
            <a:r>
              <a:rPr lang="en-US" dirty="0"/>
              <a:t>Slide credit: CDOT Snow Removal Operator Training</a:t>
            </a:r>
          </a:p>
        </p:txBody>
      </p:sp>
    </p:spTree>
    <p:extLst>
      <p:ext uri="{BB962C8B-B14F-4D97-AF65-F5344CB8AC3E}">
        <p14:creationId xmlns:p14="http://schemas.microsoft.com/office/powerpoint/2010/main" val="21497481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module covers the listed topics.  These topics should all be</a:t>
            </a:r>
            <a:r>
              <a:rPr lang="en-US" baseline="0" dirty="0"/>
              <a:t> thought of in light of the module title “Getting ready for winter”.  These topics may also apply to winter operations but this module is focusing in on just the aspect of these topics done in the off-season. </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a:t>
            </a:fld>
            <a:endParaRPr lang="en-US"/>
          </a:p>
        </p:txBody>
      </p:sp>
    </p:spTree>
    <p:extLst>
      <p:ext uri="{BB962C8B-B14F-4D97-AF65-F5344CB8AC3E}">
        <p14:creationId xmlns:p14="http://schemas.microsoft.com/office/powerpoint/2010/main" val="113967686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a:t>If the specific gravity doesn’t match the spec, there’s no way to know the temperature at which it will freeze on the road.</a:t>
            </a:r>
          </a:p>
          <a:p>
            <a:endParaRPr lang="en-US" baseline="0" dirty="0"/>
          </a:p>
          <a:p>
            <a:r>
              <a:rPr lang="en-US" baseline="0" dirty="0"/>
              <a:t>Note:  There is more about material testing in Module 10 Deicer Management Policy.</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a:t>
            </a:r>
            <a:r>
              <a:rPr lang="en-US" dirty="0"/>
              <a:t>If you have a form or policy regarding record</a:t>
            </a:r>
            <a:r>
              <a:rPr lang="en-US" baseline="0" dirty="0"/>
              <a:t> keeping for materials testing, include that information here (you could insert a photo of the cover of your document as an example). </a:t>
            </a:r>
          </a:p>
          <a:p>
            <a:r>
              <a:rPr lang="en-US" baseline="0" dirty="0"/>
              <a:t>Delete this yellow box before making presentation.</a:t>
            </a:r>
          </a:p>
          <a:p>
            <a:endParaRPr lang="en-US" baseline="0" dirty="0"/>
          </a:p>
          <a:p>
            <a:r>
              <a:rPr lang="en-US" baseline="0" dirty="0"/>
              <a:t>Photo credit: Fortin Consulting, Inc.</a:t>
            </a:r>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71</a:t>
            </a:fld>
            <a:endParaRPr lang="en-US"/>
          </a:p>
        </p:txBody>
      </p:sp>
    </p:spTree>
    <p:extLst>
      <p:ext uri="{BB962C8B-B14F-4D97-AF65-F5344CB8AC3E}">
        <p14:creationId xmlns:p14="http://schemas.microsoft.com/office/powerpoint/2010/main" val="345309916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72</a:t>
            </a:fld>
            <a:endParaRPr lang="en-US"/>
          </a:p>
        </p:txBody>
      </p:sp>
    </p:spTree>
    <p:extLst>
      <p:ext uri="{BB962C8B-B14F-4D97-AF65-F5344CB8AC3E}">
        <p14:creationId xmlns:p14="http://schemas.microsoft.com/office/powerpoint/2010/main" val="2585367439"/>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r>
              <a:rPr lang="en-US" baseline="0" dirty="0"/>
              <a:t>Test Question: </a:t>
            </a:r>
            <a:r>
              <a:rPr lang="en-US" sz="1200" dirty="0"/>
              <a:t>Is it important to record the concentration of your solution when making brine</a:t>
            </a:r>
            <a:r>
              <a:rPr lang="en-US" baseline="0" dirty="0"/>
              <a:t>?</a:t>
            </a:r>
          </a:p>
          <a:p>
            <a:r>
              <a:rPr lang="en-US" baseline="0" dirty="0"/>
              <a:t>a. True (yes)</a:t>
            </a:r>
          </a:p>
          <a:p>
            <a:r>
              <a:rPr lang="en-US" baseline="0" dirty="0"/>
              <a:t>b. False (no)</a:t>
            </a:r>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73</a:t>
            </a:fld>
            <a:endParaRPr lang="en-US"/>
          </a:p>
        </p:txBody>
      </p:sp>
    </p:spTree>
    <p:extLst>
      <p:ext uri="{BB962C8B-B14F-4D97-AF65-F5344CB8AC3E}">
        <p14:creationId xmlns:p14="http://schemas.microsoft.com/office/powerpoint/2010/main" val="37933589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slide probably lists mechanic’s tasks</a:t>
            </a:r>
            <a:r>
              <a:rPr lang="en-US" baseline="0" dirty="0"/>
              <a:t> rather than a driver’s tasks. As a manager, you should get records of everything that is done.  </a:t>
            </a:r>
            <a:r>
              <a:rPr lang="en-US" dirty="0"/>
              <a:t>Before</a:t>
            </a:r>
            <a:r>
              <a:rPr lang="en-US" baseline="0" dirty="0"/>
              <a:t> winter, trucks must be made winter-ready.  This includes adding plows, tanks, and spray bars. This should all be done and records made before the first snow event occurs.</a:t>
            </a:r>
          </a:p>
          <a:p>
            <a:endParaRPr lang="en-US" baseline="0" dirty="0"/>
          </a:p>
          <a:p>
            <a:r>
              <a:rPr lang="en-US" baseline="0" dirty="0"/>
              <a:t>Note to presenters:  Insert your pre-season truck inspection here.  Delete this yellow box before making presentation.</a:t>
            </a:r>
          </a:p>
          <a:p>
            <a:endParaRPr lang="en-US" baseline="0" dirty="0"/>
          </a:p>
          <a:p>
            <a:r>
              <a:rPr lang="en-US" baseline="0" dirty="0"/>
              <a:t>Photo credit: Fortin Consulting, Inc.</a:t>
            </a:r>
          </a:p>
        </p:txBody>
      </p:sp>
      <p:sp>
        <p:nvSpPr>
          <p:cNvPr id="4" name="Slide Number Placeholder 3"/>
          <p:cNvSpPr>
            <a:spLocks noGrp="1"/>
          </p:cNvSpPr>
          <p:nvPr>
            <p:ph type="sldNum" sz="quarter" idx="10"/>
          </p:nvPr>
        </p:nvSpPr>
        <p:spPr/>
        <p:txBody>
          <a:bodyPr/>
          <a:lstStyle/>
          <a:p>
            <a:fld id="{7586080C-B8D8-4723-AE4C-278F16E645B8}" type="slidenum">
              <a:rPr lang="en-US" smtClean="0"/>
              <a:pPr/>
              <a:t>74</a:t>
            </a:fld>
            <a:endParaRPr lang="en-US"/>
          </a:p>
        </p:txBody>
      </p:sp>
    </p:spTree>
    <p:extLst>
      <p:ext uri="{BB962C8B-B14F-4D97-AF65-F5344CB8AC3E}">
        <p14:creationId xmlns:p14="http://schemas.microsoft.com/office/powerpoint/2010/main" val="3729538545"/>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a:t>
            </a:r>
            <a:r>
              <a:rPr lang="en-US" baseline="0" dirty="0"/>
              <a:t> this slide, present </a:t>
            </a:r>
            <a:r>
              <a:rPr lang="en-US" dirty="0"/>
              <a:t>the basics of how to fill out the truck inspection</a:t>
            </a:r>
            <a:r>
              <a:rPr lang="en-US" baseline="0" dirty="0"/>
              <a:t> sheet. These sheets should be filled out and handed in to the supervisor to keep as a record.</a:t>
            </a:r>
          </a:p>
          <a:p>
            <a:endParaRPr lang="en-US" baseline="0" dirty="0"/>
          </a:p>
          <a:p>
            <a:r>
              <a:rPr lang="en-US" baseline="0" dirty="0"/>
              <a:t>Note:  For more about truck inspections see Module 23 Getting Ready for Winter.</a:t>
            </a:r>
          </a:p>
          <a:p>
            <a:endParaRPr lang="en-US" baseline="0" dirty="0"/>
          </a:p>
          <a:p>
            <a:r>
              <a:rPr lang="en-US" baseline="0" dirty="0"/>
              <a:t>Note to presenters:  Insert a copy of your truck inspection checklist and procedure here.  Delete this yellow box before making presentation.</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75</a:t>
            </a:fld>
            <a:endParaRPr lang="en-US"/>
          </a:p>
        </p:txBody>
      </p:sp>
    </p:spTree>
    <p:extLst>
      <p:ext uri="{BB962C8B-B14F-4D97-AF65-F5344CB8AC3E}">
        <p14:creationId xmlns:p14="http://schemas.microsoft.com/office/powerpoint/2010/main" val="1134187763"/>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Make sure your crew fills out an</a:t>
            </a:r>
            <a:r>
              <a:rPr lang="en-US" baseline="0" dirty="0"/>
              <a:t> inspection form for each truck and submits it to you. Keep them in a safe place. If an action is needed based on this inspection, take the appropriate steps to have any needed repairs or equipment purchased in a timely fashion.</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Note:  For more about truck inspections see Module 23 Getting Ready for Winter.</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truck inspection checklist and procedure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76</a:t>
            </a:fld>
            <a:endParaRPr lang="en-US"/>
          </a:p>
        </p:txBody>
      </p:sp>
    </p:spTree>
    <p:extLst>
      <p:ext uri="{BB962C8B-B14F-4D97-AF65-F5344CB8AC3E}">
        <p14:creationId xmlns:p14="http://schemas.microsoft.com/office/powerpoint/2010/main" val="247426454"/>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Calibrate all trucks before the season starts</a:t>
            </a:r>
            <a:r>
              <a:rPr lang="en-US" baseline="0" dirty="0"/>
              <a:t>. If you are using more than one material, calibrate for each material. </a:t>
            </a:r>
            <a:r>
              <a:rPr lang="en-US" dirty="0"/>
              <a:t>Calibration is an important part of keeping track of materials. It</a:t>
            </a:r>
            <a:r>
              <a:rPr lang="en-US" baseline="0" dirty="0"/>
              <a:t> also </a:t>
            </a:r>
            <a:r>
              <a:rPr lang="en-US" dirty="0"/>
              <a:t>allows you</a:t>
            </a:r>
            <a:r>
              <a:rPr lang="en-US" baseline="0" dirty="0"/>
              <a:t> to better meet your level of service goals as well as estimate how much material is being applied.</a:t>
            </a:r>
          </a:p>
          <a:p>
            <a:endParaRPr lang="en-US" baseline="0" dirty="0"/>
          </a:p>
          <a:p>
            <a:r>
              <a:rPr lang="en-US" baseline="0" dirty="0"/>
              <a:t>Photo credit: Steve </a:t>
            </a:r>
            <a:r>
              <a:rPr lang="en-US" baseline="0" dirty="0" err="1"/>
              <a:t>Chlebeck</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77</a:t>
            </a:fld>
            <a:endParaRPr lang="en-US"/>
          </a:p>
        </p:txBody>
      </p:sp>
    </p:spTree>
    <p:extLst>
      <p:ext uri="{BB962C8B-B14F-4D97-AF65-F5344CB8AC3E}">
        <p14:creationId xmlns:p14="http://schemas.microsoft.com/office/powerpoint/2010/main" val="3788541649"/>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Trucks should be calibrated for any </a:t>
            </a:r>
            <a:r>
              <a:rPr lang="en-US" baseline="0" dirty="0"/>
              <a:t>liquids as well.</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78</a:t>
            </a:fld>
            <a:endParaRPr lang="en-US"/>
          </a:p>
        </p:txBody>
      </p:sp>
    </p:spTree>
    <p:extLst>
      <p:ext uri="{BB962C8B-B14F-4D97-AF65-F5344CB8AC3E}">
        <p14:creationId xmlns:p14="http://schemas.microsoft.com/office/powerpoint/2010/main" val="264048631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Usually there will be a team of people who will calibrate; </a:t>
            </a:r>
            <a:r>
              <a:rPr lang="en-US" baseline="0" dirty="0"/>
              <a:t>not all of the drivers. This slide is so that everyone knows that this is taking place.</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truck calibration form and any instructions here.  Delete this yellow box before making presentation.</a:t>
            </a:r>
            <a:endParaRPr lang="en-US" dirty="0"/>
          </a:p>
          <a:p>
            <a:endParaRPr lang="en-US" dirty="0"/>
          </a:p>
          <a:p>
            <a:r>
              <a:rPr lang="en-US" dirty="0"/>
              <a:t>Photo credit</a:t>
            </a:r>
            <a:r>
              <a:rPr lang="en-US" baseline="0" dirty="0"/>
              <a:t>: MnDOT http://www.dot.state.mn.us/maintenance/pdf/research/SaltSanderCalibrationGuide.pdf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79</a:t>
            </a:fld>
            <a:endParaRPr lang="en-US"/>
          </a:p>
        </p:txBody>
      </p:sp>
    </p:spTree>
    <p:extLst>
      <p:ext uri="{BB962C8B-B14F-4D97-AF65-F5344CB8AC3E}">
        <p14:creationId xmlns:p14="http://schemas.microsoft.com/office/powerpoint/2010/main" val="1246556215"/>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In this section we will be covering these topics.</a:t>
            </a:r>
            <a:r>
              <a:rPr lang="en-US" baseline="0" dirty="0"/>
              <a:t> If there is something that doesn’t apply to you, hide those slides. If there is something else that you do before the season, add it in here and in the provided slide at the end of the section.</a:t>
            </a:r>
          </a:p>
          <a:p>
            <a:pPr marL="171450" indent="-171450">
              <a:buFont typeface="Arial" panose="020B0604020202020204" pitchFamily="34" charset="0"/>
              <a:buChar char="•"/>
            </a:pPr>
            <a:r>
              <a:rPr lang="en-US" dirty="0"/>
              <a:t>Pre-storm meeting</a:t>
            </a:r>
          </a:p>
          <a:p>
            <a:pPr marL="171450" indent="-171450">
              <a:buFont typeface="Arial" panose="020B0604020202020204" pitchFamily="34" charset="0"/>
              <a:buChar char="•"/>
            </a:pPr>
            <a:r>
              <a:rPr lang="en-US" dirty="0"/>
              <a:t>Other topics?  Insert here before making presentation.</a:t>
            </a:r>
          </a:p>
          <a:p>
            <a:pPr marL="171450" indent="-171450">
              <a:buFont typeface="Arial" panose="020B0604020202020204" pitchFamily="34" charset="0"/>
              <a:buChar char="•"/>
            </a:pPr>
            <a:endParaRPr lang="en-US"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baseline="0" dirty="0"/>
              <a:t>Note to presenters:  Insert a list of record keeping needed in your operation to prepare for a storm.  Delete this yellow box before making presentation.</a:t>
            </a:r>
            <a:endParaRPr lang="en-US" dirty="0"/>
          </a:p>
          <a:p>
            <a:pPr marL="171450" indent="-171450">
              <a:buFont typeface="Arial" panose="020B0604020202020204" pitchFamily="34" charset="0"/>
              <a:buChar char="•"/>
            </a:pPr>
            <a:endParaRPr lang="en-US" dirty="0"/>
          </a:p>
          <a:p>
            <a:pPr marL="0" indent="0">
              <a:buNone/>
            </a:pP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80</a:t>
            </a:fld>
            <a:endParaRPr lang="en-US"/>
          </a:p>
        </p:txBody>
      </p:sp>
    </p:spTree>
    <p:extLst>
      <p:ext uri="{BB962C8B-B14F-4D97-AF65-F5344CB8AC3E}">
        <p14:creationId xmlns:p14="http://schemas.microsoft.com/office/powerpoint/2010/main" val="429060774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sz="2400" dirty="0">
                <a:solidFill>
                  <a:srgbClr val="FF0000"/>
                </a:solidFill>
              </a:rPr>
              <a:t>Photo credits:</a:t>
            </a:r>
            <a:endParaRPr lang="en-US" sz="2400" baseline="0" dirty="0">
              <a:solidFill>
                <a:srgbClr val="FF0000"/>
              </a:solidFill>
            </a:endParaRPr>
          </a:p>
          <a:p>
            <a:r>
              <a:rPr lang="en-US" dirty="0"/>
              <a:t>Bobby Knight</a:t>
            </a:r>
            <a:r>
              <a:rPr lang="en-US" baseline="0" dirty="0"/>
              <a:t> </a:t>
            </a:r>
            <a:r>
              <a:rPr lang="en-US" dirty="0"/>
              <a:t>Photo: mydailynews.com</a:t>
            </a:r>
          </a:p>
          <a:p>
            <a:r>
              <a:rPr lang="en-US" dirty="0"/>
              <a:t>Joe Namath</a:t>
            </a:r>
            <a:r>
              <a:rPr lang="en-US" baseline="0" dirty="0"/>
              <a:t> Photo: Pinterest.com</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a:t>
            </a:fld>
            <a:endParaRPr lang="en-US"/>
          </a:p>
        </p:txBody>
      </p:sp>
    </p:spTree>
    <p:extLst>
      <p:ext uri="{BB962C8B-B14F-4D97-AF65-F5344CB8AC3E}">
        <p14:creationId xmlns:p14="http://schemas.microsoft.com/office/powerpoint/2010/main" val="3013398790"/>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Take time before the storm to get together to make a plan. You can discuss</a:t>
            </a:r>
            <a:r>
              <a:rPr lang="en-US" baseline="0" dirty="0"/>
              <a:t> the forecasted storm, staffing, equipment levels, and expectations for the storm. </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pre-storm meeting objectives here.  Delete this yellow box before making presentation.</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81</a:t>
            </a:fld>
            <a:endParaRPr lang="en-US"/>
          </a:p>
        </p:txBody>
      </p:sp>
    </p:spTree>
    <p:extLst>
      <p:ext uri="{BB962C8B-B14F-4D97-AF65-F5344CB8AC3E}">
        <p14:creationId xmlns:p14="http://schemas.microsoft.com/office/powerpoint/2010/main" val="154451229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Present your pre and post trip</a:t>
            </a:r>
            <a:r>
              <a:rPr lang="en-US" baseline="0" dirty="0"/>
              <a:t> inspections procedure. Include those things that need to be looked over and common problems that operators may come across.</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pre and post trip inspection form here.  Delete this yellow box before making presentation.</a:t>
            </a:r>
            <a:endParaRPr lang="en-US" dirty="0"/>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Photo credit: Olmstead County</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82</a:t>
            </a:fld>
            <a:endParaRPr lang="en-US"/>
          </a:p>
        </p:txBody>
      </p:sp>
    </p:spTree>
    <p:extLst>
      <p:ext uri="{BB962C8B-B14F-4D97-AF65-F5344CB8AC3E}">
        <p14:creationId xmlns:p14="http://schemas.microsoft.com/office/powerpoint/2010/main" val="2333275144"/>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a:t>
            </a:r>
            <a:r>
              <a:rPr lang="en-US" baseline="0" dirty="0"/>
              <a:t>t is important to know both what materials and the total of each that were used. This can help to predict the amount needed for future seasons as well as help in evaluating how well treatment went for an event.</a:t>
            </a:r>
          </a:p>
          <a:p>
            <a:endParaRPr lang="en-US" baseline="0" dirty="0"/>
          </a:p>
          <a:p>
            <a:r>
              <a:rPr lang="en-US" baseline="0" dirty="0"/>
              <a:t>Photo credits: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83</a:t>
            </a:fld>
            <a:endParaRPr lang="en-US"/>
          </a:p>
        </p:txBody>
      </p:sp>
    </p:spTree>
    <p:extLst>
      <p:ext uri="{BB962C8B-B14F-4D97-AF65-F5344CB8AC3E}">
        <p14:creationId xmlns:p14="http://schemas.microsoft.com/office/powerpoint/2010/main" val="1888746503"/>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84</a:t>
            </a:fld>
            <a:endParaRPr lang="en-US"/>
          </a:p>
        </p:txBody>
      </p:sp>
    </p:spTree>
    <p:extLst>
      <p:ext uri="{BB962C8B-B14F-4D97-AF65-F5344CB8AC3E}">
        <p14:creationId xmlns:p14="http://schemas.microsoft.com/office/powerpoint/2010/main" val="285130183"/>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lnSpc>
                <a:spcPct val="100000"/>
              </a:lnSpc>
              <a:buNone/>
            </a:pPr>
            <a:r>
              <a:rPr lang="en-US" baseline="0" dirty="0"/>
              <a:t>Test question: </a:t>
            </a:r>
            <a:r>
              <a:rPr lang="en-US" sz="1200" dirty="0"/>
              <a:t>Which items should be tracked?</a:t>
            </a:r>
          </a:p>
          <a:p>
            <a:pPr>
              <a:lnSpc>
                <a:spcPct val="100000"/>
              </a:lnSpc>
              <a:buNone/>
            </a:pPr>
            <a:endParaRPr lang="en-US" sz="1200" dirty="0"/>
          </a:p>
          <a:p>
            <a:pPr marL="522288" indent="-522288">
              <a:lnSpc>
                <a:spcPct val="100000"/>
              </a:lnSpc>
              <a:buAutoNum type="arabicPeriod"/>
            </a:pPr>
            <a:r>
              <a:rPr lang="en-US" sz="1200" dirty="0"/>
              <a:t>Salt use per storm (no)</a:t>
            </a:r>
          </a:p>
          <a:p>
            <a:pPr marL="522288" indent="-522288">
              <a:lnSpc>
                <a:spcPct val="100000"/>
              </a:lnSpc>
              <a:buAutoNum type="arabicPeriod"/>
            </a:pPr>
            <a:r>
              <a:rPr lang="en-US" sz="1200" dirty="0"/>
              <a:t>Salt brine use per season (no)</a:t>
            </a:r>
          </a:p>
          <a:p>
            <a:pPr marL="522288" indent="-522288">
              <a:lnSpc>
                <a:spcPct val="100000"/>
              </a:lnSpc>
              <a:buAutoNum type="arabicPeriod"/>
            </a:pPr>
            <a:r>
              <a:rPr lang="en-US" sz="1200" dirty="0"/>
              <a:t>Winter sand use per crew member (no)</a:t>
            </a:r>
          </a:p>
          <a:p>
            <a:pPr marL="522288" indent="-522288">
              <a:lnSpc>
                <a:spcPct val="100000"/>
              </a:lnSpc>
              <a:buAutoNum type="arabicPeriod"/>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85</a:t>
            </a:fld>
            <a:endParaRPr lang="en-US"/>
          </a:p>
        </p:txBody>
      </p:sp>
    </p:spTree>
    <p:extLst>
      <p:ext uri="{BB962C8B-B14F-4D97-AF65-F5344CB8AC3E}">
        <p14:creationId xmlns:p14="http://schemas.microsoft.com/office/powerpoint/2010/main" val="3748574352"/>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Review the storm documentation needed for your agency.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list of forms needed to be completed by operators for a storm here.  Delete this yellow box before making presentation.</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86</a:t>
            </a:fld>
            <a:endParaRPr lang="en-US"/>
          </a:p>
        </p:txBody>
      </p:sp>
    </p:spTree>
    <p:extLst>
      <p:ext uri="{BB962C8B-B14F-4D97-AF65-F5344CB8AC3E}">
        <p14:creationId xmlns:p14="http://schemas.microsoft.com/office/powerpoint/2010/main" val="3697009409"/>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It</a:t>
            </a:r>
            <a:r>
              <a:rPr lang="en-US" baseline="0" dirty="0"/>
              <a:t> is very important that plow drivers document the actions taken in response to a snow/ice event</a:t>
            </a:r>
          </a:p>
          <a:p>
            <a:r>
              <a:rPr lang="en-US" baseline="0" dirty="0"/>
              <a:t>This will include the road conditions throughout their shift, type and amount of deicer or anti-</a:t>
            </a:r>
            <a:r>
              <a:rPr lang="en-US" baseline="0" dirty="0" err="1"/>
              <a:t>icer</a:t>
            </a:r>
            <a:r>
              <a:rPr lang="en-US" baseline="0" dirty="0"/>
              <a:t> used, timing of operations, and the number of passes and when.   If there are unusual conditions that affect the operations, those should be recorded.  For example, road construction, accidents, major compaction problems, etc.</a:t>
            </a:r>
          </a:p>
          <a:p>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Note to presenters:  Insert a copy of your state’s event log and explain how to fill it out.  Delete this yellow box before making presentation.</a:t>
            </a:r>
            <a:endParaRPr lang="en-US" dirty="0"/>
          </a:p>
          <a:p>
            <a:endParaRPr lang="en-US" baseline="0" dirty="0"/>
          </a:p>
          <a:p>
            <a:r>
              <a:rPr lang="en-US" baseline="0" dirty="0"/>
              <a:t>Photo credit: INDOT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87</a:t>
            </a:fld>
            <a:endParaRPr lang="en-US"/>
          </a:p>
        </p:txBody>
      </p:sp>
    </p:spTree>
    <p:extLst>
      <p:ext uri="{BB962C8B-B14F-4D97-AF65-F5344CB8AC3E}">
        <p14:creationId xmlns:p14="http://schemas.microsoft.com/office/powerpoint/2010/main" val="55958748"/>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Use this slide if your state uses the TAPER system to help</a:t>
            </a:r>
            <a:r>
              <a:rPr lang="en-US" baseline="0" dirty="0"/>
              <a:t> explain.  Hide this slide if it doesn’t use the TAPER system.</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88</a:t>
            </a:fld>
            <a:endParaRPr lang="en-US"/>
          </a:p>
        </p:txBody>
      </p:sp>
    </p:spTree>
    <p:extLst>
      <p:ext uri="{BB962C8B-B14F-4D97-AF65-F5344CB8AC3E}">
        <p14:creationId xmlns:p14="http://schemas.microsoft.com/office/powerpoint/2010/main" val="346654207"/>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1234" name="Rectangle 7"/>
          <p:cNvSpPr>
            <a:spLocks noGrp="1" noChangeArrowheads="1"/>
          </p:cNvSpPr>
          <p:nvPr>
            <p:ph type="sldNum" sz="quarter" idx="5"/>
          </p:nvPr>
        </p:nvSpPr>
        <p:spPr>
          <a:noFill/>
        </p:spPr>
        <p:txBody>
          <a:bodyPr/>
          <a:lstStyle/>
          <a:p>
            <a:fld id="{F1B79032-DF81-4F3F-86C5-6DD1AD7615BC}" type="slidenum">
              <a:rPr lang="en-US" smtClean="0"/>
              <a:pPr/>
              <a:t>89</a:t>
            </a:fld>
            <a:endParaRPr lang="en-US"/>
          </a:p>
        </p:txBody>
      </p:sp>
      <p:sp>
        <p:nvSpPr>
          <p:cNvPr id="351235" name="Rectangle 2"/>
          <p:cNvSpPr>
            <a:spLocks noGrp="1" noRot="1" noChangeAspect="1" noChangeArrowheads="1" noTextEdit="1"/>
          </p:cNvSpPr>
          <p:nvPr>
            <p:ph type="sldImg"/>
          </p:nvPr>
        </p:nvSpPr>
        <p:spPr>
          <a:ln/>
        </p:spPr>
      </p:sp>
      <p:sp>
        <p:nvSpPr>
          <p:cNvPr id="351236" name="Rectangle 3"/>
          <p:cNvSpPr>
            <a:spLocks noGrp="1" noChangeArrowheads="1"/>
          </p:cNvSpPr>
          <p:nvPr>
            <p:ph type="body" idx="1"/>
          </p:nvPr>
        </p:nvSpPr>
        <p:spPr>
          <a:noFill/>
          <a:ln/>
        </p:spPr>
        <p:txBody>
          <a:bodyPr/>
          <a:lstStyle/>
          <a:p>
            <a:r>
              <a:rPr lang="en-US" dirty="0"/>
              <a:t>Review this sequence of events as illustrated on this report, pay particular attention to the changes that took place in the highlighted entries.  Note that this TAPER log really paints a good picture of what was done, when it was done, how it was done, who did it with what and what the outcome was like. If you had this information coming on to shift, would you really even need to talk to the person you are relieving?</a:t>
            </a:r>
          </a:p>
          <a:p>
            <a:endParaRPr lang="en-US" dirty="0"/>
          </a:p>
          <a:p>
            <a:r>
              <a:rPr lang="en-US" dirty="0"/>
              <a:t>Note to presenters:  Insert an example of your state’s event log here.  Delete the yellow box before making presentation.</a:t>
            </a:r>
          </a:p>
          <a:p>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a:t>Slide credit: CDOT Snow Removal Operator Training</a:t>
            </a:r>
          </a:p>
          <a:p>
            <a:endParaRPr lang="en-US" dirty="0"/>
          </a:p>
        </p:txBody>
      </p:sp>
    </p:spTree>
    <p:extLst>
      <p:ext uri="{BB962C8B-B14F-4D97-AF65-F5344CB8AC3E}">
        <p14:creationId xmlns:p14="http://schemas.microsoft.com/office/powerpoint/2010/main" val="3543200176"/>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90</a:t>
            </a:fld>
            <a:endParaRPr lang="en-US"/>
          </a:p>
        </p:txBody>
      </p:sp>
    </p:spTree>
    <p:extLst>
      <p:ext uri="{BB962C8B-B14F-4D97-AF65-F5344CB8AC3E}">
        <p14:creationId xmlns:p14="http://schemas.microsoft.com/office/powerpoint/2010/main" val="411211975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a:t>This slide is meant</a:t>
            </a:r>
            <a:r>
              <a:rPr lang="en-US" baseline="0" dirty="0"/>
              <a:t> to provide an opportunity for a p</a:t>
            </a:r>
            <a:r>
              <a:rPr lang="en-US" dirty="0"/>
              <a:t>ep talk about</a:t>
            </a:r>
            <a:r>
              <a:rPr lang="en-US" baseline="0" dirty="0"/>
              <a:t> the importance of winter maintenance and the importance of properly preparing for it.</a:t>
            </a:r>
          </a:p>
          <a:p>
            <a:endParaRPr lang="en-US" baseline="0" dirty="0"/>
          </a:p>
          <a:p>
            <a:r>
              <a:rPr lang="en-US" baseline="0" dirty="0"/>
              <a:t>One example: Imagine a marathon runner who prepared for his race by watching TV.  On race day, he is failing to perform not by lack of good intentions but by lack of preparedness. </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10</a:t>
            </a:fld>
            <a:endParaRPr lang="en-US"/>
          </a:p>
        </p:txBody>
      </p:sp>
    </p:spTree>
    <p:extLst>
      <p:ext uri="{BB962C8B-B14F-4D97-AF65-F5344CB8AC3E}">
        <p14:creationId xmlns:p14="http://schemas.microsoft.com/office/powerpoint/2010/main" val="3013398790"/>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pPr>
              <a:buNone/>
            </a:pPr>
            <a:endParaRPr lang="en-US" baseline="0" dirty="0"/>
          </a:p>
          <a:p>
            <a:pPr>
              <a:buNone/>
            </a:pPr>
            <a:r>
              <a:rPr lang="en-US" baseline="0" dirty="0"/>
              <a:t>Test question: </a:t>
            </a:r>
            <a:r>
              <a:rPr lang="en-US" sz="1200" dirty="0"/>
              <a:t>What do you need to record for the TAPER log?</a:t>
            </a:r>
          </a:p>
          <a:p>
            <a:pPr>
              <a:buNone/>
            </a:pPr>
            <a:endParaRPr lang="en-US" sz="1200" dirty="0"/>
          </a:p>
          <a:p>
            <a:pPr marL="522288" indent="-522288">
              <a:buAutoNum type="arabicPeriod"/>
            </a:pPr>
            <a:r>
              <a:rPr lang="en-US" sz="1200" dirty="0"/>
              <a:t>Product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Results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Temperature (no)</a:t>
            </a:r>
          </a:p>
          <a:p>
            <a:pPr marL="522288" marR="0" indent="-522288" algn="l" defTabSz="914400" rtl="0" eaLnBrk="1" fontAlgn="auto" latinLnBrk="0" hangingPunct="1">
              <a:lnSpc>
                <a:spcPct val="100000"/>
              </a:lnSpc>
              <a:spcBef>
                <a:spcPts val="0"/>
              </a:spcBef>
              <a:spcAft>
                <a:spcPts val="0"/>
              </a:spcAft>
              <a:buClrTx/>
              <a:buSzTx/>
              <a:buFontTx/>
              <a:buAutoNum type="arabicPeriod"/>
              <a:tabLst/>
              <a:defRPr/>
            </a:pPr>
            <a:r>
              <a:rPr lang="en-US" sz="1200" dirty="0"/>
              <a:t>All of the above (yes)</a:t>
            </a:r>
          </a:p>
          <a:p>
            <a:pPr marL="522288" indent="-522288">
              <a:buAutoNum type="arabicPeriod"/>
            </a:pPr>
            <a:endParaRPr lang="en-US" sz="1200"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91</a:t>
            </a:fld>
            <a:endParaRPr lang="en-US"/>
          </a:p>
        </p:txBody>
      </p:sp>
    </p:spTree>
    <p:extLst>
      <p:ext uri="{BB962C8B-B14F-4D97-AF65-F5344CB8AC3E}">
        <p14:creationId xmlns:p14="http://schemas.microsoft.com/office/powerpoint/2010/main" val="498414881"/>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In this section we will be covering these topics.</a:t>
            </a:r>
            <a:r>
              <a:rPr lang="en-US" baseline="0" dirty="0"/>
              <a:t> If there is something that doesn’t apply to you, hide those slides. If there is something else that you do before the season, add it in here and in the provided slide at the end of the section.</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Note to presenters:  Insert a list of record keeping needed in your operation after the storm.  Delete this</a:t>
            </a:r>
            <a:r>
              <a:rPr lang="en-US" baseline="0" dirty="0"/>
              <a:t> yellow box before making presentation.</a:t>
            </a: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a:lnSpc>
                <a:spcPct val="100000"/>
              </a:lnSpc>
            </a:pPr>
            <a:r>
              <a:rPr lang="en-US" dirty="0">
                <a:effectLst/>
              </a:rPr>
              <a:t>Post storm meeting</a:t>
            </a:r>
          </a:p>
          <a:p>
            <a:pPr>
              <a:lnSpc>
                <a:spcPct val="100000"/>
              </a:lnSpc>
            </a:pPr>
            <a:r>
              <a:rPr lang="en-US" dirty="0">
                <a:effectLst/>
              </a:rPr>
              <a:t>Record equipment repairs</a:t>
            </a:r>
          </a:p>
          <a:p>
            <a:pPr>
              <a:lnSpc>
                <a:spcPct val="100000"/>
              </a:lnSpc>
            </a:pPr>
            <a:r>
              <a:rPr lang="en-US" dirty="0">
                <a:effectLst/>
              </a:rPr>
              <a:t>Record/verify total material</a:t>
            </a:r>
            <a:r>
              <a:rPr lang="en-US" baseline="0" dirty="0">
                <a:effectLst/>
              </a:rPr>
              <a:t> </a:t>
            </a:r>
            <a:r>
              <a:rPr lang="en-US" dirty="0">
                <a:effectLst/>
              </a:rPr>
              <a:t>used</a:t>
            </a:r>
          </a:p>
          <a:p>
            <a:pPr>
              <a:lnSpc>
                <a:spcPct val="100000"/>
              </a:lnSpc>
            </a:pPr>
            <a:r>
              <a:rPr lang="en-US" dirty="0">
                <a:effectLst/>
              </a:rPr>
              <a:t>Record regain time</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OTHER</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Fortin Consulting, Inc.</a:t>
            </a:r>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92</a:t>
            </a:fld>
            <a:endParaRPr lang="en-US"/>
          </a:p>
        </p:txBody>
      </p:sp>
    </p:spTree>
    <p:extLst>
      <p:ext uri="{BB962C8B-B14F-4D97-AF65-F5344CB8AC3E}">
        <p14:creationId xmlns:p14="http://schemas.microsoft.com/office/powerpoint/2010/main" val="2999166087"/>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should have a record</a:t>
            </a:r>
            <a:r>
              <a:rPr lang="en-US" baseline="0" dirty="0"/>
              <a:t> of what everybody did during the storm with you at the meeting.  Review this information during the meeting, discuss how the storm went, how equipment worked, and any other important topics pertaining to the event.</a:t>
            </a:r>
          </a:p>
          <a:p>
            <a:endParaRPr lang="en-US" baseline="0" dirty="0"/>
          </a:p>
          <a:p>
            <a:r>
              <a:rPr lang="en-US" baseline="0" dirty="0"/>
              <a:t>Photo credit: Fortin Consulting, Inc.</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93</a:t>
            </a:fld>
            <a:endParaRPr lang="en-US"/>
          </a:p>
        </p:txBody>
      </p:sp>
    </p:spTree>
    <p:extLst>
      <p:ext uri="{BB962C8B-B14F-4D97-AF65-F5344CB8AC3E}">
        <p14:creationId xmlns:p14="http://schemas.microsoft.com/office/powerpoint/2010/main" val="1334931131"/>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Keeping track of when</a:t>
            </a:r>
            <a:r>
              <a:rPr lang="en-US" baseline="0" dirty="0"/>
              <a:t> and what maintenance happens on each piece of equipment is an important piece of record keeping.</a:t>
            </a:r>
          </a:p>
          <a:p>
            <a:endParaRPr lang="en-US" baseline="0" dirty="0"/>
          </a:p>
          <a:p>
            <a:r>
              <a:rPr lang="en-US" baseline="0" dirty="0"/>
              <a:t>This information can help to predict the lifespan of different pieces of equipment and how to budget for new equipment.</a:t>
            </a:r>
          </a:p>
          <a:p>
            <a:endParaRPr lang="en-US" baseline="0" dirty="0"/>
          </a:p>
          <a:p>
            <a:r>
              <a:rPr lang="en-US" baseline="0" dirty="0"/>
              <a:t>It could also help to indicate if someone is being harder on equipment than other operators (for example if one person wears through plow blades more quickly than everyone else, maybe they are placing their blade too low.)</a:t>
            </a:r>
          </a:p>
          <a:p>
            <a:endParaRPr lang="en-US" baseline="0" dirty="0"/>
          </a:p>
          <a:p>
            <a:r>
              <a:rPr lang="en-US" baseline="0" dirty="0"/>
              <a:t>Photo credit: MnDOT</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94</a:t>
            </a:fld>
            <a:endParaRPr lang="en-US"/>
          </a:p>
        </p:txBody>
      </p:sp>
    </p:spTree>
    <p:extLst>
      <p:ext uri="{BB962C8B-B14F-4D97-AF65-F5344CB8AC3E}">
        <p14:creationId xmlns:p14="http://schemas.microsoft.com/office/powerpoint/2010/main" val="4015082405"/>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any problems are noted in your post trip</a:t>
            </a:r>
            <a:r>
              <a:rPr lang="en-US" baseline="0" dirty="0"/>
              <a:t> inspection be sure to record them and submit the information so that the truck can be repaired in time for the next event.</a:t>
            </a:r>
          </a:p>
          <a:p>
            <a:endParaRPr lang="en-US" baseline="0" dirty="0"/>
          </a:p>
          <a:p>
            <a:r>
              <a:rPr lang="en-US" baseline="0" dirty="0"/>
              <a:t>Go over your equipment repair form and how to fill it out.</a:t>
            </a:r>
          </a:p>
          <a:p>
            <a:endParaRPr lang="en-US" baseline="0" dirty="0"/>
          </a:p>
          <a:p>
            <a:r>
              <a:rPr lang="en-US" baseline="0" dirty="0"/>
              <a:t>Note to presenters:  insert your equipment repair form here.  Delete this yellow box before making presentation.</a:t>
            </a:r>
          </a:p>
          <a:p>
            <a:endParaRPr lang="en-US" baseline="0" dirty="0"/>
          </a:p>
          <a:p>
            <a:r>
              <a:rPr lang="en-US" baseline="0" dirty="0"/>
              <a:t>Picture credit: Ohio, http://www.puco.ohio.gov/emplibrary/files/Trans/Enforcement/forms/Vehicle%20Inspection,%20Repair%20and%20Maintenance%20Record%20Form.pdf</a:t>
            </a:r>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95</a:t>
            </a:fld>
            <a:endParaRPr lang="en-US"/>
          </a:p>
        </p:txBody>
      </p:sp>
    </p:spTree>
    <p:extLst>
      <p:ext uri="{BB962C8B-B14F-4D97-AF65-F5344CB8AC3E}">
        <p14:creationId xmlns:p14="http://schemas.microsoft.com/office/powerpoint/2010/main" val="4135422627"/>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Cost tracking</a:t>
            </a:r>
            <a:r>
              <a:rPr lang="en-US" baseline="0" dirty="0"/>
              <a:t> is an important part of keeping things running. Costs per storm, for the entire winter season, equipment purchases, material purchases, labor, and fuel and maintenance all go into overall costs. Part of your job is to keep track and manage these costs. </a:t>
            </a:r>
          </a:p>
          <a:p>
            <a:endParaRPr lang="en-US" baseline="0" dirty="0"/>
          </a:p>
          <a:p>
            <a:r>
              <a:rPr lang="en-US" dirty="0"/>
              <a:t>Note</a:t>
            </a:r>
            <a:r>
              <a:rPr lang="en-US" baseline="0" dirty="0"/>
              <a:t> to presenters:  </a:t>
            </a:r>
            <a:r>
              <a:rPr lang="en-US" dirty="0"/>
              <a:t>Insert a list of cost tracking needed in your operation after the season.  Delete this yellow box before making presentation.</a:t>
            </a:r>
            <a:endParaRPr lang="en-US" baseline="0" dirty="0"/>
          </a:p>
          <a:p>
            <a:endParaRPr lang="en-US" baseline="0" dirty="0"/>
          </a:p>
          <a:p>
            <a:r>
              <a:rPr lang="en-US" baseline="0" dirty="0"/>
              <a:t>Photo credit: Microsoft clipart</a:t>
            </a: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96</a:t>
            </a:fld>
            <a:endParaRPr lang="en-US"/>
          </a:p>
        </p:txBody>
      </p:sp>
    </p:spTree>
    <p:extLst>
      <p:ext uri="{BB962C8B-B14F-4D97-AF65-F5344CB8AC3E}">
        <p14:creationId xmlns:p14="http://schemas.microsoft.com/office/powerpoint/2010/main" val="2401409507"/>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While no season</a:t>
            </a:r>
            <a:r>
              <a:rPr lang="en-US" baseline="0" dirty="0"/>
              <a:t> or even event is the same, you can u</a:t>
            </a:r>
            <a:r>
              <a:rPr lang="en-US" dirty="0"/>
              <a:t>se records of previous years to help predict future needs in materials, equipment, and maintenance.</a:t>
            </a:r>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97</a:t>
            </a:fld>
            <a:endParaRPr lang="en-US"/>
          </a:p>
        </p:txBody>
      </p:sp>
    </p:spTree>
    <p:extLst>
      <p:ext uri="{BB962C8B-B14F-4D97-AF65-F5344CB8AC3E}">
        <p14:creationId xmlns:p14="http://schemas.microsoft.com/office/powerpoint/2010/main" val="3634179396"/>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a:t>Photo credit: Microsoft clipart</a:t>
            </a:r>
            <a:endParaRPr lang="en-US" dirty="0"/>
          </a:p>
          <a:p>
            <a:endParaRPr lang="en-US" dirty="0"/>
          </a:p>
        </p:txBody>
      </p:sp>
      <p:sp>
        <p:nvSpPr>
          <p:cNvPr id="4" name="Slide Number Placeholder 3"/>
          <p:cNvSpPr>
            <a:spLocks noGrp="1"/>
          </p:cNvSpPr>
          <p:nvPr>
            <p:ph type="sldNum" sz="quarter" idx="10"/>
          </p:nvPr>
        </p:nvSpPr>
        <p:spPr/>
        <p:txBody>
          <a:bodyPr/>
          <a:lstStyle/>
          <a:p>
            <a:fld id="{7586080C-B8D8-4723-AE4C-278F16E645B8}" type="slidenum">
              <a:rPr lang="en-US" smtClean="0"/>
              <a:pPr/>
              <a:t>98</a:t>
            </a:fld>
            <a:endParaRPr lang="en-US"/>
          </a:p>
        </p:txBody>
      </p:sp>
    </p:spTree>
    <p:extLst>
      <p:ext uri="{BB962C8B-B14F-4D97-AF65-F5344CB8AC3E}">
        <p14:creationId xmlns:p14="http://schemas.microsoft.com/office/powerpoint/2010/main" val="3272777652"/>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 </a:t>
            </a:r>
            <a:r>
              <a:rPr lang="en-US" baseline="0" dirty="0"/>
              <a:t>Image credit: Microsoft clipart</a:t>
            </a:r>
          </a:p>
          <a:p>
            <a:pPr marL="228600" indent="-228600">
              <a:buAutoNum type="arabicPeriod"/>
            </a:pPr>
            <a:endParaRPr lang="en-US"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99</a:t>
            </a:fld>
            <a:endParaRPr lang="en-US"/>
          </a:p>
        </p:txBody>
      </p:sp>
    </p:spTree>
    <p:extLst>
      <p:ext uri="{BB962C8B-B14F-4D97-AF65-F5344CB8AC3E}">
        <p14:creationId xmlns:p14="http://schemas.microsoft.com/office/powerpoint/2010/main" val="3348289102"/>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buNone/>
            </a:pPr>
            <a:r>
              <a:rPr lang="en-US" dirty="0"/>
              <a:t>Note to presenters:  you</a:t>
            </a:r>
            <a:r>
              <a:rPr lang="en-US" baseline="0" dirty="0"/>
              <a:t> may choose to hide this slide.</a:t>
            </a:r>
          </a:p>
          <a:p>
            <a:endParaRPr lang="en-US" baseline="0" dirty="0"/>
          </a:p>
          <a:p>
            <a:r>
              <a:rPr lang="en-US" baseline="0" dirty="0"/>
              <a:t>Test question:</a:t>
            </a:r>
          </a:p>
          <a:p>
            <a:endParaRPr lang="en-US" baseline="0" dirty="0"/>
          </a:p>
          <a:p>
            <a:r>
              <a:rPr lang="en-US" baseline="0" dirty="0"/>
              <a:t>Preparing for winter has what major advantage?</a:t>
            </a:r>
          </a:p>
          <a:p>
            <a:pPr marL="228600" indent="-228600">
              <a:buAutoNum type="arabicPeriod"/>
            </a:pPr>
            <a:r>
              <a:rPr lang="en-US" baseline="0" dirty="0"/>
              <a:t>Puts us in the drivers seat (yes)</a:t>
            </a:r>
          </a:p>
          <a:p>
            <a:pPr marL="228600" indent="-228600">
              <a:buAutoNum type="arabicPeriod"/>
            </a:pPr>
            <a:r>
              <a:rPr lang="en-US" baseline="0" dirty="0"/>
              <a:t>Keeps the supervisors busy (no)</a:t>
            </a:r>
          </a:p>
          <a:p>
            <a:pPr marL="228600" indent="-228600">
              <a:buAutoNum type="arabicPeriod"/>
            </a:pPr>
            <a:r>
              <a:rPr lang="en-US" baseline="0" dirty="0"/>
              <a:t>Keeps the operators busy (no)</a:t>
            </a:r>
          </a:p>
          <a:p>
            <a:pPr marL="228600" indent="-228600">
              <a:buAutoNum type="arabicPeriod"/>
            </a:pPr>
            <a:r>
              <a:rPr lang="en-US" baseline="0" dirty="0"/>
              <a:t>Insures good weather (no)</a:t>
            </a:r>
            <a:endParaRPr lang="en-US" dirty="0"/>
          </a:p>
          <a:p>
            <a:endParaRPr lang="en-US" baseline="0" dirty="0"/>
          </a:p>
          <a:p>
            <a:endParaRPr lang="en-US" baseline="0" dirty="0"/>
          </a:p>
        </p:txBody>
      </p:sp>
      <p:sp>
        <p:nvSpPr>
          <p:cNvPr id="4" name="Slide Number Placeholder 3"/>
          <p:cNvSpPr>
            <a:spLocks noGrp="1"/>
          </p:cNvSpPr>
          <p:nvPr>
            <p:ph type="sldNum" sz="quarter" idx="10"/>
          </p:nvPr>
        </p:nvSpPr>
        <p:spPr/>
        <p:txBody>
          <a:bodyPr/>
          <a:lstStyle/>
          <a:p>
            <a:fld id="{B0BDD7F5-3A46-4ED7-A0C5-90FD845D0BE5}" type="slidenum">
              <a:rPr lang="en-US" smtClean="0"/>
              <a:pPr/>
              <a:t>100</a:t>
            </a:fld>
            <a:endParaRPr lang="en-US"/>
          </a:p>
        </p:txBody>
      </p:sp>
    </p:spTree>
    <p:extLst>
      <p:ext uri="{BB962C8B-B14F-4D97-AF65-F5344CB8AC3E}">
        <p14:creationId xmlns:p14="http://schemas.microsoft.com/office/powerpoint/2010/main" val="172963139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1">
          <a:blip r:embed="rId2" cstate="print">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1051562" y="4602480"/>
            <a:ext cx="7040878" cy="812800"/>
          </a:xfrm>
        </p:spPr>
        <p:txBody>
          <a:bodyPr>
            <a:noAutofit/>
          </a:bodyPr>
          <a:lstStyle>
            <a:lvl1pPr algn="ctr" defTabSz="914400" rtl="0" eaLnBrk="1" latinLnBrk="0" hangingPunct="1">
              <a:spcBef>
                <a:spcPct val="0"/>
              </a:spcBef>
              <a:buNone/>
              <a:defRPr lang="en-PH" sz="6000" b="1"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title</a:t>
            </a:r>
            <a:endParaRPr lang="en-PH" dirty="0"/>
          </a:p>
        </p:txBody>
      </p:sp>
      <p:sp>
        <p:nvSpPr>
          <p:cNvPr id="3" name="Subtitle 2"/>
          <p:cNvSpPr>
            <a:spLocks noGrp="1"/>
          </p:cNvSpPr>
          <p:nvPr>
            <p:ph type="subTitle" idx="1"/>
          </p:nvPr>
        </p:nvSpPr>
        <p:spPr>
          <a:xfrm>
            <a:off x="1066800" y="5516880"/>
            <a:ext cx="7010400" cy="756921"/>
          </a:xfrm>
        </p:spPr>
        <p:txBody>
          <a:bodyPr>
            <a:noAutofit/>
          </a:bodyPr>
          <a:lstStyle>
            <a:lvl1pPr marL="0" indent="0" algn="ctr">
              <a:buNone/>
              <a:defRPr sz="2000" i="0">
                <a:solidFill>
                  <a:schemeClr val="bg1"/>
                </a:solidFill>
                <a:effectLst>
                  <a:outerShdw blurRad="38100" dist="38100" dir="2700000" algn="tl">
                    <a:srgbClr val="000000">
                      <a:alpha val="43137"/>
                    </a:srgbClr>
                  </a:outerShdw>
                </a:effectLst>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a:t>Click to edit Master subtitle style</a:t>
            </a:r>
            <a:endParaRPr lang="en-PH" dirty="0"/>
          </a:p>
        </p:txBody>
      </p:sp>
      <p:sp>
        <p:nvSpPr>
          <p:cNvPr id="4" name="Date Placeholder 3"/>
          <p:cNvSpPr>
            <a:spLocks noGrp="1"/>
          </p:cNvSpPr>
          <p:nvPr>
            <p:ph type="dt" sz="half" idx="10"/>
          </p:nvPr>
        </p:nvSpPr>
        <p:spPr/>
        <p:txBody>
          <a:bodyPr/>
          <a:lstStyle>
            <a:lvl1pPr>
              <a:defRPr>
                <a:solidFill>
                  <a:schemeClr val="bg1"/>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PH"/>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24736102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0015090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193800"/>
            <a:ext cx="2057400" cy="5080000"/>
          </a:xfrm>
        </p:spPr>
        <p:txBody>
          <a:bodyPr vert="eaVert"/>
          <a:lstStyle>
            <a:lvl1pPr>
              <a:defRPr lang="en-PH" sz="36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Arial" pitchFamily="34" charset="0"/>
              </a:defRPr>
            </a:lvl1pPr>
          </a:lstStyle>
          <a:p>
            <a:r>
              <a:rPr lang="en-US" dirty="0"/>
              <a:t>Click to edit Master title style</a:t>
            </a:r>
            <a:endParaRPr lang="en-PH" dirty="0"/>
          </a:p>
        </p:txBody>
      </p:sp>
      <p:sp>
        <p:nvSpPr>
          <p:cNvPr id="3" name="Vertical Text Placeholder 2"/>
          <p:cNvSpPr>
            <a:spLocks noGrp="1"/>
          </p:cNvSpPr>
          <p:nvPr>
            <p:ph type="body" orient="vert" idx="1"/>
          </p:nvPr>
        </p:nvSpPr>
        <p:spPr>
          <a:xfrm>
            <a:off x="457200" y="1193800"/>
            <a:ext cx="6019800" cy="50800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566354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0"/>
            <a:ext cx="8229600" cy="889000"/>
          </a:xfrm>
        </p:spPr>
        <p:txBody>
          <a:bodyPr/>
          <a:lstStyle/>
          <a:p>
            <a:r>
              <a:rPr lang="en-US" dirty="0"/>
              <a:t>Click to edit title style</a:t>
            </a:r>
            <a:endParaRPr lang="en-PH"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9451534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828800" y="4406901"/>
            <a:ext cx="6665913" cy="1562099"/>
          </a:xfrm>
        </p:spPr>
        <p:txBody>
          <a:bodyPr anchor="t"/>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r>
              <a:rPr lang="en-US" dirty="0"/>
              <a:t>CLICK TO EDIT TITLE STYLE</a:t>
            </a:r>
            <a:endParaRPr lang="en-PH" dirty="0"/>
          </a:p>
        </p:txBody>
      </p:sp>
      <p:sp>
        <p:nvSpPr>
          <p:cNvPr id="3" name="Text Placeholder 2"/>
          <p:cNvSpPr>
            <a:spLocks noGrp="1"/>
          </p:cNvSpPr>
          <p:nvPr>
            <p:ph type="body" idx="1"/>
          </p:nvPr>
        </p:nvSpPr>
        <p:spPr>
          <a:xfrm>
            <a:off x="1828800" y="2906713"/>
            <a:ext cx="6665913" cy="1500187"/>
          </a:xfrm>
        </p:spPr>
        <p:txBody>
          <a:bodyPr anchor="b"/>
          <a:lstStyle>
            <a:lvl1pPr marL="0" indent="0" algn="r">
              <a:buNone/>
              <a:defRPr sz="2000" i="1">
                <a:solidFill>
                  <a:schemeClr val="bg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8EBAC125-6E94-4F62-B574-8081DDB48ACC}" type="datetimeFigureOut">
              <a:rPr lang="en-PH" smtClean="0"/>
              <a:pPr/>
              <a:t>8/9/2017</a:t>
            </a:fld>
            <a:endParaRPr lang="en-PH"/>
          </a:p>
        </p:txBody>
      </p:sp>
      <p:sp>
        <p:nvSpPr>
          <p:cNvPr id="5" name="Footer Placeholder 4"/>
          <p:cNvSpPr>
            <a:spLocks noGrp="1"/>
          </p:cNvSpPr>
          <p:nvPr>
            <p:ph type="ftr" sz="quarter" idx="11"/>
          </p:nvPr>
        </p:nvSpPr>
        <p:spPr/>
        <p:txBody>
          <a:bodyPr/>
          <a:lstStyle/>
          <a:p>
            <a:endParaRPr lang="en-PH"/>
          </a:p>
        </p:txBody>
      </p:sp>
      <p:sp>
        <p:nvSpPr>
          <p:cNvPr id="6" name="Slide Number Placeholder 5"/>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4270778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Content Placeholder 2"/>
          <p:cNvSpPr>
            <a:spLocks noGrp="1"/>
          </p:cNvSpPr>
          <p:nvPr>
            <p:ph sz="half" idx="1"/>
          </p:nvPr>
        </p:nvSpPr>
        <p:spPr>
          <a:xfrm>
            <a:off x="457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Content Placeholder 3"/>
          <p:cNvSpPr>
            <a:spLocks noGrp="1"/>
          </p:cNvSpPr>
          <p:nvPr>
            <p:ph sz="half" idx="2"/>
          </p:nvPr>
        </p:nvSpPr>
        <p:spPr>
          <a:xfrm>
            <a:off x="4648200" y="1397001"/>
            <a:ext cx="4038600" cy="4876799"/>
          </a:xfrm>
        </p:spPr>
        <p:txBody>
          <a:bodyPr/>
          <a:lstStyle>
            <a:lvl1pPr>
              <a:lnSpc>
                <a:spcPts val="3200"/>
              </a:lnSpc>
              <a:spcBef>
                <a:spcPts val="0"/>
              </a:spcBef>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176967024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0" y="-1016"/>
            <a:ext cx="8229600" cy="890016"/>
          </a:xfrm>
        </p:spPr>
        <p:txBody>
          <a:bodyPr/>
          <a:lstStyle>
            <a:lvl1pPr>
              <a:defRPr/>
            </a:lvl1pPr>
          </a:lstStyle>
          <a:p>
            <a:r>
              <a:rPr lang="en-US" dirty="0"/>
              <a:t>Click to edit title style</a:t>
            </a:r>
            <a:endParaRPr lang="en-PH" dirty="0"/>
          </a:p>
        </p:txBody>
      </p:sp>
      <p:sp>
        <p:nvSpPr>
          <p:cNvPr id="3" name="Text Placeholder 2"/>
          <p:cNvSpPr>
            <a:spLocks noGrp="1"/>
          </p:cNvSpPr>
          <p:nvPr>
            <p:ph type="body" idx="1"/>
          </p:nvPr>
        </p:nvSpPr>
        <p:spPr>
          <a:xfrm>
            <a:off x="457200" y="1295400"/>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006600"/>
            <a:ext cx="4040188"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5" name="Text Placeholder 4"/>
          <p:cNvSpPr>
            <a:spLocks noGrp="1"/>
          </p:cNvSpPr>
          <p:nvPr>
            <p:ph type="body" sz="quarter" idx="3"/>
          </p:nvPr>
        </p:nvSpPr>
        <p:spPr>
          <a:xfrm>
            <a:off x="4645027" y="1295400"/>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7" y="2006600"/>
            <a:ext cx="4041775" cy="4064000"/>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PH"/>
          </a:p>
        </p:txBody>
      </p:sp>
      <p:sp>
        <p:nvSpPr>
          <p:cNvPr id="7" name="Date Placeholder 6"/>
          <p:cNvSpPr>
            <a:spLocks noGrp="1"/>
          </p:cNvSpPr>
          <p:nvPr>
            <p:ph type="dt" sz="half" idx="10"/>
          </p:nvPr>
        </p:nvSpPr>
        <p:spPr/>
        <p:txBody>
          <a:bodyPr/>
          <a:lstStyle/>
          <a:p>
            <a:fld id="{8EBAC125-6E94-4F62-B574-8081DDB48ACC}" type="datetimeFigureOut">
              <a:rPr lang="en-PH" smtClean="0"/>
              <a:pPr/>
              <a:t>8/9/2017</a:t>
            </a:fld>
            <a:endParaRPr lang="en-PH"/>
          </a:p>
        </p:txBody>
      </p:sp>
      <p:sp>
        <p:nvSpPr>
          <p:cNvPr id="8" name="Footer Placeholder 7"/>
          <p:cNvSpPr>
            <a:spLocks noGrp="1"/>
          </p:cNvSpPr>
          <p:nvPr>
            <p:ph type="ftr" sz="quarter" idx="11"/>
          </p:nvPr>
        </p:nvSpPr>
        <p:spPr/>
        <p:txBody>
          <a:bodyPr/>
          <a:lstStyle/>
          <a:p>
            <a:endParaRPr lang="en-PH"/>
          </a:p>
        </p:txBody>
      </p:sp>
      <p:sp>
        <p:nvSpPr>
          <p:cNvPr id="9" name="Slide Number Placeholder 8"/>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28563168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p>
            <a:r>
              <a:rPr lang="en-US" dirty="0"/>
              <a:t>Click to edit title style</a:t>
            </a:r>
            <a:endParaRPr lang="en-PH" dirty="0"/>
          </a:p>
        </p:txBody>
      </p:sp>
      <p:sp>
        <p:nvSpPr>
          <p:cNvPr id="3" name="Date Placeholder 2"/>
          <p:cNvSpPr>
            <a:spLocks noGrp="1"/>
          </p:cNvSpPr>
          <p:nvPr>
            <p:ph type="dt" sz="half" idx="10"/>
          </p:nvPr>
        </p:nvSpPr>
        <p:spPr/>
        <p:txBody>
          <a:bodyPr/>
          <a:lstStyle/>
          <a:p>
            <a:fld id="{8EBAC125-6E94-4F62-B574-8081DDB48ACC}" type="datetimeFigureOut">
              <a:rPr lang="en-PH" smtClean="0"/>
              <a:pPr/>
              <a:t>8/9/2017</a:t>
            </a:fld>
            <a:endParaRPr lang="en-PH"/>
          </a:p>
        </p:txBody>
      </p:sp>
      <p:sp>
        <p:nvSpPr>
          <p:cNvPr id="4" name="Footer Placeholder 3"/>
          <p:cNvSpPr>
            <a:spLocks noGrp="1"/>
          </p:cNvSpPr>
          <p:nvPr>
            <p:ph type="ftr" sz="quarter" idx="11"/>
          </p:nvPr>
        </p:nvSpPr>
        <p:spPr/>
        <p:txBody>
          <a:bodyPr/>
          <a:lstStyle/>
          <a:p>
            <a:endParaRPr lang="en-PH"/>
          </a:p>
        </p:txBody>
      </p:sp>
      <p:sp>
        <p:nvSpPr>
          <p:cNvPr id="5" name="Slide Number Placeholder 4"/>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299954069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EBAC125-6E94-4F62-B574-8081DDB48ACC}" type="datetimeFigureOut">
              <a:rPr lang="en-PH" smtClean="0"/>
              <a:pPr/>
              <a:t>8/9/2017</a:t>
            </a:fld>
            <a:endParaRPr lang="en-PH"/>
          </a:p>
        </p:txBody>
      </p:sp>
      <p:sp>
        <p:nvSpPr>
          <p:cNvPr id="3" name="Footer Placeholder 2"/>
          <p:cNvSpPr>
            <a:spLocks noGrp="1"/>
          </p:cNvSpPr>
          <p:nvPr>
            <p:ph type="ftr" sz="quarter" idx="11"/>
          </p:nvPr>
        </p:nvSpPr>
        <p:spPr/>
        <p:txBody>
          <a:bodyPr/>
          <a:lstStyle/>
          <a:p>
            <a:endParaRPr lang="en-PH"/>
          </a:p>
        </p:txBody>
      </p:sp>
      <p:sp>
        <p:nvSpPr>
          <p:cNvPr id="4" name="Slide Number Placeholder 3"/>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7801900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1295400"/>
            <a:ext cx="3008313" cy="1162051"/>
          </a:xfrm>
        </p:spPr>
        <p:txBody>
          <a:bodyPr anchor="b"/>
          <a:lstStyle>
            <a:lvl1pPr algn="l">
              <a:defRPr sz="2000" b="0">
                <a:solidFill>
                  <a:schemeClr val="bg1"/>
                </a:solidFill>
                <a:effectLst>
                  <a:outerShdw blurRad="38100" dist="38100" dir="2700000" algn="tl">
                    <a:srgbClr val="000000">
                      <a:alpha val="43137"/>
                    </a:srgbClr>
                  </a:outerShdw>
                </a:effectLst>
              </a:defRPr>
            </a:lvl1pPr>
          </a:lstStyle>
          <a:p>
            <a:r>
              <a:rPr lang="en-US" dirty="0"/>
              <a:t>Click to edit Master title style</a:t>
            </a:r>
            <a:endParaRPr lang="en-PH" dirty="0"/>
          </a:p>
        </p:txBody>
      </p:sp>
      <p:sp>
        <p:nvSpPr>
          <p:cNvPr id="3" name="Content Placeholder 2"/>
          <p:cNvSpPr>
            <a:spLocks noGrp="1"/>
          </p:cNvSpPr>
          <p:nvPr>
            <p:ph idx="1"/>
          </p:nvPr>
        </p:nvSpPr>
        <p:spPr>
          <a:xfrm>
            <a:off x="3575050" y="1295401"/>
            <a:ext cx="5111750" cy="4830764"/>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Text Placeholder 3"/>
          <p:cNvSpPr>
            <a:spLocks noGrp="1"/>
          </p:cNvSpPr>
          <p:nvPr>
            <p:ph type="body" sz="half" idx="2"/>
          </p:nvPr>
        </p:nvSpPr>
        <p:spPr>
          <a:xfrm>
            <a:off x="457202" y="2514601"/>
            <a:ext cx="3008313" cy="3611564"/>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113346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24744" y="4894263"/>
            <a:ext cx="6894512" cy="566739"/>
          </a:xfrm>
        </p:spPr>
        <p:txBody>
          <a:bodyPr anchor="b"/>
          <a:lstStyle>
            <a:lvl1pPr algn="l">
              <a:defRPr sz="2000" b="0">
                <a:solidFill>
                  <a:schemeClr val="bg1"/>
                </a:solidFill>
                <a:effectLst/>
              </a:defRPr>
            </a:lvl1pPr>
          </a:lstStyle>
          <a:p>
            <a:r>
              <a:rPr lang="en-US" dirty="0"/>
              <a:t>Click to edit Master title style</a:t>
            </a:r>
            <a:endParaRPr lang="en-PH" dirty="0"/>
          </a:p>
        </p:txBody>
      </p:sp>
      <p:sp>
        <p:nvSpPr>
          <p:cNvPr id="3" name="Picture Placeholder 2"/>
          <p:cNvSpPr>
            <a:spLocks noGrp="1"/>
          </p:cNvSpPr>
          <p:nvPr>
            <p:ph type="pic" idx="1"/>
          </p:nvPr>
        </p:nvSpPr>
        <p:spPr>
          <a:xfrm>
            <a:off x="1124744" y="1295400"/>
            <a:ext cx="6894512" cy="35560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PH"/>
          </a:p>
        </p:txBody>
      </p:sp>
      <p:sp>
        <p:nvSpPr>
          <p:cNvPr id="4" name="Text Placeholder 3"/>
          <p:cNvSpPr>
            <a:spLocks noGrp="1"/>
          </p:cNvSpPr>
          <p:nvPr>
            <p:ph type="body" sz="half" idx="2"/>
          </p:nvPr>
        </p:nvSpPr>
        <p:spPr>
          <a:xfrm>
            <a:off x="1124744" y="5461001"/>
            <a:ext cx="6894512"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8EBAC125-6E94-4F62-B574-8081DDB48ACC}" type="datetimeFigureOut">
              <a:rPr lang="en-PH" smtClean="0"/>
              <a:pPr/>
              <a:t>8/9/2017</a:t>
            </a:fld>
            <a:endParaRPr lang="en-PH"/>
          </a:p>
        </p:txBody>
      </p:sp>
      <p:sp>
        <p:nvSpPr>
          <p:cNvPr id="6" name="Footer Placeholder 5"/>
          <p:cNvSpPr>
            <a:spLocks noGrp="1"/>
          </p:cNvSpPr>
          <p:nvPr>
            <p:ph type="ftr" sz="quarter" idx="11"/>
          </p:nvPr>
        </p:nvSpPr>
        <p:spPr/>
        <p:txBody>
          <a:bodyPr/>
          <a:lstStyle/>
          <a:p>
            <a:endParaRPr lang="en-PH"/>
          </a:p>
        </p:txBody>
      </p:sp>
      <p:sp>
        <p:nvSpPr>
          <p:cNvPr id="7" name="Slide Number Placeholder 6"/>
          <p:cNvSpPr>
            <a:spLocks noGrp="1"/>
          </p:cNvSpPr>
          <p:nvPr>
            <p:ph type="sldNum" sz="quarter" idx="12"/>
          </p:nvPr>
        </p:nvSpPr>
        <p:spPr/>
        <p:txBody>
          <a:bodyPr/>
          <a:lstStyle/>
          <a:p>
            <a:fld id="{485AF905-87A3-47F5-A7DA-2607F4C9EBCC}" type="slidenum">
              <a:rPr lang="en-PH" smtClean="0"/>
              <a:pPr/>
              <a:t>‹#›</a:t>
            </a:fld>
            <a:endParaRPr lang="en-PH"/>
          </a:p>
        </p:txBody>
      </p:sp>
    </p:spTree>
    <p:extLst>
      <p:ext uri="{BB962C8B-B14F-4D97-AF65-F5344CB8AC3E}">
        <p14:creationId xmlns:p14="http://schemas.microsoft.com/office/powerpoint/2010/main" val="363291827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0"/>
            <a:ext cx="8229600" cy="889000"/>
          </a:xfrm>
          <a:prstGeom prst="rect">
            <a:avLst/>
          </a:prstGeom>
        </p:spPr>
        <p:txBody>
          <a:bodyPr vert="horz" lIns="91440" tIns="45720" rIns="91440" bIns="45720" rtlCol="0" anchor="ctr">
            <a:noAutofit/>
          </a:bodyPr>
          <a:lstStyle/>
          <a:p>
            <a:r>
              <a:rPr lang="en-US" dirty="0"/>
              <a:t>Click to edit title style</a:t>
            </a:r>
            <a:endParaRPr lang="en-PH" dirty="0"/>
          </a:p>
        </p:txBody>
      </p:sp>
      <p:sp>
        <p:nvSpPr>
          <p:cNvPr id="3" name="Text Placeholder 2"/>
          <p:cNvSpPr>
            <a:spLocks noGrp="1"/>
          </p:cNvSpPr>
          <p:nvPr>
            <p:ph type="body" idx="1"/>
          </p:nvPr>
        </p:nvSpPr>
        <p:spPr>
          <a:xfrm>
            <a:off x="457200" y="1193800"/>
            <a:ext cx="8229600" cy="5080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PH" dirty="0"/>
          </a:p>
        </p:txBody>
      </p:sp>
      <p:sp>
        <p:nvSpPr>
          <p:cNvPr id="4" name="Date Placeholder 3"/>
          <p:cNvSpPr>
            <a:spLocks noGrp="1"/>
          </p:cNvSpPr>
          <p:nvPr>
            <p:ph type="dt" sz="half" idx="2"/>
          </p:nvPr>
        </p:nvSpPr>
        <p:spPr>
          <a:xfrm>
            <a:off x="457200" y="6477000"/>
            <a:ext cx="2133600" cy="365125"/>
          </a:xfrm>
          <a:prstGeom prst="rect">
            <a:avLst/>
          </a:prstGeom>
        </p:spPr>
        <p:txBody>
          <a:bodyPr vert="horz" lIns="91440" tIns="45720" rIns="91440" bIns="45720" rtlCol="0" anchor="ctr"/>
          <a:lstStyle>
            <a:lvl1pPr algn="l">
              <a:defRPr sz="1200">
                <a:solidFill>
                  <a:schemeClr val="tx1">
                    <a:lumMod val="65000"/>
                    <a:lumOff val="35000"/>
                  </a:schemeClr>
                </a:solidFill>
              </a:defRPr>
            </a:lvl1pPr>
          </a:lstStyle>
          <a:p>
            <a:fld id="{8EBAC125-6E94-4F62-B574-8081DDB48ACC}" type="datetimeFigureOut">
              <a:rPr lang="en-PH" smtClean="0"/>
              <a:pPr/>
              <a:t>8/9/2017</a:t>
            </a:fld>
            <a:endParaRPr lang="en-PH"/>
          </a:p>
        </p:txBody>
      </p:sp>
      <p:sp>
        <p:nvSpPr>
          <p:cNvPr id="5" name="Footer Placeholder 4"/>
          <p:cNvSpPr>
            <a:spLocks noGrp="1"/>
          </p:cNvSpPr>
          <p:nvPr>
            <p:ph type="ftr" sz="quarter" idx="3"/>
          </p:nvPr>
        </p:nvSpPr>
        <p:spPr>
          <a:xfrm>
            <a:off x="3124200" y="6477000"/>
            <a:ext cx="2895600" cy="365125"/>
          </a:xfrm>
          <a:prstGeom prst="rect">
            <a:avLst/>
          </a:prstGeom>
        </p:spPr>
        <p:txBody>
          <a:bodyPr vert="horz" lIns="91440" tIns="45720" rIns="91440" bIns="45720" rtlCol="0" anchor="ctr"/>
          <a:lstStyle>
            <a:lvl1pPr algn="ctr">
              <a:defRPr sz="1200">
                <a:solidFill>
                  <a:schemeClr val="tx1">
                    <a:lumMod val="65000"/>
                    <a:lumOff val="35000"/>
                  </a:schemeClr>
                </a:solidFill>
              </a:defRPr>
            </a:lvl1pPr>
          </a:lstStyle>
          <a:p>
            <a:endParaRPr lang="en-PH"/>
          </a:p>
        </p:txBody>
      </p:sp>
      <p:sp>
        <p:nvSpPr>
          <p:cNvPr id="6" name="Slide Number Placeholder 5"/>
          <p:cNvSpPr>
            <a:spLocks noGrp="1"/>
          </p:cNvSpPr>
          <p:nvPr>
            <p:ph type="sldNum" sz="quarter" idx="4"/>
          </p:nvPr>
        </p:nvSpPr>
        <p:spPr>
          <a:xfrm>
            <a:off x="6553200" y="6477000"/>
            <a:ext cx="2133600" cy="365125"/>
          </a:xfrm>
          <a:prstGeom prst="rect">
            <a:avLst/>
          </a:prstGeom>
        </p:spPr>
        <p:txBody>
          <a:bodyPr vert="horz" lIns="91440" tIns="45720" rIns="91440" bIns="45720" rtlCol="0" anchor="ctr"/>
          <a:lstStyle>
            <a:lvl1pPr algn="r">
              <a:defRPr sz="1200">
                <a:solidFill>
                  <a:schemeClr val="tx1">
                    <a:lumMod val="65000"/>
                    <a:lumOff val="35000"/>
                  </a:schemeClr>
                </a:solidFill>
              </a:defRPr>
            </a:lvl1pPr>
          </a:lstStyle>
          <a:p>
            <a:fld id="{485AF905-87A3-47F5-A7DA-2607F4C9EBCC}" type="slidenum">
              <a:rPr lang="en-PH" smtClean="0"/>
              <a:pPr/>
              <a:t>‹#›</a:t>
            </a:fld>
            <a:endParaRPr lang="en-PH"/>
          </a:p>
        </p:txBody>
      </p:sp>
    </p:spTree>
    <p:extLst>
      <p:ext uri="{BB962C8B-B14F-4D97-AF65-F5344CB8AC3E}">
        <p14:creationId xmlns:p14="http://schemas.microsoft.com/office/powerpoint/2010/main" val="15518481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p:titleStyle>
    <p:body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9.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1.xml"/><Relationship Id="rId1" Type="http://schemas.openxmlformats.org/officeDocument/2006/relationships/slideLayout" Target="../slideLayouts/slideLayout2.xml"/><Relationship Id="rId4" Type="http://schemas.openxmlformats.org/officeDocument/2006/relationships/image" Target="../media/image98.png"/></Relationships>
</file>

<file path=ppt/slides/_rels/slide10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2.xml"/><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3.xml"/><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3" Type="http://schemas.openxmlformats.org/officeDocument/2006/relationships/hyperlink" Target="http://clearroads.org/project/calibration-accuracy-of-manual-and-ground-speed-control-spreaders/" TargetMode="External"/><Relationship Id="rId2" Type="http://schemas.openxmlformats.org/officeDocument/2006/relationships/image" Target="../media/image4.jpeg"/><Relationship Id="rId1" Type="http://schemas.openxmlformats.org/officeDocument/2006/relationships/slideLayout" Target="../slideLayouts/slideLayout2.xml"/><Relationship Id="rId4" Type="http://schemas.openxmlformats.org/officeDocument/2006/relationships/hyperlink" Target="http://clearroads.org/wp-content/uploads/dlm_uploads/05-02_WisDOT-0092-06-21_Calibration-Final-Calibration-Guide.pdf" TargetMode="External"/></Relationships>
</file>

<file path=ppt/slides/_rels/slide10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10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4.xml"/><Relationship Id="rId1" Type="http://schemas.openxmlformats.org/officeDocument/2006/relationships/slideLayout" Target="../slideLayouts/slideLayout2.xml"/><Relationship Id="rId6" Type="http://schemas.openxmlformats.org/officeDocument/2006/relationships/image" Target="../media/image101.jpeg"/><Relationship Id="rId5" Type="http://schemas.openxmlformats.org/officeDocument/2006/relationships/image" Target="../media/image100.jpeg"/><Relationship Id="rId4" Type="http://schemas.openxmlformats.org/officeDocument/2006/relationships/image" Target="../media/image99.jpeg"/></Relationships>
</file>

<file path=ppt/slides/_rels/slide1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1.png"/><Relationship Id="rId4" Type="http://schemas.openxmlformats.org/officeDocument/2006/relationships/image" Target="../media/image10.png"/></Relationships>
</file>

<file path=ppt/slides/_rels/slide1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1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16.png"/><Relationship Id="rId4" Type="http://schemas.openxmlformats.org/officeDocument/2006/relationships/image" Target="../media/image4.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17.jpeg"/></Relationships>
</file>

<file path=ppt/slides/_rels/slide2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0.xml"/><Relationship Id="rId1" Type="http://schemas.openxmlformats.org/officeDocument/2006/relationships/slideLayout" Target="../slideLayouts/slideLayout2.xml"/><Relationship Id="rId5" Type="http://schemas.openxmlformats.org/officeDocument/2006/relationships/image" Target="../media/image19.png"/><Relationship Id="rId4" Type="http://schemas.openxmlformats.org/officeDocument/2006/relationships/image" Target="../media/image18.png"/></Relationships>
</file>

<file path=ppt/slides/_rels/slide2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1.xml"/><Relationship Id="rId1" Type="http://schemas.openxmlformats.org/officeDocument/2006/relationships/slideLayout" Target="../slideLayouts/slideLayout2.xml"/><Relationship Id="rId5" Type="http://schemas.openxmlformats.org/officeDocument/2006/relationships/image" Target="../media/image21.png"/><Relationship Id="rId4" Type="http://schemas.openxmlformats.org/officeDocument/2006/relationships/image" Target="../media/image20.jpeg"/></Relationships>
</file>

<file path=ppt/slides/_rels/slide2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3.xml"/><Relationship Id="rId1" Type="http://schemas.openxmlformats.org/officeDocument/2006/relationships/slideLayout" Target="../slideLayouts/slideLayout2.xml"/><Relationship Id="rId5" Type="http://schemas.openxmlformats.org/officeDocument/2006/relationships/image" Target="../media/image23.jpeg"/><Relationship Id="rId4" Type="http://schemas.openxmlformats.org/officeDocument/2006/relationships/image" Target="../media/image22.png"/></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jpeg"/></Relationships>
</file>

<file path=ppt/slides/_rels/slide2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2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6.png"/></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4.jpeg"/><Relationship Id="rId7" Type="http://schemas.openxmlformats.org/officeDocument/2006/relationships/diagramColors" Target="../diagrams/colors1.xml"/><Relationship Id="rId2" Type="http://schemas.openxmlformats.org/officeDocument/2006/relationships/notesSlide" Target="../notesSlides/notesSlide30.xml"/><Relationship Id="rId1" Type="http://schemas.openxmlformats.org/officeDocument/2006/relationships/slideLayout" Target="../slideLayouts/slideLayout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3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3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8.gif"/></Relationships>
</file>

<file path=ppt/slides/_rels/slide3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9.png"/></Relationships>
</file>

<file path=ppt/slides/_rels/slide3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31.png"/></Relationships>
</file>

<file path=ppt/slides/_rels/slide3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4.jpeg"/><Relationship Id="rId7" Type="http://schemas.openxmlformats.org/officeDocument/2006/relationships/image" Target="../media/image35.png"/><Relationship Id="rId2" Type="http://schemas.openxmlformats.org/officeDocument/2006/relationships/notesSlide" Target="../notesSlides/notesSlide39.xml"/><Relationship Id="rId1" Type="http://schemas.openxmlformats.org/officeDocument/2006/relationships/slideLayout" Target="../slideLayouts/slideLayout2.xml"/><Relationship Id="rId6" Type="http://schemas.openxmlformats.org/officeDocument/2006/relationships/image" Target="../media/image34.png"/><Relationship Id="rId5" Type="http://schemas.openxmlformats.org/officeDocument/2006/relationships/image" Target="../media/image33.jpeg"/><Relationship Id="rId4" Type="http://schemas.openxmlformats.org/officeDocument/2006/relationships/image" Target="../media/image32.jpeg"/></Relationships>
</file>

<file path=ppt/slides/_rels/slide41.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40.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4.jpeg"/><Relationship Id="rId4" Type="http://schemas.openxmlformats.org/officeDocument/2006/relationships/image" Target="../media/image38.png"/></Relationships>
</file>

<file path=ppt/slides/_rels/slide4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1.xml"/><Relationship Id="rId1" Type="http://schemas.openxmlformats.org/officeDocument/2006/relationships/slideLayout" Target="../slideLayouts/slideLayout2.xml"/><Relationship Id="rId5" Type="http://schemas.openxmlformats.org/officeDocument/2006/relationships/image" Target="../media/image41.png"/><Relationship Id="rId4" Type="http://schemas.openxmlformats.org/officeDocument/2006/relationships/image" Target="../media/image40.png"/></Relationships>
</file>

<file path=ppt/slides/_rels/slide4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2.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2.png"/></Relationships>
</file>

<file path=ppt/slides/_rels/slide4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3.xml"/><Relationship Id="rId1" Type="http://schemas.openxmlformats.org/officeDocument/2006/relationships/slideLayout" Target="../slideLayouts/slideLayout2.xml"/><Relationship Id="rId5" Type="http://schemas.openxmlformats.org/officeDocument/2006/relationships/image" Target="../media/image43.png"/><Relationship Id="rId4" Type="http://schemas.openxmlformats.org/officeDocument/2006/relationships/image" Target="../media/image44.jpeg"/></Relationships>
</file>

<file path=ppt/slides/_rels/slide4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image" Target="../media/image46.jpeg"/><Relationship Id="rId5" Type="http://schemas.openxmlformats.org/officeDocument/2006/relationships/image" Target="../media/image45.png"/><Relationship Id="rId4" Type="http://schemas.openxmlformats.org/officeDocument/2006/relationships/image" Target="../media/image43.png"/></Relationships>
</file>

<file path=ppt/slides/_rels/slide46.xml.rels><?xml version="1.0" encoding="UTF-8" standalone="yes"?>
<Relationships xmlns="http://schemas.openxmlformats.org/package/2006/relationships"><Relationship Id="rId3" Type="http://schemas.openxmlformats.org/officeDocument/2006/relationships/image" Target="../media/image4.jpeg"/><Relationship Id="rId7" Type="http://schemas.openxmlformats.org/officeDocument/2006/relationships/image" Target="../media/image49.png"/><Relationship Id="rId2" Type="http://schemas.openxmlformats.org/officeDocument/2006/relationships/notesSlide" Target="../notesSlides/notesSlide45.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jpeg"/><Relationship Id="rId4" Type="http://schemas.openxmlformats.org/officeDocument/2006/relationships/image" Target="../media/image43.png"/></Relationships>
</file>

<file path=ppt/slides/_rels/slide4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6.xml"/><Relationship Id="rId1" Type="http://schemas.openxmlformats.org/officeDocument/2006/relationships/slideLayout" Target="../slideLayouts/slideLayout2.xml"/><Relationship Id="rId5" Type="http://schemas.openxmlformats.org/officeDocument/2006/relationships/image" Target="../media/image51.png"/><Relationship Id="rId4" Type="http://schemas.openxmlformats.org/officeDocument/2006/relationships/image" Target="../media/image50.png"/></Relationships>
</file>

<file path=ppt/slides/_rels/slide4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7.xml"/><Relationship Id="rId1" Type="http://schemas.openxmlformats.org/officeDocument/2006/relationships/slideLayout" Target="../slideLayouts/slideLayout2.xml"/><Relationship Id="rId4" Type="http://schemas.openxmlformats.org/officeDocument/2006/relationships/image" Target="../media/image52.png"/></Relationships>
</file>

<file path=ppt/slides/_rels/slide4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53.png"/></Relationships>
</file>

<file path=ppt/slides/_rels/slide5.xml.rels><?xml version="1.0" encoding="UTF-8" standalone="yes"?>
<Relationships xmlns="http://schemas.openxmlformats.org/package/2006/relationships"><Relationship Id="rId3" Type="http://schemas.openxmlformats.org/officeDocument/2006/relationships/hyperlink" Target="http://www.clearroads.org/" TargetMode="External"/><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5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9.xml"/><Relationship Id="rId1" Type="http://schemas.openxmlformats.org/officeDocument/2006/relationships/slideLayout" Target="../slideLayouts/slideLayout2.xml"/><Relationship Id="rId5" Type="http://schemas.openxmlformats.org/officeDocument/2006/relationships/image" Target="../media/image55.png"/><Relationship Id="rId4" Type="http://schemas.openxmlformats.org/officeDocument/2006/relationships/image" Target="../media/image54.png"/></Relationships>
</file>

<file path=ppt/slides/_rels/slide5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56.jpeg"/></Relationships>
</file>

<file path=ppt/slides/_rels/slide54.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7.png"/><Relationship Id="rId7" Type="http://schemas.openxmlformats.org/officeDocument/2006/relationships/image" Target="../media/image60.jpeg"/><Relationship Id="rId2" Type="http://schemas.openxmlformats.org/officeDocument/2006/relationships/notesSlide" Target="../notesSlides/notesSlide53.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4.jpeg"/></Relationships>
</file>

<file path=ppt/slides/_rels/slide5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6.xml"/><Relationship Id="rId1" Type="http://schemas.openxmlformats.org/officeDocument/2006/relationships/slideLayout" Target="../slideLayouts/slideLayout2.xml"/><Relationship Id="rId4" Type="http://schemas.openxmlformats.org/officeDocument/2006/relationships/image" Target="../media/image62.png"/></Relationships>
</file>

<file path=ppt/slides/_rels/slide5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7.xml"/><Relationship Id="rId1" Type="http://schemas.openxmlformats.org/officeDocument/2006/relationships/slideLayout" Target="../slideLayouts/slideLayout2.xml"/><Relationship Id="rId4" Type="http://schemas.openxmlformats.org/officeDocument/2006/relationships/image" Target="../media/image63.jpeg"/></Relationships>
</file>

<file path=ppt/slides/_rels/slide5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58.xml"/><Relationship Id="rId1" Type="http://schemas.openxmlformats.org/officeDocument/2006/relationships/slideLayout" Target="../slideLayouts/slideLayout2.xml"/><Relationship Id="rId4" Type="http://schemas.openxmlformats.org/officeDocument/2006/relationships/image" Target="../media/image64.jpeg"/></Relationships>
</file>

<file path=ppt/slides/_rels/slide6.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5.png"/><Relationship Id="rId4" Type="http://schemas.openxmlformats.org/officeDocument/2006/relationships/image" Target="../media/image4.jpeg"/></Relationships>
</file>

<file path=ppt/slides/_rels/slide60.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61.xml"/><Relationship Id="rId1" Type="http://schemas.openxmlformats.org/officeDocument/2006/relationships/slideLayout" Target="../slideLayouts/slideLayout2.xml"/><Relationship Id="rId4" Type="http://schemas.openxmlformats.org/officeDocument/2006/relationships/image" Target="../media/image66.png"/></Relationships>
</file>

<file path=ppt/slides/_rels/slide6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4.jpeg"/><Relationship Id="rId4" Type="http://schemas.microsoft.com/office/2007/relationships/hdphoto" Target="../media/hdphoto1.wdp"/></Relationships>
</file>

<file path=ppt/slides/_rels/slide6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6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5.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6.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7.xml.rels><?xml version="1.0" encoding="UTF-8" standalone="yes"?>
<Relationships xmlns="http://schemas.openxmlformats.org/package/2006/relationships"><Relationship Id="rId3" Type="http://schemas.openxmlformats.org/officeDocument/2006/relationships/image" Target="../media/image70.png"/><Relationship Id="rId2" Type="http://schemas.openxmlformats.org/officeDocument/2006/relationships/notesSlide" Target="../notesSlides/notesSlide6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8.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69.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6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69.xml"/><Relationship Id="rId1" Type="http://schemas.openxmlformats.org/officeDocument/2006/relationships/slideLayout" Target="../slideLayouts/slideLayout7.xml"/><Relationship Id="rId4" Type="http://schemas.openxmlformats.org/officeDocument/2006/relationships/image" Target="../media/image4.jpeg"/></Relationships>
</file>

<file path=ppt/slides/_rels/slide7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7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2.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7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4.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6.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7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7.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7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78.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77.xml"/><Relationship Id="rId1" Type="http://schemas.openxmlformats.org/officeDocument/2006/relationships/slideLayout" Target="../slideLayouts/slideLayout7.xml"/><Relationship Id="rId6" Type="http://schemas.openxmlformats.org/officeDocument/2006/relationships/image" Target="../media/image4.jpeg"/><Relationship Id="rId5" Type="http://schemas.openxmlformats.org/officeDocument/2006/relationships/image" Target="../media/image80.jpeg"/><Relationship Id="rId4" Type="http://schemas.openxmlformats.org/officeDocument/2006/relationships/image" Target="../media/image79.jpeg"/></Relationships>
</file>

<file path=ppt/slides/_rels/slide79.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8.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notesSlide" Target="../notesSlides/notesSlide79.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80.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2.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1.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5.jpeg"/></Relationships>
</file>

<file path=ppt/slides/_rels/slide83.xml.rels><?xml version="1.0" encoding="UTF-8" standalone="yes"?>
<Relationships xmlns="http://schemas.openxmlformats.org/package/2006/relationships"><Relationship Id="rId3" Type="http://schemas.openxmlformats.org/officeDocument/2006/relationships/image" Target="../media/image86.jpeg"/><Relationship Id="rId2" Type="http://schemas.openxmlformats.org/officeDocument/2006/relationships/notesSlide" Target="../notesSlides/notesSlide82.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87.jpg"/></Relationships>
</file>

<file path=ppt/slides/_rels/slide8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5.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notesSlide" Target="../notesSlides/notesSlide8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88.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notesSlide" Target="../notesSlides/notesSlide88.xml"/><Relationship Id="rId2" Type="http://schemas.openxmlformats.org/officeDocument/2006/relationships/slideLayout" Target="../slideLayouts/slideLayout7.xml"/><Relationship Id="rId1" Type="http://schemas.openxmlformats.org/officeDocument/2006/relationships/vmlDrawing" Target="../drawings/vmlDrawing1.vml"/><Relationship Id="rId6" Type="http://schemas.openxmlformats.org/officeDocument/2006/relationships/image" Target="../media/image4.jpeg"/><Relationship Id="rId5" Type="http://schemas.openxmlformats.org/officeDocument/2006/relationships/image" Target="../media/image89.wmf"/><Relationship Id="rId4" Type="http://schemas.openxmlformats.org/officeDocument/2006/relationships/oleObject" Target="NUL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png"/></Relationships>
</file>

<file path=ppt/slides/_rels/slide9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89.xml"/><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0.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90.jpg"/><Relationship Id="rId2" Type="http://schemas.openxmlformats.org/officeDocument/2006/relationships/notesSlide" Target="../notesSlides/notesSlide91.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3.xml.rels><?xml version="1.0" encoding="UTF-8" standalone="yes"?>
<Relationships xmlns="http://schemas.openxmlformats.org/package/2006/relationships"><Relationship Id="rId3" Type="http://schemas.openxmlformats.org/officeDocument/2006/relationships/image" Target="../media/image91.JPG"/><Relationship Id="rId2" Type="http://schemas.openxmlformats.org/officeDocument/2006/relationships/notesSlide" Target="../notesSlides/notesSlide92.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4.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93.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5.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94.xml"/><Relationship Id="rId1" Type="http://schemas.openxmlformats.org/officeDocument/2006/relationships/slideLayout" Target="../slideLayouts/slideLayout2.xml"/><Relationship Id="rId5" Type="http://schemas.openxmlformats.org/officeDocument/2006/relationships/image" Target="../media/image4.jpeg"/><Relationship Id="rId4" Type="http://schemas.openxmlformats.org/officeDocument/2006/relationships/image" Target="../media/image41.png"/></Relationships>
</file>

<file path=ppt/slides/_rels/slide96.xml.rels><?xml version="1.0" encoding="UTF-8" standalone="yes"?>
<Relationships xmlns="http://schemas.openxmlformats.org/package/2006/relationships"><Relationship Id="rId3" Type="http://schemas.openxmlformats.org/officeDocument/2006/relationships/image" Target="../media/image94.gif"/><Relationship Id="rId2" Type="http://schemas.openxmlformats.org/officeDocument/2006/relationships/notesSlide" Target="../notesSlides/notesSlide95.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96.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8.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7.xml"/><Relationship Id="rId1" Type="http://schemas.openxmlformats.org/officeDocument/2006/relationships/slideLayout" Target="../slideLayouts/slideLayout2.xml"/><Relationship Id="rId4" Type="http://schemas.openxmlformats.org/officeDocument/2006/relationships/image" Target="../media/image4.jpeg"/></Relationships>
</file>

<file path=ppt/slides/_rels/slide9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98.xml"/><Relationship Id="rId1" Type="http://schemas.openxmlformats.org/officeDocument/2006/relationships/slideLayout" Target="../slideLayouts/slideLayout2.xml"/><Relationship Id="rId4" Type="http://schemas.openxmlformats.org/officeDocument/2006/relationships/image" Target="../media/image9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598" y="3250525"/>
            <a:ext cx="2981166" cy="223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rot="19832449">
            <a:off x="4311374" y="1229343"/>
            <a:ext cx="1650132" cy="923330"/>
          </a:xfrm>
          <a:prstGeom prst="rect">
            <a:avLst/>
          </a:prstGeom>
          <a:noFill/>
        </p:spPr>
        <p:txBody>
          <a:bodyPr wrap="none" lIns="91440" tIns="45720" rIns="91440" bIns="45720">
            <a:spAutoFit/>
          </a:bodyPr>
          <a:lstStyle/>
          <a:p>
            <a:pPr algn="ct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Draft</a:t>
            </a:r>
          </a:p>
        </p:txBody>
      </p:sp>
      <p:sp>
        <p:nvSpPr>
          <p:cNvPr id="9" name="Rectangle 8"/>
          <p:cNvSpPr/>
          <p:nvPr/>
        </p:nvSpPr>
        <p:spPr>
          <a:xfrm>
            <a:off x="762000" y="1219200"/>
            <a:ext cx="7620000" cy="2031325"/>
          </a:xfrm>
          <a:prstGeom prst="rect">
            <a:avLst/>
          </a:prstGeom>
        </p:spPr>
        <p:txBody>
          <a:bodyPr wrap="square">
            <a:spAutoFit/>
          </a:bodyPr>
          <a:lstStyle/>
          <a:p>
            <a:endParaRPr lang="en-US" dirty="0"/>
          </a:p>
          <a:p>
            <a:r>
              <a:rPr lang="en-US" sz="5400" dirty="0">
                <a:solidFill>
                  <a:schemeClr val="bg1"/>
                </a:solidFill>
              </a:rPr>
              <a:t>Module 23: </a:t>
            </a:r>
          </a:p>
          <a:p>
            <a:r>
              <a:rPr lang="en-US" sz="5400" dirty="0">
                <a:solidFill>
                  <a:schemeClr val="bg1"/>
                </a:solidFill>
              </a:rPr>
              <a:t>Getting Ready for Winter</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965" y="3169443"/>
            <a:ext cx="3074036" cy="23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664159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23:  Getting Ready for Winter</a:t>
            </a:r>
            <a:endParaRPr lang="en-PH" sz="3200" dirty="0"/>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3" name="TextBox 2"/>
          <p:cNvSpPr txBox="1"/>
          <p:nvPr/>
        </p:nvSpPr>
        <p:spPr>
          <a:xfrm>
            <a:off x="457200" y="4495800"/>
            <a:ext cx="7431786" cy="1384995"/>
          </a:xfrm>
          <a:prstGeom prst="rect">
            <a:avLst/>
          </a:prstGeom>
          <a:solidFill>
            <a:srgbClr val="FFFF00"/>
          </a:solidFill>
        </p:spPr>
        <p:txBody>
          <a:bodyPr wrap="square" rtlCol="0">
            <a:spAutoFit/>
          </a:bodyPr>
          <a:lstStyle/>
          <a:p>
            <a:r>
              <a:rPr lang="en-US" sz="2800" dirty="0"/>
              <a:t>Note to presenters:  Insert your “getting ready for winter motto” here.   Delete this yellow box before making presentation.</a:t>
            </a:r>
          </a:p>
        </p:txBody>
      </p:sp>
      <p:sp>
        <p:nvSpPr>
          <p:cNvPr id="9" name="TextBox 8"/>
          <p:cNvSpPr txBox="1"/>
          <p:nvPr/>
        </p:nvSpPr>
        <p:spPr>
          <a:xfrm>
            <a:off x="457200" y="1295400"/>
            <a:ext cx="8001000" cy="2677656"/>
          </a:xfrm>
          <a:prstGeom prst="rect">
            <a:avLst/>
          </a:prstGeom>
          <a:solidFill>
            <a:schemeClr val="bg1"/>
          </a:solidFill>
        </p:spPr>
        <p:txBody>
          <a:bodyPr wrap="square" rtlCol="0">
            <a:spAutoFit/>
          </a:bodyPr>
          <a:lstStyle/>
          <a:p>
            <a:r>
              <a:rPr lang="en-US" sz="2800" b="1" dirty="0"/>
              <a:t>“Our nation’s economy is dependent on an efficient and reliable transportation system; that is why our winter operations are so critical, and needs to be our top priority during the winter months.”</a:t>
            </a:r>
            <a:endParaRPr lang="en-US" sz="2800" dirty="0"/>
          </a:p>
          <a:p>
            <a:r>
              <a:rPr lang="en-US" sz="2800" dirty="0"/>
              <a:t> </a:t>
            </a:r>
          </a:p>
          <a:p>
            <a:r>
              <a:rPr lang="en-US" sz="2800" i="1" dirty="0"/>
              <a:t>Norm Ashfeld – Retired </a:t>
            </a:r>
            <a:r>
              <a:rPr lang="en-US" sz="2800" i="1" dirty="0" err="1"/>
              <a:t>MnDOT</a:t>
            </a:r>
            <a:r>
              <a:rPr lang="en-US" sz="2800" i="1" dirty="0"/>
              <a:t> Metro superintendent</a:t>
            </a:r>
            <a:endParaRPr lang="en-US" sz="2800" dirty="0"/>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496465342"/>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Preparing for winter has what major advantage?</a:t>
            </a:r>
          </a:p>
          <a:p>
            <a:pPr marL="228600" indent="-228600">
              <a:buAutoNum type="arabicPeriod"/>
            </a:pPr>
            <a:endParaRPr lang="en-US" sz="4000" dirty="0"/>
          </a:p>
          <a:p>
            <a:pPr marL="742950" indent="-742950">
              <a:buFont typeface="+mj-lt"/>
              <a:buAutoNum type="arabicPeriod"/>
            </a:pPr>
            <a:r>
              <a:rPr lang="en-US" sz="4000" dirty="0"/>
              <a:t>Puts us in the drivers seat </a:t>
            </a:r>
          </a:p>
          <a:p>
            <a:pPr marL="742950" indent="-742950">
              <a:buFont typeface="+mj-lt"/>
              <a:buAutoNum type="arabicPeriod"/>
            </a:pPr>
            <a:r>
              <a:rPr lang="en-US" sz="4000" dirty="0"/>
              <a:t>Keeps the supervisors busy </a:t>
            </a:r>
          </a:p>
          <a:p>
            <a:pPr marL="742950" indent="-742950">
              <a:buFont typeface="+mj-lt"/>
              <a:buAutoNum type="arabicPeriod"/>
            </a:pPr>
            <a:r>
              <a:rPr lang="en-US" sz="4000" dirty="0"/>
              <a:t>Keeps the operators busy</a:t>
            </a:r>
          </a:p>
          <a:p>
            <a:pPr marL="742950" indent="-742950">
              <a:buFont typeface="+mj-lt"/>
              <a:buAutoNum type="arabicPeriod"/>
            </a:pPr>
            <a:r>
              <a:rPr lang="en-US" sz="4000" dirty="0"/>
              <a:t>Insures good weather</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41234564"/>
      </p:ext>
    </p:extLst>
  </p:cSld>
  <p:clrMapOvr>
    <a:masterClrMapping/>
  </p:clrMapOvr>
  <p:transition spd="slow"/>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Preparing for winter has what major advantage?</a:t>
            </a:r>
            <a:endParaRPr lang="en-US" sz="4000" dirty="0">
              <a:solidFill>
                <a:srgbClr val="FFFF00"/>
              </a:solidFill>
            </a:endParaRPr>
          </a:p>
          <a:p>
            <a:pPr marL="228600" indent="-228600">
              <a:buAutoNum type="arabicPeriod"/>
            </a:pPr>
            <a:endParaRPr lang="en-US" sz="4000" dirty="0">
              <a:solidFill>
                <a:srgbClr val="FFFF00"/>
              </a:solidFill>
            </a:endParaRPr>
          </a:p>
          <a:p>
            <a:pPr marL="742950" indent="-742950">
              <a:buFont typeface="+mj-lt"/>
              <a:buAutoNum type="arabicPeriod"/>
            </a:pPr>
            <a:r>
              <a:rPr lang="en-US" sz="4000" dirty="0">
                <a:solidFill>
                  <a:srgbClr val="FFFF00"/>
                </a:solidFill>
              </a:rPr>
              <a:t>Puts us in the drivers seat </a:t>
            </a: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Keeps the supervisors busy </a:t>
            </a:r>
          </a:p>
          <a:p>
            <a:pPr marL="742950" indent="-742950">
              <a:buFont typeface="+mj-lt"/>
              <a:buAutoNum type="arabicPeriod"/>
            </a:pPr>
            <a:r>
              <a:rPr lang="en-US" sz="4000" dirty="0">
                <a:solidFill>
                  <a:schemeClr val="accent1">
                    <a:lumMod val="75000"/>
                  </a:schemeClr>
                </a:solidFill>
              </a:rPr>
              <a:t>Keeps the operators busy</a:t>
            </a:r>
          </a:p>
          <a:p>
            <a:pPr marL="742950" indent="-742950">
              <a:buFont typeface="+mj-lt"/>
              <a:buAutoNum type="arabicPeriod"/>
            </a:pPr>
            <a:r>
              <a:rPr lang="en-US" sz="4000" dirty="0">
                <a:solidFill>
                  <a:schemeClr val="accent1">
                    <a:lumMod val="75000"/>
                  </a:schemeClr>
                </a:solidFill>
              </a:rPr>
              <a:t>Insures good weather</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76327237"/>
      </p:ext>
    </p:extLst>
  </p:cSld>
  <p:clrMapOvr>
    <a:masterClrMapping/>
  </p:clrMapOvr>
  <p:transition spd="slow"/>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Thank you for your good work!</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8" name="Picture 7" descr="D4 ATB Pat Barrett SR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1271628"/>
            <a:ext cx="6172200" cy="45189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5-Point Star 6"/>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637833047"/>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Acknowledgements	</a:t>
            </a:r>
          </a:p>
        </p:txBody>
      </p:sp>
      <p:sp>
        <p:nvSpPr>
          <p:cNvPr id="3" name="Content Placeholder 2"/>
          <p:cNvSpPr>
            <a:spLocks noGrp="1"/>
          </p:cNvSpPr>
          <p:nvPr>
            <p:ph idx="1"/>
          </p:nvPr>
        </p:nvSpPr>
        <p:spPr>
          <a:xfrm>
            <a:off x="304800" y="1219200"/>
            <a:ext cx="8839200" cy="5032242"/>
          </a:xfrm>
        </p:spPr>
        <p:txBody>
          <a:bodyPr>
            <a:normAutofit fontScale="55000" lnSpcReduction="20000"/>
          </a:bodyPr>
          <a:lstStyle/>
          <a:p>
            <a:pPr>
              <a:buNone/>
            </a:pPr>
            <a:r>
              <a:rPr lang="en-US" sz="3800" dirty="0">
                <a:effectLst/>
              </a:rPr>
              <a:t>Training contents were developed by Fortin Consulting Inc., under the direction of the Clear Roads Advisory Team.</a:t>
            </a:r>
          </a:p>
          <a:p>
            <a:r>
              <a:rPr lang="en-US" sz="3800" dirty="0">
                <a:effectLst/>
              </a:rPr>
              <a:t>Connie Fortin – connie@fortinconsulting.com</a:t>
            </a:r>
          </a:p>
          <a:p>
            <a:r>
              <a:rPr lang="en-US" sz="3800" dirty="0">
                <a:effectLst/>
              </a:rPr>
              <a:t>Lauren </a:t>
            </a:r>
            <a:r>
              <a:rPr lang="en-US" sz="3800" dirty="0" err="1">
                <a:effectLst/>
              </a:rPr>
              <a:t>Tjaden</a:t>
            </a:r>
            <a:r>
              <a:rPr lang="en-US" sz="3800" dirty="0">
                <a:effectLst/>
              </a:rPr>
              <a:t> – lauren@fortinconsulting.com</a:t>
            </a:r>
          </a:p>
          <a:p>
            <a:pPr marL="0" indent="0">
              <a:buNone/>
            </a:pPr>
            <a:r>
              <a:rPr lang="en-US" sz="3800" dirty="0">
                <a:effectLst/>
              </a:rPr>
              <a:t>    </a:t>
            </a:r>
          </a:p>
          <a:p>
            <a:pPr>
              <a:buNone/>
            </a:pPr>
            <a:r>
              <a:rPr lang="en-US" sz="3800" dirty="0">
                <a:effectLst/>
              </a:rPr>
              <a:t>Professional formatting and training aids were developed by the University of Minnesota, Center for Transportation Studies.</a:t>
            </a:r>
          </a:p>
          <a:p>
            <a:r>
              <a:rPr lang="en-US" sz="3800" dirty="0">
                <a:effectLst/>
              </a:rPr>
              <a:t>Jim </a:t>
            </a:r>
            <a:r>
              <a:rPr lang="en-US" sz="3800" dirty="0" err="1">
                <a:effectLst/>
              </a:rPr>
              <a:t>Grothaus</a:t>
            </a:r>
            <a:r>
              <a:rPr lang="en-US" sz="3800" dirty="0">
                <a:effectLst/>
              </a:rPr>
              <a:t> – </a:t>
            </a:r>
            <a:r>
              <a:rPr lang="en-US" sz="3800" dirty="0">
                <a:solidFill>
                  <a:srgbClr val="FFFF00"/>
                </a:solidFill>
                <a:effectLst/>
              </a:rPr>
              <a:t>Groth020@umn.edu</a:t>
            </a:r>
          </a:p>
          <a:p>
            <a:r>
              <a:rPr lang="en-US" sz="3800" dirty="0">
                <a:effectLst/>
              </a:rPr>
              <a:t>Ann Johnson – </a:t>
            </a:r>
            <a:r>
              <a:rPr lang="en-US" sz="3800" dirty="0">
                <a:solidFill>
                  <a:srgbClr val="FFFF00"/>
                </a:solidFill>
                <a:effectLst/>
              </a:rPr>
              <a:t>Johns421@umn.edu</a:t>
            </a:r>
          </a:p>
          <a:p>
            <a:endParaRPr lang="en-US" sz="3800" dirty="0">
              <a:effectLst/>
            </a:endParaRPr>
          </a:p>
          <a:p>
            <a:pPr>
              <a:buNone/>
            </a:pPr>
            <a:r>
              <a:rPr lang="en-US" sz="3800" dirty="0">
                <a:effectLst/>
              </a:rPr>
              <a:t>Members of the Clear Roads Advisory Team include:</a:t>
            </a:r>
          </a:p>
          <a:p>
            <a:pPr marL="457200" lvl="1" indent="0">
              <a:buNone/>
            </a:pPr>
            <a:r>
              <a:rPr lang="en-US" sz="2600" dirty="0">
                <a:effectLst/>
              </a:rPr>
              <a:t>Mike </a:t>
            </a:r>
            <a:r>
              <a:rPr lang="en-US" sz="2600" dirty="0" err="1">
                <a:effectLst/>
              </a:rPr>
              <a:t>Sproul</a:t>
            </a:r>
            <a:r>
              <a:rPr lang="en-US" sz="2600" dirty="0">
                <a:effectLst/>
              </a:rPr>
              <a:t>, Dave Wieder, Cliff </a:t>
            </a:r>
            <a:r>
              <a:rPr lang="en-US" sz="2600" dirty="0" err="1">
                <a:effectLst/>
              </a:rPr>
              <a:t>Spoonemore</a:t>
            </a:r>
            <a:r>
              <a:rPr lang="en-US" sz="2600" dirty="0">
                <a:effectLst/>
              </a:rPr>
              <a:t>, Monty Mills, David Frame,</a:t>
            </a:r>
          </a:p>
          <a:p>
            <a:pPr marL="457200" lvl="1" indent="0">
              <a:buNone/>
            </a:pPr>
            <a:r>
              <a:rPr lang="en-US" sz="2600" dirty="0">
                <a:effectLst/>
              </a:rPr>
              <a:t>Mike </a:t>
            </a:r>
            <a:r>
              <a:rPr lang="en-US" sz="2600" dirty="0" err="1">
                <a:effectLst/>
              </a:rPr>
              <a:t>Lashmet</a:t>
            </a:r>
            <a:r>
              <a:rPr lang="en-US" sz="2600" dirty="0">
                <a:effectLst/>
              </a:rPr>
              <a:t>, Clay Adams, </a:t>
            </a:r>
            <a:r>
              <a:rPr lang="en-US" sz="2600" dirty="0" err="1">
                <a:effectLst/>
              </a:rPr>
              <a:t>Justun</a:t>
            </a:r>
            <a:r>
              <a:rPr lang="en-US" sz="2600" dirty="0">
                <a:effectLst/>
              </a:rPr>
              <a:t> </a:t>
            </a:r>
            <a:r>
              <a:rPr lang="en-US" sz="2600" dirty="0" err="1">
                <a:effectLst/>
              </a:rPr>
              <a:t>Juelfs</a:t>
            </a:r>
            <a:r>
              <a:rPr lang="en-US" sz="2600" dirty="0">
                <a:effectLst/>
              </a:rPr>
              <a:t>, and Tom Peters</a:t>
            </a:r>
          </a:p>
          <a:p>
            <a:endParaRPr lang="en-US" sz="3200" dirty="0">
              <a:effectLst/>
            </a:endParaRPr>
          </a:p>
          <a:p>
            <a:endParaRPr lang="en-US" sz="3200" dirty="0">
              <a:effectLst/>
            </a:endParaRPr>
          </a:p>
          <a:p>
            <a:endParaRPr lang="en-US" sz="3200" dirty="0">
              <a:effectLst/>
            </a:endParaRPr>
          </a:p>
          <a:p>
            <a:endParaRPr lang="en-US" sz="3200" dirty="0"/>
          </a:p>
          <a:p>
            <a:endParaRPr lang="en-US" sz="3200" dirty="0"/>
          </a:p>
        </p:txBody>
      </p:sp>
      <p:pic>
        <p:nvPicPr>
          <p:cNvPr id="5" name="Picture 4"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62420639"/>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0" y="1219200"/>
            <a:ext cx="8991600" cy="4525963"/>
          </a:xfrm>
        </p:spPr>
        <p:txBody>
          <a:bodyPr>
            <a:normAutofit/>
          </a:bodyPr>
          <a:lstStyle/>
          <a:p>
            <a:pPr>
              <a:buNone/>
            </a:pPr>
            <a:r>
              <a:rPr lang="en-US" sz="3200" dirty="0"/>
              <a:t>	</a:t>
            </a:r>
            <a:r>
              <a:rPr lang="en-US" dirty="0"/>
              <a:t>This presentation was developed with funding from the Clear Roads research program, which brings together transportation professionals and researchers from around the country to drive innovation in the field of winter maintenance.</a:t>
            </a:r>
          </a:p>
          <a:p>
            <a:pPr>
              <a:buNone/>
            </a:pPr>
            <a:endParaRPr lang="en-US" dirty="0"/>
          </a:p>
          <a:p>
            <a:pPr>
              <a:buNone/>
            </a:pPr>
            <a:r>
              <a:rPr lang="en-US" dirty="0"/>
              <a:t>	Find additional information and resources at </a:t>
            </a:r>
          </a:p>
          <a:p>
            <a:pPr>
              <a:buNone/>
            </a:pPr>
            <a:r>
              <a:rPr lang="en-US" dirty="0"/>
              <a:t>		</a:t>
            </a:r>
          </a:p>
          <a:p>
            <a:pPr>
              <a:buNone/>
            </a:pPr>
            <a:r>
              <a:rPr lang="en-US" dirty="0"/>
              <a:t>		http://clearroads.org/</a:t>
            </a:r>
          </a:p>
          <a:p>
            <a:pPr>
              <a:buNone/>
            </a:pPr>
            <a:endParaRPr lang="en-US" dirty="0"/>
          </a:p>
          <a:p>
            <a:pPr>
              <a:buNone/>
            </a:pPr>
            <a:endParaRPr lang="en-US"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9354691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	</a:t>
            </a:r>
          </a:p>
        </p:txBody>
      </p:sp>
      <p:sp>
        <p:nvSpPr>
          <p:cNvPr id="3" name="Content Placeholder 2"/>
          <p:cNvSpPr>
            <a:spLocks noGrp="1"/>
          </p:cNvSpPr>
          <p:nvPr>
            <p:ph idx="1"/>
          </p:nvPr>
        </p:nvSpPr>
        <p:spPr>
          <a:xfrm>
            <a:off x="0" y="1066800"/>
            <a:ext cx="8991600" cy="4525963"/>
          </a:xfrm>
        </p:spPr>
        <p:txBody>
          <a:bodyPr>
            <a:normAutofit/>
          </a:bodyPr>
          <a:lstStyle/>
          <a:p>
            <a:pPr lvl="1"/>
            <a:endParaRPr lang="en-US" sz="1600" dirty="0"/>
          </a:p>
          <a:p>
            <a:pPr marL="457200" lvl="1" indent="0">
              <a:buNone/>
            </a:pPr>
            <a:endParaRPr lang="en-US" sz="1600" dirty="0"/>
          </a:p>
          <a:p>
            <a:pPr marL="914400" lvl="2" indent="0">
              <a:buNone/>
            </a:pPr>
            <a:endParaRPr lang="en-US" sz="1200" dirty="0"/>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p:cNvSpPr txBox="1"/>
          <p:nvPr/>
        </p:nvSpPr>
        <p:spPr>
          <a:xfrm>
            <a:off x="228600" y="901700"/>
            <a:ext cx="8534400" cy="5386090"/>
          </a:xfrm>
          <a:prstGeom prst="rect">
            <a:avLst/>
          </a:prstGeom>
          <a:noFill/>
        </p:spPr>
        <p:txBody>
          <a:bodyPr wrap="square" rtlCol="0">
            <a:spAutoFit/>
          </a:bodyPr>
          <a:lstStyle/>
          <a:p>
            <a:r>
              <a:rPr lang="en-US" sz="2400" dirty="0">
                <a:solidFill>
                  <a:schemeClr val="bg1"/>
                </a:solidFill>
              </a:rPr>
              <a:t>Equipment Inspection:</a:t>
            </a:r>
          </a:p>
          <a:p>
            <a:pPr marL="285750" indent="-285750">
              <a:buFont typeface="Arial" pitchFamily="34" charset="0"/>
              <a:buChar char="•"/>
            </a:pPr>
            <a:r>
              <a:rPr lang="en-US" sz="2400" dirty="0">
                <a:solidFill>
                  <a:schemeClr val="bg1"/>
                </a:solidFill>
              </a:rPr>
              <a:t>Wyoming DOT – Plow Operator Training DVD “Plow Equipment Inspection” </a:t>
            </a:r>
          </a:p>
          <a:p>
            <a:pPr marL="285750" indent="-285750">
              <a:buFont typeface="Arial" pitchFamily="34" charset="0"/>
              <a:buChar char="•"/>
            </a:pPr>
            <a:r>
              <a:rPr lang="en-US" sz="2400" dirty="0">
                <a:solidFill>
                  <a:schemeClr val="bg1"/>
                </a:solidFill>
              </a:rPr>
              <a:t>Clear Roads training Module 2: Truck Operations</a:t>
            </a:r>
          </a:p>
          <a:p>
            <a:endParaRPr lang="en-US" sz="2400" dirty="0">
              <a:solidFill>
                <a:schemeClr val="bg1"/>
              </a:solidFill>
            </a:endParaRPr>
          </a:p>
          <a:p>
            <a:r>
              <a:rPr lang="en-US" sz="2400" dirty="0">
                <a:solidFill>
                  <a:schemeClr val="bg1"/>
                </a:solidFill>
              </a:rPr>
              <a:t>Facility Inspection:  Clear Roads training module 10: Deicer Agent Management Policy</a:t>
            </a:r>
          </a:p>
          <a:p>
            <a:endParaRPr lang="en-US" sz="2400" dirty="0">
              <a:solidFill>
                <a:schemeClr val="bg1"/>
              </a:solidFill>
            </a:endParaRPr>
          </a:p>
          <a:p>
            <a:r>
              <a:rPr lang="en-US" sz="2400" dirty="0">
                <a:solidFill>
                  <a:schemeClr val="bg1"/>
                </a:solidFill>
              </a:rPr>
              <a:t>Calibration: Clear Roads training module 3: Spreaders</a:t>
            </a:r>
          </a:p>
          <a:p>
            <a:pPr marL="285750" indent="-285750">
              <a:buFont typeface="Arial" pitchFamily="34" charset="0"/>
              <a:buChar char="•"/>
            </a:pPr>
            <a:r>
              <a:rPr lang="en-US" sz="2400" dirty="0" err="1">
                <a:solidFill>
                  <a:schemeClr val="bg1"/>
                </a:solidFill>
              </a:rPr>
              <a:t>Clearroads</a:t>
            </a:r>
            <a:r>
              <a:rPr lang="en-US" sz="2400" dirty="0">
                <a:solidFill>
                  <a:schemeClr val="bg1"/>
                </a:solidFill>
              </a:rPr>
              <a:t> calibration project resources: </a:t>
            </a:r>
            <a:endParaRPr lang="en-US" sz="2000" dirty="0">
              <a:solidFill>
                <a:schemeClr val="bg1"/>
              </a:solidFill>
            </a:endParaRPr>
          </a:p>
          <a:p>
            <a:r>
              <a:rPr lang="en-US" sz="2000" dirty="0">
                <a:solidFill>
                  <a:schemeClr val="bg1"/>
                </a:solidFill>
                <a:hlinkClick r:id="rId3"/>
              </a:rPr>
              <a:t>http://clearroads.org/project/calibration-accuracy-of-manual-and-ground-speed-control-spreaders/</a:t>
            </a:r>
            <a:endParaRPr lang="en-US" sz="2000" dirty="0">
              <a:solidFill>
                <a:schemeClr val="bg1"/>
              </a:solidFill>
            </a:endParaRPr>
          </a:p>
          <a:p>
            <a:r>
              <a:rPr lang="en-US" sz="2000" dirty="0">
                <a:solidFill>
                  <a:schemeClr val="bg1"/>
                </a:solidFill>
                <a:hlinkClick r:id="rId4"/>
              </a:rPr>
              <a:t>http://clearroads.org/wp-content/uploads/dlm_uploads/05-02_WisDOT-0092-06-21_Calibration-Final-Calibration-Guide.pdf</a:t>
            </a:r>
            <a:endParaRPr lang="en-US" sz="20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223680788"/>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Additional Resources	</a:t>
            </a:r>
          </a:p>
        </p:txBody>
      </p:sp>
      <p:sp>
        <p:nvSpPr>
          <p:cNvPr id="3" name="Content Placeholder 2"/>
          <p:cNvSpPr>
            <a:spLocks noGrp="1"/>
          </p:cNvSpPr>
          <p:nvPr>
            <p:ph idx="1"/>
          </p:nvPr>
        </p:nvSpPr>
        <p:spPr>
          <a:xfrm>
            <a:off x="0" y="1066800"/>
            <a:ext cx="8991600" cy="4525963"/>
          </a:xfrm>
        </p:spPr>
        <p:txBody>
          <a:bodyPr>
            <a:normAutofit/>
          </a:bodyPr>
          <a:lstStyle/>
          <a:p>
            <a:pPr lvl="1"/>
            <a:endParaRPr lang="en-US" sz="1600" dirty="0"/>
          </a:p>
          <a:p>
            <a:pPr marL="457200" lvl="1" indent="0">
              <a:buNone/>
            </a:pPr>
            <a:endParaRPr lang="en-US" sz="1600" dirty="0"/>
          </a:p>
          <a:p>
            <a:pPr marL="914400" lvl="2" indent="0">
              <a:buNone/>
            </a:pPr>
            <a:endParaRPr lang="en-US" sz="1200" dirty="0"/>
          </a:p>
        </p:txBody>
      </p:sp>
      <p:pic>
        <p:nvPicPr>
          <p:cNvPr id="4" name="Picture 3" descr="Clear Roads Logo use.jpg"/>
          <p:cNvPicPr>
            <a:picLocks noChangeAspect="1"/>
          </p:cNvPicPr>
          <p:nvPr/>
        </p:nvPicPr>
        <p:blipFill>
          <a:blip r:embed="rId2" cstate="print"/>
          <a:stretch>
            <a:fillRect/>
          </a:stretch>
        </p:blipFill>
        <p:spPr>
          <a:xfrm>
            <a:off x="7243572" y="5943600"/>
            <a:ext cx="1900428" cy="615685"/>
          </a:xfrm>
          <a:prstGeom prst="rect">
            <a:avLst/>
          </a:prstGeom>
        </p:spPr>
      </p:pic>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extBox 5"/>
          <p:cNvSpPr txBox="1"/>
          <p:nvPr/>
        </p:nvSpPr>
        <p:spPr>
          <a:xfrm>
            <a:off x="152401" y="1066800"/>
            <a:ext cx="8077200" cy="4431983"/>
          </a:xfrm>
          <a:prstGeom prst="rect">
            <a:avLst/>
          </a:prstGeom>
          <a:noFill/>
        </p:spPr>
        <p:txBody>
          <a:bodyPr wrap="square" rtlCol="0">
            <a:spAutoFit/>
          </a:bodyPr>
          <a:lstStyle/>
          <a:p>
            <a:r>
              <a:rPr lang="en-US" sz="2400" dirty="0">
                <a:solidFill>
                  <a:schemeClr val="bg1"/>
                </a:solidFill>
              </a:rPr>
              <a:t>Record Keeping : Clear Roads training module  20: Record Keeping</a:t>
            </a:r>
          </a:p>
          <a:p>
            <a:endParaRPr lang="en-US" sz="2400" dirty="0">
              <a:solidFill>
                <a:schemeClr val="bg1"/>
              </a:solidFill>
            </a:endParaRPr>
          </a:p>
          <a:p>
            <a:r>
              <a:rPr lang="en-US" sz="2400" dirty="0">
                <a:solidFill>
                  <a:schemeClr val="bg1"/>
                </a:solidFill>
              </a:rPr>
              <a:t>For more information on plowing see module 1: Plowing Procedures </a:t>
            </a:r>
          </a:p>
          <a:p>
            <a:endParaRPr lang="en-US" sz="2400" dirty="0">
              <a:solidFill>
                <a:schemeClr val="bg1"/>
              </a:solidFill>
            </a:endParaRPr>
          </a:p>
          <a:p>
            <a:r>
              <a:rPr lang="en-US" sz="2400" dirty="0">
                <a:solidFill>
                  <a:schemeClr val="bg1"/>
                </a:solidFill>
              </a:rPr>
              <a:t>For more information of LOS see module 19: Supervisors and Winter Maintenance</a:t>
            </a:r>
          </a:p>
          <a:p>
            <a:endParaRPr lang="en-US" sz="2400" dirty="0">
              <a:solidFill>
                <a:schemeClr val="bg1"/>
              </a:solidFill>
            </a:endParaRPr>
          </a:p>
          <a:p>
            <a:r>
              <a:rPr lang="en-US" sz="2400" dirty="0">
                <a:solidFill>
                  <a:schemeClr val="bg1"/>
                </a:solidFill>
              </a:rPr>
              <a:t>More information on material testing is available in Module 10: Deicer Agent Management Policy</a:t>
            </a:r>
          </a:p>
          <a:p>
            <a:endParaRPr lang="en-US" dirty="0">
              <a:solidFill>
                <a:schemeClr val="bg1"/>
              </a:solidFill>
            </a:endParaRPr>
          </a:p>
        </p:txBody>
      </p:sp>
    </p:spTree>
    <p:extLst>
      <p:ext uri="{BB962C8B-B14F-4D97-AF65-F5344CB8AC3E}">
        <p14:creationId xmlns:p14="http://schemas.microsoft.com/office/powerpoint/2010/main" val="1759514654"/>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Thank you for your good work!</a:t>
            </a:r>
          </a:p>
        </p:txBody>
      </p:sp>
      <p:pic>
        <p:nvPicPr>
          <p:cNvPr id="6" name="Picture 5"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16200000">
            <a:off x="-346075" y="2555875"/>
            <a:ext cx="3378200" cy="2533650"/>
          </a:xfrm>
          <a:prstGeom prst="rect">
            <a:avLst/>
          </a:prstGeom>
        </p:spPr>
      </p:pic>
      <p:pic>
        <p:nvPicPr>
          <p:cNvPr id="3" name="Picture 2"/>
          <p:cNvPicPr>
            <a:picLocks noChangeAspect="1"/>
          </p:cNvPicPr>
          <p:nvPr/>
        </p:nvPicPr>
        <p:blipFill rotWithShape="1">
          <a:blip r:embed="rId5" cstate="print">
            <a:extLst>
              <a:ext uri="{28A0092B-C50C-407E-A947-70E740481C1C}">
                <a14:useLocalDpi xmlns:a14="http://schemas.microsoft.com/office/drawing/2010/main" val="0"/>
              </a:ext>
            </a:extLst>
          </a:blip>
          <a:srcRect l="9833"/>
          <a:stretch/>
        </p:blipFill>
        <p:spPr>
          <a:xfrm rot="5400000">
            <a:off x="5984297" y="2479097"/>
            <a:ext cx="3366655" cy="2800350"/>
          </a:xfrm>
          <a:prstGeom prst="rect">
            <a:avLst/>
          </a:prstGeom>
        </p:spPr>
      </p:pic>
      <p:pic>
        <p:nvPicPr>
          <p:cNvPr id="4" name="Picture 3"/>
          <p:cNvPicPr>
            <a:picLocks noChangeAspect="1"/>
          </p:cNvPicPr>
          <p:nvPr/>
        </p:nvPicPr>
        <p:blipFill rotWithShape="1">
          <a:blip r:embed="rId6" cstate="print">
            <a:extLst>
              <a:ext uri="{28A0092B-C50C-407E-A947-70E740481C1C}">
                <a14:useLocalDpi xmlns:a14="http://schemas.microsoft.com/office/drawing/2010/main" val="0"/>
              </a:ext>
            </a:extLst>
          </a:blip>
          <a:srcRect l="5321" r="13193"/>
          <a:stretch/>
        </p:blipFill>
        <p:spPr>
          <a:xfrm>
            <a:off x="2743200" y="2286000"/>
            <a:ext cx="3394363" cy="3124200"/>
          </a:xfrm>
          <a:prstGeom prst="rect">
            <a:avLst/>
          </a:prstGeom>
        </p:spPr>
      </p:pic>
      <p:sp>
        <p:nvSpPr>
          <p:cNvPr id="10" name="Isosceles Triangle 9"/>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740053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Objectives</a:t>
            </a:r>
          </a:p>
        </p:txBody>
      </p:sp>
      <p:sp>
        <p:nvSpPr>
          <p:cNvPr id="3" name="Content Placeholder 2"/>
          <p:cNvSpPr>
            <a:spLocks noGrp="1"/>
          </p:cNvSpPr>
          <p:nvPr>
            <p:ph idx="1"/>
          </p:nvPr>
        </p:nvSpPr>
        <p:spPr>
          <a:xfrm>
            <a:off x="292100" y="1066800"/>
            <a:ext cx="8305800" cy="4525963"/>
          </a:xfrm>
        </p:spPr>
        <p:txBody>
          <a:bodyPr>
            <a:normAutofit fontScale="77500" lnSpcReduction="20000"/>
          </a:bodyPr>
          <a:lstStyle/>
          <a:p>
            <a:pPr lvl="1"/>
            <a:endParaRPr lang="en-US" sz="1600" dirty="0"/>
          </a:p>
          <a:p>
            <a:pPr marL="457200" lvl="1" indent="0">
              <a:buNone/>
            </a:pPr>
            <a:endParaRPr lang="en-US" sz="1600" dirty="0"/>
          </a:p>
          <a:p>
            <a:pPr marL="0" indent="0">
              <a:buNone/>
            </a:pPr>
            <a:r>
              <a:rPr lang="en-US" dirty="0">
                <a:effectLst/>
              </a:rPr>
              <a:t>The objective of the training is to make the attendee aware of what needs to be done prior to winter operations.  A successful winter maintenance program begins with properly trained staff, fully functional equipment that has been checked, and a well-stocked inventory of deicing materials.  Topics in the module include:</a:t>
            </a:r>
          </a:p>
          <a:p>
            <a:pPr marL="0" indent="0">
              <a:buNone/>
            </a:pPr>
            <a:endParaRPr lang="en-US" sz="4000" dirty="0">
              <a:effectLst/>
            </a:endParaRPr>
          </a:p>
          <a:p>
            <a:pPr marL="685800" indent="-392113"/>
            <a:r>
              <a:rPr lang="en-US" dirty="0">
                <a:effectLst/>
              </a:rPr>
              <a:t>Manager and operator training</a:t>
            </a:r>
            <a:endParaRPr lang="en-US" sz="4000" dirty="0">
              <a:effectLst/>
            </a:endParaRPr>
          </a:p>
          <a:p>
            <a:pPr marL="685800" indent="-392113"/>
            <a:r>
              <a:rPr lang="en-US" dirty="0">
                <a:effectLst/>
              </a:rPr>
              <a:t>Responsibilities of management and operators</a:t>
            </a:r>
            <a:endParaRPr lang="en-US" sz="4000" dirty="0">
              <a:effectLst/>
            </a:endParaRPr>
          </a:p>
          <a:p>
            <a:pPr marL="685800" indent="-392113"/>
            <a:r>
              <a:rPr lang="en-US" dirty="0">
                <a:effectLst/>
              </a:rPr>
              <a:t>Communicating organization goals to all employees, from  leadership to the plow operator</a:t>
            </a:r>
            <a:endParaRPr lang="en-US" sz="4000" dirty="0">
              <a:effectLst/>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 </a:t>
            </a:r>
          </a:p>
        </p:txBody>
      </p:sp>
    </p:spTree>
    <p:extLst>
      <p:ext uri="{BB962C8B-B14F-4D97-AF65-F5344CB8AC3E}">
        <p14:creationId xmlns:p14="http://schemas.microsoft.com/office/powerpoint/2010/main" val="333010017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609600" y="1066800"/>
            <a:ext cx="8382000" cy="4525963"/>
          </a:xfrm>
        </p:spPr>
        <p:txBody>
          <a:bodyPr>
            <a:normAutofit/>
          </a:bodyPr>
          <a:lstStyle/>
          <a:p>
            <a:pPr marL="0" indent="0">
              <a:buNone/>
            </a:pPr>
            <a:r>
              <a:rPr lang="en-US" dirty="0">
                <a:effectLst/>
              </a:rPr>
              <a:t>Other topics include: </a:t>
            </a:r>
          </a:p>
          <a:p>
            <a:pPr marL="0" indent="0">
              <a:buNone/>
            </a:pPr>
            <a:endParaRPr lang="en-US" dirty="0">
              <a:effectLst/>
            </a:endParaRPr>
          </a:p>
          <a:p>
            <a:r>
              <a:rPr lang="en-US" dirty="0">
                <a:effectLst/>
              </a:rPr>
              <a:t>Communicating the importance of facility inspection and repair</a:t>
            </a:r>
            <a:endParaRPr lang="en-US" sz="4000" dirty="0">
              <a:effectLst/>
            </a:endParaRPr>
          </a:p>
          <a:p>
            <a:r>
              <a:rPr lang="en-US" dirty="0">
                <a:effectLst/>
              </a:rPr>
              <a:t>Stocking adequate amounts of deicers and abrasives </a:t>
            </a:r>
            <a:endParaRPr lang="en-US" sz="1600" dirty="0"/>
          </a:p>
          <a:p>
            <a:r>
              <a:rPr lang="en-US" dirty="0">
                <a:effectLst/>
              </a:rPr>
              <a:t>Equipment inspection, repair and calibration</a:t>
            </a:r>
          </a:p>
          <a:p>
            <a:r>
              <a:rPr lang="en-US" dirty="0">
                <a:effectLst/>
              </a:rPr>
              <a:t>Winter snow plow route review</a:t>
            </a:r>
          </a:p>
          <a:p>
            <a:r>
              <a:rPr lang="en-US" dirty="0">
                <a:effectLst/>
              </a:rPr>
              <a:t>The importance of meeting with emergency services and neighboring local public agencies</a:t>
            </a:r>
          </a:p>
          <a:p>
            <a:pPr marL="0" indent="0">
              <a:buNone/>
            </a:pPr>
            <a:r>
              <a:rPr lang="en-US" dirty="0">
                <a:effectLst/>
              </a:rPr>
              <a:t>   </a:t>
            </a:r>
            <a:endParaRPr lang="en-US" sz="4000" dirty="0"/>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 </a:t>
            </a:r>
          </a:p>
        </p:txBody>
      </p:sp>
      <p:sp>
        <p:nvSpPr>
          <p:cNvPr id="7" name="Title 1"/>
          <p:cNvSpPr txBox="1">
            <a:spLocks/>
          </p:cNvSpPr>
          <p:nvPr/>
        </p:nvSpPr>
        <p:spPr>
          <a:xfrm>
            <a:off x="609600" y="1524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effectLst/>
              </a:rPr>
              <a:t>Objectives</a:t>
            </a:r>
          </a:p>
        </p:txBody>
      </p:sp>
    </p:spTree>
    <p:extLst>
      <p:ext uri="{BB962C8B-B14F-4D97-AF65-F5344CB8AC3E}">
        <p14:creationId xmlns:p14="http://schemas.microsoft.com/office/powerpoint/2010/main" val="121574496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Section 1:  Manager and Operator Training</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49095" y="1524000"/>
            <a:ext cx="3429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l="30833" b="25555"/>
          <a:stretch/>
        </p:blipFill>
        <p:spPr bwMode="auto">
          <a:xfrm>
            <a:off x="4277663" y="1981200"/>
            <a:ext cx="4531057"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279583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dirty="0">
                <a:effectLst/>
              </a:rPr>
              <a:t>Goals of the Organization</a:t>
            </a:r>
          </a:p>
        </p:txBody>
      </p:sp>
      <p:sp>
        <p:nvSpPr>
          <p:cNvPr id="3" name="Content Placeholder 2"/>
          <p:cNvSpPr>
            <a:spLocks noGrp="1"/>
          </p:cNvSpPr>
          <p:nvPr>
            <p:ph idx="1"/>
          </p:nvPr>
        </p:nvSpPr>
        <p:spPr>
          <a:xfrm>
            <a:off x="457200" y="1066800"/>
            <a:ext cx="7315200" cy="4525963"/>
          </a:xfrm>
        </p:spPr>
        <p:txBody>
          <a:bodyPr>
            <a:normAutofit/>
          </a:bodyPr>
          <a:lstStyle/>
          <a:p>
            <a:pPr marL="0" indent="0">
              <a:buNone/>
            </a:pPr>
            <a:r>
              <a:rPr lang="en-US" dirty="0">
                <a:effectLst/>
              </a:rPr>
              <a:t>Ensure the goals of the organization are known from the leadership to the person in the plow.</a:t>
            </a:r>
            <a:endParaRPr lang="en-US" sz="4000" dirty="0">
              <a:effectLst/>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62000" y="2003425"/>
            <a:ext cx="5913557" cy="391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6100562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9" name="Picture 5" descr="http://www.dot.state.fl.us/publicinformationoffice/moredot/FDOT-Mission-Vision-Values.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3200" y="1168400"/>
            <a:ext cx="3676650" cy="47625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effectLst/>
              </a:rPr>
              <a:t>Goals of the Organization</a:t>
            </a:r>
          </a:p>
        </p:txBody>
      </p:sp>
      <p:pic>
        <p:nvPicPr>
          <p:cNvPr id="4" name="Picture 3" descr="Clear Roads Logo use.jpg"/>
          <p:cNvPicPr>
            <a:picLocks noChangeAspect="1"/>
          </p:cNvPicPr>
          <p:nvPr/>
        </p:nvPicPr>
        <p:blipFill>
          <a:blip r:embed="rId4" cstate="print"/>
          <a:stretch>
            <a:fillRect/>
          </a:stretch>
        </p:blipFill>
        <p:spPr>
          <a:xfrm>
            <a:off x="7188393" y="5943600"/>
            <a:ext cx="1900428" cy="615685"/>
          </a:xfrm>
          <a:prstGeom prst="rect">
            <a:avLst/>
          </a:prstGeom>
        </p:spPr>
      </p:pic>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Content Placeholder 4"/>
          <p:cNvSpPr>
            <a:spLocks noGrp="1"/>
          </p:cNvSpPr>
          <p:nvPr>
            <p:ph idx="1"/>
          </p:nvPr>
        </p:nvSpPr>
        <p:spPr>
          <a:xfrm>
            <a:off x="333703" y="4806014"/>
            <a:ext cx="8353097" cy="1006522"/>
          </a:xfrm>
          <a:solidFill>
            <a:srgbClr val="FFFF00"/>
          </a:solidFill>
        </p:spPr>
        <p:txBody>
          <a:bodyPr>
            <a:noAutofit/>
          </a:bodyPr>
          <a:lstStyle/>
          <a:p>
            <a:pPr marL="0" indent="0">
              <a:buNone/>
            </a:pPr>
            <a:r>
              <a:rPr lang="en-US" sz="1400" dirty="0">
                <a:solidFill>
                  <a:schemeClr val="tx1"/>
                </a:solidFill>
                <a:effectLst/>
                <a:latin typeface="Arial" pitchFamily="34" charset="0"/>
                <a:cs typeface="Arial" pitchFamily="34" charset="0"/>
              </a:rPr>
              <a:t>Note to presenters:  Insert your organization’s goals here and how you plan on communicating them.  Delete this yellow box before making presentation.</a:t>
            </a:r>
          </a:p>
        </p:txBody>
      </p:sp>
      <p:sp>
        <p:nvSpPr>
          <p:cNvPr id="10" name="Rectangle 9"/>
          <p:cNvSpPr/>
          <p:nvPr/>
        </p:nvSpPr>
        <p:spPr>
          <a:xfrm>
            <a:off x="4038600" y="2315645"/>
            <a:ext cx="4775200" cy="2308324"/>
          </a:xfrm>
          <a:prstGeom prst="rect">
            <a:avLst/>
          </a:prstGeom>
          <a:solidFill>
            <a:schemeClr val="bg1"/>
          </a:solidFill>
        </p:spPr>
        <p:txBody>
          <a:bodyPr wrap="square">
            <a:spAutoFit/>
          </a:bodyPr>
          <a:lstStyle/>
          <a:p>
            <a:r>
              <a:rPr lang="en-US" dirty="0" err="1"/>
              <a:t>MnDOT</a:t>
            </a:r>
            <a:r>
              <a:rPr lang="en-US" dirty="0"/>
              <a:t> District 1, headquartered in Duluth and Virginia, has a time-proven, rapid response plan in place for winter state highway maintenance in Northeastern Minnesota. The goal of this plan is to clear the roadways of snow and ice in a timeframe acceptable to District 1’s customers. This plan is guided by road type and traffic volume.</a:t>
            </a:r>
          </a:p>
        </p:txBody>
      </p:sp>
    </p:spTree>
    <p:extLst>
      <p:ext uri="{BB962C8B-B14F-4D97-AF65-F5344CB8AC3E}">
        <p14:creationId xmlns:p14="http://schemas.microsoft.com/office/powerpoint/2010/main" val="1923242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Who should know the winter goals of the organization?</a:t>
            </a:r>
          </a:p>
          <a:p>
            <a:pPr marL="228600" indent="-228600">
              <a:buAutoNum type="arabicPeriod"/>
            </a:pPr>
            <a:endParaRPr lang="en-US" sz="4000" dirty="0"/>
          </a:p>
          <a:p>
            <a:pPr marL="742950" indent="-742950">
              <a:buFont typeface="+mj-lt"/>
              <a:buAutoNum type="arabicPeriod"/>
            </a:pPr>
            <a:r>
              <a:rPr lang="en-US" sz="4000" dirty="0"/>
              <a:t>Everyone involved in winter operations </a:t>
            </a:r>
          </a:p>
          <a:p>
            <a:pPr marL="742950" indent="-742950">
              <a:buFont typeface="+mj-lt"/>
              <a:buAutoNum type="arabicPeriod"/>
            </a:pPr>
            <a:r>
              <a:rPr lang="en-US" sz="4000" dirty="0"/>
              <a:t>All union employees</a:t>
            </a:r>
          </a:p>
          <a:p>
            <a:pPr marL="742950" indent="-742950">
              <a:lnSpc>
                <a:spcPct val="100000"/>
              </a:lnSpc>
              <a:buFont typeface="+mj-lt"/>
              <a:buAutoNum type="arabicPeriod"/>
              <a:defRPr/>
            </a:pPr>
            <a:r>
              <a:rPr lang="en-US" sz="4000" dirty="0"/>
              <a:t>All management employees</a:t>
            </a:r>
          </a:p>
          <a:p>
            <a:pPr marL="742950" indent="-742950">
              <a:lnSpc>
                <a:spcPct val="100000"/>
              </a:lnSpc>
              <a:buFont typeface="+mj-lt"/>
              <a:buAutoNum type="arabicPeriod"/>
              <a:defRPr/>
            </a:pPr>
            <a:r>
              <a:rPr lang="en-US" sz="4000" dirty="0"/>
              <a:t>All new employees</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38299964"/>
      </p:ext>
    </p:extLst>
  </p:cSld>
  <p:clrMapOvr>
    <a:masterClrMapping/>
  </p:clrMapOvr>
  <p:transition spd="slow"/>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Who should know the winter goals of the organization?</a:t>
            </a:r>
          </a:p>
          <a:p>
            <a:pPr marL="228600" indent="-228600">
              <a:buAutoNum type="arabicPeriod"/>
            </a:pPr>
            <a:endParaRPr lang="en-US" sz="4000" dirty="0">
              <a:solidFill>
                <a:srgbClr val="FFFF00"/>
              </a:solidFill>
            </a:endParaRPr>
          </a:p>
          <a:p>
            <a:pPr marL="742950" indent="-742950">
              <a:buFont typeface="+mj-lt"/>
              <a:buAutoNum type="arabicPeriod"/>
            </a:pPr>
            <a:r>
              <a:rPr lang="en-US" sz="4000" dirty="0">
                <a:solidFill>
                  <a:srgbClr val="FFFF00"/>
                </a:solidFill>
              </a:rPr>
              <a:t>Everyone involved in winter operations </a:t>
            </a:r>
          </a:p>
          <a:p>
            <a:pPr marL="742950" indent="-742950">
              <a:buFont typeface="+mj-lt"/>
              <a:buAutoNum type="arabicPeriod"/>
            </a:pPr>
            <a:r>
              <a:rPr lang="en-US" sz="4000" dirty="0">
                <a:solidFill>
                  <a:schemeClr val="accent1">
                    <a:lumMod val="75000"/>
                  </a:schemeClr>
                </a:solidFill>
              </a:rPr>
              <a:t>All union employees</a:t>
            </a:r>
          </a:p>
          <a:p>
            <a:pPr marL="742950" indent="-742950">
              <a:lnSpc>
                <a:spcPct val="100000"/>
              </a:lnSpc>
              <a:buFont typeface="+mj-lt"/>
              <a:buAutoNum type="arabicPeriod"/>
              <a:defRPr/>
            </a:pPr>
            <a:r>
              <a:rPr lang="en-US" sz="4000" dirty="0">
                <a:solidFill>
                  <a:schemeClr val="accent1">
                    <a:lumMod val="75000"/>
                  </a:schemeClr>
                </a:solidFill>
              </a:rPr>
              <a:t>All management employees</a:t>
            </a:r>
          </a:p>
          <a:p>
            <a:pPr marL="742950" indent="-742950">
              <a:lnSpc>
                <a:spcPct val="100000"/>
              </a:lnSpc>
              <a:buFont typeface="+mj-lt"/>
              <a:buAutoNum type="arabicPeriod"/>
              <a:defRPr/>
            </a:pPr>
            <a:r>
              <a:rPr lang="en-US" sz="4000" dirty="0">
                <a:solidFill>
                  <a:schemeClr val="accent1">
                    <a:lumMod val="75000"/>
                  </a:schemeClr>
                </a:solidFill>
              </a:rPr>
              <a:t>All new employees</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229296844"/>
      </p:ext>
    </p:extLst>
  </p:cSld>
  <p:clrMapOvr>
    <a:masterClrMapping/>
  </p:clrMapOvr>
  <p:transition spd="slow"/>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Manager Training</a:t>
            </a:r>
          </a:p>
        </p:txBody>
      </p:sp>
      <p:sp>
        <p:nvSpPr>
          <p:cNvPr id="3" name="Content Placeholder 2"/>
          <p:cNvSpPr>
            <a:spLocks noGrp="1"/>
          </p:cNvSpPr>
          <p:nvPr>
            <p:ph idx="1"/>
          </p:nvPr>
        </p:nvSpPr>
        <p:spPr>
          <a:xfrm>
            <a:off x="0" y="1066801"/>
            <a:ext cx="8991600" cy="1905000"/>
          </a:xfrm>
        </p:spPr>
        <p:txBody>
          <a:bodyPr>
            <a:normAutofit/>
          </a:bodyPr>
          <a:lstStyle/>
          <a:p>
            <a:pPr lvl="1"/>
            <a:r>
              <a:rPr lang="en-US" dirty="0"/>
              <a:t>Training suggested for supervisors: MDSS, weather forecasting, route optimization</a:t>
            </a:r>
          </a:p>
          <a:p>
            <a:pPr lvl="1"/>
            <a:r>
              <a:rPr lang="en-US" dirty="0"/>
              <a:t>Training suggested for superintendents:  legal issues, public communications</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8" name="Picture 2" descr="C:\pictures\Pictures\salt\people\FCI photos Nov-Dec 2012 038.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7987" t="30564"/>
          <a:stretch/>
        </p:blipFill>
        <p:spPr bwMode="auto">
          <a:xfrm>
            <a:off x="304799" y="2971800"/>
            <a:ext cx="6058601" cy="3429000"/>
          </a:xfrm>
          <a:prstGeom prst="rect">
            <a:avLst/>
          </a:prstGeom>
          <a:noFill/>
          <a:extLst>
            <a:ext uri="{909E8E84-426E-40DD-AFC4-6F175D3DCCD1}">
              <a14:hiddenFill xmlns:a14="http://schemas.microsoft.com/office/drawing/2010/main">
                <a:solidFill>
                  <a:srgbClr val="FFFFFF"/>
                </a:solidFill>
              </a14:hiddenFill>
            </a:ext>
          </a:extLst>
        </p:spPr>
      </p:pic>
      <p:sp>
        <p:nvSpPr>
          <p:cNvPr id="7" name="Content Placeholder 4"/>
          <p:cNvSpPr txBox="1">
            <a:spLocks/>
          </p:cNvSpPr>
          <p:nvPr/>
        </p:nvSpPr>
        <p:spPr>
          <a:xfrm>
            <a:off x="2717800" y="4574908"/>
            <a:ext cx="5969000" cy="1216292"/>
          </a:xfrm>
          <a:prstGeom prst="rect">
            <a:avLst/>
          </a:prstGeom>
          <a:solidFill>
            <a:srgbClr val="FFFF00"/>
          </a:solidFill>
        </p:spPr>
        <p:txBody>
          <a:bodyPr vert="horz" lIns="91440" tIns="45720" rIns="91440" bIns="45720" rtlCol="0">
            <a:normAutofit fontScale="47500" lnSpcReduction="20000"/>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tx1"/>
                </a:solidFill>
                <a:effectLst/>
                <a:latin typeface="Arial" pitchFamily="34" charset="0"/>
                <a:cs typeface="Arial" pitchFamily="34" charset="0"/>
              </a:rPr>
              <a:t>Note to presenters:  Insert your training schedule or training objectives for managers here.  Delete this yellow box before making presentation.</a:t>
            </a:r>
          </a:p>
        </p:txBody>
      </p:sp>
    </p:spTree>
    <p:extLst>
      <p:ext uri="{BB962C8B-B14F-4D97-AF65-F5344CB8AC3E}">
        <p14:creationId xmlns:p14="http://schemas.microsoft.com/office/powerpoint/2010/main" val="705305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00" name="Picture 4" descr="C:\pictures\Pictures\salt\people\IMG_0843 Bruce at desk.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16103"/>
          <a:stretch/>
        </p:blipFill>
        <p:spPr bwMode="auto">
          <a:xfrm>
            <a:off x="3048000" y="1342227"/>
            <a:ext cx="5562600" cy="3500137"/>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p:txBody>
          <a:bodyPr/>
          <a:lstStyle/>
          <a:p>
            <a:r>
              <a:rPr lang="en-US" dirty="0">
                <a:effectLst/>
              </a:rPr>
              <a:t>Responsibilities of Management</a:t>
            </a:r>
          </a:p>
        </p:txBody>
      </p:sp>
      <p:sp>
        <p:nvSpPr>
          <p:cNvPr id="3" name="Content Placeholder 2"/>
          <p:cNvSpPr>
            <a:spLocks noGrp="1"/>
          </p:cNvSpPr>
          <p:nvPr>
            <p:ph idx="1"/>
          </p:nvPr>
        </p:nvSpPr>
        <p:spPr>
          <a:xfrm>
            <a:off x="-15240" y="1691057"/>
            <a:ext cx="3063240" cy="2032158"/>
          </a:xfrm>
        </p:spPr>
        <p:txBody>
          <a:bodyPr>
            <a:noAutofit/>
          </a:bodyPr>
          <a:lstStyle/>
          <a:p>
            <a:pPr marL="457200" lvl="1" indent="0">
              <a:buNone/>
            </a:pPr>
            <a:r>
              <a:rPr lang="en-US" dirty="0"/>
              <a:t>Example:</a:t>
            </a:r>
          </a:p>
          <a:p>
            <a:pPr marL="749300" lvl="1" indent="-292100">
              <a:buNone/>
            </a:pPr>
            <a:r>
              <a:rPr lang="en-US" dirty="0"/>
              <a:t>1. Route assignments</a:t>
            </a:r>
          </a:p>
          <a:p>
            <a:pPr marL="749300" lvl="1" indent="-292100">
              <a:buNone/>
            </a:pPr>
            <a:r>
              <a:rPr lang="en-US" dirty="0"/>
              <a:t>2. Set call out procedure</a:t>
            </a:r>
          </a:p>
          <a:p>
            <a:pPr marL="749300" lvl="1" indent="-292100">
              <a:buNone/>
            </a:pPr>
            <a:r>
              <a:rPr lang="en-US" dirty="0"/>
              <a:t>3. Level of service determinations</a:t>
            </a:r>
          </a:p>
        </p:txBody>
      </p:sp>
      <p:pic>
        <p:nvPicPr>
          <p:cNvPr id="4" name="Picture 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Content Placeholder 4"/>
          <p:cNvSpPr txBox="1">
            <a:spLocks/>
          </p:cNvSpPr>
          <p:nvPr/>
        </p:nvSpPr>
        <p:spPr>
          <a:xfrm>
            <a:off x="685800" y="4824451"/>
            <a:ext cx="5791200" cy="1093268"/>
          </a:xfrm>
          <a:prstGeom prst="rect">
            <a:avLst/>
          </a:prstGeom>
          <a:solidFill>
            <a:srgbClr val="FFFF00"/>
          </a:solidFill>
        </p:spPr>
        <p:txBody>
          <a:bodyPr vert="horz" lIns="91440" tIns="45720" rIns="91440" bIns="45720" rtlCol="0">
            <a:normAutofit fontScale="55000" lnSpcReduction="20000"/>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tx1"/>
                </a:solidFill>
                <a:effectLst/>
              </a:rPr>
              <a:t>Note to presenters: insert a list of management responsibilities here.  Delete this yellow box before making presentation.</a:t>
            </a:r>
          </a:p>
        </p:txBody>
      </p:sp>
      <p:pic>
        <p:nvPicPr>
          <p:cNvPr id="40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514600" y="15278100"/>
            <a:ext cx="6964680" cy="52235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rot="20640966">
            <a:off x="3889494" y="2582293"/>
            <a:ext cx="1148805" cy="738664"/>
          </a:xfrm>
          <a:prstGeom prst="rect">
            <a:avLst/>
          </a:prstGeom>
          <a:noFill/>
        </p:spPr>
        <p:txBody>
          <a:bodyPr wrap="squar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Getting ready</a:t>
            </a:r>
          </a:p>
          <a:p>
            <a:pPr algn="ctr"/>
            <a:r>
              <a:rPr lang="en-US" sz="1400" b="1"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for winter</a:t>
            </a:r>
          </a:p>
        </p:txBody>
      </p:sp>
    </p:spTree>
    <p:extLst>
      <p:ext uri="{BB962C8B-B14F-4D97-AF65-F5344CB8AC3E}">
        <p14:creationId xmlns:p14="http://schemas.microsoft.com/office/powerpoint/2010/main" val="255011033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9" name="Rectangle 8"/>
          <p:cNvSpPr/>
          <p:nvPr/>
        </p:nvSpPr>
        <p:spPr>
          <a:xfrm>
            <a:off x="762000" y="1219200"/>
            <a:ext cx="7620000" cy="2862322"/>
          </a:xfrm>
          <a:prstGeom prst="rect">
            <a:avLst/>
          </a:prstGeom>
        </p:spPr>
        <p:txBody>
          <a:bodyPr wrap="square">
            <a:spAutoFit/>
          </a:bodyPr>
          <a:lstStyle/>
          <a:p>
            <a:endParaRPr lang="en-US" dirty="0"/>
          </a:p>
          <a:p>
            <a:r>
              <a:rPr lang="en-US" sz="5400" dirty="0">
                <a:solidFill>
                  <a:schemeClr val="bg1"/>
                </a:solidFill>
              </a:rPr>
              <a:t>Training for Winter Maintenance Supervisors and Operators</a:t>
            </a:r>
          </a:p>
        </p:txBody>
      </p:sp>
    </p:spTree>
    <p:extLst>
      <p:ext uri="{BB962C8B-B14F-4D97-AF65-F5344CB8AC3E}">
        <p14:creationId xmlns:p14="http://schemas.microsoft.com/office/powerpoint/2010/main" val="28371209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Needs for Operator Training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8" name="Content Placeholder 7"/>
          <p:cNvSpPr>
            <a:spLocks noGrp="1"/>
          </p:cNvSpPr>
          <p:nvPr>
            <p:ph idx="1"/>
          </p:nvPr>
        </p:nvSpPr>
        <p:spPr>
          <a:xfrm>
            <a:off x="228600" y="1089660"/>
            <a:ext cx="8305800" cy="3530600"/>
          </a:xfrm>
        </p:spPr>
        <p:txBody>
          <a:bodyPr>
            <a:noAutofit/>
          </a:bodyPr>
          <a:lstStyle/>
          <a:p>
            <a:pPr marL="0" indent="0">
              <a:lnSpc>
                <a:spcPct val="100000"/>
              </a:lnSpc>
              <a:buNone/>
            </a:pPr>
            <a:r>
              <a:rPr lang="en-US" sz="2000" dirty="0"/>
              <a:t>Example: Each county will conduct annual snow and ice operator training sessions for all regular and auxiliary drivers.  Successful completion of this or equivalent training is a prerequisite for participation in snow and ice removal activities.  </a:t>
            </a:r>
          </a:p>
          <a:p>
            <a:pPr marL="0" indent="0">
              <a:lnSpc>
                <a:spcPct val="100000"/>
              </a:lnSpc>
              <a:buNone/>
            </a:pPr>
            <a:endParaRPr lang="en-US" sz="2000" dirty="0"/>
          </a:p>
          <a:p>
            <a:pPr marL="0" indent="0">
              <a:lnSpc>
                <a:spcPct val="100000"/>
              </a:lnSpc>
              <a:buNone/>
            </a:pPr>
            <a:r>
              <a:rPr lang="en-US" sz="2000" dirty="0"/>
              <a:t>This training should include, at a minimum:  </a:t>
            </a:r>
          </a:p>
          <a:p>
            <a:pPr>
              <a:lnSpc>
                <a:spcPct val="100000"/>
              </a:lnSpc>
            </a:pPr>
            <a:r>
              <a:rPr lang="en-US" sz="2000" dirty="0"/>
              <a:t>Safety issues  </a:t>
            </a:r>
          </a:p>
          <a:p>
            <a:pPr>
              <a:lnSpc>
                <a:spcPct val="100000"/>
              </a:lnSpc>
            </a:pPr>
            <a:r>
              <a:rPr lang="en-US" sz="2000" dirty="0"/>
              <a:t>Labor issues  </a:t>
            </a:r>
          </a:p>
          <a:p>
            <a:pPr>
              <a:lnSpc>
                <a:spcPct val="100000"/>
              </a:lnSpc>
            </a:pPr>
            <a:r>
              <a:rPr lang="en-US" sz="2000" dirty="0"/>
              <a:t>Anti-icing/deicing practices  </a:t>
            </a:r>
          </a:p>
          <a:p>
            <a:pPr>
              <a:lnSpc>
                <a:spcPct val="100000"/>
              </a:lnSpc>
            </a:pPr>
            <a:r>
              <a:rPr lang="en-US" sz="2000" dirty="0"/>
              <a:t>Plowing practices and hazards  </a:t>
            </a:r>
          </a:p>
          <a:p>
            <a:pPr>
              <a:lnSpc>
                <a:spcPct val="100000"/>
              </a:lnSpc>
            </a:pPr>
            <a:r>
              <a:rPr lang="en-US" sz="2000" dirty="0"/>
              <a:t>Equipment function and operation  </a:t>
            </a:r>
          </a:p>
          <a:p>
            <a:pPr>
              <a:lnSpc>
                <a:spcPct val="100000"/>
              </a:lnSpc>
            </a:pPr>
            <a:r>
              <a:rPr lang="en-US" sz="2000" dirty="0"/>
              <a:t>Environmental concerns  </a:t>
            </a:r>
          </a:p>
          <a:p>
            <a:pPr>
              <a:lnSpc>
                <a:spcPct val="100000"/>
              </a:lnSpc>
            </a:pPr>
            <a:r>
              <a:rPr lang="en-US" sz="2000" dirty="0"/>
              <a:t>Economic concerns  </a:t>
            </a:r>
          </a:p>
          <a:p>
            <a:pPr>
              <a:lnSpc>
                <a:spcPct val="100000"/>
              </a:lnSpc>
            </a:pPr>
            <a:r>
              <a:rPr lang="en-US" sz="2000" dirty="0"/>
              <a:t>Radio operations  </a:t>
            </a:r>
          </a:p>
          <a:p>
            <a:pPr>
              <a:lnSpc>
                <a:spcPct val="100000"/>
              </a:lnSpc>
            </a:pPr>
            <a:r>
              <a:rPr lang="en-US" sz="2000" dirty="0"/>
              <a:t>Truck routing </a:t>
            </a:r>
          </a:p>
        </p:txBody>
      </p:sp>
      <p:sp>
        <p:nvSpPr>
          <p:cNvPr id="11" name="5-Point Star 10"/>
          <p:cNvSpPr/>
          <p:nvPr/>
        </p:nvSpPr>
        <p:spPr>
          <a:xfrm>
            <a:off x="8401812" y="609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93792" y="3060319"/>
            <a:ext cx="3353308" cy="251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Content Placeholder 4"/>
          <p:cNvSpPr txBox="1">
            <a:spLocks/>
          </p:cNvSpPr>
          <p:nvPr/>
        </p:nvSpPr>
        <p:spPr>
          <a:xfrm>
            <a:off x="3357372" y="4835970"/>
            <a:ext cx="5786628" cy="1122680"/>
          </a:xfrm>
          <a:prstGeom prst="rect">
            <a:avLst/>
          </a:prstGeom>
          <a:solidFill>
            <a:srgbClr val="FFFF00"/>
          </a:solidFill>
        </p:spPr>
        <p:txBody>
          <a:bodyPr vert="horz" lIns="91440" tIns="45720" rIns="91440" bIns="45720" rtlCol="0">
            <a:normAutofit fontScale="55000" lnSpcReduction="20000"/>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en-US" dirty="0">
                <a:solidFill>
                  <a:schemeClr val="tx1"/>
                </a:solidFill>
                <a:effectLst/>
              </a:rPr>
              <a:t>Note to presenters:  Insert your training schedule or training objectives for operators here.  Delete this yellow box before making presentation.</a:t>
            </a:r>
          </a:p>
        </p:txBody>
      </p:sp>
    </p:spTree>
    <p:extLst>
      <p:ext uri="{BB962C8B-B14F-4D97-AF65-F5344CB8AC3E}">
        <p14:creationId xmlns:p14="http://schemas.microsoft.com/office/powerpoint/2010/main" val="1858404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Operator Training</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10" name="Picture 3"/>
          <p:cNvPicPr>
            <a:picLocks noChangeAspect="1" noChangeArrowheads="1"/>
          </p:cNvPicPr>
          <p:nvPr/>
        </p:nvPicPr>
        <p:blipFill rotWithShape="1">
          <a:blip r:embed="rId4">
            <a:extLst>
              <a:ext uri="{28A0092B-C50C-407E-A947-70E740481C1C}">
                <a14:useLocalDpi xmlns:a14="http://schemas.microsoft.com/office/drawing/2010/main" val="0"/>
              </a:ext>
            </a:extLst>
          </a:blip>
          <a:srcRect l="20334" t="7778" b="17334"/>
          <a:stretch/>
        </p:blipFill>
        <p:spPr bwMode="auto">
          <a:xfrm>
            <a:off x="457200" y="1133109"/>
            <a:ext cx="4309896" cy="30385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Content Placeholder 2"/>
          <p:cNvSpPr>
            <a:spLocks noGrp="1"/>
          </p:cNvSpPr>
          <p:nvPr>
            <p:ph idx="1"/>
          </p:nvPr>
        </p:nvSpPr>
        <p:spPr>
          <a:xfrm>
            <a:off x="4876800" y="1681830"/>
            <a:ext cx="3525012" cy="1569370"/>
          </a:xfrm>
        </p:spPr>
        <p:txBody>
          <a:bodyPr>
            <a:noAutofit/>
          </a:bodyPr>
          <a:lstStyle/>
          <a:p>
            <a:pPr marL="0" indent="0">
              <a:buNone/>
            </a:pPr>
            <a:r>
              <a:rPr lang="en-US" sz="2400" dirty="0"/>
              <a:t>Effective communication is an art.   </a:t>
            </a:r>
          </a:p>
          <a:p>
            <a:pPr marL="0" indent="0">
              <a:buNone/>
            </a:pPr>
            <a:r>
              <a:rPr lang="en-US" sz="2400" dirty="0"/>
              <a:t>How are you doing?  </a:t>
            </a:r>
          </a:p>
          <a:p>
            <a:pPr marL="0" indent="0">
              <a:buNone/>
            </a:pPr>
            <a:r>
              <a:rPr lang="en-US" sz="2400" dirty="0"/>
              <a:t>Are there new methods you can try?</a:t>
            </a:r>
          </a:p>
        </p:txBody>
      </p:sp>
      <p:pic>
        <p:nvPicPr>
          <p:cNvPr id="102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870058" y="4403085"/>
            <a:ext cx="3484179" cy="17856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5-Point Star 11"/>
          <p:cNvSpPr/>
          <p:nvPr/>
        </p:nvSpPr>
        <p:spPr>
          <a:xfrm>
            <a:off x="8401812" y="609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124835013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Expectations   </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6147" name="Picture 3"/>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2541" b="20674"/>
          <a:stretch/>
        </p:blipFill>
        <p:spPr bwMode="auto">
          <a:xfrm>
            <a:off x="4191000" y="2819400"/>
            <a:ext cx="4724400" cy="28840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Content Placeholder 2"/>
          <p:cNvSpPr txBox="1">
            <a:spLocks/>
          </p:cNvSpPr>
          <p:nvPr/>
        </p:nvSpPr>
        <p:spPr>
          <a:xfrm>
            <a:off x="-15240" y="1691057"/>
            <a:ext cx="3749040" cy="1905000"/>
          </a:xfrm>
          <a:prstGeom prst="rect">
            <a:avLst/>
          </a:prstGeom>
        </p:spPr>
        <p:txBody>
          <a:bodyPr vert="horz" lIns="91440" tIns="45720" rIns="91440" bIns="45720" rtlCol="0">
            <a:no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r>
              <a:rPr lang="en-US" sz="2800" dirty="0"/>
              <a:t>How do you clearly communicate your expectations?</a:t>
            </a:r>
          </a:p>
        </p:txBody>
      </p:sp>
      <p:pic>
        <p:nvPicPr>
          <p:cNvPr id="2056" name="Picture 8" descr="C:\Users\Roman\AppData\Local\Microsoft\Windows\INetCache\IE\R1GVPA5D\communicate[1].pn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0" y="1193800"/>
            <a:ext cx="2534306" cy="1423444"/>
          </a:xfrm>
          <a:prstGeom prst="rect">
            <a:avLst/>
          </a:prstGeom>
          <a:noFill/>
          <a:extLst>
            <a:ext uri="{909E8E84-426E-40DD-AFC4-6F175D3DCCD1}">
              <a14:hiddenFill xmlns:a14="http://schemas.microsoft.com/office/drawing/2010/main">
                <a:solidFill>
                  <a:srgbClr val="FFFFFF"/>
                </a:solidFill>
              </a14:hiddenFill>
            </a:ext>
          </a:extLst>
        </p:spPr>
      </p:pic>
      <p:sp>
        <p:nvSpPr>
          <p:cNvPr id="11" name="5-Point Star 10"/>
          <p:cNvSpPr/>
          <p:nvPr/>
        </p:nvSpPr>
        <p:spPr>
          <a:xfrm>
            <a:off x="8401812" y="609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271352758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Expectations   </a:t>
            </a: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12" name="Content Placeholder 2"/>
          <p:cNvSpPr txBox="1">
            <a:spLocks/>
          </p:cNvSpPr>
          <p:nvPr/>
        </p:nvSpPr>
        <p:spPr>
          <a:xfrm>
            <a:off x="371094" y="1691056"/>
            <a:ext cx="8401812" cy="4560386"/>
          </a:xfrm>
          <a:prstGeom prst="rect">
            <a:avLst/>
          </a:prstGeom>
        </p:spPr>
        <p:txBody>
          <a:bodyPr vert="horz" lIns="91440" tIns="45720" rIns="91440" bIns="45720" rtlCol="0">
            <a:no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en-US" sz="2400" dirty="0">
                <a:effectLst/>
              </a:rPr>
              <a:t>“Who makes the decision to add calcium chloride, magnesium chloride or other materials to your application when temperatures drop?  Is it the manager, the operator or a software program?  If everyone is not clear on who makes the decision, the change in material may not take place and the operation will suffer.  Everyone needs to be clear on what is to be done and when.” </a:t>
            </a:r>
          </a:p>
          <a:p>
            <a:endParaRPr lang="en-US" sz="2400" dirty="0">
              <a:effectLst/>
            </a:endParaRPr>
          </a:p>
          <a:p>
            <a:pPr marL="0" indent="0">
              <a:buNone/>
            </a:pPr>
            <a:r>
              <a:rPr lang="en-US" sz="2400" i="1" dirty="0">
                <a:effectLst/>
              </a:rPr>
              <a:t>In this example the decision maker should be clearly identified; not at the time of the storm, but before the season. </a:t>
            </a:r>
            <a:endParaRPr lang="en-US" sz="2400" i="1" dirty="0"/>
          </a:p>
          <a:p>
            <a:pPr marL="457200" lvl="1" indent="0">
              <a:buFont typeface="Arial" pitchFamily="34" charset="0"/>
              <a:buNone/>
            </a:pPr>
            <a:endParaRPr lang="en-US" dirty="0"/>
          </a:p>
        </p:txBody>
      </p:sp>
      <p:sp>
        <p:nvSpPr>
          <p:cNvPr id="3" name="Rectangle 2"/>
          <p:cNvSpPr/>
          <p:nvPr/>
        </p:nvSpPr>
        <p:spPr>
          <a:xfrm>
            <a:off x="685800" y="1139285"/>
            <a:ext cx="1992853" cy="707886"/>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40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Example</a:t>
            </a:r>
            <a:endParaRPr lang="en-US" sz="40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
        <p:nvSpPr>
          <p:cNvPr id="11" name="5-Point Star 10"/>
          <p:cNvSpPr/>
          <p:nvPr/>
        </p:nvSpPr>
        <p:spPr>
          <a:xfrm>
            <a:off x="8401812" y="6096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dirty="0"/>
          </a:p>
        </p:txBody>
      </p:sp>
    </p:spTree>
    <p:extLst>
      <p:ext uri="{BB962C8B-B14F-4D97-AF65-F5344CB8AC3E}">
        <p14:creationId xmlns:p14="http://schemas.microsoft.com/office/powerpoint/2010/main" val="33313226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Section 2: Facility Inspection and Repair</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43000"/>
            <a:ext cx="4799576" cy="35996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7" name="Picture 1"/>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301480" y="1155700"/>
            <a:ext cx="2807216" cy="37429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888856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Section 2: Facility Inspection and Repair</a:t>
            </a:r>
          </a:p>
        </p:txBody>
      </p:sp>
      <p:sp>
        <p:nvSpPr>
          <p:cNvPr id="2" name="Content Placeholder 1"/>
          <p:cNvSpPr>
            <a:spLocks noGrp="1"/>
          </p:cNvSpPr>
          <p:nvPr>
            <p:ph idx="1"/>
          </p:nvPr>
        </p:nvSpPr>
        <p:spPr>
          <a:xfrm>
            <a:off x="228600" y="1193800"/>
            <a:ext cx="8458200" cy="5080000"/>
          </a:xfrm>
        </p:spPr>
        <p:txBody>
          <a:bodyPr/>
          <a:lstStyle/>
          <a:p>
            <a:pPr marL="0" indent="0">
              <a:buNone/>
            </a:pPr>
            <a:r>
              <a:rPr lang="en-US" dirty="0"/>
              <a:t>Ensure structures are inspected and repaired ….</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173705" y="4745960"/>
            <a:ext cx="8426602" cy="1200329"/>
          </a:xfrm>
          <a:prstGeom prst="rect">
            <a:avLst/>
          </a:prstGeom>
          <a:noFill/>
        </p:spPr>
        <p:txBody>
          <a:bodyPr wrap="none" lIns="91440" tIns="45720" rIns="91440" bIns="45720">
            <a:spAutoFit/>
            <a:scene3d>
              <a:camera prst="orthographicFront"/>
              <a:lightRig rig="flat" dir="tl">
                <a:rot lat="0" lon="0" rev="6600000"/>
              </a:lightRig>
            </a:scene3d>
            <a:sp3d extrusionH="25400" contourW="8890">
              <a:bevelT w="38100" h="31750"/>
              <a:contourClr>
                <a:schemeClr val="accent2">
                  <a:shade val="75000"/>
                </a:schemeClr>
              </a:contourClr>
            </a:sp3d>
          </a:bodyPr>
          <a:lstStyle/>
          <a:p>
            <a:pPr algn="ctr"/>
            <a:r>
              <a:rPr lang="en-US" sz="720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b</a:t>
            </a:r>
            <a:r>
              <a:rPr lang="en-US" sz="7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efore</a:t>
            </a:r>
            <a:r>
              <a:rPr lang="en-US" sz="3200" cap="none" spc="0"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rPr>
              <a:t> </a:t>
            </a:r>
            <a:r>
              <a:rPr lang="en-US" sz="2800" dirty="0">
                <a:solidFill>
                  <a:schemeClr val="bg1"/>
                </a:solidFill>
                <a:effectLst>
                  <a:outerShdw blurRad="38100" dist="38100" dir="2700000" algn="tl">
                    <a:srgbClr val="000000">
                      <a:alpha val="43137"/>
                    </a:srgbClr>
                  </a:outerShdw>
                </a:effectLst>
                <a:latin typeface="Tw Cen MT" pitchFamily="34" charset="0"/>
                <a:cs typeface="Times New Roman" pitchFamily="18" charset="0"/>
              </a:rPr>
              <a:t>receiving delivery of deicers/abrasives.</a:t>
            </a:r>
          </a:p>
        </p:txBody>
      </p:sp>
      <p:pic>
        <p:nvPicPr>
          <p:cNvPr id="1126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981200" y="1977360"/>
            <a:ext cx="4064000" cy="304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919591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effectLst/>
            </a:endParaRPr>
          </a:p>
          <a:p>
            <a:pPr marL="0" indent="0">
              <a:buNone/>
            </a:pPr>
            <a:r>
              <a:rPr lang="en-US" sz="4000" dirty="0">
                <a:effectLst/>
              </a:rPr>
              <a:t>When should you receive delivery of deicers/abrasives?</a:t>
            </a:r>
          </a:p>
          <a:p>
            <a:pPr marL="0" indent="0">
              <a:buNone/>
            </a:pPr>
            <a:endParaRPr lang="en-US" sz="4000" dirty="0">
              <a:effectLst/>
            </a:endParaRPr>
          </a:p>
          <a:p>
            <a:pPr marL="742950" indent="-742950">
              <a:buFont typeface="+mj-lt"/>
              <a:buAutoNum type="arabicPeriod"/>
            </a:pPr>
            <a:r>
              <a:rPr lang="en-US" sz="4000" dirty="0">
                <a:effectLst/>
              </a:rPr>
              <a:t>At any time</a:t>
            </a:r>
          </a:p>
          <a:p>
            <a:pPr marL="742950" indent="-742950">
              <a:buFont typeface="+mj-lt"/>
              <a:buAutoNum type="arabicPeriod"/>
            </a:pPr>
            <a:r>
              <a:rPr lang="en-US" sz="4000" dirty="0">
                <a:effectLst/>
              </a:rPr>
              <a:t>Before you inspect your facilities</a:t>
            </a:r>
          </a:p>
          <a:p>
            <a:pPr marL="742950" indent="-742950">
              <a:buFont typeface="+mj-lt"/>
              <a:buAutoNum type="arabicPeriod"/>
            </a:pPr>
            <a:r>
              <a:rPr lang="en-US" sz="4000" dirty="0">
                <a:effectLst/>
              </a:rPr>
              <a:t>After you inspect your facilities but before you fix them</a:t>
            </a:r>
          </a:p>
          <a:p>
            <a:pPr marL="742950" indent="-742950">
              <a:buFont typeface="+mj-lt"/>
              <a:buAutoNum type="arabicPeriod"/>
            </a:pPr>
            <a:r>
              <a:rPr lang="en-US" sz="4000" dirty="0">
                <a:effectLst/>
              </a:rPr>
              <a:t>After you inspect and have made any needed repairs</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205005"/>
      </p:ext>
    </p:extLst>
  </p:cSld>
  <p:clrMapOvr>
    <a:masterClrMapping/>
  </p:clrMapOvr>
  <p:transition spd="slow"/>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effectLst/>
            </a:endParaRPr>
          </a:p>
          <a:p>
            <a:pPr marL="0" indent="0">
              <a:buNone/>
            </a:pPr>
            <a:r>
              <a:rPr lang="en-US" sz="4000" dirty="0">
                <a:effectLst/>
              </a:rPr>
              <a:t>When should you receive delivery of deicers/abrasives?</a:t>
            </a:r>
          </a:p>
          <a:p>
            <a:pPr marL="0" indent="0">
              <a:buNone/>
            </a:pP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At any time</a:t>
            </a:r>
          </a:p>
          <a:p>
            <a:pPr marL="742950" indent="-742950">
              <a:buFont typeface="+mj-lt"/>
              <a:buAutoNum type="arabicPeriod"/>
            </a:pPr>
            <a:r>
              <a:rPr lang="en-US" sz="4000" dirty="0">
                <a:solidFill>
                  <a:schemeClr val="accent1">
                    <a:lumMod val="75000"/>
                  </a:schemeClr>
                </a:solidFill>
                <a:effectLst/>
              </a:rPr>
              <a:t>Before you inspect your facilities</a:t>
            </a:r>
          </a:p>
          <a:p>
            <a:pPr marL="742950" indent="-742950">
              <a:buFont typeface="+mj-lt"/>
              <a:buAutoNum type="arabicPeriod"/>
            </a:pPr>
            <a:r>
              <a:rPr lang="en-US" sz="4000" dirty="0">
                <a:solidFill>
                  <a:schemeClr val="accent1">
                    <a:lumMod val="75000"/>
                  </a:schemeClr>
                </a:solidFill>
                <a:effectLst/>
              </a:rPr>
              <a:t>After you inspect your facilities but before you fix them</a:t>
            </a:r>
            <a:endParaRPr lang="en-US" sz="4000" dirty="0">
              <a:solidFill>
                <a:srgbClr val="FFFF00"/>
              </a:solidFill>
              <a:effectLst/>
            </a:endParaRPr>
          </a:p>
          <a:p>
            <a:pPr marL="742950" indent="-742950">
              <a:buFont typeface="+mj-lt"/>
              <a:buAutoNum type="arabicPeriod"/>
            </a:pPr>
            <a:r>
              <a:rPr lang="en-US" sz="4000" dirty="0">
                <a:solidFill>
                  <a:srgbClr val="FFFF00"/>
                </a:solidFill>
                <a:effectLst/>
              </a:rPr>
              <a:t>After you inspect and have made any needed repairs</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54604621"/>
      </p:ext>
    </p:extLst>
  </p:cSld>
  <p:clrMapOvr>
    <a:masterClrMapping/>
  </p:clrMapOvr>
  <p:transition spd="slow"/>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Section 2: Facility Inspection and Repair</a:t>
            </a:r>
          </a:p>
        </p:txBody>
      </p:sp>
      <p:sp>
        <p:nvSpPr>
          <p:cNvPr id="2" name="Content Placeholder 1"/>
          <p:cNvSpPr>
            <a:spLocks noGrp="1"/>
          </p:cNvSpPr>
          <p:nvPr>
            <p:ph idx="1"/>
          </p:nvPr>
        </p:nvSpPr>
        <p:spPr/>
        <p:txBody>
          <a:bodyPr/>
          <a:lstStyle/>
          <a:p>
            <a:pPr marL="0" indent="0">
              <a:buNone/>
            </a:pPr>
            <a:r>
              <a:rPr lang="en-US" dirty="0"/>
              <a:t>Evaluate: do facilities meet the needs of the operation? </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21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33400" y="2079492"/>
            <a:ext cx="5562600" cy="41719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422507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effectLst/>
            </a:endParaRPr>
          </a:p>
          <a:p>
            <a:pPr marL="0" indent="0">
              <a:buNone/>
            </a:pPr>
            <a:r>
              <a:rPr lang="en-US" sz="4000" dirty="0">
                <a:effectLst/>
              </a:rPr>
              <a:t>Should winter sand be stored outside?</a:t>
            </a:r>
          </a:p>
          <a:p>
            <a:pPr marL="228600" indent="-228600">
              <a:buAutoNum type="arabicPeriod"/>
            </a:pPr>
            <a:endParaRPr lang="en-US" sz="4000" dirty="0">
              <a:effectLst/>
            </a:endParaRPr>
          </a:p>
          <a:p>
            <a:pPr marL="742950" indent="-742950">
              <a:buFont typeface="+mj-lt"/>
              <a:buAutoNum type="arabicPeriod"/>
            </a:pPr>
            <a:r>
              <a:rPr lang="en-US" sz="4000" dirty="0">
                <a:effectLst/>
              </a:rPr>
              <a:t>Yes </a:t>
            </a:r>
          </a:p>
          <a:p>
            <a:pPr marL="742950" indent="-742950">
              <a:buFont typeface="+mj-lt"/>
              <a:buAutoNum type="arabicPeriod"/>
            </a:pPr>
            <a:r>
              <a:rPr lang="en-US" sz="4000" dirty="0">
                <a:effectLst/>
              </a:rPr>
              <a:t>No</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81179162"/>
      </p:ext>
    </p:extLst>
  </p:cSld>
  <p:clrMapOvr>
    <a:masterClrMapping/>
  </p:clrMapOvr>
  <p:transition spd="slow"/>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81000" y="913743"/>
            <a:ext cx="8229600" cy="5080000"/>
          </a:xfrm>
        </p:spPr>
        <p:txBody>
          <a:bodyPr>
            <a:normAutofit/>
          </a:bodyPr>
          <a:lstStyle/>
          <a:p>
            <a:endParaRPr lang="en-US" sz="3600" dirty="0"/>
          </a:p>
          <a:p>
            <a:pPr marL="0" indent="0">
              <a:buNone/>
            </a:pPr>
            <a:r>
              <a:rPr lang="en-US" sz="3200" dirty="0">
                <a:effectLst/>
                <a:latin typeface="Arial" pitchFamily="34" charset="0"/>
                <a:cs typeface="Arial" pitchFamily="34" charset="0"/>
              </a:rPr>
              <a:t>Winter maintenance professionals are a very powerful and important group</a:t>
            </a:r>
          </a:p>
          <a:p>
            <a:endParaRPr lang="en-US" sz="3600" dirty="0">
              <a:latin typeface="Arial" pitchFamily="34" charset="0"/>
              <a:cs typeface="Arial" pitchFamily="34" charset="0"/>
            </a:endParaRPr>
          </a:p>
          <a:p>
            <a:endParaRPr lang="en-US" sz="3600" dirty="0">
              <a:latin typeface="Arial" pitchFamily="34" charset="0"/>
              <a:cs typeface="Arial" pitchFamily="34" charset="0"/>
            </a:endParaRPr>
          </a:p>
        </p:txBody>
      </p:sp>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9200" y="2273035"/>
            <a:ext cx="5715000" cy="428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2017187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endParaRPr lang="en-US" sz="4000" dirty="0">
              <a:effectLst/>
            </a:endParaRPr>
          </a:p>
          <a:p>
            <a:pPr marL="0" indent="0">
              <a:buNone/>
            </a:pPr>
            <a:r>
              <a:rPr lang="en-US" sz="4000" dirty="0">
                <a:effectLst/>
              </a:rPr>
              <a:t>Should winter sand be stored outside?</a:t>
            </a:r>
          </a:p>
          <a:p>
            <a:pPr marL="228600" indent="-228600">
              <a:buAutoNum type="arabicPeriod"/>
            </a:pP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Yes </a:t>
            </a:r>
          </a:p>
          <a:p>
            <a:pPr marL="742950" indent="-742950">
              <a:buFont typeface="+mj-lt"/>
              <a:buAutoNum type="arabicPeriod"/>
            </a:pPr>
            <a:r>
              <a:rPr lang="en-US" sz="4000" dirty="0">
                <a:solidFill>
                  <a:srgbClr val="FFFF00"/>
                </a:solidFill>
                <a:effectLst/>
              </a:rPr>
              <a:t>No</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529356305"/>
      </p:ext>
    </p:extLst>
  </p:cSld>
  <p:clrMapOvr>
    <a:masterClrMapping/>
  </p:clrMapOvr>
  <p:transition spd="slow"/>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Found a problem? Chart a path!</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aphicFrame>
        <p:nvGraphicFramePr>
          <p:cNvPr id="3" name="Diagram 2"/>
          <p:cNvGraphicFramePr/>
          <p:nvPr>
            <p:extLst>
              <p:ext uri="{D42A27DB-BD31-4B8C-83A1-F6EECF244321}">
                <p14:modId xmlns:p14="http://schemas.microsoft.com/office/powerpoint/2010/main" val="4226649072"/>
              </p:ext>
            </p:extLst>
          </p:nvPr>
        </p:nvGraphicFramePr>
        <p:xfrm>
          <a:off x="304800" y="1143000"/>
          <a:ext cx="7888986" cy="541628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grpSp>
        <p:nvGrpSpPr>
          <p:cNvPr id="16" name="Group 15"/>
          <p:cNvGrpSpPr/>
          <p:nvPr/>
        </p:nvGrpSpPr>
        <p:grpSpPr>
          <a:xfrm>
            <a:off x="2514600" y="1143000"/>
            <a:ext cx="1447800" cy="1066800"/>
            <a:chOff x="2971800" y="1143000"/>
            <a:chExt cx="1447800" cy="1066800"/>
          </a:xfrm>
        </p:grpSpPr>
        <p:cxnSp>
          <p:nvCxnSpPr>
            <p:cNvPr id="12" name="Straight Connector 11"/>
            <p:cNvCxnSpPr/>
            <p:nvPr/>
          </p:nvCxnSpPr>
          <p:spPr>
            <a:xfrm>
              <a:off x="2971800" y="1143000"/>
              <a:ext cx="1447800" cy="99060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H="1">
              <a:off x="3429000" y="1143000"/>
              <a:ext cx="533400" cy="1066800"/>
            </a:xfrm>
            <a:prstGeom prst="line">
              <a:avLst/>
            </a:prstGeom>
            <a:ln w="53975">
              <a:solidFill>
                <a:srgbClr val="FF000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3001516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Section 3: </a:t>
            </a:r>
            <a:r>
              <a:rPr lang="en-US" sz="3600" dirty="0">
                <a:effectLst/>
              </a:rPr>
              <a:t>Stocking of Deicers and Abrasives</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0" name="Picture 2"/>
          <p:cNvPicPr>
            <a:picLocks noGrp="1" noChangeAspect="1" noChangeArrowheads="1"/>
          </p:cNvPicPr>
          <p:nvPr>
            <p:ph idx="1"/>
          </p:nvPr>
        </p:nvPicPr>
        <p:blipFill>
          <a:blip r:embed="rId4">
            <a:extLst>
              <a:ext uri="{28A0092B-C50C-407E-A947-70E740481C1C}">
                <a14:useLocalDpi xmlns:a14="http://schemas.microsoft.com/office/drawing/2010/main" val="0"/>
              </a:ext>
            </a:extLst>
          </a:blip>
          <a:srcRect/>
          <a:stretch>
            <a:fillRect/>
          </a:stretch>
        </p:blipFill>
        <p:spPr bwMode="auto">
          <a:xfrm>
            <a:off x="838200" y="1351079"/>
            <a:ext cx="6120577" cy="45925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0758266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Set up Material Contracts</a:t>
            </a:r>
            <a:endParaRPr lang="en-US" sz="36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7411" name="Picture 3" descr="C:\Users\Roman\AppData\Local\Microsoft\Windows\INetCache\IE\R1GVPA5D\signing_contract[1].gif"/>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81000" y="1554480"/>
            <a:ext cx="7334250" cy="38385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2540573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Set up Material Contracts</a:t>
            </a:r>
            <a:endParaRPr lang="en-US" sz="36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1"/>
          <p:cNvSpPr>
            <a:spLocks noGrp="1"/>
          </p:cNvSpPr>
          <p:nvPr>
            <p:ph idx="1"/>
          </p:nvPr>
        </p:nvSpPr>
        <p:spPr/>
        <p:txBody>
          <a:bodyPr/>
          <a:lstStyle/>
          <a:p>
            <a:endParaRPr lang="en-US" dirty="0"/>
          </a:p>
        </p:txBody>
      </p:sp>
      <p:pic>
        <p:nvPicPr>
          <p:cNvPr id="184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1110985"/>
            <a:ext cx="4733925" cy="54483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5372100" y="1524000"/>
            <a:ext cx="2514600" cy="2246769"/>
          </a:xfrm>
          <a:prstGeom prst="rect">
            <a:avLst/>
          </a:prstGeom>
          <a:noFill/>
        </p:spPr>
        <p:txBody>
          <a:bodyPr wrap="square" rtlCol="0">
            <a:spAutoFit/>
          </a:bodyPr>
          <a:lstStyle/>
          <a:p>
            <a:r>
              <a:rPr lang="en-US" sz="2800" dirty="0">
                <a:solidFill>
                  <a:schemeClr val="bg1"/>
                </a:solidFill>
              </a:rPr>
              <a:t>Develop a process to acquire the materials you need.</a:t>
            </a:r>
          </a:p>
        </p:txBody>
      </p:sp>
      <p:sp>
        <p:nvSpPr>
          <p:cNvPr id="9" name="TextBox 8"/>
          <p:cNvSpPr txBox="1"/>
          <p:nvPr/>
        </p:nvSpPr>
        <p:spPr>
          <a:xfrm>
            <a:off x="614172" y="4615584"/>
            <a:ext cx="6629400" cy="646331"/>
          </a:xfrm>
          <a:prstGeom prst="rect">
            <a:avLst/>
          </a:prstGeom>
          <a:solidFill>
            <a:srgbClr val="FFFF00"/>
          </a:solidFill>
        </p:spPr>
        <p:txBody>
          <a:bodyPr wrap="square" rtlCol="0">
            <a:spAutoFit/>
          </a:bodyPr>
          <a:lstStyle/>
          <a:p>
            <a:r>
              <a:rPr lang="en-US" dirty="0"/>
              <a:t>Note to presenters:  Add details about your contracts here and delete this yellow box before making presentation.</a:t>
            </a:r>
          </a:p>
        </p:txBody>
      </p:sp>
    </p:spTree>
    <p:extLst>
      <p:ext uri="{BB962C8B-B14F-4D97-AF65-F5344CB8AC3E}">
        <p14:creationId xmlns:p14="http://schemas.microsoft.com/office/powerpoint/2010/main" val="421758699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Order and Reorder Material</a:t>
            </a:r>
            <a:endParaRPr lang="en-US" sz="36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1"/>
          <p:cNvSpPr>
            <a:spLocks noGrp="1"/>
          </p:cNvSpPr>
          <p:nvPr>
            <p:ph idx="1"/>
          </p:nvPr>
        </p:nvSpPr>
        <p:spPr/>
        <p:txBody>
          <a:bodyPr/>
          <a:lstStyle/>
          <a:p>
            <a:pPr marL="0" indent="0">
              <a:buNone/>
            </a:pPr>
            <a:r>
              <a:rPr lang="en-US" sz="4400" dirty="0"/>
              <a:t>To meet the needs of your operation</a:t>
            </a:r>
          </a:p>
          <a:p>
            <a:r>
              <a:rPr lang="en-US" dirty="0"/>
              <a:t>Rock salt</a:t>
            </a:r>
          </a:p>
          <a:p>
            <a:r>
              <a:rPr lang="en-US" dirty="0"/>
              <a:t>Sand</a:t>
            </a:r>
          </a:p>
          <a:p>
            <a:r>
              <a:rPr lang="en-US" dirty="0"/>
              <a:t>Treated salt</a:t>
            </a:r>
          </a:p>
          <a:p>
            <a:r>
              <a:rPr lang="en-US" dirty="0"/>
              <a:t>Liquids</a:t>
            </a:r>
          </a:p>
          <a:p>
            <a:r>
              <a:rPr lang="en-US" dirty="0"/>
              <a:t>Additives</a:t>
            </a:r>
          </a:p>
          <a:p>
            <a:r>
              <a:rPr lang="en-US" dirty="0"/>
              <a:t>Dyes</a:t>
            </a:r>
          </a:p>
          <a:p>
            <a:endParaRPr lang="en-US" dirty="0"/>
          </a:p>
        </p:txBody>
      </p:sp>
      <p:sp>
        <p:nvSpPr>
          <p:cNvPr id="7" name="Rectangle 6"/>
          <p:cNvSpPr/>
          <p:nvPr/>
        </p:nvSpPr>
        <p:spPr>
          <a:xfrm>
            <a:off x="3505200" y="2133600"/>
            <a:ext cx="4572000" cy="2585323"/>
          </a:xfrm>
          <a:prstGeom prst="rect">
            <a:avLst/>
          </a:prstGeom>
          <a:solidFill>
            <a:schemeClr val="tx2">
              <a:lumMod val="40000"/>
              <a:lumOff val="60000"/>
            </a:schemeClr>
          </a:solidFill>
        </p:spPr>
        <p:txBody>
          <a:bodyPr>
            <a:spAutoFit/>
          </a:bodyPr>
          <a:lstStyle/>
          <a:p>
            <a:pPr>
              <a:lnSpc>
                <a:spcPct val="90000"/>
              </a:lnSpc>
              <a:buClr>
                <a:schemeClr val="tx2"/>
              </a:buClr>
            </a:pPr>
            <a:r>
              <a:rPr lang="en-US" sz="2000" b="1" dirty="0"/>
              <a:t>Example: </a:t>
            </a:r>
          </a:p>
          <a:p>
            <a:pPr marL="342900" indent="-342900">
              <a:lnSpc>
                <a:spcPct val="90000"/>
              </a:lnSpc>
              <a:buClr>
                <a:schemeClr val="tx2"/>
              </a:buClr>
              <a:buFont typeface="Arial" panose="020B0604020202020204" pitchFamily="34" charset="0"/>
              <a:buChar char="•"/>
            </a:pPr>
            <a:r>
              <a:rPr lang="en-US" sz="2000" dirty="0"/>
              <a:t>2016 -2017 Storage Requirements</a:t>
            </a:r>
          </a:p>
          <a:p>
            <a:pPr marL="342900" indent="-342900">
              <a:lnSpc>
                <a:spcPct val="90000"/>
              </a:lnSpc>
              <a:buClr>
                <a:schemeClr val="tx2"/>
              </a:buClr>
              <a:buFont typeface="Arial" panose="020B0604020202020204" pitchFamily="34" charset="0"/>
              <a:buChar char="•"/>
            </a:pPr>
            <a:r>
              <a:rPr lang="en-US" sz="2000" dirty="0"/>
              <a:t>Initial fills by November 1 </a:t>
            </a:r>
          </a:p>
          <a:p>
            <a:pPr marL="342900" indent="-342900">
              <a:lnSpc>
                <a:spcPct val="90000"/>
              </a:lnSpc>
              <a:buClr>
                <a:schemeClr val="tx2"/>
              </a:buClr>
              <a:buFont typeface="Arial" panose="020B0604020202020204" pitchFamily="34" charset="0"/>
              <a:buChar char="•"/>
            </a:pPr>
            <a:r>
              <a:rPr lang="en-US" sz="2000" dirty="0"/>
              <a:t>75% of working capacity or 5 year average, which ever is lower from November 1 to January 15</a:t>
            </a:r>
          </a:p>
          <a:p>
            <a:pPr marL="342900" indent="-342900">
              <a:lnSpc>
                <a:spcPct val="90000"/>
              </a:lnSpc>
              <a:buClr>
                <a:schemeClr val="tx2"/>
              </a:buClr>
              <a:buFont typeface="Arial" panose="020B0604020202020204" pitchFamily="34" charset="0"/>
              <a:buChar char="•"/>
            </a:pPr>
            <a:r>
              <a:rPr lang="en-US" sz="2000" dirty="0"/>
              <a:t>60% on hand February 1</a:t>
            </a:r>
          </a:p>
          <a:p>
            <a:pPr marL="342900" indent="-342900">
              <a:lnSpc>
                <a:spcPct val="90000"/>
              </a:lnSpc>
              <a:buClr>
                <a:schemeClr val="tx2"/>
              </a:buClr>
              <a:buFont typeface="Arial" panose="020B0604020202020204" pitchFamily="34" charset="0"/>
              <a:buChar char="•"/>
            </a:pPr>
            <a:r>
              <a:rPr lang="en-US" sz="2000" dirty="0"/>
              <a:t>30% on hand March 1</a:t>
            </a:r>
          </a:p>
          <a:p>
            <a:pPr marL="342900" indent="-342900">
              <a:lnSpc>
                <a:spcPct val="90000"/>
              </a:lnSpc>
              <a:buClr>
                <a:schemeClr val="tx2"/>
              </a:buClr>
              <a:buFont typeface="Arial" panose="020B0604020202020204" pitchFamily="34" charset="0"/>
              <a:buChar char="•"/>
            </a:pPr>
            <a:r>
              <a:rPr lang="en-US" sz="2000" dirty="0"/>
              <a:t>10% on hand April 1</a:t>
            </a:r>
            <a:endParaRPr lang="en-US" dirty="0"/>
          </a:p>
        </p:txBody>
      </p:sp>
      <p:sp>
        <p:nvSpPr>
          <p:cNvPr id="9" name="TextBox 8"/>
          <p:cNvSpPr txBox="1"/>
          <p:nvPr/>
        </p:nvSpPr>
        <p:spPr>
          <a:xfrm>
            <a:off x="914400" y="5175546"/>
            <a:ext cx="6629400" cy="646331"/>
          </a:xfrm>
          <a:prstGeom prst="rect">
            <a:avLst/>
          </a:prstGeom>
          <a:solidFill>
            <a:srgbClr val="FFFF00"/>
          </a:solidFill>
        </p:spPr>
        <p:txBody>
          <a:bodyPr wrap="square" rtlCol="0">
            <a:spAutoFit/>
          </a:bodyPr>
          <a:lstStyle/>
          <a:p>
            <a:r>
              <a:rPr lang="en-US" dirty="0"/>
              <a:t>Note to presenters:  Describe your process here and delete this yellow box before making presentation.</a:t>
            </a:r>
          </a:p>
        </p:txBody>
      </p:sp>
    </p:spTree>
    <p:extLst>
      <p:ext uri="{BB962C8B-B14F-4D97-AF65-F5344CB8AC3E}">
        <p14:creationId xmlns:p14="http://schemas.microsoft.com/office/powerpoint/2010/main" val="127236401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1193800"/>
            <a:ext cx="5029200" cy="5080000"/>
          </a:xfrm>
        </p:spPr>
        <p:txBody>
          <a:bodyPr/>
          <a:lstStyle/>
          <a:p>
            <a:pPr marL="0" indent="0">
              <a:buNone/>
            </a:pPr>
            <a:r>
              <a:rPr lang="en-US" dirty="0"/>
              <a:t>Put in place: Material specifications and a material testing program.</a:t>
            </a:r>
          </a:p>
          <a:p>
            <a:endParaRPr lang="en-US" dirty="0"/>
          </a:p>
          <a:p>
            <a:r>
              <a:rPr lang="en-US" dirty="0"/>
              <a:t>This insures you get what you ordered.</a:t>
            </a:r>
          </a:p>
          <a:p>
            <a:r>
              <a:rPr lang="en-US" dirty="0"/>
              <a:t>If you get what you ordered and if you use the material in the right situation and in the proper amount.</a:t>
            </a:r>
          </a:p>
          <a:p>
            <a:r>
              <a:rPr lang="en-US" dirty="0"/>
              <a:t>It will perform as you expect it to perform.</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724452" y="1371600"/>
            <a:ext cx="3430058"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itle 1"/>
          <p:cNvSpPr>
            <a:spLocks noGrp="1"/>
          </p:cNvSpPr>
          <p:nvPr>
            <p:ph type="title"/>
          </p:nvPr>
        </p:nvSpPr>
        <p:spPr>
          <a:xfrm>
            <a:off x="457200" y="0"/>
            <a:ext cx="8229600" cy="889000"/>
          </a:xfrm>
        </p:spPr>
        <p:txBody>
          <a:bodyPr/>
          <a:lstStyle/>
          <a:p>
            <a:r>
              <a:rPr lang="en-US" dirty="0">
                <a:effectLst/>
              </a:rPr>
              <a:t>Materials Testing</a:t>
            </a:r>
            <a:endParaRPr lang="en-US" sz="3600" dirty="0">
              <a:effectLst/>
            </a:endParaRPr>
          </a:p>
        </p:txBody>
      </p:sp>
    </p:spTree>
    <p:extLst>
      <p:ext uri="{BB962C8B-B14F-4D97-AF65-F5344CB8AC3E}">
        <p14:creationId xmlns:p14="http://schemas.microsoft.com/office/powerpoint/2010/main" val="348245140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dirty="0">
                <a:effectLst/>
              </a:rPr>
              <a:t>Order and Reorder Material</a:t>
            </a:r>
            <a:endParaRPr lang="en-US" sz="36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Content Placeholder 1"/>
          <p:cNvSpPr>
            <a:spLocks noGrp="1"/>
          </p:cNvSpPr>
          <p:nvPr>
            <p:ph idx="1"/>
          </p:nvPr>
        </p:nvSpPr>
        <p:spPr/>
        <p:txBody>
          <a:bodyPr/>
          <a:lstStyle/>
          <a:p>
            <a:pPr marL="0" indent="0">
              <a:buNone/>
            </a:pPr>
            <a:r>
              <a:rPr lang="en-US" sz="4400" dirty="0"/>
              <a:t>What is your back up plan if you receive more than you can handle? </a:t>
            </a:r>
          </a:p>
          <a:p>
            <a:endParaRPr lang="en-US" dirty="0"/>
          </a:p>
        </p:txBody>
      </p:sp>
      <p:pic>
        <p:nvPicPr>
          <p:cNvPr id="1945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200" y="2148840"/>
            <a:ext cx="5588000" cy="4191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944397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What should you do if you receive more salt than you can fit into your shed?</a:t>
            </a:r>
          </a:p>
          <a:p>
            <a:pPr marL="228600" indent="-228600">
              <a:buAutoNum type="arabicPeriod"/>
            </a:pPr>
            <a:endParaRPr lang="en-US" sz="4000" dirty="0"/>
          </a:p>
          <a:p>
            <a:pPr marL="742950" indent="-742950">
              <a:buFont typeface="+mj-lt"/>
              <a:buAutoNum type="arabicPeriod"/>
            </a:pPr>
            <a:r>
              <a:rPr lang="en-US" sz="4000" dirty="0"/>
              <a:t>Put it outdoors uncovered but use it first</a:t>
            </a:r>
          </a:p>
          <a:p>
            <a:pPr marL="742950" indent="-742950">
              <a:buFont typeface="+mj-lt"/>
              <a:buAutoNum type="arabicPeriod"/>
            </a:pPr>
            <a:r>
              <a:rPr lang="en-US" sz="4000" dirty="0"/>
              <a:t>Stuff it into the shed beyond the fill capacity</a:t>
            </a:r>
          </a:p>
          <a:p>
            <a:pPr marL="742950" indent="-742950">
              <a:buFont typeface="+mj-lt"/>
              <a:buAutoNum type="arabicPeriod"/>
            </a:pPr>
            <a:r>
              <a:rPr lang="en-US" sz="4000" dirty="0"/>
              <a:t>Mix it with sand to reduce leaching and store outdoors</a:t>
            </a:r>
          </a:p>
          <a:p>
            <a:pPr marL="742950" indent="-742950">
              <a:buFont typeface="+mj-lt"/>
              <a:buAutoNum type="arabicPeriod"/>
            </a:pPr>
            <a:r>
              <a:rPr lang="en-US" sz="4000" dirty="0"/>
              <a:t>Tarp and secure the pile</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91331750"/>
      </p:ext>
    </p:extLst>
  </p:cSld>
  <p:clrMapOvr>
    <a:masterClrMapping/>
  </p:clrMapOvr>
  <p:transition spd="slow"/>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t>What should you do if you receive more salt than you can fit into your shed?</a:t>
            </a:r>
          </a:p>
          <a:p>
            <a:pPr marL="228600" indent="-228600">
              <a:buAutoNum type="arabicPeriod"/>
            </a:pPr>
            <a:endParaRPr lang="en-US" sz="4000" dirty="0">
              <a:solidFill>
                <a:schemeClr val="accent1">
                  <a:lumMod val="75000"/>
                </a:schemeClr>
              </a:solidFill>
            </a:endParaRPr>
          </a:p>
          <a:p>
            <a:pPr marL="742950" indent="-742950">
              <a:buFont typeface="+mj-lt"/>
              <a:buAutoNum type="arabicPeriod"/>
            </a:pPr>
            <a:r>
              <a:rPr lang="en-US" sz="4000" dirty="0">
                <a:solidFill>
                  <a:schemeClr val="accent1">
                    <a:lumMod val="75000"/>
                  </a:schemeClr>
                </a:solidFill>
              </a:rPr>
              <a:t>Put it outdoors uncovered but use it first</a:t>
            </a:r>
          </a:p>
          <a:p>
            <a:pPr marL="742950" indent="-742950">
              <a:buFont typeface="+mj-lt"/>
              <a:buAutoNum type="arabicPeriod"/>
            </a:pPr>
            <a:r>
              <a:rPr lang="en-US" sz="4000" dirty="0">
                <a:solidFill>
                  <a:schemeClr val="accent1">
                    <a:lumMod val="75000"/>
                  </a:schemeClr>
                </a:solidFill>
              </a:rPr>
              <a:t>Stuff it into the shed beyond the fill capacity</a:t>
            </a:r>
          </a:p>
          <a:p>
            <a:pPr marL="742950" indent="-742950">
              <a:buFont typeface="+mj-lt"/>
              <a:buAutoNum type="arabicPeriod"/>
            </a:pPr>
            <a:r>
              <a:rPr lang="en-US" sz="4000" dirty="0">
                <a:solidFill>
                  <a:schemeClr val="accent1">
                    <a:lumMod val="75000"/>
                  </a:schemeClr>
                </a:solidFill>
              </a:rPr>
              <a:t>Mix it with sand to reduce leaching and store outdoors</a:t>
            </a:r>
            <a:endParaRPr lang="en-US" sz="4000" dirty="0">
              <a:solidFill>
                <a:srgbClr val="FFFF00"/>
              </a:solidFill>
            </a:endParaRPr>
          </a:p>
          <a:p>
            <a:pPr marL="742950" indent="-742950">
              <a:buFont typeface="+mj-lt"/>
              <a:buAutoNum type="arabicPeriod"/>
            </a:pPr>
            <a:r>
              <a:rPr lang="en-US" sz="4000" dirty="0">
                <a:solidFill>
                  <a:srgbClr val="FFFF00"/>
                </a:solidFill>
              </a:rPr>
              <a:t>Tarp and secure the pile</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7440418"/>
      </p:ext>
    </p:extLst>
  </p:cSld>
  <p:clrMapOvr>
    <a:masterClrMapping/>
  </p:clrMapOvr>
  <p:transition spd="slow"/>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52400" y="1193800"/>
            <a:ext cx="8991600" cy="5080000"/>
          </a:xfrm>
        </p:spPr>
        <p:txBody>
          <a:bodyPr>
            <a:normAutofit/>
          </a:bodyPr>
          <a:lstStyle/>
          <a:p>
            <a:pPr marL="0" indent="0">
              <a:buNone/>
            </a:pPr>
            <a:r>
              <a:rPr lang="en-US" sz="3200" dirty="0">
                <a:effectLst/>
              </a:rPr>
              <a:t>You do a great job of taking care of our roads!</a:t>
            </a:r>
          </a:p>
        </p:txBody>
      </p:sp>
      <p:pic>
        <p:nvPicPr>
          <p:cNvPr id="3074" name="Picture 2" descr="C:\Connie\customers\2015\U of MN center for transportatin research\Modules\material use, prewetting, brine production and use, deicing, anti-icing\Walworth county prewetting system.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828800" y="1828800"/>
            <a:ext cx="5313630" cy="38862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900024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1265" y="-12700"/>
            <a:ext cx="8534400" cy="889000"/>
          </a:xfrm>
        </p:spPr>
        <p:txBody>
          <a:bodyPr/>
          <a:lstStyle/>
          <a:p>
            <a:r>
              <a:rPr lang="en-US" sz="3200" dirty="0">
                <a:effectLst/>
              </a:rPr>
              <a:t>Section 4: Equipment Inspection, Repair &amp; Calibration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07656" y="1371600"/>
            <a:ext cx="3895891" cy="25972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descr="C:\Users\Roman\AppData\Local\Microsoft\Windows\INetCache\IE\R1GVPA5D\images[1].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flipH="1">
            <a:off x="995017" y="4325670"/>
            <a:ext cx="1229069" cy="1367207"/>
          </a:xfrm>
          <a:prstGeom prst="rect">
            <a:avLst/>
          </a:prstGeom>
          <a:noFill/>
        </p:spPr>
      </p:pic>
      <p:pic>
        <p:nvPicPr>
          <p:cNvPr id="4100" name="Picture 4" descr="C:\Users\Roman\AppData\Local\Microsoft\Windows\INetCache\IE\R1GVPA5D\1024px-Preferences-system.svg[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603347" y="4254985"/>
            <a:ext cx="1600200" cy="1600200"/>
          </a:xfrm>
          <a:prstGeom prst="rect">
            <a:avLst/>
          </a:prstGeom>
          <a:noFill/>
          <a:extLst>
            <a:ext uri="{909E8E84-426E-40DD-AFC4-6F175D3DCCD1}">
              <a14:hiddenFill xmlns:a14="http://schemas.microsoft.com/office/drawing/2010/main">
                <a:solidFill>
                  <a:srgbClr val="FFFFFF"/>
                </a:solidFill>
              </a14:hiddenFill>
            </a:ext>
          </a:extLst>
        </p:spPr>
      </p:pic>
      <p:pic>
        <p:nvPicPr>
          <p:cNvPr id="4102" name="Picture 6" descr="C:\Users\Roman\AppData\Local\Microsoft\Windows\INetCache\IE\UO9K4QRO\large-right-check-0-6054[1].gif"/>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4970440" y="4439597"/>
            <a:ext cx="1252560" cy="110851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p:cNvSpPr txBox="1"/>
          <p:nvPr/>
        </p:nvSpPr>
        <p:spPr>
          <a:xfrm>
            <a:off x="1207147" y="5670519"/>
            <a:ext cx="1676400" cy="369332"/>
          </a:xfrm>
          <a:prstGeom prst="rect">
            <a:avLst/>
          </a:prstGeom>
          <a:noFill/>
        </p:spPr>
        <p:txBody>
          <a:bodyPr wrap="square" rtlCol="0">
            <a:spAutoFit/>
          </a:bodyPr>
          <a:lstStyle/>
          <a:p>
            <a:r>
              <a:rPr lang="en-US" dirty="0">
                <a:solidFill>
                  <a:schemeClr val="bg1"/>
                </a:solidFill>
              </a:rPr>
              <a:t>Inspect</a:t>
            </a:r>
          </a:p>
        </p:txBody>
      </p:sp>
      <p:sp>
        <p:nvSpPr>
          <p:cNvPr id="15" name="TextBox 14"/>
          <p:cNvSpPr txBox="1"/>
          <p:nvPr/>
        </p:nvSpPr>
        <p:spPr>
          <a:xfrm>
            <a:off x="3073079" y="5705271"/>
            <a:ext cx="1676400" cy="369332"/>
          </a:xfrm>
          <a:prstGeom prst="rect">
            <a:avLst/>
          </a:prstGeom>
          <a:noFill/>
        </p:spPr>
        <p:txBody>
          <a:bodyPr wrap="square" rtlCol="0">
            <a:spAutoFit/>
          </a:bodyPr>
          <a:lstStyle/>
          <a:p>
            <a:r>
              <a:rPr lang="en-US" dirty="0">
                <a:solidFill>
                  <a:schemeClr val="bg1"/>
                </a:solidFill>
              </a:rPr>
              <a:t>Repair</a:t>
            </a:r>
          </a:p>
        </p:txBody>
      </p:sp>
      <p:sp>
        <p:nvSpPr>
          <p:cNvPr id="16" name="TextBox 15"/>
          <p:cNvSpPr txBox="1"/>
          <p:nvPr/>
        </p:nvSpPr>
        <p:spPr>
          <a:xfrm>
            <a:off x="4970440" y="5520926"/>
            <a:ext cx="1676400" cy="369332"/>
          </a:xfrm>
          <a:prstGeom prst="rect">
            <a:avLst/>
          </a:prstGeom>
          <a:noFill/>
        </p:spPr>
        <p:txBody>
          <a:bodyPr wrap="square" rtlCol="0">
            <a:spAutoFit/>
          </a:bodyPr>
          <a:lstStyle/>
          <a:p>
            <a:r>
              <a:rPr lang="en-US" dirty="0">
                <a:solidFill>
                  <a:schemeClr val="bg1"/>
                </a:solidFill>
              </a:rPr>
              <a:t>Calibrate</a:t>
            </a:r>
          </a:p>
        </p:txBody>
      </p:sp>
      <p:pic>
        <p:nvPicPr>
          <p:cNvPr id="3074"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308465" y="1371600"/>
            <a:ext cx="3847221" cy="25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89171104"/>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noChangeArrowheads="1"/>
          </p:cNvPicPr>
          <p:nvPr/>
        </p:nvPicPr>
        <p:blipFill rotWithShape="1">
          <a:blip r:embed="rId3">
            <a:extLst>
              <a:ext uri="{28A0092B-C50C-407E-A947-70E740481C1C}">
                <a14:useLocalDpi xmlns:a14="http://schemas.microsoft.com/office/drawing/2010/main" val="0"/>
              </a:ext>
            </a:extLst>
          </a:blip>
          <a:srcRect b="17085"/>
          <a:stretch/>
        </p:blipFill>
        <p:spPr bwMode="auto">
          <a:xfrm>
            <a:off x="2507456" y="993207"/>
            <a:ext cx="2286000" cy="2527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02237" y="934085"/>
            <a:ext cx="3713163" cy="4956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Equipment Inspection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Rectangle 1"/>
          <p:cNvSpPr/>
          <p:nvPr/>
        </p:nvSpPr>
        <p:spPr>
          <a:xfrm>
            <a:off x="170466" y="3233539"/>
            <a:ext cx="5126037" cy="3139321"/>
          </a:xfrm>
          <a:prstGeom prst="rect">
            <a:avLst/>
          </a:prstGeom>
          <a:solidFill>
            <a:schemeClr val="tx2">
              <a:lumMod val="40000"/>
              <a:lumOff val="60000"/>
            </a:schemeClr>
          </a:solidFill>
        </p:spPr>
        <p:txBody>
          <a:bodyPr wrap="square">
            <a:spAutoFit/>
          </a:bodyPr>
          <a:lstStyle/>
          <a:p>
            <a:r>
              <a:rPr lang="en-US" dirty="0"/>
              <a:t>902.4 Dry Run Inspection Procedures  </a:t>
            </a:r>
          </a:p>
          <a:p>
            <a:r>
              <a:rPr lang="en-US" dirty="0"/>
              <a:t>Annual dry run inspections are performed to verify the readiness of the Department for the upcoming winter season.  Each District will conduct this effort based on the following process:  </a:t>
            </a:r>
          </a:p>
          <a:p>
            <a:pPr marL="342900" indent="-342900">
              <a:buAutoNum type="arabicPeriod"/>
            </a:pPr>
            <a:r>
              <a:rPr lang="en-US" dirty="0"/>
              <a:t>Establish an inspection team </a:t>
            </a:r>
          </a:p>
          <a:p>
            <a:pPr marL="342900" indent="-342900">
              <a:buAutoNum type="arabicPeriod"/>
            </a:pPr>
            <a:r>
              <a:rPr lang="en-US" dirty="0"/>
              <a:t>Select equipment to be inspected</a:t>
            </a:r>
          </a:p>
          <a:p>
            <a:pPr marL="342900" indent="-342900">
              <a:buAutoNum type="arabicPeriod"/>
            </a:pPr>
            <a:r>
              <a:rPr lang="en-US" dirty="0"/>
              <a:t>Develop an inspection schedule</a:t>
            </a:r>
          </a:p>
          <a:p>
            <a:pPr marL="342900" indent="-342900">
              <a:buAutoNum type="arabicPeriod"/>
            </a:pPr>
            <a:r>
              <a:rPr lang="en-US" dirty="0"/>
              <a:t>Perform the inspections as per guidelines established by the Office of Equipment Management. </a:t>
            </a:r>
          </a:p>
        </p:txBody>
      </p:sp>
      <p:sp>
        <p:nvSpPr>
          <p:cNvPr id="10" name="TextBox 9"/>
          <p:cNvSpPr txBox="1"/>
          <p:nvPr/>
        </p:nvSpPr>
        <p:spPr>
          <a:xfrm>
            <a:off x="4648200" y="1333500"/>
            <a:ext cx="4287837" cy="923330"/>
          </a:xfrm>
          <a:prstGeom prst="rect">
            <a:avLst/>
          </a:prstGeom>
          <a:solidFill>
            <a:srgbClr val="FFFF00"/>
          </a:solidFill>
        </p:spPr>
        <p:txBody>
          <a:bodyPr wrap="square" rtlCol="0">
            <a:spAutoFit/>
          </a:bodyPr>
          <a:lstStyle/>
          <a:p>
            <a:r>
              <a:rPr lang="en-US" dirty="0"/>
              <a:t>Note to presenters:  Insert your process here.  Delete this yellow box before making presentation.</a:t>
            </a:r>
          </a:p>
        </p:txBody>
      </p:sp>
      <p:pic>
        <p:nvPicPr>
          <p:cNvPr id="3075" name="Picture 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900415" y="1282700"/>
            <a:ext cx="1231900" cy="1365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981412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Equipment Repair</a:t>
            </a:r>
          </a:p>
        </p:txBody>
      </p:sp>
      <p:sp>
        <p:nvSpPr>
          <p:cNvPr id="7" name="Isosceles Triangle 6"/>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1654" y="1709578"/>
            <a:ext cx="5138946" cy="38530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35280" y="1441501"/>
            <a:ext cx="3121134" cy="369332"/>
          </a:xfrm>
          <a:prstGeom prst="rect">
            <a:avLst/>
          </a:prstGeom>
          <a:noFill/>
        </p:spPr>
        <p:txBody>
          <a:bodyPr wrap="square" rtlCol="0">
            <a:spAutoFit/>
          </a:bodyPr>
          <a:lstStyle/>
          <a:p>
            <a:r>
              <a:rPr lang="en-US" dirty="0">
                <a:solidFill>
                  <a:schemeClr val="bg1"/>
                </a:solidFill>
              </a:rPr>
              <a:t> </a:t>
            </a:r>
            <a:endParaRPr lang="en-US" sz="2800" dirty="0">
              <a:solidFill>
                <a:schemeClr val="bg1"/>
              </a:solidFill>
            </a:endParaRPr>
          </a:p>
        </p:txBody>
      </p:sp>
      <p:sp>
        <p:nvSpPr>
          <p:cNvPr id="10" name="TextBox 9"/>
          <p:cNvSpPr txBox="1"/>
          <p:nvPr/>
        </p:nvSpPr>
        <p:spPr>
          <a:xfrm>
            <a:off x="1752600" y="1332418"/>
            <a:ext cx="6629400" cy="646331"/>
          </a:xfrm>
          <a:prstGeom prst="rect">
            <a:avLst/>
          </a:prstGeom>
          <a:solidFill>
            <a:srgbClr val="FFFF00"/>
          </a:solidFill>
        </p:spPr>
        <p:txBody>
          <a:bodyPr wrap="square" rtlCol="0">
            <a:spAutoFit/>
          </a:bodyPr>
          <a:lstStyle/>
          <a:p>
            <a:r>
              <a:rPr lang="en-US" dirty="0"/>
              <a:t>Note to presenters:  Insert your making presentation. process here and delete this yellow box before making presentation.</a:t>
            </a:r>
          </a:p>
        </p:txBody>
      </p:sp>
      <p:sp>
        <p:nvSpPr>
          <p:cNvPr id="11" name="TextBox 10"/>
          <p:cNvSpPr txBox="1"/>
          <p:nvPr/>
        </p:nvSpPr>
        <p:spPr>
          <a:xfrm>
            <a:off x="152400" y="2297261"/>
            <a:ext cx="3200400" cy="3539430"/>
          </a:xfrm>
          <a:prstGeom prst="rect">
            <a:avLst/>
          </a:prstGeom>
          <a:noFill/>
        </p:spPr>
        <p:txBody>
          <a:bodyPr wrap="square" rtlCol="0">
            <a:spAutoFit/>
          </a:bodyPr>
          <a:lstStyle/>
          <a:p>
            <a:pPr marL="406400" indent="-406400"/>
            <a:r>
              <a:rPr lang="en-US" dirty="0">
                <a:solidFill>
                  <a:schemeClr val="bg1"/>
                </a:solidFill>
              </a:rPr>
              <a:t> </a:t>
            </a:r>
            <a:r>
              <a:rPr lang="en-US" sz="2800" dirty="0">
                <a:solidFill>
                  <a:schemeClr val="bg1"/>
                </a:solidFill>
              </a:rPr>
              <a:t>-   Keep ahead of   major problems.</a:t>
            </a:r>
          </a:p>
          <a:p>
            <a:pPr marL="406400" indent="-406400">
              <a:buFontTx/>
              <a:buChar char="-"/>
            </a:pPr>
            <a:r>
              <a:rPr lang="en-US" sz="2800" dirty="0">
                <a:solidFill>
                  <a:schemeClr val="bg1"/>
                </a:solidFill>
              </a:rPr>
              <a:t>Have an inspection schedule and goals for your equipment.</a:t>
            </a:r>
          </a:p>
          <a:p>
            <a:pPr marL="406400" indent="-406400">
              <a:buFontTx/>
              <a:buChar char="-"/>
            </a:pPr>
            <a:r>
              <a:rPr lang="en-US" sz="2800" dirty="0">
                <a:solidFill>
                  <a:schemeClr val="bg1"/>
                </a:solidFill>
              </a:rPr>
              <a:t>Who is in charge?</a:t>
            </a:r>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5575" y="827654"/>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3016161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Equipment Calibration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48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9770"/>
          <a:stretch/>
        </p:blipFill>
        <p:spPr bwMode="auto">
          <a:xfrm>
            <a:off x="402235" y="2477154"/>
            <a:ext cx="3941165" cy="32759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4419600" y="2277824"/>
            <a:ext cx="4495800" cy="3539430"/>
          </a:xfrm>
          <a:prstGeom prst="rect">
            <a:avLst/>
          </a:prstGeom>
          <a:noFill/>
        </p:spPr>
        <p:txBody>
          <a:bodyPr wrap="square" rtlCol="0">
            <a:spAutoFit/>
          </a:bodyPr>
          <a:lstStyle/>
          <a:p>
            <a:pPr marL="406400" indent="-406400"/>
            <a:r>
              <a:rPr lang="en-US" dirty="0">
                <a:solidFill>
                  <a:schemeClr val="bg1"/>
                </a:solidFill>
              </a:rPr>
              <a:t> </a:t>
            </a:r>
            <a:r>
              <a:rPr lang="en-US" sz="2800" dirty="0">
                <a:solidFill>
                  <a:schemeClr val="bg1"/>
                </a:solidFill>
              </a:rPr>
              <a:t>-   Finds problems</a:t>
            </a:r>
          </a:p>
          <a:p>
            <a:pPr marL="406400" indent="-406400"/>
            <a:r>
              <a:rPr lang="en-US" sz="2800" dirty="0">
                <a:solidFill>
                  <a:schemeClr val="bg1"/>
                </a:solidFill>
              </a:rPr>
              <a:t> -   Saves salt</a:t>
            </a:r>
          </a:p>
          <a:p>
            <a:pPr marL="406400" indent="-406400">
              <a:buFontTx/>
              <a:buChar char="-"/>
            </a:pPr>
            <a:r>
              <a:rPr lang="en-US" sz="2800" dirty="0">
                <a:solidFill>
                  <a:schemeClr val="bg1"/>
                </a:solidFill>
              </a:rPr>
              <a:t>Saves money</a:t>
            </a:r>
          </a:p>
          <a:p>
            <a:pPr marL="406400" indent="-406400">
              <a:buFontTx/>
              <a:buChar char="-"/>
            </a:pPr>
            <a:r>
              <a:rPr lang="en-US" sz="2800" dirty="0">
                <a:solidFill>
                  <a:schemeClr val="bg1"/>
                </a:solidFill>
              </a:rPr>
              <a:t>Provides more consistent results</a:t>
            </a:r>
          </a:p>
          <a:p>
            <a:pPr marL="406400" indent="-406400">
              <a:buFontTx/>
              <a:buChar char="-"/>
            </a:pPr>
            <a:r>
              <a:rPr lang="en-US" sz="2800" dirty="0">
                <a:solidFill>
                  <a:schemeClr val="bg1"/>
                </a:solidFill>
              </a:rPr>
              <a:t>Protects the environment</a:t>
            </a:r>
          </a:p>
          <a:p>
            <a:pPr marL="406400" indent="-406400">
              <a:buFontTx/>
              <a:buChar char="-"/>
            </a:pPr>
            <a:r>
              <a:rPr lang="en-US" sz="2800" dirty="0">
                <a:solidFill>
                  <a:schemeClr val="bg1"/>
                </a:solidFill>
              </a:rPr>
              <a:t>Lets you know your truck is working properly </a:t>
            </a:r>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8600" y="1084103"/>
            <a:ext cx="124936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828800" y="1134288"/>
            <a:ext cx="3325783" cy="923330"/>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Calibration</a:t>
            </a:r>
          </a:p>
        </p:txBody>
      </p:sp>
    </p:spTree>
    <p:extLst>
      <p:ext uri="{BB962C8B-B14F-4D97-AF65-F5344CB8AC3E}">
        <p14:creationId xmlns:p14="http://schemas.microsoft.com/office/powerpoint/2010/main" val="331290855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Equipment Calibration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344530" y="2438400"/>
            <a:ext cx="4684670" cy="3970318"/>
          </a:xfrm>
          <a:prstGeom prst="rect">
            <a:avLst/>
          </a:prstGeom>
          <a:noFill/>
        </p:spPr>
        <p:txBody>
          <a:bodyPr wrap="square" rtlCol="0">
            <a:spAutoFit/>
          </a:bodyPr>
          <a:lstStyle/>
          <a:p>
            <a:r>
              <a:rPr lang="en-US" sz="2800" dirty="0">
                <a:solidFill>
                  <a:schemeClr val="bg1"/>
                </a:solidFill>
              </a:rPr>
              <a:t>Calibration is the back-bone of a good program!</a:t>
            </a:r>
          </a:p>
          <a:p>
            <a:endParaRPr lang="en-US" sz="2800" dirty="0">
              <a:solidFill>
                <a:schemeClr val="bg1"/>
              </a:solidFill>
            </a:endParaRPr>
          </a:p>
          <a:p>
            <a:r>
              <a:rPr lang="en-US" sz="2800" dirty="0">
                <a:solidFill>
                  <a:srgbClr val="FFFF00"/>
                </a:solidFill>
              </a:rPr>
              <a:t>All</a:t>
            </a:r>
            <a:r>
              <a:rPr lang="en-US" sz="2800" dirty="0">
                <a:solidFill>
                  <a:schemeClr val="bg1"/>
                </a:solidFill>
              </a:rPr>
              <a:t> equipment  should be calibrated at least once a year.</a:t>
            </a:r>
          </a:p>
          <a:p>
            <a:endParaRPr lang="en-US" sz="2800" dirty="0">
              <a:solidFill>
                <a:schemeClr val="bg1"/>
              </a:solidFill>
            </a:endParaRPr>
          </a:p>
          <a:p>
            <a:r>
              <a:rPr lang="en-US" sz="2800" dirty="0">
                <a:solidFill>
                  <a:schemeClr val="bg1"/>
                </a:solidFill>
              </a:rPr>
              <a:t>Calibrate more often if there is an equipment change or problem suspected.</a:t>
            </a:r>
          </a:p>
        </p:txBody>
      </p:sp>
      <p:pic>
        <p:nvPicPr>
          <p:cNvPr id="1026" name="Picture 2" descr="C:\Users\Roman\AppData\Local\Microsoft\Windows\INetCache\IE\R1GVPA5D\skeleton[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210175" y="2438400"/>
            <a:ext cx="3095625" cy="3095625"/>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2400" y="1023937"/>
            <a:ext cx="124936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1402973" y="1018600"/>
            <a:ext cx="7512427" cy="1077218"/>
          </a:xfrm>
          <a:prstGeom prst="rect">
            <a:avLst/>
          </a:prstGeom>
          <a:noFill/>
        </p:spPr>
        <p:txBody>
          <a:bodyPr wrap="squar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r>
              <a:rPr lang="en-US" sz="32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Follow the manufacturer’s guidance for calibration</a:t>
            </a:r>
          </a:p>
        </p:txBody>
      </p:sp>
    </p:spTree>
    <p:extLst>
      <p:ext uri="{BB962C8B-B14F-4D97-AF65-F5344CB8AC3E}">
        <p14:creationId xmlns:p14="http://schemas.microsoft.com/office/powerpoint/2010/main" val="142019434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Equipment Calibration</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152400" y="2108200"/>
            <a:ext cx="3421117" cy="3539430"/>
          </a:xfrm>
          <a:prstGeom prst="rect">
            <a:avLst/>
          </a:prstGeom>
          <a:noFill/>
        </p:spPr>
        <p:txBody>
          <a:bodyPr wrap="square" rtlCol="0">
            <a:spAutoFit/>
          </a:bodyPr>
          <a:lstStyle/>
          <a:p>
            <a:r>
              <a:rPr lang="en-US" sz="2800" dirty="0">
                <a:solidFill>
                  <a:schemeClr val="bg1"/>
                </a:solidFill>
              </a:rPr>
              <a:t>Make sure all involved understand the importance of the calibration process…</a:t>
            </a:r>
          </a:p>
          <a:p>
            <a:r>
              <a:rPr lang="en-US" sz="2800" dirty="0">
                <a:solidFill>
                  <a:schemeClr val="bg1"/>
                </a:solidFill>
              </a:rPr>
              <a:t>and that the drivers know their truck has been calibrated and what that means.</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23937"/>
            <a:ext cx="124936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0"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r="18028"/>
          <a:stretch/>
        </p:blipFill>
        <p:spPr bwMode="auto">
          <a:xfrm>
            <a:off x="5602986" y="2819400"/>
            <a:ext cx="3281172" cy="30020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291"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14945" r="9261"/>
          <a:stretch/>
        </p:blipFill>
        <p:spPr bwMode="auto">
          <a:xfrm>
            <a:off x="4018280" y="1135355"/>
            <a:ext cx="1772920" cy="31188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457200" y="5543840"/>
            <a:ext cx="5526706"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Liquids &amp; Granular</a:t>
            </a:r>
          </a:p>
        </p:txBody>
      </p:sp>
    </p:spTree>
    <p:extLst>
      <p:ext uri="{BB962C8B-B14F-4D97-AF65-F5344CB8AC3E}">
        <p14:creationId xmlns:p14="http://schemas.microsoft.com/office/powerpoint/2010/main" val="14132649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152399" y="-17463"/>
            <a:ext cx="8229600" cy="889000"/>
          </a:xfrm>
        </p:spPr>
        <p:txBody>
          <a:bodyPr/>
          <a:lstStyle/>
          <a:p>
            <a:r>
              <a:rPr lang="en-US" sz="3600" dirty="0">
                <a:effectLst/>
              </a:rPr>
              <a:t>Inspect and Repair Support Equipment</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extBox 1"/>
          <p:cNvSpPr txBox="1"/>
          <p:nvPr/>
        </p:nvSpPr>
        <p:spPr>
          <a:xfrm>
            <a:off x="152399" y="2286000"/>
            <a:ext cx="2191091" cy="3046988"/>
          </a:xfrm>
          <a:prstGeom prst="rect">
            <a:avLst/>
          </a:prstGeom>
          <a:noFill/>
        </p:spPr>
        <p:txBody>
          <a:bodyPr wrap="square" rtlCol="0">
            <a:spAutoFit/>
          </a:bodyPr>
          <a:lstStyle/>
          <a:p>
            <a:r>
              <a:rPr lang="en-US" sz="2400" dirty="0">
                <a:solidFill>
                  <a:schemeClr val="bg1"/>
                </a:solidFill>
              </a:rPr>
              <a:t>Make a list of all support equipment and assign the inspection &amp; repair of it to the appropriate people.</a:t>
            </a:r>
          </a:p>
        </p:txBody>
      </p:sp>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 y="1023937"/>
            <a:ext cx="1249363" cy="11096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4" name="Picture 2"/>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t="18447" b="25383"/>
          <a:stretch/>
        </p:blipFill>
        <p:spPr bwMode="auto">
          <a:xfrm>
            <a:off x="2512816" y="1168400"/>
            <a:ext cx="2974082" cy="222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4704" t="-2007" r="23126" b="2007"/>
          <a:stretch/>
        </p:blipFill>
        <p:spPr bwMode="auto">
          <a:xfrm>
            <a:off x="2525516" y="3465579"/>
            <a:ext cx="2500342" cy="25984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6"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207883" y="3810000"/>
            <a:ext cx="3394805" cy="1909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Rectangle 6"/>
          <p:cNvSpPr/>
          <p:nvPr/>
        </p:nvSpPr>
        <p:spPr>
          <a:xfrm>
            <a:off x="5512298" y="2485281"/>
            <a:ext cx="3462550" cy="769441"/>
          </a:xfrm>
          <a:prstGeom prst="rect">
            <a:avLst/>
          </a:prstGeom>
          <a:noFill/>
        </p:spPr>
        <p:txBody>
          <a:bodyPr wrap="none" lIns="91440" tIns="45720" rIns="91440" bIns="45720">
            <a:spAutoFit/>
          </a:bodyPr>
          <a:lstStyle/>
          <a:p>
            <a:pPr algn="ctr"/>
            <a:r>
              <a:rPr lang="en-US" sz="4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Lead the way!</a:t>
            </a:r>
          </a:p>
        </p:txBody>
      </p:sp>
    </p:spTree>
    <p:extLst>
      <p:ext uri="{BB962C8B-B14F-4D97-AF65-F5344CB8AC3E}">
        <p14:creationId xmlns:p14="http://schemas.microsoft.com/office/powerpoint/2010/main" val="213721731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Section 5: Plow Route Review</a:t>
            </a:r>
          </a:p>
        </p:txBody>
      </p:sp>
      <p:sp>
        <p:nvSpPr>
          <p:cNvPr id="2" name="Content Placeholder 1"/>
          <p:cNvSpPr>
            <a:spLocks noGrp="1"/>
          </p:cNvSpPr>
          <p:nvPr>
            <p:ph idx="1"/>
          </p:nvPr>
        </p:nvSpPr>
        <p:spPr>
          <a:xfrm>
            <a:off x="293370" y="1041400"/>
            <a:ext cx="2754630" cy="2614341"/>
          </a:xfrm>
        </p:spPr>
        <p:txBody>
          <a:bodyPr>
            <a:noAutofit/>
          </a:bodyPr>
          <a:lstStyle/>
          <a:p>
            <a:pPr marL="0" indent="0">
              <a:buNone/>
            </a:pPr>
            <a:r>
              <a:rPr lang="en-US" sz="2400" dirty="0">
                <a:effectLst/>
              </a:rPr>
              <a:t>Ensure that new lanes and routes that were built or reassigned are accounted for in snow plow routing.</a:t>
            </a:r>
            <a:endParaRPr lang="en-US" sz="3200" dirty="0">
              <a:effectLst/>
            </a:endParaRPr>
          </a:p>
        </p:txBody>
      </p:sp>
      <p:pic>
        <p:nvPicPr>
          <p:cNvPr id="10242" name="Picture 2"/>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1170" r="20851"/>
          <a:stretch/>
        </p:blipFill>
        <p:spPr bwMode="auto">
          <a:xfrm>
            <a:off x="565785" y="3788000"/>
            <a:ext cx="2209800" cy="24380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99288" y="1041400"/>
            <a:ext cx="3744284" cy="4816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3200400" y="2812108"/>
            <a:ext cx="3314700" cy="1477328"/>
          </a:xfrm>
          <a:prstGeom prst="rect">
            <a:avLst/>
          </a:prstGeom>
          <a:solidFill>
            <a:srgbClr val="FFFF00"/>
          </a:solidFill>
        </p:spPr>
        <p:txBody>
          <a:bodyPr wrap="square" rtlCol="0">
            <a:spAutoFit/>
          </a:bodyPr>
          <a:lstStyle/>
          <a:p>
            <a:r>
              <a:rPr lang="en-US" dirty="0"/>
              <a:t>Note to presenters:  Insert one of your route maps here; list your routes and flag those with changes.  Delete this yellow box before making presentation.</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3546665511"/>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Section 5: Plow Route Review</a:t>
            </a:r>
          </a:p>
        </p:txBody>
      </p:sp>
      <p:sp>
        <p:nvSpPr>
          <p:cNvPr id="2" name="Content Placeholder 1"/>
          <p:cNvSpPr>
            <a:spLocks noGrp="1"/>
          </p:cNvSpPr>
          <p:nvPr>
            <p:ph idx="1"/>
          </p:nvPr>
        </p:nvSpPr>
        <p:spPr>
          <a:xfrm>
            <a:off x="457200" y="1193800"/>
            <a:ext cx="7162800" cy="5080000"/>
          </a:xfrm>
        </p:spPr>
        <p:txBody>
          <a:bodyPr/>
          <a:lstStyle/>
          <a:p>
            <a:pPr marL="0" indent="0">
              <a:buNone/>
            </a:pPr>
            <a:r>
              <a:rPr lang="en-US" dirty="0">
                <a:effectLst/>
              </a:rPr>
              <a:t>Develop plowing strategies for newly constructed roundabouts and specialty interchanges, and order special equipment if needed.</a:t>
            </a:r>
            <a:endParaRPr lang="en-US" sz="40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78545" y="2577650"/>
            <a:ext cx="5698455" cy="32113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127760" y="3410634"/>
            <a:ext cx="6492240" cy="923330"/>
          </a:xfrm>
          <a:prstGeom prst="rect">
            <a:avLst/>
          </a:prstGeom>
          <a:solidFill>
            <a:srgbClr val="FFFF00"/>
          </a:solidFill>
        </p:spPr>
        <p:txBody>
          <a:bodyPr wrap="square" rtlCol="0">
            <a:spAutoFit/>
          </a:bodyPr>
          <a:lstStyle/>
          <a:p>
            <a:r>
              <a:rPr lang="en-US" dirty="0"/>
              <a:t>Note to presenters:  show or list changed areas or areas of concern that need discussion and delete this yellow box before making presentation.</a:t>
            </a:r>
          </a:p>
        </p:txBody>
      </p:sp>
    </p:spTree>
    <p:extLst>
      <p:ext uri="{BB962C8B-B14F-4D97-AF65-F5344CB8AC3E}">
        <p14:creationId xmlns:p14="http://schemas.microsoft.com/office/powerpoint/2010/main" val="6685751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Section 5: Plow Route Review</a:t>
            </a:r>
          </a:p>
        </p:txBody>
      </p:sp>
      <p:sp>
        <p:nvSpPr>
          <p:cNvPr id="2" name="Content Placeholder 1"/>
          <p:cNvSpPr>
            <a:spLocks noGrp="1"/>
          </p:cNvSpPr>
          <p:nvPr>
            <p:ph idx="1"/>
          </p:nvPr>
        </p:nvSpPr>
        <p:spPr>
          <a:xfrm>
            <a:off x="304800" y="900386"/>
            <a:ext cx="7162800" cy="5080000"/>
          </a:xfrm>
        </p:spPr>
        <p:txBody>
          <a:bodyPr/>
          <a:lstStyle/>
          <a:p>
            <a:pPr marL="0" indent="0">
              <a:buNone/>
            </a:pPr>
            <a:r>
              <a:rPr lang="en-US" dirty="0">
                <a:effectLst/>
              </a:rPr>
              <a:t>Identify or have your drivers identify trouble spots, hazards and other areas of concern.</a:t>
            </a:r>
            <a:endParaRPr lang="en-US" sz="4000" dirty="0">
              <a:effectLst/>
            </a:endParaRP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 y="2005678"/>
            <a:ext cx="6096000" cy="4572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781800" y="2362200"/>
            <a:ext cx="1828800" cy="2031325"/>
          </a:xfrm>
          <a:prstGeom prst="rect">
            <a:avLst/>
          </a:prstGeom>
          <a:solidFill>
            <a:schemeClr val="accent4">
              <a:lumMod val="40000"/>
              <a:lumOff val="60000"/>
            </a:schemeClr>
          </a:solidFill>
        </p:spPr>
        <p:txBody>
          <a:bodyPr wrap="square" rtlCol="0">
            <a:spAutoFit/>
          </a:bodyPr>
          <a:lstStyle/>
          <a:p>
            <a:r>
              <a:rPr lang="en-US" dirty="0"/>
              <a:t>Watch for: mail boxes, low overhead wires, bridges, railroad tracks, manhole covers, bus stops, rivers…</a:t>
            </a:r>
          </a:p>
        </p:txBody>
      </p:sp>
      <p:sp>
        <p:nvSpPr>
          <p:cNvPr id="7" name="TextBox 6"/>
          <p:cNvSpPr txBox="1"/>
          <p:nvPr/>
        </p:nvSpPr>
        <p:spPr>
          <a:xfrm>
            <a:off x="338959" y="5680501"/>
            <a:ext cx="6096000" cy="461665"/>
          </a:xfrm>
          <a:prstGeom prst="rect">
            <a:avLst/>
          </a:prstGeom>
          <a:noFill/>
        </p:spPr>
        <p:txBody>
          <a:bodyPr wrap="square" rtlCol="0">
            <a:spAutoFit/>
          </a:bodyPr>
          <a:lstStyle/>
          <a:p>
            <a:r>
              <a:rPr lang="en-US" sz="2400" dirty="0"/>
              <a:t>Make sure  LOS targets are clearly defined.  </a:t>
            </a:r>
          </a:p>
        </p:txBody>
      </p:sp>
    </p:spTree>
    <p:extLst>
      <p:ext uri="{BB962C8B-B14F-4D97-AF65-F5344CB8AC3E}">
        <p14:creationId xmlns:p14="http://schemas.microsoft.com/office/powerpoint/2010/main" val="119153975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990600" y="2667000"/>
            <a:ext cx="3276600" cy="369332"/>
          </a:xfrm>
          <a:prstGeom prst="rect">
            <a:avLst/>
          </a:prstGeom>
          <a:solidFill>
            <a:schemeClr val="accent5">
              <a:lumMod val="60000"/>
              <a:lumOff val="40000"/>
            </a:schemeClr>
          </a:solidFill>
        </p:spPr>
        <p:txBody>
          <a:bodyPr wrap="square" rtlCol="0">
            <a:spAutoFit/>
          </a:bodyPr>
          <a:lstStyle/>
          <a:p>
            <a:endParaRPr lang="en-US" dirty="0"/>
          </a:p>
        </p:txBody>
      </p:sp>
      <p:sp>
        <p:nvSpPr>
          <p:cNvPr id="3" name="Content Placeholder 2"/>
          <p:cNvSpPr>
            <a:spLocks noGrp="1"/>
          </p:cNvSpPr>
          <p:nvPr>
            <p:ph idx="1"/>
          </p:nvPr>
        </p:nvSpPr>
        <p:spPr>
          <a:xfrm>
            <a:off x="0" y="1447800"/>
            <a:ext cx="8686800" cy="4749800"/>
          </a:xfrm>
        </p:spPr>
        <p:txBody>
          <a:bodyPr/>
          <a:lstStyle/>
          <a:p>
            <a:endParaRPr lang="en-US" dirty="0">
              <a:latin typeface="Arial" pitchFamily="34" charset="0"/>
              <a:cs typeface="Arial" pitchFamily="34" charset="0"/>
            </a:endParaRPr>
          </a:p>
          <a:p>
            <a:pPr>
              <a:buNone/>
            </a:pPr>
            <a:endParaRPr lang="en-US" dirty="0"/>
          </a:p>
        </p:txBody>
      </p:sp>
      <p:sp>
        <p:nvSpPr>
          <p:cNvPr id="2" name="TextBox 1"/>
          <p:cNvSpPr txBox="1"/>
          <p:nvPr/>
        </p:nvSpPr>
        <p:spPr>
          <a:xfrm>
            <a:off x="457200" y="1066800"/>
            <a:ext cx="8382000" cy="4370427"/>
          </a:xfrm>
          <a:prstGeom prst="rect">
            <a:avLst/>
          </a:prstGeom>
          <a:noFill/>
        </p:spPr>
        <p:txBody>
          <a:bodyPr wrap="square" rtlCol="0">
            <a:spAutoFit/>
          </a:bodyPr>
          <a:lstStyle/>
          <a:p>
            <a:r>
              <a:rPr lang="en-US" sz="3200" dirty="0">
                <a:solidFill>
                  <a:schemeClr val="bg1"/>
                </a:solidFill>
                <a:latin typeface="Tw Cen MT" pitchFamily="34" charset="0"/>
                <a:cs typeface="Times New Roman" pitchFamily="18" charset="0"/>
              </a:rPr>
              <a:t>This is one of a series of 22 winter maintenance training modules developed by the Clear Roads Program.   All of the modules are available online at </a:t>
            </a:r>
            <a:r>
              <a:rPr lang="en-US" sz="3200" dirty="0">
                <a:solidFill>
                  <a:schemeClr val="bg1"/>
                </a:solidFill>
                <a:latin typeface="Tw Cen MT" pitchFamily="34" charset="0"/>
                <a:cs typeface="Times New Roman" pitchFamily="18" charset="0"/>
                <a:hlinkClick r:id="rId3"/>
              </a:rPr>
              <a:t>www.clearroads.org</a:t>
            </a:r>
            <a:endParaRPr lang="en-US" sz="3200" dirty="0">
              <a:solidFill>
                <a:schemeClr val="bg1"/>
              </a:solidFill>
              <a:latin typeface="Tw Cen MT" pitchFamily="34" charset="0"/>
              <a:cs typeface="Times New Roman" pitchFamily="18" charset="0"/>
            </a:endParaRPr>
          </a:p>
          <a:p>
            <a:r>
              <a:rPr lang="en-US" sz="3200" dirty="0">
                <a:solidFill>
                  <a:schemeClr val="bg1"/>
                </a:solidFill>
                <a:latin typeface="Tw Cen MT" pitchFamily="34" charset="0"/>
                <a:cs typeface="Times New Roman" pitchFamily="18" charset="0"/>
              </a:rPr>
              <a:t>Modules include information on the following:</a:t>
            </a:r>
          </a:p>
          <a:p>
            <a:endParaRPr lang="en-US" sz="3200" dirty="0">
              <a:solidFill>
                <a:schemeClr val="bg1"/>
              </a:solidFill>
              <a:latin typeface="Tw Cen MT" pitchFamily="34" charset="0"/>
              <a:cs typeface="Times New Roman" pitchFamily="18" charset="0"/>
            </a:endParaRPr>
          </a:p>
          <a:p>
            <a:endParaRPr lang="en-US" sz="2800" dirty="0">
              <a:solidFill>
                <a:schemeClr val="bg1"/>
              </a:solidFill>
              <a:latin typeface="Tw Cen MT Condensed Extra Bold" pitchFamily="34" charset="0"/>
              <a:cs typeface="Arial" pitchFamily="34" charset="0"/>
            </a:endParaRPr>
          </a:p>
          <a:p>
            <a:endParaRPr lang="en-US" sz="4000" dirty="0">
              <a:solidFill>
                <a:schemeClr val="bg1"/>
              </a:solidFill>
              <a:latin typeface="Tw Cen MT Condensed Extra Bold" pitchFamily="34" charset="0"/>
              <a:cs typeface="Arial" pitchFamily="34" charset="0"/>
            </a:endParaRPr>
          </a:p>
          <a:p>
            <a:endParaRPr lang="en-US" dirty="0"/>
          </a:p>
        </p:txBody>
      </p:sp>
      <p:pic>
        <p:nvPicPr>
          <p:cNvPr id="6" name="Picture 5"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a:off x="578358" y="3512297"/>
            <a:ext cx="7346442" cy="3416320"/>
          </a:xfrm>
          <a:prstGeom prst="rect">
            <a:avLst/>
          </a:prstGeom>
        </p:spPr>
        <p:txBody>
          <a:bodyPr wrap="square" numCol="2">
            <a:spAutoFit/>
          </a:bodyPr>
          <a:lstStyle/>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Plowing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Truck operations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Spreading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Material use</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Pre-wetting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Brine production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De-icing and anti-icing</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Level of service</a:t>
            </a:r>
          </a:p>
          <a:p>
            <a:pPr marL="285750" indent="-285750">
              <a:buFont typeface="Arial" panose="020B0604020202020204" pitchFamily="34" charset="0"/>
              <a:buChar char="•"/>
            </a:pPr>
            <a:endParaRPr lang="en-US" sz="2400" dirty="0">
              <a:solidFill>
                <a:schemeClr val="bg1"/>
              </a:solidFill>
              <a:latin typeface="Tw Cen MT" pitchFamily="34" charset="0"/>
              <a:cs typeface="Times New Roman" pitchFamily="18" charset="0"/>
            </a:endParaRP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Ice formation</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Freeze point depressants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Environmental issues</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Drift control</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Weather</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Avalanche management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Bridge frost</a:t>
            </a:r>
          </a:p>
          <a:p>
            <a:pPr marL="285750" indent="-285750">
              <a:buFont typeface="Arial" panose="020B0604020202020204" pitchFamily="34" charset="0"/>
              <a:buChar char="•"/>
            </a:pPr>
            <a:r>
              <a:rPr lang="en-US" sz="2400" dirty="0">
                <a:solidFill>
                  <a:schemeClr val="bg1"/>
                </a:solidFill>
                <a:latin typeface="Tw Cen MT" pitchFamily="34" charset="0"/>
                <a:cs typeface="Times New Roman" pitchFamily="18" charset="0"/>
              </a:rPr>
              <a:t>Safety</a:t>
            </a:r>
          </a:p>
        </p:txBody>
      </p:sp>
    </p:spTree>
    <p:extLst>
      <p:ext uri="{BB962C8B-B14F-4D97-AF65-F5344CB8AC3E}">
        <p14:creationId xmlns:p14="http://schemas.microsoft.com/office/powerpoint/2010/main" val="159875929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Section 5: Plow Route Review</a:t>
            </a:r>
          </a:p>
        </p:txBody>
      </p:sp>
      <p:sp>
        <p:nvSpPr>
          <p:cNvPr id="2" name="Content Placeholder 1"/>
          <p:cNvSpPr>
            <a:spLocks noGrp="1"/>
          </p:cNvSpPr>
          <p:nvPr>
            <p:ph idx="1"/>
          </p:nvPr>
        </p:nvSpPr>
        <p:spPr>
          <a:xfrm>
            <a:off x="152400" y="1171442"/>
            <a:ext cx="7848600" cy="5080000"/>
          </a:xfrm>
        </p:spPr>
        <p:txBody>
          <a:bodyPr>
            <a:normAutofit/>
          </a:bodyPr>
          <a:lstStyle/>
          <a:p>
            <a:pPr marL="0" indent="0">
              <a:buNone/>
            </a:pPr>
            <a:r>
              <a:rPr lang="en-US" sz="3200" dirty="0">
                <a:effectLst/>
              </a:rPr>
              <a:t>Proper route planning, and driving the routes before winter puts you in the driver’s seat come the first storm!</a:t>
            </a: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3" name="Rectangle 2"/>
          <p:cNvSpPr/>
          <p:nvPr/>
        </p:nvSpPr>
        <p:spPr>
          <a:xfrm>
            <a:off x="2797181" y="2417529"/>
            <a:ext cx="4446391" cy="2677656"/>
          </a:xfrm>
          <a:prstGeom prst="rect">
            <a:avLst/>
          </a:prstGeom>
        </p:spPr>
        <p:txBody>
          <a:bodyPr wrap="square">
            <a:spAutoFit/>
          </a:bodyPr>
          <a:lstStyle/>
          <a:p>
            <a:r>
              <a:rPr lang="en-US" sz="2400" dirty="0">
                <a:solidFill>
                  <a:schemeClr val="bg1"/>
                </a:solidFill>
              </a:rPr>
              <a:t>Drivers should pay attention to newly constructed roundabouts, specialty interchanges.</a:t>
            </a:r>
          </a:p>
          <a:p>
            <a:r>
              <a:rPr lang="en-US" sz="2400" dirty="0">
                <a:solidFill>
                  <a:schemeClr val="bg1"/>
                </a:solidFill>
              </a:rPr>
              <a:t>Note obstacles for plow blades such as railroad crossings.</a:t>
            </a:r>
          </a:p>
          <a:p>
            <a:r>
              <a:rPr lang="en-US" sz="2400" dirty="0">
                <a:solidFill>
                  <a:schemeClr val="bg1"/>
                </a:solidFill>
              </a:rPr>
              <a:t>Note snow-throwing restriction areas like bridges, bus stops.</a:t>
            </a:r>
          </a:p>
        </p:txBody>
      </p:sp>
      <p:pic>
        <p:nvPicPr>
          <p:cNvPr id="409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854820" y="4239625"/>
            <a:ext cx="2060580" cy="15454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9"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36294" y="2470603"/>
            <a:ext cx="2502393" cy="3004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926006" y="5539890"/>
            <a:ext cx="5403166" cy="646331"/>
          </a:xfrm>
          <a:prstGeom prst="rect">
            <a:avLst/>
          </a:prstGeom>
          <a:solidFill>
            <a:srgbClr val="FFFF00"/>
          </a:solidFill>
        </p:spPr>
        <p:txBody>
          <a:bodyPr wrap="square" rtlCol="0">
            <a:spAutoFit/>
          </a:bodyPr>
          <a:lstStyle/>
          <a:p>
            <a:r>
              <a:rPr lang="en-US" dirty="0"/>
              <a:t>Note to presenters:  Insert your chart here and delete this yellow box before making presentation.</a:t>
            </a:r>
          </a:p>
        </p:txBody>
      </p:sp>
    </p:spTree>
    <p:extLst>
      <p:ext uri="{BB962C8B-B14F-4D97-AF65-F5344CB8AC3E}">
        <p14:creationId xmlns:p14="http://schemas.microsoft.com/office/powerpoint/2010/main" val="404427220"/>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effectLst/>
              </a:rPr>
              <a:t>What is the benefit to route planning and route practice?</a:t>
            </a:r>
          </a:p>
          <a:p>
            <a:pPr marL="228600" indent="-228600">
              <a:buAutoNum type="arabicPeriod"/>
            </a:pPr>
            <a:endParaRPr lang="en-US" sz="4000" dirty="0">
              <a:effectLst/>
            </a:endParaRPr>
          </a:p>
          <a:p>
            <a:pPr marL="742950" indent="-742950">
              <a:buFont typeface="+mj-lt"/>
              <a:buAutoNum type="arabicPeriod"/>
            </a:pPr>
            <a:r>
              <a:rPr lang="en-US" sz="4000" dirty="0">
                <a:effectLst/>
              </a:rPr>
              <a:t>All new lanes and intersections are assigned</a:t>
            </a:r>
          </a:p>
          <a:p>
            <a:pPr marL="742950" indent="-742950">
              <a:buFont typeface="+mj-lt"/>
              <a:buAutoNum type="arabicPeriod"/>
            </a:pPr>
            <a:r>
              <a:rPr lang="en-US" sz="4000" dirty="0">
                <a:effectLst/>
              </a:rPr>
              <a:t>Everyone knows their route and route hazards and challenges</a:t>
            </a:r>
          </a:p>
          <a:p>
            <a:pPr marL="742950" indent="-742950">
              <a:buFont typeface="+mj-lt"/>
              <a:buAutoNum type="arabicPeriod"/>
            </a:pPr>
            <a:r>
              <a:rPr lang="en-US" sz="4000" dirty="0">
                <a:effectLst/>
              </a:rPr>
              <a:t>Management and operators have exchanged information on each route</a:t>
            </a:r>
          </a:p>
          <a:p>
            <a:pPr marL="742950" indent="-742950">
              <a:buFont typeface="+mj-lt"/>
              <a:buAutoNum type="arabicPeriod"/>
            </a:pPr>
            <a:r>
              <a:rPr lang="en-US" sz="4000" dirty="0">
                <a:effectLst/>
              </a:rPr>
              <a:t>All of the above</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222807048"/>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effectLst/>
              </a:rPr>
              <a:t>What is the benefit to route planning and route practice?</a:t>
            </a:r>
          </a:p>
          <a:p>
            <a:pPr marL="228600" indent="-228600">
              <a:buAutoNum type="arabicPeriod"/>
            </a:pP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All new lanes and intersections are assigned</a:t>
            </a:r>
          </a:p>
          <a:p>
            <a:pPr marL="742950" indent="-742950">
              <a:buFont typeface="+mj-lt"/>
              <a:buAutoNum type="arabicPeriod"/>
            </a:pPr>
            <a:r>
              <a:rPr lang="en-US" sz="4000" dirty="0">
                <a:solidFill>
                  <a:schemeClr val="accent1">
                    <a:lumMod val="75000"/>
                  </a:schemeClr>
                </a:solidFill>
                <a:effectLst/>
              </a:rPr>
              <a:t>Everyone knows their route and route hazards and challenges</a:t>
            </a:r>
          </a:p>
          <a:p>
            <a:pPr marL="742950" indent="-742950">
              <a:buFont typeface="+mj-lt"/>
              <a:buAutoNum type="arabicPeriod"/>
            </a:pPr>
            <a:r>
              <a:rPr lang="en-US" sz="4000" dirty="0">
                <a:solidFill>
                  <a:schemeClr val="accent1">
                    <a:lumMod val="75000"/>
                  </a:schemeClr>
                </a:solidFill>
                <a:effectLst/>
              </a:rPr>
              <a:t>Management and operators have exchanged information on each route</a:t>
            </a:r>
          </a:p>
          <a:p>
            <a:pPr marL="742950" indent="-742950">
              <a:buFont typeface="+mj-lt"/>
              <a:buAutoNum type="arabicPeriod"/>
            </a:pPr>
            <a:r>
              <a:rPr lang="en-US" sz="4000" dirty="0">
                <a:solidFill>
                  <a:srgbClr val="FFFF00"/>
                </a:solidFill>
                <a:effectLst/>
              </a:rPr>
              <a:t>All of the above</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3206096"/>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2800" dirty="0">
                <a:effectLst/>
              </a:rPr>
              <a:t>Section 6: Meet with Emergency Services and Neighboring Agencies</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997952" y="1735848"/>
            <a:ext cx="5352381" cy="40142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255818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65029" y="2224510"/>
            <a:ext cx="4621213" cy="3657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You are the Leader in Winter Maintenance</a:t>
            </a:r>
          </a:p>
        </p:txBody>
      </p:sp>
      <p:sp>
        <p:nvSpPr>
          <p:cNvPr id="2" name="Content Placeholder 1"/>
          <p:cNvSpPr>
            <a:spLocks noGrp="1"/>
          </p:cNvSpPr>
          <p:nvPr>
            <p:ph idx="1"/>
          </p:nvPr>
        </p:nvSpPr>
        <p:spPr>
          <a:xfrm>
            <a:off x="152400" y="1193800"/>
            <a:ext cx="8153400" cy="5080000"/>
          </a:xfrm>
        </p:spPr>
        <p:txBody>
          <a:bodyPr/>
          <a:lstStyle/>
          <a:p>
            <a:pPr marL="0" indent="0">
              <a:buNone/>
            </a:pPr>
            <a:r>
              <a:rPr lang="en-US" dirty="0">
                <a:effectLst/>
              </a:rPr>
              <a:t>Form relationships with the emergency service providers in your area.  Determine what role you all play in winter weather.</a:t>
            </a:r>
            <a:endParaRPr lang="en-US" sz="4000" dirty="0">
              <a:effectLst/>
            </a:endParaRPr>
          </a:p>
        </p:txBody>
      </p:sp>
      <p:sp>
        <p:nvSpPr>
          <p:cNvPr id="10" name="5-Point Star 9"/>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160" name="Picture 16" descr="C:\Users\Roman\AppData\Local\Microsoft\Windows\INetCache\IE\JBW9WJB3\5398698650_4eab2e960e_z[1].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243572" y="4457064"/>
            <a:ext cx="808636" cy="858254"/>
          </a:xfrm>
          <a:prstGeom prst="rect">
            <a:avLst/>
          </a:prstGeom>
          <a:noFill/>
          <a:extLst>
            <a:ext uri="{909E8E84-426E-40DD-AFC4-6F175D3DCCD1}">
              <a14:hiddenFill xmlns:a14="http://schemas.microsoft.com/office/drawing/2010/main">
                <a:solidFill>
                  <a:srgbClr val="FFFFFF"/>
                </a:solidFill>
              </a14:hiddenFill>
            </a:ext>
          </a:extLst>
        </p:spPr>
      </p:pic>
      <p:pic>
        <p:nvPicPr>
          <p:cNvPr id="6161" name="Picture 17" descr="C:\Users\Roman\AppData\Local\Microsoft\Windows\INetCache\IE\R1GVPA5D\USA_-_DOD_Police[1].pn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59526" y="4457064"/>
            <a:ext cx="826394" cy="989330"/>
          </a:xfrm>
          <a:prstGeom prst="rect">
            <a:avLst/>
          </a:prstGeom>
          <a:noFill/>
          <a:extLst>
            <a:ext uri="{909E8E84-426E-40DD-AFC4-6F175D3DCCD1}">
              <a14:hiddenFill xmlns:a14="http://schemas.microsoft.com/office/drawing/2010/main">
                <a:solidFill>
                  <a:srgbClr val="FFFFFF"/>
                </a:solidFill>
              </a14:hiddenFill>
            </a:ext>
          </a:extLst>
        </p:spPr>
      </p:pic>
      <p:pic>
        <p:nvPicPr>
          <p:cNvPr id="6163" name="Picture 19" descr="C:\Users\Roman\AppData\Local\Microsoft\Windows\INetCache\IE\R1GVPA5D\MalCross_MFD_(400_5x5)[1].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59526" y="3292367"/>
            <a:ext cx="914400" cy="925830"/>
          </a:xfrm>
          <a:prstGeom prst="rect">
            <a:avLst/>
          </a:prstGeom>
          <a:noFill/>
          <a:extLst>
            <a:ext uri="{909E8E84-426E-40DD-AFC4-6F175D3DCCD1}">
              <a14:hiddenFill xmlns:a14="http://schemas.microsoft.com/office/drawing/2010/main">
                <a:solidFill>
                  <a:srgbClr val="FFFFFF"/>
                </a:solidFill>
              </a14:hiddenFill>
            </a:ext>
          </a:extLst>
        </p:spPr>
      </p:pic>
      <p:pic>
        <p:nvPicPr>
          <p:cNvPr id="6164" name="Picture 20" descr="C:\Users\Roman\AppData\Local\Microsoft\Windows\INetCache\IE\JBW9WJB3\MTS-logo-250-1[1].png"/>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039834" y="3037969"/>
            <a:ext cx="1153952" cy="1153952"/>
          </a:xfrm>
          <a:prstGeom prst="rect">
            <a:avLst/>
          </a:prstGeom>
          <a:noFill/>
          <a:extLst>
            <a:ext uri="{909E8E84-426E-40DD-AFC4-6F175D3DCCD1}">
              <a14:hiddenFill xmlns:a14="http://schemas.microsoft.com/office/drawing/2010/main">
                <a:solidFill>
                  <a:srgbClr val="FFFFFF"/>
                </a:solidFill>
              </a14:hiddenFill>
            </a:ext>
          </a:extLst>
        </p:spPr>
      </p:pic>
      <p:sp>
        <p:nvSpPr>
          <p:cNvPr id="28" name="TextBox 27"/>
          <p:cNvSpPr txBox="1"/>
          <p:nvPr/>
        </p:nvSpPr>
        <p:spPr>
          <a:xfrm>
            <a:off x="1829119" y="4986581"/>
            <a:ext cx="4815840" cy="1200329"/>
          </a:xfrm>
          <a:prstGeom prst="rect">
            <a:avLst/>
          </a:prstGeom>
          <a:solidFill>
            <a:srgbClr val="FFFF00"/>
          </a:solidFill>
        </p:spPr>
        <p:txBody>
          <a:bodyPr wrap="square" rtlCol="0">
            <a:spAutoFit/>
          </a:bodyPr>
          <a:lstStyle/>
          <a:p>
            <a:r>
              <a:rPr lang="en-US" dirty="0"/>
              <a:t>Note to presenters:  Replace these logos with those of your local emergency service partners, and delete this yellow box before making presentation.</a:t>
            </a:r>
          </a:p>
        </p:txBody>
      </p:sp>
    </p:spTree>
    <p:extLst>
      <p:ext uri="{BB962C8B-B14F-4D97-AF65-F5344CB8AC3E}">
        <p14:creationId xmlns:p14="http://schemas.microsoft.com/office/powerpoint/2010/main" val="202557443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effectLst/>
              </a:rPr>
              <a:t>Who should be in charge of winter road operations?</a:t>
            </a:r>
          </a:p>
          <a:p>
            <a:pPr marL="228600" indent="-228600">
              <a:buAutoNum type="arabicPeriod"/>
            </a:pPr>
            <a:endParaRPr lang="en-US" sz="4000" dirty="0">
              <a:effectLst/>
            </a:endParaRPr>
          </a:p>
          <a:p>
            <a:pPr marL="742950" indent="-742950">
              <a:buFont typeface="+mj-lt"/>
              <a:buAutoNum type="arabicPeriod"/>
            </a:pPr>
            <a:r>
              <a:rPr lang="en-US" sz="4000" dirty="0">
                <a:effectLst/>
              </a:rPr>
              <a:t>State Patrol </a:t>
            </a:r>
          </a:p>
          <a:p>
            <a:pPr marL="742950" indent="-742950">
              <a:buFont typeface="+mj-lt"/>
              <a:buAutoNum type="arabicPeriod"/>
            </a:pPr>
            <a:r>
              <a:rPr lang="en-US" sz="4000" dirty="0">
                <a:effectLst/>
              </a:rPr>
              <a:t>Fire Department</a:t>
            </a:r>
          </a:p>
          <a:p>
            <a:pPr marL="742950" indent="-742950">
              <a:buFont typeface="+mj-lt"/>
              <a:buAutoNum type="arabicPeriod"/>
            </a:pPr>
            <a:r>
              <a:rPr lang="en-US" sz="4000" dirty="0">
                <a:effectLst/>
              </a:rPr>
              <a:t>DOT </a:t>
            </a:r>
          </a:p>
          <a:p>
            <a:pPr marL="742950" indent="-742950">
              <a:buFont typeface="+mj-lt"/>
              <a:buAutoNum type="arabicPeriod"/>
            </a:pPr>
            <a:r>
              <a:rPr lang="en-US" sz="4000" dirty="0">
                <a:effectLst/>
              </a:rPr>
              <a:t>Towing company</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46143698"/>
      </p:ext>
    </p:extLst>
  </p:cSld>
  <p:clrMapOvr>
    <a:masterClrMapping/>
  </p:clrMapOvr>
  <p:transition spd="slow"/>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marL="0" indent="0">
              <a:buNone/>
            </a:pPr>
            <a:r>
              <a:rPr lang="en-US" sz="4000" dirty="0">
                <a:effectLst/>
              </a:rPr>
              <a:t>Who should be in charge of winter road operations?</a:t>
            </a:r>
          </a:p>
          <a:p>
            <a:pPr marL="228600" indent="-228600">
              <a:buAutoNum type="arabicPeriod"/>
            </a:pPr>
            <a:endParaRPr lang="en-US" sz="4000" dirty="0">
              <a:solidFill>
                <a:schemeClr val="accent1">
                  <a:lumMod val="75000"/>
                </a:schemeClr>
              </a:solidFill>
              <a:effectLst/>
            </a:endParaRPr>
          </a:p>
          <a:p>
            <a:pPr marL="742950" indent="-742950">
              <a:buFont typeface="+mj-lt"/>
              <a:buAutoNum type="arabicPeriod"/>
            </a:pPr>
            <a:r>
              <a:rPr lang="en-US" sz="4000" dirty="0">
                <a:solidFill>
                  <a:schemeClr val="accent1">
                    <a:lumMod val="75000"/>
                  </a:schemeClr>
                </a:solidFill>
                <a:effectLst/>
              </a:rPr>
              <a:t>State Patrol </a:t>
            </a:r>
          </a:p>
          <a:p>
            <a:pPr marL="742950" indent="-742950">
              <a:buFont typeface="+mj-lt"/>
              <a:buAutoNum type="arabicPeriod"/>
            </a:pPr>
            <a:r>
              <a:rPr lang="en-US" sz="4000" dirty="0">
                <a:solidFill>
                  <a:schemeClr val="accent1">
                    <a:lumMod val="75000"/>
                  </a:schemeClr>
                </a:solidFill>
                <a:effectLst/>
              </a:rPr>
              <a:t>Fire Department</a:t>
            </a:r>
            <a:endParaRPr lang="en-US" sz="4000" dirty="0">
              <a:solidFill>
                <a:srgbClr val="FFFF00"/>
              </a:solidFill>
              <a:effectLst/>
            </a:endParaRPr>
          </a:p>
          <a:p>
            <a:pPr marL="742950" indent="-742950">
              <a:buFont typeface="+mj-lt"/>
              <a:buAutoNum type="arabicPeriod"/>
            </a:pPr>
            <a:r>
              <a:rPr lang="en-US" sz="4000" dirty="0">
                <a:solidFill>
                  <a:srgbClr val="FFFF00"/>
                </a:solidFill>
                <a:effectLst/>
              </a:rPr>
              <a:t>DOT </a:t>
            </a:r>
          </a:p>
          <a:p>
            <a:pPr marL="742950" indent="-742950">
              <a:buFont typeface="+mj-lt"/>
              <a:buAutoNum type="arabicPeriod"/>
            </a:pPr>
            <a:r>
              <a:rPr lang="en-US" sz="4000" dirty="0">
                <a:solidFill>
                  <a:schemeClr val="accent1">
                    <a:lumMod val="75000"/>
                  </a:schemeClr>
                </a:solidFill>
                <a:effectLst/>
              </a:rPr>
              <a:t>Towing company</a:t>
            </a:r>
          </a:p>
          <a:p>
            <a:pPr marL="522288" indent="-522288">
              <a:lnSpc>
                <a:spcPct val="100000"/>
              </a:lnSpc>
              <a:buAutoNum type="arabicPeriod"/>
            </a:pPr>
            <a:endParaRPr lang="en-US" sz="4000" dirty="0"/>
          </a:p>
        </p:txBody>
      </p:sp>
      <p:sp>
        <p:nvSpPr>
          <p:cNvPr id="4" name="Isosceles Triangle 3"/>
          <p:cNvSpPr/>
          <p:nvPr/>
        </p:nvSpPr>
        <p:spPr>
          <a:xfrm>
            <a:off x="8344662" y="9137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185584415"/>
      </p:ext>
    </p:extLst>
  </p:cSld>
  <p:clrMapOvr>
    <a:masterClrMapping/>
  </p:clrMapOvr>
  <p:transition spd="slow"/>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Route Planning</a:t>
            </a:r>
          </a:p>
        </p:txBody>
      </p:sp>
      <p:sp>
        <p:nvSpPr>
          <p:cNvPr id="2" name="Content Placeholder 1"/>
          <p:cNvSpPr>
            <a:spLocks noGrp="1"/>
          </p:cNvSpPr>
          <p:nvPr>
            <p:ph idx="1"/>
          </p:nvPr>
        </p:nvSpPr>
        <p:spPr>
          <a:xfrm>
            <a:off x="152400" y="1193800"/>
            <a:ext cx="3733800" cy="5080000"/>
          </a:xfrm>
        </p:spPr>
        <p:txBody>
          <a:bodyPr/>
          <a:lstStyle/>
          <a:p>
            <a:pPr marL="0" indent="0">
              <a:buNone/>
            </a:pPr>
            <a:r>
              <a:rPr lang="en-US" dirty="0">
                <a:effectLst/>
              </a:rPr>
              <a:t>Ensure that snow plow boundaries of services are established.</a:t>
            </a:r>
          </a:p>
          <a:p>
            <a:pPr marL="0" indent="0">
              <a:buNone/>
            </a:pPr>
            <a:endParaRPr lang="en-US" dirty="0">
              <a:effectLst/>
            </a:endParaRPr>
          </a:p>
          <a:p>
            <a:pPr marL="0" indent="0">
              <a:buNone/>
            </a:pPr>
            <a:r>
              <a:rPr lang="en-US" dirty="0">
                <a:effectLst/>
              </a:rPr>
              <a:t>Note all exceptions such as a city picking up the state highway going through their town.</a:t>
            </a:r>
          </a:p>
        </p:txBody>
      </p:sp>
      <p:sp>
        <p:nvSpPr>
          <p:cNvPr id="10" name="5-Point Star 9"/>
          <p:cNvSpPr/>
          <p:nvPr/>
        </p:nvSpPr>
        <p:spPr>
          <a:xfrm>
            <a:off x="8344662" y="1677057"/>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17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067950"/>
            <a:ext cx="3038452" cy="45109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a:off x="3502388" y="3609913"/>
            <a:ext cx="4815840" cy="923330"/>
          </a:xfrm>
          <a:prstGeom prst="rect">
            <a:avLst/>
          </a:prstGeom>
          <a:solidFill>
            <a:srgbClr val="FFFF00"/>
          </a:solidFill>
        </p:spPr>
        <p:txBody>
          <a:bodyPr wrap="square" rtlCol="0">
            <a:spAutoFit/>
          </a:bodyPr>
          <a:lstStyle/>
          <a:p>
            <a:r>
              <a:rPr lang="en-US" dirty="0"/>
              <a:t>Note to presenters:  insert your agency’s service boundary map here, and delete this yellow box before making presentation.</a:t>
            </a:r>
          </a:p>
        </p:txBody>
      </p:sp>
    </p:spTree>
    <p:extLst>
      <p:ext uri="{BB962C8B-B14F-4D97-AF65-F5344CB8AC3E}">
        <p14:creationId xmlns:p14="http://schemas.microsoft.com/office/powerpoint/2010/main" val="1630545784"/>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5" name="Title 1"/>
          <p:cNvSpPr>
            <a:spLocks noGrp="1"/>
          </p:cNvSpPr>
          <p:nvPr>
            <p:ph type="title"/>
          </p:nvPr>
        </p:nvSpPr>
        <p:spPr>
          <a:xfrm>
            <a:off x="457200" y="0"/>
            <a:ext cx="8229600" cy="889000"/>
          </a:xfrm>
        </p:spPr>
        <p:txBody>
          <a:bodyPr/>
          <a:lstStyle/>
          <a:p>
            <a:r>
              <a:rPr lang="en-US" sz="3600" dirty="0">
                <a:effectLst/>
              </a:rPr>
              <a:t>Route Planning</a:t>
            </a:r>
          </a:p>
        </p:txBody>
      </p:sp>
      <p:sp>
        <p:nvSpPr>
          <p:cNvPr id="2" name="Content Placeholder 1"/>
          <p:cNvSpPr>
            <a:spLocks noGrp="1"/>
          </p:cNvSpPr>
          <p:nvPr>
            <p:ph idx="1"/>
          </p:nvPr>
        </p:nvSpPr>
        <p:spPr>
          <a:xfrm>
            <a:off x="152400" y="1193800"/>
            <a:ext cx="8001000" cy="5080000"/>
          </a:xfrm>
        </p:spPr>
        <p:txBody>
          <a:bodyPr/>
          <a:lstStyle/>
          <a:p>
            <a:pPr marL="0" indent="0">
              <a:buNone/>
            </a:pPr>
            <a:r>
              <a:rPr lang="en-US" dirty="0">
                <a:effectLst/>
              </a:rPr>
              <a:t>Make sure drivers know turnaround points.  Reinforce that they should avoid salting or plowing the overlap unless you communicate with the driver of that route. </a:t>
            </a:r>
          </a:p>
        </p:txBody>
      </p:sp>
      <p:pic>
        <p:nvPicPr>
          <p:cNvPr id="819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81000" y="2667000"/>
            <a:ext cx="5775404" cy="37632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6886097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Organization pays off!</a:t>
            </a:r>
          </a:p>
        </p:txBody>
      </p:sp>
      <p:sp>
        <p:nvSpPr>
          <p:cNvPr id="3" name="Content Placeholder 2"/>
          <p:cNvSpPr>
            <a:spLocks noGrp="1"/>
          </p:cNvSpPr>
          <p:nvPr>
            <p:ph idx="1"/>
          </p:nvPr>
        </p:nvSpPr>
        <p:spPr/>
        <p:txBody>
          <a:bodyPr>
            <a:normAutofit/>
          </a:bodyPr>
          <a:lstStyle/>
          <a:p>
            <a:pPr>
              <a:buNone/>
            </a:pPr>
            <a:r>
              <a:rPr lang="en-US" sz="4000" dirty="0">
                <a:solidFill>
                  <a:schemeClr val="tx2">
                    <a:lumMod val="60000"/>
                    <a:lumOff val="40000"/>
                  </a:schemeClr>
                </a:solidFill>
              </a:rPr>
              <a:t> </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2050" name="Picture 2" descr="C:\Users\Roman\AppData\Local\Microsoft\Windows\INetCache\IE\4QEMZ2MI\leaders_inspire[1].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229100" y="1334422"/>
            <a:ext cx="3848100" cy="3848100"/>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400" y="1981200"/>
            <a:ext cx="3962400" cy="2554545"/>
          </a:xfrm>
          <a:prstGeom prst="rect">
            <a:avLst/>
          </a:prstGeom>
          <a:noFill/>
        </p:spPr>
        <p:txBody>
          <a:bodyPr wrap="square" rtlCol="0">
            <a:spAutoFit/>
          </a:bodyPr>
          <a:lstStyle/>
          <a:p>
            <a:r>
              <a:rPr lang="en-US" sz="2800" dirty="0">
                <a:solidFill>
                  <a:schemeClr val="bg1"/>
                </a:solidFill>
              </a:rPr>
              <a:t>Organization is the  key to being prepared.</a:t>
            </a:r>
          </a:p>
          <a:p>
            <a:endParaRPr lang="en-US" sz="2800" dirty="0">
              <a:solidFill>
                <a:schemeClr val="bg1"/>
              </a:solidFill>
            </a:endParaRPr>
          </a:p>
          <a:p>
            <a:r>
              <a:rPr lang="en-US" sz="2800" dirty="0">
                <a:solidFill>
                  <a:schemeClr val="bg1"/>
                </a:solidFill>
              </a:rPr>
              <a:t>Being prepared is the key to a great winter season.</a:t>
            </a:r>
          </a:p>
          <a:p>
            <a:endParaRPr lang="en-US" sz="2000" dirty="0">
              <a:solidFill>
                <a:schemeClr val="bg1"/>
              </a:solidFill>
            </a:endParaRPr>
          </a:p>
        </p:txBody>
      </p:sp>
    </p:spTree>
    <p:extLst>
      <p:ext uri="{BB962C8B-B14F-4D97-AF65-F5344CB8AC3E}">
        <p14:creationId xmlns:p14="http://schemas.microsoft.com/office/powerpoint/2010/main" val="3963096780"/>
      </p:ext>
    </p:extLst>
  </p:cSld>
  <p:clrMapOvr>
    <a:masterClrMapping/>
  </p:clrMapOvr>
  <p:transition spd="slow"/>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95598" y="3250525"/>
            <a:ext cx="2981166" cy="2235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itle 1"/>
          <p:cNvSpPr txBox="1">
            <a:spLocks/>
          </p:cNvSpPr>
          <p:nvPr/>
        </p:nvSpPr>
        <p:spPr>
          <a:xfrm>
            <a:off x="0" y="5486400"/>
            <a:ext cx="7029450" cy="914400"/>
          </a:xfrm>
          <a:prstGeom prst="rect">
            <a:avLst/>
          </a:prstGeom>
        </p:spPr>
        <p:txBody>
          <a:bodyPr vert="horz" lIns="91440" tIns="45720" rIns="91440" bIns="45720" rtlCol="0" anchor="t">
            <a:noAutofit/>
          </a:bodyPr>
          <a:lstStyle>
            <a:lvl1pPr algn="r" defTabSz="914400" rtl="0" eaLnBrk="1" latinLnBrk="0" hangingPunct="1">
              <a:spcBef>
                <a:spcPct val="0"/>
              </a:spcBef>
              <a:buNone/>
              <a:defRPr lang="en-PH" sz="3200" b="1" kern="1200" dirty="0">
                <a:solidFill>
                  <a:schemeClr val="bg1"/>
                </a:solidFill>
                <a:effectLst>
                  <a:outerShdw blurRad="38100" dist="38100" dir="2700000" algn="tl">
                    <a:srgbClr val="000000">
                      <a:alpha val="43137"/>
                    </a:srgbClr>
                  </a:outerShdw>
                </a:effectLst>
                <a:latin typeface="Tw Cen MT" pitchFamily="34" charset="0"/>
                <a:ea typeface="+mj-ea"/>
                <a:cs typeface="Arial" pitchFamily="34" charset="0"/>
              </a:defRPr>
            </a:lvl1pPr>
          </a:lstStyle>
          <a:p>
            <a:pPr algn="l"/>
            <a:r>
              <a:rPr lang="en-US" sz="2000" b="0" dirty="0">
                <a:solidFill>
                  <a:prstClr val="white"/>
                </a:solidFill>
                <a:effectLst/>
              </a:rPr>
              <a:t>2016 Created for Clear Roads by:</a:t>
            </a:r>
          </a:p>
          <a:p>
            <a:pPr algn="l"/>
            <a:r>
              <a:rPr lang="en-US" sz="2000" b="0" dirty="0">
                <a:solidFill>
                  <a:prstClr val="white"/>
                </a:solidFill>
                <a:effectLst/>
              </a:rPr>
              <a:t>U of MN Center for Transportation Studies &amp; </a:t>
            </a:r>
          </a:p>
          <a:p>
            <a:pPr algn="l"/>
            <a:r>
              <a:rPr lang="en-US" sz="2000" b="0" dirty="0">
                <a:solidFill>
                  <a:prstClr val="white"/>
                </a:solidFill>
                <a:effectLst/>
              </a:rPr>
              <a:t>Fortin Consulting Inc.</a:t>
            </a:r>
            <a:br>
              <a:rPr lang="en-US" sz="2000" b="0" dirty="0">
                <a:solidFill>
                  <a:prstClr val="white"/>
                </a:solidFill>
                <a:effectLst/>
              </a:rPr>
            </a:br>
            <a:endParaRPr lang="en-US" sz="2000" b="0" dirty="0">
              <a:solidFill>
                <a:prstClr val="white"/>
              </a:solidFill>
              <a:effectLst/>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
        <p:nvSpPr>
          <p:cNvPr id="7" name="Rectangle 6"/>
          <p:cNvSpPr/>
          <p:nvPr/>
        </p:nvSpPr>
        <p:spPr>
          <a:xfrm rot="19832449">
            <a:off x="4311374" y="1229343"/>
            <a:ext cx="1650132" cy="923330"/>
          </a:xfrm>
          <a:prstGeom prst="rect">
            <a:avLst/>
          </a:prstGeom>
          <a:noFill/>
        </p:spPr>
        <p:txBody>
          <a:bodyPr wrap="none" lIns="91440" tIns="45720" rIns="91440" bIns="45720">
            <a:spAutoFit/>
          </a:bodyPr>
          <a:lstStyle/>
          <a:p>
            <a:pPr algn="ctr"/>
            <a:r>
              <a:rPr lang="en-US" sz="5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Draft</a:t>
            </a:r>
          </a:p>
        </p:txBody>
      </p:sp>
      <p:sp>
        <p:nvSpPr>
          <p:cNvPr id="9" name="Rectangle 8"/>
          <p:cNvSpPr/>
          <p:nvPr/>
        </p:nvSpPr>
        <p:spPr>
          <a:xfrm>
            <a:off x="762000" y="1219200"/>
            <a:ext cx="7620000" cy="2031325"/>
          </a:xfrm>
          <a:prstGeom prst="rect">
            <a:avLst/>
          </a:prstGeom>
        </p:spPr>
        <p:txBody>
          <a:bodyPr wrap="square">
            <a:spAutoFit/>
          </a:bodyPr>
          <a:lstStyle/>
          <a:p>
            <a:endParaRPr lang="en-US" dirty="0"/>
          </a:p>
          <a:p>
            <a:r>
              <a:rPr lang="en-US" sz="5400" dirty="0">
                <a:solidFill>
                  <a:schemeClr val="bg1"/>
                </a:solidFill>
              </a:rPr>
              <a:t>Module 23: </a:t>
            </a:r>
          </a:p>
          <a:p>
            <a:r>
              <a:rPr lang="en-US" sz="5400" dirty="0">
                <a:solidFill>
                  <a:schemeClr val="bg1"/>
                </a:solidFill>
              </a:rPr>
              <a:t>Getting Ready for Winter</a:t>
            </a:r>
          </a:p>
        </p:txBody>
      </p:sp>
      <p:sp>
        <p:nvSpPr>
          <p:cNvPr id="6" name="5-Point Star 5"/>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2150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116965" y="3169443"/>
            <a:ext cx="3074036" cy="230552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1135620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Your Course</a:t>
            </a:r>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 </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2" t="49562" r="72389" b="-4073"/>
          <a:stretch/>
        </p:blipFill>
        <p:spPr bwMode="auto">
          <a:xfrm>
            <a:off x="1364204" y="2133600"/>
            <a:ext cx="4582477" cy="350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59961" y="1062335"/>
            <a:ext cx="5390964"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Develop a task list</a:t>
            </a:r>
          </a:p>
        </p:txBody>
      </p:sp>
    </p:spTree>
    <p:extLst>
      <p:ext uri="{BB962C8B-B14F-4D97-AF65-F5344CB8AC3E}">
        <p14:creationId xmlns:p14="http://schemas.microsoft.com/office/powerpoint/2010/main" val="255875344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Chart Your Course</a:t>
            </a:r>
          </a:p>
        </p:txBody>
      </p:sp>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 </a:t>
            </a:r>
          </a:p>
        </p:txBody>
      </p:sp>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l="-2002" t="49562" r="72389" b="-4073"/>
          <a:stretch/>
        </p:blipFill>
        <p:spPr bwMode="auto">
          <a:xfrm>
            <a:off x="1066800" y="2159000"/>
            <a:ext cx="4582477" cy="35027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371600" y="1062335"/>
            <a:ext cx="5189306"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Set up a timeline</a:t>
            </a:r>
          </a:p>
        </p:txBody>
      </p:sp>
      <p:sp>
        <p:nvSpPr>
          <p:cNvPr id="5" name="TextBox 4"/>
          <p:cNvSpPr txBox="1"/>
          <p:nvPr/>
        </p:nvSpPr>
        <p:spPr>
          <a:xfrm>
            <a:off x="5265506" y="3002441"/>
            <a:ext cx="2590800" cy="1815882"/>
          </a:xfrm>
          <a:prstGeom prst="rect">
            <a:avLst/>
          </a:prstGeom>
          <a:solidFill>
            <a:schemeClr val="tx2">
              <a:lumMod val="20000"/>
              <a:lumOff val="80000"/>
            </a:schemeClr>
          </a:solidFill>
        </p:spPr>
        <p:txBody>
          <a:bodyPr wrap="square" rtlCol="0">
            <a:spAutoFit/>
          </a:bodyPr>
          <a:lstStyle/>
          <a:p>
            <a:r>
              <a:rPr lang="en-US" sz="2800" dirty="0"/>
              <a:t>June 1 - June 15</a:t>
            </a:r>
          </a:p>
          <a:p>
            <a:r>
              <a:rPr lang="en-US" sz="2800" dirty="0"/>
              <a:t>June 1 - July 1</a:t>
            </a:r>
          </a:p>
          <a:p>
            <a:r>
              <a:rPr lang="en-US" sz="2800" dirty="0"/>
              <a:t>June 7- July 7</a:t>
            </a:r>
          </a:p>
          <a:p>
            <a:r>
              <a:rPr lang="en-US" sz="2800" dirty="0"/>
              <a:t>July 1 - Aug 1</a:t>
            </a:r>
          </a:p>
        </p:txBody>
      </p:sp>
    </p:spTree>
    <p:extLst>
      <p:ext uri="{BB962C8B-B14F-4D97-AF65-F5344CB8AC3E}">
        <p14:creationId xmlns:p14="http://schemas.microsoft.com/office/powerpoint/2010/main" val="94576689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1"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4411"/>
          <a:stretch/>
        </p:blipFill>
        <p:spPr bwMode="auto">
          <a:xfrm>
            <a:off x="385763" y="1424464"/>
            <a:ext cx="7310438" cy="29017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p:txBody>
          <a:bodyPr/>
          <a:lstStyle/>
          <a:p>
            <a:r>
              <a:rPr lang="en-US" dirty="0"/>
              <a:t>Chart Your Course</a:t>
            </a:r>
          </a:p>
        </p:txBody>
      </p:sp>
      <p:pic>
        <p:nvPicPr>
          <p:cNvPr id="6" name="Spinner 5" descr="Period Highlight Spin Control">
            <a:extLst>
              <a:ext uri="{63B3BB69-23CF-44E3-9099-C40C66FF867C}">
                <a14:compatExt xmlns:a14="http://schemas.microsoft.com/office/drawing/2010/main" spid="_x0000_s1029"/>
              </a:ext>
            </a:extLst>
          </p:cNvPr>
          <p:cNvPicPr>
            <a:picLocks noChangeAspect="1"/>
          </p:cNvPicPr>
          <p:nvPr/>
        </p:nvPicPr>
        <p:blipFill>
          <a:blip r:embed="rId4"/>
          <a:stretch>
            <a:fillRect/>
          </a:stretch>
        </p:blipFill>
        <p:spPr>
          <a:xfrm>
            <a:off x="3990975" y="2844800"/>
            <a:ext cx="133350" cy="228600"/>
          </a:xfrm>
          <a:prstGeom prst="rect">
            <a:avLst/>
          </a:prstGeom>
        </p:spPr>
      </p:pic>
      <p:sp>
        <p:nvSpPr>
          <p:cNvPr id="12" name="5-Point Star 11"/>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r>
              <a:rPr lang="en-US" dirty="0"/>
              <a:t> </a:t>
            </a:r>
          </a:p>
        </p:txBody>
      </p:sp>
      <p:sp>
        <p:nvSpPr>
          <p:cNvPr id="7" name="Rectangle 6"/>
          <p:cNvSpPr/>
          <p:nvPr/>
        </p:nvSpPr>
        <p:spPr>
          <a:xfrm>
            <a:off x="914400" y="4493736"/>
            <a:ext cx="5902193" cy="923330"/>
          </a:xfrm>
          <a:prstGeom prst="rect">
            <a:avLst/>
          </a:prstGeom>
          <a:noFill/>
        </p:spPr>
        <p:txBody>
          <a:bodyPr wrap="none" lIns="91440" tIns="45720" rIns="91440" bIns="45720">
            <a:spAutoFit/>
          </a:bodyPr>
          <a:lstStyle/>
          <a:p>
            <a:pPr algn="ctr"/>
            <a:r>
              <a:rPr lang="en-US" sz="5400" b="1" cap="none" spc="0" dirty="0">
                <a:ln w="1905"/>
                <a:gradFill>
                  <a:gsLst>
                    <a:gs pos="0">
                      <a:schemeClr val="accent6">
                        <a:shade val="20000"/>
                        <a:satMod val="200000"/>
                      </a:schemeClr>
                    </a:gs>
                    <a:gs pos="78000">
                      <a:schemeClr val="accent6">
                        <a:tint val="90000"/>
                        <a:shade val="89000"/>
                        <a:satMod val="220000"/>
                      </a:schemeClr>
                    </a:gs>
                    <a:gs pos="100000">
                      <a:schemeClr val="accent6">
                        <a:tint val="12000"/>
                        <a:satMod val="255000"/>
                      </a:schemeClr>
                    </a:gs>
                  </a:gsLst>
                  <a:lin ang="5400000"/>
                </a:gradFill>
                <a:effectLst>
                  <a:innerShdw blurRad="69850" dist="43180" dir="5400000">
                    <a:srgbClr val="000000">
                      <a:alpha val="65000"/>
                    </a:srgbClr>
                  </a:innerShdw>
                </a:effectLst>
              </a:rPr>
              <a:t>Save it for next year</a:t>
            </a:r>
          </a:p>
        </p:txBody>
      </p:sp>
    </p:spTree>
    <p:extLst>
      <p:ext uri="{BB962C8B-B14F-4D97-AF65-F5344CB8AC3E}">
        <p14:creationId xmlns:p14="http://schemas.microsoft.com/office/powerpoint/2010/main" val="111107047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927" y="0"/>
            <a:ext cx="8229600" cy="889000"/>
          </a:xfrm>
        </p:spPr>
        <p:txBody>
          <a:bodyPr/>
          <a:lstStyle/>
          <a:p>
            <a:r>
              <a:rPr lang="en-US" dirty="0">
                <a:solidFill>
                  <a:srgbClr val="FF8F29"/>
                </a:solidFill>
              </a:rPr>
              <a:t>Importance of Record Keeping</a:t>
            </a:r>
          </a:p>
        </p:txBody>
      </p:sp>
      <p:sp>
        <p:nvSpPr>
          <p:cNvPr id="3" name="Content Placeholder 2"/>
          <p:cNvSpPr>
            <a:spLocks noGrp="1"/>
          </p:cNvSpPr>
          <p:nvPr>
            <p:ph idx="1"/>
          </p:nvPr>
        </p:nvSpPr>
        <p:spPr>
          <a:xfrm>
            <a:off x="-21336" y="1143000"/>
            <a:ext cx="6096000" cy="3810000"/>
          </a:xfrm>
        </p:spPr>
        <p:txBody>
          <a:bodyPr>
            <a:noAutofit/>
          </a:bodyPr>
          <a:lstStyle/>
          <a:p>
            <a:pPr>
              <a:lnSpc>
                <a:spcPct val="120000"/>
              </a:lnSpc>
              <a:spcBef>
                <a:spcPts val="1200"/>
              </a:spcBef>
              <a:spcAft>
                <a:spcPts val="1200"/>
              </a:spcAft>
            </a:pPr>
            <a:r>
              <a:rPr lang="en-US" sz="3200" dirty="0"/>
              <a:t>Shows that you follow policies including Levels of Service </a:t>
            </a:r>
          </a:p>
          <a:p>
            <a:pPr>
              <a:lnSpc>
                <a:spcPct val="120000"/>
              </a:lnSpc>
              <a:spcBef>
                <a:spcPts val="1200"/>
              </a:spcBef>
              <a:spcAft>
                <a:spcPts val="1200"/>
              </a:spcAft>
            </a:pPr>
            <a:r>
              <a:rPr lang="en-US" sz="3200" dirty="0"/>
              <a:t>Shows where efficiency can be improved</a:t>
            </a:r>
          </a:p>
          <a:p>
            <a:pPr>
              <a:lnSpc>
                <a:spcPct val="120000"/>
              </a:lnSpc>
              <a:spcBef>
                <a:spcPts val="1200"/>
              </a:spcBef>
              <a:spcAft>
                <a:spcPts val="1200"/>
              </a:spcAft>
            </a:pPr>
            <a:r>
              <a:rPr lang="en-US" sz="3200" dirty="0"/>
              <a:t>Helps with planning</a:t>
            </a:r>
          </a:p>
          <a:p>
            <a:pPr>
              <a:lnSpc>
                <a:spcPct val="120000"/>
              </a:lnSpc>
              <a:spcBef>
                <a:spcPts val="1200"/>
              </a:spcBef>
              <a:spcAft>
                <a:spcPts val="1200"/>
              </a:spcAft>
            </a:pPr>
            <a:r>
              <a:rPr lang="en-US" sz="3200" dirty="0"/>
              <a:t>Helps protect you from claims</a:t>
            </a:r>
          </a:p>
        </p:txBody>
      </p:sp>
      <p:pic>
        <p:nvPicPr>
          <p:cNvPr id="4" name="Picture 3"/>
          <p:cNvPicPr>
            <a:picLocks noChangeAspect="1"/>
          </p:cNvPicPr>
          <p:nvPr/>
        </p:nvPicPr>
        <p:blipFill>
          <a:blip r:embed="rId3" cstate="print">
            <a:extLst>
              <a:ext uri="{BEBA8EAE-BF5A-486C-A8C5-ECC9F3942E4B}">
                <a14:imgProps xmlns:a14="http://schemas.microsoft.com/office/drawing/2010/main">
                  <a14:imgLayer r:embed="rId4">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5718283" y="1364637"/>
            <a:ext cx="2892317" cy="4335089"/>
          </a:xfrm>
          <a:prstGeom prst="rect">
            <a:avLst/>
          </a:prstGeo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8408653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srcRect l="2476" t="1590" r="2420" b="2632"/>
          <a:stretch/>
        </p:blipFill>
        <p:spPr>
          <a:xfrm>
            <a:off x="4800600" y="1905000"/>
            <a:ext cx="4205430" cy="2293006"/>
          </a:xfrm>
          <a:prstGeom prst="rect">
            <a:avLst/>
          </a:prstGeom>
        </p:spPr>
      </p:pic>
      <p:sp>
        <p:nvSpPr>
          <p:cNvPr id="2" name="Title 1"/>
          <p:cNvSpPr>
            <a:spLocks noGrp="1"/>
          </p:cNvSpPr>
          <p:nvPr>
            <p:ph type="title"/>
          </p:nvPr>
        </p:nvSpPr>
        <p:spPr/>
        <p:txBody>
          <a:bodyPr/>
          <a:lstStyle/>
          <a:p>
            <a:r>
              <a:rPr lang="en-US" dirty="0"/>
              <a:t>Get to know your policy</a:t>
            </a:r>
          </a:p>
        </p:txBody>
      </p:sp>
      <p:sp>
        <p:nvSpPr>
          <p:cNvPr id="3" name="Content Placeholder 2"/>
          <p:cNvSpPr>
            <a:spLocks noGrp="1"/>
          </p:cNvSpPr>
          <p:nvPr>
            <p:ph idx="1"/>
          </p:nvPr>
        </p:nvSpPr>
        <p:spPr>
          <a:xfrm>
            <a:off x="228600" y="1905000"/>
            <a:ext cx="5562600" cy="4241800"/>
          </a:xfrm>
        </p:spPr>
        <p:txBody>
          <a:bodyPr/>
          <a:lstStyle/>
          <a:p>
            <a:pPr marL="0" indent="0">
              <a:lnSpc>
                <a:spcPct val="100000"/>
              </a:lnSpc>
              <a:buNone/>
            </a:pPr>
            <a:r>
              <a:rPr lang="en-US" sz="3600" dirty="0"/>
              <a:t>EXAMPLE:</a:t>
            </a:r>
          </a:p>
          <a:p>
            <a:pPr>
              <a:lnSpc>
                <a:spcPct val="100000"/>
              </a:lnSpc>
            </a:pPr>
            <a:r>
              <a:rPr lang="en-US" sz="3600" dirty="0"/>
              <a:t>Public Safety</a:t>
            </a:r>
          </a:p>
          <a:p>
            <a:pPr>
              <a:lnSpc>
                <a:spcPct val="100000"/>
              </a:lnSpc>
            </a:pPr>
            <a:r>
              <a:rPr lang="en-US" sz="3600" dirty="0"/>
              <a:t>Levels of service</a:t>
            </a:r>
          </a:p>
          <a:p>
            <a:pPr>
              <a:lnSpc>
                <a:spcPct val="100000"/>
              </a:lnSpc>
            </a:pPr>
            <a:r>
              <a:rPr lang="en-US" sz="3600" dirty="0"/>
              <a:t>Education</a:t>
            </a:r>
          </a:p>
          <a:p>
            <a:pPr>
              <a:lnSpc>
                <a:spcPct val="100000"/>
              </a:lnSpc>
            </a:pPr>
            <a:r>
              <a:rPr lang="en-US" sz="3600" dirty="0"/>
              <a:t>Coordinating with other jurisdictions </a:t>
            </a:r>
          </a:p>
          <a:p>
            <a:pPr>
              <a:lnSpc>
                <a:spcPct val="100000"/>
              </a:lnSpc>
            </a:pPr>
            <a:endParaRPr lang="en-US" sz="1800" dirty="0"/>
          </a:p>
          <a:p>
            <a:pPr marL="0" indent="0">
              <a:buNone/>
            </a:pPr>
            <a:endParaRPr lang="en-US" dirty="0"/>
          </a:p>
        </p:txBody>
      </p:sp>
      <p:sp>
        <p:nvSpPr>
          <p:cNvPr id="11" name="Isosceles Triangle 10"/>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2" name="Oval 11"/>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TextBox 7"/>
          <p:cNvSpPr txBox="1"/>
          <p:nvPr/>
        </p:nvSpPr>
        <p:spPr>
          <a:xfrm>
            <a:off x="5410200" y="3276600"/>
            <a:ext cx="3733800" cy="369332"/>
          </a:xfrm>
          <a:prstGeom prst="rect">
            <a:avLst/>
          </a:prstGeom>
          <a:solidFill>
            <a:srgbClr val="FFFF00"/>
          </a:solidFill>
        </p:spPr>
        <p:txBody>
          <a:bodyPr wrap="square" rtlCol="0">
            <a:spAutoFit/>
          </a:bodyPr>
          <a:lstStyle/>
          <a:p>
            <a:pPr algn="ctr"/>
            <a:r>
              <a:rPr lang="en-US" dirty="0"/>
              <a:t>Insert a picture of your policy here</a:t>
            </a:r>
          </a:p>
        </p:txBody>
      </p:sp>
      <p:sp>
        <p:nvSpPr>
          <p:cNvPr id="10" name="Content Placeholder 2"/>
          <p:cNvSpPr txBox="1">
            <a:spLocks/>
          </p:cNvSpPr>
          <p:nvPr/>
        </p:nvSpPr>
        <p:spPr>
          <a:xfrm>
            <a:off x="152400" y="1066800"/>
            <a:ext cx="8686800" cy="7620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lnSpc>
                <a:spcPct val="100000"/>
              </a:lnSpc>
              <a:buFont typeface="Arial" pitchFamily="34" charset="0"/>
              <a:buNone/>
            </a:pPr>
            <a:r>
              <a:rPr lang="en-US" sz="3200" dirty="0"/>
              <a:t>Get familiar with the policy contents including</a:t>
            </a:r>
          </a:p>
          <a:p>
            <a:pPr marL="0" indent="0">
              <a:buFont typeface="Arial" pitchFamily="34" charset="0"/>
              <a:buNone/>
            </a:pPr>
            <a:endParaRPr lang="en-US" dirty="0"/>
          </a:p>
        </p:txBody>
      </p:sp>
      <p:sp>
        <p:nvSpPr>
          <p:cNvPr id="13" name="Rectangle 12"/>
          <p:cNvSpPr/>
          <p:nvPr/>
        </p:nvSpPr>
        <p:spPr>
          <a:xfrm rot="20388326">
            <a:off x="196160" y="4463754"/>
            <a:ext cx="9045874" cy="830997"/>
          </a:xfrm>
          <a:prstGeom prst="rect">
            <a:avLst/>
          </a:prstGeom>
          <a:noFill/>
        </p:spPr>
        <p:txBody>
          <a:bodyPr wrap="none" lIns="91440" tIns="45720" rIns="91440" bIns="45720">
            <a:spAutoFit/>
          </a:bodyPr>
          <a:lstStyle/>
          <a:p>
            <a:pPr algn="ctr"/>
            <a:r>
              <a:rPr 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policy</a:t>
            </a:r>
          </a:p>
        </p:txBody>
      </p:sp>
      <p:pic>
        <p:nvPicPr>
          <p:cNvPr id="14" name="Picture 13"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7873312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152400"/>
            <a:ext cx="7467600" cy="762000"/>
          </a:xfrm>
        </p:spPr>
        <p:txBody>
          <a:bodyPr/>
          <a:lstStyle/>
          <a:p>
            <a:r>
              <a:rPr lang="en-US" dirty="0"/>
              <a:t>Level of Service</a:t>
            </a:r>
          </a:p>
        </p:txBody>
      </p:sp>
      <p:pic>
        <p:nvPicPr>
          <p:cNvPr id="4" name="Content Placeholder 3"/>
          <p:cNvPicPr>
            <a:picLocks noGrp="1" noChangeAspect="1"/>
          </p:cNvPicPr>
          <p:nvPr>
            <p:ph idx="1"/>
          </p:nvPr>
        </p:nvPicPr>
        <p:blipFill>
          <a:blip r:embed="rId3"/>
          <a:stretch>
            <a:fillRect/>
          </a:stretch>
        </p:blipFill>
        <p:spPr>
          <a:xfrm>
            <a:off x="3797987" y="2660959"/>
            <a:ext cx="4836997" cy="2081618"/>
          </a:xfrm>
          <a:prstGeom prst="rect">
            <a:avLst/>
          </a:prstGeom>
        </p:spPr>
      </p:pic>
      <p:sp>
        <p:nvSpPr>
          <p:cNvPr id="6" name="Rectangle 5"/>
          <p:cNvSpPr/>
          <p:nvPr/>
        </p:nvSpPr>
        <p:spPr>
          <a:xfrm>
            <a:off x="228600" y="1295400"/>
            <a:ext cx="8153400" cy="707886"/>
          </a:xfrm>
          <a:prstGeom prst="rect">
            <a:avLst/>
          </a:prstGeom>
        </p:spPr>
        <p:txBody>
          <a:bodyPr wrap="square">
            <a:spAutoFit/>
          </a:bodyPr>
          <a:lstStyle/>
          <a:p>
            <a:pPr>
              <a:lnSpc>
                <a:spcPct val="100000"/>
              </a:lnSpc>
            </a:pPr>
            <a:r>
              <a:rPr lang="en-US" sz="4000" dirty="0">
                <a:solidFill>
                  <a:schemeClr val="bg1"/>
                </a:solidFill>
              </a:rPr>
              <a:t>Keeping good records helps </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Rectangle 7"/>
          <p:cNvSpPr/>
          <p:nvPr/>
        </p:nvSpPr>
        <p:spPr>
          <a:xfrm>
            <a:off x="219456" y="2003286"/>
            <a:ext cx="4953000" cy="4585871"/>
          </a:xfrm>
          <a:prstGeom prst="rect">
            <a:avLst/>
          </a:prstGeom>
        </p:spPr>
        <p:txBody>
          <a:bodyPr wrap="square">
            <a:spAutoFit/>
          </a:bodyPr>
          <a:lstStyle/>
          <a:p>
            <a:pPr marL="285750" indent="-285750">
              <a:lnSpc>
                <a:spcPct val="100000"/>
              </a:lnSpc>
              <a:buFont typeface="Arial" panose="020B0604020202020204" pitchFamily="34" charset="0"/>
              <a:buChar char="•"/>
            </a:pPr>
            <a:r>
              <a:rPr lang="en-US" sz="3600" dirty="0">
                <a:solidFill>
                  <a:schemeClr val="bg1"/>
                </a:solidFill>
              </a:rPr>
              <a:t>To show you meet your level of service</a:t>
            </a:r>
          </a:p>
          <a:p>
            <a:pPr marL="171450" indent="-1714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show you are following policy</a:t>
            </a:r>
          </a:p>
          <a:p>
            <a:pPr marL="285750" indent="-285750">
              <a:lnSpc>
                <a:spcPct val="100000"/>
              </a:lnSpc>
              <a:buFont typeface="Arial" panose="020B0604020202020204" pitchFamily="34" charset="0"/>
              <a:buChar char="•"/>
            </a:pPr>
            <a:endParaRPr lang="en-US" sz="2000" dirty="0">
              <a:solidFill>
                <a:schemeClr val="bg1"/>
              </a:solidFill>
            </a:endParaRPr>
          </a:p>
          <a:p>
            <a:pPr marL="285750" indent="-285750">
              <a:lnSpc>
                <a:spcPct val="100000"/>
              </a:lnSpc>
              <a:buFont typeface="Arial" panose="020B0604020202020204" pitchFamily="34" charset="0"/>
              <a:buChar char="•"/>
            </a:pPr>
            <a:r>
              <a:rPr lang="en-US" sz="3600" dirty="0">
                <a:solidFill>
                  <a:schemeClr val="bg1"/>
                </a:solidFill>
              </a:rPr>
              <a:t>To defend yourself when faced with a lawsuit</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655455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Where can you find your policy?</a:t>
            </a:r>
          </a:p>
        </p:txBody>
      </p:sp>
      <p:sp>
        <p:nvSpPr>
          <p:cNvPr id="3" name="Content Placeholder 2"/>
          <p:cNvSpPr>
            <a:spLocks noGrp="1"/>
          </p:cNvSpPr>
          <p:nvPr>
            <p:ph idx="1"/>
          </p:nvPr>
        </p:nvSpPr>
        <p:spPr>
          <a:xfrm>
            <a:off x="748145" y="1295400"/>
            <a:ext cx="7176655" cy="5080000"/>
          </a:xfrm>
        </p:spPr>
        <p:txBody>
          <a:bodyPr/>
          <a:lstStyle/>
          <a:p>
            <a:pPr marL="0" indent="0">
              <a:lnSpc>
                <a:spcPct val="100000"/>
              </a:lnSpc>
              <a:buNone/>
            </a:pPr>
            <a:r>
              <a:rPr lang="en-US" sz="4000" dirty="0"/>
              <a:t>EXAMPLE:</a:t>
            </a:r>
          </a:p>
          <a:p>
            <a:pPr>
              <a:lnSpc>
                <a:spcPct val="100000"/>
              </a:lnSpc>
            </a:pPr>
            <a:r>
              <a:rPr lang="en-US" sz="4000" dirty="0"/>
              <a:t>Website</a:t>
            </a:r>
          </a:p>
          <a:p>
            <a:pPr>
              <a:lnSpc>
                <a:spcPct val="100000"/>
              </a:lnSpc>
            </a:pPr>
            <a:r>
              <a:rPr lang="en-US" sz="4000" dirty="0"/>
              <a:t>Break room</a:t>
            </a:r>
          </a:p>
          <a:p>
            <a:pPr>
              <a:lnSpc>
                <a:spcPct val="100000"/>
              </a:lnSpc>
            </a:pPr>
            <a:r>
              <a:rPr lang="en-US" sz="4000" dirty="0"/>
              <a:t>Poster</a:t>
            </a:r>
          </a:p>
          <a:p>
            <a:pPr>
              <a:lnSpc>
                <a:spcPct val="100000"/>
              </a:lnSpc>
            </a:pPr>
            <a:r>
              <a:rPr lang="en-US" sz="4000" dirty="0"/>
              <a:t>Training</a:t>
            </a:r>
          </a:p>
          <a:p>
            <a:pPr>
              <a:lnSpc>
                <a:spcPct val="100000"/>
              </a:lnSpc>
            </a:pPr>
            <a:r>
              <a:rPr lang="en-US" sz="4000" dirty="0"/>
              <a:t>Etc.</a:t>
            </a:r>
          </a:p>
          <a:p>
            <a:pPr marL="0" indent="0">
              <a:buNone/>
            </a:pPr>
            <a:endParaRPr lang="en-US" dirty="0"/>
          </a:p>
        </p:txBody>
      </p:sp>
      <p:sp>
        <p:nvSpPr>
          <p:cNvPr id="5" name="TextBox 4"/>
          <p:cNvSpPr txBox="1"/>
          <p:nvPr/>
        </p:nvSpPr>
        <p:spPr>
          <a:xfrm>
            <a:off x="990600" y="5761153"/>
            <a:ext cx="5612550" cy="646331"/>
          </a:xfrm>
          <a:prstGeom prst="rect">
            <a:avLst/>
          </a:prstGeom>
          <a:solidFill>
            <a:srgbClr val="FFFF00"/>
          </a:solidFill>
        </p:spPr>
        <p:txBody>
          <a:bodyPr wrap="square" rtlCol="0">
            <a:spAutoFit/>
          </a:bodyPr>
          <a:lstStyle/>
          <a:p>
            <a:r>
              <a:rPr lang="en-US" dirty="0"/>
              <a:t>Insert a list where employees can find your policy here.  Delete this yellow box before making presentation.</a:t>
            </a:r>
          </a:p>
        </p:txBody>
      </p:sp>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10" name="Picture 2"/>
          <p:cNvPicPr>
            <a:picLocks noChangeAspect="1" noChangeArrowheads="1"/>
          </p:cNvPicPr>
          <p:nvPr/>
        </p:nvPicPr>
        <p:blipFill>
          <a:blip r:embed="rId3" cstate="print"/>
          <a:srcRect l="30000" t="14583" r="33750" b="10417"/>
          <a:stretch>
            <a:fillRect/>
          </a:stretch>
        </p:blipFill>
        <p:spPr bwMode="auto">
          <a:xfrm>
            <a:off x="4648200" y="1295400"/>
            <a:ext cx="3376083" cy="4191000"/>
          </a:xfrm>
          <a:prstGeom prst="rect">
            <a:avLst/>
          </a:prstGeom>
          <a:noFill/>
          <a:ln w="9525">
            <a:noFill/>
            <a:miter lim="800000"/>
            <a:headEnd/>
            <a:tailEnd/>
          </a:ln>
        </p:spPr>
      </p:pic>
      <p:sp>
        <p:nvSpPr>
          <p:cNvPr id="9" name="TextBox 8"/>
          <p:cNvSpPr txBox="1"/>
          <p:nvPr/>
        </p:nvSpPr>
        <p:spPr>
          <a:xfrm>
            <a:off x="4648200" y="28194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11" name="Rectangle 10"/>
          <p:cNvSpPr/>
          <p:nvPr/>
        </p:nvSpPr>
        <p:spPr>
          <a:xfrm rot="20388326">
            <a:off x="232736" y="3593217"/>
            <a:ext cx="9045874" cy="830997"/>
          </a:xfrm>
          <a:prstGeom prst="rect">
            <a:avLst/>
          </a:prstGeom>
          <a:noFill/>
        </p:spPr>
        <p:txBody>
          <a:bodyPr wrap="none" lIns="91440" tIns="45720" rIns="91440" bIns="45720">
            <a:spAutoFit/>
          </a:bodyPr>
          <a:lstStyle/>
          <a:p>
            <a:pPr algn="ctr"/>
            <a:r>
              <a:rPr lang="en-US" sz="48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policy</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6363062"/>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229600" cy="792162"/>
          </a:xfrm>
        </p:spPr>
        <p:txBody>
          <a:bodyPr>
            <a:normAutofit/>
          </a:bodyPr>
          <a:lstStyle/>
          <a:p>
            <a:r>
              <a:rPr lang="en-US" dirty="0"/>
              <a:t>Response to Lawsuits</a:t>
            </a:r>
          </a:p>
        </p:txBody>
      </p:sp>
      <p:sp>
        <p:nvSpPr>
          <p:cNvPr id="3" name="Content Placeholder 2"/>
          <p:cNvSpPr>
            <a:spLocks noGrp="1"/>
          </p:cNvSpPr>
          <p:nvPr>
            <p:ph idx="1"/>
          </p:nvPr>
        </p:nvSpPr>
        <p:spPr>
          <a:xfrm>
            <a:off x="0" y="1447800"/>
            <a:ext cx="6019800" cy="4225636"/>
          </a:xfrm>
        </p:spPr>
        <p:txBody>
          <a:bodyPr>
            <a:normAutofit/>
          </a:bodyPr>
          <a:lstStyle/>
          <a:p>
            <a:r>
              <a:rPr lang="en-US" dirty="0"/>
              <a:t>Crashes are going to occur</a:t>
            </a:r>
          </a:p>
          <a:p>
            <a:endParaRPr lang="en-US" sz="1300" dirty="0"/>
          </a:p>
          <a:p>
            <a:r>
              <a:rPr lang="en-US" dirty="0"/>
              <a:t>Defense will depend on following your plan and records</a:t>
            </a:r>
          </a:p>
          <a:p>
            <a:endParaRPr lang="en-US" dirty="0"/>
          </a:p>
          <a:p>
            <a:r>
              <a:rPr lang="en-US" dirty="0"/>
              <a:t>Document any deviations from policy</a:t>
            </a:r>
          </a:p>
          <a:p>
            <a:endParaRPr lang="en-US" dirty="0"/>
          </a:p>
          <a:p>
            <a:r>
              <a:rPr lang="en-US" dirty="0"/>
              <a:t>Make sure all employees know, follow, and keep records of actions</a:t>
            </a:r>
          </a:p>
        </p:txBody>
      </p:sp>
      <p:pic>
        <p:nvPicPr>
          <p:cNvPr id="1026" name="Picture 2"/>
          <p:cNvPicPr>
            <a:picLocks noChangeAspect="1" noChangeArrowheads="1"/>
          </p:cNvPicPr>
          <p:nvPr/>
        </p:nvPicPr>
        <p:blipFill>
          <a:blip r:embed="rId3" cstate="print"/>
          <a:srcRect l="30000" t="14583" r="33750" b="10417"/>
          <a:stretch>
            <a:fillRect/>
          </a:stretch>
        </p:blipFill>
        <p:spPr bwMode="auto">
          <a:xfrm>
            <a:off x="5998634" y="1676400"/>
            <a:ext cx="3069166" cy="3810000"/>
          </a:xfrm>
          <a:prstGeom prst="rect">
            <a:avLst/>
          </a:prstGeom>
          <a:noFill/>
          <a:ln w="9525">
            <a:noFill/>
            <a:miter lim="800000"/>
            <a:headEnd/>
            <a:tailEnd/>
          </a:ln>
        </p:spPr>
      </p:pic>
      <p:sp>
        <p:nvSpPr>
          <p:cNvPr id="5" name="5-Point Star 4"/>
          <p:cNvSpPr/>
          <p:nvPr/>
        </p:nvSpPr>
        <p:spPr>
          <a:xfrm>
            <a:off x="8382000" y="2286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TextBox 5"/>
          <p:cNvSpPr txBox="1"/>
          <p:nvPr/>
        </p:nvSpPr>
        <p:spPr>
          <a:xfrm>
            <a:off x="5805055" y="28956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8334153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a:solidFill>
                  <a:srgbClr val="FF8F29"/>
                </a:solidFill>
              </a:rPr>
              <a:t>Before the Season</a:t>
            </a:r>
          </a:p>
        </p:txBody>
      </p:sp>
      <p:sp>
        <p:nvSpPr>
          <p:cNvPr id="3" name="Content Placeholder 2"/>
          <p:cNvSpPr>
            <a:spLocks noGrp="1"/>
          </p:cNvSpPr>
          <p:nvPr>
            <p:ph idx="1"/>
          </p:nvPr>
        </p:nvSpPr>
        <p:spPr/>
        <p:txBody>
          <a:bodyPr/>
          <a:lstStyle/>
          <a:p>
            <a:pPr marL="0" indent="0">
              <a:buNone/>
            </a:pPr>
            <a:r>
              <a:rPr lang="en-US" dirty="0"/>
              <a:t>In this section we will be covering these topics:</a:t>
            </a:r>
          </a:p>
          <a:p>
            <a:r>
              <a:rPr lang="en-US" dirty="0"/>
              <a:t>Records of material purchasing</a:t>
            </a:r>
          </a:p>
          <a:p>
            <a:r>
              <a:rPr lang="en-US" dirty="0"/>
              <a:t>Records of material quality control</a:t>
            </a:r>
          </a:p>
          <a:p>
            <a:r>
              <a:rPr lang="en-US" dirty="0"/>
              <a:t>Record equipment inspections</a:t>
            </a:r>
          </a:p>
          <a:p>
            <a:r>
              <a:rPr lang="en-US" dirty="0"/>
              <a:t>Record equipment calibration</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743200" y="3581400"/>
            <a:ext cx="4013200" cy="30099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0" name="TextBox 9"/>
          <p:cNvSpPr txBox="1"/>
          <p:nvPr/>
        </p:nvSpPr>
        <p:spPr>
          <a:xfrm>
            <a:off x="825500" y="5586723"/>
            <a:ext cx="6189472"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11" name="Rectangle 10"/>
          <p:cNvSpPr/>
          <p:nvPr/>
        </p:nvSpPr>
        <p:spPr>
          <a:xfrm rot="20388326">
            <a:off x="59757" y="3395029"/>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94060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Material Accountability</a:t>
            </a:r>
          </a:p>
        </p:txBody>
      </p:sp>
      <p:sp>
        <p:nvSpPr>
          <p:cNvPr id="3" name="Content Placeholder 2"/>
          <p:cNvSpPr>
            <a:spLocks noGrp="1"/>
          </p:cNvSpPr>
          <p:nvPr>
            <p:ph idx="1"/>
          </p:nvPr>
        </p:nvSpPr>
        <p:spPr>
          <a:xfrm>
            <a:off x="1295400" y="1143000"/>
            <a:ext cx="6934200" cy="5080000"/>
          </a:xfrm>
        </p:spPr>
        <p:txBody>
          <a:bodyPr/>
          <a:lstStyle/>
          <a:p>
            <a:pPr>
              <a:lnSpc>
                <a:spcPct val="100000"/>
              </a:lnSpc>
            </a:pPr>
            <a:r>
              <a:rPr lang="en-US" sz="4000" dirty="0"/>
              <a:t>Know how much you have</a:t>
            </a:r>
          </a:p>
          <a:p>
            <a:pPr>
              <a:lnSpc>
                <a:spcPct val="100000"/>
              </a:lnSpc>
            </a:pPr>
            <a:r>
              <a:rPr lang="en-US" sz="4000" dirty="0"/>
              <a:t>Know how much you use</a:t>
            </a:r>
          </a:p>
          <a:p>
            <a:endParaRPr lang="en-US" dirty="0"/>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905000" y="2514600"/>
            <a:ext cx="5334000" cy="4000500"/>
          </a:xfrm>
          <a:prstGeom prst="rect">
            <a:avLst/>
          </a:prstGeom>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711640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2" name="Rounded Rectangle 11"/>
          <p:cNvSpPr/>
          <p:nvPr/>
        </p:nvSpPr>
        <p:spPr>
          <a:xfrm>
            <a:off x="2286000" y="2819400"/>
            <a:ext cx="5334000" cy="3124200"/>
          </a:xfrm>
          <a:prstGeom prst="roundRect">
            <a:avLst/>
          </a:prstGeom>
        </p:spPr>
        <p:style>
          <a:lnRef idx="3">
            <a:schemeClr val="lt1"/>
          </a:lnRef>
          <a:fillRef idx="1">
            <a:schemeClr val="dk1"/>
          </a:fillRef>
          <a:effectRef idx="1">
            <a:schemeClr val="dk1"/>
          </a:effectRef>
          <a:fontRef idx="minor">
            <a:schemeClr val="lt1"/>
          </a:fontRef>
        </p:style>
        <p:txBody>
          <a:bodyPr rtlCol="0" anchor="ctr"/>
          <a:lstStyle/>
          <a:p>
            <a:pPr algn="ctr"/>
            <a:endParaRPr lang="en-US"/>
          </a:p>
        </p:txBody>
      </p:sp>
      <p:sp>
        <p:nvSpPr>
          <p:cNvPr id="2" name="Title 1"/>
          <p:cNvSpPr>
            <a:spLocks noGrp="1"/>
          </p:cNvSpPr>
          <p:nvPr>
            <p:ph type="title"/>
          </p:nvPr>
        </p:nvSpPr>
        <p:spPr/>
        <p:txBody>
          <a:bodyPr/>
          <a:lstStyle/>
          <a:p>
            <a:r>
              <a:rPr lang="en-PH" dirty="0"/>
              <a:t>FACILITATOR NOTES </a:t>
            </a:r>
            <a:r>
              <a:rPr lang="en-PH" sz="1800" dirty="0"/>
              <a:t>(do not show during class)</a:t>
            </a:r>
          </a:p>
        </p:txBody>
      </p:sp>
      <p:sp>
        <p:nvSpPr>
          <p:cNvPr id="7" name="Content Placeholder 6"/>
          <p:cNvSpPr>
            <a:spLocks noGrp="1"/>
          </p:cNvSpPr>
          <p:nvPr>
            <p:ph idx="1"/>
          </p:nvPr>
        </p:nvSpPr>
        <p:spPr>
          <a:xfrm>
            <a:off x="457200" y="1193800"/>
            <a:ext cx="8229600" cy="1320800"/>
          </a:xfrm>
        </p:spPr>
        <p:txBody>
          <a:bodyPr>
            <a:normAutofit/>
          </a:bodyPr>
          <a:lstStyle/>
          <a:p>
            <a:pPr marL="0" indent="0">
              <a:spcBef>
                <a:spcPts val="0"/>
              </a:spcBef>
              <a:buNone/>
            </a:pPr>
            <a:r>
              <a:rPr lang="en-PH" sz="2400" dirty="0">
                <a:latin typeface="Arial" pitchFamily="34" charset="0"/>
                <a:cs typeface="Arial" pitchFamily="34" charset="0"/>
              </a:rPr>
              <a:t>This is a priority 2 module developed for Clear Roads national training. </a:t>
            </a:r>
            <a:r>
              <a:rPr lang="en-PH" sz="2400" dirty="0">
                <a:solidFill>
                  <a:srgbClr val="FFFF00"/>
                </a:solidFill>
                <a:latin typeface="Arial" pitchFamily="34" charset="0"/>
                <a:cs typeface="Arial" pitchFamily="34" charset="0"/>
              </a:rPr>
              <a:t>It is only for Supervisors</a:t>
            </a:r>
            <a:r>
              <a:rPr lang="en-PH" sz="2400" dirty="0">
                <a:latin typeface="Arial" pitchFamily="34" charset="0"/>
                <a:cs typeface="Arial" pitchFamily="34" charset="0"/>
              </a:rPr>
              <a:t>. Slides can be customized for the audience.</a:t>
            </a:r>
          </a:p>
          <a:p>
            <a:pPr marL="0" indent="0">
              <a:spcBef>
                <a:spcPts val="0"/>
              </a:spcBef>
              <a:buNone/>
            </a:pPr>
            <a:endParaRPr lang="en-PH" sz="2400" dirty="0"/>
          </a:p>
        </p:txBody>
      </p:sp>
      <p:sp>
        <p:nvSpPr>
          <p:cNvPr id="3" name="Oval 2"/>
          <p:cNvSpPr/>
          <p:nvPr/>
        </p:nvSpPr>
        <p:spPr>
          <a:xfrm>
            <a:off x="2932938" y="3657600"/>
            <a:ext cx="457200" cy="457200"/>
          </a:xfrm>
          <a:prstGeom prst="ellips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4" name="Isosceles Triangle 3"/>
          <p:cNvSpPr/>
          <p:nvPr/>
        </p:nvSpPr>
        <p:spPr>
          <a:xfrm>
            <a:off x="2895600" y="4266543"/>
            <a:ext cx="531876" cy="458514"/>
          </a:xfrm>
          <a:prstGeom prst="triangle">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5-Point Star 4"/>
          <p:cNvSpPr/>
          <p:nvPr/>
        </p:nvSpPr>
        <p:spPr>
          <a:xfrm>
            <a:off x="2856738" y="48768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TextBox 5"/>
          <p:cNvSpPr txBox="1"/>
          <p:nvPr/>
        </p:nvSpPr>
        <p:spPr>
          <a:xfrm>
            <a:off x="3525836" y="2971800"/>
            <a:ext cx="2051524" cy="523220"/>
          </a:xfrm>
          <a:prstGeom prst="rect">
            <a:avLst/>
          </a:prstGeom>
          <a:noFill/>
        </p:spPr>
        <p:txBody>
          <a:bodyPr wrap="none" rtlCol="0">
            <a:spAutoFit/>
          </a:bodyPr>
          <a:lstStyle/>
          <a:p>
            <a:r>
              <a:rPr lang="en-US" sz="2800" b="1" dirty="0">
                <a:solidFill>
                  <a:schemeClr val="accent6"/>
                </a:solidFill>
                <a:effectLst>
                  <a:outerShdw blurRad="38100" dist="38100" dir="2700000" algn="tl">
                    <a:srgbClr val="000000">
                      <a:alpha val="43137"/>
                    </a:srgbClr>
                  </a:outerShdw>
                </a:effectLst>
              </a:rPr>
              <a:t>Slide Legend</a:t>
            </a:r>
          </a:p>
        </p:txBody>
      </p:sp>
      <p:sp>
        <p:nvSpPr>
          <p:cNvPr id="9" name="TextBox 8"/>
          <p:cNvSpPr txBox="1"/>
          <p:nvPr/>
        </p:nvSpPr>
        <p:spPr>
          <a:xfrm>
            <a:off x="3489302" y="3653135"/>
            <a:ext cx="3207609"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Entry-level plow drivers</a:t>
            </a:r>
          </a:p>
        </p:txBody>
      </p:sp>
      <p:sp>
        <p:nvSpPr>
          <p:cNvPr id="10" name="TextBox 9"/>
          <p:cNvSpPr txBox="1"/>
          <p:nvPr/>
        </p:nvSpPr>
        <p:spPr>
          <a:xfrm>
            <a:off x="3489302" y="4338935"/>
            <a:ext cx="3474797"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Experienced plow drivers</a:t>
            </a:r>
          </a:p>
        </p:txBody>
      </p:sp>
      <p:sp>
        <p:nvSpPr>
          <p:cNvPr id="11" name="TextBox 10"/>
          <p:cNvSpPr txBox="1"/>
          <p:nvPr/>
        </p:nvSpPr>
        <p:spPr>
          <a:xfrm>
            <a:off x="3489302" y="5024735"/>
            <a:ext cx="1666354" cy="461665"/>
          </a:xfrm>
          <a:prstGeom prst="rect">
            <a:avLst/>
          </a:prstGeom>
          <a:noFill/>
        </p:spPr>
        <p:txBody>
          <a:bodyPr wrap="none" rtlCol="0">
            <a:spAutoFit/>
          </a:bodyPr>
          <a:lstStyle/>
          <a:p>
            <a:r>
              <a:rPr lang="en-US" sz="2400" b="1" dirty="0">
                <a:solidFill>
                  <a:schemeClr val="bg1"/>
                </a:solidFill>
                <a:effectLst>
                  <a:outerShdw blurRad="38100" dist="38100" dir="2700000" algn="tl">
                    <a:srgbClr val="000000">
                      <a:alpha val="43137"/>
                    </a:srgbClr>
                  </a:outerShdw>
                </a:effectLst>
              </a:rPr>
              <a:t>Supervisors</a:t>
            </a:r>
          </a:p>
        </p:txBody>
      </p:sp>
      <p:pic>
        <p:nvPicPr>
          <p:cNvPr id="14" name="Picture 13"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0265090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Text Box 3"/>
          <p:cNvSpPr txBox="1">
            <a:spLocks noChangeArrowheads="1"/>
          </p:cNvSpPr>
          <p:nvPr/>
        </p:nvSpPr>
        <p:spPr bwMode="auto">
          <a:xfrm>
            <a:off x="152400" y="990600"/>
            <a:ext cx="5867400" cy="4262705"/>
          </a:xfrm>
          <a:prstGeom prst="rect">
            <a:avLst/>
          </a:prstGeom>
          <a:noFill/>
          <a:ln w="9525">
            <a:noFill/>
            <a:miter lim="800000"/>
            <a:headEnd/>
            <a:tailEnd/>
          </a:ln>
        </p:spPr>
        <p:txBody>
          <a:bodyPr wrap="square">
            <a:spAutoFit/>
          </a:bodyPr>
          <a:lstStyle/>
          <a:p>
            <a:r>
              <a:rPr lang="en-US" sz="2800" dirty="0">
                <a:solidFill>
                  <a:schemeClr val="bg1"/>
                </a:solidFill>
                <a:latin typeface="Tw Cen MT Condensed Extra Bold"/>
              </a:rPr>
              <a:t>Test the materials</a:t>
            </a:r>
            <a:endParaRPr lang="en-US" sz="1600" b="1" dirty="0">
              <a:solidFill>
                <a:schemeClr val="bg1"/>
              </a:solidFill>
              <a:latin typeface="Tw Cen MT Condensed Extra Bold"/>
            </a:endParaRP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Solids- test the moisture content</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Liquids- test the specific gravity</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Check that you get what you ordered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Keep accurate records on quantities ordered, received and used</a:t>
            </a:r>
          </a:p>
          <a:p>
            <a:pPr marL="457200" indent="-457200">
              <a:spcBef>
                <a:spcPts val="1000"/>
              </a:spcBef>
              <a:spcAft>
                <a:spcPts val="1000"/>
              </a:spcAft>
              <a:buFont typeface="Arial" panose="020B0604020202020204" pitchFamily="34" charset="0"/>
              <a:buChar char="•"/>
            </a:pPr>
            <a:r>
              <a:rPr lang="en-US" sz="2400" dirty="0">
                <a:solidFill>
                  <a:schemeClr val="bg1"/>
                </a:solidFill>
                <a:latin typeface="Tw Cen MT Condensed Extra Bold"/>
              </a:rPr>
              <a:t>If you see something wrong, tell your supervisor</a:t>
            </a:r>
          </a:p>
        </p:txBody>
      </p:sp>
      <p:sp>
        <p:nvSpPr>
          <p:cNvPr id="132101" name="Text Box 5"/>
          <p:cNvSpPr txBox="1">
            <a:spLocks noChangeArrowheads="1"/>
          </p:cNvSpPr>
          <p:nvPr/>
        </p:nvSpPr>
        <p:spPr bwMode="auto">
          <a:xfrm>
            <a:off x="228600" y="5215579"/>
            <a:ext cx="8229600" cy="707886"/>
          </a:xfrm>
          <a:prstGeom prst="rect">
            <a:avLst/>
          </a:prstGeom>
          <a:solidFill>
            <a:schemeClr val="accent2"/>
          </a:solidFill>
          <a:ln w="9525">
            <a:solidFill>
              <a:srgbClr val="FFFFFF"/>
            </a:solidFill>
            <a:miter lim="800000"/>
            <a:headEnd/>
            <a:tailEnd/>
          </a:ln>
        </p:spPr>
        <p:txBody>
          <a:bodyPr>
            <a:spAutoFit/>
          </a:bodyPr>
          <a:lstStyle/>
          <a:p>
            <a:pPr algn="ctr"/>
            <a:r>
              <a:rPr lang="en-US" sz="4000" b="1" dirty="0">
                <a:latin typeface="Tw Cen MT Condensed Extra Bold"/>
              </a:rPr>
              <a:t>Quality Control is vital </a:t>
            </a:r>
            <a:endParaRPr lang="en-US" sz="4000" dirty="0">
              <a:latin typeface="Tw Cen MT Condensed Extra Bold"/>
            </a:endParaRPr>
          </a:p>
        </p:txBody>
      </p:sp>
      <p:sp>
        <p:nvSpPr>
          <p:cNvPr id="388102" name="Rectangle 6"/>
          <p:cNvSpPr>
            <a:spLocks noGrp="1" noChangeArrowheads="1"/>
          </p:cNvSpPr>
          <p:nvPr>
            <p:ph type="title" idx="4294967295"/>
          </p:nvPr>
        </p:nvSpPr>
        <p:spPr>
          <a:xfrm>
            <a:off x="228600" y="228600"/>
            <a:ext cx="7772400" cy="533400"/>
          </a:xfrm>
        </p:spPr>
        <p:txBody>
          <a:bodyPr/>
          <a:lstStyle/>
          <a:p>
            <a:pPr eaLnBrk="1" hangingPunct="1">
              <a:defRPr/>
            </a:pPr>
            <a:r>
              <a:rPr lang="en-US" sz="3600" dirty="0">
                <a:effectLst/>
              </a:rPr>
              <a:t>Record Keeping and Quality Control</a:t>
            </a:r>
          </a:p>
        </p:txBody>
      </p:sp>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674" t="5935" b="13257"/>
          <a:stretch/>
        </p:blipFill>
        <p:spPr>
          <a:xfrm>
            <a:off x="5761391" y="2057400"/>
            <a:ext cx="3306409" cy="2625436"/>
          </a:xfrm>
          <a:prstGeom prst="rect">
            <a:avLst/>
          </a:prstGeom>
        </p:spPr>
      </p:pic>
      <p:sp>
        <p:nvSpPr>
          <p:cNvPr id="10" name="Isosceles Triangle 9"/>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1" name="5-Point Star 10"/>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2994802"/>
      </p:ext>
    </p:extLst>
  </p:cSld>
  <p:clrMapOvr>
    <a:masterClrMapping/>
  </p:clrMapOvr>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Record Keeping and Materials Testing</a:t>
            </a:r>
          </a:p>
        </p:txBody>
      </p:sp>
      <p:sp>
        <p:nvSpPr>
          <p:cNvPr id="3" name="Content Placeholder 2"/>
          <p:cNvSpPr>
            <a:spLocks noGrp="1"/>
          </p:cNvSpPr>
          <p:nvPr>
            <p:ph idx="1"/>
          </p:nvPr>
        </p:nvSpPr>
        <p:spPr>
          <a:xfrm>
            <a:off x="-35814" y="923334"/>
            <a:ext cx="8229600" cy="5080000"/>
          </a:xfrm>
        </p:spPr>
        <p:txBody>
          <a:bodyPr>
            <a:normAutofit/>
          </a:bodyPr>
          <a:lstStyle/>
          <a:p>
            <a:pPr lvl="1"/>
            <a:r>
              <a:rPr lang="en-US" sz="3200" dirty="0"/>
              <a:t>Liquids: specific gravity </a:t>
            </a:r>
          </a:p>
          <a:p>
            <a:pPr lvl="1"/>
            <a:r>
              <a:rPr lang="en-US" sz="3200" dirty="0"/>
              <a:t>Document % and compare to specification</a:t>
            </a:r>
          </a:p>
          <a:p>
            <a:pPr lvl="1"/>
            <a:r>
              <a:rPr lang="en-US" sz="3200" dirty="0"/>
              <a:t>Don’t use it if it doesn't match the specification</a:t>
            </a:r>
          </a:p>
        </p:txBody>
      </p:sp>
      <p:sp>
        <p:nvSpPr>
          <p:cNvPr id="4" name="TextBox 3"/>
          <p:cNvSpPr txBox="1"/>
          <p:nvPr/>
        </p:nvSpPr>
        <p:spPr>
          <a:xfrm>
            <a:off x="1295400" y="4724400"/>
            <a:ext cx="5029200" cy="646331"/>
          </a:xfrm>
          <a:prstGeom prst="rect">
            <a:avLst/>
          </a:prstGeom>
          <a:solidFill>
            <a:srgbClr val="FFFF00"/>
          </a:solidFill>
        </p:spPr>
        <p:txBody>
          <a:bodyPr wrap="square" rtlCol="0">
            <a:spAutoFit/>
          </a:bodyPr>
          <a:lstStyle/>
          <a:p>
            <a:r>
              <a:rPr lang="en-US" dirty="0"/>
              <a:t>Insert your state’s policy here.  Delete this yellow box before making presentation.</a:t>
            </a:r>
          </a:p>
        </p:txBody>
      </p:sp>
      <p:pic>
        <p:nvPicPr>
          <p:cNvPr id="5" name="Picture 3" descr="C:\pictures\Pictures\salt\testing\PB080004.JPG"/>
          <p:cNvPicPr>
            <a:picLocks noChangeAspect="1" noChangeArrowheads="1"/>
          </p:cNvPicPr>
          <p:nvPr/>
        </p:nvPicPr>
        <p:blipFill rotWithShape="1">
          <a:blip r:embed="rId3">
            <a:extLst>
              <a:ext uri="{28A0092B-C50C-407E-A947-70E740481C1C}">
                <a14:useLocalDpi xmlns:a14="http://schemas.microsoft.com/office/drawing/2010/main" val="0"/>
              </a:ext>
            </a:extLst>
          </a:blip>
          <a:srcRect l="42222"/>
          <a:stretch/>
        </p:blipFill>
        <p:spPr bwMode="auto">
          <a:xfrm>
            <a:off x="7162800" y="2121877"/>
            <a:ext cx="1524000" cy="3516923"/>
          </a:xfrm>
          <a:prstGeom prst="rect">
            <a:avLst/>
          </a:prstGeom>
          <a:noFill/>
          <a:extLst>
            <a:ext uri="{909E8E84-426E-40DD-AFC4-6F175D3DCCD1}">
              <a14:hiddenFill xmlns:a14="http://schemas.microsoft.com/office/drawing/2010/main">
                <a:solidFill>
                  <a:srgbClr val="FFFFFF"/>
                </a:solidFill>
              </a14:hiddenFill>
            </a:ext>
          </a:extLst>
        </p:spPr>
      </p:pic>
      <p:sp>
        <p:nvSpPr>
          <p:cNvPr id="9" name="Isosceles Triangle 8"/>
          <p:cNvSpPr/>
          <p:nvPr/>
        </p:nvSpPr>
        <p:spPr>
          <a:xfrm>
            <a:off x="8458200" y="304800"/>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10" name="5-Point Star 9"/>
          <p:cNvSpPr/>
          <p:nvPr/>
        </p:nvSpPr>
        <p:spPr>
          <a:xfrm>
            <a:off x="8419338" y="915057"/>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2241183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t>True</a:t>
            </a:r>
          </a:p>
          <a:p>
            <a:pPr marL="522288" indent="-522288">
              <a:lnSpc>
                <a:spcPct val="100000"/>
              </a:lnSpc>
              <a:buAutoNum type="arabicPeriod"/>
            </a:pPr>
            <a:r>
              <a:rPr lang="en-US" sz="4000" dirty="0"/>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206003993"/>
      </p:ext>
    </p:extLst>
  </p:cSld>
  <p:clrMapOvr>
    <a:masterClrMapping/>
  </p:clrMapOvr>
  <p:transition spd="slow"/>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True or False: It is important to test and record the concentration of your solution when making brine.</a:t>
            </a:r>
          </a:p>
          <a:p>
            <a:pPr>
              <a:lnSpc>
                <a:spcPct val="100000"/>
              </a:lnSpc>
              <a:buNone/>
            </a:pPr>
            <a:endParaRPr lang="en-US" sz="4000" dirty="0"/>
          </a:p>
          <a:p>
            <a:pPr marL="522288" indent="-522288">
              <a:lnSpc>
                <a:spcPct val="100000"/>
              </a:lnSpc>
              <a:buAutoNum type="arabicPeriod"/>
            </a:pPr>
            <a:r>
              <a:rPr lang="en-US" sz="4000" dirty="0">
                <a:solidFill>
                  <a:srgbClr val="FFFF00"/>
                </a:solidFill>
              </a:rPr>
              <a:t>True</a:t>
            </a: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False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322473682"/>
      </p:ext>
    </p:extLst>
  </p:cSld>
  <p:clrMapOvr>
    <a:masterClrMapping/>
  </p:clrMapOvr>
  <p:transition spd="slow"/>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382000" cy="889000"/>
          </a:xfrm>
        </p:spPr>
        <p:txBody>
          <a:bodyPr/>
          <a:lstStyle/>
          <a:p>
            <a:r>
              <a:rPr lang="en-US" dirty="0"/>
              <a:t>Pre-season Truck Inspections</a:t>
            </a:r>
          </a:p>
        </p:txBody>
      </p:sp>
      <p:sp>
        <p:nvSpPr>
          <p:cNvPr id="3" name="Content Placeholder 2"/>
          <p:cNvSpPr>
            <a:spLocks noGrp="1"/>
          </p:cNvSpPr>
          <p:nvPr>
            <p:ph idx="1"/>
          </p:nvPr>
        </p:nvSpPr>
        <p:spPr>
          <a:xfrm>
            <a:off x="152400" y="1066800"/>
            <a:ext cx="8839200" cy="5080000"/>
          </a:xfrm>
        </p:spPr>
        <p:txBody>
          <a:bodyPr/>
          <a:lstStyle/>
          <a:p>
            <a:r>
              <a:rPr lang="en-US" dirty="0">
                <a:effectLst/>
              </a:rPr>
              <a:t>Example:</a:t>
            </a:r>
          </a:p>
          <a:p>
            <a:pPr lvl="1"/>
            <a:r>
              <a:rPr lang="en-US" dirty="0">
                <a:effectLst/>
              </a:rPr>
              <a:t>Ensure the “attack angle” is set correctly for plow and wing</a:t>
            </a:r>
          </a:p>
          <a:p>
            <a:pPr lvl="1"/>
            <a:r>
              <a:rPr lang="en-US" dirty="0">
                <a:effectLst/>
              </a:rPr>
              <a:t>Inspect the plows and plow gear for any damage</a:t>
            </a:r>
          </a:p>
          <a:p>
            <a:pPr lvl="1"/>
            <a:r>
              <a:rPr lang="en-US" dirty="0">
                <a:effectLst/>
              </a:rPr>
              <a:t>Ensure salt distribution system is working properly</a:t>
            </a:r>
          </a:p>
          <a:p>
            <a:pPr marL="457200" lvl="1" indent="0">
              <a:buNone/>
            </a:pPr>
            <a:endParaRPr lang="en-US" dirty="0">
              <a:effectLst/>
            </a:endParaRP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8" name="Picture 7"/>
          <p:cNvPicPr>
            <a:picLocks noChangeAspect="1"/>
          </p:cNvPicPr>
          <p:nvPr/>
        </p:nvPicPr>
        <p:blipFill rotWithShape="1">
          <a:blip r:embed="rId3" cstate="print">
            <a:extLst>
              <a:ext uri="{28A0092B-C50C-407E-A947-70E740481C1C}">
                <a14:useLocalDpi xmlns:a14="http://schemas.microsoft.com/office/drawing/2010/main" val="0"/>
              </a:ext>
            </a:extLst>
          </a:blip>
          <a:srcRect l="8746" t="5339" b="12862"/>
          <a:stretch/>
        </p:blipFill>
        <p:spPr>
          <a:xfrm>
            <a:off x="1618559" y="3122245"/>
            <a:ext cx="4158854" cy="2795955"/>
          </a:xfrm>
          <a:prstGeom prst="rect">
            <a:avLst/>
          </a:prstGeom>
        </p:spPr>
      </p:pic>
      <p:sp>
        <p:nvSpPr>
          <p:cNvPr id="4" name="TextBox 3"/>
          <p:cNvSpPr txBox="1"/>
          <p:nvPr/>
        </p:nvSpPr>
        <p:spPr>
          <a:xfrm>
            <a:off x="457200" y="5029200"/>
            <a:ext cx="7848600" cy="646331"/>
          </a:xfrm>
          <a:prstGeom prst="rect">
            <a:avLst/>
          </a:prstGeom>
          <a:solidFill>
            <a:srgbClr val="FFFF00"/>
          </a:solidFill>
        </p:spPr>
        <p:txBody>
          <a:bodyPr wrap="square" rtlCol="0">
            <a:spAutoFit/>
          </a:bodyPr>
          <a:lstStyle/>
          <a:p>
            <a:r>
              <a:rPr lang="en-US" dirty="0"/>
              <a:t>Insert your pre-season truck inspection method here.  Delete this yellow box before making presentation.</a:t>
            </a:r>
          </a:p>
        </p:txBody>
      </p:sp>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627861926"/>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Inspections</a:t>
            </a:r>
          </a:p>
        </p:txBody>
      </p:sp>
      <p:pic>
        <p:nvPicPr>
          <p:cNvPr id="5" name="Content Placeholder 4"/>
          <p:cNvPicPr>
            <a:picLocks noGrp="1" noChangeAspect="1"/>
          </p:cNvPicPr>
          <p:nvPr>
            <p:ph idx="1"/>
          </p:nvPr>
        </p:nvPicPr>
        <p:blipFill>
          <a:blip r:embed="rId3"/>
          <a:stretch>
            <a:fillRect/>
          </a:stretch>
        </p:blipFill>
        <p:spPr>
          <a:xfrm>
            <a:off x="2895600" y="1524000"/>
            <a:ext cx="3200400" cy="4145485"/>
          </a:xfrm>
          <a:prstGeom prst="rect">
            <a:avLst/>
          </a:prstGeom>
        </p:spPr>
      </p:pic>
      <p:sp>
        <p:nvSpPr>
          <p:cNvPr id="4" name="TextBox 3"/>
          <p:cNvSpPr txBox="1"/>
          <p:nvPr/>
        </p:nvSpPr>
        <p:spPr>
          <a:xfrm>
            <a:off x="990600" y="4850815"/>
            <a:ext cx="7848600"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8" name="TextBox 7"/>
          <p:cNvSpPr txBox="1"/>
          <p:nvPr/>
        </p:nvSpPr>
        <p:spPr>
          <a:xfrm>
            <a:off x="2819400" y="37338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10" name="Rectangle 9"/>
          <p:cNvSpPr/>
          <p:nvPr/>
        </p:nvSpPr>
        <p:spPr>
          <a:xfrm rot="20388326">
            <a:off x="-150314" y="2937831"/>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0340000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Inspections</a:t>
            </a:r>
          </a:p>
        </p:txBody>
      </p:sp>
      <p:pic>
        <p:nvPicPr>
          <p:cNvPr id="5" name="Content Placeholder 4"/>
          <p:cNvPicPr>
            <a:picLocks noGrp="1" noChangeAspect="1"/>
          </p:cNvPicPr>
          <p:nvPr>
            <p:ph idx="1"/>
          </p:nvPr>
        </p:nvPicPr>
        <p:blipFill>
          <a:blip r:embed="rId3"/>
          <a:stretch>
            <a:fillRect/>
          </a:stretch>
        </p:blipFill>
        <p:spPr>
          <a:xfrm>
            <a:off x="3200400" y="2286000"/>
            <a:ext cx="3124200" cy="4046783"/>
          </a:xfrm>
          <a:prstGeom prst="rect">
            <a:avLst/>
          </a:prstGeom>
        </p:spPr>
      </p:pic>
      <p:sp>
        <p:nvSpPr>
          <p:cNvPr id="4" name="TextBox 3"/>
          <p:cNvSpPr txBox="1"/>
          <p:nvPr/>
        </p:nvSpPr>
        <p:spPr>
          <a:xfrm>
            <a:off x="866015" y="4850051"/>
            <a:ext cx="7848600" cy="646331"/>
          </a:xfrm>
          <a:prstGeom prst="rect">
            <a:avLst/>
          </a:prstGeom>
          <a:solidFill>
            <a:srgbClr val="FFFF00"/>
          </a:solidFill>
        </p:spPr>
        <p:txBody>
          <a:bodyPr wrap="square" rtlCol="0">
            <a:spAutoFit/>
          </a:bodyPr>
          <a:lstStyle/>
          <a:p>
            <a:r>
              <a:rPr lang="en-US" dirty="0"/>
              <a:t>Insert a copy of your truck inspection check list and procedure.  Delete this yellow box before making presentation.</a:t>
            </a:r>
          </a:p>
        </p:txBody>
      </p:sp>
      <p:sp>
        <p:nvSpPr>
          <p:cNvPr id="8" name="5-Point Star 7"/>
          <p:cNvSpPr/>
          <p:nvPr/>
        </p:nvSpPr>
        <p:spPr>
          <a:xfrm>
            <a:off x="83058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Content Placeholder 2"/>
          <p:cNvSpPr txBox="1">
            <a:spLocks/>
          </p:cNvSpPr>
          <p:nvPr/>
        </p:nvSpPr>
        <p:spPr>
          <a:xfrm>
            <a:off x="381000" y="1066800"/>
            <a:ext cx="8229600" cy="50800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457200" lvl="1" indent="0">
              <a:buFont typeface="Arial" pitchFamily="34" charset="0"/>
              <a:buNone/>
            </a:pPr>
            <a:r>
              <a:rPr lang="en-US" sz="2900" dirty="0">
                <a:effectLst/>
              </a:rPr>
              <a:t>Make sure your employees know how to fill out and where to turn in their inspection forms</a:t>
            </a:r>
          </a:p>
        </p:txBody>
      </p:sp>
      <p:sp>
        <p:nvSpPr>
          <p:cNvPr id="7" name="TextBox 6"/>
          <p:cNvSpPr txBox="1"/>
          <p:nvPr/>
        </p:nvSpPr>
        <p:spPr>
          <a:xfrm>
            <a:off x="3055827" y="25908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9" name="Rectangle 8"/>
          <p:cNvSpPr/>
          <p:nvPr/>
        </p:nvSpPr>
        <p:spPr>
          <a:xfrm rot="20388326">
            <a:off x="126672" y="3776396"/>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98180763"/>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Calibrate and Record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1000" y="1981200"/>
            <a:ext cx="4571999" cy="3429000"/>
          </a:xfrm>
        </p:spPr>
      </p:pic>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graphicFrame>
        <p:nvGraphicFramePr>
          <p:cNvPr id="3" name="Table 2"/>
          <p:cNvGraphicFramePr>
            <a:graphicFrameLocks noGrp="1"/>
          </p:cNvGraphicFramePr>
          <p:nvPr>
            <p:extLst/>
          </p:nvPr>
        </p:nvGraphicFramePr>
        <p:xfrm>
          <a:off x="5257800" y="2667000"/>
          <a:ext cx="3657600" cy="1854200"/>
        </p:xfrm>
        <a:graphic>
          <a:graphicData uri="http://schemas.openxmlformats.org/drawingml/2006/table">
            <a:tbl>
              <a:tblPr firstRow="1" bandRow="1">
                <a:tableStyleId>{5C22544A-7EE6-4342-B048-85BDC9FD1C3A}</a:tableStyleId>
              </a:tblPr>
              <a:tblGrid>
                <a:gridCol w="1828800">
                  <a:extLst>
                    <a:ext uri="{9D8B030D-6E8A-4147-A177-3AD203B41FA5}">
                      <a16:colId xmlns:a16="http://schemas.microsoft.com/office/drawing/2014/main" val="20000"/>
                    </a:ext>
                  </a:extLst>
                </a:gridCol>
                <a:gridCol w="1828800">
                  <a:extLst>
                    <a:ext uri="{9D8B030D-6E8A-4147-A177-3AD203B41FA5}">
                      <a16:colId xmlns:a16="http://schemas.microsoft.com/office/drawing/2014/main" val="20001"/>
                    </a:ext>
                  </a:extLst>
                </a:gridCol>
              </a:tblGrid>
              <a:tr h="370840">
                <a:tc>
                  <a:txBody>
                    <a:bodyPr/>
                    <a:lstStyle/>
                    <a:p>
                      <a:r>
                        <a:rPr lang="en-US" dirty="0"/>
                        <a:t>Setting</a:t>
                      </a:r>
                    </a:p>
                  </a:txBody>
                  <a:tcPr/>
                </a:tc>
                <a:tc>
                  <a:txBody>
                    <a:bodyPr/>
                    <a:lstStyle/>
                    <a:p>
                      <a:r>
                        <a:rPr lang="en-US" dirty="0"/>
                        <a:t>Output</a:t>
                      </a:r>
                    </a:p>
                  </a:txBody>
                  <a:tcPr/>
                </a:tc>
                <a:extLst>
                  <a:ext uri="{0D108BD9-81ED-4DB2-BD59-A6C34878D82A}">
                    <a16:rowId xmlns:a16="http://schemas.microsoft.com/office/drawing/2014/main" val="10000"/>
                  </a:ext>
                </a:extLst>
              </a:tr>
              <a:tr h="370840">
                <a:tc>
                  <a:txBody>
                    <a:bodyPr/>
                    <a:lstStyle/>
                    <a:p>
                      <a:r>
                        <a:rPr lang="en-US" dirty="0"/>
                        <a:t>2</a:t>
                      </a:r>
                    </a:p>
                  </a:txBody>
                  <a:tcPr/>
                </a:tc>
                <a:tc>
                  <a:txBody>
                    <a:bodyPr/>
                    <a:lstStyle/>
                    <a:p>
                      <a:r>
                        <a:rPr lang="en-US" dirty="0"/>
                        <a:t>153</a:t>
                      </a:r>
                    </a:p>
                  </a:txBody>
                  <a:tcPr/>
                </a:tc>
                <a:extLst>
                  <a:ext uri="{0D108BD9-81ED-4DB2-BD59-A6C34878D82A}">
                    <a16:rowId xmlns:a16="http://schemas.microsoft.com/office/drawing/2014/main" val="10001"/>
                  </a:ext>
                </a:extLst>
              </a:tr>
              <a:tr h="370840">
                <a:tc>
                  <a:txBody>
                    <a:bodyPr/>
                    <a:lstStyle/>
                    <a:p>
                      <a:r>
                        <a:rPr lang="en-US" dirty="0"/>
                        <a:t>3</a:t>
                      </a:r>
                    </a:p>
                  </a:txBody>
                  <a:tcPr/>
                </a:tc>
                <a:tc>
                  <a:txBody>
                    <a:bodyPr/>
                    <a:lstStyle/>
                    <a:p>
                      <a:r>
                        <a:rPr lang="en-US" dirty="0"/>
                        <a:t>224</a:t>
                      </a:r>
                    </a:p>
                  </a:txBody>
                  <a:tcPr/>
                </a:tc>
                <a:extLst>
                  <a:ext uri="{0D108BD9-81ED-4DB2-BD59-A6C34878D82A}">
                    <a16:rowId xmlns:a16="http://schemas.microsoft.com/office/drawing/2014/main" val="10002"/>
                  </a:ext>
                </a:extLst>
              </a:tr>
              <a:tr h="370840">
                <a:tc>
                  <a:txBody>
                    <a:bodyPr/>
                    <a:lstStyle/>
                    <a:p>
                      <a:r>
                        <a:rPr lang="en-US" dirty="0"/>
                        <a:t>4</a:t>
                      </a:r>
                    </a:p>
                  </a:txBody>
                  <a:tcPr/>
                </a:tc>
                <a:tc>
                  <a:txBody>
                    <a:bodyPr/>
                    <a:lstStyle/>
                    <a:p>
                      <a:r>
                        <a:rPr lang="en-US" dirty="0"/>
                        <a:t>327</a:t>
                      </a:r>
                    </a:p>
                  </a:txBody>
                  <a:tcPr/>
                </a:tc>
                <a:extLst>
                  <a:ext uri="{0D108BD9-81ED-4DB2-BD59-A6C34878D82A}">
                    <a16:rowId xmlns:a16="http://schemas.microsoft.com/office/drawing/2014/main" val="10003"/>
                  </a:ext>
                </a:extLst>
              </a:tr>
              <a:tr h="370840">
                <a:tc>
                  <a:txBody>
                    <a:bodyPr/>
                    <a:lstStyle/>
                    <a:p>
                      <a:r>
                        <a:rPr lang="en-US" dirty="0"/>
                        <a:t>5</a:t>
                      </a:r>
                    </a:p>
                  </a:txBody>
                  <a:tcPr/>
                </a:tc>
                <a:tc>
                  <a:txBody>
                    <a:bodyPr/>
                    <a:lstStyle/>
                    <a:p>
                      <a:r>
                        <a:rPr lang="en-US" dirty="0"/>
                        <a:t>394</a:t>
                      </a:r>
                    </a:p>
                  </a:txBody>
                  <a:tcPr/>
                </a:tc>
                <a:extLst>
                  <a:ext uri="{0D108BD9-81ED-4DB2-BD59-A6C34878D82A}">
                    <a16:rowId xmlns:a16="http://schemas.microsoft.com/office/drawing/2014/main" val="10004"/>
                  </a:ext>
                </a:extLst>
              </a:tr>
            </a:tbl>
          </a:graphicData>
        </a:graphic>
      </p:graphicFrame>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5257566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2994" name="Picture 2" descr="C:\pictures\Pictures\salt\calibration\IMG_1701.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41350" y="1364637"/>
            <a:ext cx="3702050" cy="2776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2995" name="TextBox 1"/>
          <p:cNvSpPr txBox="1">
            <a:spLocks noChangeArrowheads="1"/>
          </p:cNvSpPr>
          <p:nvPr/>
        </p:nvSpPr>
        <p:spPr bwMode="auto">
          <a:xfrm>
            <a:off x="641350" y="5318531"/>
            <a:ext cx="7315200"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Arial" panose="020B0604020202020204" pitchFamily="34" charset="0"/>
                <a:ea typeface="ＭＳ Ｐゴシック"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ＭＳ Ｐゴシック"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ＭＳ Ｐゴシック"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ＭＳ Ｐゴシック" panose="020B0600070205080204" pitchFamily="34" charset="-128"/>
              </a:defRPr>
            </a:lvl9pPr>
          </a:lstStyle>
          <a:p>
            <a:pPr eaLnBrk="1" hangingPunct="1">
              <a:spcBef>
                <a:spcPct val="0"/>
              </a:spcBef>
              <a:buFontTx/>
              <a:buNone/>
            </a:pPr>
            <a:r>
              <a:rPr lang="en-US" altLang="en-US" sz="3600" dirty="0">
                <a:solidFill>
                  <a:schemeClr val="bg1"/>
                </a:solidFill>
              </a:rPr>
              <a:t>Calibrate and record for liquids too</a:t>
            </a:r>
          </a:p>
        </p:txBody>
      </p:sp>
      <p:pic>
        <p:nvPicPr>
          <p:cNvPr id="212996" name="Picture 3"/>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761222" y="1143000"/>
            <a:ext cx="3239778" cy="24177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2997" name="Picture 4"/>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4038600" y="3478519"/>
            <a:ext cx="2532265" cy="1890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Oval 7"/>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99417098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Records of Truck Calibration</a:t>
            </a:r>
          </a:p>
        </p:txBody>
      </p:sp>
      <p:pic>
        <p:nvPicPr>
          <p:cNvPr id="6" name="Content Placeholder 5"/>
          <p:cNvPicPr>
            <a:picLocks noGrp="1" noChangeAspect="1"/>
          </p:cNvPicPr>
          <p:nvPr>
            <p:ph idx="1"/>
          </p:nvPr>
        </p:nvPicPr>
        <p:blipFill>
          <a:blip r:embed="rId3"/>
          <a:stretch>
            <a:fillRect/>
          </a:stretch>
        </p:blipFill>
        <p:spPr>
          <a:xfrm>
            <a:off x="2819400" y="1524000"/>
            <a:ext cx="3352800" cy="4183774"/>
          </a:xfrm>
          <a:prstGeom prst="rect">
            <a:avLst/>
          </a:prstGeom>
        </p:spPr>
      </p:pic>
      <p:sp>
        <p:nvSpPr>
          <p:cNvPr id="5" name="TextBox 4"/>
          <p:cNvSpPr txBox="1"/>
          <p:nvPr/>
        </p:nvSpPr>
        <p:spPr>
          <a:xfrm>
            <a:off x="457200" y="5088079"/>
            <a:ext cx="7848600" cy="646331"/>
          </a:xfrm>
          <a:prstGeom prst="rect">
            <a:avLst/>
          </a:prstGeom>
          <a:solidFill>
            <a:srgbClr val="FFFF00"/>
          </a:solidFill>
        </p:spPr>
        <p:txBody>
          <a:bodyPr wrap="square" rtlCol="0">
            <a:spAutoFit/>
          </a:bodyPr>
          <a:lstStyle/>
          <a:p>
            <a:r>
              <a:rPr lang="en-US" dirty="0"/>
              <a:t>Insert a copy of your truck calibration form and any instructions.  Delete this yellow box before making presentation.</a:t>
            </a:r>
          </a:p>
        </p:txBody>
      </p:sp>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5-Point Star 8"/>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0" name="Oval 9"/>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1" name="TextBox 10"/>
          <p:cNvSpPr txBox="1"/>
          <p:nvPr/>
        </p:nvSpPr>
        <p:spPr>
          <a:xfrm>
            <a:off x="2819400" y="121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12" name="Rectangle 11"/>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3" name="Picture 12"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82418099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This module covers these topics:</a:t>
            </a:r>
          </a:p>
        </p:txBody>
      </p:sp>
      <p:sp>
        <p:nvSpPr>
          <p:cNvPr id="3" name="Content Placeholder 2"/>
          <p:cNvSpPr>
            <a:spLocks noGrp="1"/>
          </p:cNvSpPr>
          <p:nvPr>
            <p:ph idx="1"/>
          </p:nvPr>
        </p:nvSpPr>
        <p:spPr/>
        <p:txBody>
          <a:bodyPr>
            <a:normAutofit fontScale="85000" lnSpcReduction="10000"/>
          </a:bodyPr>
          <a:lstStyle/>
          <a:p>
            <a:pPr marL="514350" indent="-514350">
              <a:lnSpc>
                <a:spcPct val="200000"/>
              </a:lnSpc>
              <a:buFont typeface="+mj-lt"/>
              <a:buAutoNum type="arabicPeriod"/>
            </a:pPr>
            <a:r>
              <a:rPr lang="en-US" dirty="0"/>
              <a:t>Manager and Operator Training</a:t>
            </a:r>
          </a:p>
          <a:p>
            <a:pPr marL="514350" indent="-514350">
              <a:lnSpc>
                <a:spcPct val="200000"/>
              </a:lnSpc>
              <a:buFont typeface="+mj-lt"/>
              <a:buAutoNum type="arabicPeriod"/>
            </a:pPr>
            <a:r>
              <a:rPr lang="en-US" dirty="0"/>
              <a:t>Facility inspection and repair</a:t>
            </a:r>
          </a:p>
          <a:p>
            <a:pPr marL="514350" indent="-514350">
              <a:lnSpc>
                <a:spcPct val="200000"/>
              </a:lnSpc>
              <a:buFont typeface="+mj-lt"/>
              <a:buAutoNum type="arabicPeriod"/>
            </a:pPr>
            <a:r>
              <a:rPr lang="en-US" dirty="0"/>
              <a:t>Stocking of deicers and abrasives</a:t>
            </a:r>
          </a:p>
          <a:p>
            <a:pPr marL="514350" indent="-514350">
              <a:lnSpc>
                <a:spcPct val="200000"/>
              </a:lnSpc>
              <a:buFont typeface="+mj-lt"/>
              <a:buAutoNum type="arabicPeriod"/>
            </a:pPr>
            <a:r>
              <a:rPr lang="en-US" dirty="0"/>
              <a:t>Equipment inspection, repair and calibration</a:t>
            </a:r>
          </a:p>
          <a:p>
            <a:pPr marL="514350" indent="-514350">
              <a:lnSpc>
                <a:spcPct val="200000"/>
              </a:lnSpc>
              <a:buFont typeface="+mj-lt"/>
              <a:buAutoNum type="arabicPeriod"/>
            </a:pPr>
            <a:r>
              <a:rPr lang="en-US" dirty="0"/>
              <a:t>Winter snow plow route review</a:t>
            </a:r>
          </a:p>
          <a:p>
            <a:pPr marL="514350" indent="-514350">
              <a:lnSpc>
                <a:spcPct val="200000"/>
              </a:lnSpc>
              <a:buFont typeface="+mj-lt"/>
              <a:buAutoNum type="arabicPeriod"/>
            </a:pPr>
            <a:r>
              <a:rPr lang="en-US" dirty="0"/>
              <a:t>Meeting with emergency services and neighboring agencies</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345984282"/>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2400" y="0"/>
            <a:ext cx="8229600" cy="889000"/>
          </a:xfrm>
        </p:spPr>
        <p:txBody>
          <a:bodyPr/>
          <a:lstStyle/>
          <a:p>
            <a:r>
              <a:rPr lang="en-US" dirty="0">
                <a:solidFill>
                  <a:srgbClr val="FF8F29"/>
                </a:solidFill>
              </a:rPr>
              <a:t>Decision Making Before the Storm</a:t>
            </a:r>
          </a:p>
        </p:txBody>
      </p:sp>
      <p:sp>
        <p:nvSpPr>
          <p:cNvPr id="3" name="Content Placeholder 2"/>
          <p:cNvSpPr>
            <a:spLocks noGrp="1"/>
          </p:cNvSpPr>
          <p:nvPr>
            <p:ph idx="1"/>
          </p:nvPr>
        </p:nvSpPr>
        <p:spPr/>
        <p:txBody>
          <a:bodyPr/>
          <a:lstStyle/>
          <a:p>
            <a:pPr marL="0" indent="0">
              <a:buNone/>
            </a:pPr>
            <a:r>
              <a:rPr lang="en-US" dirty="0"/>
              <a:t>In this section we will be covering these topics:</a:t>
            </a:r>
          </a:p>
          <a:p>
            <a:r>
              <a:rPr lang="en-US" dirty="0"/>
              <a:t>Pre-storm meeting</a:t>
            </a:r>
          </a:p>
        </p:txBody>
      </p:sp>
      <p:sp>
        <p:nvSpPr>
          <p:cNvPr id="4" name="TextBox 3"/>
          <p:cNvSpPr txBox="1"/>
          <p:nvPr/>
        </p:nvSpPr>
        <p:spPr>
          <a:xfrm>
            <a:off x="533400" y="5204198"/>
            <a:ext cx="7848600" cy="646331"/>
          </a:xfrm>
          <a:prstGeom prst="rect">
            <a:avLst/>
          </a:prstGeom>
          <a:solidFill>
            <a:srgbClr val="FFFF00"/>
          </a:solidFill>
        </p:spPr>
        <p:txBody>
          <a:bodyPr wrap="square" rtlCol="0">
            <a:spAutoFit/>
          </a:bodyPr>
          <a:lstStyle/>
          <a:p>
            <a:r>
              <a:rPr lang="en-US" dirty="0"/>
              <a:t>Insert a list of record keeping needed in your operation to prepare for a storm.  Delete this yellow box before making the presentation.</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9" name="Picture 8"/>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724400" y="2057400"/>
            <a:ext cx="3051048" cy="3051048"/>
          </a:xfrm>
          <a:prstGeom prst="rect">
            <a:avLst/>
          </a:prstGeom>
        </p:spPr>
      </p:pic>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4433851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67200" y="2224206"/>
            <a:ext cx="3691466" cy="2768600"/>
          </a:xfrm>
        </p:spPr>
      </p:pic>
      <p:sp>
        <p:nvSpPr>
          <p:cNvPr id="2" name="Title 1"/>
          <p:cNvSpPr>
            <a:spLocks noGrp="1"/>
          </p:cNvSpPr>
          <p:nvPr>
            <p:ph type="title"/>
          </p:nvPr>
        </p:nvSpPr>
        <p:spPr/>
        <p:txBody>
          <a:bodyPr/>
          <a:lstStyle/>
          <a:p>
            <a:r>
              <a:rPr lang="en-US" dirty="0"/>
              <a:t>Pre-storm Meeting</a:t>
            </a:r>
          </a:p>
        </p:txBody>
      </p:sp>
      <p:sp>
        <p:nvSpPr>
          <p:cNvPr id="5" name="TextBox 4"/>
          <p:cNvSpPr txBox="1"/>
          <p:nvPr/>
        </p:nvSpPr>
        <p:spPr>
          <a:xfrm>
            <a:off x="457200" y="5653526"/>
            <a:ext cx="6441186" cy="646331"/>
          </a:xfrm>
          <a:prstGeom prst="rect">
            <a:avLst/>
          </a:prstGeom>
          <a:solidFill>
            <a:srgbClr val="FFFF00"/>
          </a:solidFill>
        </p:spPr>
        <p:txBody>
          <a:bodyPr wrap="square" rtlCol="0">
            <a:spAutoFit/>
          </a:bodyPr>
          <a:lstStyle/>
          <a:p>
            <a:r>
              <a:rPr lang="en-US" dirty="0"/>
              <a:t>Insert your pre-storm meeting objectives.  Delete this yellow box before making the presentation.</a:t>
            </a:r>
          </a:p>
        </p:txBody>
      </p:sp>
      <p:sp>
        <p:nvSpPr>
          <p:cNvPr id="6" name="Content Placeholder 2"/>
          <p:cNvSpPr txBox="1">
            <a:spLocks/>
          </p:cNvSpPr>
          <p:nvPr/>
        </p:nvSpPr>
        <p:spPr>
          <a:xfrm>
            <a:off x="457200" y="1066800"/>
            <a:ext cx="8229600" cy="5080000"/>
          </a:xfrm>
          <a:prstGeom prst="rect">
            <a:avLst/>
          </a:prstGeom>
        </p:spPr>
        <p:txBody>
          <a:bodyPr vert="horz" lIns="91440" tIns="45720" rIns="91440" bIns="45720" rtlCol="0">
            <a:normAutofit/>
          </a:bodyPr>
          <a:lstStyle>
            <a:lvl1pPr marL="342900" indent="-342900" algn="l" defTabSz="914400" rtl="0" eaLnBrk="1" latinLnBrk="0" hangingPunct="1">
              <a:lnSpc>
                <a:spcPts val="3200"/>
              </a:lnSpc>
              <a:spcBef>
                <a:spcPts val="0"/>
              </a:spcBef>
              <a:buFont typeface="Arial" pitchFamily="34" charset="0"/>
              <a:buChar char="•"/>
              <a:defRPr sz="2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1pPr>
            <a:lvl2pPr marL="742950" indent="-285750" algn="l" defTabSz="914400" rtl="0" eaLnBrk="1" latinLnBrk="0" hangingPunct="1">
              <a:spcBef>
                <a:spcPct val="20000"/>
              </a:spcBef>
              <a:buFont typeface="Arial" pitchFamily="34" charset="0"/>
              <a:buChar char="–"/>
              <a:defRPr sz="24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2pPr>
            <a:lvl3pPr marL="1143000" indent="-228600" algn="l" defTabSz="914400" rtl="0" eaLnBrk="1" latinLnBrk="0" hangingPunct="1">
              <a:spcBef>
                <a:spcPct val="20000"/>
              </a:spcBef>
              <a:buFont typeface="Arial" pitchFamily="34" charset="0"/>
              <a:buChar char="•"/>
              <a:defRPr sz="20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3pPr>
            <a:lvl4pPr marL="16002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4pPr>
            <a:lvl5pPr marL="2057400" indent="-228600" algn="l" defTabSz="914400" rtl="0" eaLnBrk="1" latinLnBrk="0" hangingPunct="1">
              <a:spcBef>
                <a:spcPct val="20000"/>
              </a:spcBef>
              <a:buFont typeface="Arial" pitchFamily="34" charset="0"/>
              <a:buChar char="»"/>
              <a:defRPr sz="1800" kern="1200">
                <a:solidFill>
                  <a:schemeClr val="bg1"/>
                </a:solidFill>
                <a:effectLst>
                  <a:outerShdw blurRad="38100" dist="38100" dir="2700000" algn="tl">
                    <a:srgbClr val="000000">
                      <a:alpha val="43137"/>
                    </a:srgbClr>
                  </a:outerShdw>
                </a:effectLst>
                <a:latin typeface="Tw Cen MT" pitchFamily="34" charset="0"/>
                <a:ea typeface="+mn-ea"/>
                <a:cs typeface="Times New Roman" pitchFamily="18"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r>
              <a:rPr lang="en-US" dirty="0">
                <a:effectLst/>
              </a:rPr>
              <a:t>Make a plan for the storm, for EXAMPLE:</a:t>
            </a:r>
          </a:p>
          <a:p>
            <a:pPr lvl="1"/>
            <a:r>
              <a:rPr lang="en-US" dirty="0">
                <a:effectLst/>
              </a:rPr>
              <a:t>Storm and weather forecast</a:t>
            </a:r>
          </a:p>
          <a:p>
            <a:pPr lvl="1"/>
            <a:r>
              <a:rPr lang="en-US" dirty="0">
                <a:effectLst/>
              </a:rPr>
              <a:t>Staffing</a:t>
            </a:r>
          </a:p>
          <a:p>
            <a:pPr lvl="1"/>
            <a:r>
              <a:rPr lang="en-US" dirty="0">
                <a:effectLst/>
              </a:rPr>
              <a:t>Equipment levels</a:t>
            </a:r>
          </a:p>
        </p:txBody>
      </p:sp>
      <p:sp>
        <p:nvSpPr>
          <p:cNvPr id="7" name="Isosceles Triangle 6"/>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5-Point Star 7"/>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sp>
        <p:nvSpPr>
          <p:cNvPr id="11" name="Rectangle 10"/>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2" name="Picture 11"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01425560"/>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Pre and Post Trip Inspections</a:t>
            </a:r>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24400" y="2057400"/>
            <a:ext cx="3998639" cy="2998979"/>
          </a:xfrm>
          <a:prstGeom prst="rect">
            <a:avLst/>
          </a:prstGeom>
        </p:spPr>
      </p:pic>
      <p:pic>
        <p:nvPicPr>
          <p:cNvPr id="7" name="Content Placeholder 6"/>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609600" y="990600"/>
            <a:ext cx="3690598" cy="5080000"/>
          </a:xfrm>
        </p:spPr>
      </p:pic>
      <p:sp>
        <p:nvSpPr>
          <p:cNvPr id="6" name="TextBox 5"/>
          <p:cNvSpPr txBox="1"/>
          <p:nvPr/>
        </p:nvSpPr>
        <p:spPr>
          <a:xfrm>
            <a:off x="587999" y="2468265"/>
            <a:ext cx="7848600" cy="646331"/>
          </a:xfrm>
          <a:prstGeom prst="rect">
            <a:avLst/>
          </a:prstGeom>
          <a:solidFill>
            <a:srgbClr val="FFFF00"/>
          </a:solidFill>
        </p:spPr>
        <p:txBody>
          <a:bodyPr wrap="square" rtlCol="0">
            <a:spAutoFit/>
          </a:bodyPr>
          <a:lstStyle/>
          <a:p>
            <a:r>
              <a:rPr lang="en-US" dirty="0"/>
              <a:t>Insert a your document for pre and or post trip inspections.  Delete this yellow box before making the presentation.</a:t>
            </a:r>
          </a:p>
        </p:txBody>
      </p:sp>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1" name="TextBox 10"/>
          <p:cNvSpPr txBox="1"/>
          <p:nvPr/>
        </p:nvSpPr>
        <p:spPr>
          <a:xfrm>
            <a:off x="762000" y="838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12" name="Rectangle 11"/>
          <p:cNvSpPr/>
          <p:nvPr/>
        </p:nvSpPr>
        <p:spPr>
          <a:xfrm rot="20388326">
            <a:off x="-150314" y="4498883"/>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3" name="Picture 12"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62573281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by Material Type</a:t>
            </a:r>
          </a:p>
        </p:txBody>
      </p:sp>
      <p:pic>
        <p:nvPicPr>
          <p:cNvPr id="6" name="Content Placeholder 5"/>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l="41155"/>
          <a:stretch/>
        </p:blipFill>
        <p:spPr>
          <a:xfrm>
            <a:off x="5093298" y="1981200"/>
            <a:ext cx="3575925" cy="3418237"/>
          </a:xfrm>
        </p:spPr>
      </p:pic>
      <p:sp>
        <p:nvSpPr>
          <p:cNvPr id="4" name="TextBox 3"/>
          <p:cNvSpPr txBox="1"/>
          <p:nvPr/>
        </p:nvSpPr>
        <p:spPr>
          <a:xfrm>
            <a:off x="1600200" y="1143000"/>
            <a:ext cx="1371600" cy="584775"/>
          </a:xfrm>
          <a:prstGeom prst="rect">
            <a:avLst/>
          </a:prstGeom>
          <a:noFill/>
        </p:spPr>
        <p:txBody>
          <a:bodyPr wrap="square" rtlCol="0">
            <a:spAutoFit/>
          </a:bodyPr>
          <a:lstStyle/>
          <a:p>
            <a:r>
              <a:rPr lang="en-US" sz="3200" dirty="0">
                <a:solidFill>
                  <a:schemeClr val="bg1"/>
                </a:solidFill>
              </a:rPr>
              <a:t>Solids</a:t>
            </a:r>
          </a:p>
        </p:txBody>
      </p:sp>
      <p:sp>
        <p:nvSpPr>
          <p:cNvPr id="5" name="TextBox 4"/>
          <p:cNvSpPr txBox="1"/>
          <p:nvPr/>
        </p:nvSpPr>
        <p:spPr>
          <a:xfrm>
            <a:off x="6096000" y="1143000"/>
            <a:ext cx="1371600" cy="584775"/>
          </a:xfrm>
          <a:prstGeom prst="rect">
            <a:avLst/>
          </a:prstGeom>
          <a:noFill/>
        </p:spPr>
        <p:txBody>
          <a:bodyPr wrap="square" rtlCol="0">
            <a:spAutoFit/>
          </a:bodyPr>
          <a:lstStyle/>
          <a:p>
            <a:r>
              <a:rPr lang="en-US" sz="3200" dirty="0">
                <a:solidFill>
                  <a:schemeClr val="bg1"/>
                </a:solidFill>
              </a:rPr>
              <a:t>Liquids</a:t>
            </a:r>
          </a:p>
        </p:txBody>
      </p:sp>
      <p:pic>
        <p:nvPicPr>
          <p:cNvPr id="7" name="Picture 6"/>
          <p:cNvPicPr>
            <a:picLocks noChangeAspect="1"/>
          </p:cNvPicPr>
          <p:nvPr/>
        </p:nvPicPr>
        <p:blipFill rotWithShape="1">
          <a:blip r:embed="rId4" cstate="print">
            <a:extLst>
              <a:ext uri="{28A0092B-C50C-407E-A947-70E740481C1C}">
                <a14:useLocalDpi xmlns:a14="http://schemas.microsoft.com/office/drawing/2010/main" val="0"/>
              </a:ext>
            </a:extLst>
          </a:blip>
          <a:srcRect l="18096" t="2083" r="2817"/>
          <a:stretch/>
        </p:blipFill>
        <p:spPr>
          <a:xfrm>
            <a:off x="457200" y="2003094"/>
            <a:ext cx="3657600" cy="3396343"/>
          </a:xfrm>
          <a:prstGeom prst="rect">
            <a:avLst/>
          </a:prstGeom>
        </p:spPr>
      </p:pic>
      <p:sp>
        <p:nvSpPr>
          <p:cNvPr id="8" name="Isosceles Triangle 7"/>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9" name="Oval 8"/>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10" name="5-Point Star 9"/>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3" name="TextBox 2"/>
          <p:cNvSpPr txBox="1"/>
          <p:nvPr/>
        </p:nvSpPr>
        <p:spPr>
          <a:xfrm>
            <a:off x="381000" y="5429679"/>
            <a:ext cx="8458200" cy="523220"/>
          </a:xfrm>
          <a:prstGeom prst="rect">
            <a:avLst/>
          </a:prstGeom>
          <a:noFill/>
        </p:spPr>
        <p:txBody>
          <a:bodyPr wrap="square" rtlCol="0">
            <a:spAutoFit/>
          </a:bodyPr>
          <a:lstStyle/>
          <a:p>
            <a:r>
              <a:rPr lang="en-US" sz="2800" dirty="0">
                <a:solidFill>
                  <a:schemeClr val="bg1"/>
                </a:solidFill>
              </a:rPr>
              <a:t>Record any time you load, apply, or replace material </a:t>
            </a:r>
          </a:p>
        </p:txBody>
      </p:sp>
      <p:pic>
        <p:nvPicPr>
          <p:cNvPr id="11" name="Picture 10"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590401176"/>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t>Material use per storm</a:t>
            </a:r>
          </a:p>
          <a:p>
            <a:pPr marL="522288" indent="-522288">
              <a:lnSpc>
                <a:spcPct val="100000"/>
              </a:lnSpc>
              <a:buAutoNum type="arabicPeriod"/>
            </a:pPr>
            <a:r>
              <a:rPr lang="en-US" sz="4000" dirty="0"/>
              <a:t>Material use per season</a:t>
            </a:r>
          </a:p>
          <a:p>
            <a:pPr marL="522288" indent="-522288">
              <a:lnSpc>
                <a:spcPct val="100000"/>
              </a:lnSpc>
              <a:buAutoNum type="arabicPeriod"/>
            </a:pPr>
            <a:r>
              <a:rPr lang="en-US" sz="4000" dirty="0"/>
              <a:t>Material use per crew member</a:t>
            </a:r>
          </a:p>
          <a:p>
            <a:pPr marL="522288" indent="-522288">
              <a:lnSpc>
                <a:spcPct val="100000"/>
              </a:lnSpc>
              <a:buAutoNum type="arabicPeriod"/>
            </a:pPr>
            <a:r>
              <a:rPr lang="en-US" sz="4000" dirty="0"/>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181604858"/>
      </p:ext>
    </p:extLst>
  </p:cSld>
  <p:clrMapOvr>
    <a:masterClrMapping/>
  </p:clrMapOvr>
  <p:transition spd="slow"/>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a:xfrm>
            <a:off x="304800" y="1219200"/>
            <a:ext cx="8534400" cy="5080000"/>
          </a:xfrm>
        </p:spPr>
        <p:txBody>
          <a:bodyPr>
            <a:normAutofit/>
          </a:bodyPr>
          <a:lstStyle/>
          <a:p>
            <a:pPr>
              <a:lnSpc>
                <a:spcPct val="100000"/>
              </a:lnSpc>
              <a:buNone/>
            </a:pPr>
            <a:r>
              <a:rPr lang="en-US" sz="4000" dirty="0"/>
              <a:t>Which items should be documented?</a:t>
            </a:r>
          </a:p>
          <a:p>
            <a:pPr>
              <a:lnSpc>
                <a:spcPct val="100000"/>
              </a:lnSpc>
              <a:buNone/>
            </a:pPr>
            <a:endParaRPr lang="en-US" sz="4000" dirty="0"/>
          </a:p>
          <a:p>
            <a:pPr marL="522288" indent="-522288">
              <a:lnSpc>
                <a:spcPct val="100000"/>
              </a:lnSpc>
              <a:buAutoNum type="arabicPeriod"/>
            </a:pPr>
            <a:r>
              <a:rPr lang="en-US" sz="4000" dirty="0">
                <a:solidFill>
                  <a:schemeClr val="accent1">
                    <a:lumMod val="75000"/>
                  </a:schemeClr>
                </a:solidFill>
              </a:rPr>
              <a:t>Material use per storm</a:t>
            </a:r>
          </a:p>
          <a:p>
            <a:pPr marL="522288" indent="-522288">
              <a:lnSpc>
                <a:spcPct val="100000"/>
              </a:lnSpc>
              <a:buAutoNum type="arabicPeriod"/>
            </a:pPr>
            <a:r>
              <a:rPr lang="en-US" sz="4000" dirty="0">
                <a:solidFill>
                  <a:schemeClr val="accent1">
                    <a:lumMod val="75000"/>
                  </a:schemeClr>
                </a:solidFill>
              </a:rPr>
              <a:t>Material use per season</a:t>
            </a:r>
          </a:p>
          <a:p>
            <a:pPr marL="522288" indent="-522288">
              <a:lnSpc>
                <a:spcPct val="100000"/>
              </a:lnSpc>
              <a:buAutoNum type="arabicPeriod"/>
            </a:pPr>
            <a:r>
              <a:rPr lang="en-US" sz="4000" dirty="0">
                <a:solidFill>
                  <a:schemeClr val="accent1">
                    <a:lumMod val="75000"/>
                  </a:schemeClr>
                </a:solidFill>
              </a:rPr>
              <a:t>Material use per crew member</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5" name="5-Point Star 4"/>
          <p:cNvSpPr/>
          <p:nvPr/>
        </p:nvSpPr>
        <p:spPr>
          <a:xfrm>
            <a:off x="8305800" y="1524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069440226"/>
      </p:ext>
    </p:extLst>
  </p:cSld>
  <p:clrMapOvr>
    <a:masterClrMapping/>
  </p:clrMapOvr>
  <p:transition spd="slow"/>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6" name="Rectangle 2"/>
          <p:cNvSpPr>
            <a:spLocks noGrp="1" noChangeArrowheads="1"/>
          </p:cNvSpPr>
          <p:nvPr>
            <p:ph type="title"/>
          </p:nvPr>
        </p:nvSpPr>
        <p:spPr>
          <a:xfrm>
            <a:off x="381000" y="152400"/>
            <a:ext cx="8229600" cy="889000"/>
          </a:xfrm>
        </p:spPr>
        <p:txBody>
          <a:bodyPr/>
          <a:lstStyle/>
          <a:p>
            <a:pPr eaLnBrk="1" hangingPunct="1">
              <a:defRPr/>
            </a:pPr>
            <a:r>
              <a:rPr lang="en-US" dirty="0"/>
              <a:t>Storm Documentation</a:t>
            </a:r>
          </a:p>
        </p:txBody>
      </p:sp>
      <p:sp>
        <p:nvSpPr>
          <p:cNvPr id="225283" name="Rectangle 3"/>
          <p:cNvSpPr>
            <a:spLocks noGrp="1" noChangeArrowheads="1"/>
          </p:cNvSpPr>
          <p:nvPr>
            <p:ph type="body" sz="half" idx="1"/>
          </p:nvPr>
        </p:nvSpPr>
        <p:spPr>
          <a:xfrm>
            <a:off x="457200" y="2057400"/>
            <a:ext cx="4038600" cy="4953000"/>
          </a:xfrm>
        </p:spPr>
        <p:txBody>
          <a:bodyPr/>
          <a:lstStyle/>
          <a:p>
            <a:pPr eaLnBrk="1" hangingPunct="1">
              <a:buClr>
                <a:schemeClr val="bg1"/>
              </a:buClr>
            </a:pPr>
            <a:r>
              <a:rPr lang="en-US" sz="3200" dirty="0"/>
              <a:t>Work orders</a:t>
            </a:r>
          </a:p>
          <a:p>
            <a:pPr eaLnBrk="1" hangingPunct="1">
              <a:buClr>
                <a:schemeClr val="bg1"/>
              </a:buClr>
            </a:pPr>
            <a:endParaRPr lang="en-US" sz="3200" dirty="0"/>
          </a:p>
          <a:p>
            <a:pPr eaLnBrk="1" hangingPunct="1">
              <a:buClr>
                <a:schemeClr val="bg1"/>
              </a:buClr>
            </a:pPr>
            <a:r>
              <a:rPr lang="en-US" sz="3200" dirty="0"/>
              <a:t>Patrol log</a:t>
            </a:r>
          </a:p>
          <a:p>
            <a:pPr eaLnBrk="1" hangingPunct="1">
              <a:buClr>
                <a:schemeClr val="bg1"/>
              </a:buClr>
              <a:buFontTx/>
              <a:buNone/>
            </a:pPr>
            <a:r>
              <a:rPr lang="en-US" sz="3200" dirty="0"/>
              <a:t> </a:t>
            </a:r>
          </a:p>
          <a:p>
            <a:pPr eaLnBrk="1" hangingPunct="1">
              <a:buClr>
                <a:schemeClr val="bg1"/>
              </a:buClr>
            </a:pPr>
            <a:r>
              <a:rPr lang="en-US" sz="3200" dirty="0"/>
              <a:t>Material usage log</a:t>
            </a:r>
          </a:p>
          <a:p>
            <a:pPr eaLnBrk="1" hangingPunct="1">
              <a:buClr>
                <a:schemeClr val="bg1"/>
              </a:buClr>
            </a:pPr>
            <a:endParaRPr lang="en-US" sz="3200" dirty="0"/>
          </a:p>
          <a:p>
            <a:pPr eaLnBrk="1" hangingPunct="1">
              <a:buClr>
                <a:schemeClr val="bg1"/>
              </a:buClr>
            </a:pPr>
            <a:r>
              <a:rPr lang="en-US" sz="3200" dirty="0"/>
              <a:t>Equipment work orders</a:t>
            </a:r>
          </a:p>
        </p:txBody>
      </p:sp>
      <p:sp>
        <p:nvSpPr>
          <p:cNvPr id="225284" name="Rectangle 4"/>
          <p:cNvSpPr>
            <a:spLocks noGrp="1" noChangeArrowheads="1"/>
          </p:cNvSpPr>
          <p:nvPr>
            <p:ph type="body" sz="half" idx="2"/>
          </p:nvPr>
        </p:nvSpPr>
        <p:spPr>
          <a:xfrm>
            <a:off x="4800600" y="2057400"/>
            <a:ext cx="4038600" cy="4495800"/>
          </a:xfrm>
        </p:spPr>
        <p:txBody>
          <a:bodyPr/>
          <a:lstStyle/>
          <a:p>
            <a:pPr eaLnBrk="1" hangingPunct="1">
              <a:buClr>
                <a:schemeClr val="bg1"/>
              </a:buClr>
            </a:pPr>
            <a:r>
              <a:rPr lang="en-US" sz="3200" dirty="0"/>
              <a:t>Fuel logs</a:t>
            </a:r>
          </a:p>
          <a:p>
            <a:pPr eaLnBrk="1" hangingPunct="1">
              <a:buClr>
                <a:schemeClr val="bg1"/>
              </a:buClr>
            </a:pPr>
            <a:endParaRPr lang="en-US" sz="3200" dirty="0"/>
          </a:p>
          <a:p>
            <a:pPr eaLnBrk="1" hangingPunct="1">
              <a:buClr>
                <a:schemeClr val="bg1"/>
              </a:buClr>
            </a:pPr>
            <a:r>
              <a:rPr lang="en-US" sz="3200" dirty="0"/>
              <a:t>Time sheets</a:t>
            </a:r>
          </a:p>
          <a:p>
            <a:pPr eaLnBrk="1" hangingPunct="1">
              <a:buClr>
                <a:schemeClr val="bg1"/>
              </a:buClr>
            </a:pPr>
            <a:endParaRPr lang="en-US" sz="3200" dirty="0"/>
          </a:p>
          <a:p>
            <a:pPr eaLnBrk="1" hangingPunct="1">
              <a:buClr>
                <a:schemeClr val="bg1"/>
              </a:buClr>
            </a:pPr>
            <a:r>
              <a:rPr lang="en-US" sz="3200" dirty="0"/>
              <a:t>Diary</a:t>
            </a:r>
          </a:p>
          <a:p>
            <a:pPr eaLnBrk="1" hangingPunct="1">
              <a:buClr>
                <a:schemeClr val="bg1"/>
              </a:buClr>
            </a:pPr>
            <a:endParaRPr lang="en-US" sz="3200" dirty="0"/>
          </a:p>
          <a:p>
            <a:pPr eaLnBrk="1" hangingPunct="1">
              <a:buClr>
                <a:schemeClr val="bg1"/>
              </a:buClr>
            </a:pPr>
            <a:r>
              <a:rPr lang="en-US" sz="3200" dirty="0"/>
              <a:t>TAPER log</a:t>
            </a:r>
          </a:p>
          <a:p>
            <a:pPr eaLnBrk="1" hangingPunct="1"/>
            <a:endParaRPr lang="en-US" dirty="0"/>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TextBox 6"/>
          <p:cNvSpPr txBox="1"/>
          <p:nvPr/>
        </p:nvSpPr>
        <p:spPr>
          <a:xfrm>
            <a:off x="228600" y="5800419"/>
            <a:ext cx="6781800" cy="646331"/>
          </a:xfrm>
          <a:prstGeom prst="rect">
            <a:avLst/>
          </a:prstGeom>
          <a:solidFill>
            <a:srgbClr val="FFFF00"/>
          </a:solidFill>
        </p:spPr>
        <p:txBody>
          <a:bodyPr wrap="square" rtlCol="0">
            <a:spAutoFit/>
          </a:bodyPr>
          <a:lstStyle/>
          <a:p>
            <a:r>
              <a:rPr lang="en-US" dirty="0"/>
              <a:t>Insert a list of forms needed to be completed by operators for a storm.  Delete this yellow box before making the presentation.</a:t>
            </a:r>
          </a:p>
        </p:txBody>
      </p:sp>
      <p:sp>
        <p:nvSpPr>
          <p:cNvPr id="8" name="Rectangle 2"/>
          <p:cNvSpPr txBox="1">
            <a:spLocks noChangeArrowheads="1"/>
          </p:cNvSpPr>
          <p:nvPr/>
        </p:nvSpPr>
        <p:spPr>
          <a:xfrm>
            <a:off x="457200" y="1066800"/>
            <a:ext cx="8229600" cy="889000"/>
          </a:xfrm>
          <a:prstGeom prst="rect">
            <a:avLst/>
          </a:prstGeom>
        </p:spPr>
        <p:txBody>
          <a:bodyPr vert="horz" lIns="91440" tIns="45720" rIns="91440" bIns="45720" rtlCol="0" anchor="ctr">
            <a:noAutofit/>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pPr>
              <a:defRPr/>
            </a:pPr>
            <a:r>
              <a:rPr lang="en-US" dirty="0">
                <a:solidFill>
                  <a:srgbClr val="FFFF00"/>
                </a:solidFill>
              </a:rPr>
              <a:t>EXAMPLE:</a:t>
            </a:r>
          </a:p>
        </p:txBody>
      </p:sp>
      <p:sp>
        <p:nvSpPr>
          <p:cNvPr id="9" name="Rectangle 8"/>
          <p:cNvSpPr/>
          <p:nvPr/>
        </p:nvSpPr>
        <p:spPr>
          <a:xfrm rot="20388326">
            <a:off x="83202" y="3547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789484344"/>
      </p:ext>
    </p:extLst>
  </p:cSld>
  <p:clrMapOvr>
    <a:masterClrMapping/>
  </p:clrMapOvr>
  <p:transition/>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Document Your Operations</a:t>
            </a:r>
          </a:p>
        </p:txBody>
      </p:sp>
      <p:sp>
        <p:nvSpPr>
          <p:cNvPr id="3" name="Content Placeholder 2"/>
          <p:cNvSpPr>
            <a:spLocks noGrp="1"/>
          </p:cNvSpPr>
          <p:nvPr>
            <p:ph idx="1"/>
          </p:nvPr>
        </p:nvSpPr>
        <p:spPr>
          <a:xfrm>
            <a:off x="457200" y="914400"/>
            <a:ext cx="8229600" cy="5080000"/>
          </a:xfrm>
        </p:spPr>
        <p:txBody>
          <a:bodyPr/>
          <a:lstStyle/>
          <a:p>
            <a:pPr marL="0" indent="0">
              <a:buNone/>
            </a:pPr>
            <a:r>
              <a:rPr lang="en-US" dirty="0"/>
              <a:t>EXAMPLE:</a:t>
            </a:r>
          </a:p>
          <a:p>
            <a:r>
              <a:rPr lang="en-US" dirty="0"/>
              <a:t>Conditions- weather and road, pavement temp</a:t>
            </a:r>
          </a:p>
          <a:p>
            <a:r>
              <a:rPr lang="en-US" dirty="0"/>
              <a:t>Material type and quantity used</a:t>
            </a:r>
          </a:p>
          <a:p>
            <a:r>
              <a:rPr lang="en-US" dirty="0"/>
              <a:t>Timing</a:t>
            </a:r>
          </a:p>
          <a:p>
            <a:r>
              <a:rPr lang="en-US" dirty="0"/>
              <a:t># of passes and when</a:t>
            </a:r>
          </a:p>
          <a:p>
            <a:r>
              <a:rPr lang="en-US" dirty="0"/>
              <a:t>Unusual conditions/circumstances</a:t>
            </a:r>
          </a:p>
          <a:p>
            <a:pPr>
              <a:buNone/>
            </a:pPr>
            <a:r>
              <a:rPr lang="en-US" dirty="0"/>
              <a:t> </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ln>
                <a:solidFill>
                  <a:sysClr val="windowText" lastClr="000000"/>
                </a:solidFill>
              </a:ln>
            </a:endParaRPr>
          </a:p>
        </p:txBody>
      </p:sp>
      <p:pic>
        <p:nvPicPr>
          <p:cNvPr id="7" name="Picture 6"/>
          <p:cNvPicPr>
            <a:picLocks noChangeAspect="1"/>
          </p:cNvPicPr>
          <p:nvPr/>
        </p:nvPicPr>
        <p:blipFill>
          <a:blip r:embed="rId3"/>
          <a:stretch>
            <a:fillRect/>
          </a:stretch>
        </p:blipFill>
        <p:spPr>
          <a:xfrm>
            <a:off x="1371600" y="3479800"/>
            <a:ext cx="3876085" cy="2743200"/>
          </a:xfrm>
          <a:prstGeom prst="rect">
            <a:avLst/>
          </a:prstGeom>
        </p:spPr>
      </p:pic>
      <p:sp>
        <p:nvSpPr>
          <p:cNvPr id="8" name="TextBox 7"/>
          <p:cNvSpPr txBox="1"/>
          <p:nvPr/>
        </p:nvSpPr>
        <p:spPr>
          <a:xfrm>
            <a:off x="457200" y="5785535"/>
            <a:ext cx="6252972" cy="646331"/>
          </a:xfrm>
          <a:prstGeom prst="rect">
            <a:avLst/>
          </a:prstGeom>
          <a:solidFill>
            <a:srgbClr val="FFFF00"/>
          </a:solidFill>
        </p:spPr>
        <p:txBody>
          <a:bodyPr wrap="square" rtlCol="0">
            <a:spAutoFit/>
          </a:bodyPr>
          <a:lstStyle/>
          <a:p>
            <a:r>
              <a:rPr lang="en-US" dirty="0"/>
              <a:t>Insert an example of your state’s event log and explain how to fill it out.  Delete this yellow box before making the presentation.</a:t>
            </a: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2770436591"/>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p:txBody>
          <a:bodyPr lIns="90488" tIns="44450" rIns="90488" bIns="44450"/>
          <a:lstStyle/>
          <a:p>
            <a:pPr eaLnBrk="1" hangingPunct="1">
              <a:defRPr/>
            </a:pPr>
            <a:r>
              <a:rPr lang="en-US" sz="6600" dirty="0"/>
              <a:t>Example: T A P E R</a:t>
            </a:r>
          </a:p>
        </p:txBody>
      </p:sp>
      <p:sp>
        <p:nvSpPr>
          <p:cNvPr id="226307" name="Rectangle 3"/>
          <p:cNvSpPr>
            <a:spLocks noGrp="1" noChangeArrowheads="1"/>
          </p:cNvSpPr>
          <p:nvPr>
            <p:ph type="body" idx="1"/>
          </p:nvPr>
        </p:nvSpPr>
        <p:spPr>
          <a:xfrm>
            <a:off x="914400" y="1295400"/>
            <a:ext cx="7010400" cy="4495800"/>
          </a:xfrm>
          <a:noFill/>
        </p:spPr>
        <p:txBody>
          <a:bodyPr lIns="90488" tIns="44450" rIns="90488" bIns="44450">
            <a:noAutofit/>
          </a:bodyPr>
          <a:lstStyle/>
          <a:p>
            <a:pPr eaLnBrk="1" hangingPunct="1">
              <a:lnSpc>
                <a:spcPct val="100000"/>
              </a:lnSpc>
              <a:buFontTx/>
              <a:buNone/>
            </a:pPr>
            <a:r>
              <a:rPr lang="en-US" sz="6000" dirty="0">
                <a:solidFill>
                  <a:schemeClr val="accent5">
                    <a:lumMod val="60000"/>
                    <a:lumOff val="40000"/>
                  </a:schemeClr>
                </a:solidFill>
              </a:rPr>
              <a:t>T </a:t>
            </a:r>
            <a:r>
              <a:rPr lang="en-US" sz="6000" dirty="0"/>
              <a:t>=	</a:t>
            </a:r>
            <a:r>
              <a:rPr lang="en-US" sz="6000" dirty="0">
                <a:solidFill>
                  <a:schemeClr val="accent5">
                    <a:lumMod val="60000"/>
                    <a:lumOff val="40000"/>
                  </a:schemeClr>
                </a:solidFill>
              </a:rPr>
              <a:t>T</a:t>
            </a:r>
            <a:r>
              <a:rPr lang="en-US" sz="6000" dirty="0"/>
              <a:t>emperature</a:t>
            </a:r>
          </a:p>
          <a:p>
            <a:pPr eaLnBrk="1" hangingPunct="1">
              <a:lnSpc>
                <a:spcPct val="100000"/>
              </a:lnSpc>
              <a:buFontTx/>
              <a:buNone/>
            </a:pPr>
            <a:r>
              <a:rPr lang="en-US" sz="6000" dirty="0">
                <a:solidFill>
                  <a:schemeClr val="accent5">
                    <a:lumMod val="60000"/>
                    <a:lumOff val="40000"/>
                  </a:schemeClr>
                </a:solidFill>
              </a:rPr>
              <a:t>A </a:t>
            </a:r>
            <a:r>
              <a:rPr lang="en-US" sz="6000" dirty="0"/>
              <a:t>=	</a:t>
            </a:r>
            <a:r>
              <a:rPr lang="en-US" sz="6000" dirty="0">
                <a:solidFill>
                  <a:schemeClr val="accent5">
                    <a:lumMod val="60000"/>
                    <a:lumOff val="40000"/>
                  </a:schemeClr>
                </a:solidFill>
              </a:rPr>
              <a:t>A</a:t>
            </a:r>
            <a:r>
              <a:rPr lang="en-US" sz="6000" dirty="0"/>
              <a:t>pplication</a:t>
            </a:r>
          </a:p>
          <a:p>
            <a:pPr eaLnBrk="1" hangingPunct="1">
              <a:lnSpc>
                <a:spcPct val="100000"/>
              </a:lnSpc>
              <a:buFontTx/>
              <a:buNone/>
            </a:pPr>
            <a:r>
              <a:rPr lang="en-US" sz="6000" dirty="0">
                <a:solidFill>
                  <a:schemeClr val="accent5">
                    <a:lumMod val="60000"/>
                    <a:lumOff val="40000"/>
                  </a:schemeClr>
                </a:solidFill>
              </a:rPr>
              <a:t>P </a:t>
            </a:r>
            <a:r>
              <a:rPr lang="en-US" sz="6000" dirty="0"/>
              <a:t>=	</a:t>
            </a:r>
            <a:r>
              <a:rPr lang="en-US" sz="6000" dirty="0">
                <a:solidFill>
                  <a:schemeClr val="accent5">
                    <a:lumMod val="60000"/>
                    <a:lumOff val="40000"/>
                  </a:schemeClr>
                </a:solidFill>
              </a:rPr>
              <a:t>P</a:t>
            </a:r>
            <a:r>
              <a:rPr lang="en-US" sz="6000" dirty="0"/>
              <a:t>roduct</a:t>
            </a:r>
          </a:p>
          <a:p>
            <a:pPr eaLnBrk="1" hangingPunct="1">
              <a:lnSpc>
                <a:spcPct val="100000"/>
              </a:lnSpc>
              <a:buFontTx/>
              <a:buNone/>
            </a:pPr>
            <a:r>
              <a:rPr lang="en-US" sz="6000" dirty="0">
                <a:solidFill>
                  <a:schemeClr val="accent5">
                    <a:lumMod val="60000"/>
                    <a:lumOff val="40000"/>
                  </a:schemeClr>
                </a:solidFill>
              </a:rPr>
              <a:t>E </a:t>
            </a:r>
            <a:r>
              <a:rPr lang="en-US" sz="6000" dirty="0"/>
              <a:t>=	</a:t>
            </a:r>
            <a:r>
              <a:rPr lang="en-US" sz="6000" dirty="0">
                <a:solidFill>
                  <a:schemeClr val="accent5">
                    <a:lumMod val="60000"/>
                    <a:lumOff val="40000"/>
                  </a:schemeClr>
                </a:solidFill>
              </a:rPr>
              <a:t>E</a:t>
            </a:r>
            <a:r>
              <a:rPr lang="en-US" sz="6000" dirty="0"/>
              <a:t>vent</a:t>
            </a:r>
          </a:p>
          <a:p>
            <a:pPr eaLnBrk="1" hangingPunct="1">
              <a:lnSpc>
                <a:spcPct val="100000"/>
              </a:lnSpc>
              <a:buFontTx/>
              <a:buNone/>
            </a:pPr>
            <a:r>
              <a:rPr lang="en-US" sz="6000" dirty="0">
                <a:solidFill>
                  <a:schemeClr val="accent5">
                    <a:lumMod val="60000"/>
                    <a:lumOff val="40000"/>
                  </a:schemeClr>
                </a:solidFill>
              </a:rPr>
              <a:t>R </a:t>
            </a:r>
            <a:r>
              <a:rPr lang="en-US" sz="6000" dirty="0"/>
              <a:t>=	</a:t>
            </a:r>
            <a:r>
              <a:rPr lang="en-US" sz="6000" dirty="0">
                <a:solidFill>
                  <a:schemeClr val="accent5">
                    <a:lumMod val="60000"/>
                    <a:lumOff val="40000"/>
                  </a:schemeClr>
                </a:solidFill>
              </a:rPr>
              <a:t>R</a:t>
            </a:r>
            <a:r>
              <a:rPr lang="en-US" sz="6000" dirty="0"/>
              <a:t>esults</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Oval 4"/>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7" name="Picture 6"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038929836"/>
      </p:ext>
    </p:extLst>
  </p:cSld>
  <p:clrMapOvr>
    <a:masterClrMapping/>
  </p:clrMapOvr>
  <p:transition/>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9458" name="Object 2"/>
          <p:cNvGraphicFramePr>
            <a:graphicFrameLocks noChangeAspect="1"/>
          </p:cNvGraphicFramePr>
          <p:nvPr>
            <p:extLst/>
          </p:nvPr>
        </p:nvGraphicFramePr>
        <p:xfrm>
          <a:off x="661987" y="1087830"/>
          <a:ext cx="7362825" cy="4806288"/>
        </p:xfrm>
        <a:graphic>
          <a:graphicData uri="http://schemas.openxmlformats.org/presentationml/2006/ole">
            <mc:AlternateContent xmlns:mc="http://schemas.openxmlformats.org/markup-compatibility/2006">
              <mc:Choice xmlns:v="urn:schemas-microsoft-com:vml" Requires="v">
                <p:oleObj spid="_x0000_s1029" name="Document" r:id="rId4" imgW="9650160" imgH="6297480" progId="Word.Document.8">
                  <p:embed/>
                </p:oleObj>
              </mc:Choice>
              <mc:Fallback>
                <p:oleObj name="Document" r:id="rId4" imgW="9650160" imgH="6297480" progId="Word.Document.8">
                  <p:embed/>
                  <p:pic>
                    <p:nvPicPr>
                      <p:cNvPr id="19458" name="Object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61987" y="1087830"/>
                        <a:ext cx="7362825" cy="4806288"/>
                      </a:xfrm>
                      <a:prstGeom prst="rect">
                        <a:avLst/>
                      </a:prstGeom>
                      <a:solidFill>
                        <a:schemeClr val="bg1"/>
                      </a:solidFill>
                    </p:spPr>
                  </p:pic>
                </p:oleObj>
              </mc:Fallback>
            </mc:AlternateContent>
          </a:graphicData>
        </a:graphic>
      </p:graphicFrame>
      <p:sp>
        <p:nvSpPr>
          <p:cNvPr id="3" name="Isosceles Triangle 2"/>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4" name="Oval 3"/>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5" name="TextBox 4"/>
          <p:cNvSpPr txBox="1"/>
          <p:nvPr/>
        </p:nvSpPr>
        <p:spPr>
          <a:xfrm>
            <a:off x="421386" y="1429434"/>
            <a:ext cx="7772400" cy="646331"/>
          </a:xfrm>
          <a:prstGeom prst="rect">
            <a:avLst/>
          </a:prstGeom>
          <a:solidFill>
            <a:srgbClr val="FFFF00"/>
          </a:solidFill>
        </p:spPr>
        <p:txBody>
          <a:bodyPr wrap="square" rtlCol="0">
            <a:spAutoFit/>
          </a:bodyPr>
          <a:lstStyle/>
          <a:p>
            <a:r>
              <a:rPr lang="en-US" dirty="0"/>
              <a:t>Insert an example of your state’s event log.  Delete this yellow box before making presentation.</a:t>
            </a:r>
          </a:p>
        </p:txBody>
      </p:sp>
      <p:sp>
        <p:nvSpPr>
          <p:cNvPr id="6" name="TextBox 5"/>
          <p:cNvSpPr txBox="1"/>
          <p:nvPr/>
        </p:nvSpPr>
        <p:spPr>
          <a:xfrm>
            <a:off x="2667000" y="50292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sp>
        <p:nvSpPr>
          <p:cNvPr id="7" name="Rectangle 6"/>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8" name="Picture 7" descr="Clear Roads Logo use.jpg"/>
          <p:cNvPicPr>
            <a:picLocks noChangeAspect="1"/>
          </p:cNvPicPr>
          <p:nvPr/>
        </p:nvPicPr>
        <p:blipFill>
          <a:blip r:embed="rId6" cstate="print"/>
          <a:stretch>
            <a:fillRect/>
          </a:stretch>
        </p:blipFill>
        <p:spPr>
          <a:xfrm>
            <a:off x="7243572" y="5943600"/>
            <a:ext cx="1900428" cy="615685"/>
          </a:xfrm>
          <a:prstGeom prst="rect">
            <a:avLst/>
          </a:prstGeom>
        </p:spPr>
      </p:pic>
      <p:sp>
        <p:nvSpPr>
          <p:cNvPr id="9" name="Title 1"/>
          <p:cNvSpPr txBox="1">
            <a:spLocks/>
          </p:cNvSpPr>
          <p:nvPr/>
        </p:nvSpPr>
        <p:spPr>
          <a:xfrm>
            <a:off x="457200" y="0"/>
            <a:ext cx="8229600" cy="889000"/>
          </a:xfrm>
          <a:prstGeom prst="rect">
            <a:avLst/>
          </a:prstGeom>
        </p:spPr>
        <p:txBody>
          <a:bodyPr/>
          <a:lstStyle>
            <a:lvl1pPr algn="l" defTabSz="914400" rtl="0" eaLnBrk="1" latinLnBrk="0" hangingPunct="1">
              <a:spcBef>
                <a:spcPct val="0"/>
              </a:spcBef>
              <a:buNone/>
              <a:defRPr lang="en-PH" sz="4000" b="0" kern="1200" dirty="0">
                <a:solidFill>
                  <a:schemeClr val="bg1"/>
                </a:solidFill>
                <a:effectLst>
                  <a:outerShdw blurRad="38100" dist="38100" dir="2700000" algn="tl">
                    <a:srgbClr val="000000">
                      <a:alpha val="43137"/>
                    </a:srgbClr>
                  </a:outerShdw>
                </a:effectLst>
                <a:latin typeface="Tw Cen MT Condensed Extra Bold" pitchFamily="34" charset="0"/>
                <a:ea typeface="+mj-ea"/>
                <a:cs typeface="Times New Roman" pitchFamily="18" charset="0"/>
              </a:defRPr>
            </a:lvl1pPr>
          </a:lstStyle>
          <a:p>
            <a:r>
              <a:rPr lang="en-US" dirty="0"/>
              <a:t>Event Log</a:t>
            </a:r>
          </a:p>
        </p:txBody>
      </p:sp>
    </p:spTree>
    <p:extLst>
      <p:ext uri="{BB962C8B-B14F-4D97-AF65-F5344CB8AC3E}">
        <p14:creationId xmlns:p14="http://schemas.microsoft.com/office/powerpoint/2010/main" val="1120208468"/>
      </p:ext>
    </p:extLst>
  </p:cSld>
  <p:clrMapOvr>
    <a:masterClrMapping/>
  </p:clrMapOvr>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dirty="0"/>
              <a:t>Module 23:  Getting Ready for Winter</a:t>
            </a:r>
            <a:endParaRPr lang="en-PH" sz="3200" dirty="0"/>
          </a:p>
        </p:txBody>
      </p:sp>
      <p:pic>
        <p:nvPicPr>
          <p:cNvPr id="8" name="Picture 7"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
        <p:nvSpPr>
          <p:cNvPr id="3" name="TextBox 2"/>
          <p:cNvSpPr txBox="1"/>
          <p:nvPr/>
        </p:nvSpPr>
        <p:spPr>
          <a:xfrm>
            <a:off x="762000" y="1676400"/>
            <a:ext cx="7431786" cy="1015663"/>
          </a:xfrm>
          <a:prstGeom prst="rect">
            <a:avLst/>
          </a:prstGeom>
          <a:noFill/>
        </p:spPr>
        <p:txBody>
          <a:bodyPr wrap="square" rtlCol="0">
            <a:spAutoFit/>
          </a:bodyPr>
          <a:lstStyle/>
          <a:p>
            <a:r>
              <a:rPr lang="en-US" sz="2000" dirty="0">
                <a:solidFill>
                  <a:schemeClr val="bg1"/>
                </a:solidFill>
              </a:rPr>
              <a:t>“The will to succeed is important, but what's more important is the will to </a:t>
            </a:r>
            <a:r>
              <a:rPr lang="en-US" sz="2000" dirty="0">
                <a:solidFill>
                  <a:srgbClr val="FFC000"/>
                </a:solidFill>
              </a:rPr>
              <a:t>prepare</a:t>
            </a:r>
            <a:r>
              <a:rPr lang="en-US" sz="2000" dirty="0">
                <a:solidFill>
                  <a:schemeClr val="bg1"/>
                </a:solidFill>
              </a:rPr>
              <a:t>. “  Bobby Knight</a:t>
            </a:r>
            <a:br>
              <a:rPr lang="en-US" sz="2000" dirty="0">
                <a:solidFill>
                  <a:schemeClr val="bg1"/>
                </a:solidFill>
              </a:rPr>
            </a:br>
            <a:endParaRPr lang="en-US" sz="2000" dirty="0">
              <a:solidFill>
                <a:schemeClr val="bg1"/>
              </a:solidFill>
            </a:endParaRPr>
          </a:p>
        </p:txBody>
      </p:sp>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943398" y="2514600"/>
            <a:ext cx="2118360" cy="1666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4195092" y="2690336"/>
            <a:ext cx="4572000" cy="1015663"/>
          </a:xfrm>
          <a:prstGeom prst="rect">
            <a:avLst/>
          </a:prstGeom>
        </p:spPr>
        <p:txBody>
          <a:bodyPr>
            <a:spAutoFit/>
          </a:bodyPr>
          <a:lstStyle/>
          <a:p>
            <a:r>
              <a:rPr lang="en-US" sz="2000" dirty="0">
                <a:solidFill>
                  <a:schemeClr val="bg1"/>
                </a:solidFill>
              </a:rPr>
              <a:t>“What I do is </a:t>
            </a:r>
            <a:r>
              <a:rPr lang="en-US" sz="2000" dirty="0">
                <a:solidFill>
                  <a:srgbClr val="FFC000"/>
                </a:solidFill>
              </a:rPr>
              <a:t>prepare</a:t>
            </a:r>
            <a:r>
              <a:rPr lang="en-US" sz="2000" dirty="0">
                <a:solidFill>
                  <a:schemeClr val="bg1"/>
                </a:solidFill>
              </a:rPr>
              <a:t> myself until I know I can do what I have to do. “  Joe Namath</a:t>
            </a:r>
            <a:br>
              <a:rPr lang="en-US" sz="2000" dirty="0">
                <a:solidFill>
                  <a:srgbClr val="FFFF00"/>
                </a:solidFill>
              </a:rPr>
            </a:br>
            <a:endParaRPr lang="en-US" sz="2000" dirty="0">
              <a:solidFill>
                <a:srgbClr val="FFFF00"/>
              </a:solidFill>
            </a:endParaRPr>
          </a:p>
        </p:txBody>
      </p:sp>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00" y="3453110"/>
            <a:ext cx="1790700" cy="2533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5-Point Star 8"/>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Rectangle 4"/>
          <p:cNvSpPr/>
          <p:nvPr/>
        </p:nvSpPr>
        <p:spPr>
          <a:xfrm>
            <a:off x="1480054" y="1062335"/>
            <a:ext cx="5430076" cy="461665"/>
          </a:xfrm>
          <a:prstGeom prst="rect">
            <a:avLst/>
          </a:prstGeom>
          <a:noFill/>
        </p:spPr>
        <p:txBody>
          <a:bodyPr wrap="none" lIns="91440" tIns="45720" rIns="91440" bIns="45720">
            <a:spAutoFit/>
            <a:scene3d>
              <a:camera prst="orthographicFront"/>
              <a:lightRig rig="glow" dir="tl">
                <a:rot lat="0" lon="0" rev="5400000"/>
              </a:lightRig>
            </a:scene3d>
            <a:sp3d contourW="12700">
              <a:bevelT w="25400" h="25400"/>
              <a:contourClr>
                <a:schemeClr val="accent6">
                  <a:shade val="73000"/>
                </a:schemeClr>
              </a:contourClr>
            </a:sp3d>
          </a:bodyPr>
          <a:lstStyle/>
          <a:p>
            <a:pPr algn="ctr"/>
            <a:r>
              <a:rPr lang="en-US" sz="2400" b="1"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rPr>
              <a:t>Champions have something in common…</a:t>
            </a:r>
            <a:endParaRPr lang="en-US" sz="5400" b="1" cap="none" spc="0" dirty="0">
              <a:ln w="11430"/>
              <a:gradFill>
                <a:gsLst>
                  <a:gs pos="0">
                    <a:schemeClr val="accent6">
                      <a:tint val="90000"/>
                      <a:satMod val="120000"/>
                    </a:schemeClr>
                  </a:gs>
                  <a:gs pos="25000">
                    <a:schemeClr val="accent6">
                      <a:tint val="93000"/>
                      <a:satMod val="120000"/>
                    </a:schemeClr>
                  </a:gs>
                  <a:gs pos="50000">
                    <a:schemeClr val="accent6">
                      <a:shade val="89000"/>
                      <a:satMod val="110000"/>
                    </a:schemeClr>
                  </a:gs>
                  <a:gs pos="75000">
                    <a:schemeClr val="accent6">
                      <a:tint val="93000"/>
                      <a:satMod val="120000"/>
                    </a:schemeClr>
                  </a:gs>
                  <a:gs pos="100000">
                    <a:schemeClr val="accent6">
                      <a:tint val="90000"/>
                      <a:satMod val="120000"/>
                    </a:schemeClr>
                  </a:gs>
                </a:gsLst>
                <a:lin ang="5400000"/>
              </a:gradFill>
              <a:effectLst>
                <a:outerShdw blurRad="80000" dist="40000" dir="5040000" algn="tl">
                  <a:srgbClr val="000000">
                    <a:alpha val="30000"/>
                  </a:srgbClr>
                </a:outerShdw>
              </a:effectLst>
            </a:endParaRPr>
          </a:p>
        </p:txBody>
      </p:sp>
    </p:spTree>
    <p:extLst>
      <p:ext uri="{BB962C8B-B14F-4D97-AF65-F5344CB8AC3E}">
        <p14:creationId xmlns:p14="http://schemas.microsoft.com/office/powerpoint/2010/main" val="296641594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p>
          <a:p>
            <a:pPr marL="522288" indent="-522288">
              <a:lnSpc>
                <a:spcPct val="100000"/>
              </a:lnSpc>
              <a:buAutoNum type="arabicPeriod"/>
            </a:pPr>
            <a:r>
              <a:rPr lang="en-US" sz="4000" dirty="0"/>
              <a:t>Type of product used</a:t>
            </a:r>
          </a:p>
          <a:p>
            <a:pPr marL="522288" indent="-522288">
              <a:lnSpc>
                <a:spcPct val="100000"/>
              </a:lnSpc>
              <a:buAutoNum type="arabicPeriod"/>
            </a:pPr>
            <a:r>
              <a:rPr lang="en-US" sz="4000" dirty="0"/>
              <a:t>Application rate</a:t>
            </a:r>
          </a:p>
          <a:p>
            <a:pPr marL="522288" indent="-522288">
              <a:lnSpc>
                <a:spcPct val="100000"/>
              </a:lnSpc>
              <a:buAutoNum type="arabicPeriod"/>
            </a:pPr>
            <a:r>
              <a:rPr lang="en-US" sz="4000" dirty="0"/>
              <a:t>Pavement temperature</a:t>
            </a:r>
          </a:p>
          <a:p>
            <a:pPr marL="522288" indent="-522288">
              <a:lnSpc>
                <a:spcPct val="100000"/>
              </a:lnSpc>
              <a:buAutoNum type="arabicPeriod"/>
            </a:pPr>
            <a:r>
              <a:rPr lang="en-US" sz="4000" dirty="0"/>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579435892"/>
      </p:ext>
    </p:extLst>
  </p:cSld>
  <p:clrMapOvr>
    <a:masterClrMapping/>
  </p:clrMapOvr>
  <p:transition spd="slow"/>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effectLst/>
              </a:rPr>
              <a:t>Test Question</a:t>
            </a:r>
          </a:p>
        </p:txBody>
      </p:sp>
      <p:sp>
        <p:nvSpPr>
          <p:cNvPr id="3" name="Content Placeholder 2"/>
          <p:cNvSpPr>
            <a:spLocks noGrp="1"/>
          </p:cNvSpPr>
          <p:nvPr>
            <p:ph idx="1"/>
          </p:nvPr>
        </p:nvSpPr>
        <p:spPr/>
        <p:txBody>
          <a:bodyPr>
            <a:normAutofit/>
          </a:bodyPr>
          <a:lstStyle/>
          <a:p>
            <a:pPr>
              <a:lnSpc>
                <a:spcPct val="100000"/>
              </a:lnSpc>
              <a:buNone/>
            </a:pPr>
            <a:r>
              <a:rPr lang="en-US" sz="4000" dirty="0"/>
              <a:t>What should you record during the storm?</a:t>
            </a:r>
          </a:p>
          <a:p>
            <a:pPr>
              <a:lnSpc>
                <a:spcPct val="100000"/>
              </a:lnSpc>
              <a:buNone/>
            </a:pPr>
            <a:endParaRPr lang="en-US" sz="4000" dirty="0">
              <a:solidFill>
                <a:schemeClr val="accent1">
                  <a:lumMod val="75000"/>
                </a:schemeClr>
              </a:solidFill>
            </a:endParaRPr>
          </a:p>
          <a:p>
            <a:pPr marL="522288" indent="-522288">
              <a:lnSpc>
                <a:spcPct val="100000"/>
              </a:lnSpc>
              <a:buAutoNum type="arabicPeriod"/>
            </a:pPr>
            <a:r>
              <a:rPr lang="en-US" sz="4000" dirty="0">
                <a:solidFill>
                  <a:schemeClr val="accent1">
                    <a:lumMod val="75000"/>
                  </a:schemeClr>
                </a:solidFill>
              </a:rPr>
              <a:t>Type of product used</a:t>
            </a:r>
          </a:p>
          <a:p>
            <a:pPr marL="522288" indent="-522288">
              <a:lnSpc>
                <a:spcPct val="100000"/>
              </a:lnSpc>
              <a:buAutoNum type="arabicPeriod"/>
            </a:pPr>
            <a:r>
              <a:rPr lang="en-US" sz="4000" dirty="0">
                <a:solidFill>
                  <a:schemeClr val="accent1">
                    <a:lumMod val="75000"/>
                  </a:schemeClr>
                </a:solidFill>
              </a:rPr>
              <a:t>Application rate</a:t>
            </a:r>
          </a:p>
          <a:p>
            <a:pPr marL="522288" indent="-522288">
              <a:lnSpc>
                <a:spcPct val="100000"/>
              </a:lnSpc>
              <a:buAutoNum type="arabicPeriod"/>
            </a:pPr>
            <a:r>
              <a:rPr lang="en-US" sz="4000" dirty="0">
                <a:solidFill>
                  <a:schemeClr val="accent1">
                    <a:lumMod val="75000"/>
                  </a:schemeClr>
                </a:solidFill>
              </a:rPr>
              <a:t>Pavement temperature</a:t>
            </a:r>
            <a:endParaRPr lang="en-US" sz="4000" dirty="0">
              <a:solidFill>
                <a:srgbClr val="FFFF00"/>
              </a:solidFill>
            </a:endParaRPr>
          </a:p>
          <a:p>
            <a:pPr marL="522288" indent="-522288">
              <a:lnSpc>
                <a:spcPct val="100000"/>
              </a:lnSpc>
              <a:buAutoNum type="arabicPeriod"/>
            </a:pPr>
            <a:r>
              <a:rPr lang="en-US" sz="4000" dirty="0">
                <a:solidFill>
                  <a:srgbClr val="FFFF00"/>
                </a:solidFill>
              </a:rPr>
              <a:t>All of the above</a:t>
            </a:r>
          </a:p>
        </p:txBody>
      </p:sp>
      <p:sp>
        <p:nvSpPr>
          <p:cNvPr id="4" name="Isosceles Triangle 3"/>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 name="5-Point Star 4"/>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470464874"/>
      </p:ext>
    </p:extLst>
  </p:cSld>
  <p:clrMapOvr>
    <a:masterClrMapping/>
  </p:clrMapOvr>
  <p:transition spd="slow"/>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3">
            <a:extLst>
              <a:ext uri="{28A0092B-C50C-407E-A947-70E740481C1C}">
                <a14:useLocalDpi xmlns:a14="http://schemas.microsoft.com/office/drawing/2010/main" val="0"/>
              </a:ext>
            </a:extLst>
          </a:blip>
          <a:srcRect l="3338" t="5752" r="1990" b="3600"/>
          <a:stretch/>
        </p:blipFill>
        <p:spPr>
          <a:xfrm>
            <a:off x="4191000" y="3200400"/>
            <a:ext cx="4322618" cy="2729345"/>
          </a:xfrm>
          <a:prstGeom prst="rect">
            <a:avLst/>
          </a:prstGeom>
        </p:spPr>
      </p:pic>
      <p:sp>
        <p:nvSpPr>
          <p:cNvPr id="2" name="Title 1"/>
          <p:cNvSpPr>
            <a:spLocks noGrp="1"/>
          </p:cNvSpPr>
          <p:nvPr>
            <p:ph type="title"/>
          </p:nvPr>
        </p:nvSpPr>
        <p:spPr/>
        <p:txBody>
          <a:bodyPr/>
          <a:lstStyle/>
          <a:p>
            <a:r>
              <a:rPr lang="en-US" dirty="0">
                <a:solidFill>
                  <a:srgbClr val="FF8F29"/>
                </a:solidFill>
              </a:rPr>
              <a:t>Decision Making After the Storm</a:t>
            </a:r>
          </a:p>
        </p:txBody>
      </p:sp>
      <p:sp>
        <p:nvSpPr>
          <p:cNvPr id="3" name="Content Placeholder 2"/>
          <p:cNvSpPr>
            <a:spLocks noGrp="1"/>
          </p:cNvSpPr>
          <p:nvPr>
            <p:ph idx="1"/>
          </p:nvPr>
        </p:nvSpPr>
        <p:spPr/>
        <p:txBody>
          <a:bodyPr/>
          <a:lstStyle/>
          <a:p>
            <a:pPr marL="0" indent="0">
              <a:lnSpc>
                <a:spcPct val="100000"/>
              </a:lnSpc>
              <a:buNone/>
            </a:pPr>
            <a:r>
              <a:rPr lang="en-US" dirty="0"/>
              <a:t>In this section we will be covering these topics:</a:t>
            </a:r>
            <a:endParaRPr lang="en-US" dirty="0">
              <a:effectLst/>
            </a:endParaRPr>
          </a:p>
          <a:p>
            <a:pPr>
              <a:lnSpc>
                <a:spcPct val="100000"/>
              </a:lnSpc>
            </a:pPr>
            <a:r>
              <a:rPr lang="en-US" dirty="0">
                <a:effectLst/>
              </a:rPr>
              <a:t>Post storm meeting</a:t>
            </a:r>
          </a:p>
          <a:p>
            <a:pPr>
              <a:lnSpc>
                <a:spcPct val="100000"/>
              </a:lnSpc>
            </a:pPr>
            <a:r>
              <a:rPr lang="en-US" dirty="0">
                <a:effectLst/>
              </a:rPr>
              <a:t>Record equipment repairs</a:t>
            </a:r>
          </a:p>
          <a:p>
            <a:pPr>
              <a:lnSpc>
                <a:spcPct val="100000"/>
              </a:lnSpc>
            </a:pPr>
            <a:r>
              <a:rPr lang="en-US" dirty="0">
                <a:effectLst/>
              </a:rPr>
              <a:t>Record/verify total material used</a:t>
            </a:r>
          </a:p>
          <a:p>
            <a:pPr>
              <a:lnSpc>
                <a:spcPct val="100000"/>
              </a:lnSpc>
            </a:pPr>
            <a:r>
              <a:rPr lang="en-US" dirty="0">
                <a:effectLst/>
              </a:rPr>
              <a:t>Record regain time</a:t>
            </a:r>
          </a:p>
        </p:txBody>
      </p:sp>
      <p:sp>
        <p:nvSpPr>
          <p:cNvPr id="4" name="TextBox 3"/>
          <p:cNvSpPr txBox="1"/>
          <p:nvPr/>
        </p:nvSpPr>
        <p:spPr>
          <a:xfrm>
            <a:off x="188166" y="5883101"/>
            <a:ext cx="6882224" cy="646331"/>
          </a:xfrm>
          <a:prstGeom prst="rect">
            <a:avLst/>
          </a:prstGeom>
          <a:solidFill>
            <a:srgbClr val="FFFF00"/>
          </a:solidFill>
        </p:spPr>
        <p:txBody>
          <a:bodyPr wrap="square" rtlCol="0">
            <a:spAutoFit/>
          </a:bodyPr>
          <a:lstStyle/>
          <a:p>
            <a:r>
              <a:rPr lang="en-US" dirty="0"/>
              <a:t>Insert a list of record keeping needed in your operation after the storm.  Delete this yellow box before making presentation.</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7" name="5-Point Star 6"/>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10" name="Rectangle 9"/>
          <p:cNvSpPr/>
          <p:nvPr/>
        </p:nvSpPr>
        <p:spPr>
          <a:xfrm rot="20388326">
            <a:off x="53895" y="33188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1" name="Picture 10"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79482170"/>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effectLst/>
              </a:rPr>
              <a:t>Post Storm Meeting</a:t>
            </a:r>
            <a:endParaRPr lang="en-US" dirty="0"/>
          </a:p>
        </p:txBody>
      </p:sp>
      <p:sp>
        <p:nvSpPr>
          <p:cNvPr id="5" name="TextBox 4"/>
          <p:cNvSpPr txBox="1"/>
          <p:nvPr/>
        </p:nvSpPr>
        <p:spPr>
          <a:xfrm>
            <a:off x="76200" y="4692501"/>
            <a:ext cx="8991600" cy="954107"/>
          </a:xfrm>
          <a:prstGeom prst="rect">
            <a:avLst/>
          </a:prstGeom>
          <a:noFill/>
        </p:spPr>
        <p:txBody>
          <a:bodyPr wrap="square" rtlCol="0">
            <a:spAutoFit/>
          </a:bodyPr>
          <a:lstStyle/>
          <a:p>
            <a:r>
              <a:rPr lang="en-US" sz="2800" dirty="0">
                <a:solidFill>
                  <a:schemeClr val="bg1"/>
                </a:solidFill>
              </a:rPr>
              <a:t>Plan to hold post-storm meetings, to discuss what went well and what could be improved for the next event.</a:t>
            </a:r>
          </a:p>
        </p:txBody>
      </p:sp>
      <p:sp>
        <p:nvSpPr>
          <p:cNvPr id="6" name="Isosceles Triangle 5"/>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5-Point Star 7"/>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0" y="1066800"/>
            <a:ext cx="4648200" cy="3486150"/>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65940453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Equipment Maintenance</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9"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95400"/>
            <a:ext cx="3827388" cy="51092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1877452274"/>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a:stretch>
            <a:fillRect/>
          </a:stretch>
        </p:blipFill>
        <p:spPr>
          <a:xfrm>
            <a:off x="2362200" y="1676400"/>
            <a:ext cx="4129087" cy="5031110"/>
          </a:xfrm>
          <a:prstGeom prst="rect">
            <a:avLst/>
          </a:prstGeom>
        </p:spPr>
      </p:pic>
      <p:sp>
        <p:nvSpPr>
          <p:cNvPr id="2" name="Title 1"/>
          <p:cNvSpPr>
            <a:spLocks noGrp="1"/>
          </p:cNvSpPr>
          <p:nvPr>
            <p:ph type="title"/>
          </p:nvPr>
        </p:nvSpPr>
        <p:spPr/>
        <p:txBody>
          <a:bodyPr/>
          <a:lstStyle/>
          <a:p>
            <a:r>
              <a:rPr lang="en-US" dirty="0"/>
              <a:t>Equipment Repairs</a:t>
            </a:r>
          </a:p>
        </p:txBody>
      </p:sp>
      <p:sp>
        <p:nvSpPr>
          <p:cNvPr id="3" name="Content Placeholder 2"/>
          <p:cNvSpPr>
            <a:spLocks noGrp="1"/>
          </p:cNvSpPr>
          <p:nvPr>
            <p:ph idx="1"/>
          </p:nvPr>
        </p:nvSpPr>
        <p:spPr>
          <a:xfrm>
            <a:off x="457200" y="1066800"/>
            <a:ext cx="8229600" cy="5232400"/>
          </a:xfrm>
        </p:spPr>
        <p:txBody>
          <a:bodyPr/>
          <a:lstStyle/>
          <a:p>
            <a:pPr marL="0" indent="0">
              <a:buNone/>
            </a:pPr>
            <a:r>
              <a:rPr lang="en-US" dirty="0"/>
              <a:t>Submit this form after each storm to document what’s needed.</a:t>
            </a:r>
          </a:p>
        </p:txBody>
      </p:sp>
      <p:sp>
        <p:nvSpPr>
          <p:cNvPr id="4" name="TextBox 3"/>
          <p:cNvSpPr txBox="1"/>
          <p:nvPr/>
        </p:nvSpPr>
        <p:spPr>
          <a:xfrm>
            <a:off x="933069" y="2700893"/>
            <a:ext cx="7848600" cy="646331"/>
          </a:xfrm>
          <a:prstGeom prst="rect">
            <a:avLst/>
          </a:prstGeom>
          <a:solidFill>
            <a:srgbClr val="FFFF00"/>
          </a:solidFill>
        </p:spPr>
        <p:txBody>
          <a:bodyPr wrap="square" rtlCol="0">
            <a:spAutoFit/>
          </a:bodyPr>
          <a:lstStyle/>
          <a:p>
            <a:r>
              <a:rPr lang="en-US" dirty="0"/>
              <a:t>Insert your equipment repair form here.  Delete this yellow box before making presentation. </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Oval 5"/>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pic>
        <p:nvPicPr>
          <p:cNvPr id="7"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886200"/>
            <a:ext cx="1597025" cy="159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2819400" y="5181600"/>
            <a:ext cx="3352800" cy="461665"/>
          </a:xfrm>
          <a:prstGeom prst="rect">
            <a:avLst/>
          </a:prstGeom>
          <a:solidFill>
            <a:schemeClr val="accent2">
              <a:lumMod val="20000"/>
              <a:lumOff val="80000"/>
            </a:schemeClr>
          </a:solidFill>
        </p:spPr>
        <p:txBody>
          <a:bodyPr wrap="square" rtlCol="0">
            <a:spAutoFit/>
          </a:bodyPr>
          <a:lstStyle/>
          <a:p>
            <a:pPr algn="ctr"/>
            <a:r>
              <a:rPr lang="en-US" sz="2400" dirty="0"/>
              <a:t>EXAMPLE</a:t>
            </a:r>
          </a:p>
        </p:txBody>
      </p:sp>
      <p:pic>
        <p:nvPicPr>
          <p:cNvPr id="10" name="Picture 9" descr="Clear Roads Logo use.jpg"/>
          <p:cNvPicPr>
            <a:picLocks noChangeAspect="1"/>
          </p:cNvPicPr>
          <p:nvPr/>
        </p:nvPicPr>
        <p:blipFill>
          <a:blip r:embed="rId5"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758539873"/>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Cost-tracking</a:t>
            </a:r>
          </a:p>
        </p:txBody>
      </p:sp>
      <p:sp>
        <p:nvSpPr>
          <p:cNvPr id="3" name="Content Placeholder 2"/>
          <p:cNvSpPr>
            <a:spLocks noGrp="1"/>
          </p:cNvSpPr>
          <p:nvPr>
            <p:ph idx="1"/>
          </p:nvPr>
        </p:nvSpPr>
        <p:spPr>
          <a:xfrm>
            <a:off x="381000" y="990600"/>
            <a:ext cx="8458200" cy="5867400"/>
          </a:xfrm>
        </p:spPr>
        <p:txBody>
          <a:bodyPr/>
          <a:lstStyle/>
          <a:p>
            <a:pPr marL="0" indent="0">
              <a:lnSpc>
                <a:spcPct val="100000"/>
              </a:lnSpc>
              <a:buNone/>
            </a:pPr>
            <a:r>
              <a:rPr lang="en-US" sz="3600" dirty="0"/>
              <a:t>Review your costs at the end of the year to see where you can be more efficient</a:t>
            </a:r>
          </a:p>
          <a:p>
            <a:pPr marL="0" indent="0">
              <a:lnSpc>
                <a:spcPct val="100000"/>
              </a:lnSpc>
              <a:buNone/>
            </a:pPr>
            <a:endParaRPr lang="en-US" sz="1800" dirty="0"/>
          </a:p>
          <a:p>
            <a:pPr>
              <a:lnSpc>
                <a:spcPct val="100000"/>
              </a:lnSpc>
            </a:pPr>
            <a:r>
              <a:rPr lang="en-US" sz="3600" dirty="0"/>
              <a:t>Per storm</a:t>
            </a:r>
          </a:p>
          <a:p>
            <a:pPr>
              <a:lnSpc>
                <a:spcPct val="100000"/>
              </a:lnSpc>
            </a:pPr>
            <a:r>
              <a:rPr lang="en-US" sz="3600" dirty="0"/>
              <a:t>Winter season total</a:t>
            </a:r>
          </a:p>
          <a:p>
            <a:pPr>
              <a:lnSpc>
                <a:spcPct val="100000"/>
              </a:lnSpc>
            </a:pPr>
            <a:r>
              <a:rPr lang="en-US" sz="3600" dirty="0"/>
              <a:t>Equipment purchases</a:t>
            </a:r>
          </a:p>
          <a:p>
            <a:pPr>
              <a:lnSpc>
                <a:spcPct val="100000"/>
              </a:lnSpc>
            </a:pPr>
            <a:r>
              <a:rPr lang="en-US" sz="3600" dirty="0"/>
              <a:t>Material purchases</a:t>
            </a:r>
          </a:p>
          <a:p>
            <a:pPr>
              <a:lnSpc>
                <a:spcPct val="100000"/>
              </a:lnSpc>
            </a:pPr>
            <a:r>
              <a:rPr lang="en-US" sz="3600" dirty="0"/>
              <a:t>Labor</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750" y="2141613"/>
            <a:ext cx="3724275" cy="3565373"/>
          </a:xfrm>
          <a:prstGeom prst="rect">
            <a:avLst/>
          </a:prstGeom>
        </p:spPr>
      </p:pic>
      <p:sp>
        <p:nvSpPr>
          <p:cNvPr id="7" name="5-Point Star 6"/>
          <p:cNvSpPr/>
          <p:nvPr/>
        </p:nvSpPr>
        <p:spPr>
          <a:xfrm>
            <a:off x="8382000" y="1524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ln>
                <a:solidFill>
                  <a:sysClr val="windowText" lastClr="000000"/>
                </a:solidFill>
              </a:ln>
            </a:endParaRPr>
          </a:p>
        </p:txBody>
      </p:sp>
      <p:sp>
        <p:nvSpPr>
          <p:cNvPr id="8" name="TextBox 7"/>
          <p:cNvSpPr txBox="1"/>
          <p:nvPr/>
        </p:nvSpPr>
        <p:spPr>
          <a:xfrm>
            <a:off x="205887" y="5706986"/>
            <a:ext cx="6575913" cy="646331"/>
          </a:xfrm>
          <a:prstGeom prst="rect">
            <a:avLst/>
          </a:prstGeom>
          <a:solidFill>
            <a:srgbClr val="FFFF00"/>
          </a:solidFill>
        </p:spPr>
        <p:txBody>
          <a:bodyPr wrap="square" rtlCol="0">
            <a:spAutoFit/>
          </a:bodyPr>
          <a:lstStyle/>
          <a:p>
            <a:r>
              <a:rPr lang="en-US" dirty="0"/>
              <a:t>Insert a list of cost tracking needed in your operation after the season.  Delete this yellow box before making presentation.</a:t>
            </a:r>
          </a:p>
        </p:txBody>
      </p:sp>
      <p:sp>
        <p:nvSpPr>
          <p:cNvPr id="9" name="Rectangle 8"/>
          <p:cNvSpPr/>
          <p:nvPr/>
        </p:nvSpPr>
        <p:spPr>
          <a:xfrm rot="20388326">
            <a:off x="77340" y="4309430"/>
            <a:ext cx="9211111" cy="769441"/>
          </a:xfrm>
          <a:prstGeom prst="rect">
            <a:avLst/>
          </a:prstGeom>
          <a:noFill/>
        </p:spPr>
        <p:txBody>
          <a:bodyPr wrap="none" lIns="91440" tIns="45720" rIns="91440" bIns="45720">
            <a:spAutoFit/>
          </a:bodyPr>
          <a:lstStyle/>
          <a:p>
            <a:pPr algn="ctr"/>
            <a:r>
              <a:rPr lang="en-US" sz="4400" b="1" dirty="0">
                <a:ln w="1905"/>
                <a:gradFill>
                  <a:gsLst>
                    <a:gs pos="0">
                      <a:srgbClr val="F79646">
                        <a:shade val="20000"/>
                        <a:satMod val="200000"/>
                      </a:srgbClr>
                    </a:gs>
                    <a:gs pos="78000">
                      <a:srgbClr val="F79646">
                        <a:tint val="90000"/>
                        <a:shade val="89000"/>
                        <a:satMod val="220000"/>
                      </a:srgbClr>
                    </a:gs>
                    <a:gs pos="100000">
                      <a:srgbClr val="F79646">
                        <a:tint val="12000"/>
                        <a:satMod val="255000"/>
                      </a:srgbClr>
                    </a:gs>
                  </a:gsLst>
                  <a:lin ang="5400000"/>
                </a:gradFill>
                <a:effectLst>
                  <a:innerShdw blurRad="69850" dist="43180" dir="5400000">
                    <a:srgbClr val="000000">
                      <a:alpha val="65000"/>
                    </a:srgbClr>
                  </a:innerShdw>
                </a:effectLst>
              </a:rPr>
              <a:t>Customize this slide for your operation</a:t>
            </a:r>
          </a:p>
        </p:txBody>
      </p:sp>
      <p:pic>
        <p:nvPicPr>
          <p:cNvPr id="10" name="Picture 9"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90639922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Planning</a:t>
            </a:r>
          </a:p>
        </p:txBody>
      </p:sp>
      <p:sp>
        <p:nvSpPr>
          <p:cNvPr id="3" name="Content Placeholder 2"/>
          <p:cNvSpPr>
            <a:spLocks noGrp="1"/>
          </p:cNvSpPr>
          <p:nvPr>
            <p:ph idx="1"/>
          </p:nvPr>
        </p:nvSpPr>
        <p:spPr>
          <a:xfrm>
            <a:off x="457200" y="1193800"/>
            <a:ext cx="8382000" cy="5080000"/>
          </a:xfrm>
        </p:spPr>
        <p:txBody>
          <a:bodyPr/>
          <a:lstStyle/>
          <a:p>
            <a:pPr marL="0" indent="0">
              <a:buNone/>
            </a:pPr>
            <a:r>
              <a:rPr lang="en-US" sz="3600" dirty="0"/>
              <a:t>Use records from previous years to help predict future materials, equipment, and maintenance needs.</a:t>
            </a:r>
          </a:p>
          <a:p>
            <a:pPr marL="0" indent="0">
              <a:buNone/>
            </a:pPr>
            <a:endParaRPr lang="en-US" dirty="0"/>
          </a:p>
        </p:txBody>
      </p:sp>
      <p:sp>
        <p:nvSpPr>
          <p:cNvPr id="5" name="5-Point Star 4"/>
          <p:cNvSpPr/>
          <p:nvPr/>
        </p:nvSpPr>
        <p:spPr>
          <a:xfrm>
            <a:off x="8305800" y="3048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0" y="2971800"/>
            <a:ext cx="2971800" cy="2971800"/>
          </a:xfrm>
          <a:prstGeom prst="rect">
            <a:avLst/>
          </a:prstGeom>
        </p:spPr>
      </p:pic>
      <p:pic>
        <p:nvPicPr>
          <p:cNvPr id="7" name="Picture 6"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43799982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Record Keeping is Important!</a:t>
            </a:r>
          </a:p>
        </p:txBody>
      </p:sp>
      <p:sp>
        <p:nvSpPr>
          <p:cNvPr id="3" name="Content Placeholder 2"/>
          <p:cNvSpPr>
            <a:spLocks noGrp="1"/>
          </p:cNvSpPr>
          <p:nvPr>
            <p:ph idx="1"/>
          </p:nvPr>
        </p:nvSpPr>
        <p:spPr>
          <a:xfrm>
            <a:off x="161925" y="1133642"/>
            <a:ext cx="8229600" cy="1016000"/>
          </a:xfrm>
        </p:spPr>
        <p:txBody>
          <a:bodyPr/>
          <a:lstStyle/>
          <a:p>
            <a:pPr marL="0" indent="0">
              <a:buNone/>
            </a:pPr>
            <a:r>
              <a:rPr lang="en-US" dirty="0"/>
              <a:t>You can’t break any records if you’re not keeping track!</a:t>
            </a:r>
          </a:p>
        </p:txBody>
      </p:sp>
      <p:sp>
        <p:nvSpPr>
          <p:cNvPr id="5" name="Isosceles Triangle 4"/>
          <p:cNvSpPr/>
          <p:nvPr/>
        </p:nvSpPr>
        <p:spPr>
          <a:xfrm>
            <a:off x="8344662" y="913743"/>
            <a:ext cx="531876" cy="458514"/>
          </a:xfrm>
          <a:prstGeom prst="triangl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5-Point Star 5"/>
          <p:cNvSpPr/>
          <p:nvPr/>
        </p:nvSpPr>
        <p:spPr>
          <a:xfrm>
            <a:off x="8305800" y="1524000"/>
            <a:ext cx="609600" cy="609600"/>
          </a:xfrm>
          <a:prstGeom prst="star5">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7" name="Oval 6"/>
          <p:cNvSpPr/>
          <p:nvPr/>
        </p:nvSpPr>
        <p:spPr>
          <a:xfrm>
            <a:off x="8382000" y="304800"/>
            <a:ext cx="457200" cy="457200"/>
          </a:xfrm>
          <a:prstGeom prst="ellipse">
            <a:avLst/>
          </a:prstGeom>
          <a:ln>
            <a:solidFill>
              <a:schemeClr val="tx1"/>
            </a:solidFill>
          </a:ln>
        </p:spPr>
        <p:style>
          <a:lnRef idx="1">
            <a:schemeClr val="accent6"/>
          </a:lnRef>
          <a:fillRef idx="3">
            <a:schemeClr val="accent6"/>
          </a:fillRef>
          <a:effectRef idx="2">
            <a:schemeClr val="accent6"/>
          </a:effectRef>
          <a:fontRef idx="minor">
            <a:schemeClr val="lt1"/>
          </a:fontRef>
        </p:style>
        <p:txBody>
          <a:bodyPr rtlCol="0" anchor="ctr"/>
          <a:lstStyle/>
          <a:p>
            <a:pPr algn="ctr"/>
            <a:endParaRPr lang="en-US"/>
          </a:p>
        </p:txBody>
      </p:sp>
      <p:sp>
        <p:nvSpPr>
          <p:cNvPr id="8" name="TextBox 7"/>
          <p:cNvSpPr txBox="1"/>
          <p:nvPr/>
        </p:nvSpPr>
        <p:spPr>
          <a:xfrm>
            <a:off x="161925" y="5339417"/>
            <a:ext cx="8991600" cy="523220"/>
          </a:xfrm>
          <a:prstGeom prst="rect">
            <a:avLst/>
          </a:prstGeom>
          <a:noFill/>
        </p:spPr>
        <p:txBody>
          <a:bodyPr wrap="square" rtlCol="0">
            <a:spAutoFit/>
          </a:bodyPr>
          <a:lstStyle/>
          <a:p>
            <a:r>
              <a:rPr lang="en-US" sz="2800" dirty="0">
                <a:solidFill>
                  <a:schemeClr val="bg1"/>
                </a:solidFill>
                <a:latin typeface="Tw Cen MT"/>
              </a:rPr>
              <a:t>You are an important part of the record keeping puzzle!</a:t>
            </a: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57400" y="1735137"/>
            <a:ext cx="5029200" cy="3457575"/>
          </a:xfrm>
          <a:prstGeom prst="rect">
            <a:avLst/>
          </a:prstGeom>
        </p:spPr>
      </p:pic>
      <p:pic>
        <p:nvPicPr>
          <p:cNvPr id="9" name="Picture 8" descr="Clear Roads Logo use.jpg"/>
          <p:cNvPicPr>
            <a:picLocks noChangeAspect="1"/>
          </p:cNvPicPr>
          <p:nvPr/>
        </p:nvPicPr>
        <p:blipFill>
          <a:blip r:embed="rId4" cstate="print"/>
          <a:stretch>
            <a:fillRect/>
          </a:stretch>
        </p:blipFill>
        <p:spPr>
          <a:xfrm>
            <a:off x="7243572" y="5943600"/>
            <a:ext cx="1900428" cy="615685"/>
          </a:xfrm>
          <a:prstGeom prst="rect">
            <a:avLst/>
          </a:prstGeom>
        </p:spPr>
      </p:pic>
    </p:spTree>
    <p:extLst>
      <p:ext uri="{BB962C8B-B14F-4D97-AF65-F5344CB8AC3E}">
        <p14:creationId xmlns:p14="http://schemas.microsoft.com/office/powerpoint/2010/main" val="3167927267"/>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dirty="0">
                <a:effectLst/>
              </a:rPr>
              <a:t>Preparing for Winter Puts US in the Drivers Seat</a:t>
            </a:r>
          </a:p>
        </p:txBody>
      </p:sp>
      <p:sp>
        <p:nvSpPr>
          <p:cNvPr id="3" name="Content Placeholder 2"/>
          <p:cNvSpPr>
            <a:spLocks noGrp="1"/>
          </p:cNvSpPr>
          <p:nvPr>
            <p:ph idx="1"/>
          </p:nvPr>
        </p:nvSpPr>
        <p:spPr/>
        <p:txBody>
          <a:bodyPr>
            <a:normAutofit/>
          </a:bodyPr>
          <a:lstStyle/>
          <a:p>
            <a:pPr>
              <a:buNone/>
            </a:pPr>
            <a:r>
              <a:rPr lang="en-US" sz="4000" dirty="0">
                <a:solidFill>
                  <a:schemeClr val="tx2">
                    <a:lumMod val="60000"/>
                    <a:lumOff val="40000"/>
                  </a:schemeClr>
                </a:solidFill>
              </a:rPr>
              <a:t> </a:t>
            </a:r>
          </a:p>
        </p:txBody>
      </p:sp>
      <p:sp>
        <p:nvSpPr>
          <p:cNvPr id="5" name="5-Point Star 4"/>
          <p:cNvSpPr/>
          <p:nvPr/>
        </p:nvSpPr>
        <p:spPr>
          <a:xfrm>
            <a:off x="8305800" y="1524000"/>
            <a:ext cx="609600" cy="609600"/>
          </a:xfrm>
          <a:prstGeom prst="star5">
            <a:avLst/>
          </a:prstGeom>
        </p:spPr>
        <p:style>
          <a:lnRef idx="1">
            <a:schemeClr val="accent6"/>
          </a:lnRef>
          <a:fillRef idx="3">
            <a:schemeClr val="accent6"/>
          </a:fillRef>
          <a:effectRef idx="2">
            <a:schemeClr val="accent6"/>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9" name="Picture 8" descr="Clear Roads Logo use.jpg"/>
          <p:cNvPicPr>
            <a:picLocks noChangeAspect="1"/>
          </p:cNvPicPr>
          <p:nvPr/>
        </p:nvPicPr>
        <p:blipFill>
          <a:blip r:embed="rId3" cstate="print"/>
          <a:stretch>
            <a:fillRect/>
          </a:stretch>
        </p:blipFill>
        <p:spPr>
          <a:xfrm>
            <a:off x="7243572" y="5943600"/>
            <a:ext cx="1900428" cy="615685"/>
          </a:xfrm>
          <a:prstGeom prst="rect">
            <a:avLst/>
          </a:prstGeom>
        </p:spPr>
      </p:pic>
      <p:pic>
        <p:nvPicPr>
          <p:cNvPr id="3075" name="Picture 3" descr="C:\Users\Roman\AppData\Local\Microsoft\Windows\INetCache\IE\R1GVPA5D\Seal_of_Ohio_(1967-1996).svg[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186410" y="1295400"/>
            <a:ext cx="2771180" cy="2800350"/>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4038600" y="3684495"/>
            <a:ext cx="4876800" cy="923330"/>
          </a:xfrm>
          <a:prstGeom prst="rect">
            <a:avLst/>
          </a:prstGeom>
          <a:solidFill>
            <a:srgbClr val="FFFF00"/>
          </a:solidFill>
        </p:spPr>
        <p:txBody>
          <a:bodyPr wrap="square" rtlCol="0">
            <a:spAutoFit/>
          </a:bodyPr>
          <a:lstStyle/>
          <a:p>
            <a:r>
              <a:rPr lang="en-US" dirty="0"/>
              <a:t>Note to presenters:  insert your state’s seal here or your logo here, and delete this yellow box before making presentation.</a:t>
            </a:r>
          </a:p>
        </p:txBody>
      </p:sp>
    </p:spTree>
    <p:extLst>
      <p:ext uri="{BB962C8B-B14F-4D97-AF65-F5344CB8AC3E}">
        <p14:creationId xmlns:p14="http://schemas.microsoft.com/office/powerpoint/2010/main" val="41329579"/>
      </p:ext>
    </p:extLst>
  </p:cSld>
  <p:clrMapOvr>
    <a:masterClrMapping/>
  </p:clrMapOvr>
  <p:transition spd="slow"/>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18474</TotalTime>
  <Words>9439</Words>
  <Application>Microsoft Office PowerPoint</Application>
  <PresentationFormat>On-screen Show (4:3)</PresentationFormat>
  <Paragraphs>1291</Paragraphs>
  <Slides>107</Slides>
  <Notes>104</Notes>
  <HiddenSlides>3</HiddenSlides>
  <MMClips>0</MMClips>
  <ScaleCrop>false</ScaleCrop>
  <HeadingPairs>
    <vt:vector size="8" baseType="variant">
      <vt:variant>
        <vt:lpstr>Fonts Used</vt:lpstr>
      </vt:variant>
      <vt:variant>
        <vt:i4>6</vt:i4>
      </vt:variant>
      <vt:variant>
        <vt:lpstr>Theme</vt:lpstr>
      </vt:variant>
      <vt:variant>
        <vt:i4>1</vt:i4>
      </vt:variant>
      <vt:variant>
        <vt:lpstr>Embedded OLE Servers</vt:lpstr>
      </vt:variant>
      <vt:variant>
        <vt:i4>1</vt:i4>
      </vt:variant>
      <vt:variant>
        <vt:lpstr>Slide Titles</vt:lpstr>
      </vt:variant>
      <vt:variant>
        <vt:i4>107</vt:i4>
      </vt:variant>
    </vt:vector>
  </HeadingPairs>
  <TitlesOfParts>
    <vt:vector size="115" baseType="lpstr">
      <vt:lpstr>ＭＳ Ｐゴシック</vt:lpstr>
      <vt:lpstr>Arial</vt:lpstr>
      <vt:lpstr>Calibri</vt:lpstr>
      <vt:lpstr>Times New Roman</vt:lpstr>
      <vt:lpstr>Tw Cen MT</vt:lpstr>
      <vt:lpstr>Tw Cen MT Condensed Extra Bold</vt:lpstr>
      <vt:lpstr>Office Theme</vt:lpstr>
      <vt:lpstr>Document</vt:lpstr>
      <vt:lpstr>PowerPoint Presentation</vt:lpstr>
      <vt:lpstr>PowerPoint Presentation</vt:lpstr>
      <vt:lpstr>PowerPoint Presentation</vt:lpstr>
      <vt:lpstr>PowerPoint Presentation</vt:lpstr>
      <vt:lpstr>PowerPoint Presentation</vt:lpstr>
      <vt:lpstr>PowerPoint Presentation</vt:lpstr>
      <vt:lpstr>FACILITATOR NOTES (do not show during class)</vt:lpstr>
      <vt:lpstr>This module covers these topics:</vt:lpstr>
      <vt:lpstr>Module 23:  Getting Ready for Winter</vt:lpstr>
      <vt:lpstr>Module 23:  Getting Ready for Winter</vt:lpstr>
      <vt:lpstr>Objectives</vt:lpstr>
      <vt:lpstr>PowerPoint Presentation</vt:lpstr>
      <vt:lpstr>Section 1:  Manager and Operator Training</vt:lpstr>
      <vt:lpstr>Goals of the Organization</vt:lpstr>
      <vt:lpstr>Goals of the Organization</vt:lpstr>
      <vt:lpstr>Test Question</vt:lpstr>
      <vt:lpstr>Test Question</vt:lpstr>
      <vt:lpstr>Manager Training</vt:lpstr>
      <vt:lpstr>Responsibilities of Management</vt:lpstr>
      <vt:lpstr>Needs for Operator Training</vt:lpstr>
      <vt:lpstr>Operator Training</vt:lpstr>
      <vt:lpstr>Expectations   </vt:lpstr>
      <vt:lpstr>Expectations   </vt:lpstr>
      <vt:lpstr>Section 2: Facility Inspection and Repair</vt:lpstr>
      <vt:lpstr>Section 2: Facility Inspection and Repair</vt:lpstr>
      <vt:lpstr>Test Question</vt:lpstr>
      <vt:lpstr>Test Question</vt:lpstr>
      <vt:lpstr>Section 2: Facility Inspection and Repair</vt:lpstr>
      <vt:lpstr>Test Question</vt:lpstr>
      <vt:lpstr>Test Question</vt:lpstr>
      <vt:lpstr>Found a problem? Chart a path!</vt:lpstr>
      <vt:lpstr>Section 3: Stocking of Deicers and Abrasives</vt:lpstr>
      <vt:lpstr>Set up Material Contracts</vt:lpstr>
      <vt:lpstr>Set up Material Contracts</vt:lpstr>
      <vt:lpstr>Order and Reorder Material</vt:lpstr>
      <vt:lpstr>Materials Testing</vt:lpstr>
      <vt:lpstr>Order and Reorder Material</vt:lpstr>
      <vt:lpstr>Test Question</vt:lpstr>
      <vt:lpstr>Test Question</vt:lpstr>
      <vt:lpstr>Section 4: Equipment Inspection, Repair &amp; Calibration</vt:lpstr>
      <vt:lpstr>Equipment Inspection</vt:lpstr>
      <vt:lpstr>Equipment Repair</vt:lpstr>
      <vt:lpstr>Equipment Calibration</vt:lpstr>
      <vt:lpstr>Equipment Calibration</vt:lpstr>
      <vt:lpstr>Equipment Calibration</vt:lpstr>
      <vt:lpstr>Inspect and Repair Support Equipment</vt:lpstr>
      <vt:lpstr>Section 5: Plow Route Review</vt:lpstr>
      <vt:lpstr>Section 5: Plow Route Review</vt:lpstr>
      <vt:lpstr>Section 5: Plow Route Review</vt:lpstr>
      <vt:lpstr>Section 5: Plow Route Review</vt:lpstr>
      <vt:lpstr>Test Question</vt:lpstr>
      <vt:lpstr>Test Question</vt:lpstr>
      <vt:lpstr>Section 6: Meet with Emergency Services and Neighboring Agencies</vt:lpstr>
      <vt:lpstr>You are the Leader in Winter Maintenance</vt:lpstr>
      <vt:lpstr>Test Question</vt:lpstr>
      <vt:lpstr>Test Question</vt:lpstr>
      <vt:lpstr>Route Planning</vt:lpstr>
      <vt:lpstr>Route Planning</vt:lpstr>
      <vt:lpstr>Organization pays off!</vt:lpstr>
      <vt:lpstr>Chart Your Course</vt:lpstr>
      <vt:lpstr>Chart Your Course</vt:lpstr>
      <vt:lpstr>Chart Your Course</vt:lpstr>
      <vt:lpstr>Importance of Record Keeping</vt:lpstr>
      <vt:lpstr>Get to know your policy</vt:lpstr>
      <vt:lpstr>Level of Service</vt:lpstr>
      <vt:lpstr>Where can you find your policy?</vt:lpstr>
      <vt:lpstr>Response to Lawsuits</vt:lpstr>
      <vt:lpstr>Before the Season</vt:lpstr>
      <vt:lpstr>Material Accountability</vt:lpstr>
      <vt:lpstr>Record Keeping and Quality Control</vt:lpstr>
      <vt:lpstr>Record Keeping and Materials Testing</vt:lpstr>
      <vt:lpstr>Test Question</vt:lpstr>
      <vt:lpstr>Test Question</vt:lpstr>
      <vt:lpstr>Pre-season Truck Inspections</vt:lpstr>
      <vt:lpstr>Records of Truck Inspections</vt:lpstr>
      <vt:lpstr>Records of Truck Inspections</vt:lpstr>
      <vt:lpstr>Calibrate and Record</vt:lpstr>
      <vt:lpstr>PowerPoint Presentation</vt:lpstr>
      <vt:lpstr>Records of Truck Calibration</vt:lpstr>
      <vt:lpstr>Decision Making Before the Storm</vt:lpstr>
      <vt:lpstr>Pre-storm Meeting</vt:lpstr>
      <vt:lpstr>Pre and Post Trip Inspections</vt:lpstr>
      <vt:lpstr>Document by Material Type</vt:lpstr>
      <vt:lpstr>Test Question</vt:lpstr>
      <vt:lpstr>Test Question</vt:lpstr>
      <vt:lpstr>Storm Documentation</vt:lpstr>
      <vt:lpstr>Document Your Operations</vt:lpstr>
      <vt:lpstr>Example: T A P E R</vt:lpstr>
      <vt:lpstr>PowerPoint Presentation</vt:lpstr>
      <vt:lpstr>Test Question</vt:lpstr>
      <vt:lpstr>Test Question</vt:lpstr>
      <vt:lpstr>Decision Making After the Storm</vt:lpstr>
      <vt:lpstr>Post Storm Meeting</vt:lpstr>
      <vt:lpstr>Equipment Maintenance</vt:lpstr>
      <vt:lpstr>Equipment Repairs</vt:lpstr>
      <vt:lpstr>Cost-tracking</vt:lpstr>
      <vt:lpstr>Planning</vt:lpstr>
      <vt:lpstr>Record Keeping is Important!</vt:lpstr>
      <vt:lpstr>Preparing for Winter Puts US in the Drivers Seat</vt:lpstr>
      <vt:lpstr>Test Question</vt:lpstr>
      <vt:lpstr>Test Question</vt:lpstr>
      <vt:lpstr>Thank you for your good work!</vt:lpstr>
      <vt:lpstr>Acknowledgements </vt:lpstr>
      <vt:lpstr>PowerPoint Presentation</vt:lpstr>
      <vt:lpstr>Additional Resources </vt:lpstr>
      <vt:lpstr>Additional Resources </vt:lpstr>
      <vt:lpstr>Thank you for your good work!</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Jim L. Frye [KDOT]</cp:lastModifiedBy>
  <cp:revision>422</cp:revision>
  <dcterms:created xsi:type="dcterms:W3CDTF">2012-11-22T11:43:17Z</dcterms:created>
  <dcterms:modified xsi:type="dcterms:W3CDTF">2017-08-09T15:10:59Z</dcterms:modified>
</cp:coreProperties>
</file>