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637" r:id="rId2"/>
    <p:sldId id="622" r:id="rId3"/>
    <p:sldId id="623" r:id="rId4"/>
    <p:sldId id="624" r:id="rId5"/>
    <p:sldId id="625" r:id="rId6"/>
    <p:sldId id="628" r:id="rId7"/>
    <p:sldId id="381" r:id="rId8"/>
    <p:sldId id="472" r:id="rId9"/>
    <p:sldId id="473" r:id="rId10"/>
    <p:sldId id="590" r:id="rId11"/>
    <p:sldId id="629" r:id="rId12"/>
    <p:sldId id="630" r:id="rId13"/>
    <p:sldId id="594" r:id="rId14"/>
    <p:sldId id="585" r:id="rId15"/>
    <p:sldId id="545" r:id="rId16"/>
    <p:sldId id="553" r:id="rId17"/>
    <p:sldId id="543" r:id="rId18"/>
    <p:sldId id="631" r:id="rId19"/>
    <p:sldId id="632" r:id="rId20"/>
    <p:sldId id="556" r:id="rId21"/>
    <p:sldId id="554" r:id="rId22"/>
    <p:sldId id="557" r:id="rId23"/>
    <p:sldId id="592" r:id="rId24"/>
    <p:sldId id="558" r:id="rId25"/>
    <p:sldId id="591" r:id="rId26"/>
    <p:sldId id="596" r:id="rId27"/>
    <p:sldId id="607" r:id="rId28"/>
    <p:sldId id="593" r:id="rId29"/>
    <p:sldId id="633" r:id="rId30"/>
    <p:sldId id="634" r:id="rId31"/>
    <p:sldId id="595" r:id="rId32"/>
    <p:sldId id="597" r:id="rId33"/>
    <p:sldId id="598" r:id="rId34"/>
    <p:sldId id="635" r:id="rId35"/>
    <p:sldId id="636" r:id="rId36"/>
    <p:sldId id="567" r:id="rId37"/>
    <p:sldId id="536" r:id="rId38"/>
    <p:sldId id="601" r:id="rId39"/>
    <p:sldId id="608" r:id="rId40"/>
    <p:sldId id="565" r:id="rId41"/>
    <p:sldId id="606" r:id="rId42"/>
    <p:sldId id="603" r:id="rId43"/>
    <p:sldId id="614" r:id="rId44"/>
    <p:sldId id="615" r:id="rId45"/>
    <p:sldId id="616" r:id="rId46"/>
    <p:sldId id="619" r:id="rId47"/>
    <p:sldId id="618" r:id="rId48"/>
    <p:sldId id="617" r:id="rId49"/>
    <p:sldId id="572" r:id="rId50"/>
    <p:sldId id="612" r:id="rId51"/>
    <p:sldId id="609" r:id="rId52"/>
    <p:sldId id="604" r:id="rId53"/>
    <p:sldId id="551" r:id="rId54"/>
    <p:sldId id="610" r:id="rId55"/>
    <p:sldId id="611" r:id="rId56"/>
    <p:sldId id="613" r:id="rId57"/>
    <p:sldId id="672" r:id="rId58"/>
    <p:sldId id="674" r:id="rId59"/>
    <p:sldId id="673" r:id="rId60"/>
    <p:sldId id="644" r:id="rId61"/>
    <p:sldId id="647" r:id="rId62"/>
    <p:sldId id="648" r:id="rId63"/>
    <p:sldId id="649" r:id="rId64"/>
    <p:sldId id="650" r:id="rId65"/>
    <p:sldId id="651" r:id="rId66"/>
    <p:sldId id="652" r:id="rId67"/>
    <p:sldId id="653" r:id="rId68"/>
    <p:sldId id="654" r:id="rId69"/>
    <p:sldId id="655" r:id="rId70"/>
    <p:sldId id="656" r:id="rId71"/>
    <p:sldId id="657" r:id="rId72"/>
    <p:sldId id="658" r:id="rId73"/>
    <p:sldId id="660" r:id="rId74"/>
    <p:sldId id="661" r:id="rId75"/>
    <p:sldId id="663" r:id="rId76"/>
    <p:sldId id="664" r:id="rId77"/>
    <p:sldId id="666" r:id="rId78"/>
    <p:sldId id="667" r:id="rId79"/>
    <p:sldId id="668" r:id="rId80"/>
    <p:sldId id="669" r:id="rId81"/>
    <p:sldId id="671" r:id="rId82"/>
    <p:sldId id="550" r:id="rId83"/>
    <p:sldId id="533" r:id="rId84"/>
    <p:sldId id="531" r:id="rId85"/>
    <p:sldId id="620" r:id="rId86"/>
    <p:sldId id="532" r:id="rId87"/>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0" autoAdjust="0"/>
    <p:restoredTop sz="53920" autoAdjust="0"/>
  </p:normalViewPr>
  <p:slideViewPr>
    <p:cSldViewPr>
      <p:cViewPr varScale="1">
        <p:scale>
          <a:sx n="42" d="100"/>
          <a:sy n="42" d="100"/>
        </p:scale>
        <p:origin x="2136" y="42"/>
      </p:cViewPr>
      <p:guideLst>
        <p:guide orient="horz" pos="2160"/>
        <p:guide pos="2880"/>
      </p:guideLst>
    </p:cSldViewPr>
  </p:slideViewPr>
  <p:notesTextViewPr>
    <p:cViewPr>
      <p:scale>
        <a:sx n="1" d="1"/>
        <a:sy n="1" d="1"/>
      </p:scale>
      <p:origin x="0" y="0"/>
    </p:cViewPr>
  </p:notesTextViewPr>
  <p:sorterViewPr>
    <p:cViewPr>
      <p:scale>
        <a:sx n="110" d="100"/>
        <a:sy n="110" d="100"/>
      </p:scale>
      <p:origin x="0" y="102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479EC9CE-834C-4FB6-99F3-B81BA3658A63}" type="datetimeFigureOut">
              <a:rPr lang="en-US" smtClean="0"/>
              <a:pPr/>
              <a:t>8/9/2017</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Small Photo: WYDOT</a:t>
            </a:r>
          </a:p>
          <a:p>
            <a:r>
              <a:rPr lang="en-US" dirty="0"/>
              <a:t>Large Photo: Fortin</a:t>
            </a:r>
            <a:r>
              <a:rPr lang="en-US" baseline="0" dirty="0"/>
              <a:t> Consulting Inc.</a:t>
            </a:r>
            <a:endParaRPr lang="en-US" dirty="0"/>
          </a:p>
          <a:p>
            <a:endParaRPr lang="en-US" dirty="0"/>
          </a:p>
          <a:p>
            <a:r>
              <a:rPr lang="en-US" dirty="0"/>
              <a:t>This training is for supervisors.  It is intended</a:t>
            </a:r>
            <a:r>
              <a:rPr lang="en-US" baseline="0" dirty="0"/>
              <a:t> to invoke thinking and discussion within the group and beyond the group.  The training is not intended to only answer your questions but to encourage the attendees to think big.  </a:t>
            </a:r>
          </a:p>
          <a:p>
            <a:br>
              <a:rPr lang="en-US" baseline="0" dirty="0"/>
            </a:br>
            <a:r>
              <a:rPr lang="en-US" baseline="0" dirty="0"/>
              <a:t>This module also provides ample opportunity for group discussion and information exchange.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4251074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endParaRPr lang="en-US" baseline="0" dirty="0"/>
          </a:p>
          <a:p>
            <a:r>
              <a:rPr lang="en-US" dirty="0"/>
              <a:t>Test Question:</a:t>
            </a:r>
          </a:p>
          <a:p>
            <a:r>
              <a:rPr lang="en-US" dirty="0"/>
              <a:t>What benefits your organization?</a:t>
            </a:r>
            <a:endParaRPr lang="en-US" baseline="0" dirty="0"/>
          </a:p>
          <a:p>
            <a:pPr marL="228600" indent="-228600">
              <a:buAutoNum type="arabicPeriod"/>
            </a:pPr>
            <a:r>
              <a:rPr lang="en-US" baseline="0" dirty="0"/>
              <a:t>Understanding lessons learned from the past (no)</a:t>
            </a:r>
          </a:p>
          <a:p>
            <a:pPr marL="228600" indent="-228600">
              <a:buAutoNum type="arabicPeriod"/>
            </a:pPr>
            <a:r>
              <a:rPr lang="en-US" baseline="0" dirty="0"/>
              <a:t>Organizing and running an effective operation today (no)</a:t>
            </a:r>
          </a:p>
          <a:p>
            <a:pPr marL="228600" indent="-228600">
              <a:buAutoNum type="arabicPeriod"/>
            </a:pPr>
            <a:r>
              <a:rPr lang="en-US" baseline="0" dirty="0"/>
              <a:t>Looking ahead for innovation that can improve operations (no)</a:t>
            </a:r>
          </a:p>
          <a:p>
            <a:pPr marL="228600" indent="-228600">
              <a:buAutoNum type="arabicPeriod"/>
            </a:pPr>
            <a:r>
              <a:rPr lang="en-US" baseline="0" dirty="0"/>
              <a:t>All of the above (yes)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11</a:t>
            </a:fld>
            <a:endParaRPr lang="en-US"/>
          </a:p>
        </p:txBody>
      </p:sp>
    </p:spTree>
    <p:extLst>
      <p:ext uri="{BB962C8B-B14F-4D97-AF65-F5344CB8AC3E}">
        <p14:creationId xmlns:p14="http://schemas.microsoft.com/office/powerpoint/2010/main" val="1647623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endParaRPr lang="en-US" baseline="0" dirty="0"/>
          </a:p>
          <a:p>
            <a:r>
              <a:rPr lang="en-US" dirty="0"/>
              <a:t>Test Question:</a:t>
            </a:r>
          </a:p>
          <a:p>
            <a:r>
              <a:rPr lang="en-US" dirty="0"/>
              <a:t>What benefits your organization?</a:t>
            </a:r>
            <a:endParaRPr lang="en-US" baseline="0" dirty="0"/>
          </a:p>
          <a:p>
            <a:pPr marL="228600" indent="-228600">
              <a:buAutoNum type="arabicPeriod"/>
            </a:pPr>
            <a:r>
              <a:rPr lang="en-US" baseline="0" dirty="0"/>
              <a:t>Understanding lessons learned from the past (no)</a:t>
            </a:r>
          </a:p>
          <a:p>
            <a:pPr marL="228600" indent="-228600">
              <a:buAutoNum type="arabicPeriod"/>
            </a:pPr>
            <a:r>
              <a:rPr lang="en-US" baseline="0" dirty="0"/>
              <a:t>Organizing and running an effective operation today (no)</a:t>
            </a:r>
          </a:p>
          <a:p>
            <a:pPr marL="228600" indent="-228600">
              <a:buAutoNum type="arabicPeriod"/>
            </a:pPr>
            <a:r>
              <a:rPr lang="en-US" baseline="0" dirty="0"/>
              <a:t>Looking ahead for innovation that can improve operations (no)</a:t>
            </a:r>
          </a:p>
          <a:p>
            <a:pPr marL="228600" indent="-228600">
              <a:buAutoNum type="arabicPeriod"/>
            </a:pPr>
            <a:r>
              <a:rPr lang="en-US" baseline="0" dirty="0"/>
              <a:t>All of the above (yes)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2912294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Microsoft clipart</a:t>
            </a:r>
            <a:endParaRPr lang="en-US" baseline="0" dirty="0"/>
          </a:p>
          <a:p>
            <a:endParaRPr lang="en-US" baseline="0" dirty="0"/>
          </a:p>
          <a:p>
            <a:r>
              <a:rPr lang="en-US" dirty="0"/>
              <a:t>Discussion questions</a:t>
            </a:r>
            <a:r>
              <a:rPr lang="en-US" baseline="0" dirty="0"/>
              <a:t> for participants:</a:t>
            </a:r>
          </a:p>
          <a:p>
            <a:endParaRPr lang="en-US" baseline="0" dirty="0"/>
          </a:p>
          <a:p>
            <a:r>
              <a:rPr lang="en-US" dirty="0"/>
              <a:t>Why</a:t>
            </a:r>
            <a:r>
              <a:rPr lang="en-US" baseline="0" dirty="0"/>
              <a:t> have you been moved into a supervisory position?  Your organization believes you have the talent and ability to lead.   </a:t>
            </a:r>
          </a:p>
          <a:p>
            <a:endParaRPr lang="en-US" baseline="0" dirty="0"/>
          </a:p>
          <a:p>
            <a:r>
              <a:rPr lang="en-US" baseline="0" dirty="0"/>
              <a:t>What do you need to do to keep your skills sharp and current?  The industry is changing and what worked last year may not work next year.   </a:t>
            </a:r>
          </a:p>
          <a:p>
            <a:endParaRPr lang="en-US" baseline="0" dirty="0"/>
          </a:p>
          <a:p>
            <a:r>
              <a:rPr lang="en-US" baseline="0" dirty="0"/>
              <a:t>Attitude is important.  Each day whether you know it or not you are  providing an example for your crew.   If every day you give your job your best effort, you set the stage for your employees to follow suit.   If you come to work with a positive attitude, your employees will be encouraged to do the same.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13</a:t>
            </a:fld>
            <a:endParaRPr lang="en-US"/>
          </a:p>
        </p:txBody>
      </p:sp>
    </p:spTree>
    <p:extLst>
      <p:ext uri="{BB962C8B-B14F-4D97-AF65-F5344CB8AC3E}">
        <p14:creationId xmlns:p14="http://schemas.microsoft.com/office/powerpoint/2010/main" val="4091129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Iowa DOT</a:t>
            </a:r>
          </a:p>
          <a:p>
            <a:endParaRPr lang="en-US" dirty="0"/>
          </a:p>
          <a:p>
            <a:r>
              <a:rPr lang="en-US" dirty="0"/>
              <a:t>It was suggested that a brief</a:t>
            </a:r>
            <a:r>
              <a:rPr lang="en-US" baseline="0" dirty="0"/>
              <a:t> discussion of how your LOS or Winter Maintenance policy was established and why it was established might be a good start to this section.  That the history of how this came to be in your organization and the events leading up to todays policy would be good background information for supervisors.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w Cen MT Condensed Extra Bold" panose="020B0803020202020204" pitchFamily="34" charset="0"/>
              </a:rPr>
              <a:t>Note to presenters:  Add any additional information here that explains from a historical perspective how and why your LOS  system (winter maintenance policy) was established.  Delete this yellow slide before making presentation.</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Discussion for participants:</a:t>
            </a:r>
          </a:p>
          <a:p>
            <a:endParaRPr lang="en-US" baseline="0" dirty="0"/>
          </a:p>
          <a:p>
            <a:r>
              <a:rPr lang="en-US" baseline="0" dirty="0"/>
              <a:t>When are you reviewing and updating your Routes and LOS assigned to routes to reflect changes in roadways and changing traffic patterns?</a:t>
            </a:r>
          </a:p>
          <a:p>
            <a:endParaRPr lang="en-US" baseline="0" dirty="0"/>
          </a:p>
          <a:p>
            <a:r>
              <a:rPr lang="en-US" baseline="0" dirty="0"/>
              <a:t>Are you in a position where new lanes are added, more traffic is added which requires more work…but you may not have any additional staff or equipment.  Are you documenting this situation.  How are you adjusting?  </a:t>
            </a:r>
          </a:p>
          <a:p>
            <a:r>
              <a:rPr lang="en-US" baseline="0" dirty="0"/>
              <a:t>Are you able to get more people or better equipment.  If not are you lowering your level of service?  </a:t>
            </a:r>
          </a:p>
          <a:p>
            <a:endParaRPr lang="en-US" baseline="0" dirty="0"/>
          </a:p>
          <a:p>
            <a:r>
              <a:rPr lang="en-US" baseline="0" dirty="0"/>
              <a:t>How will this work for your organization this year?</a:t>
            </a:r>
            <a:endParaRPr lang="en-US" dirty="0"/>
          </a:p>
          <a:p>
            <a:pPr marL="232326" indent="-232326">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Photo credit : Iowa DOT</a:t>
            </a:r>
          </a:p>
          <a:p>
            <a:pPr>
              <a:buNone/>
            </a:pPr>
            <a:endParaRPr lang="en-US" dirty="0"/>
          </a:p>
          <a:p>
            <a:pPr>
              <a:buNone/>
            </a:pPr>
            <a:r>
              <a:rPr lang="en-US" dirty="0"/>
              <a:t>What is your</a:t>
            </a:r>
            <a:r>
              <a:rPr lang="en-US" baseline="0" dirty="0"/>
              <a:t> process for making sure everyone understands what the target is.  Is it ok to over perform?  More chemicals or other resources may be involved which may not be warranted.  Is it okay to underperform?  </a:t>
            </a:r>
          </a:p>
          <a:p>
            <a:pPr>
              <a:buNone/>
            </a:pPr>
            <a:endParaRPr lang="en-US" baseline="0" dirty="0"/>
          </a:p>
          <a:p>
            <a:pPr>
              <a:buNone/>
            </a:pPr>
            <a:r>
              <a:rPr lang="en-US" baseline="0" dirty="0"/>
              <a:t>These issues should be discussed and a strategy developed to help you stay as often as possible in the designated LOS slot.</a:t>
            </a:r>
          </a:p>
          <a:p>
            <a:pPr>
              <a:buNone/>
            </a:pPr>
            <a:endParaRPr lang="en-US" sz="3200" baseline="0" dirty="0">
              <a:solidFill>
                <a:srgbClr val="FF0000"/>
              </a:solidFill>
              <a:effectLst/>
            </a:endParaRPr>
          </a:p>
          <a:p>
            <a:pPr>
              <a:buNone/>
            </a:pPr>
            <a:r>
              <a:rPr lang="en-US" sz="3200" baseline="0" dirty="0">
                <a:solidFill>
                  <a:srgbClr val="FF0000"/>
                </a:solidFill>
                <a:effectLst/>
              </a:rPr>
              <a:t>For the crew, explain things such as: </a:t>
            </a:r>
            <a:r>
              <a:rPr lang="en-US" sz="3200" dirty="0">
                <a:solidFill>
                  <a:srgbClr val="FF0000"/>
                </a:solidFill>
                <a:effectLst/>
              </a:rPr>
              <a:t>if your target is a low level of service, stick to it; don’t soup it up.  Explain that it costs more for a higher level of service.  We are trying to optimize our resources.</a:t>
            </a:r>
          </a:p>
          <a:p>
            <a:pPr>
              <a:buNone/>
            </a:pPr>
            <a:endParaRPr lang="en-US" sz="3200" dirty="0">
              <a:solidFill>
                <a:schemeClr val="tx1"/>
              </a:solidFill>
              <a:effectLst/>
            </a:endParaRPr>
          </a:p>
          <a:p>
            <a:pPr>
              <a:buNone/>
            </a:pPr>
            <a:r>
              <a:rPr lang="en-US" sz="3200" dirty="0">
                <a:solidFill>
                  <a:schemeClr val="tx1"/>
                </a:solidFill>
                <a:effectLst/>
              </a:rPr>
              <a:t>For</a:t>
            </a:r>
            <a:r>
              <a:rPr lang="en-US" sz="3200" baseline="0" dirty="0">
                <a:solidFill>
                  <a:schemeClr val="tx1"/>
                </a:solidFill>
                <a:effectLst/>
              </a:rPr>
              <a:t> the customers or politicians the explanation may be different for example: </a:t>
            </a:r>
            <a:r>
              <a:rPr lang="en-US" sz="3200" dirty="0">
                <a:effectLst/>
              </a:rPr>
              <a:t>I am being funded at this level, gives you this level of service, if you don’t like it change my marching orders</a:t>
            </a:r>
            <a:r>
              <a:rPr lang="en-US" sz="3200" baseline="0" dirty="0">
                <a:effectLst/>
              </a:rPr>
              <a:t> and/or funding</a:t>
            </a:r>
            <a:endParaRPr lang="en-US" sz="3200" dirty="0">
              <a:effectLst/>
            </a:endParaRPr>
          </a:p>
          <a:p>
            <a:pPr>
              <a:buNone/>
            </a:pPr>
            <a:endParaRPr lang="en-US" sz="3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  Post your LOS guidelines here.  Delete this yellow box before making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This example is from Scott Lucas, Ohio</a:t>
            </a:r>
            <a:r>
              <a:rPr lang="en-US" baseline="0" dirty="0"/>
              <a:t>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endParaRPr lang="en-US" baseline="0" dirty="0"/>
          </a:p>
          <a:p>
            <a:pPr>
              <a:buNone/>
            </a:pPr>
            <a:r>
              <a:rPr lang="en-US" baseline="0" dirty="0"/>
              <a:t>Test Question:</a:t>
            </a:r>
          </a:p>
          <a:p>
            <a:pPr>
              <a:buNone/>
            </a:pPr>
            <a:r>
              <a:rPr lang="en-US" baseline="0" dirty="0"/>
              <a:t>Should you strive to exceed your target level of service?</a:t>
            </a:r>
          </a:p>
          <a:p>
            <a:pPr marL="228600" indent="-228600">
              <a:buAutoNum type="arabicPeriod"/>
            </a:pPr>
            <a:r>
              <a:rPr lang="en-US" baseline="0" dirty="0"/>
              <a:t>Yes (no)</a:t>
            </a:r>
          </a:p>
          <a:p>
            <a:pPr marL="228600" indent="-228600">
              <a:buAutoNum type="arabicPeriod"/>
            </a:pPr>
            <a:r>
              <a:rPr lang="en-US" baseline="0" dirty="0"/>
              <a:t>No (yes)</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3089850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endParaRPr lang="en-US" baseline="0" dirty="0"/>
          </a:p>
          <a:p>
            <a:pPr>
              <a:buNone/>
            </a:pPr>
            <a:r>
              <a:rPr lang="en-US" baseline="0" dirty="0"/>
              <a:t>Test Question:</a:t>
            </a:r>
          </a:p>
          <a:p>
            <a:pPr>
              <a:buNone/>
            </a:pPr>
            <a:r>
              <a:rPr lang="en-US" baseline="0" dirty="0"/>
              <a:t>Should you strive to exceed your target level of service?</a:t>
            </a:r>
          </a:p>
          <a:p>
            <a:pPr marL="228600" indent="-228600">
              <a:buAutoNum type="arabicPeriod"/>
            </a:pPr>
            <a:r>
              <a:rPr lang="en-US" baseline="0" dirty="0"/>
              <a:t>Yes (no)</a:t>
            </a:r>
          </a:p>
          <a:p>
            <a:pPr marL="228600" indent="-228600">
              <a:buAutoNum type="arabicPeriod"/>
            </a:pPr>
            <a:r>
              <a:rPr lang="en-US" baseline="0" dirty="0"/>
              <a:t>No (yes)</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1102038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Photo and image: Microsoft clipart</a:t>
            </a:r>
          </a:p>
          <a:p>
            <a:pPr defTabSz="929305">
              <a:defRPr/>
            </a:pPr>
            <a:endParaRPr lang="en-US" dirty="0"/>
          </a:p>
          <a:p>
            <a:pPr defTabSz="929305">
              <a:defRPr/>
            </a:pPr>
            <a:r>
              <a:rPr lang="en-US" dirty="0"/>
              <a:t>What current events</a:t>
            </a:r>
            <a:r>
              <a:rPr lang="en-US" baseline="0" dirty="0"/>
              <a:t> affect your routes and how do you adjust for them? Football/Hockey/Basketball games?  Presidential visit, ski race, detours, road closures, avalanche control…?</a:t>
            </a:r>
          </a:p>
          <a:p>
            <a:pPr>
              <a:buNone/>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2949605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nSpc>
                <a:spcPct val="200000"/>
              </a:lnSpc>
            </a:pPr>
            <a:r>
              <a:rPr lang="en-US" sz="2800" dirty="0">
                <a:effectLst/>
              </a:rPr>
              <a:t>Discuss what do you need to meet this example.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 Ohio DOT</a:t>
            </a:r>
          </a:p>
          <a:p>
            <a:endParaRPr lang="en-US" dirty="0">
              <a:effectLst/>
            </a:endParaRPr>
          </a:p>
          <a:p>
            <a:r>
              <a:rPr lang="en-US" dirty="0">
                <a:effectLst/>
              </a:rPr>
              <a:t>Discuss</a:t>
            </a:r>
            <a:r>
              <a:rPr lang="en-US" baseline="0" dirty="0">
                <a:effectLst/>
              </a:rPr>
              <a:t> how you have dealt with cycle time and LOS issues.  What staffing and equipment changes have you made to help you achieve your goals.  Where do problems still exist and what can you do about them?</a:t>
            </a:r>
          </a:p>
          <a:p>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presenters:  Insert one of your route maps here.  Delete this yellow box before making presentation.</a:t>
            </a:r>
          </a:p>
          <a:p>
            <a:endParaRPr lang="en-US" dirty="0">
              <a:effectLst/>
            </a:endParaRPr>
          </a:p>
        </p:txBody>
      </p:sp>
      <p:sp>
        <p:nvSpPr>
          <p:cNvPr id="4" name="Slide Number Placeholder 3"/>
          <p:cNvSpPr>
            <a:spLocks noGrp="1"/>
          </p:cNvSpPr>
          <p:nvPr>
            <p:ph type="sldNum" sz="quarter" idx="10"/>
          </p:nvPr>
        </p:nvSpPr>
        <p:spPr/>
        <p:txBody>
          <a:bodyPr/>
          <a:lstStyle/>
          <a:p>
            <a:fld id="{7586080C-B8D8-4723-AE4C-278F16E645B8}" type="slidenum">
              <a:rPr lang="en-US" smtClean="0"/>
              <a:pPr/>
              <a:t>22</a:t>
            </a:fld>
            <a:endParaRPr lang="en-US"/>
          </a:p>
        </p:txBody>
      </p:sp>
    </p:spTree>
    <p:extLst>
      <p:ext uri="{BB962C8B-B14F-4D97-AF65-F5344CB8AC3E}">
        <p14:creationId xmlns:p14="http://schemas.microsoft.com/office/powerpoint/2010/main" val="1047561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from: Wayne </a:t>
            </a:r>
            <a:r>
              <a:rPr lang="en-US" dirty="0" err="1"/>
              <a:t>Gammell</a:t>
            </a:r>
            <a:r>
              <a:rPr lang="en-US" dirty="0"/>
              <a:t> and Todd Law of the Vermont</a:t>
            </a:r>
            <a:r>
              <a:rPr lang="en-US" baseline="0" dirty="0"/>
              <a:t> DOT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They note:  “We usually have the same resources year after year to get more or more work done.  If we don’t have any more resources and have more areas to serve it either results in a lower level of service or we have to become more effective by using better tools.  (tow example, gang plowing, anti-icing, increased more tandems, supertankers, performance enhancers to brine).”</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23</a:t>
            </a:fld>
            <a:endParaRPr lang="en-US"/>
          </a:p>
        </p:txBody>
      </p:sp>
    </p:spTree>
    <p:extLst>
      <p:ext uri="{BB962C8B-B14F-4D97-AF65-F5344CB8AC3E}">
        <p14:creationId xmlns:p14="http://schemas.microsoft.com/office/powerpoint/2010/main" val="28806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a:t>
            </a:r>
            <a:r>
              <a:rPr lang="en-US" baseline="0" dirty="0"/>
              <a:t> photo:  Ramsey County, MN</a:t>
            </a:r>
            <a:endParaRPr lang="en-US" dirty="0"/>
          </a:p>
          <a:p>
            <a:r>
              <a:rPr lang="en-US" dirty="0"/>
              <a:t>Right photo:</a:t>
            </a:r>
            <a:r>
              <a:rPr lang="en-US" baseline="0" dirty="0"/>
              <a:t> Fortin Consulting, Inc.</a:t>
            </a:r>
          </a:p>
          <a:p>
            <a:endParaRPr lang="en-US" baseline="0" dirty="0"/>
          </a:p>
          <a:p>
            <a:r>
              <a:rPr lang="en-US" baseline="0" dirty="0"/>
              <a:t>This is on example of the many decisions management must make.  For most decisions, the answer is not clear cut.  It is a judgment call based on past experience and future goals. </a:t>
            </a:r>
          </a:p>
          <a:p>
            <a:endParaRPr lang="en-US" baseline="0" dirty="0"/>
          </a:p>
          <a:p>
            <a:r>
              <a:rPr lang="en-US" baseline="0" dirty="0"/>
              <a:t>Making decisions and leading are important skills.  Also evaluating the results of those decisions and sticking with them if they are successful and modifying them if they are not successful are part of leading the organization.</a:t>
            </a:r>
          </a:p>
          <a:p>
            <a:endParaRPr lang="en-US" baseline="0" dirty="0"/>
          </a:p>
          <a:p>
            <a:r>
              <a:rPr lang="en-US" baseline="0" dirty="0"/>
              <a:t>The only thing constant is change!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24</a:t>
            </a:fld>
            <a:endParaRPr lang="en-US"/>
          </a:p>
        </p:txBody>
      </p:sp>
    </p:spTree>
    <p:extLst>
      <p:ext uri="{BB962C8B-B14F-4D97-AF65-F5344CB8AC3E}">
        <p14:creationId xmlns:p14="http://schemas.microsoft.com/office/powerpoint/2010/main" val="2630883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 Idaho DOT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order to measure success, institute a system to quantify the results of your operation.  Organizations have different measurements or signals of success.  What are you using?  Is there something you can add to make your evaluation process more effective and accurate?  This might be a good investigative exercise.  For example:  each supervisor contact a supervisor from a different state to learn what they are doing to establish targets and evaluate their ability to hit their targets  Unless you expose yourself to new ideas, you will not improve. </a:t>
            </a:r>
            <a:endParaRPr lang="en-US" dirty="0"/>
          </a:p>
          <a:p>
            <a:endParaRPr lang="en-US" baseline="0" dirty="0"/>
          </a:p>
          <a:p>
            <a:r>
              <a:rPr lang="en-US" sz="1200" b="0" i="0" kern="1200" dirty="0">
                <a:solidFill>
                  <a:schemeClr val="tx1"/>
                </a:solidFill>
                <a:effectLst/>
                <a:latin typeface="+mn-lt"/>
                <a:ea typeface="+mn-ea"/>
                <a:cs typeface="+mn-cs"/>
              </a:rPr>
              <a:t>Example from</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Dennis Jensen, Mobility Services-Winter Operations Coordinator</a:t>
            </a:r>
            <a:r>
              <a:rPr lang="en-US" sz="1200" b="0" i="0" kern="1200" baseline="0" dirty="0">
                <a:solidFill>
                  <a:schemeClr val="tx1"/>
                </a:solidFill>
                <a:effectLst/>
                <a:latin typeface="+mn-lt"/>
                <a:ea typeface="+mn-ea"/>
                <a:cs typeface="+mn-cs"/>
              </a:rPr>
              <a:t> at the </a:t>
            </a:r>
            <a:r>
              <a:rPr lang="en-US" sz="1200" b="0" i="0" kern="1200" dirty="0">
                <a:solidFill>
                  <a:schemeClr val="tx1"/>
                </a:solidFill>
                <a:effectLst/>
                <a:latin typeface="+mn-lt"/>
                <a:ea typeface="+mn-ea"/>
                <a:cs typeface="+mn-cs"/>
              </a:rPr>
              <a:t>Idaho Transportation Department: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“Idaho utilizes 130 RWIS sites to measure grip coefficient from the </a:t>
            </a:r>
            <a:r>
              <a:rPr lang="en-US" sz="1200" b="0" i="0" kern="1200" dirty="0" err="1">
                <a:solidFill>
                  <a:schemeClr val="tx1"/>
                </a:solidFill>
                <a:effectLst/>
                <a:latin typeface="+mn-lt"/>
                <a:ea typeface="+mn-ea"/>
                <a:cs typeface="+mn-cs"/>
              </a:rPr>
              <a:t>Vaisala</a:t>
            </a:r>
            <a:r>
              <a:rPr lang="en-US" sz="1200" b="0" i="0" kern="1200" dirty="0">
                <a:solidFill>
                  <a:schemeClr val="tx1"/>
                </a:solidFill>
                <a:effectLst/>
                <a:latin typeface="+mn-lt"/>
                <a:ea typeface="+mn-ea"/>
                <a:cs typeface="+mn-cs"/>
              </a:rPr>
              <a:t> DSC 111 noninvasive sensor. A dry surface is a grip coefficient of 0.82 with lower values indicating degradation of grip as the values decrease. Idaho utilizes 0.60 benchmark to indicate adverse conditions exist below this threshold. The definition of a storm event is anytime there is precipitation on the roadway surface and the surface temperature is below 32 degrees F. Using this storm event definition we want the grip value to be equal or above 0.60 grip coefficient for 60% or more of the storm duration time to meet our LOS expectation. This is a seasonal goal for all events aggregated at seasons end for each of the 44 foreman areas. Our percentage or time above the 0.60 bench mark changes annually as we improve our winter operations. For this next season we are evaluating moving from 60% to 72% above the 0.60 benchmark grip coefficient.”</a:t>
            </a:r>
          </a:p>
          <a:p>
            <a:r>
              <a:rPr lang="en-US" sz="1200" b="0" i="0" kern="1200" dirty="0">
                <a:solidFill>
                  <a:schemeClr val="tx1"/>
                </a:solidFill>
                <a:effectLst/>
                <a:latin typeface="+mn-lt"/>
                <a:ea typeface="+mn-ea"/>
                <a:cs typeface="+mn-cs"/>
              </a:rPr>
              <a:t> </a:t>
            </a:r>
          </a:p>
          <a:p>
            <a:endParaRPr lang="en-US" baseline="0" dirty="0"/>
          </a:p>
          <a:p>
            <a:r>
              <a:rPr lang="en-US" dirty="0"/>
              <a:t>From</a:t>
            </a:r>
            <a:r>
              <a:rPr lang="en-US" baseline="0" dirty="0"/>
              <a:t> http://www.ops.fhwa.dot.gov/weather/best_practices/casestudies/009.pdf</a:t>
            </a:r>
          </a:p>
          <a:p>
            <a:r>
              <a:rPr lang="en-US" baseline="0" dirty="0"/>
              <a:t>“</a:t>
            </a:r>
            <a:r>
              <a:rPr lang="en-US" dirty="0"/>
              <a:t>System Components: Each RWIS site (see Figure ID-1 for an illustration), in addition to the atmospheric sensors, typically has two road surface sensors: </a:t>
            </a:r>
            <a:r>
              <a:rPr lang="en-US" u="sng" dirty="0"/>
              <a:t>one to measure the road’s grip coefficient </a:t>
            </a:r>
            <a:r>
              <a:rPr lang="en-US" dirty="0"/>
              <a:t>(DSC111); and one to measure road surface temperatures (DST111). “</a:t>
            </a:r>
          </a:p>
          <a:p>
            <a:endParaRPr lang="en-US" dirty="0"/>
          </a:p>
          <a:p>
            <a:r>
              <a:rPr lang="en-US" dirty="0"/>
              <a:t>“System Operations: In responding to winter storms, the treatment objective is to minimize the “ice-up” time. ITD has developed a performance measure Index. Specifically, the Performance Index is a measure of ice duration per unit of storm severity. Storm severity is modeled using an empirical formula that utilizes wind speed, surface precipitation accumulation, and surface temperature. </a:t>
            </a:r>
            <a:r>
              <a:rPr lang="en-US" u="sng" dirty="0"/>
              <a:t>Ice duration is defined as the amount of time grip falls below 0.6. </a:t>
            </a:r>
            <a:r>
              <a:rPr lang="en-US" dirty="0"/>
              <a:t>Data collected from the RWIS stations is used to determine various parameters in the Performance Index formula. This metric allows for accurate evaluation of different treatment strategies and maintenance operations. </a:t>
            </a:r>
          </a:p>
        </p:txBody>
      </p:sp>
      <p:sp>
        <p:nvSpPr>
          <p:cNvPr id="4" name="Slide Number Placeholder 3"/>
          <p:cNvSpPr>
            <a:spLocks noGrp="1"/>
          </p:cNvSpPr>
          <p:nvPr>
            <p:ph type="sldNum" sz="quarter" idx="10"/>
          </p:nvPr>
        </p:nvSpPr>
        <p:spPr/>
        <p:txBody>
          <a:bodyPr/>
          <a:lstStyle/>
          <a:p>
            <a:fld id="{7586080C-B8D8-4723-AE4C-278F16E645B8}" type="slidenum">
              <a:rPr lang="en-US" smtClean="0"/>
              <a:pPr/>
              <a:t>25</a:t>
            </a:fld>
            <a:endParaRPr lang="en-US"/>
          </a:p>
        </p:txBody>
      </p:sp>
    </p:spTree>
    <p:extLst>
      <p:ext uri="{BB962C8B-B14F-4D97-AF65-F5344CB8AC3E}">
        <p14:creationId xmlns:p14="http://schemas.microsoft.com/office/powerpoint/2010/main" val="2630883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Microsoft</a:t>
            </a:r>
            <a:r>
              <a:rPr lang="en-US" baseline="0" dirty="0"/>
              <a:t> clipart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1" dirty="0">
                <a:solidFill>
                  <a:schemeClr val="bg1"/>
                </a:solidFill>
                <a:latin typeface="Tw Cen MT Condensed Extra Bold" panose="020B0803020202020204" pitchFamily="34" charset="0"/>
              </a:rPr>
              <a:t>A</a:t>
            </a:r>
            <a:r>
              <a:rPr lang="en-US" sz="1200" b="1" baseline="0" dirty="0">
                <a:solidFill>
                  <a:schemeClr val="bg1"/>
                </a:solidFill>
                <a:latin typeface="Tw Cen MT Condensed Extra Bold" panose="020B0803020202020204" pitchFamily="34" charset="0"/>
              </a:rPr>
              <a:t> d</a:t>
            </a:r>
            <a:r>
              <a:rPr lang="en-US" sz="1200" b="1" dirty="0">
                <a:solidFill>
                  <a:schemeClr val="bg1"/>
                </a:solidFill>
                <a:latin typeface="Tw Cen MT Condensed Extra Bold" panose="020B0803020202020204" pitchFamily="34" charset="0"/>
              </a:rPr>
              <a:t>iscussion about what to</a:t>
            </a:r>
            <a:r>
              <a:rPr lang="en-US" sz="1200" b="1" baseline="0" dirty="0">
                <a:solidFill>
                  <a:schemeClr val="bg1"/>
                </a:solidFill>
                <a:latin typeface="Tw Cen MT Condensed Extra Bold" panose="020B0803020202020204" pitchFamily="34" charset="0"/>
              </a:rPr>
              <a:t> do after the storm is i</a:t>
            </a:r>
            <a:r>
              <a:rPr lang="en-US" sz="1200" b="1" dirty="0">
                <a:solidFill>
                  <a:schemeClr val="bg1"/>
                </a:solidFill>
                <a:latin typeface="Tw Cen MT Condensed Extra Bold" panose="020B0803020202020204" pitchFamily="34" charset="0"/>
              </a:rPr>
              <a:t>mportant for supervisors and staff.  We need that feedback loop! </a:t>
            </a:r>
          </a:p>
          <a:p>
            <a:r>
              <a:rPr lang="en-US" sz="1200" dirty="0">
                <a:solidFill>
                  <a:schemeClr val="bg1"/>
                </a:solidFill>
                <a:latin typeface="Tw Cen MT Condensed Extra Bold" panose="020B0803020202020204" pitchFamily="34" charset="0"/>
              </a:rPr>
              <a:t>This</a:t>
            </a:r>
            <a:r>
              <a:rPr lang="en-US" sz="1200" baseline="0" dirty="0">
                <a:solidFill>
                  <a:schemeClr val="bg1"/>
                </a:solidFill>
                <a:latin typeface="Tw Cen MT Condensed Extra Bold" panose="020B0803020202020204" pitchFamily="34" charset="0"/>
              </a:rPr>
              <a:t> provides </a:t>
            </a:r>
            <a:r>
              <a:rPr lang="en-US" sz="1200" dirty="0">
                <a:solidFill>
                  <a:schemeClr val="bg1"/>
                </a:solidFill>
                <a:latin typeface="Tw Cen MT Condensed Extra Bold" panose="020B0803020202020204" pitchFamily="34" charset="0"/>
              </a:rPr>
              <a:t>the opportunity to review how equipment , materials, drivers performed.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does this little league picture remind you of winter maintenance operations?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What does a successful storm look like to you?  Have you noticed trends?  This is a good class discussion.  You can use Vermont’s example to get discussion going:  </a:t>
            </a:r>
            <a:r>
              <a:rPr lang="en-US" dirty="0"/>
              <a:t>“At the post-storm meeting, compare garages, equipment, material and time.  For us if</a:t>
            </a:r>
            <a:r>
              <a:rPr lang="en-US" baseline="0" dirty="0"/>
              <a:t> we have an even split of equipment cost, material cost and crew time</a:t>
            </a:r>
            <a:r>
              <a:rPr lang="en-US" dirty="0"/>
              <a:t> (in even 1/3’s), it is a good storm.”    From Wayne </a:t>
            </a:r>
            <a:r>
              <a:rPr lang="en-US" dirty="0" err="1"/>
              <a:t>Gammell</a:t>
            </a:r>
            <a:r>
              <a:rPr lang="en-US" dirty="0"/>
              <a:t> and Todd </a:t>
            </a:r>
            <a:r>
              <a:rPr lang="en-US" baseline="0" dirty="0"/>
              <a:t>Law of the Vermont DOT</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26</a:t>
            </a:fld>
            <a:endParaRPr lang="en-US"/>
          </a:p>
        </p:txBody>
      </p:sp>
    </p:spTree>
    <p:extLst>
      <p:ext uri="{BB962C8B-B14F-4D97-AF65-F5344CB8AC3E}">
        <p14:creationId xmlns:p14="http://schemas.microsoft.com/office/powerpoint/2010/main" val="2630883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opportunity for good class discussion.  Everyone could have a different viewpoint on the effectiveness of communication.</a:t>
            </a:r>
          </a:p>
        </p:txBody>
      </p:sp>
      <p:sp>
        <p:nvSpPr>
          <p:cNvPr id="4" name="Slide Number Placeholder 3"/>
          <p:cNvSpPr>
            <a:spLocks noGrp="1"/>
          </p:cNvSpPr>
          <p:nvPr>
            <p:ph type="sldNum" sz="quarter" idx="10"/>
          </p:nvPr>
        </p:nvSpPr>
        <p:spPr/>
        <p:txBody>
          <a:bodyPr/>
          <a:lstStyle/>
          <a:p>
            <a:fld id="{7586080C-B8D8-4723-AE4C-278F16E645B8}" type="slidenum">
              <a:rPr lang="en-US" smtClean="0"/>
              <a:pPr/>
              <a:t>27</a:t>
            </a:fld>
            <a:endParaRPr lang="en-US"/>
          </a:p>
        </p:txBody>
      </p:sp>
    </p:spTree>
    <p:extLst>
      <p:ext uri="{BB962C8B-B14F-4D97-AF65-F5344CB8AC3E}">
        <p14:creationId xmlns:p14="http://schemas.microsoft.com/office/powerpoint/2010/main" val="2591825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Microsoft clip art</a:t>
            </a:r>
          </a:p>
          <a:p>
            <a:endParaRPr lang="en-US" baseline="0" dirty="0"/>
          </a:p>
          <a:p>
            <a:r>
              <a:rPr lang="en-US" dirty="0"/>
              <a:t>Presenters:  select any one of these bullets for a class exercise to discuss how to improve communication at that</a:t>
            </a:r>
            <a:r>
              <a:rPr lang="en-US" baseline="0" dirty="0"/>
              <a:t> level.  </a:t>
            </a:r>
          </a:p>
          <a:p>
            <a:endParaRPr lang="en-US" baseline="0" dirty="0"/>
          </a:p>
          <a:p>
            <a:r>
              <a:rPr lang="en-US" baseline="0" dirty="0"/>
              <a:t>Vermont DOT offers this example:  A new driver at the end of his route noted a jack-knifed semi-truck on the hill just beyond his route.  He did not salt the hill; he turned around and stayed on his route.   How could communication prior to this event between supervisor and crew created a different outcome?  How could communication between drivers have created a different outcome? </a:t>
            </a:r>
          </a:p>
          <a:p>
            <a:endParaRPr lang="en-US"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Vermont  DOT offers these examples of their public communication:  Outreach to schools, information at </a:t>
            </a:r>
            <a:r>
              <a:rPr lang="en-US" sz="3200" dirty="0">
                <a:effectLst/>
              </a:rPr>
              <a:t>rest stops, TV ads, radio station blurbs, social media, ride-</a:t>
            </a:r>
            <a:r>
              <a:rPr lang="en-US" sz="3200" dirty="0" err="1">
                <a:effectLst/>
              </a:rPr>
              <a:t>alongs</a:t>
            </a:r>
            <a:r>
              <a:rPr lang="en-US" sz="3200" dirty="0">
                <a:effectLst/>
              </a:rPr>
              <a:t> and so on.  What does your organization</a:t>
            </a:r>
            <a:r>
              <a:rPr lang="en-US" sz="3200" baseline="0" dirty="0">
                <a:effectLst/>
              </a:rPr>
              <a:t> do and what can you add to your list of outreach efforts?</a:t>
            </a:r>
            <a:endParaRPr lang="en-US" sz="3200" dirty="0">
              <a:effectLst/>
            </a:endParaRPr>
          </a:p>
          <a:p>
            <a:endParaRPr lang="en-US" baseline="0"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28</a:t>
            </a:fld>
            <a:endParaRPr lang="en-US"/>
          </a:p>
        </p:txBody>
      </p:sp>
    </p:spTree>
    <p:extLst>
      <p:ext uri="{BB962C8B-B14F-4D97-AF65-F5344CB8AC3E}">
        <p14:creationId xmlns:p14="http://schemas.microsoft.com/office/powerpoint/2010/main" val="3361806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endParaRPr lang="en-US" baseline="0" dirty="0"/>
          </a:p>
          <a:p>
            <a:r>
              <a:rPr lang="en-US" baseline="0" dirty="0"/>
              <a:t>Test Question:</a:t>
            </a:r>
          </a:p>
          <a:p>
            <a:r>
              <a:rPr lang="en-US" baseline="0" dirty="0"/>
              <a:t>Who needs to work on their communication skills?</a:t>
            </a:r>
          </a:p>
          <a:p>
            <a:pPr marL="228600" indent="-228600">
              <a:buAutoNum type="arabicPeriod"/>
            </a:pPr>
            <a:r>
              <a:rPr lang="en-US" baseline="0" dirty="0"/>
              <a:t>New employees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Maintenance leadership(no)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Plow operators(no)</a:t>
            </a:r>
          </a:p>
          <a:p>
            <a:pPr marL="228600" indent="-228600">
              <a:buAutoNum type="arabicPeriod"/>
            </a:pPr>
            <a:r>
              <a:rPr lang="en-US" baseline="0" dirty="0"/>
              <a:t>Everyone (yes)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p14="http://schemas.microsoft.com/office/powerpoint/2010/main" val="3837829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endParaRPr lang="en-US" baseline="0" dirty="0"/>
          </a:p>
          <a:p>
            <a:r>
              <a:rPr lang="en-US" baseline="0" dirty="0"/>
              <a:t>Test Question:</a:t>
            </a:r>
          </a:p>
          <a:p>
            <a:r>
              <a:rPr lang="en-US" baseline="0" dirty="0"/>
              <a:t>Who needs to work on their communication skills?</a:t>
            </a:r>
          </a:p>
          <a:p>
            <a:pPr marL="228600" indent="-228600">
              <a:buAutoNum type="arabicPeriod"/>
            </a:pPr>
            <a:r>
              <a:rPr lang="en-US" baseline="0" dirty="0"/>
              <a:t>New employees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Maintenance leadership(no)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Plow operators(no)</a:t>
            </a:r>
          </a:p>
          <a:p>
            <a:pPr marL="228600" indent="-228600">
              <a:buAutoNum type="arabicPeriod"/>
            </a:pPr>
            <a:r>
              <a:rPr lang="en-US" baseline="0" dirty="0"/>
              <a:t>Everyone (yes)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p14="http://schemas.microsoft.com/office/powerpoint/2010/main" val="220508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a:t>
            </a:r>
            <a:r>
              <a:rPr lang="en-US"/>
              <a:t>first 5 </a:t>
            </a:r>
            <a:r>
              <a:rPr lang="en-US" dirty="0"/>
              <a:t>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15947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WYDOT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What are the basic building</a:t>
            </a:r>
            <a:r>
              <a:rPr lang="en-US" baseline="0" dirty="0"/>
              <a:t> blocks of winter maintenance?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Tw Cen MT Condensed Extra Bold" panose="020B0803020202020204" pitchFamily="34" charset="0"/>
              </a:rPr>
              <a:t>Your crew are the eyes and ears of the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Tw Cen MT Condensed Extra Bold" panose="020B0803020202020204" pitchFamily="34" charset="0"/>
            </a:endParaRPr>
          </a:p>
          <a:p>
            <a:pPr marL="0" indent="0">
              <a:lnSpc>
                <a:spcPct val="200000"/>
              </a:lnSpc>
              <a:buNone/>
            </a:pPr>
            <a:r>
              <a:rPr lang="en-US" sz="3600" b="1" dirty="0">
                <a:effectLst/>
                <a:latin typeface="Tw Cen MT Condensed Extra Bold" panose="020B0803020202020204" pitchFamily="34" charset="0"/>
              </a:rPr>
              <a:t>Does your crew understand the basic building blocks of winter maintenance?</a:t>
            </a:r>
          </a:p>
          <a:p>
            <a:pPr lvl="1">
              <a:lnSpc>
                <a:spcPct val="200000"/>
              </a:lnSpc>
            </a:pPr>
            <a:r>
              <a:rPr lang="en-US" sz="3200" dirty="0">
                <a:effectLst/>
                <a:latin typeface="Tw Cen MT Condensed Extra Bold" panose="020B0803020202020204" pitchFamily="34" charset="0"/>
              </a:rPr>
              <a:t>If they do not understand it they can only follow orders and it may not make any sense to them.</a:t>
            </a:r>
          </a:p>
          <a:p>
            <a:pPr lvl="1">
              <a:lnSpc>
                <a:spcPct val="200000"/>
              </a:lnSpc>
            </a:pPr>
            <a:r>
              <a:rPr lang="en-US" sz="3200" dirty="0">
                <a:effectLst/>
                <a:latin typeface="Tw Cen MT Condensed Extra Bold" panose="020B0803020202020204" pitchFamily="34" charset="0"/>
              </a:rPr>
              <a:t>If they understand it, they can follow orders and adjust and improve on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Tw Cen MT Condensed Extra Bold" panose="020B08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31</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Photo: Maine DOT</a:t>
            </a:r>
          </a:p>
          <a:p>
            <a:endParaRPr lang="en-US" dirty="0"/>
          </a:p>
          <a:p>
            <a:r>
              <a:rPr lang="en-US" dirty="0"/>
              <a:t>An</a:t>
            </a:r>
            <a:r>
              <a:rPr lang="en-US" baseline="0" dirty="0"/>
              <a:t> educated and informed crew will make better decisions.  What key information is critical for you crew to understand.  How are you educating them?  How can your program be improved to fill in knowledge gaps?</a:t>
            </a:r>
          </a:p>
          <a:p>
            <a:endParaRPr lang="en-US" baseline="0" dirty="0"/>
          </a:p>
          <a:p>
            <a:r>
              <a:rPr lang="en-US" baseline="0" dirty="0"/>
              <a:t>Woody Woodruff – retired </a:t>
            </a:r>
            <a:r>
              <a:rPr lang="en-US" baseline="0" dirty="0" err="1"/>
              <a:t>MnDOT</a:t>
            </a:r>
            <a:r>
              <a:rPr lang="en-US" baseline="0" dirty="0"/>
              <a:t> supervisor suggests the following as basic training topics for winter maintenance crews: </a:t>
            </a:r>
          </a:p>
          <a:p>
            <a:r>
              <a:rPr lang="en-US" dirty="0"/>
              <a:t>- safe and efficient equipment operation</a:t>
            </a:r>
          </a:p>
          <a:p>
            <a:r>
              <a:rPr lang="en-US" dirty="0"/>
              <a:t>- appropriate chemical use</a:t>
            </a:r>
          </a:p>
          <a:p>
            <a:r>
              <a:rPr lang="en-US" dirty="0"/>
              <a:t>- knowledge of routes</a:t>
            </a:r>
          </a:p>
          <a:p>
            <a:r>
              <a:rPr lang="en-US" dirty="0"/>
              <a:t>- How to fill out paperwork (time cards, CDL, material use</a:t>
            </a:r>
          </a:p>
          <a:p>
            <a:r>
              <a:rPr lang="en-US" dirty="0"/>
              <a:t>- communicate on radio</a:t>
            </a:r>
          </a:p>
          <a:p>
            <a:r>
              <a:rPr lang="en-US" dirty="0"/>
              <a:t>- Personal Protective Equipment</a:t>
            </a:r>
          </a:p>
          <a:p>
            <a:r>
              <a:rPr lang="en-US" dirty="0"/>
              <a:t>- Foul or inclement weather clothing</a:t>
            </a:r>
          </a:p>
          <a:p>
            <a:pPr marL="171450" indent="-171450">
              <a:buFontTx/>
              <a:buChar char="-"/>
            </a:pPr>
            <a:r>
              <a:rPr lang="en-US" dirty="0"/>
              <a:t>Basic tools: reading, writing, math, speaking skills</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presenters:  Insert your list here or develop it in class discussion.  Delete this yellow box before making presentation.</a:t>
            </a:r>
          </a:p>
          <a:p>
            <a:pPr marL="0" indent="0">
              <a:buFontTx/>
              <a:buNone/>
            </a:pPr>
            <a:endParaRPr lang="en-US" dirty="0"/>
          </a:p>
          <a:p>
            <a:pPr marL="0" indent="0">
              <a:buFontTx/>
              <a:buNone/>
            </a:pPr>
            <a:r>
              <a:rPr lang="en-US" dirty="0"/>
              <a:t>Note to presenters:  Insert your training plan here.  Delete this yellow box before making presentation</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Photo: Fortin</a:t>
            </a:r>
            <a:r>
              <a:rPr lang="en-US" baseline="0" dirty="0"/>
              <a:t> Consulting Inc.</a:t>
            </a:r>
            <a:endParaRPr lang="en-US" dirty="0"/>
          </a:p>
          <a:p>
            <a:endParaRPr lang="en-US" dirty="0"/>
          </a:p>
          <a:p>
            <a:r>
              <a:rPr lang="en-US" dirty="0"/>
              <a:t>A</a:t>
            </a:r>
            <a:r>
              <a:rPr lang="en-US" baseline="0" dirty="0"/>
              <a:t> leadership team who stays current with advances in the industry will strengthen your organization. Where is technology leaving you in the dust?  How can you keep up with it? </a:t>
            </a:r>
          </a:p>
          <a:p>
            <a:endParaRPr lang="en-US" baseline="0" dirty="0"/>
          </a:p>
          <a:p>
            <a:r>
              <a:rPr lang="en-US" baseline="0" dirty="0"/>
              <a:t>Woody Woodruff – retired MnDOT supervisor suggests the following as training topics for Supervisors: </a:t>
            </a:r>
          </a:p>
          <a:p>
            <a:pPr marL="171450" indent="-171450">
              <a:buFont typeface="Arial" panose="020B0604020202020204" pitchFamily="34" charset="0"/>
              <a:buChar char="•"/>
            </a:pPr>
            <a:r>
              <a:rPr lang="en-US" dirty="0"/>
              <a:t>how to read/interpret the weather </a:t>
            </a:r>
          </a:p>
          <a:p>
            <a:pPr marL="171450" indent="-171450">
              <a:buFont typeface="Arial" panose="020B0604020202020204" pitchFamily="34" charset="0"/>
              <a:buChar char="•"/>
            </a:pPr>
            <a:r>
              <a:rPr lang="en-US" dirty="0"/>
              <a:t>How to efficiently use your staff to accomplish the work</a:t>
            </a:r>
          </a:p>
          <a:p>
            <a:pPr marL="171450" indent="-171450">
              <a:buFont typeface="Arial" panose="020B0604020202020204" pitchFamily="34" charset="0"/>
              <a:buChar char="•"/>
            </a:pPr>
            <a:r>
              <a:rPr lang="en-US" dirty="0"/>
              <a:t>How to efficiently use your equipment to accomplish the work</a:t>
            </a:r>
          </a:p>
          <a:p>
            <a:pPr marL="171450" indent="-171450">
              <a:buFont typeface="Arial" panose="020B0604020202020204" pitchFamily="34" charset="0"/>
              <a:buChar char="•"/>
            </a:pPr>
            <a:r>
              <a:rPr lang="en-US" dirty="0"/>
              <a:t>Planning</a:t>
            </a:r>
          </a:p>
          <a:p>
            <a:pPr marL="171450" indent="-171450">
              <a:buFont typeface="Arial" panose="020B0604020202020204" pitchFamily="34" charset="0"/>
              <a:buChar char="•"/>
            </a:pPr>
            <a:r>
              <a:rPr lang="en-US" dirty="0"/>
              <a:t>How to develop</a:t>
            </a:r>
            <a:r>
              <a:rPr lang="en-US" baseline="0" dirty="0"/>
              <a:t> and </a:t>
            </a:r>
            <a:r>
              <a:rPr lang="en-US" dirty="0"/>
              <a:t>maintain policy</a:t>
            </a:r>
          </a:p>
          <a:p>
            <a:pPr marL="171450" indent="-171450">
              <a:buFont typeface="Arial" panose="020B0604020202020204" pitchFamily="34" charset="0"/>
              <a:buChar char="•"/>
            </a:pPr>
            <a:r>
              <a:rPr lang="en-US" dirty="0"/>
              <a:t>What system of documentation supports policy</a:t>
            </a:r>
          </a:p>
          <a:p>
            <a:pPr marL="171450" indent="-171450">
              <a:buFont typeface="Arial" panose="020B0604020202020204" pitchFamily="34" charset="0"/>
              <a:buChar char="•"/>
            </a:pPr>
            <a:r>
              <a:rPr lang="en-US" dirty="0"/>
              <a:t>Microsoft word, excel, </a:t>
            </a:r>
            <a:r>
              <a:rPr lang="en-US" dirty="0" err="1"/>
              <a:t>powerpoint</a:t>
            </a:r>
            <a:r>
              <a:rPr lang="en-US" baseline="0" dirty="0"/>
              <a:t> and other computer software that can speed up your work</a:t>
            </a:r>
          </a:p>
          <a:p>
            <a:pPr marL="0" indent="0">
              <a:buFontTx/>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presenters:  Insert your list here or develop it in class discussion.  Delete this yellow box before making presentation.</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33</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endParaRPr lang="en-US" baseline="0" dirty="0"/>
          </a:p>
          <a:p>
            <a:pPr marL="0" indent="0">
              <a:buFontTx/>
              <a:buNone/>
            </a:pPr>
            <a:r>
              <a:rPr lang="en-US" baseline="0" dirty="0"/>
              <a:t>Test Question: </a:t>
            </a:r>
          </a:p>
          <a:p>
            <a:pPr marL="0" indent="0">
              <a:buFontTx/>
              <a:buNone/>
            </a:pPr>
            <a:r>
              <a:rPr lang="en-US" baseline="0" dirty="0"/>
              <a:t>In order to improve the capability of your organization you should:</a:t>
            </a:r>
          </a:p>
          <a:p>
            <a:pPr marL="228600" indent="-228600">
              <a:buFontTx/>
              <a:buAutoNum type="arabicPeriod"/>
            </a:pPr>
            <a:r>
              <a:rPr lang="en-US" baseline="0" dirty="0"/>
              <a:t>Look for more and different ways to train operators and supervisors (yes)</a:t>
            </a:r>
          </a:p>
          <a:p>
            <a:pPr marL="228600" indent="-228600">
              <a:buFontTx/>
              <a:buAutoNum type="arabicPeriod"/>
            </a:pPr>
            <a:r>
              <a:rPr lang="en-US" baseline="0" dirty="0"/>
              <a:t>Increase time spent on projects and reduce time spent in training (no)</a:t>
            </a:r>
          </a:p>
          <a:p>
            <a:pPr marL="228600" indent="-228600">
              <a:buFontTx/>
              <a:buAutoNum type="arabicPeriod"/>
            </a:pPr>
            <a:r>
              <a:rPr lang="en-US" baseline="0" dirty="0"/>
              <a:t>Reduce wasted time, train only new employees (no)</a:t>
            </a:r>
          </a:p>
          <a:p>
            <a:pPr marL="228600" indent="-228600">
              <a:buFontTx/>
              <a:buAutoNum type="arabicPeriod"/>
            </a:pPr>
            <a:r>
              <a:rPr lang="en-US" baseline="0" dirty="0"/>
              <a:t>Only supervisors are worth investing in, training should be focused on them (no)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34</a:t>
            </a:fld>
            <a:endParaRPr lang="en-US"/>
          </a:p>
        </p:txBody>
      </p:sp>
    </p:spTree>
    <p:extLst>
      <p:ext uri="{BB962C8B-B14F-4D97-AF65-F5344CB8AC3E}">
        <p14:creationId xmlns:p14="http://schemas.microsoft.com/office/powerpoint/2010/main" val="2654915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you may choose to hide this slide.</a:t>
            </a:r>
          </a:p>
          <a:p>
            <a:endParaRPr lang="en-US" baseline="0" dirty="0"/>
          </a:p>
          <a:p>
            <a:pPr marL="0" indent="0">
              <a:buFontTx/>
              <a:buNone/>
            </a:pPr>
            <a:r>
              <a:rPr lang="en-US" baseline="0" dirty="0"/>
              <a:t>Test Question: </a:t>
            </a:r>
          </a:p>
          <a:p>
            <a:pPr marL="0" indent="0">
              <a:buFontTx/>
              <a:buNone/>
            </a:pPr>
            <a:r>
              <a:rPr lang="en-US" baseline="0" dirty="0"/>
              <a:t>In order to improve the capability of your organization you should:</a:t>
            </a:r>
          </a:p>
          <a:p>
            <a:pPr marL="228600" indent="-228600">
              <a:buFontTx/>
              <a:buAutoNum type="arabicPeriod"/>
            </a:pPr>
            <a:r>
              <a:rPr lang="en-US" baseline="0" dirty="0"/>
              <a:t>Look for more and different ways to train operators and supervisors (yes)</a:t>
            </a:r>
          </a:p>
          <a:p>
            <a:pPr marL="228600" indent="-228600">
              <a:buFontTx/>
              <a:buAutoNum type="arabicPeriod"/>
            </a:pPr>
            <a:r>
              <a:rPr lang="en-US" baseline="0" dirty="0"/>
              <a:t>Increase time spent on projects and reduce time spent in training (no)</a:t>
            </a:r>
          </a:p>
          <a:p>
            <a:pPr marL="228600" indent="-228600">
              <a:buFontTx/>
              <a:buAutoNum type="arabicPeriod"/>
            </a:pPr>
            <a:r>
              <a:rPr lang="en-US" baseline="0" dirty="0"/>
              <a:t>Reduce wasted time, train only new employees (no)</a:t>
            </a:r>
          </a:p>
          <a:p>
            <a:pPr marL="228600" indent="-228600">
              <a:buFontTx/>
              <a:buAutoNum type="arabicPeriod"/>
            </a:pPr>
            <a:r>
              <a:rPr lang="en-US" baseline="0" dirty="0"/>
              <a:t>Only supervisors are worth investing in, training should be focused on them (no)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3757021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credits: Fortin Consulting, Inc. and Ramsey</a:t>
            </a:r>
            <a:r>
              <a:rPr lang="en-US" baseline="0" dirty="0"/>
              <a:t> County, Minnesota</a:t>
            </a:r>
            <a:endParaRPr lang="en-US" dirty="0"/>
          </a:p>
          <a:p>
            <a:endParaRPr lang="en-US" dirty="0"/>
          </a:p>
          <a:p>
            <a:r>
              <a:rPr lang="en-US" dirty="0"/>
              <a:t>Here are</a:t>
            </a:r>
            <a:r>
              <a:rPr lang="en-US" baseline="0" dirty="0"/>
              <a:t> a list of some of the variables that come into play during winter maintenance.   Because of the ever-changing factors, we are in an unpredictable line of work.   It is up to the supervisor to be prepared, and to lay out the best plan possible in advance of a storm.  Before, during and after a storm, the supervisor must be able to adjust for changing conditions.   It is because of this that a good supervisor or team of supervisors is invaluable to your agency. </a:t>
            </a:r>
          </a:p>
          <a:p>
            <a:endParaRPr lang="en-US" baseline="0" dirty="0"/>
          </a:p>
          <a:p>
            <a:r>
              <a:rPr lang="en-US" baseline="0" dirty="0"/>
              <a:t>Discussion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Where are you leading the pack?  What has made this such as successful part of your operations?  How do you replicate this success in other areas?   Who had this idea, how did it grow into something that you are proud of?  Learn from your successes and plant those seeds of change in other areas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are your biggest challenges?   When is enough </a:t>
            </a:r>
            <a:r>
              <a:rPr lang="en-US" baseline="0" dirty="0" err="1"/>
              <a:t>enough</a:t>
            </a:r>
            <a:r>
              <a:rPr lang="en-US" baseline="0" dirty="0"/>
              <a:t>? How much time do you give your chemicals to work? What chemicals to use? Should you provide 24-hour coverage? Inadequate equipment? Integrating liquids?  Teamwork?.....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36</a:t>
            </a:fld>
            <a:endParaRPr lang="en-US"/>
          </a:p>
        </p:txBody>
      </p:sp>
    </p:spTree>
    <p:extLst>
      <p:ext uri="{BB962C8B-B14F-4D97-AF65-F5344CB8AC3E}">
        <p14:creationId xmlns:p14="http://schemas.microsoft.com/office/powerpoint/2010/main" val="2200495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Example from Scott Lucas, Ohio DOT</a:t>
            </a:r>
          </a:p>
          <a:p>
            <a:pPr>
              <a:buNone/>
            </a:pPr>
            <a:r>
              <a:rPr lang="en-US" baseline="0" dirty="0"/>
              <a:t>Image: Microsoft clip art</a:t>
            </a:r>
          </a:p>
          <a:p>
            <a:pPr>
              <a:buNone/>
            </a:pPr>
            <a:endParaRPr lang="en-US" baseline="0" dirty="0"/>
          </a:p>
          <a:p>
            <a:pPr>
              <a:buNone/>
            </a:pPr>
            <a:r>
              <a:rPr lang="en-US" baseline="0" dirty="0"/>
              <a:t>Presenters:  a good class exercise is to have each attendee think of one “gray area” of decision making in winter maintenance and how this can be resolved.  Out of class, recommended that participants expand on this to itemize all gray areas and work with the leadership team to resolve these areas of confusion. </a:t>
            </a:r>
          </a:p>
          <a:p>
            <a:pPr marL="232326" indent="-232326">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Issues include:  politics, communication, environment, budget, level of service, creating an internal team, creating an external team (highway patrol, TV, city, county, other states…), educating and inspiring staff.</a:t>
            </a:r>
          </a:p>
          <a:p>
            <a:endParaRPr lang="en-US" dirty="0"/>
          </a:p>
          <a:p>
            <a:r>
              <a:rPr lang="en-US" dirty="0"/>
              <a:t>There</a:t>
            </a:r>
            <a:r>
              <a:rPr lang="en-US" baseline="0" dirty="0"/>
              <a:t> is no right and wrong in winter maintenance.  It is a continually changing field.   The following slides show ideas from Clear Roads Supervisors on what they think makes a good supervisor.  Apply this if you see merit in them and add your own to share with the supervisors in your area.</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38</a:t>
            </a:fld>
            <a:endParaRPr lang="en-US"/>
          </a:p>
        </p:txBody>
      </p:sp>
    </p:spTree>
    <p:extLst>
      <p:ext uri="{BB962C8B-B14F-4D97-AF65-F5344CB8AC3E}">
        <p14:creationId xmlns:p14="http://schemas.microsoft.com/office/powerpoint/2010/main" val="1834395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3200" dirty="0">
                <a:effectLst/>
              </a:rPr>
              <a:t>Tip:</a:t>
            </a:r>
            <a:r>
              <a:rPr lang="en-US" sz="3200" baseline="0" dirty="0">
                <a:effectLst/>
              </a:rPr>
              <a:t> Woody Woodruff, retired MnDOT supervisor</a:t>
            </a:r>
            <a:endParaRPr lang="en-US" sz="3200" dirty="0"/>
          </a:p>
          <a:p>
            <a:r>
              <a:rPr lang="en-US" dirty="0"/>
              <a:t>Image: Microsoft clipart</a:t>
            </a:r>
          </a:p>
        </p:txBody>
      </p:sp>
      <p:sp>
        <p:nvSpPr>
          <p:cNvPr id="4" name="Slide Number Placeholder 3"/>
          <p:cNvSpPr>
            <a:spLocks noGrp="1"/>
          </p:cNvSpPr>
          <p:nvPr>
            <p:ph type="sldNum" sz="quarter" idx="10"/>
          </p:nvPr>
        </p:nvSpPr>
        <p:spPr/>
        <p:txBody>
          <a:bodyPr/>
          <a:lstStyle/>
          <a:p>
            <a:fld id="{7586080C-B8D8-4723-AE4C-278F16E645B8}" type="slidenum">
              <a:rPr lang="en-US" smtClean="0"/>
              <a:pPr/>
              <a:t>39</a:t>
            </a:fld>
            <a:endParaRPr lang="en-US"/>
          </a:p>
        </p:txBody>
      </p:sp>
    </p:spTree>
    <p:extLst>
      <p:ext uri="{BB962C8B-B14F-4D97-AF65-F5344CB8AC3E}">
        <p14:creationId xmlns:p14="http://schemas.microsoft.com/office/powerpoint/2010/main" val="3320057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Woody Woodruff Retired </a:t>
            </a:r>
            <a:r>
              <a:rPr lang="en-US" dirty="0" err="1"/>
              <a:t>MnDOT</a:t>
            </a:r>
            <a:r>
              <a:rPr lang="en-US" dirty="0"/>
              <a:t> supervisor</a:t>
            </a:r>
          </a:p>
          <a:p>
            <a:r>
              <a:rPr lang="en-US" dirty="0"/>
              <a:t>Photo credit: WYDOT</a:t>
            </a:r>
          </a:p>
          <a:p>
            <a:endParaRPr lang="en-US" dirty="0"/>
          </a:p>
          <a:p>
            <a:r>
              <a:rPr lang="en-US" dirty="0"/>
              <a:t>Good time to discuss situations</a:t>
            </a:r>
            <a:r>
              <a:rPr lang="en-US" baseline="0" dirty="0"/>
              <a:t> that can push your ability to remain calm and think clearly.   The group may have some tips for dealing with those stressful situations.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40</a:t>
            </a:fld>
            <a:endParaRPr lang="en-US"/>
          </a:p>
        </p:txBody>
      </p:sp>
    </p:spTree>
    <p:extLst>
      <p:ext uri="{BB962C8B-B14F-4D97-AF65-F5344CB8AC3E}">
        <p14:creationId xmlns:p14="http://schemas.microsoft.com/office/powerpoint/2010/main" val="38634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p>
          <a:p>
            <a:r>
              <a:rPr lang="en-US" baseline="0" dirty="0"/>
              <a:t>Getting ready for winter</a:t>
            </a:r>
          </a:p>
          <a:p>
            <a:r>
              <a:rPr lang="en-US" baseline="0" dirty="0"/>
              <a:t>Supervisors and winter maintenance</a:t>
            </a:r>
          </a:p>
          <a:p>
            <a:r>
              <a:rPr lang="en-US" baseline="0" dirty="0"/>
              <a:t>Drivers education</a:t>
            </a:r>
          </a:p>
          <a:p>
            <a:r>
              <a:rPr lang="en-US" baseline="0" dirty="0"/>
              <a:t>Record keeping</a:t>
            </a:r>
            <a:endParaRPr lang="en-US" dirty="0"/>
          </a:p>
          <a:p>
            <a:endParaRPr lang="en-US"/>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1012616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Image: Microsoft</a:t>
            </a:r>
            <a:r>
              <a:rPr lang="en-US" baseline="0" dirty="0"/>
              <a:t> clipart</a:t>
            </a:r>
          </a:p>
          <a:p>
            <a:pPr>
              <a:buNone/>
            </a:pPr>
            <a:r>
              <a:rPr lang="en-US" baseline="0" dirty="0"/>
              <a:t>Tip from Mark </a:t>
            </a:r>
            <a:r>
              <a:rPr lang="en-US" baseline="0" dirty="0" err="1"/>
              <a:t>Fischback</a:t>
            </a:r>
            <a:r>
              <a:rPr lang="en-US" baseline="0" dirty="0"/>
              <a:t>, retired MnDOT superintendent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Tip</a:t>
            </a:r>
            <a:r>
              <a:rPr lang="en-US" baseline="0" dirty="0"/>
              <a:t> from Mark Fischbach, Retired MnDOT superintendent</a:t>
            </a:r>
          </a:p>
          <a:p>
            <a:pPr marL="0" indent="0">
              <a:buNone/>
            </a:pPr>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from Monty</a:t>
            </a:r>
            <a:r>
              <a:rPr lang="en-US" baseline="0" dirty="0"/>
              <a:t> Mills, retired Washington State 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43</a:t>
            </a:fld>
            <a:endParaRPr lang="en-US"/>
          </a:p>
        </p:txBody>
      </p:sp>
    </p:spTree>
    <p:extLst>
      <p:ext uri="{BB962C8B-B14F-4D97-AF65-F5344CB8AC3E}">
        <p14:creationId xmlns:p14="http://schemas.microsoft.com/office/powerpoint/2010/main" val="1232402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from Monty</a:t>
            </a:r>
            <a:r>
              <a:rPr lang="en-US" baseline="0" dirty="0"/>
              <a:t> Mills, retired Washington State 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44</a:t>
            </a:fld>
            <a:endParaRPr lang="en-US"/>
          </a:p>
        </p:txBody>
      </p:sp>
    </p:spTree>
    <p:extLst>
      <p:ext uri="{BB962C8B-B14F-4D97-AF65-F5344CB8AC3E}">
        <p14:creationId xmlns:p14="http://schemas.microsoft.com/office/powerpoint/2010/main" val="1232402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from Monty</a:t>
            </a:r>
            <a:r>
              <a:rPr lang="en-US" baseline="0" dirty="0"/>
              <a:t> Mills and Cliff </a:t>
            </a:r>
            <a:r>
              <a:rPr lang="en-US" baseline="0" dirty="0" err="1"/>
              <a:t>Spoonemore</a:t>
            </a:r>
            <a:r>
              <a:rPr lang="en-US" baseline="0" dirty="0"/>
              <a:t>, WYDOT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45</a:t>
            </a:fld>
            <a:endParaRPr lang="en-US"/>
          </a:p>
        </p:txBody>
      </p:sp>
    </p:spTree>
    <p:extLst>
      <p:ext uri="{BB962C8B-B14F-4D97-AF65-F5344CB8AC3E}">
        <p14:creationId xmlns:p14="http://schemas.microsoft.com/office/powerpoint/2010/main" val="1232402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from Chris Smith, California</a:t>
            </a:r>
            <a:r>
              <a:rPr lang="en-US" baseline="0" dirty="0"/>
              <a:t> DOT</a:t>
            </a:r>
          </a:p>
          <a:p>
            <a:r>
              <a:rPr lang="en-US" baseline="0" dirty="0"/>
              <a:t>Photo credits: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46</a:t>
            </a:fld>
            <a:endParaRPr lang="en-US"/>
          </a:p>
        </p:txBody>
      </p:sp>
    </p:spTree>
    <p:extLst>
      <p:ext uri="{BB962C8B-B14F-4D97-AF65-F5344CB8AC3E}">
        <p14:creationId xmlns:p14="http://schemas.microsoft.com/office/powerpoint/2010/main" val="12324025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from Scott Lucas</a:t>
            </a:r>
            <a:r>
              <a:rPr lang="en-US" baseline="0" dirty="0"/>
              <a:t>, Ohio DOT</a:t>
            </a:r>
          </a:p>
          <a:p>
            <a:r>
              <a:rPr lang="en-US" baseline="0" dirty="0"/>
              <a:t>Photo credits: Fortin Consulting Inc.</a:t>
            </a:r>
          </a:p>
          <a:p>
            <a:endParaRPr lang="en-US" baseline="0" dirty="0"/>
          </a:p>
          <a:p>
            <a:r>
              <a:rPr lang="en-US" baseline="0" dirty="0"/>
              <a:t>Suggest to the audience that although this may be a general philosophy, often one resource is given a higher priority and the balance must be adjusted.  For example: sensitive ground water recharge area in a low salt area, so you must manage to reduce salt.   What other situations exist where you need to adjust the balance of resources?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47</a:t>
            </a:fld>
            <a:endParaRPr lang="en-US"/>
          </a:p>
        </p:txBody>
      </p:sp>
    </p:spTree>
    <p:extLst>
      <p:ext uri="{BB962C8B-B14F-4D97-AF65-F5344CB8AC3E}">
        <p14:creationId xmlns:p14="http://schemas.microsoft.com/office/powerpoint/2010/main" val="12324025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from Mike </a:t>
            </a:r>
            <a:r>
              <a:rPr lang="en-US" dirty="0" err="1"/>
              <a:t>Sproul</a:t>
            </a:r>
            <a:r>
              <a:rPr lang="en-US" baseline="0" dirty="0"/>
              <a:t>: Wisconsin DOT</a:t>
            </a:r>
          </a:p>
          <a:p>
            <a:r>
              <a:rPr lang="en-US" baseline="0" dirty="0"/>
              <a:t>Photo: FCI</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48</a:t>
            </a:fld>
            <a:endParaRPr lang="en-US"/>
          </a:p>
        </p:txBody>
      </p:sp>
    </p:spTree>
    <p:extLst>
      <p:ext uri="{BB962C8B-B14F-4D97-AF65-F5344CB8AC3E}">
        <p14:creationId xmlns:p14="http://schemas.microsoft.com/office/powerpoint/2010/main" val="1232402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Tip</a:t>
            </a:r>
            <a:r>
              <a:rPr lang="en-US" baseline="0" dirty="0"/>
              <a:t> from</a:t>
            </a:r>
            <a:r>
              <a:rPr lang="en-US" dirty="0"/>
              <a:t> Wayne </a:t>
            </a:r>
            <a:r>
              <a:rPr lang="en-US" dirty="0" err="1"/>
              <a:t>Gammell</a:t>
            </a:r>
            <a:r>
              <a:rPr lang="en-US" dirty="0"/>
              <a:t> and Todd Law, Vermont</a:t>
            </a:r>
            <a:r>
              <a:rPr lang="en-US" baseline="0" dirty="0"/>
              <a:t> DOT</a:t>
            </a:r>
          </a:p>
          <a:p>
            <a:r>
              <a:rPr lang="en-US" baseline="0" dirty="0"/>
              <a:t> 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Tip</a:t>
            </a:r>
            <a:r>
              <a:rPr lang="en-US" baseline="0" dirty="0"/>
              <a:t> from Phillip </a:t>
            </a:r>
            <a:r>
              <a:rPr lang="en-US" baseline="0" dirty="0" err="1"/>
              <a:t>Anderle</a:t>
            </a:r>
            <a:r>
              <a:rPr lang="en-US" baseline="0" dirty="0"/>
              <a:t>, Colorado DOT</a:t>
            </a:r>
          </a:p>
          <a:p>
            <a:pPr marL="0" indent="0">
              <a:buNone/>
            </a:pPr>
            <a:r>
              <a:rPr lang="en-US" baseline="0" dirty="0"/>
              <a:t>Photo credit:  Fortin Consulting Inc.</a:t>
            </a:r>
          </a:p>
          <a:p>
            <a:pPr marL="0" indent="0">
              <a:buNone/>
            </a:pPr>
            <a:r>
              <a:rPr lang="en-US" baseline="0" dirty="0"/>
              <a: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Small Photo: WYDOT</a:t>
            </a:r>
          </a:p>
          <a:p>
            <a:r>
              <a:rPr lang="en-US" dirty="0"/>
              <a:t>Large Photo: Fortin</a:t>
            </a:r>
            <a:r>
              <a:rPr lang="en-US" baseline="0" dirty="0"/>
              <a:t> Consulting Inc.</a:t>
            </a:r>
            <a:endParaRPr lang="en-US" dirty="0"/>
          </a:p>
          <a:p>
            <a:endParaRPr lang="en-US" dirty="0"/>
          </a:p>
          <a:p>
            <a:r>
              <a:rPr lang="en-US" dirty="0"/>
              <a:t>This training is for supervisors.  It is intended</a:t>
            </a:r>
            <a:r>
              <a:rPr lang="en-US" baseline="0" dirty="0"/>
              <a:t> to invoke thinking and discussion within the group and beyond the group.  The training is not intended to only answer your questions but to encourage the attendees to think big.  </a:t>
            </a:r>
          </a:p>
          <a:p>
            <a:br>
              <a:rPr lang="en-US" baseline="0" dirty="0"/>
            </a:br>
            <a:r>
              <a:rPr lang="en-US" baseline="0" dirty="0"/>
              <a:t>This module also provides ample opportunity for group discussion and information exchange.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945449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a:t>
            </a:r>
            <a:r>
              <a:rPr lang="en-US" baseline="0" dirty="0"/>
              <a:t> from </a:t>
            </a:r>
            <a:r>
              <a:rPr lang="en-US" dirty="0"/>
              <a:t>Mark </a:t>
            </a:r>
            <a:r>
              <a:rPr lang="en-US" dirty="0" err="1"/>
              <a:t>Fischbach</a:t>
            </a:r>
            <a:r>
              <a:rPr lang="en-US" dirty="0"/>
              <a:t>, Retired MnDOT superintendent</a:t>
            </a:r>
          </a:p>
        </p:txBody>
      </p:sp>
      <p:sp>
        <p:nvSpPr>
          <p:cNvPr id="4" name="Slide Number Placeholder 3"/>
          <p:cNvSpPr>
            <a:spLocks noGrp="1"/>
          </p:cNvSpPr>
          <p:nvPr>
            <p:ph type="sldNum" sz="quarter" idx="10"/>
          </p:nvPr>
        </p:nvSpPr>
        <p:spPr/>
        <p:txBody>
          <a:bodyPr/>
          <a:lstStyle/>
          <a:p>
            <a:fld id="{7586080C-B8D8-4723-AE4C-278F16E645B8}" type="slidenum">
              <a:rPr lang="en-US" smtClean="0"/>
              <a:pPr/>
              <a:t>51</a:t>
            </a:fld>
            <a:endParaRPr lang="en-US"/>
          </a:p>
        </p:txBody>
      </p:sp>
    </p:spTree>
    <p:extLst>
      <p:ext uri="{BB962C8B-B14F-4D97-AF65-F5344CB8AC3E}">
        <p14:creationId xmlns:p14="http://schemas.microsoft.com/office/powerpoint/2010/main" val="386349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Bottom Photo credit: MnDOT</a:t>
            </a:r>
          </a:p>
          <a:p>
            <a:pPr>
              <a:buNone/>
            </a:pPr>
            <a:r>
              <a:rPr lang="en-US" baseline="0" dirty="0"/>
              <a:t>Top Photo credit: Nevada DOT</a:t>
            </a:r>
          </a:p>
          <a:p>
            <a:r>
              <a:rPr lang="en-US" baseline="0" dirty="0"/>
              <a:t> </a:t>
            </a:r>
          </a:p>
          <a:p>
            <a:r>
              <a:rPr lang="en-US" baseline="0" dirty="0"/>
              <a:t>Tip from Mark Fischbach, retired MnDOT and similar tip by Wayne </a:t>
            </a:r>
            <a:r>
              <a:rPr lang="en-US" baseline="0" dirty="0" err="1"/>
              <a:t>Gammell</a:t>
            </a:r>
            <a:r>
              <a:rPr lang="en-US" baseline="0" dirty="0"/>
              <a:t> and Todd Law Vermont DOT.</a:t>
            </a:r>
          </a:p>
          <a:p>
            <a:endParaRPr lang="en-US" baseline="0" dirty="0"/>
          </a:p>
          <a:p>
            <a:r>
              <a:rPr lang="en-US" dirty="0"/>
              <a:t>What do you have to lose if an employee wants to experiment?  If you think you can do it, it is probably worth an experiment.  Do a paired study</a:t>
            </a:r>
            <a:r>
              <a:rPr lang="en-US" baseline="0" dirty="0"/>
              <a:t> and see how the idea compares to the traditional approach.  If it is a better idea your organization can benefit.  If it doesn’t work you have gained the respect of that employee for listening to them and trying out their suggestion.  They will also better accept the tried and true approach. </a:t>
            </a:r>
            <a:endParaRPr lang="en-US"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This suggestion is from Vermont DOT, Wayne </a:t>
            </a:r>
            <a:r>
              <a:rPr lang="en-US" dirty="0" err="1"/>
              <a:t>Gammell</a:t>
            </a:r>
            <a:r>
              <a:rPr lang="en-US" baseline="0" dirty="0"/>
              <a:t> and Todd Law</a:t>
            </a:r>
            <a:endParaRPr lang="en-US" dirty="0"/>
          </a:p>
          <a:p>
            <a:pPr marL="232326" indent="-232326">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Tip</a:t>
            </a:r>
            <a:r>
              <a:rPr lang="en-US" baseline="0" dirty="0"/>
              <a:t> from Phillip </a:t>
            </a:r>
            <a:r>
              <a:rPr lang="en-US" baseline="0" dirty="0" err="1"/>
              <a:t>Anderle</a:t>
            </a:r>
            <a:r>
              <a:rPr lang="en-US" baseline="0" dirty="0"/>
              <a:t>, Colorado DOT</a:t>
            </a:r>
          </a:p>
          <a:p>
            <a:pPr marL="0" indent="0">
              <a:buNone/>
            </a:pPr>
            <a:r>
              <a:rPr lang="en-US" baseline="0" dirty="0"/>
              <a:t>Photo credit: MnDOT</a:t>
            </a:r>
          </a:p>
          <a:p>
            <a:pPr marL="0" indent="0">
              <a:buNone/>
            </a:pPr>
            <a:r>
              <a:rPr lang="en-US" baseline="0" dirty="0"/>
              <a: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Tip</a:t>
            </a:r>
            <a:r>
              <a:rPr lang="en-US" baseline="0" dirty="0"/>
              <a:t> from Mark Fischbach, Retired MnDOT superintendent</a:t>
            </a:r>
          </a:p>
          <a:p>
            <a:pPr marL="0" indent="0">
              <a:buNone/>
            </a:pPr>
            <a:r>
              <a:rPr lang="en-US" baseline="0" dirty="0"/>
              <a:t>Image: Microsoft clipart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00"/>
                </a:solidFill>
              </a:rPr>
              <a:t>Note to presenters:  add any other tips here, or hide this slide during presentation.</a:t>
            </a:r>
          </a:p>
          <a:p>
            <a:pPr marL="0" indent="0">
              <a:buNone/>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57</a:t>
            </a:fld>
            <a:endParaRPr lang="en-US"/>
          </a:p>
        </p:txBody>
      </p:sp>
    </p:spTree>
    <p:extLst>
      <p:ext uri="{BB962C8B-B14F-4D97-AF65-F5344CB8AC3E}">
        <p14:creationId xmlns:p14="http://schemas.microsoft.com/office/powerpoint/2010/main" val="18781356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58</a:t>
            </a:fld>
            <a:endParaRPr lang="en-US"/>
          </a:p>
        </p:txBody>
      </p:sp>
    </p:spTree>
    <p:extLst>
      <p:ext uri="{BB962C8B-B14F-4D97-AF65-F5344CB8AC3E}">
        <p14:creationId xmlns:p14="http://schemas.microsoft.com/office/powerpoint/2010/main" val="1277152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US" dirty="0"/>
              <a:t>Keeping good records is important.  It helps to:</a:t>
            </a:r>
          </a:p>
          <a:p>
            <a:pPr marL="0" indent="0">
              <a:lnSpc>
                <a:spcPct val="100000"/>
              </a:lnSpc>
              <a:buFont typeface="Arial" panose="020B0604020202020204" pitchFamily="34" charset="0"/>
              <a:buNone/>
            </a:pPr>
            <a:endParaRPr lang="en-US" dirty="0"/>
          </a:p>
          <a:p>
            <a:pPr marL="171450" indent="-171450">
              <a:lnSpc>
                <a:spcPct val="100000"/>
              </a:lnSpc>
              <a:buFont typeface="Arial" panose="020B0604020202020204" pitchFamily="34" charset="0"/>
              <a:buChar char="•"/>
            </a:pPr>
            <a:r>
              <a:rPr lang="en-US" sz="1200" dirty="0">
                <a:solidFill>
                  <a:schemeClr val="bg1"/>
                </a:solidFill>
              </a:rPr>
              <a:t>demonstrate how goals are met.</a:t>
            </a:r>
          </a:p>
          <a:p>
            <a:pPr marL="171450" indent="-171450">
              <a:lnSpc>
                <a:spcPct val="100000"/>
              </a:lnSpc>
              <a:buFont typeface="Arial" panose="020B0604020202020204" pitchFamily="34" charset="0"/>
              <a:buChar char="•"/>
            </a:pPr>
            <a:r>
              <a:rPr lang="en-US" sz="1200" dirty="0">
                <a:solidFill>
                  <a:schemeClr val="bg1"/>
                </a:solidFill>
              </a:rPr>
              <a:t>demonstrates that you are following policy.</a:t>
            </a:r>
          </a:p>
          <a:p>
            <a:pPr marL="171450" indent="-171450">
              <a:lnSpc>
                <a:spcPct val="100000"/>
              </a:lnSpc>
              <a:buFont typeface="Arial" panose="020B0604020202020204" pitchFamily="34" charset="0"/>
              <a:buChar char="•"/>
            </a:pPr>
            <a:r>
              <a:rPr lang="en-US" sz="1200" dirty="0">
                <a:solidFill>
                  <a:schemeClr val="bg1"/>
                </a:solidFill>
              </a:rPr>
              <a:t>identifies ways to improve and change your approach.</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59</a:t>
            </a:fld>
            <a:endParaRPr lang="en-US"/>
          </a:p>
        </p:txBody>
      </p:sp>
    </p:spTree>
    <p:extLst>
      <p:ext uri="{BB962C8B-B14F-4D97-AF65-F5344CB8AC3E}">
        <p14:creationId xmlns:p14="http://schemas.microsoft.com/office/powerpoint/2010/main" val="27726222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section we will be covering these topics.</a:t>
            </a:r>
            <a:r>
              <a:rPr lang="en-US" baseline="0" dirty="0"/>
              <a:t> If there is something that doesn’t apply to you, hide those slides. If there is something else that you do before the season, add it in here and in the provided slide at the end of the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Customize the list of record keeping needed in your operation during the storm here.  Delete this yellow box before making presentation.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effectLst/>
              </a:rPr>
              <a:t>Record pre and post trip inspections</a:t>
            </a:r>
          </a:p>
          <a:p>
            <a:r>
              <a:rPr lang="en-US" dirty="0">
                <a:effectLst/>
              </a:rPr>
              <a:t>Record storm information, pavement temperature</a:t>
            </a:r>
          </a:p>
          <a:p>
            <a:r>
              <a:rPr lang="en-US" dirty="0">
                <a:effectLst/>
              </a:rPr>
              <a:t>Record material Application</a:t>
            </a:r>
          </a:p>
          <a:p>
            <a:r>
              <a:rPr lang="en-US" dirty="0">
                <a:effectLst/>
              </a:rPr>
              <a:t>Record fuel Log</a:t>
            </a:r>
          </a:p>
          <a:p>
            <a:r>
              <a:rPr lang="en-US" dirty="0">
                <a:effectLst/>
              </a:rPr>
              <a:t>Record timecards</a:t>
            </a:r>
          </a:p>
          <a:p>
            <a:r>
              <a:rPr lang="en-US" dirty="0"/>
              <a:t>OTHER?  Add here.</a:t>
            </a:r>
          </a:p>
          <a:p>
            <a:endParaRPr lang="en-US" dirty="0"/>
          </a:p>
          <a:p>
            <a:endParaRPr lang="en-US" dirty="0"/>
          </a:p>
          <a:p>
            <a:r>
              <a:rPr lang="en-US" dirty="0"/>
              <a:t>You should have an example of each of these forms that you use in your operation,</a:t>
            </a:r>
            <a:r>
              <a:rPr lang="en-US" baseline="0" dirty="0"/>
              <a:t> the operators should know how to fill them out. Have a plan in place for saving them and how you can go back to access them later.</a:t>
            </a:r>
          </a:p>
          <a:p>
            <a:endParaRPr lang="en-US" baseline="0" dirty="0"/>
          </a:p>
          <a:p>
            <a:r>
              <a:rPr lang="en-US" baseline="0" dirty="0"/>
              <a:t>Photo credit: City of Eagan, MN</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60</a:t>
            </a:fld>
            <a:endParaRPr lang="en-US"/>
          </a:p>
        </p:txBody>
      </p:sp>
    </p:spTree>
    <p:extLst>
      <p:ext uri="{BB962C8B-B14F-4D97-AF65-F5344CB8AC3E}">
        <p14:creationId xmlns:p14="http://schemas.microsoft.com/office/powerpoint/2010/main" val="1953169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a:t>
            </a:r>
            <a:r>
              <a:rPr lang="en-US" baseline="0" dirty="0"/>
              <a:t>  t</a:t>
            </a:r>
            <a:r>
              <a:rPr lang="en-US" dirty="0"/>
              <a:t>his slide does</a:t>
            </a:r>
            <a:r>
              <a:rPr lang="en-US" baseline="0" dirty="0"/>
              <a:t> not get shown during class.  It is only to inform the presenters of the </a:t>
            </a:r>
            <a:r>
              <a:rPr lang="en-US" baseline="0" dirty="0" err="1"/>
              <a:t>symbology</a:t>
            </a:r>
            <a:r>
              <a:rPr lang="en-US" baseline="0" dirty="0"/>
              <a:t>:</a:t>
            </a:r>
          </a:p>
          <a:p>
            <a:endParaRPr lang="en-US" baseline="0" dirty="0"/>
          </a:p>
          <a:p>
            <a:r>
              <a:rPr lang="en-US" dirty="0"/>
              <a:t>This is a priority 2 module to be developed for clear roads national training.</a:t>
            </a:r>
          </a:p>
          <a:p>
            <a:r>
              <a:rPr lang="en-US" dirty="0"/>
              <a:t>It will address</a:t>
            </a:r>
            <a:r>
              <a:rPr lang="en-US" baseline="0" dirty="0"/>
              <a:t> 1 audience: </a:t>
            </a:r>
          </a:p>
          <a:p>
            <a:r>
              <a:rPr lang="en-US" baseline="0" dirty="0"/>
              <a:t>Star symbol = supervisors</a:t>
            </a:r>
          </a:p>
          <a:p>
            <a:endParaRPr lang="en-US" baseline="0" dirty="0"/>
          </a:p>
          <a:p>
            <a:endParaRPr lang="en-US" baseline="0" dirty="0"/>
          </a:p>
          <a:p>
            <a:r>
              <a:rPr lang="en-US" baseline="0" dirty="0"/>
              <a:t>Also note:  To hide a slide in a power point presentation, select the slide and then select “slide show” tab.  Select “hide slide”.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14598953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61</a:t>
            </a:fld>
            <a:endParaRPr lang="en-US"/>
          </a:p>
        </p:txBody>
      </p:sp>
    </p:spTree>
    <p:extLst>
      <p:ext uri="{BB962C8B-B14F-4D97-AF65-F5344CB8AC3E}">
        <p14:creationId xmlns:p14="http://schemas.microsoft.com/office/powerpoint/2010/main" val="273605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62</a:t>
            </a:fld>
            <a:endParaRPr lang="en-US"/>
          </a:p>
        </p:txBody>
      </p:sp>
    </p:spTree>
    <p:extLst>
      <p:ext uri="{BB962C8B-B14F-4D97-AF65-F5344CB8AC3E}">
        <p14:creationId xmlns:p14="http://schemas.microsoft.com/office/powerpoint/2010/main" val="23858646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should record several different levels of material use by driver. Combine all this data for insight into individual storms, the winter season total, and what is leftover to store for the next season.</a:t>
            </a:r>
          </a:p>
          <a:p>
            <a:endParaRPr lang="en-US" baseline="0" dirty="0"/>
          </a:p>
          <a:p>
            <a:r>
              <a:rPr lang="en-US" baseline="0" dirty="0"/>
              <a:t>Having all this information helps in evaluating the efficacy of individual storm treatments went, how the whole winter went, and helps in next seasons ordering. It can also help in proving that policy is being followed if a lawsuit is brought against you.</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63</a:t>
            </a:fld>
            <a:endParaRPr lang="en-US"/>
          </a:p>
        </p:txBody>
      </p:sp>
    </p:spTree>
    <p:extLst>
      <p:ext uri="{BB962C8B-B14F-4D97-AF65-F5344CB8AC3E}">
        <p14:creationId xmlns:p14="http://schemas.microsoft.com/office/powerpoint/2010/main" val="8542522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Review the storm documentation needed for your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list of forms needed to be completed by operators for a storm here.  Delete this yellow box before making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64</a:t>
            </a:fld>
            <a:endParaRPr lang="en-US"/>
          </a:p>
        </p:txBody>
      </p:sp>
    </p:spTree>
    <p:extLst>
      <p:ext uri="{BB962C8B-B14F-4D97-AF65-F5344CB8AC3E}">
        <p14:creationId xmlns:p14="http://schemas.microsoft.com/office/powerpoint/2010/main" val="3918588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a:t>
            </a:r>
            <a:r>
              <a:rPr lang="en-US" baseline="0" dirty="0"/>
              <a:t> is very important that plow drivers document the actions taken in response to a snow/ice event</a:t>
            </a:r>
          </a:p>
          <a:p>
            <a:r>
              <a:rPr lang="en-US" baseline="0" dirty="0"/>
              <a:t>This will include the road conditions throughout their shift, type and amount of deicer or anti-</a:t>
            </a:r>
            <a:r>
              <a:rPr lang="en-US" baseline="0" dirty="0" err="1"/>
              <a:t>icer</a:t>
            </a:r>
            <a:r>
              <a:rPr lang="en-US" baseline="0" dirty="0"/>
              <a:t> used, timing of operations, and the number of passes and when.   If there are unusual conditions that affect the operations, those should be recorded.  For example, road construction, accidents, major compaction problems, etc.</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state’s event log and explain how to fill it out.  Delete this yellow box before making presentation.</a:t>
            </a:r>
            <a:endParaRPr lang="en-US" dirty="0"/>
          </a:p>
          <a:p>
            <a:endParaRPr lang="en-US" baseline="0" dirty="0"/>
          </a:p>
          <a:p>
            <a:r>
              <a:rPr lang="en-US" baseline="0" dirty="0"/>
              <a:t>Photo credit: INDOT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65</a:t>
            </a:fld>
            <a:endParaRPr lang="en-US"/>
          </a:p>
        </p:txBody>
      </p:sp>
    </p:spTree>
    <p:extLst>
      <p:ext uri="{BB962C8B-B14F-4D97-AF65-F5344CB8AC3E}">
        <p14:creationId xmlns:p14="http://schemas.microsoft.com/office/powerpoint/2010/main" val="2458286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 this slide if your state uses the TAPER system to help</a:t>
            </a:r>
            <a:r>
              <a:rPr lang="en-US" baseline="0" dirty="0"/>
              <a:t> explain.  Hide this slide if it doesn’t use the TAPER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66</a:t>
            </a:fld>
            <a:endParaRPr lang="en-US"/>
          </a:p>
        </p:txBody>
      </p:sp>
    </p:spTree>
    <p:extLst>
      <p:ext uri="{BB962C8B-B14F-4D97-AF65-F5344CB8AC3E}">
        <p14:creationId xmlns:p14="http://schemas.microsoft.com/office/powerpoint/2010/main" val="14084330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F1B79032-DF81-4F3F-86C5-6DD1AD7615BC}" type="slidenum">
              <a:rPr lang="en-US" smtClean="0"/>
              <a:pPr/>
              <a:t>67</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r>
              <a:rPr lang="en-US" dirty="0"/>
              <a:t>Review this sequence of events as illustrated on this report, pay particular attention to the changes that took place in the highlighted entries.  Note that this TAPER log really paints a good picture of what was done, when it was done, how it was done, who did it with what and what the outcome was like. If you had this information coming on to shift, would you really even need to talk to the person you are relieving?</a:t>
            </a:r>
          </a:p>
          <a:p>
            <a:endParaRPr lang="en-US" dirty="0"/>
          </a:p>
          <a:p>
            <a:r>
              <a:rPr lang="en-US" dirty="0"/>
              <a:t>Note to presenters:  Insert an example of your state’s event log here.  Delete the yellow box before making presentation.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Tree>
    <p:extLst>
      <p:ext uri="{BB962C8B-B14F-4D97-AF65-F5344CB8AC3E}">
        <p14:creationId xmlns:p14="http://schemas.microsoft.com/office/powerpoint/2010/main" val="35426818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68</a:t>
            </a:fld>
            <a:endParaRPr lang="en-US"/>
          </a:p>
        </p:txBody>
      </p:sp>
    </p:spTree>
    <p:extLst>
      <p:ext uri="{BB962C8B-B14F-4D97-AF65-F5344CB8AC3E}">
        <p14:creationId xmlns:p14="http://schemas.microsoft.com/office/powerpoint/2010/main" val="16708697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69</a:t>
            </a:fld>
            <a:endParaRPr lang="en-US"/>
          </a:p>
        </p:txBody>
      </p:sp>
    </p:spTree>
    <p:extLst>
      <p:ext uri="{BB962C8B-B14F-4D97-AF65-F5344CB8AC3E}">
        <p14:creationId xmlns:p14="http://schemas.microsoft.com/office/powerpoint/2010/main" val="10609967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give a pep talk here!</a:t>
            </a:r>
            <a:r>
              <a:rPr lang="en-US" baseline="0" dirty="0"/>
              <a:t> Everyone knows that filling out paperwork during or at the end of a long shift can be hard to be motivated to do, but it is very important because it:</a:t>
            </a:r>
          </a:p>
          <a:p>
            <a:pPr>
              <a:lnSpc>
                <a:spcPct val="200000"/>
              </a:lnSpc>
            </a:pPr>
            <a:endParaRPr lang="en-US" dirty="0"/>
          </a:p>
          <a:p>
            <a:pPr>
              <a:lnSpc>
                <a:spcPct val="200000"/>
              </a:lnSpc>
            </a:pPr>
            <a:r>
              <a:rPr lang="en-US" dirty="0"/>
              <a:t>Shows that you follow policy</a:t>
            </a:r>
          </a:p>
          <a:p>
            <a:pPr>
              <a:lnSpc>
                <a:spcPct val="200000"/>
              </a:lnSpc>
            </a:pPr>
            <a:r>
              <a:rPr lang="en-US" dirty="0"/>
              <a:t>Improves efficiency of operations</a:t>
            </a:r>
          </a:p>
          <a:p>
            <a:pPr>
              <a:lnSpc>
                <a:spcPct val="200000"/>
              </a:lnSpc>
            </a:pPr>
            <a:r>
              <a:rPr lang="en-US" dirty="0"/>
              <a:t>Helps with planning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70</a:t>
            </a:fld>
            <a:endParaRPr lang="en-US"/>
          </a:p>
        </p:txBody>
      </p:sp>
    </p:spTree>
    <p:extLst>
      <p:ext uri="{BB962C8B-B14F-4D97-AF65-F5344CB8AC3E}">
        <p14:creationId xmlns:p14="http://schemas.microsoft.com/office/powerpoint/2010/main" val="583989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paragraph that </a:t>
            </a:r>
            <a:r>
              <a:rPr lang="en-US" dirty="0" err="1"/>
              <a:t>clearroads</a:t>
            </a:r>
            <a:r>
              <a:rPr lang="en-US" dirty="0"/>
              <a:t> used to “spec” this training module.</a:t>
            </a:r>
            <a:r>
              <a:rPr lang="en-US" baseline="0" dirty="0"/>
              <a:t>  All slides were developed to fulfill the requests in this paragraph.</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71</a:t>
            </a:fld>
            <a:endParaRPr lang="en-US"/>
          </a:p>
        </p:txBody>
      </p:sp>
    </p:spTree>
    <p:extLst>
      <p:ext uri="{BB962C8B-B14F-4D97-AF65-F5344CB8AC3E}">
        <p14:creationId xmlns:p14="http://schemas.microsoft.com/office/powerpoint/2010/main" val="36885647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72</a:t>
            </a:fld>
            <a:endParaRPr lang="en-US"/>
          </a:p>
        </p:txBody>
      </p:sp>
    </p:spTree>
    <p:extLst>
      <p:ext uri="{BB962C8B-B14F-4D97-AF65-F5344CB8AC3E}">
        <p14:creationId xmlns:p14="http://schemas.microsoft.com/office/powerpoint/2010/main" val="37477266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section we will be covering these topics.</a:t>
            </a:r>
            <a:r>
              <a:rPr lang="en-US" baseline="0" dirty="0"/>
              <a:t> If there is something that doesn’t apply to you, hide those slides. If there is something else that you do before the season, add it in here and in the provided slide at the end of the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presenters:  Insert a list of record keeping needed in your operation after the storm.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a:lnSpc>
                <a:spcPct val="100000"/>
              </a:lnSpc>
            </a:pPr>
            <a:r>
              <a:rPr lang="en-US" dirty="0">
                <a:effectLst/>
              </a:rPr>
              <a:t>Post storm meeting</a:t>
            </a:r>
          </a:p>
          <a:p>
            <a:pPr>
              <a:lnSpc>
                <a:spcPct val="100000"/>
              </a:lnSpc>
            </a:pPr>
            <a:r>
              <a:rPr lang="en-US" dirty="0">
                <a:effectLst/>
              </a:rPr>
              <a:t>Record equipment repairs</a:t>
            </a:r>
          </a:p>
          <a:p>
            <a:pPr>
              <a:lnSpc>
                <a:spcPct val="100000"/>
              </a:lnSpc>
            </a:pPr>
            <a:r>
              <a:rPr lang="en-US" dirty="0">
                <a:effectLst/>
              </a:rPr>
              <a:t>Record/verify total material</a:t>
            </a:r>
            <a:r>
              <a:rPr lang="en-US" baseline="0" dirty="0">
                <a:effectLst/>
              </a:rPr>
              <a:t> </a:t>
            </a:r>
            <a:r>
              <a:rPr lang="en-US" dirty="0">
                <a:effectLst/>
              </a:rPr>
              <a:t>used</a:t>
            </a:r>
          </a:p>
          <a:p>
            <a:pPr>
              <a:lnSpc>
                <a:spcPct val="100000"/>
              </a:lnSpc>
            </a:pPr>
            <a:r>
              <a:rPr lang="en-US" dirty="0">
                <a:effectLst/>
              </a:rPr>
              <a:t>Record regain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73</a:t>
            </a:fld>
            <a:endParaRPr lang="en-US"/>
          </a:p>
        </p:txBody>
      </p:sp>
    </p:spTree>
    <p:extLst>
      <p:ext uri="{BB962C8B-B14F-4D97-AF65-F5344CB8AC3E}">
        <p14:creationId xmlns:p14="http://schemas.microsoft.com/office/powerpoint/2010/main" val="34185975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have a record</a:t>
            </a:r>
            <a:r>
              <a:rPr lang="en-US" baseline="0" dirty="0"/>
              <a:t> of what everybody did during the storm with you at the meeting.  Review this information during the meeting, discuss how the storm went, how equipment worked, and any other important topics pertaining to the event.</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74</a:t>
            </a:fld>
            <a:endParaRPr lang="en-US"/>
          </a:p>
        </p:txBody>
      </p:sp>
    </p:spTree>
    <p:extLst>
      <p:ext uri="{BB962C8B-B14F-4D97-AF65-F5344CB8AC3E}">
        <p14:creationId xmlns:p14="http://schemas.microsoft.com/office/powerpoint/2010/main" val="7871728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problems are noted in your post trip</a:t>
            </a:r>
            <a:r>
              <a:rPr lang="en-US" baseline="0" dirty="0"/>
              <a:t> inspection be sure to record them and submit the information so that the truck can be repaired in time for the next event.</a:t>
            </a:r>
          </a:p>
          <a:p>
            <a:endParaRPr lang="en-US" baseline="0" dirty="0"/>
          </a:p>
          <a:p>
            <a:r>
              <a:rPr lang="en-US" baseline="0" dirty="0"/>
              <a:t>Go over your equipment repair form and how to fill it out.</a:t>
            </a:r>
          </a:p>
          <a:p>
            <a:endParaRPr lang="en-US" baseline="0" dirty="0"/>
          </a:p>
          <a:p>
            <a:r>
              <a:rPr lang="en-US" baseline="0" dirty="0"/>
              <a:t>Note to presenters:  insert your equipment repair form here.  Delete this yellow box before making presentation.</a:t>
            </a:r>
          </a:p>
          <a:p>
            <a:endParaRPr lang="en-US" baseline="0" dirty="0"/>
          </a:p>
          <a:p>
            <a:r>
              <a:rPr lang="en-US" baseline="0" dirty="0"/>
              <a:t>Picture credit: Ohio, http://www.puco.ohio.gov/emplibrary/files/Trans/Enforcement/forms/Vehicle%20Inspection,%20Repair%20and%20Maintenance%20Record%20Form.pdf</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75</a:t>
            </a:fld>
            <a:endParaRPr lang="en-US"/>
          </a:p>
        </p:txBody>
      </p:sp>
    </p:spTree>
    <p:extLst>
      <p:ext uri="{BB962C8B-B14F-4D97-AF65-F5344CB8AC3E}">
        <p14:creationId xmlns:p14="http://schemas.microsoft.com/office/powerpoint/2010/main" val="32500261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the winter progresses, reviewing records and verifying how much material has been used can help with planning, seeing if and when you need new shipments of salt, if a driver is over plowing, how well records are being kept. </a:t>
            </a:r>
          </a:p>
          <a:p>
            <a:endParaRPr lang="en-US" baseline="0" dirty="0"/>
          </a:p>
          <a:p>
            <a:r>
              <a:rPr lang="en-US" baseline="0" dirty="0"/>
              <a:t>This can be looked at on a storm to storm basis and up to the current point of the season.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a:t>
            </a:r>
            <a:r>
              <a:rPr lang="en-US" baseline="0" dirty="0"/>
              <a: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76</a:t>
            </a:fld>
            <a:endParaRPr lang="en-US"/>
          </a:p>
        </p:txBody>
      </p:sp>
    </p:spTree>
    <p:extLst>
      <p:ext uri="{BB962C8B-B14F-4D97-AF65-F5344CB8AC3E}">
        <p14:creationId xmlns:p14="http://schemas.microsoft.com/office/powerpoint/2010/main" val="7537442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a:t>
            </a:r>
            <a:r>
              <a:rPr lang="en-US" baseline="0" dirty="0"/>
              <a:t> factors that go into trying to meet your level of service goals such as material type and amount, plowing strategies, number of cycles, and others (ask for input). After each storm it is good to look at how the event went. How did you do and how can you improve for the next event?</a:t>
            </a:r>
          </a:p>
          <a:p>
            <a:endParaRPr lang="en-US" baseline="0" dirty="0"/>
          </a:p>
          <a:p>
            <a:r>
              <a:rPr lang="en-US" baseline="0" dirty="0"/>
              <a:t>Photo credits: Iowa 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77</a:t>
            </a:fld>
            <a:endParaRPr lang="en-US"/>
          </a:p>
        </p:txBody>
      </p:sp>
    </p:spTree>
    <p:extLst>
      <p:ext uri="{BB962C8B-B14F-4D97-AF65-F5344CB8AC3E}">
        <p14:creationId xmlns:p14="http://schemas.microsoft.com/office/powerpoint/2010/main" val="31027844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the season</a:t>
            </a:r>
            <a:r>
              <a:rPr lang="en-US" baseline="0" dirty="0"/>
              <a:t> summarized you can share a high level summary with your operators, you may release a report to the public. It’s important to get everybody on the same page.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to presenters:  </a:t>
            </a:r>
            <a:r>
              <a:rPr lang="en-US" dirty="0"/>
              <a:t>Insert a list of record keeping needed in your operation after the season.  </a:t>
            </a:r>
          </a:p>
          <a:p>
            <a:endParaRPr lang="en-US" baseline="0" dirty="0"/>
          </a:p>
          <a:p>
            <a:r>
              <a:rPr lang="en-US" baseline="0" dirty="0"/>
              <a:t>Photo credit: Wisconsin 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78</a:t>
            </a:fld>
            <a:endParaRPr lang="en-US"/>
          </a:p>
        </p:txBody>
      </p:sp>
    </p:spTree>
    <p:extLst>
      <p:ext uri="{BB962C8B-B14F-4D97-AF65-F5344CB8AC3E}">
        <p14:creationId xmlns:p14="http://schemas.microsoft.com/office/powerpoint/2010/main" val="23682888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tracking</a:t>
            </a:r>
            <a:r>
              <a:rPr lang="en-US" baseline="0" dirty="0"/>
              <a:t> is an important part of keeping things running. Costs per storm, for the entire winter season, equipment purchases, material purchases, labor, and fuel and maintenance all go into overall costs. Part of your job is to keep track and manage these costs. </a:t>
            </a:r>
          </a:p>
          <a:p>
            <a:endParaRPr lang="en-US" baseline="0" dirty="0"/>
          </a:p>
          <a:p>
            <a:r>
              <a:rPr lang="en-US" dirty="0"/>
              <a:t>Note</a:t>
            </a:r>
            <a:r>
              <a:rPr lang="en-US" baseline="0" dirty="0"/>
              <a:t> to presenters:  </a:t>
            </a:r>
            <a:r>
              <a:rPr lang="en-US" dirty="0"/>
              <a:t>Insert a list of cost tracking needed in your operation after the season. </a:t>
            </a:r>
          </a:p>
          <a:p>
            <a:endParaRPr lang="en-US" baseline="0" dirty="0"/>
          </a:p>
          <a:p>
            <a:r>
              <a:rPr lang="en-US" baseline="0" dirty="0"/>
              <a:t>Photo credit: Microsoft clipart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79</a:t>
            </a:fld>
            <a:endParaRPr lang="en-US"/>
          </a:p>
        </p:txBody>
      </p:sp>
    </p:spTree>
    <p:extLst>
      <p:ext uri="{BB962C8B-B14F-4D97-AF65-F5344CB8AC3E}">
        <p14:creationId xmlns:p14="http://schemas.microsoft.com/office/powerpoint/2010/main" val="25592814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While no season</a:t>
            </a:r>
            <a:r>
              <a:rPr lang="en-US" baseline="0" dirty="0"/>
              <a:t> or even event is the same, you can u</a:t>
            </a:r>
            <a:r>
              <a:rPr lang="en-US" dirty="0"/>
              <a:t>se records of previous years to help predict future needs in materials, equipment, and maintenance.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Photo credit: Microsoft clipart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80</a:t>
            </a:fld>
            <a:endParaRPr lang="en-US"/>
          </a:p>
        </p:txBody>
      </p:sp>
    </p:spTree>
    <p:extLst>
      <p:ext uri="{BB962C8B-B14F-4D97-AF65-F5344CB8AC3E}">
        <p14:creationId xmlns:p14="http://schemas.microsoft.com/office/powerpoint/2010/main" val="1247004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important to set the stage</a:t>
            </a:r>
            <a:r>
              <a:rPr lang="en-US" baseline="0" dirty="0"/>
              <a:t> for all of the training modules.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w Cen MT Condensed Extra Bold" panose="020B0803020202020204" pitchFamily="34" charset="0"/>
                <a:cs typeface="Arial" pitchFamily="34" charset="0"/>
              </a:rPr>
              <a:t>The other 20 training modules in this series</a:t>
            </a:r>
            <a:r>
              <a:rPr lang="en-US" sz="1200" baseline="0" dirty="0">
                <a:solidFill>
                  <a:schemeClr val="bg1"/>
                </a:solidFill>
                <a:latin typeface="Tw Cen MT Condensed Extra Bold" panose="020B0803020202020204" pitchFamily="34" charset="0"/>
                <a:cs typeface="Arial" pitchFamily="34" charset="0"/>
              </a:rPr>
              <a:t> </a:t>
            </a:r>
            <a:r>
              <a:rPr lang="en-US" sz="1200" baseline="0" dirty="0">
                <a:solidFill>
                  <a:schemeClr val="bg1"/>
                </a:solidFill>
                <a:effectLst>
                  <a:outerShdw blurRad="38100" dist="38100" dir="2700000" algn="tl">
                    <a:srgbClr val="000000">
                      <a:alpha val="43137"/>
                    </a:srgbClr>
                  </a:outerShdw>
                </a:effectLst>
                <a:latin typeface="Tw Cen MT Condensed Extra Bold" panose="020B0803020202020204" pitchFamily="34" charset="0"/>
                <a:cs typeface="Arial" pitchFamily="34" charset="0"/>
              </a:rPr>
              <a:t>w</a:t>
            </a:r>
            <a:r>
              <a:rPr lang="en-US" sz="1200" dirty="0">
                <a:solidFill>
                  <a:schemeClr val="bg1"/>
                </a:solidFill>
                <a:effectLst>
                  <a:outerShdw blurRad="38100" dist="38100" dir="2700000" algn="tl">
                    <a:srgbClr val="000000">
                      <a:alpha val="43137"/>
                    </a:srgbClr>
                  </a:outerShdw>
                </a:effectLst>
                <a:latin typeface="Tw Cen MT Condensed Extra Bold" panose="020B0803020202020204" pitchFamily="34" charset="0"/>
                <a:cs typeface="Arial" pitchFamily="34" charset="0"/>
              </a:rPr>
              <a:t>ill give you ideas on how we can perform winter maintenance in more efficient and effective ways</a:t>
            </a:r>
            <a:r>
              <a:rPr lang="en-US" sz="1200" baseline="0" dirty="0">
                <a:solidFill>
                  <a:schemeClr val="bg1"/>
                </a:solidFill>
                <a:effectLst>
                  <a:outerShdw blurRad="38100" dist="38100" dir="2700000" algn="tl">
                    <a:srgbClr val="000000">
                      <a:alpha val="43137"/>
                    </a:srgbClr>
                  </a:outerShdw>
                </a:effectLst>
                <a:latin typeface="Tw Cen MT Condensed Extra Bold" panose="020B0803020202020204" pitchFamily="34" charset="0"/>
                <a:cs typeface="Arial" pitchFamily="34" charset="0"/>
              </a:rPr>
              <a:t> as well as </a:t>
            </a:r>
            <a:r>
              <a:rPr lang="en-US" sz="1200" dirty="0">
                <a:solidFill>
                  <a:schemeClr val="bg1"/>
                </a:solidFill>
                <a:effectLst>
                  <a:outerShdw blurRad="38100" dist="38100" dir="2700000" algn="tl">
                    <a:srgbClr val="000000">
                      <a:alpha val="43137"/>
                    </a:srgbClr>
                  </a:outerShdw>
                </a:effectLst>
                <a:latin typeface="Tw Cen MT Condensed Extra Bold" panose="020B0803020202020204" pitchFamily="34" charset="0"/>
                <a:cs typeface="Arial" pitchFamily="34" charset="0"/>
              </a:rPr>
              <a:t>reduce potential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Tw Cen MT Condensed Extra Bold" panose="020B0803020202020204"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Tw Cen MT Condensed Extra Bold" panose="020B0803020202020204"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6780143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Photo credit: Microsoft clipart</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81</a:t>
            </a:fld>
            <a:endParaRPr lang="en-US"/>
          </a:p>
        </p:txBody>
      </p:sp>
    </p:spTree>
    <p:extLst>
      <p:ext uri="{BB962C8B-B14F-4D97-AF65-F5344CB8AC3E}">
        <p14:creationId xmlns:p14="http://schemas.microsoft.com/office/powerpoint/2010/main" val="4166220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Photo credit: Clear roads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82</a:t>
            </a:fld>
            <a:endParaRPr lang="en-US"/>
          </a:p>
        </p:txBody>
      </p:sp>
    </p:spTree>
    <p:extLst>
      <p:ext uri="{BB962C8B-B14F-4D97-AF65-F5344CB8AC3E}">
        <p14:creationId xmlns:p14="http://schemas.microsoft.com/office/powerpoint/2010/main" val="30133987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 credits: Fortin Consulting, Inc.</a:t>
            </a:r>
          </a:p>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84</a:t>
            </a:fld>
            <a:endParaRPr lang="en-US"/>
          </a:p>
        </p:txBody>
      </p:sp>
    </p:spTree>
    <p:extLst>
      <p:ext uri="{BB962C8B-B14F-4D97-AF65-F5344CB8AC3E}">
        <p14:creationId xmlns:p14="http://schemas.microsoft.com/office/powerpoint/2010/main" val="41737759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85</a:t>
            </a:fld>
            <a:endParaRPr lang="en-US"/>
          </a:p>
        </p:txBody>
      </p:sp>
    </p:spTree>
    <p:extLst>
      <p:ext uri="{BB962C8B-B14F-4D97-AF65-F5344CB8AC3E}">
        <p14:creationId xmlns:p14="http://schemas.microsoft.com/office/powerpoint/2010/main" val="41737759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86</a:t>
            </a:fld>
            <a:endParaRPr lang="en-US"/>
          </a:p>
        </p:txBody>
      </p:sp>
    </p:spTree>
    <p:extLst>
      <p:ext uri="{BB962C8B-B14F-4D97-AF65-F5344CB8AC3E}">
        <p14:creationId xmlns:p14="http://schemas.microsoft.com/office/powerpoint/2010/main" val="213660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we discuss the different slides in this training module, it is good to reflect on the past, present and future in each area.  It takes all three to be the best you can be.</a:t>
            </a:r>
          </a:p>
          <a:p>
            <a:endParaRPr lang="en-US" baseline="0" dirty="0"/>
          </a:p>
          <a:p>
            <a:r>
              <a:rPr lang="en-US" dirty="0"/>
              <a:t>Many supervisors  come up from the ranks.  A</a:t>
            </a:r>
            <a:r>
              <a:rPr lang="en-US" baseline="0" dirty="0"/>
              <a:t> common challenge is for us to </a:t>
            </a:r>
            <a:r>
              <a:rPr lang="en-US" dirty="0"/>
              <a:t>look at how to use new technology to become more effective.  You don’t have to know the answer but do need to look for answers.  </a:t>
            </a:r>
          </a:p>
          <a:p>
            <a:endParaRPr lang="en-US" dirty="0"/>
          </a:p>
          <a:p>
            <a:r>
              <a:rPr lang="en-US" dirty="0"/>
              <a:t>Engage</a:t>
            </a:r>
            <a:r>
              <a:rPr lang="en-US" baseline="0" dirty="0"/>
              <a:t> in opportunities for information exchanges, gather knowledge on technology and regulations. </a:t>
            </a:r>
          </a:p>
          <a:p>
            <a:endParaRPr lang="en-US" baseline="0" dirty="0"/>
          </a:p>
          <a:p>
            <a:r>
              <a:rPr lang="en-US" baseline="0" dirty="0"/>
              <a:t>Look at new equipment, technology, chemicals that can make us become more efficient and effective.</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a:t>
            </a:fld>
            <a:endParaRPr lang="en-US"/>
          </a:p>
        </p:txBody>
      </p:sp>
    </p:spTree>
    <p:extLst>
      <p:ext uri="{BB962C8B-B14F-4D97-AF65-F5344CB8AC3E}">
        <p14:creationId xmlns:p14="http://schemas.microsoft.com/office/powerpoint/2010/main" val="4091129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8/9/2017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8/9/2017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8/9/2017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59.wmf"/><Relationship Id="rId4" Type="http://schemas.openxmlformats.org/officeDocument/2006/relationships/oleObject" Target="NULL"/></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7.jpeg"/></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dot.state.mn.us/maintenance/manual.html"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705600" cy="446112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 y="76200"/>
            <a:ext cx="7924800" cy="838200"/>
          </a:xfrm>
        </p:spPr>
        <p:txBody>
          <a:bodyPr/>
          <a:lstStyle/>
          <a:p>
            <a:r>
              <a:rPr lang="en-US" sz="2800" dirty="0"/>
              <a:t>Module 19:  Supervisors and Winter Maintenance</a:t>
            </a:r>
            <a:endParaRPr lang="en-PH" sz="2800" dirty="0"/>
          </a:p>
        </p:txBody>
      </p:sp>
      <p:sp>
        <p:nvSpPr>
          <p:cNvPr id="11" name="Title 1"/>
          <p:cNvSpPr txBox="1">
            <a:spLocks/>
          </p:cNvSpPr>
          <p:nvPr/>
        </p:nvSpPr>
        <p:spPr>
          <a:xfrm>
            <a:off x="-19050" y="57150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66735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05000"/>
            <a:ext cx="4191000" cy="3505200"/>
          </a:xfrm>
        </p:spPr>
        <p:txBody>
          <a:bodyPr>
            <a:normAutofit fontScale="92500"/>
          </a:bodyPr>
          <a:lstStyle/>
          <a:p>
            <a:pPr>
              <a:lnSpc>
                <a:spcPct val="150000"/>
              </a:lnSpc>
            </a:pPr>
            <a:r>
              <a:rPr lang="en-US" sz="4400" dirty="0">
                <a:latin typeface="Tw Cen MT Condensed" panose="020B0606020104020203" pitchFamily="34" charset="0"/>
              </a:rPr>
              <a:t>Awareness of the past.</a:t>
            </a:r>
          </a:p>
          <a:p>
            <a:pPr>
              <a:lnSpc>
                <a:spcPct val="150000"/>
              </a:lnSpc>
            </a:pPr>
            <a:r>
              <a:rPr lang="en-US" sz="4400" dirty="0">
                <a:latin typeface="Tw Cen MT Condensed" panose="020B0606020104020203" pitchFamily="34" charset="0"/>
              </a:rPr>
              <a:t>Acting in the present.</a:t>
            </a:r>
          </a:p>
          <a:p>
            <a:pPr>
              <a:lnSpc>
                <a:spcPct val="150000"/>
              </a:lnSpc>
            </a:pPr>
            <a:r>
              <a:rPr lang="en-US" sz="4400" dirty="0">
                <a:latin typeface="Tw Cen MT Condensed" panose="020B0606020104020203" pitchFamily="34" charset="0"/>
              </a:rPr>
              <a:t>Planning for the future.</a:t>
            </a: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10" name="TextBox 9"/>
          <p:cNvSpPr txBox="1"/>
          <p:nvPr/>
        </p:nvSpPr>
        <p:spPr>
          <a:xfrm>
            <a:off x="241300" y="309890"/>
            <a:ext cx="6845300" cy="584775"/>
          </a:xfrm>
          <a:prstGeom prst="rect">
            <a:avLst/>
          </a:prstGeom>
          <a:noFill/>
        </p:spPr>
        <p:txBody>
          <a:bodyPr wrap="square" rtlCol="0">
            <a:spAutoFit/>
          </a:bodyPr>
          <a:lstStyle/>
          <a:p>
            <a:r>
              <a:rPr lang="en-US" sz="3200" dirty="0">
                <a:solidFill>
                  <a:schemeClr val="bg1"/>
                </a:solidFill>
                <a:latin typeface="Tw Cen MT Condensed Extra Bold" pitchFamily="34" charset="0"/>
                <a:cs typeface="Arial" pitchFamily="34" charset="0"/>
              </a:rPr>
              <a:t>What does a strong program include?</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981200"/>
            <a:ext cx="3810000" cy="321235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686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pPr marL="0" indent="0">
              <a:buNone/>
            </a:pPr>
            <a:r>
              <a:rPr lang="en-US" sz="3600" dirty="0"/>
              <a:t>What benefits your organization?</a:t>
            </a:r>
          </a:p>
          <a:p>
            <a:pPr marL="228600" indent="-228600">
              <a:buAutoNum type="arabicPeriod"/>
            </a:pPr>
            <a:endParaRPr lang="en-US" sz="3600" dirty="0"/>
          </a:p>
          <a:p>
            <a:pPr marL="742950" indent="-742950">
              <a:buFont typeface="+mj-lt"/>
              <a:buAutoNum type="arabicPeriod"/>
            </a:pPr>
            <a:r>
              <a:rPr lang="en-US" sz="3600" dirty="0"/>
              <a:t>Understanding lessons learned from the past </a:t>
            </a:r>
          </a:p>
          <a:p>
            <a:pPr marL="742950" indent="-742950">
              <a:buFont typeface="+mj-lt"/>
              <a:buAutoNum type="arabicPeriod"/>
            </a:pPr>
            <a:r>
              <a:rPr lang="en-US" sz="3600" dirty="0"/>
              <a:t>Organizing and running an effective operation today</a:t>
            </a:r>
          </a:p>
          <a:p>
            <a:pPr marL="742950" indent="-742950">
              <a:buFont typeface="+mj-lt"/>
              <a:buAutoNum type="arabicPeriod"/>
            </a:pPr>
            <a:r>
              <a:rPr lang="en-US" sz="3600" dirty="0"/>
              <a:t>Looking ahead for innovation that can improve operations </a:t>
            </a:r>
          </a:p>
          <a:p>
            <a:pPr marL="742950" indent="-742950">
              <a:buFont typeface="+mj-lt"/>
              <a:buAutoNum type="arabicPeriod"/>
            </a:pPr>
            <a:r>
              <a:rPr lang="en-US" sz="3600" dirty="0"/>
              <a:t>All of the above</a:t>
            </a:r>
          </a:p>
          <a:p>
            <a:endParaRPr lang="en-US" sz="3600" dirty="0"/>
          </a:p>
          <a:p>
            <a:pPr>
              <a:buNone/>
            </a:pPr>
            <a:endParaRPr lang="en-US" dirty="0"/>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8" name="TextBox 7"/>
          <p:cNvSpPr txBox="1"/>
          <p:nvPr/>
        </p:nvSpPr>
        <p:spPr>
          <a:xfrm>
            <a:off x="267462" y="3811012"/>
            <a:ext cx="7239000" cy="3046988"/>
          </a:xfrm>
          <a:prstGeom prst="rect">
            <a:avLst/>
          </a:prstGeom>
          <a:solidFill>
            <a:srgbClr val="FFFF00"/>
          </a:solidFill>
        </p:spPr>
        <p:txBody>
          <a:bodyPr wrap="square" rtlCol="0">
            <a:spAutoFit/>
          </a:bodyPr>
          <a:lstStyle/>
          <a:p>
            <a:r>
              <a:rPr lang="en-US" sz="3200" dirty="0"/>
              <a:t>Note to presenters:  you can hide test questions, mix  them in during training or remove them to use as a test at the end.  See Instructional Guide for directions.  Delete this yellow box before making the presentation.</a:t>
            </a:r>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547664"/>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pPr marL="0" indent="0">
              <a:buNone/>
            </a:pPr>
            <a:r>
              <a:rPr lang="en-US" sz="3600" dirty="0"/>
              <a:t>What benefits your organization?</a:t>
            </a:r>
          </a:p>
          <a:p>
            <a:pPr marL="228600" indent="-228600">
              <a:buAutoNum type="arabicPeriod"/>
            </a:pPr>
            <a:endParaRPr lang="en-US" sz="3600" dirty="0">
              <a:solidFill>
                <a:schemeClr val="accent1">
                  <a:lumMod val="75000"/>
                </a:schemeClr>
              </a:solidFill>
            </a:endParaRPr>
          </a:p>
          <a:p>
            <a:pPr marL="742950" indent="-742950">
              <a:buFont typeface="+mj-lt"/>
              <a:buAutoNum type="arabicPeriod"/>
            </a:pPr>
            <a:r>
              <a:rPr lang="en-US" sz="3600" dirty="0">
                <a:solidFill>
                  <a:schemeClr val="accent1">
                    <a:lumMod val="75000"/>
                  </a:schemeClr>
                </a:solidFill>
              </a:rPr>
              <a:t>Understanding lessons learned from the past </a:t>
            </a:r>
          </a:p>
          <a:p>
            <a:pPr marL="742950" indent="-742950">
              <a:buFont typeface="+mj-lt"/>
              <a:buAutoNum type="arabicPeriod"/>
            </a:pPr>
            <a:r>
              <a:rPr lang="en-US" sz="3600" dirty="0">
                <a:solidFill>
                  <a:schemeClr val="accent1">
                    <a:lumMod val="75000"/>
                  </a:schemeClr>
                </a:solidFill>
              </a:rPr>
              <a:t>Organizing and running an effective operation today</a:t>
            </a:r>
          </a:p>
          <a:p>
            <a:pPr marL="742950" indent="-742950">
              <a:buFont typeface="+mj-lt"/>
              <a:buAutoNum type="arabicPeriod"/>
            </a:pPr>
            <a:r>
              <a:rPr lang="en-US" sz="3600" dirty="0">
                <a:solidFill>
                  <a:schemeClr val="accent1">
                    <a:lumMod val="75000"/>
                  </a:schemeClr>
                </a:solidFill>
              </a:rPr>
              <a:t>Looking ahead for innovation that can improve operations </a:t>
            </a:r>
          </a:p>
          <a:p>
            <a:pPr marL="742950" indent="-742950">
              <a:buFont typeface="+mj-lt"/>
              <a:buAutoNum type="arabicPeriod"/>
            </a:pPr>
            <a:r>
              <a:rPr lang="en-US" sz="3600" dirty="0">
                <a:solidFill>
                  <a:srgbClr val="FFFF00"/>
                </a:solidFill>
              </a:rPr>
              <a:t>All of the above</a:t>
            </a:r>
          </a:p>
          <a:p>
            <a:endParaRPr lang="en-US" sz="3600" dirty="0"/>
          </a:p>
          <a:p>
            <a:pPr>
              <a:buNone/>
            </a:pPr>
            <a:endParaRPr lang="en-US" dirty="0"/>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646934"/>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74925"/>
            <a:ext cx="6553200" cy="635000"/>
          </a:xfrm>
        </p:spPr>
        <p:txBody>
          <a:bodyPr>
            <a:normAutofit/>
          </a:bodyPr>
          <a:lstStyle/>
          <a:p>
            <a:pPr marL="0" indent="0">
              <a:buNone/>
            </a:pPr>
            <a:r>
              <a:rPr lang="en-US" sz="3600" dirty="0">
                <a:latin typeface="Tw Cen MT Condensed Extra Bold" panose="020B0803020202020204" pitchFamily="34" charset="0"/>
              </a:rPr>
              <a:t>How will you lead the way?</a:t>
            </a:r>
          </a:p>
        </p:txBody>
      </p:sp>
      <p:pic>
        <p:nvPicPr>
          <p:cNvPr id="1026" name="Picture 2" descr="C:\Users\Roman\AppData\Local\Microsoft\Windows\INetCache\IE\JBW9WJB3\leadershi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758950"/>
            <a:ext cx="4343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Content Placeholder 2"/>
          <p:cNvSpPr txBox="1">
            <a:spLocks/>
          </p:cNvSpPr>
          <p:nvPr/>
        </p:nvSpPr>
        <p:spPr>
          <a:xfrm>
            <a:off x="457200" y="2438400"/>
            <a:ext cx="3657600" cy="289560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dirty="0">
                <a:effectLst/>
                <a:latin typeface="Tw Cen MT Condensed" panose="020B0606020104020203" pitchFamily="34" charset="0"/>
              </a:rPr>
              <a:t>The better you perform, the better your organization performs.</a:t>
            </a:r>
          </a:p>
        </p:txBody>
      </p:sp>
    </p:spTree>
    <p:extLst>
      <p:ext uri="{BB962C8B-B14F-4D97-AF65-F5344CB8AC3E}">
        <p14:creationId xmlns:p14="http://schemas.microsoft.com/office/powerpoint/2010/main" val="1231303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676400"/>
            <a:ext cx="4407177" cy="333216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57150"/>
            <a:ext cx="8229600" cy="889000"/>
          </a:xfrm>
        </p:spPr>
        <p:txBody>
          <a:bodyPr>
            <a:normAutofit/>
          </a:bodyPr>
          <a:lstStyle/>
          <a:p>
            <a:r>
              <a:rPr lang="en-US" sz="3600" dirty="0">
                <a:effectLst/>
              </a:rPr>
              <a:t>What is the LOS and where is it?</a:t>
            </a:r>
            <a:endParaRPr lang="en-US" sz="3600" dirty="0"/>
          </a:p>
        </p:txBody>
      </p:sp>
      <p:sp>
        <p:nvSpPr>
          <p:cNvPr id="3" name="Content Placeholder 2"/>
          <p:cNvSpPr>
            <a:spLocks noGrp="1"/>
          </p:cNvSpPr>
          <p:nvPr>
            <p:ph idx="1"/>
          </p:nvPr>
        </p:nvSpPr>
        <p:spPr>
          <a:xfrm>
            <a:off x="4800600" y="2133600"/>
            <a:ext cx="3962400" cy="1413273"/>
          </a:xfrm>
        </p:spPr>
        <p:txBody>
          <a:bodyPr>
            <a:noAutofit/>
          </a:bodyPr>
          <a:lstStyle/>
          <a:p>
            <a:pPr marL="457200" lvl="1" indent="0">
              <a:buNone/>
            </a:pPr>
            <a:r>
              <a:rPr lang="en-US" sz="2800" dirty="0">
                <a:effectLst/>
                <a:latin typeface="Tw Cen MT Condensed Extra Bold" panose="020B0803020202020204" pitchFamily="34" charset="0"/>
              </a:rPr>
              <a:t>Setting the stage:  include basics on how your LOS was established, who is involved in updating it and where it is located. </a:t>
            </a: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4" name="TextBox 3"/>
          <p:cNvSpPr txBox="1"/>
          <p:nvPr/>
        </p:nvSpPr>
        <p:spPr>
          <a:xfrm>
            <a:off x="457200" y="5239358"/>
            <a:ext cx="6553200" cy="923330"/>
          </a:xfrm>
          <a:prstGeom prst="rect">
            <a:avLst/>
          </a:prstGeom>
          <a:solidFill>
            <a:srgbClr val="FFFF00"/>
          </a:solidFill>
        </p:spPr>
        <p:txBody>
          <a:bodyPr wrap="square" rtlCol="0">
            <a:spAutoFit/>
          </a:bodyPr>
          <a:lstStyle/>
          <a:p>
            <a:r>
              <a:rPr lang="en-US" dirty="0">
                <a:latin typeface="Tw Cen MT Condensed Extra Bold" panose="020B0803020202020204" pitchFamily="34" charset="0"/>
              </a:rPr>
              <a:t>Note to presenters:  Add any additional information here that explains from a historical perspective how and why your LOS  system (winter maintenance policy) was established.</a:t>
            </a:r>
          </a:p>
        </p:txBody>
      </p:sp>
    </p:spTree>
    <p:extLst>
      <p:ext uri="{BB962C8B-B14F-4D97-AF65-F5344CB8AC3E}">
        <p14:creationId xmlns:p14="http://schemas.microsoft.com/office/powerpoint/2010/main" val="3543786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400" y="1371600"/>
            <a:ext cx="5410200" cy="4419600"/>
          </a:xfrm>
        </p:spPr>
        <p:txBody>
          <a:bodyPr>
            <a:normAutofit fontScale="77500" lnSpcReduction="20000"/>
          </a:bodyPr>
          <a:lstStyle/>
          <a:p>
            <a:pPr>
              <a:buNone/>
            </a:pPr>
            <a:r>
              <a:rPr lang="en-US" sz="4000" dirty="0">
                <a:latin typeface="Tw Cen MT Condensed Extra Bold" panose="020B0803020202020204" pitchFamily="34" charset="0"/>
              </a:rPr>
              <a:t>Before winter review and update LOS goals for each route.</a:t>
            </a:r>
          </a:p>
          <a:p>
            <a:pPr>
              <a:buNone/>
            </a:pPr>
            <a:endParaRPr lang="en-US" sz="4000" dirty="0">
              <a:latin typeface="Tw Cen MT Condensed Extra Bold" panose="020B0803020202020204" pitchFamily="34" charset="0"/>
            </a:endParaRPr>
          </a:p>
          <a:p>
            <a:pPr>
              <a:buNone/>
            </a:pPr>
            <a:r>
              <a:rPr lang="en-US" sz="4000" dirty="0">
                <a:latin typeface="Tw Cen MT Condensed Extra Bold" panose="020B0803020202020204" pitchFamily="34" charset="0"/>
              </a:rPr>
              <a:t>Pre-Storm adjustment of LOS due to current events.</a:t>
            </a:r>
          </a:p>
          <a:p>
            <a:pPr>
              <a:buNone/>
            </a:pPr>
            <a:endParaRPr lang="en-US" sz="4000" dirty="0">
              <a:latin typeface="Tw Cen MT Condensed Extra Bold" panose="020B0803020202020204" pitchFamily="34" charset="0"/>
            </a:endParaRPr>
          </a:p>
          <a:p>
            <a:pPr>
              <a:buNone/>
            </a:pPr>
            <a:r>
              <a:rPr lang="en-US" sz="4000" dirty="0">
                <a:latin typeface="Tw Cen MT Condensed Extra Bold" panose="020B0803020202020204" pitchFamily="34" charset="0"/>
              </a:rPr>
              <a:t>LOS is typically a balance of budget, environment, safety and other concerns.  Be aware of these factors in your operation. </a:t>
            </a:r>
          </a:p>
          <a:p>
            <a:pPr>
              <a:buNone/>
            </a:pPr>
            <a:endParaRPr lang="en-US" sz="4000" dirty="0">
              <a:solidFill>
                <a:schemeClr val="tx2">
                  <a:lumMod val="60000"/>
                  <a:lumOff val="40000"/>
                </a:schemeClr>
              </a:solidFill>
              <a:latin typeface="Tw Cen MT Condensed Extra Bold" panose="020B0803020202020204" pitchFamily="34" charset="0"/>
            </a:endParaRPr>
          </a:p>
          <a:p>
            <a:pPr>
              <a:buNone/>
            </a:pPr>
            <a:endParaRPr lang="en-US" sz="4000" dirty="0">
              <a:solidFill>
                <a:schemeClr val="tx2">
                  <a:lumMod val="60000"/>
                  <a:lumOff val="40000"/>
                </a:schemeClr>
              </a:solidFill>
              <a:latin typeface="Tw Cen MT Condensed Extra Bold" panose="020B0803020202020204" pitchFamily="34" charset="0"/>
            </a:endParaRPr>
          </a:p>
          <a:p>
            <a:pPr>
              <a:buNone/>
            </a:pPr>
            <a:endParaRPr lang="en-US" sz="4000" dirty="0">
              <a:solidFill>
                <a:schemeClr val="tx2">
                  <a:lumMod val="60000"/>
                  <a:lumOff val="40000"/>
                </a:schemeClr>
              </a:solidFill>
              <a:latin typeface="Tw Cen MT Condensed Extra Bold" panose="020B0803020202020204" pitchFamily="34" charset="0"/>
            </a:endParaRP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2051" name="Picture 3" descr="C:\Users\Roman\AppData\Local\Microsoft\Windows\INetCache\IE\R1GVPA5D\end-of-year-sale-12-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447800"/>
            <a:ext cx="2844314" cy="283611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28600" y="57150"/>
            <a:ext cx="8229600" cy="889000"/>
          </a:xfrm>
        </p:spPr>
        <p:txBody>
          <a:bodyPr>
            <a:normAutofit/>
          </a:bodyPr>
          <a:lstStyle/>
          <a:p>
            <a:r>
              <a:rPr lang="en-US" sz="3600" dirty="0">
                <a:effectLst/>
              </a:rPr>
              <a:t>How do you plan for the future?</a:t>
            </a:r>
            <a:endParaRPr lang="en-US" sz="3600" dirty="0"/>
          </a:p>
        </p:txBody>
      </p:sp>
    </p:spTree>
    <p:extLst>
      <p:ext uri="{BB962C8B-B14F-4D97-AF65-F5344CB8AC3E}">
        <p14:creationId xmlns:p14="http://schemas.microsoft.com/office/powerpoint/2010/main" val="209989257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19600" y="1676400"/>
            <a:ext cx="4343400" cy="311032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50800"/>
            <a:ext cx="6324600" cy="889000"/>
          </a:xfrm>
        </p:spPr>
        <p:txBody>
          <a:bodyPr>
            <a:normAutofit/>
          </a:bodyPr>
          <a:lstStyle/>
          <a:p>
            <a:r>
              <a:rPr lang="en-US" sz="3600" dirty="0">
                <a:effectLst/>
              </a:rPr>
              <a:t>What are your LOS goals?</a:t>
            </a:r>
          </a:p>
        </p:txBody>
      </p:sp>
      <p:sp>
        <p:nvSpPr>
          <p:cNvPr id="3" name="Content Placeholder 2"/>
          <p:cNvSpPr>
            <a:spLocks noGrp="1"/>
          </p:cNvSpPr>
          <p:nvPr>
            <p:ph idx="1"/>
          </p:nvPr>
        </p:nvSpPr>
        <p:spPr>
          <a:xfrm>
            <a:off x="381000" y="1447800"/>
            <a:ext cx="3644900" cy="3987800"/>
          </a:xfrm>
        </p:spPr>
        <p:txBody>
          <a:bodyPr>
            <a:normAutofit/>
          </a:bodyPr>
          <a:lstStyle/>
          <a:p>
            <a:pPr>
              <a:buNone/>
            </a:pPr>
            <a:r>
              <a:rPr lang="en-US" dirty="0">
                <a:latin typeface="Tw Cen MT Condensed Extra Bold" panose="020B0803020202020204" pitchFamily="34" charset="0"/>
              </a:rPr>
              <a:t>Over 30,000 ADT super commuter -1 hour.</a:t>
            </a:r>
          </a:p>
          <a:p>
            <a:pPr>
              <a:buNone/>
            </a:pPr>
            <a:r>
              <a:rPr lang="en-US" dirty="0">
                <a:latin typeface="Tw Cen MT Condensed Extra Bold" panose="020B0803020202020204" pitchFamily="34" charset="0"/>
              </a:rPr>
              <a:t>Under 30,000 ADT commuter - 3 to 4 hours.</a:t>
            </a:r>
          </a:p>
          <a:p>
            <a:pPr>
              <a:buNone/>
            </a:pPr>
            <a:r>
              <a:rPr lang="en-US" dirty="0">
                <a:latin typeface="Tw Cen MT Condensed Extra Bold" panose="020B0803020202020204" pitchFamily="34" charset="0"/>
              </a:rPr>
              <a:t>Under 10,000 ADT primary - 6 to 8 hours.</a:t>
            </a:r>
          </a:p>
          <a:p>
            <a:pPr>
              <a:buNone/>
            </a:pPr>
            <a:endParaRPr lang="en-US" dirty="0">
              <a:latin typeface="Tw Cen MT Condensed Extra Bold" panose="020B0803020202020204" pitchFamily="34" charset="0"/>
            </a:endParaRPr>
          </a:p>
          <a:p>
            <a:pPr>
              <a:buNone/>
            </a:pPr>
            <a:endParaRPr lang="en-US" dirty="0">
              <a:latin typeface="Tw Cen MT Condensed Extra Bold" panose="020B0803020202020204" pitchFamily="34" charset="0"/>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TextBox 6"/>
          <p:cNvSpPr txBox="1"/>
          <p:nvPr/>
        </p:nvSpPr>
        <p:spPr>
          <a:xfrm>
            <a:off x="685800" y="5090706"/>
            <a:ext cx="5334000" cy="646331"/>
          </a:xfrm>
          <a:prstGeom prst="rect">
            <a:avLst/>
          </a:prstGeom>
          <a:solidFill>
            <a:srgbClr val="FFFF00"/>
          </a:solidFill>
        </p:spPr>
        <p:txBody>
          <a:bodyPr wrap="square" rtlCol="0">
            <a:spAutoFit/>
          </a:bodyPr>
          <a:lstStyle/>
          <a:p>
            <a:r>
              <a:rPr lang="en-US" dirty="0"/>
              <a:t>Note to presenter:  Post your LOS guidelines here.  Delete this yellow box before making presentation.</a:t>
            </a:r>
          </a:p>
        </p:txBody>
      </p:sp>
    </p:spTree>
    <p:extLst>
      <p:ext uri="{BB962C8B-B14F-4D97-AF65-F5344CB8AC3E}">
        <p14:creationId xmlns:p14="http://schemas.microsoft.com/office/powerpoint/2010/main" val="423281838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1472872"/>
            <a:ext cx="4495800" cy="4778570"/>
          </a:xfrm>
        </p:spPr>
        <p:txBody>
          <a:bodyPr>
            <a:normAutofit fontScale="62500" lnSpcReduction="20000"/>
          </a:bodyPr>
          <a:lstStyle/>
          <a:p>
            <a:pPr>
              <a:buNone/>
            </a:pPr>
            <a:r>
              <a:rPr lang="en-US" sz="4000" dirty="0">
                <a:solidFill>
                  <a:srgbClr val="FF0000"/>
                </a:solidFill>
                <a:latin typeface="Tw Cen MT Condensed Extra Bold" panose="020B0803020202020204" pitchFamily="34" charset="0"/>
              </a:rPr>
              <a:t>Example:</a:t>
            </a:r>
          </a:p>
          <a:p>
            <a:pPr>
              <a:buNone/>
            </a:pPr>
            <a:r>
              <a:rPr lang="en-US" sz="4000" dirty="0">
                <a:latin typeface="Tw Cen MT Condensed Extra Bold" panose="020B0803020202020204" pitchFamily="34" charset="0"/>
              </a:rPr>
              <a:t>Executive management does not want to see </a:t>
            </a:r>
            <a:r>
              <a:rPr lang="en-US" sz="4000" dirty="0">
                <a:solidFill>
                  <a:schemeClr val="accent6">
                    <a:lumMod val="75000"/>
                  </a:schemeClr>
                </a:solidFill>
                <a:latin typeface="Tw Cen MT Condensed Extra Bold" panose="020B0803020202020204" pitchFamily="34" charset="0"/>
              </a:rPr>
              <a:t>thousands</a:t>
            </a:r>
            <a:r>
              <a:rPr lang="en-US" sz="4000" dirty="0">
                <a:latin typeface="Tw Cen MT Condensed Extra Bold" panose="020B0803020202020204" pitchFamily="34" charset="0"/>
              </a:rPr>
              <a:t> of dollars spent to get a third priority roadway clear from white line to white line, </a:t>
            </a:r>
            <a:r>
              <a:rPr lang="en-US" sz="4000" dirty="0">
                <a:solidFill>
                  <a:schemeClr val="accent3">
                    <a:lumMod val="20000"/>
                    <a:lumOff val="80000"/>
                  </a:schemeClr>
                </a:solidFill>
                <a:latin typeface="Tw Cen MT Condensed Extra Bold" panose="020B0803020202020204" pitchFamily="34" charset="0"/>
              </a:rPr>
              <a:t>when </a:t>
            </a:r>
            <a:r>
              <a:rPr lang="en-US" sz="4000" dirty="0">
                <a:solidFill>
                  <a:schemeClr val="accent6">
                    <a:lumMod val="75000"/>
                  </a:schemeClr>
                </a:solidFill>
                <a:latin typeface="Tw Cen MT Condensed Extra Bold" panose="020B0803020202020204" pitchFamily="34" charset="0"/>
              </a:rPr>
              <a:t>hundreds </a:t>
            </a:r>
            <a:r>
              <a:rPr lang="en-US" sz="4000" dirty="0">
                <a:solidFill>
                  <a:schemeClr val="accent3">
                    <a:lumMod val="20000"/>
                    <a:lumOff val="80000"/>
                  </a:schemeClr>
                </a:solidFill>
                <a:latin typeface="Tw Cen MT Condensed Extra Bold" panose="020B0803020202020204" pitchFamily="34" charset="0"/>
              </a:rPr>
              <a:t>of dollars in spending is expected to achieve a clear roadway with some snow pack on the edges.</a:t>
            </a:r>
          </a:p>
          <a:p>
            <a:pPr>
              <a:buNone/>
            </a:pPr>
            <a:r>
              <a:rPr lang="en-US" sz="4000" dirty="0">
                <a:solidFill>
                  <a:srgbClr val="FF0000"/>
                </a:solidFill>
                <a:latin typeface="Tw Cen MT Condensed Extra Bold" panose="020B0803020202020204" pitchFamily="34" charset="0"/>
              </a:rPr>
              <a:t>Do you have other examples?</a:t>
            </a: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653" r="13089"/>
          <a:stretch/>
        </p:blipFill>
        <p:spPr bwMode="auto">
          <a:xfrm>
            <a:off x="533400" y="1676400"/>
            <a:ext cx="3550920" cy="368279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228600" y="76200"/>
            <a:ext cx="3276600" cy="889000"/>
          </a:xfrm>
        </p:spPr>
        <p:txBody>
          <a:bodyPr>
            <a:normAutofit/>
          </a:bodyPr>
          <a:lstStyle/>
          <a:p>
            <a:r>
              <a:rPr lang="en-US" sz="3600" dirty="0">
                <a:effectLst/>
              </a:rPr>
              <a:t>Why hit target?</a:t>
            </a:r>
          </a:p>
        </p:txBody>
      </p:sp>
    </p:spTree>
    <p:extLst>
      <p:ext uri="{BB962C8B-B14F-4D97-AF65-F5344CB8AC3E}">
        <p14:creationId xmlns:p14="http://schemas.microsoft.com/office/powerpoint/2010/main" val="7699795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sz="3600" dirty="0"/>
              <a:t>Should you strive to exceed your target level of service?</a:t>
            </a:r>
          </a:p>
          <a:p>
            <a:pPr>
              <a:buNone/>
            </a:pPr>
            <a:endParaRPr lang="en-US" sz="3600" dirty="0"/>
          </a:p>
          <a:p>
            <a:pPr marL="742950" indent="-742950">
              <a:buFont typeface="+mj-lt"/>
              <a:buAutoNum type="arabicPeriod"/>
            </a:pPr>
            <a:r>
              <a:rPr lang="en-US" sz="3600" dirty="0"/>
              <a:t>Yes </a:t>
            </a:r>
          </a:p>
          <a:p>
            <a:pPr marL="742950" indent="-742950">
              <a:buFont typeface="+mj-lt"/>
              <a:buAutoNum type="arabicPeriod"/>
            </a:pPr>
            <a:r>
              <a:rPr lang="en-US" sz="3600" dirty="0"/>
              <a:t>No </a:t>
            </a:r>
          </a:p>
          <a:p>
            <a:endParaRPr lang="en-US" sz="3600" dirty="0"/>
          </a:p>
          <a:p>
            <a:pPr>
              <a:buNone/>
            </a:pPr>
            <a:endParaRPr lang="en-US" dirty="0"/>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599116"/>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pPr>
              <a:buNone/>
            </a:pPr>
            <a:r>
              <a:rPr lang="en-US" sz="3600" dirty="0"/>
              <a:t>Should you strive to exceed your target level of service?</a:t>
            </a:r>
          </a:p>
          <a:p>
            <a:pPr>
              <a:buNone/>
            </a:pPr>
            <a:endParaRPr lang="en-US" sz="3600" dirty="0">
              <a:solidFill>
                <a:schemeClr val="accent1">
                  <a:lumMod val="75000"/>
                </a:schemeClr>
              </a:solidFill>
            </a:endParaRPr>
          </a:p>
          <a:p>
            <a:pPr marL="742950" indent="-742950">
              <a:buFont typeface="+mj-lt"/>
              <a:buAutoNum type="arabicPeriod"/>
            </a:pPr>
            <a:r>
              <a:rPr lang="en-US" sz="3600" dirty="0">
                <a:solidFill>
                  <a:schemeClr val="accent1">
                    <a:lumMod val="75000"/>
                  </a:schemeClr>
                </a:solidFill>
              </a:rPr>
              <a:t>Yes </a:t>
            </a:r>
          </a:p>
          <a:p>
            <a:pPr marL="742950" indent="-742950">
              <a:buFont typeface="+mj-lt"/>
              <a:buAutoNum type="arabicPeriod"/>
            </a:pPr>
            <a:r>
              <a:rPr lang="en-US" sz="3600" dirty="0">
                <a:solidFill>
                  <a:srgbClr val="FFFF00"/>
                </a:solidFill>
              </a:rPr>
              <a:t>No </a:t>
            </a:r>
          </a:p>
          <a:p>
            <a:endParaRPr lang="en-US" sz="3600" dirty="0"/>
          </a:p>
          <a:p>
            <a:pPr>
              <a:buNone/>
            </a:pPr>
            <a:endParaRPr lang="en-US" dirty="0"/>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606529"/>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1888429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Roman\AppData\Local\Microsoft\Windows\INetCache\IE\R1GVPA5D\5214877167_82c48bdf0f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8003291" cy="531468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09600" y="2819400"/>
            <a:ext cx="6858191" cy="2895600"/>
          </a:xfrm>
          <a:solidFill>
            <a:schemeClr val="bg1">
              <a:lumMod val="50000"/>
            </a:schemeClr>
          </a:solidFill>
        </p:spPr>
        <p:txBody>
          <a:bodyPr>
            <a:normAutofit fontScale="70000" lnSpcReduction="20000"/>
          </a:bodyPr>
          <a:lstStyle/>
          <a:p>
            <a:pPr marL="0">
              <a:lnSpc>
                <a:spcPct val="120000"/>
              </a:lnSpc>
              <a:buNone/>
            </a:pPr>
            <a:r>
              <a:rPr lang="en-US" sz="4000" dirty="0">
                <a:latin typeface="Tw Cen MT Condensed Extra Bold" panose="020B0803020202020204" pitchFamily="34" charset="0"/>
              </a:rPr>
              <a:t>Fall review: Hwy 77 no new changes, same AADT, still a “ commuter level”.</a:t>
            </a:r>
          </a:p>
          <a:p>
            <a:pPr marL="0">
              <a:lnSpc>
                <a:spcPct val="120000"/>
              </a:lnSpc>
              <a:buNone/>
            </a:pPr>
            <a:endParaRPr lang="en-US" sz="4000" dirty="0">
              <a:latin typeface="Tw Cen MT Condensed Extra Bold" panose="020B0803020202020204" pitchFamily="34" charset="0"/>
            </a:endParaRPr>
          </a:p>
          <a:p>
            <a:pPr marL="0">
              <a:lnSpc>
                <a:spcPct val="120000"/>
              </a:lnSpc>
              <a:buNone/>
            </a:pPr>
            <a:r>
              <a:rPr lang="en-US" sz="4000" dirty="0">
                <a:latin typeface="Tw Cen MT Condensed Extra Bold" panose="020B0803020202020204" pitchFamily="34" charset="0"/>
              </a:rPr>
              <a:t>Pre-storm review : Hwy 77 commuter level but with a game on Sunday, the level of service changes to “super commuter level”.</a:t>
            </a:r>
            <a:endParaRPr lang="en-US" sz="4000" dirty="0">
              <a:solidFill>
                <a:schemeClr val="tx2">
                  <a:lumMod val="60000"/>
                  <a:lumOff val="40000"/>
                </a:schemeClr>
              </a:solidFill>
              <a:latin typeface="Tw Cen MT Condensed Extra Bold" panose="020B0803020202020204" pitchFamily="34" charset="0"/>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pic>
        <p:nvPicPr>
          <p:cNvPr id="3074" name="Picture 2" descr="C:\Users\Roman\AppData\Local\Microsoft\Windows\INetCache\IE\JBW9WJB3\15165-illustration-of-a-football-pv[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8247" y="1687448"/>
            <a:ext cx="1635124" cy="12118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228600" y="76200"/>
            <a:ext cx="5791200" cy="889000"/>
          </a:xfrm>
        </p:spPr>
        <p:txBody>
          <a:bodyPr>
            <a:normAutofit fontScale="90000"/>
          </a:bodyPr>
          <a:lstStyle/>
          <a:p>
            <a:r>
              <a:rPr lang="en-US" sz="3600" dirty="0">
                <a:effectLst/>
              </a:rPr>
              <a:t>What impacts the level of service?</a:t>
            </a:r>
          </a:p>
        </p:txBody>
      </p:sp>
    </p:spTree>
    <p:extLst>
      <p:ext uri="{BB962C8B-B14F-4D97-AF65-F5344CB8AC3E}">
        <p14:creationId xmlns:p14="http://schemas.microsoft.com/office/powerpoint/2010/main" val="1211868098"/>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812800"/>
          </a:xfrm>
        </p:spPr>
        <p:txBody>
          <a:bodyPr>
            <a:normAutofit/>
          </a:bodyPr>
          <a:lstStyle/>
          <a:p>
            <a:pPr lvl="1" algn="l" rtl="0">
              <a:spcBef>
                <a:spcPct val="0"/>
              </a:spcBef>
            </a:pPr>
            <a:r>
              <a:rPr lang="en-US" sz="3200" dirty="0">
                <a:solidFill>
                  <a:schemeClr val="bg1"/>
                </a:solidFill>
                <a:effectLst/>
                <a:latin typeface="Tw Cen MT Condensed Extra Bold" panose="020B0803020202020204" pitchFamily="34" charset="0"/>
              </a:rPr>
              <a:t>What do you need to meet these goals?</a:t>
            </a:r>
            <a:endParaRPr lang="en-US" dirty="0">
              <a:solidFill>
                <a:schemeClr val="bg1"/>
              </a:solidFill>
              <a:effectLst/>
              <a:latin typeface="Tw Cen MT Condensed Extra Bold" panose="020B0803020202020204" pitchFamily="34" charset="0"/>
            </a:endParaRPr>
          </a:p>
        </p:txBody>
      </p:sp>
      <p:sp>
        <p:nvSpPr>
          <p:cNvPr id="3" name="Content Placeholder 2"/>
          <p:cNvSpPr>
            <a:spLocks noGrp="1"/>
          </p:cNvSpPr>
          <p:nvPr>
            <p:ph idx="1"/>
          </p:nvPr>
        </p:nvSpPr>
        <p:spPr>
          <a:xfrm>
            <a:off x="533400" y="1371600"/>
            <a:ext cx="8229600" cy="3962400"/>
          </a:xfrm>
        </p:spPr>
        <p:txBody>
          <a:bodyPr>
            <a:normAutofit/>
          </a:bodyPr>
          <a:lstStyle/>
          <a:p>
            <a:pPr>
              <a:buNone/>
            </a:pPr>
            <a:endParaRPr lang="en-US" sz="4000" dirty="0">
              <a:effectLst/>
              <a:latin typeface="Tw Cen MT Condensed Extra Bold" panose="020B0803020202020204" pitchFamily="34" charset="0"/>
            </a:endParaRPr>
          </a:p>
          <a:p>
            <a:pPr>
              <a:buNone/>
            </a:pPr>
            <a:r>
              <a:rPr lang="en-US" sz="4000" dirty="0">
                <a:latin typeface="Tw Cen MT Condensed Extra Bold" panose="020B0803020202020204" pitchFamily="34" charset="0"/>
              </a:rPr>
              <a:t>Given: I-494 super commuter LOS from Airport to Hamel (22 miles).  The road must be clear 1-3 hours after storm.  </a:t>
            </a:r>
          </a:p>
          <a:p>
            <a:pPr>
              <a:buNone/>
            </a:pPr>
            <a:endParaRPr lang="en-US" sz="4000" dirty="0">
              <a:latin typeface="Tw Cen MT Condensed Extra Bold" panose="020B0803020202020204" pitchFamily="34" charset="0"/>
            </a:endParaRPr>
          </a:p>
          <a:p>
            <a:pPr>
              <a:buNone/>
            </a:pPr>
            <a:r>
              <a:rPr lang="en-US" sz="4000" dirty="0">
                <a:latin typeface="Tw Cen MT Condensed Extra Bold" panose="020B0803020202020204" pitchFamily="34" charset="0"/>
              </a:rPr>
              <a:t>Resource allocation: cost of equipment, ability of staff and equipment to perform the job.</a:t>
            </a:r>
          </a:p>
          <a:p>
            <a:pPr>
              <a:buNone/>
            </a:pPr>
            <a:endParaRPr lang="en-US" sz="4000" dirty="0">
              <a:latin typeface="Tw Cen MT Condensed Extra Bold" panose="020B0803020202020204" pitchFamily="34" charset="0"/>
            </a:endParaRP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6934507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3800"/>
            <a:ext cx="4572000" cy="5080000"/>
          </a:xfrm>
        </p:spPr>
        <p:txBody>
          <a:bodyPr>
            <a:normAutofit fontScale="85000" lnSpcReduction="10000"/>
          </a:bodyPr>
          <a:lstStyle/>
          <a:p>
            <a:r>
              <a:rPr lang="en-US" dirty="0">
                <a:latin typeface="Tw Cen MT Condensed Extra Bold" panose="020B0803020202020204" pitchFamily="34" charset="0"/>
              </a:rPr>
              <a:t>Cycle time:  To decrease cycle time, make  route  shorter or add more equipment .</a:t>
            </a:r>
          </a:p>
          <a:p>
            <a:endParaRPr lang="en-US" dirty="0">
              <a:latin typeface="Tw Cen MT Condensed Extra Bold" panose="020B0803020202020204" pitchFamily="34" charset="0"/>
            </a:endParaRPr>
          </a:p>
          <a:p>
            <a:r>
              <a:rPr lang="en-US" dirty="0">
                <a:latin typeface="Tw Cen MT Condensed Extra Bold" panose="020B0803020202020204" pitchFamily="34" charset="0"/>
              </a:rPr>
              <a:t>Also consider amount of chemicals needed and the equipment that can carry the appropriate amount. </a:t>
            </a:r>
          </a:p>
          <a:p>
            <a:endParaRPr lang="en-US" dirty="0">
              <a:latin typeface="Tw Cen MT Condensed Extra Bold" panose="020B0803020202020204" pitchFamily="34" charset="0"/>
            </a:endParaRPr>
          </a:p>
          <a:p>
            <a:r>
              <a:rPr lang="en-US" dirty="0">
                <a:latin typeface="Tw Cen MT Condensed Extra Bold" panose="020B0803020202020204" pitchFamily="34" charset="0"/>
              </a:rPr>
              <a:t>(Example: 2-lane road under 17 miles, use single axle; over 17 miles and 2-lanes, use tandem axle).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379253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29200" y="3962400"/>
            <a:ext cx="3792536" cy="923330"/>
          </a:xfrm>
          <a:prstGeom prst="rect">
            <a:avLst/>
          </a:prstGeom>
          <a:solidFill>
            <a:srgbClr val="FFFF00"/>
          </a:solidFill>
        </p:spPr>
        <p:txBody>
          <a:bodyPr wrap="square" rtlCol="0">
            <a:spAutoFit/>
          </a:bodyPr>
          <a:lstStyle/>
          <a:p>
            <a:r>
              <a:rPr lang="en-US" dirty="0"/>
              <a:t>Note to presenters:  Insert one of your route maps here.  Delete this yellow box before making presentation.</a:t>
            </a: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8" name="Title 1"/>
          <p:cNvSpPr>
            <a:spLocks noGrp="1"/>
          </p:cNvSpPr>
          <p:nvPr>
            <p:ph type="title"/>
          </p:nvPr>
        </p:nvSpPr>
        <p:spPr>
          <a:xfrm>
            <a:off x="304800" y="76200"/>
            <a:ext cx="8229600" cy="812800"/>
          </a:xfrm>
        </p:spPr>
        <p:txBody>
          <a:bodyPr>
            <a:normAutofit/>
          </a:bodyPr>
          <a:lstStyle/>
          <a:p>
            <a:pPr lvl="1" algn="l" rtl="0">
              <a:spcBef>
                <a:spcPct val="0"/>
              </a:spcBef>
            </a:pPr>
            <a:r>
              <a:rPr lang="en-US" sz="3200" dirty="0">
                <a:solidFill>
                  <a:schemeClr val="bg1"/>
                </a:solidFill>
                <a:effectLst/>
                <a:latin typeface="Tw Cen MT Condensed Extra Bold" panose="020B0803020202020204" pitchFamily="34" charset="0"/>
              </a:rPr>
              <a:t>What else to consider?</a:t>
            </a:r>
            <a:endParaRPr lang="en-US" dirty="0">
              <a:solidFill>
                <a:schemeClr val="bg1"/>
              </a:solidFill>
              <a:effectLst/>
              <a:latin typeface="Tw Cen MT Condensed Extra Bold" panose="020B0803020202020204" pitchFamily="34" charset="0"/>
            </a:endParaRPr>
          </a:p>
        </p:txBody>
      </p:sp>
    </p:spTree>
    <p:extLst>
      <p:ext uri="{BB962C8B-B14F-4D97-AF65-F5344CB8AC3E}">
        <p14:creationId xmlns:p14="http://schemas.microsoft.com/office/powerpoint/2010/main" val="201712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4008" b="38657"/>
          <a:stretch/>
        </p:blipFill>
        <p:spPr bwMode="auto">
          <a:xfrm>
            <a:off x="0" y="1066800"/>
            <a:ext cx="9144000" cy="256032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81000" y="304800"/>
            <a:ext cx="7162800" cy="679450"/>
          </a:xfrm>
        </p:spPr>
        <p:txBody>
          <a:bodyPr>
            <a:normAutofit/>
          </a:bodyPr>
          <a:lstStyle/>
          <a:p>
            <a:pPr marL="0" indent="0">
              <a:buNone/>
            </a:pPr>
            <a:r>
              <a:rPr lang="en-US" sz="3600" dirty="0">
                <a:effectLst/>
                <a:latin typeface="Tw Cen MT Condensed Extra Bold" panose="020B0803020202020204" pitchFamily="34" charset="0"/>
              </a:rPr>
              <a:t>How can you be successful?</a:t>
            </a:r>
          </a:p>
        </p:txBody>
      </p:sp>
      <p:sp>
        <p:nvSpPr>
          <p:cNvPr id="4" name="Rectangle 3"/>
          <p:cNvSpPr/>
          <p:nvPr/>
        </p:nvSpPr>
        <p:spPr>
          <a:xfrm>
            <a:off x="381000" y="3886200"/>
            <a:ext cx="8534400" cy="2246769"/>
          </a:xfrm>
          <a:prstGeom prst="rect">
            <a:avLst/>
          </a:prstGeom>
          <a:noFill/>
        </p:spPr>
        <p:txBody>
          <a:bodyPr wrap="square">
            <a:spAutoFit/>
          </a:bodyPr>
          <a:lstStyle/>
          <a:p>
            <a:r>
              <a:rPr lang="en-US" sz="2800" dirty="0">
                <a:solidFill>
                  <a:schemeClr val="bg1"/>
                </a:solidFill>
                <a:latin typeface="Tw Cen MT Condensed Extra Bold" panose="020B0803020202020204" pitchFamily="34" charset="0"/>
              </a:rPr>
              <a:t>“If we don’t have any more resources and have more areas to serve, it either results in a lower level of service or we have to </a:t>
            </a:r>
            <a:r>
              <a:rPr lang="en-US" sz="2800" dirty="0">
                <a:solidFill>
                  <a:schemeClr val="accent6">
                    <a:lumMod val="75000"/>
                  </a:schemeClr>
                </a:solidFill>
                <a:latin typeface="Tw Cen MT Condensed Extra Bold" panose="020B0803020202020204" pitchFamily="34" charset="0"/>
              </a:rPr>
              <a:t>become more effective by using better tools.  </a:t>
            </a:r>
            <a:r>
              <a:rPr lang="en-US" sz="2800" dirty="0">
                <a:solidFill>
                  <a:schemeClr val="bg1"/>
                </a:solidFill>
                <a:latin typeface="Tw Cen MT Condensed Extra Bold" panose="020B0803020202020204" pitchFamily="34" charset="0"/>
              </a:rPr>
              <a:t>(Examples include:  tow plow, gang plowing, anti-icing, more tandems, supertankers, performance enhancers to brine…)”</a:t>
            </a: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86840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3350" y="1262061"/>
            <a:ext cx="5048250" cy="2243139"/>
          </a:xfrm>
        </p:spPr>
        <p:txBody>
          <a:bodyPr>
            <a:normAutofit/>
          </a:bodyPr>
          <a:lstStyle/>
          <a:p>
            <a:pPr marL="0" indent="0">
              <a:buNone/>
            </a:pPr>
            <a:r>
              <a:rPr lang="en-US" dirty="0">
                <a:latin typeface="Tw Cen MT Condensed Extra Bold" panose="020B0803020202020204" pitchFamily="34" charset="0"/>
              </a:rPr>
              <a:t>Hwy 83 (2-lane undivided) is 26 miles long with an AADT of 800.  Two DOT payroll clerks, bridge supervisor and an engineer live here.</a:t>
            </a:r>
          </a:p>
        </p:txBody>
      </p:sp>
      <p:sp>
        <p:nvSpPr>
          <p:cNvPr id="5" name="Content Placeholder 2"/>
          <p:cNvSpPr txBox="1">
            <a:spLocks/>
          </p:cNvSpPr>
          <p:nvPr/>
        </p:nvSpPr>
        <p:spPr>
          <a:xfrm>
            <a:off x="3962400" y="3783011"/>
            <a:ext cx="4800600" cy="1828799"/>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latin typeface="Tw Cen MT Condensed Extra Bold" panose="020B0803020202020204" pitchFamily="34" charset="0"/>
              </a:rPr>
              <a:t>Hwy 60 (2-lane undivided) is 19 miles long with an AADT of 15,000.  My wife and my friends live here.</a:t>
            </a:r>
          </a:p>
        </p:txBody>
      </p:sp>
      <p:pic>
        <p:nvPicPr>
          <p:cNvPr id="9218" name="Picture 2" descr="C:\pictures\Pictures\salt\roads\bridge.JPG"/>
          <p:cNvPicPr>
            <a:picLocks noChangeAspect="1" noChangeArrowheads="1"/>
          </p:cNvPicPr>
          <p:nvPr/>
        </p:nvPicPr>
        <p:blipFill rotWithShape="1">
          <a:blip r:embed="rId3">
            <a:extLst>
              <a:ext uri="{28A0092B-C50C-407E-A947-70E740481C1C}">
                <a14:useLocalDpi xmlns:a14="http://schemas.microsoft.com/office/drawing/2010/main" val="0"/>
              </a:ext>
            </a:extLst>
          </a:blip>
          <a:srcRect l="15612" t="20738" r="19270"/>
          <a:stretch/>
        </p:blipFill>
        <p:spPr bwMode="auto">
          <a:xfrm>
            <a:off x="285750" y="3779202"/>
            <a:ext cx="3552636" cy="247224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50" t="24085" r="18037" b="21007"/>
          <a:stretch/>
        </p:blipFill>
        <p:spPr bwMode="auto">
          <a:xfrm>
            <a:off x="228600" y="1120775"/>
            <a:ext cx="3609786" cy="246062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9" name="Content Placeholder 2"/>
          <p:cNvSpPr txBox="1">
            <a:spLocks/>
          </p:cNvSpPr>
          <p:nvPr/>
        </p:nvSpPr>
        <p:spPr>
          <a:xfrm>
            <a:off x="381000" y="304800"/>
            <a:ext cx="7162800" cy="67945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dirty="0">
                <a:effectLst/>
                <a:latin typeface="Tw Cen MT Condensed Extra Bold" panose="020B0803020202020204" pitchFamily="34" charset="0"/>
              </a:rPr>
              <a:t>What effects your decision making?</a:t>
            </a:r>
          </a:p>
        </p:txBody>
      </p:sp>
    </p:spTree>
    <p:extLst>
      <p:ext uri="{BB962C8B-B14F-4D97-AF65-F5344CB8AC3E}">
        <p14:creationId xmlns:p14="http://schemas.microsoft.com/office/powerpoint/2010/main" val="2187356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1959" y="964625"/>
            <a:ext cx="3203226" cy="480483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09205" y="1479322"/>
            <a:ext cx="5178774" cy="2554545"/>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latin typeface="Tw Cen MT Condensed Extra Bold" panose="020B0803020202020204" pitchFamily="34" charset="0"/>
              </a:rPr>
              <a:t>Grip? </a:t>
            </a:r>
          </a:p>
          <a:p>
            <a:pPr marL="457200" indent="-457200">
              <a:buFont typeface="Arial" panose="020B0604020202020204" pitchFamily="34" charset="0"/>
              <a:buChar char="•"/>
            </a:pPr>
            <a:r>
              <a:rPr lang="en-US" sz="3200" dirty="0">
                <a:solidFill>
                  <a:schemeClr val="bg1"/>
                </a:solidFill>
                <a:latin typeface="Tw Cen MT Condensed Extra Bold" panose="020B0803020202020204" pitchFamily="34" charset="0"/>
              </a:rPr>
              <a:t>How much road is open?</a:t>
            </a:r>
          </a:p>
          <a:p>
            <a:pPr marL="457200" indent="-457200">
              <a:buFont typeface="Arial" panose="020B0604020202020204" pitchFamily="34" charset="0"/>
              <a:buChar char="•"/>
            </a:pPr>
            <a:r>
              <a:rPr lang="en-US" sz="3200" dirty="0">
                <a:solidFill>
                  <a:schemeClr val="bg1"/>
                </a:solidFill>
                <a:latin typeface="Tw Cen MT Condensed Extra Bold" panose="020B0803020202020204" pitchFamily="34" charset="0"/>
              </a:rPr>
              <a:t>Hours after the storm ?</a:t>
            </a:r>
          </a:p>
          <a:p>
            <a:pPr marL="457200" indent="-457200">
              <a:buFont typeface="Arial" panose="020B0604020202020204" pitchFamily="34" charset="0"/>
              <a:buChar char="•"/>
            </a:pPr>
            <a:r>
              <a:rPr lang="en-US" sz="3200" dirty="0">
                <a:solidFill>
                  <a:schemeClr val="bg1"/>
                </a:solidFill>
                <a:latin typeface="Tw Cen MT Condensed Extra Bold" panose="020B0803020202020204" pitchFamily="34" charset="0"/>
              </a:rPr>
              <a:t>Speed of travelling public?</a:t>
            </a:r>
          </a:p>
          <a:p>
            <a:pPr marL="457200" indent="-457200">
              <a:buFont typeface="Arial" panose="020B0604020202020204" pitchFamily="34" charset="0"/>
              <a:buChar char="•"/>
            </a:pPr>
            <a:r>
              <a:rPr lang="en-US" sz="3200" dirty="0">
                <a:solidFill>
                  <a:schemeClr val="bg1"/>
                </a:solidFill>
                <a:latin typeface="Tw Cen MT Condensed Extra Bold" panose="020B0803020202020204" pitchFamily="34" charset="0"/>
              </a:rPr>
              <a:t>Other… </a:t>
            </a:r>
            <a:r>
              <a:rPr lang="en-US" sz="2800" dirty="0">
                <a:solidFill>
                  <a:schemeClr val="bg1"/>
                </a:solidFill>
                <a:latin typeface="Tw Cen MT Condensed Extra Bold" panose="020B0803020202020204" pitchFamily="34" charset="0"/>
              </a:rPr>
              <a:t> </a:t>
            </a:r>
          </a:p>
        </p:txBody>
      </p:sp>
      <p:sp>
        <p:nvSpPr>
          <p:cNvPr id="8" name="TextBox 7"/>
          <p:cNvSpPr txBox="1"/>
          <p:nvPr/>
        </p:nvSpPr>
        <p:spPr>
          <a:xfrm>
            <a:off x="7261726" y="1371600"/>
            <a:ext cx="1219200" cy="1384995"/>
          </a:xfrm>
          <a:prstGeom prst="rect">
            <a:avLst/>
          </a:prstGeom>
          <a:noFill/>
        </p:spPr>
        <p:txBody>
          <a:bodyPr wrap="square" rtlCol="0">
            <a:spAutoFit/>
          </a:bodyPr>
          <a:lstStyle/>
          <a:p>
            <a:r>
              <a:rPr lang="en-US" sz="2800" dirty="0">
                <a:solidFill>
                  <a:schemeClr val="bg1"/>
                </a:solidFill>
                <a:latin typeface="Tw Cen MT Condensed Extra Bold" panose="020B0803020202020204" pitchFamily="34" charset="0"/>
              </a:rPr>
              <a:t>RWIS: Grip  Sensor</a:t>
            </a: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1" name="Content Placeholder 2"/>
          <p:cNvSpPr txBox="1">
            <a:spLocks/>
          </p:cNvSpPr>
          <p:nvPr/>
        </p:nvSpPr>
        <p:spPr>
          <a:xfrm>
            <a:off x="71688" y="285175"/>
            <a:ext cx="7162800" cy="67945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dirty="0">
                <a:effectLst/>
                <a:latin typeface="Tw Cen MT Condensed Extra Bold" panose="020B0803020202020204" pitchFamily="34" charset="0"/>
              </a:rPr>
              <a:t>How do you know you hit your target?</a:t>
            </a:r>
          </a:p>
        </p:txBody>
      </p:sp>
      <p:sp>
        <p:nvSpPr>
          <p:cNvPr id="12" name="Content Placeholder 2"/>
          <p:cNvSpPr txBox="1">
            <a:spLocks/>
          </p:cNvSpPr>
          <p:nvPr/>
        </p:nvSpPr>
        <p:spPr>
          <a:xfrm>
            <a:off x="2133600" y="4267200"/>
            <a:ext cx="3200399" cy="1893542"/>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dirty="0">
                <a:solidFill>
                  <a:schemeClr val="accent6">
                    <a:lumMod val="60000"/>
                    <a:lumOff val="40000"/>
                  </a:schemeClr>
                </a:solidFill>
                <a:effectLst/>
                <a:latin typeface="Tw Cen MT Condensed Extra Bold" panose="020B0803020202020204" pitchFamily="34" charset="0"/>
              </a:rPr>
              <a:t>How can you improve your evaluation process?</a:t>
            </a:r>
          </a:p>
        </p:txBody>
      </p:sp>
    </p:spTree>
    <p:extLst>
      <p:ext uri="{BB962C8B-B14F-4D97-AF65-F5344CB8AC3E}">
        <p14:creationId xmlns:p14="http://schemas.microsoft.com/office/powerpoint/2010/main" val="3834339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oman\AppData\Local\Microsoft\Windows\INetCache\IE\JBW9WJB3\little-leagu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69228"/>
            <a:ext cx="5638800" cy="345992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19800" y="1447800"/>
            <a:ext cx="2819400" cy="4154984"/>
          </a:xfrm>
          <a:prstGeom prst="rect">
            <a:avLst/>
          </a:prstGeom>
          <a:noFill/>
        </p:spPr>
        <p:txBody>
          <a:bodyPr wrap="square" rtlCol="0">
            <a:spAutoFit/>
          </a:bodyPr>
          <a:lstStyle/>
          <a:p>
            <a:r>
              <a:rPr lang="en-US" sz="2400" dirty="0">
                <a:solidFill>
                  <a:schemeClr val="bg1"/>
                </a:solidFill>
                <a:latin typeface="Tw Cen MT Condensed Extra Bold" panose="020B0803020202020204" pitchFamily="34" charset="0"/>
              </a:rPr>
              <a:t>Just like a coach reviews the game and leads drills to improve performance, a supervisor leads a feedback loop, asking questions like:</a:t>
            </a:r>
          </a:p>
          <a:p>
            <a:endParaRPr lang="en-US" sz="2400" dirty="0">
              <a:solidFill>
                <a:schemeClr val="bg1"/>
              </a:solidFill>
              <a:latin typeface="Tw Cen MT Condensed Extra Bold" panose="020B0803020202020204" pitchFamily="34" charset="0"/>
            </a:endParaRPr>
          </a:p>
          <a:p>
            <a:r>
              <a:rPr lang="en-US" sz="2400" dirty="0">
                <a:solidFill>
                  <a:schemeClr val="bg1"/>
                </a:solidFill>
                <a:latin typeface="Tw Cen MT Condensed Extra Bold" panose="020B0803020202020204" pitchFamily="34" charset="0"/>
              </a:rPr>
              <a:t>Did we meet our goals? How might we adjust?</a:t>
            </a: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8" name="Content Placeholder 2"/>
          <p:cNvSpPr txBox="1">
            <a:spLocks/>
          </p:cNvSpPr>
          <p:nvPr/>
        </p:nvSpPr>
        <p:spPr>
          <a:xfrm>
            <a:off x="381000" y="304800"/>
            <a:ext cx="7162800" cy="67945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dirty="0">
                <a:effectLst/>
                <a:latin typeface="Tw Cen MT Condensed Extra Bold" panose="020B0803020202020204" pitchFamily="34" charset="0"/>
              </a:rPr>
              <a:t>What to do after the storm?</a:t>
            </a:r>
          </a:p>
        </p:txBody>
      </p:sp>
    </p:spTree>
    <p:extLst>
      <p:ext uri="{BB962C8B-B14F-4D97-AF65-F5344CB8AC3E}">
        <p14:creationId xmlns:p14="http://schemas.microsoft.com/office/powerpoint/2010/main" val="2737350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1600200"/>
            <a:ext cx="4953000" cy="3987800"/>
          </a:xfrm>
        </p:spPr>
        <p:txBody>
          <a:bodyPr>
            <a:normAutofit/>
          </a:bodyPr>
          <a:lstStyle/>
          <a:p>
            <a:pPr marL="0" indent="0">
              <a:buNone/>
            </a:pPr>
            <a:r>
              <a:rPr lang="en-US" sz="4000" dirty="0">
                <a:solidFill>
                  <a:schemeClr val="accent6">
                    <a:lumMod val="60000"/>
                    <a:lumOff val="40000"/>
                  </a:schemeClr>
                </a:solidFill>
                <a:latin typeface="Tw Cen MT Condensed Extra Bold" panose="020B0803020202020204" pitchFamily="34" charset="0"/>
              </a:rPr>
              <a:t>Open communication channels</a:t>
            </a:r>
            <a:r>
              <a:rPr lang="en-US" sz="4000" dirty="0">
                <a:latin typeface="Tw Cen MT Condensed Extra Bold" panose="020B0803020202020204" pitchFamily="34" charset="0"/>
              </a:rPr>
              <a:t> pave the way for  successful operations.</a:t>
            </a:r>
          </a:p>
          <a:p>
            <a:pPr marL="0" indent="0">
              <a:buNone/>
            </a:pPr>
            <a:endParaRPr lang="en-US" sz="4000" dirty="0">
              <a:latin typeface="Tw Cen MT Condensed Extra Bold" panose="020B0803020202020204" pitchFamily="34" charset="0"/>
            </a:endParaRPr>
          </a:p>
          <a:p>
            <a:pPr marL="0" indent="0">
              <a:buNone/>
            </a:pPr>
            <a:r>
              <a:rPr lang="en-US" sz="4000" dirty="0">
                <a:latin typeface="Tw Cen MT Condensed Extra Bold" panose="020B0803020202020204" pitchFamily="34" charset="0"/>
              </a:rPr>
              <a:t>Negative communication channels will keep people and their ideas at a distance.</a:t>
            </a:r>
          </a:p>
        </p:txBody>
      </p:sp>
      <p:pic>
        <p:nvPicPr>
          <p:cNvPr id="10244" name="Picture 4" descr="C:\Users\Roman\AppData\Local\Microsoft\Windows\INetCache\IE\4QEMZ2MI\0511-0905-2605-2038_Teacher_Yelling_at_a_Student_clipart_imag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828800"/>
            <a:ext cx="3124200" cy="3206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Content Placeholder 2"/>
          <p:cNvSpPr txBox="1">
            <a:spLocks/>
          </p:cNvSpPr>
          <p:nvPr/>
        </p:nvSpPr>
        <p:spPr>
          <a:xfrm>
            <a:off x="228600" y="253435"/>
            <a:ext cx="7162800" cy="67945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dirty="0">
                <a:effectLst/>
                <a:latin typeface="Tw Cen MT Condensed Extra Bold" panose="020B0803020202020204" pitchFamily="34" charset="0"/>
              </a:rPr>
              <a:t>How effective is your communication?</a:t>
            </a:r>
          </a:p>
        </p:txBody>
      </p:sp>
    </p:spTree>
    <p:extLst>
      <p:ext uri="{BB962C8B-B14F-4D97-AF65-F5344CB8AC3E}">
        <p14:creationId xmlns:p14="http://schemas.microsoft.com/office/powerpoint/2010/main" val="4547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0" y="3654557"/>
            <a:ext cx="4648200" cy="2289043"/>
          </a:xfrm>
        </p:spPr>
        <p:txBody>
          <a:bodyPr>
            <a:normAutofit/>
          </a:bodyPr>
          <a:lstStyle/>
          <a:p>
            <a:r>
              <a:rPr lang="en-US" sz="2400" dirty="0">
                <a:latin typeface="Tw Cen MT Condensed Extra Bold" panose="020B0803020202020204" pitchFamily="34" charset="0"/>
              </a:rPr>
              <a:t>amongst maintenance leadership</a:t>
            </a:r>
          </a:p>
          <a:p>
            <a:r>
              <a:rPr lang="en-US" sz="2400" dirty="0">
                <a:latin typeface="Tw Cen MT Condensed Extra Bold" panose="020B0803020202020204" pitchFamily="34" charset="0"/>
              </a:rPr>
              <a:t>with those reporting to you</a:t>
            </a:r>
          </a:p>
          <a:p>
            <a:r>
              <a:rPr lang="en-US" sz="2400" dirty="0">
                <a:latin typeface="Tw Cen MT Condensed Extra Bold" panose="020B0803020202020204" pitchFamily="34" charset="0"/>
              </a:rPr>
              <a:t>with your customers</a:t>
            </a:r>
          </a:p>
          <a:p>
            <a:r>
              <a:rPr lang="en-US" sz="2400" dirty="0">
                <a:latin typeface="Tw Cen MT Condensed Extra Bold" panose="020B0803020202020204" pitchFamily="34" charset="0"/>
              </a:rPr>
              <a:t>with support services</a:t>
            </a:r>
          </a:p>
          <a:p>
            <a:r>
              <a:rPr lang="en-US" sz="2400" dirty="0">
                <a:latin typeface="Tw Cen MT Condensed Extra Bold" panose="020B0803020202020204" pitchFamily="34" charset="0"/>
              </a:rPr>
              <a:t>within your crew</a:t>
            </a:r>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8" name="Content Placeholder 2"/>
          <p:cNvSpPr txBox="1">
            <a:spLocks/>
          </p:cNvSpPr>
          <p:nvPr/>
        </p:nvSpPr>
        <p:spPr>
          <a:xfrm>
            <a:off x="80772" y="304800"/>
            <a:ext cx="7162800" cy="679450"/>
          </a:xfrm>
          <a:prstGeom prst="rect">
            <a:avLst/>
          </a:prstGeom>
        </p:spPr>
        <p:txBody>
          <a:bodyPr vert="horz" lIns="91440" tIns="45720" rIns="91440" bIns="45720" rtlCol="0">
            <a:normAutofit fontScale="92500"/>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dirty="0">
                <a:effectLst/>
                <a:latin typeface="Tw Cen MT Condensed Extra Bold" panose="020B0803020202020204" pitchFamily="34" charset="0"/>
              </a:rPr>
              <a:t>What does open communication look like?</a:t>
            </a:r>
          </a:p>
        </p:txBody>
      </p:sp>
      <p:pic>
        <p:nvPicPr>
          <p:cNvPr id="6" name="Picture 5" descr="... Point of View: Feedback and Communication: 2 Top Things, Part 2"/>
          <p:cNvPicPr>
            <a:picLocks noChangeAspect="1"/>
          </p:cNvPicPr>
          <p:nvPr/>
        </p:nvPicPr>
        <p:blipFill rotWithShape="1">
          <a:blip r:embed="rId4">
            <a:extLst>
              <a:ext uri="{28A0092B-C50C-407E-A947-70E740481C1C}">
                <a14:useLocalDpi xmlns:a14="http://schemas.microsoft.com/office/drawing/2010/main" val="0"/>
              </a:ext>
            </a:extLst>
          </a:blip>
          <a:srcRect l="12309" t="33596" r="12304" b="949"/>
          <a:stretch/>
        </p:blipFill>
        <p:spPr>
          <a:xfrm>
            <a:off x="2560320" y="1280160"/>
            <a:ext cx="4480560" cy="2194560"/>
          </a:xfrm>
          <a:prstGeom prst="rect">
            <a:avLst/>
          </a:prstGeom>
          <a:noFill/>
        </p:spPr>
      </p:pic>
    </p:spTree>
    <p:extLst>
      <p:ext uri="{BB962C8B-B14F-4D97-AF65-F5344CB8AC3E}">
        <p14:creationId xmlns:p14="http://schemas.microsoft.com/office/powerpoint/2010/main" val="1160477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endParaRPr lang="en-US" sz="3600" dirty="0"/>
          </a:p>
          <a:p>
            <a:pPr marL="0" indent="0">
              <a:buNone/>
            </a:pPr>
            <a:r>
              <a:rPr lang="en-US" sz="3600" dirty="0"/>
              <a:t>Who needs to work on their communication skills?</a:t>
            </a:r>
          </a:p>
          <a:p>
            <a:pPr marL="0" indent="0">
              <a:buNone/>
            </a:pPr>
            <a:endParaRPr lang="en-US" sz="3600" dirty="0"/>
          </a:p>
          <a:p>
            <a:pPr marL="742950" indent="-742950">
              <a:buFont typeface="+mj-lt"/>
              <a:buAutoNum type="arabicPeriod"/>
            </a:pPr>
            <a:r>
              <a:rPr lang="en-US" sz="3600" dirty="0"/>
              <a:t>New employees</a:t>
            </a:r>
          </a:p>
          <a:p>
            <a:pPr marL="742950" indent="-742950">
              <a:lnSpc>
                <a:spcPct val="100000"/>
              </a:lnSpc>
              <a:buFont typeface="+mj-lt"/>
              <a:buAutoNum type="arabicPeriod"/>
              <a:defRPr/>
            </a:pPr>
            <a:r>
              <a:rPr lang="en-US" sz="3600" dirty="0"/>
              <a:t>Maintenance leadership</a:t>
            </a:r>
          </a:p>
          <a:p>
            <a:pPr marL="742950" indent="-742950">
              <a:lnSpc>
                <a:spcPct val="100000"/>
              </a:lnSpc>
              <a:buFont typeface="+mj-lt"/>
              <a:buAutoNum type="arabicPeriod"/>
              <a:defRPr/>
            </a:pPr>
            <a:r>
              <a:rPr lang="en-US" sz="3600" dirty="0"/>
              <a:t>Plow operators</a:t>
            </a:r>
          </a:p>
          <a:p>
            <a:pPr marL="742950" indent="-742950">
              <a:buFont typeface="+mj-lt"/>
              <a:buAutoNum type="arabicPeriod"/>
            </a:pPr>
            <a:r>
              <a:rPr lang="en-US" sz="3600" dirty="0"/>
              <a:t>Everyone</a:t>
            </a:r>
          </a:p>
          <a:p>
            <a:pPr marL="742950" indent="-742950">
              <a:buFont typeface="+mj-lt"/>
              <a:buAutoNum type="arabicPeriod"/>
            </a:pPr>
            <a:endParaRPr lang="en-US" sz="3600" dirty="0"/>
          </a:p>
          <a:p>
            <a:pPr>
              <a:buNone/>
            </a:pPr>
            <a:endParaRPr lang="en-US" dirty="0"/>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964372"/>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607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endParaRPr lang="en-US" sz="3600" dirty="0"/>
          </a:p>
          <a:p>
            <a:pPr marL="0" indent="0">
              <a:buNone/>
            </a:pPr>
            <a:r>
              <a:rPr lang="en-US" sz="3600" dirty="0"/>
              <a:t>Who needs to work on their communication skills?</a:t>
            </a:r>
          </a:p>
          <a:p>
            <a:pPr marL="0" indent="0">
              <a:buNone/>
            </a:pPr>
            <a:endParaRPr lang="en-US" sz="3600" dirty="0">
              <a:solidFill>
                <a:schemeClr val="accent1">
                  <a:lumMod val="75000"/>
                </a:schemeClr>
              </a:solidFill>
            </a:endParaRPr>
          </a:p>
          <a:p>
            <a:pPr marL="742950" indent="-742950">
              <a:buFont typeface="+mj-lt"/>
              <a:buAutoNum type="arabicPeriod"/>
            </a:pPr>
            <a:r>
              <a:rPr lang="en-US" sz="3600" dirty="0">
                <a:solidFill>
                  <a:schemeClr val="accent1">
                    <a:lumMod val="75000"/>
                  </a:schemeClr>
                </a:solidFill>
              </a:rPr>
              <a:t>New employees</a:t>
            </a:r>
          </a:p>
          <a:p>
            <a:pPr marL="742950" indent="-742950">
              <a:lnSpc>
                <a:spcPct val="100000"/>
              </a:lnSpc>
              <a:buFont typeface="+mj-lt"/>
              <a:buAutoNum type="arabicPeriod"/>
              <a:defRPr/>
            </a:pPr>
            <a:r>
              <a:rPr lang="en-US" sz="3600" dirty="0">
                <a:solidFill>
                  <a:schemeClr val="accent1">
                    <a:lumMod val="75000"/>
                  </a:schemeClr>
                </a:solidFill>
              </a:rPr>
              <a:t>Maintenance leadership</a:t>
            </a:r>
          </a:p>
          <a:p>
            <a:pPr marL="742950" indent="-742950">
              <a:lnSpc>
                <a:spcPct val="100000"/>
              </a:lnSpc>
              <a:buFont typeface="+mj-lt"/>
              <a:buAutoNum type="arabicPeriod"/>
              <a:defRPr/>
            </a:pPr>
            <a:r>
              <a:rPr lang="en-US" sz="3600" dirty="0">
                <a:solidFill>
                  <a:schemeClr val="accent1">
                    <a:lumMod val="75000"/>
                  </a:schemeClr>
                </a:solidFill>
              </a:rPr>
              <a:t>Plow operators</a:t>
            </a:r>
            <a:endParaRPr lang="en-US" sz="3600" dirty="0">
              <a:solidFill>
                <a:srgbClr val="FFFF00"/>
              </a:solidFill>
            </a:endParaRPr>
          </a:p>
          <a:p>
            <a:pPr marL="742950" indent="-742950">
              <a:buFont typeface="+mj-lt"/>
              <a:buAutoNum type="arabicPeriod"/>
            </a:pPr>
            <a:r>
              <a:rPr lang="en-US" sz="3600" dirty="0">
                <a:solidFill>
                  <a:srgbClr val="FFFF00"/>
                </a:solidFill>
              </a:rPr>
              <a:t>Everyone</a:t>
            </a:r>
          </a:p>
          <a:p>
            <a:pPr marL="742950" indent="-742950">
              <a:buFont typeface="+mj-lt"/>
              <a:buAutoNum type="arabicPeriod"/>
            </a:pPr>
            <a:endParaRPr lang="en-US" sz="3600" dirty="0"/>
          </a:p>
          <a:p>
            <a:pPr>
              <a:buNone/>
            </a:pPr>
            <a:endParaRPr lang="en-US" dirty="0"/>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31659"/>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1004"/>
          <a:stretch/>
        </p:blipFill>
        <p:spPr bwMode="auto">
          <a:xfrm>
            <a:off x="685800" y="1447800"/>
            <a:ext cx="4053646" cy="45720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0"/>
            <a:ext cx="8229600" cy="889000"/>
          </a:xfrm>
        </p:spPr>
        <p:txBody>
          <a:bodyPr>
            <a:noAutofit/>
          </a:bodyPr>
          <a:lstStyle/>
          <a:p>
            <a:r>
              <a:rPr lang="en-US" sz="3200" dirty="0">
                <a:effectLst/>
              </a:rPr>
              <a:t>What are your staff development needs?</a:t>
            </a:r>
            <a:endParaRPr lang="en-US" sz="3200" dirty="0"/>
          </a:p>
        </p:txBody>
      </p:sp>
      <p:sp>
        <p:nvSpPr>
          <p:cNvPr id="3" name="Content Placeholder 2"/>
          <p:cNvSpPr>
            <a:spLocks noGrp="1"/>
          </p:cNvSpPr>
          <p:nvPr>
            <p:ph idx="1"/>
          </p:nvPr>
        </p:nvSpPr>
        <p:spPr>
          <a:xfrm>
            <a:off x="4953000" y="1981200"/>
            <a:ext cx="4109946" cy="2819400"/>
          </a:xfrm>
        </p:spPr>
        <p:txBody>
          <a:bodyPr>
            <a:normAutofit/>
          </a:bodyPr>
          <a:lstStyle/>
          <a:p>
            <a:pPr marL="0" indent="0">
              <a:lnSpc>
                <a:spcPct val="100000"/>
              </a:lnSpc>
              <a:buNone/>
            </a:pPr>
            <a:r>
              <a:rPr lang="en-US" sz="3200" dirty="0">
                <a:effectLst/>
                <a:latin typeface="Tw Cen MT Condensed Extra Bold" panose="020B0803020202020204" pitchFamily="34" charset="0"/>
              </a:rPr>
              <a:t>Is your crew…</a:t>
            </a:r>
          </a:p>
          <a:p>
            <a:pPr marL="0" indent="0">
              <a:lnSpc>
                <a:spcPct val="100000"/>
              </a:lnSpc>
              <a:buNone/>
            </a:pPr>
            <a:r>
              <a:rPr lang="en-US" sz="3200" dirty="0">
                <a:effectLst/>
                <a:latin typeface="Tw Cen MT Condensed Extra Bold" panose="020B0803020202020204" pitchFamily="34" charset="0"/>
              </a:rPr>
              <a:t>simply following orders </a:t>
            </a:r>
          </a:p>
          <a:p>
            <a:pPr marL="0" indent="0">
              <a:lnSpc>
                <a:spcPct val="100000"/>
              </a:lnSpc>
              <a:buNone/>
            </a:pPr>
            <a:r>
              <a:rPr lang="en-US" sz="3200" dirty="0">
                <a:effectLst/>
                <a:latin typeface="Tw Cen MT Condensed Extra Bold" panose="020B0803020202020204" pitchFamily="34" charset="0"/>
              </a:rPr>
              <a:t>or are they also adjusting and improving the process?</a:t>
            </a: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96582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6876" t="-391" r="36984" b="391"/>
          <a:stretch/>
        </p:blipFill>
        <p:spPr bwMode="auto">
          <a:xfrm>
            <a:off x="323850" y="990600"/>
            <a:ext cx="2971800" cy="550107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8" name="Content Placeholder 2"/>
          <p:cNvSpPr txBox="1">
            <a:spLocks/>
          </p:cNvSpPr>
          <p:nvPr/>
        </p:nvSpPr>
        <p:spPr>
          <a:xfrm>
            <a:off x="3416300" y="3713852"/>
            <a:ext cx="5010808" cy="815568"/>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nSpc>
                <a:spcPct val="110000"/>
              </a:lnSpc>
              <a:buFont typeface="Arial" pitchFamily="34" charset="0"/>
              <a:buNone/>
            </a:pPr>
            <a:r>
              <a:rPr lang="en-US" sz="3600" dirty="0">
                <a:effectLst/>
                <a:latin typeface="Tw Cen MT Condensed Extra Bold" panose="020B0803020202020204" pitchFamily="34" charset="0"/>
              </a:rPr>
              <a:t>Is your training adequate?</a:t>
            </a:r>
          </a:p>
        </p:txBody>
      </p:sp>
      <p:sp>
        <p:nvSpPr>
          <p:cNvPr id="6" name="TextBox 5"/>
          <p:cNvSpPr txBox="1"/>
          <p:nvPr/>
        </p:nvSpPr>
        <p:spPr>
          <a:xfrm>
            <a:off x="3429000" y="1143000"/>
            <a:ext cx="5410200" cy="923330"/>
          </a:xfrm>
          <a:prstGeom prst="rect">
            <a:avLst/>
          </a:prstGeom>
          <a:solidFill>
            <a:srgbClr val="FFFF00"/>
          </a:solidFill>
        </p:spPr>
        <p:txBody>
          <a:bodyPr wrap="square" rtlCol="0">
            <a:spAutoFit/>
          </a:bodyPr>
          <a:lstStyle/>
          <a:p>
            <a:r>
              <a:rPr lang="en-US" dirty="0"/>
              <a:t>Note to presenters:  Insert your list here or develop it in class discussion.  Delete this yellow box before making presentation.</a:t>
            </a:r>
          </a:p>
        </p:txBody>
      </p:sp>
      <p:sp>
        <p:nvSpPr>
          <p:cNvPr id="11" name="Title 1"/>
          <p:cNvSpPr>
            <a:spLocks noGrp="1"/>
          </p:cNvSpPr>
          <p:nvPr>
            <p:ph type="title"/>
          </p:nvPr>
        </p:nvSpPr>
        <p:spPr>
          <a:xfrm>
            <a:off x="304800" y="0"/>
            <a:ext cx="8229600" cy="889000"/>
          </a:xfrm>
        </p:spPr>
        <p:txBody>
          <a:bodyPr>
            <a:noAutofit/>
          </a:bodyPr>
          <a:lstStyle/>
          <a:p>
            <a:r>
              <a:rPr lang="en-US" sz="3200" dirty="0">
                <a:effectLst/>
              </a:rPr>
              <a:t>What should your crew know?</a:t>
            </a:r>
            <a:endParaRPr lang="en-US" sz="3200" dirty="0"/>
          </a:p>
        </p:txBody>
      </p:sp>
      <p:sp>
        <p:nvSpPr>
          <p:cNvPr id="10" name="TextBox 9"/>
          <p:cNvSpPr txBox="1"/>
          <p:nvPr/>
        </p:nvSpPr>
        <p:spPr>
          <a:xfrm>
            <a:off x="3385820" y="4766270"/>
            <a:ext cx="5410200" cy="646331"/>
          </a:xfrm>
          <a:prstGeom prst="rect">
            <a:avLst/>
          </a:prstGeom>
          <a:solidFill>
            <a:srgbClr val="FFFF00"/>
          </a:solidFill>
        </p:spPr>
        <p:txBody>
          <a:bodyPr wrap="square" rtlCol="0">
            <a:spAutoFit/>
          </a:bodyPr>
          <a:lstStyle/>
          <a:p>
            <a:r>
              <a:rPr lang="en-US" dirty="0"/>
              <a:t>Note to presenters:  Insert your training plan here.  Delete this yellow box before making presentation.</a:t>
            </a:r>
          </a:p>
        </p:txBody>
      </p:sp>
    </p:spTree>
    <p:extLst>
      <p:ext uri="{BB962C8B-B14F-4D97-AF65-F5344CB8AC3E}">
        <p14:creationId xmlns:p14="http://schemas.microsoft.com/office/powerpoint/2010/main" val="4096184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18" t="15542" r="13675" b="12293"/>
          <a:stretch/>
        </p:blipFill>
        <p:spPr bwMode="auto">
          <a:xfrm>
            <a:off x="330200" y="1143000"/>
            <a:ext cx="4389120" cy="314196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Title 1"/>
          <p:cNvSpPr>
            <a:spLocks noGrp="1"/>
          </p:cNvSpPr>
          <p:nvPr>
            <p:ph type="title"/>
          </p:nvPr>
        </p:nvSpPr>
        <p:spPr>
          <a:xfrm>
            <a:off x="304800" y="0"/>
            <a:ext cx="8229600" cy="889000"/>
          </a:xfrm>
        </p:spPr>
        <p:txBody>
          <a:bodyPr>
            <a:noAutofit/>
          </a:bodyPr>
          <a:lstStyle/>
          <a:p>
            <a:r>
              <a:rPr lang="en-US" sz="3200" dirty="0">
                <a:effectLst/>
              </a:rPr>
              <a:t>What supervisor training is needed?</a:t>
            </a:r>
            <a:endParaRPr lang="en-US" sz="3200" dirty="0"/>
          </a:p>
        </p:txBody>
      </p:sp>
      <p:sp>
        <p:nvSpPr>
          <p:cNvPr id="8" name="TextBox 7"/>
          <p:cNvSpPr txBox="1"/>
          <p:nvPr/>
        </p:nvSpPr>
        <p:spPr>
          <a:xfrm>
            <a:off x="3505200" y="2252317"/>
            <a:ext cx="5410200" cy="923330"/>
          </a:xfrm>
          <a:prstGeom prst="rect">
            <a:avLst/>
          </a:prstGeom>
          <a:solidFill>
            <a:srgbClr val="FFFF00"/>
          </a:solidFill>
        </p:spPr>
        <p:txBody>
          <a:bodyPr wrap="square" rtlCol="0">
            <a:spAutoFit/>
          </a:bodyPr>
          <a:lstStyle/>
          <a:p>
            <a:r>
              <a:rPr lang="en-US" dirty="0"/>
              <a:t>Note to presenters:  Insert your list here or develop it in class discussion.  Delete this yellow box before making presentation.</a:t>
            </a:r>
          </a:p>
        </p:txBody>
      </p:sp>
      <p:sp>
        <p:nvSpPr>
          <p:cNvPr id="11" name="TextBox 10"/>
          <p:cNvSpPr txBox="1"/>
          <p:nvPr/>
        </p:nvSpPr>
        <p:spPr>
          <a:xfrm>
            <a:off x="3385820" y="4766270"/>
            <a:ext cx="5410200" cy="646331"/>
          </a:xfrm>
          <a:prstGeom prst="rect">
            <a:avLst/>
          </a:prstGeom>
          <a:solidFill>
            <a:srgbClr val="FFFF00"/>
          </a:solidFill>
        </p:spPr>
        <p:txBody>
          <a:bodyPr wrap="square" rtlCol="0">
            <a:spAutoFit/>
          </a:bodyPr>
          <a:lstStyle/>
          <a:p>
            <a:r>
              <a:rPr lang="en-US" dirty="0"/>
              <a:t>Note to presenters:  Insert your training plan here.  Delete this yellow box before making presentation.</a:t>
            </a:r>
          </a:p>
        </p:txBody>
      </p:sp>
    </p:spTree>
    <p:extLst>
      <p:ext uri="{BB962C8B-B14F-4D97-AF65-F5344CB8AC3E}">
        <p14:creationId xmlns:p14="http://schemas.microsoft.com/office/powerpoint/2010/main" val="403402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pPr marL="0" indent="0">
              <a:buFontTx/>
              <a:buNone/>
            </a:pPr>
            <a:r>
              <a:rPr lang="en-US" sz="3600" dirty="0"/>
              <a:t>In order to improve the capability of your organization you should:</a:t>
            </a:r>
          </a:p>
          <a:p>
            <a:pPr marL="0" indent="0">
              <a:buFontTx/>
              <a:buNone/>
            </a:pPr>
            <a:endParaRPr lang="en-US" sz="3600" dirty="0"/>
          </a:p>
          <a:p>
            <a:pPr marL="742950" indent="-742950">
              <a:buFont typeface="+mj-lt"/>
              <a:buAutoNum type="arabicPeriod"/>
            </a:pPr>
            <a:r>
              <a:rPr lang="en-US" sz="3600" dirty="0"/>
              <a:t>Look for more and different ways to train operators and supervisors </a:t>
            </a:r>
          </a:p>
          <a:p>
            <a:pPr marL="742950" indent="-742950">
              <a:buFont typeface="+mj-lt"/>
              <a:buAutoNum type="arabicPeriod"/>
            </a:pPr>
            <a:r>
              <a:rPr lang="en-US" sz="3600" dirty="0"/>
              <a:t>Increase time spent on projects and reduce time spent in training </a:t>
            </a:r>
          </a:p>
          <a:p>
            <a:pPr marL="742950" indent="-742950">
              <a:buFont typeface="+mj-lt"/>
              <a:buAutoNum type="arabicPeriod"/>
            </a:pPr>
            <a:r>
              <a:rPr lang="en-US" sz="3600" dirty="0"/>
              <a:t>Reduce wasted time, train only new employees </a:t>
            </a:r>
          </a:p>
          <a:p>
            <a:pPr marL="742950" indent="-742950">
              <a:buFont typeface="+mj-lt"/>
              <a:buAutoNum type="arabicPeriod"/>
            </a:pPr>
            <a:r>
              <a:rPr lang="en-US" sz="3600" dirty="0"/>
              <a:t>Only supervisors are worth investing in, training should be focused on them </a:t>
            </a:r>
          </a:p>
          <a:p>
            <a:endParaRPr lang="en-US" sz="3600" dirty="0"/>
          </a:p>
          <a:p>
            <a:pPr>
              <a:buNone/>
            </a:pPr>
            <a:endParaRPr lang="en-US" dirty="0"/>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398098"/>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normAutofit/>
          </a:bodyPr>
          <a:lstStyle/>
          <a:p>
            <a:r>
              <a:rPr lang="en-US" dirty="0"/>
              <a:t>Test Question</a:t>
            </a:r>
          </a:p>
        </p:txBody>
      </p:sp>
      <p:sp>
        <p:nvSpPr>
          <p:cNvPr id="3" name="Content Placeholder 2"/>
          <p:cNvSpPr>
            <a:spLocks noGrp="1"/>
          </p:cNvSpPr>
          <p:nvPr>
            <p:ph idx="1"/>
          </p:nvPr>
        </p:nvSpPr>
        <p:spPr/>
        <p:txBody>
          <a:bodyPr/>
          <a:lstStyle/>
          <a:p>
            <a:pPr marL="0" indent="0">
              <a:buFontTx/>
              <a:buNone/>
            </a:pPr>
            <a:r>
              <a:rPr lang="en-US" sz="3600" dirty="0"/>
              <a:t>In order to improve the capability of your organization you should:</a:t>
            </a:r>
          </a:p>
          <a:p>
            <a:pPr marL="0" indent="0">
              <a:buFontTx/>
              <a:buNone/>
            </a:pPr>
            <a:endParaRPr lang="en-US" sz="3600" dirty="0">
              <a:solidFill>
                <a:srgbClr val="FFFF00"/>
              </a:solidFill>
            </a:endParaRPr>
          </a:p>
          <a:p>
            <a:pPr marL="742950" indent="-742950">
              <a:buFont typeface="+mj-lt"/>
              <a:buAutoNum type="arabicPeriod"/>
            </a:pPr>
            <a:r>
              <a:rPr lang="en-US" sz="3600" dirty="0">
                <a:solidFill>
                  <a:srgbClr val="FFFF00"/>
                </a:solidFill>
              </a:rPr>
              <a:t>Look for more and different ways to train operators and supervisors </a:t>
            </a:r>
            <a:endParaRPr lang="en-US" sz="3600" dirty="0">
              <a:solidFill>
                <a:schemeClr val="accent1">
                  <a:lumMod val="75000"/>
                </a:schemeClr>
              </a:solidFill>
            </a:endParaRPr>
          </a:p>
          <a:p>
            <a:pPr marL="742950" indent="-742950">
              <a:buFont typeface="+mj-lt"/>
              <a:buAutoNum type="arabicPeriod"/>
            </a:pPr>
            <a:r>
              <a:rPr lang="en-US" sz="3600" dirty="0">
                <a:solidFill>
                  <a:schemeClr val="accent1">
                    <a:lumMod val="75000"/>
                  </a:schemeClr>
                </a:solidFill>
              </a:rPr>
              <a:t>Increase time spent on projects and reduce time spent in training </a:t>
            </a:r>
          </a:p>
          <a:p>
            <a:pPr marL="742950" indent="-742950">
              <a:buFont typeface="+mj-lt"/>
              <a:buAutoNum type="arabicPeriod"/>
            </a:pPr>
            <a:r>
              <a:rPr lang="en-US" sz="3600" dirty="0">
                <a:solidFill>
                  <a:schemeClr val="accent1">
                    <a:lumMod val="75000"/>
                  </a:schemeClr>
                </a:solidFill>
              </a:rPr>
              <a:t>Reduce wasted time, train only new employees </a:t>
            </a:r>
          </a:p>
          <a:p>
            <a:pPr marL="742950" indent="-742950">
              <a:buFont typeface="+mj-lt"/>
              <a:buAutoNum type="arabicPeriod"/>
            </a:pPr>
            <a:r>
              <a:rPr lang="en-US" sz="3600" dirty="0">
                <a:solidFill>
                  <a:schemeClr val="accent1">
                    <a:lumMod val="75000"/>
                  </a:schemeClr>
                </a:solidFill>
              </a:rPr>
              <a:t>Only supervisors are worth investing in, training should be focused on them </a:t>
            </a:r>
          </a:p>
          <a:p>
            <a:endParaRPr lang="en-US" sz="3600" dirty="0"/>
          </a:p>
          <a:p>
            <a:pPr>
              <a:buNone/>
            </a:pPr>
            <a:endParaRPr lang="en-US" dirty="0"/>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942480"/>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900" r="66" b="-2526"/>
          <a:stretch/>
        </p:blipFill>
        <p:spPr bwMode="auto">
          <a:xfrm>
            <a:off x="4419600" y="1216956"/>
            <a:ext cx="2560320" cy="265176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3200" dirty="0"/>
              <a:t>What are some common elements?</a:t>
            </a:r>
            <a:endParaRPr lang="en-US" dirty="0"/>
          </a:p>
        </p:txBody>
      </p:sp>
      <p:sp>
        <p:nvSpPr>
          <p:cNvPr id="3" name="Content Placeholder 2"/>
          <p:cNvSpPr>
            <a:spLocks noGrp="1"/>
          </p:cNvSpPr>
          <p:nvPr>
            <p:ph idx="1"/>
          </p:nvPr>
        </p:nvSpPr>
        <p:spPr>
          <a:xfrm>
            <a:off x="838200" y="1295400"/>
            <a:ext cx="3179379" cy="4572000"/>
          </a:xfrm>
        </p:spPr>
        <p:txBody>
          <a:bodyPr/>
          <a:lstStyle/>
          <a:p>
            <a:r>
              <a:rPr lang="en-US" dirty="0">
                <a:latin typeface="Tw Cen MT Condensed Extra Bold" panose="020B0803020202020204" pitchFamily="34" charset="0"/>
              </a:rPr>
              <a:t>Chemicals</a:t>
            </a:r>
          </a:p>
          <a:p>
            <a:r>
              <a:rPr lang="en-US" dirty="0">
                <a:latin typeface="Tw Cen MT Condensed Extra Bold" panose="020B0803020202020204" pitchFamily="34" charset="0"/>
              </a:rPr>
              <a:t>Roads</a:t>
            </a:r>
          </a:p>
          <a:p>
            <a:r>
              <a:rPr lang="en-US" dirty="0">
                <a:latin typeface="Tw Cen MT Condensed Extra Bold" panose="020B0803020202020204" pitchFamily="34" charset="0"/>
              </a:rPr>
              <a:t>Equipment</a:t>
            </a:r>
          </a:p>
          <a:p>
            <a:r>
              <a:rPr lang="en-US" dirty="0">
                <a:latin typeface="Tw Cen MT Condensed Extra Bold" panose="020B0803020202020204" pitchFamily="34" charset="0"/>
              </a:rPr>
              <a:t>Maintenance staff</a:t>
            </a:r>
          </a:p>
          <a:p>
            <a:r>
              <a:rPr lang="en-US" dirty="0">
                <a:latin typeface="Tw Cen MT Condensed Extra Bold" panose="020B0803020202020204" pitchFamily="34" charset="0"/>
              </a:rPr>
              <a:t>Weather </a:t>
            </a:r>
          </a:p>
          <a:p>
            <a:r>
              <a:rPr lang="en-US" dirty="0">
                <a:latin typeface="Tw Cen MT Condensed Extra Bold" panose="020B0803020202020204" pitchFamily="34" charset="0"/>
              </a:rPr>
              <a:t>Policy</a:t>
            </a:r>
          </a:p>
          <a:p>
            <a:r>
              <a:rPr lang="en-US" dirty="0">
                <a:latin typeface="Tw Cen MT Condensed Extra Bold" panose="020B0803020202020204" pitchFamily="34" charset="0"/>
              </a:rPr>
              <a:t>Budget</a:t>
            </a:r>
          </a:p>
          <a:p>
            <a:r>
              <a:rPr lang="en-US" dirty="0">
                <a:latin typeface="Tw Cen MT Condensed Extra Bold" panose="020B0803020202020204" pitchFamily="34" charset="0"/>
              </a:rPr>
              <a:t>Environment</a:t>
            </a:r>
          </a:p>
          <a:p>
            <a:r>
              <a:rPr lang="en-US" dirty="0">
                <a:latin typeface="Tw Cen MT Condensed Extra Bold" panose="020B0803020202020204" pitchFamily="34" charset="0"/>
              </a:rPr>
              <a:t>Safety</a:t>
            </a:r>
          </a:p>
          <a:p>
            <a:r>
              <a:rPr lang="en-US" dirty="0">
                <a:latin typeface="Tw Cen MT Condensed Extra Bold" panose="020B0803020202020204" pitchFamily="34" charset="0"/>
              </a:rPr>
              <a:t>Politics</a:t>
            </a:r>
          </a:p>
          <a:p>
            <a:endParaRPr lang="en-US" dirty="0">
              <a:latin typeface="Tw Cen MT Condensed Extra Bold" panose="020B0803020202020204" pitchFamily="34" charset="0"/>
            </a:endParaRP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2667000"/>
            <a:ext cx="2739065" cy="2054299"/>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3352800"/>
            <a:ext cx="3327400" cy="249555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8636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2667000"/>
          </a:xfrm>
        </p:spPr>
        <p:txBody>
          <a:bodyPr>
            <a:normAutofit/>
          </a:bodyPr>
          <a:lstStyle/>
          <a:p>
            <a:pPr>
              <a:buNone/>
            </a:pPr>
            <a:r>
              <a:rPr lang="en-US" sz="4000" dirty="0">
                <a:solidFill>
                  <a:schemeClr val="tx2">
                    <a:lumMod val="60000"/>
                    <a:lumOff val="40000"/>
                  </a:schemeClr>
                </a:solidFill>
                <a:latin typeface="Tw Cen MT Condensed Extra Bold" panose="020B0803020202020204" pitchFamily="34" charset="0"/>
              </a:rPr>
              <a:t>Example</a:t>
            </a:r>
          </a:p>
          <a:p>
            <a:pPr>
              <a:buNone/>
            </a:pPr>
            <a:r>
              <a:rPr lang="en-US" sz="2900" dirty="0">
                <a:latin typeface="Tw Cen MT Condensed Extra Bold" panose="020B0803020202020204" pitchFamily="34" charset="0"/>
              </a:rPr>
              <a:t>Who makes the decision to add materials to your brine when temperatures drop? </a:t>
            </a:r>
          </a:p>
          <a:p>
            <a:pPr>
              <a:buNone/>
            </a:pPr>
            <a:endParaRPr lang="en-US" sz="2900" dirty="0">
              <a:latin typeface="Tw Cen MT Condensed Extra Bold" panose="020B0803020202020204" pitchFamily="34" charset="0"/>
            </a:endParaRPr>
          </a:p>
          <a:p>
            <a:pPr>
              <a:buNone/>
            </a:pPr>
            <a:r>
              <a:rPr lang="en-US" sz="2900" dirty="0">
                <a:latin typeface="Tw Cen MT Condensed Extra Bold" panose="020B0803020202020204" pitchFamily="34" charset="0"/>
              </a:rPr>
              <a:t>If it is not clear who makes the decision, the change may not take place and the operation will suffer.  </a:t>
            </a: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6" name="TextBox 5"/>
          <p:cNvSpPr txBox="1"/>
          <p:nvPr/>
        </p:nvSpPr>
        <p:spPr>
          <a:xfrm>
            <a:off x="3810000" y="3962400"/>
            <a:ext cx="3581400" cy="2062103"/>
          </a:xfrm>
          <a:prstGeom prst="rect">
            <a:avLst/>
          </a:prstGeom>
          <a:noFill/>
        </p:spPr>
        <p:txBody>
          <a:bodyPr wrap="square" rtlCol="0">
            <a:spAutoFit/>
          </a:bodyPr>
          <a:lstStyle/>
          <a:p>
            <a:r>
              <a:rPr lang="en-US" sz="3200" dirty="0">
                <a:solidFill>
                  <a:schemeClr val="accent6">
                    <a:lumMod val="60000"/>
                    <a:lumOff val="40000"/>
                  </a:schemeClr>
                </a:solidFill>
                <a:latin typeface="Tw Cen MT Condensed Extra Bold" panose="020B0803020202020204" pitchFamily="34" charset="0"/>
              </a:rPr>
              <a:t>Develop a list of the “grey areas” in your operation and work to clarify them.</a:t>
            </a:r>
          </a:p>
        </p:txBody>
      </p:sp>
      <p:pic>
        <p:nvPicPr>
          <p:cNvPr id="1026" name="Picture 2" descr="C:\Users\Roman\AppData\Local\Microsoft\Windows\INetCache\IE\JBW9WJB3\decision[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96240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457200" y="0"/>
            <a:ext cx="8229600" cy="889000"/>
          </a:xfrm>
        </p:spPr>
        <p:txBody>
          <a:bodyPr/>
          <a:lstStyle/>
          <a:p>
            <a:r>
              <a:rPr lang="en-US" sz="3200" dirty="0"/>
              <a:t>How do you divide responsibility?</a:t>
            </a:r>
            <a:endParaRPr lang="en-US" dirty="0"/>
          </a:p>
        </p:txBody>
      </p:sp>
    </p:spTree>
    <p:extLst>
      <p:ext uri="{BB962C8B-B14F-4D97-AF65-F5344CB8AC3E}">
        <p14:creationId xmlns:p14="http://schemas.microsoft.com/office/powerpoint/2010/main" val="2302955182"/>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2093214"/>
            <a:ext cx="3657600" cy="2133600"/>
          </a:xfrm>
        </p:spPr>
        <p:txBody>
          <a:bodyPr>
            <a:normAutofit/>
          </a:bodyPr>
          <a:lstStyle/>
          <a:p>
            <a:pPr marL="0" indent="0">
              <a:lnSpc>
                <a:spcPct val="100000"/>
              </a:lnSpc>
              <a:buNone/>
            </a:pPr>
            <a:r>
              <a:rPr lang="en-US" sz="4000" dirty="0">
                <a:latin typeface="Tw Cen MT Condensed Extra Bold" panose="020B0803020202020204" pitchFamily="34" charset="0"/>
              </a:rPr>
              <a:t>Winter maintenance is a balancing act!</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8" name="Picture 7" descr="Bruce Bartlett Says Republicans Are Rolling Over on Tax Polic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90" y="1981200"/>
            <a:ext cx="4822910" cy="3624072"/>
          </a:xfrm>
          <a:prstGeom prst="rect">
            <a:avLst/>
          </a:prstGeom>
          <a:effectLst>
            <a:softEdge rad="127000"/>
          </a:effectLst>
        </p:spPr>
      </p:pic>
      <p:sp>
        <p:nvSpPr>
          <p:cNvPr id="10" name="Title 1"/>
          <p:cNvSpPr>
            <a:spLocks noGrp="1"/>
          </p:cNvSpPr>
          <p:nvPr>
            <p:ph type="title"/>
          </p:nvPr>
        </p:nvSpPr>
        <p:spPr>
          <a:xfrm>
            <a:off x="457200" y="0"/>
            <a:ext cx="8229600" cy="889000"/>
          </a:xfrm>
        </p:spPr>
        <p:txBody>
          <a:bodyPr/>
          <a:lstStyle/>
          <a:p>
            <a:r>
              <a:rPr lang="en-US" sz="3200" dirty="0"/>
              <a:t>What makes a good supervisor?</a:t>
            </a:r>
            <a:endParaRPr lang="en-US" dirty="0"/>
          </a:p>
        </p:txBody>
      </p:sp>
    </p:spTree>
    <p:extLst>
      <p:ext uri="{BB962C8B-B14F-4D97-AF65-F5344CB8AC3E}">
        <p14:creationId xmlns:p14="http://schemas.microsoft.com/office/powerpoint/2010/main" val="2959552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889000"/>
          </a:xfrm>
        </p:spPr>
        <p:txBody>
          <a:bodyPr/>
          <a:lstStyle/>
          <a:p>
            <a:r>
              <a:rPr lang="en-US" sz="3600" dirty="0"/>
              <a:t>What are some tips from experience?</a:t>
            </a:r>
          </a:p>
        </p:txBody>
      </p:sp>
      <p:sp>
        <p:nvSpPr>
          <p:cNvPr id="3" name="Content Placeholder 2"/>
          <p:cNvSpPr>
            <a:spLocks noGrp="1"/>
          </p:cNvSpPr>
          <p:nvPr>
            <p:ph idx="1"/>
          </p:nvPr>
        </p:nvSpPr>
        <p:spPr>
          <a:xfrm>
            <a:off x="5562600" y="3657600"/>
            <a:ext cx="3200400" cy="2157116"/>
          </a:xfrm>
        </p:spPr>
        <p:txBody>
          <a:bodyPr>
            <a:normAutofit/>
          </a:bodyPr>
          <a:lstStyle/>
          <a:p>
            <a:endParaRPr lang="en-US" sz="3600" dirty="0">
              <a:latin typeface="Tw Cen MT Condensed Extra Bold" panose="020B0803020202020204" pitchFamily="34" charset="0"/>
            </a:endParaRPr>
          </a:p>
          <a:p>
            <a:pPr marL="0" indent="0">
              <a:buNone/>
            </a:pPr>
            <a:r>
              <a:rPr lang="en-US" sz="3600" dirty="0">
                <a:latin typeface="Tw Cen MT Condensed Extra Bold" panose="020B0803020202020204" pitchFamily="34" charset="0"/>
              </a:rPr>
              <a:t>Doing nothing is a decision…it just may not a good one.</a:t>
            </a:r>
          </a:p>
        </p:txBody>
      </p:sp>
      <p:pic>
        <p:nvPicPr>
          <p:cNvPr id="14339" name="Picture 3" descr="C:\Users\Roman\AppData\Local\Microsoft\Windows\INetCache\IE\JBW9WJB3\thinking_thought-bubble_man_doubt_veer_3077149_M[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84" r="-1533"/>
          <a:stretch/>
        </p:blipFill>
        <p:spPr bwMode="auto">
          <a:xfrm>
            <a:off x="304800" y="1295400"/>
            <a:ext cx="5120640" cy="39636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05200" y="2209800"/>
            <a:ext cx="1282403" cy="923330"/>
          </a:xfrm>
          <a:prstGeom prst="rect">
            <a:avLst/>
          </a:prstGeom>
          <a:noFill/>
        </p:spPr>
        <p:txBody>
          <a:bodyPr wrap="square" rtlCol="0">
            <a:spAutoFit/>
          </a:bodyPr>
          <a:lstStyle/>
          <a:p>
            <a:r>
              <a:rPr lang="en-US" dirty="0"/>
              <a:t>I will think about that tomorrow…</a:t>
            </a: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16341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272815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31" t="29741" r="29025" b="1518"/>
          <a:stretch/>
        </p:blipFill>
        <p:spPr bwMode="auto">
          <a:xfrm>
            <a:off x="228600" y="1676400"/>
            <a:ext cx="4663440" cy="384048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93834" y="0"/>
            <a:ext cx="8229600" cy="889000"/>
          </a:xfrm>
        </p:spPr>
        <p:txBody>
          <a:bodyPr/>
          <a:lstStyle/>
          <a:p>
            <a:r>
              <a:rPr lang="en-US" sz="3600" dirty="0"/>
              <a:t>What are some tips?</a:t>
            </a:r>
          </a:p>
        </p:txBody>
      </p:sp>
      <p:sp>
        <p:nvSpPr>
          <p:cNvPr id="3" name="Content Placeholder 2"/>
          <p:cNvSpPr>
            <a:spLocks noGrp="1"/>
          </p:cNvSpPr>
          <p:nvPr>
            <p:ph idx="1"/>
          </p:nvPr>
        </p:nvSpPr>
        <p:spPr>
          <a:xfrm>
            <a:off x="5089634" y="2682240"/>
            <a:ext cx="3733800" cy="1828800"/>
          </a:xfrm>
        </p:spPr>
        <p:txBody>
          <a:bodyPr>
            <a:normAutofit/>
          </a:bodyPr>
          <a:lstStyle/>
          <a:p>
            <a:pPr marL="0" indent="0">
              <a:buNone/>
            </a:pPr>
            <a:r>
              <a:rPr lang="en-US" dirty="0">
                <a:effectLst/>
                <a:latin typeface="Tw Cen MT Condensed Extra Bold" panose="020B0803020202020204" pitchFamily="34" charset="0"/>
              </a:rPr>
              <a:t>“Supervisors must remain calm, the crew will be excited…someone needs to be steady and lead”</a:t>
            </a:r>
            <a:r>
              <a:rPr lang="en-US" sz="3600" dirty="0">
                <a:latin typeface="Tw Cen MT Condensed Extra Bold" panose="020B0803020202020204" pitchFamily="34" charset="0"/>
              </a:rPr>
              <a:t>.   </a:t>
            </a:r>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65746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3800"/>
            <a:ext cx="6629400" cy="5080000"/>
          </a:xfrm>
        </p:spPr>
        <p:txBody>
          <a:bodyPr>
            <a:normAutofit fontScale="85000" lnSpcReduction="10000"/>
          </a:bodyPr>
          <a:lstStyle/>
          <a:p>
            <a:pPr>
              <a:buNone/>
            </a:pPr>
            <a:r>
              <a:rPr lang="en-US" sz="4000" dirty="0">
                <a:latin typeface="Tw Cen MT Condensed Extra Bold" panose="020B0803020202020204" pitchFamily="34" charset="0"/>
              </a:rPr>
              <a:t>Put procedures in place.</a:t>
            </a:r>
          </a:p>
          <a:p>
            <a:pPr>
              <a:buNone/>
            </a:pPr>
            <a:r>
              <a:rPr lang="en-US" sz="4000" dirty="0">
                <a:latin typeface="Tw Cen MT Condensed Extra Bold" panose="020B0803020202020204" pitchFamily="34" charset="0"/>
              </a:rPr>
              <a:t>(i.e. use brine in fall, mag when colder)  </a:t>
            </a:r>
          </a:p>
          <a:p>
            <a:pPr>
              <a:buNone/>
            </a:pPr>
            <a:endParaRPr lang="en-US" sz="4000" dirty="0">
              <a:latin typeface="Tw Cen MT Condensed Extra Bold" panose="020B0803020202020204" pitchFamily="34" charset="0"/>
            </a:endParaRPr>
          </a:p>
          <a:p>
            <a:pPr>
              <a:buNone/>
            </a:pPr>
            <a:r>
              <a:rPr lang="en-US" sz="4000" dirty="0">
                <a:latin typeface="Tw Cen MT Condensed Extra Bold" panose="020B0803020202020204" pitchFamily="34" charset="0"/>
              </a:rPr>
              <a:t>But listen and adjust… At one truck station, our operators like the caliber product.  They insist it performs better through the whole winter so we let them use it if they can achieve lower rates.  </a:t>
            </a:r>
          </a:p>
          <a:p>
            <a:pPr>
              <a:buNone/>
            </a:pPr>
            <a:endParaRPr lang="en-US" sz="4000" dirty="0">
              <a:latin typeface="Tw Cen MT Condensed Extra Bold" panose="020B0803020202020204" pitchFamily="34" charset="0"/>
            </a:endParaRPr>
          </a:p>
          <a:p>
            <a:pPr>
              <a:buNone/>
            </a:pPr>
            <a:r>
              <a:rPr lang="en-US" sz="4000" dirty="0">
                <a:latin typeface="Tw Cen MT Condensed Extra Bold" panose="020B0803020202020204" pitchFamily="34" charset="0"/>
              </a:rPr>
              <a:t>Listen to them; it improves team spirit! </a:t>
            </a:r>
          </a:p>
        </p:txBody>
      </p:sp>
      <p:pic>
        <p:nvPicPr>
          <p:cNvPr id="15363" name="Picture 3" descr="C:\Users\Roman\AppData\Local\Microsoft\Windows\INetCache\IE\4QEMZ2MI\ListenandIgnoreButt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2546984"/>
            <a:ext cx="1642110" cy="177845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593834" y="0"/>
            <a:ext cx="8229600" cy="889000"/>
          </a:xfrm>
        </p:spPr>
        <p:txBody>
          <a:bodyPr/>
          <a:lstStyle/>
          <a:p>
            <a:r>
              <a:rPr lang="en-US" sz="3600" dirty="0"/>
              <a:t>What are some tips?</a:t>
            </a:r>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06033856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Tips from experienced supervisors</a:t>
            </a:r>
          </a:p>
        </p:txBody>
      </p:sp>
      <p:sp>
        <p:nvSpPr>
          <p:cNvPr id="3" name="Content Placeholder 2"/>
          <p:cNvSpPr>
            <a:spLocks noGrp="1"/>
          </p:cNvSpPr>
          <p:nvPr>
            <p:ph idx="1"/>
          </p:nvPr>
        </p:nvSpPr>
        <p:spPr/>
        <p:txBody>
          <a:bodyPr>
            <a:normAutofit/>
          </a:bodyPr>
          <a:lstStyle/>
          <a:p>
            <a:pPr>
              <a:buNone/>
            </a:pPr>
            <a:endParaRPr lang="en-US" sz="4000" dirty="0"/>
          </a:p>
          <a:p>
            <a:pPr>
              <a:buNone/>
            </a:pPr>
            <a:r>
              <a:rPr lang="en-US" sz="4000" dirty="0"/>
              <a:t>Build a team!</a:t>
            </a:r>
          </a:p>
          <a:p>
            <a:pPr>
              <a:buNone/>
            </a:pPr>
            <a:endParaRPr lang="en-US" sz="4000" dirty="0"/>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52" t="7127" r="-1552" b="24367"/>
          <a:stretch/>
        </p:blipFill>
        <p:spPr bwMode="auto">
          <a:xfrm>
            <a:off x="1066800" y="2340272"/>
            <a:ext cx="6390290" cy="328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62096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Tips from experienced supervisors</a:t>
            </a:r>
            <a:endParaRPr lang="en-US" dirty="0"/>
          </a:p>
        </p:txBody>
      </p:sp>
      <p:sp>
        <p:nvSpPr>
          <p:cNvPr id="3" name="Content Placeholder 2"/>
          <p:cNvSpPr>
            <a:spLocks noGrp="1"/>
          </p:cNvSpPr>
          <p:nvPr>
            <p:ph idx="1"/>
          </p:nvPr>
        </p:nvSpPr>
        <p:spPr/>
        <p:txBody>
          <a:bodyPr>
            <a:normAutofit/>
          </a:bodyPr>
          <a:lstStyle/>
          <a:p>
            <a:r>
              <a:rPr lang="en-US" dirty="0">
                <a:effectLst/>
              </a:rPr>
              <a:t>Know when, where, and how much crew and equipment to deploy pre-storm. Call in additional resources as needed.</a:t>
            </a:r>
          </a:p>
          <a:p>
            <a:r>
              <a:rPr lang="en-US" dirty="0">
                <a:effectLst/>
              </a:rPr>
              <a:t>Ensure that equipment and attachments are ready to go when needed. Ensure that these are maintained between shifts or as needed.</a:t>
            </a:r>
          </a:p>
          <a:p>
            <a:r>
              <a:rPr lang="en-US" dirty="0">
                <a:effectLst/>
              </a:rPr>
              <a:t>Ensure that stockpiles are full or at least adequate for storm duration.</a:t>
            </a:r>
          </a:p>
          <a:p>
            <a:r>
              <a:rPr lang="en-US" dirty="0">
                <a:effectLst/>
              </a:rPr>
              <a:t>Keep track of overtime "wheels" so that it is spread evenly. (This isn't an issue for everyone.)</a:t>
            </a:r>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26794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Tips from experienced supervisors</a:t>
            </a:r>
            <a:endParaRPr lang="en-US" dirty="0"/>
          </a:p>
        </p:txBody>
      </p:sp>
      <p:sp>
        <p:nvSpPr>
          <p:cNvPr id="3" name="Content Placeholder 2"/>
          <p:cNvSpPr>
            <a:spLocks noGrp="1"/>
          </p:cNvSpPr>
          <p:nvPr>
            <p:ph idx="1"/>
          </p:nvPr>
        </p:nvSpPr>
        <p:spPr/>
        <p:txBody>
          <a:bodyPr>
            <a:normAutofit/>
          </a:bodyPr>
          <a:lstStyle/>
          <a:p>
            <a:r>
              <a:rPr lang="en-US" dirty="0">
                <a:effectLst/>
              </a:rPr>
              <a:t>Know where crews and equipment are deployed during storm, and move resources as necessary so high priority routes are covered.</a:t>
            </a:r>
          </a:p>
          <a:p>
            <a:r>
              <a:rPr lang="en-US" dirty="0">
                <a:effectLst/>
              </a:rPr>
              <a:t>Keep communications lines open and managers informed of current situation.</a:t>
            </a:r>
          </a:p>
          <a:p>
            <a:r>
              <a:rPr lang="en-US" dirty="0">
                <a:effectLst/>
              </a:rPr>
              <a:t>Keep track of crew hours so that time limits aren't exceeded.</a:t>
            </a:r>
          </a:p>
          <a:p>
            <a:r>
              <a:rPr lang="en-US" dirty="0">
                <a:effectLst/>
              </a:rPr>
              <a:t>Personally drive routes to ensure plan is being carried out.</a:t>
            </a:r>
          </a:p>
          <a:p>
            <a:r>
              <a:rPr lang="en-US" dirty="0">
                <a:effectLst/>
              </a:rPr>
              <a:t>Respond to media and HQ requests for info.</a:t>
            </a:r>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27912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Tips from experienced supervisors</a:t>
            </a:r>
            <a:endParaRPr lang="en-US" dirty="0"/>
          </a:p>
        </p:txBody>
      </p:sp>
      <p:sp>
        <p:nvSpPr>
          <p:cNvPr id="3" name="Content Placeholder 2"/>
          <p:cNvSpPr>
            <a:spLocks noGrp="1"/>
          </p:cNvSpPr>
          <p:nvPr>
            <p:ph idx="1"/>
          </p:nvPr>
        </p:nvSpPr>
        <p:spPr>
          <a:xfrm>
            <a:off x="217438" y="1103586"/>
            <a:ext cx="7021562" cy="10382246"/>
          </a:xfrm>
        </p:spPr>
        <p:txBody>
          <a:bodyPr>
            <a:normAutofit/>
          </a:bodyPr>
          <a:lstStyle/>
          <a:p>
            <a:r>
              <a:rPr lang="en-US" dirty="0">
                <a:effectLst/>
              </a:rPr>
              <a:t>Use the weather prediction services that your state pays for.</a:t>
            </a:r>
          </a:p>
          <a:p>
            <a:endParaRPr lang="en-US" dirty="0">
              <a:effectLst/>
            </a:endParaRPr>
          </a:p>
          <a:p>
            <a:r>
              <a:rPr lang="en-US" dirty="0">
                <a:effectLst/>
              </a:rPr>
              <a:t>Use the MDSS models to set up call out times for the storm event.</a:t>
            </a:r>
          </a:p>
          <a:p>
            <a:endParaRPr lang="en-US" dirty="0">
              <a:effectLst/>
            </a:endParaRPr>
          </a:p>
          <a:p>
            <a:endParaRPr lang="en-US" dirty="0"/>
          </a:p>
        </p:txBody>
      </p:sp>
      <p:pic>
        <p:nvPicPr>
          <p:cNvPr id="1026" name="Picture 2" descr="C:\Users\Roman\AppData\Local\Microsoft\Windows\INetCache\IE\UO9K4QRO\sivvus-weather-symbols-5[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066800"/>
            <a:ext cx="1801802" cy="14909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35534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pictures\Pictures\salt\de-icers\4 gallons 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8086" y="1198880"/>
            <a:ext cx="5868714" cy="4401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effectLst/>
              </a:rPr>
              <a:t>Tips from experienced supervisors</a:t>
            </a:r>
            <a:endParaRPr lang="en-US" dirty="0"/>
          </a:p>
        </p:txBody>
      </p:sp>
      <p:sp>
        <p:nvSpPr>
          <p:cNvPr id="3" name="Content Placeholder 2"/>
          <p:cNvSpPr>
            <a:spLocks noGrp="1"/>
          </p:cNvSpPr>
          <p:nvPr>
            <p:ph idx="1"/>
          </p:nvPr>
        </p:nvSpPr>
        <p:spPr>
          <a:xfrm>
            <a:off x="521051" y="1271282"/>
            <a:ext cx="7315200" cy="942316"/>
          </a:xfrm>
          <a:solidFill>
            <a:schemeClr val="bg1"/>
          </a:solidFill>
        </p:spPr>
        <p:txBody>
          <a:bodyPr>
            <a:normAutofit/>
          </a:bodyPr>
          <a:lstStyle/>
          <a:p>
            <a:pPr marL="0" indent="0">
              <a:buNone/>
            </a:pPr>
            <a:r>
              <a:rPr lang="en-US" dirty="0">
                <a:solidFill>
                  <a:schemeClr val="tx1"/>
                </a:solidFill>
                <a:effectLst/>
              </a:rPr>
              <a:t>A good supervisor knows when and how to use all traction and deicing material at their disposal.</a:t>
            </a:r>
            <a:endParaRPr lang="en-US" dirty="0"/>
          </a:p>
        </p:txBody>
      </p:sp>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962"/>
          <a:stretch/>
        </p:blipFill>
        <p:spPr bwMode="auto">
          <a:xfrm>
            <a:off x="304800" y="2421107"/>
            <a:ext cx="2006819"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C:\pictures\Pictures\salt\de-icers\PB0700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4107023" y="2313429"/>
            <a:ext cx="2336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pictures\Pictures\salt\storage\sandpil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179" y="4050196"/>
            <a:ext cx="2247243" cy="168543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29" r="12931" b="36946"/>
          <a:stretch/>
        </p:blipFill>
        <p:spPr bwMode="auto">
          <a:xfrm>
            <a:off x="2188518" y="4138974"/>
            <a:ext cx="3300248" cy="2017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lear Roads Logo use.jpg"/>
          <p:cNvPicPr>
            <a:picLocks noChangeAspect="1"/>
          </p:cNvPicPr>
          <p:nvPr/>
        </p:nvPicPr>
        <p:blipFill>
          <a:blip r:embed="rId8"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25114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Tips from experienced supervisors</a:t>
            </a:r>
            <a:endParaRPr lang="en-US" dirty="0"/>
          </a:p>
        </p:txBody>
      </p:sp>
      <p:sp>
        <p:nvSpPr>
          <p:cNvPr id="3" name="Content Placeholder 2"/>
          <p:cNvSpPr>
            <a:spLocks noGrp="1"/>
          </p:cNvSpPr>
          <p:nvPr>
            <p:ph idx="1"/>
          </p:nvPr>
        </p:nvSpPr>
        <p:spPr>
          <a:xfrm>
            <a:off x="217438" y="1103586"/>
            <a:ext cx="8926562" cy="10382246"/>
          </a:xfrm>
        </p:spPr>
        <p:txBody>
          <a:bodyPr>
            <a:normAutofit/>
          </a:bodyPr>
          <a:lstStyle/>
          <a:p>
            <a:pPr marL="0" indent="0">
              <a:buNone/>
            </a:pPr>
            <a:r>
              <a:rPr lang="en-US" dirty="0">
                <a:effectLst/>
              </a:rPr>
              <a:t>A good winter maintenance supervisor is aware of the condition of their resources.  Resources include </a:t>
            </a:r>
            <a:r>
              <a:rPr lang="en-US" dirty="0">
                <a:solidFill>
                  <a:srgbClr val="FFC000"/>
                </a:solidFill>
                <a:effectLst/>
              </a:rPr>
              <a:t>people, weather forecasting data, material, and equipment. </a:t>
            </a:r>
            <a:r>
              <a:rPr lang="en-US" dirty="0">
                <a:effectLst/>
              </a:rPr>
              <a:t> </a:t>
            </a:r>
          </a:p>
          <a:p>
            <a:pPr marL="0" indent="0">
              <a:buNone/>
            </a:pPr>
            <a:endParaRPr lang="en-US" dirty="0">
              <a:effectLst/>
            </a:endParaRPr>
          </a:p>
          <a:p>
            <a:pPr marL="0" indent="0">
              <a:buNone/>
            </a:pPr>
            <a:r>
              <a:rPr lang="en-US" dirty="0">
                <a:effectLst/>
              </a:rPr>
              <a:t>They manage the storm by monitoring results over resources, meaning they utilize the least amount of resources to achieve the desired result or level of service.</a:t>
            </a:r>
          </a:p>
          <a:p>
            <a:endParaRPr lang="en-US" dirty="0">
              <a:effectLst/>
            </a:endParaRPr>
          </a:p>
          <a:p>
            <a:endParaRPr lang="en-US" dirty="0">
              <a:effectLst/>
            </a:endParaRPr>
          </a:p>
          <a:p>
            <a:endParaRPr lang="en-US" dirty="0"/>
          </a:p>
        </p:txBody>
      </p:sp>
      <p:pic>
        <p:nvPicPr>
          <p:cNvPr id="307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892" t="20594"/>
          <a:stretch/>
        </p:blipFill>
        <p:spPr bwMode="auto">
          <a:xfrm>
            <a:off x="588578" y="4305300"/>
            <a:ext cx="1051449"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4495800"/>
            <a:ext cx="2628171" cy="147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321066"/>
            <a:ext cx="2109787"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21937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16710"/>
            <a:ext cx="5542787" cy="415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effectLst/>
              </a:rPr>
              <a:t>Tips from experienced supervisors</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a:effectLst/>
              </a:rPr>
              <a:t>Use the technology that’s proven to reduce salt usage, like prewetting.</a:t>
            </a:r>
            <a:endParaRPr lang="en-US" sz="3200" dirty="0"/>
          </a:p>
        </p:txBody>
      </p:sp>
      <p:pic>
        <p:nvPicPr>
          <p:cNvPr id="5" name="Picture 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61859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Tips from experienced supervisors</a:t>
            </a:r>
          </a:p>
        </p:txBody>
      </p:sp>
      <p:sp>
        <p:nvSpPr>
          <p:cNvPr id="3" name="Content Placeholder 2"/>
          <p:cNvSpPr>
            <a:spLocks noGrp="1"/>
          </p:cNvSpPr>
          <p:nvPr>
            <p:ph idx="1"/>
          </p:nvPr>
        </p:nvSpPr>
        <p:spPr>
          <a:xfrm>
            <a:off x="457200" y="1143000"/>
            <a:ext cx="8229600" cy="1701800"/>
          </a:xfrm>
        </p:spPr>
        <p:txBody>
          <a:bodyPr>
            <a:normAutofit/>
          </a:bodyPr>
          <a:lstStyle/>
          <a:p>
            <a:pPr>
              <a:buNone/>
            </a:pPr>
            <a:r>
              <a:rPr lang="en-US" sz="3200" dirty="0">
                <a:effectLst/>
              </a:rPr>
              <a:t>Hold employees accountable to application rates but with some room for good judgment. </a:t>
            </a: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518023"/>
            <a:ext cx="4957572" cy="371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40589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3640003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Tips from experienced supervisors</a:t>
            </a:r>
          </a:p>
        </p:txBody>
      </p:sp>
      <p:sp>
        <p:nvSpPr>
          <p:cNvPr id="3" name="Content Placeholder 2"/>
          <p:cNvSpPr>
            <a:spLocks noGrp="1"/>
          </p:cNvSpPr>
          <p:nvPr>
            <p:ph idx="1"/>
          </p:nvPr>
        </p:nvSpPr>
        <p:spPr>
          <a:xfrm>
            <a:off x="457200" y="1193800"/>
            <a:ext cx="7736586" cy="5080000"/>
          </a:xfrm>
        </p:spPr>
        <p:txBody>
          <a:bodyPr>
            <a:normAutofit/>
          </a:bodyPr>
          <a:lstStyle/>
          <a:p>
            <a:pPr>
              <a:buNone/>
            </a:pPr>
            <a:r>
              <a:rPr lang="en-US" dirty="0">
                <a:effectLst/>
              </a:rPr>
              <a:t>Understand the chemistry of chlorides and how they work in winter operations, how they dilute and the effectiveness of proper usage without over using.</a:t>
            </a:r>
            <a:endParaRPr lang="en-US" dirty="0"/>
          </a:p>
          <a:p>
            <a:pPr>
              <a:buNone/>
            </a:pPr>
            <a:endParaRPr lang="en-US" sz="4000" dirty="0"/>
          </a:p>
          <a:p>
            <a:pPr>
              <a:buNone/>
            </a:pPr>
            <a:endParaRPr lang="en-US" sz="4000" dirty="0"/>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048000"/>
            <a:ext cx="44196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691539"/>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from experienced Supervisors</a:t>
            </a:r>
          </a:p>
        </p:txBody>
      </p:sp>
      <p:sp>
        <p:nvSpPr>
          <p:cNvPr id="3" name="Content Placeholder 2"/>
          <p:cNvSpPr>
            <a:spLocks noGrp="1"/>
          </p:cNvSpPr>
          <p:nvPr>
            <p:ph idx="1"/>
          </p:nvPr>
        </p:nvSpPr>
        <p:spPr>
          <a:xfrm>
            <a:off x="1219200" y="1178691"/>
            <a:ext cx="7315200" cy="1412109"/>
          </a:xfrm>
        </p:spPr>
        <p:txBody>
          <a:bodyPr>
            <a:normAutofit/>
          </a:bodyPr>
          <a:lstStyle/>
          <a:p>
            <a:pPr marL="0" indent="0">
              <a:buNone/>
            </a:pPr>
            <a:r>
              <a:rPr lang="en-US" sz="3200" dirty="0"/>
              <a:t>Good equipment knowledge is important.  </a:t>
            </a:r>
          </a:p>
          <a:p>
            <a:pPr marL="0" indent="0">
              <a:buNone/>
            </a:pPr>
            <a:r>
              <a:rPr lang="en-US" sz="3200" dirty="0"/>
              <a:t>You need to know what it will do!</a:t>
            </a:r>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2156460"/>
            <a:ext cx="50292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23722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Tips from experienced supervisors</a:t>
            </a:r>
          </a:p>
        </p:txBody>
      </p:sp>
      <p:sp>
        <p:nvSpPr>
          <p:cNvPr id="3" name="Content Placeholder 2"/>
          <p:cNvSpPr>
            <a:spLocks noGrp="1"/>
          </p:cNvSpPr>
          <p:nvPr>
            <p:ph idx="1"/>
          </p:nvPr>
        </p:nvSpPr>
        <p:spPr>
          <a:xfrm>
            <a:off x="304800" y="1066800"/>
            <a:ext cx="6218237" cy="5080000"/>
          </a:xfrm>
        </p:spPr>
        <p:txBody>
          <a:bodyPr>
            <a:normAutofit/>
          </a:bodyPr>
          <a:lstStyle/>
          <a:p>
            <a:pPr>
              <a:buNone/>
            </a:pPr>
            <a:r>
              <a:rPr lang="en-US" sz="3600" dirty="0"/>
              <a:t>Encourage new ideas.  </a:t>
            </a:r>
          </a:p>
          <a:p>
            <a:pPr>
              <a:buNone/>
            </a:pPr>
            <a:endParaRPr lang="en-US" sz="3600" dirty="0"/>
          </a:p>
          <a:p>
            <a:pPr>
              <a:buNone/>
            </a:pPr>
            <a:r>
              <a:rPr lang="en-US" sz="3600" dirty="0"/>
              <a:t>If the ideas are expensive, run them through through the research group. Example: automated-anti icing</a:t>
            </a:r>
          </a:p>
          <a:p>
            <a:pPr>
              <a:buNone/>
            </a:pPr>
            <a:endParaRPr lang="en-US" sz="3600" dirty="0"/>
          </a:p>
          <a:p>
            <a:pPr>
              <a:buNone/>
            </a:pPr>
            <a:r>
              <a:rPr lang="en-US" sz="3600" dirty="0"/>
              <a:t>If the ideas are inexpensive, try them at the  truck station level. Example: chutes</a:t>
            </a:r>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5593" y="3758981"/>
            <a:ext cx="2499807" cy="187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5837" y="2088496"/>
            <a:ext cx="2239963" cy="149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770942"/>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Tips from experienced supervisors</a:t>
            </a:r>
          </a:p>
        </p:txBody>
      </p:sp>
      <p:sp>
        <p:nvSpPr>
          <p:cNvPr id="3" name="Content Placeholder 2"/>
          <p:cNvSpPr>
            <a:spLocks noGrp="1"/>
          </p:cNvSpPr>
          <p:nvPr>
            <p:ph idx="1"/>
          </p:nvPr>
        </p:nvSpPr>
        <p:spPr>
          <a:xfrm>
            <a:off x="457200" y="1193800"/>
            <a:ext cx="5246509" cy="5080000"/>
          </a:xfrm>
        </p:spPr>
        <p:txBody>
          <a:bodyPr>
            <a:normAutofit/>
          </a:bodyPr>
          <a:lstStyle/>
          <a:p>
            <a:pPr>
              <a:buNone/>
            </a:pPr>
            <a:r>
              <a:rPr lang="en-US" dirty="0">
                <a:effectLst/>
              </a:rPr>
              <a:t>“If an operator wants to try something different, set it up with a comparison route and see how it works. It will either advance your organization or satisfy your operator that the old way really does work better.</a:t>
            </a:r>
          </a:p>
          <a:p>
            <a:pPr>
              <a:buNone/>
            </a:pPr>
            <a:endParaRPr lang="en-US" dirty="0">
              <a:effectLst/>
            </a:endParaRPr>
          </a:p>
          <a:p>
            <a:pPr>
              <a:buNone/>
            </a:pPr>
            <a:r>
              <a:rPr lang="en-US" dirty="0">
                <a:effectLst/>
              </a:rPr>
              <a:t>This approach also improves the team attitude, operators appreciate that their ideas are taken seriously.”</a:t>
            </a: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827024" y="2404391"/>
            <a:ext cx="4483102" cy="252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389509"/>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Tips from experienced supervisors</a:t>
            </a:r>
          </a:p>
        </p:txBody>
      </p:sp>
      <p:sp>
        <p:nvSpPr>
          <p:cNvPr id="3" name="Content Placeholder 2"/>
          <p:cNvSpPr>
            <a:spLocks noGrp="1"/>
          </p:cNvSpPr>
          <p:nvPr>
            <p:ph idx="1"/>
          </p:nvPr>
        </p:nvSpPr>
        <p:spPr>
          <a:xfrm>
            <a:off x="457200" y="1193800"/>
            <a:ext cx="7736586" cy="5080000"/>
          </a:xfrm>
        </p:spPr>
        <p:txBody>
          <a:bodyPr>
            <a:normAutofit/>
          </a:bodyPr>
          <a:lstStyle/>
          <a:p>
            <a:pPr>
              <a:buNone/>
            </a:pPr>
            <a:r>
              <a:rPr lang="en-US" sz="3600" dirty="0">
                <a:effectLst/>
              </a:rPr>
              <a:t>Be innovative, willing and eager to try new materials, equipment, methods or processes and procedures.</a:t>
            </a:r>
            <a:endParaRPr lang="en-US" sz="3600" dirty="0"/>
          </a:p>
          <a:p>
            <a:pPr>
              <a:buNone/>
            </a:pPr>
            <a:endParaRPr lang="en-US" sz="4000" dirty="0"/>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184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2667000"/>
            <a:ext cx="5638800" cy="286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461197"/>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Tips from experienced supervisors</a:t>
            </a:r>
          </a:p>
        </p:txBody>
      </p:sp>
      <p:sp>
        <p:nvSpPr>
          <p:cNvPr id="3" name="Content Placeholder 2"/>
          <p:cNvSpPr>
            <a:spLocks noGrp="1"/>
          </p:cNvSpPr>
          <p:nvPr>
            <p:ph idx="1"/>
          </p:nvPr>
        </p:nvSpPr>
        <p:spPr/>
        <p:txBody>
          <a:bodyPr>
            <a:normAutofit/>
          </a:bodyPr>
          <a:lstStyle/>
          <a:p>
            <a:pPr>
              <a:buNone/>
            </a:pPr>
            <a:r>
              <a:rPr lang="en-US" sz="4000" dirty="0"/>
              <a:t>Gather knowledge on technology and regulations.  Look ahead!</a:t>
            </a:r>
          </a:p>
          <a:p>
            <a:pPr>
              <a:buNone/>
            </a:pPr>
            <a:endParaRPr lang="en-US" sz="4000" dirty="0"/>
          </a:p>
          <a:p>
            <a:pPr>
              <a:buNone/>
            </a:pPr>
            <a:endParaRPr lang="en-US" sz="4000" dirty="0"/>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18434" name="Picture 2" descr="C:\Users\Roman\AppData\Local\Microsoft\Windows\INetCache\IE\4QEMZ2MI\manning_looking_through_telescop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36220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726520"/>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Tips from experienced supervisors</a:t>
            </a:r>
          </a:p>
        </p:txBody>
      </p:sp>
      <p:sp>
        <p:nvSpPr>
          <p:cNvPr id="3" name="Content Placeholder 2"/>
          <p:cNvSpPr>
            <a:spLocks noGrp="1"/>
          </p:cNvSpPr>
          <p:nvPr>
            <p:ph idx="1"/>
          </p:nvPr>
        </p:nvSpPr>
        <p:spPr/>
        <p:txBody>
          <a:bodyPr>
            <a:normAutofit/>
          </a:bodyPr>
          <a:lstStyle/>
          <a:p>
            <a:pPr>
              <a:buNone/>
            </a:pPr>
            <a:endParaRPr lang="en-US" sz="4000" dirty="0"/>
          </a:p>
          <a:p>
            <a:pPr>
              <a:buNone/>
            </a:pPr>
            <a:endParaRPr lang="en-US" sz="4000" dirty="0"/>
          </a:p>
          <a:p>
            <a:pPr>
              <a:buNone/>
            </a:pPr>
            <a:r>
              <a:rPr lang="en-US" sz="4000" dirty="0">
                <a:solidFill>
                  <a:srgbClr val="FFFF00"/>
                </a:solidFill>
              </a:rPr>
              <a:t>Note to presenters:  add any other tips here, or hide this slide during presentation.</a:t>
            </a:r>
          </a:p>
          <a:p>
            <a:pPr>
              <a:buNone/>
            </a:pPr>
            <a:endParaRPr lang="en-US" sz="4000" dirty="0"/>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37422216"/>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46657" y="1043358"/>
            <a:ext cx="6858000" cy="1695359"/>
          </a:xfrm>
        </p:spPr>
        <p:txBody>
          <a:bodyPr>
            <a:noAutofit/>
          </a:bodyPr>
          <a:lstStyle/>
          <a:p>
            <a:pPr marL="0" indent="0">
              <a:lnSpc>
                <a:spcPct val="120000"/>
              </a:lnSpc>
              <a:spcBef>
                <a:spcPts val="1200"/>
              </a:spcBef>
              <a:spcAft>
                <a:spcPts val="1200"/>
              </a:spcAft>
              <a:buNone/>
            </a:pPr>
            <a:r>
              <a:rPr lang="en-US" dirty="0"/>
              <a:t>An important part of a supervisor’s job is to document your activities and outcomes, as well as your staff’s.  </a:t>
            </a:r>
            <a:endParaRPr lang="en-US" sz="3200"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5000" b="15758"/>
          <a:stretch/>
        </p:blipFill>
        <p:spPr>
          <a:xfrm>
            <a:off x="4764374" y="2971800"/>
            <a:ext cx="4038600" cy="2685959"/>
          </a:xfrm>
          <a:prstGeom prst="rect">
            <a:avLst/>
          </a:prstGeom>
        </p:spPr>
      </p:pic>
      <p:sp>
        <p:nvSpPr>
          <p:cNvPr id="10" name="Content Placeholder 2"/>
          <p:cNvSpPr txBox="1">
            <a:spLocks/>
          </p:cNvSpPr>
          <p:nvPr/>
        </p:nvSpPr>
        <p:spPr>
          <a:xfrm>
            <a:off x="246657" y="2971800"/>
            <a:ext cx="3861216" cy="3276600"/>
          </a:xfrm>
          <a:prstGeom prst="rect">
            <a:avLst/>
          </a:prstGeom>
        </p:spPr>
        <p:txBody>
          <a:bodyPr vert="horz" lIns="91440" tIns="45720" rIns="91440" bIns="45720" rtlCol="0">
            <a:no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1200"/>
              </a:spcBef>
              <a:spcAft>
                <a:spcPts val="1200"/>
              </a:spcAft>
              <a:buFont typeface="Arial" pitchFamily="34" charset="0"/>
              <a:buNone/>
            </a:pPr>
            <a:r>
              <a:rPr lang="en-US" dirty="0"/>
              <a:t>This helps measure process improvements, and protects your agency  from liability relating to claims and lawsuits.</a:t>
            </a:r>
          </a:p>
          <a:p>
            <a:pPr marL="0" indent="0">
              <a:lnSpc>
                <a:spcPct val="120000"/>
              </a:lnSpc>
              <a:spcBef>
                <a:spcPts val="1200"/>
              </a:spcBef>
              <a:spcAft>
                <a:spcPts val="1200"/>
              </a:spcAft>
              <a:buFont typeface="Arial" pitchFamily="34" charset="0"/>
              <a:buNone/>
            </a:pPr>
            <a:endParaRPr lang="en-US" sz="3200" dirty="0"/>
          </a:p>
        </p:txBody>
      </p:sp>
    </p:spTree>
    <p:extLst>
      <p:ext uri="{BB962C8B-B14F-4D97-AF65-F5344CB8AC3E}">
        <p14:creationId xmlns:p14="http://schemas.microsoft.com/office/powerpoint/2010/main" val="2747815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115404" y="1120763"/>
            <a:ext cx="5602880" cy="3810000"/>
          </a:xfrm>
        </p:spPr>
        <p:txBody>
          <a:bodyPr>
            <a:noAutofit/>
          </a:bodyPr>
          <a:lstStyle/>
          <a:p>
            <a:pPr>
              <a:lnSpc>
                <a:spcPct val="120000"/>
              </a:lnSpc>
              <a:spcBef>
                <a:spcPts val="1200"/>
              </a:spcBef>
              <a:spcAft>
                <a:spcPts val="1200"/>
              </a:spcAft>
            </a:pPr>
            <a:r>
              <a:rPr lang="en-US" dirty="0"/>
              <a:t>Keep records of materials, equipment, resource allocation, treatments and effectiveness.</a:t>
            </a:r>
          </a:p>
          <a:p>
            <a:pPr>
              <a:lnSpc>
                <a:spcPct val="120000"/>
              </a:lnSpc>
              <a:spcBef>
                <a:spcPts val="1200"/>
              </a:spcBef>
              <a:spcAft>
                <a:spcPts val="1200"/>
              </a:spcAft>
            </a:pPr>
            <a:r>
              <a:rPr lang="en-US" dirty="0"/>
              <a:t>This helps you identify areas for improvement, and shows where efficiency can be improved.</a:t>
            </a:r>
          </a:p>
          <a:p>
            <a:pPr>
              <a:lnSpc>
                <a:spcPct val="120000"/>
              </a:lnSpc>
              <a:spcBef>
                <a:spcPts val="1200"/>
              </a:spcBef>
              <a:spcAft>
                <a:spcPts val="1200"/>
              </a:spcAft>
            </a:pPr>
            <a:r>
              <a:rPr lang="en-US" dirty="0"/>
              <a:t>Helps with planning for future incidents, and helps protect you from claims.</a:t>
            </a:r>
            <a:endParaRPr lang="en-US" sz="3200"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317793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467600" cy="762000"/>
          </a:xfrm>
        </p:spPr>
        <p:txBody>
          <a:bodyPr/>
          <a:lstStyle/>
          <a:p>
            <a:r>
              <a:rPr lang="en-US" dirty="0"/>
              <a:t>Record Keeping</a:t>
            </a:r>
          </a:p>
        </p:txBody>
      </p:sp>
      <p:sp>
        <p:nvSpPr>
          <p:cNvPr id="6" name="Rectangle 5"/>
          <p:cNvSpPr/>
          <p:nvPr/>
        </p:nvSpPr>
        <p:spPr>
          <a:xfrm>
            <a:off x="228600" y="1295400"/>
            <a:ext cx="8153400" cy="1938992"/>
          </a:xfrm>
          <a:prstGeom prst="rect">
            <a:avLst/>
          </a:prstGeom>
        </p:spPr>
        <p:txBody>
          <a:bodyPr wrap="square">
            <a:spAutoFit/>
          </a:bodyPr>
          <a:lstStyle/>
          <a:p>
            <a:pPr>
              <a:lnSpc>
                <a:spcPct val="100000"/>
              </a:lnSpc>
            </a:pPr>
            <a:r>
              <a:rPr lang="en-US" sz="4000" dirty="0">
                <a:solidFill>
                  <a:schemeClr val="bg1"/>
                </a:solidFill>
              </a:rPr>
              <a:t>Keeping good records helps</a:t>
            </a:r>
          </a:p>
          <a:p>
            <a:pPr>
              <a:lnSpc>
                <a:spcPct val="100000"/>
              </a:lnSpc>
            </a:pPr>
            <a:endParaRPr lang="en-US" sz="4000" dirty="0">
              <a:solidFill>
                <a:schemeClr val="bg1"/>
              </a:solidFill>
            </a:endParaRPr>
          </a:p>
          <a:p>
            <a:pPr>
              <a:lnSpc>
                <a:spcPct val="100000"/>
              </a:lnSpc>
            </a:pPr>
            <a:r>
              <a:rPr lang="en-US" sz="4000" dirty="0">
                <a:solidFill>
                  <a:schemeClr val="bg1"/>
                </a:solidFill>
              </a:rPr>
              <a:t> </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8" name="Rectangle 7"/>
          <p:cNvSpPr/>
          <p:nvPr/>
        </p:nvSpPr>
        <p:spPr>
          <a:xfrm>
            <a:off x="228600" y="2230737"/>
            <a:ext cx="8125206" cy="3477875"/>
          </a:xfrm>
          <a:prstGeom prst="rect">
            <a:avLst/>
          </a:prstGeom>
        </p:spPr>
        <p:txBody>
          <a:bodyPr wrap="square">
            <a:spAutoFit/>
          </a:bodyPr>
          <a:lstStyle/>
          <a:p>
            <a:pPr marL="285750" indent="-285750">
              <a:lnSpc>
                <a:spcPct val="100000"/>
              </a:lnSpc>
              <a:buFont typeface="Arial" panose="020B0604020202020204" pitchFamily="34" charset="0"/>
              <a:buChar char="•"/>
            </a:pPr>
            <a:r>
              <a:rPr lang="en-US" sz="3600" dirty="0">
                <a:solidFill>
                  <a:schemeClr val="bg1"/>
                </a:solidFill>
              </a:rPr>
              <a:t>Demonstrate how goals are met.</a:t>
            </a:r>
          </a:p>
          <a:p>
            <a:pPr marL="171450" indent="-1714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Demonstrates that you are following policy.</a:t>
            </a:r>
          </a:p>
          <a:p>
            <a:pPr marL="285750" indent="-2857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Identify ways to improve and change your approach.</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2365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705600" cy="446112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 y="76200"/>
            <a:ext cx="7924800" cy="838200"/>
          </a:xfrm>
        </p:spPr>
        <p:txBody>
          <a:bodyPr/>
          <a:lstStyle/>
          <a:p>
            <a:r>
              <a:rPr lang="en-US" sz="2800" dirty="0"/>
              <a:t>Module 19:  Supervisors and Winter Maintenance</a:t>
            </a:r>
            <a:endParaRPr lang="en-PH" sz="2800" dirty="0"/>
          </a:p>
        </p:txBody>
      </p:sp>
      <p:sp>
        <p:nvSpPr>
          <p:cNvPr id="11" name="Title 1"/>
          <p:cNvSpPr txBox="1">
            <a:spLocks/>
          </p:cNvSpPr>
          <p:nvPr/>
        </p:nvSpPr>
        <p:spPr>
          <a:xfrm>
            <a:off x="-19050" y="57150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35233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4419590"/>
            <a:ext cx="2575646" cy="1931734"/>
          </a:xfrm>
          <a:prstGeom prst="rect">
            <a:avLst/>
          </a:prstGeom>
        </p:spPr>
      </p:pic>
      <p:sp>
        <p:nvSpPr>
          <p:cNvPr id="2" name="Title 1"/>
          <p:cNvSpPr>
            <a:spLocks noGrp="1"/>
          </p:cNvSpPr>
          <p:nvPr>
            <p:ph type="title"/>
          </p:nvPr>
        </p:nvSpPr>
        <p:spPr/>
        <p:txBody>
          <a:bodyPr/>
          <a:lstStyle/>
          <a:p>
            <a:r>
              <a:rPr lang="en-US" dirty="0">
                <a:solidFill>
                  <a:srgbClr val="FF8F29"/>
                </a:solidFill>
              </a:rPr>
              <a:t>During the Storm</a:t>
            </a:r>
          </a:p>
        </p:txBody>
      </p:sp>
      <p:sp>
        <p:nvSpPr>
          <p:cNvPr id="3" name="Content Placeholder 2"/>
          <p:cNvSpPr>
            <a:spLocks noGrp="1"/>
          </p:cNvSpPr>
          <p:nvPr>
            <p:ph idx="1"/>
          </p:nvPr>
        </p:nvSpPr>
        <p:spPr>
          <a:xfrm>
            <a:off x="331033" y="1245257"/>
            <a:ext cx="8382000" cy="4140200"/>
          </a:xfrm>
        </p:spPr>
        <p:txBody>
          <a:bodyPr/>
          <a:lstStyle/>
          <a:p>
            <a:pPr marL="0" indent="0">
              <a:buNone/>
            </a:pPr>
            <a:r>
              <a:rPr lang="en-US" dirty="0"/>
              <a:t>Documentation during a storm includes:</a:t>
            </a:r>
            <a:endParaRPr lang="en-US" dirty="0">
              <a:effectLst/>
            </a:endParaRPr>
          </a:p>
          <a:p>
            <a:r>
              <a:rPr lang="en-US" dirty="0">
                <a:effectLst/>
              </a:rPr>
              <a:t>Pre and post trip inspections</a:t>
            </a:r>
          </a:p>
          <a:p>
            <a:pPr lvl="1"/>
            <a:r>
              <a:rPr lang="en-US" dirty="0">
                <a:effectLst/>
              </a:rPr>
              <a:t>Documenting on appropriate forms</a:t>
            </a:r>
          </a:p>
          <a:p>
            <a:r>
              <a:rPr lang="en-US" dirty="0">
                <a:effectLst/>
              </a:rPr>
              <a:t>Material application </a:t>
            </a:r>
          </a:p>
          <a:p>
            <a:pPr lvl="1"/>
            <a:r>
              <a:rPr lang="en-US" dirty="0">
                <a:effectLst/>
              </a:rPr>
              <a:t>What did you use and how much?</a:t>
            </a:r>
          </a:p>
          <a:p>
            <a:r>
              <a:rPr lang="en-US" dirty="0">
                <a:effectLst/>
              </a:rPr>
              <a:t>Storm information</a:t>
            </a:r>
          </a:p>
          <a:p>
            <a:pPr lvl="1"/>
            <a:r>
              <a:rPr lang="en-US" dirty="0">
                <a:effectLst/>
              </a:rPr>
              <a:t>Duration and snowfall, air temps, wind speeds, </a:t>
            </a:r>
            <a:r>
              <a:rPr lang="en-US" dirty="0" err="1">
                <a:effectLst/>
              </a:rPr>
              <a:t>etc</a:t>
            </a:r>
            <a:endParaRPr lang="en-US" dirty="0">
              <a:effectLst/>
            </a:endParaRPr>
          </a:p>
          <a:p>
            <a:r>
              <a:rPr lang="en-US" dirty="0">
                <a:effectLst/>
              </a:rPr>
              <a:t>Road conditions</a:t>
            </a:r>
          </a:p>
          <a:p>
            <a:pPr lvl="1"/>
            <a:r>
              <a:rPr lang="en-US" dirty="0">
                <a:effectLst/>
              </a:rPr>
              <a:t>pavement temperature</a:t>
            </a: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64847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documented?</a:t>
            </a:r>
          </a:p>
          <a:p>
            <a:pPr>
              <a:lnSpc>
                <a:spcPct val="100000"/>
              </a:lnSpc>
              <a:buNone/>
            </a:pPr>
            <a:endParaRPr lang="en-US" sz="4000" dirty="0"/>
          </a:p>
          <a:p>
            <a:pPr marL="522288" indent="-522288">
              <a:lnSpc>
                <a:spcPct val="100000"/>
              </a:lnSpc>
              <a:buAutoNum type="arabicPeriod"/>
            </a:pPr>
            <a:r>
              <a:rPr lang="en-US" sz="4000" dirty="0"/>
              <a:t>Material use per storm</a:t>
            </a:r>
          </a:p>
          <a:p>
            <a:pPr marL="522288" indent="-522288">
              <a:lnSpc>
                <a:spcPct val="100000"/>
              </a:lnSpc>
              <a:buAutoNum type="arabicPeriod"/>
            </a:pPr>
            <a:r>
              <a:rPr lang="en-US" sz="4000" dirty="0"/>
              <a:t>Material use per season</a:t>
            </a:r>
          </a:p>
          <a:p>
            <a:pPr marL="522288" indent="-522288">
              <a:lnSpc>
                <a:spcPct val="100000"/>
              </a:lnSpc>
              <a:buAutoNum type="arabicPeriod"/>
            </a:pPr>
            <a:r>
              <a:rPr lang="en-US" sz="4000" dirty="0"/>
              <a:t>Material use per crew member</a:t>
            </a:r>
          </a:p>
          <a:p>
            <a:pPr marL="522288" indent="-522288">
              <a:lnSpc>
                <a:spcPct val="100000"/>
              </a:lnSpc>
              <a:buAutoNum type="arabicPeriod"/>
            </a:pPr>
            <a:r>
              <a:rPr lang="en-US" sz="4000" dirty="0"/>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81604858"/>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documented?</a:t>
            </a:r>
          </a:p>
          <a:p>
            <a:pPr>
              <a:lnSpc>
                <a:spcPct val="100000"/>
              </a:lnSpc>
              <a:buNone/>
            </a:pPr>
            <a:endParaRPr lang="en-US" sz="4000" dirty="0"/>
          </a:p>
          <a:p>
            <a:pPr marL="522288" indent="-522288">
              <a:lnSpc>
                <a:spcPct val="100000"/>
              </a:lnSpc>
              <a:buAutoNum type="arabicPeriod"/>
            </a:pPr>
            <a:r>
              <a:rPr lang="en-US" sz="4000" dirty="0">
                <a:solidFill>
                  <a:schemeClr val="accent1">
                    <a:lumMod val="75000"/>
                  </a:schemeClr>
                </a:solidFill>
              </a:rPr>
              <a:t>Material use per storm</a:t>
            </a:r>
          </a:p>
          <a:p>
            <a:pPr marL="522288" indent="-522288">
              <a:lnSpc>
                <a:spcPct val="100000"/>
              </a:lnSpc>
              <a:buAutoNum type="arabicPeriod"/>
            </a:pPr>
            <a:r>
              <a:rPr lang="en-US" sz="4000" dirty="0">
                <a:solidFill>
                  <a:schemeClr val="accent1">
                    <a:lumMod val="75000"/>
                  </a:schemeClr>
                </a:solidFill>
              </a:rPr>
              <a:t>Material use per season</a:t>
            </a:r>
          </a:p>
          <a:p>
            <a:pPr marL="522288" indent="-522288">
              <a:lnSpc>
                <a:spcPct val="100000"/>
              </a:lnSpc>
              <a:buAutoNum type="arabicPeriod"/>
            </a:pPr>
            <a:r>
              <a:rPr lang="en-US" sz="4000" dirty="0">
                <a:solidFill>
                  <a:schemeClr val="accent1">
                    <a:lumMod val="75000"/>
                  </a:schemeClr>
                </a:solidFill>
              </a:rPr>
              <a:t>Material use per crew member</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6944022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Material Use</a:t>
            </a:r>
          </a:p>
        </p:txBody>
      </p:sp>
      <p:sp>
        <p:nvSpPr>
          <p:cNvPr id="3" name="Content Placeholder 2"/>
          <p:cNvSpPr>
            <a:spLocks noGrp="1"/>
          </p:cNvSpPr>
          <p:nvPr>
            <p:ph idx="1"/>
          </p:nvPr>
        </p:nvSpPr>
        <p:spPr>
          <a:xfrm>
            <a:off x="228600" y="1219200"/>
            <a:ext cx="5181600" cy="5080000"/>
          </a:xfrm>
        </p:spPr>
        <p:txBody>
          <a:bodyPr>
            <a:normAutofit/>
          </a:bodyPr>
          <a:lstStyle/>
          <a:p>
            <a:pPr marL="0" indent="0">
              <a:lnSpc>
                <a:spcPct val="100000"/>
              </a:lnSpc>
              <a:buNone/>
            </a:pPr>
            <a:r>
              <a:rPr lang="en-US" sz="3600" dirty="0"/>
              <a:t>Keep track of driver use for insight into:</a:t>
            </a:r>
          </a:p>
          <a:p>
            <a:pPr>
              <a:lnSpc>
                <a:spcPct val="150000"/>
              </a:lnSpc>
            </a:pPr>
            <a:r>
              <a:rPr lang="en-US" sz="3600" dirty="0"/>
              <a:t>Individual storms</a:t>
            </a:r>
          </a:p>
          <a:p>
            <a:pPr>
              <a:lnSpc>
                <a:spcPct val="150000"/>
              </a:lnSpc>
            </a:pPr>
            <a:r>
              <a:rPr lang="en-US" sz="3600" dirty="0"/>
              <a:t>Each product totals </a:t>
            </a:r>
          </a:p>
          <a:p>
            <a:pPr>
              <a:lnSpc>
                <a:spcPct val="150000"/>
              </a:lnSpc>
            </a:pPr>
            <a:r>
              <a:rPr lang="en-US" sz="3600" dirty="0"/>
              <a:t>Winter season total</a:t>
            </a:r>
          </a:p>
          <a:p>
            <a:pPr>
              <a:lnSpc>
                <a:spcPct val="150000"/>
              </a:lnSpc>
            </a:pPr>
            <a:r>
              <a:rPr lang="en-US" sz="3600" dirty="0"/>
              <a:t>Leftover product totals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187950" y="2051050"/>
            <a:ext cx="4216400" cy="3162300"/>
          </a:xfrm>
          <a:prstGeom prst="rect">
            <a:avLst/>
          </a:prstGeom>
        </p:spPr>
      </p:pic>
      <p:sp>
        <p:nvSpPr>
          <p:cNvPr id="6" name="5-Point Star 5"/>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71152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381000" y="152400"/>
            <a:ext cx="8229600" cy="889000"/>
          </a:xfrm>
        </p:spPr>
        <p:txBody>
          <a:bodyPr/>
          <a:lstStyle/>
          <a:p>
            <a:pPr eaLnBrk="1" hangingPunct="1">
              <a:defRPr/>
            </a:pPr>
            <a:r>
              <a:rPr lang="en-US" dirty="0"/>
              <a:t>Storm Documentation</a:t>
            </a:r>
          </a:p>
        </p:txBody>
      </p:sp>
      <p:sp>
        <p:nvSpPr>
          <p:cNvPr id="225283" name="Rectangle 3"/>
          <p:cNvSpPr>
            <a:spLocks noGrp="1" noChangeArrowheads="1"/>
          </p:cNvSpPr>
          <p:nvPr>
            <p:ph type="body" sz="half" idx="1"/>
          </p:nvPr>
        </p:nvSpPr>
        <p:spPr>
          <a:xfrm>
            <a:off x="457200" y="2057400"/>
            <a:ext cx="4038600" cy="4953000"/>
          </a:xfrm>
        </p:spPr>
        <p:txBody>
          <a:bodyPr/>
          <a:lstStyle/>
          <a:p>
            <a:pPr eaLnBrk="1" hangingPunct="1">
              <a:buClr>
                <a:schemeClr val="bg1"/>
              </a:buClr>
            </a:pPr>
            <a:r>
              <a:rPr lang="en-US" sz="3200" dirty="0"/>
              <a:t>Work orders</a:t>
            </a:r>
          </a:p>
          <a:p>
            <a:pPr eaLnBrk="1" hangingPunct="1">
              <a:buClr>
                <a:schemeClr val="bg1"/>
              </a:buClr>
            </a:pPr>
            <a:endParaRPr lang="en-US" sz="3200" dirty="0"/>
          </a:p>
          <a:p>
            <a:pPr eaLnBrk="1" hangingPunct="1">
              <a:buClr>
                <a:schemeClr val="bg1"/>
              </a:buClr>
            </a:pPr>
            <a:r>
              <a:rPr lang="en-US" sz="3200" dirty="0"/>
              <a:t>Patrol log</a:t>
            </a:r>
          </a:p>
          <a:p>
            <a:pPr eaLnBrk="1" hangingPunct="1">
              <a:buClr>
                <a:schemeClr val="bg1"/>
              </a:buClr>
              <a:buFontTx/>
              <a:buNone/>
            </a:pPr>
            <a:r>
              <a:rPr lang="en-US" sz="3200" dirty="0"/>
              <a:t> </a:t>
            </a:r>
          </a:p>
          <a:p>
            <a:pPr eaLnBrk="1" hangingPunct="1">
              <a:buClr>
                <a:schemeClr val="bg1"/>
              </a:buClr>
            </a:pPr>
            <a:r>
              <a:rPr lang="en-US" sz="3200" dirty="0"/>
              <a:t>Material usage log</a:t>
            </a:r>
          </a:p>
          <a:p>
            <a:pPr eaLnBrk="1" hangingPunct="1">
              <a:buClr>
                <a:schemeClr val="bg1"/>
              </a:buClr>
            </a:pPr>
            <a:endParaRPr lang="en-US" sz="3200" dirty="0"/>
          </a:p>
          <a:p>
            <a:pPr eaLnBrk="1" hangingPunct="1">
              <a:buClr>
                <a:schemeClr val="bg1"/>
              </a:buClr>
            </a:pPr>
            <a:r>
              <a:rPr lang="en-US" sz="3200" dirty="0"/>
              <a:t>Equipment work orders</a:t>
            </a:r>
          </a:p>
        </p:txBody>
      </p:sp>
      <p:sp>
        <p:nvSpPr>
          <p:cNvPr id="225284" name="Rectangle 4"/>
          <p:cNvSpPr>
            <a:spLocks noGrp="1" noChangeArrowheads="1"/>
          </p:cNvSpPr>
          <p:nvPr>
            <p:ph type="body" sz="half" idx="2"/>
          </p:nvPr>
        </p:nvSpPr>
        <p:spPr>
          <a:xfrm>
            <a:off x="4800600" y="2057400"/>
            <a:ext cx="4038600" cy="4495800"/>
          </a:xfrm>
        </p:spPr>
        <p:txBody>
          <a:bodyPr/>
          <a:lstStyle/>
          <a:p>
            <a:pPr eaLnBrk="1" hangingPunct="1">
              <a:buClr>
                <a:schemeClr val="bg1"/>
              </a:buClr>
            </a:pPr>
            <a:r>
              <a:rPr lang="en-US" sz="3200" dirty="0"/>
              <a:t>Fuel logs</a:t>
            </a:r>
          </a:p>
          <a:p>
            <a:pPr eaLnBrk="1" hangingPunct="1">
              <a:buClr>
                <a:schemeClr val="bg1"/>
              </a:buClr>
            </a:pPr>
            <a:endParaRPr lang="en-US" sz="3200" dirty="0"/>
          </a:p>
          <a:p>
            <a:pPr eaLnBrk="1" hangingPunct="1">
              <a:buClr>
                <a:schemeClr val="bg1"/>
              </a:buClr>
            </a:pPr>
            <a:r>
              <a:rPr lang="en-US" sz="3200" dirty="0"/>
              <a:t>Time sheets</a:t>
            </a:r>
          </a:p>
          <a:p>
            <a:pPr eaLnBrk="1" hangingPunct="1">
              <a:buClr>
                <a:schemeClr val="bg1"/>
              </a:buClr>
            </a:pPr>
            <a:endParaRPr lang="en-US" sz="3200" dirty="0"/>
          </a:p>
          <a:p>
            <a:pPr eaLnBrk="1" hangingPunct="1">
              <a:buClr>
                <a:schemeClr val="bg1"/>
              </a:buClr>
            </a:pPr>
            <a:r>
              <a:rPr lang="en-US" sz="3200" dirty="0"/>
              <a:t>Diary</a:t>
            </a:r>
          </a:p>
          <a:p>
            <a:pPr eaLnBrk="1" hangingPunct="1">
              <a:buClr>
                <a:schemeClr val="bg1"/>
              </a:buClr>
            </a:pPr>
            <a:endParaRPr lang="en-US" sz="3200" dirty="0"/>
          </a:p>
          <a:p>
            <a:pPr eaLnBrk="1" hangingPunct="1">
              <a:buClr>
                <a:schemeClr val="bg1"/>
              </a:buClr>
            </a:pPr>
            <a:r>
              <a:rPr lang="en-US" sz="3200" dirty="0"/>
              <a:t>TAPER log</a:t>
            </a:r>
          </a:p>
          <a:p>
            <a:pPr eaLnBrk="1" hangingPunct="1"/>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TextBox 6"/>
          <p:cNvSpPr txBox="1"/>
          <p:nvPr/>
        </p:nvSpPr>
        <p:spPr>
          <a:xfrm>
            <a:off x="228600" y="5800419"/>
            <a:ext cx="6781800" cy="646331"/>
          </a:xfrm>
          <a:prstGeom prst="rect">
            <a:avLst/>
          </a:prstGeom>
          <a:solidFill>
            <a:srgbClr val="FFFF00"/>
          </a:solidFill>
        </p:spPr>
        <p:txBody>
          <a:bodyPr wrap="square" rtlCol="0">
            <a:spAutoFit/>
          </a:bodyPr>
          <a:lstStyle/>
          <a:p>
            <a:r>
              <a:rPr lang="en-US" dirty="0"/>
              <a:t>Insert a list of forms needed to be completed by operators for a storm.  Delete this yellow box before making the presentation.</a:t>
            </a:r>
          </a:p>
        </p:txBody>
      </p:sp>
      <p:sp>
        <p:nvSpPr>
          <p:cNvPr id="8" name="Rectangle 2"/>
          <p:cNvSpPr txBox="1">
            <a:spLocks noChangeArrowheads="1"/>
          </p:cNvSpPr>
          <p:nvPr/>
        </p:nvSpPr>
        <p:spPr>
          <a:xfrm>
            <a:off x="457200" y="10668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pPr>
              <a:defRPr/>
            </a:pPr>
            <a:r>
              <a:rPr lang="en-US" dirty="0">
                <a:solidFill>
                  <a:srgbClr val="FFFF00"/>
                </a:solidFill>
              </a:rPr>
              <a:t>EXAMPLE:</a:t>
            </a:r>
          </a:p>
        </p:txBody>
      </p:sp>
      <p:sp>
        <p:nvSpPr>
          <p:cNvPr id="9" name="Rectangle 8"/>
          <p:cNvSpPr/>
          <p:nvPr/>
        </p:nvSpPr>
        <p:spPr>
          <a:xfrm rot="20388326">
            <a:off x="83202" y="35474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8948434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Your Operations</a:t>
            </a:r>
          </a:p>
        </p:txBody>
      </p:sp>
      <p:sp>
        <p:nvSpPr>
          <p:cNvPr id="3" name="Content Placeholder 2"/>
          <p:cNvSpPr>
            <a:spLocks noGrp="1"/>
          </p:cNvSpPr>
          <p:nvPr>
            <p:ph idx="1"/>
          </p:nvPr>
        </p:nvSpPr>
        <p:spPr>
          <a:xfrm>
            <a:off x="457200" y="914400"/>
            <a:ext cx="8229600" cy="5080000"/>
          </a:xfrm>
        </p:spPr>
        <p:txBody>
          <a:bodyPr/>
          <a:lstStyle/>
          <a:p>
            <a:pPr marL="0" indent="0">
              <a:buNone/>
            </a:pPr>
            <a:r>
              <a:rPr lang="en-US" dirty="0"/>
              <a:t>EXAMPLE:</a:t>
            </a:r>
          </a:p>
          <a:p>
            <a:r>
              <a:rPr lang="en-US" dirty="0"/>
              <a:t>Conditions- weather and road, pavement temp</a:t>
            </a:r>
          </a:p>
          <a:p>
            <a:r>
              <a:rPr lang="en-US" dirty="0"/>
              <a:t>Material type and quantity used</a:t>
            </a:r>
          </a:p>
          <a:p>
            <a:r>
              <a:rPr lang="en-US" dirty="0"/>
              <a:t>Timing</a:t>
            </a:r>
          </a:p>
          <a:p>
            <a:r>
              <a:rPr lang="en-US" dirty="0"/>
              <a:t># of passes and when</a:t>
            </a:r>
          </a:p>
          <a:p>
            <a:r>
              <a:rPr lang="en-US" dirty="0"/>
              <a:t>Unusual conditions/circumstances</a:t>
            </a:r>
          </a:p>
          <a:p>
            <a:pPr>
              <a:buNone/>
            </a:pPr>
            <a:r>
              <a:rPr lang="en-US" dirty="0"/>
              <a:t> </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7" name="Picture 6"/>
          <p:cNvPicPr>
            <a:picLocks noChangeAspect="1"/>
          </p:cNvPicPr>
          <p:nvPr/>
        </p:nvPicPr>
        <p:blipFill>
          <a:blip r:embed="rId3"/>
          <a:stretch>
            <a:fillRect/>
          </a:stretch>
        </p:blipFill>
        <p:spPr>
          <a:xfrm>
            <a:off x="1371600" y="3479800"/>
            <a:ext cx="3876085" cy="2743200"/>
          </a:xfrm>
          <a:prstGeom prst="rect">
            <a:avLst/>
          </a:prstGeom>
        </p:spPr>
      </p:pic>
      <p:sp>
        <p:nvSpPr>
          <p:cNvPr id="8" name="TextBox 7"/>
          <p:cNvSpPr txBox="1"/>
          <p:nvPr/>
        </p:nvSpPr>
        <p:spPr>
          <a:xfrm>
            <a:off x="457200" y="5785535"/>
            <a:ext cx="6252972" cy="646331"/>
          </a:xfrm>
          <a:prstGeom prst="rect">
            <a:avLst/>
          </a:prstGeom>
          <a:solidFill>
            <a:srgbClr val="FFFF00"/>
          </a:solidFill>
        </p:spPr>
        <p:txBody>
          <a:bodyPr wrap="square" rtlCol="0">
            <a:spAutoFit/>
          </a:bodyPr>
          <a:lstStyle/>
          <a:p>
            <a:r>
              <a:rPr lang="en-US" dirty="0"/>
              <a:t>Insert an example of your state’s event log and explain how to fill it out.  Delete this yellow box before making the presentation.</a:t>
            </a:r>
          </a:p>
        </p:txBody>
      </p:sp>
      <p:sp>
        <p:nvSpPr>
          <p:cNvPr id="10" name="Rectangle 9"/>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0436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lIns="90488" tIns="44450" rIns="90488" bIns="44450"/>
          <a:lstStyle/>
          <a:p>
            <a:pPr eaLnBrk="1" hangingPunct="1">
              <a:defRPr/>
            </a:pPr>
            <a:r>
              <a:rPr lang="en-US" sz="6600" dirty="0"/>
              <a:t>Example: T A P E R</a:t>
            </a:r>
          </a:p>
        </p:txBody>
      </p:sp>
      <p:sp>
        <p:nvSpPr>
          <p:cNvPr id="226307" name="Rectangle 3"/>
          <p:cNvSpPr>
            <a:spLocks noGrp="1" noChangeArrowheads="1"/>
          </p:cNvSpPr>
          <p:nvPr>
            <p:ph type="body" idx="1"/>
          </p:nvPr>
        </p:nvSpPr>
        <p:spPr>
          <a:xfrm>
            <a:off x="914400" y="1295400"/>
            <a:ext cx="7010400" cy="4495800"/>
          </a:xfrm>
          <a:noFill/>
        </p:spPr>
        <p:txBody>
          <a:bodyPr lIns="90488" tIns="44450" rIns="90488" bIns="44450">
            <a:noAutofit/>
          </a:bodyPr>
          <a:lstStyle/>
          <a:p>
            <a:pPr eaLnBrk="1" hangingPunct="1">
              <a:lnSpc>
                <a:spcPct val="100000"/>
              </a:lnSpc>
              <a:buFontTx/>
              <a:buNone/>
            </a:pPr>
            <a:r>
              <a:rPr lang="en-US" sz="6000" dirty="0">
                <a:solidFill>
                  <a:schemeClr val="accent5">
                    <a:lumMod val="60000"/>
                    <a:lumOff val="40000"/>
                  </a:schemeClr>
                </a:solidFill>
              </a:rPr>
              <a:t>T </a:t>
            </a:r>
            <a:r>
              <a:rPr lang="en-US" sz="6000" dirty="0"/>
              <a:t>=	</a:t>
            </a:r>
            <a:r>
              <a:rPr lang="en-US" sz="6000" dirty="0">
                <a:solidFill>
                  <a:schemeClr val="accent5">
                    <a:lumMod val="60000"/>
                    <a:lumOff val="40000"/>
                  </a:schemeClr>
                </a:solidFill>
              </a:rPr>
              <a:t>T</a:t>
            </a:r>
            <a:r>
              <a:rPr lang="en-US" sz="6000" dirty="0"/>
              <a:t>emperature</a:t>
            </a:r>
          </a:p>
          <a:p>
            <a:pPr eaLnBrk="1" hangingPunct="1">
              <a:lnSpc>
                <a:spcPct val="100000"/>
              </a:lnSpc>
              <a:buFontTx/>
              <a:buNone/>
            </a:pPr>
            <a:r>
              <a:rPr lang="en-US" sz="6000" dirty="0">
                <a:solidFill>
                  <a:schemeClr val="accent5">
                    <a:lumMod val="60000"/>
                    <a:lumOff val="40000"/>
                  </a:schemeClr>
                </a:solidFill>
              </a:rPr>
              <a:t>A </a:t>
            </a:r>
            <a:r>
              <a:rPr lang="en-US" sz="6000" dirty="0"/>
              <a:t>=	</a:t>
            </a:r>
            <a:r>
              <a:rPr lang="en-US" sz="6000" dirty="0">
                <a:solidFill>
                  <a:schemeClr val="accent5">
                    <a:lumMod val="60000"/>
                    <a:lumOff val="40000"/>
                  </a:schemeClr>
                </a:solidFill>
              </a:rPr>
              <a:t>A</a:t>
            </a:r>
            <a:r>
              <a:rPr lang="en-US" sz="6000" dirty="0"/>
              <a:t>pplication</a:t>
            </a:r>
          </a:p>
          <a:p>
            <a:pPr eaLnBrk="1" hangingPunct="1">
              <a:lnSpc>
                <a:spcPct val="100000"/>
              </a:lnSpc>
              <a:buFontTx/>
              <a:buNone/>
            </a:pPr>
            <a:r>
              <a:rPr lang="en-US" sz="6000" dirty="0">
                <a:solidFill>
                  <a:schemeClr val="accent5">
                    <a:lumMod val="60000"/>
                    <a:lumOff val="40000"/>
                  </a:schemeClr>
                </a:solidFill>
              </a:rPr>
              <a:t>P </a:t>
            </a:r>
            <a:r>
              <a:rPr lang="en-US" sz="6000" dirty="0"/>
              <a:t>=	</a:t>
            </a:r>
            <a:r>
              <a:rPr lang="en-US" sz="6000" dirty="0">
                <a:solidFill>
                  <a:schemeClr val="accent5">
                    <a:lumMod val="60000"/>
                    <a:lumOff val="40000"/>
                  </a:schemeClr>
                </a:solidFill>
              </a:rPr>
              <a:t>P</a:t>
            </a:r>
            <a:r>
              <a:rPr lang="en-US" sz="6000" dirty="0"/>
              <a:t>roduct</a:t>
            </a:r>
          </a:p>
          <a:p>
            <a:pPr eaLnBrk="1" hangingPunct="1">
              <a:lnSpc>
                <a:spcPct val="100000"/>
              </a:lnSpc>
              <a:buFontTx/>
              <a:buNone/>
            </a:pPr>
            <a:r>
              <a:rPr lang="en-US" sz="6000" dirty="0">
                <a:solidFill>
                  <a:schemeClr val="accent5">
                    <a:lumMod val="60000"/>
                    <a:lumOff val="40000"/>
                  </a:schemeClr>
                </a:solidFill>
              </a:rPr>
              <a:t>E </a:t>
            </a:r>
            <a:r>
              <a:rPr lang="en-US" sz="6000" dirty="0"/>
              <a:t>=	</a:t>
            </a:r>
            <a:r>
              <a:rPr lang="en-US" sz="6000" dirty="0">
                <a:solidFill>
                  <a:schemeClr val="accent5">
                    <a:lumMod val="60000"/>
                    <a:lumOff val="40000"/>
                  </a:schemeClr>
                </a:solidFill>
              </a:rPr>
              <a:t>E</a:t>
            </a:r>
            <a:r>
              <a:rPr lang="en-US" sz="6000" dirty="0"/>
              <a:t>vent</a:t>
            </a:r>
          </a:p>
          <a:p>
            <a:pPr eaLnBrk="1" hangingPunct="1">
              <a:lnSpc>
                <a:spcPct val="100000"/>
              </a:lnSpc>
              <a:buFontTx/>
              <a:buNone/>
            </a:pPr>
            <a:r>
              <a:rPr lang="en-US" sz="6000" dirty="0">
                <a:solidFill>
                  <a:schemeClr val="accent5">
                    <a:lumMod val="60000"/>
                    <a:lumOff val="40000"/>
                  </a:schemeClr>
                </a:solidFill>
              </a:rPr>
              <a:t>R </a:t>
            </a:r>
            <a:r>
              <a:rPr lang="en-US" sz="6000" dirty="0"/>
              <a:t>=	</a:t>
            </a:r>
            <a:r>
              <a:rPr lang="en-US" sz="6000" dirty="0">
                <a:solidFill>
                  <a:schemeClr val="accent5">
                    <a:lumMod val="60000"/>
                    <a:lumOff val="40000"/>
                  </a:schemeClr>
                </a:solidFill>
              </a:rPr>
              <a:t>R</a:t>
            </a:r>
            <a:r>
              <a:rPr lang="en-US" sz="6000" dirty="0"/>
              <a:t>esults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3892983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nvPr>
        </p:nvGraphicFramePr>
        <p:xfrm>
          <a:off x="661987" y="1087830"/>
          <a:ext cx="7362825" cy="4806288"/>
        </p:xfrm>
        <a:graphic>
          <a:graphicData uri="http://schemas.openxmlformats.org/presentationml/2006/ole">
            <mc:AlternateContent xmlns:mc="http://schemas.openxmlformats.org/markup-compatibility/2006">
              <mc:Choice xmlns:v="urn:schemas-microsoft-com:vml" Requires="v">
                <p:oleObj spid="_x0000_s1030" name="Document" r:id="rId4" imgW="9650160" imgH="6297480" progId="Word.Document.8">
                  <p:embed/>
                </p:oleObj>
              </mc:Choice>
              <mc:Fallback>
                <p:oleObj name="Document" r:id="rId4" imgW="9650160" imgH="6297480" progId="Word.Document.8">
                  <p:embed/>
                  <p:pic>
                    <p:nvPicPr>
                      <p:cNvPr id="19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7" y="1087830"/>
                        <a:ext cx="7362825" cy="4806288"/>
                      </a:xfrm>
                      <a:prstGeom prst="rect">
                        <a:avLst/>
                      </a:prstGeom>
                      <a:solidFill>
                        <a:schemeClr val="bg1"/>
                      </a:solidFill>
                    </p:spPr>
                  </p:pic>
                </p:oleObj>
              </mc:Fallback>
            </mc:AlternateContent>
          </a:graphicData>
        </a:graphic>
      </p:graphicFrame>
      <p:sp>
        <p:nvSpPr>
          <p:cNvPr id="3" name="Isosceles Triangle 2"/>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421386" y="1429434"/>
            <a:ext cx="7772400" cy="646331"/>
          </a:xfrm>
          <a:prstGeom prst="rect">
            <a:avLst/>
          </a:prstGeom>
          <a:solidFill>
            <a:srgbClr val="FFFF00"/>
          </a:solidFill>
        </p:spPr>
        <p:txBody>
          <a:bodyPr wrap="square" rtlCol="0">
            <a:spAutoFit/>
          </a:bodyPr>
          <a:lstStyle/>
          <a:p>
            <a:r>
              <a:rPr lang="en-US" dirty="0"/>
              <a:t>Insert an example of your state’s event log.  Delete this yellow box before making presentation.</a:t>
            </a:r>
          </a:p>
        </p:txBody>
      </p:sp>
      <p:sp>
        <p:nvSpPr>
          <p:cNvPr id="6" name="TextBox 5"/>
          <p:cNvSpPr txBox="1"/>
          <p:nvPr/>
        </p:nvSpPr>
        <p:spPr>
          <a:xfrm>
            <a:off x="2667000" y="50292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7" name="Rectangle 6"/>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8" name="Picture 7"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9" name="Title 1"/>
          <p:cNvSpPr txBox="1">
            <a:spLocks/>
          </p:cNvSpPr>
          <p:nvPr/>
        </p:nvSpPr>
        <p:spPr>
          <a:xfrm>
            <a:off x="457200" y="0"/>
            <a:ext cx="8229600" cy="889000"/>
          </a:xfrm>
          <a:prstGeom prst="rect">
            <a:avLst/>
          </a:prstGeom>
        </p:spPr>
        <p:txBody>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dirty="0"/>
              <a:t>Event Log</a:t>
            </a:r>
          </a:p>
        </p:txBody>
      </p:sp>
    </p:spTree>
    <p:extLst>
      <p:ext uri="{BB962C8B-B14F-4D97-AF65-F5344CB8AC3E}">
        <p14:creationId xmlns:p14="http://schemas.microsoft.com/office/powerpoint/2010/main" val="112020846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p>
          <a:p>
            <a:pPr marL="522288" indent="-522288">
              <a:lnSpc>
                <a:spcPct val="100000"/>
              </a:lnSpc>
              <a:buAutoNum type="arabicPeriod"/>
            </a:pPr>
            <a:r>
              <a:rPr lang="en-US" sz="4000" dirty="0"/>
              <a:t>Type of product used</a:t>
            </a:r>
          </a:p>
          <a:p>
            <a:pPr marL="522288" indent="-522288">
              <a:lnSpc>
                <a:spcPct val="100000"/>
              </a:lnSpc>
              <a:buAutoNum type="arabicPeriod"/>
            </a:pPr>
            <a:r>
              <a:rPr lang="en-US" sz="4000" dirty="0"/>
              <a:t>Application rate</a:t>
            </a:r>
          </a:p>
          <a:p>
            <a:pPr marL="522288" indent="-522288">
              <a:lnSpc>
                <a:spcPct val="100000"/>
              </a:lnSpc>
              <a:buAutoNum type="arabicPeriod"/>
            </a:pPr>
            <a:r>
              <a:rPr lang="en-US" sz="4000" dirty="0"/>
              <a:t>Pavement temperature</a:t>
            </a:r>
          </a:p>
          <a:p>
            <a:pPr marL="522288" indent="-522288">
              <a:lnSpc>
                <a:spcPct val="100000"/>
              </a:lnSpc>
              <a:buAutoNum type="arabicPeriod"/>
            </a:pPr>
            <a:r>
              <a:rPr lang="en-US" sz="4000" dirty="0"/>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435892"/>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Type of product used</a:t>
            </a:r>
          </a:p>
          <a:p>
            <a:pPr marL="522288" indent="-522288">
              <a:lnSpc>
                <a:spcPct val="100000"/>
              </a:lnSpc>
              <a:buAutoNum type="arabicPeriod"/>
            </a:pPr>
            <a:r>
              <a:rPr lang="en-US" sz="4000" dirty="0">
                <a:solidFill>
                  <a:schemeClr val="accent1">
                    <a:lumMod val="75000"/>
                  </a:schemeClr>
                </a:solidFill>
              </a:rPr>
              <a:t>Application rate</a:t>
            </a:r>
          </a:p>
          <a:p>
            <a:pPr marL="522288" indent="-522288">
              <a:lnSpc>
                <a:spcPct val="100000"/>
              </a:lnSpc>
              <a:buAutoNum type="arabicPeriod"/>
            </a:pPr>
            <a:r>
              <a:rPr lang="en-US" sz="4000" dirty="0">
                <a:solidFill>
                  <a:schemeClr val="accent1">
                    <a:lumMod val="75000"/>
                  </a:schemeClr>
                </a:solidFill>
              </a:rPr>
              <a:t>Pavement temperature</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7046487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800" dirty="0"/>
              <a:t>(do not show during class)</a:t>
            </a:r>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latin typeface="Arial" pitchFamily="34" charset="0"/>
                <a:cs typeface="Arial" pitchFamily="34" charset="0"/>
              </a:rPr>
              <a:t>This is a priority 2 module developed for Clear Roads national training.  It has been designed for supervisors. Slides can be customized for the audience.</a:t>
            </a:r>
          </a:p>
          <a:p>
            <a:pPr marL="0" indent="0">
              <a:spcBef>
                <a:spcPts val="0"/>
              </a:spcBef>
              <a:buNone/>
            </a:pPr>
            <a:endParaRPr lang="en-PH" sz="2400" dirty="0"/>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4" name="Picture 1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026509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dirty="0"/>
              <a:t>A job well done is a job well documented</a:t>
            </a:r>
          </a:p>
        </p:txBody>
      </p:sp>
      <p:sp>
        <p:nvSpPr>
          <p:cNvPr id="3" name="Content Placeholder 2"/>
          <p:cNvSpPr>
            <a:spLocks noGrp="1"/>
          </p:cNvSpPr>
          <p:nvPr>
            <p:ph idx="1"/>
          </p:nvPr>
        </p:nvSpPr>
        <p:spPr>
          <a:xfrm>
            <a:off x="167640" y="1193143"/>
            <a:ext cx="7528560" cy="3276600"/>
          </a:xfrm>
        </p:spPr>
        <p:txBody>
          <a:bodyPr>
            <a:noAutofit/>
          </a:bodyPr>
          <a:lstStyle/>
          <a:p>
            <a:pPr marL="0" indent="0">
              <a:buNone/>
            </a:pPr>
            <a:r>
              <a:rPr lang="en-US" sz="3600" dirty="0"/>
              <a:t>Filling out paperwork is important because it:</a:t>
            </a:r>
          </a:p>
          <a:p>
            <a:pPr>
              <a:lnSpc>
                <a:spcPct val="200000"/>
              </a:lnSpc>
            </a:pPr>
            <a:r>
              <a:rPr lang="en-US" sz="3600" dirty="0"/>
              <a:t>Shows that you follow policy</a:t>
            </a:r>
          </a:p>
          <a:p>
            <a:pPr>
              <a:lnSpc>
                <a:spcPct val="200000"/>
              </a:lnSpc>
            </a:pPr>
            <a:r>
              <a:rPr lang="en-US" sz="3600" dirty="0"/>
              <a:t>Improves efficiency of operations</a:t>
            </a:r>
          </a:p>
          <a:p>
            <a:pPr>
              <a:lnSpc>
                <a:spcPct val="200000"/>
              </a:lnSpc>
            </a:pPr>
            <a:r>
              <a:rPr lang="en-US" sz="3600" dirty="0"/>
              <a:t>Helps with planning</a:t>
            </a:r>
          </a:p>
          <a:p>
            <a:endParaRPr lang="en-US"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20714" y="2306679"/>
            <a:ext cx="2318485" cy="2874921"/>
          </a:xfrm>
          <a:prstGeom prst="rect">
            <a:avLst/>
          </a:prstGeom>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665221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p>
          <a:p>
            <a:pPr marL="522288" indent="-522288">
              <a:lnSpc>
                <a:spcPct val="100000"/>
              </a:lnSpc>
              <a:buAutoNum type="arabicPeriod"/>
            </a:pPr>
            <a:r>
              <a:rPr lang="en-US" sz="4000" dirty="0"/>
              <a:t>No</a:t>
            </a:r>
          </a:p>
          <a:p>
            <a:pPr marL="522288" indent="-522288">
              <a:lnSpc>
                <a:spcPct val="100000"/>
              </a:lnSpc>
              <a:buAutoNum type="arabicPeriod"/>
            </a:pPr>
            <a:r>
              <a:rPr lang="en-US" sz="4000" dirty="0"/>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304587"/>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No</a:t>
            </a:r>
          </a:p>
          <a:p>
            <a:pPr marL="522288" indent="-522288">
              <a:lnSpc>
                <a:spcPct val="100000"/>
              </a:lnSpc>
              <a:buAutoNum type="arabicPeriod"/>
            </a:pPr>
            <a:r>
              <a:rPr lang="en-US" sz="4000" dirty="0">
                <a:solidFill>
                  <a:srgbClr val="FFFF00"/>
                </a:solidFill>
              </a:rPr>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39656467"/>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338" t="5752" r="1990" b="3600"/>
          <a:stretch/>
        </p:blipFill>
        <p:spPr>
          <a:xfrm>
            <a:off x="4191000" y="3200400"/>
            <a:ext cx="4322618" cy="2729345"/>
          </a:xfrm>
          <a:prstGeom prst="rect">
            <a:avLst/>
          </a:prstGeom>
        </p:spPr>
      </p:pic>
      <p:sp>
        <p:nvSpPr>
          <p:cNvPr id="2" name="Title 1"/>
          <p:cNvSpPr>
            <a:spLocks noGrp="1"/>
          </p:cNvSpPr>
          <p:nvPr>
            <p:ph type="title"/>
          </p:nvPr>
        </p:nvSpPr>
        <p:spPr/>
        <p:txBody>
          <a:bodyPr/>
          <a:lstStyle/>
          <a:p>
            <a:r>
              <a:rPr lang="en-US" dirty="0">
                <a:solidFill>
                  <a:srgbClr val="FF8F29"/>
                </a:solidFill>
              </a:rPr>
              <a:t>After the Storm</a:t>
            </a:r>
          </a:p>
        </p:txBody>
      </p:sp>
      <p:sp>
        <p:nvSpPr>
          <p:cNvPr id="3" name="Content Placeholder 2"/>
          <p:cNvSpPr>
            <a:spLocks noGrp="1"/>
          </p:cNvSpPr>
          <p:nvPr>
            <p:ph idx="1"/>
          </p:nvPr>
        </p:nvSpPr>
        <p:spPr/>
        <p:txBody>
          <a:bodyPr/>
          <a:lstStyle/>
          <a:p>
            <a:pPr marL="0" indent="0">
              <a:lnSpc>
                <a:spcPct val="100000"/>
              </a:lnSpc>
              <a:buNone/>
            </a:pPr>
            <a:r>
              <a:rPr lang="en-US" dirty="0"/>
              <a:t>Documentation after a storm includes:</a:t>
            </a:r>
            <a:endParaRPr lang="en-US" dirty="0">
              <a:effectLst/>
            </a:endParaRPr>
          </a:p>
          <a:p>
            <a:pPr>
              <a:lnSpc>
                <a:spcPct val="100000"/>
              </a:lnSpc>
            </a:pPr>
            <a:r>
              <a:rPr lang="en-US" dirty="0">
                <a:effectLst/>
              </a:rPr>
              <a:t>Minutes from the post storm meeting</a:t>
            </a:r>
          </a:p>
          <a:p>
            <a:pPr>
              <a:lnSpc>
                <a:spcPct val="100000"/>
              </a:lnSpc>
            </a:pPr>
            <a:r>
              <a:rPr lang="en-US" dirty="0">
                <a:effectLst/>
              </a:rPr>
              <a:t>Need for equipment repairs</a:t>
            </a:r>
          </a:p>
          <a:p>
            <a:pPr>
              <a:lnSpc>
                <a:spcPct val="100000"/>
              </a:lnSpc>
            </a:pPr>
            <a:r>
              <a:rPr lang="en-US" dirty="0">
                <a:effectLst/>
              </a:rPr>
              <a:t>Record/verify total material used</a:t>
            </a:r>
          </a:p>
          <a:p>
            <a:pPr>
              <a:lnSpc>
                <a:spcPct val="100000"/>
              </a:lnSpc>
            </a:pPr>
            <a:r>
              <a:rPr lang="en-US" dirty="0">
                <a:effectLst/>
              </a:rPr>
              <a:t>Record regain time</a:t>
            </a: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79482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Post Storm Meeting</a:t>
            </a:r>
            <a:endParaRPr lang="en-US" dirty="0"/>
          </a:p>
        </p:txBody>
      </p:sp>
      <p:sp>
        <p:nvSpPr>
          <p:cNvPr id="5" name="TextBox 4"/>
          <p:cNvSpPr txBox="1"/>
          <p:nvPr/>
        </p:nvSpPr>
        <p:spPr>
          <a:xfrm>
            <a:off x="76200" y="4692501"/>
            <a:ext cx="8991600" cy="954107"/>
          </a:xfrm>
          <a:prstGeom prst="rect">
            <a:avLst/>
          </a:prstGeom>
          <a:noFill/>
        </p:spPr>
        <p:txBody>
          <a:bodyPr wrap="square" rtlCol="0">
            <a:spAutoFit/>
          </a:bodyPr>
          <a:lstStyle/>
          <a:p>
            <a:r>
              <a:rPr lang="en-US" sz="2800" dirty="0">
                <a:solidFill>
                  <a:schemeClr val="bg1"/>
                </a:solidFill>
              </a:rPr>
              <a:t>Discuss and document what went well and what could be improved for the next event</a:t>
            </a:r>
          </a:p>
        </p:txBody>
      </p:sp>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5-Point Star 7"/>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6800"/>
            <a:ext cx="4648200" cy="3486150"/>
          </a:xfrm>
          <a:prstGeom prst="rect">
            <a:avLst/>
          </a:prstGeom>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59404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362200" y="1676400"/>
            <a:ext cx="4129087" cy="5031110"/>
          </a:xfrm>
          <a:prstGeom prst="rect">
            <a:avLst/>
          </a:prstGeom>
        </p:spPr>
      </p:pic>
      <p:sp>
        <p:nvSpPr>
          <p:cNvPr id="2" name="Title 1"/>
          <p:cNvSpPr>
            <a:spLocks noGrp="1"/>
          </p:cNvSpPr>
          <p:nvPr>
            <p:ph type="title"/>
          </p:nvPr>
        </p:nvSpPr>
        <p:spPr/>
        <p:txBody>
          <a:bodyPr/>
          <a:lstStyle/>
          <a:p>
            <a:r>
              <a:rPr lang="en-US" dirty="0"/>
              <a:t>Equipment Repairs</a:t>
            </a:r>
          </a:p>
        </p:txBody>
      </p:sp>
      <p:sp>
        <p:nvSpPr>
          <p:cNvPr id="3" name="Content Placeholder 2"/>
          <p:cNvSpPr>
            <a:spLocks noGrp="1"/>
          </p:cNvSpPr>
          <p:nvPr>
            <p:ph idx="1"/>
          </p:nvPr>
        </p:nvSpPr>
        <p:spPr>
          <a:xfrm>
            <a:off x="457200" y="1066800"/>
            <a:ext cx="8229600" cy="5232400"/>
          </a:xfrm>
        </p:spPr>
        <p:txBody>
          <a:bodyPr/>
          <a:lstStyle/>
          <a:p>
            <a:pPr marL="0" indent="0">
              <a:buNone/>
            </a:pPr>
            <a:r>
              <a:rPr lang="en-US" dirty="0"/>
              <a:t>Document and submit this form for needed repairs</a:t>
            </a:r>
          </a:p>
        </p:txBody>
      </p:sp>
      <p:sp>
        <p:nvSpPr>
          <p:cNvPr id="4" name="TextBox 3"/>
          <p:cNvSpPr txBox="1"/>
          <p:nvPr/>
        </p:nvSpPr>
        <p:spPr>
          <a:xfrm>
            <a:off x="933069" y="2700893"/>
            <a:ext cx="7848600" cy="646331"/>
          </a:xfrm>
          <a:prstGeom prst="rect">
            <a:avLst/>
          </a:prstGeom>
          <a:solidFill>
            <a:srgbClr val="FFFF00"/>
          </a:solidFill>
        </p:spPr>
        <p:txBody>
          <a:bodyPr wrap="square" rtlCol="0">
            <a:spAutoFit/>
          </a:bodyPr>
          <a:lstStyle/>
          <a:p>
            <a:r>
              <a:rPr lang="en-US" dirty="0"/>
              <a:t>Insert your equipment repair form here.  Delete this yellow box before making presentation. </a:t>
            </a: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15970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819400" y="51816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pic>
        <p:nvPicPr>
          <p:cNvPr id="10" name="Picture 9"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58539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sz="3600" dirty="0"/>
              <a:t>Check Records and Verify Total Materials Used</a:t>
            </a:r>
          </a:p>
        </p:txBody>
      </p:sp>
      <p:sp>
        <p:nvSpPr>
          <p:cNvPr id="6" name="5-Point Star 5"/>
          <p:cNvSpPr/>
          <p:nvPr/>
        </p:nvSpPr>
        <p:spPr>
          <a:xfrm>
            <a:off x="83058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84" y="1113917"/>
            <a:ext cx="6342888" cy="475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9607833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 of Service Goal</a:t>
            </a:r>
          </a:p>
        </p:txBody>
      </p:sp>
      <p:sp>
        <p:nvSpPr>
          <p:cNvPr id="3" name="Content Placeholder 2"/>
          <p:cNvSpPr>
            <a:spLocks noGrp="1"/>
          </p:cNvSpPr>
          <p:nvPr>
            <p:ph idx="1"/>
          </p:nvPr>
        </p:nvSpPr>
        <p:spPr/>
        <p:txBody>
          <a:bodyPr/>
          <a:lstStyle/>
          <a:p>
            <a:pPr marL="0" indent="0" algn="ctr">
              <a:buNone/>
            </a:pPr>
            <a:r>
              <a:rPr lang="en-US" dirty="0"/>
              <a:t>Reviewing event documentation:</a:t>
            </a:r>
          </a:p>
          <a:p>
            <a:pPr marL="0" indent="0" algn="ctr">
              <a:buNone/>
            </a:pPr>
            <a:r>
              <a:rPr lang="en-US" dirty="0"/>
              <a:t>Materials Used + Plowing Strategy + # of Cycles + Other Factors</a:t>
            </a:r>
          </a:p>
        </p:txBody>
      </p:sp>
      <p:sp>
        <p:nvSpPr>
          <p:cNvPr id="4" name="5-Point Star 3"/>
          <p:cNvSpPr/>
          <p:nvPr/>
        </p:nvSpPr>
        <p:spPr>
          <a:xfrm>
            <a:off x="83058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TextBox 4"/>
          <p:cNvSpPr txBox="1"/>
          <p:nvPr/>
        </p:nvSpPr>
        <p:spPr>
          <a:xfrm>
            <a:off x="38100" y="5432182"/>
            <a:ext cx="8610600" cy="584775"/>
          </a:xfrm>
          <a:prstGeom prst="rect">
            <a:avLst/>
          </a:prstGeom>
          <a:noFill/>
        </p:spPr>
        <p:txBody>
          <a:bodyPr wrap="square" rtlCol="0">
            <a:spAutoFit/>
          </a:bodyPr>
          <a:lstStyle/>
          <a:p>
            <a:pPr algn="ctr"/>
            <a:r>
              <a:rPr lang="en-US" sz="3200" dirty="0">
                <a:solidFill>
                  <a:schemeClr val="bg1"/>
                </a:solidFill>
              </a:rPr>
              <a:t>Are you able to meet your LOS goals?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3888" y="2843235"/>
            <a:ext cx="4470400" cy="2514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125" y="2476500"/>
            <a:ext cx="4470400" cy="2514600"/>
          </a:xfrm>
          <a:prstGeom prst="rect">
            <a:avLst/>
          </a:prstGeom>
        </p:spPr>
      </p:pic>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5100765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8F29"/>
                </a:solidFill>
              </a:rPr>
              <a:t>After the Season</a:t>
            </a:r>
          </a:p>
        </p:txBody>
      </p:sp>
      <p:sp>
        <p:nvSpPr>
          <p:cNvPr id="3" name="Content Placeholder 2"/>
          <p:cNvSpPr>
            <a:spLocks noGrp="1"/>
          </p:cNvSpPr>
          <p:nvPr>
            <p:ph idx="1"/>
          </p:nvPr>
        </p:nvSpPr>
        <p:spPr>
          <a:xfrm>
            <a:off x="457200" y="990600"/>
            <a:ext cx="8229600" cy="5080000"/>
          </a:xfrm>
        </p:spPr>
        <p:txBody>
          <a:bodyPr>
            <a:normAutofit/>
          </a:bodyPr>
          <a:lstStyle/>
          <a:p>
            <a:pPr marL="0" indent="0">
              <a:buNone/>
            </a:pPr>
            <a:r>
              <a:rPr lang="en-US" sz="3600" dirty="0">
                <a:effectLst/>
              </a:rPr>
              <a:t>Review all records to summarize the season in an annual report.</a:t>
            </a:r>
          </a:p>
        </p:txBody>
      </p:sp>
      <p:sp>
        <p:nvSpPr>
          <p:cNvPr id="7" name="5-Point Star 6"/>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5" name="Picture 4"/>
          <p:cNvPicPr>
            <a:picLocks noChangeAspect="1"/>
          </p:cNvPicPr>
          <p:nvPr/>
        </p:nvPicPr>
        <p:blipFill>
          <a:blip r:embed="rId3"/>
          <a:stretch>
            <a:fillRect/>
          </a:stretch>
        </p:blipFill>
        <p:spPr>
          <a:xfrm>
            <a:off x="3585972" y="2385039"/>
            <a:ext cx="3200400" cy="3929903"/>
          </a:xfrm>
          <a:prstGeom prst="rect">
            <a:avLst/>
          </a:prstGeom>
        </p:spPr>
      </p:pic>
      <p:sp>
        <p:nvSpPr>
          <p:cNvPr id="8" name="TextBox 7"/>
          <p:cNvSpPr txBox="1"/>
          <p:nvPr/>
        </p:nvSpPr>
        <p:spPr>
          <a:xfrm>
            <a:off x="2732370" y="3888325"/>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9216319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Cost-tracking</a:t>
            </a:r>
          </a:p>
        </p:txBody>
      </p:sp>
      <p:sp>
        <p:nvSpPr>
          <p:cNvPr id="3" name="Content Placeholder 2"/>
          <p:cNvSpPr>
            <a:spLocks noGrp="1"/>
          </p:cNvSpPr>
          <p:nvPr>
            <p:ph idx="1"/>
          </p:nvPr>
        </p:nvSpPr>
        <p:spPr>
          <a:xfrm>
            <a:off x="381000" y="990600"/>
            <a:ext cx="8458200" cy="5867400"/>
          </a:xfrm>
        </p:spPr>
        <p:txBody>
          <a:bodyPr/>
          <a:lstStyle/>
          <a:p>
            <a:pPr marL="0" indent="0">
              <a:lnSpc>
                <a:spcPct val="100000"/>
              </a:lnSpc>
              <a:buNone/>
            </a:pPr>
            <a:r>
              <a:rPr lang="en-US" sz="3600" dirty="0"/>
              <a:t>Review your costs at the end of the year to see where you can be more efficient</a:t>
            </a:r>
          </a:p>
          <a:p>
            <a:pPr marL="0" indent="0">
              <a:lnSpc>
                <a:spcPct val="100000"/>
              </a:lnSpc>
              <a:buNone/>
            </a:pPr>
            <a:endParaRPr lang="en-US" sz="1800" dirty="0"/>
          </a:p>
          <a:p>
            <a:pPr>
              <a:lnSpc>
                <a:spcPct val="100000"/>
              </a:lnSpc>
            </a:pPr>
            <a:r>
              <a:rPr lang="en-US" sz="3600" dirty="0"/>
              <a:t>Per storm</a:t>
            </a:r>
          </a:p>
          <a:p>
            <a:pPr>
              <a:lnSpc>
                <a:spcPct val="100000"/>
              </a:lnSpc>
            </a:pPr>
            <a:r>
              <a:rPr lang="en-US" sz="3600" dirty="0"/>
              <a:t>Winter season total</a:t>
            </a:r>
          </a:p>
          <a:p>
            <a:pPr>
              <a:lnSpc>
                <a:spcPct val="100000"/>
              </a:lnSpc>
            </a:pPr>
            <a:r>
              <a:rPr lang="en-US" sz="3600" dirty="0"/>
              <a:t>Equipment purchases</a:t>
            </a:r>
          </a:p>
          <a:p>
            <a:pPr>
              <a:lnSpc>
                <a:spcPct val="100000"/>
              </a:lnSpc>
            </a:pPr>
            <a:r>
              <a:rPr lang="en-US" sz="3600" dirty="0"/>
              <a:t>Material purchases</a:t>
            </a:r>
          </a:p>
          <a:p>
            <a:pPr>
              <a:lnSpc>
                <a:spcPct val="100000"/>
              </a:lnSpc>
            </a:pPr>
            <a:r>
              <a:rPr lang="en-US" sz="3600" dirty="0"/>
              <a:t>Labor</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50" y="2141613"/>
            <a:ext cx="3724275" cy="3565373"/>
          </a:xfrm>
          <a:prstGeom prst="rect">
            <a:avLst/>
          </a:prstGeom>
        </p:spPr>
      </p:pic>
      <p:sp>
        <p:nvSpPr>
          <p:cNvPr id="7" name="5-Point Star 6"/>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906399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This module will contain these topics:</a:t>
            </a:r>
          </a:p>
        </p:txBody>
      </p:sp>
      <p:sp>
        <p:nvSpPr>
          <p:cNvPr id="3" name="Content Placeholder 2"/>
          <p:cNvSpPr>
            <a:spLocks noGrp="1"/>
          </p:cNvSpPr>
          <p:nvPr>
            <p:ph idx="1"/>
          </p:nvPr>
        </p:nvSpPr>
        <p:spPr>
          <a:xfrm>
            <a:off x="457200" y="1193800"/>
            <a:ext cx="8458200" cy="5080000"/>
          </a:xfrm>
        </p:spPr>
        <p:txBody>
          <a:bodyPr>
            <a:noAutofit/>
          </a:bodyPr>
          <a:lstStyle/>
          <a:p>
            <a:pPr marL="0" indent="0">
              <a:lnSpc>
                <a:spcPct val="200000"/>
              </a:lnSpc>
              <a:buNone/>
            </a:pPr>
            <a:r>
              <a:rPr lang="en-US" sz="2000" dirty="0">
                <a:effectLst/>
              </a:rPr>
              <a:t>As the title indicates, the audience is winter maintenance supervisors.  The objective is to provide a broad insight with regards to establishing LOS goals, resources required to meet those goals and understanding staff development needs to achieve sustainability.  Upon completion, the student will have a basic understanding of the common elements of a winter maintenance program and take away multiple ideas that may be incorporated into their program.</a:t>
            </a:r>
            <a:endParaRPr lang="en-US" sz="2000" dirty="0"/>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Planning</a:t>
            </a:r>
          </a:p>
        </p:txBody>
      </p:sp>
      <p:sp>
        <p:nvSpPr>
          <p:cNvPr id="3" name="Content Placeholder 2"/>
          <p:cNvSpPr>
            <a:spLocks noGrp="1"/>
          </p:cNvSpPr>
          <p:nvPr>
            <p:ph idx="1"/>
          </p:nvPr>
        </p:nvSpPr>
        <p:spPr>
          <a:xfrm>
            <a:off x="457200" y="1193800"/>
            <a:ext cx="8382000" cy="5080000"/>
          </a:xfrm>
        </p:spPr>
        <p:txBody>
          <a:bodyPr/>
          <a:lstStyle/>
          <a:p>
            <a:pPr marL="0" indent="0">
              <a:buNone/>
            </a:pPr>
            <a:r>
              <a:rPr lang="en-US" sz="3600" dirty="0"/>
              <a:t>Use records from previous years to help predict future materials, equipment, and maintenance needs.</a:t>
            </a:r>
          </a:p>
          <a:p>
            <a:pPr marL="0" indent="0">
              <a:buNone/>
            </a:pPr>
            <a:endParaRPr lang="en-US" dirty="0"/>
          </a:p>
        </p:txBody>
      </p:sp>
      <p:sp>
        <p:nvSpPr>
          <p:cNvPr id="5" name="5-Point Star 4"/>
          <p:cNvSpPr/>
          <p:nvPr/>
        </p:nvSpPr>
        <p:spPr>
          <a:xfrm>
            <a:off x="8305800" y="3048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971800"/>
            <a:ext cx="2971800" cy="2971800"/>
          </a:xfrm>
          <a:prstGeom prst="rect">
            <a:avLst/>
          </a:prstGeom>
        </p:spPr>
      </p:pic>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37999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Keeping is Important!</a:t>
            </a:r>
          </a:p>
        </p:txBody>
      </p:sp>
      <p:sp>
        <p:nvSpPr>
          <p:cNvPr id="3" name="Content Placeholder 2"/>
          <p:cNvSpPr>
            <a:spLocks noGrp="1"/>
          </p:cNvSpPr>
          <p:nvPr>
            <p:ph idx="1"/>
          </p:nvPr>
        </p:nvSpPr>
        <p:spPr>
          <a:xfrm>
            <a:off x="161925" y="1133642"/>
            <a:ext cx="8229600" cy="1016000"/>
          </a:xfrm>
        </p:spPr>
        <p:txBody>
          <a:bodyPr/>
          <a:lstStyle/>
          <a:p>
            <a:pPr marL="0" indent="0">
              <a:buNone/>
            </a:pPr>
            <a:r>
              <a:rPr lang="en-US" dirty="0"/>
              <a:t>You can’t break any records if you’re not keeping track!</a:t>
            </a: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TextBox 7"/>
          <p:cNvSpPr txBox="1"/>
          <p:nvPr/>
        </p:nvSpPr>
        <p:spPr>
          <a:xfrm>
            <a:off x="161925" y="5339417"/>
            <a:ext cx="8991600" cy="523220"/>
          </a:xfrm>
          <a:prstGeom prst="rect">
            <a:avLst/>
          </a:prstGeom>
          <a:noFill/>
        </p:spPr>
        <p:txBody>
          <a:bodyPr wrap="square" rtlCol="0">
            <a:spAutoFit/>
          </a:bodyPr>
          <a:lstStyle/>
          <a:p>
            <a:r>
              <a:rPr lang="en-US" sz="2800" dirty="0">
                <a:solidFill>
                  <a:schemeClr val="bg1"/>
                </a:solidFill>
                <a:latin typeface="Tw Cen MT"/>
              </a:rPr>
              <a:t>You are an important part of the record keeping puzzle!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735137"/>
            <a:ext cx="5029200" cy="3457575"/>
          </a:xfrm>
          <a:prstGeom prst="rect">
            <a:avLst/>
          </a:prstGeom>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67927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092" y="1224587"/>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47675" y="335587"/>
            <a:ext cx="8229600" cy="889000"/>
          </a:xfrm>
        </p:spPr>
        <p:txBody>
          <a:bodyPr/>
          <a:lstStyle/>
          <a:p>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Supervisors Sowing Seeds of Success</a:t>
            </a:r>
            <a:b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PH" sz="3200" dirty="0"/>
          </a:p>
        </p:txBody>
      </p:sp>
      <p:sp>
        <p:nvSpPr>
          <p:cNvPr id="11" name="Title 1"/>
          <p:cNvSpPr txBox="1">
            <a:spLocks/>
          </p:cNvSpPr>
          <p:nvPr/>
        </p:nvSpPr>
        <p:spPr>
          <a:xfrm>
            <a:off x="-19050" y="5354627"/>
            <a:ext cx="9163050" cy="457200"/>
          </a:xfrm>
          <a:prstGeom prst="rect">
            <a:avLst/>
          </a:prstGeom>
          <a:solidFill>
            <a:schemeClr val="accent1"/>
          </a:solidFill>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Your vision and your work is important to the future of your organization and our country.  </a:t>
            </a: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2454510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Thank you for your good work!</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368" r="8996" b="7841"/>
          <a:stretch/>
        </p:blipFill>
        <p:spPr bwMode="auto">
          <a:xfrm>
            <a:off x="3406726" y="1615355"/>
            <a:ext cx="2125394" cy="430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447757"/>
            <a:ext cx="3276153" cy="245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751" t="11842" r="31769" b="10785"/>
          <a:stretch/>
        </p:blipFill>
        <p:spPr bwMode="auto">
          <a:xfrm>
            <a:off x="5711482" y="2474720"/>
            <a:ext cx="3432517" cy="278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8330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Acknowledgements	</a:t>
            </a:r>
          </a:p>
        </p:txBody>
      </p:sp>
      <p:sp>
        <p:nvSpPr>
          <p:cNvPr id="3" name="Content Placeholder 2"/>
          <p:cNvSpPr>
            <a:spLocks noGrp="1"/>
          </p:cNvSpPr>
          <p:nvPr>
            <p:ph idx="1"/>
          </p:nvPr>
        </p:nvSpPr>
        <p:spPr>
          <a:xfrm>
            <a:off x="304800" y="1219200"/>
            <a:ext cx="8839200" cy="5032242"/>
          </a:xfrm>
        </p:spPr>
        <p:txBody>
          <a:bodyPr>
            <a:normAutofit fontScale="77500" lnSpcReduction="20000"/>
          </a:bodyPr>
          <a:lstStyle/>
          <a:p>
            <a:pPr>
              <a:buNone/>
            </a:pPr>
            <a:r>
              <a:rPr lang="en-US" sz="3200" dirty="0">
                <a:effectLst/>
              </a:rPr>
              <a:t>Training contents were developed by Fortin Consulting Inc., under the direction of the Clear Roads Advisory Team.</a:t>
            </a:r>
          </a:p>
          <a:p>
            <a:r>
              <a:rPr lang="en-US" sz="3200" dirty="0">
                <a:effectLst/>
              </a:rPr>
              <a:t>Connie Fortin – connie@fortinconsulting.com</a:t>
            </a:r>
          </a:p>
          <a:p>
            <a:pPr marL="0" indent="0">
              <a:buNone/>
            </a:pPr>
            <a:r>
              <a:rPr lang="en-US" sz="3200" dirty="0">
                <a:effectLst/>
              </a:rPr>
              <a:t>    </a:t>
            </a:r>
          </a:p>
          <a:p>
            <a:pPr>
              <a:buNone/>
            </a:pPr>
            <a:r>
              <a:rPr lang="en-US" sz="3200" dirty="0">
                <a:effectLst/>
              </a:rPr>
              <a:t>Professional formatting and training aids were developed by the University of Minnesota, Center for Transportation Studies.</a:t>
            </a:r>
          </a:p>
          <a:p>
            <a:r>
              <a:rPr lang="en-US" sz="3200" dirty="0">
                <a:effectLst/>
              </a:rPr>
              <a:t>Jim </a:t>
            </a:r>
            <a:r>
              <a:rPr lang="en-US" sz="3200" dirty="0" err="1">
                <a:effectLst/>
              </a:rPr>
              <a:t>Grothaus</a:t>
            </a:r>
            <a:r>
              <a:rPr lang="en-US" sz="3200" dirty="0">
                <a:effectLst/>
              </a:rPr>
              <a:t> – </a:t>
            </a:r>
            <a:r>
              <a:rPr lang="en-US" sz="3200" dirty="0">
                <a:solidFill>
                  <a:srgbClr val="FFFF00"/>
                </a:solidFill>
                <a:effectLst/>
              </a:rPr>
              <a:t>Groth020@umn.edu</a:t>
            </a:r>
          </a:p>
          <a:p>
            <a:r>
              <a:rPr lang="en-US" sz="3200" dirty="0">
                <a:effectLst/>
              </a:rPr>
              <a:t>Ann Johnson – </a:t>
            </a:r>
            <a:r>
              <a:rPr lang="en-US" sz="3200" dirty="0">
                <a:solidFill>
                  <a:srgbClr val="FFFF00"/>
                </a:solidFill>
                <a:effectLst/>
              </a:rPr>
              <a:t>Johns421@umn.edu</a:t>
            </a:r>
          </a:p>
          <a:p>
            <a:endParaRPr lang="en-US" sz="3200" dirty="0">
              <a:effectLst/>
            </a:endParaRPr>
          </a:p>
          <a:p>
            <a:pPr>
              <a:buNone/>
            </a:pPr>
            <a:r>
              <a:rPr lang="en-US" sz="3200" dirty="0">
                <a:effectLst/>
              </a:rPr>
              <a:t>Members of the Clear Roads Advisory Team include:</a:t>
            </a:r>
          </a:p>
          <a:p>
            <a:pPr marL="457200" lvl="1" indent="0">
              <a:buNone/>
            </a:pPr>
            <a:r>
              <a:rPr lang="en-US" dirty="0">
                <a:effectLst/>
              </a:rPr>
              <a:t>Scott Lucas, Wayne </a:t>
            </a:r>
            <a:r>
              <a:rPr lang="en-US" dirty="0" err="1">
                <a:effectLst/>
              </a:rPr>
              <a:t>Gammel</a:t>
            </a:r>
            <a:r>
              <a:rPr lang="en-US" dirty="0">
                <a:effectLst/>
              </a:rPr>
              <a:t>, Todd Law, Mike </a:t>
            </a:r>
            <a:r>
              <a:rPr lang="en-US" dirty="0" err="1">
                <a:effectLst/>
              </a:rPr>
              <a:t>Sproul</a:t>
            </a:r>
            <a:r>
              <a:rPr lang="en-US" dirty="0">
                <a:effectLst/>
              </a:rPr>
              <a:t>, Dave Wieder, Cliff </a:t>
            </a:r>
            <a:r>
              <a:rPr lang="en-US" dirty="0" err="1">
                <a:effectLst/>
              </a:rPr>
              <a:t>Spoonemore</a:t>
            </a:r>
            <a:r>
              <a:rPr lang="en-US" dirty="0">
                <a:effectLst/>
              </a:rPr>
              <a:t>, Monty Mills, David Frame,</a:t>
            </a:r>
          </a:p>
          <a:p>
            <a:pPr marL="457200" lvl="1" indent="0">
              <a:buNone/>
            </a:pPr>
            <a:r>
              <a:rPr lang="en-US" dirty="0">
                <a:effectLst/>
              </a:rPr>
              <a:t>Mike </a:t>
            </a:r>
            <a:r>
              <a:rPr lang="en-US" dirty="0" err="1">
                <a:effectLst/>
              </a:rPr>
              <a:t>Lashmet</a:t>
            </a:r>
            <a:r>
              <a:rPr lang="en-US" dirty="0">
                <a:effectLst/>
              </a:rPr>
              <a:t>, Clay Adams, </a:t>
            </a:r>
            <a:r>
              <a:rPr lang="en-US" dirty="0" err="1">
                <a:effectLst/>
              </a:rPr>
              <a:t>Justun</a:t>
            </a:r>
            <a:r>
              <a:rPr lang="en-US" dirty="0">
                <a:effectLst/>
              </a:rPr>
              <a:t> </a:t>
            </a:r>
            <a:r>
              <a:rPr lang="en-US" dirty="0" err="1">
                <a:effectLst/>
              </a:rPr>
              <a:t>Juelfs</a:t>
            </a:r>
            <a:r>
              <a:rPr lang="en-US" dirty="0">
                <a:effectLst/>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Additional Resources</a:t>
            </a:r>
          </a:p>
        </p:txBody>
      </p:sp>
      <p:sp>
        <p:nvSpPr>
          <p:cNvPr id="3" name="Content Placeholder 2"/>
          <p:cNvSpPr>
            <a:spLocks noGrp="1"/>
          </p:cNvSpPr>
          <p:nvPr>
            <p:ph idx="1"/>
          </p:nvPr>
        </p:nvSpPr>
        <p:spPr>
          <a:xfrm>
            <a:off x="304800" y="1219200"/>
            <a:ext cx="8839200" cy="5032242"/>
          </a:xfrm>
        </p:spPr>
        <p:txBody>
          <a:bodyPr>
            <a:normAutofit/>
          </a:bodyPr>
          <a:lstStyle/>
          <a:p>
            <a:pPr>
              <a:buNone/>
            </a:pPr>
            <a:endParaRPr lang="en-US" dirty="0">
              <a:effectLst/>
            </a:endParaRPr>
          </a:p>
          <a:p>
            <a:r>
              <a:rPr lang="en-US" sz="3200" dirty="0">
                <a:effectLst/>
              </a:rPr>
              <a:t>Online winter maintenance assessment tool: Google “MPCA WMAT”, and follow the links</a:t>
            </a:r>
          </a:p>
          <a:p>
            <a:endParaRPr lang="en-US" sz="3200" dirty="0">
              <a:effectLst/>
            </a:endParaRPr>
          </a:p>
          <a:p>
            <a:r>
              <a:rPr lang="en-US" sz="3200" dirty="0">
                <a:effectLst/>
              </a:rPr>
              <a:t>Preparing for winter checklist: contact chris.smith@dot.ca.gov</a:t>
            </a:r>
          </a:p>
          <a:p>
            <a:endParaRPr lang="en-US" sz="3200" dirty="0">
              <a:effectLst/>
            </a:endParaRPr>
          </a:p>
          <a:p>
            <a:r>
              <a:rPr lang="en-US" sz="3200" dirty="0">
                <a:effectLst/>
              </a:rPr>
              <a:t>Level of service examples and policies: MnDOT Maintenance Manual found online at: </a:t>
            </a:r>
            <a:r>
              <a:rPr lang="en-US" sz="3200" dirty="0">
                <a:effectLst/>
                <a:hlinkClick r:id="rId3"/>
              </a:rPr>
              <a:t>http://www.dot.state.mn.us/maintenance/manual.html</a:t>
            </a:r>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243072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buNone/>
            </a:pPr>
            <a:r>
              <a:rPr lang="en-US" sz="3200" dirty="0"/>
              <a:t>	</a:t>
            </a:r>
            <a:r>
              <a:rPr lang="en-US" dirty="0"/>
              <a:t>This presentation was developed with funding from the Clear Roads research program, which brings together transportation professionals and researchers from around the country to drive innovation in the field of winter maintenance.</a:t>
            </a:r>
          </a:p>
          <a:p>
            <a:pPr>
              <a:buNone/>
            </a:pPr>
            <a:endParaRPr lang="en-US" dirty="0"/>
          </a:p>
          <a:p>
            <a:pPr>
              <a:buNone/>
            </a:pPr>
            <a:r>
              <a:rPr lang="en-US" dirty="0"/>
              <a:t>	Find additional information and resources at </a:t>
            </a:r>
          </a:p>
          <a:p>
            <a:pPr>
              <a:buNone/>
            </a:pPr>
            <a:r>
              <a:rPr lang="en-US" dirty="0"/>
              <a:t>		</a:t>
            </a:r>
          </a:p>
          <a:p>
            <a:pPr>
              <a:buNone/>
            </a:pPr>
            <a:r>
              <a:rPr lang="en-US" dirty="0"/>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223010"/>
            <a:ext cx="5577840" cy="4949190"/>
          </a:xfrm>
        </p:spPr>
        <p:txBody>
          <a:bodyPr>
            <a:normAutofit/>
          </a:bodyPr>
          <a:lstStyle/>
          <a:p>
            <a:pPr>
              <a:lnSpc>
                <a:spcPct val="120000"/>
              </a:lnSpc>
              <a:buSzPct val="100000"/>
            </a:pPr>
            <a:r>
              <a:rPr lang="en-US" sz="4200" dirty="0">
                <a:effectLst/>
                <a:latin typeface="Tw Cen MT Condensed" panose="020B0606020104020203" pitchFamily="34" charset="0"/>
              </a:rPr>
              <a:t>Insight to establish Level of Service (LOS) goals.</a:t>
            </a:r>
          </a:p>
          <a:p>
            <a:pPr>
              <a:lnSpc>
                <a:spcPct val="120000"/>
              </a:lnSpc>
            </a:pPr>
            <a:r>
              <a:rPr lang="en-US" sz="4200" dirty="0">
                <a:effectLst/>
                <a:latin typeface="Tw Cen MT Condensed" panose="020B0606020104020203" pitchFamily="34" charset="0"/>
              </a:rPr>
              <a:t>Understanding staff development needs.</a:t>
            </a:r>
          </a:p>
          <a:p>
            <a:pPr>
              <a:lnSpc>
                <a:spcPct val="120000"/>
              </a:lnSpc>
            </a:pPr>
            <a:r>
              <a:rPr lang="en-US" sz="4200" dirty="0">
                <a:effectLst/>
                <a:latin typeface="Tw Cen MT Condensed" panose="020B0606020104020203" pitchFamily="34" charset="0"/>
              </a:rPr>
              <a:t>Common elements of a winter maintenance program. </a:t>
            </a:r>
          </a:p>
        </p:txBody>
      </p:sp>
      <p:sp>
        <p:nvSpPr>
          <p:cNvPr id="2" name="TextBox 1"/>
          <p:cNvSpPr txBox="1"/>
          <p:nvPr/>
        </p:nvSpPr>
        <p:spPr>
          <a:xfrm>
            <a:off x="241300" y="309890"/>
            <a:ext cx="5943600" cy="584775"/>
          </a:xfrm>
          <a:prstGeom prst="rect">
            <a:avLst/>
          </a:prstGeom>
          <a:noFill/>
        </p:spPr>
        <p:txBody>
          <a:bodyPr wrap="square" rtlCol="0">
            <a:spAutoFit/>
          </a:bodyPr>
          <a:lstStyle/>
          <a:p>
            <a:r>
              <a:rPr lang="en-US" sz="3200" dirty="0">
                <a:solidFill>
                  <a:schemeClr val="bg1"/>
                </a:solidFill>
                <a:latin typeface="Tw Cen MT Condensed Extra Bold" pitchFamily="34" charset="0"/>
                <a:cs typeface="Arial" pitchFamily="34" charset="0"/>
              </a:rPr>
              <a:t>What does this module provide?</a:t>
            </a:r>
          </a:p>
        </p:txBody>
      </p:sp>
      <p:sp>
        <p:nvSpPr>
          <p:cNvPr id="12" name="Content Placeholder 2"/>
          <p:cNvSpPr txBox="1">
            <a:spLocks/>
          </p:cNvSpPr>
          <p:nvPr/>
        </p:nvSpPr>
        <p:spPr>
          <a:xfrm>
            <a:off x="228600" y="4267200"/>
            <a:ext cx="9144000" cy="21927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600" dirty="0">
              <a:latin typeface="Tw Cen MT Condensed Extra Bold" panose="020B0803020202020204" pitchFamily="34" charset="0"/>
              <a:cs typeface="Arial" pitchFamily="34" charset="0"/>
            </a:endParaRPr>
          </a:p>
          <a:p>
            <a:pPr marL="0" indent="0">
              <a:buFont typeface="Arial" pitchFamily="34" charset="0"/>
              <a:buNone/>
            </a:pPr>
            <a:endParaRPr lang="en-US" sz="2600" dirty="0">
              <a:latin typeface="Tw Cen MT Condensed Extra Bold" panose="020B0803020202020204" pitchFamily="34" charset="0"/>
            </a:endParaRPr>
          </a:p>
        </p:txBody>
      </p:sp>
      <p:pic>
        <p:nvPicPr>
          <p:cNvPr id="14" name="Picture 1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9" name="Picture 4" descr="C:\pictures\Pictures\salt\roads\closeu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828800"/>
            <a:ext cx="3556000" cy="2667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058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16966</TotalTime>
  <Words>8000</Words>
  <Application>Microsoft Office PowerPoint</Application>
  <PresentationFormat>On-screen Show (4:3)</PresentationFormat>
  <Paragraphs>969</Paragraphs>
  <Slides>86</Slides>
  <Notes>85</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94" baseType="lpstr">
      <vt:lpstr>Arial</vt:lpstr>
      <vt:lpstr>Calibri</vt:lpstr>
      <vt:lpstr>Times New Roman</vt:lpstr>
      <vt:lpstr>Tw Cen MT</vt:lpstr>
      <vt:lpstr>Tw Cen MT Condensed</vt:lpstr>
      <vt:lpstr>Tw Cen MT Condensed Extra Bold</vt:lpstr>
      <vt:lpstr>Office Theme</vt:lpstr>
      <vt:lpstr>Document</vt:lpstr>
      <vt:lpstr>Module 19:  Supervisors and Winter Maintenance</vt:lpstr>
      <vt:lpstr>PowerPoint Presentation</vt:lpstr>
      <vt:lpstr>PowerPoint Presentation</vt:lpstr>
      <vt:lpstr>PowerPoint Presentation</vt:lpstr>
      <vt:lpstr>PowerPoint Presentation</vt:lpstr>
      <vt:lpstr>Module 19:  Supervisors and Winter Maintenance</vt:lpstr>
      <vt:lpstr>FACILITATOR NOTES (do not show during class)</vt:lpstr>
      <vt:lpstr>This module will contain these topics:</vt:lpstr>
      <vt:lpstr>PowerPoint Presentation</vt:lpstr>
      <vt:lpstr>PowerPoint Presentation</vt:lpstr>
      <vt:lpstr>Test Question</vt:lpstr>
      <vt:lpstr>Test Question</vt:lpstr>
      <vt:lpstr>PowerPoint Presentation</vt:lpstr>
      <vt:lpstr>What is the LOS and where is it?</vt:lpstr>
      <vt:lpstr>How do you plan for the future?</vt:lpstr>
      <vt:lpstr>What are your LOS goals?</vt:lpstr>
      <vt:lpstr>Why hit target?</vt:lpstr>
      <vt:lpstr>Test Question</vt:lpstr>
      <vt:lpstr>Test Question</vt:lpstr>
      <vt:lpstr>What impacts the level of service?</vt:lpstr>
      <vt:lpstr>What do you need to meet these goals?</vt:lpstr>
      <vt:lpstr>What else to consider?</vt:lpstr>
      <vt:lpstr>PowerPoint Presentation</vt:lpstr>
      <vt:lpstr>PowerPoint Presentation</vt:lpstr>
      <vt:lpstr>PowerPoint Presentation</vt:lpstr>
      <vt:lpstr>PowerPoint Presentation</vt:lpstr>
      <vt:lpstr>PowerPoint Presentation</vt:lpstr>
      <vt:lpstr>PowerPoint Presentation</vt:lpstr>
      <vt:lpstr>Test Question</vt:lpstr>
      <vt:lpstr>Test Question</vt:lpstr>
      <vt:lpstr>What are your staff development needs?</vt:lpstr>
      <vt:lpstr>What should your crew know?</vt:lpstr>
      <vt:lpstr>What supervisor training is needed?</vt:lpstr>
      <vt:lpstr>Test Question</vt:lpstr>
      <vt:lpstr>Test Question</vt:lpstr>
      <vt:lpstr>What are some common elements?</vt:lpstr>
      <vt:lpstr>How do you divide responsibility?</vt:lpstr>
      <vt:lpstr>What makes a good supervisor?</vt:lpstr>
      <vt:lpstr>What are some tips from experience?</vt:lpstr>
      <vt:lpstr>What are some tips?</vt:lpstr>
      <vt:lpstr>What are some tips?</vt:lpstr>
      <vt:lpstr>Tips from experienced supervisors</vt:lpstr>
      <vt:lpstr>Tips from experienced supervisors</vt:lpstr>
      <vt:lpstr>Tips from experienced supervisors</vt:lpstr>
      <vt:lpstr>Tips from experienced supervisors</vt:lpstr>
      <vt:lpstr>Tips from experienced supervisors</vt:lpstr>
      <vt:lpstr>Tips from experienced supervisors</vt:lpstr>
      <vt:lpstr>Tips from experienced supervisors</vt:lpstr>
      <vt:lpstr>Tips from experienced supervisors</vt:lpstr>
      <vt:lpstr>Tips from experienced supervisors</vt:lpstr>
      <vt:lpstr>Tips from experienced Supervisors</vt:lpstr>
      <vt:lpstr>Tips from experienced supervisors</vt:lpstr>
      <vt:lpstr>Tips from experienced supervisors</vt:lpstr>
      <vt:lpstr>Tips from experienced supervisors</vt:lpstr>
      <vt:lpstr>Tips from experienced supervisors</vt:lpstr>
      <vt:lpstr>Tips from experienced supervisors</vt:lpstr>
      <vt:lpstr>Importance of Record Keeping</vt:lpstr>
      <vt:lpstr>Importance of Record Keeping</vt:lpstr>
      <vt:lpstr>Record Keeping</vt:lpstr>
      <vt:lpstr>During the Storm</vt:lpstr>
      <vt:lpstr>Test Question</vt:lpstr>
      <vt:lpstr>Test Question</vt:lpstr>
      <vt:lpstr>Recording Material Use</vt:lpstr>
      <vt:lpstr>Storm Documentation</vt:lpstr>
      <vt:lpstr>Document Your Operations</vt:lpstr>
      <vt:lpstr>Example: T A P E R</vt:lpstr>
      <vt:lpstr>PowerPoint Presentation</vt:lpstr>
      <vt:lpstr>Test Question</vt:lpstr>
      <vt:lpstr>Test Question</vt:lpstr>
      <vt:lpstr>A job well done is a job well documented</vt:lpstr>
      <vt:lpstr>Test Question</vt:lpstr>
      <vt:lpstr>Test Question</vt:lpstr>
      <vt:lpstr>After the Storm</vt:lpstr>
      <vt:lpstr>Post Storm Meeting</vt:lpstr>
      <vt:lpstr>Equipment Repairs</vt:lpstr>
      <vt:lpstr>Check Records and Verify Total Materials Used</vt:lpstr>
      <vt:lpstr>Level of Service Goal</vt:lpstr>
      <vt:lpstr>After the Season</vt:lpstr>
      <vt:lpstr>Cost-tracking</vt:lpstr>
      <vt:lpstr>Planning</vt:lpstr>
      <vt:lpstr>Record Keeping is Important!</vt:lpstr>
      <vt:lpstr>Supervisors Sowing Seeds of Success </vt:lpstr>
      <vt:lpstr>Thank you for your good work!</vt:lpstr>
      <vt:lpstr>Acknowledgements </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454</cp:revision>
  <cp:lastPrinted>2016-07-26T15:22:57Z</cp:lastPrinted>
  <dcterms:created xsi:type="dcterms:W3CDTF">2012-11-22T11:43:17Z</dcterms:created>
  <dcterms:modified xsi:type="dcterms:W3CDTF">2017-08-09T15:10:17Z</dcterms:modified>
</cp:coreProperties>
</file>