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527" r:id="rId2"/>
    <p:sldId id="528" r:id="rId3"/>
    <p:sldId id="538" r:id="rId4"/>
    <p:sldId id="530" r:id="rId5"/>
    <p:sldId id="534" r:id="rId6"/>
    <p:sldId id="532" r:id="rId7"/>
    <p:sldId id="533" r:id="rId8"/>
    <p:sldId id="472" r:id="rId9"/>
    <p:sldId id="473" r:id="rId10"/>
    <p:sldId id="474" r:id="rId11"/>
    <p:sldId id="475" r:id="rId12"/>
    <p:sldId id="539" r:id="rId13"/>
    <p:sldId id="540" r:id="rId14"/>
    <p:sldId id="476" r:id="rId15"/>
    <p:sldId id="477" r:id="rId16"/>
    <p:sldId id="478" r:id="rId17"/>
    <p:sldId id="518" r:id="rId18"/>
    <p:sldId id="519" r:id="rId19"/>
    <p:sldId id="479" r:id="rId20"/>
    <p:sldId id="516" r:id="rId21"/>
    <p:sldId id="520" r:id="rId22"/>
    <p:sldId id="480" r:id="rId23"/>
    <p:sldId id="481" r:id="rId24"/>
    <p:sldId id="483" r:id="rId25"/>
    <p:sldId id="484" r:id="rId26"/>
    <p:sldId id="485" r:id="rId27"/>
    <p:sldId id="521" r:id="rId28"/>
    <p:sldId id="522" r:id="rId29"/>
    <p:sldId id="486" r:id="rId30"/>
    <p:sldId id="487" r:id="rId31"/>
    <p:sldId id="488" r:id="rId32"/>
    <p:sldId id="489" r:id="rId33"/>
    <p:sldId id="490" r:id="rId34"/>
    <p:sldId id="491" r:id="rId35"/>
    <p:sldId id="492" r:id="rId36"/>
    <p:sldId id="493" r:id="rId37"/>
    <p:sldId id="494" r:id="rId38"/>
    <p:sldId id="523" r:id="rId39"/>
    <p:sldId id="524" r:id="rId40"/>
    <p:sldId id="495" r:id="rId41"/>
    <p:sldId id="496" r:id="rId42"/>
    <p:sldId id="497" r:id="rId43"/>
    <p:sldId id="537" r:id="rId44"/>
    <p:sldId id="499" r:id="rId45"/>
    <p:sldId id="525" r:id="rId46"/>
    <p:sldId id="526" r:id="rId47"/>
    <p:sldId id="563" r:id="rId48"/>
    <p:sldId id="542" r:id="rId49"/>
    <p:sldId id="543" r:id="rId50"/>
    <p:sldId id="544" r:id="rId51"/>
    <p:sldId id="545" r:id="rId52"/>
    <p:sldId id="546" r:id="rId53"/>
    <p:sldId id="547" r:id="rId54"/>
    <p:sldId id="548" r:id="rId55"/>
    <p:sldId id="549" r:id="rId56"/>
    <p:sldId id="550" r:id="rId57"/>
    <p:sldId id="551" r:id="rId58"/>
    <p:sldId id="552" r:id="rId59"/>
    <p:sldId id="553" r:id="rId60"/>
    <p:sldId id="554" r:id="rId61"/>
    <p:sldId id="555" r:id="rId62"/>
    <p:sldId id="556" r:id="rId63"/>
    <p:sldId id="557" r:id="rId64"/>
    <p:sldId id="558" r:id="rId65"/>
    <p:sldId id="559" r:id="rId66"/>
    <p:sldId id="560" r:id="rId67"/>
    <p:sldId id="561" r:id="rId68"/>
    <p:sldId id="562" r:id="rId69"/>
    <p:sldId id="500" r:id="rId70"/>
    <p:sldId id="501" r:id="rId71"/>
    <p:sldId id="509" r:id="rId72"/>
    <p:sldId id="510" r:id="rId73"/>
    <p:sldId id="511"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88967" autoAdjust="0"/>
  </p:normalViewPr>
  <p:slideViewPr>
    <p:cSldViewPr>
      <p:cViewPr varScale="1">
        <p:scale>
          <a:sx n="69" d="100"/>
          <a:sy n="69" d="100"/>
        </p:scale>
        <p:origin x="138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creativecommons.org/licenses/by-sa/3.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creativecommons.org/licenses/by-sa/3.0"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3017487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Frost conditions are illustrated on the graph. You can see that the pavement temperature (red line) is below 32 degrees F. When the line drops below the dew point (green line) the graph shows that frost may occur. This is shown by the blue area labeled “FROST”.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a:t>
            </a:r>
            <a:r>
              <a:rPr lang="en-US" sz="1200" b="0" i="0" kern="1200" dirty="0">
                <a:solidFill>
                  <a:schemeClr val="tx1"/>
                </a:solidFill>
                <a:effectLst/>
                <a:latin typeface="+mn-lt"/>
                <a:ea typeface="+mn-ea"/>
                <a:cs typeface="+mn-cs"/>
              </a:rPr>
              <a:t>Weather Management Solutions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2215228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When is frost likely to occur?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above freezing</a:t>
            </a: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1200" dirty="0">
                <a:latin typeface="Arial Unicode MS" pitchFamily="-107" charset="0"/>
              </a:rPr>
              <a:t>When pavement temp and dew point are far apart </a:t>
            </a:r>
          </a:p>
          <a:p>
            <a:pPr marL="742950" indent="-742950">
              <a:lnSpc>
                <a:spcPct val="100000"/>
              </a:lnSpc>
              <a:buFont typeface="+mj-lt"/>
              <a:buAutoNum type="alphaUcPeriod"/>
              <a:defRPr/>
            </a:pPr>
            <a:r>
              <a:rPr lang="en-US" sz="1200" dirty="0">
                <a:latin typeface="Arial Unicode MS" pitchFamily="-107" charset="0"/>
              </a:rPr>
              <a:t>When you breath and see steam from your breath</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112034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When is frost likely to occur?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above freezing</a:t>
            </a: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1200" dirty="0">
                <a:latin typeface="Arial Unicode MS" pitchFamily="-107" charset="0"/>
              </a:rPr>
              <a:t>When pavement temp and dew point are far apart </a:t>
            </a:r>
          </a:p>
          <a:p>
            <a:pPr marL="742950" indent="-742950">
              <a:lnSpc>
                <a:spcPct val="100000"/>
              </a:lnSpc>
              <a:buFont typeface="+mj-lt"/>
              <a:buAutoNum type="alphaUcPeriod"/>
              <a:defRPr/>
            </a:pPr>
            <a:r>
              <a:rPr lang="en-US" sz="1200" dirty="0">
                <a:latin typeface="Arial Unicode MS" pitchFamily="-107" charset="0"/>
              </a:rPr>
              <a:t>When you breath and see steam from your breath</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150970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ice is a thin layer</a:t>
            </a:r>
            <a:r>
              <a:rPr lang="en-US" baseline="0" dirty="0"/>
              <a:t> of ice that forms on the surface which is virtually transparent, making it difficult to see.</a:t>
            </a:r>
          </a:p>
          <a:p>
            <a:endParaRPr lang="en-US" baseline="0" dirty="0"/>
          </a:p>
          <a:p>
            <a:r>
              <a:rPr lang="en-US" baseline="0" dirty="0"/>
              <a:t>The book definition of black ice refers to when moisture in the air condenses as water on the road surface, then freezes as the pavement temperature drops.</a:t>
            </a:r>
            <a:endParaRPr lang="en-US" dirty="0"/>
          </a:p>
          <a:p>
            <a:endParaRPr lang="en-US" dirty="0"/>
          </a:p>
          <a:p>
            <a:r>
              <a:rPr lang="en-US" dirty="0"/>
              <a:t>Black ice forms</a:t>
            </a:r>
            <a:r>
              <a:rPr lang="en-US" baseline="0" dirty="0"/>
              <a:t> similarly to frost, except pavement temperatures begin above freezing then drop below the dew point to temperatures equal or less than freezing.</a:t>
            </a:r>
          </a:p>
          <a:p>
            <a:endParaRPr lang="en-US" baseline="0" dirty="0"/>
          </a:p>
          <a:p>
            <a:r>
              <a:rPr lang="en-US" baseline="0" dirty="0"/>
              <a:t>This creates largely invisible slick icy patches that can cause tires to lose traction and skid or spin. Black ice can be all but invisible to drivers, which can be very dangerous. Black ice can be removed by using chemical deicing.</a:t>
            </a:r>
          </a:p>
          <a:p>
            <a:endParaRPr lang="en-US" baseline="0" dirty="0"/>
          </a:p>
          <a:p>
            <a:r>
              <a:rPr lang="en-US" baseline="0" dirty="0"/>
              <a:t>Picture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6911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forms of ice could be considered “Black Ice”.  These forms and</a:t>
            </a:r>
            <a:r>
              <a:rPr lang="en-US" baseline="0" dirty="0"/>
              <a:t> more</a:t>
            </a:r>
            <a:r>
              <a:rPr lang="en-US" dirty="0"/>
              <a:t> are discussed</a:t>
            </a:r>
            <a:r>
              <a:rPr lang="en-US" baseline="0" dirty="0"/>
              <a:t> more thoroughly in Clear Roads Training Module 12: Principals of Ice Formation.</a:t>
            </a:r>
          </a:p>
          <a:p>
            <a:endParaRPr lang="en-US" baseline="0" dirty="0"/>
          </a:p>
          <a:p>
            <a:r>
              <a:rPr lang="en-US" baseline="0" dirty="0"/>
              <a:t>Those definitions include:</a:t>
            </a:r>
            <a:endParaRPr lang="en-US" dirty="0"/>
          </a:p>
          <a:p>
            <a:pPr marL="285750" indent="-285750">
              <a:buFont typeface="Arial" panose="020B0604020202020204" pitchFamily="34" charset="0"/>
              <a:buChar char="•"/>
            </a:pPr>
            <a:r>
              <a:rPr lang="en-US" sz="1200" dirty="0"/>
              <a:t>Refreeze</a:t>
            </a:r>
          </a:p>
          <a:p>
            <a:pPr marL="285750" indent="-285750">
              <a:buFont typeface="Arial" panose="020B0604020202020204" pitchFamily="34" charset="0"/>
              <a:buChar char="•"/>
            </a:pPr>
            <a:r>
              <a:rPr lang="en-US" sz="1200" dirty="0"/>
              <a:t>Freezing rain</a:t>
            </a:r>
          </a:p>
          <a:p>
            <a:pPr marL="285750" indent="-285750">
              <a:buFont typeface="Arial" panose="020B0604020202020204" pitchFamily="34" charset="0"/>
              <a:buChar char="•"/>
            </a:pPr>
            <a:r>
              <a:rPr lang="en-US" sz="1200" dirty="0"/>
              <a:t>Exhaust from cars freezes on the road</a:t>
            </a:r>
          </a:p>
          <a:p>
            <a:pPr marL="285750" indent="-285750">
              <a:buFont typeface="Arial" panose="020B0604020202020204" pitchFamily="34" charset="0"/>
              <a:buChar cha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today we will only talk about the book definition: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Moisture in the air condenses into water on the pavement, which freezes as the pavement temperature drops</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1377391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Black ice conditions are illustrated on the graph. You can see that the pavement temperature (red line) begins above 32 degrees F. When the line drops below freezing (the dotted line) </a:t>
            </a:r>
            <a:r>
              <a:rPr lang="en-US" u="sng" baseline="0" dirty="0"/>
              <a:t>and</a:t>
            </a:r>
            <a:r>
              <a:rPr lang="en-US" baseline="0" dirty="0"/>
              <a:t> the dew point (green line) the graph shows that black ice may occur. This is shown by the blue area labeled “BLACK 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a:t>
            </a:r>
            <a:r>
              <a:rPr lang="en-US" sz="1200" b="0" i="0" kern="1200" dirty="0">
                <a:solidFill>
                  <a:schemeClr val="tx1"/>
                </a:solidFill>
                <a:effectLst/>
                <a:latin typeface="+mn-lt"/>
                <a:ea typeface="+mn-ea"/>
                <a:cs typeface="+mn-cs"/>
              </a:rPr>
              <a:t>Weather Management Solutions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11928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Test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What is true about the pavement temperature when black ice is likely to occur?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solidFill>
                <a:srgbClr val="FF00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begins above freezing, but drops below freezing (yes)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stays above freezing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and dew point are far apart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does not matter (no)</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Test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What is true about the pavement temperature when black ice is likely to occur?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solidFill>
                <a:srgbClr val="FF0000"/>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begins above freezing, but drops below freezing (yes)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stays above freezing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and dew point are far apart (no)</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solidFill>
                  <a:srgbClr val="FF0000"/>
                </a:solidFill>
              </a:rPr>
              <a:t>The pavement temperature does not matter (no)</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pavement</a:t>
            </a:r>
            <a:r>
              <a:rPr lang="en-US" baseline="0" dirty="0"/>
              <a:t> temperatures change much faster than road pavement temperatures because they are surrounded on all sides by air. When the air temperature changes, the road (which is buffered by the ground on all but one side) changes more slowly than the bridge because it is buffered by the soil.  The bridge is exposed, so the bridge pavement temperature will change faster with the air temperature.</a:t>
            </a:r>
          </a:p>
          <a:p>
            <a:endParaRPr lang="en-US" baseline="0" dirty="0"/>
          </a:p>
          <a:p>
            <a:pPr marL="0" indent="0">
              <a:buNone/>
            </a:pPr>
            <a:r>
              <a:rPr lang="en-US" baseline="0" dirty="0"/>
              <a:t>Graphic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28518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baseline="0" dirty="0"/>
              <a:t>True or false, bridge temperatures change faster than road temperatures?</a:t>
            </a:r>
          </a:p>
          <a:p>
            <a:pPr marL="228600" indent="-228600">
              <a:buAutoNum type="alphaLcPeriod"/>
            </a:pPr>
            <a:r>
              <a:rPr lang="en-US" dirty="0"/>
              <a:t>True</a:t>
            </a:r>
            <a:r>
              <a:rPr lang="en-US" baseline="0" dirty="0"/>
              <a:t> (yes)</a:t>
            </a:r>
          </a:p>
          <a:p>
            <a:pPr marL="228600" indent="-228600">
              <a:buAutoNum type="alphaLcPeriod"/>
            </a:pPr>
            <a:r>
              <a:rPr lang="en-US" baseline="0" dirty="0"/>
              <a:t>False (no)</a:t>
            </a:r>
          </a:p>
          <a:p>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64555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baseline="0" dirty="0"/>
              <a:t>True or false, bridge temperatures change faster than road temperatures?</a:t>
            </a:r>
          </a:p>
          <a:p>
            <a:pPr marL="228600" indent="-228600">
              <a:buAutoNum type="alphaLcPeriod"/>
            </a:pPr>
            <a:r>
              <a:rPr lang="en-US" dirty="0"/>
              <a:t>True</a:t>
            </a:r>
            <a:r>
              <a:rPr lang="en-US" baseline="0" dirty="0"/>
              <a:t> (yes)</a:t>
            </a:r>
          </a:p>
          <a:p>
            <a:pPr marL="228600" indent="-228600">
              <a:buAutoNum type="alphaLcPeriod"/>
            </a:pPr>
            <a:r>
              <a:rPr lang="en-US" baseline="0" dirty="0"/>
              <a:t>False (no)</a:t>
            </a:r>
          </a:p>
          <a:p>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BA3ED8F1-E33D-4405-A67E-F8667DF978DF}" type="slidenum">
              <a:rPr lang="en-US"/>
              <a:pPr/>
              <a:t>22</a:t>
            </a:fld>
            <a:endParaRPr lang="en-US"/>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r>
              <a:rPr lang="en-US" dirty="0">
                <a:latin typeface="Arial Unicode MS" pitchFamily="-107" charset="0"/>
              </a:rPr>
              <a:t>Other weather conditions</a:t>
            </a:r>
            <a:r>
              <a:rPr lang="en-US" baseline="0" dirty="0">
                <a:latin typeface="Arial Unicode MS" pitchFamily="-107" charset="0"/>
              </a:rPr>
              <a:t> can influence frost formation.  Knowing what these are can help you predict whether or not frost may form.</a:t>
            </a:r>
          </a:p>
          <a:p>
            <a:pPr eaLnBrk="1" hangingPunct="1"/>
            <a:endParaRPr lang="en-US" baseline="0" dirty="0">
              <a:latin typeface="Arial Unicode MS" pitchFamily="-107" charset="0"/>
            </a:endParaRPr>
          </a:p>
          <a:p>
            <a:pPr eaLnBrk="1" hangingPunct="1"/>
            <a:r>
              <a:rPr lang="en-US" baseline="0" dirty="0">
                <a:latin typeface="Arial Unicode MS" pitchFamily="-107" charset="0"/>
              </a:rPr>
              <a:t>1.  Amount of chemical residue on the surface – if there is chemical residue on the road surface at high enough concentrations, this can mitigate a threat of frost. That is why anti-icing is used to prevent frost from forming.</a:t>
            </a:r>
          </a:p>
          <a:p>
            <a:pPr eaLnBrk="1" hangingPunct="1"/>
            <a:endParaRPr lang="en-US" baseline="0" dirty="0">
              <a:latin typeface="Arial Unicode MS" pitchFamily="-107" charset="0"/>
            </a:endParaRPr>
          </a:p>
          <a:p>
            <a:pPr eaLnBrk="1" hangingPunct="1"/>
            <a:r>
              <a:rPr lang="en-US" baseline="0" dirty="0">
                <a:latin typeface="Arial Unicode MS" pitchFamily="-107" charset="0"/>
              </a:rPr>
              <a:t>2.  Traffic volume – friction from tires on the road can warm the road surface. High traffic can reduce the likelihood of frost forming.</a:t>
            </a:r>
          </a:p>
          <a:p>
            <a:pPr eaLnBrk="1" hangingPunct="1"/>
            <a:endParaRPr lang="en-US" baseline="0" dirty="0">
              <a:latin typeface="Arial Unicode MS" pitchFamily="-107" charset="0"/>
            </a:endParaRPr>
          </a:p>
          <a:p>
            <a:pPr eaLnBrk="1" hangingPunct="1"/>
            <a:r>
              <a:rPr lang="en-US" baseline="0" dirty="0">
                <a:latin typeface="Arial Unicode MS" pitchFamily="-107" charset="0"/>
              </a:rPr>
              <a:t>3.  Wind – frost is unlikely to form when there are windy conditions, above 6 mph. Light winds, 3 to 5 mph are optimal conditions for frost formation.</a:t>
            </a:r>
          </a:p>
          <a:p>
            <a:pPr eaLnBrk="1" hangingPunct="1"/>
            <a:endParaRPr lang="en-US" baseline="0" dirty="0">
              <a:latin typeface="Arial Unicode MS" pitchFamily="-107" charset="0"/>
            </a:endParaRPr>
          </a:p>
          <a:p>
            <a:pPr eaLnBrk="1" hangingPunct="1"/>
            <a:r>
              <a:rPr lang="en-US" baseline="0" dirty="0">
                <a:latin typeface="Arial Unicode MS" pitchFamily="-107" charset="0"/>
              </a:rPr>
              <a:t>4.  Cloud cover – cloud cover keeps the air and pavement temperatures warmer in the over night hours when frost is most likely to form, making it less likely to occur.</a:t>
            </a:r>
          </a:p>
          <a:p>
            <a:pPr eaLnBrk="1" hangingPunct="1"/>
            <a:endParaRPr lang="en-US" baseline="0" dirty="0">
              <a:latin typeface="Arial Unicode MS" pitchFamily="-107" charset="0"/>
            </a:endParaRPr>
          </a:p>
        </p:txBody>
      </p:sp>
    </p:spTree>
    <p:extLst>
      <p:ext uri="{BB962C8B-B14F-4D97-AF65-F5344CB8AC3E}">
        <p14:creationId xmlns:p14="http://schemas.microsoft.com/office/powerpoint/2010/main" val="3687278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In general, bridges over water are more likely to have frost or black ice problems.</a:t>
            </a:r>
          </a:p>
          <a:p>
            <a:endParaRPr lang="en-US" baseline="0" dirty="0"/>
          </a:p>
          <a:p>
            <a:r>
              <a:rPr lang="en-US" baseline="0" dirty="0"/>
              <a:t>This tip comes from discussions with Woody Woodruff, Retired MnDOT supervisor</a:t>
            </a:r>
          </a:p>
          <a:p>
            <a:endParaRPr lang="en-US" baseline="0" dirty="0"/>
          </a:p>
          <a:p>
            <a:r>
              <a:rPr lang="en-US" baseline="0" dirty="0"/>
              <a:t>Picture credit: Fortin Consulting, Inc.</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23</a:t>
            </a:fld>
            <a:endParaRPr lang="en-US"/>
          </a:p>
        </p:txBody>
      </p:sp>
    </p:spTree>
    <p:extLst>
      <p:ext uri="{BB962C8B-B14F-4D97-AF65-F5344CB8AC3E}">
        <p14:creationId xmlns:p14="http://schemas.microsoft.com/office/powerpoint/2010/main" val="4267930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weather services such as RWIS or MDSS have frost prediction or frost warnings. These will alert you to the likelihood of frost occurring.</a:t>
            </a:r>
          </a:p>
          <a:p>
            <a:endParaRPr lang="en-US" baseline="0" dirty="0"/>
          </a:p>
          <a:p>
            <a:r>
              <a:rPr lang="en-US" baseline="0" dirty="0"/>
              <a:t>When you are looking at a forecast to determine if frost is likely to occur, take into consideration the pavement temperature, dew point, wind speed, and cloud cover. Cloud cover is particularly important if you do not have access to pavement temperatures.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Picture credit: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p14="http://schemas.microsoft.com/office/powerpoint/2010/main" val="2502121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Dew point, cloud cover, and wind speed forecasts are commonly available. Look for them on:</a:t>
            </a:r>
          </a:p>
          <a:p>
            <a:pPr>
              <a:buFont typeface="Arial" pitchFamily="34" charset="0"/>
              <a:buChar char="•"/>
            </a:pPr>
            <a:r>
              <a:rPr lang="en-US" sz="1200" dirty="0"/>
              <a:t>Media - TV weather forecasts</a:t>
            </a:r>
          </a:p>
          <a:p>
            <a:pPr>
              <a:buFont typeface="Arial" pitchFamily="34" charset="0"/>
              <a:buChar char="•"/>
            </a:pPr>
            <a:r>
              <a:rPr lang="en-US" sz="1200" dirty="0"/>
              <a:t>Internet weather forecasts</a:t>
            </a:r>
          </a:p>
          <a:p>
            <a:pPr>
              <a:buFont typeface="Arial" pitchFamily="34" charset="0"/>
              <a:buChar char="•"/>
            </a:pPr>
            <a:r>
              <a:rPr lang="en-US" sz="1200" dirty="0"/>
              <a:t>Government Services (NOAA or NWS)</a:t>
            </a:r>
          </a:p>
          <a:p>
            <a:pPr>
              <a:buFont typeface="Arial" pitchFamily="34" charset="0"/>
              <a:buChar char="•"/>
            </a:pPr>
            <a:r>
              <a:rPr lang="en-US" sz="1200" dirty="0"/>
              <a:t>Value Added Meteorologists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Picture credit</a:t>
            </a:r>
            <a:r>
              <a:rPr lang="en-US" baseline="0" dirty="0"/>
              <a:t> left: Jake </a:t>
            </a:r>
            <a:r>
              <a:rPr lang="en-US" baseline="0" dirty="0" err="1"/>
              <a:t>Bouma</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Forecast: snow. https://www.flickr.com/photos/30885355@N00/2245250544 </a:t>
            </a:r>
            <a:r>
              <a:rPr lang="en-US" sz="1200" b="0" i="0" kern="1200" dirty="0">
                <a:solidFill>
                  <a:schemeClr val="tx1"/>
                </a:solidFill>
                <a:effectLst/>
                <a:latin typeface="+mn-lt"/>
                <a:ea typeface="+mn-ea"/>
                <a:cs typeface="+mn-cs"/>
              </a:rPr>
              <a:t>are licensed under a </a:t>
            </a:r>
            <a:r>
              <a:rPr lang="en-US" sz="1200" b="0" i="0" u="none" strike="noStrike" kern="1200" dirty="0">
                <a:solidFill>
                  <a:schemeClr val="tx1"/>
                </a:solidFill>
                <a:effectLst/>
                <a:latin typeface="+mn-lt"/>
                <a:ea typeface="+mn-ea"/>
                <a:cs typeface="+mn-cs"/>
                <a:hlinkClick r:id="rId3"/>
              </a:rPr>
              <a:t>Creative Commons Attribution Share-Alike 3.0 License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middle: Briefing provided by NY DOT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right: </a:t>
            </a:r>
            <a:r>
              <a:rPr lang="en-US" altLang="en-US" dirty="0"/>
              <a:t>Complete-program-2012-Milwaukee</a:t>
            </a:r>
            <a:r>
              <a:rPr lang="en-US" altLang="en-US" baseline="0" dirty="0"/>
              <a:t>.ppt </a:t>
            </a:r>
            <a:endParaRPr lang="en-US" altLang="en-US" b="1"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4016242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Pavement</a:t>
            </a:r>
            <a:r>
              <a:rPr lang="en-US" baseline="0" dirty="0"/>
              <a:t> temperature is important when monitoring for frost of black ice. Pavement can vary from air temperature by up to 40 degrees.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Ways to access pavement temperature include Road Weather Information Sensor (RWIS) or </a:t>
            </a:r>
            <a:r>
              <a:rPr lang="en-US" dirty="0"/>
              <a:t>Maintenance Decision Support </a:t>
            </a:r>
            <a:br>
              <a:rPr lang="en-US" dirty="0"/>
            </a:br>
            <a:r>
              <a:rPr lang="en-US" dirty="0"/>
              <a:t>Systems (MDSS)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Infrared pavement sensors are a way pavement</a:t>
            </a:r>
            <a:r>
              <a:rPr lang="en-US" baseline="0" dirty="0"/>
              <a:t> temperatures can be tracked to help predict pavement temperature trends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1022675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dirty="0"/>
              <a:t>Test</a:t>
            </a:r>
            <a:r>
              <a:rPr lang="en-US" baseline="0" dirty="0"/>
              <a:t> question:</a:t>
            </a:r>
          </a:p>
          <a:p>
            <a:r>
              <a:rPr lang="en-US" baseline="0" dirty="0"/>
              <a:t>How can access pavement temperature forecasts?</a:t>
            </a:r>
          </a:p>
          <a:p>
            <a:pPr marL="228600" indent="-228600">
              <a:buAutoNum type="alphaLcPeriod"/>
            </a:pPr>
            <a:r>
              <a:rPr lang="en-US" baseline="0" dirty="0"/>
              <a:t>Road Weather Information Sensor (RWIS) (no)</a:t>
            </a:r>
          </a:p>
          <a:p>
            <a:pPr marL="228600" indent="-228600">
              <a:buAutoNum type="alphaLcPeriod"/>
            </a:pPr>
            <a:r>
              <a:rPr lang="en-US" baseline="0" dirty="0"/>
              <a:t>Maintenance Decision Support Systems (MDSS) (no)</a:t>
            </a:r>
          </a:p>
          <a:p>
            <a:pPr marL="228600" indent="-228600">
              <a:buAutoNum type="alphaLcPeriod"/>
            </a:pPr>
            <a:r>
              <a:rPr lang="en-US" baseline="0" dirty="0"/>
              <a:t>Infrared pavement sensors (no)</a:t>
            </a:r>
          </a:p>
          <a:p>
            <a:pPr marL="228600" indent="-228600">
              <a:buAutoNum type="alphaLcPeriod"/>
            </a:pPr>
            <a:r>
              <a:rPr lang="en-US" baseline="0" dirty="0"/>
              <a:t>All of the above (yes)</a:t>
            </a:r>
          </a:p>
          <a:p>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dirty="0"/>
              <a:t>Test</a:t>
            </a:r>
            <a:r>
              <a:rPr lang="en-US" baseline="0" dirty="0"/>
              <a:t> question:</a:t>
            </a:r>
          </a:p>
          <a:p>
            <a:r>
              <a:rPr lang="en-US" baseline="0" dirty="0"/>
              <a:t>How can access pavement temperature forecasts?</a:t>
            </a:r>
          </a:p>
          <a:p>
            <a:pPr marL="228600" indent="-228600">
              <a:buAutoNum type="alphaLcPeriod"/>
            </a:pPr>
            <a:r>
              <a:rPr lang="en-US" baseline="0" dirty="0"/>
              <a:t>Road Weather Information Sensor (RWIS) (no)</a:t>
            </a:r>
          </a:p>
          <a:p>
            <a:pPr marL="228600" indent="-228600">
              <a:buAutoNum type="alphaLcPeriod"/>
            </a:pPr>
            <a:r>
              <a:rPr lang="en-US" baseline="0" dirty="0"/>
              <a:t>Maintenance Decision Support Systems (MDSS) (no)</a:t>
            </a:r>
          </a:p>
          <a:p>
            <a:pPr marL="228600" indent="-228600">
              <a:buAutoNum type="alphaLcPeriod"/>
            </a:pPr>
            <a:r>
              <a:rPr lang="en-US" baseline="0" dirty="0"/>
              <a:t>Infrared pavement sensors (no)</a:t>
            </a:r>
          </a:p>
          <a:p>
            <a:pPr marL="228600" indent="-228600">
              <a:buAutoNum type="alphaLcPeriod"/>
            </a:pPr>
            <a:r>
              <a:rPr lang="en-US" baseline="0" dirty="0"/>
              <a:t>All of the above (yes)</a:t>
            </a:r>
          </a:p>
          <a:p>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Note to presenters:  If your state has RWIS access, put the information on this slide.  Delete this yellow box before making presentation.</a:t>
            </a:r>
          </a:p>
          <a:p>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Picture credit: Fortin Consulting Inc.</a:t>
            </a:r>
            <a:endParaRPr lang="en-US" altLang="en-US" dirty="0"/>
          </a:p>
          <a:p>
            <a:endParaRPr lang="en-US" altLang="en-US" baseline="0" dirty="0"/>
          </a:p>
        </p:txBody>
      </p:sp>
    </p:spTree>
    <p:extLst>
      <p:ext uri="{BB962C8B-B14F-4D97-AF65-F5344CB8AC3E}">
        <p14:creationId xmlns:p14="http://schemas.microsoft.com/office/powerpoint/2010/main" val="3032399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additional feature</a:t>
            </a:r>
            <a:r>
              <a:rPr lang="en-US" baseline="0" dirty="0"/>
              <a:t> of RWIS is map views. This example is from Iowa RWIS. It is an interactive map that shows a variety of RWIS data that can be turned on or off. </a:t>
            </a:r>
            <a:r>
              <a:rPr lang="en-US" dirty="0"/>
              <a:t>Insert your pavement temperature map here.  Delete this yellow box before making presentation.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http://rwis.dot.state.mn.us/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133297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948558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If you have live internet, go to this website.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Many state’s RWIS information can be found at: https://mesonet.agron.iastate.edu/RWIS/currentSF.phtml</a:t>
            </a:r>
          </a:p>
          <a:p>
            <a:endParaRPr lang="en-US" sz="1200" spc="-100" dirty="0"/>
          </a:p>
          <a:p>
            <a:r>
              <a:rPr lang="en-US" dirty="0"/>
              <a:t>Photo</a:t>
            </a:r>
            <a:r>
              <a:rPr lang="en-US" baseline="0" dirty="0"/>
              <a:t> credit: </a:t>
            </a:r>
            <a:r>
              <a:rPr lang="en-US" sz="1200" dirty="0"/>
              <a:t>https://mesonet.agron.iastate.edu/RWIS/currentSF.phtml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2582769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another example.  Go to this website if a live internet connection is available.</a:t>
            </a:r>
          </a:p>
          <a:p>
            <a:endParaRPr lang="en-US" dirty="0"/>
          </a:p>
          <a:p>
            <a:r>
              <a:rPr lang="en-US" dirty="0"/>
              <a:t>Photo credit:</a:t>
            </a:r>
            <a:r>
              <a:rPr lang="en-US" baseline="0" dirty="0"/>
              <a:t> </a:t>
            </a:r>
            <a:r>
              <a:rPr lang="en-US" sz="1200" dirty="0"/>
              <a:t>http://mesowest.utah.edu</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2396134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Frost can be unpredictable.  If conditions</a:t>
            </a:r>
            <a:r>
              <a:rPr lang="en-US" baseline="0" dirty="0"/>
              <a:t> are optimal for frost, send out a scout to check for signs of frost. </a:t>
            </a:r>
          </a:p>
          <a:p>
            <a:endParaRPr lang="en-US" baseline="0" dirty="0"/>
          </a:p>
          <a:p>
            <a:r>
              <a:rPr lang="en-US" baseline="0" dirty="0"/>
              <a:t>Checking for frost helps prevent over application which can strain salt supplies, cause degradation of the bridge structure, as well as increase environmental burdens.</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33</a:t>
            </a:fld>
            <a:endParaRPr lang="en-US"/>
          </a:p>
        </p:txBody>
      </p:sp>
    </p:spTree>
    <p:extLst>
      <p:ext uri="{BB962C8B-B14F-4D97-AF65-F5344CB8AC3E}">
        <p14:creationId xmlns:p14="http://schemas.microsoft.com/office/powerpoint/2010/main" val="2477708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section outlines when to anti-ice in anticipation of bridge frost.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If you have pavement</a:t>
            </a:r>
            <a:r>
              <a:rPr lang="en-US" baseline="0" dirty="0"/>
              <a:t> temperatures available, use this flow chart. </a:t>
            </a:r>
          </a:p>
          <a:p>
            <a:endParaRPr lang="en-US" baseline="0" dirty="0"/>
          </a:p>
          <a:p>
            <a:r>
              <a:rPr lang="en-US" baseline="0" dirty="0"/>
              <a:t>It is very difficult to predict frost without pavement temperatures</a:t>
            </a:r>
            <a:endParaRPr lang="en-US" dirty="0"/>
          </a:p>
          <a:p>
            <a:endParaRPr lang="en-US" dirty="0"/>
          </a:p>
          <a:p>
            <a:r>
              <a:rPr lang="en-US" dirty="0"/>
              <a:t>Walk through the steps for looking for frost:</a:t>
            </a:r>
          </a:p>
          <a:p>
            <a:pPr marL="228600" indent="-228600">
              <a:buFont typeface="+mj-lt"/>
              <a:buAutoNum type="arabicPeriod"/>
            </a:pPr>
            <a:r>
              <a:rPr lang="en-US" dirty="0"/>
              <a:t>Is</a:t>
            </a:r>
            <a:r>
              <a:rPr lang="en-US" baseline="0" dirty="0"/>
              <a:t> the pavement temperature below or about to drop below freezing?</a:t>
            </a:r>
          </a:p>
          <a:p>
            <a:pPr marL="228600" indent="-228600">
              <a:buFont typeface="+mj-lt"/>
              <a:buAutoNum type="arabicPeriod"/>
            </a:pPr>
            <a:r>
              <a:rPr lang="en-US" baseline="0" dirty="0"/>
              <a:t>Is the pavement temperature at or below the dew point?</a:t>
            </a:r>
          </a:p>
          <a:p>
            <a:pPr marL="228600" indent="-228600">
              <a:buFont typeface="+mj-lt"/>
              <a:buAutoNum type="arabicPeriod"/>
            </a:pPr>
            <a:r>
              <a:rPr lang="en-US" baseline="0" dirty="0"/>
              <a:t>Is it windy (above 6 mph)?</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1104072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we’ll discuss how to anti-ice or treat bridges.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1403155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Anti-icing</a:t>
            </a:r>
            <a:r>
              <a:rPr lang="en-US" baseline="0" dirty="0"/>
              <a:t> is the process of applying chemical freeze point depressants to roads prior to an event to prevent frost or black ice from forming. </a:t>
            </a:r>
          </a:p>
          <a:p>
            <a:endParaRPr lang="en-US" baseline="0" dirty="0"/>
          </a:p>
          <a:p>
            <a:r>
              <a:rPr lang="en-US" baseline="0" dirty="0"/>
              <a:t>For bridges the anti-icing application can be applied by trucks or by an automated anti-icing system built on the bridge.</a:t>
            </a:r>
            <a:endParaRPr lang="en-US" dirty="0"/>
          </a:p>
          <a:p>
            <a:endParaRPr lang="en-US" dirty="0"/>
          </a:p>
          <a:p>
            <a:r>
              <a:rPr lang="en-US"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715677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dirty="0"/>
              <a:t>Test question:</a:t>
            </a:r>
          </a:p>
          <a:p>
            <a:endParaRPr lang="en-US" dirty="0"/>
          </a:p>
          <a:p>
            <a:r>
              <a:rPr lang="en-US" dirty="0"/>
              <a:t>True or false: Anti-icing</a:t>
            </a:r>
            <a:r>
              <a:rPr lang="en-US" baseline="0" dirty="0"/>
              <a:t> helps to prevent frost formation.</a:t>
            </a:r>
          </a:p>
          <a:p>
            <a:pPr marL="228600" indent="-228600">
              <a:buAutoNum type="alphaLcPeriod"/>
            </a:pPr>
            <a:endParaRPr lang="en-US" baseline="0" dirty="0"/>
          </a:p>
          <a:p>
            <a:pPr marL="228600" indent="-228600">
              <a:buAutoNum type="alphaLcPeriod"/>
            </a:pPr>
            <a:r>
              <a:rPr lang="en-US" baseline="0" dirty="0"/>
              <a:t>True (yes)</a:t>
            </a:r>
          </a:p>
          <a:p>
            <a:pPr marL="228600" indent="-228600">
              <a:buAutoNum type="alphaLcPeriod"/>
            </a:pPr>
            <a:r>
              <a:rPr lang="en-US" baseline="0" dirty="0"/>
              <a:t>False (no)</a:t>
            </a:r>
            <a:endParaRPr lang="en-US" dirty="0"/>
          </a:p>
          <a:p>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dirty="0"/>
              <a:t>Test question:</a:t>
            </a:r>
          </a:p>
          <a:p>
            <a:endParaRPr lang="en-US" dirty="0"/>
          </a:p>
          <a:p>
            <a:r>
              <a:rPr lang="en-US" dirty="0"/>
              <a:t>True or false: Anti-icing</a:t>
            </a:r>
            <a:r>
              <a:rPr lang="en-US" baseline="0" dirty="0"/>
              <a:t> helps to prevent frost formation.</a:t>
            </a:r>
          </a:p>
          <a:p>
            <a:pPr marL="228600" indent="-228600">
              <a:buAutoNum type="alphaLcPeriod"/>
            </a:pPr>
            <a:endParaRPr lang="en-US" baseline="0" dirty="0"/>
          </a:p>
          <a:p>
            <a:pPr marL="228600" indent="-228600">
              <a:buAutoNum type="alphaLcPeriod"/>
            </a:pPr>
            <a:r>
              <a:rPr lang="en-US" baseline="0" dirty="0"/>
              <a:t>True (yes)</a:t>
            </a:r>
          </a:p>
          <a:p>
            <a:pPr marL="228600" indent="-228600">
              <a:buAutoNum type="alphaLcPeriod"/>
            </a:pPr>
            <a:r>
              <a:rPr lang="en-US" baseline="0" dirty="0"/>
              <a:t>False (no)</a:t>
            </a:r>
            <a:endParaRPr lang="en-US" dirty="0"/>
          </a:p>
          <a:p>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Anti-ice based on predicted frost, not on a schedule such as every Tuesday and Friday. It will save you money and help protect our environment!</a:t>
            </a:r>
          </a:p>
          <a:p>
            <a:endParaRPr lang="en-US" baseline="0" dirty="0"/>
          </a:p>
          <a:p>
            <a:r>
              <a:rPr lang="en-US" baseline="0" dirty="0"/>
              <a:t>Checking for frost helps prevent over application which can strain salt supplies, cause degradation of the bridge structure, as well as increase environmental burdens.</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40</a:t>
            </a:fld>
            <a:endParaRPr lang="en-US"/>
          </a:p>
        </p:txBody>
      </p:sp>
    </p:spTree>
    <p:extLst>
      <p:ext uri="{BB962C8B-B14F-4D97-AF65-F5344CB8AC3E}">
        <p14:creationId xmlns:p14="http://schemas.microsoft.com/office/powerpoint/2010/main" val="121105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3435066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slide shows a sprinkler systems built into the bridge. These can be programed to automatically distribute anti-icing liquid when road conditions are optimal for frost or black ice.  They can also be manually activated.</a:t>
            </a:r>
          </a:p>
          <a:p>
            <a:endParaRPr lang="en-US" dirty="0"/>
          </a:p>
          <a:p>
            <a:r>
              <a:rPr lang="en-US" dirty="0"/>
              <a:t>Photo credit:</a:t>
            </a:r>
            <a:r>
              <a:rPr lang="en-US" baseline="0" dirty="0"/>
              <a:t> NYSDOT </a:t>
            </a:r>
          </a:p>
          <a:p>
            <a:r>
              <a:rPr lang="en-US" baseline="0" dirty="0"/>
              <a:t>Find online at:  https://www.dot.ny.gov/divisions/engineering/environmental-analysis/environmental-initiative/environmental-initiative-examples/evaluation-of-anti-icing-agents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3706233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a:t>
            </a:r>
            <a:r>
              <a:rPr lang="en-US" baseline="0" dirty="0"/>
              <a:t>your policy on anti-icing application rates.  Initial anti-icing may only occur at high risk locations for ice, such as on bridges, ramps, etc. Note that Module 8: Anti-icing further covers this topic.</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your anti-icing application rate guidelines here.  Delete this yellow box before making presentation.</a:t>
            </a:r>
          </a:p>
          <a:p>
            <a:endParaRPr lang="en-US" dirty="0"/>
          </a:p>
          <a:p>
            <a:r>
              <a:rPr lang="en-US" dirty="0"/>
              <a:t>Chart credit: Minnesota Snow and Ice Control Handbook</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2380751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Use</a:t>
            </a:r>
            <a:r>
              <a:rPr lang="en-US" sz="1200" baseline="0" dirty="0">
                <a:latin typeface="Arial" pitchFamily="34" charset="0"/>
                <a:cs typeface="Arial" pitchFamily="34" charset="0"/>
              </a:rPr>
              <a:t> this scenario, or replace with another.</a:t>
            </a:r>
            <a:r>
              <a:rPr lang="en-US" sz="1200" dirty="0">
                <a:latin typeface="Arial" pitchFamily="34" charset="0"/>
                <a:cs typeface="Arial" pitchFamily="34" charset="0"/>
              </a:rPr>
              <a:t>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43</a:t>
            </a:fld>
            <a:endParaRPr lang="en-US"/>
          </a:p>
        </p:txBody>
      </p:sp>
    </p:spTree>
    <p:extLst>
      <p:ext uri="{BB962C8B-B14F-4D97-AF65-F5344CB8AC3E}">
        <p14:creationId xmlns:p14="http://schemas.microsoft.com/office/powerpoint/2010/main" val="4122038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have frost on your roads that you need to treat use a direct liquid application if you have the equipment available. If you don’t, use pretreated or pre-wet salt instead of dry salt. This will allow the deicing to work more quickly, as it needs moisture to activate.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also helps prevent over application which can strain salt supplies, cause degradation of the bridge structure, as well as increase environmental burdens.</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2082524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dirty="0"/>
              <a:t>Test</a:t>
            </a:r>
            <a:r>
              <a:rPr lang="en-US" baseline="0" dirty="0"/>
              <a:t> question:</a:t>
            </a:r>
          </a:p>
          <a:p>
            <a:endParaRPr lang="en-US" baseline="0" dirty="0"/>
          </a:p>
          <a:p>
            <a:r>
              <a:rPr lang="en-US" baseline="0" dirty="0"/>
              <a:t>What is the best choice for treatment if you have frost?</a:t>
            </a:r>
          </a:p>
          <a:p>
            <a:pPr marL="228600" indent="-228600">
              <a:buAutoNum type="alphaLcPeriod"/>
            </a:pPr>
            <a:endParaRPr lang="en-US" baseline="0" dirty="0"/>
          </a:p>
          <a:p>
            <a:pPr marL="228600" indent="-228600">
              <a:buNone/>
            </a:pPr>
            <a:r>
              <a:rPr lang="en-US" baseline="0" dirty="0"/>
              <a:t>Dry salt (no)</a:t>
            </a:r>
          </a:p>
          <a:p>
            <a:pPr marL="228600" indent="-228600">
              <a:buNone/>
            </a:pPr>
            <a:r>
              <a:rPr lang="en-US" baseline="0" dirty="0"/>
              <a:t>Pretreated salt (no)</a:t>
            </a:r>
          </a:p>
          <a:p>
            <a:pPr marL="228600" indent="-228600">
              <a:buNone/>
            </a:pPr>
            <a:r>
              <a:rPr lang="en-US" baseline="0" dirty="0"/>
              <a:t>Direct liquid (yes)</a:t>
            </a:r>
          </a:p>
          <a:p>
            <a:pPr marL="228600" indent="-228600">
              <a:buNone/>
            </a:pPr>
            <a:r>
              <a:rPr lang="en-US" baseline="0" dirty="0"/>
              <a:t>Pre-wet salt (no)</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dirty="0"/>
              <a:t>Test</a:t>
            </a:r>
            <a:r>
              <a:rPr lang="en-US" baseline="0" dirty="0"/>
              <a:t> question:</a:t>
            </a:r>
          </a:p>
          <a:p>
            <a:endParaRPr lang="en-US" baseline="0" dirty="0"/>
          </a:p>
          <a:p>
            <a:r>
              <a:rPr lang="en-US" baseline="0" dirty="0"/>
              <a:t>What is the best choice for treatment if you have frost?</a:t>
            </a:r>
          </a:p>
          <a:p>
            <a:pPr marL="228600" indent="-228600">
              <a:buAutoNum type="alphaLcPeriod"/>
            </a:pPr>
            <a:endParaRPr lang="en-US" baseline="0" dirty="0"/>
          </a:p>
          <a:p>
            <a:pPr marL="228600" indent="-228600">
              <a:buNone/>
            </a:pPr>
            <a:r>
              <a:rPr lang="en-US" baseline="0" dirty="0"/>
              <a:t>Dry salt (no)</a:t>
            </a:r>
          </a:p>
          <a:p>
            <a:pPr marL="228600" indent="-228600">
              <a:buNone/>
            </a:pPr>
            <a:r>
              <a:rPr lang="en-US" baseline="0" dirty="0"/>
              <a:t>Pretreated salt (no)</a:t>
            </a:r>
          </a:p>
          <a:p>
            <a:pPr marL="228600" indent="-228600">
              <a:buNone/>
            </a:pPr>
            <a:r>
              <a:rPr lang="en-US" baseline="0" dirty="0"/>
              <a:t>Direct liquid (yes)</a:t>
            </a:r>
          </a:p>
          <a:p>
            <a:pPr marL="228600" indent="-228600">
              <a:buNone/>
            </a:pPr>
            <a:r>
              <a:rPr lang="en-US" baseline="0" dirty="0"/>
              <a:t>Pre-wet salt (no)</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2597778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47</a:t>
            </a:fld>
            <a:endParaRPr lang="en-US"/>
          </a:p>
        </p:txBody>
      </p:sp>
    </p:spTree>
    <p:extLst>
      <p:ext uri="{BB962C8B-B14F-4D97-AF65-F5344CB8AC3E}">
        <p14:creationId xmlns:p14="http://schemas.microsoft.com/office/powerpoint/2010/main" val="816173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this section we will be covering the topics shown here.</a:t>
            </a:r>
            <a:r>
              <a:rPr lang="en-US" baseline="0" dirty="0"/>
              <a:t> </a:t>
            </a:r>
          </a:p>
          <a:p>
            <a:pPr marL="0" indent="0">
              <a:buNone/>
            </a:pPr>
            <a:endParaRPr lang="en-US" baseline="0" dirty="0"/>
          </a:p>
          <a:p>
            <a:pPr marL="0" indent="0">
              <a:buNone/>
            </a:pPr>
            <a:r>
              <a:rPr lang="en-US" baseline="0" dirty="0"/>
              <a:t>Note to presenters:  If any of the items on this list do not apply to you, delete them from the list, and hide the slides. If there is something else that you do before the season, add it in here and in the provided slide at the end of the section.</a:t>
            </a:r>
          </a:p>
          <a:p>
            <a:pPr marL="0" indent="0">
              <a:buNone/>
            </a:pPr>
            <a:endParaRPr lang="en-US" baseline="0" dirty="0"/>
          </a:p>
          <a:p>
            <a:pPr marL="0" indent="0">
              <a:buNone/>
            </a:pPr>
            <a:r>
              <a:rPr lang="en-US" baseline="0" dirty="0"/>
              <a:t>Also:  insert a copy of your truck inspection checklist and procedure here.  Delete this yellow box before making presentation.</a:t>
            </a:r>
          </a:p>
          <a:p>
            <a:pPr marL="0" indent="0">
              <a:buNone/>
            </a:pPr>
            <a:endParaRPr lang="en-US" dirty="0"/>
          </a:p>
          <a:p>
            <a:r>
              <a:rPr lang="en-US" dirty="0"/>
              <a:t>Records of material purchasing</a:t>
            </a:r>
          </a:p>
          <a:p>
            <a:r>
              <a:rPr lang="en-US" dirty="0"/>
              <a:t>Records of material quality control</a:t>
            </a:r>
          </a:p>
          <a:p>
            <a:r>
              <a:rPr lang="en-US" dirty="0"/>
              <a:t>Record equipment inspections</a:t>
            </a:r>
          </a:p>
          <a:p>
            <a:r>
              <a:rPr lang="en-US" dirty="0"/>
              <a:t>Record equipment calibration</a:t>
            </a:r>
          </a:p>
          <a:p>
            <a:r>
              <a:rPr lang="en-US" dirty="0"/>
              <a:t>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More about these topics can be found in Module 23 – Getting Ready for Winter.</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48</a:t>
            </a:fld>
            <a:endParaRPr lang="en-US"/>
          </a:p>
        </p:txBody>
      </p:sp>
    </p:spTree>
    <p:extLst>
      <p:ext uri="{BB962C8B-B14F-4D97-AF65-F5344CB8AC3E}">
        <p14:creationId xmlns:p14="http://schemas.microsoft.com/office/powerpoint/2010/main" val="4070427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how much</a:t>
            </a:r>
            <a:r>
              <a:rPr lang="en-US" baseline="0" dirty="0"/>
              <a:t> salt you start with, how much you have throughout the season and how much salt you use. Knowing this helps with evaluating salt application efficiency, and for predicting order numbers in the future.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49</a:t>
            </a:fld>
            <a:endParaRPr lang="en-US"/>
          </a:p>
        </p:txBody>
      </p:sp>
    </p:spTree>
    <p:extLst>
      <p:ext uri="{BB962C8B-B14F-4D97-AF65-F5344CB8AC3E}">
        <p14:creationId xmlns:p14="http://schemas.microsoft.com/office/powerpoint/2010/main" val="355204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7ECB49B-59B7-4C9F-AAF0-F5226A3F3742}" type="slidenum">
              <a:rPr lang="en-US" smtClean="0"/>
              <a:pPr/>
              <a:t>50</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Condensed Extra Bold"/>
              </a:rPr>
              <a:t>Quality Control is vital. Every experienced user will inform you just how vital it is. If you do not have a quality control process in place, you can receive very different materials. This translates into effective vs. ineffective operations, environmental contamination, handling difficulties, equipment issues, and on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the materials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If you see something wrong tell your supervisor</a:t>
            </a:r>
          </a:p>
          <a:p>
            <a:pPr eaLnBrk="1" hangingPunct="1"/>
            <a:endParaRPr lang="en-US" dirty="0"/>
          </a:p>
          <a:p>
            <a:pPr eaLnBrk="1" hangingPunct="1"/>
            <a:r>
              <a:rPr lang="en-US" dirty="0"/>
              <a:t>If test results don’t meet the requirements for material ordered, we can reject the delivery.</a:t>
            </a:r>
          </a:p>
          <a:p>
            <a:pPr eaLnBrk="1" hangingPunct="1"/>
            <a:endParaRPr lang="en-US" dirty="0"/>
          </a:p>
          <a:p>
            <a:pPr eaLnBrk="1" hangingPunct="1"/>
            <a:r>
              <a:rPr lang="en-US" dirty="0"/>
              <a:t>Note:</a:t>
            </a:r>
            <a:r>
              <a:rPr lang="en-US" baseline="0" dirty="0"/>
              <a:t>  </a:t>
            </a:r>
            <a:r>
              <a:rPr lang="en-US" dirty="0"/>
              <a:t>More information can</a:t>
            </a:r>
            <a:r>
              <a:rPr lang="en-US" baseline="0" dirty="0"/>
              <a:t> be found in Module 10 Deicer Agent Management Policy.</a:t>
            </a:r>
            <a:endParaRPr lang="en-US" dirty="0"/>
          </a:p>
          <a:p>
            <a:pPr eaLnBrk="1" hangingPunct="1"/>
            <a:endParaRPr lang="en-US" dirty="0"/>
          </a:p>
          <a:p>
            <a:pPr eaLnBrk="1" hangingPunct="1"/>
            <a:r>
              <a:rPr lang="en-US" dirty="0"/>
              <a:t>Slide credit: CDOT Snow Removal Operator Training</a:t>
            </a:r>
          </a:p>
        </p:txBody>
      </p:sp>
    </p:spTree>
    <p:extLst>
      <p:ext uri="{BB962C8B-B14F-4D97-AF65-F5344CB8AC3E}">
        <p14:creationId xmlns:p14="http://schemas.microsoft.com/office/powerpoint/2010/main" val="292311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3624563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Minnesota Snow and ice control</a:t>
            </a:r>
            <a:r>
              <a:rPr lang="en-US" baseline="0" dirty="0"/>
              <a:t> </a:t>
            </a:r>
            <a:r>
              <a:rPr lang="en-US" dirty="0"/>
              <a:t>field</a:t>
            </a:r>
            <a:r>
              <a:rPr lang="en-US" baseline="0" dirty="0"/>
              <a:t> handbook for snowplow operators explains how to do this step by step. (</a:t>
            </a:r>
            <a:r>
              <a:rPr lang="en-US" baseline="0" dirty="0" err="1"/>
              <a:t>Pg</a:t>
            </a:r>
            <a:r>
              <a:rPr lang="en-US" baseline="0" dirty="0"/>
              <a:t> 23-25)</a:t>
            </a:r>
          </a:p>
          <a:p>
            <a:r>
              <a:rPr lang="en-US" baseline="0" dirty="0"/>
              <a:t>Find it online at this link:</a:t>
            </a:r>
          </a:p>
          <a:p>
            <a:r>
              <a:rPr lang="en-US" dirty="0"/>
              <a:t>http://www.lrrb.org/media/reports/200501REV.pdf</a:t>
            </a:r>
          </a:p>
          <a:p>
            <a:endParaRPr lang="en-US" dirty="0"/>
          </a:p>
          <a:p>
            <a:r>
              <a:rPr lang="en-US" dirty="0"/>
              <a:t>You can do testing yourself</a:t>
            </a:r>
            <a:r>
              <a:rPr lang="en-US" baseline="0" dirty="0"/>
              <a:t> or if you want the results to be less disputed, enlist the help of professional services within our outside of your organization.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51</a:t>
            </a:fld>
            <a:endParaRPr lang="en-US"/>
          </a:p>
        </p:txBody>
      </p:sp>
    </p:spTree>
    <p:extLst>
      <p:ext uri="{BB962C8B-B14F-4D97-AF65-F5344CB8AC3E}">
        <p14:creationId xmlns:p14="http://schemas.microsoft.com/office/powerpoint/2010/main" val="2908083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specific gravity doesn’t match the spec, there’s no way to know the temperature at which it will freeze on the road.</a:t>
            </a:r>
          </a:p>
          <a:p>
            <a:endParaRPr lang="en-US" baseline="0" dirty="0"/>
          </a:p>
          <a:p>
            <a:r>
              <a:rPr lang="en-US" baseline="0" dirty="0"/>
              <a:t>Note:  There is more about material testing in Module 10 Deicer Management Policy.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a:t>
            </a:r>
            <a:r>
              <a:rPr lang="en-US" dirty="0"/>
              <a:t>If you have a form or policy regarding record</a:t>
            </a:r>
            <a:r>
              <a:rPr lang="en-US" baseline="0" dirty="0"/>
              <a:t> keeping for materials testing, include that information here (you could insert a photo of the cover of your document as an example). </a:t>
            </a:r>
          </a:p>
          <a:p>
            <a:r>
              <a:rPr lang="en-US" baseline="0" dirty="0"/>
              <a:t>Delete this yellow box before making presentation.</a:t>
            </a:r>
          </a:p>
          <a:p>
            <a:endParaRPr lang="en-US" baseline="0" dirty="0"/>
          </a:p>
          <a:p>
            <a:r>
              <a:rPr lang="en-US" baseline="0" dirty="0"/>
              <a:t>Photo credit: Fortin Consulting, Inc.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1793941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2894051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1136923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t is important to know both what materials and the total of each that were used. This can help to predict the amount needed for future seasons as well as help in evaluating how well treatment went for an event.</a:t>
            </a:r>
          </a:p>
          <a:p>
            <a:endParaRPr lang="en-US" baseline="0" dirty="0"/>
          </a:p>
          <a:p>
            <a:r>
              <a:rPr lang="en-US" baseline="0" dirty="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55</a:t>
            </a:fld>
            <a:endParaRPr lang="en-US"/>
          </a:p>
        </p:txBody>
      </p:sp>
    </p:spTree>
    <p:extLst>
      <p:ext uri="{BB962C8B-B14F-4D97-AF65-F5344CB8AC3E}">
        <p14:creationId xmlns:p14="http://schemas.microsoft.com/office/powerpoint/2010/main" val="3004842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p14="http://schemas.microsoft.com/office/powerpoint/2010/main" val="42600797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57</a:t>
            </a:fld>
            <a:endParaRPr lang="en-US"/>
          </a:p>
        </p:txBody>
      </p:sp>
    </p:spTree>
    <p:extLst>
      <p:ext uri="{BB962C8B-B14F-4D97-AF65-F5344CB8AC3E}">
        <p14:creationId xmlns:p14="http://schemas.microsoft.com/office/powerpoint/2010/main" val="1474335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should record several different levels of material use by driver. Combine all this data for insight into individual storms, the winter season total, and what is leftover to store for the next season.</a:t>
            </a:r>
          </a:p>
          <a:p>
            <a:endParaRPr lang="en-US" baseline="0" dirty="0"/>
          </a:p>
          <a:p>
            <a:r>
              <a:rPr lang="en-US" baseline="0" dirty="0"/>
              <a:t>Having all this information helps in evaluating the efficacy of individual storm treatments went, how the whole winter went, and helps in next seasons ordering. It can also help in proving that policy is being followed if a lawsuit is brought against you.</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58</a:t>
            </a:fld>
            <a:endParaRPr lang="en-US"/>
          </a:p>
        </p:txBody>
      </p:sp>
    </p:spTree>
    <p:extLst>
      <p:ext uri="{BB962C8B-B14F-4D97-AF65-F5344CB8AC3E}">
        <p14:creationId xmlns:p14="http://schemas.microsoft.com/office/powerpoint/2010/main" val="1013313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59</a:t>
            </a:fld>
            <a:endParaRPr lang="en-US"/>
          </a:p>
        </p:txBody>
      </p:sp>
    </p:spTree>
    <p:extLst>
      <p:ext uri="{BB962C8B-B14F-4D97-AF65-F5344CB8AC3E}">
        <p14:creationId xmlns:p14="http://schemas.microsoft.com/office/powerpoint/2010/main" val="34402959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60</a:t>
            </a:fld>
            <a:endParaRPr lang="en-US"/>
          </a:p>
        </p:txBody>
      </p:sp>
    </p:spTree>
    <p:extLst>
      <p:ext uri="{BB962C8B-B14F-4D97-AF65-F5344CB8AC3E}">
        <p14:creationId xmlns:p14="http://schemas.microsoft.com/office/powerpoint/2010/main" val="383514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16895789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if your state uses the TAPER system to help</a:t>
            </a:r>
            <a:r>
              <a:rPr lang="en-US" baseline="0" dirty="0"/>
              <a:t> explain.  Hide this slide if it doesn’t use the TAPER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61</a:t>
            </a:fld>
            <a:endParaRPr lang="en-US"/>
          </a:p>
        </p:txBody>
      </p:sp>
    </p:spTree>
    <p:extLst>
      <p:ext uri="{BB962C8B-B14F-4D97-AF65-F5344CB8AC3E}">
        <p14:creationId xmlns:p14="http://schemas.microsoft.com/office/powerpoint/2010/main" val="4169353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62</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11809949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2401427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637704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give a pep talk here!</a:t>
            </a:r>
            <a:r>
              <a:rPr lang="en-US" baseline="0" dirty="0"/>
              <a:t> Everyone knows that filling out paperwork during or at the end of a long shift can be hard to be motivated to do, but it is very important because it:</a:t>
            </a:r>
          </a:p>
          <a:p>
            <a:pPr>
              <a:lnSpc>
                <a:spcPct val="200000"/>
              </a:lnSpc>
            </a:pPr>
            <a:endParaRPr lang="en-US" dirty="0"/>
          </a:p>
          <a:p>
            <a:pPr>
              <a:lnSpc>
                <a:spcPct val="200000"/>
              </a:lnSpc>
            </a:pPr>
            <a:r>
              <a:rPr lang="en-US" dirty="0"/>
              <a:t>Shows that you follow policy</a:t>
            </a:r>
          </a:p>
          <a:p>
            <a:pPr>
              <a:lnSpc>
                <a:spcPct val="200000"/>
              </a:lnSpc>
            </a:pPr>
            <a:r>
              <a:rPr lang="en-US" dirty="0"/>
              <a:t>Improves efficiency of operations</a:t>
            </a:r>
          </a:p>
          <a:p>
            <a:pPr>
              <a:lnSpc>
                <a:spcPct val="200000"/>
              </a:lnSpc>
            </a:pPr>
            <a:r>
              <a:rPr lang="en-US" dirty="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65</a:t>
            </a:fld>
            <a:endParaRPr lang="en-US"/>
          </a:p>
        </p:txBody>
      </p:sp>
    </p:spTree>
    <p:extLst>
      <p:ext uri="{BB962C8B-B14F-4D97-AF65-F5344CB8AC3E}">
        <p14:creationId xmlns:p14="http://schemas.microsoft.com/office/powerpoint/2010/main" val="2092385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34211578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4747940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add any other information you’d like to include regarding decision making during</a:t>
            </a:r>
            <a:r>
              <a:rPr lang="en-US" baseline="0" dirty="0"/>
              <a:t> the storm here.  If you do not use this slide, hide it.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68</a:t>
            </a:fld>
            <a:endParaRPr lang="en-US"/>
          </a:p>
        </p:txBody>
      </p:sp>
    </p:spTree>
    <p:extLst>
      <p:ext uri="{BB962C8B-B14F-4D97-AF65-F5344CB8AC3E}">
        <p14:creationId xmlns:p14="http://schemas.microsoft.com/office/powerpoint/2010/main" val="6965023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have bridged the gap for bridge frost knowledge! You can use this information to keep your bridges safe for drivers!</a:t>
            </a:r>
          </a:p>
          <a:p>
            <a:endParaRPr lang="en-US" dirty="0"/>
          </a:p>
          <a:p>
            <a:r>
              <a:rPr lang="en-US" dirty="0"/>
              <a:t>Photo</a:t>
            </a:r>
            <a:r>
              <a:rPr lang="en-US" baseline="0" dirty="0"/>
              <a:t> credit: bridges</a:t>
            </a:r>
          </a:p>
          <a:p>
            <a:r>
              <a:rPr lang="en-US" sz="1200" b="0" i="0" kern="1200" dirty="0">
                <a:solidFill>
                  <a:schemeClr val="tx1"/>
                </a:solidFill>
                <a:effectLst/>
                <a:latin typeface="+mn-lt"/>
                <a:ea typeface="+mn-ea"/>
                <a:cs typeface="+mn-cs"/>
              </a:rPr>
              <a:t>Find more at https://blogiarenillas.wikispaces.com/ are licensed under a </a:t>
            </a:r>
            <a:r>
              <a:rPr lang="en-US" sz="1200" b="0" i="0" u="none" strike="noStrike" kern="1200" dirty="0">
                <a:solidFill>
                  <a:schemeClr val="tx1"/>
                </a:solidFill>
                <a:effectLst/>
                <a:latin typeface="+mn-lt"/>
                <a:ea typeface="+mn-ea"/>
                <a:cs typeface="+mn-cs"/>
                <a:hlinkClick r:id="rId3"/>
              </a:rPr>
              <a:t>Creative Commons Attribution Share-Alike 3.0 License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69</a:t>
            </a:fld>
            <a:endParaRPr lang="en-US"/>
          </a:p>
        </p:txBody>
      </p:sp>
    </p:spTree>
    <p:extLst>
      <p:ext uri="{BB962C8B-B14F-4D97-AF65-F5344CB8AC3E}">
        <p14:creationId xmlns:p14="http://schemas.microsoft.com/office/powerpoint/2010/main" val="1935193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slide shows </a:t>
            </a:r>
            <a:r>
              <a:rPr lang="en-US" baseline="0"/>
              <a:t>additional resources.</a:t>
            </a:r>
            <a:endParaRPr lang="en-US"/>
          </a:p>
        </p:txBody>
      </p:sp>
      <p:sp>
        <p:nvSpPr>
          <p:cNvPr id="4" name="Slide Number Placeholder 3"/>
          <p:cNvSpPr>
            <a:spLocks noGrp="1"/>
          </p:cNvSpPr>
          <p:nvPr>
            <p:ph type="sldNum" sz="quarter" idx="10"/>
          </p:nvPr>
        </p:nvSpPr>
        <p:spPr/>
        <p:txBody>
          <a:bodyPr/>
          <a:lstStyle/>
          <a:p>
            <a:fld id="{7586080C-B8D8-4723-AE4C-278F16E645B8}" type="slidenum">
              <a:rPr lang="en-US" smtClean="0"/>
              <a:pPr/>
              <a:t>70</a:t>
            </a:fld>
            <a:endParaRPr lang="en-US"/>
          </a:p>
        </p:txBody>
      </p:sp>
    </p:spTree>
    <p:extLst>
      <p:ext uri="{BB962C8B-B14F-4D97-AF65-F5344CB8AC3E}">
        <p14:creationId xmlns:p14="http://schemas.microsoft.com/office/powerpoint/2010/main" val="8249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how bridge ice develops,</a:t>
            </a:r>
            <a:r>
              <a:rPr lang="en-US" baseline="0" dirty="0"/>
              <a:t> weather conditions optimal for bridge ice formation, and anti-icing treatments for bridges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71</a:t>
            </a:fld>
            <a:endParaRPr lang="en-US"/>
          </a:p>
        </p:txBody>
      </p:sp>
    </p:spTree>
    <p:extLst>
      <p:ext uri="{BB962C8B-B14F-4D97-AF65-F5344CB8AC3E}">
        <p14:creationId xmlns:p14="http://schemas.microsoft.com/office/powerpoint/2010/main" val="4537453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72</a:t>
            </a:fld>
            <a:endParaRPr lang="en-US"/>
          </a:p>
        </p:txBody>
      </p:sp>
    </p:spTree>
    <p:extLst>
      <p:ext uri="{BB962C8B-B14F-4D97-AF65-F5344CB8AC3E}">
        <p14:creationId xmlns:p14="http://schemas.microsoft.com/office/powerpoint/2010/main" val="259851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discuss how bridge</a:t>
            </a:r>
            <a:r>
              <a:rPr lang="en-US" baseline="0" dirty="0"/>
              <a:t> frost and black ice develop.</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Frost is a coating of ice that may form in humid air in cold conditions, usually overnight. It forms most</a:t>
            </a:r>
            <a:r>
              <a:rPr lang="en-US" baseline="0" dirty="0"/>
              <a:t> commonly as fragile white crystals on the road surface.</a:t>
            </a:r>
          </a:p>
          <a:p>
            <a:endParaRPr lang="en-US" baseline="0" dirty="0"/>
          </a:p>
          <a:p>
            <a:r>
              <a:rPr lang="en-US" baseline="0" dirty="0"/>
              <a:t>Moisture from the air freezes directly onto the road surface. </a:t>
            </a:r>
            <a:endParaRPr lang="en-US" dirty="0"/>
          </a:p>
          <a:p>
            <a:endParaRPr lang="en-US" dirty="0"/>
          </a:p>
          <a:p>
            <a:r>
              <a:rPr lang="en-US" dirty="0"/>
              <a:t>Frost occurs</a:t>
            </a:r>
            <a:r>
              <a:rPr lang="en-US" baseline="0" dirty="0"/>
              <a:t> when the pavement temperature drops below the dew point and is equal to or less than freezing. </a:t>
            </a:r>
          </a:p>
          <a:p>
            <a:endParaRPr lang="en-US" baseline="0" dirty="0"/>
          </a:p>
          <a:p>
            <a:r>
              <a:rPr lang="en-US" baseline="0" dirty="0"/>
              <a:t>Frost can cause the road to become slippery, or cause car tires to lose traction on the road and create hazardous driving conditions. </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4234489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1.jpe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hyperlink" Target="http://www.rwis.dot.state.mn.us/" TargetMode="Externa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7.wmf"/></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7.wmf"/></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3.jp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46.wmf"/><Relationship Id="rId4" Type="http://schemas.openxmlformats.org/officeDocument/2006/relationships/oleObject" Target="NUL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1.jpe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a:t>
            </a:r>
            <a:r>
              <a:rPr lang="en-PH" sz="3200" dirty="0"/>
              <a:t>17 - Bridge Frost</a:t>
            </a:r>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p:cNvPicPr>
            <a:picLocks noChangeAspect="1"/>
          </p:cNvPicPr>
          <p:nvPr/>
        </p:nvPicPr>
        <p:blipFill>
          <a:blip r:embed="rId4" cstate="print"/>
          <a:stretch>
            <a:fillRect/>
          </a:stretch>
        </p:blipFill>
        <p:spPr>
          <a:xfrm>
            <a:off x="1600200" y="1143000"/>
            <a:ext cx="5877328" cy="4267200"/>
          </a:xfrm>
          <a:prstGeom prst="rect">
            <a:avLst/>
          </a:prstGeom>
          <a:ln w="3175">
            <a:solidFill>
              <a:schemeClr val="tx1"/>
            </a:solidFill>
          </a:ln>
        </p:spPr>
      </p:pic>
    </p:spTree>
    <p:extLst>
      <p:ext uri="{BB962C8B-B14F-4D97-AF65-F5344CB8AC3E}">
        <p14:creationId xmlns:p14="http://schemas.microsoft.com/office/powerpoint/2010/main" val="753623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hoar frost from trees on sidewa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31" y="1295400"/>
            <a:ext cx="6705600" cy="50292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58928"/>
            <a:ext cx="8229600" cy="1143000"/>
          </a:xfrm>
        </p:spPr>
        <p:txBody>
          <a:bodyPr/>
          <a:lstStyle/>
          <a:p>
            <a:r>
              <a:rPr lang="en-US" dirty="0"/>
              <a:t>Frost</a:t>
            </a:r>
          </a:p>
        </p:txBody>
      </p:sp>
      <p:sp>
        <p:nvSpPr>
          <p:cNvPr id="8" name="Rectangle 7"/>
          <p:cNvSpPr/>
          <p:nvPr/>
        </p:nvSpPr>
        <p:spPr>
          <a:xfrm rot="20859265">
            <a:off x="212603" y="5014356"/>
            <a:ext cx="8497839" cy="769441"/>
          </a:xfrm>
          <a:prstGeom prst="rect">
            <a:avLst/>
          </a:prstGeom>
          <a:noFill/>
        </p:spPr>
        <p:txBody>
          <a:bodyPr wrap="none" lIns="91440" tIns="45720" rIns="91440" bIns="45720">
            <a:spAutoFit/>
          </a:bodyPr>
          <a:lstStyle/>
          <a:p>
            <a:pPr algn="ctr"/>
            <a:r>
              <a:rPr lang="en-US" sz="4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Arial" pitchFamily="34" charset="0"/>
                <a:cs typeface="Arial" pitchFamily="34" charset="0"/>
              </a:rPr>
              <a:t>Frost looks something like this</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2" name="Oval 11"/>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p:cNvSpPr/>
          <p:nvPr/>
        </p:nvSpPr>
        <p:spPr>
          <a:xfrm>
            <a:off x="381000" y="1066800"/>
            <a:ext cx="6477000" cy="13716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000" y="3048000"/>
            <a:ext cx="6096000" cy="10668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066800"/>
            <a:ext cx="7315200" cy="3276600"/>
          </a:xfrm>
          <a:ln w="3175">
            <a:noFill/>
          </a:ln>
        </p:spPr>
        <p:txBody>
          <a:bodyPr>
            <a:normAutofit/>
          </a:bodyPr>
          <a:lstStyle/>
          <a:p>
            <a:pPr marL="0" indent="0">
              <a:buNone/>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Frost occurs when the pavement temperature drops below the dew point </a:t>
            </a:r>
          </a:p>
          <a:p>
            <a:pPr marL="0" indent="0">
              <a:buNone/>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and is equal to or less than freezing.</a:t>
            </a:r>
          </a:p>
          <a:p>
            <a:pPr marL="0" indent="0">
              <a:buNone/>
            </a:pPr>
            <a:endParaRPr lang="en-US" sz="2800" b="1" dirty="0">
              <a:ln w="18000">
                <a:solidFill>
                  <a:schemeClr val="tx1"/>
                </a:solidFill>
                <a:prstDash val="solid"/>
                <a:miter lim="800000"/>
              </a:ln>
              <a:effectLst>
                <a:outerShdw blurRad="25500" dist="23000" dir="7020000" algn="tl">
                  <a:srgbClr val="000000">
                    <a:alpha val="50000"/>
                  </a:srgbClr>
                </a:outerShdw>
              </a:effectLst>
              <a:latin typeface="Arial" pitchFamily="34" charset="0"/>
              <a:cs typeface="Arial" pitchFamily="34" charset="0"/>
            </a:endParaRPr>
          </a:p>
          <a:p>
            <a:pPr marL="0" indent="0">
              <a:buNone/>
            </a:pPr>
            <a:endParaRPr lang="en-US" sz="2800" b="1" dirty="0">
              <a:ln w="18000">
                <a:solidFill>
                  <a:schemeClr val="tx1"/>
                </a:solidFill>
                <a:prstDash val="solid"/>
                <a:miter lim="800000"/>
              </a:ln>
              <a:effectLst>
                <a:outerShdw blurRad="25500" dist="23000" dir="7020000" algn="tl">
                  <a:srgbClr val="000000">
                    <a:alpha val="50000"/>
                  </a:srgbClr>
                </a:outerShdw>
              </a:effectLst>
              <a:latin typeface="Arial" pitchFamily="34" charset="0"/>
              <a:cs typeface="Arial" pitchFamily="34" charset="0"/>
            </a:endParaRPr>
          </a:p>
          <a:p>
            <a:pPr marL="0" indent="0">
              <a:buNone/>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Moisture from the air freezes directly</a:t>
            </a:r>
          </a:p>
          <a:p>
            <a:pPr marL="0" indent="0">
              <a:buNone/>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on the road surface.</a:t>
            </a:r>
          </a:p>
        </p:txBody>
      </p:sp>
    </p:spTree>
    <p:extLst>
      <p:ext uri="{BB962C8B-B14F-4D97-AF65-F5344CB8AC3E}">
        <p14:creationId xmlns:p14="http://schemas.microsoft.com/office/powerpoint/2010/main" val="964959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dirty="0"/>
              <a:t> Frost</a:t>
            </a:r>
          </a:p>
        </p:txBody>
      </p:sp>
      <p:grpSp>
        <p:nvGrpSpPr>
          <p:cNvPr id="9" name="Group 13"/>
          <p:cNvGrpSpPr/>
          <p:nvPr/>
        </p:nvGrpSpPr>
        <p:grpSpPr>
          <a:xfrm>
            <a:off x="457200" y="1211855"/>
            <a:ext cx="7010400" cy="4397091"/>
            <a:chOff x="381000" y="1142999"/>
            <a:chExt cx="8610600" cy="558695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142999"/>
              <a:ext cx="8610600" cy="5135336"/>
            </a:xfrm>
            <a:prstGeom prst="rect">
              <a:avLst/>
            </a:prstGeom>
            <a:ln w="3175">
              <a:solidFill>
                <a:schemeClr val="tx1"/>
              </a:solidFill>
            </a:ln>
          </p:spPr>
        </p:pic>
        <p:sp>
          <p:nvSpPr>
            <p:cNvPr id="8" name="TextBox 7"/>
            <p:cNvSpPr txBox="1"/>
            <p:nvPr/>
          </p:nvSpPr>
          <p:spPr>
            <a:xfrm>
              <a:off x="381000" y="5595877"/>
              <a:ext cx="8610600" cy="1134080"/>
            </a:xfrm>
            <a:prstGeom prst="rect">
              <a:avLst/>
            </a:prstGeom>
            <a:solidFill>
              <a:schemeClr val="bg1"/>
            </a:solidFill>
            <a:ln w="3175">
              <a:solidFill>
                <a:schemeClr val="tx1"/>
              </a:solidFill>
            </a:ln>
          </p:spPr>
          <p:txBody>
            <a:bodyPr wrap="square" rtlCol="0">
              <a:spAutoFit/>
            </a:bodyPr>
            <a:lstStyle/>
            <a:p>
              <a:pPr algn="ctr"/>
              <a:r>
                <a:rPr lang="en-US" sz="2600" b="1" dirty="0">
                  <a:solidFill>
                    <a:srgbClr val="FF0000"/>
                  </a:solidFill>
                  <a:latin typeface="Arial" pitchFamily="34" charset="0"/>
                  <a:cs typeface="Arial" pitchFamily="34" charset="0"/>
                </a:rPr>
                <a:t>Warning:</a:t>
              </a:r>
              <a:r>
                <a:rPr lang="en-US" sz="2600" dirty="0">
                  <a:latin typeface="Arial" pitchFamily="34" charset="0"/>
                  <a:cs typeface="Arial" pitchFamily="34" charset="0"/>
                </a:rPr>
                <a:t> When red and green lines converge, frost may occur</a:t>
              </a:r>
            </a:p>
          </p:txBody>
        </p:sp>
        <p:grpSp>
          <p:nvGrpSpPr>
            <p:cNvPr id="13" name="Group 12"/>
            <p:cNvGrpSpPr/>
            <p:nvPr/>
          </p:nvGrpSpPr>
          <p:grpSpPr>
            <a:xfrm>
              <a:off x="6818050" y="2655297"/>
              <a:ext cx="2079956" cy="1173186"/>
              <a:chOff x="6818050" y="2655297"/>
              <a:chExt cx="2079956" cy="1173186"/>
            </a:xfrm>
          </p:grpSpPr>
          <p:sp>
            <p:nvSpPr>
              <p:cNvPr id="3" name="TextBox 2"/>
              <p:cNvSpPr txBox="1"/>
              <p:nvPr/>
            </p:nvSpPr>
            <p:spPr>
              <a:xfrm>
                <a:off x="6818050" y="2655297"/>
                <a:ext cx="2079956" cy="1173186"/>
              </a:xfrm>
              <a:prstGeom prst="rect">
                <a:avLst/>
              </a:prstGeom>
              <a:solidFill>
                <a:schemeClr val="bg1"/>
              </a:solidFill>
              <a:ln w="3175">
                <a:solidFill>
                  <a:schemeClr val="tx1"/>
                </a:solidFill>
              </a:ln>
            </p:spPr>
            <p:txBody>
              <a:bodyPr wrap="square" rtlCol="0">
                <a:spAutoFit/>
              </a:bodyPr>
              <a:lstStyle/>
              <a:p>
                <a:pPr defTabSz="515938"/>
                <a:r>
                  <a:rPr lang="en-US" dirty="0"/>
                  <a:t>	Air</a:t>
                </a:r>
              </a:p>
              <a:p>
                <a:pPr defTabSz="515938"/>
                <a:r>
                  <a:rPr lang="en-US" dirty="0"/>
                  <a:t>	Pavement</a:t>
                </a:r>
              </a:p>
              <a:p>
                <a:pPr defTabSz="515938"/>
                <a:r>
                  <a:rPr lang="en-US" dirty="0"/>
                  <a:t>	Dew Point</a:t>
                </a:r>
              </a:p>
            </p:txBody>
          </p:sp>
          <p:cxnSp>
            <p:nvCxnSpPr>
              <p:cNvPr id="10" name="Straight Connector 9"/>
              <p:cNvCxnSpPr/>
              <p:nvPr/>
            </p:nvCxnSpPr>
            <p:spPr>
              <a:xfrm>
                <a:off x="6985246" y="2907348"/>
                <a:ext cx="381000" cy="0"/>
              </a:xfrm>
              <a:prstGeom prst="line">
                <a:avLst/>
              </a:prstGeom>
              <a:ln w="31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85246" y="3243413"/>
                <a:ext cx="381000" cy="0"/>
              </a:xfrm>
              <a:prstGeom prst="line">
                <a:avLst/>
              </a:prstGeom>
              <a:ln w="3175">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46" y="3495464"/>
                <a:ext cx="381000" cy="0"/>
              </a:xfrm>
              <a:prstGeom prst="line">
                <a:avLst/>
              </a:prstGeom>
              <a:ln w="31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Isosceles Triangle 15"/>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9917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686800" cy="5080000"/>
          </a:xfrm>
        </p:spPr>
        <p:txBody>
          <a:bodyPr>
            <a:normAutofit fontScale="92500" lnSpcReduction="10000"/>
          </a:bodyPr>
          <a:lstStyle/>
          <a:p>
            <a:pPr marL="0" indent="0">
              <a:lnSpc>
                <a:spcPct val="100000"/>
              </a:lnSpc>
              <a:buNone/>
              <a:defRPr/>
            </a:pPr>
            <a:r>
              <a:rPr lang="en-US" sz="3600" dirty="0">
                <a:latin typeface="Arial Unicode MS" pitchFamily="-107" charset="0"/>
              </a:rPr>
              <a:t>When is frost likely to occur?</a:t>
            </a:r>
          </a:p>
          <a:p>
            <a:pPr marL="228600" indent="-228600">
              <a:lnSpc>
                <a:spcPct val="100000"/>
              </a:lnSpc>
              <a:buFontTx/>
              <a:buAutoNum type="alphaUcPeriod"/>
              <a:defRPr/>
            </a:pPr>
            <a:endParaRPr lang="en-US" sz="3600" dirty="0">
              <a:latin typeface="Arial Unicode MS" pitchFamily="-107" charset="0"/>
            </a:endParaRPr>
          </a:p>
          <a:p>
            <a:pPr marL="742950" indent="-742950">
              <a:lnSpc>
                <a:spcPct val="100000"/>
              </a:lnSpc>
              <a:buFont typeface="+mj-lt"/>
              <a:buAutoNum type="alphaUcPeriod"/>
              <a:defRPr/>
            </a:pPr>
            <a:r>
              <a:rPr lang="en-US" sz="3600" dirty="0">
                <a:latin typeface="Arial Unicode MS" pitchFamily="-107" charset="0"/>
              </a:rPr>
              <a:t>When pavement temp and dew point come together and road is above freezing</a:t>
            </a:r>
          </a:p>
          <a:p>
            <a:pPr marL="742950" indent="-742950">
              <a:lnSpc>
                <a:spcPct val="100000"/>
              </a:lnSpc>
              <a:buFont typeface="+mj-lt"/>
              <a:buAutoNum type="alphaUcPeriod"/>
              <a:defRPr/>
            </a:pPr>
            <a:r>
              <a:rPr lang="en-US" sz="3600" dirty="0">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3600" dirty="0">
                <a:latin typeface="Arial Unicode MS" pitchFamily="-107" charset="0"/>
              </a:rPr>
              <a:t>When pavement temp and dew point are far apart </a:t>
            </a:r>
          </a:p>
          <a:p>
            <a:pPr marL="742950" indent="-742950">
              <a:lnSpc>
                <a:spcPct val="100000"/>
              </a:lnSpc>
              <a:buFont typeface="+mj-lt"/>
              <a:buAutoNum type="alphaUcPeriod"/>
              <a:defRPr/>
            </a:pPr>
            <a:r>
              <a:rPr lang="en-US" sz="3600" dirty="0">
                <a:latin typeface="Arial Unicode MS" pitchFamily="-107" charset="0"/>
              </a:rPr>
              <a:t>When you breathe and see steam from your breath</a:t>
            </a:r>
          </a:p>
          <a:p>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2325629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686800" cy="5080000"/>
          </a:xfrm>
        </p:spPr>
        <p:txBody>
          <a:bodyPr>
            <a:normAutofit fontScale="92500" lnSpcReduction="10000"/>
          </a:bodyPr>
          <a:lstStyle/>
          <a:p>
            <a:pPr marL="0" indent="0">
              <a:lnSpc>
                <a:spcPct val="100000"/>
              </a:lnSpc>
              <a:buNone/>
              <a:defRPr/>
            </a:pPr>
            <a:r>
              <a:rPr lang="en-US" sz="3600" dirty="0">
                <a:latin typeface="Arial Unicode MS" pitchFamily="-107" charset="0"/>
              </a:rPr>
              <a:t>When is frost likely to occur?</a:t>
            </a:r>
          </a:p>
          <a:p>
            <a:pPr marL="228600" indent="-228600">
              <a:lnSpc>
                <a:spcPct val="100000"/>
              </a:lnSpc>
              <a:buFontTx/>
              <a:buAutoNum type="alphaUcPeriod"/>
              <a:defRPr/>
            </a:pPr>
            <a:endParaRPr lang="en-US" sz="3600" dirty="0">
              <a:solidFill>
                <a:schemeClr val="accent1">
                  <a:lumMod val="75000"/>
                </a:schemeClr>
              </a:solidFill>
              <a:latin typeface="Arial Unicode MS" pitchFamily="-107" charset="0"/>
            </a:endParaRP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When pavement temp and dew point come together and road is above freezing</a:t>
            </a:r>
            <a:endParaRPr lang="en-US" sz="3600" dirty="0">
              <a:solidFill>
                <a:srgbClr val="FFFF00"/>
              </a:solidFill>
              <a:latin typeface="Arial Unicode MS" pitchFamily="-107" charset="0"/>
            </a:endParaRPr>
          </a:p>
          <a:p>
            <a:pPr marL="742950" indent="-742950">
              <a:lnSpc>
                <a:spcPct val="100000"/>
              </a:lnSpc>
              <a:buFont typeface="+mj-lt"/>
              <a:buAutoNum type="alphaUcPeriod"/>
              <a:defRPr/>
            </a:pPr>
            <a:r>
              <a:rPr lang="en-US" sz="3600" dirty="0">
                <a:solidFill>
                  <a:srgbClr val="FFFF00"/>
                </a:solidFill>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When pavement temp and dew point are far apart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When you breath and see steam from your breath</a:t>
            </a:r>
          </a:p>
          <a:p>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5151104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title"/>
          </p:nvPr>
        </p:nvSpPr>
        <p:spPr>
          <a:xfrm>
            <a:off x="457491" y="0"/>
            <a:ext cx="8229023" cy="1143541"/>
          </a:xfrm>
          <a:noFill/>
        </p:spPr>
        <p:txBody>
          <a:bodyPr/>
          <a:lstStyle/>
          <a:p>
            <a:pPr eaLnBrk="1" hangingPunct="1"/>
            <a:r>
              <a:rPr lang="en-US" dirty="0"/>
              <a:t>Black Ice</a:t>
            </a:r>
          </a:p>
        </p:txBody>
      </p:sp>
      <p:sp>
        <p:nvSpPr>
          <p:cNvPr id="7" name="Content Placeholder 2"/>
          <p:cNvSpPr txBox="1">
            <a:spLocks/>
          </p:cNvSpPr>
          <p:nvPr/>
        </p:nvSpPr>
        <p:spPr>
          <a:xfrm>
            <a:off x="228600" y="990600"/>
            <a:ext cx="46482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Book definition of black ice:</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The pavement temperature is above freezing.</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Then drops to temperatures equal or less than freezing.</a:t>
            </a: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Pavement temps are at or below the dew point.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624" r="14201" b="12684"/>
          <a:stretch/>
        </p:blipFill>
        <p:spPr>
          <a:xfrm>
            <a:off x="4729625" y="1713259"/>
            <a:ext cx="3464161" cy="3199743"/>
          </a:xfrm>
          <a:prstGeom prst="rect">
            <a:avLst/>
          </a:prstGeom>
          <a:ln>
            <a:solidFill>
              <a:schemeClr val="tx1"/>
            </a:solidFill>
          </a:ln>
        </p:spPr>
      </p:pic>
      <p:sp>
        <p:nvSpPr>
          <p:cNvPr id="2" name="Rectangle 1"/>
          <p:cNvSpPr/>
          <p:nvPr/>
        </p:nvSpPr>
        <p:spPr>
          <a:xfrm>
            <a:off x="494390" y="5105400"/>
            <a:ext cx="8268610" cy="830997"/>
          </a:xfrm>
          <a:prstGeom prst="rect">
            <a:avLst/>
          </a:prstGeom>
          <a:noFill/>
        </p:spPr>
        <p:txBody>
          <a:bodyPr wrap="none" lIns="91440" tIns="45720" rIns="91440" bIns="45720">
            <a:spAutoFit/>
          </a:bodyPr>
          <a:lstStyle/>
          <a:p>
            <a:pPr algn="ctr"/>
            <a:r>
              <a:rPr lang="en-US" sz="4800" dirty="0">
                <a:ln w="0"/>
                <a:solidFill>
                  <a:schemeClr val="bg1"/>
                </a:solidFill>
                <a:effectLst>
                  <a:outerShdw blurRad="38100" dist="38100" dir="2700000" algn="tl">
                    <a:srgbClr val="000000">
                      <a:alpha val="43137"/>
                    </a:srgbClr>
                  </a:outerShdw>
                </a:effectLst>
                <a:latin typeface="Arial" pitchFamily="34" charset="0"/>
                <a:cs typeface="Arial" pitchFamily="34" charset="0"/>
              </a:rPr>
              <a:t>Black ice is a thin sheet of ice</a:t>
            </a:r>
            <a:endParaRPr lang="en-US" sz="4800" b="0" cap="none" spc="0" dirty="0">
              <a:ln w="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7871674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763"/>
            <a:ext cx="8229600" cy="1143000"/>
          </a:xfrm>
        </p:spPr>
        <p:txBody>
          <a:bodyPr>
            <a:noAutofit/>
          </a:bodyPr>
          <a:lstStyle/>
          <a:p>
            <a:pPr>
              <a:lnSpc>
                <a:spcPts val="3300"/>
              </a:lnSpc>
            </a:pPr>
            <a:r>
              <a:rPr lang="en-US" dirty="0"/>
              <a:t>Many forms of ice could be </a:t>
            </a:r>
            <a:br>
              <a:rPr lang="en-US" dirty="0"/>
            </a:br>
            <a:r>
              <a:rPr lang="en-US" dirty="0"/>
              <a:t>considered “black ice”</a:t>
            </a:r>
          </a:p>
        </p:txBody>
      </p:sp>
      <p:sp>
        <p:nvSpPr>
          <p:cNvPr id="4" name="Title 1"/>
          <p:cNvSpPr txBox="1">
            <a:spLocks/>
          </p:cNvSpPr>
          <p:nvPr/>
        </p:nvSpPr>
        <p:spPr>
          <a:xfrm>
            <a:off x="533400" y="510540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But today we will only talk about the book definition</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1574" r="10978"/>
          <a:stretch/>
        </p:blipFill>
        <p:spPr>
          <a:xfrm>
            <a:off x="4114800" y="1143000"/>
            <a:ext cx="3922614" cy="2895600"/>
          </a:xfrm>
          <a:prstGeom prst="rect">
            <a:avLst/>
          </a:prstGeom>
          <a:ln>
            <a:solidFill>
              <a:schemeClr val="tx1"/>
            </a:solidFill>
          </a:ln>
        </p:spPr>
      </p:pic>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cxnSp>
        <p:nvCxnSpPr>
          <p:cNvPr id="16" name="Straight Connector 15"/>
          <p:cNvCxnSpPr/>
          <p:nvPr/>
        </p:nvCxnSpPr>
        <p:spPr>
          <a:xfrm>
            <a:off x="2590800" y="4876800"/>
            <a:ext cx="381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400" y="1366836"/>
            <a:ext cx="388620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Refreeze</a:t>
            </a:r>
          </a:p>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Freezing rain</a:t>
            </a:r>
          </a:p>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Exhaust from cars freezes on the road</a:t>
            </a:r>
          </a:p>
        </p:txBody>
      </p:sp>
    </p:spTree>
    <p:extLst>
      <p:ext uri="{BB962C8B-B14F-4D97-AF65-F5344CB8AC3E}">
        <p14:creationId xmlns:p14="http://schemas.microsoft.com/office/powerpoint/2010/main" val="2863137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title"/>
          </p:nvPr>
        </p:nvSpPr>
        <p:spPr>
          <a:xfrm>
            <a:off x="457200" y="76200"/>
            <a:ext cx="8229023" cy="1143541"/>
          </a:xfrm>
          <a:noFill/>
        </p:spPr>
        <p:txBody>
          <a:bodyPr/>
          <a:lstStyle/>
          <a:p>
            <a:pPr eaLnBrk="1" hangingPunct="1"/>
            <a:r>
              <a:rPr lang="en-US" dirty="0"/>
              <a:t>Black Ice</a:t>
            </a:r>
          </a:p>
        </p:txBody>
      </p:sp>
      <p:grpSp>
        <p:nvGrpSpPr>
          <p:cNvPr id="2" name="Group 6"/>
          <p:cNvGrpSpPr/>
          <p:nvPr/>
        </p:nvGrpSpPr>
        <p:grpSpPr>
          <a:xfrm>
            <a:off x="457200" y="1219741"/>
            <a:ext cx="6529062" cy="4343400"/>
            <a:chOff x="228600" y="914400"/>
            <a:chExt cx="9049445" cy="5638800"/>
          </a:xfrm>
        </p:grpSpPr>
        <p:grpSp>
          <p:nvGrpSpPr>
            <p:cNvPr id="4" name="Group 1"/>
            <p:cNvGrpSpPr/>
            <p:nvPr/>
          </p:nvGrpSpPr>
          <p:grpSpPr>
            <a:xfrm>
              <a:off x="228600" y="914400"/>
              <a:ext cx="7543800" cy="5638800"/>
              <a:chOff x="789835" y="885271"/>
              <a:chExt cx="7800397" cy="5972729"/>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835" y="885271"/>
                <a:ext cx="7800397" cy="597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3106797" y="4252660"/>
                <a:ext cx="4253525" cy="874870"/>
              </a:xfrm>
              <a:custGeom>
                <a:avLst/>
                <a:gdLst>
                  <a:gd name="connsiteX0" fmla="*/ 0 w 4678877"/>
                  <a:gd name="connsiteY0" fmla="*/ 0 h 855023"/>
                  <a:gd name="connsiteX1" fmla="*/ 475012 w 4678877"/>
                  <a:gd name="connsiteY1" fmla="*/ 570015 h 855023"/>
                  <a:gd name="connsiteX2" fmla="*/ 2624446 w 4678877"/>
                  <a:gd name="connsiteY2" fmla="*/ 546265 h 855023"/>
                  <a:gd name="connsiteX3" fmla="*/ 3087584 w 4678877"/>
                  <a:gd name="connsiteY3" fmla="*/ 855023 h 855023"/>
                  <a:gd name="connsiteX4" fmla="*/ 3586348 w 4678877"/>
                  <a:gd name="connsiteY4" fmla="*/ 546265 h 855023"/>
                  <a:gd name="connsiteX5" fmla="*/ 4144488 w 4678877"/>
                  <a:gd name="connsiteY5" fmla="*/ 546265 h 855023"/>
                  <a:gd name="connsiteX6" fmla="*/ 4678877 w 4678877"/>
                  <a:gd name="connsiteY6" fmla="*/ 237506 h 855023"/>
                  <a:gd name="connsiteX7" fmla="*/ 4667002 w 4678877"/>
                  <a:gd name="connsiteY7" fmla="*/ 0 h 855023"/>
                  <a:gd name="connsiteX8" fmla="*/ 0 w 4678877"/>
                  <a:gd name="connsiteY8" fmla="*/ 0 h 8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877" h="855023">
                    <a:moveTo>
                      <a:pt x="0" y="0"/>
                    </a:moveTo>
                    <a:lnTo>
                      <a:pt x="475012" y="570015"/>
                    </a:lnTo>
                    <a:lnTo>
                      <a:pt x="2624446" y="546265"/>
                    </a:lnTo>
                    <a:lnTo>
                      <a:pt x="3087584" y="855023"/>
                    </a:lnTo>
                    <a:lnTo>
                      <a:pt x="3586348" y="546265"/>
                    </a:lnTo>
                    <a:lnTo>
                      <a:pt x="4144488" y="546265"/>
                    </a:lnTo>
                    <a:lnTo>
                      <a:pt x="4678877" y="237506"/>
                    </a:lnTo>
                    <a:lnTo>
                      <a:pt x="4667002" y="0"/>
                    </a:lnTo>
                    <a:lnTo>
                      <a:pt x="0" y="0"/>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038599" y="4067827"/>
              <a:ext cx="2730909" cy="584775"/>
            </a:xfrm>
            <a:prstGeom prst="rect">
              <a:avLst/>
            </a:prstGeom>
            <a:noFill/>
          </p:spPr>
          <p:txBody>
            <a:bodyPr wrap="square" rtlCol="0">
              <a:spAutoFit/>
            </a:bodyPr>
            <a:lstStyle/>
            <a:p>
              <a:r>
                <a:rPr lang="en-US" sz="3200" dirty="0"/>
                <a:t>BLACK ICE</a:t>
              </a:r>
            </a:p>
          </p:txBody>
        </p:sp>
        <p:sp>
          <p:nvSpPr>
            <p:cNvPr id="5" name="Rectangle 4"/>
            <p:cNvSpPr/>
            <p:nvPr/>
          </p:nvSpPr>
          <p:spPr>
            <a:xfrm>
              <a:off x="7772400" y="914400"/>
              <a:ext cx="838200" cy="563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
            <p:cNvGrpSpPr/>
            <p:nvPr/>
          </p:nvGrpSpPr>
          <p:grpSpPr>
            <a:xfrm>
              <a:off x="6794389" y="3307793"/>
              <a:ext cx="2483656" cy="1198708"/>
              <a:chOff x="7099189" y="2841663"/>
              <a:chExt cx="2483656" cy="1198708"/>
            </a:xfrm>
          </p:grpSpPr>
          <p:sp>
            <p:nvSpPr>
              <p:cNvPr id="9" name="TextBox 8"/>
              <p:cNvSpPr txBox="1"/>
              <p:nvPr/>
            </p:nvSpPr>
            <p:spPr>
              <a:xfrm>
                <a:off x="7099189" y="2841663"/>
                <a:ext cx="2483656" cy="1198708"/>
              </a:xfrm>
              <a:prstGeom prst="rect">
                <a:avLst/>
              </a:prstGeom>
              <a:solidFill>
                <a:schemeClr val="bg1"/>
              </a:solidFill>
              <a:ln>
                <a:solidFill>
                  <a:schemeClr val="tx1"/>
                </a:solidFill>
              </a:ln>
            </p:spPr>
            <p:txBody>
              <a:bodyPr wrap="square" rtlCol="0">
                <a:spAutoFit/>
              </a:bodyPr>
              <a:lstStyle/>
              <a:p>
                <a:pPr defTabSz="515938"/>
                <a:r>
                  <a:rPr lang="en-US" dirty="0"/>
                  <a:t>	Air</a:t>
                </a:r>
              </a:p>
              <a:p>
                <a:pPr defTabSz="515938"/>
                <a:r>
                  <a:rPr lang="en-US" dirty="0"/>
                  <a:t>	Pavement</a:t>
                </a:r>
              </a:p>
              <a:p>
                <a:pPr defTabSz="515938"/>
                <a:r>
                  <a:rPr lang="en-US" dirty="0"/>
                  <a:t>	Dew Point</a:t>
                </a:r>
              </a:p>
            </p:txBody>
          </p:sp>
          <p:cxnSp>
            <p:nvCxnSpPr>
              <p:cNvPr id="10" name="Straight Connector 9"/>
              <p:cNvCxnSpPr/>
              <p:nvPr/>
            </p:nvCxnSpPr>
            <p:spPr>
              <a:xfrm>
                <a:off x="7315200" y="3124200"/>
                <a:ext cx="3810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15200" y="3390900"/>
                <a:ext cx="381000" cy="0"/>
              </a:xfrm>
              <a:prstGeom prst="line">
                <a:avLst/>
              </a:prstGeom>
              <a:ln w="57150">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15200" y="3657600"/>
                <a:ext cx="38100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8" name="5-Point Star 1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Isosceles Triangle 1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 name="Picture 2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832306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81000" y="1143000"/>
            <a:ext cx="8229600" cy="5080000"/>
          </a:xfrm>
        </p:spPr>
        <p:txBody>
          <a:bodyPr>
            <a:normAutofit fontScale="85000" lnSpcReduction="10000"/>
          </a:bodyPr>
          <a:lstStyle/>
          <a:p>
            <a:pPr marL="0" indent="0">
              <a:lnSpc>
                <a:spcPct val="100000"/>
              </a:lnSpc>
              <a:buNone/>
              <a:defRPr/>
            </a:pPr>
            <a:r>
              <a:rPr lang="en-US" sz="4000" dirty="0"/>
              <a:t>What is true about the pavement temperature when black ice is likely to occur?</a:t>
            </a:r>
          </a:p>
          <a:p>
            <a:pPr marL="0" indent="0">
              <a:lnSpc>
                <a:spcPct val="100000"/>
              </a:lnSpc>
              <a:buNone/>
              <a:defRPr/>
            </a:pPr>
            <a:endParaRPr lang="en-US" sz="4000" dirty="0"/>
          </a:p>
          <a:p>
            <a:pPr marL="519113" indent="-519113">
              <a:lnSpc>
                <a:spcPct val="100000"/>
              </a:lnSpc>
              <a:buFont typeface="+mj-lt"/>
              <a:buAutoNum type="arabicPeriod"/>
              <a:defRPr/>
            </a:pPr>
            <a:r>
              <a:rPr lang="en-US" sz="4000" dirty="0"/>
              <a:t>The pavement temperature begins above freezing, but drops below freezing </a:t>
            </a:r>
          </a:p>
          <a:p>
            <a:pPr marL="519113" indent="-519113">
              <a:lnSpc>
                <a:spcPct val="100000"/>
              </a:lnSpc>
              <a:buFontTx/>
              <a:buAutoNum type="arabicPeriod"/>
              <a:defRPr/>
            </a:pPr>
            <a:r>
              <a:rPr lang="en-US" sz="4000" dirty="0"/>
              <a:t>The pavement temperature stays above freezing</a:t>
            </a:r>
          </a:p>
          <a:p>
            <a:pPr marL="519113" indent="-519113">
              <a:lnSpc>
                <a:spcPct val="100000"/>
              </a:lnSpc>
              <a:buFontTx/>
              <a:buAutoNum type="arabicPeriod"/>
              <a:defRPr/>
            </a:pPr>
            <a:r>
              <a:rPr lang="en-US" sz="4000" dirty="0"/>
              <a:t>The pavement temperature and dew point are far apart</a:t>
            </a:r>
          </a:p>
          <a:p>
            <a:pPr marL="519113" indent="-519113">
              <a:lnSpc>
                <a:spcPct val="100000"/>
              </a:lnSpc>
              <a:buFontTx/>
              <a:buAutoNum type="arabicPeriod"/>
              <a:defRPr/>
            </a:pPr>
            <a:r>
              <a:rPr lang="en-US" sz="4000" dirty="0"/>
              <a:t>The pavement temperature does not matter</a:t>
            </a:r>
          </a:p>
          <a:p>
            <a:pPr marL="742950" indent="-742950">
              <a:buFont typeface="+mj-lt"/>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81000" y="1143000"/>
            <a:ext cx="8229600" cy="5080000"/>
          </a:xfrm>
        </p:spPr>
        <p:txBody>
          <a:bodyPr>
            <a:normAutofit fontScale="85000" lnSpcReduction="10000"/>
          </a:bodyPr>
          <a:lstStyle/>
          <a:p>
            <a:pPr marL="0" indent="0">
              <a:lnSpc>
                <a:spcPct val="100000"/>
              </a:lnSpc>
              <a:buNone/>
              <a:defRPr/>
            </a:pPr>
            <a:r>
              <a:rPr lang="en-US" sz="4000" dirty="0"/>
              <a:t>What is true about the pavement temperature when black ice is likely to occur?</a:t>
            </a:r>
            <a:endParaRPr lang="en-US" sz="4000" dirty="0">
              <a:solidFill>
                <a:srgbClr val="FFFF00"/>
              </a:solidFill>
            </a:endParaRPr>
          </a:p>
          <a:p>
            <a:pPr marL="0" indent="0">
              <a:lnSpc>
                <a:spcPct val="100000"/>
              </a:lnSpc>
              <a:buNone/>
              <a:defRPr/>
            </a:pPr>
            <a:endParaRPr lang="en-US" sz="4000" dirty="0">
              <a:solidFill>
                <a:srgbClr val="FFFF00"/>
              </a:solidFill>
            </a:endParaRPr>
          </a:p>
          <a:p>
            <a:pPr marL="519113" indent="-519113">
              <a:lnSpc>
                <a:spcPct val="100000"/>
              </a:lnSpc>
              <a:buFont typeface="+mj-lt"/>
              <a:buAutoNum type="arabicPeriod"/>
              <a:defRPr/>
            </a:pPr>
            <a:r>
              <a:rPr lang="en-US" sz="4000" dirty="0">
                <a:solidFill>
                  <a:srgbClr val="FFFF00"/>
                </a:solidFill>
              </a:rPr>
              <a:t>The pavement temperature begins above freezing, but drops below freezing </a:t>
            </a:r>
            <a:endParaRPr lang="en-US" sz="4000" dirty="0">
              <a:solidFill>
                <a:schemeClr val="accent1">
                  <a:lumMod val="75000"/>
                </a:schemeClr>
              </a:solidFill>
            </a:endParaRPr>
          </a:p>
          <a:p>
            <a:pPr marL="519113" indent="-519113">
              <a:lnSpc>
                <a:spcPct val="100000"/>
              </a:lnSpc>
              <a:buFontTx/>
              <a:buAutoNum type="arabicPeriod"/>
              <a:defRPr/>
            </a:pPr>
            <a:r>
              <a:rPr lang="en-US" sz="4000" dirty="0">
                <a:solidFill>
                  <a:schemeClr val="accent1">
                    <a:lumMod val="75000"/>
                  </a:schemeClr>
                </a:solidFill>
              </a:rPr>
              <a:t>The pavement temperature stays above freezing</a:t>
            </a:r>
          </a:p>
          <a:p>
            <a:pPr marL="519113" indent="-519113">
              <a:lnSpc>
                <a:spcPct val="100000"/>
              </a:lnSpc>
              <a:buFontTx/>
              <a:buAutoNum type="arabicPeriod"/>
              <a:defRPr/>
            </a:pPr>
            <a:r>
              <a:rPr lang="en-US" sz="4000" dirty="0">
                <a:solidFill>
                  <a:schemeClr val="accent1">
                    <a:lumMod val="75000"/>
                  </a:schemeClr>
                </a:solidFill>
              </a:rPr>
              <a:t>The pavement temperature and dew point are far apart</a:t>
            </a:r>
          </a:p>
          <a:p>
            <a:pPr marL="519113" indent="-519113">
              <a:lnSpc>
                <a:spcPct val="100000"/>
              </a:lnSpc>
              <a:buFontTx/>
              <a:buAutoNum type="arabicPeriod"/>
              <a:defRPr/>
            </a:pPr>
            <a:r>
              <a:rPr lang="en-US" sz="4000" dirty="0">
                <a:solidFill>
                  <a:schemeClr val="accent1">
                    <a:lumMod val="75000"/>
                  </a:schemeClr>
                </a:solidFill>
              </a:rPr>
              <a:t>The pavement temperature does not matter</a:t>
            </a:r>
          </a:p>
          <a:p>
            <a:pPr marL="742950" indent="-742950">
              <a:buFont typeface="+mj-lt"/>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Bridges</a:t>
            </a:r>
          </a:p>
        </p:txBody>
      </p:sp>
      <p:sp>
        <p:nvSpPr>
          <p:cNvPr id="3" name="Content Placeholder 2"/>
          <p:cNvSpPr>
            <a:spLocks noGrp="1"/>
          </p:cNvSpPr>
          <p:nvPr>
            <p:ph idx="1"/>
          </p:nvPr>
        </p:nvSpPr>
        <p:spPr>
          <a:xfrm>
            <a:off x="457200" y="1066800"/>
            <a:ext cx="7772400" cy="1447799"/>
          </a:xfrm>
        </p:spPr>
        <p:txBody>
          <a:bodyPr/>
          <a:lstStyle/>
          <a:p>
            <a:pPr marL="0" indent="0">
              <a:buNone/>
            </a:pPr>
            <a:r>
              <a:rPr lang="en-US" dirty="0">
                <a:latin typeface="Arial" pitchFamily="34" charset="0"/>
                <a:cs typeface="Arial" pitchFamily="34" charset="0"/>
              </a:rPr>
              <a:t>Bridge pavement temperatures change faster than road pavement temperatures because they are surrounded by air.</a:t>
            </a:r>
          </a:p>
        </p:txBody>
      </p:sp>
      <p:grpSp>
        <p:nvGrpSpPr>
          <p:cNvPr id="4" name="Group 4"/>
          <p:cNvGrpSpPr/>
          <p:nvPr/>
        </p:nvGrpSpPr>
        <p:grpSpPr>
          <a:xfrm>
            <a:off x="4572000" y="2590800"/>
            <a:ext cx="4419600" cy="3048000"/>
            <a:chOff x="4876800" y="3352800"/>
            <a:chExt cx="3657602" cy="2438400"/>
          </a:xfrm>
        </p:grpSpPr>
        <p:grpSp>
          <p:nvGrpSpPr>
            <p:cNvPr id="5" name="Group 37"/>
            <p:cNvGrpSpPr/>
            <p:nvPr/>
          </p:nvGrpSpPr>
          <p:grpSpPr>
            <a:xfrm>
              <a:off x="4876800" y="3352800"/>
              <a:ext cx="3657602" cy="2438400"/>
              <a:chOff x="4900127" y="2819400"/>
              <a:chExt cx="3763348" cy="2438400"/>
            </a:xfrm>
          </p:grpSpPr>
          <p:sp>
            <p:nvSpPr>
              <p:cNvPr id="36" name="Rectangle 35"/>
              <p:cNvSpPr/>
              <p:nvPr/>
            </p:nvSpPr>
            <p:spPr>
              <a:xfrm>
                <a:off x="4900127" y="2819400"/>
                <a:ext cx="3763348" cy="2438400"/>
              </a:xfrm>
              <a:prstGeom prst="rect">
                <a:avLst/>
              </a:prstGeom>
              <a:gradFill flip="none" rotWithShape="1">
                <a:gsLst>
                  <a:gs pos="0">
                    <a:schemeClr val="accent1">
                      <a:lumMod val="20000"/>
                      <a:lumOff val="80000"/>
                    </a:schemeClr>
                  </a:gs>
                  <a:gs pos="3000">
                    <a:srgbClr val="A7C0DE"/>
                  </a:gs>
                  <a:gs pos="0">
                    <a:schemeClr val="accent1">
                      <a:lumMod val="0"/>
                      <a:lumOff val="100000"/>
                    </a:schemeClr>
                  </a:gs>
                  <a:gs pos="91000">
                    <a:schemeClr val="accent1">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3"/>
              <p:cNvGrpSpPr/>
              <p:nvPr/>
            </p:nvGrpSpPr>
            <p:grpSpPr>
              <a:xfrm>
                <a:off x="5105400" y="3733800"/>
                <a:ext cx="3352800" cy="914400"/>
                <a:chOff x="5105400" y="3733800"/>
                <a:chExt cx="3352800" cy="914400"/>
              </a:xfrm>
            </p:grpSpPr>
            <p:sp>
              <p:nvSpPr>
                <p:cNvPr id="25" name="Flowchart: Manual Input 9"/>
                <p:cNvSpPr/>
                <p:nvPr/>
              </p:nvSpPr>
              <p:spPr>
                <a:xfrm>
                  <a:off x="5257800" y="4343400"/>
                  <a:ext cx="1541526" cy="3048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15"/>
                    <a:gd name="connsiteY0" fmla="*/ 3731 h 10000"/>
                    <a:gd name="connsiteX1" fmla="*/ 10115 w 10115"/>
                    <a:gd name="connsiteY1" fmla="*/ 0 h 10000"/>
                    <a:gd name="connsiteX2" fmla="*/ 10115 w 10115"/>
                    <a:gd name="connsiteY2" fmla="*/ 10000 h 10000"/>
                    <a:gd name="connsiteX3" fmla="*/ 115 w 10115"/>
                    <a:gd name="connsiteY3" fmla="*/ 10000 h 10000"/>
                    <a:gd name="connsiteX4" fmla="*/ 0 w 10115"/>
                    <a:gd name="connsiteY4" fmla="*/ 373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5" h="10000">
                      <a:moveTo>
                        <a:pt x="0" y="3731"/>
                      </a:moveTo>
                      <a:lnTo>
                        <a:pt x="10115" y="0"/>
                      </a:lnTo>
                      <a:lnTo>
                        <a:pt x="10115" y="10000"/>
                      </a:lnTo>
                      <a:lnTo>
                        <a:pt x="115" y="10000"/>
                      </a:lnTo>
                      <a:cubicBezTo>
                        <a:pt x="77" y="7910"/>
                        <a:pt x="38" y="5821"/>
                        <a:pt x="0" y="3731"/>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Input 10"/>
                <p:cNvSpPr/>
                <p:nvPr/>
              </p:nvSpPr>
              <p:spPr>
                <a:xfrm flipH="1">
                  <a:off x="6799326" y="4343400"/>
                  <a:ext cx="1524000" cy="3048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3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30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308"/>
                      </a:moveTo>
                      <a:lnTo>
                        <a:pt x="10000" y="0"/>
                      </a:lnTo>
                      <a:lnTo>
                        <a:pt x="10000" y="10000"/>
                      </a:lnTo>
                      <a:lnTo>
                        <a:pt x="0" y="10000"/>
                      </a:lnTo>
                      <a:lnTo>
                        <a:pt x="0" y="4308"/>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6705600" y="4343400"/>
                  <a:ext cx="1788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29"/>
                <p:cNvGrpSpPr/>
                <p:nvPr/>
              </p:nvGrpSpPr>
              <p:grpSpPr>
                <a:xfrm>
                  <a:off x="5105400" y="3733800"/>
                  <a:ext cx="152400" cy="914400"/>
                  <a:chOff x="5181600" y="3733800"/>
                  <a:chExt cx="152400" cy="914400"/>
                </a:xfrm>
              </p:grpSpPr>
              <p:sp>
                <p:nvSpPr>
                  <p:cNvPr id="28" name="Rectangle 27"/>
                  <p:cNvSpPr/>
                  <p:nvPr/>
                </p:nvSpPr>
                <p:spPr>
                  <a:xfrm>
                    <a:off x="5181600" y="3733800"/>
                    <a:ext cx="152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257800" y="3733800"/>
                    <a:ext cx="76200" cy="3810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30"/>
                <p:cNvGrpSpPr/>
                <p:nvPr/>
              </p:nvGrpSpPr>
              <p:grpSpPr>
                <a:xfrm flipH="1">
                  <a:off x="8305800" y="3733800"/>
                  <a:ext cx="152400" cy="914400"/>
                  <a:chOff x="5181600" y="3733800"/>
                  <a:chExt cx="152400" cy="914400"/>
                </a:xfrm>
              </p:grpSpPr>
              <p:sp>
                <p:nvSpPr>
                  <p:cNvPr id="32" name="Rectangle 31"/>
                  <p:cNvSpPr/>
                  <p:nvPr/>
                </p:nvSpPr>
                <p:spPr>
                  <a:xfrm>
                    <a:off x="5181600" y="3733800"/>
                    <a:ext cx="1524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57800" y="3733800"/>
                    <a:ext cx="76200" cy="3810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0" name="TextBox 39"/>
            <p:cNvSpPr txBox="1"/>
            <p:nvPr/>
          </p:nvSpPr>
          <p:spPr>
            <a:xfrm>
              <a:off x="6477000" y="3886200"/>
              <a:ext cx="914400" cy="369332"/>
            </a:xfrm>
            <a:prstGeom prst="rect">
              <a:avLst/>
            </a:prstGeom>
            <a:noFill/>
            <a:ln>
              <a:noFill/>
            </a:ln>
          </p:spPr>
          <p:txBody>
            <a:bodyPr wrap="square" rtlCol="0">
              <a:spAutoFit/>
            </a:bodyPr>
            <a:lstStyle/>
            <a:p>
              <a:r>
                <a:rPr lang="en-US" sz="2400" b="1" dirty="0">
                  <a:solidFill>
                    <a:schemeClr val="bg1"/>
                  </a:solidFill>
                  <a:latin typeface="Arial" pitchFamily="34" charset="0"/>
                  <a:cs typeface="Arial" pitchFamily="34" charset="0"/>
                </a:rPr>
                <a:t>Air</a:t>
              </a:r>
            </a:p>
          </p:txBody>
        </p:sp>
        <p:sp>
          <p:nvSpPr>
            <p:cNvPr id="41" name="TextBox 40"/>
            <p:cNvSpPr txBox="1"/>
            <p:nvPr/>
          </p:nvSpPr>
          <p:spPr>
            <a:xfrm>
              <a:off x="6477000" y="5257800"/>
              <a:ext cx="685800" cy="369332"/>
            </a:xfrm>
            <a:prstGeom prst="rect">
              <a:avLst/>
            </a:prstGeom>
            <a:noFill/>
            <a:ln>
              <a:noFill/>
            </a:ln>
          </p:spPr>
          <p:txBody>
            <a:bodyPr wrap="square" rtlCol="0">
              <a:spAutoFit/>
            </a:bodyPr>
            <a:lstStyle/>
            <a:p>
              <a:r>
                <a:rPr lang="en-US" sz="2400" b="1" dirty="0">
                  <a:solidFill>
                    <a:schemeClr val="bg1"/>
                  </a:solidFill>
                  <a:latin typeface="Arial" pitchFamily="34" charset="0"/>
                  <a:cs typeface="Arial" pitchFamily="34" charset="0"/>
                </a:rPr>
                <a:t>Air</a:t>
              </a:r>
            </a:p>
          </p:txBody>
        </p:sp>
      </p:grpSp>
      <p:grpSp>
        <p:nvGrpSpPr>
          <p:cNvPr id="12" name="Group 3"/>
          <p:cNvGrpSpPr/>
          <p:nvPr/>
        </p:nvGrpSpPr>
        <p:grpSpPr>
          <a:xfrm>
            <a:off x="152400" y="2590800"/>
            <a:ext cx="4267200" cy="3048000"/>
            <a:chOff x="609600" y="3352800"/>
            <a:chExt cx="3657600" cy="2438400"/>
          </a:xfrm>
        </p:grpSpPr>
        <p:grpSp>
          <p:nvGrpSpPr>
            <p:cNvPr id="16" name="Group 36"/>
            <p:cNvGrpSpPr/>
            <p:nvPr/>
          </p:nvGrpSpPr>
          <p:grpSpPr>
            <a:xfrm>
              <a:off x="609600" y="3352800"/>
              <a:ext cx="3657600" cy="2438400"/>
              <a:chOff x="381000" y="2895600"/>
              <a:chExt cx="4114800" cy="2438400"/>
            </a:xfrm>
          </p:grpSpPr>
          <p:sp>
            <p:nvSpPr>
              <p:cNvPr id="35" name="Rectangle 34"/>
              <p:cNvSpPr/>
              <p:nvPr/>
            </p:nvSpPr>
            <p:spPr>
              <a:xfrm>
                <a:off x="381000" y="2895600"/>
                <a:ext cx="4114800" cy="24384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3"/>
              <p:cNvGrpSpPr/>
              <p:nvPr/>
            </p:nvGrpSpPr>
            <p:grpSpPr>
              <a:xfrm>
                <a:off x="381000" y="4343400"/>
                <a:ext cx="4114800" cy="990600"/>
                <a:chOff x="381000" y="4343400"/>
                <a:chExt cx="4114800" cy="990600"/>
              </a:xfrm>
            </p:grpSpPr>
            <p:grpSp>
              <p:nvGrpSpPr>
                <p:cNvPr id="18" name="Group 21"/>
                <p:cNvGrpSpPr/>
                <p:nvPr/>
              </p:nvGrpSpPr>
              <p:grpSpPr>
                <a:xfrm>
                  <a:off x="381000" y="4343400"/>
                  <a:ext cx="4114800" cy="304800"/>
                  <a:chOff x="381000" y="4343400"/>
                  <a:chExt cx="4114800" cy="304800"/>
                </a:xfrm>
              </p:grpSpPr>
              <p:grpSp>
                <p:nvGrpSpPr>
                  <p:cNvPr id="19" name="Group 18"/>
                  <p:cNvGrpSpPr/>
                  <p:nvPr/>
                </p:nvGrpSpPr>
                <p:grpSpPr>
                  <a:xfrm>
                    <a:off x="914400" y="4343400"/>
                    <a:ext cx="3065526" cy="304800"/>
                    <a:chOff x="914400" y="4343400"/>
                    <a:chExt cx="3065526" cy="304800"/>
                  </a:xfrm>
                </p:grpSpPr>
                <p:grpSp>
                  <p:nvGrpSpPr>
                    <p:cNvPr id="22" name="Group 11"/>
                    <p:cNvGrpSpPr/>
                    <p:nvPr/>
                  </p:nvGrpSpPr>
                  <p:grpSpPr>
                    <a:xfrm>
                      <a:off x="914400" y="4343400"/>
                      <a:ext cx="3065526" cy="304800"/>
                      <a:chOff x="1277874" y="4343400"/>
                      <a:chExt cx="3065526" cy="228600"/>
                    </a:xfrm>
                  </p:grpSpPr>
                  <p:sp>
                    <p:nvSpPr>
                      <p:cNvPr id="10" name="Flowchart: Manual Input 9"/>
                      <p:cNvSpPr/>
                      <p:nvPr/>
                    </p:nvSpPr>
                    <p:spPr>
                      <a:xfrm>
                        <a:off x="1277874" y="4343400"/>
                        <a:ext cx="1541526" cy="2286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15"/>
                          <a:gd name="connsiteY0" fmla="*/ 3731 h 10000"/>
                          <a:gd name="connsiteX1" fmla="*/ 10115 w 10115"/>
                          <a:gd name="connsiteY1" fmla="*/ 0 h 10000"/>
                          <a:gd name="connsiteX2" fmla="*/ 10115 w 10115"/>
                          <a:gd name="connsiteY2" fmla="*/ 10000 h 10000"/>
                          <a:gd name="connsiteX3" fmla="*/ 115 w 10115"/>
                          <a:gd name="connsiteY3" fmla="*/ 10000 h 10000"/>
                          <a:gd name="connsiteX4" fmla="*/ 0 w 10115"/>
                          <a:gd name="connsiteY4" fmla="*/ 373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5" h="10000">
                            <a:moveTo>
                              <a:pt x="0" y="3731"/>
                            </a:moveTo>
                            <a:lnTo>
                              <a:pt x="10115" y="0"/>
                            </a:lnTo>
                            <a:lnTo>
                              <a:pt x="10115" y="10000"/>
                            </a:lnTo>
                            <a:lnTo>
                              <a:pt x="115" y="10000"/>
                            </a:lnTo>
                            <a:cubicBezTo>
                              <a:pt x="77" y="7910"/>
                              <a:pt x="38" y="5821"/>
                              <a:pt x="0" y="3731"/>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p:cNvSpPr/>
                      <p:nvPr/>
                    </p:nvSpPr>
                    <p:spPr>
                      <a:xfrm flipH="1">
                        <a:off x="2819400" y="4343400"/>
                        <a:ext cx="1524000" cy="2286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3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30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308"/>
                            </a:moveTo>
                            <a:lnTo>
                              <a:pt x="10000" y="0"/>
                            </a:lnTo>
                            <a:lnTo>
                              <a:pt x="10000" y="10000"/>
                            </a:lnTo>
                            <a:lnTo>
                              <a:pt x="0" y="10000"/>
                            </a:lnTo>
                            <a:lnTo>
                              <a:pt x="0" y="4308"/>
                            </a:ln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2362200" y="4343400"/>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Flowchart: Manual Input 19"/>
                  <p:cNvSpPr/>
                  <p:nvPr/>
                </p:nvSpPr>
                <p:spPr>
                  <a:xfrm>
                    <a:off x="381000" y="4454759"/>
                    <a:ext cx="533400" cy="1934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62 h 8462"/>
                      <a:gd name="connsiteX1" fmla="*/ 10000 w 10000"/>
                      <a:gd name="connsiteY1" fmla="*/ 0 h 8462"/>
                      <a:gd name="connsiteX2" fmla="*/ 10000 w 10000"/>
                      <a:gd name="connsiteY2" fmla="*/ 8462 h 8462"/>
                      <a:gd name="connsiteX3" fmla="*/ 0 w 10000"/>
                      <a:gd name="connsiteY3" fmla="*/ 8462 h 8462"/>
                      <a:gd name="connsiteX4" fmla="*/ 0 w 10000"/>
                      <a:gd name="connsiteY4" fmla="*/ 462 h 8462"/>
                      <a:gd name="connsiteX0" fmla="*/ 0 w 10000"/>
                      <a:gd name="connsiteY0" fmla="*/ 327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2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3273"/>
                        </a:moveTo>
                        <a:lnTo>
                          <a:pt x="10000" y="0"/>
                        </a:lnTo>
                        <a:lnTo>
                          <a:pt x="10000" y="10000"/>
                        </a:lnTo>
                        <a:lnTo>
                          <a:pt x="0" y="10000"/>
                        </a:lnTo>
                        <a:lnTo>
                          <a:pt x="0" y="3273"/>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Input 19"/>
                  <p:cNvSpPr/>
                  <p:nvPr/>
                </p:nvSpPr>
                <p:spPr>
                  <a:xfrm flipH="1">
                    <a:off x="3962400" y="4454759"/>
                    <a:ext cx="533400" cy="1934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62 h 8462"/>
                      <a:gd name="connsiteX1" fmla="*/ 10000 w 10000"/>
                      <a:gd name="connsiteY1" fmla="*/ 0 h 8462"/>
                      <a:gd name="connsiteX2" fmla="*/ 10000 w 10000"/>
                      <a:gd name="connsiteY2" fmla="*/ 8462 h 8462"/>
                      <a:gd name="connsiteX3" fmla="*/ 0 w 10000"/>
                      <a:gd name="connsiteY3" fmla="*/ 8462 h 8462"/>
                      <a:gd name="connsiteX4" fmla="*/ 0 w 10000"/>
                      <a:gd name="connsiteY4" fmla="*/ 462 h 8462"/>
                      <a:gd name="connsiteX0" fmla="*/ 0 w 10000"/>
                      <a:gd name="connsiteY0" fmla="*/ 327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2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3273"/>
                        </a:moveTo>
                        <a:lnTo>
                          <a:pt x="10000" y="0"/>
                        </a:lnTo>
                        <a:lnTo>
                          <a:pt x="10000" y="10000"/>
                        </a:lnTo>
                        <a:lnTo>
                          <a:pt x="0" y="10000"/>
                        </a:lnTo>
                        <a:lnTo>
                          <a:pt x="0" y="3273"/>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381000" y="4648200"/>
                  <a:ext cx="4114800" cy="685800"/>
                </a:xfrm>
                <a:prstGeom prst="rect">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TextBox 38"/>
            <p:cNvSpPr txBox="1"/>
            <p:nvPr/>
          </p:nvSpPr>
          <p:spPr>
            <a:xfrm>
              <a:off x="2209800" y="3886200"/>
              <a:ext cx="914400" cy="369332"/>
            </a:xfrm>
            <a:prstGeom prst="rect">
              <a:avLst/>
            </a:prstGeom>
            <a:noFill/>
            <a:ln>
              <a:noFill/>
            </a:ln>
          </p:spPr>
          <p:txBody>
            <a:bodyPr wrap="square" rtlCol="0">
              <a:spAutoFit/>
            </a:bodyPr>
            <a:lstStyle/>
            <a:p>
              <a:r>
                <a:rPr lang="en-US" sz="2400" b="1" dirty="0">
                  <a:solidFill>
                    <a:schemeClr val="bg1"/>
                  </a:solidFill>
                  <a:latin typeface="Arial" pitchFamily="34" charset="0"/>
                  <a:cs typeface="Arial" pitchFamily="34" charset="0"/>
                </a:rPr>
                <a:t>Air</a:t>
              </a:r>
            </a:p>
          </p:txBody>
        </p:sp>
        <p:sp>
          <p:nvSpPr>
            <p:cNvPr id="42" name="TextBox 41"/>
            <p:cNvSpPr txBox="1"/>
            <p:nvPr/>
          </p:nvSpPr>
          <p:spPr>
            <a:xfrm>
              <a:off x="2133600" y="5257800"/>
              <a:ext cx="685800" cy="369332"/>
            </a:xfrm>
            <a:prstGeom prst="rect">
              <a:avLst/>
            </a:prstGeom>
            <a:noFill/>
            <a:ln>
              <a:noFill/>
            </a:ln>
          </p:spPr>
          <p:txBody>
            <a:bodyPr wrap="square" rtlCol="0">
              <a:spAutoFit/>
            </a:bodyPr>
            <a:lstStyle/>
            <a:p>
              <a:r>
                <a:rPr lang="en-US" sz="2400" b="1" dirty="0">
                  <a:solidFill>
                    <a:schemeClr val="bg1"/>
                  </a:solidFill>
                  <a:latin typeface="Arial" pitchFamily="34" charset="0"/>
                  <a:cs typeface="Arial" pitchFamily="34" charset="0"/>
                </a:rPr>
                <a:t>Soil</a:t>
              </a:r>
            </a:p>
          </p:txBody>
        </p:sp>
      </p:grpSp>
      <p:cxnSp>
        <p:nvCxnSpPr>
          <p:cNvPr id="7" name="Straight Arrow Connector 6"/>
          <p:cNvCxnSpPr/>
          <p:nvPr/>
        </p:nvCxnSpPr>
        <p:spPr>
          <a:xfrm flipV="1">
            <a:off x="2730500" y="4931718"/>
            <a:ext cx="1384300" cy="32608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09600" y="4876800"/>
            <a:ext cx="1295400" cy="3810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8200" y="5486400"/>
            <a:ext cx="304800" cy="369332"/>
          </a:xfrm>
          <a:prstGeom prst="rect">
            <a:avLst/>
          </a:prstGeom>
          <a:noFill/>
        </p:spPr>
        <p:txBody>
          <a:bodyPr wrap="square" rtlCol="0">
            <a:spAutoFit/>
          </a:bodyPr>
          <a:lstStyle/>
          <a:p>
            <a:r>
              <a:rPr lang="en-US" dirty="0"/>
              <a:t> </a:t>
            </a:r>
          </a:p>
        </p:txBody>
      </p:sp>
      <p:sp>
        <p:nvSpPr>
          <p:cNvPr id="46" name="TextBox 45"/>
          <p:cNvSpPr txBox="1"/>
          <p:nvPr/>
        </p:nvSpPr>
        <p:spPr>
          <a:xfrm>
            <a:off x="8458200" y="5486400"/>
            <a:ext cx="304800" cy="369332"/>
          </a:xfrm>
          <a:prstGeom prst="rect">
            <a:avLst/>
          </a:prstGeom>
          <a:noFill/>
        </p:spPr>
        <p:txBody>
          <a:bodyPr wrap="square" rtlCol="0">
            <a:spAutoFit/>
          </a:bodyPr>
          <a:lstStyle/>
          <a:p>
            <a:r>
              <a:rPr lang="en-US" dirty="0"/>
              <a:t> </a:t>
            </a:r>
          </a:p>
        </p:txBody>
      </p:sp>
      <p:sp>
        <p:nvSpPr>
          <p:cNvPr id="47" name="5-Point Star 4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9" name="Isosceles Triangle 4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 name="Picture 50"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1959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92270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True or false, bridge temperatures change faster than road temperatures?</a:t>
            </a:r>
          </a:p>
          <a:p>
            <a:pPr marL="742950" indent="-742950">
              <a:buFont typeface="+mj-lt"/>
              <a:buAutoNum type="arabicPeriod"/>
            </a:pPr>
            <a:endParaRPr lang="en-US" sz="4000" dirty="0"/>
          </a:p>
          <a:p>
            <a:pPr marL="742950" indent="-742950">
              <a:buFont typeface="+mj-lt"/>
              <a:buAutoNum type="arabicPeriod"/>
            </a:pPr>
            <a:r>
              <a:rPr lang="en-US" sz="4000" dirty="0"/>
              <a:t>True </a:t>
            </a:r>
          </a:p>
          <a:p>
            <a:pPr marL="742950" indent="-742950">
              <a:buFont typeface="+mj-lt"/>
              <a:buAutoNum type="arabicPeriod"/>
            </a:pPr>
            <a:r>
              <a:rPr lang="en-US" sz="4000" dirty="0"/>
              <a:t>False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True or false, bridge temperatures change faster than road temperatures?</a:t>
            </a:r>
          </a:p>
          <a:p>
            <a:pPr marL="742950" indent="-742950">
              <a:buFont typeface="+mj-lt"/>
              <a:buAutoNum type="arabicPeriod"/>
            </a:pPr>
            <a:endParaRPr lang="en-US" sz="4000" dirty="0">
              <a:solidFill>
                <a:srgbClr val="FFFF00"/>
              </a:solidFill>
            </a:endParaRPr>
          </a:p>
          <a:p>
            <a:pPr marL="742950" indent="-742950">
              <a:buFont typeface="+mj-lt"/>
              <a:buAutoNum type="arabicPeriod"/>
            </a:pPr>
            <a:r>
              <a:rPr lang="en-US" sz="4000" dirty="0">
                <a:solidFill>
                  <a:srgbClr val="FFFF00"/>
                </a:solidFill>
              </a:rPr>
              <a:t>True </a:t>
            </a:r>
          </a:p>
          <a:p>
            <a:pPr marL="742950" indent="-742950">
              <a:buFont typeface="+mj-lt"/>
              <a:buAutoNum type="arabicPeriod"/>
            </a:pPr>
            <a:r>
              <a:rPr lang="en-US" sz="4000" dirty="0">
                <a:solidFill>
                  <a:schemeClr val="accent1">
                    <a:lumMod val="75000"/>
                  </a:schemeClr>
                </a:solidFill>
              </a:rPr>
              <a:t>False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hoar frost from trees on sidewa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740" y="1280940"/>
            <a:ext cx="6471920" cy="4457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3410" name="Rectangle 2"/>
          <p:cNvSpPr>
            <a:spLocks noGrp="1" noChangeArrowheads="1"/>
          </p:cNvSpPr>
          <p:nvPr>
            <p:ph type="title"/>
          </p:nvPr>
        </p:nvSpPr>
        <p:spPr>
          <a:xfrm>
            <a:off x="33719" y="80962"/>
            <a:ext cx="8177212" cy="985838"/>
          </a:xfrm>
        </p:spPr>
        <p:txBody>
          <a:bodyPr>
            <a:noAutofit/>
          </a:bodyPr>
          <a:lstStyle/>
          <a:p>
            <a:pPr eaLnBrk="1" hangingPunct="1">
              <a:lnSpc>
                <a:spcPts val="3300"/>
              </a:lnSpc>
            </a:pPr>
            <a:r>
              <a:rPr lang="en-US" dirty="0"/>
              <a:t>Frost or black ice is less likely </a:t>
            </a:r>
            <a:br>
              <a:rPr lang="en-US" dirty="0"/>
            </a:br>
            <a:r>
              <a:rPr lang="en-US" dirty="0"/>
              <a:t>to form if there is…</a:t>
            </a:r>
          </a:p>
        </p:txBody>
      </p:sp>
      <p:sp>
        <p:nvSpPr>
          <p:cNvPr id="273411" name="Rectangle 3"/>
          <p:cNvSpPr>
            <a:spLocks noGrp="1" noChangeArrowheads="1"/>
          </p:cNvSpPr>
          <p:nvPr>
            <p:ph idx="1"/>
          </p:nvPr>
        </p:nvSpPr>
        <p:spPr>
          <a:xfrm>
            <a:off x="1066800" y="4343400"/>
            <a:ext cx="6019800" cy="1752600"/>
          </a:xfrm>
          <a:solidFill>
            <a:schemeClr val="accent1">
              <a:lumMod val="50000"/>
            </a:schemeClr>
          </a:solidFill>
          <a:ln>
            <a:solidFill>
              <a:schemeClr val="tx1"/>
            </a:solidFill>
          </a:ln>
        </p:spPr>
        <p:txBody>
          <a:bodyPr>
            <a:noAutofit/>
          </a:bodyPr>
          <a:lstStyle/>
          <a:p>
            <a:pPr eaLnBrk="1" hangingPunct="1"/>
            <a:r>
              <a:rPr lang="en-US" dirty="0">
                <a:latin typeface="Arial" pitchFamily="34" charset="0"/>
                <a:cs typeface="Arial" pitchFamily="34" charset="0"/>
              </a:rPr>
              <a:t>Chemical residue on the surface</a:t>
            </a:r>
          </a:p>
          <a:p>
            <a:pPr eaLnBrk="1" hangingPunct="1"/>
            <a:r>
              <a:rPr lang="en-US" dirty="0">
                <a:latin typeface="Arial" pitchFamily="34" charset="0"/>
                <a:cs typeface="Arial" pitchFamily="34" charset="0"/>
              </a:rPr>
              <a:t>High traffic volume</a:t>
            </a:r>
          </a:p>
          <a:p>
            <a:pPr eaLnBrk="1" hangingPunct="1"/>
            <a:r>
              <a:rPr lang="en-US" dirty="0">
                <a:latin typeface="Arial" pitchFamily="34" charset="0"/>
                <a:cs typeface="Arial" pitchFamily="34" charset="0"/>
              </a:rPr>
              <a:t>Strong wind</a:t>
            </a:r>
          </a:p>
          <a:p>
            <a:pPr eaLnBrk="1" hangingPunct="1"/>
            <a:r>
              <a:rPr lang="en-US" dirty="0">
                <a:latin typeface="Arial" pitchFamily="34" charset="0"/>
                <a:cs typeface="Arial" pitchFamily="34" charset="0"/>
              </a:rPr>
              <a:t>Cloud cover</a:t>
            </a:r>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34380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noFill/>
        </p:spPr>
        <p:txBody>
          <a:bodyPr>
            <a:noAutofit/>
          </a:bodyPr>
          <a:lstStyle/>
          <a:p>
            <a:r>
              <a:rPr lang="en-US" dirty="0"/>
              <a:t>Tip from experienced drivers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4943" y="1090676"/>
            <a:ext cx="6070600" cy="4552950"/>
          </a:xfrm>
          <a:ln w="3175">
            <a:solidFill>
              <a:schemeClr val="tx1"/>
            </a:solidFill>
          </a:ln>
        </p:spPr>
      </p:pic>
      <p:sp>
        <p:nvSpPr>
          <p:cNvPr id="9" name="TextBox 8"/>
          <p:cNvSpPr txBox="1"/>
          <p:nvPr/>
        </p:nvSpPr>
        <p:spPr>
          <a:xfrm>
            <a:off x="1066800" y="4724400"/>
            <a:ext cx="5665439" cy="1695336"/>
          </a:xfrm>
          <a:prstGeom prst="rect">
            <a:avLst/>
          </a:prstGeom>
          <a:solidFill>
            <a:schemeClr val="accent1">
              <a:lumMod val="20000"/>
              <a:lumOff val="80000"/>
            </a:schemeClr>
          </a:solidFill>
          <a:ln>
            <a:solidFill>
              <a:schemeClr val="tx1"/>
            </a:solidFill>
          </a:ln>
        </p:spPr>
        <p:txBody>
          <a:bodyPr wrap="square" rtlCol="0">
            <a:spAutoFit/>
          </a:bodyPr>
          <a:lstStyle/>
          <a:p>
            <a:pPr>
              <a:lnSpc>
                <a:spcPts val="2500"/>
              </a:lnSpc>
            </a:pPr>
            <a:r>
              <a:rPr lang="en-US" sz="2000" dirty="0">
                <a:latin typeface="Arial" pitchFamily="34" charset="0"/>
                <a:cs typeface="Arial" pitchFamily="34" charset="0"/>
              </a:rPr>
              <a:t>In  general, bridges over water are more likely to have frost or back ice problems:</a:t>
            </a:r>
          </a:p>
          <a:p>
            <a:pPr marL="231775" indent="-231775">
              <a:lnSpc>
                <a:spcPts val="2500"/>
              </a:lnSpc>
              <a:buFont typeface="Arial" panose="020B0604020202020204" pitchFamily="34" charset="0"/>
              <a:buChar char="•"/>
            </a:pPr>
            <a:r>
              <a:rPr lang="en-US" sz="2000" dirty="0">
                <a:latin typeface="Arial" pitchFamily="34" charset="0"/>
                <a:cs typeface="Arial" pitchFamily="34" charset="0"/>
              </a:rPr>
              <a:t>It is not a rule.</a:t>
            </a:r>
          </a:p>
          <a:p>
            <a:pPr marL="231775" indent="-231775">
              <a:lnSpc>
                <a:spcPts val="2500"/>
              </a:lnSpc>
              <a:buFont typeface="Arial" panose="020B0604020202020204" pitchFamily="34" charset="0"/>
              <a:buChar char="•"/>
            </a:pPr>
            <a:r>
              <a:rPr lang="en-US" sz="2000" dirty="0">
                <a:latin typeface="Arial" pitchFamily="34" charset="0"/>
                <a:cs typeface="Arial" pitchFamily="34" charset="0"/>
              </a:rPr>
              <a:t>It is important to know the trouble spots on your roads.</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4098" name="Picture 2" descr="C:\Users\Roman\AppData\Local\Microsoft\Windows\Temporary Internet Files\Content.IE5\QMX30JD2\MC90029736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858" y="2475128"/>
            <a:ext cx="1821485" cy="1831543"/>
          </a:xfrm>
          <a:prstGeom prst="rect">
            <a:avLst/>
          </a:prstGeom>
          <a:solidFill>
            <a:srgbClr val="FFC000"/>
          </a:solidFill>
          <a:ln>
            <a:solidFill>
              <a:schemeClr val="tx1"/>
            </a:solidFill>
          </a:ln>
          <a:extLst/>
        </p:spPr>
      </p:pic>
    </p:spTree>
    <p:extLst>
      <p:ext uri="{BB962C8B-B14F-4D97-AF65-F5344CB8AC3E}">
        <p14:creationId xmlns:p14="http://schemas.microsoft.com/office/powerpoint/2010/main" val="2004499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b="1923"/>
          <a:stretch>
            <a:fillRect/>
          </a:stretch>
        </p:blipFill>
        <p:spPr>
          <a:xfrm>
            <a:off x="5037463" y="1661252"/>
            <a:ext cx="3170282" cy="4145753"/>
          </a:xfrm>
          <a:prstGeom prst="rect">
            <a:avLst/>
          </a:prstGeom>
          <a:ln>
            <a:solidFill>
              <a:schemeClr val="tx1"/>
            </a:solidFill>
          </a:ln>
        </p:spPr>
      </p:pic>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5" name="Rectangle 14"/>
          <p:cNvSpPr/>
          <p:nvPr/>
        </p:nvSpPr>
        <p:spPr>
          <a:xfrm>
            <a:off x="381000" y="1447800"/>
            <a:ext cx="4572000" cy="5334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4800" y="2667000"/>
            <a:ext cx="4572000" cy="2209800"/>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447800"/>
            <a:ext cx="5562600" cy="4114800"/>
          </a:xfrm>
        </p:spPr>
        <p:txBody>
          <a:bodyPr>
            <a:normAutofit/>
          </a:bodyPr>
          <a:lstStyle/>
          <a:p>
            <a:pPr marL="0" indent="0">
              <a:buNone/>
            </a:pPr>
            <a:r>
              <a:rPr lang="en-US" sz="3000" dirty="0">
                <a:latin typeface="Arial" pitchFamily="34" charset="0"/>
                <a:cs typeface="Arial" pitchFamily="34" charset="0"/>
              </a:rPr>
              <a:t>Is there a frost predicted?</a:t>
            </a:r>
          </a:p>
          <a:p>
            <a:pPr marL="0" indent="0">
              <a:buNone/>
            </a:pPr>
            <a:endParaRPr lang="en-US" sz="3000" dirty="0">
              <a:latin typeface="Arial" pitchFamily="34" charset="0"/>
              <a:cs typeface="Arial" pitchFamily="34" charset="0"/>
            </a:endParaRPr>
          </a:p>
          <a:p>
            <a:pPr marL="0" indent="0">
              <a:buNone/>
            </a:pPr>
            <a:endParaRPr lang="en-US" sz="3000" dirty="0">
              <a:latin typeface="Arial" pitchFamily="34" charset="0"/>
              <a:cs typeface="Arial" pitchFamily="34" charset="0"/>
            </a:endParaRPr>
          </a:p>
          <a:p>
            <a:pPr marL="0" indent="0">
              <a:buNone/>
            </a:pPr>
            <a:r>
              <a:rPr lang="en-US" sz="3000" dirty="0">
                <a:latin typeface="Arial" pitchFamily="34" charset="0"/>
                <a:cs typeface="Arial" pitchFamily="34" charset="0"/>
              </a:rPr>
              <a:t>Look at:</a:t>
            </a:r>
          </a:p>
          <a:p>
            <a:r>
              <a:rPr lang="en-US" sz="3000" dirty="0">
                <a:latin typeface="Arial" pitchFamily="34" charset="0"/>
                <a:cs typeface="Arial" pitchFamily="34" charset="0"/>
              </a:rPr>
              <a:t>Pavement temperature </a:t>
            </a:r>
          </a:p>
          <a:p>
            <a:r>
              <a:rPr lang="en-US" sz="3000" dirty="0">
                <a:latin typeface="Arial" pitchFamily="34" charset="0"/>
                <a:cs typeface="Arial" pitchFamily="34" charset="0"/>
              </a:rPr>
              <a:t>Dew point</a:t>
            </a:r>
          </a:p>
          <a:p>
            <a:r>
              <a:rPr lang="en-US" sz="3000" dirty="0">
                <a:latin typeface="Arial" pitchFamily="34" charset="0"/>
                <a:cs typeface="Arial" pitchFamily="34" charset="0"/>
              </a:rPr>
              <a:t>Wind speed</a:t>
            </a:r>
          </a:p>
          <a:p>
            <a:r>
              <a:rPr lang="en-US" sz="3000" dirty="0">
                <a:latin typeface="Arial" pitchFamily="34" charset="0"/>
                <a:cs typeface="Arial" pitchFamily="34" charset="0"/>
              </a:rPr>
              <a:t>Cloud cover</a:t>
            </a:r>
          </a:p>
        </p:txBody>
      </p:sp>
      <p:sp>
        <p:nvSpPr>
          <p:cNvPr id="11" name="Title 1"/>
          <p:cNvSpPr txBox="1">
            <a:spLocks/>
          </p:cNvSpPr>
          <p:nvPr/>
        </p:nvSpPr>
        <p:spPr>
          <a:xfrm>
            <a:off x="381000" y="762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lnSpc>
                <a:spcPts val="3300"/>
              </a:lnSpc>
            </a:pPr>
            <a:r>
              <a:rPr lang="en-US" spc="-100"/>
              <a:t>How to use weather forecasts to </a:t>
            </a:r>
            <a:br>
              <a:rPr lang="en-US" spc="-100"/>
            </a:br>
            <a:r>
              <a:rPr lang="en-US" spc="-100"/>
              <a:t>know when bridge frost is possible</a:t>
            </a:r>
          </a:p>
        </p:txBody>
      </p:sp>
    </p:spTree>
    <p:extLst>
      <p:ext uri="{BB962C8B-B14F-4D97-AF65-F5344CB8AC3E}">
        <p14:creationId xmlns:p14="http://schemas.microsoft.com/office/powerpoint/2010/main" val="3339977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a:lnSpc>
                <a:spcPts val="3300"/>
              </a:lnSpc>
            </a:pPr>
            <a:r>
              <a:rPr lang="en-US" sz="3600" spc="-100" dirty="0"/>
              <a:t>How to get dew point, cloud cover, </a:t>
            </a:r>
            <a:br>
              <a:rPr lang="en-US" sz="3600" spc="-100" dirty="0"/>
            </a:br>
            <a:r>
              <a:rPr lang="en-US" sz="3600" spc="-100" dirty="0"/>
              <a:t>and wind speed</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61" y="990600"/>
            <a:ext cx="2991556" cy="2743200"/>
          </a:xfrm>
          <a:prstGeom prst="rect">
            <a:avLst/>
          </a:prstGeom>
          <a:ln>
            <a:solidFill>
              <a:schemeClr val="tx1"/>
            </a:solidFill>
          </a:ln>
        </p:spPr>
      </p:pic>
      <p:pic>
        <p:nvPicPr>
          <p:cNvPr id="8" name="Picture 7"/>
          <p:cNvPicPr>
            <a:picLocks noChangeAspect="1"/>
          </p:cNvPicPr>
          <p:nvPr/>
        </p:nvPicPr>
        <p:blipFill>
          <a:blip r:embed="rId4" cstate="print"/>
          <a:stretch>
            <a:fillRect/>
          </a:stretch>
        </p:blipFill>
        <p:spPr>
          <a:xfrm>
            <a:off x="6330978" y="1371600"/>
            <a:ext cx="2787316" cy="2170452"/>
          </a:xfrm>
          <a:prstGeom prst="rect">
            <a:avLst/>
          </a:prstGeom>
          <a:ln>
            <a:solidFill>
              <a:schemeClr val="tx1"/>
            </a:solidFill>
          </a:ln>
        </p:spPr>
      </p:pic>
      <p:pic>
        <p:nvPicPr>
          <p:cNvPr id="9" name="Picture 2" descr="Black Ice - Nov24-25-06 - 407YRK0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09" t="25591" r="17549" b="9842"/>
          <a:stretch/>
        </p:blipFill>
        <p:spPr bwMode="auto">
          <a:xfrm>
            <a:off x="3443654" y="1754767"/>
            <a:ext cx="2561492" cy="1447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5-Point Star 9"/>
          <p:cNvSpPr/>
          <p:nvPr/>
        </p:nvSpPr>
        <p:spPr>
          <a:xfrm>
            <a:off x="8008620" y="16909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6553200" y="215881"/>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7243572" y="214567"/>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533400" y="4038600"/>
            <a:ext cx="8382000" cy="2743200"/>
          </a:xfrm>
        </p:spPr>
        <p:txBody>
          <a:bodyPr/>
          <a:lstStyle/>
          <a:p>
            <a:pPr marL="0" indent="0">
              <a:buNone/>
            </a:pPr>
            <a:r>
              <a:rPr lang="en-US" sz="2800" dirty="0">
                <a:latin typeface="Arial" pitchFamily="34" charset="0"/>
                <a:cs typeface="Arial" pitchFamily="34" charset="0"/>
              </a:rPr>
              <a:t>Dew point, cloud cover, and wind speed forecasts are commonly available. Look for them on:</a:t>
            </a:r>
          </a:p>
          <a:p>
            <a:r>
              <a:rPr lang="en-US" sz="2800" dirty="0">
                <a:latin typeface="Arial" pitchFamily="34" charset="0"/>
                <a:cs typeface="Arial" pitchFamily="34" charset="0"/>
              </a:rPr>
              <a:t>Media - TV weather forecasts.</a:t>
            </a:r>
          </a:p>
          <a:p>
            <a:r>
              <a:rPr lang="en-US" sz="2800" dirty="0">
                <a:latin typeface="Arial" pitchFamily="34" charset="0"/>
                <a:cs typeface="Arial" pitchFamily="34" charset="0"/>
              </a:rPr>
              <a:t>Internet weather forecasts.</a:t>
            </a:r>
          </a:p>
          <a:p>
            <a:r>
              <a:rPr lang="en-US" sz="2800" dirty="0">
                <a:latin typeface="Arial" pitchFamily="34" charset="0"/>
                <a:cs typeface="Arial" pitchFamily="34" charset="0"/>
              </a:rPr>
              <a:t>Government services (NOAA or NWS).</a:t>
            </a:r>
          </a:p>
          <a:p>
            <a:r>
              <a:rPr lang="en-US" sz="2800" dirty="0">
                <a:latin typeface="Arial" pitchFamily="34" charset="0"/>
                <a:cs typeface="Arial" pitchFamily="34" charset="0"/>
              </a:rPr>
              <a:t>Value Added Meteorologists.</a:t>
            </a:r>
          </a:p>
          <a:p>
            <a:endParaRPr lang="en-US" dirty="0">
              <a:latin typeface="Arial" pitchFamily="34" charset="0"/>
              <a:cs typeface="Arial" pitchFamily="34" charset="0"/>
            </a:endParaRPr>
          </a:p>
          <a:p>
            <a:endParaRPr lang="en-US" sz="2800" dirty="0">
              <a:latin typeface="Arial" pitchFamily="34" charset="0"/>
              <a:cs typeface="Arial" pitchFamily="34" charset="0"/>
            </a:endParaRPr>
          </a:p>
          <a:p>
            <a:endParaRPr lang="en-US" dirty="0"/>
          </a:p>
          <a:p>
            <a:pPr marL="0" indent="0">
              <a:buNone/>
            </a:pPr>
            <a:endParaRPr lang="en-US" dirty="0"/>
          </a:p>
        </p:txBody>
      </p:sp>
    </p:spTree>
    <p:extLst>
      <p:ext uri="{BB962C8B-B14F-4D97-AF65-F5344CB8AC3E}">
        <p14:creationId xmlns:p14="http://schemas.microsoft.com/office/powerpoint/2010/main" val="2831288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Pavement temperature</a:t>
            </a:r>
          </a:p>
        </p:txBody>
      </p:sp>
      <p:sp>
        <p:nvSpPr>
          <p:cNvPr id="3" name="Content Placeholder 2"/>
          <p:cNvSpPr>
            <a:spLocks noGrp="1"/>
          </p:cNvSpPr>
          <p:nvPr>
            <p:ph idx="1"/>
          </p:nvPr>
        </p:nvSpPr>
        <p:spPr>
          <a:xfrm>
            <a:off x="2286000" y="1371600"/>
            <a:ext cx="7010400" cy="4876800"/>
          </a:xfrm>
        </p:spPr>
        <p:txBody>
          <a:bodyPr>
            <a:normAutofit/>
          </a:bodyPr>
          <a:lstStyle/>
          <a:p>
            <a:pPr marL="0" indent="0">
              <a:buNone/>
            </a:pPr>
            <a:r>
              <a:rPr lang="en-US" dirty="0">
                <a:latin typeface="Arial" pitchFamily="34" charset="0"/>
                <a:cs typeface="Arial" pitchFamily="34" charset="0"/>
              </a:rPr>
              <a:t>Pavement temperature is important </a:t>
            </a:r>
          </a:p>
          <a:p>
            <a:pPr marL="0" indent="0">
              <a:buNone/>
            </a:pPr>
            <a:r>
              <a:rPr lang="en-US" dirty="0">
                <a:latin typeface="Arial" pitchFamily="34" charset="0"/>
                <a:cs typeface="Arial" pitchFamily="34" charset="0"/>
              </a:rPr>
              <a:t>when monitoring for frost or black ice</a:t>
            </a:r>
          </a:p>
          <a:p>
            <a:pPr marL="0" indent="0">
              <a:buNone/>
            </a:pPr>
            <a:endParaRPr lang="en-US" dirty="0">
              <a:latin typeface="Arial" pitchFamily="34" charset="0"/>
              <a:cs typeface="Arial" pitchFamily="34" charset="0"/>
            </a:endParaRPr>
          </a:p>
          <a:p>
            <a:pPr marL="0" indent="0">
              <a:buNone/>
            </a:pPr>
            <a:r>
              <a:rPr lang="en-US" dirty="0">
                <a:latin typeface="Arial" pitchFamily="34" charset="0"/>
                <a:cs typeface="Arial" pitchFamily="34" charset="0"/>
              </a:rPr>
              <a:t>Access to pavement temperatures forecasts:</a:t>
            </a:r>
          </a:p>
          <a:p>
            <a:r>
              <a:rPr lang="en-US" dirty="0">
                <a:latin typeface="Arial" pitchFamily="34" charset="0"/>
                <a:cs typeface="Arial" pitchFamily="34" charset="0"/>
              </a:rPr>
              <a:t>Road Weather Information Sensor </a:t>
            </a:r>
          </a:p>
          <a:p>
            <a:pPr marL="0" indent="349250">
              <a:buNone/>
            </a:pPr>
            <a:r>
              <a:rPr lang="en-US" dirty="0">
                <a:latin typeface="Arial" pitchFamily="34" charset="0"/>
                <a:cs typeface="Arial" pitchFamily="34" charset="0"/>
              </a:rPr>
              <a:t>(RWIS)</a:t>
            </a:r>
          </a:p>
          <a:p>
            <a:r>
              <a:rPr lang="en-US" dirty="0">
                <a:latin typeface="Arial" pitchFamily="34" charset="0"/>
                <a:cs typeface="Arial" pitchFamily="34" charset="0"/>
              </a:rPr>
              <a:t>Maintenance Decision Support </a:t>
            </a:r>
            <a:br>
              <a:rPr lang="en-US" dirty="0">
                <a:latin typeface="Arial" pitchFamily="34" charset="0"/>
                <a:cs typeface="Arial" pitchFamily="34" charset="0"/>
              </a:rPr>
            </a:br>
            <a:r>
              <a:rPr lang="en-US" dirty="0">
                <a:latin typeface="Arial" pitchFamily="34" charset="0"/>
                <a:cs typeface="Arial" pitchFamily="34" charset="0"/>
              </a:rPr>
              <a:t>Systems (MDSS)</a:t>
            </a:r>
          </a:p>
          <a:p>
            <a:r>
              <a:rPr lang="en-US" dirty="0">
                <a:latin typeface="Arial" pitchFamily="34" charset="0"/>
                <a:cs typeface="Arial" pitchFamily="34" charset="0"/>
              </a:rPr>
              <a:t>Infrared pavement sensors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8552" t="7376" r="44160" b="21206"/>
          <a:stretch/>
        </p:blipFill>
        <p:spPr>
          <a:xfrm rot="-180000">
            <a:off x="671287" y="1100767"/>
            <a:ext cx="1436999" cy="5306918"/>
          </a:xfrm>
          <a:prstGeom prst="rect">
            <a:avLst/>
          </a:prstGeom>
          <a:ln>
            <a:solidFill>
              <a:schemeClr val="tx1"/>
            </a:solidFill>
          </a:ln>
        </p:spPr>
      </p:pic>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4677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How can access pavement temperature forecasts?</a:t>
            </a:r>
          </a:p>
          <a:p>
            <a:pPr>
              <a:buNone/>
            </a:pPr>
            <a:endParaRPr lang="en-US" sz="4000" dirty="0"/>
          </a:p>
          <a:p>
            <a:pPr marL="742950" indent="-742950">
              <a:buFont typeface="+mj-lt"/>
              <a:buAutoNum type="arabicPeriod"/>
            </a:pPr>
            <a:r>
              <a:rPr lang="en-US" sz="4000" dirty="0"/>
              <a:t>Road Weather Information Sensor (RWIS)</a:t>
            </a:r>
          </a:p>
          <a:p>
            <a:pPr marL="742950" indent="-742950">
              <a:buFont typeface="+mj-lt"/>
              <a:buAutoNum type="arabicPeriod"/>
            </a:pPr>
            <a:r>
              <a:rPr lang="en-US" sz="4000" dirty="0"/>
              <a:t>Maintenance Decision Support Systems (MDSS) </a:t>
            </a:r>
          </a:p>
          <a:p>
            <a:pPr marL="742950" indent="-742950">
              <a:buFont typeface="+mj-lt"/>
              <a:buAutoNum type="arabicPeriod"/>
            </a:pPr>
            <a:r>
              <a:rPr lang="en-US" sz="4000" dirty="0"/>
              <a:t>Infrared pavement sensors</a:t>
            </a:r>
          </a:p>
          <a:p>
            <a:pPr marL="742950" indent="-742950">
              <a:buFont typeface="+mj-lt"/>
              <a:buAutoNum type="arabicPeriod"/>
            </a:pPr>
            <a:r>
              <a:rPr lang="en-US" sz="4000" dirty="0"/>
              <a:t>All of the above </a:t>
            </a:r>
          </a:p>
          <a:p>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How can access pavement temperature forecasts?</a:t>
            </a:r>
            <a:endParaRPr lang="en-US" sz="4000" dirty="0">
              <a:solidFill>
                <a:schemeClr val="accent1">
                  <a:lumMod val="75000"/>
                </a:schemeClr>
              </a:solidFill>
            </a:endParaRPr>
          </a:p>
          <a:p>
            <a:pPr>
              <a:buNone/>
            </a:pP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Road Weather Information Sensor (RWIS)</a:t>
            </a:r>
          </a:p>
          <a:p>
            <a:pPr marL="742950" indent="-742950">
              <a:buFont typeface="+mj-lt"/>
              <a:buAutoNum type="arabicPeriod"/>
            </a:pPr>
            <a:r>
              <a:rPr lang="en-US" sz="4000" dirty="0">
                <a:solidFill>
                  <a:schemeClr val="accent1">
                    <a:lumMod val="75000"/>
                  </a:schemeClr>
                </a:solidFill>
              </a:rPr>
              <a:t>Maintenance Decision Support Systems (MDSS) </a:t>
            </a:r>
          </a:p>
          <a:p>
            <a:pPr marL="742950" indent="-742950">
              <a:buFont typeface="+mj-lt"/>
              <a:buAutoNum type="arabicPeriod"/>
            </a:pPr>
            <a:r>
              <a:rPr lang="en-US" sz="4000" dirty="0">
                <a:solidFill>
                  <a:schemeClr val="accent1">
                    <a:lumMod val="75000"/>
                  </a:schemeClr>
                </a:solidFill>
              </a:rPr>
              <a:t>Infrared pavement sensors</a:t>
            </a:r>
            <a:endParaRPr lang="en-US" sz="4000" dirty="0">
              <a:solidFill>
                <a:srgbClr val="FFFF00"/>
              </a:solidFill>
            </a:endParaRPr>
          </a:p>
          <a:p>
            <a:pPr marL="742950" indent="-742950">
              <a:buFont typeface="+mj-lt"/>
              <a:buAutoNum type="arabicPeriod"/>
            </a:pPr>
            <a:r>
              <a:rPr lang="en-US" sz="4000" dirty="0">
                <a:solidFill>
                  <a:srgbClr val="FFFF00"/>
                </a:solidFill>
              </a:rPr>
              <a:t>All of the above </a:t>
            </a:r>
          </a:p>
          <a:p>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533400" y="304800"/>
            <a:ext cx="2209800" cy="533400"/>
          </a:xfrm>
        </p:spPr>
        <p:txBody>
          <a:bodyPr>
            <a:normAutofit fontScale="90000"/>
          </a:bodyPr>
          <a:lstStyle/>
          <a:p>
            <a:pPr eaLnBrk="1" hangingPunct="1"/>
            <a:r>
              <a:rPr lang="en-US" altLang="en-US" sz="4400" dirty="0">
                <a:effectLst/>
              </a:rPr>
              <a:t>RWIS</a:t>
            </a:r>
            <a:r>
              <a:rPr lang="en-US" altLang="en-US" dirty="0"/>
              <a:t> </a:t>
            </a:r>
          </a:p>
        </p:txBody>
      </p:sp>
      <p:pic>
        <p:nvPicPr>
          <p:cNvPr id="236548" name="Picture 4" descr="t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093921"/>
            <a:ext cx="3429000" cy="52306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6549" name="Picture 5" descr="C:\Users\Roman\Dropbox\clearroads training\Screenshots\Screenshot 2014-11-10 09.44.23.png"/>
          <p:cNvPicPr>
            <a:picLocks noChangeAspect="1" noChangeArrowheads="1"/>
          </p:cNvPicPr>
          <p:nvPr/>
        </p:nvPicPr>
        <p:blipFill>
          <a:blip r:embed="rId4" cstate="print">
            <a:extLst>
              <a:ext uri="{28A0092B-C50C-407E-A947-70E740481C1C}">
                <a14:useLocalDpi xmlns:a14="http://schemas.microsoft.com/office/drawing/2010/main" val="0"/>
              </a:ext>
            </a:extLst>
          </a:blip>
          <a:srcRect l="58429" t="20438" r="14999" b="38200"/>
          <a:stretch>
            <a:fillRect/>
          </a:stretch>
        </p:blipFill>
        <p:spPr bwMode="auto">
          <a:xfrm>
            <a:off x="4630757" y="2376575"/>
            <a:ext cx="3962400" cy="3324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9"/>
          <p:cNvSpPr>
            <a:spLocks noChangeArrowheads="1"/>
          </p:cNvSpPr>
          <p:nvPr/>
        </p:nvSpPr>
        <p:spPr bwMode="auto">
          <a:xfrm>
            <a:off x="3657600" y="920841"/>
            <a:ext cx="4267200" cy="2308324"/>
          </a:xfrm>
          <a:prstGeom prst="rect">
            <a:avLst/>
          </a:prstGeom>
          <a:solidFill>
            <a:srgbClr val="FFFF00"/>
          </a:solidFill>
          <a:ln>
            <a:solidFill>
              <a:schemeClr val="tx1"/>
            </a:solidFill>
          </a:ln>
          <a:extLst/>
        </p:spPr>
        <p:txBody>
          <a:bodyPr wrap="square">
            <a:spAutoFit/>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dirty="0"/>
              <a:t>Note to presenters:  If your state has access, place your website access info here, e.g. </a:t>
            </a:r>
            <a:r>
              <a:rPr lang="en-US" altLang="en-US" sz="2400" dirty="0">
                <a:hlinkClick r:id="rId5"/>
              </a:rPr>
              <a:t>www.rwis.dot.state.mn.us</a:t>
            </a:r>
            <a:endParaRPr lang="en-US" altLang="en-US" sz="2400" dirty="0"/>
          </a:p>
          <a:p>
            <a:pPr eaLnBrk="1" hangingPunct="1"/>
            <a:r>
              <a:rPr lang="en-US" altLang="en-US" sz="2400" dirty="0"/>
              <a:t>Delete this yellow box before presenting.</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36905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587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1" t="7548" r="32130" b="6250"/>
          <a:stretch/>
        </p:blipFill>
        <p:spPr bwMode="auto">
          <a:xfrm>
            <a:off x="533400" y="1143000"/>
            <a:ext cx="5358097"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600" y="2057400"/>
            <a:ext cx="3962400" cy="1200329"/>
          </a:xfrm>
          <a:prstGeom prst="rect">
            <a:avLst/>
          </a:prstGeom>
          <a:solidFill>
            <a:srgbClr val="FFFF00"/>
          </a:solidFill>
          <a:ln>
            <a:solidFill>
              <a:schemeClr val="tx1"/>
            </a:solidFill>
          </a:ln>
        </p:spPr>
        <p:txBody>
          <a:bodyPr wrap="square" rtlCol="0">
            <a:spAutoFit/>
          </a:bodyPr>
          <a:lstStyle/>
          <a:p>
            <a:r>
              <a:rPr lang="en-US" dirty="0"/>
              <a:t>Note to presenters:  Insert your pavement temperature map here.  Delete this yellow box before making presentation.</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51554" name="TextBox 1"/>
          <p:cNvSpPr txBox="1">
            <a:spLocks noChangeArrowheads="1"/>
          </p:cNvSpPr>
          <p:nvPr/>
        </p:nvSpPr>
        <p:spPr bwMode="auto">
          <a:xfrm>
            <a:off x="5238004" y="4178953"/>
            <a:ext cx="3505200" cy="954107"/>
          </a:xfrm>
          <a:prstGeom prst="rect">
            <a:avLst/>
          </a:prstGeom>
          <a:solidFill>
            <a:srgbClr val="1597B9"/>
          </a:solidFill>
          <a:ln>
            <a:solidFill>
              <a:schemeClr val="tx1"/>
            </a:solidFill>
          </a:ln>
          <a:extLst/>
        </p:spPr>
        <p:txBody>
          <a:bodyPr wrap="square">
            <a:spAutoFit/>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solidFill>
                  <a:schemeClr val="bg1"/>
                </a:solidFill>
                <a:effectLst>
                  <a:outerShdw blurRad="38100" dist="38100" dir="2700000" algn="tl">
                    <a:srgbClr val="000000">
                      <a:alpha val="43137"/>
                    </a:srgbClr>
                  </a:outerShdw>
                </a:effectLst>
              </a:rPr>
              <a:t>Statewide pavement temperatures</a:t>
            </a:r>
          </a:p>
        </p:txBody>
      </p:sp>
    </p:spTree>
    <p:extLst>
      <p:ext uri="{BB962C8B-B14F-4D97-AF65-F5344CB8AC3E}">
        <p14:creationId xmlns:p14="http://schemas.microsoft.com/office/powerpoint/2010/main" val="5790394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1600200"/>
          </a:xfrm>
        </p:spPr>
        <p:txBody>
          <a:bodyPr>
            <a:normAutofit/>
          </a:bodyPr>
          <a:lstStyle/>
          <a:p>
            <a:r>
              <a:rPr lang="en-US" sz="3200" spc="-100" dirty="0"/>
              <a:t>Many state’s RWIS information can be found at: </a:t>
            </a:r>
            <a:r>
              <a:rPr lang="en-US" sz="2700" spc="-100" dirty="0"/>
              <a:t>https://mesonet.agron.iastate.edu/RWIS/currentSF.phtml</a:t>
            </a:r>
          </a:p>
        </p:txBody>
      </p:sp>
      <p:pic>
        <p:nvPicPr>
          <p:cNvPr id="4" name="Picture 3"/>
          <p:cNvPicPr>
            <a:picLocks noChangeAspect="1"/>
          </p:cNvPicPr>
          <p:nvPr/>
        </p:nvPicPr>
        <p:blipFill rotWithShape="1">
          <a:blip r:embed="rId3" cstate="print"/>
          <a:srcRect b="22028"/>
          <a:stretch/>
        </p:blipFill>
        <p:spPr>
          <a:xfrm>
            <a:off x="394771" y="1803403"/>
            <a:ext cx="7620000" cy="4071949"/>
          </a:xfrm>
          <a:prstGeom prst="rect">
            <a:avLst/>
          </a:prstGeom>
          <a:ln>
            <a:solidFill>
              <a:schemeClr val="tx1"/>
            </a:solidFill>
          </a:ln>
        </p:spPr>
      </p:pic>
      <p:sp>
        <p:nvSpPr>
          <p:cNvPr id="5" name="Oval 4"/>
          <p:cNvSpPr/>
          <p:nvPr/>
        </p:nvSpPr>
        <p:spPr>
          <a:xfrm>
            <a:off x="609600" y="3733800"/>
            <a:ext cx="1981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2667000" y="4114800"/>
            <a:ext cx="160020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43400" y="4343400"/>
            <a:ext cx="3276600" cy="461665"/>
          </a:xfrm>
          <a:prstGeom prst="rect">
            <a:avLst/>
          </a:prstGeom>
          <a:noFill/>
        </p:spPr>
        <p:txBody>
          <a:bodyPr wrap="square" rtlCol="0">
            <a:spAutoFit/>
          </a:bodyPr>
          <a:lstStyle/>
          <a:p>
            <a:r>
              <a:rPr lang="en-US" sz="2400" b="1" dirty="0">
                <a:solidFill>
                  <a:srgbClr val="FF0000"/>
                </a:solidFill>
                <a:latin typeface="Arial" pitchFamily="34" charset="0"/>
                <a:cs typeface="Arial" pitchFamily="34" charset="0"/>
              </a:rPr>
              <a:t>Select State here!</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08812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a:bodyPr>
          <a:lstStyle/>
          <a:p>
            <a:r>
              <a:rPr lang="en-US" dirty="0"/>
              <a:t>Or at http://mesowest.utah.edu</a:t>
            </a:r>
          </a:p>
        </p:txBody>
      </p:sp>
      <p:pic>
        <p:nvPicPr>
          <p:cNvPr id="6" name="Picture 5"/>
          <p:cNvPicPr>
            <a:picLocks noChangeAspect="1"/>
          </p:cNvPicPr>
          <p:nvPr/>
        </p:nvPicPr>
        <p:blipFill>
          <a:blip r:embed="rId3" cstate="print"/>
          <a:stretch>
            <a:fillRect/>
          </a:stretch>
        </p:blipFill>
        <p:spPr>
          <a:xfrm>
            <a:off x="533401" y="1136378"/>
            <a:ext cx="6710172" cy="4374397"/>
          </a:xfrm>
          <a:prstGeom prst="rect">
            <a:avLst/>
          </a:prstGeom>
          <a:ln>
            <a:solidFill>
              <a:schemeClr val="tx1"/>
            </a:solidFill>
          </a:ln>
        </p:spPr>
      </p:pic>
      <p:sp>
        <p:nvSpPr>
          <p:cNvPr id="4" name="Oval 3"/>
          <p:cNvSpPr/>
          <p:nvPr/>
        </p:nvSpPr>
        <p:spPr>
          <a:xfrm>
            <a:off x="1447800" y="1197166"/>
            <a:ext cx="22860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43400" y="2639705"/>
            <a:ext cx="4495800" cy="1246495"/>
          </a:xfrm>
          <a:prstGeom prst="rect">
            <a:avLst/>
          </a:prstGeom>
          <a:solidFill>
            <a:schemeClr val="bg1"/>
          </a:solidFill>
          <a:ln w="28575">
            <a:solidFill>
              <a:srgbClr val="FFC000"/>
            </a:solidFill>
          </a:ln>
        </p:spPr>
        <p:txBody>
          <a:bodyPr wrap="square" rtlCol="0">
            <a:spAutoFit/>
          </a:bodyPr>
          <a:lstStyle/>
          <a:p>
            <a:pPr>
              <a:lnSpc>
                <a:spcPts val="3000"/>
              </a:lnSpc>
            </a:pPr>
            <a:r>
              <a:rPr lang="en-US" sz="2800" dirty="0"/>
              <a:t>Select your state and road weather to get road weather information for your area.</a:t>
            </a:r>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16521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noFill/>
        </p:spPr>
        <p:txBody>
          <a:bodyPr>
            <a:noAutofit/>
          </a:bodyPr>
          <a:lstStyle/>
          <a:p>
            <a:r>
              <a:rPr lang="en-US" dirty="0"/>
              <a:t>Tip from experienced drivers	</a:t>
            </a: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123" t="8425" r="1496" b="12919"/>
          <a:stretch/>
        </p:blipFill>
        <p:spPr>
          <a:xfrm>
            <a:off x="457200" y="1226284"/>
            <a:ext cx="6050153" cy="4229836"/>
          </a:xfrm>
          <a:ln>
            <a:solidFill>
              <a:schemeClr val="tx1"/>
            </a:solidFill>
          </a:ln>
        </p:spPr>
      </p:pic>
      <p:pic>
        <p:nvPicPr>
          <p:cNvPr id="4098" name="Picture 2" descr="C:\Users\Roman\AppData\Local\Microsoft\Windows\Temporary Internet Files\Content.IE5\QMX30JD2\MC90029736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2667000"/>
            <a:ext cx="1821485" cy="1831543"/>
          </a:xfrm>
          <a:prstGeom prst="rect">
            <a:avLst/>
          </a:prstGeom>
          <a:solidFill>
            <a:srgbClr val="FFC000"/>
          </a:solidFill>
          <a:ln>
            <a:solidFill>
              <a:schemeClr val="tx1"/>
            </a:solidFill>
          </a:ln>
          <a:extLst/>
        </p:spPr>
      </p:pic>
      <p:sp>
        <p:nvSpPr>
          <p:cNvPr id="9" name="TextBox 8"/>
          <p:cNvSpPr txBox="1"/>
          <p:nvPr/>
        </p:nvSpPr>
        <p:spPr>
          <a:xfrm>
            <a:off x="457200" y="4800600"/>
            <a:ext cx="7696200" cy="954107"/>
          </a:xfrm>
          <a:prstGeom prst="rect">
            <a:avLst/>
          </a:prstGeom>
          <a:solidFill>
            <a:srgbClr val="FFC000"/>
          </a:solidFill>
          <a:ln>
            <a:solidFill>
              <a:schemeClr val="tx1"/>
            </a:solidFill>
          </a:ln>
        </p:spPr>
        <p:txBody>
          <a:bodyPr wrap="square" rtlCol="0">
            <a:spAutoFit/>
          </a:bodyPr>
          <a:lstStyle/>
          <a:p>
            <a:r>
              <a:rPr lang="en-US" sz="2800" dirty="0">
                <a:latin typeface="Arial" pitchFamily="34" charset="0"/>
                <a:cs typeface="Arial" pitchFamily="34" charset="0"/>
              </a:rPr>
              <a:t>Forecasts are helpful, but if there is a likelihood of frost, drive the bridges to check for frost.</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33644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889000"/>
          </a:xfrm>
        </p:spPr>
        <p:txBody>
          <a:bodyPr>
            <a:noAutofit/>
          </a:bodyPr>
          <a:lstStyle/>
          <a:p>
            <a:pPr>
              <a:lnSpc>
                <a:spcPts val="3300"/>
              </a:lnSpc>
            </a:pPr>
            <a:r>
              <a:rPr lang="en-US" dirty="0"/>
              <a:t>When to anti-ice in anticipation </a:t>
            </a:r>
            <a:br>
              <a:rPr lang="en-US" dirty="0"/>
            </a:br>
            <a:r>
              <a:rPr lang="en-US" dirty="0"/>
              <a:t>of bridge frost</a:t>
            </a:r>
          </a:p>
        </p:txBody>
      </p:sp>
      <p:sp>
        <p:nvSpPr>
          <p:cNvPr id="3" name="Content Placeholder 2"/>
          <p:cNvSpPr>
            <a:spLocks noGrp="1"/>
          </p:cNvSpPr>
          <p:nvPr>
            <p:ph idx="1"/>
          </p:nvPr>
        </p:nvSpPr>
        <p:spPr/>
        <p:txBody>
          <a:bodyPr/>
          <a:lstStyle/>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95688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tow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43" r="18786"/>
          <a:stretch/>
        </p:blipFill>
        <p:spPr bwMode="auto">
          <a:xfrm>
            <a:off x="87513" y="1185888"/>
            <a:ext cx="2087161" cy="49307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152400"/>
            <a:ext cx="8229600" cy="914400"/>
          </a:xfrm>
        </p:spPr>
        <p:txBody>
          <a:bodyPr>
            <a:normAutofit/>
          </a:bodyPr>
          <a:lstStyle/>
          <a:p>
            <a:r>
              <a:rPr lang="en-US" dirty="0"/>
              <a:t>Looking for frost</a:t>
            </a:r>
          </a:p>
        </p:txBody>
      </p:sp>
      <p:sp>
        <p:nvSpPr>
          <p:cNvPr id="6" name="TextBox 5"/>
          <p:cNvSpPr txBox="1"/>
          <p:nvPr/>
        </p:nvSpPr>
        <p:spPr>
          <a:xfrm>
            <a:off x="2209800" y="1371600"/>
            <a:ext cx="3733800" cy="923330"/>
          </a:xfrm>
          <a:prstGeom prst="rect">
            <a:avLst/>
          </a:prstGeom>
          <a:solidFill>
            <a:schemeClr val="tx2">
              <a:lumMod val="40000"/>
              <a:lumOff val="60000"/>
            </a:schemeClr>
          </a:solidFill>
          <a:ln w="3175">
            <a:solidFill>
              <a:schemeClr val="tx1"/>
            </a:solidFill>
          </a:ln>
        </p:spPr>
        <p:txBody>
          <a:bodyPr wrap="square" rtlCol="0">
            <a:spAutoFit/>
          </a:bodyPr>
          <a:lstStyle/>
          <a:p>
            <a:pPr algn="ctr"/>
            <a:r>
              <a:rPr lang="en-US" dirty="0">
                <a:latin typeface="Arial" pitchFamily="34" charset="0"/>
                <a:cs typeface="Arial" pitchFamily="34" charset="0"/>
              </a:rPr>
              <a:t>Is the pavement temperature below or about to drop below freezing?</a:t>
            </a:r>
          </a:p>
        </p:txBody>
      </p:sp>
      <p:sp>
        <p:nvSpPr>
          <p:cNvPr id="7" name="TextBox 6"/>
          <p:cNvSpPr txBox="1"/>
          <p:nvPr/>
        </p:nvSpPr>
        <p:spPr>
          <a:xfrm>
            <a:off x="2362200" y="3048000"/>
            <a:ext cx="3429000" cy="923330"/>
          </a:xfrm>
          <a:prstGeom prst="rect">
            <a:avLst/>
          </a:prstGeom>
          <a:solidFill>
            <a:schemeClr val="tx2">
              <a:lumMod val="40000"/>
              <a:lumOff val="60000"/>
            </a:schemeClr>
          </a:solidFill>
          <a:ln>
            <a:solidFill>
              <a:schemeClr val="tx1"/>
            </a:solidFill>
          </a:ln>
        </p:spPr>
        <p:txBody>
          <a:bodyPr wrap="square" rtlCol="0">
            <a:spAutoFit/>
          </a:bodyPr>
          <a:lstStyle/>
          <a:p>
            <a:pPr algn="ctr"/>
            <a:r>
              <a:rPr lang="en-US" dirty="0">
                <a:latin typeface="Arial" pitchFamily="34" charset="0"/>
                <a:cs typeface="Arial" pitchFamily="34" charset="0"/>
              </a:rPr>
              <a:t>Is the pavement temperature near the dew point, within</a:t>
            </a:r>
          </a:p>
          <a:p>
            <a:pPr algn="ctr"/>
            <a:r>
              <a:rPr lang="en-US" dirty="0">
                <a:latin typeface="Arial" pitchFamily="34" charset="0"/>
                <a:cs typeface="Arial" pitchFamily="34" charset="0"/>
              </a:rPr>
              <a:t>2-3°F?</a:t>
            </a:r>
          </a:p>
        </p:txBody>
      </p:sp>
      <p:cxnSp>
        <p:nvCxnSpPr>
          <p:cNvPr id="9" name="Straight Arrow Connector 8"/>
          <p:cNvCxnSpPr/>
          <p:nvPr/>
        </p:nvCxnSpPr>
        <p:spPr>
          <a:xfrm>
            <a:off x="4038600" y="2362200"/>
            <a:ext cx="0" cy="60067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934200" y="3039070"/>
            <a:ext cx="1905000" cy="923330"/>
          </a:xfrm>
          <a:prstGeom prst="rect">
            <a:avLst/>
          </a:prstGeom>
          <a:solidFill>
            <a:schemeClr val="tx2">
              <a:lumMod val="40000"/>
              <a:lumOff val="60000"/>
            </a:schemeClr>
          </a:solidFill>
          <a:ln>
            <a:solidFill>
              <a:schemeClr val="tx1"/>
            </a:solidFill>
          </a:ln>
        </p:spPr>
        <p:txBody>
          <a:bodyPr wrap="square" rtlCol="0">
            <a:spAutoFit/>
          </a:bodyPr>
          <a:lstStyle/>
          <a:p>
            <a:pPr algn="ctr"/>
            <a:r>
              <a:rPr lang="en-US" dirty="0">
                <a:latin typeface="Arial" pitchFamily="34" charset="0"/>
                <a:cs typeface="Arial" pitchFamily="34" charset="0"/>
              </a:rPr>
              <a:t>Frost unlikely, no anti-icing needed</a:t>
            </a:r>
          </a:p>
        </p:txBody>
      </p:sp>
      <p:sp>
        <p:nvSpPr>
          <p:cNvPr id="22" name="TextBox 21"/>
          <p:cNvSpPr txBox="1"/>
          <p:nvPr/>
        </p:nvSpPr>
        <p:spPr>
          <a:xfrm>
            <a:off x="6038589" y="1828800"/>
            <a:ext cx="648222" cy="400110"/>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No</a:t>
            </a:r>
          </a:p>
        </p:txBody>
      </p:sp>
      <p:sp>
        <p:nvSpPr>
          <p:cNvPr id="35" name="TextBox 34"/>
          <p:cNvSpPr txBox="1"/>
          <p:nvPr/>
        </p:nvSpPr>
        <p:spPr>
          <a:xfrm>
            <a:off x="6019800" y="3124200"/>
            <a:ext cx="685800" cy="400110"/>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No</a:t>
            </a:r>
          </a:p>
        </p:txBody>
      </p:sp>
      <p:sp>
        <p:nvSpPr>
          <p:cNvPr id="36" name="TextBox 35"/>
          <p:cNvSpPr txBox="1"/>
          <p:nvPr/>
        </p:nvSpPr>
        <p:spPr>
          <a:xfrm>
            <a:off x="2362200" y="4495800"/>
            <a:ext cx="3429000" cy="369332"/>
          </a:xfrm>
          <a:prstGeom prst="rect">
            <a:avLst/>
          </a:prstGeom>
          <a:solidFill>
            <a:schemeClr val="tx2">
              <a:lumMod val="40000"/>
              <a:lumOff val="60000"/>
            </a:schemeClr>
          </a:solidFill>
          <a:ln>
            <a:solidFill>
              <a:schemeClr val="tx1"/>
            </a:solidFill>
          </a:ln>
        </p:spPr>
        <p:txBody>
          <a:bodyPr wrap="square" rtlCol="0">
            <a:spAutoFit/>
          </a:bodyPr>
          <a:lstStyle/>
          <a:p>
            <a:pPr algn="ctr"/>
            <a:r>
              <a:rPr lang="en-US" dirty="0">
                <a:latin typeface="Arial" pitchFamily="34" charset="0"/>
                <a:cs typeface="Arial" pitchFamily="34" charset="0"/>
              </a:rPr>
              <a:t>Is it windy (above 6 mph)?</a:t>
            </a:r>
          </a:p>
        </p:txBody>
      </p:sp>
      <p:cxnSp>
        <p:nvCxnSpPr>
          <p:cNvPr id="37" name="Straight Arrow Connector 36"/>
          <p:cNvCxnSpPr/>
          <p:nvPr/>
        </p:nvCxnSpPr>
        <p:spPr>
          <a:xfrm>
            <a:off x="4038600" y="3971330"/>
            <a:ext cx="0" cy="52447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4267200" y="4038600"/>
            <a:ext cx="838200" cy="400110"/>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Yes</a:t>
            </a:r>
          </a:p>
        </p:txBody>
      </p:sp>
      <p:sp>
        <p:nvSpPr>
          <p:cNvPr id="49" name="TextBox 48"/>
          <p:cNvSpPr txBox="1"/>
          <p:nvPr/>
        </p:nvSpPr>
        <p:spPr>
          <a:xfrm>
            <a:off x="3124200" y="5486400"/>
            <a:ext cx="1905000" cy="923330"/>
          </a:xfrm>
          <a:prstGeom prst="rect">
            <a:avLst/>
          </a:prstGeom>
          <a:solidFill>
            <a:schemeClr val="tx2">
              <a:lumMod val="40000"/>
              <a:lumOff val="60000"/>
            </a:schemeClr>
          </a:solidFill>
          <a:ln>
            <a:solidFill>
              <a:schemeClr val="tx1"/>
            </a:solidFill>
          </a:ln>
        </p:spPr>
        <p:txBody>
          <a:bodyPr wrap="square" rtlCol="0">
            <a:spAutoFit/>
          </a:bodyPr>
          <a:lstStyle/>
          <a:p>
            <a:pPr algn="ctr"/>
            <a:r>
              <a:rPr lang="en-US" dirty="0">
                <a:latin typeface="Arial" pitchFamily="34" charset="0"/>
                <a:cs typeface="Arial" pitchFamily="34" charset="0"/>
              </a:rPr>
              <a:t>Frost likely, </a:t>
            </a:r>
            <a:br>
              <a:rPr lang="en-US" dirty="0">
                <a:latin typeface="Arial" pitchFamily="34" charset="0"/>
                <a:cs typeface="Arial" pitchFamily="34" charset="0"/>
              </a:rPr>
            </a:br>
            <a:r>
              <a:rPr lang="en-US" dirty="0">
                <a:latin typeface="Arial" pitchFamily="34" charset="0"/>
                <a:cs typeface="Arial" pitchFamily="34" charset="0"/>
              </a:rPr>
              <a:t>anti-icing needed</a:t>
            </a:r>
          </a:p>
        </p:txBody>
      </p:sp>
      <p:cxnSp>
        <p:nvCxnSpPr>
          <p:cNvPr id="64" name="Straight Arrow Connector 63"/>
          <p:cNvCxnSpPr>
            <a:stCxn id="7" idx="3"/>
            <a:endCxn id="17" idx="1"/>
          </p:cNvCxnSpPr>
          <p:nvPr/>
        </p:nvCxnSpPr>
        <p:spPr>
          <a:xfrm flipV="1">
            <a:off x="5791200" y="3500735"/>
            <a:ext cx="1143000" cy="893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70" name="Elbow Connector 69"/>
          <p:cNvCxnSpPr/>
          <p:nvPr/>
        </p:nvCxnSpPr>
        <p:spPr>
          <a:xfrm>
            <a:off x="6019800" y="1828800"/>
            <a:ext cx="1866900" cy="1210270"/>
          </a:xfrm>
          <a:prstGeom prst="bentConnector2">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74" name="Elbow Connector 73"/>
          <p:cNvCxnSpPr>
            <a:stCxn id="36" idx="3"/>
            <a:endCxn id="17" idx="2"/>
          </p:cNvCxnSpPr>
          <p:nvPr/>
        </p:nvCxnSpPr>
        <p:spPr>
          <a:xfrm flipV="1">
            <a:off x="5791200" y="3962400"/>
            <a:ext cx="2095500" cy="718066"/>
          </a:xfrm>
          <a:prstGeom prst="bentConnector2">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267200" y="2514600"/>
            <a:ext cx="838200" cy="400110"/>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Yes</a:t>
            </a:r>
          </a:p>
        </p:txBody>
      </p:sp>
      <p:sp>
        <p:nvSpPr>
          <p:cNvPr id="39" name="TextBox 38"/>
          <p:cNvSpPr txBox="1"/>
          <p:nvPr/>
        </p:nvSpPr>
        <p:spPr>
          <a:xfrm>
            <a:off x="5943600" y="4724400"/>
            <a:ext cx="838200" cy="400110"/>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Yes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34000" y="381000"/>
            <a:ext cx="1752600" cy="1313801"/>
          </a:xfrm>
          <a:prstGeom prst="rect">
            <a:avLst/>
          </a:prstGeom>
        </p:spPr>
      </p:pic>
      <p:sp>
        <p:nvSpPr>
          <p:cNvPr id="60" name="TextBox 59"/>
          <p:cNvSpPr txBox="1"/>
          <p:nvPr/>
        </p:nvSpPr>
        <p:spPr>
          <a:xfrm>
            <a:off x="4343400" y="5029200"/>
            <a:ext cx="685800" cy="400110"/>
          </a:xfrm>
          <a:prstGeom prst="rect">
            <a:avLst/>
          </a:prstGeom>
          <a:noFill/>
        </p:spPr>
        <p:txBody>
          <a:bodyPr wrap="square" rtlCol="0">
            <a:spAutoFit/>
          </a:bodyPr>
          <a:lstStyle/>
          <a:p>
            <a:pPr algn="ctr"/>
            <a:r>
              <a:rPr lang="en-US" sz="2000" b="1" dirty="0">
                <a:solidFill>
                  <a:schemeClr val="bg1"/>
                </a:solidFill>
                <a:latin typeface="Arial" pitchFamily="34" charset="0"/>
                <a:cs typeface="Arial" pitchFamily="34" charset="0"/>
              </a:rPr>
              <a:t>No</a:t>
            </a:r>
          </a:p>
        </p:txBody>
      </p:sp>
      <p:sp>
        <p:nvSpPr>
          <p:cNvPr id="24" name="5-Point Star 2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Isosceles Triangle 25"/>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cxnSp>
        <p:nvCxnSpPr>
          <p:cNvPr id="41" name="Straight Arrow Connector 40"/>
          <p:cNvCxnSpPr/>
          <p:nvPr/>
        </p:nvCxnSpPr>
        <p:spPr>
          <a:xfrm>
            <a:off x="4038600" y="4876800"/>
            <a:ext cx="0" cy="600670"/>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6955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889000"/>
          </a:xfrm>
        </p:spPr>
        <p:txBody>
          <a:bodyPr>
            <a:normAutofit/>
          </a:bodyPr>
          <a:lstStyle/>
          <a:p>
            <a:r>
              <a:rPr lang="en-US" dirty="0"/>
              <a:t>How to anti-ice or treat bridges</a:t>
            </a:r>
          </a:p>
        </p:txBody>
      </p:sp>
      <p:sp>
        <p:nvSpPr>
          <p:cNvPr id="3" name="Content Placeholder 2"/>
          <p:cNvSpPr>
            <a:spLocks noGrp="1"/>
          </p:cNvSpPr>
          <p:nvPr>
            <p:ph idx="1"/>
          </p:nvPr>
        </p:nvSpPr>
        <p:spPr/>
        <p:txBody>
          <a:bodyPr/>
          <a:lstStyle/>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792938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313" y="990600"/>
            <a:ext cx="5867400" cy="4400550"/>
          </a:xfrm>
          <a:prstGeom prst="rect">
            <a:avLst/>
          </a:prstGeom>
        </p:spPr>
      </p:pic>
      <p:sp>
        <p:nvSpPr>
          <p:cNvPr id="2" name="Title 1"/>
          <p:cNvSpPr>
            <a:spLocks noGrp="1"/>
          </p:cNvSpPr>
          <p:nvPr>
            <p:ph type="title"/>
          </p:nvPr>
        </p:nvSpPr>
        <p:spPr>
          <a:xfrm>
            <a:off x="838200" y="76200"/>
            <a:ext cx="8229600" cy="1143000"/>
          </a:xfrm>
        </p:spPr>
        <p:txBody>
          <a:bodyPr>
            <a:normAutofit/>
          </a:bodyPr>
          <a:lstStyle/>
          <a:p>
            <a:r>
              <a:rPr lang="en-US" dirty="0">
                <a:solidFill>
                  <a:schemeClr val="bg1"/>
                </a:solidFill>
              </a:rPr>
              <a:t>Anti-icing</a:t>
            </a:r>
          </a:p>
        </p:txBody>
      </p:sp>
      <p:sp>
        <p:nvSpPr>
          <p:cNvPr id="3" name="Content Placeholder 2"/>
          <p:cNvSpPr>
            <a:spLocks noGrp="1"/>
          </p:cNvSpPr>
          <p:nvPr>
            <p:ph idx="1"/>
          </p:nvPr>
        </p:nvSpPr>
        <p:spPr>
          <a:xfrm>
            <a:off x="1143000" y="4267200"/>
            <a:ext cx="5676900" cy="1371600"/>
          </a:xfrm>
          <a:solidFill>
            <a:srgbClr val="FFC000"/>
          </a:solidFill>
          <a:ln w="3175">
            <a:solidFill>
              <a:schemeClr val="tx1"/>
            </a:solidFill>
          </a:ln>
        </p:spPr>
        <p:txBody>
          <a:bodyPr>
            <a:normAutofit/>
          </a:bodyPr>
          <a:lstStyle/>
          <a:p>
            <a:pPr marL="0" indent="0">
              <a:buNone/>
            </a:pPr>
            <a:r>
              <a:rPr lang="en-US" sz="2000" dirty="0">
                <a:solidFill>
                  <a:schemeClr val="tx1"/>
                </a:solidFill>
                <a:latin typeface="Arial" pitchFamily="34" charset="0"/>
                <a:cs typeface="Arial" pitchFamily="34" charset="0"/>
              </a:rPr>
              <a:t>Anti-icing can be used to prevent frost or black ice from forming on the roads by applying a chemical freeze point depressant. </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08620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True or false: Anti-icing helps to prevent frost formation.</a:t>
            </a:r>
          </a:p>
          <a:p>
            <a:pPr marL="228600" indent="-228600">
              <a:buAutoNum type="alphaLcPeriod"/>
            </a:pPr>
            <a:endParaRPr lang="en-US" sz="4000" dirty="0"/>
          </a:p>
          <a:p>
            <a:pPr marL="742950" indent="-742950">
              <a:buFont typeface="+mj-lt"/>
              <a:buAutoNum type="arabicPeriod"/>
            </a:pPr>
            <a:r>
              <a:rPr lang="en-US" sz="4000" dirty="0"/>
              <a:t>True </a:t>
            </a:r>
          </a:p>
          <a:p>
            <a:pPr marL="742950" indent="-742950">
              <a:buFont typeface="+mj-lt"/>
              <a:buAutoNum type="arabicPeriod"/>
            </a:pPr>
            <a:r>
              <a:rPr lang="en-US" sz="4000" dirty="0"/>
              <a:t>False </a:t>
            </a:r>
          </a:p>
        </p:txBody>
      </p:sp>
      <p:sp>
        <p:nvSpPr>
          <p:cNvPr id="4" name="Isosceles Triangle 3"/>
          <p:cNvSpPr/>
          <p:nvPr/>
        </p:nvSpPr>
        <p:spPr>
          <a:xfrm>
            <a:off x="7469124" y="185514"/>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121727" y="1397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6858000" y="2159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True or false: Anti-icing helps to prevent frost formation.</a:t>
            </a:r>
          </a:p>
          <a:p>
            <a:pPr marL="228600" indent="-228600">
              <a:buAutoNum type="alphaLcPeriod"/>
            </a:pPr>
            <a:endParaRPr lang="en-US" sz="4000" dirty="0">
              <a:solidFill>
                <a:srgbClr val="FFFF00"/>
              </a:solidFill>
            </a:endParaRPr>
          </a:p>
          <a:p>
            <a:pPr marL="742950" indent="-742950">
              <a:buFont typeface="+mj-lt"/>
              <a:buAutoNum type="arabicPeriod"/>
            </a:pPr>
            <a:r>
              <a:rPr lang="en-US" sz="4000" dirty="0">
                <a:solidFill>
                  <a:srgbClr val="FFFF00"/>
                </a:solidFill>
              </a:rPr>
              <a:t>True </a:t>
            </a: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False </a:t>
            </a:r>
          </a:p>
        </p:txBody>
      </p:sp>
      <p:sp>
        <p:nvSpPr>
          <p:cNvPr id="4" name="Isosceles Triangle 3"/>
          <p:cNvSpPr/>
          <p:nvPr/>
        </p:nvSpPr>
        <p:spPr>
          <a:xfrm>
            <a:off x="7547610" y="196815"/>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167162" y="127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7014972" y="198129"/>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021670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8229600" cy="563562"/>
          </a:xfrm>
          <a:noFill/>
        </p:spPr>
        <p:txBody>
          <a:bodyPr>
            <a:noAutofit/>
          </a:bodyPr>
          <a:lstStyle/>
          <a:p>
            <a:r>
              <a:rPr lang="en-US" dirty="0"/>
              <a:t>Tip from experienced drivers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143000"/>
            <a:ext cx="5638800" cy="4229100"/>
          </a:xfrm>
          <a:ln>
            <a:solidFill>
              <a:schemeClr val="tx1"/>
            </a:solidFill>
          </a:ln>
        </p:spPr>
      </p:pic>
      <p:pic>
        <p:nvPicPr>
          <p:cNvPr id="4098" name="Picture 2" descr="C:\Users\Roman\AppData\Local\Microsoft\Windows\Temporary Internet Files\Content.IE5\QMX30JD2\MC90029736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9172" y="2003615"/>
            <a:ext cx="1828800" cy="1838897"/>
          </a:xfrm>
          <a:prstGeom prst="rect">
            <a:avLst/>
          </a:prstGeom>
          <a:solidFill>
            <a:srgbClr val="FFC000"/>
          </a:solidFill>
          <a:ln w="3175">
            <a:solidFill>
              <a:schemeClr val="tx1"/>
            </a:solidFill>
          </a:ln>
          <a:extLst/>
        </p:spPr>
      </p:pic>
      <p:sp>
        <p:nvSpPr>
          <p:cNvPr id="9" name="TextBox 8"/>
          <p:cNvSpPr txBox="1"/>
          <p:nvPr/>
        </p:nvSpPr>
        <p:spPr>
          <a:xfrm>
            <a:off x="533400" y="5416532"/>
            <a:ext cx="6294304" cy="1054135"/>
          </a:xfrm>
          <a:prstGeom prst="rect">
            <a:avLst/>
          </a:prstGeom>
          <a:solidFill>
            <a:srgbClr val="FFC000"/>
          </a:solidFill>
          <a:ln w="3175">
            <a:solidFill>
              <a:schemeClr val="tx1"/>
            </a:solidFill>
          </a:ln>
        </p:spPr>
        <p:txBody>
          <a:bodyPr wrap="square" rtlCol="0">
            <a:spAutoFit/>
          </a:bodyPr>
          <a:lstStyle/>
          <a:p>
            <a:pPr algn="just">
              <a:lnSpc>
                <a:spcPts val="2500"/>
              </a:lnSpc>
            </a:pPr>
            <a:r>
              <a:rPr lang="en-US" sz="2000" dirty="0">
                <a:effectLst>
                  <a:outerShdw blurRad="38100" dist="38100" dir="2700000" algn="tl">
                    <a:srgbClr val="000000">
                      <a:alpha val="43137"/>
                    </a:srgbClr>
                  </a:outerShdw>
                </a:effectLst>
                <a:latin typeface="Arial" pitchFamily="34" charset="0"/>
                <a:cs typeface="Arial" pitchFamily="34" charset="0"/>
              </a:rPr>
              <a:t>Anti-ice application is based on predicted frost, not on a schedule such as every Tuesday and Friday. It will save you money and help protect our environment!</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63410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Automatic anti-icing systems</a:t>
            </a:r>
          </a:p>
        </p:txBody>
      </p:sp>
      <p:sp>
        <p:nvSpPr>
          <p:cNvPr id="3" name="Content Placeholder 2"/>
          <p:cNvSpPr>
            <a:spLocks noGrp="1"/>
          </p:cNvSpPr>
          <p:nvPr>
            <p:ph idx="1"/>
          </p:nvPr>
        </p:nvSpPr>
        <p:spPr/>
        <p:txBody>
          <a:bodyPr/>
          <a:lstStyle/>
          <a:p>
            <a:pPr marL="0" indent="0">
              <a:buNone/>
            </a:pPr>
            <a:r>
              <a:rPr lang="en-US" dirty="0">
                <a:latin typeface="Arial" pitchFamily="34" charset="0"/>
                <a:cs typeface="Arial" pitchFamily="34" charset="0"/>
              </a:rPr>
              <a:t>Sprinkler systems built into the bridge</a:t>
            </a:r>
          </a:p>
          <a:p>
            <a:r>
              <a:rPr lang="en-US" dirty="0">
                <a:latin typeface="Arial" pitchFamily="34" charset="0"/>
                <a:cs typeface="Arial" pitchFamily="34" charset="0"/>
              </a:rPr>
              <a:t>Can be programmed to automatically distribute anti-icing liquid.</a:t>
            </a:r>
          </a:p>
          <a:p>
            <a:r>
              <a:rPr lang="en-US" dirty="0">
                <a:latin typeface="Arial" pitchFamily="34" charset="0"/>
                <a:cs typeface="Arial" pitchFamily="34" charset="0"/>
              </a:rPr>
              <a:t>Can be manually activated.</a:t>
            </a:r>
          </a:p>
        </p:txBody>
      </p:sp>
      <p:pic>
        <p:nvPicPr>
          <p:cNvPr id="1026" name="Picture 2" descr="Evaluation of Anti-Icing Agents"/>
          <p:cNvPicPr>
            <a:picLocks noChangeAspect="1" noChangeArrowheads="1"/>
          </p:cNvPicPr>
          <p:nvPr/>
        </p:nvPicPr>
        <p:blipFill>
          <a:blip r:embed="rId3" cstate="print">
            <a:extLst>
              <a:ext uri="{28A0092B-C50C-407E-A947-70E740481C1C}">
                <a14:useLocalDpi xmlns:a14="http://schemas.microsoft.com/office/drawing/2010/main" val="0"/>
              </a:ext>
            </a:extLst>
          </a:blip>
          <a:srcRect t="3200"/>
          <a:stretch>
            <a:fillRect/>
          </a:stretch>
        </p:blipFill>
        <p:spPr bwMode="auto">
          <a:xfrm>
            <a:off x="914400" y="3004630"/>
            <a:ext cx="6629400" cy="291693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22829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889000"/>
          </a:xfrm>
        </p:spPr>
        <p:txBody>
          <a:bodyPr>
            <a:normAutofit/>
          </a:bodyPr>
          <a:lstStyle/>
          <a:p>
            <a:r>
              <a:rPr lang="en-US" spc="-100" dirty="0"/>
              <a:t>Anti-icing application rate guidelines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0460043"/>
              </p:ext>
            </p:extLst>
          </p:nvPr>
        </p:nvGraphicFramePr>
        <p:xfrm>
          <a:off x="631627" y="1981200"/>
          <a:ext cx="7562159" cy="3534605"/>
        </p:xfrm>
        <a:graphic>
          <a:graphicData uri="http://schemas.openxmlformats.org/drawingml/2006/table">
            <a:tbl>
              <a:tblPr firstRow="1" bandRow="1">
                <a:tableStyleId>{5940675A-B579-460E-94D1-54222C63F5DA}</a:tableStyleId>
              </a:tblPr>
              <a:tblGrid>
                <a:gridCol w="2043827">
                  <a:extLst>
                    <a:ext uri="{9D8B030D-6E8A-4147-A177-3AD203B41FA5}">
                      <a16:colId xmlns:a16="http://schemas.microsoft.com/office/drawing/2014/main" val="20000"/>
                    </a:ext>
                  </a:extLst>
                </a:gridCol>
                <a:gridCol w="1226296">
                  <a:extLst>
                    <a:ext uri="{9D8B030D-6E8A-4147-A177-3AD203B41FA5}">
                      <a16:colId xmlns:a16="http://schemas.microsoft.com/office/drawing/2014/main" val="20001"/>
                    </a:ext>
                  </a:extLst>
                </a:gridCol>
                <a:gridCol w="1294424">
                  <a:extLst>
                    <a:ext uri="{9D8B030D-6E8A-4147-A177-3AD203B41FA5}">
                      <a16:colId xmlns:a16="http://schemas.microsoft.com/office/drawing/2014/main" val="20002"/>
                    </a:ext>
                  </a:extLst>
                </a:gridCol>
                <a:gridCol w="1294424">
                  <a:extLst>
                    <a:ext uri="{9D8B030D-6E8A-4147-A177-3AD203B41FA5}">
                      <a16:colId xmlns:a16="http://schemas.microsoft.com/office/drawing/2014/main" val="20003"/>
                    </a:ext>
                  </a:extLst>
                </a:gridCol>
                <a:gridCol w="1703188">
                  <a:extLst>
                    <a:ext uri="{9D8B030D-6E8A-4147-A177-3AD203B41FA5}">
                      <a16:colId xmlns:a16="http://schemas.microsoft.com/office/drawing/2014/main" val="20004"/>
                    </a:ext>
                  </a:extLst>
                </a:gridCol>
              </a:tblGrid>
              <a:tr h="376132">
                <a:tc rowSpan="2">
                  <a:txBody>
                    <a:bodyPr/>
                    <a:lstStyle/>
                    <a:p>
                      <a:pPr algn="ctr"/>
                      <a:r>
                        <a:rPr lang="en-US" dirty="0"/>
                        <a:t>Condition</a:t>
                      </a:r>
                    </a:p>
                  </a:txBody>
                  <a:tcPr anchor="ctr"/>
                </a:tc>
                <a:tc gridSpan="3">
                  <a:txBody>
                    <a:bodyPr/>
                    <a:lstStyle/>
                    <a:p>
                      <a:pPr algn="ctr"/>
                      <a:r>
                        <a:rPr lang="en-US" dirty="0"/>
                        <a:t>Gallons/Lane</a:t>
                      </a:r>
                      <a:r>
                        <a:rPr lang="en-US" baseline="0" dirty="0"/>
                        <a:t> Mile</a:t>
                      </a:r>
                      <a:endParaRPr lang="en-US" dirty="0"/>
                    </a:p>
                  </a:txBody>
                  <a:tcPr anchor="ctr"/>
                </a:tc>
                <a:tc hMerge="1">
                  <a:txBody>
                    <a:bodyPr/>
                    <a:lstStyle/>
                    <a:p>
                      <a:endParaRPr lang="en-US" dirty="0"/>
                    </a:p>
                  </a:txBody>
                  <a:tcPr/>
                </a:tc>
                <a:tc hMerge="1">
                  <a:txBody>
                    <a:bodyPr/>
                    <a:lstStyle/>
                    <a:p>
                      <a:endParaRPr lang="en-US" dirty="0"/>
                    </a:p>
                  </a:txBody>
                  <a:tcPr/>
                </a:tc>
                <a:tc rowSpan="2">
                  <a:txBody>
                    <a:bodyPr/>
                    <a:lstStyle/>
                    <a:p>
                      <a:pPr algn="ctr"/>
                      <a:r>
                        <a:rPr lang="en-US" dirty="0"/>
                        <a:t>Other</a:t>
                      </a:r>
                      <a:r>
                        <a:rPr lang="en-US" baseline="0" dirty="0"/>
                        <a:t> Products</a:t>
                      </a:r>
                      <a:endParaRPr lang="en-US" dirty="0"/>
                    </a:p>
                  </a:txBody>
                  <a:tcPr anchor="ctr"/>
                </a:tc>
                <a:extLst>
                  <a:ext uri="{0D108BD9-81ED-4DB2-BD59-A6C34878D82A}">
                    <a16:rowId xmlns:a16="http://schemas.microsoft.com/office/drawing/2014/main" val="10000"/>
                  </a:ext>
                </a:extLst>
              </a:tr>
              <a:tr h="376132">
                <a:tc vMerge="1">
                  <a:txBody>
                    <a:bodyPr/>
                    <a:lstStyle/>
                    <a:p>
                      <a:pPr algn="ctr"/>
                      <a:endParaRPr lang="en-US" dirty="0"/>
                    </a:p>
                  </a:txBody>
                  <a:tcPr anchor="ctr"/>
                </a:tc>
                <a:tc>
                  <a:txBody>
                    <a:bodyPr/>
                    <a:lstStyle/>
                    <a:p>
                      <a:pPr algn="ctr"/>
                      <a:r>
                        <a:rPr lang="en-US" dirty="0"/>
                        <a:t>CaCl</a:t>
                      </a:r>
                      <a:r>
                        <a:rPr lang="en-US" baseline="-25000" dirty="0"/>
                        <a:t>2</a:t>
                      </a:r>
                    </a:p>
                  </a:txBody>
                  <a:tcPr anchor="ctr"/>
                </a:tc>
                <a:tc>
                  <a:txBody>
                    <a:bodyPr/>
                    <a:lstStyle/>
                    <a:p>
                      <a:pPr algn="ctr"/>
                      <a:r>
                        <a:rPr lang="en-US" dirty="0"/>
                        <a:t>MgCl</a:t>
                      </a:r>
                      <a:r>
                        <a:rPr lang="en-US" baseline="-25000" dirty="0"/>
                        <a:t>2</a:t>
                      </a:r>
                    </a:p>
                  </a:txBody>
                  <a:tcPr anchor="ctr"/>
                </a:tc>
                <a:tc>
                  <a:txBody>
                    <a:bodyPr/>
                    <a:lstStyle/>
                    <a:p>
                      <a:pPr algn="ctr"/>
                      <a:r>
                        <a:rPr lang="en-US" dirty="0"/>
                        <a:t>Salt Brine</a:t>
                      </a:r>
                    </a:p>
                  </a:txBody>
                  <a:tcPr anchor="ctr"/>
                </a:tc>
                <a:tc vMerge="1">
                  <a:txBody>
                    <a:bodyPr/>
                    <a:lstStyle/>
                    <a:p>
                      <a:pPr algn="ctr"/>
                      <a:endParaRPr lang="en-US" dirty="0"/>
                    </a:p>
                  </a:txBody>
                  <a:tcPr anchor="ctr"/>
                </a:tc>
                <a:extLst>
                  <a:ext uri="{0D108BD9-81ED-4DB2-BD59-A6C34878D82A}">
                    <a16:rowId xmlns:a16="http://schemas.microsoft.com/office/drawing/2014/main" val="10001"/>
                  </a:ext>
                </a:extLst>
              </a:tr>
              <a:tr h="927447">
                <a:tc>
                  <a:txBody>
                    <a:bodyPr/>
                    <a:lstStyle/>
                    <a:p>
                      <a:pPr algn="l"/>
                      <a:r>
                        <a:rPr lang="en-US" dirty="0"/>
                        <a:t>Regularly scheduled</a:t>
                      </a:r>
                      <a:r>
                        <a:rPr lang="en-US" baseline="0" dirty="0"/>
                        <a:t> applications</a:t>
                      </a:r>
                      <a:endParaRPr lang="en-US" dirty="0"/>
                    </a:p>
                  </a:txBody>
                  <a:tcPr anchor="ctr">
                    <a:lnB w="76200" cap="flat" cmpd="sng" algn="ctr">
                      <a:solidFill>
                        <a:schemeClr val="tx1"/>
                      </a:solidFill>
                      <a:prstDash val="solid"/>
                      <a:round/>
                      <a:headEnd type="none" w="med" len="med"/>
                      <a:tailEnd type="none" w="med" len="med"/>
                    </a:lnB>
                  </a:tcPr>
                </a:tc>
                <a:tc>
                  <a:txBody>
                    <a:bodyPr/>
                    <a:lstStyle/>
                    <a:p>
                      <a:pPr algn="ctr"/>
                      <a:r>
                        <a:rPr lang="en-US" dirty="0"/>
                        <a:t>15 – 25</a:t>
                      </a:r>
                      <a:r>
                        <a:rPr lang="en-US" baseline="0" dirty="0"/>
                        <a:t> </a:t>
                      </a:r>
                      <a:endParaRPr lang="en-US" dirty="0"/>
                    </a:p>
                  </a:txBody>
                  <a:tcPr anchor="ctr">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 – 25</a:t>
                      </a:r>
                      <a:r>
                        <a:rPr lang="en-US" baseline="0" dirty="0"/>
                        <a:t> </a:t>
                      </a:r>
                      <a:endParaRPr lang="en-US" dirty="0"/>
                    </a:p>
                  </a:txBody>
                  <a:tcPr anchor="ctr">
                    <a:lnB w="76200" cap="flat" cmpd="sng" algn="ctr">
                      <a:solidFill>
                        <a:schemeClr val="tx1"/>
                      </a:solidFill>
                      <a:prstDash val="solid"/>
                      <a:round/>
                      <a:headEnd type="none" w="med" len="med"/>
                      <a:tailEnd type="none" w="med" len="med"/>
                    </a:lnB>
                  </a:tcPr>
                </a:tc>
                <a:tc>
                  <a:txBody>
                    <a:bodyPr/>
                    <a:lstStyle/>
                    <a:p>
                      <a:pPr algn="ctr"/>
                      <a:r>
                        <a:rPr lang="en-US" dirty="0"/>
                        <a:t>20 – 40 </a:t>
                      </a:r>
                    </a:p>
                  </a:txBody>
                  <a:tcPr anchor="ctr">
                    <a:lnB w="76200" cap="flat" cmpd="sng" algn="ctr">
                      <a:solidFill>
                        <a:schemeClr val="tx1"/>
                      </a:solidFill>
                      <a:prstDash val="solid"/>
                      <a:round/>
                      <a:headEnd type="none" w="med" len="med"/>
                      <a:tailEnd type="none" w="med" len="med"/>
                    </a:lnB>
                  </a:tcPr>
                </a:tc>
                <a:tc rowSpan="3">
                  <a:txBody>
                    <a:bodyPr/>
                    <a:lstStyle/>
                    <a:p>
                      <a:pPr algn="ctr"/>
                      <a:r>
                        <a:rPr lang="en-US" dirty="0"/>
                        <a:t>Follow manufacturers’ recommendations</a:t>
                      </a:r>
                    </a:p>
                  </a:txBody>
                  <a:tcPr anchor="ctr"/>
                </a:tc>
                <a:extLst>
                  <a:ext uri="{0D108BD9-81ED-4DB2-BD59-A6C34878D82A}">
                    <a16:rowId xmlns:a16="http://schemas.microsoft.com/office/drawing/2014/main" val="10002"/>
                  </a:ext>
                </a:extLst>
              </a:tr>
              <a:tr h="927447">
                <a:tc>
                  <a:txBody>
                    <a:bodyPr/>
                    <a:lstStyle/>
                    <a:p>
                      <a:pPr algn="l"/>
                      <a:r>
                        <a:rPr lang="en-US" dirty="0"/>
                        <a:t>Prior to</a:t>
                      </a:r>
                      <a:r>
                        <a:rPr lang="en-US" baseline="0" dirty="0"/>
                        <a:t> frost or black ice</a:t>
                      </a:r>
                      <a:endParaRPr lang="en-US" dirty="0"/>
                    </a:p>
                  </a:txBody>
                  <a:tcPr anchor="ctr">
                    <a:lnL w="762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dirty="0"/>
                        <a:t>15 – 25</a:t>
                      </a:r>
                      <a:r>
                        <a:rPr lang="en-US" baseline="0" dirty="0"/>
                        <a:t> </a:t>
                      </a:r>
                      <a:endParaRPr lang="en-US"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 – 25</a:t>
                      </a:r>
                      <a:r>
                        <a:rPr lang="en-US" baseline="0" dirty="0"/>
                        <a:t> </a:t>
                      </a:r>
                      <a:endParaRPr lang="en-US" dirty="0"/>
                    </a:p>
                  </a:txBody>
                  <a:tcPr anchor="ct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US" dirty="0"/>
                        <a:t>20 – 40 </a:t>
                      </a:r>
                    </a:p>
                  </a:txBody>
                  <a:tcPr anchor="ctr">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vMerge="1">
                  <a:txBody>
                    <a:bodyPr/>
                    <a:lstStyle/>
                    <a:p>
                      <a:pPr algn="ctr"/>
                      <a:endParaRPr lang="en-US" dirty="0"/>
                    </a:p>
                  </a:txBody>
                  <a:tcPr anchor="ctr"/>
                </a:tc>
                <a:extLst>
                  <a:ext uri="{0D108BD9-81ED-4DB2-BD59-A6C34878D82A}">
                    <a16:rowId xmlns:a16="http://schemas.microsoft.com/office/drawing/2014/main" val="10003"/>
                  </a:ext>
                </a:extLst>
              </a:tr>
              <a:tr h="927447">
                <a:tc>
                  <a:txBody>
                    <a:bodyPr/>
                    <a:lstStyle/>
                    <a:p>
                      <a:pPr algn="l"/>
                      <a:r>
                        <a:rPr lang="en-US" dirty="0"/>
                        <a:t>Prior</a:t>
                      </a:r>
                      <a:r>
                        <a:rPr lang="en-US" baseline="0" dirty="0"/>
                        <a:t> to light snow or moderate snow</a:t>
                      </a:r>
                      <a:endParaRPr lang="en-US" dirty="0"/>
                    </a:p>
                  </a:txBody>
                  <a:tcPr anchor="ctr">
                    <a:lnT w="76200" cap="flat" cmpd="sng" algn="ctr">
                      <a:solidFill>
                        <a:schemeClr val="tx1"/>
                      </a:solidFill>
                      <a:prstDash val="solid"/>
                      <a:round/>
                      <a:headEnd type="none" w="med" len="med"/>
                      <a:tailEnd type="none" w="med" len="med"/>
                    </a:lnT>
                  </a:tcPr>
                </a:tc>
                <a:tc>
                  <a:txBody>
                    <a:bodyPr/>
                    <a:lstStyle/>
                    <a:p>
                      <a:pPr algn="ctr"/>
                      <a:r>
                        <a:rPr lang="en-US" dirty="0"/>
                        <a:t>15 – 25</a:t>
                      </a:r>
                      <a:r>
                        <a:rPr lang="en-US" baseline="0" dirty="0"/>
                        <a:t> </a:t>
                      </a:r>
                      <a:endParaRPr lang="en-US" dirty="0"/>
                    </a:p>
                  </a:txBody>
                  <a:tcPr anchor="ctr">
                    <a:lnT w="762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 – 25</a:t>
                      </a:r>
                      <a:r>
                        <a:rPr lang="en-US" baseline="0" dirty="0"/>
                        <a:t> </a:t>
                      </a:r>
                      <a:endParaRPr lang="en-US" dirty="0"/>
                    </a:p>
                  </a:txBody>
                  <a:tcPr anchor="ctr">
                    <a:lnT w="76200" cap="flat" cmpd="sng" algn="ctr">
                      <a:solidFill>
                        <a:schemeClr val="tx1"/>
                      </a:solidFill>
                      <a:prstDash val="solid"/>
                      <a:round/>
                      <a:headEnd type="none" w="med" len="med"/>
                      <a:tailEnd type="none" w="med" len="med"/>
                    </a:lnT>
                  </a:tcPr>
                </a:tc>
                <a:tc>
                  <a:txBody>
                    <a:bodyPr/>
                    <a:lstStyle/>
                    <a:p>
                      <a:pPr algn="ctr"/>
                      <a:r>
                        <a:rPr lang="en-US" dirty="0"/>
                        <a:t>20 – 50 </a:t>
                      </a:r>
                    </a:p>
                  </a:txBody>
                  <a:tcPr anchor="ctr">
                    <a:lnT w="76200" cap="flat" cmpd="sng" algn="ctr">
                      <a:solidFill>
                        <a:schemeClr val="tx1"/>
                      </a:solidFill>
                      <a:prstDash val="solid"/>
                      <a:round/>
                      <a:headEnd type="none" w="med" len="med"/>
                      <a:tailEnd type="none" w="med" len="med"/>
                    </a:lnT>
                  </a:tcPr>
                </a:tc>
                <a:tc vMerge="1">
                  <a:txBody>
                    <a:bodyPr/>
                    <a:lstStyle/>
                    <a:p>
                      <a:pPr algn="ctr"/>
                      <a:endParaRPr lang="en-US" dirty="0"/>
                    </a:p>
                  </a:txBody>
                  <a:tcPr anchor="ctr"/>
                </a:tc>
                <a:extLst>
                  <a:ext uri="{0D108BD9-81ED-4DB2-BD59-A6C34878D82A}">
                    <a16:rowId xmlns:a16="http://schemas.microsoft.com/office/drawing/2014/main" val="10004"/>
                  </a:ext>
                </a:extLst>
              </a:tr>
            </a:tbl>
          </a:graphicData>
        </a:graphic>
      </p:graphicFrame>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0"/>
            <a:ext cx="8242023" cy="421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38200" y="4191000"/>
            <a:ext cx="5029200" cy="685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95400" y="1295400"/>
            <a:ext cx="6019800" cy="923330"/>
          </a:xfrm>
          <a:prstGeom prst="rect">
            <a:avLst/>
          </a:prstGeom>
          <a:solidFill>
            <a:srgbClr val="FFFF00"/>
          </a:solidFill>
          <a:ln w="3175">
            <a:solidFill>
              <a:schemeClr val="tx1"/>
            </a:solidFill>
          </a:ln>
        </p:spPr>
        <p:txBody>
          <a:bodyPr wrap="square" rtlCol="0">
            <a:spAutoFit/>
          </a:bodyPr>
          <a:lstStyle/>
          <a:p>
            <a:r>
              <a:rPr lang="en-US" dirty="0"/>
              <a:t>Note to presenters:  insert your anti-icing application rate guidelines here.  Delete this yellow box before making presentation.</a:t>
            </a:r>
          </a:p>
        </p:txBody>
      </p:sp>
      <p:sp>
        <p:nvSpPr>
          <p:cNvPr id="11" name="5-Point Star 10"/>
          <p:cNvSpPr/>
          <p:nvPr/>
        </p:nvSpPr>
        <p:spPr>
          <a:xfrm>
            <a:off x="8458200" y="1546034"/>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534097" y="398838"/>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497062" y="991648"/>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4635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1143000"/>
          </a:xfrm>
          <a:noFill/>
        </p:spPr>
        <p:txBody>
          <a:bodyPr bIns="91440">
            <a:noAutofit/>
          </a:bodyPr>
          <a:lstStyle/>
          <a:p>
            <a:pPr>
              <a:lnSpc>
                <a:spcPts val="3300"/>
              </a:lnSpc>
            </a:pPr>
            <a:r>
              <a:rPr lang="en-US" sz="3600" dirty="0"/>
              <a:t>Example: Bridge frost treatment</a:t>
            </a:r>
          </a:p>
        </p:txBody>
      </p:sp>
      <p:sp>
        <p:nvSpPr>
          <p:cNvPr id="3" name="Content Placeholder 2"/>
          <p:cNvSpPr>
            <a:spLocks noGrp="1"/>
          </p:cNvSpPr>
          <p:nvPr>
            <p:ph idx="1"/>
          </p:nvPr>
        </p:nvSpPr>
        <p:spPr/>
        <p:txBody>
          <a:bodyPr>
            <a:normAutofit/>
          </a:bodyPr>
          <a:lstStyle/>
          <a:p>
            <a:r>
              <a:rPr lang="en-US" dirty="0">
                <a:latin typeface="Arial" pitchFamily="34" charset="0"/>
                <a:cs typeface="Arial" pitchFamily="34" charset="0"/>
              </a:rPr>
              <a:t>50% chance of frost expected Tuesday at 1 am</a:t>
            </a:r>
          </a:p>
          <a:p>
            <a:pPr marL="0" indent="0">
              <a:buNone/>
            </a:pPr>
            <a:endParaRPr lang="en-US" dirty="0">
              <a:latin typeface="Arial" pitchFamily="34" charset="0"/>
              <a:cs typeface="Arial" pitchFamily="34" charset="0"/>
            </a:endParaRPr>
          </a:p>
          <a:p>
            <a:r>
              <a:rPr lang="en-US" dirty="0">
                <a:latin typeface="Arial" pitchFamily="34" charset="0"/>
                <a:cs typeface="Arial" pitchFamily="34" charset="0"/>
              </a:rPr>
              <a:t>Monday: send crew out to anti-ice the bridges before the end of their normal shift</a:t>
            </a:r>
          </a:p>
          <a:p>
            <a:r>
              <a:rPr lang="en-US" dirty="0">
                <a:latin typeface="Arial" pitchFamily="34" charset="0"/>
                <a:cs typeface="Arial" pitchFamily="34" charset="0"/>
              </a:rPr>
              <a:t>Should you call road patrol in at 3 am to check for frost?</a:t>
            </a:r>
          </a:p>
          <a:p>
            <a:pPr lvl="1"/>
            <a:r>
              <a:rPr lang="en-US" dirty="0">
                <a:latin typeface="Arial" pitchFamily="34" charset="0"/>
                <a:cs typeface="Arial" pitchFamily="34" charset="0"/>
              </a:rPr>
              <a:t>On bridges?</a:t>
            </a:r>
          </a:p>
          <a:p>
            <a:pPr lvl="1"/>
            <a:r>
              <a:rPr lang="en-US" dirty="0">
                <a:latin typeface="Arial" pitchFamily="34" charset="0"/>
                <a:cs typeface="Arial" pitchFamily="34" charset="0"/>
              </a:rPr>
              <a:t>On areas not anti-iced?</a:t>
            </a:r>
          </a:p>
        </p:txBody>
      </p:sp>
      <p:sp>
        <p:nvSpPr>
          <p:cNvPr id="6" name="TextBox 5"/>
          <p:cNvSpPr txBox="1"/>
          <p:nvPr/>
        </p:nvSpPr>
        <p:spPr>
          <a:xfrm>
            <a:off x="1066800" y="4611231"/>
            <a:ext cx="6248400" cy="2246769"/>
          </a:xfrm>
          <a:prstGeom prst="rect">
            <a:avLst/>
          </a:prstGeom>
          <a:solidFill>
            <a:srgbClr val="FFFF00"/>
          </a:solidFill>
          <a:ln w="3175">
            <a:solidFill>
              <a:schemeClr val="tx1"/>
            </a:solidFill>
          </a:ln>
        </p:spPr>
        <p:txBody>
          <a:bodyPr wrap="square" rtlCol="0">
            <a:spAutoFit/>
          </a:bodyPr>
          <a:lstStyle/>
          <a:p>
            <a:r>
              <a:rPr lang="en-US" sz="2800" dirty="0">
                <a:latin typeface="Arial" pitchFamily="34" charset="0"/>
                <a:cs typeface="Arial" pitchFamily="34" charset="0"/>
              </a:rPr>
              <a:t>Note to presenters:  You may choose to replace this scenario with a snow scenario typical of your operations.  Delete this yellow box before making presentation.</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199460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36" y="1314715"/>
            <a:ext cx="7552063" cy="1657085"/>
          </a:xfrm>
          <a:prstGeom prst="rect">
            <a:avLst/>
          </a:prstGeom>
          <a:ln w="3175">
            <a:solidFill>
              <a:schemeClr val="tx1"/>
            </a:solidFill>
          </a:ln>
        </p:spPr>
      </p:pic>
      <p:sp>
        <p:nvSpPr>
          <p:cNvPr id="2" name="Title 1"/>
          <p:cNvSpPr>
            <a:spLocks noGrp="1"/>
          </p:cNvSpPr>
          <p:nvPr>
            <p:ph type="title"/>
          </p:nvPr>
        </p:nvSpPr>
        <p:spPr>
          <a:xfrm>
            <a:off x="457200" y="152400"/>
            <a:ext cx="8229600" cy="889000"/>
          </a:xfrm>
        </p:spPr>
        <p:txBody>
          <a:bodyPr/>
          <a:lstStyle/>
          <a:p>
            <a:r>
              <a:rPr lang="en-US" dirty="0"/>
              <a:t>If you have frost</a:t>
            </a:r>
          </a:p>
        </p:txBody>
      </p:sp>
      <p:sp>
        <p:nvSpPr>
          <p:cNvPr id="3" name="Content Placeholder 2"/>
          <p:cNvSpPr>
            <a:spLocks noGrp="1"/>
          </p:cNvSpPr>
          <p:nvPr>
            <p:ph idx="1"/>
          </p:nvPr>
        </p:nvSpPr>
        <p:spPr>
          <a:xfrm>
            <a:off x="533400" y="1397000"/>
            <a:ext cx="8229600" cy="5080000"/>
          </a:xfrm>
        </p:spPr>
        <p:txBody>
          <a:bodyPr/>
          <a:lstStyle/>
          <a:p>
            <a:pPr marL="0" indent="0">
              <a:buNone/>
            </a:pPr>
            <a:r>
              <a:rPr lang="en-US" dirty="0">
                <a:solidFill>
                  <a:schemeClr val="tx1"/>
                </a:solidFill>
                <a:latin typeface="Arial" pitchFamily="34" charset="0"/>
                <a:cs typeface="Arial" pitchFamily="34" charset="0"/>
              </a:rPr>
              <a:t>Best choice:  use a direct liquid application. </a:t>
            </a:r>
          </a:p>
          <a:p>
            <a:pPr marL="0" indent="0">
              <a:buNone/>
            </a:pPr>
            <a:r>
              <a:rPr lang="en-US" dirty="0">
                <a:solidFill>
                  <a:schemeClr val="tx1"/>
                </a:solidFill>
                <a:latin typeface="Arial" pitchFamily="34" charset="0"/>
                <a:cs typeface="Arial" pitchFamily="34" charset="0"/>
              </a:rPr>
              <a:t>Next best choice:  use pre-wet salt at a low application rate.</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614"/>
          <a:stretch/>
        </p:blipFill>
        <p:spPr>
          <a:xfrm>
            <a:off x="4939481" y="2661321"/>
            <a:ext cx="3823519" cy="2590800"/>
          </a:xfrm>
          <a:prstGeom prst="rect">
            <a:avLst/>
          </a:prstGeom>
          <a:ln w="3175">
            <a:solidFill>
              <a:schemeClr val="tx1"/>
            </a:solidFill>
          </a:ln>
        </p:spPr>
      </p:pic>
      <p:pic>
        <p:nvPicPr>
          <p:cNvPr id="7" name="Picture 6"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0275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What is the best choice for treatment if you have frost?</a:t>
            </a:r>
          </a:p>
          <a:p>
            <a:pPr>
              <a:buNone/>
            </a:pPr>
            <a:endParaRPr lang="en-US" sz="4000" dirty="0"/>
          </a:p>
          <a:p>
            <a:pPr marL="742950" indent="-742950">
              <a:buFont typeface="+mj-lt"/>
              <a:buAutoNum type="arabicPeriod"/>
            </a:pPr>
            <a:r>
              <a:rPr lang="en-US" sz="4000" dirty="0"/>
              <a:t>Dry salt</a:t>
            </a:r>
          </a:p>
          <a:p>
            <a:pPr marL="742950" indent="-742950">
              <a:buFont typeface="+mj-lt"/>
              <a:buAutoNum type="arabicPeriod"/>
            </a:pPr>
            <a:r>
              <a:rPr lang="en-US" sz="4000" dirty="0"/>
              <a:t>Pretreated salt </a:t>
            </a:r>
          </a:p>
          <a:p>
            <a:pPr marL="742950" indent="-742950">
              <a:buFont typeface="+mj-lt"/>
              <a:buAutoNum type="arabicPeriod"/>
            </a:pPr>
            <a:r>
              <a:rPr lang="en-US" sz="4000" dirty="0"/>
              <a:t>Direct liquid </a:t>
            </a:r>
          </a:p>
          <a:p>
            <a:pPr marL="742950" indent="-742950">
              <a:buFont typeface="+mj-lt"/>
              <a:buAutoNum type="arabicPeriod"/>
            </a:pPr>
            <a:r>
              <a:rPr lang="en-US" sz="4000" dirty="0"/>
              <a:t>Pre-wet salt </a:t>
            </a:r>
          </a:p>
        </p:txBody>
      </p:sp>
      <p:sp>
        <p:nvSpPr>
          <p:cNvPr id="4" name="Isosceles Triangle 3"/>
          <p:cNvSpPr/>
          <p:nvPr/>
        </p:nvSpPr>
        <p:spPr>
          <a:xfrm>
            <a:off x="7661910" y="343972"/>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23707" y="264746"/>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7014972" y="345943"/>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What is the best choice for treatment if you have frost?</a:t>
            </a:r>
          </a:p>
          <a:p>
            <a:pPr>
              <a:buNone/>
            </a:pP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Dry salt</a:t>
            </a:r>
          </a:p>
          <a:p>
            <a:pPr marL="742950" indent="-742950">
              <a:buFont typeface="+mj-lt"/>
              <a:buAutoNum type="arabicPeriod"/>
            </a:pPr>
            <a:r>
              <a:rPr lang="en-US" sz="4000" dirty="0">
                <a:solidFill>
                  <a:schemeClr val="accent1">
                    <a:lumMod val="75000"/>
                  </a:schemeClr>
                </a:solidFill>
              </a:rPr>
              <a:t>Pretreated salt </a:t>
            </a:r>
            <a:endParaRPr lang="en-US" sz="4000" dirty="0">
              <a:solidFill>
                <a:srgbClr val="FFFF00"/>
              </a:solidFill>
            </a:endParaRPr>
          </a:p>
          <a:p>
            <a:pPr marL="742950" indent="-742950">
              <a:buFont typeface="+mj-lt"/>
              <a:buAutoNum type="arabicPeriod"/>
            </a:pPr>
            <a:r>
              <a:rPr lang="en-US" sz="4000" dirty="0">
                <a:solidFill>
                  <a:srgbClr val="FFFF00"/>
                </a:solidFill>
              </a:rPr>
              <a:t>Direct liquid </a:t>
            </a:r>
          </a:p>
          <a:p>
            <a:pPr marL="742950" indent="-742950">
              <a:buFont typeface="+mj-lt"/>
              <a:buAutoNum type="arabicPeriod"/>
            </a:pPr>
            <a:r>
              <a:rPr lang="en-US" sz="4000" dirty="0">
                <a:solidFill>
                  <a:schemeClr val="accent1">
                    <a:lumMod val="75000"/>
                  </a:schemeClr>
                </a:solidFill>
              </a:rPr>
              <a:t>Pre-wet salt </a:t>
            </a:r>
          </a:p>
        </p:txBody>
      </p:sp>
      <p:sp>
        <p:nvSpPr>
          <p:cNvPr id="4" name="Isosceles Triangle 3"/>
          <p:cNvSpPr/>
          <p:nvPr/>
        </p:nvSpPr>
        <p:spPr>
          <a:xfrm>
            <a:off x="7912241" y="188529"/>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472577" y="112986"/>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7243572" y="215572"/>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14241397"/>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materials, treatments and effectiveness.</a:t>
            </a:r>
          </a:p>
          <a:p>
            <a:pPr>
              <a:lnSpc>
                <a:spcPct val="120000"/>
              </a:lnSpc>
              <a:spcBef>
                <a:spcPts val="1200"/>
              </a:spcBef>
              <a:spcAft>
                <a:spcPts val="1200"/>
              </a:spcAft>
            </a:pPr>
            <a:r>
              <a:rPr lang="en-US" dirty="0"/>
              <a:t>This helps you know what is and isn’t working, and where efficiency can be improved.</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66883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889000"/>
          </a:xfrm>
        </p:spPr>
        <p:txBody>
          <a:bodyPr/>
          <a:lstStyle/>
          <a:p>
            <a:r>
              <a:rPr lang="en-US" dirty="0">
                <a:solidFill>
                  <a:srgbClr val="FF8F29"/>
                </a:solidFill>
              </a:rPr>
              <a:t>Before the Season</a:t>
            </a:r>
          </a:p>
        </p:txBody>
      </p:sp>
      <p:sp>
        <p:nvSpPr>
          <p:cNvPr id="3" name="Content Placeholder 2"/>
          <p:cNvSpPr>
            <a:spLocks noGrp="1"/>
          </p:cNvSpPr>
          <p:nvPr>
            <p:ph idx="1"/>
          </p:nvPr>
        </p:nvSpPr>
        <p:spPr/>
        <p:txBody>
          <a:bodyPr/>
          <a:lstStyle/>
          <a:p>
            <a:pPr marL="0" indent="0">
              <a:buNone/>
            </a:pPr>
            <a:r>
              <a:rPr lang="en-US" dirty="0"/>
              <a:t>In this section we will be covering these topics:</a:t>
            </a:r>
          </a:p>
          <a:p>
            <a:r>
              <a:rPr lang="en-US" dirty="0"/>
              <a:t>Records of material purchasing</a:t>
            </a:r>
          </a:p>
          <a:p>
            <a:r>
              <a:rPr lang="en-US" dirty="0"/>
              <a:t>Records of material quality control</a:t>
            </a:r>
          </a:p>
          <a:p>
            <a:r>
              <a:rPr lang="en-US" dirty="0"/>
              <a:t>Record equipment inspections</a:t>
            </a:r>
          </a:p>
          <a:p>
            <a:r>
              <a:rPr lang="en-US" dirty="0"/>
              <a:t>Record equipment calibration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581400"/>
            <a:ext cx="4013200" cy="30099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10" name="TextBox 9"/>
          <p:cNvSpPr txBox="1"/>
          <p:nvPr/>
        </p:nvSpPr>
        <p:spPr>
          <a:xfrm>
            <a:off x="825500" y="5586723"/>
            <a:ext cx="6189472" cy="646331"/>
          </a:xfrm>
          <a:prstGeom prst="rect">
            <a:avLst/>
          </a:prstGeom>
          <a:solidFill>
            <a:srgbClr val="FFFF00"/>
          </a:solidFill>
        </p:spPr>
        <p:txBody>
          <a:bodyPr wrap="square" rtlCol="0">
            <a:spAutoFit/>
          </a:bodyPr>
          <a:lstStyle/>
          <a:p>
            <a:r>
              <a:rPr lang="en-US" dirty="0"/>
              <a:t>Insert a copy of your truck inspection check list and procedure.  Delete this yellow box before making presentation.</a:t>
            </a:r>
          </a:p>
        </p:txBody>
      </p:sp>
      <p:sp>
        <p:nvSpPr>
          <p:cNvPr id="11" name="Rectangle 10"/>
          <p:cNvSpPr/>
          <p:nvPr/>
        </p:nvSpPr>
        <p:spPr>
          <a:xfrm rot="20388326">
            <a:off x="59757" y="3395029"/>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59406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Accountability</a:t>
            </a:r>
          </a:p>
        </p:txBody>
      </p:sp>
      <p:sp>
        <p:nvSpPr>
          <p:cNvPr id="3" name="Content Placeholder 2"/>
          <p:cNvSpPr>
            <a:spLocks noGrp="1"/>
          </p:cNvSpPr>
          <p:nvPr>
            <p:ph idx="1"/>
          </p:nvPr>
        </p:nvSpPr>
        <p:spPr>
          <a:xfrm>
            <a:off x="1295400" y="1143000"/>
            <a:ext cx="6934200" cy="5080000"/>
          </a:xfrm>
        </p:spPr>
        <p:txBody>
          <a:bodyPr/>
          <a:lstStyle/>
          <a:p>
            <a:pPr>
              <a:lnSpc>
                <a:spcPct val="100000"/>
              </a:lnSpc>
            </a:pPr>
            <a:r>
              <a:rPr lang="en-US" sz="4000" dirty="0"/>
              <a:t>Know how much you have</a:t>
            </a:r>
          </a:p>
          <a:p>
            <a:pPr>
              <a:lnSpc>
                <a:spcPct val="100000"/>
              </a:lnSpc>
            </a:pPr>
            <a:r>
              <a:rPr lang="en-US" sz="4000" dirty="0"/>
              <a:t>Know how much you use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4600"/>
            <a:ext cx="5334000" cy="40005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1164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4225234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a:off x="152400" y="990600"/>
            <a:ext cx="5867400" cy="4262705"/>
          </a:xfrm>
          <a:prstGeom prst="rect">
            <a:avLst/>
          </a:prstGeom>
          <a:noFill/>
          <a:ln w="9525">
            <a:noFill/>
            <a:miter lim="800000"/>
            <a:headEnd/>
            <a:tailEnd/>
          </a:ln>
        </p:spPr>
        <p:txBody>
          <a:bodyPr wrap="square">
            <a:spAutoFit/>
          </a:bodyPr>
          <a:lstStyle/>
          <a:p>
            <a:r>
              <a:rPr lang="en-US" sz="2800" dirty="0">
                <a:solidFill>
                  <a:schemeClr val="bg1"/>
                </a:solidFill>
                <a:latin typeface="Tw Cen MT Condensed Extra Bold"/>
              </a:rPr>
              <a:t>Test the materials</a:t>
            </a:r>
            <a:endParaRPr lang="en-US" sz="1600" b="1" dirty="0">
              <a:solidFill>
                <a:schemeClr val="bg1"/>
              </a:solidFill>
              <a:latin typeface="Tw Cen MT Condensed Extra Bold"/>
            </a:endParaRP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If you see something wrong, tell your supervisor</a:t>
            </a:r>
          </a:p>
        </p:txBody>
      </p:sp>
      <p:sp>
        <p:nvSpPr>
          <p:cNvPr id="132101" name="Text Box 5"/>
          <p:cNvSpPr txBox="1">
            <a:spLocks noChangeArrowheads="1"/>
          </p:cNvSpPr>
          <p:nvPr/>
        </p:nvSpPr>
        <p:spPr bwMode="auto">
          <a:xfrm>
            <a:off x="228600" y="5215579"/>
            <a:ext cx="8229600" cy="707886"/>
          </a:xfrm>
          <a:prstGeom prst="rect">
            <a:avLst/>
          </a:prstGeom>
          <a:solidFill>
            <a:schemeClr val="accent2"/>
          </a:solidFill>
          <a:ln w="9525">
            <a:solidFill>
              <a:srgbClr val="FFFFFF"/>
            </a:solidFill>
            <a:miter lim="800000"/>
            <a:headEnd/>
            <a:tailEnd/>
          </a:ln>
        </p:spPr>
        <p:txBody>
          <a:bodyPr>
            <a:spAutoFit/>
          </a:bodyPr>
          <a:lstStyle/>
          <a:p>
            <a:pPr algn="ctr"/>
            <a:r>
              <a:rPr lang="en-US" sz="4000" b="1" dirty="0">
                <a:latin typeface="Tw Cen MT Condensed Extra Bold"/>
              </a:rPr>
              <a:t>Quality Control is vital </a:t>
            </a:r>
            <a:endParaRPr lang="en-US" sz="4000" dirty="0">
              <a:latin typeface="Tw Cen MT Condensed Extra Bold"/>
            </a:endParaRPr>
          </a:p>
        </p:txBody>
      </p:sp>
      <p:sp>
        <p:nvSpPr>
          <p:cNvPr id="388102" name="Rectangle 6"/>
          <p:cNvSpPr>
            <a:spLocks noGrp="1" noChangeArrowheads="1"/>
          </p:cNvSpPr>
          <p:nvPr>
            <p:ph type="title" idx="4294967295"/>
          </p:nvPr>
        </p:nvSpPr>
        <p:spPr>
          <a:xfrm>
            <a:off x="228600" y="228600"/>
            <a:ext cx="7772400" cy="533400"/>
          </a:xfrm>
        </p:spPr>
        <p:txBody>
          <a:bodyPr/>
          <a:lstStyle/>
          <a:p>
            <a:pPr eaLnBrk="1" hangingPunct="1">
              <a:defRPr/>
            </a:pPr>
            <a:r>
              <a:rPr lang="en-US" sz="3600" dirty="0">
                <a:effectLst/>
              </a:rPr>
              <a:t>Record Keeping and Quality Control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74" t="5935" b="13257"/>
          <a:stretch/>
        </p:blipFill>
        <p:spPr>
          <a:xfrm>
            <a:off x="5761391" y="2057400"/>
            <a:ext cx="3306409" cy="2625436"/>
          </a:xfrm>
          <a:prstGeom prst="rect">
            <a:avLst/>
          </a:prstGeom>
        </p:spPr>
      </p:pic>
      <p:sp>
        <p:nvSpPr>
          <p:cNvPr id="10" name="Isosceles Triangle 9"/>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29948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Record Keeping and Quality Control</a:t>
            </a:r>
          </a:p>
        </p:txBody>
      </p:sp>
      <p:sp>
        <p:nvSpPr>
          <p:cNvPr id="3" name="Content Placeholder 2"/>
          <p:cNvSpPr>
            <a:spLocks noGrp="1"/>
          </p:cNvSpPr>
          <p:nvPr>
            <p:ph idx="1"/>
          </p:nvPr>
        </p:nvSpPr>
        <p:spPr>
          <a:xfrm>
            <a:off x="6824" y="1219200"/>
            <a:ext cx="3429000" cy="4525963"/>
          </a:xfrm>
        </p:spPr>
        <p:txBody>
          <a:bodyPr>
            <a:normAutofit fontScale="92500" lnSpcReduction="10000"/>
          </a:bodyPr>
          <a:lstStyle/>
          <a:p>
            <a:r>
              <a:rPr lang="en-US" dirty="0"/>
              <a:t>Take a small sample from each load</a:t>
            </a:r>
          </a:p>
          <a:p>
            <a:pPr lvl="1"/>
            <a:r>
              <a:rPr lang="en-US" dirty="0"/>
              <a:t>Weigh it as soon as you take it </a:t>
            </a:r>
          </a:p>
          <a:p>
            <a:pPr lvl="1"/>
            <a:r>
              <a:rPr lang="en-US" dirty="0"/>
              <a:t>Remove the water, weigh it again</a:t>
            </a:r>
          </a:p>
          <a:p>
            <a:pPr lvl="1"/>
            <a:r>
              <a:rPr lang="en-US" dirty="0"/>
              <a:t>Determine % moisture</a:t>
            </a:r>
          </a:p>
          <a:p>
            <a:pPr lvl="1"/>
            <a:r>
              <a:rPr lang="en-US" dirty="0"/>
              <a:t>Compare to your spec</a:t>
            </a:r>
          </a:p>
          <a:p>
            <a:pPr lvl="1"/>
            <a:r>
              <a:rPr lang="en-US" dirty="0"/>
              <a:t>Record results</a:t>
            </a:r>
          </a:p>
          <a:p>
            <a:pPr lvl="1"/>
            <a:r>
              <a:rPr lang="en-US" dirty="0"/>
              <a:t>Take appropriate action</a:t>
            </a:r>
          </a:p>
          <a:p>
            <a:r>
              <a:rPr lang="en-US" dirty="0"/>
              <a:t> </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02" r="14739" b="38619"/>
          <a:stretch/>
        </p:blipFill>
        <p:spPr>
          <a:xfrm>
            <a:off x="3577988" y="1447800"/>
            <a:ext cx="5527343" cy="3367585"/>
          </a:xfrm>
          <a:prstGeom prst="rect">
            <a:avLst/>
          </a:prstGeom>
        </p:spPr>
      </p:pic>
      <p:sp>
        <p:nvSpPr>
          <p:cNvPr id="4" name="TextBox 3"/>
          <p:cNvSpPr txBox="1"/>
          <p:nvPr/>
        </p:nvSpPr>
        <p:spPr>
          <a:xfrm>
            <a:off x="609600" y="5334000"/>
            <a:ext cx="7924800" cy="400110"/>
          </a:xfrm>
          <a:prstGeom prst="rect">
            <a:avLst/>
          </a:prstGeom>
          <a:solidFill>
            <a:schemeClr val="accent2">
              <a:lumMod val="40000"/>
              <a:lumOff val="60000"/>
            </a:schemeClr>
          </a:solidFill>
        </p:spPr>
        <p:txBody>
          <a:bodyPr wrap="square" rtlCol="0">
            <a:spAutoFit/>
          </a:bodyPr>
          <a:lstStyle/>
          <a:p>
            <a:r>
              <a:rPr lang="en-US" sz="2000" dirty="0"/>
              <a:t>For less dispute, use a lab testing service or established DOT lab.</a:t>
            </a:r>
          </a:p>
        </p:txBody>
      </p:sp>
      <p:sp>
        <p:nvSpPr>
          <p:cNvPr id="11" name="Isosceles Triangle 10"/>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44551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Record Keeping and Materials Testing</a:t>
            </a:r>
          </a:p>
        </p:txBody>
      </p:sp>
      <p:sp>
        <p:nvSpPr>
          <p:cNvPr id="3" name="Content Placeholder 2"/>
          <p:cNvSpPr>
            <a:spLocks noGrp="1"/>
          </p:cNvSpPr>
          <p:nvPr>
            <p:ph idx="1"/>
          </p:nvPr>
        </p:nvSpPr>
        <p:spPr>
          <a:xfrm>
            <a:off x="-35814" y="923334"/>
            <a:ext cx="8229600" cy="5080000"/>
          </a:xfrm>
        </p:spPr>
        <p:txBody>
          <a:bodyPr>
            <a:normAutofit/>
          </a:bodyPr>
          <a:lstStyle/>
          <a:p>
            <a:pPr lvl="1"/>
            <a:r>
              <a:rPr lang="en-US" sz="3200" dirty="0"/>
              <a:t>Liquids: specific gravity </a:t>
            </a:r>
          </a:p>
          <a:p>
            <a:pPr lvl="1"/>
            <a:r>
              <a:rPr lang="en-US" sz="3200" dirty="0"/>
              <a:t>Document % and compare to specification</a:t>
            </a:r>
          </a:p>
          <a:p>
            <a:pPr lvl="1"/>
            <a:r>
              <a:rPr lang="en-US" sz="3200" dirty="0"/>
              <a:t>Don’t use it if it doesn't match the specification</a:t>
            </a:r>
          </a:p>
        </p:txBody>
      </p:sp>
      <p:sp>
        <p:nvSpPr>
          <p:cNvPr id="4" name="TextBox 3"/>
          <p:cNvSpPr txBox="1"/>
          <p:nvPr/>
        </p:nvSpPr>
        <p:spPr>
          <a:xfrm>
            <a:off x="1295400" y="4724400"/>
            <a:ext cx="5029200" cy="646331"/>
          </a:xfrm>
          <a:prstGeom prst="rect">
            <a:avLst/>
          </a:prstGeom>
          <a:solidFill>
            <a:srgbClr val="FFFF00"/>
          </a:solidFill>
        </p:spPr>
        <p:txBody>
          <a:bodyPr wrap="square" rtlCol="0">
            <a:spAutoFit/>
          </a:bodyPr>
          <a:lstStyle/>
          <a:p>
            <a:r>
              <a:rPr lang="en-US" dirty="0"/>
              <a:t>Insert your state’s policy here.  Delete this yellow box before making presentation.</a:t>
            </a:r>
          </a:p>
        </p:txBody>
      </p:sp>
      <p:pic>
        <p:nvPicPr>
          <p:cNvPr id="5" name="Picture 3" descr="C:\pictures\Pictures\salt\testing\PB08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222"/>
          <a:stretch/>
        </p:blipFill>
        <p:spPr bwMode="auto">
          <a:xfrm>
            <a:off x="7162800" y="2121877"/>
            <a:ext cx="1524000" cy="351692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2411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t>True</a:t>
            </a:r>
          </a:p>
          <a:p>
            <a:pPr marL="522288" indent="-522288">
              <a:lnSpc>
                <a:spcPct val="100000"/>
              </a:lnSpc>
              <a:buAutoNum type="arabicPeriod"/>
            </a:pPr>
            <a:r>
              <a:rPr lang="en-US" sz="4000" dirty="0"/>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600399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solidFill>
                  <a:srgbClr val="FFFF00"/>
                </a:solidFill>
              </a:rPr>
              <a:t>True</a:t>
            </a: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22473682"/>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 by Material Type</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155"/>
          <a:stretch/>
        </p:blipFill>
        <p:spPr>
          <a:xfrm>
            <a:off x="5093298" y="1981200"/>
            <a:ext cx="3575925" cy="3418237"/>
          </a:xfrm>
        </p:spPr>
      </p:pic>
      <p:sp>
        <p:nvSpPr>
          <p:cNvPr id="4" name="TextBox 3"/>
          <p:cNvSpPr txBox="1"/>
          <p:nvPr/>
        </p:nvSpPr>
        <p:spPr>
          <a:xfrm>
            <a:off x="1600200" y="1143000"/>
            <a:ext cx="1371600" cy="584775"/>
          </a:xfrm>
          <a:prstGeom prst="rect">
            <a:avLst/>
          </a:prstGeom>
          <a:noFill/>
        </p:spPr>
        <p:txBody>
          <a:bodyPr wrap="square" rtlCol="0">
            <a:spAutoFit/>
          </a:bodyPr>
          <a:lstStyle/>
          <a:p>
            <a:r>
              <a:rPr lang="en-US" sz="3200" dirty="0">
                <a:solidFill>
                  <a:schemeClr val="bg1"/>
                </a:solidFill>
              </a:rPr>
              <a:t>Solids</a:t>
            </a:r>
          </a:p>
        </p:txBody>
      </p:sp>
      <p:sp>
        <p:nvSpPr>
          <p:cNvPr id="5" name="TextBox 4"/>
          <p:cNvSpPr txBox="1"/>
          <p:nvPr/>
        </p:nvSpPr>
        <p:spPr>
          <a:xfrm>
            <a:off x="6096000" y="1143000"/>
            <a:ext cx="1371600" cy="584775"/>
          </a:xfrm>
          <a:prstGeom prst="rect">
            <a:avLst/>
          </a:prstGeom>
          <a:noFill/>
        </p:spPr>
        <p:txBody>
          <a:bodyPr wrap="square" rtlCol="0">
            <a:spAutoFit/>
          </a:bodyPr>
          <a:lstStyle/>
          <a:p>
            <a:r>
              <a:rPr lang="en-US" sz="3200" dirty="0">
                <a:solidFill>
                  <a:schemeClr val="bg1"/>
                </a:solidFill>
              </a:rPr>
              <a:t>Liquids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96" t="2083" r="2817"/>
          <a:stretch/>
        </p:blipFill>
        <p:spPr>
          <a:xfrm>
            <a:off x="457200" y="2003094"/>
            <a:ext cx="3657600" cy="3396343"/>
          </a:xfrm>
          <a:prstGeom prst="rect">
            <a:avLst/>
          </a:prstGeom>
        </p:spPr>
      </p:pic>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3" name="TextBox 2"/>
          <p:cNvSpPr txBox="1"/>
          <p:nvPr/>
        </p:nvSpPr>
        <p:spPr>
          <a:xfrm>
            <a:off x="381000" y="5429679"/>
            <a:ext cx="8458200" cy="523220"/>
          </a:xfrm>
          <a:prstGeom prst="rect">
            <a:avLst/>
          </a:prstGeom>
          <a:noFill/>
        </p:spPr>
        <p:txBody>
          <a:bodyPr wrap="square" rtlCol="0">
            <a:spAutoFit/>
          </a:bodyPr>
          <a:lstStyle/>
          <a:p>
            <a:r>
              <a:rPr lang="en-US" sz="2800" dirty="0">
                <a:solidFill>
                  <a:schemeClr val="bg1"/>
                </a:solidFill>
              </a:rPr>
              <a:t>Record any time you load, apply, or replace material </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9040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tracked?</a:t>
            </a:r>
          </a:p>
          <a:p>
            <a:pPr>
              <a:lnSpc>
                <a:spcPct val="100000"/>
              </a:lnSpc>
              <a:buNone/>
            </a:pPr>
            <a:endParaRPr lang="en-US" sz="4000" dirty="0"/>
          </a:p>
          <a:p>
            <a:pPr marL="522288" indent="-522288">
              <a:lnSpc>
                <a:spcPct val="100000"/>
              </a:lnSpc>
              <a:buAutoNum type="arabicPeriod"/>
            </a:pPr>
            <a:r>
              <a:rPr lang="en-US" sz="4000" dirty="0"/>
              <a:t>Material use per storm</a:t>
            </a:r>
          </a:p>
          <a:p>
            <a:pPr marL="522288" indent="-522288">
              <a:lnSpc>
                <a:spcPct val="100000"/>
              </a:lnSpc>
              <a:buAutoNum type="arabicPeriod"/>
            </a:pPr>
            <a:r>
              <a:rPr lang="en-US" sz="4000" dirty="0"/>
              <a:t>Material use per season</a:t>
            </a:r>
          </a:p>
          <a:p>
            <a:pPr marL="522288" indent="-522288">
              <a:lnSpc>
                <a:spcPct val="100000"/>
              </a:lnSpc>
              <a:buAutoNum type="arabicPeriod"/>
            </a:pPr>
            <a:r>
              <a:rPr lang="en-US" sz="4000" dirty="0"/>
              <a:t>Material use per crew member</a:t>
            </a:r>
          </a:p>
          <a:p>
            <a:pPr marL="522288" indent="-522288">
              <a:lnSpc>
                <a:spcPct val="100000"/>
              </a:lnSpc>
              <a:buAutoNum type="arabicPeriod"/>
            </a:pPr>
            <a:r>
              <a:rPr lang="en-US" sz="4000" dirty="0"/>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8160485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tracked?</a:t>
            </a:r>
          </a:p>
          <a:p>
            <a:pPr>
              <a:lnSpc>
                <a:spcPct val="100000"/>
              </a:lnSpc>
              <a:buNone/>
            </a:pPr>
            <a:endParaRPr lang="en-US" sz="4000" dirty="0"/>
          </a:p>
          <a:p>
            <a:pPr marL="522288" indent="-522288">
              <a:lnSpc>
                <a:spcPct val="100000"/>
              </a:lnSpc>
              <a:buAutoNum type="arabicPeriod"/>
            </a:pPr>
            <a:r>
              <a:rPr lang="en-US" sz="4000" dirty="0">
                <a:solidFill>
                  <a:schemeClr val="accent1">
                    <a:lumMod val="75000"/>
                  </a:schemeClr>
                </a:solidFill>
              </a:rPr>
              <a:t>Material use per storm</a:t>
            </a:r>
          </a:p>
          <a:p>
            <a:pPr marL="522288" indent="-522288">
              <a:lnSpc>
                <a:spcPct val="100000"/>
              </a:lnSpc>
              <a:buAutoNum type="arabicPeriod"/>
            </a:pPr>
            <a:r>
              <a:rPr lang="en-US" sz="4000" dirty="0">
                <a:solidFill>
                  <a:schemeClr val="accent1">
                    <a:lumMod val="75000"/>
                  </a:schemeClr>
                </a:solidFill>
              </a:rPr>
              <a:t>Material use per season</a:t>
            </a:r>
          </a:p>
          <a:p>
            <a:pPr marL="522288" indent="-522288">
              <a:lnSpc>
                <a:spcPct val="100000"/>
              </a:lnSpc>
              <a:buAutoNum type="arabicPeriod"/>
            </a:pPr>
            <a:r>
              <a:rPr lang="en-US" sz="4000" dirty="0">
                <a:solidFill>
                  <a:schemeClr val="accent1">
                    <a:lumMod val="75000"/>
                  </a:schemeClr>
                </a:solidFill>
              </a:rPr>
              <a:t>Material use per crew member</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69440226"/>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Material Use</a:t>
            </a:r>
          </a:p>
        </p:txBody>
      </p:sp>
      <p:sp>
        <p:nvSpPr>
          <p:cNvPr id="3" name="Content Placeholder 2"/>
          <p:cNvSpPr>
            <a:spLocks noGrp="1"/>
          </p:cNvSpPr>
          <p:nvPr>
            <p:ph idx="1"/>
          </p:nvPr>
        </p:nvSpPr>
        <p:spPr>
          <a:xfrm>
            <a:off x="228600" y="1219200"/>
            <a:ext cx="5181600" cy="5080000"/>
          </a:xfrm>
        </p:spPr>
        <p:txBody>
          <a:bodyPr>
            <a:normAutofit/>
          </a:bodyPr>
          <a:lstStyle/>
          <a:p>
            <a:pPr marL="0" indent="0">
              <a:lnSpc>
                <a:spcPct val="100000"/>
              </a:lnSpc>
              <a:buNone/>
            </a:pPr>
            <a:r>
              <a:rPr lang="en-US" sz="3600" dirty="0"/>
              <a:t>Keep track of driver use for insight into:</a:t>
            </a:r>
          </a:p>
          <a:p>
            <a:pPr>
              <a:lnSpc>
                <a:spcPct val="150000"/>
              </a:lnSpc>
            </a:pPr>
            <a:r>
              <a:rPr lang="en-US" sz="3600" dirty="0"/>
              <a:t>Individual storms</a:t>
            </a:r>
          </a:p>
          <a:p>
            <a:pPr>
              <a:lnSpc>
                <a:spcPct val="150000"/>
              </a:lnSpc>
            </a:pPr>
            <a:r>
              <a:rPr lang="en-US" sz="3600" dirty="0"/>
              <a:t>Each product totals </a:t>
            </a:r>
          </a:p>
          <a:p>
            <a:pPr>
              <a:lnSpc>
                <a:spcPct val="150000"/>
              </a:lnSpc>
            </a:pPr>
            <a:r>
              <a:rPr lang="en-US" sz="3600" dirty="0"/>
              <a:t>Winter season total</a:t>
            </a:r>
          </a:p>
          <a:p>
            <a:pPr>
              <a:lnSpc>
                <a:spcPct val="150000"/>
              </a:lnSpc>
            </a:pPr>
            <a:r>
              <a:rPr lang="en-US" sz="3600" dirty="0"/>
              <a:t>Leftover product totals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87950" y="2051050"/>
            <a:ext cx="4216400" cy="31623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71152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a:t>
            </a:r>
            <a:r>
              <a:rPr lang="en-PH" sz="3200" dirty="0"/>
              <a:t>17 - Bridge Frost</a:t>
            </a:r>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p:cNvPicPr>
            <a:picLocks noChangeAspect="1"/>
          </p:cNvPicPr>
          <p:nvPr/>
        </p:nvPicPr>
        <p:blipFill>
          <a:blip r:embed="rId4" cstate="print"/>
          <a:stretch>
            <a:fillRect/>
          </a:stretch>
        </p:blipFill>
        <p:spPr>
          <a:xfrm>
            <a:off x="1600200" y="1143000"/>
            <a:ext cx="5877328" cy="4267200"/>
          </a:xfrm>
          <a:prstGeom prst="rect">
            <a:avLst/>
          </a:prstGeom>
          <a:ln w="3175">
            <a:solidFill>
              <a:schemeClr val="tx1"/>
            </a:solidFill>
          </a:ln>
        </p:spPr>
      </p:pic>
    </p:spTree>
    <p:extLst>
      <p:ext uri="{BB962C8B-B14F-4D97-AF65-F5344CB8AC3E}">
        <p14:creationId xmlns:p14="http://schemas.microsoft.com/office/powerpoint/2010/main" val="1591253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a:solidFill>
                  <a:schemeClr val="accent5">
                    <a:lumMod val="60000"/>
                    <a:lumOff val="40000"/>
                  </a:schemeClr>
                </a:solidFill>
              </a:rPr>
              <a:t>T </a:t>
            </a:r>
            <a:r>
              <a:rPr lang="en-US" sz="6000" dirty="0"/>
              <a:t>=	</a:t>
            </a:r>
            <a:r>
              <a:rPr lang="en-US" sz="6000" dirty="0">
                <a:solidFill>
                  <a:schemeClr val="accent5">
                    <a:lumMod val="60000"/>
                    <a:lumOff val="40000"/>
                  </a:schemeClr>
                </a:solidFill>
              </a:rPr>
              <a:t>T</a:t>
            </a:r>
            <a:r>
              <a:rPr lang="en-US" sz="6000" dirty="0"/>
              <a:t>emperature</a:t>
            </a:r>
          </a:p>
          <a:p>
            <a:pPr eaLnBrk="1" hangingPunct="1">
              <a:lnSpc>
                <a:spcPct val="100000"/>
              </a:lnSpc>
              <a:buFontTx/>
              <a:buNone/>
            </a:pPr>
            <a:r>
              <a:rPr lang="en-US" sz="6000" dirty="0">
                <a:solidFill>
                  <a:schemeClr val="accent5">
                    <a:lumMod val="60000"/>
                    <a:lumOff val="40000"/>
                  </a:schemeClr>
                </a:solidFill>
              </a:rPr>
              <a:t>A </a:t>
            </a:r>
            <a:r>
              <a:rPr lang="en-US" sz="6000" dirty="0"/>
              <a:t>=	</a:t>
            </a:r>
            <a:r>
              <a:rPr lang="en-US" sz="6000" dirty="0">
                <a:solidFill>
                  <a:schemeClr val="accent5">
                    <a:lumMod val="60000"/>
                    <a:lumOff val="40000"/>
                  </a:schemeClr>
                </a:solidFill>
              </a:rPr>
              <a:t>A</a:t>
            </a:r>
            <a:r>
              <a:rPr lang="en-US" sz="6000" dirty="0"/>
              <a:t>pplication</a:t>
            </a:r>
          </a:p>
          <a:p>
            <a:pPr eaLnBrk="1" hangingPunct="1">
              <a:lnSpc>
                <a:spcPct val="100000"/>
              </a:lnSpc>
              <a:buFontTx/>
              <a:buNone/>
            </a:pPr>
            <a:r>
              <a:rPr lang="en-US" sz="6000" dirty="0">
                <a:solidFill>
                  <a:schemeClr val="accent5">
                    <a:lumMod val="60000"/>
                    <a:lumOff val="40000"/>
                  </a:schemeClr>
                </a:solidFill>
              </a:rPr>
              <a:t>P </a:t>
            </a:r>
            <a:r>
              <a:rPr lang="en-US" sz="6000" dirty="0"/>
              <a:t>=	</a:t>
            </a:r>
            <a:r>
              <a:rPr lang="en-US" sz="6000" dirty="0">
                <a:solidFill>
                  <a:schemeClr val="accent5">
                    <a:lumMod val="60000"/>
                    <a:lumOff val="40000"/>
                  </a:schemeClr>
                </a:solidFill>
              </a:rPr>
              <a:t>P</a:t>
            </a:r>
            <a:r>
              <a:rPr lang="en-US" sz="6000" dirty="0"/>
              <a:t>roduct</a:t>
            </a:r>
          </a:p>
          <a:p>
            <a:pPr eaLnBrk="1" hangingPunct="1">
              <a:lnSpc>
                <a:spcPct val="100000"/>
              </a:lnSpc>
              <a:buFontTx/>
              <a:buNone/>
            </a:pPr>
            <a:r>
              <a:rPr lang="en-US" sz="6000" dirty="0">
                <a:solidFill>
                  <a:schemeClr val="accent5">
                    <a:lumMod val="60000"/>
                    <a:lumOff val="40000"/>
                  </a:schemeClr>
                </a:solidFill>
              </a:rPr>
              <a:t>E </a:t>
            </a:r>
            <a:r>
              <a:rPr lang="en-US" sz="6000" dirty="0"/>
              <a:t>=	</a:t>
            </a:r>
            <a:r>
              <a:rPr lang="en-US" sz="6000" dirty="0">
                <a:solidFill>
                  <a:schemeClr val="accent5">
                    <a:lumMod val="60000"/>
                    <a:lumOff val="40000"/>
                  </a:schemeClr>
                </a:solidFill>
              </a:rPr>
              <a:t>E</a:t>
            </a:r>
            <a:r>
              <a:rPr lang="en-US" sz="6000" dirty="0"/>
              <a:t>vent</a:t>
            </a:r>
          </a:p>
          <a:p>
            <a:pPr eaLnBrk="1" hangingPunct="1">
              <a:lnSpc>
                <a:spcPct val="100000"/>
              </a:lnSpc>
              <a:buFontTx/>
              <a:buNone/>
            </a:pPr>
            <a:r>
              <a:rPr lang="en-US" sz="6000" dirty="0">
                <a:solidFill>
                  <a:schemeClr val="accent5">
                    <a:lumMod val="60000"/>
                    <a:lumOff val="40000"/>
                  </a:schemeClr>
                </a:solidFill>
              </a:rPr>
              <a:t>R </a:t>
            </a:r>
            <a:r>
              <a:rPr lang="en-US" sz="6000" dirty="0"/>
              <a:t>=	</a:t>
            </a:r>
            <a:r>
              <a:rPr lang="en-US" sz="6000" dirty="0">
                <a:solidFill>
                  <a:schemeClr val="accent5">
                    <a:lumMod val="60000"/>
                    <a:lumOff val="40000"/>
                  </a:schemeClr>
                </a:solidFill>
              </a:rPr>
              <a:t>R</a:t>
            </a:r>
            <a:r>
              <a:rPr lang="en-US" sz="6000" dirty="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89298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1030"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a:t>A job well done is a job well documented</a:t>
            </a:r>
          </a:p>
        </p:txBody>
      </p:sp>
      <p:sp>
        <p:nvSpPr>
          <p:cNvPr id="3" name="Content Placeholder 2"/>
          <p:cNvSpPr>
            <a:spLocks noGrp="1"/>
          </p:cNvSpPr>
          <p:nvPr>
            <p:ph idx="1"/>
          </p:nvPr>
        </p:nvSpPr>
        <p:spPr>
          <a:xfrm>
            <a:off x="167640" y="1193143"/>
            <a:ext cx="7528560" cy="3276600"/>
          </a:xfrm>
        </p:spPr>
        <p:txBody>
          <a:bodyPr>
            <a:noAutofit/>
          </a:bodyPr>
          <a:lstStyle/>
          <a:p>
            <a:pPr marL="0" indent="0">
              <a:buNone/>
            </a:pPr>
            <a:r>
              <a:rPr lang="en-US" sz="3600" dirty="0"/>
              <a:t>Filling out paperwork is important because it:</a:t>
            </a:r>
          </a:p>
          <a:p>
            <a:pPr>
              <a:lnSpc>
                <a:spcPct val="200000"/>
              </a:lnSpc>
            </a:pPr>
            <a:r>
              <a:rPr lang="en-US" sz="3600" dirty="0"/>
              <a:t>Shows that you follow policy</a:t>
            </a:r>
          </a:p>
          <a:p>
            <a:pPr>
              <a:lnSpc>
                <a:spcPct val="200000"/>
              </a:lnSpc>
            </a:pPr>
            <a:r>
              <a:rPr lang="en-US" sz="3600" dirty="0"/>
              <a:t>Improves efficiency of operations</a:t>
            </a:r>
          </a:p>
          <a:p>
            <a:pPr>
              <a:lnSpc>
                <a:spcPct val="200000"/>
              </a:lnSpc>
            </a:pPr>
            <a:r>
              <a:rPr lang="en-US" sz="3600" dirty="0"/>
              <a:t>Helps 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20714" y="2306679"/>
            <a:ext cx="2318485" cy="2874921"/>
          </a:xfrm>
          <a:prstGeom prst="rect">
            <a:avLst/>
          </a:prstGeom>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6522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p>
          <a:p>
            <a:pPr marL="522288" indent="-522288">
              <a:lnSpc>
                <a:spcPct val="100000"/>
              </a:lnSpc>
              <a:buAutoNum type="arabicPeriod"/>
            </a:pPr>
            <a:r>
              <a:rPr lang="en-US" sz="4000" dirty="0"/>
              <a:t>No</a:t>
            </a:r>
          </a:p>
          <a:p>
            <a:pPr marL="522288" indent="-522288">
              <a:lnSpc>
                <a:spcPct val="100000"/>
              </a:lnSpc>
              <a:buAutoNum type="arabicPeriod"/>
            </a:pPr>
            <a:r>
              <a:rPr lang="en-US" sz="4000" dirty="0"/>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304587"/>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No</a:t>
            </a:r>
          </a:p>
          <a:p>
            <a:pPr marL="522288" indent="-522288">
              <a:lnSpc>
                <a:spcPct val="100000"/>
              </a:lnSpc>
              <a:buAutoNum type="arabicPeriod"/>
            </a:pPr>
            <a:r>
              <a:rPr lang="en-US" sz="4000" dirty="0">
                <a:solidFill>
                  <a:srgbClr val="FFFF00"/>
                </a:solidFill>
              </a:rPr>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965646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735150" y="2895600"/>
            <a:ext cx="7848600" cy="923330"/>
          </a:xfrm>
          <a:prstGeom prst="rect">
            <a:avLst/>
          </a:prstGeom>
          <a:solidFill>
            <a:srgbClr val="FFFF00"/>
          </a:solidFill>
        </p:spPr>
        <p:txBody>
          <a:bodyPr wrap="square" rtlCol="0">
            <a:spAutoFit/>
          </a:bodyPr>
          <a:lstStyle/>
          <a:p>
            <a:r>
              <a:rPr lang="en-US" dirty="0"/>
              <a:t>Insert any additional during the storm record keeping needs here, otherwise delete this slide.  Delete this yellow box before making presentation if you use this slide.</a:t>
            </a:r>
          </a:p>
        </p:txBody>
      </p:sp>
      <p:sp>
        <p:nvSpPr>
          <p:cNvPr id="5" name="Rectangle 4"/>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8588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7800"/>
            <a:ext cx="8229600" cy="889000"/>
          </a:xfrm>
        </p:spPr>
        <p:txBody>
          <a:bodyPr/>
          <a:lstStyle/>
          <a:p>
            <a:r>
              <a:rPr lang="en-US" dirty="0"/>
              <a:t>Great job!</a:t>
            </a:r>
          </a:p>
        </p:txBody>
      </p:sp>
      <p:sp>
        <p:nvSpPr>
          <p:cNvPr id="3" name="Content Placeholder 2"/>
          <p:cNvSpPr>
            <a:spLocks noGrp="1"/>
          </p:cNvSpPr>
          <p:nvPr>
            <p:ph idx="1"/>
          </p:nvPr>
        </p:nvSpPr>
        <p:spPr>
          <a:xfrm>
            <a:off x="533400" y="1066800"/>
            <a:ext cx="8153400" cy="4525963"/>
          </a:xfrm>
        </p:spPr>
        <p:txBody>
          <a:bodyPr/>
          <a:lstStyle/>
          <a:p>
            <a:pPr marL="0" indent="0" algn="ctr">
              <a:buNone/>
            </a:pPr>
            <a:r>
              <a:rPr lang="en-US" dirty="0">
                <a:latin typeface="Arial" pitchFamily="34" charset="0"/>
                <a:cs typeface="Arial" pitchFamily="34" charset="0"/>
              </a:rPr>
              <a:t>You have bridged the gap for bridge frost knowledge! You can use this information to      keep your bridges safe for drivers and for the environment!</a:t>
            </a:r>
          </a:p>
        </p:txBody>
      </p:sp>
      <p:pic>
        <p:nvPicPr>
          <p:cNvPr id="4" name="Picture 3"/>
          <p:cNvPicPr>
            <a:picLocks noChangeAspect="1"/>
          </p:cNvPicPr>
          <p:nvPr/>
        </p:nvPicPr>
        <p:blipFill>
          <a:blip r:embed="rId3" cstate="print">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tretch>
            <a:fillRect/>
          </a:stretch>
        </p:blipFill>
        <p:spPr>
          <a:xfrm>
            <a:off x="484283" y="2898642"/>
            <a:ext cx="6622815" cy="3352800"/>
          </a:xfrm>
          <a:prstGeom prst="rect">
            <a:avLst/>
          </a:prstGeom>
          <a:ln w="3175">
            <a:solidFill>
              <a:schemeClr val="tx1"/>
            </a:solidFill>
          </a:ln>
        </p:spPr>
      </p:pic>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9251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21940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	</a:t>
            </a:r>
          </a:p>
        </p:txBody>
      </p:sp>
      <p:sp>
        <p:nvSpPr>
          <p:cNvPr id="3" name="Content Placeholder 2"/>
          <p:cNvSpPr>
            <a:spLocks noGrp="1"/>
          </p:cNvSpPr>
          <p:nvPr>
            <p:ph idx="1"/>
          </p:nvPr>
        </p:nvSpPr>
        <p:spPr>
          <a:xfrm>
            <a:off x="0" y="1600200"/>
            <a:ext cx="8991600" cy="4525963"/>
          </a:xfrm>
        </p:spPr>
        <p:txBody>
          <a:bodyPr>
            <a:normAutofit/>
          </a:bodyPr>
          <a:lstStyle/>
          <a:p>
            <a:r>
              <a:rPr lang="en-US" dirty="0"/>
              <a:t>AASHTO, Clear Roads Computer Based training:</a:t>
            </a:r>
          </a:p>
          <a:p>
            <a:pPr lvl="1"/>
            <a:r>
              <a:rPr lang="en-US" sz="2000" dirty="0"/>
              <a:t>Anti-icing/RWIS: Lesson 5 Weather and Roadway Monitoring Information and Lesson 7 Anti-icing Practice in Winter Maintenance Operations</a:t>
            </a:r>
          </a:p>
          <a:p>
            <a:r>
              <a:rPr lang="en-US" dirty="0"/>
              <a:t>Iowa DOT New Operator Snow and Ice Training Slides</a:t>
            </a:r>
          </a:p>
          <a:p>
            <a:r>
              <a:rPr lang="en-US" dirty="0"/>
              <a:t>Clear Roads Training Module 8: Anti-Icing</a:t>
            </a:r>
          </a:p>
          <a:p>
            <a:r>
              <a:rPr lang="en-US" dirty="0"/>
              <a:t>Clear Roads Training Module 12: Principals of Ice Formation</a:t>
            </a:r>
          </a:p>
          <a:p>
            <a:r>
              <a:rPr lang="en-US" dirty="0"/>
              <a:t>Clear Roads Training Module 16: Weather Basics</a:t>
            </a:r>
          </a:p>
        </p:txBody>
      </p:sp>
      <p:pic>
        <p:nvPicPr>
          <p:cNvPr id="11" name="Picture 10"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0" y="3733800"/>
            <a:ext cx="28956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778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77500" lnSpcReduction="20000"/>
          </a:bodyPr>
          <a:lstStyle/>
          <a:p>
            <a:pPr>
              <a:buNone/>
            </a:pPr>
            <a:r>
              <a:rPr lang="en-US" sz="3200" dirty="0"/>
              <a:t>Training contents were developed by Fortin Consulting Inc., under the direction of the Clear Roads Advisory Team.</a:t>
            </a:r>
          </a:p>
          <a:p>
            <a:r>
              <a:rPr lang="en-US" sz="3200" dirty="0"/>
              <a:t>Connie Fortin – connie@fortinconsulting.com</a:t>
            </a:r>
          </a:p>
          <a:p>
            <a:pPr marL="0" indent="0">
              <a:buNone/>
            </a:pPr>
            <a:r>
              <a:rPr lang="en-US" sz="3200" dirty="0"/>
              <a:t>    </a:t>
            </a:r>
          </a:p>
          <a:p>
            <a:pPr>
              <a:buNone/>
            </a:pPr>
            <a:r>
              <a:rPr lang="en-US" sz="3200" dirty="0"/>
              <a:t>Professional formatting and training aids were developed by the University of Minnesota, Center for Transportation Studies.</a:t>
            </a:r>
          </a:p>
          <a:p>
            <a:r>
              <a:rPr lang="en-US" sz="3200" dirty="0"/>
              <a:t>Jim </a:t>
            </a:r>
            <a:r>
              <a:rPr lang="en-US" sz="3200" dirty="0" err="1"/>
              <a:t>Grothaus</a:t>
            </a:r>
            <a:r>
              <a:rPr lang="en-US" sz="3200" dirty="0"/>
              <a:t>–  </a:t>
            </a:r>
            <a:r>
              <a:rPr lang="en-US" sz="3200" dirty="0">
                <a:effectLst/>
                <a:hlinkClick r:id="rId3"/>
              </a:rPr>
              <a:t>Groth020@umn.edu</a:t>
            </a:r>
            <a:endParaRPr lang="en-US" sz="3200" dirty="0">
              <a:effectLst/>
            </a:endParaRPr>
          </a:p>
          <a:p>
            <a:r>
              <a:rPr lang="en-US" sz="3200" dirty="0"/>
              <a:t>Ann Johnson –   </a:t>
            </a:r>
            <a:r>
              <a:rPr lang="en-US" sz="3200" dirty="0">
                <a:effectLst/>
                <a:hlinkClick r:id="rId4"/>
              </a:rPr>
              <a:t>Johns421@umn.edu</a:t>
            </a:r>
            <a:endParaRPr lang="en-US" sz="3200" dirty="0">
              <a:effectLst/>
            </a:endParaRPr>
          </a:p>
          <a:p>
            <a:endParaRPr lang="en-US" sz="3200" dirty="0"/>
          </a:p>
          <a:p>
            <a:pPr>
              <a:buNone/>
            </a:pPr>
            <a:r>
              <a:rPr lang="en-US" sz="3200" dirty="0"/>
              <a:t>Members of the Clear Roads Advisory Team include:</a:t>
            </a:r>
          </a:p>
          <a:p>
            <a:pPr marL="457200" lvl="1" indent="0">
              <a:buNone/>
            </a:pPr>
            <a:r>
              <a:rPr lang="en-US" dirty="0"/>
              <a:t>Mike </a:t>
            </a:r>
            <a:r>
              <a:rPr lang="en-US" dirty="0" err="1"/>
              <a:t>Sproul</a:t>
            </a:r>
            <a:r>
              <a:rPr lang="en-US" dirty="0"/>
              <a:t>, Dave Wieder, Cliff </a:t>
            </a:r>
            <a:r>
              <a:rPr lang="en-US" dirty="0" err="1"/>
              <a:t>Spoonemore</a:t>
            </a:r>
            <a:r>
              <a:rPr lang="en-US" dirty="0"/>
              <a:t>, Monty Mills, David Frame,</a:t>
            </a:r>
          </a:p>
          <a:p>
            <a:pPr marL="457200" lvl="1" indent="0">
              <a:buNone/>
            </a:pPr>
            <a:r>
              <a:rPr lang="en-US" dirty="0"/>
              <a:t>Mike </a:t>
            </a:r>
            <a:r>
              <a:rPr lang="en-US" dirty="0" err="1"/>
              <a:t>Lashmet</a:t>
            </a:r>
            <a:r>
              <a:rPr lang="en-US" dirty="0"/>
              <a:t>, Clay Adams, </a:t>
            </a:r>
            <a:r>
              <a:rPr lang="en-US" dirty="0" err="1"/>
              <a:t>Justun</a:t>
            </a:r>
            <a:r>
              <a:rPr lang="en-US" dirty="0"/>
              <a:t> </a:t>
            </a:r>
            <a:r>
              <a:rPr lang="en-US" dirty="0" err="1"/>
              <a:t>Juelfs</a:t>
            </a:r>
            <a:r>
              <a:rPr lang="en-US" dirty="0"/>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24" r="8418"/>
          <a:stretch/>
        </p:blipFill>
        <p:spPr bwMode="auto">
          <a:xfrm>
            <a:off x="2895600" y="1448327"/>
            <a:ext cx="3129919" cy="34290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08332"/>
            <a:ext cx="8229600" cy="889000"/>
          </a:xfrm>
        </p:spPr>
        <p:txBody>
          <a:bodyPr>
            <a:normAutofit/>
          </a:bodyPr>
          <a:lstStyle/>
          <a:p>
            <a:r>
              <a:rPr lang="en-US" dirty="0"/>
              <a:t>Thank You for your Good Work!</a:t>
            </a:r>
          </a:p>
        </p:txBody>
      </p:sp>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7" b="16033"/>
          <a:stretch/>
        </p:blipFill>
        <p:spPr bwMode="auto">
          <a:xfrm rot="5400000">
            <a:off x="-373669" y="2203982"/>
            <a:ext cx="3774654" cy="218269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66" r="22689"/>
          <a:stretch/>
        </p:blipFill>
        <p:spPr bwMode="auto">
          <a:xfrm>
            <a:off x="6316116" y="1440064"/>
            <a:ext cx="2500306" cy="35824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7800"/>
            <a:ext cx="8229600" cy="889000"/>
          </a:xfrm>
        </p:spPr>
        <p:txBody>
          <a:bodyPr>
            <a:normAutofit/>
          </a:bodyPr>
          <a:lstStyle/>
          <a:p>
            <a:r>
              <a:rPr lang="en-US" spc="-100" dirty="0"/>
              <a:t>This module will contain these topics:</a:t>
            </a:r>
          </a:p>
        </p:txBody>
      </p:sp>
      <p:sp>
        <p:nvSpPr>
          <p:cNvPr id="3" name="Content Placeholder 2"/>
          <p:cNvSpPr>
            <a:spLocks noGrp="1"/>
          </p:cNvSpPr>
          <p:nvPr>
            <p:ph idx="1"/>
          </p:nvPr>
        </p:nvSpPr>
        <p:spPr>
          <a:xfrm>
            <a:off x="228600" y="1447800"/>
            <a:ext cx="8915400" cy="4525963"/>
          </a:xfrm>
        </p:spPr>
        <p:txBody>
          <a:bodyPr>
            <a:normAutofit/>
          </a:bodyPr>
          <a:lstStyle/>
          <a:p>
            <a:pPr>
              <a:lnSpc>
                <a:spcPct val="100000"/>
              </a:lnSpc>
            </a:pPr>
            <a:r>
              <a:rPr lang="en-US" sz="3200" dirty="0">
                <a:latin typeface="Arial" pitchFamily="34" charset="0"/>
                <a:cs typeface="Arial" pitchFamily="34" charset="0"/>
              </a:rPr>
              <a:t>How bridge frost and black ice develop.</a:t>
            </a:r>
          </a:p>
          <a:p>
            <a:pPr>
              <a:lnSpc>
                <a:spcPct val="100000"/>
              </a:lnSpc>
            </a:pPr>
            <a:r>
              <a:rPr lang="en-US" sz="3200" dirty="0">
                <a:latin typeface="Arial" pitchFamily="34" charset="0"/>
                <a:cs typeface="Arial" pitchFamily="34" charset="0"/>
              </a:rPr>
              <a:t>How to use weather forecasts to know when bridge frost is possible.</a:t>
            </a:r>
          </a:p>
          <a:p>
            <a:pPr>
              <a:lnSpc>
                <a:spcPct val="100000"/>
              </a:lnSpc>
            </a:pPr>
            <a:r>
              <a:rPr lang="en-US" sz="3200" dirty="0">
                <a:latin typeface="Arial" pitchFamily="34" charset="0"/>
                <a:cs typeface="Arial" pitchFamily="34" charset="0"/>
              </a:rPr>
              <a:t>When to anti-ice in anticipation of bridge frost.</a:t>
            </a:r>
          </a:p>
          <a:p>
            <a:pPr>
              <a:lnSpc>
                <a:spcPct val="100000"/>
              </a:lnSpc>
            </a:pPr>
            <a:r>
              <a:rPr lang="en-US" sz="3200" dirty="0">
                <a:latin typeface="Arial" pitchFamily="34" charset="0"/>
                <a:cs typeface="Arial" pitchFamily="34" charset="0"/>
              </a:rPr>
              <a:t>How to anti-ice or treat bridges.</a:t>
            </a:r>
          </a:p>
          <a:p>
            <a:endParaRPr lang="en-US" dirty="0"/>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448800" cy="889000"/>
          </a:xfrm>
        </p:spPr>
        <p:txBody>
          <a:bodyPr>
            <a:noAutofit/>
          </a:bodyPr>
          <a:lstStyle/>
          <a:p>
            <a:pPr>
              <a:lnSpc>
                <a:spcPts val="3300"/>
              </a:lnSpc>
            </a:pPr>
            <a:r>
              <a:rPr lang="en-US" dirty="0"/>
              <a:t>How bridge frost and black ice develop</a:t>
            </a:r>
          </a:p>
        </p:txBody>
      </p:sp>
      <p:sp>
        <p:nvSpPr>
          <p:cNvPr id="3" name="Content Placeholder 2"/>
          <p:cNvSpPr>
            <a:spLocks noGrp="1"/>
          </p:cNvSpPr>
          <p:nvPr>
            <p:ph idx="1"/>
          </p:nvPr>
        </p:nvSpPr>
        <p:spPr/>
        <p:txBody>
          <a:bodyPr/>
          <a:lstStyle/>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14200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3423</TotalTime>
  <Words>6170</Words>
  <Application>Microsoft Office PowerPoint</Application>
  <PresentationFormat>On-screen Show (4:3)</PresentationFormat>
  <Paragraphs>901</Paragraphs>
  <Slides>73</Slides>
  <Notes>72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2" baseType="lpstr">
      <vt:lpstr>Arial Unicode MS</vt:lpstr>
      <vt:lpstr>ＭＳ Ｐゴシック</vt:lpstr>
      <vt:lpstr>Arial</vt:lpstr>
      <vt:lpstr>Calibri</vt:lpstr>
      <vt:lpstr>Times New Roman</vt:lpstr>
      <vt:lpstr>Tw Cen MT</vt:lpstr>
      <vt:lpstr>Tw Cen MT Condensed Extra Bold</vt:lpstr>
      <vt:lpstr>Office Theme</vt:lpstr>
      <vt:lpstr>Document</vt:lpstr>
      <vt:lpstr>Module 17 - Bridge Frost</vt:lpstr>
      <vt:lpstr>PowerPoint Presentation</vt:lpstr>
      <vt:lpstr>PowerPoint Presentation</vt:lpstr>
      <vt:lpstr>PowerPoint Presentation</vt:lpstr>
      <vt:lpstr>PowerPoint Presentation</vt:lpstr>
      <vt:lpstr>Module 17 - Bridge Frost</vt:lpstr>
      <vt:lpstr>FACILITATOR NOTES (do not show during class)</vt:lpstr>
      <vt:lpstr>This module will contain these topics:</vt:lpstr>
      <vt:lpstr>How bridge frost and black ice develop</vt:lpstr>
      <vt:lpstr>Frost</vt:lpstr>
      <vt:lpstr> Frost</vt:lpstr>
      <vt:lpstr>Test Question</vt:lpstr>
      <vt:lpstr>Test Question</vt:lpstr>
      <vt:lpstr>Black Ice</vt:lpstr>
      <vt:lpstr>Many forms of ice could be  considered “black ice”</vt:lpstr>
      <vt:lpstr>Black Ice</vt:lpstr>
      <vt:lpstr>Test Question</vt:lpstr>
      <vt:lpstr>Test Question</vt:lpstr>
      <vt:lpstr>Bridges</vt:lpstr>
      <vt:lpstr>Test Question</vt:lpstr>
      <vt:lpstr>Test Question</vt:lpstr>
      <vt:lpstr>Frost or black ice is less likely  to form if there is…</vt:lpstr>
      <vt:lpstr>Tip from experienced drivers </vt:lpstr>
      <vt:lpstr>PowerPoint Presentation</vt:lpstr>
      <vt:lpstr>How to get dew point, cloud cover,  and wind speed</vt:lpstr>
      <vt:lpstr>Pavement temperature</vt:lpstr>
      <vt:lpstr>Test Question</vt:lpstr>
      <vt:lpstr>Test Question</vt:lpstr>
      <vt:lpstr>RWIS </vt:lpstr>
      <vt:lpstr>PowerPoint Presentation</vt:lpstr>
      <vt:lpstr>Many state’s RWIS information can be found at: https://mesonet.agron.iastate.edu/RWIS/currentSF.phtml</vt:lpstr>
      <vt:lpstr>Or at http://mesowest.utah.edu</vt:lpstr>
      <vt:lpstr>Tip from experienced drivers </vt:lpstr>
      <vt:lpstr>When to anti-ice in anticipation  of bridge frost</vt:lpstr>
      <vt:lpstr>Looking for frost</vt:lpstr>
      <vt:lpstr>How to anti-ice or treat bridges</vt:lpstr>
      <vt:lpstr>Anti-icing</vt:lpstr>
      <vt:lpstr>Test Question</vt:lpstr>
      <vt:lpstr>Test Question</vt:lpstr>
      <vt:lpstr>Tip from experienced drivers </vt:lpstr>
      <vt:lpstr>Automatic anti-icing systems</vt:lpstr>
      <vt:lpstr>Anti-icing application rate guidelines</vt:lpstr>
      <vt:lpstr>Example: Bridge frost treatment</vt:lpstr>
      <vt:lpstr>If you have frost</vt:lpstr>
      <vt:lpstr>Test Question</vt:lpstr>
      <vt:lpstr>Test Question</vt:lpstr>
      <vt:lpstr>Importance of Record Keeping</vt:lpstr>
      <vt:lpstr>Before the Season</vt:lpstr>
      <vt:lpstr>Material Accountability</vt:lpstr>
      <vt:lpstr>Record Keeping and Quality Control</vt:lpstr>
      <vt:lpstr>Record Keeping and Quality Control</vt:lpstr>
      <vt:lpstr>Record Keeping and Materials Testing</vt:lpstr>
      <vt:lpstr>Test Question</vt:lpstr>
      <vt:lpstr>Test Question</vt:lpstr>
      <vt:lpstr>Track by Material Type</vt:lpstr>
      <vt:lpstr>Test Question</vt:lpstr>
      <vt:lpstr>Test Question</vt:lpstr>
      <vt:lpstr>Recording Material Use</vt:lpstr>
      <vt:lpstr>Storm Documentation</vt:lpstr>
      <vt:lpstr>Document Your Operations</vt:lpstr>
      <vt:lpstr>Example: T A P E R</vt:lpstr>
      <vt:lpstr>PowerPoint Presentation</vt:lpstr>
      <vt:lpstr>Test Question</vt:lpstr>
      <vt:lpstr>Test Question</vt:lpstr>
      <vt:lpstr>A job well done is a job well documented</vt:lpstr>
      <vt:lpstr>Test Question</vt:lpstr>
      <vt:lpstr>Test Question</vt:lpstr>
      <vt:lpstr>OTHER</vt:lpstr>
      <vt:lpstr>Great job!</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261</cp:revision>
  <dcterms:created xsi:type="dcterms:W3CDTF">2012-11-22T11:43:17Z</dcterms:created>
  <dcterms:modified xsi:type="dcterms:W3CDTF">2017-08-09T15:09:05Z</dcterms:modified>
</cp:coreProperties>
</file>