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7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2.xml" ContentType="application/vnd.openxmlformats-officedocument.presentationml.tags+xml"/>
  <Override PartName="/ppt/notesSlides/notesSlide7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xml" ContentType="application/vnd.openxmlformats-officedocument.presentationml.tags+xml"/>
  <Override PartName="/ppt/notesSlides/notesSlide8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notesSlides/notesSlide8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577" r:id="rId2"/>
    <p:sldId id="578" r:id="rId3"/>
    <p:sldId id="585" r:id="rId4"/>
    <p:sldId id="580" r:id="rId5"/>
    <p:sldId id="584" r:id="rId6"/>
    <p:sldId id="582" r:id="rId7"/>
    <p:sldId id="583" r:id="rId8"/>
    <p:sldId id="472" r:id="rId9"/>
    <p:sldId id="473" r:id="rId10"/>
    <p:sldId id="474" r:id="rId11"/>
    <p:sldId id="475" r:id="rId12"/>
    <p:sldId id="565" r:id="rId13"/>
    <p:sldId id="566" r:id="rId14"/>
    <p:sldId id="476" r:id="rId15"/>
    <p:sldId id="543" r:id="rId16"/>
    <p:sldId id="544" r:id="rId17"/>
    <p:sldId id="477" r:id="rId18"/>
    <p:sldId id="547" r:id="rId19"/>
    <p:sldId id="563" r:id="rId20"/>
    <p:sldId id="478" r:id="rId21"/>
    <p:sldId id="479" r:id="rId22"/>
    <p:sldId id="480" r:id="rId23"/>
    <p:sldId id="481" r:id="rId24"/>
    <p:sldId id="482" r:id="rId25"/>
    <p:sldId id="483" r:id="rId26"/>
    <p:sldId id="484" r:id="rId27"/>
    <p:sldId id="485" r:id="rId28"/>
    <p:sldId id="486" r:id="rId29"/>
    <p:sldId id="545" r:id="rId30"/>
    <p:sldId id="546" r:id="rId31"/>
    <p:sldId id="487" r:id="rId32"/>
    <p:sldId id="488" r:id="rId33"/>
    <p:sldId id="489" r:id="rId34"/>
    <p:sldId id="490" r:id="rId35"/>
    <p:sldId id="549" r:id="rId36"/>
    <p:sldId id="550" r:id="rId37"/>
    <p:sldId id="567" r:id="rId38"/>
    <p:sldId id="568" r:id="rId39"/>
    <p:sldId id="491" r:id="rId40"/>
    <p:sldId id="492" r:id="rId41"/>
    <p:sldId id="569" r:id="rId42"/>
    <p:sldId id="570" r:id="rId43"/>
    <p:sldId id="493" r:id="rId44"/>
    <p:sldId id="494" r:id="rId45"/>
    <p:sldId id="495" r:id="rId46"/>
    <p:sldId id="496" r:id="rId47"/>
    <p:sldId id="497" r:id="rId48"/>
    <p:sldId id="498" r:id="rId49"/>
    <p:sldId id="551" r:id="rId50"/>
    <p:sldId id="552" r:id="rId51"/>
    <p:sldId id="571" r:id="rId52"/>
    <p:sldId id="572" r:id="rId53"/>
    <p:sldId id="499" r:id="rId54"/>
    <p:sldId id="500" r:id="rId55"/>
    <p:sldId id="501" r:id="rId56"/>
    <p:sldId id="502" r:id="rId57"/>
    <p:sldId id="503" r:id="rId58"/>
    <p:sldId id="573" r:id="rId59"/>
    <p:sldId id="574" r:id="rId60"/>
    <p:sldId id="504" r:id="rId61"/>
    <p:sldId id="505" r:id="rId62"/>
    <p:sldId id="506" r:id="rId63"/>
    <p:sldId id="553" r:id="rId64"/>
    <p:sldId id="554" r:id="rId65"/>
    <p:sldId id="507" r:id="rId66"/>
    <p:sldId id="508" r:id="rId67"/>
    <p:sldId id="575" r:id="rId68"/>
    <p:sldId id="576" r:id="rId69"/>
    <p:sldId id="509" r:id="rId70"/>
    <p:sldId id="555" r:id="rId71"/>
    <p:sldId id="556" r:id="rId72"/>
    <p:sldId id="511" r:id="rId73"/>
    <p:sldId id="512" r:id="rId74"/>
    <p:sldId id="513" r:id="rId75"/>
    <p:sldId id="514" r:id="rId76"/>
    <p:sldId id="515" r:id="rId77"/>
    <p:sldId id="557" r:id="rId78"/>
    <p:sldId id="558" r:id="rId79"/>
    <p:sldId id="516" r:id="rId80"/>
    <p:sldId id="517" r:id="rId81"/>
    <p:sldId id="518" r:id="rId82"/>
    <p:sldId id="519" r:id="rId83"/>
    <p:sldId id="520" r:id="rId84"/>
    <p:sldId id="521" r:id="rId85"/>
    <p:sldId id="522" r:id="rId86"/>
    <p:sldId id="559" r:id="rId87"/>
    <p:sldId id="560" r:id="rId88"/>
    <p:sldId id="523" r:id="rId89"/>
    <p:sldId id="524" r:id="rId90"/>
    <p:sldId id="525" r:id="rId91"/>
    <p:sldId id="526" r:id="rId92"/>
    <p:sldId id="589" r:id="rId93"/>
    <p:sldId id="588" r:id="rId94"/>
    <p:sldId id="586" r:id="rId95"/>
    <p:sldId id="527" r:id="rId96"/>
    <p:sldId id="561" r:id="rId97"/>
    <p:sldId id="562" r:id="rId98"/>
    <p:sldId id="528" r:id="rId99"/>
    <p:sldId id="564" r:id="rId100"/>
    <p:sldId id="540" r:id="rId101"/>
    <p:sldId id="541" r:id="rId102"/>
    <p:sldId id="542"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21" autoAdjust="0"/>
    <p:restoredTop sz="87207" autoAdjust="0"/>
  </p:normalViewPr>
  <p:slideViewPr>
    <p:cSldViewPr>
      <p:cViewPr varScale="1">
        <p:scale>
          <a:sx n="68" d="100"/>
          <a:sy n="68" d="100"/>
        </p:scale>
        <p:origin x="1344" y="60"/>
      </p:cViewPr>
      <p:guideLst>
        <p:guide orient="horz" pos="2160"/>
        <p:guide pos="2880"/>
      </p:guideLst>
    </p:cSldViewPr>
  </p:slideViewPr>
  <p:outlineViewPr>
    <p:cViewPr>
      <p:scale>
        <a:sx n="33" d="100"/>
        <a:sy n="33" d="100"/>
      </p:scale>
      <p:origin x="0" y="12084"/>
    </p:cViewPr>
  </p:outlineViewPr>
  <p:notesTextViewPr>
    <p:cViewPr>
      <p:scale>
        <a:sx n="1" d="1"/>
        <a:sy n="1" d="1"/>
      </p:scale>
      <p:origin x="0" y="0"/>
    </p:cViewPr>
  </p:notesTextViewPr>
  <p:sorterViewPr>
    <p:cViewPr>
      <p:scale>
        <a:sx n="100" d="100"/>
        <a:sy n="100" d="100"/>
      </p:scale>
      <p:origin x="0" y="-303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1" Type="http://schemas.openxmlformats.org/officeDocument/2006/relationships/image" Target="../media/image7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76.png"/></Relationships>
</file>

<file path=ppt/diagrams/colors1.xml><?xml version="1.0" encoding="utf-8"?>
<dgm:colorsDef xmlns:dgm="http://schemas.openxmlformats.org/drawingml/2006/diagram" xmlns:a="http://schemas.openxmlformats.org/drawingml/2006/main" uniqueId="urn:microsoft.com/office/officeart/2005/8/colors/colorful1#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20B4D0-51E7-475C-8DA4-498F3D438880}" type="doc">
      <dgm:prSet loTypeId="urn:microsoft.com/office/officeart/2005/8/layout/list1" loCatId="list" qsTypeId="urn:microsoft.com/office/officeart/2005/8/quickstyle/3d2" qsCatId="3D" csTypeId="urn:microsoft.com/office/officeart/2005/8/colors/colorful1#16" csCatId="colorful" phldr="1"/>
      <dgm:spPr/>
      <dgm:t>
        <a:bodyPr/>
        <a:lstStyle/>
        <a:p>
          <a:endParaRPr lang="en-US"/>
        </a:p>
      </dgm:t>
    </dgm:pt>
    <dgm:pt modelId="{4610783E-D1E3-4C84-A9B2-E6157BAF2D8F}">
      <dgm:prSet custT="1"/>
      <dgm:spPr/>
      <dgm:t>
        <a:bodyPr/>
        <a:lstStyle/>
        <a:p>
          <a:pPr rtl="0"/>
          <a:r>
            <a:rPr lang="en-CA" sz="2000" b="1" dirty="0">
              <a:effectLst>
                <a:outerShdw blurRad="38100" dist="38100" dir="2700000" algn="tl">
                  <a:srgbClr val="000000">
                    <a:alpha val="43137"/>
                  </a:srgbClr>
                </a:outerShdw>
              </a:effectLst>
            </a:rPr>
            <a:t>Air measured 6 feet above ground</a:t>
          </a:r>
          <a:endParaRPr lang="en-US" sz="2000" b="1" dirty="0">
            <a:effectLst>
              <a:outerShdw blurRad="38100" dist="38100" dir="2700000" algn="tl">
                <a:srgbClr val="000000">
                  <a:alpha val="43137"/>
                </a:srgbClr>
              </a:outerShdw>
            </a:effectLst>
          </a:endParaRPr>
        </a:p>
      </dgm:t>
    </dgm:pt>
    <dgm:pt modelId="{3C68010B-AFA9-4946-BF81-A4DF17F22B57}" type="parTrans" cxnId="{2E138F3C-3616-4FFD-9CE9-FC79B4E318B9}">
      <dgm:prSet/>
      <dgm:spPr/>
      <dgm:t>
        <a:bodyPr/>
        <a:lstStyle/>
        <a:p>
          <a:endParaRPr lang="en-US" sz="2000" dirty="0"/>
        </a:p>
      </dgm:t>
    </dgm:pt>
    <dgm:pt modelId="{A81EBDBB-ACD3-40CC-96B8-7EFD4F0C061B}" type="sibTrans" cxnId="{2E138F3C-3616-4FFD-9CE9-FC79B4E318B9}">
      <dgm:prSet/>
      <dgm:spPr/>
      <dgm:t>
        <a:bodyPr/>
        <a:lstStyle/>
        <a:p>
          <a:endParaRPr lang="en-US" sz="2000" dirty="0"/>
        </a:p>
      </dgm:t>
    </dgm:pt>
    <dgm:pt modelId="{B2477FA2-64FB-4278-BA37-C74969055387}">
      <dgm:prSet custT="1"/>
      <dgm:spPr/>
      <dgm:t>
        <a:bodyPr/>
        <a:lstStyle/>
        <a:p>
          <a:pPr rtl="0"/>
          <a:r>
            <a:rPr lang="en-CA" sz="2000" b="1" dirty="0">
              <a:effectLst>
                <a:outerShdw blurRad="38100" dist="38100" dir="2700000" algn="tl">
                  <a:srgbClr val="000000">
                    <a:alpha val="43137"/>
                  </a:srgbClr>
                </a:outerShdw>
              </a:effectLst>
            </a:rPr>
            <a:t>Possible variance of 0</a:t>
          </a:r>
          <a:r>
            <a:rPr lang="en-CA" sz="2000" b="1" dirty="0">
              <a:effectLst>
                <a:outerShdw blurRad="38100" dist="38100" dir="2700000" algn="tl">
                  <a:srgbClr val="000000">
                    <a:alpha val="43137"/>
                  </a:srgbClr>
                </a:outerShdw>
              </a:effectLst>
              <a:latin typeface="Arial"/>
              <a:cs typeface="Arial"/>
            </a:rPr>
            <a:t>°</a:t>
          </a:r>
          <a:r>
            <a:rPr lang="en-CA" sz="2000" b="1" dirty="0">
              <a:effectLst>
                <a:outerShdw blurRad="38100" dist="38100" dir="2700000" algn="tl">
                  <a:srgbClr val="000000">
                    <a:alpha val="43137"/>
                  </a:srgbClr>
                </a:outerShdw>
              </a:effectLst>
            </a:rPr>
            <a:t> To 40</a:t>
          </a:r>
          <a:r>
            <a:rPr lang="en-CA" sz="2000" b="1" dirty="0">
              <a:effectLst>
                <a:outerShdw blurRad="38100" dist="38100" dir="2700000" algn="tl">
                  <a:srgbClr val="000000">
                    <a:alpha val="43137"/>
                  </a:srgbClr>
                </a:outerShdw>
              </a:effectLst>
              <a:latin typeface="Arial"/>
              <a:cs typeface="Arial"/>
            </a:rPr>
            <a:t>°</a:t>
          </a:r>
          <a:r>
            <a:rPr lang="en-CA" sz="2000" b="1" dirty="0">
              <a:effectLst>
                <a:outerShdw blurRad="38100" dist="38100" dir="2700000" algn="tl">
                  <a:srgbClr val="000000">
                    <a:alpha val="43137"/>
                  </a:srgbClr>
                </a:outerShdw>
              </a:effectLst>
            </a:rPr>
            <a:t> from air temperature</a:t>
          </a:r>
          <a:endParaRPr lang="en-US" sz="2000" b="1" dirty="0">
            <a:effectLst>
              <a:outerShdw blurRad="38100" dist="38100" dir="2700000" algn="tl">
                <a:srgbClr val="000000">
                  <a:alpha val="43137"/>
                </a:srgbClr>
              </a:outerShdw>
            </a:effectLst>
          </a:endParaRPr>
        </a:p>
      </dgm:t>
    </dgm:pt>
    <dgm:pt modelId="{7E0A8443-3B79-4108-A007-2CB464E30F9F}" type="parTrans" cxnId="{12FE8B34-0861-462B-8EA7-2E794B5FC260}">
      <dgm:prSet/>
      <dgm:spPr/>
      <dgm:t>
        <a:bodyPr/>
        <a:lstStyle/>
        <a:p>
          <a:endParaRPr lang="en-US" sz="2000" dirty="0"/>
        </a:p>
      </dgm:t>
    </dgm:pt>
    <dgm:pt modelId="{AD0E788C-BAD0-4A31-B68E-39E850175F1A}" type="sibTrans" cxnId="{12FE8B34-0861-462B-8EA7-2E794B5FC260}">
      <dgm:prSet/>
      <dgm:spPr/>
      <dgm:t>
        <a:bodyPr/>
        <a:lstStyle/>
        <a:p>
          <a:endParaRPr lang="en-US" sz="2000" dirty="0"/>
        </a:p>
      </dgm:t>
    </dgm:pt>
    <dgm:pt modelId="{C4D78D21-90FC-4495-A2D8-B9F66DCFFBC0}">
      <dgm:prSet custT="1"/>
      <dgm:spPr/>
      <dgm:t>
        <a:bodyPr/>
        <a:lstStyle/>
        <a:p>
          <a:pPr rtl="0"/>
          <a:r>
            <a:rPr lang="en-CA" sz="2000" b="1" dirty="0">
              <a:effectLst>
                <a:outerShdw blurRad="38100" dist="38100" dir="2700000" algn="tl">
                  <a:srgbClr val="000000">
                    <a:alpha val="43137"/>
                  </a:srgbClr>
                </a:outerShdw>
              </a:effectLst>
            </a:rPr>
            <a:t>Pavement type, frozen ground, day/night, sun/shade all influence pavement temperature</a:t>
          </a:r>
          <a:endParaRPr lang="en-US" sz="2000" b="1" dirty="0">
            <a:effectLst>
              <a:outerShdw blurRad="38100" dist="38100" dir="2700000" algn="tl">
                <a:srgbClr val="000000">
                  <a:alpha val="43137"/>
                </a:srgbClr>
              </a:outerShdw>
            </a:effectLst>
          </a:endParaRPr>
        </a:p>
      </dgm:t>
    </dgm:pt>
    <dgm:pt modelId="{E921280A-9E2B-4B71-B03F-982941EFE1E7}" type="parTrans" cxnId="{C1ABD4A2-238F-40A4-8DF4-353AD3AFA9D8}">
      <dgm:prSet/>
      <dgm:spPr/>
      <dgm:t>
        <a:bodyPr/>
        <a:lstStyle/>
        <a:p>
          <a:endParaRPr lang="en-US" sz="2000" dirty="0"/>
        </a:p>
      </dgm:t>
    </dgm:pt>
    <dgm:pt modelId="{9038C2B9-AC03-4B5E-80FC-3958A69E58F1}" type="sibTrans" cxnId="{C1ABD4A2-238F-40A4-8DF4-353AD3AFA9D8}">
      <dgm:prSet/>
      <dgm:spPr/>
      <dgm:t>
        <a:bodyPr/>
        <a:lstStyle/>
        <a:p>
          <a:endParaRPr lang="en-US" sz="2000" dirty="0"/>
        </a:p>
      </dgm:t>
    </dgm:pt>
    <dgm:pt modelId="{1A6711EA-02F0-4B91-A81A-7B1625A1B320}" type="pres">
      <dgm:prSet presAssocID="{3420B4D0-51E7-475C-8DA4-498F3D438880}" presName="linear" presStyleCnt="0">
        <dgm:presLayoutVars>
          <dgm:dir/>
          <dgm:animLvl val="lvl"/>
          <dgm:resizeHandles val="exact"/>
        </dgm:presLayoutVars>
      </dgm:prSet>
      <dgm:spPr/>
    </dgm:pt>
    <dgm:pt modelId="{4E453629-DC40-447A-A6B3-A8B3E09D599E}" type="pres">
      <dgm:prSet presAssocID="{4610783E-D1E3-4C84-A9B2-E6157BAF2D8F}" presName="parentLin" presStyleCnt="0"/>
      <dgm:spPr/>
    </dgm:pt>
    <dgm:pt modelId="{6D54B018-D1E5-40BE-BEAC-6BE096927E67}" type="pres">
      <dgm:prSet presAssocID="{4610783E-D1E3-4C84-A9B2-E6157BAF2D8F}" presName="parentLeftMargin" presStyleLbl="node1" presStyleIdx="0" presStyleCnt="3"/>
      <dgm:spPr/>
    </dgm:pt>
    <dgm:pt modelId="{5471D460-293F-4ABD-A0E5-4A9DCFB01016}" type="pres">
      <dgm:prSet presAssocID="{4610783E-D1E3-4C84-A9B2-E6157BAF2D8F}" presName="parentText" presStyleLbl="node1" presStyleIdx="0" presStyleCnt="3" custScaleX="132464" custScaleY="28818" custLinFactNeighborX="-71429" custLinFactNeighborY="-7407">
        <dgm:presLayoutVars>
          <dgm:chMax val="0"/>
          <dgm:bulletEnabled val="1"/>
        </dgm:presLayoutVars>
      </dgm:prSet>
      <dgm:spPr/>
    </dgm:pt>
    <dgm:pt modelId="{77A097B9-AF5F-4E2B-8618-887F8AF35864}" type="pres">
      <dgm:prSet presAssocID="{4610783E-D1E3-4C84-A9B2-E6157BAF2D8F}" presName="negativeSpace" presStyleCnt="0"/>
      <dgm:spPr/>
    </dgm:pt>
    <dgm:pt modelId="{467DCAE0-B6EE-4D2D-824A-4018CB67CB2B}" type="pres">
      <dgm:prSet presAssocID="{4610783E-D1E3-4C84-A9B2-E6157BAF2D8F}" presName="childText" presStyleLbl="conFgAcc1" presStyleIdx="0" presStyleCnt="3" custScaleX="97143" custScaleY="45103" custLinFactNeighborY="53595">
        <dgm:presLayoutVars>
          <dgm:bulletEnabled val="1"/>
        </dgm:presLayoutVars>
      </dgm:prSet>
      <dgm:spPr/>
    </dgm:pt>
    <dgm:pt modelId="{CC8DED31-805C-41E8-8E00-8DC11DD5B869}" type="pres">
      <dgm:prSet presAssocID="{A81EBDBB-ACD3-40CC-96B8-7EFD4F0C061B}" presName="spaceBetweenRectangles" presStyleCnt="0"/>
      <dgm:spPr/>
    </dgm:pt>
    <dgm:pt modelId="{730C34C6-633E-4E54-8537-C4FAAFE02025}" type="pres">
      <dgm:prSet presAssocID="{B2477FA2-64FB-4278-BA37-C74969055387}" presName="parentLin" presStyleCnt="0"/>
      <dgm:spPr/>
    </dgm:pt>
    <dgm:pt modelId="{C2F62418-7194-497D-871E-793BD5A316E6}" type="pres">
      <dgm:prSet presAssocID="{B2477FA2-64FB-4278-BA37-C74969055387}" presName="parentLeftMargin" presStyleLbl="node1" presStyleIdx="0" presStyleCnt="3"/>
      <dgm:spPr/>
    </dgm:pt>
    <dgm:pt modelId="{DF6E96D4-2589-40E6-90C1-92D6656345F0}" type="pres">
      <dgm:prSet presAssocID="{B2477FA2-64FB-4278-BA37-C74969055387}" presName="parentText" presStyleLbl="node1" presStyleIdx="1" presStyleCnt="3" custScaleX="132568" custScaleY="47148" custLinFactNeighborX="-71428" custLinFactNeighborY="16548">
        <dgm:presLayoutVars>
          <dgm:chMax val="0"/>
          <dgm:bulletEnabled val="1"/>
        </dgm:presLayoutVars>
      </dgm:prSet>
      <dgm:spPr/>
    </dgm:pt>
    <dgm:pt modelId="{DAAEEE8D-24CC-4964-92A7-863D6A03B766}" type="pres">
      <dgm:prSet presAssocID="{B2477FA2-64FB-4278-BA37-C74969055387}" presName="negativeSpace" presStyleCnt="0"/>
      <dgm:spPr/>
    </dgm:pt>
    <dgm:pt modelId="{6E81B8C0-F589-4A38-B504-2CB46DCFF6D2}" type="pres">
      <dgm:prSet presAssocID="{B2477FA2-64FB-4278-BA37-C74969055387}" presName="childText" presStyleLbl="conFgAcc1" presStyleIdx="1" presStyleCnt="3" custScaleX="97143" custScaleY="75384" custLinFactNeighborY="62637">
        <dgm:presLayoutVars>
          <dgm:bulletEnabled val="1"/>
        </dgm:presLayoutVars>
      </dgm:prSet>
      <dgm:spPr/>
    </dgm:pt>
    <dgm:pt modelId="{7165EA11-CD6E-4F3C-A003-79948D818B2D}" type="pres">
      <dgm:prSet presAssocID="{AD0E788C-BAD0-4A31-B68E-39E850175F1A}" presName="spaceBetweenRectangles" presStyleCnt="0"/>
      <dgm:spPr/>
    </dgm:pt>
    <dgm:pt modelId="{EB10B8FD-C78B-4949-930E-E23C792B3C41}" type="pres">
      <dgm:prSet presAssocID="{C4D78D21-90FC-4495-A2D8-B9F66DCFFBC0}" presName="parentLin" presStyleCnt="0"/>
      <dgm:spPr/>
    </dgm:pt>
    <dgm:pt modelId="{C181C1ED-2539-4630-BC26-731D3ED9713F}" type="pres">
      <dgm:prSet presAssocID="{C4D78D21-90FC-4495-A2D8-B9F66DCFFBC0}" presName="parentLeftMargin" presStyleLbl="node1" presStyleIdx="1" presStyleCnt="3"/>
      <dgm:spPr/>
    </dgm:pt>
    <dgm:pt modelId="{59174B1C-ECD2-45F4-92A7-A9A6FFB24E86}" type="pres">
      <dgm:prSet presAssocID="{C4D78D21-90FC-4495-A2D8-B9F66DCFFBC0}" presName="parentText" presStyleLbl="node1" presStyleIdx="2" presStyleCnt="3" custScaleX="132738" custScaleY="59413" custLinFactNeighborX="-71428" custLinFactNeighborY="20307">
        <dgm:presLayoutVars>
          <dgm:chMax val="0"/>
          <dgm:bulletEnabled val="1"/>
        </dgm:presLayoutVars>
      </dgm:prSet>
      <dgm:spPr/>
    </dgm:pt>
    <dgm:pt modelId="{93045608-707D-422D-8980-BC5D2D15FEB5}" type="pres">
      <dgm:prSet presAssocID="{C4D78D21-90FC-4495-A2D8-B9F66DCFFBC0}" presName="negativeSpace" presStyleCnt="0"/>
      <dgm:spPr/>
    </dgm:pt>
    <dgm:pt modelId="{88B9C685-6CD8-4529-9168-001EC20F47FB}" type="pres">
      <dgm:prSet presAssocID="{C4D78D21-90FC-4495-A2D8-B9F66DCFFBC0}" presName="childText" presStyleLbl="conFgAcc1" presStyleIdx="2" presStyleCnt="3" custScaleX="97143" custScaleY="84540" custLinFactNeighborY="5592">
        <dgm:presLayoutVars>
          <dgm:bulletEnabled val="1"/>
        </dgm:presLayoutVars>
      </dgm:prSet>
      <dgm:spPr/>
    </dgm:pt>
  </dgm:ptLst>
  <dgm:cxnLst>
    <dgm:cxn modelId="{56E7C52E-47D2-43E2-A7E6-40AFA2DE5DEB}" type="presOf" srcId="{B2477FA2-64FB-4278-BA37-C74969055387}" destId="{DF6E96D4-2589-40E6-90C1-92D6656345F0}" srcOrd="1" destOrd="0" presId="urn:microsoft.com/office/officeart/2005/8/layout/list1"/>
    <dgm:cxn modelId="{12FE8B34-0861-462B-8EA7-2E794B5FC260}" srcId="{3420B4D0-51E7-475C-8DA4-498F3D438880}" destId="{B2477FA2-64FB-4278-BA37-C74969055387}" srcOrd="1" destOrd="0" parTransId="{7E0A8443-3B79-4108-A007-2CB464E30F9F}" sibTransId="{AD0E788C-BAD0-4A31-B68E-39E850175F1A}"/>
    <dgm:cxn modelId="{2E138F3C-3616-4FFD-9CE9-FC79B4E318B9}" srcId="{3420B4D0-51E7-475C-8DA4-498F3D438880}" destId="{4610783E-D1E3-4C84-A9B2-E6157BAF2D8F}" srcOrd="0" destOrd="0" parTransId="{3C68010B-AFA9-4946-BF81-A4DF17F22B57}" sibTransId="{A81EBDBB-ACD3-40CC-96B8-7EFD4F0C061B}"/>
    <dgm:cxn modelId="{18FB4B65-6307-49E2-B994-2A5E2C1BB8E3}" type="presOf" srcId="{4610783E-D1E3-4C84-A9B2-E6157BAF2D8F}" destId="{6D54B018-D1E5-40BE-BEAC-6BE096927E67}" srcOrd="0" destOrd="0" presId="urn:microsoft.com/office/officeart/2005/8/layout/list1"/>
    <dgm:cxn modelId="{6C741B73-3A91-47ED-A51B-7171B2B88936}" type="presOf" srcId="{3420B4D0-51E7-475C-8DA4-498F3D438880}" destId="{1A6711EA-02F0-4B91-A81A-7B1625A1B320}" srcOrd="0" destOrd="0" presId="urn:microsoft.com/office/officeart/2005/8/layout/list1"/>
    <dgm:cxn modelId="{165B1C9C-0912-4AC5-92A3-4100FB7D2541}" type="presOf" srcId="{C4D78D21-90FC-4495-A2D8-B9F66DCFFBC0}" destId="{C181C1ED-2539-4630-BC26-731D3ED9713F}" srcOrd="0" destOrd="0" presId="urn:microsoft.com/office/officeart/2005/8/layout/list1"/>
    <dgm:cxn modelId="{C1ABD4A2-238F-40A4-8DF4-353AD3AFA9D8}" srcId="{3420B4D0-51E7-475C-8DA4-498F3D438880}" destId="{C4D78D21-90FC-4495-A2D8-B9F66DCFFBC0}" srcOrd="2" destOrd="0" parTransId="{E921280A-9E2B-4B71-B03F-982941EFE1E7}" sibTransId="{9038C2B9-AC03-4B5E-80FC-3958A69E58F1}"/>
    <dgm:cxn modelId="{218008DA-138E-4E7C-9D46-EA0426723BE6}" type="presOf" srcId="{4610783E-D1E3-4C84-A9B2-E6157BAF2D8F}" destId="{5471D460-293F-4ABD-A0E5-4A9DCFB01016}" srcOrd="1" destOrd="0" presId="urn:microsoft.com/office/officeart/2005/8/layout/list1"/>
    <dgm:cxn modelId="{AF5D13DE-39B8-4CD8-B599-501C88085176}" type="presOf" srcId="{C4D78D21-90FC-4495-A2D8-B9F66DCFFBC0}" destId="{59174B1C-ECD2-45F4-92A7-A9A6FFB24E86}" srcOrd="1" destOrd="0" presId="urn:microsoft.com/office/officeart/2005/8/layout/list1"/>
    <dgm:cxn modelId="{3677F1E9-5AF8-4B1F-8B2A-BA2E6A3B5705}" type="presOf" srcId="{B2477FA2-64FB-4278-BA37-C74969055387}" destId="{C2F62418-7194-497D-871E-793BD5A316E6}" srcOrd="0" destOrd="0" presId="urn:microsoft.com/office/officeart/2005/8/layout/list1"/>
    <dgm:cxn modelId="{6F990D6D-8D95-4E3A-80B8-92EF03BFD5F8}" type="presParOf" srcId="{1A6711EA-02F0-4B91-A81A-7B1625A1B320}" destId="{4E453629-DC40-447A-A6B3-A8B3E09D599E}" srcOrd="0" destOrd="0" presId="urn:microsoft.com/office/officeart/2005/8/layout/list1"/>
    <dgm:cxn modelId="{3596DD0D-7F68-4D14-BAFD-34195508E3D8}" type="presParOf" srcId="{4E453629-DC40-447A-A6B3-A8B3E09D599E}" destId="{6D54B018-D1E5-40BE-BEAC-6BE096927E67}" srcOrd="0" destOrd="0" presId="urn:microsoft.com/office/officeart/2005/8/layout/list1"/>
    <dgm:cxn modelId="{8E838D1F-C335-4472-823A-452B3F167496}" type="presParOf" srcId="{4E453629-DC40-447A-A6B3-A8B3E09D599E}" destId="{5471D460-293F-4ABD-A0E5-4A9DCFB01016}" srcOrd="1" destOrd="0" presId="urn:microsoft.com/office/officeart/2005/8/layout/list1"/>
    <dgm:cxn modelId="{C384D0EC-7717-45C5-9A6C-89788822D2D7}" type="presParOf" srcId="{1A6711EA-02F0-4B91-A81A-7B1625A1B320}" destId="{77A097B9-AF5F-4E2B-8618-887F8AF35864}" srcOrd="1" destOrd="0" presId="urn:microsoft.com/office/officeart/2005/8/layout/list1"/>
    <dgm:cxn modelId="{4BE4D249-F2C0-4BCA-84B4-36FEB3A13A47}" type="presParOf" srcId="{1A6711EA-02F0-4B91-A81A-7B1625A1B320}" destId="{467DCAE0-B6EE-4D2D-824A-4018CB67CB2B}" srcOrd="2" destOrd="0" presId="urn:microsoft.com/office/officeart/2005/8/layout/list1"/>
    <dgm:cxn modelId="{5C325D0C-E601-45B7-9F8F-351BEC7FF4CC}" type="presParOf" srcId="{1A6711EA-02F0-4B91-A81A-7B1625A1B320}" destId="{CC8DED31-805C-41E8-8E00-8DC11DD5B869}" srcOrd="3" destOrd="0" presId="urn:microsoft.com/office/officeart/2005/8/layout/list1"/>
    <dgm:cxn modelId="{5D52C586-AC1C-4695-9D40-9E25D214B679}" type="presParOf" srcId="{1A6711EA-02F0-4B91-A81A-7B1625A1B320}" destId="{730C34C6-633E-4E54-8537-C4FAAFE02025}" srcOrd="4" destOrd="0" presId="urn:microsoft.com/office/officeart/2005/8/layout/list1"/>
    <dgm:cxn modelId="{457F6D2B-EDDE-4BFD-8133-19D1D6AD1ED8}" type="presParOf" srcId="{730C34C6-633E-4E54-8537-C4FAAFE02025}" destId="{C2F62418-7194-497D-871E-793BD5A316E6}" srcOrd="0" destOrd="0" presId="urn:microsoft.com/office/officeart/2005/8/layout/list1"/>
    <dgm:cxn modelId="{20AD176F-5837-4A6A-B5DA-9612B7B77ED5}" type="presParOf" srcId="{730C34C6-633E-4E54-8537-C4FAAFE02025}" destId="{DF6E96D4-2589-40E6-90C1-92D6656345F0}" srcOrd="1" destOrd="0" presId="urn:microsoft.com/office/officeart/2005/8/layout/list1"/>
    <dgm:cxn modelId="{04E01A7A-B92F-46C1-8310-8BA2F5355D1D}" type="presParOf" srcId="{1A6711EA-02F0-4B91-A81A-7B1625A1B320}" destId="{DAAEEE8D-24CC-4964-92A7-863D6A03B766}" srcOrd="5" destOrd="0" presId="urn:microsoft.com/office/officeart/2005/8/layout/list1"/>
    <dgm:cxn modelId="{130D0E5A-182D-475F-B06A-36150F7F9041}" type="presParOf" srcId="{1A6711EA-02F0-4B91-A81A-7B1625A1B320}" destId="{6E81B8C0-F589-4A38-B504-2CB46DCFF6D2}" srcOrd="6" destOrd="0" presId="urn:microsoft.com/office/officeart/2005/8/layout/list1"/>
    <dgm:cxn modelId="{49754CD6-1EAA-4635-9652-E43EF6D58CB3}" type="presParOf" srcId="{1A6711EA-02F0-4B91-A81A-7B1625A1B320}" destId="{7165EA11-CD6E-4F3C-A003-79948D818B2D}" srcOrd="7" destOrd="0" presId="urn:microsoft.com/office/officeart/2005/8/layout/list1"/>
    <dgm:cxn modelId="{4AC8B434-F0E7-462E-82FE-D10934B4DB90}" type="presParOf" srcId="{1A6711EA-02F0-4B91-A81A-7B1625A1B320}" destId="{EB10B8FD-C78B-4949-930E-E23C792B3C41}" srcOrd="8" destOrd="0" presId="urn:microsoft.com/office/officeart/2005/8/layout/list1"/>
    <dgm:cxn modelId="{C5224EEF-C809-4770-A11D-D24089E9BA7C}" type="presParOf" srcId="{EB10B8FD-C78B-4949-930E-E23C792B3C41}" destId="{C181C1ED-2539-4630-BC26-731D3ED9713F}" srcOrd="0" destOrd="0" presId="urn:microsoft.com/office/officeart/2005/8/layout/list1"/>
    <dgm:cxn modelId="{2CF60AD3-0873-4A9A-B3DF-F95F77F7195F}" type="presParOf" srcId="{EB10B8FD-C78B-4949-930E-E23C792B3C41}" destId="{59174B1C-ECD2-45F4-92A7-A9A6FFB24E86}" srcOrd="1" destOrd="0" presId="urn:microsoft.com/office/officeart/2005/8/layout/list1"/>
    <dgm:cxn modelId="{C8B6787C-63BC-44ED-99F9-F51B81D3B16F}" type="presParOf" srcId="{1A6711EA-02F0-4B91-A81A-7B1625A1B320}" destId="{93045608-707D-422D-8980-BC5D2D15FEB5}" srcOrd="9" destOrd="0" presId="urn:microsoft.com/office/officeart/2005/8/layout/list1"/>
    <dgm:cxn modelId="{73357613-798E-4845-AF3B-947744EF2AFF}" type="presParOf" srcId="{1A6711EA-02F0-4B91-A81A-7B1625A1B320}" destId="{88B9C685-6CD8-4529-9168-001EC20F47F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3DC752-B19F-45D2-9CEF-A8CCE06D17C5}" type="doc">
      <dgm:prSet loTypeId="urn:microsoft.com/office/officeart/2008/layout/RadialCluster" loCatId="relationship" qsTypeId="urn:microsoft.com/office/officeart/2005/8/quickstyle/simple1" qsCatId="simple" csTypeId="urn:microsoft.com/office/officeart/2005/8/colors/colorful2" csCatId="colorful" phldr="1"/>
      <dgm:spPr/>
      <dgm:t>
        <a:bodyPr/>
        <a:lstStyle/>
        <a:p>
          <a:endParaRPr lang="en-US"/>
        </a:p>
      </dgm:t>
    </dgm:pt>
    <dgm:pt modelId="{B932BC08-861D-422A-92BE-84F3C28C6473}">
      <dgm:prSet phldrT="[Text]"/>
      <dgm:spPr/>
      <dgm:t>
        <a:bodyPr/>
        <a:lstStyle/>
        <a:p>
          <a:r>
            <a:rPr lang="en-US" dirty="0">
              <a:effectLst>
                <a:outerShdw blurRad="38100" dist="38100" dir="2700000" algn="tl">
                  <a:srgbClr val="000000">
                    <a:alpha val="43137"/>
                  </a:srgbClr>
                </a:outerShdw>
              </a:effectLst>
            </a:rPr>
            <a:t>Route specific treatment recommendations</a:t>
          </a:r>
        </a:p>
      </dgm:t>
    </dgm:pt>
    <dgm:pt modelId="{4F1F3621-C3EC-46B8-8849-EFAD5F9ABFA5}" type="parTrans" cxnId="{EE7D38E8-E2C6-4C0D-A0D0-BD198D900526}">
      <dgm:prSet/>
      <dgm:spPr/>
      <dgm:t>
        <a:bodyPr/>
        <a:lstStyle/>
        <a:p>
          <a:endParaRPr lang="en-US"/>
        </a:p>
      </dgm:t>
    </dgm:pt>
    <dgm:pt modelId="{3B7B60FF-FF16-4479-B895-46211799A2F5}" type="sibTrans" cxnId="{EE7D38E8-E2C6-4C0D-A0D0-BD198D900526}">
      <dgm:prSet/>
      <dgm:spPr/>
      <dgm:t>
        <a:bodyPr/>
        <a:lstStyle/>
        <a:p>
          <a:endParaRPr lang="en-US"/>
        </a:p>
      </dgm:t>
    </dgm:pt>
    <dgm:pt modelId="{DC777014-5FBD-4AD2-9551-1BC3B21D539D}">
      <dgm:prSet phldrT="[Text]"/>
      <dgm:spPr/>
      <dgm:t>
        <a:bodyPr/>
        <a:lstStyle/>
        <a:p>
          <a:r>
            <a:rPr lang="en-US" dirty="0">
              <a:effectLst>
                <a:outerShdw blurRad="38100" dist="38100" dir="2700000" algn="tl">
                  <a:srgbClr val="000000">
                    <a:alpha val="43137"/>
                  </a:srgbClr>
                </a:outerShdw>
              </a:effectLst>
            </a:rPr>
            <a:t>Advanced weather prediction</a:t>
          </a:r>
        </a:p>
      </dgm:t>
    </dgm:pt>
    <dgm:pt modelId="{C177F01A-15C3-440F-B749-DE8D30BF1AA9}" type="parTrans" cxnId="{47DBFDCE-768C-4FBB-A42F-381E70E4873D}">
      <dgm:prSet/>
      <dgm:spPr/>
      <dgm:t>
        <a:bodyPr/>
        <a:lstStyle/>
        <a:p>
          <a:endParaRPr lang="en-US"/>
        </a:p>
      </dgm:t>
    </dgm:pt>
    <dgm:pt modelId="{487C217B-28C3-44B9-853C-5EEF8F380632}" type="sibTrans" cxnId="{47DBFDCE-768C-4FBB-A42F-381E70E4873D}">
      <dgm:prSet/>
      <dgm:spPr/>
      <dgm:t>
        <a:bodyPr/>
        <a:lstStyle/>
        <a:p>
          <a:endParaRPr lang="en-US"/>
        </a:p>
      </dgm:t>
    </dgm:pt>
    <dgm:pt modelId="{F6817B28-3E1D-444C-AD05-B0C2A0323DB2}">
      <dgm:prSet phldrT="[Text]"/>
      <dgm:spPr/>
      <dgm:t>
        <a:bodyPr/>
        <a:lstStyle/>
        <a:p>
          <a:r>
            <a:rPr lang="en-US" dirty="0">
              <a:effectLst>
                <a:outerShdw blurRad="38100" dist="38100" dir="2700000" algn="tl">
                  <a:srgbClr val="000000">
                    <a:alpha val="43137"/>
                  </a:srgbClr>
                </a:outerShdw>
              </a:effectLst>
            </a:rPr>
            <a:t>Advanced road condition prediction</a:t>
          </a:r>
        </a:p>
      </dgm:t>
    </dgm:pt>
    <dgm:pt modelId="{37223448-BDFF-4DEA-968A-C7400205012A}" type="parTrans" cxnId="{39934931-63FF-4E6C-9170-1570B083012D}">
      <dgm:prSet/>
      <dgm:spPr/>
      <dgm:t>
        <a:bodyPr/>
        <a:lstStyle/>
        <a:p>
          <a:endParaRPr lang="en-US"/>
        </a:p>
      </dgm:t>
    </dgm:pt>
    <dgm:pt modelId="{11F65440-3F33-45B7-A10D-2E404D74335B}" type="sibTrans" cxnId="{39934931-63FF-4E6C-9170-1570B083012D}">
      <dgm:prSet/>
      <dgm:spPr/>
      <dgm:t>
        <a:bodyPr/>
        <a:lstStyle/>
        <a:p>
          <a:endParaRPr lang="en-US"/>
        </a:p>
      </dgm:t>
    </dgm:pt>
    <dgm:pt modelId="{EB7FA854-46BA-4410-ADE0-11D09B2A92C7}">
      <dgm:prSet phldrT="[Text]"/>
      <dgm:spPr/>
      <dgm:t>
        <a:bodyPr/>
        <a:lstStyle/>
        <a:p>
          <a:r>
            <a:rPr lang="en-US" dirty="0">
              <a:effectLst>
                <a:outerShdw blurRad="38100" dist="38100" dir="2700000" algn="tl">
                  <a:srgbClr val="000000">
                    <a:alpha val="43137"/>
                  </a:srgbClr>
                </a:outerShdw>
              </a:effectLst>
            </a:rPr>
            <a:t>Rules of practices for anti-icing and deicing</a:t>
          </a:r>
        </a:p>
      </dgm:t>
    </dgm:pt>
    <dgm:pt modelId="{8FD6C2AC-8987-4BF8-BBF9-F409745BDD08}" type="parTrans" cxnId="{09A1678F-B47B-43B6-9489-A0B200AF43CF}">
      <dgm:prSet/>
      <dgm:spPr/>
      <dgm:t>
        <a:bodyPr/>
        <a:lstStyle/>
        <a:p>
          <a:endParaRPr lang="en-US"/>
        </a:p>
      </dgm:t>
    </dgm:pt>
    <dgm:pt modelId="{B3D3DF62-CE1A-41CD-A9F2-A404F5C0740B}" type="sibTrans" cxnId="{09A1678F-B47B-43B6-9489-A0B200AF43CF}">
      <dgm:prSet/>
      <dgm:spPr/>
      <dgm:t>
        <a:bodyPr/>
        <a:lstStyle/>
        <a:p>
          <a:endParaRPr lang="en-US"/>
        </a:p>
      </dgm:t>
    </dgm:pt>
    <dgm:pt modelId="{9238A025-980E-4271-901C-E5B7E35FA470}" type="pres">
      <dgm:prSet presAssocID="{363DC752-B19F-45D2-9CEF-A8CCE06D17C5}" presName="Name0" presStyleCnt="0">
        <dgm:presLayoutVars>
          <dgm:chMax val="1"/>
          <dgm:chPref val="1"/>
          <dgm:dir/>
          <dgm:animOne val="branch"/>
          <dgm:animLvl val="lvl"/>
        </dgm:presLayoutVars>
      </dgm:prSet>
      <dgm:spPr/>
    </dgm:pt>
    <dgm:pt modelId="{034051EB-1AEF-46DC-9465-597C7DDF6570}" type="pres">
      <dgm:prSet presAssocID="{B932BC08-861D-422A-92BE-84F3C28C6473}" presName="singleCycle" presStyleCnt="0"/>
      <dgm:spPr/>
    </dgm:pt>
    <dgm:pt modelId="{795A3BA5-C4B1-4489-AEC0-9A42A0B1B53A}" type="pres">
      <dgm:prSet presAssocID="{B932BC08-861D-422A-92BE-84F3C28C6473}" presName="singleCenter" presStyleLbl="node1" presStyleIdx="0" presStyleCnt="4" custScaleX="186099" custScaleY="143688" custLinFactNeighborX="-7012" custLinFactNeighborY="38711">
        <dgm:presLayoutVars>
          <dgm:chMax val="7"/>
          <dgm:chPref val="7"/>
        </dgm:presLayoutVars>
      </dgm:prSet>
      <dgm:spPr/>
    </dgm:pt>
    <dgm:pt modelId="{FB74D07F-8499-48C6-BDFD-53614B832505}" type="pres">
      <dgm:prSet presAssocID="{C177F01A-15C3-440F-B749-DE8D30BF1AA9}" presName="Name56" presStyleLbl="parChTrans1D2" presStyleIdx="0" presStyleCnt="3"/>
      <dgm:spPr/>
    </dgm:pt>
    <dgm:pt modelId="{A08FFAA4-762B-4F5C-9AB5-E67BAB3A96B5}" type="pres">
      <dgm:prSet presAssocID="{DC777014-5FBD-4AD2-9551-1BC3B21D539D}" presName="text0" presStyleLbl="node1" presStyleIdx="1" presStyleCnt="4" custScaleX="186071" custScaleY="126759" custRadScaleRad="169193" custRadScaleInc="-103084">
        <dgm:presLayoutVars>
          <dgm:bulletEnabled val="1"/>
        </dgm:presLayoutVars>
      </dgm:prSet>
      <dgm:spPr/>
    </dgm:pt>
    <dgm:pt modelId="{14B83438-B326-4858-8F1C-9663E89B77BC}" type="pres">
      <dgm:prSet presAssocID="{37223448-BDFF-4DEA-968A-C7400205012A}" presName="Name56" presStyleLbl="parChTrans1D2" presStyleIdx="1" presStyleCnt="3"/>
      <dgm:spPr/>
    </dgm:pt>
    <dgm:pt modelId="{476C0E92-4FC1-49BA-9567-63B0EDBA9130}" type="pres">
      <dgm:prSet presAssocID="{F6817B28-3E1D-444C-AD05-B0C2A0323DB2}" presName="text0" presStyleLbl="node1" presStyleIdx="2" presStyleCnt="4" custScaleX="226182" custScaleY="119839" custRadScaleRad="167891" custRadScaleInc="-101165">
        <dgm:presLayoutVars>
          <dgm:bulletEnabled val="1"/>
        </dgm:presLayoutVars>
      </dgm:prSet>
      <dgm:spPr/>
    </dgm:pt>
    <dgm:pt modelId="{638E55A9-63EC-4F20-BBDD-B8765B2AB38D}" type="pres">
      <dgm:prSet presAssocID="{8FD6C2AC-8987-4BF8-BBF9-F409745BDD08}" presName="Name56" presStyleLbl="parChTrans1D2" presStyleIdx="2" presStyleCnt="3"/>
      <dgm:spPr/>
    </dgm:pt>
    <dgm:pt modelId="{C6F547C4-4710-4025-B130-93EFD5D9954B}" type="pres">
      <dgm:prSet presAssocID="{EB7FA854-46BA-4410-ADE0-11D09B2A92C7}" presName="text0" presStyleLbl="node1" presStyleIdx="3" presStyleCnt="4" custScaleX="233260" custScaleY="168239" custRadScaleRad="93564" custRadScaleInc="185009">
        <dgm:presLayoutVars>
          <dgm:bulletEnabled val="1"/>
        </dgm:presLayoutVars>
      </dgm:prSet>
      <dgm:spPr/>
    </dgm:pt>
  </dgm:ptLst>
  <dgm:cxnLst>
    <dgm:cxn modelId="{94569F0F-8C32-4709-AA06-2C65895F52B3}" type="presOf" srcId="{37223448-BDFF-4DEA-968A-C7400205012A}" destId="{14B83438-B326-4858-8F1C-9663E89B77BC}" srcOrd="0" destOrd="0" presId="urn:microsoft.com/office/officeart/2008/layout/RadialCluster"/>
    <dgm:cxn modelId="{39934931-63FF-4E6C-9170-1570B083012D}" srcId="{B932BC08-861D-422A-92BE-84F3C28C6473}" destId="{F6817B28-3E1D-444C-AD05-B0C2A0323DB2}" srcOrd="1" destOrd="0" parTransId="{37223448-BDFF-4DEA-968A-C7400205012A}" sibTransId="{11F65440-3F33-45B7-A10D-2E404D74335B}"/>
    <dgm:cxn modelId="{09A1678F-B47B-43B6-9489-A0B200AF43CF}" srcId="{B932BC08-861D-422A-92BE-84F3C28C6473}" destId="{EB7FA854-46BA-4410-ADE0-11D09B2A92C7}" srcOrd="2" destOrd="0" parTransId="{8FD6C2AC-8987-4BF8-BBF9-F409745BDD08}" sibTransId="{B3D3DF62-CE1A-41CD-A9F2-A404F5C0740B}"/>
    <dgm:cxn modelId="{48633B97-91A1-4DF5-8E85-F2A2980D7C9F}" type="presOf" srcId="{B932BC08-861D-422A-92BE-84F3C28C6473}" destId="{795A3BA5-C4B1-4489-AEC0-9A42A0B1B53A}" srcOrd="0" destOrd="0" presId="urn:microsoft.com/office/officeart/2008/layout/RadialCluster"/>
    <dgm:cxn modelId="{0170439C-7B13-4B56-8C11-1C79D92D0694}" type="presOf" srcId="{DC777014-5FBD-4AD2-9551-1BC3B21D539D}" destId="{A08FFAA4-762B-4F5C-9AB5-E67BAB3A96B5}" srcOrd="0" destOrd="0" presId="urn:microsoft.com/office/officeart/2008/layout/RadialCluster"/>
    <dgm:cxn modelId="{A5EA01A6-ADB1-4991-B993-0CE062588FD4}" type="presOf" srcId="{8FD6C2AC-8987-4BF8-BBF9-F409745BDD08}" destId="{638E55A9-63EC-4F20-BBDD-B8765B2AB38D}" srcOrd="0" destOrd="0" presId="urn:microsoft.com/office/officeart/2008/layout/RadialCluster"/>
    <dgm:cxn modelId="{598EA9AB-2CDC-4E20-BD3D-C8B2667D2A08}" type="presOf" srcId="{C177F01A-15C3-440F-B749-DE8D30BF1AA9}" destId="{FB74D07F-8499-48C6-BDFD-53614B832505}" srcOrd="0" destOrd="0" presId="urn:microsoft.com/office/officeart/2008/layout/RadialCluster"/>
    <dgm:cxn modelId="{47DBFDCE-768C-4FBB-A42F-381E70E4873D}" srcId="{B932BC08-861D-422A-92BE-84F3C28C6473}" destId="{DC777014-5FBD-4AD2-9551-1BC3B21D539D}" srcOrd="0" destOrd="0" parTransId="{C177F01A-15C3-440F-B749-DE8D30BF1AA9}" sibTransId="{487C217B-28C3-44B9-853C-5EEF8F380632}"/>
    <dgm:cxn modelId="{EE7D38E8-E2C6-4C0D-A0D0-BD198D900526}" srcId="{363DC752-B19F-45D2-9CEF-A8CCE06D17C5}" destId="{B932BC08-861D-422A-92BE-84F3C28C6473}" srcOrd="0" destOrd="0" parTransId="{4F1F3621-C3EC-46B8-8849-EFAD5F9ABFA5}" sibTransId="{3B7B60FF-FF16-4479-B895-46211799A2F5}"/>
    <dgm:cxn modelId="{085B3DE9-04F7-4C85-B4FF-1F3C2AAD63D8}" type="presOf" srcId="{EB7FA854-46BA-4410-ADE0-11D09B2A92C7}" destId="{C6F547C4-4710-4025-B130-93EFD5D9954B}" srcOrd="0" destOrd="0" presId="urn:microsoft.com/office/officeart/2008/layout/RadialCluster"/>
    <dgm:cxn modelId="{470085EC-4B24-458C-9963-EFE684141283}" type="presOf" srcId="{F6817B28-3E1D-444C-AD05-B0C2A0323DB2}" destId="{476C0E92-4FC1-49BA-9567-63B0EDBA9130}" srcOrd="0" destOrd="0" presId="urn:microsoft.com/office/officeart/2008/layout/RadialCluster"/>
    <dgm:cxn modelId="{D036BCF5-4910-492E-9152-2236AAE9FD52}" type="presOf" srcId="{363DC752-B19F-45D2-9CEF-A8CCE06D17C5}" destId="{9238A025-980E-4271-901C-E5B7E35FA470}" srcOrd="0" destOrd="0" presId="urn:microsoft.com/office/officeart/2008/layout/RadialCluster"/>
    <dgm:cxn modelId="{5A21E7B3-23C0-4F16-8BC8-35AE43838695}" type="presParOf" srcId="{9238A025-980E-4271-901C-E5B7E35FA470}" destId="{034051EB-1AEF-46DC-9465-597C7DDF6570}" srcOrd="0" destOrd="0" presId="urn:microsoft.com/office/officeart/2008/layout/RadialCluster"/>
    <dgm:cxn modelId="{6B6E18A7-CE10-4DF6-AE44-CD39202A380E}" type="presParOf" srcId="{034051EB-1AEF-46DC-9465-597C7DDF6570}" destId="{795A3BA5-C4B1-4489-AEC0-9A42A0B1B53A}" srcOrd="0" destOrd="0" presId="urn:microsoft.com/office/officeart/2008/layout/RadialCluster"/>
    <dgm:cxn modelId="{3B0E330B-7B33-4557-81AE-BC8DE2751FA7}" type="presParOf" srcId="{034051EB-1AEF-46DC-9465-597C7DDF6570}" destId="{FB74D07F-8499-48C6-BDFD-53614B832505}" srcOrd="1" destOrd="0" presId="urn:microsoft.com/office/officeart/2008/layout/RadialCluster"/>
    <dgm:cxn modelId="{175FA8F8-E2BA-40BC-9164-311849AB72C2}" type="presParOf" srcId="{034051EB-1AEF-46DC-9465-597C7DDF6570}" destId="{A08FFAA4-762B-4F5C-9AB5-E67BAB3A96B5}" srcOrd="2" destOrd="0" presId="urn:microsoft.com/office/officeart/2008/layout/RadialCluster"/>
    <dgm:cxn modelId="{7080E040-C24E-4407-A8A9-E6A5273DC190}" type="presParOf" srcId="{034051EB-1AEF-46DC-9465-597C7DDF6570}" destId="{14B83438-B326-4858-8F1C-9663E89B77BC}" srcOrd="3" destOrd="0" presId="urn:microsoft.com/office/officeart/2008/layout/RadialCluster"/>
    <dgm:cxn modelId="{EEB5B363-4BFC-4809-AB2C-484556A119EA}" type="presParOf" srcId="{034051EB-1AEF-46DC-9465-597C7DDF6570}" destId="{476C0E92-4FC1-49BA-9567-63B0EDBA9130}" srcOrd="4" destOrd="0" presId="urn:microsoft.com/office/officeart/2008/layout/RadialCluster"/>
    <dgm:cxn modelId="{F4593B29-A9DF-40ED-B5AB-5FABD66FE7E2}" type="presParOf" srcId="{034051EB-1AEF-46DC-9465-597C7DDF6570}" destId="{638E55A9-63EC-4F20-BBDD-B8765B2AB38D}" srcOrd="5" destOrd="0" presId="urn:microsoft.com/office/officeart/2008/layout/RadialCluster"/>
    <dgm:cxn modelId="{B392EB6D-FED2-40DE-944D-4CA4A7943B2C}" type="presParOf" srcId="{034051EB-1AEF-46DC-9465-597C7DDF6570}" destId="{C6F547C4-4710-4025-B130-93EFD5D9954B}"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337BEC-B062-40E1-9E2B-72B564B0F022}" type="doc">
      <dgm:prSet loTypeId="urn:microsoft.com/office/officeart/2005/8/layout/vList4#1" loCatId="list" qsTypeId="urn:microsoft.com/office/officeart/2005/8/quickstyle/3d2" qsCatId="3D" csTypeId="urn:microsoft.com/office/officeart/2005/8/colors/accent1_2" csCatId="accent1" phldr="1"/>
      <dgm:spPr/>
      <dgm:t>
        <a:bodyPr/>
        <a:lstStyle/>
        <a:p>
          <a:endParaRPr lang="en-US"/>
        </a:p>
      </dgm:t>
    </dgm:pt>
    <dgm:pt modelId="{178ACEE5-4C44-4916-8736-92FCDE88C2FE}">
      <dgm:prSet/>
      <dgm:spPr/>
      <dgm:t>
        <a:bodyPr/>
        <a:lstStyle/>
        <a:p>
          <a:pPr rtl="0"/>
          <a:r>
            <a:rPr lang="en-US" b="1" u="sng" dirty="0">
              <a:effectLst>
                <a:outerShdw blurRad="38100" dist="38100" dir="2700000" algn="tl">
                  <a:srgbClr val="000000">
                    <a:alpha val="43137"/>
                  </a:srgbClr>
                </a:outerShdw>
              </a:effectLst>
            </a:rPr>
            <a:t>Road Weather Forecasting</a:t>
          </a:r>
        </a:p>
      </dgm:t>
    </dgm:pt>
    <dgm:pt modelId="{1106A9DA-FB71-43A1-9A07-D8720B4DE828}" type="parTrans" cxnId="{16E20274-CCC4-45E9-BA43-D031A18AB42E}">
      <dgm:prSet/>
      <dgm:spPr/>
      <dgm:t>
        <a:bodyPr/>
        <a:lstStyle/>
        <a:p>
          <a:endParaRPr lang="en-US"/>
        </a:p>
      </dgm:t>
    </dgm:pt>
    <dgm:pt modelId="{DD0BDDCE-A8D9-4F61-B1CC-33D14830913C}" type="sibTrans" cxnId="{16E20274-CCC4-45E9-BA43-D031A18AB42E}">
      <dgm:prSet/>
      <dgm:spPr/>
      <dgm:t>
        <a:bodyPr/>
        <a:lstStyle/>
        <a:p>
          <a:endParaRPr lang="en-US"/>
        </a:p>
      </dgm:t>
    </dgm:pt>
    <dgm:pt modelId="{E95B3570-2CE3-486F-BE7D-C226E0F096CD}">
      <dgm:prSet/>
      <dgm:spPr/>
      <dgm:t>
        <a:bodyPr/>
        <a:lstStyle/>
        <a:p>
          <a:pPr rtl="0"/>
          <a:r>
            <a:rPr lang="en-US" b="1" dirty="0">
              <a:effectLst>
                <a:outerShdw blurRad="38100" dist="38100" dir="2700000" algn="tl">
                  <a:srgbClr val="000000">
                    <a:alpha val="43137"/>
                  </a:srgbClr>
                </a:outerShdw>
              </a:effectLst>
            </a:rPr>
            <a:t>Tactical Forecasts, 48-72 Hr Windows</a:t>
          </a:r>
        </a:p>
      </dgm:t>
    </dgm:pt>
    <dgm:pt modelId="{86EDF956-C83D-4E44-923D-99FFF9504445}" type="parTrans" cxnId="{702C736E-4EB6-4492-A74D-A78BADC59A70}">
      <dgm:prSet/>
      <dgm:spPr/>
      <dgm:t>
        <a:bodyPr/>
        <a:lstStyle/>
        <a:p>
          <a:endParaRPr lang="en-US"/>
        </a:p>
      </dgm:t>
    </dgm:pt>
    <dgm:pt modelId="{5AA24FF8-49BA-42CB-93B8-146A010799A2}" type="sibTrans" cxnId="{702C736E-4EB6-4492-A74D-A78BADC59A70}">
      <dgm:prSet/>
      <dgm:spPr/>
      <dgm:t>
        <a:bodyPr/>
        <a:lstStyle/>
        <a:p>
          <a:endParaRPr lang="en-US"/>
        </a:p>
      </dgm:t>
    </dgm:pt>
    <dgm:pt modelId="{78B7C899-4AC5-4127-B071-FBB2A5649193}">
      <dgm:prSet/>
      <dgm:spPr/>
      <dgm:t>
        <a:bodyPr/>
        <a:lstStyle/>
        <a:p>
          <a:pPr rtl="0"/>
          <a:r>
            <a:rPr lang="en-US" dirty="0">
              <a:effectLst>
                <a:outerShdw blurRad="38100" dist="38100" dir="2700000" algn="tl">
                  <a:srgbClr val="000000">
                    <a:alpha val="43137"/>
                  </a:srgbClr>
                </a:outerShdw>
              </a:effectLst>
            </a:rPr>
            <a:t>Frequent Updates</a:t>
          </a:r>
        </a:p>
      </dgm:t>
    </dgm:pt>
    <dgm:pt modelId="{3A5F8033-D96F-4A25-BFCF-32F874A6618F}" type="parTrans" cxnId="{F5EA6C8F-7262-4260-B2FD-355FC92A63D7}">
      <dgm:prSet/>
      <dgm:spPr/>
      <dgm:t>
        <a:bodyPr/>
        <a:lstStyle/>
        <a:p>
          <a:endParaRPr lang="en-US"/>
        </a:p>
      </dgm:t>
    </dgm:pt>
    <dgm:pt modelId="{8B4B2A58-913A-4C66-9621-F8F4A77A61A6}" type="sibTrans" cxnId="{F5EA6C8F-7262-4260-B2FD-355FC92A63D7}">
      <dgm:prSet/>
      <dgm:spPr/>
      <dgm:t>
        <a:bodyPr/>
        <a:lstStyle/>
        <a:p>
          <a:endParaRPr lang="en-US"/>
        </a:p>
      </dgm:t>
    </dgm:pt>
    <dgm:pt modelId="{8FB322EB-6332-4703-B85C-09F91F1F0FD1}">
      <dgm:prSet/>
      <dgm:spPr/>
      <dgm:t>
        <a:bodyPr/>
        <a:lstStyle/>
        <a:p>
          <a:pPr rtl="0"/>
          <a:r>
            <a:rPr lang="en-US" dirty="0">
              <a:effectLst>
                <a:outerShdw blurRad="38100" dist="38100" dir="2700000" algn="tl">
                  <a:srgbClr val="000000">
                    <a:alpha val="43137"/>
                  </a:srgbClr>
                </a:outerShdw>
              </a:effectLst>
            </a:rPr>
            <a:t>Multiple Weather Attributes</a:t>
          </a:r>
        </a:p>
      </dgm:t>
    </dgm:pt>
    <dgm:pt modelId="{B2396CB0-B60F-4F12-B383-0934C2CFE3A5}" type="parTrans" cxnId="{517691D3-1250-4E90-8495-356C25B8534A}">
      <dgm:prSet/>
      <dgm:spPr/>
      <dgm:t>
        <a:bodyPr/>
        <a:lstStyle/>
        <a:p>
          <a:endParaRPr lang="en-US"/>
        </a:p>
      </dgm:t>
    </dgm:pt>
    <dgm:pt modelId="{AA696C82-907B-4DE5-9607-D4B58E40DA97}" type="sibTrans" cxnId="{517691D3-1250-4E90-8495-356C25B8534A}">
      <dgm:prSet/>
      <dgm:spPr/>
      <dgm:t>
        <a:bodyPr/>
        <a:lstStyle/>
        <a:p>
          <a:endParaRPr lang="en-US"/>
        </a:p>
      </dgm:t>
    </dgm:pt>
    <dgm:pt modelId="{EEDD5140-3424-4BDD-836E-A3E552F21606}">
      <dgm:prSet/>
      <dgm:spPr/>
      <dgm:t>
        <a:bodyPr/>
        <a:lstStyle/>
        <a:p>
          <a:pPr rtl="0"/>
          <a:r>
            <a:rPr lang="en-US" dirty="0">
              <a:effectLst>
                <a:outerShdw blurRad="38100" dist="38100" dir="2700000" algn="tl">
                  <a:srgbClr val="000000">
                    <a:alpha val="43137"/>
                  </a:srgbClr>
                </a:outerShdw>
              </a:effectLst>
            </a:rPr>
            <a:t>Point And Area Observations</a:t>
          </a:r>
        </a:p>
      </dgm:t>
    </dgm:pt>
    <dgm:pt modelId="{8220CD53-F7CB-4920-B31D-68F857A95B5D}" type="parTrans" cxnId="{ED856584-E764-4DDE-B6A8-BA18952F4F0F}">
      <dgm:prSet/>
      <dgm:spPr/>
      <dgm:t>
        <a:bodyPr/>
        <a:lstStyle/>
        <a:p>
          <a:endParaRPr lang="en-US"/>
        </a:p>
      </dgm:t>
    </dgm:pt>
    <dgm:pt modelId="{98C4FC44-5395-4658-8101-91545226FB6B}" type="sibTrans" cxnId="{ED856584-E764-4DDE-B6A8-BA18952F4F0F}">
      <dgm:prSet/>
      <dgm:spPr/>
      <dgm:t>
        <a:bodyPr/>
        <a:lstStyle/>
        <a:p>
          <a:endParaRPr lang="en-US"/>
        </a:p>
      </dgm:t>
    </dgm:pt>
    <dgm:pt modelId="{B0CB054E-C344-4416-AF2E-423931D8E691}">
      <dgm:prSet/>
      <dgm:spPr/>
      <dgm:t>
        <a:bodyPr/>
        <a:lstStyle/>
        <a:p>
          <a:pPr rtl="0"/>
          <a:r>
            <a:rPr lang="en-US" b="1" dirty="0">
              <a:effectLst>
                <a:outerShdw blurRad="38100" dist="38100" dir="2700000" algn="tl">
                  <a:srgbClr val="000000">
                    <a:alpha val="43137"/>
                  </a:srgbClr>
                </a:outerShdw>
              </a:effectLst>
            </a:rPr>
            <a:t>Pavement Predictions</a:t>
          </a:r>
        </a:p>
      </dgm:t>
    </dgm:pt>
    <dgm:pt modelId="{06DF919C-BCFE-476D-91C4-5AFE54F5AB7F}" type="parTrans" cxnId="{8A325127-D5C4-413A-AD85-8EE5DC728F0C}">
      <dgm:prSet/>
      <dgm:spPr/>
      <dgm:t>
        <a:bodyPr/>
        <a:lstStyle/>
        <a:p>
          <a:endParaRPr lang="en-US"/>
        </a:p>
      </dgm:t>
    </dgm:pt>
    <dgm:pt modelId="{3EDA7A29-6698-40B2-98BF-66A96B89A68E}" type="sibTrans" cxnId="{8A325127-D5C4-413A-AD85-8EE5DC728F0C}">
      <dgm:prSet/>
      <dgm:spPr/>
      <dgm:t>
        <a:bodyPr/>
        <a:lstStyle/>
        <a:p>
          <a:endParaRPr lang="en-US"/>
        </a:p>
      </dgm:t>
    </dgm:pt>
    <dgm:pt modelId="{F4AEB07B-7A52-46E4-BB98-45FAF110621F}">
      <dgm:prSet/>
      <dgm:spPr/>
      <dgm:t>
        <a:bodyPr/>
        <a:lstStyle/>
        <a:p>
          <a:pPr rtl="0"/>
          <a:r>
            <a:rPr lang="en-US" dirty="0">
              <a:effectLst>
                <a:outerShdw blurRad="38100" dist="38100" dir="2700000" algn="tl">
                  <a:srgbClr val="000000">
                    <a:alpha val="43137"/>
                  </a:srgbClr>
                </a:outerShdw>
              </a:effectLst>
            </a:rPr>
            <a:t>Surface Temperatures</a:t>
          </a:r>
        </a:p>
      </dgm:t>
    </dgm:pt>
    <dgm:pt modelId="{6DEA10FF-A266-4699-9AE0-C4E43D8828BA}" type="parTrans" cxnId="{9DEB3C54-3ADF-453B-982A-2DE359EC42F7}">
      <dgm:prSet/>
      <dgm:spPr/>
      <dgm:t>
        <a:bodyPr/>
        <a:lstStyle/>
        <a:p>
          <a:endParaRPr lang="en-US"/>
        </a:p>
      </dgm:t>
    </dgm:pt>
    <dgm:pt modelId="{E8A69A70-0EBE-4691-A14F-01FE53A58AEF}" type="sibTrans" cxnId="{9DEB3C54-3ADF-453B-982A-2DE359EC42F7}">
      <dgm:prSet/>
      <dgm:spPr/>
      <dgm:t>
        <a:bodyPr/>
        <a:lstStyle/>
        <a:p>
          <a:endParaRPr lang="en-US"/>
        </a:p>
      </dgm:t>
    </dgm:pt>
    <dgm:pt modelId="{7DEA0B33-FE39-492E-9C2E-8769C5B73ACE}">
      <dgm:prSet/>
      <dgm:spPr/>
      <dgm:t>
        <a:bodyPr/>
        <a:lstStyle/>
        <a:p>
          <a:pPr rtl="0"/>
          <a:r>
            <a:rPr lang="en-US" dirty="0">
              <a:effectLst>
                <a:outerShdw blurRad="38100" dist="38100" dir="2700000" algn="tl">
                  <a:srgbClr val="000000">
                    <a:alpha val="43137"/>
                  </a:srgbClr>
                </a:outerShdw>
              </a:effectLst>
            </a:rPr>
            <a:t>Moisture Phase</a:t>
          </a:r>
        </a:p>
      </dgm:t>
    </dgm:pt>
    <dgm:pt modelId="{D6A14968-3E8C-4B95-B5B2-6C409E53D139}" type="parTrans" cxnId="{41264A58-18F2-4EB0-88F4-2071B753AD26}">
      <dgm:prSet/>
      <dgm:spPr/>
      <dgm:t>
        <a:bodyPr/>
        <a:lstStyle/>
        <a:p>
          <a:endParaRPr lang="en-US"/>
        </a:p>
      </dgm:t>
    </dgm:pt>
    <dgm:pt modelId="{BC6795F9-65DD-4374-A868-EE799A0491AA}" type="sibTrans" cxnId="{41264A58-18F2-4EB0-88F4-2071B753AD26}">
      <dgm:prSet/>
      <dgm:spPr/>
      <dgm:t>
        <a:bodyPr/>
        <a:lstStyle/>
        <a:p>
          <a:endParaRPr lang="en-US"/>
        </a:p>
      </dgm:t>
    </dgm:pt>
    <dgm:pt modelId="{8B8BB72B-8CBD-41D3-9AB3-8A08CE2E1C87}">
      <dgm:prSet/>
      <dgm:spPr/>
      <dgm:t>
        <a:bodyPr/>
        <a:lstStyle/>
        <a:p>
          <a:pPr rtl="0"/>
          <a:r>
            <a:rPr lang="en-US" dirty="0">
              <a:effectLst>
                <a:outerShdw blurRad="38100" dist="38100" dir="2700000" algn="tl">
                  <a:srgbClr val="000000">
                    <a:alpha val="43137"/>
                  </a:srgbClr>
                </a:outerShdw>
              </a:effectLst>
            </a:rPr>
            <a:t>Snow Accumulation And Icing Potential</a:t>
          </a:r>
        </a:p>
      </dgm:t>
    </dgm:pt>
    <dgm:pt modelId="{1AAA44CA-D6B8-4B56-B823-93B82361B1C4}" type="parTrans" cxnId="{42822C70-774E-44AD-993C-2F7FCC94DA0E}">
      <dgm:prSet/>
      <dgm:spPr/>
      <dgm:t>
        <a:bodyPr/>
        <a:lstStyle/>
        <a:p>
          <a:endParaRPr lang="en-US"/>
        </a:p>
      </dgm:t>
    </dgm:pt>
    <dgm:pt modelId="{CA559367-D48F-4E33-BFDE-E16565B3D136}" type="sibTrans" cxnId="{42822C70-774E-44AD-993C-2F7FCC94DA0E}">
      <dgm:prSet/>
      <dgm:spPr/>
      <dgm:t>
        <a:bodyPr/>
        <a:lstStyle/>
        <a:p>
          <a:endParaRPr lang="en-US"/>
        </a:p>
      </dgm:t>
    </dgm:pt>
    <dgm:pt modelId="{AFD6BAFF-59DD-4AD9-BB43-2938465E9F2F}">
      <dgm:prSet/>
      <dgm:spPr/>
      <dgm:t>
        <a:bodyPr/>
        <a:lstStyle/>
        <a:p>
          <a:pPr rtl="0"/>
          <a:r>
            <a:rPr lang="en-US" b="1" dirty="0">
              <a:effectLst>
                <a:outerShdw blurRad="38100" dist="38100" dir="2700000" algn="tl">
                  <a:srgbClr val="000000">
                    <a:alpha val="43137"/>
                  </a:srgbClr>
                </a:outerShdw>
              </a:effectLst>
            </a:rPr>
            <a:t>Treatment Recommendations</a:t>
          </a:r>
        </a:p>
      </dgm:t>
    </dgm:pt>
    <dgm:pt modelId="{DB5A8EF5-EB26-41E7-8BB4-DCF2AF09967B}" type="parTrans" cxnId="{C2D4D94F-1F97-4140-8E3A-EE3996043EA0}">
      <dgm:prSet/>
      <dgm:spPr/>
      <dgm:t>
        <a:bodyPr/>
        <a:lstStyle/>
        <a:p>
          <a:endParaRPr lang="en-US"/>
        </a:p>
      </dgm:t>
    </dgm:pt>
    <dgm:pt modelId="{A8FA8366-6D00-49BB-9210-4AB62DF2C4C7}" type="sibTrans" cxnId="{C2D4D94F-1F97-4140-8E3A-EE3996043EA0}">
      <dgm:prSet/>
      <dgm:spPr/>
      <dgm:t>
        <a:bodyPr/>
        <a:lstStyle/>
        <a:p>
          <a:endParaRPr lang="en-US"/>
        </a:p>
      </dgm:t>
    </dgm:pt>
    <dgm:pt modelId="{3412E164-A22A-4775-B577-DCB51E5EEF01}">
      <dgm:prSet/>
      <dgm:spPr/>
      <dgm:t>
        <a:bodyPr/>
        <a:lstStyle/>
        <a:p>
          <a:pPr rtl="0"/>
          <a:r>
            <a:rPr lang="en-US" dirty="0">
              <a:effectLst>
                <a:outerShdw blurRad="38100" dist="38100" dir="2700000" algn="tl">
                  <a:srgbClr val="000000">
                    <a:alpha val="43137"/>
                  </a:srgbClr>
                </a:outerShdw>
              </a:effectLst>
            </a:rPr>
            <a:t>Anti-ice</a:t>
          </a:r>
        </a:p>
      </dgm:t>
    </dgm:pt>
    <dgm:pt modelId="{8ACFBD2A-119B-45D9-B179-696EC6BDFDCC}" type="parTrans" cxnId="{5328E21D-BE31-4CE9-BCE1-A83E6459D0A5}">
      <dgm:prSet/>
      <dgm:spPr/>
      <dgm:t>
        <a:bodyPr/>
        <a:lstStyle/>
        <a:p>
          <a:endParaRPr lang="en-US"/>
        </a:p>
      </dgm:t>
    </dgm:pt>
    <dgm:pt modelId="{E102A00A-171E-4E20-BBF6-94F9ADA41DE9}" type="sibTrans" cxnId="{5328E21D-BE31-4CE9-BCE1-A83E6459D0A5}">
      <dgm:prSet/>
      <dgm:spPr/>
      <dgm:t>
        <a:bodyPr/>
        <a:lstStyle/>
        <a:p>
          <a:endParaRPr lang="en-US"/>
        </a:p>
      </dgm:t>
    </dgm:pt>
    <dgm:pt modelId="{B53B4866-B83E-4B84-885C-78D586514F07}">
      <dgm:prSet/>
      <dgm:spPr/>
      <dgm:t>
        <a:bodyPr/>
        <a:lstStyle/>
        <a:p>
          <a:pPr rtl="0"/>
          <a:r>
            <a:rPr lang="en-US" dirty="0">
              <a:effectLst>
                <a:outerShdw blurRad="38100" dist="38100" dir="2700000" algn="tl">
                  <a:srgbClr val="000000">
                    <a:alpha val="43137"/>
                  </a:srgbClr>
                </a:outerShdw>
              </a:effectLst>
            </a:rPr>
            <a:t>Application Time</a:t>
          </a:r>
        </a:p>
      </dgm:t>
    </dgm:pt>
    <dgm:pt modelId="{9FD89C66-C3E7-4E80-AB54-6D7B9F5845CA}" type="parTrans" cxnId="{A7D4DDEE-41AD-403E-B44E-01F4B0FD8D39}">
      <dgm:prSet/>
      <dgm:spPr/>
      <dgm:t>
        <a:bodyPr/>
        <a:lstStyle/>
        <a:p>
          <a:endParaRPr lang="en-US"/>
        </a:p>
      </dgm:t>
    </dgm:pt>
    <dgm:pt modelId="{4FCBD72A-DF22-4AFB-9A75-F4B781F3724D}" type="sibTrans" cxnId="{A7D4DDEE-41AD-403E-B44E-01F4B0FD8D39}">
      <dgm:prSet/>
      <dgm:spPr/>
      <dgm:t>
        <a:bodyPr/>
        <a:lstStyle/>
        <a:p>
          <a:endParaRPr lang="en-US"/>
        </a:p>
      </dgm:t>
    </dgm:pt>
    <dgm:pt modelId="{BDCFD416-7D9B-4B6F-B6E2-D1CB345FDF34}">
      <dgm:prSet/>
      <dgm:spPr/>
      <dgm:t>
        <a:bodyPr/>
        <a:lstStyle/>
        <a:p>
          <a:pPr rtl="0"/>
          <a:r>
            <a:rPr lang="en-US" dirty="0">
              <a:effectLst>
                <a:outerShdw blurRad="38100" dist="38100" dir="2700000" algn="tl">
                  <a:srgbClr val="000000">
                    <a:alpha val="43137"/>
                  </a:srgbClr>
                </a:outerShdw>
              </a:effectLst>
            </a:rPr>
            <a:t>Application Rate</a:t>
          </a:r>
        </a:p>
      </dgm:t>
    </dgm:pt>
    <dgm:pt modelId="{E1D4AFE5-C0E5-4B09-B877-E98034E0F190}" type="parTrans" cxnId="{AC0DEFA1-87CC-4FA0-9395-937EC111B359}">
      <dgm:prSet/>
      <dgm:spPr/>
      <dgm:t>
        <a:bodyPr/>
        <a:lstStyle/>
        <a:p>
          <a:endParaRPr lang="en-US"/>
        </a:p>
      </dgm:t>
    </dgm:pt>
    <dgm:pt modelId="{891E6D8B-2521-42B7-8C6C-63A65C8D8D48}" type="sibTrans" cxnId="{AC0DEFA1-87CC-4FA0-9395-937EC111B359}">
      <dgm:prSet/>
      <dgm:spPr/>
      <dgm:t>
        <a:bodyPr/>
        <a:lstStyle/>
        <a:p>
          <a:endParaRPr lang="en-US"/>
        </a:p>
      </dgm:t>
    </dgm:pt>
    <dgm:pt modelId="{EA0AAF4F-B086-421A-9D45-C9353CC70480}" type="pres">
      <dgm:prSet presAssocID="{C2337BEC-B062-40E1-9E2B-72B564B0F022}" presName="linear" presStyleCnt="0">
        <dgm:presLayoutVars>
          <dgm:dir/>
          <dgm:resizeHandles val="exact"/>
        </dgm:presLayoutVars>
      </dgm:prSet>
      <dgm:spPr/>
    </dgm:pt>
    <dgm:pt modelId="{9CC2AC05-BB76-46E3-A9EC-69A5D209FF9D}" type="pres">
      <dgm:prSet presAssocID="{178ACEE5-4C44-4916-8736-92FCDE88C2FE}" presName="comp" presStyleCnt="0"/>
      <dgm:spPr/>
    </dgm:pt>
    <dgm:pt modelId="{98045BEB-AC5D-40DF-8040-01223D4EC10A}" type="pres">
      <dgm:prSet presAssocID="{178ACEE5-4C44-4916-8736-92FCDE88C2FE}" presName="box" presStyleLbl="node1" presStyleIdx="0" presStyleCnt="1"/>
      <dgm:spPr/>
    </dgm:pt>
    <dgm:pt modelId="{112471FF-3354-43C0-8820-ECDBCB9932F8}" type="pres">
      <dgm:prSet presAssocID="{178ACEE5-4C44-4916-8736-92FCDE88C2FE}" presName="img" presStyleLbl="fgImgPlace1" presStyleIdx="0" presStyleCnt="1"/>
      <dgm:spPr>
        <a:blipFill rotWithShape="0">
          <a:blip xmlns:r="http://schemas.openxmlformats.org/officeDocument/2006/relationships" r:embed="rId1"/>
          <a:stretch>
            <a:fillRect/>
          </a:stretch>
        </a:blipFill>
      </dgm:spPr>
    </dgm:pt>
    <dgm:pt modelId="{BC2A9A68-1167-4C36-BC0F-E9675175F2B5}" type="pres">
      <dgm:prSet presAssocID="{178ACEE5-4C44-4916-8736-92FCDE88C2FE}" presName="text" presStyleLbl="node1" presStyleIdx="0" presStyleCnt="1">
        <dgm:presLayoutVars>
          <dgm:bulletEnabled val="1"/>
        </dgm:presLayoutVars>
      </dgm:prSet>
      <dgm:spPr/>
    </dgm:pt>
  </dgm:ptLst>
  <dgm:cxnLst>
    <dgm:cxn modelId="{C8B13707-0634-49FD-974D-CE54E3B04FF8}" type="presOf" srcId="{F4AEB07B-7A52-46E4-BB98-45FAF110621F}" destId="{BC2A9A68-1167-4C36-BC0F-E9675175F2B5}" srcOrd="1" destOrd="6" presId="urn:microsoft.com/office/officeart/2005/8/layout/vList4#1"/>
    <dgm:cxn modelId="{5328E21D-BE31-4CE9-BCE1-A83E6459D0A5}" srcId="{AFD6BAFF-59DD-4AD9-BB43-2938465E9F2F}" destId="{3412E164-A22A-4775-B577-DCB51E5EEF01}" srcOrd="0" destOrd="0" parTransId="{8ACFBD2A-119B-45D9-B179-696EC6BDFDCC}" sibTransId="{E102A00A-171E-4E20-BBF6-94F9ADA41DE9}"/>
    <dgm:cxn modelId="{72D75A1E-D479-4E23-847A-78D7099312C9}" type="presOf" srcId="{BDCFD416-7D9B-4B6F-B6E2-D1CB345FDF34}" destId="{98045BEB-AC5D-40DF-8040-01223D4EC10A}" srcOrd="0" destOrd="12" presId="urn:microsoft.com/office/officeart/2005/8/layout/vList4#1"/>
    <dgm:cxn modelId="{C72DFF1E-7F2B-4BBF-93A2-CD50F3070249}" type="presOf" srcId="{B0CB054E-C344-4416-AF2E-423931D8E691}" destId="{BC2A9A68-1167-4C36-BC0F-E9675175F2B5}" srcOrd="1" destOrd="5" presId="urn:microsoft.com/office/officeart/2005/8/layout/vList4#1"/>
    <dgm:cxn modelId="{8A325127-D5C4-413A-AD85-8EE5DC728F0C}" srcId="{178ACEE5-4C44-4916-8736-92FCDE88C2FE}" destId="{B0CB054E-C344-4416-AF2E-423931D8E691}" srcOrd="1" destOrd="0" parTransId="{06DF919C-BCFE-476D-91C4-5AFE54F5AB7F}" sibTransId="{3EDA7A29-6698-40B2-98BF-66A96B89A68E}"/>
    <dgm:cxn modelId="{4E11262E-D161-4266-8BB5-25440B023B41}" type="presOf" srcId="{B53B4866-B83E-4B84-885C-78D586514F07}" destId="{98045BEB-AC5D-40DF-8040-01223D4EC10A}" srcOrd="0" destOrd="11" presId="urn:microsoft.com/office/officeart/2005/8/layout/vList4#1"/>
    <dgm:cxn modelId="{AD87853C-557F-47AD-BF2A-E9B6CC14F1E6}" type="presOf" srcId="{8B8BB72B-8CBD-41D3-9AB3-8A08CE2E1C87}" destId="{98045BEB-AC5D-40DF-8040-01223D4EC10A}" srcOrd="0" destOrd="8" presId="urn:microsoft.com/office/officeart/2005/8/layout/vList4#1"/>
    <dgm:cxn modelId="{F80E4641-7579-48F5-BD5F-0181B8D26986}" type="presOf" srcId="{78B7C899-4AC5-4127-B071-FBB2A5649193}" destId="{98045BEB-AC5D-40DF-8040-01223D4EC10A}" srcOrd="0" destOrd="2" presId="urn:microsoft.com/office/officeart/2005/8/layout/vList4#1"/>
    <dgm:cxn modelId="{AF308A44-B09D-4F60-B955-14CA420DECC3}" type="presOf" srcId="{7DEA0B33-FE39-492E-9C2E-8769C5B73ACE}" destId="{98045BEB-AC5D-40DF-8040-01223D4EC10A}" srcOrd="0" destOrd="7" presId="urn:microsoft.com/office/officeart/2005/8/layout/vList4#1"/>
    <dgm:cxn modelId="{46BA8065-54AF-4AA5-A943-8D231975942D}" type="presOf" srcId="{78B7C899-4AC5-4127-B071-FBB2A5649193}" destId="{BC2A9A68-1167-4C36-BC0F-E9675175F2B5}" srcOrd="1" destOrd="2" presId="urn:microsoft.com/office/officeart/2005/8/layout/vList4#1"/>
    <dgm:cxn modelId="{44DC8D6A-103F-44B7-8B31-F44EB656D295}" type="presOf" srcId="{178ACEE5-4C44-4916-8736-92FCDE88C2FE}" destId="{98045BEB-AC5D-40DF-8040-01223D4EC10A}" srcOrd="0" destOrd="0" presId="urn:microsoft.com/office/officeart/2005/8/layout/vList4#1"/>
    <dgm:cxn modelId="{702C736E-4EB6-4492-A74D-A78BADC59A70}" srcId="{178ACEE5-4C44-4916-8736-92FCDE88C2FE}" destId="{E95B3570-2CE3-486F-BE7D-C226E0F096CD}" srcOrd="0" destOrd="0" parTransId="{86EDF956-C83D-4E44-923D-99FFF9504445}" sibTransId="{5AA24FF8-49BA-42CB-93B8-146A010799A2}"/>
    <dgm:cxn modelId="{C2D4D94F-1F97-4140-8E3A-EE3996043EA0}" srcId="{178ACEE5-4C44-4916-8736-92FCDE88C2FE}" destId="{AFD6BAFF-59DD-4AD9-BB43-2938465E9F2F}" srcOrd="2" destOrd="0" parTransId="{DB5A8EF5-EB26-41E7-8BB4-DCF2AF09967B}" sibTransId="{A8FA8366-6D00-49BB-9210-4AB62DF2C4C7}"/>
    <dgm:cxn modelId="{42822C70-774E-44AD-993C-2F7FCC94DA0E}" srcId="{B0CB054E-C344-4416-AF2E-423931D8E691}" destId="{8B8BB72B-8CBD-41D3-9AB3-8A08CE2E1C87}" srcOrd="2" destOrd="0" parTransId="{1AAA44CA-D6B8-4B56-B823-93B82361B1C4}" sibTransId="{CA559367-D48F-4E33-BFDE-E16565B3D136}"/>
    <dgm:cxn modelId="{18E2A472-C6CC-44AC-B3CD-EA881F2EDB95}" type="presOf" srcId="{B53B4866-B83E-4B84-885C-78D586514F07}" destId="{BC2A9A68-1167-4C36-BC0F-E9675175F2B5}" srcOrd="1" destOrd="11" presId="urn:microsoft.com/office/officeart/2005/8/layout/vList4#1"/>
    <dgm:cxn modelId="{16E20274-CCC4-45E9-BA43-D031A18AB42E}" srcId="{C2337BEC-B062-40E1-9E2B-72B564B0F022}" destId="{178ACEE5-4C44-4916-8736-92FCDE88C2FE}" srcOrd="0" destOrd="0" parTransId="{1106A9DA-FB71-43A1-9A07-D8720B4DE828}" sibTransId="{DD0BDDCE-A8D9-4F61-B1CC-33D14830913C}"/>
    <dgm:cxn modelId="{9DEB3C54-3ADF-453B-982A-2DE359EC42F7}" srcId="{B0CB054E-C344-4416-AF2E-423931D8E691}" destId="{F4AEB07B-7A52-46E4-BB98-45FAF110621F}" srcOrd="0" destOrd="0" parTransId="{6DEA10FF-A266-4699-9AE0-C4E43D8828BA}" sibTransId="{E8A69A70-0EBE-4691-A14F-01FE53A58AEF}"/>
    <dgm:cxn modelId="{B319D877-4D0F-45AB-A9CB-35C77E9EB4BA}" type="presOf" srcId="{B0CB054E-C344-4416-AF2E-423931D8E691}" destId="{98045BEB-AC5D-40DF-8040-01223D4EC10A}" srcOrd="0" destOrd="5" presId="urn:microsoft.com/office/officeart/2005/8/layout/vList4#1"/>
    <dgm:cxn modelId="{41264A58-18F2-4EB0-88F4-2071B753AD26}" srcId="{B0CB054E-C344-4416-AF2E-423931D8E691}" destId="{7DEA0B33-FE39-492E-9C2E-8769C5B73ACE}" srcOrd="1" destOrd="0" parTransId="{D6A14968-3E8C-4B95-B5B2-6C409E53D139}" sibTransId="{BC6795F9-65DD-4374-A868-EE799A0491AA}"/>
    <dgm:cxn modelId="{D5D1047B-0877-40FB-8B9E-1026F36DD5F5}" type="presOf" srcId="{7DEA0B33-FE39-492E-9C2E-8769C5B73ACE}" destId="{BC2A9A68-1167-4C36-BC0F-E9675175F2B5}" srcOrd="1" destOrd="7" presId="urn:microsoft.com/office/officeart/2005/8/layout/vList4#1"/>
    <dgm:cxn modelId="{ED856584-E764-4DDE-B6A8-BA18952F4F0F}" srcId="{E95B3570-2CE3-486F-BE7D-C226E0F096CD}" destId="{EEDD5140-3424-4BDD-836E-A3E552F21606}" srcOrd="2" destOrd="0" parTransId="{8220CD53-F7CB-4920-B31D-68F857A95B5D}" sibTransId="{98C4FC44-5395-4658-8101-91545226FB6B}"/>
    <dgm:cxn modelId="{3F8D0688-3FA4-4000-8265-A6B905977127}" type="presOf" srcId="{AFD6BAFF-59DD-4AD9-BB43-2938465E9F2F}" destId="{BC2A9A68-1167-4C36-BC0F-E9675175F2B5}" srcOrd="1" destOrd="9" presId="urn:microsoft.com/office/officeart/2005/8/layout/vList4#1"/>
    <dgm:cxn modelId="{8FC4FC89-CE5F-4EAA-B373-E24D7AC80F81}" type="presOf" srcId="{C2337BEC-B062-40E1-9E2B-72B564B0F022}" destId="{EA0AAF4F-B086-421A-9D45-C9353CC70480}" srcOrd="0" destOrd="0" presId="urn:microsoft.com/office/officeart/2005/8/layout/vList4#1"/>
    <dgm:cxn modelId="{F5EA6C8F-7262-4260-B2FD-355FC92A63D7}" srcId="{E95B3570-2CE3-486F-BE7D-C226E0F096CD}" destId="{78B7C899-4AC5-4127-B071-FBB2A5649193}" srcOrd="0" destOrd="0" parTransId="{3A5F8033-D96F-4A25-BFCF-32F874A6618F}" sibTransId="{8B4B2A58-913A-4C66-9621-F8F4A77A61A6}"/>
    <dgm:cxn modelId="{90446992-255A-4C64-BBCC-2BE1B1D53987}" type="presOf" srcId="{E95B3570-2CE3-486F-BE7D-C226E0F096CD}" destId="{98045BEB-AC5D-40DF-8040-01223D4EC10A}" srcOrd="0" destOrd="1" presId="urn:microsoft.com/office/officeart/2005/8/layout/vList4#1"/>
    <dgm:cxn modelId="{D4C77B9D-D6EF-4039-94F8-121B7497E454}" type="presOf" srcId="{BDCFD416-7D9B-4B6F-B6E2-D1CB345FDF34}" destId="{BC2A9A68-1167-4C36-BC0F-E9675175F2B5}" srcOrd="1" destOrd="12" presId="urn:microsoft.com/office/officeart/2005/8/layout/vList4#1"/>
    <dgm:cxn modelId="{791F9E9F-D318-4812-B089-F7FAF74E3D15}" type="presOf" srcId="{EEDD5140-3424-4BDD-836E-A3E552F21606}" destId="{BC2A9A68-1167-4C36-BC0F-E9675175F2B5}" srcOrd="1" destOrd="4" presId="urn:microsoft.com/office/officeart/2005/8/layout/vList4#1"/>
    <dgm:cxn modelId="{AC0DEFA1-87CC-4FA0-9395-937EC111B359}" srcId="{AFD6BAFF-59DD-4AD9-BB43-2938465E9F2F}" destId="{BDCFD416-7D9B-4B6F-B6E2-D1CB345FDF34}" srcOrd="2" destOrd="0" parTransId="{E1D4AFE5-C0E5-4B09-B877-E98034E0F190}" sibTransId="{891E6D8B-2521-42B7-8C6C-63A65C8D8D48}"/>
    <dgm:cxn modelId="{4A6099B8-77FF-4770-8ADF-6FB3A5F37C4A}" type="presOf" srcId="{8B8BB72B-8CBD-41D3-9AB3-8A08CE2E1C87}" destId="{BC2A9A68-1167-4C36-BC0F-E9675175F2B5}" srcOrd="1" destOrd="8" presId="urn:microsoft.com/office/officeart/2005/8/layout/vList4#1"/>
    <dgm:cxn modelId="{4DCDF2BF-993D-4D9E-BB59-D7E55032AA94}" type="presOf" srcId="{178ACEE5-4C44-4916-8736-92FCDE88C2FE}" destId="{BC2A9A68-1167-4C36-BC0F-E9675175F2B5}" srcOrd="1" destOrd="0" presId="urn:microsoft.com/office/officeart/2005/8/layout/vList4#1"/>
    <dgm:cxn modelId="{3D30ECC6-A9AB-4AFC-9B36-095A7E2307B3}" type="presOf" srcId="{EEDD5140-3424-4BDD-836E-A3E552F21606}" destId="{98045BEB-AC5D-40DF-8040-01223D4EC10A}" srcOrd="0" destOrd="4" presId="urn:microsoft.com/office/officeart/2005/8/layout/vList4#1"/>
    <dgm:cxn modelId="{FDFB01C8-88F1-480D-9B31-6A1F5F21A620}" type="presOf" srcId="{3412E164-A22A-4775-B577-DCB51E5EEF01}" destId="{BC2A9A68-1167-4C36-BC0F-E9675175F2B5}" srcOrd="1" destOrd="10" presId="urn:microsoft.com/office/officeart/2005/8/layout/vList4#1"/>
    <dgm:cxn modelId="{517691D3-1250-4E90-8495-356C25B8534A}" srcId="{E95B3570-2CE3-486F-BE7D-C226E0F096CD}" destId="{8FB322EB-6332-4703-B85C-09F91F1F0FD1}" srcOrd="1" destOrd="0" parTransId="{B2396CB0-B60F-4F12-B383-0934C2CFE3A5}" sibTransId="{AA696C82-907B-4DE5-9607-D4B58E40DA97}"/>
    <dgm:cxn modelId="{41DBCBD5-095F-4344-8BD7-310AE9B72C03}" type="presOf" srcId="{F4AEB07B-7A52-46E4-BB98-45FAF110621F}" destId="{98045BEB-AC5D-40DF-8040-01223D4EC10A}" srcOrd="0" destOrd="6" presId="urn:microsoft.com/office/officeart/2005/8/layout/vList4#1"/>
    <dgm:cxn modelId="{E85AC8D7-450F-4E13-A2C4-2B5C45DE01DA}" type="presOf" srcId="{8FB322EB-6332-4703-B85C-09F91F1F0FD1}" destId="{BC2A9A68-1167-4C36-BC0F-E9675175F2B5}" srcOrd="1" destOrd="3" presId="urn:microsoft.com/office/officeart/2005/8/layout/vList4#1"/>
    <dgm:cxn modelId="{9D2FDFD9-2F02-4168-937E-0CA459C8AC16}" type="presOf" srcId="{AFD6BAFF-59DD-4AD9-BB43-2938465E9F2F}" destId="{98045BEB-AC5D-40DF-8040-01223D4EC10A}" srcOrd="0" destOrd="9" presId="urn:microsoft.com/office/officeart/2005/8/layout/vList4#1"/>
    <dgm:cxn modelId="{C40207DF-1E49-471E-B9B8-4A39E11387A6}" type="presOf" srcId="{3412E164-A22A-4775-B577-DCB51E5EEF01}" destId="{98045BEB-AC5D-40DF-8040-01223D4EC10A}" srcOrd="0" destOrd="10" presId="urn:microsoft.com/office/officeart/2005/8/layout/vList4#1"/>
    <dgm:cxn modelId="{D2D21DE0-C271-4BBE-A830-59921AA0D3B5}" type="presOf" srcId="{E95B3570-2CE3-486F-BE7D-C226E0F096CD}" destId="{BC2A9A68-1167-4C36-BC0F-E9675175F2B5}" srcOrd="1" destOrd="1" presId="urn:microsoft.com/office/officeart/2005/8/layout/vList4#1"/>
    <dgm:cxn modelId="{740637EB-83CC-4512-886C-E3493936D814}" type="presOf" srcId="{8FB322EB-6332-4703-B85C-09F91F1F0FD1}" destId="{98045BEB-AC5D-40DF-8040-01223D4EC10A}" srcOrd="0" destOrd="3" presId="urn:microsoft.com/office/officeart/2005/8/layout/vList4#1"/>
    <dgm:cxn modelId="{A7D4DDEE-41AD-403E-B44E-01F4B0FD8D39}" srcId="{AFD6BAFF-59DD-4AD9-BB43-2938465E9F2F}" destId="{B53B4866-B83E-4B84-885C-78D586514F07}" srcOrd="1" destOrd="0" parTransId="{9FD89C66-C3E7-4E80-AB54-6D7B9F5845CA}" sibTransId="{4FCBD72A-DF22-4AFB-9A75-F4B781F3724D}"/>
    <dgm:cxn modelId="{E3615BA9-90DB-4588-8447-2F8CAAB86E0E}" type="presParOf" srcId="{EA0AAF4F-B086-421A-9D45-C9353CC70480}" destId="{9CC2AC05-BB76-46E3-A9EC-69A5D209FF9D}" srcOrd="0" destOrd="0" presId="urn:microsoft.com/office/officeart/2005/8/layout/vList4#1"/>
    <dgm:cxn modelId="{86707BD7-B4F9-4BFA-BB42-89D60730E02A}" type="presParOf" srcId="{9CC2AC05-BB76-46E3-A9EC-69A5D209FF9D}" destId="{98045BEB-AC5D-40DF-8040-01223D4EC10A}" srcOrd="0" destOrd="0" presId="urn:microsoft.com/office/officeart/2005/8/layout/vList4#1"/>
    <dgm:cxn modelId="{AB5B45AA-7E4E-4A1D-99EB-FB98F32CF1D8}" type="presParOf" srcId="{9CC2AC05-BB76-46E3-A9EC-69A5D209FF9D}" destId="{112471FF-3354-43C0-8820-ECDBCB9932F8}" srcOrd="1" destOrd="0" presId="urn:microsoft.com/office/officeart/2005/8/layout/vList4#1"/>
    <dgm:cxn modelId="{1067772C-3E20-4C24-9E0D-0687193F1E24}" type="presParOf" srcId="{9CC2AC05-BB76-46E3-A9EC-69A5D209FF9D}" destId="{BC2A9A68-1167-4C36-BC0F-E9675175F2B5}" srcOrd="2" destOrd="0" presId="urn:microsoft.com/office/officeart/2005/8/layout/vList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C393FF-1150-4C25-AEFB-7877C6A4D7D8}"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026101EA-9549-4213-A3B7-5057793D0C28}">
      <dgm:prSet custT="1"/>
      <dgm:spPr/>
      <dgm:t>
        <a:bodyPr/>
        <a:lstStyle/>
        <a:p>
          <a:pPr rtl="0"/>
          <a:r>
            <a:rPr lang="en-CA" sz="2000" b="1" dirty="0">
              <a:effectLst>
                <a:outerShdw blurRad="38100" dist="38100" dir="2700000" algn="tl">
                  <a:srgbClr val="000000">
                    <a:alpha val="43137"/>
                  </a:srgbClr>
                </a:outerShdw>
              </a:effectLst>
            </a:rPr>
            <a:t>How Do We Use All This Weather Information ?</a:t>
          </a:r>
          <a:endParaRPr lang="en-US" sz="2000" b="1" dirty="0">
            <a:effectLst>
              <a:outerShdw blurRad="38100" dist="38100" dir="2700000" algn="tl">
                <a:srgbClr val="000000">
                  <a:alpha val="43137"/>
                </a:srgbClr>
              </a:outerShdw>
            </a:effectLst>
          </a:endParaRPr>
        </a:p>
      </dgm:t>
    </dgm:pt>
    <dgm:pt modelId="{2BC136AD-A753-4C49-8413-63F706C55EFE}" type="parTrans" cxnId="{E64127A0-01B2-47CF-933B-2AE96E5A9D18}">
      <dgm:prSet/>
      <dgm:spPr/>
      <dgm:t>
        <a:bodyPr/>
        <a:lstStyle/>
        <a:p>
          <a:endParaRPr lang="en-US"/>
        </a:p>
      </dgm:t>
    </dgm:pt>
    <dgm:pt modelId="{56B462F3-E71D-44E8-A0A9-AEEDC7C6BA16}" type="sibTrans" cxnId="{E64127A0-01B2-47CF-933B-2AE96E5A9D18}">
      <dgm:prSet/>
      <dgm:spPr/>
      <dgm:t>
        <a:bodyPr/>
        <a:lstStyle/>
        <a:p>
          <a:endParaRPr lang="en-US"/>
        </a:p>
      </dgm:t>
    </dgm:pt>
    <dgm:pt modelId="{F168C20A-92BD-4501-9754-924639558DF7}">
      <dgm:prSet custT="1"/>
      <dgm:spPr/>
      <dgm:t>
        <a:bodyPr/>
        <a:lstStyle/>
        <a:p>
          <a:pPr rtl="0"/>
          <a:r>
            <a:rPr lang="en-US" sz="2000" dirty="0">
              <a:effectLst/>
            </a:rPr>
            <a:t>It Provides Guidance To Make Better Decisions.</a:t>
          </a:r>
        </a:p>
      </dgm:t>
    </dgm:pt>
    <dgm:pt modelId="{FE370DFD-E121-49B6-81E5-8DD91DB6B71C}" type="parTrans" cxnId="{DAB2FB50-EEAA-4A59-95D5-B11A1B7DA53B}">
      <dgm:prSet/>
      <dgm:spPr/>
      <dgm:t>
        <a:bodyPr/>
        <a:lstStyle/>
        <a:p>
          <a:endParaRPr lang="en-US"/>
        </a:p>
      </dgm:t>
    </dgm:pt>
    <dgm:pt modelId="{1502138D-65EB-4DDB-B4E7-CE6FF08CF636}" type="sibTrans" cxnId="{DAB2FB50-EEAA-4A59-95D5-B11A1B7DA53B}">
      <dgm:prSet/>
      <dgm:spPr/>
      <dgm:t>
        <a:bodyPr/>
        <a:lstStyle/>
        <a:p>
          <a:endParaRPr lang="en-US"/>
        </a:p>
      </dgm:t>
    </dgm:pt>
    <dgm:pt modelId="{E4C17373-BE67-42CD-9BA4-4F9288A71C5F}">
      <dgm:prSet custT="1"/>
      <dgm:spPr/>
      <dgm:t>
        <a:bodyPr/>
        <a:lstStyle/>
        <a:p>
          <a:pPr rtl="0"/>
          <a:r>
            <a:rPr lang="en-CA" sz="2000" dirty="0">
              <a:effectLst/>
            </a:rPr>
            <a:t>We Use It To Answer Particular Questions</a:t>
          </a:r>
          <a:endParaRPr lang="en-US" sz="2000" dirty="0">
            <a:effectLst/>
          </a:endParaRPr>
        </a:p>
      </dgm:t>
    </dgm:pt>
    <dgm:pt modelId="{BC94A8A8-B5D0-4EC3-B887-AD5D2A266D66}" type="parTrans" cxnId="{78788207-9467-4290-B4C6-407E30679171}">
      <dgm:prSet/>
      <dgm:spPr/>
      <dgm:t>
        <a:bodyPr/>
        <a:lstStyle/>
        <a:p>
          <a:endParaRPr lang="en-US"/>
        </a:p>
      </dgm:t>
    </dgm:pt>
    <dgm:pt modelId="{D45D1A30-1EC7-45E0-8916-580B87ADA587}" type="sibTrans" cxnId="{78788207-9467-4290-B4C6-407E30679171}">
      <dgm:prSet/>
      <dgm:spPr/>
      <dgm:t>
        <a:bodyPr/>
        <a:lstStyle/>
        <a:p>
          <a:endParaRPr lang="en-US"/>
        </a:p>
      </dgm:t>
    </dgm:pt>
    <dgm:pt modelId="{D014380E-4AA5-42BF-841B-D0A7C2E5550B}" type="pres">
      <dgm:prSet presAssocID="{30C393FF-1150-4C25-AEFB-7877C6A4D7D8}" presName="linear" presStyleCnt="0">
        <dgm:presLayoutVars>
          <dgm:dir/>
          <dgm:animLvl val="lvl"/>
          <dgm:resizeHandles val="exact"/>
        </dgm:presLayoutVars>
      </dgm:prSet>
      <dgm:spPr/>
    </dgm:pt>
    <dgm:pt modelId="{C7A1F005-02D6-475D-B3C2-5C2EC34E225B}" type="pres">
      <dgm:prSet presAssocID="{026101EA-9549-4213-A3B7-5057793D0C28}" presName="parentLin" presStyleCnt="0"/>
      <dgm:spPr/>
    </dgm:pt>
    <dgm:pt modelId="{28ADE8EB-47C3-439C-95A7-D7069D5FCFEC}" type="pres">
      <dgm:prSet presAssocID="{026101EA-9549-4213-A3B7-5057793D0C28}" presName="parentLeftMargin" presStyleLbl="node1" presStyleIdx="0" presStyleCnt="1"/>
      <dgm:spPr/>
    </dgm:pt>
    <dgm:pt modelId="{F01A517C-BD6D-41C4-96D0-587CD242CFB1}" type="pres">
      <dgm:prSet presAssocID="{026101EA-9549-4213-A3B7-5057793D0C28}" presName="parentText" presStyleLbl="node1" presStyleIdx="0" presStyleCnt="1" custScaleX="142857" custLinFactNeighborX="-42794" custLinFactNeighborY="9693">
        <dgm:presLayoutVars>
          <dgm:chMax val="0"/>
          <dgm:bulletEnabled val="1"/>
        </dgm:presLayoutVars>
      </dgm:prSet>
      <dgm:spPr/>
    </dgm:pt>
    <dgm:pt modelId="{18CC68E3-E144-4E77-8F21-1B999C8415BE}" type="pres">
      <dgm:prSet presAssocID="{026101EA-9549-4213-A3B7-5057793D0C28}" presName="negativeSpace" presStyleCnt="0"/>
      <dgm:spPr/>
    </dgm:pt>
    <dgm:pt modelId="{81CFE655-962F-4D65-9DA7-4D9CFDFAF659}" type="pres">
      <dgm:prSet presAssocID="{026101EA-9549-4213-A3B7-5057793D0C28}" presName="childText" presStyleLbl="conFgAcc1" presStyleIdx="0" presStyleCnt="1" custLinFactNeighborY="26939">
        <dgm:presLayoutVars>
          <dgm:bulletEnabled val="1"/>
        </dgm:presLayoutVars>
      </dgm:prSet>
      <dgm:spPr/>
    </dgm:pt>
  </dgm:ptLst>
  <dgm:cxnLst>
    <dgm:cxn modelId="{78788207-9467-4290-B4C6-407E30679171}" srcId="{026101EA-9549-4213-A3B7-5057793D0C28}" destId="{E4C17373-BE67-42CD-9BA4-4F9288A71C5F}" srcOrd="1" destOrd="0" parTransId="{BC94A8A8-B5D0-4EC3-B887-AD5D2A266D66}" sibTransId="{D45D1A30-1EC7-45E0-8916-580B87ADA587}"/>
    <dgm:cxn modelId="{6F9EE40F-905C-445A-8389-B5466F73B06F}" type="presOf" srcId="{026101EA-9549-4213-A3B7-5057793D0C28}" destId="{28ADE8EB-47C3-439C-95A7-D7069D5FCFEC}" srcOrd="0" destOrd="0" presId="urn:microsoft.com/office/officeart/2005/8/layout/list1"/>
    <dgm:cxn modelId="{7CB4422B-C2A8-4343-B4A7-40C6A77C9055}" type="presOf" srcId="{E4C17373-BE67-42CD-9BA4-4F9288A71C5F}" destId="{81CFE655-962F-4D65-9DA7-4D9CFDFAF659}" srcOrd="0" destOrd="1" presId="urn:microsoft.com/office/officeart/2005/8/layout/list1"/>
    <dgm:cxn modelId="{39031F4A-5D7D-47E8-AF56-441C776F8513}" type="presOf" srcId="{F168C20A-92BD-4501-9754-924639558DF7}" destId="{81CFE655-962F-4D65-9DA7-4D9CFDFAF659}" srcOrd="0" destOrd="0" presId="urn:microsoft.com/office/officeart/2005/8/layout/list1"/>
    <dgm:cxn modelId="{DAB2FB50-EEAA-4A59-95D5-B11A1B7DA53B}" srcId="{026101EA-9549-4213-A3B7-5057793D0C28}" destId="{F168C20A-92BD-4501-9754-924639558DF7}" srcOrd="0" destOrd="0" parTransId="{FE370DFD-E121-49B6-81E5-8DD91DB6B71C}" sibTransId="{1502138D-65EB-4DDB-B4E7-CE6FF08CF636}"/>
    <dgm:cxn modelId="{E64127A0-01B2-47CF-933B-2AE96E5A9D18}" srcId="{30C393FF-1150-4C25-AEFB-7877C6A4D7D8}" destId="{026101EA-9549-4213-A3B7-5057793D0C28}" srcOrd="0" destOrd="0" parTransId="{2BC136AD-A753-4C49-8413-63F706C55EFE}" sibTransId="{56B462F3-E71D-44E8-A0A9-AEEDC7C6BA16}"/>
    <dgm:cxn modelId="{5A9FE3E8-87AB-4C4D-9ED0-D3666687B751}" type="presOf" srcId="{30C393FF-1150-4C25-AEFB-7877C6A4D7D8}" destId="{D014380E-4AA5-42BF-841B-D0A7C2E5550B}" srcOrd="0" destOrd="0" presId="urn:microsoft.com/office/officeart/2005/8/layout/list1"/>
    <dgm:cxn modelId="{482E78F3-4D39-431F-AB1F-27C9E5455F4B}" type="presOf" srcId="{026101EA-9549-4213-A3B7-5057793D0C28}" destId="{F01A517C-BD6D-41C4-96D0-587CD242CFB1}" srcOrd="1" destOrd="0" presId="urn:microsoft.com/office/officeart/2005/8/layout/list1"/>
    <dgm:cxn modelId="{3582FCA0-8AEA-4D42-A9A6-66390BBA6B36}" type="presParOf" srcId="{D014380E-4AA5-42BF-841B-D0A7C2E5550B}" destId="{C7A1F005-02D6-475D-B3C2-5C2EC34E225B}" srcOrd="0" destOrd="0" presId="urn:microsoft.com/office/officeart/2005/8/layout/list1"/>
    <dgm:cxn modelId="{BCF9CACA-E6B7-4AC2-9769-93F4B8C25078}" type="presParOf" srcId="{C7A1F005-02D6-475D-B3C2-5C2EC34E225B}" destId="{28ADE8EB-47C3-439C-95A7-D7069D5FCFEC}" srcOrd="0" destOrd="0" presId="urn:microsoft.com/office/officeart/2005/8/layout/list1"/>
    <dgm:cxn modelId="{D2A768B3-6C7A-4F85-A63B-F2CEBD447492}" type="presParOf" srcId="{C7A1F005-02D6-475D-B3C2-5C2EC34E225B}" destId="{F01A517C-BD6D-41C4-96D0-587CD242CFB1}" srcOrd="1" destOrd="0" presId="urn:microsoft.com/office/officeart/2005/8/layout/list1"/>
    <dgm:cxn modelId="{BA3C518E-52E1-46CA-9169-8F6B18DC2E7F}" type="presParOf" srcId="{D014380E-4AA5-42BF-841B-D0A7C2E5550B}" destId="{18CC68E3-E144-4E77-8F21-1B999C8415BE}" srcOrd="1" destOrd="0" presId="urn:microsoft.com/office/officeart/2005/8/layout/list1"/>
    <dgm:cxn modelId="{F58B95AE-E42D-47BC-8144-4531E2B40DF6}" type="presParOf" srcId="{D014380E-4AA5-42BF-841B-D0A7C2E5550B}" destId="{81CFE655-962F-4D65-9DA7-4D9CFDFAF65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29C463-BC1C-48A0-A049-91B4E2EC3D85}" type="doc">
      <dgm:prSet loTypeId="urn:microsoft.com/office/officeart/2005/8/layout/default#2" loCatId="list" qsTypeId="urn:microsoft.com/office/officeart/2005/8/quickstyle/3d2" qsCatId="3D" csTypeId="urn:microsoft.com/office/officeart/2005/8/colors/colorful1#18" csCatId="colorful" phldr="1"/>
      <dgm:spPr/>
      <dgm:t>
        <a:bodyPr/>
        <a:lstStyle/>
        <a:p>
          <a:endParaRPr lang="en-US"/>
        </a:p>
      </dgm:t>
    </dgm:pt>
    <dgm:pt modelId="{56EA5149-77C8-4960-A9C0-44A672F72B2C}">
      <dgm:prSet custT="1"/>
      <dgm:spPr/>
      <dgm:t>
        <a:bodyPr/>
        <a:lstStyle/>
        <a:p>
          <a:pPr algn="ctr" rtl="0"/>
          <a:r>
            <a:rPr lang="en-CA" sz="2000" b="1" dirty="0">
              <a:solidFill>
                <a:schemeClr val="bg1"/>
              </a:solidFill>
              <a:effectLst>
                <a:outerShdw blurRad="38100" dist="38100" dir="2700000" algn="tl">
                  <a:srgbClr val="000000">
                    <a:alpha val="43137"/>
                  </a:srgbClr>
                </a:outerShdw>
              </a:effectLst>
            </a:rPr>
            <a:t>What Is The Forecast In General?</a:t>
          </a:r>
        </a:p>
      </dgm:t>
    </dgm:pt>
    <dgm:pt modelId="{1F7DF54D-980E-49E6-841B-3C29C9671557}" type="parTrans" cxnId="{F2308F09-BD30-4E89-8F96-23B9A5F74AAA}">
      <dgm:prSet/>
      <dgm:spPr/>
      <dgm:t>
        <a:bodyPr/>
        <a:lstStyle/>
        <a:p>
          <a:pPr algn="ctr"/>
          <a:endParaRPr lang="en-US" sz="2000" b="1" dirty="0">
            <a:solidFill>
              <a:schemeClr val="tx1"/>
            </a:solidFill>
            <a:effectLst/>
          </a:endParaRPr>
        </a:p>
      </dgm:t>
    </dgm:pt>
    <dgm:pt modelId="{5857B66E-BE60-4DF5-A282-44BCE4B0287F}" type="sibTrans" cxnId="{F2308F09-BD30-4E89-8F96-23B9A5F74AAA}">
      <dgm:prSet/>
      <dgm:spPr/>
      <dgm:t>
        <a:bodyPr/>
        <a:lstStyle/>
        <a:p>
          <a:pPr algn="ctr"/>
          <a:endParaRPr lang="en-US" sz="2000" b="1" dirty="0">
            <a:solidFill>
              <a:schemeClr val="tx1"/>
            </a:solidFill>
            <a:effectLst/>
          </a:endParaRPr>
        </a:p>
      </dgm:t>
    </dgm:pt>
    <dgm:pt modelId="{4F7F0913-34A5-445B-9AD3-938E0215CB31}">
      <dgm:prSet custT="1"/>
      <dgm:spPr/>
      <dgm:t>
        <a:bodyPr/>
        <a:lstStyle/>
        <a:p>
          <a:pPr algn="ctr" rtl="0"/>
          <a:r>
            <a:rPr lang="en-CA" sz="2000" b="1" dirty="0">
              <a:solidFill>
                <a:schemeClr val="tx1"/>
              </a:solidFill>
              <a:effectLst/>
            </a:rPr>
            <a:t>What Is The Probability Of Precipitation?</a:t>
          </a:r>
          <a:endParaRPr lang="en-US" sz="2000" b="1" dirty="0">
            <a:solidFill>
              <a:schemeClr val="tx1"/>
            </a:solidFill>
            <a:effectLst/>
          </a:endParaRPr>
        </a:p>
      </dgm:t>
    </dgm:pt>
    <dgm:pt modelId="{0099C05A-10E1-4CB0-B0CE-0BDF37BD9F88}" type="parTrans" cxnId="{A6ED3D12-178B-418A-B7D2-1E2ABFD7B17A}">
      <dgm:prSet/>
      <dgm:spPr/>
      <dgm:t>
        <a:bodyPr/>
        <a:lstStyle/>
        <a:p>
          <a:pPr algn="ctr"/>
          <a:endParaRPr lang="en-US" sz="2000" b="1" dirty="0">
            <a:solidFill>
              <a:schemeClr val="tx1"/>
            </a:solidFill>
            <a:effectLst/>
          </a:endParaRPr>
        </a:p>
      </dgm:t>
    </dgm:pt>
    <dgm:pt modelId="{29A7B901-7118-4911-B697-D7CEAF145812}" type="sibTrans" cxnId="{A6ED3D12-178B-418A-B7D2-1E2ABFD7B17A}">
      <dgm:prSet/>
      <dgm:spPr/>
      <dgm:t>
        <a:bodyPr/>
        <a:lstStyle/>
        <a:p>
          <a:pPr algn="ctr"/>
          <a:endParaRPr lang="en-US" sz="2000" b="1" dirty="0">
            <a:solidFill>
              <a:schemeClr val="tx1"/>
            </a:solidFill>
            <a:effectLst/>
          </a:endParaRPr>
        </a:p>
      </dgm:t>
    </dgm:pt>
    <dgm:pt modelId="{B289B450-26C9-4CC7-9290-7235DC781E2A}">
      <dgm:prSet custT="1"/>
      <dgm:spPr/>
      <dgm:t>
        <a:bodyPr/>
        <a:lstStyle/>
        <a:p>
          <a:pPr algn="ctr" rtl="0"/>
          <a:r>
            <a:rPr lang="en-CA" sz="2000" b="1" dirty="0">
              <a:solidFill>
                <a:srgbClr val="FFFF00"/>
              </a:solidFill>
              <a:effectLst>
                <a:outerShdw blurRad="38100" dist="38100" dir="2700000" algn="tl">
                  <a:srgbClr val="000000">
                    <a:alpha val="43137"/>
                  </a:srgbClr>
                </a:outerShdw>
              </a:effectLst>
            </a:rPr>
            <a:t>What Is The Wind Forecast?</a:t>
          </a:r>
          <a:endParaRPr lang="en-US" sz="2000" b="1" dirty="0">
            <a:solidFill>
              <a:srgbClr val="FFFF00"/>
            </a:solidFill>
            <a:effectLst>
              <a:outerShdw blurRad="38100" dist="38100" dir="2700000" algn="tl">
                <a:srgbClr val="000000">
                  <a:alpha val="43137"/>
                </a:srgbClr>
              </a:outerShdw>
            </a:effectLst>
          </a:endParaRPr>
        </a:p>
      </dgm:t>
    </dgm:pt>
    <dgm:pt modelId="{43D268BC-13EA-4D2E-BDDD-55039274A473}" type="parTrans" cxnId="{074393C6-BF56-4AB5-B7DB-633BBBCA7C5C}">
      <dgm:prSet/>
      <dgm:spPr/>
      <dgm:t>
        <a:bodyPr/>
        <a:lstStyle/>
        <a:p>
          <a:pPr algn="ctr"/>
          <a:endParaRPr lang="en-US" sz="2000" b="1" dirty="0">
            <a:solidFill>
              <a:schemeClr val="tx1"/>
            </a:solidFill>
            <a:effectLst/>
          </a:endParaRPr>
        </a:p>
      </dgm:t>
    </dgm:pt>
    <dgm:pt modelId="{98662A69-155E-4E86-9EBB-EC40BE494F88}" type="sibTrans" cxnId="{074393C6-BF56-4AB5-B7DB-633BBBCA7C5C}">
      <dgm:prSet/>
      <dgm:spPr/>
      <dgm:t>
        <a:bodyPr/>
        <a:lstStyle/>
        <a:p>
          <a:pPr algn="ctr"/>
          <a:endParaRPr lang="en-US" sz="2000" b="1" dirty="0">
            <a:solidFill>
              <a:schemeClr val="tx1"/>
            </a:solidFill>
            <a:effectLst/>
          </a:endParaRPr>
        </a:p>
      </dgm:t>
    </dgm:pt>
    <dgm:pt modelId="{4F5AC543-C513-4F46-A731-D79F84A14F8B}">
      <dgm:prSet custT="1"/>
      <dgm:spPr/>
      <dgm:t>
        <a:bodyPr/>
        <a:lstStyle/>
        <a:p>
          <a:pPr algn="ctr" rtl="0"/>
          <a:r>
            <a:rPr lang="en-CA" sz="2000" b="1" dirty="0">
              <a:solidFill>
                <a:srgbClr val="FFFF00"/>
              </a:solidFill>
              <a:effectLst>
                <a:outerShdw blurRad="38100" dist="38100" dir="2700000" algn="tl">
                  <a:srgbClr val="000000">
                    <a:alpha val="43137"/>
                  </a:srgbClr>
                </a:outerShdw>
              </a:effectLst>
            </a:rPr>
            <a:t>Can We Anti-Ice?</a:t>
          </a:r>
          <a:endParaRPr lang="en-US" sz="2000" b="1" dirty="0">
            <a:solidFill>
              <a:srgbClr val="FFFF00"/>
            </a:solidFill>
            <a:effectLst>
              <a:outerShdw blurRad="38100" dist="38100" dir="2700000" algn="tl">
                <a:srgbClr val="000000">
                  <a:alpha val="43137"/>
                </a:srgbClr>
              </a:outerShdw>
            </a:effectLst>
          </a:endParaRPr>
        </a:p>
      </dgm:t>
    </dgm:pt>
    <dgm:pt modelId="{6C6938A0-4445-4995-AE4F-E197FDA1882B}" type="parTrans" cxnId="{65849ECF-E95A-4A1C-91DF-C44C5AFD237E}">
      <dgm:prSet/>
      <dgm:spPr/>
      <dgm:t>
        <a:bodyPr/>
        <a:lstStyle/>
        <a:p>
          <a:pPr algn="ctr"/>
          <a:endParaRPr lang="en-US" sz="2000" b="1" dirty="0">
            <a:solidFill>
              <a:schemeClr val="tx1"/>
            </a:solidFill>
            <a:effectLst/>
          </a:endParaRPr>
        </a:p>
      </dgm:t>
    </dgm:pt>
    <dgm:pt modelId="{3312E46F-0F64-4065-9ACE-616179CC8B7A}" type="sibTrans" cxnId="{65849ECF-E95A-4A1C-91DF-C44C5AFD237E}">
      <dgm:prSet/>
      <dgm:spPr/>
      <dgm:t>
        <a:bodyPr/>
        <a:lstStyle/>
        <a:p>
          <a:pPr algn="ctr"/>
          <a:endParaRPr lang="en-US" sz="2000" b="1" dirty="0">
            <a:solidFill>
              <a:schemeClr val="tx1"/>
            </a:solidFill>
            <a:effectLst/>
          </a:endParaRPr>
        </a:p>
      </dgm:t>
    </dgm:pt>
    <dgm:pt modelId="{0B2F3394-90D1-4CE4-B8B4-8F476FAF0551}">
      <dgm:prSet custT="1"/>
      <dgm:spPr/>
      <dgm:t>
        <a:bodyPr/>
        <a:lstStyle/>
        <a:p>
          <a:pPr algn="ctr" rtl="0"/>
          <a:r>
            <a:rPr lang="en-CA" sz="2000" b="1" dirty="0">
              <a:solidFill>
                <a:schemeClr val="tx1"/>
              </a:solidFill>
              <a:effectLst/>
            </a:rPr>
            <a:t>Is There Blowing Or Drifting Snow Expected?</a:t>
          </a:r>
          <a:endParaRPr lang="en-US" sz="2000" b="1" dirty="0">
            <a:solidFill>
              <a:schemeClr val="tx1"/>
            </a:solidFill>
            <a:effectLst/>
          </a:endParaRPr>
        </a:p>
      </dgm:t>
    </dgm:pt>
    <dgm:pt modelId="{46D89156-0872-49E7-A64E-65E7AA765840}" type="parTrans" cxnId="{26FEA663-E041-40DE-A285-1FB565ABF1F1}">
      <dgm:prSet/>
      <dgm:spPr/>
      <dgm:t>
        <a:bodyPr/>
        <a:lstStyle/>
        <a:p>
          <a:pPr algn="ctr"/>
          <a:endParaRPr lang="en-US" sz="2000" b="1" dirty="0">
            <a:solidFill>
              <a:schemeClr val="tx1"/>
            </a:solidFill>
            <a:effectLst/>
          </a:endParaRPr>
        </a:p>
      </dgm:t>
    </dgm:pt>
    <dgm:pt modelId="{674DFD8D-A573-4560-BDE5-960FBAB55F19}" type="sibTrans" cxnId="{26FEA663-E041-40DE-A285-1FB565ABF1F1}">
      <dgm:prSet/>
      <dgm:spPr/>
      <dgm:t>
        <a:bodyPr/>
        <a:lstStyle/>
        <a:p>
          <a:pPr algn="ctr"/>
          <a:endParaRPr lang="en-US" sz="2000" b="1" dirty="0">
            <a:solidFill>
              <a:schemeClr val="tx1"/>
            </a:solidFill>
            <a:effectLst/>
          </a:endParaRPr>
        </a:p>
      </dgm:t>
    </dgm:pt>
    <dgm:pt modelId="{7CF58869-E085-40A8-B80D-6E2DC9E777DA}">
      <dgm:prSet custT="1"/>
      <dgm:spPr/>
      <dgm:t>
        <a:bodyPr/>
        <a:lstStyle/>
        <a:p>
          <a:pPr algn="ctr" rtl="0"/>
          <a:r>
            <a:rPr lang="en-CA" sz="2000" b="1" dirty="0">
              <a:solidFill>
                <a:schemeClr val="bg1"/>
              </a:solidFill>
              <a:effectLst>
                <a:outerShdw blurRad="38100" dist="38100" dir="2700000" algn="tl">
                  <a:srgbClr val="000000">
                    <a:alpha val="43137"/>
                  </a:srgbClr>
                </a:outerShdw>
              </a:effectLst>
            </a:rPr>
            <a:t>What Is The Forecast Confidence With The Storm?</a:t>
          </a:r>
          <a:endParaRPr lang="en-US" sz="2000" b="1" dirty="0">
            <a:solidFill>
              <a:schemeClr val="bg1"/>
            </a:solidFill>
            <a:effectLst>
              <a:outerShdw blurRad="38100" dist="38100" dir="2700000" algn="tl">
                <a:srgbClr val="000000">
                  <a:alpha val="43137"/>
                </a:srgbClr>
              </a:outerShdw>
            </a:effectLst>
          </a:endParaRPr>
        </a:p>
      </dgm:t>
    </dgm:pt>
    <dgm:pt modelId="{C09E4CB1-6DA9-4DBB-A20D-AD59C6A37BA3}" type="parTrans" cxnId="{13F7456A-CE18-4E7A-8D31-FC64DE6A1179}">
      <dgm:prSet/>
      <dgm:spPr/>
      <dgm:t>
        <a:bodyPr/>
        <a:lstStyle/>
        <a:p>
          <a:pPr algn="ctr"/>
          <a:endParaRPr lang="en-US" sz="2000" b="1" dirty="0">
            <a:solidFill>
              <a:schemeClr val="tx1"/>
            </a:solidFill>
            <a:effectLst/>
          </a:endParaRPr>
        </a:p>
      </dgm:t>
    </dgm:pt>
    <dgm:pt modelId="{51637E0A-C7D3-4564-8F61-82F4EDA0901B}" type="sibTrans" cxnId="{13F7456A-CE18-4E7A-8D31-FC64DE6A1179}">
      <dgm:prSet/>
      <dgm:spPr/>
      <dgm:t>
        <a:bodyPr/>
        <a:lstStyle/>
        <a:p>
          <a:pPr algn="ctr"/>
          <a:endParaRPr lang="en-US" sz="2000" b="1" dirty="0">
            <a:solidFill>
              <a:schemeClr val="tx1"/>
            </a:solidFill>
            <a:effectLst/>
          </a:endParaRPr>
        </a:p>
      </dgm:t>
    </dgm:pt>
    <dgm:pt modelId="{96F33E0B-FA8C-4B78-9F17-3258CB8A30D3}">
      <dgm:prSet custT="1"/>
      <dgm:spPr/>
      <dgm:t>
        <a:bodyPr/>
        <a:lstStyle/>
        <a:p>
          <a:pPr algn="ctr" rtl="0"/>
          <a:r>
            <a:rPr lang="en-CA" sz="2000" b="1" dirty="0">
              <a:solidFill>
                <a:schemeClr val="tx1"/>
              </a:solidFill>
              <a:effectLst/>
            </a:rPr>
            <a:t>What And How Much Is Forecasted ?</a:t>
          </a:r>
          <a:endParaRPr lang="en-US" sz="2000" b="1" dirty="0">
            <a:solidFill>
              <a:schemeClr val="tx1"/>
            </a:solidFill>
            <a:effectLst/>
          </a:endParaRPr>
        </a:p>
      </dgm:t>
    </dgm:pt>
    <dgm:pt modelId="{D05B4F87-D856-484E-A289-7FEA3C066059}" type="parTrans" cxnId="{0F197885-8968-4A71-B577-FAA242E48E5C}">
      <dgm:prSet/>
      <dgm:spPr/>
      <dgm:t>
        <a:bodyPr/>
        <a:lstStyle/>
        <a:p>
          <a:pPr algn="ctr"/>
          <a:endParaRPr lang="en-US" sz="2000" b="1" dirty="0">
            <a:solidFill>
              <a:schemeClr val="tx1"/>
            </a:solidFill>
            <a:effectLst/>
          </a:endParaRPr>
        </a:p>
      </dgm:t>
    </dgm:pt>
    <dgm:pt modelId="{E6E3E8DD-A819-46F6-834D-1C84FD9B2E3C}" type="sibTrans" cxnId="{0F197885-8968-4A71-B577-FAA242E48E5C}">
      <dgm:prSet/>
      <dgm:spPr/>
      <dgm:t>
        <a:bodyPr/>
        <a:lstStyle/>
        <a:p>
          <a:pPr algn="ctr"/>
          <a:endParaRPr lang="en-US" sz="2000" b="1" dirty="0">
            <a:solidFill>
              <a:schemeClr val="tx1"/>
            </a:solidFill>
            <a:effectLst/>
          </a:endParaRPr>
        </a:p>
      </dgm:t>
    </dgm:pt>
    <dgm:pt modelId="{A5267737-AB08-43EE-8CD7-8EAB236C8448}">
      <dgm:prSet custT="1"/>
      <dgm:spPr/>
      <dgm:t>
        <a:bodyPr/>
        <a:lstStyle/>
        <a:p>
          <a:pPr algn="ctr" rtl="0"/>
          <a:r>
            <a:rPr lang="en-US" sz="2000" b="1" dirty="0">
              <a:solidFill>
                <a:schemeClr val="bg1"/>
              </a:solidFill>
              <a:effectLst>
                <a:outerShdw blurRad="38100" dist="38100" dir="2700000" algn="tl">
                  <a:srgbClr val="000000">
                    <a:alpha val="43137"/>
                  </a:srgbClr>
                </a:outerShdw>
              </a:effectLst>
            </a:rPr>
            <a:t>When will the Precipitation Start?</a:t>
          </a:r>
        </a:p>
      </dgm:t>
    </dgm:pt>
    <dgm:pt modelId="{B3E13953-0467-4F5E-9997-E63B480082B4}" type="parTrans" cxnId="{257B8906-4F1B-4023-96C0-6018596EB2A4}">
      <dgm:prSet/>
      <dgm:spPr/>
      <dgm:t>
        <a:bodyPr/>
        <a:lstStyle/>
        <a:p>
          <a:pPr algn="ctr"/>
          <a:endParaRPr lang="en-US">
            <a:solidFill>
              <a:schemeClr val="tx1"/>
            </a:solidFill>
            <a:effectLst/>
          </a:endParaRPr>
        </a:p>
      </dgm:t>
    </dgm:pt>
    <dgm:pt modelId="{19AF48CC-99E7-4815-90A9-F0A0CE6A5A3B}" type="sibTrans" cxnId="{257B8906-4F1B-4023-96C0-6018596EB2A4}">
      <dgm:prSet/>
      <dgm:spPr/>
      <dgm:t>
        <a:bodyPr/>
        <a:lstStyle/>
        <a:p>
          <a:pPr algn="ctr"/>
          <a:endParaRPr lang="en-US">
            <a:solidFill>
              <a:schemeClr val="tx1"/>
            </a:solidFill>
            <a:effectLst/>
          </a:endParaRPr>
        </a:p>
      </dgm:t>
    </dgm:pt>
    <dgm:pt modelId="{0CDB21E8-4DEF-4C96-8D36-3546069DFC58}" type="pres">
      <dgm:prSet presAssocID="{C929C463-BC1C-48A0-A049-91B4E2EC3D85}" presName="diagram" presStyleCnt="0">
        <dgm:presLayoutVars>
          <dgm:dir/>
          <dgm:resizeHandles val="exact"/>
        </dgm:presLayoutVars>
      </dgm:prSet>
      <dgm:spPr/>
    </dgm:pt>
    <dgm:pt modelId="{2FBCBBD1-D26A-4DFA-8C10-5B374C64751B}" type="pres">
      <dgm:prSet presAssocID="{56EA5149-77C8-4960-A9C0-44A672F72B2C}" presName="node" presStyleLbl="node1" presStyleIdx="0" presStyleCnt="8" custLinFactNeighborX="-4765">
        <dgm:presLayoutVars>
          <dgm:bulletEnabled val="1"/>
        </dgm:presLayoutVars>
      </dgm:prSet>
      <dgm:spPr/>
    </dgm:pt>
    <dgm:pt modelId="{A466B242-C491-4A96-B5CF-7B615CF8A95F}" type="pres">
      <dgm:prSet presAssocID="{5857B66E-BE60-4DF5-A282-44BCE4B0287F}" presName="sibTrans" presStyleCnt="0"/>
      <dgm:spPr/>
    </dgm:pt>
    <dgm:pt modelId="{C8E4389B-E492-4FC3-87F1-C93A7F958FFF}" type="pres">
      <dgm:prSet presAssocID="{4F7F0913-34A5-445B-9AD3-938E0215CB31}" presName="node" presStyleLbl="node1" presStyleIdx="1" presStyleCnt="8" custLinFactNeighborX="-4922">
        <dgm:presLayoutVars>
          <dgm:bulletEnabled val="1"/>
        </dgm:presLayoutVars>
      </dgm:prSet>
      <dgm:spPr/>
    </dgm:pt>
    <dgm:pt modelId="{2D3904A4-7DB2-4ACB-B5D3-A08226047D4B}" type="pres">
      <dgm:prSet presAssocID="{29A7B901-7118-4911-B697-D7CEAF145812}" presName="sibTrans" presStyleCnt="0"/>
      <dgm:spPr/>
    </dgm:pt>
    <dgm:pt modelId="{53C486A4-3586-46BF-9B50-AC342757D99E}" type="pres">
      <dgm:prSet presAssocID="{B289B450-26C9-4CC7-9290-7235DC781E2A}" presName="node" presStyleLbl="node1" presStyleIdx="2" presStyleCnt="8" custLinFactNeighborX="-5078">
        <dgm:presLayoutVars>
          <dgm:bulletEnabled val="1"/>
        </dgm:presLayoutVars>
      </dgm:prSet>
      <dgm:spPr/>
    </dgm:pt>
    <dgm:pt modelId="{2F73CC0E-FE7A-4FC0-A492-E45609375EFC}" type="pres">
      <dgm:prSet presAssocID="{98662A69-155E-4E86-9EBB-EC40BE494F88}" presName="sibTrans" presStyleCnt="0"/>
      <dgm:spPr/>
    </dgm:pt>
    <dgm:pt modelId="{CADE9B4A-E087-4E1A-ACF2-FDA60F9F4696}" type="pres">
      <dgm:prSet presAssocID="{4F5AC543-C513-4F46-A731-D79F84A14F8B}" presName="node" presStyleLbl="node1" presStyleIdx="3" presStyleCnt="8" custLinFactNeighborX="-4765" custLinFactNeighborY="1540">
        <dgm:presLayoutVars>
          <dgm:bulletEnabled val="1"/>
        </dgm:presLayoutVars>
      </dgm:prSet>
      <dgm:spPr/>
    </dgm:pt>
    <dgm:pt modelId="{DE25ACE1-F7B5-40FE-8FF4-E682B9F9BFE1}" type="pres">
      <dgm:prSet presAssocID="{3312E46F-0F64-4065-9ACE-616179CC8B7A}" presName="sibTrans" presStyleCnt="0"/>
      <dgm:spPr/>
    </dgm:pt>
    <dgm:pt modelId="{F0CC492B-ED74-49BE-B520-129849C07663}" type="pres">
      <dgm:prSet presAssocID="{0B2F3394-90D1-4CE4-B8B4-8F476FAF0551}" presName="node" presStyleLbl="node1" presStyleIdx="4" presStyleCnt="8" custLinFactNeighborX="-4922">
        <dgm:presLayoutVars>
          <dgm:bulletEnabled val="1"/>
        </dgm:presLayoutVars>
      </dgm:prSet>
      <dgm:spPr/>
    </dgm:pt>
    <dgm:pt modelId="{5967DEB8-5F7A-4367-ABC8-323EA73B1F3A}" type="pres">
      <dgm:prSet presAssocID="{674DFD8D-A573-4560-BDE5-960FBAB55F19}" presName="sibTrans" presStyleCnt="0"/>
      <dgm:spPr/>
    </dgm:pt>
    <dgm:pt modelId="{14088498-A0AD-4246-BC0E-DAAD6E1EF9F9}" type="pres">
      <dgm:prSet presAssocID="{7CF58869-E085-40A8-B80D-6E2DC9E777DA}" presName="node" presStyleLbl="node1" presStyleIdx="5" presStyleCnt="8" custLinFactNeighborX="-5078">
        <dgm:presLayoutVars>
          <dgm:bulletEnabled val="1"/>
        </dgm:presLayoutVars>
      </dgm:prSet>
      <dgm:spPr/>
    </dgm:pt>
    <dgm:pt modelId="{270C91A6-63AF-4BED-B0A8-B4EC36D428BD}" type="pres">
      <dgm:prSet presAssocID="{51637E0A-C7D3-4564-8F61-82F4EDA0901B}" presName="sibTrans" presStyleCnt="0"/>
      <dgm:spPr/>
    </dgm:pt>
    <dgm:pt modelId="{38EF7FF1-B925-4460-8AB2-9D0AADDB7BCE}" type="pres">
      <dgm:prSet presAssocID="{96F33E0B-FA8C-4B78-9F17-3258CB8A30D3}" presName="node" presStyleLbl="node1" presStyleIdx="6" presStyleCnt="8" custLinFactNeighborX="-4843">
        <dgm:presLayoutVars>
          <dgm:bulletEnabled val="1"/>
        </dgm:presLayoutVars>
      </dgm:prSet>
      <dgm:spPr/>
    </dgm:pt>
    <dgm:pt modelId="{F71F2750-9106-4C3E-9A75-55A3F3B0F40C}" type="pres">
      <dgm:prSet presAssocID="{E6E3E8DD-A819-46F6-834D-1C84FD9B2E3C}" presName="sibTrans" presStyleCnt="0"/>
      <dgm:spPr/>
    </dgm:pt>
    <dgm:pt modelId="{8429158B-6500-40B8-A543-772FBEAAFE19}" type="pres">
      <dgm:prSet presAssocID="{A5267737-AB08-43EE-8CD7-8EAB236C8448}" presName="node" presStyleLbl="node1" presStyleIdx="7" presStyleCnt="8" custLinFactNeighborX="-5000">
        <dgm:presLayoutVars>
          <dgm:bulletEnabled val="1"/>
        </dgm:presLayoutVars>
      </dgm:prSet>
      <dgm:spPr/>
    </dgm:pt>
  </dgm:ptLst>
  <dgm:cxnLst>
    <dgm:cxn modelId="{257B8906-4F1B-4023-96C0-6018596EB2A4}" srcId="{C929C463-BC1C-48A0-A049-91B4E2EC3D85}" destId="{A5267737-AB08-43EE-8CD7-8EAB236C8448}" srcOrd="7" destOrd="0" parTransId="{B3E13953-0467-4F5E-9997-E63B480082B4}" sibTransId="{19AF48CC-99E7-4815-90A9-F0A0CE6A5A3B}"/>
    <dgm:cxn modelId="{F2308F09-BD30-4E89-8F96-23B9A5F74AAA}" srcId="{C929C463-BC1C-48A0-A049-91B4E2EC3D85}" destId="{56EA5149-77C8-4960-A9C0-44A672F72B2C}" srcOrd="0" destOrd="0" parTransId="{1F7DF54D-980E-49E6-841B-3C29C9671557}" sibTransId="{5857B66E-BE60-4DF5-A282-44BCE4B0287F}"/>
    <dgm:cxn modelId="{A6ED3D12-178B-418A-B7D2-1E2ABFD7B17A}" srcId="{C929C463-BC1C-48A0-A049-91B4E2EC3D85}" destId="{4F7F0913-34A5-445B-9AD3-938E0215CB31}" srcOrd="1" destOrd="0" parTransId="{0099C05A-10E1-4CB0-B0CE-0BDF37BD9F88}" sibTransId="{29A7B901-7118-4911-B697-D7CEAF145812}"/>
    <dgm:cxn modelId="{D9DE6214-B67F-44B1-8F3D-12C11C714771}" type="presOf" srcId="{4F5AC543-C513-4F46-A731-D79F84A14F8B}" destId="{CADE9B4A-E087-4E1A-ACF2-FDA60F9F4696}" srcOrd="0" destOrd="0" presId="urn:microsoft.com/office/officeart/2005/8/layout/default#2"/>
    <dgm:cxn modelId="{BC34CF1E-8A84-460F-96FC-27FB82AE79E0}" type="presOf" srcId="{96F33E0B-FA8C-4B78-9F17-3258CB8A30D3}" destId="{38EF7FF1-B925-4460-8AB2-9D0AADDB7BCE}" srcOrd="0" destOrd="0" presId="urn:microsoft.com/office/officeart/2005/8/layout/default#2"/>
    <dgm:cxn modelId="{6178CD60-E97E-4F98-ADA9-0CAAFFB28EF2}" type="presOf" srcId="{7CF58869-E085-40A8-B80D-6E2DC9E777DA}" destId="{14088498-A0AD-4246-BC0E-DAAD6E1EF9F9}" srcOrd="0" destOrd="0" presId="urn:microsoft.com/office/officeart/2005/8/layout/default#2"/>
    <dgm:cxn modelId="{26FEA663-E041-40DE-A285-1FB565ABF1F1}" srcId="{C929C463-BC1C-48A0-A049-91B4E2EC3D85}" destId="{0B2F3394-90D1-4CE4-B8B4-8F476FAF0551}" srcOrd="4" destOrd="0" parTransId="{46D89156-0872-49E7-A64E-65E7AA765840}" sibTransId="{674DFD8D-A573-4560-BDE5-960FBAB55F19}"/>
    <dgm:cxn modelId="{13F7456A-CE18-4E7A-8D31-FC64DE6A1179}" srcId="{C929C463-BC1C-48A0-A049-91B4E2EC3D85}" destId="{7CF58869-E085-40A8-B80D-6E2DC9E777DA}" srcOrd="5" destOrd="0" parTransId="{C09E4CB1-6DA9-4DBB-A20D-AD59C6A37BA3}" sibTransId="{51637E0A-C7D3-4564-8F61-82F4EDA0901B}"/>
    <dgm:cxn modelId="{0F197885-8968-4A71-B577-FAA242E48E5C}" srcId="{C929C463-BC1C-48A0-A049-91B4E2EC3D85}" destId="{96F33E0B-FA8C-4B78-9F17-3258CB8A30D3}" srcOrd="6" destOrd="0" parTransId="{D05B4F87-D856-484E-A289-7FEA3C066059}" sibTransId="{E6E3E8DD-A819-46F6-834D-1C84FD9B2E3C}"/>
    <dgm:cxn modelId="{5E3BE385-6A04-4378-8172-EC66D4390AB6}" type="presOf" srcId="{A5267737-AB08-43EE-8CD7-8EAB236C8448}" destId="{8429158B-6500-40B8-A543-772FBEAAFE19}" srcOrd="0" destOrd="0" presId="urn:microsoft.com/office/officeart/2005/8/layout/default#2"/>
    <dgm:cxn modelId="{DA3A028F-451E-4A9D-A7E4-7555DDFBB91F}" type="presOf" srcId="{56EA5149-77C8-4960-A9C0-44A672F72B2C}" destId="{2FBCBBD1-D26A-4DFA-8C10-5B374C64751B}" srcOrd="0" destOrd="0" presId="urn:microsoft.com/office/officeart/2005/8/layout/default#2"/>
    <dgm:cxn modelId="{636EB39A-2FDF-4CDD-A9A8-D770E9B8F79B}" type="presOf" srcId="{4F7F0913-34A5-445B-9AD3-938E0215CB31}" destId="{C8E4389B-E492-4FC3-87F1-C93A7F958FFF}" srcOrd="0" destOrd="0" presId="urn:microsoft.com/office/officeart/2005/8/layout/default#2"/>
    <dgm:cxn modelId="{478E13A6-E2FA-47B5-A05C-11C88FB9705E}" type="presOf" srcId="{B289B450-26C9-4CC7-9290-7235DC781E2A}" destId="{53C486A4-3586-46BF-9B50-AC342757D99E}" srcOrd="0" destOrd="0" presId="urn:microsoft.com/office/officeart/2005/8/layout/default#2"/>
    <dgm:cxn modelId="{86329FAE-5A4A-4A98-87A5-8F9730EBA6CF}" type="presOf" srcId="{0B2F3394-90D1-4CE4-B8B4-8F476FAF0551}" destId="{F0CC492B-ED74-49BE-B520-129849C07663}" srcOrd="0" destOrd="0" presId="urn:microsoft.com/office/officeart/2005/8/layout/default#2"/>
    <dgm:cxn modelId="{D66FDBB0-3934-4A16-A4F9-97E67E74FA76}" type="presOf" srcId="{C929C463-BC1C-48A0-A049-91B4E2EC3D85}" destId="{0CDB21E8-4DEF-4C96-8D36-3546069DFC58}" srcOrd="0" destOrd="0" presId="urn:microsoft.com/office/officeart/2005/8/layout/default#2"/>
    <dgm:cxn modelId="{074393C6-BF56-4AB5-B7DB-633BBBCA7C5C}" srcId="{C929C463-BC1C-48A0-A049-91B4E2EC3D85}" destId="{B289B450-26C9-4CC7-9290-7235DC781E2A}" srcOrd="2" destOrd="0" parTransId="{43D268BC-13EA-4D2E-BDDD-55039274A473}" sibTransId="{98662A69-155E-4E86-9EBB-EC40BE494F88}"/>
    <dgm:cxn modelId="{65849ECF-E95A-4A1C-91DF-C44C5AFD237E}" srcId="{C929C463-BC1C-48A0-A049-91B4E2EC3D85}" destId="{4F5AC543-C513-4F46-A731-D79F84A14F8B}" srcOrd="3" destOrd="0" parTransId="{6C6938A0-4445-4995-AE4F-E197FDA1882B}" sibTransId="{3312E46F-0F64-4065-9ACE-616179CC8B7A}"/>
    <dgm:cxn modelId="{4A82D529-AA07-4FBC-BC4B-38D3A8D4C297}" type="presParOf" srcId="{0CDB21E8-4DEF-4C96-8D36-3546069DFC58}" destId="{2FBCBBD1-D26A-4DFA-8C10-5B374C64751B}" srcOrd="0" destOrd="0" presId="urn:microsoft.com/office/officeart/2005/8/layout/default#2"/>
    <dgm:cxn modelId="{58367867-EA96-41D6-B2F7-2BA50D1C455A}" type="presParOf" srcId="{0CDB21E8-4DEF-4C96-8D36-3546069DFC58}" destId="{A466B242-C491-4A96-B5CF-7B615CF8A95F}" srcOrd="1" destOrd="0" presId="urn:microsoft.com/office/officeart/2005/8/layout/default#2"/>
    <dgm:cxn modelId="{7B7E869C-85D2-4979-B5C3-4CF7637A5978}" type="presParOf" srcId="{0CDB21E8-4DEF-4C96-8D36-3546069DFC58}" destId="{C8E4389B-E492-4FC3-87F1-C93A7F958FFF}" srcOrd="2" destOrd="0" presId="urn:microsoft.com/office/officeart/2005/8/layout/default#2"/>
    <dgm:cxn modelId="{B042F979-8C08-4CFD-B40F-DBCC030471A8}" type="presParOf" srcId="{0CDB21E8-4DEF-4C96-8D36-3546069DFC58}" destId="{2D3904A4-7DB2-4ACB-B5D3-A08226047D4B}" srcOrd="3" destOrd="0" presId="urn:microsoft.com/office/officeart/2005/8/layout/default#2"/>
    <dgm:cxn modelId="{5D8B40BC-7D6D-4717-945B-DAA8332A9FF3}" type="presParOf" srcId="{0CDB21E8-4DEF-4C96-8D36-3546069DFC58}" destId="{53C486A4-3586-46BF-9B50-AC342757D99E}" srcOrd="4" destOrd="0" presId="urn:microsoft.com/office/officeart/2005/8/layout/default#2"/>
    <dgm:cxn modelId="{F831A8EA-6B3B-42D1-A67A-8F903A083B15}" type="presParOf" srcId="{0CDB21E8-4DEF-4C96-8D36-3546069DFC58}" destId="{2F73CC0E-FE7A-4FC0-A492-E45609375EFC}" srcOrd="5" destOrd="0" presId="urn:microsoft.com/office/officeart/2005/8/layout/default#2"/>
    <dgm:cxn modelId="{8B9CF905-A848-4C09-AD7F-650A17D3FA1C}" type="presParOf" srcId="{0CDB21E8-4DEF-4C96-8D36-3546069DFC58}" destId="{CADE9B4A-E087-4E1A-ACF2-FDA60F9F4696}" srcOrd="6" destOrd="0" presId="urn:microsoft.com/office/officeart/2005/8/layout/default#2"/>
    <dgm:cxn modelId="{784E1DF2-3BD0-44A8-A49D-EE7A96C39143}" type="presParOf" srcId="{0CDB21E8-4DEF-4C96-8D36-3546069DFC58}" destId="{DE25ACE1-F7B5-40FE-8FF4-E682B9F9BFE1}" srcOrd="7" destOrd="0" presId="urn:microsoft.com/office/officeart/2005/8/layout/default#2"/>
    <dgm:cxn modelId="{2C9FB7E5-21C4-4613-BDBD-30AF7ADC6FE8}" type="presParOf" srcId="{0CDB21E8-4DEF-4C96-8D36-3546069DFC58}" destId="{F0CC492B-ED74-49BE-B520-129849C07663}" srcOrd="8" destOrd="0" presId="urn:microsoft.com/office/officeart/2005/8/layout/default#2"/>
    <dgm:cxn modelId="{369A4323-0A7B-4D15-AF6A-281F4E4A5D5B}" type="presParOf" srcId="{0CDB21E8-4DEF-4C96-8D36-3546069DFC58}" destId="{5967DEB8-5F7A-4367-ABC8-323EA73B1F3A}" srcOrd="9" destOrd="0" presId="urn:microsoft.com/office/officeart/2005/8/layout/default#2"/>
    <dgm:cxn modelId="{EF12D357-E73E-4135-ABE5-B769726B9586}" type="presParOf" srcId="{0CDB21E8-4DEF-4C96-8D36-3546069DFC58}" destId="{14088498-A0AD-4246-BC0E-DAAD6E1EF9F9}" srcOrd="10" destOrd="0" presId="urn:microsoft.com/office/officeart/2005/8/layout/default#2"/>
    <dgm:cxn modelId="{C330B202-6453-4F53-8D1B-DE2735E241EB}" type="presParOf" srcId="{0CDB21E8-4DEF-4C96-8D36-3546069DFC58}" destId="{270C91A6-63AF-4BED-B0A8-B4EC36D428BD}" srcOrd="11" destOrd="0" presId="urn:microsoft.com/office/officeart/2005/8/layout/default#2"/>
    <dgm:cxn modelId="{7ECFF74E-5FB4-47D9-BFBA-16E6D1D42FAB}" type="presParOf" srcId="{0CDB21E8-4DEF-4C96-8D36-3546069DFC58}" destId="{38EF7FF1-B925-4460-8AB2-9D0AADDB7BCE}" srcOrd="12" destOrd="0" presId="urn:microsoft.com/office/officeart/2005/8/layout/default#2"/>
    <dgm:cxn modelId="{C035B1BB-222A-40E3-8220-5F61F29C6001}" type="presParOf" srcId="{0CDB21E8-4DEF-4C96-8D36-3546069DFC58}" destId="{F71F2750-9106-4C3E-9A75-55A3F3B0F40C}" srcOrd="13" destOrd="0" presId="urn:microsoft.com/office/officeart/2005/8/layout/default#2"/>
    <dgm:cxn modelId="{C83645AB-D683-46AB-9A4F-1784D6DAEBA4}" type="presParOf" srcId="{0CDB21E8-4DEF-4C96-8D36-3546069DFC58}" destId="{8429158B-6500-40B8-A543-772FBEAAFE19}" srcOrd="14" destOrd="0" presId="urn:microsoft.com/office/officeart/2005/8/layout/defaul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E8032D-98BA-4120-8435-40AC5282EBB6}" type="doc">
      <dgm:prSet loTypeId="urn:microsoft.com/office/officeart/2005/8/layout/vList2" loCatId="list" qsTypeId="urn:microsoft.com/office/officeart/2005/8/quickstyle/3d2" qsCatId="3D" csTypeId="urn:microsoft.com/office/officeart/2005/8/colors/colorful3" csCatId="colorful" phldr="1"/>
      <dgm:spPr/>
      <dgm:t>
        <a:bodyPr/>
        <a:lstStyle/>
        <a:p>
          <a:endParaRPr lang="en-US"/>
        </a:p>
      </dgm:t>
    </dgm:pt>
    <dgm:pt modelId="{D201665B-C086-495E-8DE3-C8F5A31A937F}">
      <dgm:prSet/>
      <dgm:spPr/>
      <dgm:t>
        <a:bodyPr/>
        <a:lstStyle/>
        <a:p>
          <a:pPr rtl="0"/>
          <a:r>
            <a:rPr lang="en-CA" b="1" dirty="0">
              <a:effectLst>
                <a:outerShdw blurRad="38100" dist="38100" dir="2700000" algn="tl">
                  <a:srgbClr val="000000">
                    <a:alpha val="43137"/>
                  </a:srgbClr>
                </a:outerShdw>
              </a:effectLst>
            </a:rPr>
            <a:t>Are There Restrictions To Visibility Forecast?</a:t>
          </a:r>
        </a:p>
      </dgm:t>
    </dgm:pt>
    <dgm:pt modelId="{FFFED08B-8476-471C-AA87-432FECBFAABF}" type="parTrans" cxnId="{814F5AA1-8D56-4609-B51C-00F395CF5893}">
      <dgm:prSet/>
      <dgm:spPr/>
      <dgm:t>
        <a:bodyPr/>
        <a:lstStyle/>
        <a:p>
          <a:endParaRPr lang="en-US" b="1"/>
        </a:p>
      </dgm:t>
    </dgm:pt>
    <dgm:pt modelId="{C0EE215B-5E27-429A-97E7-F69178AD965B}" type="sibTrans" cxnId="{814F5AA1-8D56-4609-B51C-00F395CF5893}">
      <dgm:prSet/>
      <dgm:spPr/>
      <dgm:t>
        <a:bodyPr/>
        <a:lstStyle/>
        <a:p>
          <a:endParaRPr lang="en-US" b="1"/>
        </a:p>
      </dgm:t>
    </dgm:pt>
    <dgm:pt modelId="{C7E23FB4-0BB2-45A7-B9A4-C01D7709EBCB}">
      <dgm:prSet/>
      <dgm:spPr/>
      <dgm:t>
        <a:bodyPr/>
        <a:lstStyle/>
        <a:p>
          <a:pPr rtl="0"/>
          <a:r>
            <a:rPr lang="en-CA" b="1" dirty="0">
              <a:effectLst>
                <a:outerShdw blurRad="38100" dist="38100" dir="2700000" algn="tl">
                  <a:srgbClr val="000000">
                    <a:alpha val="43137"/>
                  </a:srgbClr>
                </a:outerShdw>
              </a:effectLst>
            </a:rPr>
            <a:t>What Cloud Cover Is Expected?</a:t>
          </a:r>
          <a:endParaRPr lang="en-US" b="1" dirty="0">
            <a:effectLst>
              <a:outerShdw blurRad="38100" dist="38100" dir="2700000" algn="tl">
                <a:srgbClr val="000000">
                  <a:alpha val="43137"/>
                </a:srgbClr>
              </a:outerShdw>
            </a:effectLst>
          </a:endParaRPr>
        </a:p>
      </dgm:t>
    </dgm:pt>
    <dgm:pt modelId="{41BB972A-0D55-412F-A670-1606D47C586C}" type="parTrans" cxnId="{B87CC183-AC6B-404B-96FF-FD9895472702}">
      <dgm:prSet/>
      <dgm:spPr/>
      <dgm:t>
        <a:bodyPr/>
        <a:lstStyle/>
        <a:p>
          <a:endParaRPr lang="en-US" b="1"/>
        </a:p>
      </dgm:t>
    </dgm:pt>
    <dgm:pt modelId="{554C0925-83D5-4B7B-ACCA-0001D787704A}" type="sibTrans" cxnId="{B87CC183-AC6B-404B-96FF-FD9895472702}">
      <dgm:prSet/>
      <dgm:spPr/>
      <dgm:t>
        <a:bodyPr/>
        <a:lstStyle/>
        <a:p>
          <a:endParaRPr lang="en-US" b="1"/>
        </a:p>
      </dgm:t>
    </dgm:pt>
    <dgm:pt modelId="{7C186138-B942-4A44-811B-793E86A5F142}">
      <dgm:prSet/>
      <dgm:spPr/>
      <dgm:t>
        <a:bodyPr/>
        <a:lstStyle/>
        <a:p>
          <a:pPr rtl="0"/>
          <a:r>
            <a:rPr lang="en-CA" b="1" dirty="0">
              <a:effectLst>
                <a:outerShdw blurRad="38100" dist="38100" dir="2700000" algn="tl">
                  <a:srgbClr val="000000">
                    <a:alpha val="43137"/>
                  </a:srgbClr>
                </a:outerShdw>
              </a:effectLst>
            </a:rPr>
            <a:t>Is The Forecast Going As Planned?</a:t>
          </a:r>
          <a:endParaRPr lang="en-US" b="1" dirty="0">
            <a:effectLst>
              <a:outerShdw blurRad="38100" dist="38100" dir="2700000" algn="tl">
                <a:srgbClr val="000000">
                  <a:alpha val="43137"/>
                </a:srgbClr>
              </a:outerShdw>
            </a:effectLst>
          </a:endParaRPr>
        </a:p>
      </dgm:t>
    </dgm:pt>
    <dgm:pt modelId="{A0324921-B38D-4FB4-9CCF-D3228A97B616}" type="parTrans" cxnId="{7434A525-021F-44B3-BC82-07420D74884A}">
      <dgm:prSet/>
      <dgm:spPr/>
      <dgm:t>
        <a:bodyPr/>
        <a:lstStyle/>
        <a:p>
          <a:endParaRPr lang="en-US" b="1"/>
        </a:p>
      </dgm:t>
    </dgm:pt>
    <dgm:pt modelId="{10782647-C240-46E9-960F-4646FD476BD2}" type="sibTrans" cxnId="{7434A525-021F-44B3-BC82-07420D74884A}">
      <dgm:prSet/>
      <dgm:spPr/>
      <dgm:t>
        <a:bodyPr/>
        <a:lstStyle/>
        <a:p>
          <a:endParaRPr lang="en-US" b="1"/>
        </a:p>
      </dgm:t>
    </dgm:pt>
    <dgm:pt modelId="{416BBA46-07AC-4555-8930-3958F12D8314}">
      <dgm:prSet/>
      <dgm:spPr/>
      <dgm:t>
        <a:bodyPr/>
        <a:lstStyle/>
        <a:p>
          <a:pPr rtl="0"/>
          <a:r>
            <a:rPr lang="en-US" b="1" dirty="0">
              <a:effectLst>
                <a:outerShdw blurRad="38100" dist="38100" dir="2700000" algn="tl">
                  <a:srgbClr val="000000">
                    <a:alpha val="43137"/>
                  </a:srgbClr>
                </a:outerShdw>
              </a:effectLst>
            </a:rPr>
            <a:t>When will the storm end?</a:t>
          </a:r>
        </a:p>
      </dgm:t>
    </dgm:pt>
    <dgm:pt modelId="{64F2900F-4315-403B-AEBB-03145C0514C0}" type="parTrans" cxnId="{A309198B-44FE-4320-9D87-246D5C96BB3E}">
      <dgm:prSet/>
      <dgm:spPr/>
      <dgm:t>
        <a:bodyPr/>
        <a:lstStyle/>
        <a:p>
          <a:endParaRPr lang="en-US" b="1"/>
        </a:p>
      </dgm:t>
    </dgm:pt>
    <dgm:pt modelId="{49BDA49E-834C-4E80-A2CA-ABFD66F6426A}" type="sibTrans" cxnId="{A309198B-44FE-4320-9D87-246D5C96BB3E}">
      <dgm:prSet/>
      <dgm:spPr/>
      <dgm:t>
        <a:bodyPr/>
        <a:lstStyle/>
        <a:p>
          <a:endParaRPr lang="en-US" b="1"/>
        </a:p>
      </dgm:t>
    </dgm:pt>
    <dgm:pt modelId="{6E866491-0F61-4716-977A-7475949B4192}">
      <dgm:prSet/>
      <dgm:spPr/>
      <dgm:t>
        <a:bodyPr/>
        <a:lstStyle/>
        <a:p>
          <a:pPr rtl="0"/>
          <a:r>
            <a:rPr lang="en-CA" b="1" dirty="0">
              <a:effectLst>
                <a:outerShdw blurRad="38100" dist="38100" dir="2700000" algn="tl">
                  <a:srgbClr val="000000">
                    <a:alpha val="43137"/>
                  </a:srgbClr>
                </a:outerShdw>
              </a:effectLst>
            </a:rPr>
            <a:t>What Is The Dew Point Forecast And Is It Relevant?</a:t>
          </a:r>
          <a:endParaRPr lang="en-US" b="1" dirty="0">
            <a:effectLst>
              <a:outerShdw blurRad="38100" dist="38100" dir="2700000" algn="tl">
                <a:srgbClr val="000000">
                  <a:alpha val="43137"/>
                </a:srgbClr>
              </a:outerShdw>
            </a:effectLst>
          </a:endParaRPr>
        </a:p>
      </dgm:t>
    </dgm:pt>
    <dgm:pt modelId="{0FD13646-4881-4FF2-98E6-379FB16E3A4B}" type="parTrans" cxnId="{5DB5AF3D-B53C-4415-B40C-C3C121F57E21}">
      <dgm:prSet/>
      <dgm:spPr/>
      <dgm:t>
        <a:bodyPr/>
        <a:lstStyle/>
        <a:p>
          <a:endParaRPr lang="en-US"/>
        </a:p>
      </dgm:t>
    </dgm:pt>
    <dgm:pt modelId="{560C8E95-4F00-40DA-A848-8FB9EC278FC6}" type="sibTrans" cxnId="{5DB5AF3D-B53C-4415-B40C-C3C121F57E21}">
      <dgm:prSet/>
      <dgm:spPr/>
      <dgm:t>
        <a:bodyPr/>
        <a:lstStyle/>
        <a:p>
          <a:endParaRPr lang="en-US"/>
        </a:p>
      </dgm:t>
    </dgm:pt>
    <dgm:pt modelId="{6B5CA9F3-C72D-493B-AB0D-C676427920E9}" type="pres">
      <dgm:prSet presAssocID="{2BE8032D-98BA-4120-8435-40AC5282EBB6}" presName="linear" presStyleCnt="0">
        <dgm:presLayoutVars>
          <dgm:animLvl val="lvl"/>
          <dgm:resizeHandles val="exact"/>
        </dgm:presLayoutVars>
      </dgm:prSet>
      <dgm:spPr/>
    </dgm:pt>
    <dgm:pt modelId="{EE79CF71-0365-42D3-98A5-652C87DC7CE2}" type="pres">
      <dgm:prSet presAssocID="{D201665B-C086-495E-8DE3-C8F5A31A937F}" presName="parentText" presStyleLbl="node1" presStyleIdx="0" presStyleCnt="5">
        <dgm:presLayoutVars>
          <dgm:chMax val="0"/>
          <dgm:bulletEnabled val="1"/>
        </dgm:presLayoutVars>
      </dgm:prSet>
      <dgm:spPr/>
    </dgm:pt>
    <dgm:pt modelId="{66378A42-443D-47FD-BC4E-27A092901203}" type="pres">
      <dgm:prSet presAssocID="{C0EE215B-5E27-429A-97E7-F69178AD965B}" presName="spacer" presStyleCnt="0"/>
      <dgm:spPr/>
    </dgm:pt>
    <dgm:pt modelId="{658C8EAA-2FEC-4024-A6C8-759D0081F433}" type="pres">
      <dgm:prSet presAssocID="{C7E23FB4-0BB2-45A7-B9A4-C01D7709EBCB}" presName="parentText" presStyleLbl="node1" presStyleIdx="1" presStyleCnt="5">
        <dgm:presLayoutVars>
          <dgm:chMax val="0"/>
          <dgm:bulletEnabled val="1"/>
        </dgm:presLayoutVars>
      </dgm:prSet>
      <dgm:spPr/>
    </dgm:pt>
    <dgm:pt modelId="{852BBC47-1C74-4F2D-9A03-02D85A79865C}" type="pres">
      <dgm:prSet presAssocID="{554C0925-83D5-4B7B-ACCA-0001D787704A}" presName="spacer" presStyleCnt="0"/>
      <dgm:spPr/>
    </dgm:pt>
    <dgm:pt modelId="{D09F015D-EB37-4077-94F5-5DC14EB13FCC}" type="pres">
      <dgm:prSet presAssocID="{6E866491-0F61-4716-977A-7475949B4192}" presName="parentText" presStyleLbl="node1" presStyleIdx="2" presStyleCnt="5">
        <dgm:presLayoutVars>
          <dgm:chMax val="0"/>
          <dgm:bulletEnabled val="1"/>
        </dgm:presLayoutVars>
      </dgm:prSet>
      <dgm:spPr/>
    </dgm:pt>
    <dgm:pt modelId="{C71F2B8E-453C-4BA2-85A1-5922F686873D}" type="pres">
      <dgm:prSet presAssocID="{560C8E95-4F00-40DA-A848-8FB9EC278FC6}" presName="spacer" presStyleCnt="0"/>
      <dgm:spPr/>
    </dgm:pt>
    <dgm:pt modelId="{56DC06C7-7BF0-4C50-9833-94C6C5847CEC}" type="pres">
      <dgm:prSet presAssocID="{7C186138-B942-4A44-811B-793E86A5F142}" presName="parentText" presStyleLbl="node1" presStyleIdx="3" presStyleCnt="5">
        <dgm:presLayoutVars>
          <dgm:chMax val="0"/>
          <dgm:bulletEnabled val="1"/>
        </dgm:presLayoutVars>
      </dgm:prSet>
      <dgm:spPr/>
    </dgm:pt>
    <dgm:pt modelId="{18930643-D7CC-47E1-B1CB-FBAB23502636}" type="pres">
      <dgm:prSet presAssocID="{10782647-C240-46E9-960F-4646FD476BD2}" presName="spacer" presStyleCnt="0"/>
      <dgm:spPr/>
    </dgm:pt>
    <dgm:pt modelId="{DAFE3DB1-C14F-4DA1-AFA8-042532B646CC}" type="pres">
      <dgm:prSet presAssocID="{416BBA46-07AC-4555-8930-3958F12D8314}" presName="parentText" presStyleLbl="node1" presStyleIdx="4" presStyleCnt="5">
        <dgm:presLayoutVars>
          <dgm:chMax val="0"/>
          <dgm:bulletEnabled val="1"/>
        </dgm:presLayoutVars>
      </dgm:prSet>
      <dgm:spPr/>
    </dgm:pt>
  </dgm:ptLst>
  <dgm:cxnLst>
    <dgm:cxn modelId="{7434A525-021F-44B3-BC82-07420D74884A}" srcId="{2BE8032D-98BA-4120-8435-40AC5282EBB6}" destId="{7C186138-B942-4A44-811B-793E86A5F142}" srcOrd="3" destOrd="0" parTransId="{A0324921-B38D-4FB4-9CCF-D3228A97B616}" sibTransId="{10782647-C240-46E9-960F-4646FD476BD2}"/>
    <dgm:cxn modelId="{E4C8912A-833A-4739-A887-48F2D6F2EFE5}" type="presOf" srcId="{C7E23FB4-0BB2-45A7-B9A4-C01D7709EBCB}" destId="{658C8EAA-2FEC-4024-A6C8-759D0081F433}" srcOrd="0" destOrd="0" presId="urn:microsoft.com/office/officeart/2005/8/layout/vList2"/>
    <dgm:cxn modelId="{5DB5AF3D-B53C-4415-B40C-C3C121F57E21}" srcId="{2BE8032D-98BA-4120-8435-40AC5282EBB6}" destId="{6E866491-0F61-4716-977A-7475949B4192}" srcOrd="2" destOrd="0" parTransId="{0FD13646-4881-4FF2-98E6-379FB16E3A4B}" sibTransId="{560C8E95-4F00-40DA-A848-8FB9EC278FC6}"/>
    <dgm:cxn modelId="{C151877A-A01C-4E59-89DC-5E106785A125}" type="presOf" srcId="{416BBA46-07AC-4555-8930-3958F12D8314}" destId="{DAFE3DB1-C14F-4DA1-AFA8-042532B646CC}" srcOrd="0" destOrd="0" presId="urn:microsoft.com/office/officeart/2005/8/layout/vList2"/>
    <dgm:cxn modelId="{1AD4A781-AB31-4682-8B6F-3D10C1CBD11F}" type="presOf" srcId="{7C186138-B942-4A44-811B-793E86A5F142}" destId="{56DC06C7-7BF0-4C50-9833-94C6C5847CEC}" srcOrd="0" destOrd="0" presId="urn:microsoft.com/office/officeart/2005/8/layout/vList2"/>
    <dgm:cxn modelId="{B87CC183-AC6B-404B-96FF-FD9895472702}" srcId="{2BE8032D-98BA-4120-8435-40AC5282EBB6}" destId="{C7E23FB4-0BB2-45A7-B9A4-C01D7709EBCB}" srcOrd="1" destOrd="0" parTransId="{41BB972A-0D55-412F-A670-1606D47C586C}" sibTransId="{554C0925-83D5-4B7B-ACCA-0001D787704A}"/>
    <dgm:cxn modelId="{A309198B-44FE-4320-9D87-246D5C96BB3E}" srcId="{2BE8032D-98BA-4120-8435-40AC5282EBB6}" destId="{416BBA46-07AC-4555-8930-3958F12D8314}" srcOrd="4" destOrd="0" parTransId="{64F2900F-4315-403B-AEBB-03145C0514C0}" sibTransId="{49BDA49E-834C-4E80-A2CA-ABFD66F6426A}"/>
    <dgm:cxn modelId="{814F5AA1-8D56-4609-B51C-00F395CF5893}" srcId="{2BE8032D-98BA-4120-8435-40AC5282EBB6}" destId="{D201665B-C086-495E-8DE3-C8F5A31A937F}" srcOrd="0" destOrd="0" parTransId="{FFFED08B-8476-471C-AA87-432FECBFAABF}" sibTransId="{C0EE215B-5E27-429A-97E7-F69178AD965B}"/>
    <dgm:cxn modelId="{2A9110A7-5B6D-4A69-A563-1C24478D4E0A}" type="presOf" srcId="{6E866491-0F61-4716-977A-7475949B4192}" destId="{D09F015D-EB37-4077-94F5-5DC14EB13FCC}" srcOrd="0" destOrd="0" presId="urn:microsoft.com/office/officeart/2005/8/layout/vList2"/>
    <dgm:cxn modelId="{B8C987E5-95FC-46FC-AB8B-FEC05BA14861}" type="presOf" srcId="{D201665B-C086-495E-8DE3-C8F5A31A937F}" destId="{EE79CF71-0365-42D3-98A5-652C87DC7CE2}" srcOrd="0" destOrd="0" presId="urn:microsoft.com/office/officeart/2005/8/layout/vList2"/>
    <dgm:cxn modelId="{BF4D82FE-97D8-443C-A7A5-CDBB5212BF07}" type="presOf" srcId="{2BE8032D-98BA-4120-8435-40AC5282EBB6}" destId="{6B5CA9F3-C72D-493B-AB0D-C676427920E9}" srcOrd="0" destOrd="0" presId="urn:microsoft.com/office/officeart/2005/8/layout/vList2"/>
    <dgm:cxn modelId="{12BB30DC-70FA-499C-A559-50296F91DD98}" type="presParOf" srcId="{6B5CA9F3-C72D-493B-AB0D-C676427920E9}" destId="{EE79CF71-0365-42D3-98A5-652C87DC7CE2}" srcOrd="0" destOrd="0" presId="urn:microsoft.com/office/officeart/2005/8/layout/vList2"/>
    <dgm:cxn modelId="{855B4FBA-2572-40D6-AE33-4F8489C253AE}" type="presParOf" srcId="{6B5CA9F3-C72D-493B-AB0D-C676427920E9}" destId="{66378A42-443D-47FD-BC4E-27A092901203}" srcOrd="1" destOrd="0" presId="urn:microsoft.com/office/officeart/2005/8/layout/vList2"/>
    <dgm:cxn modelId="{1B1B61DB-0776-4656-B770-D3CDFF545AAD}" type="presParOf" srcId="{6B5CA9F3-C72D-493B-AB0D-C676427920E9}" destId="{658C8EAA-2FEC-4024-A6C8-759D0081F433}" srcOrd="2" destOrd="0" presId="urn:microsoft.com/office/officeart/2005/8/layout/vList2"/>
    <dgm:cxn modelId="{10410745-ADDF-49C1-83C7-ED6941A4DB8D}" type="presParOf" srcId="{6B5CA9F3-C72D-493B-AB0D-C676427920E9}" destId="{852BBC47-1C74-4F2D-9A03-02D85A79865C}" srcOrd="3" destOrd="0" presId="urn:microsoft.com/office/officeart/2005/8/layout/vList2"/>
    <dgm:cxn modelId="{200D8BDB-8B5A-482C-B384-2AEE022EB314}" type="presParOf" srcId="{6B5CA9F3-C72D-493B-AB0D-C676427920E9}" destId="{D09F015D-EB37-4077-94F5-5DC14EB13FCC}" srcOrd="4" destOrd="0" presId="urn:microsoft.com/office/officeart/2005/8/layout/vList2"/>
    <dgm:cxn modelId="{9EB08558-141D-4844-90AB-1A0E34EC0C08}" type="presParOf" srcId="{6B5CA9F3-C72D-493B-AB0D-C676427920E9}" destId="{C71F2B8E-453C-4BA2-85A1-5922F686873D}" srcOrd="5" destOrd="0" presId="urn:microsoft.com/office/officeart/2005/8/layout/vList2"/>
    <dgm:cxn modelId="{CD2EFD7D-51C9-4726-9565-1EAF2027DE02}" type="presParOf" srcId="{6B5CA9F3-C72D-493B-AB0D-C676427920E9}" destId="{56DC06C7-7BF0-4C50-9833-94C6C5847CEC}" srcOrd="6" destOrd="0" presId="urn:microsoft.com/office/officeart/2005/8/layout/vList2"/>
    <dgm:cxn modelId="{32E9D446-1358-49CC-9F57-F3E54949FF3D}" type="presParOf" srcId="{6B5CA9F3-C72D-493B-AB0D-C676427920E9}" destId="{18930643-D7CC-47E1-B1CB-FBAB23502636}" srcOrd="7" destOrd="0" presId="urn:microsoft.com/office/officeart/2005/8/layout/vList2"/>
    <dgm:cxn modelId="{B607FC20-6A9A-458A-826A-0598C1E69E4A}" type="presParOf" srcId="{6B5CA9F3-C72D-493B-AB0D-C676427920E9}" destId="{DAFE3DB1-C14F-4DA1-AFA8-042532B646CC}"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28F24C-65EA-4ED6-9331-4CE48F9974C3}"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7D4EE2CC-8789-464F-B576-AFCD2517BBF4}">
      <dgm:prSet/>
      <dgm:spPr/>
      <dgm:t>
        <a:bodyPr/>
        <a:lstStyle/>
        <a:p>
          <a:pPr rtl="0"/>
          <a:r>
            <a:rPr lang="en-CA" dirty="0">
              <a:effectLst>
                <a:outerShdw blurRad="38100" dist="38100" dir="2700000" algn="tl">
                  <a:srgbClr val="000000">
                    <a:alpha val="43137"/>
                  </a:srgbClr>
                </a:outerShdw>
              </a:effectLst>
            </a:rPr>
            <a:t>When Is the f</a:t>
          </a:r>
          <a:r>
            <a:rPr lang="en-CA" u="sng" dirty="0">
              <a:effectLst>
                <a:outerShdw blurRad="38100" dist="38100" dir="2700000" algn="tl">
                  <a:srgbClr val="000000">
                    <a:alpha val="43137"/>
                  </a:srgbClr>
                </a:outerShdw>
              </a:effectLst>
            </a:rPr>
            <a:t>orecasted end t</a:t>
          </a:r>
          <a:r>
            <a:rPr lang="en-CA" dirty="0">
              <a:effectLst>
                <a:outerShdw blurRad="38100" dist="38100" dir="2700000" algn="tl">
                  <a:srgbClr val="000000">
                    <a:alpha val="43137"/>
                  </a:srgbClr>
                </a:outerShdw>
              </a:effectLst>
            </a:rPr>
            <a:t>o the storm?</a:t>
          </a:r>
        </a:p>
      </dgm:t>
    </dgm:pt>
    <dgm:pt modelId="{4EB76A33-F3AC-4872-822A-F0CEB9A313B9}" type="parTrans" cxnId="{4A346B6E-6AA8-4360-8533-41CC071333CE}">
      <dgm:prSet/>
      <dgm:spPr/>
      <dgm:t>
        <a:bodyPr/>
        <a:lstStyle/>
        <a:p>
          <a:endParaRPr lang="en-US" dirty="0"/>
        </a:p>
      </dgm:t>
    </dgm:pt>
    <dgm:pt modelId="{40E00DE7-46FA-435A-8D6C-D27FEA32C827}" type="sibTrans" cxnId="{4A346B6E-6AA8-4360-8533-41CC071333CE}">
      <dgm:prSet/>
      <dgm:spPr/>
      <dgm:t>
        <a:bodyPr/>
        <a:lstStyle/>
        <a:p>
          <a:endParaRPr lang="en-US" dirty="0"/>
        </a:p>
      </dgm:t>
    </dgm:pt>
    <dgm:pt modelId="{B7316047-91CD-4D1E-A20F-C0ACD5EAA9D5}">
      <dgm:prSet/>
      <dgm:spPr/>
      <dgm:t>
        <a:bodyPr/>
        <a:lstStyle/>
        <a:p>
          <a:pPr rtl="0"/>
          <a:r>
            <a:rPr lang="en-CA" dirty="0">
              <a:effectLst>
                <a:outerShdw blurRad="38100" dist="38100" dir="2700000" algn="tl">
                  <a:srgbClr val="000000">
                    <a:alpha val="43137"/>
                  </a:srgbClr>
                </a:outerShdw>
              </a:effectLst>
            </a:rPr>
            <a:t>What weather is forecasted following the storm?</a:t>
          </a:r>
          <a:endParaRPr lang="en-US" dirty="0">
            <a:effectLst>
              <a:outerShdw blurRad="38100" dist="38100" dir="2700000" algn="tl">
                <a:srgbClr val="000000">
                  <a:alpha val="43137"/>
                </a:srgbClr>
              </a:outerShdw>
            </a:effectLst>
          </a:endParaRPr>
        </a:p>
      </dgm:t>
    </dgm:pt>
    <dgm:pt modelId="{DC171609-B9E8-4FA1-9212-55D272C26A06}" type="parTrans" cxnId="{0BBAFA59-22D1-45FC-8B27-B27A7DFB1416}">
      <dgm:prSet/>
      <dgm:spPr/>
      <dgm:t>
        <a:bodyPr/>
        <a:lstStyle/>
        <a:p>
          <a:endParaRPr lang="en-US" dirty="0"/>
        </a:p>
      </dgm:t>
    </dgm:pt>
    <dgm:pt modelId="{50D7518B-0955-4A42-BAE3-46F2FED97609}" type="sibTrans" cxnId="{0BBAFA59-22D1-45FC-8B27-B27A7DFB1416}">
      <dgm:prSet/>
      <dgm:spPr/>
      <dgm:t>
        <a:bodyPr/>
        <a:lstStyle/>
        <a:p>
          <a:endParaRPr lang="en-US" dirty="0"/>
        </a:p>
      </dgm:t>
    </dgm:pt>
    <dgm:pt modelId="{2E763122-76DA-4123-8249-E8B2903AFA30}">
      <dgm:prSet/>
      <dgm:spPr/>
      <dgm:t>
        <a:bodyPr/>
        <a:lstStyle/>
        <a:p>
          <a:pPr rtl="0"/>
          <a:r>
            <a:rPr lang="en-CA" dirty="0">
              <a:solidFill>
                <a:schemeClr val="bg1"/>
              </a:solidFill>
              <a:effectLst>
                <a:outerShdw blurRad="38100" dist="38100" dir="2700000" algn="tl">
                  <a:srgbClr val="000000">
                    <a:alpha val="43137"/>
                  </a:srgbClr>
                </a:outerShdw>
              </a:effectLst>
              <a:latin typeface="Arial" pitchFamily="34" charset="0"/>
              <a:cs typeface="Arial" pitchFamily="34" charset="0"/>
            </a:rPr>
            <a:t>Is blowing and/or drifting expected?</a:t>
          </a:r>
        </a:p>
      </dgm:t>
    </dgm:pt>
    <dgm:pt modelId="{49947483-F7C1-43F6-852C-A7914587E9CC}" type="parTrans" cxnId="{BA8611E6-DE97-4959-B069-FF0ECC0161BF}">
      <dgm:prSet/>
      <dgm:spPr/>
      <dgm:t>
        <a:bodyPr/>
        <a:lstStyle/>
        <a:p>
          <a:endParaRPr lang="en-US" dirty="0"/>
        </a:p>
      </dgm:t>
    </dgm:pt>
    <dgm:pt modelId="{ED76A704-AD54-4248-922E-06DF874FFF1E}" type="sibTrans" cxnId="{BA8611E6-DE97-4959-B069-FF0ECC0161BF}">
      <dgm:prSet/>
      <dgm:spPr/>
      <dgm:t>
        <a:bodyPr/>
        <a:lstStyle/>
        <a:p>
          <a:endParaRPr lang="en-US" dirty="0"/>
        </a:p>
      </dgm:t>
    </dgm:pt>
    <dgm:pt modelId="{92841783-90B4-4139-9579-792058C66D5F}">
      <dgm:prSet/>
      <dgm:spPr/>
      <dgm:t>
        <a:bodyPr/>
        <a:lstStyle/>
        <a:p>
          <a:pPr rtl="0"/>
          <a:r>
            <a:rPr lang="en-CA" dirty="0">
              <a:solidFill>
                <a:schemeClr val="bg1"/>
              </a:solidFill>
              <a:effectLst>
                <a:outerShdw blurRad="38100" dist="38100" dir="2700000" algn="tl">
                  <a:srgbClr val="000000">
                    <a:alpha val="43137"/>
                  </a:srgbClr>
                </a:outerShdw>
              </a:effectLst>
              <a:latin typeface="Arial" pitchFamily="34" charset="0"/>
              <a:cs typeface="Arial" pitchFamily="34" charset="0"/>
            </a:rPr>
            <a:t>Sunshine, clear skies?</a:t>
          </a:r>
        </a:p>
      </dgm:t>
    </dgm:pt>
    <dgm:pt modelId="{88C1FFAE-BC51-4F64-BEDD-2C5985C707BE}" type="parTrans" cxnId="{5225978F-0A1F-4934-A657-7545F7D69364}">
      <dgm:prSet/>
      <dgm:spPr/>
      <dgm:t>
        <a:bodyPr/>
        <a:lstStyle/>
        <a:p>
          <a:endParaRPr lang="en-US" dirty="0"/>
        </a:p>
      </dgm:t>
    </dgm:pt>
    <dgm:pt modelId="{061F41E4-A533-4AB8-9695-CF6A74E15FCE}" type="sibTrans" cxnId="{5225978F-0A1F-4934-A657-7545F7D69364}">
      <dgm:prSet/>
      <dgm:spPr/>
      <dgm:t>
        <a:bodyPr/>
        <a:lstStyle/>
        <a:p>
          <a:endParaRPr lang="en-US" dirty="0"/>
        </a:p>
      </dgm:t>
    </dgm:pt>
    <dgm:pt modelId="{F802191B-3496-4E48-B16A-362DA1527B8D}">
      <dgm:prSet/>
      <dgm:spPr/>
      <dgm:t>
        <a:bodyPr/>
        <a:lstStyle/>
        <a:p>
          <a:pPr rtl="0"/>
          <a:r>
            <a:rPr lang="en-CA" dirty="0">
              <a:solidFill>
                <a:schemeClr val="bg1"/>
              </a:solidFill>
              <a:effectLst>
                <a:outerShdw blurRad="38100" dist="38100" dir="2700000" algn="tl">
                  <a:srgbClr val="000000">
                    <a:alpha val="43137"/>
                  </a:srgbClr>
                </a:outerShdw>
              </a:effectLst>
              <a:latin typeface="Arial" pitchFamily="34" charset="0"/>
              <a:cs typeface="Arial" pitchFamily="34" charset="0"/>
            </a:rPr>
            <a:t>Lake-effect/upslope snow squalls possible?</a:t>
          </a:r>
        </a:p>
      </dgm:t>
    </dgm:pt>
    <dgm:pt modelId="{4ABABC15-7625-4915-A812-4CB5FC20B4D4}" type="parTrans" cxnId="{CB33C48C-5E44-4760-A334-C508D4C58533}">
      <dgm:prSet/>
      <dgm:spPr/>
      <dgm:t>
        <a:bodyPr/>
        <a:lstStyle/>
        <a:p>
          <a:endParaRPr lang="en-US" dirty="0"/>
        </a:p>
      </dgm:t>
    </dgm:pt>
    <dgm:pt modelId="{1FD742DC-335E-4847-B609-EDB0EF105A69}" type="sibTrans" cxnId="{CB33C48C-5E44-4760-A334-C508D4C58533}">
      <dgm:prSet/>
      <dgm:spPr/>
      <dgm:t>
        <a:bodyPr/>
        <a:lstStyle/>
        <a:p>
          <a:endParaRPr lang="en-US" dirty="0"/>
        </a:p>
      </dgm:t>
    </dgm:pt>
    <dgm:pt modelId="{10BD3922-AB4D-4D8B-96EC-1D64F830A552}">
      <dgm:prSet/>
      <dgm:spPr/>
      <dgm:t>
        <a:bodyPr/>
        <a:lstStyle/>
        <a:p>
          <a:pPr rtl="0"/>
          <a:r>
            <a:rPr lang="en-CA" dirty="0">
              <a:solidFill>
                <a:schemeClr val="bg1"/>
              </a:solidFill>
              <a:effectLst>
                <a:outerShdw blurRad="38100" dist="38100" dir="2700000" algn="tl">
                  <a:srgbClr val="000000">
                    <a:alpha val="43137"/>
                  </a:srgbClr>
                </a:outerShdw>
              </a:effectLst>
              <a:latin typeface="Arial" pitchFamily="34" charset="0"/>
              <a:cs typeface="Arial" pitchFamily="34" charset="0"/>
            </a:rPr>
            <a:t>Dew point forecast, will there be a re-freeze?</a:t>
          </a: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dgm:t>
    </dgm:pt>
    <dgm:pt modelId="{F9DEAA6B-3F5F-437D-A9B3-BF7676F2B51C}" type="parTrans" cxnId="{F617B0D4-F6E9-47ED-8D5A-60011A962828}">
      <dgm:prSet/>
      <dgm:spPr/>
      <dgm:t>
        <a:bodyPr/>
        <a:lstStyle/>
        <a:p>
          <a:endParaRPr lang="en-US" dirty="0"/>
        </a:p>
      </dgm:t>
    </dgm:pt>
    <dgm:pt modelId="{C525B3AA-205C-4BE6-9D99-0A22D7FB00E5}" type="sibTrans" cxnId="{F617B0D4-F6E9-47ED-8D5A-60011A962828}">
      <dgm:prSet/>
      <dgm:spPr/>
      <dgm:t>
        <a:bodyPr/>
        <a:lstStyle/>
        <a:p>
          <a:endParaRPr lang="en-US" dirty="0"/>
        </a:p>
      </dgm:t>
    </dgm:pt>
    <dgm:pt modelId="{EAF691BE-A9CF-465E-87BD-F32F0D4AE82B}" type="pres">
      <dgm:prSet presAssocID="{AD28F24C-65EA-4ED6-9331-4CE48F9974C3}" presName="linear" presStyleCnt="0">
        <dgm:presLayoutVars>
          <dgm:animLvl val="lvl"/>
          <dgm:resizeHandles val="exact"/>
        </dgm:presLayoutVars>
      </dgm:prSet>
      <dgm:spPr/>
    </dgm:pt>
    <dgm:pt modelId="{F0FB61F9-715D-4F18-AF3F-C3543E0E11A2}" type="pres">
      <dgm:prSet presAssocID="{7D4EE2CC-8789-464F-B576-AFCD2517BBF4}" presName="parentText" presStyleLbl="node1" presStyleIdx="0" presStyleCnt="2" custLinFactNeighborY="34301">
        <dgm:presLayoutVars>
          <dgm:chMax val="0"/>
          <dgm:bulletEnabled val="1"/>
        </dgm:presLayoutVars>
      </dgm:prSet>
      <dgm:spPr/>
    </dgm:pt>
    <dgm:pt modelId="{CEB9A7C9-D0E1-4D4B-80A0-72F1E31D6C97}" type="pres">
      <dgm:prSet presAssocID="{40E00DE7-46FA-435A-8D6C-D27FEA32C827}" presName="spacer" presStyleCnt="0"/>
      <dgm:spPr/>
    </dgm:pt>
    <dgm:pt modelId="{8FD90E35-E3A5-4DD6-AA4A-EEF496093E65}" type="pres">
      <dgm:prSet presAssocID="{B7316047-91CD-4D1E-A20F-C0ACD5EAA9D5}" presName="parentText" presStyleLbl="node1" presStyleIdx="1" presStyleCnt="2" custScaleX="100000" custLinFactNeighborX="885">
        <dgm:presLayoutVars>
          <dgm:chMax val="0"/>
          <dgm:bulletEnabled val="1"/>
        </dgm:presLayoutVars>
      </dgm:prSet>
      <dgm:spPr/>
    </dgm:pt>
    <dgm:pt modelId="{EA0636E3-32A6-4493-ADCD-0DFF226F72F8}" type="pres">
      <dgm:prSet presAssocID="{B7316047-91CD-4D1E-A20F-C0ACD5EAA9D5}" presName="childText" presStyleLbl="revTx" presStyleIdx="0" presStyleCnt="1" custLinFactNeighborY="7526">
        <dgm:presLayoutVars>
          <dgm:bulletEnabled val="1"/>
        </dgm:presLayoutVars>
      </dgm:prSet>
      <dgm:spPr/>
    </dgm:pt>
  </dgm:ptLst>
  <dgm:cxnLst>
    <dgm:cxn modelId="{93CAED38-9E75-40D5-8CE5-D6151FCEF407}" type="presOf" srcId="{92841783-90B4-4139-9579-792058C66D5F}" destId="{EA0636E3-32A6-4493-ADCD-0DFF226F72F8}" srcOrd="0" destOrd="1" presId="urn:microsoft.com/office/officeart/2005/8/layout/vList2"/>
    <dgm:cxn modelId="{6B9BAC3F-D218-4A59-8CF3-FAA4A92E4C99}" type="presOf" srcId="{7D4EE2CC-8789-464F-B576-AFCD2517BBF4}" destId="{F0FB61F9-715D-4F18-AF3F-C3543E0E11A2}" srcOrd="0" destOrd="0" presId="urn:microsoft.com/office/officeart/2005/8/layout/vList2"/>
    <dgm:cxn modelId="{4A346B6E-6AA8-4360-8533-41CC071333CE}" srcId="{AD28F24C-65EA-4ED6-9331-4CE48F9974C3}" destId="{7D4EE2CC-8789-464F-B576-AFCD2517BBF4}" srcOrd="0" destOrd="0" parTransId="{4EB76A33-F3AC-4872-822A-F0CEB9A313B9}" sibTransId="{40E00DE7-46FA-435A-8D6C-D27FEA32C827}"/>
    <dgm:cxn modelId="{4053A374-56C3-4B31-9BDD-E54EF3D0B09D}" type="presOf" srcId="{AD28F24C-65EA-4ED6-9331-4CE48F9974C3}" destId="{EAF691BE-A9CF-465E-87BD-F32F0D4AE82B}" srcOrd="0" destOrd="0" presId="urn:microsoft.com/office/officeart/2005/8/layout/vList2"/>
    <dgm:cxn modelId="{0A753176-51DA-4BB9-9D9B-881A733A57B1}" type="presOf" srcId="{2E763122-76DA-4123-8249-E8B2903AFA30}" destId="{EA0636E3-32A6-4493-ADCD-0DFF226F72F8}" srcOrd="0" destOrd="0" presId="urn:microsoft.com/office/officeart/2005/8/layout/vList2"/>
    <dgm:cxn modelId="{0BBAFA59-22D1-45FC-8B27-B27A7DFB1416}" srcId="{AD28F24C-65EA-4ED6-9331-4CE48F9974C3}" destId="{B7316047-91CD-4D1E-A20F-C0ACD5EAA9D5}" srcOrd="1" destOrd="0" parTransId="{DC171609-B9E8-4FA1-9212-55D272C26A06}" sibTransId="{50D7518B-0955-4A42-BAE3-46F2FED97609}"/>
    <dgm:cxn modelId="{CB33C48C-5E44-4760-A334-C508D4C58533}" srcId="{B7316047-91CD-4D1E-A20F-C0ACD5EAA9D5}" destId="{F802191B-3496-4E48-B16A-362DA1527B8D}" srcOrd="2" destOrd="0" parTransId="{4ABABC15-7625-4915-A812-4CB5FC20B4D4}" sibTransId="{1FD742DC-335E-4847-B609-EDB0EF105A69}"/>
    <dgm:cxn modelId="{62D6698E-ACB6-43A0-AB2A-61E90CC096B2}" type="presOf" srcId="{F802191B-3496-4E48-B16A-362DA1527B8D}" destId="{EA0636E3-32A6-4493-ADCD-0DFF226F72F8}" srcOrd="0" destOrd="2" presId="urn:microsoft.com/office/officeart/2005/8/layout/vList2"/>
    <dgm:cxn modelId="{5225978F-0A1F-4934-A657-7545F7D69364}" srcId="{B7316047-91CD-4D1E-A20F-C0ACD5EAA9D5}" destId="{92841783-90B4-4139-9579-792058C66D5F}" srcOrd="1" destOrd="0" parTransId="{88C1FFAE-BC51-4F64-BEDD-2C5985C707BE}" sibTransId="{061F41E4-A533-4AB8-9695-CF6A74E15FCE}"/>
    <dgm:cxn modelId="{3D5629A6-16B3-427C-8317-F0175983047C}" type="presOf" srcId="{B7316047-91CD-4D1E-A20F-C0ACD5EAA9D5}" destId="{8FD90E35-E3A5-4DD6-AA4A-EEF496093E65}" srcOrd="0" destOrd="0" presId="urn:microsoft.com/office/officeart/2005/8/layout/vList2"/>
    <dgm:cxn modelId="{471107D1-E1D8-4BCE-9849-CE65315EE96D}" type="presOf" srcId="{10BD3922-AB4D-4D8B-96EC-1D64F830A552}" destId="{EA0636E3-32A6-4493-ADCD-0DFF226F72F8}" srcOrd="0" destOrd="3" presId="urn:microsoft.com/office/officeart/2005/8/layout/vList2"/>
    <dgm:cxn modelId="{F617B0D4-F6E9-47ED-8D5A-60011A962828}" srcId="{B7316047-91CD-4D1E-A20F-C0ACD5EAA9D5}" destId="{10BD3922-AB4D-4D8B-96EC-1D64F830A552}" srcOrd="3" destOrd="0" parTransId="{F9DEAA6B-3F5F-437D-A9B3-BF7676F2B51C}" sibTransId="{C525B3AA-205C-4BE6-9D99-0A22D7FB00E5}"/>
    <dgm:cxn modelId="{BA8611E6-DE97-4959-B069-FF0ECC0161BF}" srcId="{B7316047-91CD-4D1E-A20F-C0ACD5EAA9D5}" destId="{2E763122-76DA-4123-8249-E8B2903AFA30}" srcOrd="0" destOrd="0" parTransId="{49947483-F7C1-43F6-852C-A7914587E9CC}" sibTransId="{ED76A704-AD54-4248-922E-06DF874FFF1E}"/>
    <dgm:cxn modelId="{3A6700DB-D64A-4120-86EF-F548BE833943}" type="presParOf" srcId="{EAF691BE-A9CF-465E-87BD-F32F0D4AE82B}" destId="{F0FB61F9-715D-4F18-AF3F-C3543E0E11A2}" srcOrd="0" destOrd="0" presId="urn:microsoft.com/office/officeart/2005/8/layout/vList2"/>
    <dgm:cxn modelId="{62D5320E-E919-4091-BC3E-B73CC7D4D56D}" type="presParOf" srcId="{EAF691BE-A9CF-465E-87BD-F32F0D4AE82B}" destId="{CEB9A7C9-D0E1-4D4B-80A0-72F1E31D6C97}" srcOrd="1" destOrd="0" presId="urn:microsoft.com/office/officeart/2005/8/layout/vList2"/>
    <dgm:cxn modelId="{F6965161-07A3-4118-9083-48E62DF5EECC}" type="presParOf" srcId="{EAF691BE-A9CF-465E-87BD-F32F0D4AE82B}" destId="{8FD90E35-E3A5-4DD6-AA4A-EEF496093E65}" srcOrd="2" destOrd="0" presId="urn:microsoft.com/office/officeart/2005/8/layout/vList2"/>
    <dgm:cxn modelId="{8F6B1FF7-EE7C-45B3-BA91-6BC83C741005}" type="presParOf" srcId="{EAF691BE-A9CF-465E-87BD-F32F0D4AE82B}" destId="{EA0636E3-32A6-4493-ADCD-0DFF226F72F8}"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DCAE0-B6EE-4D2D-824A-4018CB67CB2B}">
      <dsp:nvSpPr>
        <dsp:cNvPr id="0" name=""/>
        <dsp:cNvSpPr/>
      </dsp:nvSpPr>
      <dsp:spPr>
        <a:xfrm>
          <a:off x="0" y="211016"/>
          <a:ext cx="3997240" cy="716055"/>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471D460-293F-4ABD-A0E5-4A9DCFB01016}">
      <dsp:nvSpPr>
        <dsp:cNvPr id="0" name=""/>
        <dsp:cNvSpPr/>
      </dsp:nvSpPr>
      <dsp:spPr>
        <a:xfrm>
          <a:off x="58781" y="284868"/>
          <a:ext cx="3815440" cy="53594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8871" tIns="0" rIns="108871" bIns="0" numCol="1" spcCol="1270" anchor="ctr" anchorCtr="0">
          <a:noAutofit/>
        </a:bodyPr>
        <a:lstStyle/>
        <a:p>
          <a:pPr marL="0" lvl="0" indent="0" algn="l" defTabSz="889000" rtl="0">
            <a:lnSpc>
              <a:spcPct val="90000"/>
            </a:lnSpc>
            <a:spcBef>
              <a:spcPct val="0"/>
            </a:spcBef>
            <a:spcAft>
              <a:spcPct val="35000"/>
            </a:spcAft>
            <a:buNone/>
          </a:pPr>
          <a:r>
            <a:rPr lang="en-CA" sz="2000" b="1" kern="1200" dirty="0">
              <a:effectLst>
                <a:outerShdw blurRad="38100" dist="38100" dir="2700000" algn="tl">
                  <a:srgbClr val="000000">
                    <a:alpha val="43137"/>
                  </a:srgbClr>
                </a:outerShdw>
              </a:effectLst>
            </a:rPr>
            <a:t>Air measured 6 feet above ground</a:t>
          </a:r>
          <a:endParaRPr lang="en-US" sz="2000" b="1" kern="1200" dirty="0">
            <a:effectLst>
              <a:outerShdw blurRad="38100" dist="38100" dir="2700000" algn="tl">
                <a:srgbClr val="000000">
                  <a:alpha val="43137"/>
                </a:srgbClr>
              </a:outerShdw>
            </a:effectLst>
          </a:endParaRPr>
        </a:p>
      </dsp:txBody>
      <dsp:txXfrm>
        <a:off x="84944" y="311031"/>
        <a:ext cx="3763114" cy="483619"/>
      </dsp:txXfrm>
    </dsp:sp>
    <dsp:sp modelId="{6E81B8C0-F589-4A38-B504-2CB46DCFF6D2}">
      <dsp:nvSpPr>
        <dsp:cNvPr id="0" name=""/>
        <dsp:cNvSpPr/>
      </dsp:nvSpPr>
      <dsp:spPr>
        <a:xfrm>
          <a:off x="0" y="1244992"/>
          <a:ext cx="3997240" cy="1196796"/>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F6E96D4-2589-40E6-90C1-92D6656345F0}">
      <dsp:nvSpPr>
        <dsp:cNvPr id="0" name=""/>
        <dsp:cNvSpPr/>
      </dsp:nvSpPr>
      <dsp:spPr>
        <a:xfrm>
          <a:off x="58784" y="1392694"/>
          <a:ext cx="3818435" cy="876839"/>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8871" tIns="0" rIns="108871" bIns="0" numCol="1" spcCol="1270" anchor="ctr" anchorCtr="0">
          <a:noAutofit/>
        </a:bodyPr>
        <a:lstStyle/>
        <a:p>
          <a:pPr marL="0" lvl="0" indent="0" algn="l" defTabSz="889000" rtl="0">
            <a:lnSpc>
              <a:spcPct val="90000"/>
            </a:lnSpc>
            <a:spcBef>
              <a:spcPct val="0"/>
            </a:spcBef>
            <a:spcAft>
              <a:spcPct val="35000"/>
            </a:spcAft>
            <a:buNone/>
          </a:pPr>
          <a:r>
            <a:rPr lang="en-CA" sz="2000" b="1" kern="1200" dirty="0">
              <a:effectLst>
                <a:outerShdw blurRad="38100" dist="38100" dir="2700000" algn="tl">
                  <a:srgbClr val="000000">
                    <a:alpha val="43137"/>
                  </a:srgbClr>
                </a:outerShdw>
              </a:effectLst>
            </a:rPr>
            <a:t>Possible variance of 0</a:t>
          </a:r>
          <a:r>
            <a:rPr lang="en-CA" sz="2000" b="1" kern="1200" dirty="0">
              <a:effectLst>
                <a:outerShdw blurRad="38100" dist="38100" dir="2700000" algn="tl">
                  <a:srgbClr val="000000">
                    <a:alpha val="43137"/>
                  </a:srgbClr>
                </a:outerShdw>
              </a:effectLst>
              <a:latin typeface="Arial"/>
              <a:cs typeface="Arial"/>
            </a:rPr>
            <a:t>°</a:t>
          </a:r>
          <a:r>
            <a:rPr lang="en-CA" sz="2000" b="1" kern="1200" dirty="0">
              <a:effectLst>
                <a:outerShdw blurRad="38100" dist="38100" dir="2700000" algn="tl">
                  <a:srgbClr val="000000">
                    <a:alpha val="43137"/>
                  </a:srgbClr>
                </a:outerShdw>
              </a:effectLst>
            </a:rPr>
            <a:t> To 40</a:t>
          </a:r>
          <a:r>
            <a:rPr lang="en-CA" sz="2000" b="1" kern="1200" dirty="0">
              <a:effectLst>
                <a:outerShdw blurRad="38100" dist="38100" dir="2700000" algn="tl">
                  <a:srgbClr val="000000">
                    <a:alpha val="43137"/>
                  </a:srgbClr>
                </a:outerShdw>
              </a:effectLst>
              <a:latin typeface="Arial"/>
              <a:cs typeface="Arial"/>
            </a:rPr>
            <a:t>°</a:t>
          </a:r>
          <a:r>
            <a:rPr lang="en-CA" sz="2000" b="1" kern="1200" dirty="0">
              <a:effectLst>
                <a:outerShdw blurRad="38100" dist="38100" dir="2700000" algn="tl">
                  <a:srgbClr val="000000">
                    <a:alpha val="43137"/>
                  </a:srgbClr>
                </a:outerShdw>
              </a:effectLst>
            </a:rPr>
            <a:t> from air temperature</a:t>
          </a:r>
          <a:endParaRPr lang="en-US" sz="2000" b="1" kern="1200" dirty="0">
            <a:effectLst>
              <a:outerShdw blurRad="38100" dist="38100" dir="2700000" algn="tl">
                <a:srgbClr val="000000">
                  <a:alpha val="43137"/>
                </a:srgbClr>
              </a:outerShdw>
            </a:effectLst>
          </a:endParaRPr>
        </a:p>
      </dsp:txBody>
      <dsp:txXfrm>
        <a:off x="101588" y="1435498"/>
        <a:ext cx="3732827" cy="791231"/>
      </dsp:txXfrm>
    </dsp:sp>
    <dsp:sp modelId="{88B9C685-6CD8-4529-9168-001EC20F47FB}">
      <dsp:nvSpPr>
        <dsp:cNvPr id="0" name=""/>
        <dsp:cNvSpPr/>
      </dsp:nvSpPr>
      <dsp:spPr>
        <a:xfrm>
          <a:off x="0" y="2772642"/>
          <a:ext cx="3997240" cy="1342157"/>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9174B1C-ECD2-45F4-92A7-A9A6FFB24E86}">
      <dsp:nvSpPr>
        <dsp:cNvPr id="0" name=""/>
        <dsp:cNvSpPr/>
      </dsp:nvSpPr>
      <dsp:spPr>
        <a:xfrm>
          <a:off x="58784" y="2946558"/>
          <a:ext cx="3823332" cy="1104939"/>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8871" tIns="0" rIns="108871" bIns="0" numCol="1" spcCol="1270" anchor="ctr" anchorCtr="0">
          <a:noAutofit/>
        </a:bodyPr>
        <a:lstStyle/>
        <a:p>
          <a:pPr marL="0" lvl="0" indent="0" algn="l" defTabSz="889000" rtl="0">
            <a:lnSpc>
              <a:spcPct val="90000"/>
            </a:lnSpc>
            <a:spcBef>
              <a:spcPct val="0"/>
            </a:spcBef>
            <a:spcAft>
              <a:spcPct val="35000"/>
            </a:spcAft>
            <a:buNone/>
          </a:pPr>
          <a:r>
            <a:rPr lang="en-CA" sz="2000" b="1" kern="1200" dirty="0">
              <a:effectLst>
                <a:outerShdw blurRad="38100" dist="38100" dir="2700000" algn="tl">
                  <a:srgbClr val="000000">
                    <a:alpha val="43137"/>
                  </a:srgbClr>
                </a:outerShdw>
              </a:effectLst>
            </a:rPr>
            <a:t>Pavement type, frozen ground, day/night, sun/shade all influence pavement temperature</a:t>
          </a:r>
          <a:endParaRPr lang="en-US" sz="2000" b="1" kern="1200" dirty="0">
            <a:effectLst>
              <a:outerShdw blurRad="38100" dist="38100" dir="2700000" algn="tl">
                <a:srgbClr val="000000">
                  <a:alpha val="43137"/>
                </a:srgbClr>
              </a:outerShdw>
            </a:effectLst>
          </a:endParaRPr>
        </a:p>
      </dsp:txBody>
      <dsp:txXfrm>
        <a:off x="112723" y="3000497"/>
        <a:ext cx="3715454" cy="997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A3BA5-C4B1-4489-AEC0-9A42A0B1B53A}">
      <dsp:nvSpPr>
        <dsp:cNvPr id="0" name=""/>
        <dsp:cNvSpPr/>
      </dsp:nvSpPr>
      <dsp:spPr>
        <a:xfrm>
          <a:off x="2048622" y="2817939"/>
          <a:ext cx="2765244" cy="213505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kern="1200" dirty="0">
              <a:effectLst>
                <a:outerShdw blurRad="38100" dist="38100" dir="2700000" algn="tl">
                  <a:srgbClr val="000000">
                    <a:alpha val="43137"/>
                  </a:srgbClr>
                </a:outerShdw>
              </a:effectLst>
            </a:rPr>
            <a:t>Route specific treatment recommendations</a:t>
          </a:r>
        </a:p>
      </dsp:txBody>
      <dsp:txXfrm>
        <a:off x="2152847" y="2922164"/>
        <a:ext cx="2556794" cy="1926609"/>
      </dsp:txXfrm>
    </dsp:sp>
    <dsp:sp modelId="{FB74D07F-8499-48C6-BDFD-53614B832505}">
      <dsp:nvSpPr>
        <dsp:cNvPr id="0" name=""/>
        <dsp:cNvSpPr/>
      </dsp:nvSpPr>
      <dsp:spPr>
        <a:xfrm rot="13668697">
          <a:off x="1262020" y="2285299"/>
          <a:ext cx="1437740" cy="0"/>
        </a:xfrm>
        <a:custGeom>
          <a:avLst/>
          <a:gdLst/>
          <a:ahLst/>
          <a:cxnLst/>
          <a:rect l="0" t="0" r="0" b="0"/>
          <a:pathLst>
            <a:path>
              <a:moveTo>
                <a:pt x="0" y="0"/>
              </a:moveTo>
              <a:lnTo>
                <a:pt x="1437740"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8FFAA4-762B-4F5C-9AB5-E67BAB3A96B5}">
      <dsp:nvSpPr>
        <dsp:cNvPr id="0" name=""/>
        <dsp:cNvSpPr/>
      </dsp:nvSpPr>
      <dsp:spPr>
        <a:xfrm>
          <a:off x="0" y="490706"/>
          <a:ext cx="1852435" cy="1261952"/>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Advanced weather prediction</a:t>
          </a:r>
        </a:p>
      </dsp:txBody>
      <dsp:txXfrm>
        <a:off x="61603" y="552309"/>
        <a:ext cx="1729229" cy="1138746"/>
      </dsp:txXfrm>
    </dsp:sp>
    <dsp:sp modelId="{14B83438-B326-4858-8F1C-9663E89B77BC}">
      <dsp:nvSpPr>
        <dsp:cNvPr id="0" name=""/>
        <dsp:cNvSpPr/>
      </dsp:nvSpPr>
      <dsp:spPr>
        <a:xfrm rot="18907204">
          <a:off x="4248396" y="2200818"/>
          <a:ext cx="1749150" cy="0"/>
        </a:xfrm>
        <a:custGeom>
          <a:avLst/>
          <a:gdLst/>
          <a:ahLst/>
          <a:cxnLst/>
          <a:rect l="0" t="0" r="0" b="0"/>
          <a:pathLst>
            <a:path>
              <a:moveTo>
                <a:pt x="0" y="0"/>
              </a:moveTo>
              <a:lnTo>
                <a:pt x="1749150"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6C0E92-4FC1-49BA-9567-63B0EDBA9130}">
      <dsp:nvSpPr>
        <dsp:cNvPr id="0" name=""/>
        <dsp:cNvSpPr/>
      </dsp:nvSpPr>
      <dsp:spPr>
        <a:xfrm>
          <a:off x="5215838" y="390637"/>
          <a:ext cx="2251761" cy="1193060"/>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effectLst>
                <a:outerShdw blurRad="38100" dist="38100" dir="2700000" algn="tl">
                  <a:srgbClr val="000000">
                    <a:alpha val="43137"/>
                  </a:srgbClr>
                </a:outerShdw>
              </a:effectLst>
            </a:rPr>
            <a:t>Advanced road condition prediction</a:t>
          </a:r>
        </a:p>
      </dsp:txBody>
      <dsp:txXfrm>
        <a:off x="5274078" y="448877"/>
        <a:ext cx="2135281" cy="1076580"/>
      </dsp:txXfrm>
    </dsp:sp>
    <dsp:sp modelId="{638E55A9-63EC-4F20-BBDD-B8765B2AB38D}">
      <dsp:nvSpPr>
        <dsp:cNvPr id="0" name=""/>
        <dsp:cNvSpPr/>
      </dsp:nvSpPr>
      <dsp:spPr>
        <a:xfrm rot="16184449">
          <a:off x="2852309" y="2246423"/>
          <a:ext cx="1143043" cy="0"/>
        </a:xfrm>
        <a:custGeom>
          <a:avLst/>
          <a:gdLst/>
          <a:ahLst/>
          <a:cxnLst/>
          <a:rect l="0" t="0" r="0" b="0"/>
          <a:pathLst>
            <a:path>
              <a:moveTo>
                <a:pt x="0" y="0"/>
              </a:moveTo>
              <a:lnTo>
                <a:pt x="1143043"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F547C4-4710-4025-B130-93EFD5D9954B}">
      <dsp:nvSpPr>
        <dsp:cNvPr id="0" name=""/>
        <dsp:cNvSpPr/>
      </dsp:nvSpPr>
      <dsp:spPr>
        <a:xfrm>
          <a:off x="2256344" y="0"/>
          <a:ext cx="2322226" cy="1674908"/>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rPr>
            <a:t>Rules of practices for anti-icing and deicing</a:t>
          </a:r>
        </a:p>
      </dsp:txBody>
      <dsp:txXfrm>
        <a:off x="2338106" y="81762"/>
        <a:ext cx="2158702" cy="15113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45BEB-AC5D-40DF-8040-01223D4EC10A}">
      <dsp:nvSpPr>
        <dsp:cNvPr id="0" name=""/>
        <dsp:cNvSpPr/>
      </dsp:nvSpPr>
      <dsp:spPr>
        <a:xfrm>
          <a:off x="0" y="0"/>
          <a:ext cx="7543800" cy="46482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b="1" u="sng" kern="1200" dirty="0">
              <a:effectLst>
                <a:outerShdw blurRad="38100" dist="38100" dir="2700000" algn="tl">
                  <a:srgbClr val="000000">
                    <a:alpha val="43137"/>
                  </a:srgbClr>
                </a:outerShdw>
              </a:effectLst>
            </a:rPr>
            <a:t>Road Weather Forecasting</a:t>
          </a:r>
        </a:p>
        <a:p>
          <a:pPr marL="228600" lvl="1" indent="-228600" algn="l" defTabSz="889000" rtl="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Tactical Forecasts, 48-72 Hr Windows</a:t>
          </a:r>
        </a:p>
        <a:p>
          <a:pPr marL="457200" lvl="2" indent="-228600" algn="l" defTabSz="889000" rtl="0">
            <a:lnSpc>
              <a:spcPct val="90000"/>
            </a:lnSpc>
            <a:spcBef>
              <a:spcPct val="0"/>
            </a:spcBef>
            <a:spcAft>
              <a:spcPct val="15000"/>
            </a:spcAft>
            <a:buChar char="•"/>
          </a:pPr>
          <a:r>
            <a:rPr lang="en-US" sz="2000" kern="1200" dirty="0">
              <a:effectLst>
                <a:outerShdw blurRad="38100" dist="38100" dir="2700000" algn="tl">
                  <a:srgbClr val="000000">
                    <a:alpha val="43137"/>
                  </a:srgbClr>
                </a:outerShdw>
              </a:effectLst>
            </a:rPr>
            <a:t>Frequent Updates</a:t>
          </a:r>
        </a:p>
        <a:p>
          <a:pPr marL="457200" lvl="2" indent="-228600" algn="l" defTabSz="889000" rtl="0">
            <a:lnSpc>
              <a:spcPct val="90000"/>
            </a:lnSpc>
            <a:spcBef>
              <a:spcPct val="0"/>
            </a:spcBef>
            <a:spcAft>
              <a:spcPct val="15000"/>
            </a:spcAft>
            <a:buChar char="•"/>
          </a:pPr>
          <a:r>
            <a:rPr lang="en-US" sz="2000" kern="1200" dirty="0">
              <a:effectLst>
                <a:outerShdw blurRad="38100" dist="38100" dir="2700000" algn="tl">
                  <a:srgbClr val="000000">
                    <a:alpha val="43137"/>
                  </a:srgbClr>
                </a:outerShdw>
              </a:effectLst>
            </a:rPr>
            <a:t>Multiple Weather Attributes</a:t>
          </a:r>
        </a:p>
        <a:p>
          <a:pPr marL="457200" lvl="2" indent="-228600" algn="l" defTabSz="889000" rtl="0">
            <a:lnSpc>
              <a:spcPct val="90000"/>
            </a:lnSpc>
            <a:spcBef>
              <a:spcPct val="0"/>
            </a:spcBef>
            <a:spcAft>
              <a:spcPct val="15000"/>
            </a:spcAft>
            <a:buChar char="•"/>
          </a:pPr>
          <a:r>
            <a:rPr lang="en-US" sz="2000" kern="1200" dirty="0">
              <a:effectLst>
                <a:outerShdw blurRad="38100" dist="38100" dir="2700000" algn="tl">
                  <a:srgbClr val="000000">
                    <a:alpha val="43137"/>
                  </a:srgbClr>
                </a:outerShdw>
              </a:effectLst>
            </a:rPr>
            <a:t>Point And Area Observations</a:t>
          </a:r>
        </a:p>
        <a:p>
          <a:pPr marL="228600" lvl="1" indent="-228600" algn="l" defTabSz="889000" rtl="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Pavement Predictions</a:t>
          </a:r>
        </a:p>
        <a:p>
          <a:pPr marL="457200" lvl="2" indent="-228600" algn="l" defTabSz="889000" rtl="0">
            <a:lnSpc>
              <a:spcPct val="90000"/>
            </a:lnSpc>
            <a:spcBef>
              <a:spcPct val="0"/>
            </a:spcBef>
            <a:spcAft>
              <a:spcPct val="15000"/>
            </a:spcAft>
            <a:buChar char="•"/>
          </a:pPr>
          <a:r>
            <a:rPr lang="en-US" sz="2000" kern="1200" dirty="0">
              <a:effectLst>
                <a:outerShdw blurRad="38100" dist="38100" dir="2700000" algn="tl">
                  <a:srgbClr val="000000">
                    <a:alpha val="43137"/>
                  </a:srgbClr>
                </a:outerShdw>
              </a:effectLst>
            </a:rPr>
            <a:t>Surface Temperatures</a:t>
          </a:r>
        </a:p>
        <a:p>
          <a:pPr marL="457200" lvl="2" indent="-228600" algn="l" defTabSz="889000" rtl="0">
            <a:lnSpc>
              <a:spcPct val="90000"/>
            </a:lnSpc>
            <a:spcBef>
              <a:spcPct val="0"/>
            </a:spcBef>
            <a:spcAft>
              <a:spcPct val="15000"/>
            </a:spcAft>
            <a:buChar char="•"/>
          </a:pPr>
          <a:r>
            <a:rPr lang="en-US" sz="2000" kern="1200" dirty="0">
              <a:effectLst>
                <a:outerShdw blurRad="38100" dist="38100" dir="2700000" algn="tl">
                  <a:srgbClr val="000000">
                    <a:alpha val="43137"/>
                  </a:srgbClr>
                </a:outerShdw>
              </a:effectLst>
            </a:rPr>
            <a:t>Moisture Phase</a:t>
          </a:r>
        </a:p>
        <a:p>
          <a:pPr marL="457200" lvl="2" indent="-228600" algn="l" defTabSz="889000" rtl="0">
            <a:lnSpc>
              <a:spcPct val="90000"/>
            </a:lnSpc>
            <a:spcBef>
              <a:spcPct val="0"/>
            </a:spcBef>
            <a:spcAft>
              <a:spcPct val="15000"/>
            </a:spcAft>
            <a:buChar char="•"/>
          </a:pPr>
          <a:r>
            <a:rPr lang="en-US" sz="2000" kern="1200" dirty="0">
              <a:effectLst>
                <a:outerShdw blurRad="38100" dist="38100" dir="2700000" algn="tl">
                  <a:srgbClr val="000000">
                    <a:alpha val="43137"/>
                  </a:srgbClr>
                </a:outerShdw>
              </a:effectLst>
            </a:rPr>
            <a:t>Snow Accumulation And Icing Potential</a:t>
          </a:r>
        </a:p>
        <a:p>
          <a:pPr marL="228600" lvl="1" indent="-228600" algn="l" defTabSz="889000" rtl="0">
            <a:lnSpc>
              <a:spcPct val="90000"/>
            </a:lnSpc>
            <a:spcBef>
              <a:spcPct val="0"/>
            </a:spcBef>
            <a:spcAft>
              <a:spcPct val="15000"/>
            </a:spcAft>
            <a:buChar char="•"/>
          </a:pPr>
          <a:r>
            <a:rPr lang="en-US" sz="2000" b="1" kern="1200" dirty="0">
              <a:effectLst>
                <a:outerShdw blurRad="38100" dist="38100" dir="2700000" algn="tl">
                  <a:srgbClr val="000000">
                    <a:alpha val="43137"/>
                  </a:srgbClr>
                </a:outerShdw>
              </a:effectLst>
            </a:rPr>
            <a:t>Treatment Recommendations</a:t>
          </a:r>
        </a:p>
        <a:p>
          <a:pPr marL="457200" lvl="2" indent="-228600" algn="l" defTabSz="889000" rtl="0">
            <a:lnSpc>
              <a:spcPct val="90000"/>
            </a:lnSpc>
            <a:spcBef>
              <a:spcPct val="0"/>
            </a:spcBef>
            <a:spcAft>
              <a:spcPct val="15000"/>
            </a:spcAft>
            <a:buChar char="•"/>
          </a:pPr>
          <a:r>
            <a:rPr lang="en-US" sz="2000" kern="1200" dirty="0">
              <a:effectLst>
                <a:outerShdw blurRad="38100" dist="38100" dir="2700000" algn="tl">
                  <a:srgbClr val="000000">
                    <a:alpha val="43137"/>
                  </a:srgbClr>
                </a:outerShdw>
              </a:effectLst>
            </a:rPr>
            <a:t>Anti-ice</a:t>
          </a:r>
        </a:p>
        <a:p>
          <a:pPr marL="457200" lvl="2" indent="-228600" algn="l" defTabSz="889000" rtl="0">
            <a:lnSpc>
              <a:spcPct val="90000"/>
            </a:lnSpc>
            <a:spcBef>
              <a:spcPct val="0"/>
            </a:spcBef>
            <a:spcAft>
              <a:spcPct val="15000"/>
            </a:spcAft>
            <a:buChar char="•"/>
          </a:pPr>
          <a:r>
            <a:rPr lang="en-US" sz="2000" kern="1200" dirty="0">
              <a:effectLst>
                <a:outerShdw blurRad="38100" dist="38100" dir="2700000" algn="tl">
                  <a:srgbClr val="000000">
                    <a:alpha val="43137"/>
                  </a:srgbClr>
                </a:outerShdw>
              </a:effectLst>
            </a:rPr>
            <a:t>Application Time</a:t>
          </a:r>
        </a:p>
        <a:p>
          <a:pPr marL="457200" lvl="2" indent="-228600" algn="l" defTabSz="889000" rtl="0">
            <a:lnSpc>
              <a:spcPct val="90000"/>
            </a:lnSpc>
            <a:spcBef>
              <a:spcPct val="0"/>
            </a:spcBef>
            <a:spcAft>
              <a:spcPct val="15000"/>
            </a:spcAft>
            <a:buChar char="•"/>
          </a:pPr>
          <a:r>
            <a:rPr lang="en-US" sz="2000" kern="1200" dirty="0">
              <a:effectLst>
                <a:outerShdw blurRad="38100" dist="38100" dir="2700000" algn="tl">
                  <a:srgbClr val="000000">
                    <a:alpha val="43137"/>
                  </a:srgbClr>
                </a:outerShdw>
              </a:effectLst>
            </a:rPr>
            <a:t>Application Rate</a:t>
          </a:r>
        </a:p>
      </dsp:txBody>
      <dsp:txXfrm>
        <a:off x="1973580" y="0"/>
        <a:ext cx="5570220" cy="4648200"/>
      </dsp:txXfrm>
    </dsp:sp>
    <dsp:sp modelId="{112471FF-3354-43C0-8820-ECDBCB9932F8}">
      <dsp:nvSpPr>
        <dsp:cNvPr id="0" name=""/>
        <dsp:cNvSpPr/>
      </dsp:nvSpPr>
      <dsp:spPr>
        <a:xfrm>
          <a:off x="464819" y="464820"/>
          <a:ext cx="1508760" cy="3718560"/>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FE655-962F-4D65-9DA7-4D9CFDFAF659}">
      <dsp:nvSpPr>
        <dsp:cNvPr id="0" name=""/>
        <dsp:cNvSpPr/>
      </dsp:nvSpPr>
      <dsp:spPr>
        <a:xfrm>
          <a:off x="0" y="195449"/>
          <a:ext cx="7391400" cy="102375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3655" tIns="270764" rIns="573655"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effectLst/>
            </a:rPr>
            <a:t>It Provides Guidance To Make Better Decisions.</a:t>
          </a:r>
        </a:p>
        <a:p>
          <a:pPr marL="228600" lvl="1" indent="-228600" algn="l" defTabSz="889000" rtl="0">
            <a:lnSpc>
              <a:spcPct val="90000"/>
            </a:lnSpc>
            <a:spcBef>
              <a:spcPct val="0"/>
            </a:spcBef>
            <a:spcAft>
              <a:spcPct val="15000"/>
            </a:spcAft>
            <a:buChar char="•"/>
          </a:pPr>
          <a:r>
            <a:rPr lang="en-CA" sz="2000" kern="1200" dirty="0">
              <a:effectLst/>
            </a:rPr>
            <a:t>We Use It To Answer Particular Questions</a:t>
          </a:r>
          <a:endParaRPr lang="en-US" sz="2000" kern="1200" dirty="0">
            <a:effectLst/>
          </a:endParaRPr>
        </a:p>
      </dsp:txBody>
      <dsp:txXfrm>
        <a:off x="0" y="195449"/>
        <a:ext cx="7391400" cy="1023750"/>
      </dsp:txXfrm>
    </dsp:sp>
    <dsp:sp modelId="{F01A517C-BD6D-41C4-96D0-587CD242CFB1}">
      <dsp:nvSpPr>
        <dsp:cNvPr id="0" name=""/>
        <dsp:cNvSpPr/>
      </dsp:nvSpPr>
      <dsp:spPr>
        <a:xfrm>
          <a:off x="201299" y="38982"/>
          <a:ext cx="7037702" cy="3837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564" tIns="0" rIns="195564" bIns="0" numCol="1" spcCol="1270" anchor="ctr" anchorCtr="0">
          <a:noAutofit/>
        </a:bodyPr>
        <a:lstStyle/>
        <a:p>
          <a:pPr marL="0" lvl="0" indent="0" algn="l" defTabSz="889000" rtl="0">
            <a:lnSpc>
              <a:spcPct val="90000"/>
            </a:lnSpc>
            <a:spcBef>
              <a:spcPct val="0"/>
            </a:spcBef>
            <a:spcAft>
              <a:spcPct val="35000"/>
            </a:spcAft>
            <a:buNone/>
          </a:pPr>
          <a:r>
            <a:rPr lang="en-CA" sz="2000" b="1" kern="1200" dirty="0">
              <a:effectLst>
                <a:outerShdw blurRad="38100" dist="38100" dir="2700000" algn="tl">
                  <a:srgbClr val="000000">
                    <a:alpha val="43137"/>
                  </a:srgbClr>
                </a:outerShdw>
              </a:effectLst>
            </a:rPr>
            <a:t>How Do We Use All This Weather Information ?</a:t>
          </a:r>
          <a:endParaRPr lang="en-US" sz="2000" b="1" kern="1200" dirty="0">
            <a:effectLst>
              <a:outerShdw blurRad="38100" dist="38100" dir="2700000" algn="tl">
                <a:srgbClr val="000000">
                  <a:alpha val="43137"/>
                </a:srgbClr>
              </a:outerShdw>
            </a:effectLst>
          </a:endParaRPr>
        </a:p>
      </dsp:txBody>
      <dsp:txXfrm>
        <a:off x="220033" y="57716"/>
        <a:ext cx="7000234" cy="3462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CBBD1-D26A-4DFA-8C10-5B374C64751B}">
      <dsp:nvSpPr>
        <dsp:cNvPr id="0" name=""/>
        <dsp:cNvSpPr/>
      </dsp:nvSpPr>
      <dsp:spPr>
        <a:xfrm>
          <a:off x="312345" y="0"/>
          <a:ext cx="2400300" cy="144018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CA" sz="2000" b="1" kern="1200" dirty="0">
              <a:solidFill>
                <a:schemeClr val="bg1"/>
              </a:solidFill>
              <a:effectLst>
                <a:outerShdw blurRad="38100" dist="38100" dir="2700000" algn="tl">
                  <a:srgbClr val="000000">
                    <a:alpha val="43137"/>
                  </a:srgbClr>
                </a:outerShdw>
              </a:effectLst>
            </a:rPr>
            <a:t>What Is The Forecast In General?</a:t>
          </a:r>
        </a:p>
      </dsp:txBody>
      <dsp:txXfrm>
        <a:off x="312345" y="0"/>
        <a:ext cx="2400300" cy="1440180"/>
      </dsp:txXfrm>
    </dsp:sp>
    <dsp:sp modelId="{C8E4389B-E492-4FC3-87F1-C93A7F958FFF}">
      <dsp:nvSpPr>
        <dsp:cNvPr id="0" name=""/>
        <dsp:cNvSpPr/>
      </dsp:nvSpPr>
      <dsp:spPr>
        <a:xfrm>
          <a:off x="2948907" y="0"/>
          <a:ext cx="2400300" cy="144018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CA" sz="2000" b="1" kern="1200" dirty="0">
              <a:solidFill>
                <a:schemeClr val="tx1"/>
              </a:solidFill>
              <a:effectLst/>
            </a:rPr>
            <a:t>What Is The Probability Of Precipitation?</a:t>
          </a:r>
          <a:endParaRPr lang="en-US" sz="2000" b="1" kern="1200" dirty="0">
            <a:solidFill>
              <a:schemeClr val="tx1"/>
            </a:solidFill>
            <a:effectLst/>
          </a:endParaRPr>
        </a:p>
      </dsp:txBody>
      <dsp:txXfrm>
        <a:off x="2948907" y="0"/>
        <a:ext cx="2400300" cy="1440180"/>
      </dsp:txXfrm>
    </dsp:sp>
    <dsp:sp modelId="{53C486A4-3586-46BF-9B50-AC342757D99E}">
      <dsp:nvSpPr>
        <dsp:cNvPr id="0" name=""/>
        <dsp:cNvSpPr/>
      </dsp:nvSpPr>
      <dsp:spPr>
        <a:xfrm>
          <a:off x="5585492" y="0"/>
          <a:ext cx="2400300" cy="144018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CA" sz="2000" b="1" kern="1200" dirty="0">
              <a:solidFill>
                <a:srgbClr val="FFFF00"/>
              </a:solidFill>
              <a:effectLst>
                <a:outerShdw blurRad="38100" dist="38100" dir="2700000" algn="tl">
                  <a:srgbClr val="000000">
                    <a:alpha val="43137"/>
                  </a:srgbClr>
                </a:outerShdw>
              </a:effectLst>
            </a:rPr>
            <a:t>What Is The Wind Forecast?</a:t>
          </a:r>
          <a:endParaRPr lang="en-US" sz="2000" b="1" kern="1200" dirty="0">
            <a:solidFill>
              <a:srgbClr val="FFFF00"/>
            </a:solidFill>
            <a:effectLst>
              <a:outerShdw blurRad="38100" dist="38100" dir="2700000" algn="tl">
                <a:srgbClr val="000000">
                  <a:alpha val="43137"/>
                </a:srgbClr>
              </a:outerShdw>
            </a:effectLst>
          </a:endParaRPr>
        </a:p>
      </dsp:txBody>
      <dsp:txXfrm>
        <a:off x="5585492" y="0"/>
        <a:ext cx="2400300" cy="1440180"/>
      </dsp:txXfrm>
    </dsp:sp>
    <dsp:sp modelId="{CADE9B4A-E087-4E1A-ACF2-FDA60F9F4696}">
      <dsp:nvSpPr>
        <dsp:cNvPr id="0" name=""/>
        <dsp:cNvSpPr/>
      </dsp:nvSpPr>
      <dsp:spPr>
        <a:xfrm>
          <a:off x="312345" y="1702388"/>
          <a:ext cx="2400300" cy="144018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CA" sz="2000" b="1" kern="1200" dirty="0">
              <a:solidFill>
                <a:srgbClr val="FFFF00"/>
              </a:solidFill>
              <a:effectLst>
                <a:outerShdw blurRad="38100" dist="38100" dir="2700000" algn="tl">
                  <a:srgbClr val="000000">
                    <a:alpha val="43137"/>
                  </a:srgbClr>
                </a:outerShdw>
              </a:effectLst>
            </a:rPr>
            <a:t>Can We Anti-Ice?</a:t>
          </a:r>
          <a:endParaRPr lang="en-US" sz="2000" b="1" kern="1200" dirty="0">
            <a:solidFill>
              <a:srgbClr val="FFFF00"/>
            </a:solidFill>
            <a:effectLst>
              <a:outerShdw blurRad="38100" dist="38100" dir="2700000" algn="tl">
                <a:srgbClr val="000000">
                  <a:alpha val="43137"/>
                </a:srgbClr>
              </a:outerShdw>
            </a:effectLst>
          </a:endParaRPr>
        </a:p>
      </dsp:txBody>
      <dsp:txXfrm>
        <a:off x="312345" y="1702388"/>
        <a:ext cx="2400300" cy="1440180"/>
      </dsp:txXfrm>
    </dsp:sp>
    <dsp:sp modelId="{F0CC492B-ED74-49BE-B520-129849C07663}">
      <dsp:nvSpPr>
        <dsp:cNvPr id="0" name=""/>
        <dsp:cNvSpPr/>
      </dsp:nvSpPr>
      <dsp:spPr>
        <a:xfrm>
          <a:off x="2948907" y="1680209"/>
          <a:ext cx="2400300" cy="144018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CA" sz="2000" b="1" kern="1200" dirty="0">
              <a:solidFill>
                <a:schemeClr val="tx1"/>
              </a:solidFill>
              <a:effectLst/>
            </a:rPr>
            <a:t>Is There Blowing Or Drifting Snow Expected?</a:t>
          </a:r>
          <a:endParaRPr lang="en-US" sz="2000" b="1" kern="1200" dirty="0">
            <a:solidFill>
              <a:schemeClr val="tx1"/>
            </a:solidFill>
            <a:effectLst/>
          </a:endParaRPr>
        </a:p>
      </dsp:txBody>
      <dsp:txXfrm>
        <a:off x="2948907" y="1680209"/>
        <a:ext cx="2400300" cy="1440180"/>
      </dsp:txXfrm>
    </dsp:sp>
    <dsp:sp modelId="{14088498-A0AD-4246-BC0E-DAAD6E1EF9F9}">
      <dsp:nvSpPr>
        <dsp:cNvPr id="0" name=""/>
        <dsp:cNvSpPr/>
      </dsp:nvSpPr>
      <dsp:spPr>
        <a:xfrm>
          <a:off x="5585492" y="1680209"/>
          <a:ext cx="2400300" cy="144018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CA" sz="2000" b="1" kern="1200" dirty="0">
              <a:solidFill>
                <a:schemeClr val="bg1"/>
              </a:solidFill>
              <a:effectLst>
                <a:outerShdw blurRad="38100" dist="38100" dir="2700000" algn="tl">
                  <a:srgbClr val="000000">
                    <a:alpha val="43137"/>
                  </a:srgbClr>
                </a:outerShdw>
              </a:effectLst>
            </a:rPr>
            <a:t>What Is The Forecast Confidence With The Storm?</a:t>
          </a:r>
          <a:endParaRPr lang="en-US" sz="2000" b="1" kern="1200" dirty="0">
            <a:solidFill>
              <a:schemeClr val="bg1"/>
            </a:solidFill>
            <a:effectLst>
              <a:outerShdw blurRad="38100" dist="38100" dir="2700000" algn="tl">
                <a:srgbClr val="000000">
                  <a:alpha val="43137"/>
                </a:srgbClr>
              </a:outerShdw>
            </a:effectLst>
          </a:endParaRPr>
        </a:p>
      </dsp:txBody>
      <dsp:txXfrm>
        <a:off x="5585492" y="1680209"/>
        <a:ext cx="2400300" cy="1440180"/>
      </dsp:txXfrm>
    </dsp:sp>
    <dsp:sp modelId="{38EF7FF1-B925-4460-8AB2-9D0AADDB7BCE}">
      <dsp:nvSpPr>
        <dsp:cNvPr id="0" name=""/>
        <dsp:cNvSpPr/>
      </dsp:nvSpPr>
      <dsp:spPr>
        <a:xfrm>
          <a:off x="1630638" y="3360420"/>
          <a:ext cx="2400300" cy="144018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CA" sz="2000" b="1" kern="1200" dirty="0">
              <a:solidFill>
                <a:schemeClr val="tx1"/>
              </a:solidFill>
              <a:effectLst/>
            </a:rPr>
            <a:t>What And How Much Is Forecasted ?</a:t>
          </a:r>
          <a:endParaRPr lang="en-US" sz="2000" b="1" kern="1200" dirty="0">
            <a:solidFill>
              <a:schemeClr val="tx1"/>
            </a:solidFill>
            <a:effectLst/>
          </a:endParaRPr>
        </a:p>
      </dsp:txBody>
      <dsp:txXfrm>
        <a:off x="1630638" y="3360420"/>
        <a:ext cx="2400300" cy="1440180"/>
      </dsp:txXfrm>
    </dsp:sp>
    <dsp:sp modelId="{8429158B-6500-40B8-A543-772FBEAAFE19}">
      <dsp:nvSpPr>
        <dsp:cNvPr id="0" name=""/>
        <dsp:cNvSpPr/>
      </dsp:nvSpPr>
      <dsp:spPr>
        <a:xfrm>
          <a:off x="4267200" y="3360420"/>
          <a:ext cx="2400300" cy="144018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bg1"/>
              </a:solidFill>
              <a:effectLst>
                <a:outerShdw blurRad="38100" dist="38100" dir="2700000" algn="tl">
                  <a:srgbClr val="000000">
                    <a:alpha val="43137"/>
                  </a:srgbClr>
                </a:outerShdw>
              </a:effectLst>
            </a:rPr>
            <a:t>When will the Precipitation Start?</a:t>
          </a:r>
        </a:p>
      </dsp:txBody>
      <dsp:txXfrm>
        <a:off x="4267200" y="3360420"/>
        <a:ext cx="2400300" cy="14401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9CF71-0365-42D3-98A5-652C87DC7CE2}">
      <dsp:nvSpPr>
        <dsp:cNvPr id="0" name=""/>
        <dsp:cNvSpPr/>
      </dsp:nvSpPr>
      <dsp:spPr>
        <a:xfrm>
          <a:off x="0" y="16192"/>
          <a:ext cx="8610600" cy="64759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CA" sz="2700" b="1" kern="1200" dirty="0">
              <a:effectLst>
                <a:outerShdw blurRad="38100" dist="38100" dir="2700000" algn="tl">
                  <a:srgbClr val="000000">
                    <a:alpha val="43137"/>
                  </a:srgbClr>
                </a:outerShdw>
              </a:effectLst>
            </a:rPr>
            <a:t>Are There Restrictions To Visibility Forecast?</a:t>
          </a:r>
        </a:p>
      </dsp:txBody>
      <dsp:txXfrm>
        <a:off x="31613" y="47805"/>
        <a:ext cx="8547374" cy="584369"/>
      </dsp:txXfrm>
    </dsp:sp>
    <dsp:sp modelId="{658C8EAA-2FEC-4024-A6C8-759D0081F433}">
      <dsp:nvSpPr>
        <dsp:cNvPr id="0" name=""/>
        <dsp:cNvSpPr/>
      </dsp:nvSpPr>
      <dsp:spPr>
        <a:xfrm>
          <a:off x="0" y="741547"/>
          <a:ext cx="8610600" cy="647595"/>
        </a:xfrm>
        <a:prstGeom prst="roundRect">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CA" sz="2700" b="1" kern="1200" dirty="0">
              <a:effectLst>
                <a:outerShdw blurRad="38100" dist="38100" dir="2700000" algn="tl">
                  <a:srgbClr val="000000">
                    <a:alpha val="43137"/>
                  </a:srgbClr>
                </a:outerShdw>
              </a:effectLst>
            </a:rPr>
            <a:t>What Cloud Cover Is Expected?</a:t>
          </a:r>
          <a:endParaRPr lang="en-US" sz="2700" b="1" kern="1200" dirty="0">
            <a:effectLst>
              <a:outerShdw blurRad="38100" dist="38100" dir="2700000" algn="tl">
                <a:srgbClr val="000000">
                  <a:alpha val="43137"/>
                </a:srgbClr>
              </a:outerShdw>
            </a:effectLst>
          </a:endParaRPr>
        </a:p>
      </dsp:txBody>
      <dsp:txXfrm>
        <a:off x="31613" y="773160"/>
        <a:ext cx="8547374" cy="584369"/>
      </dsp:txXfrm>
    </dsp:sp>
    <dsp:sp modelId="{D09F015D-EB37-4077-94F5-5DC14EB13FCC}">
      <dsp:nvSpPr>
        <dsp:cNvPr id="0" name=""/>
        <dsp:cNvSpPr/>
      </dsp:nvSpPr>
      <dsp:spPr>
        <a:xfrm>
          <a:off x="0" y="1466902"/>
          <a:ext cx="8610600" cy="647595"/>
        </a:xfrm>
        <a:prstGeom prst="round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CA" sz="2700" b="1" kern="1200" dirty="0">
              <a:effectLst>
                <a:outerShdw blurRad="38100" dist="38100" dir="2700000" algn="tl">
                  <a:srgbClr val="000000">
                    <a:alpha val="43137"/>
                  </a:srgbClr>
                </a:outerShdw>
              </a:effectLst>
            </a:rPr>
            <a:t>What Is The Dew Point Forecast And Is It Relevant?</a:t>
          </a:r>
          <a:endParaRPr lang="en-US" sz="2700" b="1" kern="1200" dirty="0">
            <a:effectLst>
              <a:outerShdw blurRad="38100" dist="38100" dir="2700000" algn="tl">
                <a:srgbClr val="000000">
                  <a:alpha val="43137"/>
                </a:srgbClr>
              </a:outerShdw>
            </a:effectLst>
          </a:endParaRPr>
        </a:p>
      </dsp:txBody>
      <dsp:txXfrm>
        <a:off x="31613" y="1498515"/>
        <a:ext cx="8547374" cy="584369"/>
      </dsp:txXfrm>
    </dsp:sp>
    <dsp:sp modelId="{56DC06C7-7BF0-4C50-9833-94C6C5847CEC}">
      <dsp:nvSpPr>
        <dsp:cNvPr id="0" name=""/>
        <dsp:cNvSpPr/>
      </dsp:nvSpPr>
      <dsp:spPr>
        <a:xfrm>
          <a:off x="0" y="2192257"/>
          <a:ext cx="8610600" cy="647595"/>
        </a:xfrm>
        <a:prstGeom prst="roundRect">
          <a:avLst/>
        </a:prstGeom>
        <a:gradFill rotWithShape="0">
          <a:gsLst>
            <a:gs pos="0">
              <a:schemeClr val="accent3">
                <a:hueOff val="8437698"/>
                <a:satOff val="-12660"/>
                <a:lumOff val="-2059"/>
                <a:alphaOff val="0"/>
                <a:shade val="51000"/>
                <a:satMod val="130000"/>
              </a:schemeClr>
            </a:gs>
            <a:gs pos="80000">
              <a:schemeClr val="accent3">
                <a:hueOff val="8437698"/>
                <a:satOff val="-12660"/>
                <a:lumOff val="-2059"/>
                <a:alphaOff val="0"/>
                <a:shade val="93000"/>
                <a:satMod val="130000"/>
              </a:schemeClr>
            </a:gs>
            <a:gs pos="100000">
              <a:schemeClr val="accent3">
                <a:hueOff val="8437698"/>
                <a:satOff val="-12660"/>
                <a:lumOff val="-20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CA" sz="2700" b="1" kern="1200" dirty="0">
              <a:effectLst>
                <a:outerShdw blurRad="38100" dist="38100" dir="2700000" algn="tl">
                  <a:srgbClr val="000000">
                    <a:alpha val="43137"/>
                  </a:srgbClr>
                </a:outerShdw>
              </a:effectLst>
            </a:rPr>
            <a:t>Is The Forecast Going As Planned?</a:t>
          </a:r>
          <a:endParaRPr lang="en-US" sz="2700" b="1" kern="1200" dirty="0">
            <a:effectLst>
              <a:outerShdw blurRad="38100" dist="38100" dir="2700000" algn="tl">
                <a:srgbClr val="000000">
                  <a:alpha val="43137"/>
                </a:srgbClr>
              </a:outerShdw>
            </a:effectLst>
          </a:endParaRPr>
        </a:p>
      </dsp:txBody>
      <dsp:txXfrm>
        <a:off x="31613" y="2223870"/>
        <a:ext cx="8547374" cy="584369"/>
      </dsp:txXfrm>
    </dsp:sp>
    <dsp:sp modelId="{DAFE3DB1-C14F-4DA1-AFA8-042532B646CC}">
      <dsp:nvSpPr>
        <dsp:cNvPr id="0" name=""/>
        <dsp:cNvSpPr/>
      </dsp:nvSpPr>
      <dsp:spPr>
        <a:xfrm>
          <a:off x="0" y="2917612"/>
          <a:ext cx="8610600" cy="647595"/>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b="1" kern="1200" dirty="0">
              <a:effectLst>
                <a:outerShdw blurRad="38100" dist="38100" dir="2700000" algn="tl">
                  <a:srgbClr val="000000">
                    <a:alpha val="43137"/>
                  </a:srgbClr>
                </a:outerShdw>
              </a:effectLst>
            </a:rPr>
            <a:t>When will the storm end?</a:t>
          </a:r>
        </a:p>
      </dsp:txBody>
      <dsp:txXfrm>
        <a:off x="31613" y="2949225"/>
        <a:ext cx="8547374" cy="5843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B61F9-715D-4F18-AF3F-C3543E0E11A2}">
      <dsp:nvSpPr>
        <dsp:cNvPr id="0" name=""/>
        <dsp:cNvSpPr/>
      </dsp:nvSpPr>
      <dsp:spPr>
        <a:xfrm>
          <a:off x="0" y="44871"/>
          <a:ext cx="8610600" cy="7675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CA" sz="3200" kern="1200" dirty="0">
              <a:effectLst>
                <a:outerShdw blurRad="38100" dist="38100" dir="2700000" algn="tl">
                  <a:srgbClr val="000000">
                    <a:alpha val="43137"/>
                  </a:srgbClr>
                </a:outerShdw>
              </a:effectLst>
            </a:rPr>
            <a:t>When Is the f</a:t>
          </a:r>
          <a:r>
            <a:rPr lang="en-CA" sz="3200" u="sng" kern="1200" dirty="0">
              <a:effectLst>
                <a:outerShdw blurRad="38100" dist="38100" dir="2700000" algn="tl">
                  <a:srgbClr val="000000">
                    <a:alpha val="43137"/>
                  </a:srgbClr>
                </a:outerShdw>
              </a:effectLst>
            </a:rPr>
            <a:t>orecasted end t</a:t>
          </a:r>
          <a:r>
            <a:rPr lang="en-CA" sz="3200" kern="1200" dirty="0">
              <a:effectLst>
                <a:outerShdw blurRad="38100" dist="38100" dir="2700000" algn="tl">
                  <a:srgbClr val="000000">
                    <a:alpha val="43137"/>
                  </a:srgbClr>
                </a:outerShdw>
              </a:effectLst>
            </a:rPr>
            <a:t>o the storm?</a:t>
          </a:r>
        </a:p>
      </dsp:txBody>
      <dsp:txXfrm>
        <a:off x="37467" y="82338"/>
        <a:ext cx="8535666" cy="692586"/>
      </dsp:txXfrm>
    </dsp:sp>
    <dsp:sp modelId="{8FD90E35-E3A5-4DD6-AA4A-EEF496093E65}">
      <dsp:nvSpPr>
        <dsp:cNvPr id="0" name=""/>
        <dsp:cNvSpPr/>
      </dsp:nvSpPr>
      <dsp:spPr>
        <a:xfrm>
          <a:off x="0" y="872940"/>
          <a:ext cx="8610600" cy="7675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CA" sz="3200" kern="1200" dirty="0">
              <a:effectLst>
                <a:outerShdw blurRad="38100" dist="38100" dir="2700000" algn="tl">
                  <a:srgbClr val="000000">
                    <a:alpha val="43137"/>
                  </a:srgbClr>
                </a:outerShdw>
              </a:effectLst>
            </a:rPr>
            <a:t>What weather is forecasted following the storm?</a:t>
          </a:r>
          <a:endParaRPr lang="en-US" sz="3200" kern="1200" dirty="0">
            <a:effectLst>
              <a:outerShdw blurRad="38100" dist="38100" dir="2700000" algn="tl">
                <a:srgbClr val="000000">
                  <a:alpha val="43137"/>
                </a:srgbClr>
              </a:outerShdw>
            </a:effectLst>
          </a:endParaRPr>
        </a:p>
      </dsp:txBody>
      <dsp:txXfrm>
        <a:off x="37467" y="910407"/>
        <a:ext cx="8535666" cy="692586"/>
      </dsp:txXfrm>
    </dsp:sp>
    <dsp:sp modelId="{EA0636E3-32A6-4493-ADCD-0DFF226F72F8}">
      <dsp:nvSpPr>
        <dsp:cNvPr id="0" name=""/>
        <dsp:cNvSpPr/>
      </dsp:nvSpPr>
      <dsp:spPr>
        <a:xfrm>
          <a:off x="0" y="1653719"/>
          <a:ext cx="8610600" cy="1622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387" tIns="40640" rIns="227584" bIns="40640" numCol="1" spcCol="1270" anchor="t" anchorCtr="0">
          <a:noAutofit/>
        </a:bodyPr>
        <a:lstStyle/>
        <a:p>
          <a:pPr marL="228600" lvl="1" indent="-228600" algn="l" defTabSz="1111250" rtl="0">
            <a:lnSpc>
              <a:spcPct val="90000"/>
            </a:lnSpc>
            <a:spcBef>
              <a:spcPct val="0"/>
            </a:spcBef>
            <a:spcAft>
              <a:spcPct val="20000"/>
            </a:spcAft>
            <a:buChar char="•"/>
          </a:pPr>
          <a:r>
            <a:rPr lang="en-CA" sz="2500" kern="1200" dirty="0">
              <a:solidFill>
                <a:schemeClr val="bg1"/>
              </a:solidFill>
              <a:effectLst>
                <a:outerShdw blurRad="38100" dist="38100" dir="2700000" algn="tl">
                  <a:srgbClr val="000000">
                    <a:alpha val="43137"/>
                  </a:srgbClr>
                </a:outerShdw>
              </a:effectLst>
              <a:latin typeface="Arial" pitchFamily="34" charset="0"/>
              <a:cs typeface="Arial" pitchFamily="34" charset="0"/>
            </a:rPr>
            <a:t>Is blowing and/or drifting expected?</a:t>
          </a:r>
        </a:p>
        <a:p>
          <a:pPr marL="228600" lvl="1" indent="-228600" algn="l" defTabSz="1111250" rtl="0">
            <a:lnSpc>
              <a:spcPct val="90000"/>
            </a:lnSpc>
            <a:spcBef>
              <a:spcPct val="0"/>
            </a:spcBef>
            <a:spcAft>
              <a:spcPct val="20000"/>
            </a:spcAft>
            <a:buChar char="•"/>
          </a:pPr>
          <a:r>
            <a:rPr lang="en-CA" sz="2500" kern="1200" dirty="0">
              <a:solidFill>
                <a:schemeClr val="bg1"/>
              </a:solidFill>
              <a:effectLst>
                <a:outerShdw blurRad="38100" dist="38100" dir="2700000" algn="tl">
                  <a:srgbClr val="000000">
                    <a:alpha val="43137"/>
                  </a:srgbClr>
                </a:outerShdw>
              </a:effectLst>
              <a:latin typeface="Arial" pitchFamily="34" charset="0"/>
              <a:cs typeface="Arial" pitchFamily="34" charset="0"/>
            </a:rPr>
            <a:t>Sunshine, clear skies?</a:t>
          </a:r>
        </a:p>
        <a:p>
          <a:pPr marL="228600" lvl="1" indent="-228600" algn="l" defTabSz="1111250" rtl="0">
            <a:lnSpc>
              <a:spcPct val="90000"/>
            </a:lnSpc>
            <a:spcBef>
              <a:spcPct val="0"/>
            </a:spcBef>
            <a:spcAft>
              <a:spcPct val="20000"/>
            </a:spcAft>
            <a:buChar char="•"/>
          </a:pPr>
          <a:r>
            <a:rPr lang="en-CA" sz="2500" kern="1200" dirty="0">
              <a:solidFill>
                <a:schemeClr val="bg1"/>
              </a:solidFill>
              <a:effectLst>
                <a:outerShdw blurRad="38100" dist="38100" dir="2700000" algn="tl">
                  <a:srgbClr val="000000">
                    <a:alpha val="43137"/>
                  </a:srgbClr>
                </a:outerShdw>
              </a:effectLst>
              <a:latin typeface="Arial" pitchFamily="34" charset="0"/>
              <a:cs typeface="Arial" pitchFamily="34" charset="0"/>
            </a:rPr>
            <a:t>Lake-effect/upslope snow squalls possible?</a:t>
          </a:r>
        </a:p>
        <a:p>
          <a:pPr marL="228600" lvl="1" indent="-228600" algn="l" defTabSz="1111250" rtl="0">
            <a:lnSpc>
              <a:spcPct val="90000"/>
            </a:lnSpc>
            <a:spcBef>
              <a:spcPct val="0"/>
            </a:spcBef>
            <a:spcAft>
              <a:spcPct val="20000"/>
            </a:spcAft>
            <a:buChar char="•"/>
          </a:pPr>
          <a:r>
            <a:rPr lang="en-CA" sz="2500" kern="1200" dirty="0">
              <a:solidFill>
                <a:schemeClr val="bg1"/>
              </a:solidFill>
              <a:effectLst>
                <a:outerShdw blurRad="38100" dist="38100" dir="2700000" algn="tl">
                  <a:srgbClr val="000000">
                    <a:alpha val="43137"/>
                  </a:srgbClr>
                </a:outerShdw>
              </a:effectLst>
              <a:latin typeface="Arial" pitchFamily="34" charset="0"/>
              <a:cs typeface="Arial" pitchFamily="34" charset="0"/>
            </a:rPr>
            <a:t>Dew point forecast, will there be a re-freeze?</a:t>
          </a:r>
          <a:endParaRPr lang="en-US" sz="2500"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dsp:txBody>
      <dsp:txXfrm>
        <a:off x="0" y="1653719"/>
        <a:ext cx="8610600" cy="16228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EC9CE-834C-4FB6-99F3-B81BA3658A63}" type="datetimeFigureOut">
              <a:rPr lang="en-US" smtClean="0"/>
              <a:pPr/>
              <a:t>8/9/2017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6080C-B8D8-4723-AE4C-278F16E645B8}" type="slidenum">
              <a:rPr lang="en-US" smtClean="0"/>
              <a:pPr/>
              <a:t>‹#›</a:t>
            </a:fld>
            <a:endParaRPr lang="en-US"/>
          </a:p>
        </p:txBody>
      </p:sp>
    </p:spTree>
    <p:extLst>
      <p:ext uri="{BB962C8B-B14F-4D97-AF65-F5344CB8AC3E}">
        <p14:creationId xmlns:p14="http://schemas.microsoft.com/office/powerpoint/2010/main" val="352270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reativecommons.org/licenses/by-sa/3.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rwis.dot.state.mn.u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creativecommons.org/licenses/by-sa/3.0"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clearroads.org/wp-content/uploads/Pages_165-170_from_MDOT_Winter-Operations-Trucking-Driving-School.pdf"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reativecommons.org/licenses/by-sa/3.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extLst>
      <p:ext uri="{BB962C8B-B14F-4D97-AF65-F5344CB8AC3E}">
        <p14:creationId xmlns:p14="http://schemas.microsoft.com/office/powerpoint/2010/main" val="3693428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term forecasts are often used</a:t>
            </a:r>
            <a:r>
              <a:rPr lang="en-US" baseline="0" dirty="0"/>
              <a:t> for agricultural purposes where they need to know long-term trends, such as over a season.  For snow and ice control, long term forecasting can be used for general planning.</a:t>
            </a:r>
          </a:p>
          <a:p>
            <a:endParaRPr lang="en-US" baseline="0" dirty="0"/>
          </a:p>
          <a:p>
            <a:r>
              <a:rPr lang="en-US" baseline="0" dirty="0"/>
              <a:t>For actual treatment short-term forecasting is much more useful. These reports can alert you to when a storm is likely to occur and what treatments to use. Hourly and minute-by-minute condition updates can be used to stay ahead of the storm.</a:t>
            </a:r>
            <a:endParaRPr lang="en-US" dirty="0"/>
          </a:p>
          <a:p>
            <a:endParaRPr lang="en-US" dirty="0"/>
          </a:p>
          <a:p>
            <a:r>
              <a:rPr lang="en-US" dirty="0"/>
              <a:t>Picture credit: Fortin</a:t>
            </a:r>
            <a:r>
              <a:rPr lang="en-US" baseline="0" dirty="0"/>
              <a:t> Consulting, Inc.</a:t>
            </a:r>
          </a:p>
          <a:p>
            <a:endParaRPr lang="en-US" baseline="0" dirty="0"/>
          </a:p>
          <a:p>
            <a:pPr marL="0" indent="0">
              <a:buNone/>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11</a:t>
            </a:fld>
            <a:endParaRPr lang="en-US"/>
          </a:p>
        </p:txBody>
      </p:sp>
    </p:spTree>
    <p:extLst>
      <p:ext uri="{BB962C8B-B14F-4D97-AF65-F5344CB8AC3E}">
        <p14:creationId xmlns:p14="http://schemas.microsoft.com/office/powerpoint/2010/main" val="29402867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101</a:t>
            </a:fld>
            <a:endParaRPr lang="en-US"/>
          </a:p>
        </p:txBody>
      </p:sp>
    </p:spTree>
    <p:extLst>
      <p:ext uri="{BB962C8B-B14F-4D97-AF65-F5344CB8AC3E}">
        <p14:creationId xmlns:p14="http://schemas.microsoft.com/office/powerpoint/2010/main" val="31753559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 </a:t>
            </a:r>
          </a:p>
          <a:p>
            <a:endParaRPr lang="en-US" baseline="0" dirty="0"/>
          </a:p>
          <a:p>
            <a:r>
              <a:rPr lang="en-US" baseline="0" dirty="0"/>
              <a:t>True or False: short term forecasts are good for general planning for the season.</a:t>
            </a:r>
          </a:p>
          <a:p>
            <a:pPr marL="228600" indent="-228600">
              <a:buAutoNum type="alphaLcPeriod"/>
            </a:pPr>
            <a:r>
              <a:rPr lang="en-US" baseline="0" dirty="0"/>
              <a:t>True(no)</a:t>
            </a:r>
          </a:p>
          <a:p>
            <a:pPr marL="228600" indent="-228600">
              <a:buAutoNum type="alphaLcPeriod"/>
            </a:pPr>
            <a:r>
              <a:rPr lang="en-US" baseline="0" dirty="0"/>
              <a:t>False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12</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 </a:t>
            </a:r>
          </a:p>
          <a:p>
            <a:endParaRPr lang="en-US" baseline="0" dirty="0"/>
          </a:p>
          <a:p>
            <a:r>
              <a:rPr lang="en-US" baseline="0" dirty="0"/>
              <a:t>True </a:t>
            </a:r>
            <a:r>
              <a:rPr lang="en-US" baseline="0"/>
              <a:t>or False: </a:t>
            </a:r>
            <a:r>
              <a:rPr lang="en-US" baseline="0" dirty="0"/>
              <a:t>short term forecasts are good for general planning for the season.</a:t>
            </a:r>
          </a:p>
          <a:p>
            <a:pPr marL="228600" indent="-228600">
              <a:buAutoNum type="alphaLcPeriod"/>
            </a:pPr>
            <a:r>
              <a:rPr lang="en-US" baseline="0" dirty="0"/>
              <a:t>True(no)</a:t>
            </a:r>
          </a:p>
          <a:p>
            <a:pPr marL="228600" indent="-228600">
              <a:buAutoNum type="alphaLcPeriod"/>
            </a:pPr>
            <a:r>
              <a:rPr lang="en-US" baseline="0" dirty="0"/>
              <a:t>False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13</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There are many sources</a:t>
            </a:r>
            <a:r>
              <a:rPr lang="en-US" altLang="en-US" baseline="0" dirty="0"/>
              <a:t> for weather information, media such as television or radio forecasts, and the internet has a wide variety or weather forecasting sites. </a:t>
            </a:r>
          </a:p>
          <a:p>
            <a:pPr eaLnBrk="1" hangingPunct="1">
              <a:spcBef>
                <a:spcPct val="0"/>
              </a:spcBef>
            </a:pPr>
            <a:endParaRPr lang="en-US" altLang="en-US" baseline="0" dirty="0"/>
          </a:p>
          <a:p>
            <a:pPr eaLnBrk="1" hangingPunct="1">
              <a:spcBef>
                <a:spcPct val="0"/>
              </a:spcBef>
            </a:pPr>
            <a:r>
              <a:rPr lang="en-US" altLang="en-US" baseline="0" dirty="0"/>
              <a:t>Presenter ask the participants:  Do any of you use a specific site? (take feedback from the audience if they like a particular internet site for getting weather or insert your own preferences here)</a:t>
            </a:r>
          </a:p>
          <a:p>
            <a:pPr eaLnBrk="1" hangingPunct="1">
              <a:spcBef>
                <a:spcPct val="0"/>
              </a:spcBef>
            </a:pPr>
            <a:endParaRPr lang="en-US" altLang="en-US" baseline="0" dirty="0"/>
          </a:p>
          <a:p>
            <a:pPr eaLnBrk="1" hangingPunct="1">
              <a:spcBef>
                <a:spcPct val="0"/>
              </a:spcBef>
            </a:pPr>
            <a:r>
              <a:rPr lang="en-US" altLang="en-US" baseline="0" dirty="0"/>
              <a:t>There are also government services such as the National Weather Service or NOAA, as well as private companies (could also be known as Value Added Meteorologists) such as DTN, Meridian Forecasts. Most likely you use a combination of these sources to stay up to date on the latest weather.</a:t>
            </a:r>
            <a:endParaRPr lang="en-US" altLang="en-US" dirty="0"/>
          </a:p>
          <a:p>
            <a:pPr eaLnBrk="1" hangingPunct="1">
              <a:spcBef>
                <a:spcPct val="0"/>
              </a:spcBef>
            </a:pPr>
            <a:endParaRPr lang="en-US" altLang="en-US" dirty="0"/>
          </a:p>
          <a:p>
            <a:pPr eaLnBrk="1" hangingPunct="1">
              <a:spcBef>
                <a:spcPct val="0"/>
              </a:spcBef>
            </a:pPr>
            <a:r>
              <a:rPr lang="en-US" altLang="en-US" dirty="0"/>
              <a:t>Slide adapted from Complete-program-2012-Milwaukee</a:t>
            </a:r>
            <a:r>
              <a:rPr lang="en-US" altLang="en-US" baseline="0" dirty="0"/>
              <a:t>.ppt slide 35</a:t>
            </a:r>
            <a:endParaRPr lang="en-US" alt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14</a:t>
            </a:fld>
            <a:endParaRPr lang="en-US"/>
          </a:p>
        </p:txBody>
      </p:sp>
    </p:spTree>
    <p:extLst>
      <p:ext uri="{BB962C8B-B14F-4D97-AF65-F5344CB8AC3E}">
        <p14:creationId xmlns:p14="http://schemas.microsoft.com/office/powerpoint/2010/main" val="1678157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400" dirty="0">
                <a:effectLst/>
              </a:rPr>
              <a:t>What is a reliable source for weather forecasts?</a:t>
            </a:r>
          </a:p>
          <a:p>
            <a:pPr>
              <a:buNone/>
            </a:pPr>
            <a:endParaRPr lang="en-US" sz="1600" dirty="0"/>
          </a:p>
          <a:p>
            <a:pPr marL="742950" indent="-742950">
              <a:buFont typeface="+mj-lt"/>
              <a:buNone/>
            </a:pPr>
            <a:r>
              <a:rPr lang="en-US" sz="1200" dirty="0">
                <a:effectLst/>
              </a:rPr>
              <a:t>A.</a:t>
            </a:r>
            <a:r>
              <a:rPr lang="en-US" sz="1200" baseline="0" dirty="0">
                <a:effectLst/>
              </a:rPr>
              <a:t>  </a:t>
            </a:r>
            <a:r>
              <a:rPr lang="en-US" sz="1200" dirty="0">
                <a:effectLst/>
              </a:rPr>
              <a:t>Local media</a:t>
            </a:r>
          </a:p>
          <a:p>
            <a:pPr marL="742950" indent="-742950">
              <a:buFont typeface="+mj-lt"/>
              <a:buNone/>
            </a:pPr>
            <a:r>
              <a:rPr lang="en-US" sz="1200" dirty="0">
                <a:effectLst/>
              </a:rPr>
              <a:t>B.  Government agencies</a:t>
            </a:r>
          </a:p>
          <a:p>
            <a:pPr marL="0" indent="0">
              <a:buFont typeface="+mj-lt"/>
              <a:buNone/>
            </a:pPr>
            <a:r>
              <a:rPr lang="en-US" sz="1200" dirty="0">
                <a:effectLst/>
              </a:rPr>
              <a:t>C.  Internet</a:t>
            </a:r>
          </a:p>
          <a:p>
            <a:pPr marL="0" indent="0">
              <a:buFont typeface="+mj-lt"/>
              <a:buNone/>
            </a:pPr>
            <a:r>
              <a:rPr lang="en-US" sz="1200" dirty="0">
                <a:effectLst/>
              </a:rPr>
              <a:t>D.  Private Companies</a:t>
            </a:r>
          </a:p>
          <a:p>
            <a:pPr marL="742950" indent="-742950">
              <a:buFont typeface="+mj-lt"/>
              <a:buNone/>
            </a:pPr>
            <a:r>
              <a:rPr lang="en-US" sz="1200" dirty="0">
                <a:effectLst/>
              </a:rPr>
              <a:t>E.  Windows (the glass kind)</a:t>
            </a:r>
          </a:p>
          <a:p>
            <a:pPr marL="742950" indent="-742950">
              <a:buFont typeface="+mj-lt"/>
              <a:buNone/>
            </a:pPr>
            <a:r>
              <a:rPr lang="en-US" sz="1200" dirty="0">
                <a:effectLst/>
              </a:rPr>
              <a:t>F.  All of the above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400" dirty="0">
                <a:effectLst/>
              </a:rPr>
              <a:t>What is a reliable source for weather forecasts?</a:t>
            </a:r>
          </a:p>
          <a:p>
            <a:pPr>
              <a:buNone/>
            </a:pPr>
            <a:endParaRPr lang="en-US" sz="1600" dirty="0"/>
          </a:p>
          <a:p>
            <a:pPr marL="742950" indent="-742950">
              <a:buFont typeface="+mj-lt"/>
              <a:buNone/>
            </a:pPr>
            <a:r>
              <a:rPr lang="en-US" sz="1200" dirty="0">
                <a:effectLst/>
              </a:rPr>
              <a:t>A.</a:t>
            </a:r>
            <a:r>
              <a:rPr lang="en-US" sz="1200" baseline="0" dirty="0">
                <a:effectLst/>
              </a:rPr>
              <a:t>  </a:t>
            </a:r>
            <a:r>
              <a:rPr lang="en-US" sz="1200" dirty="0">
                <a:effectLst/>
              </a:rPr>
              <a:t>Local media</a:t>
            </a:r>
          </a:p>
          <a:p>
            <a:pPr marL="742950" indent="-742950">
              <a:buFont typeface="+mj-lt"/>
              <a:buNone/>
            </a:pPr>
            <a:r>
              <a:rPr lang="en-US" sz="1200" dirty="0">
                <a:effectLst/>
              </a:rPr>
              <a:t>B.  Government agencies</a:t>
            </a:r>
          </a:p>
          <a:p>
            <a:pPr marL="0" indent="0">
              <a:buFont typeface="+mj-lt"/>
              <a:buNone/>
            </a:pPr>
            <a:r>
              <a:rPr lang="en-US" sz="1200" dirty="0">
                <a:effectLst/>
              </a:rPr>
              <a:t>C.  Internet</a:t>
            </a:r>
          </a:p>
          <a:p>
            <a:pPr marL="742950" indent="-742950">
              <a:buFont typeface="+mj-lt"/>
              <a:buNone/>
            </a:pPr>
            <a:r>
              <a:rPr lang="en-US" sz="1200" dirty="0">
                <a:effectLst/>
              </a:rPr>
              <a:t>D.  Private companies</a:t>
            </a:r>
          </a:p>
          <a:p>
            <a:pPr marL="742950" indent="-742950">
              <a:buFont typeface="+mj-lt"/>
              <a:buNone/>
            </a:pPr>
            <a:r>
              <a:rPr lang="en-US" sz="1200" dirty="0">
                <a:effectLst/>
              </a:rPr>
              <a:t>E.  Windows (the glass kind)</a:t>
            </a:r>
          </a:p>
          <a:p>
            <a:pPr marL="742950" indent="-742950">
              <a:buFont typeface="+mj-lt"/>
              <a:buNone/>
            </a:pPr>
            <a:r>
              <a:rPr lang="en-US" sz="1200" dirty="0">
                <a:effectLst/>
              </a:rPr>
              <a:t>F.  All of the above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t>There are dangers is using a consumer product in industrial applications.  Television, radio and internet sources are good to excellent for observations and range from poor to fair for forecasting services.  </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t>This is because</a:t>
            </a:r>
            <a:r>
              <a:rPr lang="en-US" altLang="en-US" baseline="0" dirty="0"/>
              <a:t> </a:t>
            </a:r>
            <a:r>
              <a:rPr lang="en-US" altLang="en-US" dirty="0"/>
              <a:t>most</a:t>
            </a:r>
            <a:r>
              <a:rPr lang="en-US" altLang="en-US" baseline="0" dirty="0"/>
              <a:t> media sources are giving information about the air temperature as opposed to the pavement temperature, which is important for making decisions on which product to use. These two temperatures can vary by 10 to 20 degrees.</a:t>
            </a:r>
            <a:endParaRPr lang="en-US" altLang="en-US" dirty="0"/>
          </a:p>
          <a:p>
            <a:pPr eaLnBrk="1" hangingPunct="1">
              <a:spcBef>
                <a:spcPct val="0"/>
              </a:spcBef>
            </a:pPr>
            <a:endParaRPr lang="en-US" altLang="en-US" dirty="0"/>
          </a:p>
          <a:p>
            <a:pPr eaLnBrk="1" hangingPunct="1">
              <a:spcBef>
                <a:spcPct val="0"/>
              </a:spcBef>
            </a:pPr>
            <a:r>
              <a:rPr lang="en-US" altLang="en-US" dirty="0"/>
              <a:t>In addition, it is because of their nature (7 seconds to 3 or 4 minutes to cover the local to national forecasts, respectively)  and the nature of the atmosphere which is quite detailed across a breadth of time and spatial scales.</a:t>
            </a:r>
          </a:p>
          <a:p>
            <a:pPr eaLnBrk="1" hangingPunct="1">
              <a:spcBef>
                <a:spcPct val="0"/>
              </a:spcBef>
            </a:pPr>
            <a:endParaRPr lang="en-US" dirty="0"/>
          </a:p>
          <a:p>
            <a:pPr eaLnBrk="1" hangingPunct="1">
              <a:spcBef>
                <a:spcPct val="0"/>
              </a:spcBef>
            </a:pPr>
            <a:r>
              <a:rPr lang="en-US" dirty="0">
                <a:solidFill>
                  <a:srgbClr val="FF0000"/>
                </a:solidFill>
              </a:rPr>
              <a:t>Picture credit left</a:t>
            </a:r>
            <a:r>
              <a:rPr lang="en-US" baseline="0" dirty="0">
                <a:solidFill>
                  <a:srgbClr val="FF0000"/>
                </a:solidFill>
              </a:rPr>
              <a:t>: Minnesota Road Training</a:t>
            </a:r>
            <a:endParaRPr lang="en-US" dirty="0">
              <a:solidFill>
                <a:srgbClr val="FF000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a:t>Picture credit right: Jake </a:t>
            </a:r>
            <a:r>
              <a:rPr lang="en-US" baseline="0" dirty="0" err="1"/>
              <a:t>Bouma</a:t>
            </a:r>
            <a:r>
              <a:rPr lang="en-US" baseline="0" dirty="0"/>
              <a:t>, Forecast: snow. https://www.flickr.com/photos/30885355@N00/2245250544 </a:t>
            </a:r>
            <a:r>
              <a:rPr lang="en-US" sz="1200" b="0" i="0" kern="1200" dirty="0">
                <a:solidFill>
                  <a:schemeClr val="tx1"/>
                </a:solidFill>
                <a:effectLst/>
                <a:latin typeface="+mn-lt"/>
                <a:ea typeface="+mn-ea"/>
                <a:cs typeface="+mn-cs"/>
              </a:rPr>
              <a:t>are licensed under a </a:t>
            </a:r>
            <a:r>
              <a:rPr lang="en-US" sz="1200" b="0" i="0" u="none" strike="noStrike" kern="1200" dirty="0">
                <a:solidFill>
                  <a:schemeClr val="tx1"/>
                </a:solidFill>
                <a:effectLst/>
                <a:latin typeface="+mn-lt"/>
                <a:ea typeface="+mn-ea"/>
                <a:cs typeface="+mn-cs"/>
                <a:hlinkClick r:id="rId3"/>
              </a:rPr>
              <a:t>Creative Commons Attribution Share-Alike 3.0 License</a:t>
            </a:r>
            <a:endParaRPr lang="en-US" dirty="0"/>
          </a:p>
          <a:p>
            <a:pPr eaLnBrk="1" hangingPunct="1">
              <a:spcBef>
                <a:spcPct val="0"/>
              </a:spcBef>
            </a:pPr>
            <a:endParaRPr lang="en-US" dirty="0"/>
          </a:p>
          <a:p>
            <a:endParaRPr lang="en-US" dirty="0"/>
          </a:p>
          <a:p>
            <a:r>
              <a:rPr lang="en-US" dirty="0"/>
              <a:t>Test</a:t>
            </a:r>
            <a:r>
              <a:rPr lang="en-US" baseline="0" dirty="0"/>
              <a:t> question: TV news temperature forecasts are based off:</a:t>
            </a:r>
          </a:p>
          <a:p>
            <a:pPr marL="228600" indent="-228600">
              <a:buAutoNum type="alphaUcPeriod"/>
            </a:pPr>
            <a:r>
              <a:rPr lang="en-US" baseline="0" dirty="0"/>
              <a:t>Pavement temperatures (no)</a:t>
            </a:r>
          </a:p>
          <a:p>
            <a:pPr marL="228600" indent="-228600">
              <a:buAutoNum type="alphaUcPeriod"/>
            </a:pPr>
            <a:r>
              <a:rPr lang="en-US" baseline="0" dirty="0" err="1"/>
              <a:t>Windchill</a:t>
            </a:r>
            <a:r>
              <a:rPr lang="en-US" baseline="0" dirty="0"/>
              <a:t> temperatures (no)</a:t>
            </a:r>
          </a:p>
          <a:p>
            <a:pPr marL="228600" indent="-228600">
              <a:buAutoNum type="alphaUcPeriod"/>
            </a:pPr>
            <a:r>
              <a:rPr lang="en-US" baseline="0" dirty="0"/>
              <a:t>Air temperatures (yes)</a:t>
            </a:r>
          </a:p>
          <a:p>
            <a:pPr marL="228600" indent="-228600">
              <a:buAutoNum type="alphaUcPeriod"/>
            </a:pPr>
            <a:r>
              <a:rPr lang="en-US" baseline="0" dirty="0"/>
              <a:t>Pure speculation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17</a:t>
            </a:fld>
            <a:endParaRPr lang="en-US"/>
          </a:p>
        </p:txBody>
      </p:sp>
    </p:spTree>
    <p:extLst>
      <p:ext uri="{BB962C8B-B14F-4D97-AF65-F5344CB8AC3E}">
        <p14:creationId xmlns:p14="http://schemas.microsoft.com/office/powerpoint/2010/main" val="3594875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True or false: Weather forecasts are always reliable.</a:t>
            </a:r>
          </a:p>
          <a:p>
            <a:pPr>
              <a:buNone/>
            </a:pPr>
            <a:endParaRPr lang="en-US" sz="1200" dirty="0">
              <a:effectLst/>
            </a:endParaRPr>
          </a:p>
          <a:p>
            <a:pPr marL="742950" indent="-742950">
              <a:buFont typeface="+mj-lt"/>
              <a:buNone/>
            </a:pPr>
            <a:r>
              <a:rPr lang="en-US" sz="1200" dirty="0">
                <a:effectLst/>
              </a:rPr>
              <a:t>A.  True (no)</a:t>
            </a:r>
          </a:p>
          <a:p>
            <a:pPr marL="742950" indent="-742950">
              <a:buFont typeface="+mj-lt"/>
              <a:buNone/>
            </a:pPr>
            <a:r>
              <a:rPr lang="en-US" sz="1200" dirty="0">
                <a:effectLst/>
              </a:rPr>
              <a:t>B.  False (yes)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True or false: Weather forecasts are always reliable.</a:t>
            </a:r>
          </a:p>
          <a:p>
            <a:pPr>
              <a:buNone/>
            </a:pPr>
            <a:endParaRPr lang="en-US" sz="1200" dirty="0">
              <a:effectLst/>
            </a:endParaRPr>
          </a:p>
          <a:p>
            <a:pPr marL="742950" indent="-742950">
              <a:buFont typeface="+mj-lt"/>
              <a:buNone/>
            </a:pPr>
            <a:r>
              <a:rPr lang="en-US" sz="1200" dirty="0">
                <a:effectLst/>
              </a:rPr>
              <a:t>A.  True (no)</a:t>
            </a:r>
          </a:p>
          <a:p>
            <a:pPr marL="742950" indent="-742950">
              <a:buFont typeface="+mj-lt"/>
              <a:buNone/>
            </a:pPr>
            <a:r>
              <a:rPr lang="en-US" sz="1200" dirty="0">
                <a:effectLst/>
              </a:rPr>
              <a:t>B.  False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Weather Service can</a:t>
            </a:r>
            <a:r>
              <a:rPr lang="en-US" baseline="0" dirty="0"/>
              <a:t> send out Weather Briefings, and also has a website which provides information on precipitation, temperature, dew point, wind chill and more. However they do not provide information on pavement temperatures. This is helpful for knowing when a storm is coming, but may not be helpful when considering putting down materials on the road.</a:t>
            </a:r>
          </a:p>
          <a:p>
            <a:endParaRPr lang="en-US" baseline="0" dirty="0"/>
          </a:p>
          <a:p>
            <a:r>
              <a:rPr lang="en-US" baseline="0" dirty="0"/>
              <a:t>Picture credits: Briefing provided by NY 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20</a:t>
            </a:fld>
            <a:endParaRPr lang="en-US"/>
          </a:p>
        </p:txBody>
      </p:sp>
    </p:spTree>
    <p:extLst>
      <p:ext uri="{BB962C8B-B14F-4D97-AF65-F5344CB8AC3E}">
        <p14:creationId xmlns:p14="http://schemas.microsoft.com/office/powerpoint/2010/main" val="4288957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a:t>
            </a:fld>
            <a:endParaRPr lang="en-US"/>
          </a:p>
        </p:txBody>
      </p:sp>
    </p:spTree>
    <p:extLst>
      <p:ext uri="{BB962C8B-B14F-4D97-AF65-F5344CB8AC3E}">
        <p14:creationId xmlns:p14="http://schemas.microsoft.com/office/powerpoint/2010/main" val="2408478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t>Value Added Meteorologists (or private companies) such as Schneider Electric, </a:t>
            </a:r>
            <a:r>
              <a:rPr lang="en-US" altLang="en-US" baseline="0" dirty="0" err="1"/>
              <a:t>Iteris</a:t>
            </a:r>
            <a:r>
              <a:rPr lang="en-US" altLang="en-US" baseline="0" dirty="0"/>
              <a:t>, and others can provide additional weather information for a fee.</a:t>
            </a:r>
            <a:endParaRPr lang="en-US" altLang="en-US" dirty="0"/>
          </a:p>
          <a:p>
            <a:endParaRPr lang="en-US" dirty="0"/>
          </a:p>
          <a:p>
            <a:r>
              <a:rPr lang="en-US" dirty="0"/>
              <a:t>Note to presenters:</a:t>
            </a:r>
            <a:r>
              <a:rPr lang="en-US" baseline="0" dirty="0"/>
              <a:t>  </a:t>
            </a:r>
            <a:r>
              <a:rPr lang="en-US" dirty="0"/>
              <a:t>If your state subscribes</a:t>
            </a:r>
            <a:r>
              <a:rPr lang="en-US" baseline="0" dirty="0"/>
              <a:t> to one of these services add your information here. Give access information, brief statement of benefits, how it can be used.  Then delete the yellow box before making the presentation.</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21</a:t>
            </a:fld>
            <a:endParaRPr lang="en-US"/>
          </a:p>
        </p:txBody>
      </p:sp>
    </p:spTree>
    <p:extLst>
      <p:ext uri="{BB962C8B-B14F-4D97-AF65-F5344CB8AC3E}">
        <p14:creationId xmlns:p14="http://schemas.microsoft.com/office/powerpoint/2010/main" val="3005957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slide is an example of the report that Beloit, WI receives from the Continental Weather Service. </a:t>
            </a:r>
          </a:p>
          <a:p>
            <a:endParaRPr lang="en-US" baseline="0" dirty="0"/>
          </a:p>
          <a:p>
            <a:r>
              <a:rPr lang="en-US" dirty="0">
                <a:latin typeface="Arial" pitchFamily="34" charset="0"/>
                <a:cs typeface="Arial" pitchFamily="34" charset="0"/>
              </a:rPr>
              <a:t>Note to presenter:  Insert YOUR EXAMPLE REPORT HERE instead of this one.  Delete the yellow box before making presentation.</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22</a:t>
            </a:fld>
            <a:endParaRPr lang="en-US"/>
          </a:p>
        </p:txBody>
      </p:sp>
    </p:spTree>
    <p:extLst>
      <p:ext uri="{BB962C8B-B14F-4D97-AF65-F5344CB8AC3E}">
        <p14:creationId xmlns:p14="http://schemas.microsoft.com/office/powerpoint/2010/main" val="2242978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Minnesota’s </a:t>
            </a:r>
            <a:r>
              <a:rPr lang="en-US" dirty="0" err="1"/>
              <a:t>Iteris</a:t>
            </a:r>
            <a:r>
              <a:rPr lang="en-US" baseline="0" dirty="0"/>
              <a:t> system for the City of Maple Grove. This service provides the following information:</a:t>
            </a:r>
          </a:p>
          <a:p>
            <a:pPr marL="171450" indent="-171450">
              <a:buFont typeface="Arial" panose="020B0604020202020204" pitchFamily="34" charset="0"/>
              <a:buChar char="•"/>
            </a:pPr>
            <a:r>
              <a:rPr lang="en-US" baseline="0" dirty="0"/>
              <a:t>Pavement temperature</a:t>
            </a:r>
          </a:p>
          <a:p>
            <a:pPr marL="171450" indent="-171450">
              <a:buFont typeface="Arial" panose="020B0604020202020204" pitchFamily="34" charset="0"/>
              <a:buChar char="•"/>
            </a:pPr>
            <a:r>
              <a:rPr lang="en-US" baseline="0" dirty="0"/>
              <a:t>Road condition</a:t>
            </a:r>
          </a:p>
          <a:p>
            <a:pPr marL="171450" indent="-171450">
              <a:buFont typeface="Arial" panose="020B0604020202020204" pitchFamily="34" charset="0"/>
              <a:buChar char="•"/>
            </a:pPr>
            <a:r>
              <a:rPr lang="en-US" baseline="0" dirty="0"/>
              <a:t>Frost probability</a:t>
            </a:r>
          </a:p>
          <a:p>
            <a:pPr marL="171450" indent="-171450">
              <a:buFont typeface="Arial" panose="020B0604020202020204" pitchFamily="34" charset="0"/>
              <a:buChar char="•"/>
            </a:pPr>
            <a:r>
              <a:rPr lang="en-US" baseline="0" dirty="0"/>
              <a:t>Air temperature</a:t>
            </a:r>
          </a:p>
          <a:p>
            <a:pPr marL="171450" indent="-171450">
              <a:buFont typeface="Arial" panose="020B0604020202020204" pitchFamily="34" charset="0"/>
              <a:buChar char="•"/>
            </a:pPr>
            <a:r>
              <a:rPr lang="en-US" baseline="0" dirty="0"/>
              <a:t>Dew point</a:t>
            </a:r>
          </a:p>
          <a:p>
            <a:pPr marL="171450" indent="-171450">
              <a:buFont typeface="Arial" panose="020B0604020202020204" pitchFamily="34" charset="0"/>
              <a:buChar char="•"/>
            </a:pPr>
            <a:r>
              <a:rPr lang="en-US" baseline="0" dirty="0"/>
              <a:t>Relative humidity</a:t>
            </a:r>
          </a:p>
          <a:p>
            <a:pPr marL="171450" indent="-171450">
              <a:buFont typeface="Arial" panose="020B0604020202020204" pitchFamily="34" charset="0"/>
              <a:buChar char="•"/>
            </a:pPr>
            <a:r>
              <a:rPr lang="en-US" baseline="0" dirty="0"/>
              <a:t>Wind direction, average speed, and gust speed</a:t>
            </a:r>
          </a:p>
          <a:p>
            <a:pPr marL="171450" indent="-171450">
              <a:buFont typeface="Arial" panose="020B0604020202020204" pitchFamily="34" charset="0"/>
              <a:buChar char="•"/>
            </a:pPr>
            <a:r>
              <a:rPr lang="en-US" baseline="0" dirty="0"/>
              <a:t>Wind chill</a:t>
            </a:r>
          </a:p>
          <a:p>
            <a:pPr marL="171450" indent="-171450">
              <a:buFont typeface="Arial" panose="020B0604020202020204" pitchFamily="34" charset="0"/>
              <a:buChar char="•"/>
            </a:pPr>
            <a:r>
              <a:rPr lang="en-US" baseline="0" dirty="0"/>
              <a:t>Precipitation type, probability, rate, and accumulation</a:t>
            </a:r>
          </a:p>
          <a:p>
            <a:pPr marL="171450" indent="-171450">
              <a:buFont typeface="Arial" panose="020B0604020202020204" pitchFamily="34" charset="0"/>
              <a:buChar char="•"/>
            </a:pPr>
            <a:r>
              <a:rPr lang="en-US" baseline="0" dirty="0"/>
              <a:t>Visibility</a:t>
            </a:r>
          </a:p>
          <a:p>
            <a:pPr marL="171450" indent="-171450">
              <a:buFont typeface="Arial" panose="020B0604020202020204" pitchFamily="34" charset="0"/>
              <a:buChar char="•"/>
            </a:pPr>
            <a:endParaRPr lang="en-US" baseline="0" dirty="0"/>
          </a:p>
          <a:p>
            <a:endParaRPr lang="en-US" baseline="0" dirty="0"/>
          </a:p>
          <a:p>
            <a:r>
              <a:rPr lang="en-US" dirty="0">
                <a:latin typeface="Arial" pitchFamily="34" charset="0"/>
                <a:cs typeface="Arial" pitchFamily="34" charset="0"/>
              </a:rPr>
              <a:t>Note to presenter:  Insert YOUR EXAMPLE REPORT HERE instead of this one.  Delete the yellow box before making presentation.</a:t>
            </a:r>
            <a:endParaRPr lang="en-US" dirty="0"/>
          </a:p>
          <a:p>
            <a:pPr marL="171450" indent="-17145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23</a:t>
            </a:fld>
            <a:endParaRPr lang="en-US"/>
          </a:p>
        </p:txBody>
      </p:sp>
    </p:spTree>
    <p:extLst>
      <p:ext uri="{BB962C8B-B14F-4D97-AF65-F5344CB8AC3E}">
        <p14:creationId xmlns:p14="http://schemas.microsoft.com/office/powerpoint/2010/main" val="2959423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4E73C843-B509-4546-9BC7-8C0D98ACCE74}" type="slidenum">
              <a:rPr lang="en-US"/>
              <a:pPr/>
              <a:t>24</a:t>
            </a:fld>
            <a:endParaRPr lang="en-US"/>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r>
              <a:rPr lang="en-US" dirty="0">
                <a:latin typeface="Arial Unicode MS" pitchFamily="-107" charset="0"/>
              </a:rPr>
              <a:t>This slide shows another example.</a:t>
            </a:r>
          </a:p>
          <a:p>
            <a:endParaRPr lang="en-US" baseline="0" dirty="0"/>
          </a:p>
          <a:p>
            <a:r>
              <a:rPr lang="en-US" dirty="0">
                <a:latin typeface="Arial" pitchFamily="34" charset="0"/>
                <a:cs typeface="Arial" pitchFamily="34" charset="0"/>
              </a:rPr>
              <a:t>Note to presenter:  Insert YOUR EXAMPLE REPORT HERE instead of this one.  Delete the yellow box before making presentation.</a:t>
            </a:r>
            <a:endParaRPr lang="en-US" dirty="0"/>
          </a:p>
          <a:p>
            <a:pPr eaLnBrk="1" hangingPunct="1"/>
            <a:endParaRPr lang="en-US" dirty="0">
              <a:latin typeface="Arial Unicode MS" pitchFamily="-107"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Unicode MS" pitchFamily="-107" charset="0"/>
              </a:rPr>
              <a:t>Slide from IowaDOT_New-Operator-Snow-and-Ice-Training_slides_91-118 </a:t>
            </a:r>
            <a:r>
              <a:rPr lang="en-US" dirty="0" err="1">
                <a:latin typeface="Arial Unicode MS" pitchFamily="-107" charset="0"/>
              </a:rPr>
              <a:t>ppt</a:t>
            </a:r>
            <a:endParaRPr lang="en-US" dirty="0">
              <a:latin typeface="Arial Unicode MS" pitchFamily="-107" charset="0"/>
            </a:endParaRPr>
          </a:p>
          <a:p>
            <a:pPr eaLnBrk="1" hangingPunct="1"/>
            <a:endParaRPr lang="en-US" dirty="0">
              <a:latin typeface="Arial Unicode MS" pitchFamily="-107" charset="0"/>
            </a:endParaRPr>
          </a:p>
        </p:txBody>
      </p:sp>
    </p:spTree>
    <p:extLst>
      <p:ext uri="{BB962C8B-B14F-4D97-AF65-F5344CB8AC3E}">
        <p14:creationId xmlns:p14="http://schemas.microsoft.com/office/powerpoint/2010/main" val="1519210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34858FEF-C169-4DBC-9C9A-461A152B42C9}" type="slidenum">
              <a:rPr lang="en-US"/>
              <a:pPr/>
              <a:t>25</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r>
              <a:rPr lang="en-US" dirty="0">
                <a:latin typeface="Arial Unicode MS" pitchFamily="-107" charset="0"/>
              </a:rPr>
              <a:t>Final forecast format was not available when this presentation prepared.  This is a prototype. </a:t>
            </a:r>
          </a:p>
          <a:p>
            <a:pPr eaLnBrk="1" hangingPunct="1"/>
            <a:endParaRPr lang="en-US" dirty="0">
              <a:latin typeface="Arial Unicode MS" pitchFamily="-107" charset="0"/>
            </a:endParaRPr>
          </a:p>
          <a:p>
            <a:pPr eaLnBrk="1" hangingPunct="1"/>
            <a:r>
              <a:rPr lang="en-US" dirty="0">
                <a:latin typeface="Arial Unicode MS" pitchFamily="-107" charset="0"/>
              </a:rPr>
              <a:t>This report gives information</a:t>
            </a:r>
            <a:r>
              <a:rPr lang="en-US" baseline="0" dirty="0">
                <a:latin typeface="Arial Unicode MS" pitchFamily="-107" charset="0"/>
              </a:rPr>
              <a:t> on:</a:t>
            </a:r>
          </a:p>
          <a:p>
            <a:pPr eaLnBrk="1" hangingPunct="1"/>
            <a:r>
              <a:rPr lang="en-US" baseline="0" dirty="0">
                <a:latin typeface="Arial Unicode MS" pitchFamily="-107" charset="0"/>
              </a:rPr>
              <a:t>Pavement temperature</a:t>
            </a:r>
          </a:p>
          <a:p>
            <a:pPr eaLnBrk="1" hangingPunct="1"/>
            <a:r>
              <a:rPr lang="en-US" baseline="0" dirty="0">
                <a:latin typeface="Arial Unicode MS" pitchFamily="-107" charset="0"/>
              </a:rPr>
              <a:t>Deck temperature</a:t>
            </a:r>
          </a:p>
          <a:p>
            <a:pPr eaLnBrk="1" hangingPunct="1"/>
            <a:r>
              <a:rPr lang="en-US" baseline="0" dirty="0">
                <a:latin typeface="Arial Unicode MS" pitchFamily="-107" charset="0"/>
              </a:rPr>
              <a:t>Air temperature</a:t>
            </a:r>
          </a:p>
          <a:p>
            <a:pPr eaLnBrk="1" hangingPunct="1"/>
            <a:r>
              <a:rPr lang="en-US" baseline="0" dirty="0">
                <a:latin typeface="Arial Unicode MS" pitchFamily="-107" charset="0"/>
              </a:rPr>
              <a:t>Dew Point</a:t>
            </a:r>
          </a:p>
          <a:p>
            <a:pPr eaLnBrk="1" hangingPunct="1"/>
            <a:r>
              <a:rPr lang="en-US" baseline="0" dirty="0">
                <a:latin typeface="Arial Unicode MS" pitchFamily="-107" charset="0"/>
              </a:rPr>
              <a:t>Wind direction, average speed, and gust speed</a:t>
            </a:r>
          </a:p>
          <a:p>
            <a:pPr eaLnBrk="1" hangingPunct="1"/>
            <a:r>
              <a:rPr lang="en-US" baseline="0" dirty="0">
                <a:latin typeface="Arial Unicode MS" pitchFamily="-107" charset="0"/>
              </a:rPr>
              <a:t>Precipitation forecast</a:t>
            </a:r>
            <a:endParaRPr lang="en-US" dirty="0">
              <a:latin typeface="Arial Unicode MS" pitchFamily="-107" charset="0"/>
            </a:endParaRPr>
          </a:p>
          <a:p>
            <a:endParaRPr lang="en-US" baseline="0" dirty="0"/>
          </a:p>
          <a:p>
            <a:r>
              <a:rPr lang="en-US" dirty="0">
                <a:latin typeface="Arial" pitchFamily="34" charset="0"/>
                <a:cs typeface="Arial" pitchFamily="34" charset="0"/>
              </a:rPr>
              <a:t>Note to presenter:  Insert YOUR EXAMPLE REPORT HERE instead of this one.  Delete the yellow box before making presentation.</a:t>
            </a:r>
            <a:endParaRPr lang="en-US" dirty="0"/>
          </a:p>
          <a:p>
            <a:pPr eaLnBrk="1" hangingPunct="1"/>
            <a:endParaRPr lang="en-US" dirty="0">
              <a:latin typeface="Arial Unicode MS" pitchFamily="-107" charset="0"/>
            </a:endParaRPr>
          </a:p>
          <a:p>
            <a:pPr eaLnBrk="1" hangingPunct="1"/>
            <a:endParaRPr lang="en-US" dirty="0">
              <a:latin typeface="Arial Unicode MS" pitchFamily="-107"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Unicode MS" pitchFamily="-107" charset="0"/>
              </a:rPr>
              <a:t>Slide from IowaDOT_New-Operator-Snow-and-Ice-Training_slides_91-118 </a:t>
            </a:r>
            <a:r>
              <a:rPr lang="en-US" dirty="0" err="1">
                <a:latin typeface="Arial Unicode MS" pitchFamily="-107" charset="0"/>
              </a:rPr>
              <a:t>ppt</a:t>
            </a:r>
            <a:endParaRPr lang="en-US" dirty="0">
              <a:latin typeface="Arial Unicode MS" pitchFamily="-107" charset="0"/>
            </a:endParaRPr>
          </a:p>
          <a:p>
            <a:pPr eaLnBrk="1" hangingPunct="1"/>
            <a:endParaRPr lang="en-US" dirty="0">
              <a:latin typeface="Arial Unicode MS" pitchFamily="-107" charset="0"/>
            </a:endParaRPr>
          </a:p>
        </p:txBody>
      </p:sp>
    </p:spTree>
    <p:extLst>
      <p:ext uri="{BB962C8B-B14F-4D97-AF65-F5344CB8AC3E}">
        <p14:creationId xmlns:p14="http://schemas.microsoft.com/office/powerpoint/2010/main" val="2996711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most reliable source for knowing what is going</a:t>
            </a:r>
            <a:r>
              <a:rPr lang="en-US" baseline="0" dirty="0"/>
              <a:t> on outside is to look out your window. Though it will not tell you what is going to happen in the near future, this can be a very valuable tool!</a:t>
            </a:r>
          </a:p>
          <a:p>
            <a:endParaRPr lang="en-US" baseline="0" dirty="0"/>
          </a:p>
          <a:p>
            <a:r>
              <a:rPr lang="en-US" baseline="0" dirty="0"/>
              <a:t>Picture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26</a:t>
            </a:fld>
            <a:endParaRPr lang="en-US"/>
          </a:p>
        </p:txBody>
      </p:sp>
    </p:spTree>
    <p:extLst>
      <p:ext uri="{BB962C8B-B14F-4D97-AF65-F5344CB8AC3E}">
        <p14:creationId xmlns:p14="http://schemas.microsoft.com/office/powerpoint/2010/main" val="225746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section of the presentation will focus on weather tracking.</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27</a:t>
            </a:fld>
            <a:endParaRPr lang="en-US"/>
          </a:p>
        </p:txBody>
      </p:sp>
    </p:spTree>
    <p:extLst>
      <p:ext uri="{BB962C8B-B14F-4D97-AF65-F5344CB8AC3E}">
        <p14:creationId xmlns:p14="http://schemas.microsoft.com/office/powerpoint/2010/main" val="1722549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b="0" dirty="0">
                <a:latin typeface="Arial" panose="020B0604020202020204" pitchFamily="34" charset="0"/>
              </a:rPr>
              <a:t>Air temperature</a:t>
            </a:r>
            <a:r>
              <a:rPr lang="en-CA" altLang="en-US" b="0" baseline="0" dirty="0">
                <a:latin typeface="Arial" panose="020B0604020202020204" pitchFamily="34" charset="0"/>
              </a:rPr>
              <a:t> is </a:t>
            </a:r>
            <a:r>
              <a:rPr lang="en-CA" altLang="en-US" b="0" dirty="0">
                <a:latin typeface="Arial" panose="020B0604020202020204" pitchFamily="34" charset="0"/>
              </a:rPr>
              <a:t>measured 6 feet or</a:t>
            </a:r>
            <a:r>
              <a:rPr lang="en-CA" altLang="en-US" b="0" baseline="0" dirty="0">
                <a:latin typeface="Arial" panose="020B0604020202020204" pitchFamily="34" charset="0"/>
              </a:rPr>
              <a:t> more</a:t>
            </a:r>
            <a:r>
              <a:rPr lang="en-CA" altLang="en-US" b="0" dirty="0">
                <a:latin typeface="Arial" panose="020B0604020202020204" pitchFamily="34" charset="0"/>
              </a:rPr>
              <a:t> above ground. Air</a:t>
            </a:r>
            <a:r>
              <a:rPr lang="en-CA" altLang="en-US" b="0" baseline="0" dirty="0">
                <a:latin typeface="Arial" panose="020B0604020202020204" pitchFamily="34" charset="0"/>
              </a:rPr>
              <a:t> temperature can be found using media or internet sources and is readily available.</a:t>
            </a:r>
            <a:endParaRPr lang="en-CA" altLang="en-US" b="0" dirty="0">
              <a:latin typeface="Arial" panose="020B0604020202020204" pitchFamily="34" charset="0"/>
            </a:endParaRPr>
          </a:p>
          <a:p>
            <a:pPr eaLnBrk="1" hangingPunct="1">
              <a:spcBef>
                <a:spcPct val="0"/>
              </a:spcBef>
            </a:pPr>
            <a:endParaRPr lang="en-CA" altLang="en-US" b="0" dirty="0">
              <a:latin typeface="Arial" panose="020B0604020202020204" pitchFamily="34" charset="0"/>
            </a:endParaRPr>
          </a:p>
          <a:p>
            <a:pPr eaLnBrk="1" hangingPunct="1">
              <a:spcBef>
                <a:spcPct val="0"/>
              </a:spcBef>
            </a:pPr>
            <a:r>
              <a:rPr lang="en-CA" altLang="en-US" b="0" dirty="0">
                <a:latin typeface="Arial" panose="020B0604020202020204" pitchFamily="34" charset="0"/>
              </a:rPr>
              <a:t>There</a:t>
            </a:r>
            <a:r>
              <a:rPr lang="en-CA" altLang="en-US" b="0" baseline="0" dirty="0">
                <a:latin typeface="Arial" panose="020B0604020202020204" pitchFamily="34" charset="0"/>
              </a:rPr>
              <a:t> is a </a:t>
            </a:r>
            <a:r>
              <a:rPr lang="en-CA" altLang="en-US" b="0" dirty="0">
                <a:latin typeface="Arial" panose="020B0604020202020204" pitchFamily="34" charset="0"/>
              </a:rPr>
              <a:t>possible variance of 10 to 40 degrees from air temperature to pavement temperature.</a:t>
            </a:r>
          </a:p>
          <a:p>
            <a:pPr eaLnBrk="1" hangingPunct="1">
              <a:spcBef>
                <a:spcPct val="0"/>
              </a:spcBef>
            </a:pPr>
            <a:r>
              <a:rPr lang="en-CA" altLang="en-US" b="0" dirty="0">
                <a:latin typeface="Arial" panose="020B0604020202020204" pitchFamily="34" charset="0"/>
              </a:rPr>
              <a:t>Pavement type, frozen ground, day/night, sun/shade all influence pavement temperature.  Pavement</a:t>
            </a:r>
            <a:r>
              <a:rPr lang="en-CA" altLang="en-US" b="0" baseline="0" dirty="0">
                <a:latin typeface="Arial" panose="020B0604020202020204" pitchFamily="34" charset="0"/>
              </a:rPr>
              <a:t> temperature may follow an air temperature trend of rising or falling, but it will most likely not be the same temperature as the air.</a:t>
            </a:r>
            <a:endParaRPr lang="en-CA" altLang="en-US" b="0" dirty="0">
              <a:latin typeface="Arial" panose="020B0604020202020204" pitchFamily="34" charset="0"/>
            </a:endParaRPr>
          </a:p>
          <a:p>
            <a:pPr eaLnBrk="1" hangingPunct="1">
              <a:spcBef>
                <a:spcPct val="0"/>
              </a:spcBef>
            </a:pPr>
            <a:endParaRPr lang="en-CA" altLang="en-US" b="1" dirty="0">
              <a:latin typeface="Arial" panose="020B0604020202020204" pitchFamily="34"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t>Slide from Complete-program-2012-Milwaukee</a:t>
            </a:r>
            <a:r>
              <a:rPr lang="en-US" altLang="en-US" baseline="0" dirty="0"/>
              <a:t>.ppt </a:t>
            </a:r>
            <a:endParaRPr lang="en-US" altLang="en-US" b="1" dirty="0"/>
          </a:p>
          <a:p>
            <a:pPr eaLnBrk="1" hangingPunct="1">
              <a:spcBef>
                <a:spcPct val="0"/>
              </a:spcBef>
            </a:pPr>
            <a:endParaRPr lang="en-CA" altLang="en-US" b="1" dirty="0">
              <a:latin typeface="Arial" panose="020B0604020202020204" pitchFamily="34" charset="0"/>
            </a:endParaRP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rPr>
              <a:t>04/10/2011</a:t>
            </a:r>
          </a:p>
        </p:txBody>
      </p:sp>
      <p:sp>
        <p:nvSpPr>
          <p:cNvPr id="123909"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US" altLang="en-US">
                <a:latin typeface="Calibri" panose="020F0502020204030204" pitchFamily="34" charset="0"/>
              </a:rPr>
              <a:t>2011 North American Snow Conference</a:t>
            </a:r>
          </a:p>
        </p:txBody>
      </p:sp>
      <p:sp>
        <p:nvSpPr>
          <p:cNvPr id="123910"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rPr>
              <a:t>APWA Winter Maintenance Supervisor Certificate</a:t>
            </a:r>
          </a:p>
        </p:txBody>
      </p:sp>
    </p:spTree>
    <p:extLst>
      <p:ext uri="{BB962C8B-B14F-4D97-AF65-F5344CB8AC3E}">
        <p14:creationId xmlns:p14="http://schemas.microsoft.com/office/powerpoint/2010/main" val="2406909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True or false: Air and pavement temperatures are always the same.</a:t>
            </a:r>
          </a:p>
          <a:p>
            <a:pPr>
              <a:buNone/>
            </a:pPr>
            <a:endParaRPr lang="en-US" sz="1200" dirty="0">
              <a:effectLst/>
            </a:endParaRPr>
          </a:p>
          <a:p>
            <a:pPr marL="742950" indent="-742950">
              <a:buFont typeface="+mj-lt"/>
              <a:buNone/>
            </a:pPr>
            <a:r>
              <a:rPr lang="en-US" sz="1200" dirty="0">
                <a:effectLst/>
              </a:rPr>
              <a:t>A. True (no)</a:t>
            </a:r>
          </a:p>
          <a:p>
            <a:pPr marL="742950" indent="-742950">
              <a:buFont typeface="+mj-lt"/>
              <a:buNone/>
            </a:pPr>
            <a:r>
              <a:rPr lang="en-US" sz="1200" dirty="0">
                <a:effectLst/>
              </a:rPr>
              <a:t>B. False (yes)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True or false: Air and pavement temperatures are always the same.</a:t>
            </a:r>
          </a:p>
          <a:p>
            <a:pPr>
              <a:buNone/>
            </a:pPr>
            <a:endParaRPr lang="en-US" sz="1200" dirty="0">
              <a:effectLst/>
            </a:endParaRPr>
          </a:p>
          <a:p>
            <a:pPr marL="742950" indent="-742950">
              <a:buFont typeface="+mj-lt"/>
              <a:buNone/>
            </a:pPr>
            <a:r>
              <a:rPr lang="en-US" sz="1200" dirty="0">
                <a:effectLst/>
              </a:rPr>
              <a:t>A. True (no)</a:t>
            </a:r>
          </a:p>
          <a:p>
            <a:pPr marL="742950" indent="-742950">
              <a:buFont typeface="+mj-lt"/>
              <a:buNone/>
            </a:pPr>
            <a:r>
              <a:rPr lang="en-US" sz="1200" dirty="0">
                <a:effectLst/>
              </a:rPr>
              <a:t>B. False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30</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clear roads website</a:t>
            </a:r>
            <a:endParaRPr lang="en-US" dirty="0"/>
          </a:p>
          <a:p>
            <a:r>
              <a:rPr lang="en-US" dirty="0"/>
              <a:t>Note to presenters:  These first 7 slides can be used or hidden.</a:t>
            </a:r>
          </a:p>
          <a:p>
            <a:endParaRPr lang="en-US" baseline="0" dirty="0"/>
          </a:p>
          <a:p>
            <a:r>
              <a:rPr lang="en-US" baseline="0" dirty="0"/>
              <a:t>Or, replace with photos of your staff.</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665883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No matter where in the United States you work, temperatures are almost always at or near freezing during a winter event.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temperature of the pavement, not the air temperature, determines how effective chemicals will be on the road.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Pavement temperature</a:t>
            </a:r>
            <a:r>
              <a:rPr lang="en-US" sz="1200" dirty="0"/>
              <a:t> - the temperature of the pavement, is an important measure for choosing a deicing chemical.</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from Tailoring</a:t>
            </a:r>
            <a:r>
              <a:rPr lang="en-US" baseline="0" dirty="0"/>
              <a:t> the Approach to the Storm.ppt</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31</a:t>
            </a:fld>
            <a:endParaRPr lang="en-US"/>
          </a:p>
        </p:txBody>
      </p:sp>
    </p:spTree>
    <p:extLst>
      <p:ext uri="{BB962C8B-B14F-4D97-AF65-F5344CB8AC3E}">
        <p14:creationId xmlns:p14="http://schemas.microsoft.com/office/powerpoint/2010/main" val="2992689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D5521FD-2C6D-4C30-AF45-3149EEB5C1EE}" type="slidenum">
              <a:rPr lang="en-US" altLang="en-US">
                <a:latin typeface="Arial Unicode MS" panose="020B0604020202020204" pitchFamily="34" charset="-128"/>
              </a:rPr>
              <a:pPr>
                <a:spcBef>
                  <a:spcPct val="0"/>
                </a:spcBef>
              </a:pPr>
              <a:t>32</a:t>
            </a:fld>
            <a:endParaRPr lang="en-US" altLang="en-US">
              <a:latin typeface="Arial Unicode MS" panose="020B0604020202020204" pitchFamily="34" charset="-128"/>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One option</a:t>
            </a:r>
            <a:r>
              <a:rPr lang="en-US" altLang="en-US" baseline="0" dirty="0"/>
              <a:t> for monitoring the pavement temperature is through infrared temperature sensors that can be mounted on trucks, which conveys this information into the cab for drivers.</a:t>
            </a:r>
          </a:p>
          <a:p>
            <a:pPr eaLnBrk="1" hangingPunct="1"/>
            <a:endParaRPr lang="en-US" altLang="en-US" baseline="0" dirty="0"/>
          </a:p>
          <a:p>
            <a:pPr eaLnBrk="1" hangingPunct="1"/>
            <a:r>
              <a:rPr lang="en-US" altLang="en-US" baseline="0" dirty="0"/>
              <a:t>Photo credit: City of Grand Rapids</a:t>
            </a:r>
            <a:endParaRPr lang="en-US" altLang="en-US" dirty="0"/>
          </a:p>
        </p:txBody>
      </p:sp>
    </p:spTree>
    <p:extLst>
      <p:ext uri="{BB962C8B-B14F-4D97-AF65-F5344CB8AC3E}">
        <p14:creationId xmlns:p14="http://schemas.microsoft.com/office/powerpoint/2010/main" val="1581855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a:spcBef>
                <a:spcPct val="0"/>
              </a:spcBef>
            </a:pPr>
            <a:fld id="{F7889CAD-DCA8-4B24-937C-923146BC389F}" type="slidenum">
              <a:rPr lang="en-US" altLang="en-US">
                <a:latin typeface="Arial Unicode MS" panose="020B0604020202020204" pitchFamily="34" charset="-128"/>
              </a:rPr>
              <a:pPr algn="r">
                <a:spcBef>
                  <a:spcPct val="0"/>
                </a:spcBef>
              </a:pPr>
              <a:t>33</a:t>
            </a:fld>
            <a:endParaRPr lang="en-US" altLang="en-US">
              <a:latin typeface="Arial Unicode MS" panose="020B0604020202020204" pitchFamily="34" charset="-128"/>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aseline="0" dirty="0"/>
              <a:t>Some ground speed control spreaders have infrared sensors as a part of their package.</a:t>
            </a:r>
          </a:p>
          <a:p>
            <a:pPr eaLnBrk="1" hangingPunct="1"/>
            <a:endParaRPr lang="en-US" altLang="en-US" baseline="0" dirty="0"/>
          </a:p>
          <a:p>
            <a:pPr eaLnBrk="1" hangingPunct="1"/>
            <a:r>
              <a:rPr lang="en-US" altLang="en-US" baseline="0" dirty="0"/>
              <a:t>Picture credit: Fortin Consulting, Inc.</a:t>
            </a:r>
            <a:endParaRPr lang="en-US" altLang="en-US" dirty="0"/>
          </a:p>
        </p:txBody>
      </p:sp>
    </p:spTree>
    <p:extLst>
      <p:ext uri="{BB962C8B-B14F-4D97-AF65-F5344CB8AC3E}">
        <p14:creationId xmlns:p14="http://schemas.microsoft.com/office/powerpoint/2010/main" val="851930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BB43E97-AB38-4F83-AE92-083163C3010B}" type="slidenum">
              <a:rPr lang="en-US" altLang="en-US">
                <a:latin typeface="Arial Unicode MS" panose="020B0604020202020204" pitchFamily="34" charset="-128"/>
              </a:rPr>
              <a:pPr>
                <a:spcBef>
                  <a:spcPct val="0"/>
                </a:spcBef>
              </a:pPr>
              <a:t>34</a:t>
            </a:fld>
            <a:endParaRPr lang="en-US" altLang="en-US">
              <a:latin typeface="Arial Unicode MS" panose="020B0604020202020204" pitchFamily="34" charset="-128"/>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Handheld</a:t>
            </a:r>
            <a:r>
              <a:rPr lang="en-US" altLang="en-US" baseline="0" dirty="0"/>
              <a:t> temperature sensors are an inexpensive, readily available alternative that can be purchased at auto parts stores. If you are purchasing a hand held temperature sensor, make sure that it can measure at cold temperatures.</a:t>
            </a:r>
          </a:p>
          <a:p>
            <a:pPr eaLnBrk="1" hangingPunct="1"/>
            <a:endParaRPr lang="en-US" altLang="en-US" baseline="0" dirty="0"/>
          </a:p>
          <a:p>
            <a:pPr eaLnBrk="1" hangingPunct="1"/>
            <a:r>
              <a:rPr lang="en-US" altLang="en-US" baseline="0" dirty="0"/>
              <a:t>Handheld temperature sensors should be used when the truck is stopped as a way to estimate the road temperatures if you have no better way to measure, not while on the road.</a:t>
            </a:r>
          </a:p>
          <a:p>
            <a:pPr eaLnBrk="1" hangingPunct="1"/>
            <a:endParaRPr lang="en-US" alt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t>Picture credit: Fortin Consulting, Inc.</a:t>
            </a:r>
            <a:endParaRPr lang="en-US" altLang="en-US" dirty="0"/>
          </a:p>
          <a:p>
            <a:pPr eaLnBrk="1" hangingPunct="1"/>
            <a:endParaRPr lang="en-US" altLang="en-US" dirty="0"/>
          </a:p>
          <a:p>
            <a:pPr eaLnBrk="1" hangingPunct="1"/>
            <a:r>
              <a:rPr lang="en-US" altLang="en-US" dirty="0"/>
              <a:t>Test question: How can you obtain</a:t>
            </a:r>
            <a:r>
              <a:rPr lang="en-US" altLang="en-US" baseline="0" dirty="0"/>
              <a:t> the pavement temperature?</a:t>
            </a:r>
          </a:p>
          <a:p>
            <a:pPr marL="228600" indent="-228600" eaLnBrk="1" hangingPunct="1">
              <a:buAutoNum type="alphaLcPeriod"/>
            </a:pPr>
            <a:r>
              <a:rPr lang="en-US" altLang="en-US" baseline="0" dirty="0"/>
              <a:t>Truck mounted infrared temperature sensor (no)</a:t>
            </a:r>
          </a:p>
          <a:p>
            <a:pPr marL="228600" indent="-228600" eaLnBrk="1" hangingPunct="1">
              <a:buAutoNum type="alphaLcPeriod"/>
            </a:pPr>
            <a:r>
              <a:rPr lang="en-US" altLang="en-US" dirty="0"/>
              <a:t>Hand held Infrared temperature sensor</a:t>
            </a:r>
            <a:r>
              <a:rPr lang="en-US" altLang="en-US" baseline="0" dirty="0"/>
              <a:t> (no)</a:t>
            </a:r>
          </a:p>
          <a:p>
            <a:pPr marL="228600" indent="-228600" eaLnBrk="1" hangingPunct="1">
              <a:buAutoNum type="alphaLcPeriod"/>
            </a:pPr>
            <a:r>
              <a:rPr lang="en-US" altLang="en-US" baseline="0" dirty="0"/>
              <a:t>RWIS (no)</a:t>
            </a:r>
          </a:p>
          <a:p>
            <a:pPr marL="228600" indent="-228600" eaLnBrk="1" hangingPunct="1">
              <a:buAutoNum type="alphaLcPeriod"/>
            </a:pPr>
            <a:r>
              <a:rPr lang="en-US" altLang="en-US" baseline="0" dirty="0"/>
              <a:t>All of the above(yes)</a:t>
            </a:r>
            <a:endParaRPr lang="en-US" altLang="en-US" dirty="0"/>
          </a:p>
        </p:txBody>
      </p:sp>
    </p:spTree>
    <p:extLst>
      <p:ext uri="{BB962C8B-B14F-4D97-AF65-F5344CB8AC3E}">
        <p14:creationId xmlns:p14="http://schemas.microsoft.com/office/powerpoint/2010/main" val="3590097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In order to best choose a treatment option, you must first know the:</a:t>
            </a:r>
          </a:p>
          <a:p>
            <a:pPr>
              <a:buNone/>
            </a:pPr>
            <a:endParaRPr lang="en-US" sz="1200" dirty="0">
              <a:effectLst/>
            </a:endParaRPr>
          </a:p>
          <a:p>
            <a:pPr marL="742950" indent="-742950">
              <a:buFont typeface="+mj-lt"/>
              <a:buNone/>
            </a:pPr>
            <a:r>
              <a:rPr lang="en-US" sz="1200" dirty="0">
                <a:effectLst/>
              </a:rPr>
              <a:t>A.  Current weather</a:t>
            </a:r>
          </a:p>
          <a:p>
            <a:pPr marL="742950" indent="-742950">
              <a:buFont typeface="+mj-lt"/>
              <a:buNone/>
            </a:pPr>
            <a:r>
              <a:rPr lang="en-US" sz="1200" dirty="0">
                <a:effectLst/>
              </a:rPr>
              <a:t>B.  Time and date</a:t>
            </a:r>
          </a:p>
          <a:p>
            <a:pPr marL="742950" indent="-742950">
              <a:buFont typeface="+mj-lt"/>
              <a:buNone/>
            </a:pPr>
            <a:r>
              <a:rPr lang="en-US" sz="1200" dirty="0">
                <a:effectLst/>
              </a:rPr>
              <a:t>C.  Temperature of the pavement (yes)</a:t>
            </a:r>
          </a:p>
          <a:p>
            <a:pPr marL="742950" indent="-742950">
              <a:buFont typeface="+mj-lt"/>
              <a:buNone/>
            </a:pPr>
            <a:r>
              <a:rPr lang="en-US" sz="1200" dirty="0">
                <a:effectLst/>
              </a:rPr>
              <a:t>D.  Temperature of the air</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In order to best choose a treatment option, you must first know the:</a:t>
            </a:r>
          </a:p>
          <a:p>
            <a:pPr>
              <a:buNone/>
            </a:pPr>
            <a:endParaRPr lang="en-US" sz="1200" dirty="0">
              <a:effectLst/>
            </a:endParaRPr>
          </a:p>
          <a:p>
            <a:pPr marL="742950" indent="-742950">
              <a:buFont typeface="+mj-lt"/>
              <a:buNone/>
            </a:pPr>
            <a:r>
              <a:rPr lang="en-US" sz="1200" dirty="0">
                <a:effectLst/>
              </a:rPr>
              <a:t>A.  Current weather</a:t>
            </a:r>
          </a:p>
          <a:p>
            <a:pPr marL="742950" indent="-742950">
              <a:buFont typeface="+mj-lt"/>
              <a:buNone/>
            </a:pPr>
            <a:r>
              <a:rPr lang="en-US" sz="1200" dirty="0">
                <a:effectLst/>
              </a:rPr>
              <a:t>B.  Time and date</a:t>
            </a:r>
          </a:p>
          <a:p>
            <a:pPr marL="742950" indent="-742950">
              <a:buFont typeface="+mj-lt"/>
              <a:buNone/>
            </a:pPr>
            <a:r>
              <a:rPr lang="en-US" sz="1200" dirty="0">
                <a:effectLst/>
              </a:rPr>
              <a:t>C.  Temperature of the pavement (yes)</a:t>
            </a:r>
          </a:p>
          <a:p>
            <a:pPr marL="742950" indent="-742950">
              <a:buFont typeface="+mj-lt"/>
              <a:buNone/>
            </a:pPr>
            <a:r>
              <a:rPr lang="en-US" sz="1200" dirty="0">
                <a:effectLst/>
              </a:rPr>
              <a:t>D.  Temperature of the air</a:t>
            </a:r>
          </a:p>
        </p:txBody>
      </p:sp>
      <p:sp>
        <p:nvSpPr>
          <p:cNvPr id="4" name="Slide Number Placeholder 3"/>
          <p:cNvSpPr>
            <a:spLocks noGrp="1"/>
          </p:cNvSpPr>
          <p:nvPr>
            <p:ph type="sldNum" sz="quarter" idx="10"/>
          </p:nvPr>
        </p:nvSpPr>
        <p:spPr/>
        <p:txBody>
          <a:bodyPr/>
          <a:lstStyle/>
          <a:p>
            <a:fld id="{B0BDD7F5-3A46-4ED7-A0C5-90FD845D0BE5}" type="slidenum">
              <a:rPr lang="en-US" smtClean="0"/>
              <a:pPr/>
              <a:t>36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eaLnBrk="1" hangingPunct="1"/>
            <a:r>
              <a:rPr lang="en-US" altLang="en-US" dirty="0"/>
              <a:t>Test question: How can you obtain</a:t>
            </a:r>
            <a:r>
              <a:rPr lang="en-US" altLang="en-US" baseline="0" dirty="0"/>
              <a:t> the pavement temperature?</a:t>
            </a:r>
          </a:p>
          <a:p>
            <a:pPr marL="228600" indent="-228600" eaLnBrk="1" hangingPunct="1">
              <a:buAutoNum type="alphaLcPeriod"/>
            </a:pPr>
            <a:r>
              <a:rPr lang="en-US" altLang="en-US" baseline="0" dirty="0"/>
              <a:t>Truck mounted infrared temperature sensor (no)</a:t>
            </a:r>
          </a:p>
          <a:p>
            <a:pPr marL="228600" indent="-228600" eaLnBrk="1" hangingPunct="1">
              <a:buAutoNum type="alphaLcPeriod"/>
            </a:pPr>
            <a:r>
              <a:rPr lang="en-US" altLang="en-US" dirty="0"/>
              <a:t>Hand held Infrared temperature sensor</a:t>
            </a:r>
            <a:r>
              <a:rPr lang="en-US" altLang="en-US" baseline="0" dirty="0"/>
              <a:t> (no)</a:t>
            </a:r>
          </a:p>
          <a:p>
            <a:pPr marL="228600" indent="-228600" eaLnBrk="1" hangingPunct="1">
              <a:buAutoNum type="alphaLcPeriod"/>
            </a:pPr>
            <a:r>
              <a:rPr lang="en-US" altLang="en-US" baseline="0" dirty="0"/>
              <a:t>RWIS (no)</a:t>
            </a:r>
          </a:p>
          <a:p>
            <a:pPr marL="228600" indent="-228600" eaLnBrk="1" hangingPunct="1">
              <a:buAutoNum type="alphaLcPeriod"/>
            </a:pPr>
            <a:r>
              <a:rPr lang="en-US" altLang="en-US" baseline="0" dirty="0"/>
              <a:t>All of the above(yes)</a:t>
            </a:r>
            <a:endParaRPr lang="en-US" alt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eaLnBrk="1" hangingPunct="1"/>
            <a:r>
              <a:rPr lang="en-US" altLang="en-US" dirty="0"/>
              <a:t>Test question: How can you obtain</a:t>
            </a:r>
            <a:r>
              <a:rPr lang="en-US" altLang="en-US" baseline="0" dirty="0"/>
              <a:t> the pavement temperature?</a:t>
            </a:r>
          </a:p>
          <a:p>
            <a:pPr marL="228600" indent="-228600" eaLnBrk="1" hangingPunct="1">
              <a:buAutoNum type="alphaLcPeriod"/>
            </a:pPr>
            <a:r>
              <a:rPr lang="en-US" altLang="en-US" baseline="0" dirty="0"/>
              <a:t>Truck mounted infrared temperature sensor (no)</a:t>
            </a:r>
          </a:p>
          <a:p>
            <a:pPr marL="228600" indent="-228600" eaLnBrk="1" hangingPunct="1">
              <a:buAutoNum type="alphaLcPeriod"/>
            </a:pPr>
            <a:r>
              <a:rPr lang="en-US" altLang="en-US" dirty="0"/>
              <a:t>Hand held Infrared temperature sensor</a:t>
            </a:r>
            <a:r>
              <a:rPr lang="en-US" altLang="en-US" baseline="0" dirty="0"/>
              <a:t> (no)</a:t>
            </a:r>
          </a:p>
          <a:p>
            <a:pPr marL="228600" indent="-228600" eaLnBrk="1" hangingPunct="1">
              <a:buAutoNum type="alphaLcPeriod"/>
            </a:pPr>
            <a:r>
              <a:rPr lang="en-US" altLang="en-US" baseline="0" dirty="0"/>
              <a:t>RWIS (no)</a:t>
            </a:r>
          </a:p>
          <a:p>
            <a:pPr marL="228600" indent="-228600" eaLnBrk="1" hangingPunct="1">
              <a:buAutoNum type="alphaLcPeriod"/>
            </a:pPr>
            <a:r>
              <a:rPr lang="en-US" altLang="en-US" baseline="0"/>
              <a:t>All of the above(yes)</a:t>
            </a:r>
            <a:endParaRPr lang="en-US" alt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will cover Road Weather Information</a:t>
            </a:r>
            <a:r>
              <a:rPr lang="en-US" baseline="0" dirty="0"/>
              <a:t> Systems.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fld id="{4E3EAD36-C684-4E8E-A990-67F7454B4376}" type="slidenum">
              <a:rPr lang="en-US" altLang="en-US" sz="1200">
                <a:latin typeface="Arial Unicode MS" panose="020B0604020202020204" pitchFamily="34" charset="-128"/>
              </a:rPr>
              <a:pPr/>
              <a:t>40</a:t>
            </a:fld>
            <a:endParaRPr lang="en-US" altLang="en-US" sz="1200">
              <a:latin typeface="Arial Unicode MS" panose="020B0604020202020204" pitchFamily="34" charset="-128"/>
            </a:endParaRPr>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One other option for pavement</a:t>
            </a:r>
            <a:r>
              <a:rPr lang="en-US" altLang="en-US" baseline="0" dirty="0"/>
              <a:t> temperatures and much more information is your state’s RWIS or Road Weather Information System. </a:t>
            </a:r>
          </a:p>
          <a:p>
            <a:pPr eaLnBrk="1" hangingPunct="1"/>
            <a:endParaRPr lang="en-US" altLang="en-US" dirty="0"/>
          </a:p>
          <a:p>
            <a:pPr eaLnBrk="1" hangingPunct="1"/>
            <a:r>
              <a:rPr lang="en-US" altLang="en-US" dirty="0"/>
              <a:t>Let’s talk more about RWIS, Road Weather</a:t>
            </a:r>
            <a:r>
              <a:rPr lang="en-US" altLang="en-US" baseline="0" dirty="0"/>
              <a:t> Information Systems. </a:t>
            </a:r>
          </a:p>
          <a:p>
            <a:pPr eaLnBrk="1" hangingPunct="1"/>
            <a:endParaRPr lang="en-US" alt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t>Picture credit: Fortin Consulting, Inc.</a:t>
            </a:r>
            <a:endParaRPr lang="en-US" altLang="en-US" dirty="0"/>
          </a:p>
        </p:txBody>
      </p:sp>
    </p:spTree>
    <p:extLst>
      <p:ext uri="{BB962C8B-B14F-4D97-AF65-F5344CB8AC3E}">
        <p14:creationId xmlns:p14="http://schemas.microsoft.com/office/powerpoint/2010/main" val="3978302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Note to presenters:  The</a:t>
            </a:r>
            <a:r>
              <a:rPr lang="en-US" baseline="0" dirty="0"/>
              <a:t> website www.clearroads.org can be accessed here if a live internet connection is available.</a:t>
            </a:r>
          </a:p>
          <a:p>
            <a:endParaRPr lang="en-US" baseline="0" dirty="0"/>
          </a:p>
          <a:p>
            <a:r>
              <a:rPr lang="en-US" baseline="0" dirty="0"/>
              <a:t>A list of all the modules is given here:</a:t>
            </a:r>
          </a:p>
          <a:p>
            <a:endParaRPr lang="en-US" baseline="0" dirty="0"/>
          </a:p>
          <a:p>
            <a:r>
              <a:rPr lang="en-US" sz="1200" dirty="0">
                <a:solidFill>
                  <a:schemeClr val="bg1"/>
                </a:solidFill>
                <a:latin typeface="Tw Cen MT" pitchFamily="34" charset="0"/>
                <a:cs typeface="Times New Roman" pitchFamily="18" charset="0"/>
              </a:rPr>
              <a:t>Plowing procedures</a:t>
            </a:r>
          </a:p>
          <a:p>
            <a:r>
              <a:rPr lang="en-US" sz="1200" dirty="0">
                <a:solidFill>
                  <a:schemeClr val="bg1"/>
                </a:solidFill>
                <a:latin typeface="Tw Cen MT" pitchFamily="34" charset="0"/>
                <a:cs typeface="Times New Roman" pitchFamily="18" charset="0"/>
              </a:rPr>
              <a:t>Truck operations</a:t>
            </a:r>
          </a:p>
          <a:p>
            <a:r>
              <a:rPr lang="en-US" sz="1200" dirty="0">
                <a:solidFill>
                  <a:schemeClr val="bg1"/>
                </a:solidFill>
                <a:latin typeface="Tw Cen MT" pitchFamily="34" charset="0"/>
                <a:cs typeface="Times New Roman" pitchFamily="18" charset="0"/>
              </a:rPr>
              <a:t>Spreading</a:t>
            </a:r>
          </a:p>
          <a:p>
            <a:r>
              <a:rPr lang="en-US" sz="1200" dirty="0">
                <a:solidFill>
                  <a:schemeClr val="bg1"/>
                </a:solidFill>
                <a:latin typeface="Tw Cen MT" pitchFamily="34" charset="0"/>
                <a:cs typeface="Times New Roman" pitchFamily="18" charset="0"/>
              </a:rPr>
              <a:t>Material use</a:t>
            </a:r>
          </a:p>
          <a:p>
            <a:r>
              <a:rPr lang="en-US" sz="1200" dirty="0">
                <a:solidFill>
                  <a:schemeClr val="bg1"/>
                </a:solidFill>
                <a:latin typeface="Tw Cen MT" pitchFamily="34" charset="0"/>
                <a:cs typeface="Times New Roman" pitchFamily="18" charset="0"/>
              </a:rPr>
              <a:t>Pre-wetting</a:t>
            </a:r>
          </a:p>
          <a:p>
            <a:r>
              <a:rPr lang="en-US" sz="1200" dirty="0">
                <a:solidFill>
                  <a:schemeClr val="bg1"/>
                </a:solidFill>
                <a:latin typeface="Tw Cen MT" pitchFamily="34" charset="0"/>
                <a:cs typeface="Times New Roman" pitchFamily="18" charset="0"/>
              </a:rPr>
              <a:t>Brine production</a:t>
            </a:r>
          </a:p>
          <a:p>
            <a:r>
              <a:rPr lang="en-US" sz="1200" dirty="0">
                <a:solidFill>
                  <a:schemeClr val="bg1"/>
                </a:solidFill>
                <a:latin typeface="Tw Cen MT" pitchFamily="34" charset="0"/>
                <a:cs typeface="Times New Roman" pitchFamily="18" charset="0"/>
              </a:rPr>
              <a:t>De-icing</a:t>
            </a:r>
          </a:p>
          <a:p>
            <a:r>
              <a:rPr lang="en-US" sz="1200" dirty="0">
                <a:solidFill>
                  <a:schemeClr val="bg1"/>
                </a:solidFill>
                <a:latin typeface="Tw Cen MT" pitchFamily="34" charset="0"/>
                <a:cs typeface="Times New Roman" pitchFamily="18" charset="0"/>
              </a:rPr>
              <a:t>Anti-icing</a:t>
            </a:r>
          </a:p>
          <a:p>
            <a:r>
              <a:rPr lang="en-US" sz="1200" dirty="0">
                <a:solidFill>
                  <a:schemeClr val="bg1"/>
                </a:solidFill>
                <a:latin typeface="Tw Cen MT" pitchFamily="34" charset="0"/>
                <a:cs typeface="Times New Roman" pitchFamily="18" charset="0"/>
              </a:rPr>
              <a:t>Safety</a:t>
            </a:r>
          </a:p>
          <a:p>
            <a:r>
              <a:rPr lang="en-US" sz="1200" dirty="0">
                <a:solidFill>
                  <a:schemeClr val="bg1"/>
                </a:solidFill>
                <a:latin typeface="Tw Cen MT" pitchFamily="34" charset="0"/>
                <a:cs typeface="Times New Roman" pitchFamily="18" charset="0"/>
              </a:rPr>
              <a:t>De-icing agent management</a:t>
            </a:r>
            <a:r>
              <a:rPr lang="en-US" sz="1200" baseline="0" dirty="0">
                <a:solidFill>
                  <a:schemeClr val="bg1"/>
                </a:solidFill>
                <a:latin typeface="Tw Cen MT" pitchFamily="34" charset="0"/>
                <a:cs typeface="Times New Roman" pitchFamily="18" charset="0"/>
              </a:rPr>
              <a:t> policy</a:t>
            </a:r>
          </a:p>
          <a:p>
            <a:r>
              <a:rPr lang="en-US" sz="1200" dirty="0">
                <a:solidFill>
                  <a:schemeClr val="bg1"/>
                </a:solidFill>
                <a:latin typeface="Tw Cen MT" pitchFamily="34" charset="0"/>
                <a:cs typeface="Times New Roman" pitchFamily="18" charset="0"/>
              </a:rPr>
              <a:t>Level of service</a:t>
            </a:r>
          </a:p>
          <a:p>
            <a:r>
              <a:rPr lang="en-US" dirty="0"/>
              <a:t>Ice formation</a:t>
            </a:r>
          </a:p>
          <a:p>
            <a:r>
              <a:rPr lang="en-US" dirty="0"/>
              <a:t>Freeze point</a:t>
            </a:r>
            <a:r>
              <a:rPr lang="en-US" baseline="0" dirty="0"/>
              <a:t> depressants</a:t>
            </a:r>
          </a:p>
          <a:p>
            <a:r>
              <a:rPr lang="en-US" baseline="0" dirty="0"/>
              <a:t>Environmental issues</a:t>
            </a:r>
          </a:p>
          <a:p>
            <a:r>
              <a:rPr lang="en-US" baseline="0" dirty="0"/>
              <a:t>Drift control</a:t>
            </a:r>
          </a:p>
          <a:p>
            <a:r>
              <a:rPr lang="en-US" baseline="0" dirty="0"/>
              <a:t>Weather</a:t>
            </a:r>
          </a:p>
          <a:p>
            <a:r>
              <a:rPr lang="en-US" baseline="0" dirty="0"/>
              <a:t>Bridge frost</a:t>
            </a:r>
          </a:p>
          <a:p>
            <a:r>
              <a:rPr lang="en-US" baseline="0" dirty="0"/>
              <a:t>Avalanche management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a:t>
            </a:fld>
            <a:endParaRPr lang="en-US"/>
          </a:p>
        </p:txBody>
      </p:sp>
    </p:spTree>
    <p:extLst>
      <p:ext uri="{BB962C8B-B14F-4D97-AF65-F5344CB8AC3E}">
        <p14:creationId xmlns:p14="http://schemas.microsoft.com/office/powerpoint/2010/main" val="165700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eaLnBrk="1" hangingPunct="1"/>
            <a:r>
              <a:rPr lang="en-US" altLang="en-US" dirty="0"/>
              <a:t>What</a:t>
            </a:r>
            <a:r>
              <a:rPr lang="en-US" altLang="en-US" baseline="0" dirty="0"/>
              <a:t> does RWIS stand for?</a:t>
            </a:r>
          </a:p>
          <a:p>
            <a:pPr marL="228600" indent="-228600" eaLnBrk="1" hangingPunct="1">
              <a:buAutoNum type="arabicPeriod"/>
            </a:pPr>
            <a:r>
              <a:rPr lang="en-US" altLang="en-US" baseline="0" dirty="0"/>
              <a:t>Ready for Winter Ice Storm (no)</a:t>
            </a:r>
          </a:p>
          <a:p>
            <a:pPr marL="228600" indent="-228600" eaLnBrk="1" hangingPunct="1">
              <a:buAutoNum type="arabicPeriod"/>
            </a:pPr>
            <a:r>
              <a:rPr lang="en-US" altLang="en-US" baseline="0" dirty="0"/>
              <a:t>Rapid Warming in Spring (no)</a:t>
            </a:r>
          </a:p>
          <a:p>
            <a:pPr marL="228600" indent="-228600" eaLnBrk="1" hangingPunct="1">
              <a:buAutoNum type="arabicPeriod"/>
            </a:pPr>
            <a:r>
              <a:rPr lang="en-US" altLang="en-US" baseline="0" dirty="0"/>
              <a:t>Road Weather Information System (yes)</a:t>
            </a:r>
          </a:p>
          <a:p>
            <a:pPr marL="228600" indent="-228600" eaLnBrk="1" hangingPunct="1">
              <a:buAutoNum type="arabicPeriod"/>
            </a:pPr>
            <a:r>
              <a:rPr lang="en-US" altLang="en-US" baseline="0" dirty="0"/>
              <a:t>Real Work Is Shoveling (no)</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41</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eaLnBrk="1" hangingPunct="1"/>
            <a:r>
              <a:rPr lang="en-US" altLang="en-US" dirty="0"/>
              <a:t>What</a:t>
            </a:r>
            <a:r>
              <a:rPr lang="en-US" altLang="en-US" baseline="0" dirty="0"/>
              <a:t> does RWIS stand for?</a:t>
            </a:r>
          </a:p>
          <a:p>
            <a:pPr marL="228600" indent="-228600" eaLnBrk="1" hangingPunct="1">
              <a:buAutoNum type="arabicPeriod"/>
            </a:pPr>
            <a:r>
              <a:rPr lang="en-US" altLang="en-US" baseline="0" dirty="0"/>
              <a:t>Ready for Winter Ice Storm (no)</a:t>
            </a:r>
          </a:p>
          <a:p>
            <a:pPr marL="228600" indent="-228600" eaLnBrk="1" hangingPunct="1">
              <a:buAutoNum type="arabicPeriod"/>
            </a:pPr>
            <a:r>
              <a:rPr lang="en-US" altLang="en-US" baseline="0" dirty="0"/>
              <a:t>Rapid Warming in Spring (no)</a:t>
            </a:r>
          </a:p>
          <a:p>
            <a:pPr marL="228600" indent="-228600" eaLnBrk="1" hangingPunct="1">
              <a:buAutoNum type="arabicPeriod"/>
            </a:pPr>
            <a:r>
              <a:rPr lang="en-US" altLang="en-US" baseline="0" dirty="0"/>
              <a:t>Road Weather Information System (yes)</a:t>
            </a:r>
          </a:p>
          <a:p>
            <a:pPr marL="228600" indent="-228600" eaLnBrk="1" hangingPunct="1">
              <a:buAutoNum type="arabicPeriod"/>
            </a:pPr>
            <a:r>
              <a:rPr lang="en-US" altLang="en-US" baseline="0"/>
              <a:t>Real Work Is Shoveling (no)</a:t>
            </a:r>
            <a:endParaRPr lang="en-US" alt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42</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200" dirty="0">
                <a:solidFill>
                  <a:srgbClr val="FF0000"/>
                </a:solidFill>
              </a:rPr>
              <a:t>Note to presenters:  If your state has access to RWIS data, place your website access info here.  </a:t>
            </a:r>
            <a:r>
              <a:rPr lang="en-US" altLang="en-US" sz="1200" dirty="0" err="1">
                <a:solidFill>
                  <a:srgbClr val="FF0000"/>
                </a:solidFill>
              </a:rPr>
              <a:t>MnDOT’s</a:t>
            </a:r>
            <a:r>
              <a:rPr lang="en-US" altLang="en-US" sz="1200" dirty="0">
                <a:solidFill>
                  <a:srgbClr val="FF0000"/>
                </a:solidFill>
              </a:rPr>
              <a:t> is   </a:t>
            </a:r>
            <a:r>
              <a:rPr lang="en-US" altLang="en-US" sz="1200" dirty="0">
                <a:solidFill>
                  <a:srgbClr val="FF0000"/>
                </a:solidFill>
                <a:hlinkClick r:id="rId3"/>
              </a:rPr>
              <a:t>www.rwis.dot.state.mn.us</a:t>
            </a:r>
            <a:endParaRPr lang="en-US" altLang="en-US" sz="1200" dirty="0">
              <a:solidFill>
                <a:srgbClr val="FF0000"/>
              </a:solidFill>
            </a:endParaRPr>
          </a:p>
          <a:p>
            <a:pPr eaLnBrk="1" hangingPunct="1"/>
            <a:r>
              <a:rPr lang="en-US" altLang="en-US" sz="1200" dirty="0">
                <a:solidFill>
                  <a:srgbClr val="FF0000"/>
                </a:solidFill>
              </a:rPr>
              <a:t>Delete the</a:t>
            </a:r>
            <a:r>
              <a:rPr lang="en-US" altLang="en-US" sz="1200" baseline="0" dirty="0">
                <a:solidFill>
                  <a:srgbClr val="FF0000"/>
                </a:solidFill>
              </a:rPr>
              <a:t> </a:t>
            </a:r>
            <a:r>
              <a:rPr lang="en-US" altLang="en-US" sz="1200" dirty="0">
                <a:solidFill>
                  <a:srgbClr val="FF0000"/>
                </a:solidFill>
              </a:rPr>
              <a:t>yellow box before making the presentation.</a:t>
            </a:r>
          </a:p>
          <a:p>
            <a:endParaRPr lang="en-US" alt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t>Picture credit: Fortin Consulting, Inc.</a:t>
            </a:r>
            <a:endParaRPr lang="en-US" altLang="en-US" dirty="0"/>
          </a:p>
          <a:p>
            <a:endParaRPr lang="en-US" altLang="en-US" baseline="0" dirty="0"/>
          </a:p>
        </p:txBody>
      </p:sp>
    </p:spTree>
    <p:extLst>
      <p:ext uri="{BB962C8B-B14F-4D97-AF65-F5344CB8AC3E}">
        <p14:creationId xmlns:p14="http://schemas.microsoft.com/office/powerpoint/2010/main" val="2250805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If you have a live internet connection, you may choose</a:t>
            </a:r>
            <a:r>
              <a:rPr lang="en-US" baseline="0" dirty="0"/>
              <a:t> to access this website and navigate it for the participants.</a:t>
            </a:r>
          </a:p>
          <a:p>
            <a:endParaRPr lang="en-US" baseline="0" dirty="0"/>
          </a:p>
          <a:p>
            <a:r>
              <a:rPr lang="en-US" dirty="0"/>
              <a:t>Access this website by copying</a:t>
            </a:r>
            <a:r>
              <a:rPr lang="en-US" baseline="0" dirty="0"/>
              <a:t> it into the search bar in internet explorer:</a:t>
            </a:r>
            <a:endParaRPr lang="en-US" dirty="0"/>
          </a:p>
          <a:p>
            <a:endParaRPr lang="en-US" sz="1200" dirty="0"/>
          </a:p>
          <a:p>
            <a:r>
              <a:rPr lang="en-US" sz="1200" dirty="0"/>
              <a:t>https://mesonet.agron.iastate.edu/RWIS/currentSF.phtml</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44</a:t>
            </a:fld>
            <a:endParaRPr lang="en-US"/>
          </a:p>
        </p:txBody>
      </p:sp>
    </p:spTree>
    <p:extLst>
      <p:ext uri="{BB962C8B-B14F-4D97-AF65-F5344CB8AC3E}">
        <p14:creationId xmlns:p14="http://schemas.microsoft.com/office/powerpoint/2010/main" val="37400465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another possible website to navigate to.  Do</a:t>
            </a:r>
            <a:r>
              <a:rPr lang="en-US" baseline="0" dirty="0"/>
              <a:t> NOT delete this yellow box, as it provides information to the participants.</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Access this website by copying</a:t>
            </a:r>
            <a:r>
              <a:rPr lang="en-US" baseline="0" dirty="0"/>
              <a:t> it into the search bar in internet explorer:</a:t>
            </a:r>
            <a:endParaRPr lang="en-US" dirty="0"/>
          </a:p>
          <a:p>
            <a:endParaRPr lang="en-US" sz="1200" dirty="0"/>
          </a:p>
          <a:p>
            <a:r>
              <a:rPr lang="en-US" sz="1200" dirty="0"/>
              <a:t>http://mesowest.utah.edu</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45</a:t>
            </a:fld>
            <a:endParaRPr lang="en-US"/>
          </a:p>
        </p:txBody>
      </p:sp>
    </p:spTree>
    <p:extLst>
      <p:ext uri="{BB962C8B-B14F-4D97-AF65-F5344CB8AC3E}">
        <p14:creationId xmlns:p14="http://schemas.microsoft.com/office/powerpoint/2010/main" val="11511470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3DE9CF09-6FBA-4712-BF04-497C16B2BFF5}" type="slidenum">
              <a:rPr lang="en-US"/>
              <a:pPr/>
              <a:t>46</a:t>
            </a:fld>
            <a:endParaRPr lang="en-US"/>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r>
              <a:rPr lang="en-US" dirty="0">
                <a:latin typeface="Arial Unicode MS" pitchFamily="-107" charset="0"/>
              </a:rPr>
              <a:t>For this slide, emphasize that RWIS is a way</a:t>
            </a:r>
            <a:r>
              <a:rPr lang="en-US" baseline="0" dirty="0">
                <a:latin typeface="Arial Unicode MS" pitchFamily="-107" charset="0"/>
              </a:rPr>
              <a:t> to measure pavement and bridge deck temperatures, subsurface temperatures, wind speed and direction, air temperature, relative humidity, precipitation, and see sites.</a:t>
            </a:r>
            <a:endParaRPr lang="en-US" dirty="0">
              <a:latin typeface="Arial Unicode MS" pitchFamily="-107" charset="0"/>
            </a:endParaRPr>
          </a:p>
          <a:p>
            <a:pPr eaLnBrk="1" hangingPunct="1"/>
            <a:endParaRPr lang="en-US" dirty="0">
              <a:latin typeface="Arial Unicode MS" pitchFamily="-107"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Unicode MS" pitchFamily="-107" charset="0"/>
              </a:rPr>
              <a:t>Slide reference:</a:t>
            </a:r>
            <a:r>
              <a:rPr lang="en-US" baseline="0" dirty="0">
                <a:latin typeface="Arial Unicode MS" pitchFamily="-107" charset="0"/>
              </a:rPr>
              <a:t> Iowa PP</a:t>
            </a:r>
            <a:endParaRPr lang="en-US" dirty="0">
              <a:latin typeface="Arial Unicode MS" pitchFamily="-107" charset="0"/>
            </a:endParaRPr>
          </a:p>
          <a:p>
            <a:pPr eaLnBrk="1" hangingPunct="1"/>
            <a:endParaRPr lang="en-US" dirty="0">
              <a:latin typeface="Arial Unicode MS" pitchFamily="-107" charset="0"/>
            </a:endParaRPr>
          </a:p>
        </p:txBody>
      </p:sp>
    </p:spTree>
    <p:extLst>
      <p:ext uri="{BB962C8B-B14F-4D97-AF65-F5344CB8AC3E}">
        <p14:creationId xmlns:p14="http://schemas.microsoft.com/office/powerpoint/2010/main" val="24472222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4AA5542F-BA3F-474C-9EBE-27679496C480}" type="slidenum">
              <a:rPr lang="en-US"/>
              <a:pPr/>
              <a:t>47</a:t>
            </a:fld>
            <a:endParaRPr lang="en-US"/>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lnSpc>
                <a:spcPct val="80000"/>
              </a:lnSpc>
              <a:buClr>
                <a:schemeClr val="accent2"/>
              </a:buClr>
            </a:pPr>
            <a:r>
              <a:rPr lang="en-US" sz="1200" dirty="0"/>
              <a:t>Benefits of RWIS include:</a:t>
            </a:r>
          </a:p>
          <a:p>
            <a:pPr eaLnBrk="1" hangingPunct="1">
              <a:lnSpc>
                <a:spcPct val="80000"/>
              </a:lnSpc>
              <a:buClr>
                <a:schemeClr val="accent2"/>
              </a:buClr>
            </a:pPr>
            <a:endParaRPr lang="en-US" sz="1200" dirty="0"/>
          </a:p>
          <a:p>
            <a:pPr eaLnBrk="1" hangingPunct="1">
              <a:lnSpc>
                <a:spcPct val="80000"/>
              </a:lnSpc>
              <a:buClr>
                <a:schemeClr val="accent2"/>
              </a:buClr>
            </a:pPr>
            <a:r>
              <a:rPr lang="en-US" sz="1200" dirty="0"/>
              <a:t>Pavement and bridge surface temperatures</a:t>
            </a:r>
          </a:p>
          <a:p>
            <a:pPr eaLnBrk="1" hangingPunct="1">
              <a:lnSpc>
                <a:spcPct val="80000"/>
              </a:lnSpc>
              <a:buClr>
                <a:schemeClr val="accent2"/>
              </a:buClr>
            </a:pPr>
            <a:endParaRPr lang="en-US" sz="1200" dirty="0"/>
          </a:p>
          <a:p>
            <a:pPr eaLnBrk="1" hangingPunct="1">
              <a:lnSpc>
                <a:spcPct val="80000"/>
              </a:lnSpc>
              <a:buClr>
                <a:schemeClr val="accent2"/>
              </a:buClr>
            </a:pPr>
            <a:r>
              <a:rPr lang="en-US" sz="1200" dirty="0"/>
              <a:t>Actual roadside weather and surface conditions (wind speed/direction, dew point, chemical concentrations, etc.)</a:t>
            </a:r>
          </a:p>
          <a:p>
            <a:pPr eaLnBrk="1" hangingPunct="1">
              <a:lnSpc>
                <a:spcPct val="80000"/>
              </a:lnSpc>
              <a:buClr>
                <a:schemeClr val="accent2"/>
              </a:buClr>
            </a:pPr>
            <a:endParaRPr lang="en-US" sz="1200" dirty="0"/>
          </a:p>
          <a:p>
            <a:pPr eaLnBrk="1" hangingPunct="1">
              <a:lnSpc>
                <a:spcPct val="80000"/>
              </a:lnSpc>
              <a:buClr>
                <a:schemeClr val="accent2"/>
              </a:buClr>
            </a:pPr>
            <a:r>
              <a:rPr lang="en-US" sz="1200" dirty="0"/>
              <a:t>Better ability to predict how road conditions will change</a:t>
            </a:r>
          </a:p>
          <a:p>
            <a:pPr eaLnBrk="1" hangingPunct="1">
              <a:lnSpc>
                <a:spcPct val="80000"/>
              </a:lnSpc>
              <a:buClr>
                <a:schemeClr val="accent2"/>
              </a:buClr>
            </a:pPr>
            <a:endParaRPr lang="en-US" sz="1200" dirty="0"/>
          </a:p>
          <a:p>
            <a:pPr eaLnBrk="1" hangingPunct="1">
              <a:lnSpc>
                <a:spcPct val="80000"/>
              </a:lnSpc>
              <a:buClr>
                <a:schemeClr val="accent2"/>
              </a:buClr>
            </a:pPr>
            <a:r>
              <a:rPr lang="en-US" sz="1200" dirty="0"/>
              <a:t>Newer pavement sensors indicate salt concentration on the roadway, depth of precipitation and freezing point of the solution on the road surface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Unicode MS" pitchFamily="-107"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Unicode MS" pitchFamily="-107" charset="0"/>
              </a:rPr>
              <a:t>Slide reference:</a:t>
            </a:r>
            <a:r>
              <a:rPr lang="en-US" baseline="0" dirty="0">
                <a:latin typeface="Arial Unicode MS" pitchFamily="-107" charset="0"/>
              </a:rPr>
              <a:t> Iowa PP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Unicode MS" pitchFamily="-107"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Picture credit: Fortin Consulting, Inc.</a:t>
            </a:r>
          </a:p>
        </p:txBody>
      </p:sp>
    </p:spTree>
    <p:extLst>
      <p:ext uri="{BB962C8B-B14F-4D97-AF65-F5344CB8AC3E}">
        <p14:creationId xmlns:p14="http://schemas.microsoft.com/office/powerpoint/2010/main" val="1556159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Take a look at a picture of an RWIS site. This is the Minnesota RWIS</a:t>
            </a:r>
            <a:r>
              <a:rPr lang="en-US" baseline="0" dirty="0"/>
              <a:t> site page. Circled is the surface temperature and status. </a:t>
            </a:r>
            <a:r>
              <a:rPr lang="en-US" sz="1200" b="0" i="0" u="none" strike="noStrike" kern="1200" baseline="0" dirty="0">
                <a:solidFill>
                  <a:schemeClr val="tx1"/>
                </a:solidFill>
                <a:latin typeface="+mn-lt"/>
                <a:ea typeface="+mn-ea"/>
                <a:cs typeface="+mn-cs"/>
              </a:rPr>
              <a:t>Knowing the pavement temperature and whether the surface is dry or wet are critical pieces of information used in the decision making process.</a:t>
            </a:r>
            <a:endParaRPr lang="en-US" baseline="0" dirty="0"/>
          </a:p>
          <a:p>
            <a:endParaRPr lang="en-US" baseline="0" dirty="0"/>
          </a:p>
          <a:p>
            <a:r>
              <a:rPr lang="en-US" baseline="0" dirty="0"/>
              <a:t> Point out pavement temp vs. air temp columns to reinforce that they can greatly vary as well as other information listed such as the wind speed (</a:t>
            </a:r>
            <a:r>
              <a:rPr lang="en-US" baseline="0" dirty="0" err="1"/>
              <a:t>SpdAvg</a:t>
            </a:r>
            <a:r>
              <a:rPr lang="en-US" baseline="0" dirty="0"/>
              <a:t>) or Dew Point (Dew).</a:t>
            </a:r>
          </a:p>
          <a:p>
            <a:endParaRPr lang="en-US" baseline="0" dirty="0"/>
          </a:p>
          <a:p>
            <a:r>
              <a:rPr lang="en-US" dirty="0">
                <a:latin typeface="Arial" pitchFamily="34" charset="0"/>
                <a:cs typeface="Arial" pitchFamily="34" charset="0"/>
              </a:rPr>
              <a:t>Note to presenter:  If you have sample RWIS data, insert YOUR EXAMPLE REPORT HERE instead of this one.  Delete this yellow box before making presentation</a:t>
            </a:r>
            <a:r>
              <a:rPr lang="en-US" b="0" baseline="0" dirty="0">
                <a:solidFill>
                  <a:srgbClr val="FF0000"/>
                </a:solidFill>
              </a:rPr>
              <a:t>.  Also:  </a:t>
            </a:r>
            <a:r>
              <a:rPr lang="en-US" baseline="0" dirty="0"/>
              <a:t>Try to find a time when a storm is happening! It makes it more interesting to look at.</a:t>
            </a:r>
          </a:p>
          <a:p>
            <a:endParaRPr lang="en-US" baseline="0" dirty="0"/>
          </a:p>
          <a:p>
            <a:r>
              <a:rPr lang="en-US" baseline="0" dirty="0"/>
              <a:t>Photo credit: http://rwis.dot.state.mn.us/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48</a:t>
            </a:fld>
            <a:endParaRPr lang="en-US"/>
          </a:p>
        </p:txBody>
      </p:sp>
    </p:spTree>
    <p:extLst>
      <p:ext uri="{BB962C8B-B14F-4D97-AF65-F5344CB8AC3E}">
        <p14:creationId xmlns:p14="http://schemas.microsoft.com/office/powerpoint/2010/main" val="17849447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RWIS provides information regarding:</a:t>
            </a:r>
          </a:p>
          <a:p>
            <a:pPr>
              <a:buNone/>
            </a:pPr>
            <a:endParaRPr lang="en-US" sz="1200" dirty="0">
              <a:effectLst/>
            </a:endParaRPr>
          </a:p>
          <a:p>
            <a:pPr marL="742950" indent="-742950">
              <a:buClr>
                <a:schemeClr val="bg1"/>
              </a:buClr>
              <a:buFont typeface="+mj-lt"/>
              <a:buNone/>
            </a:pPr>
            <a:r>
              <a:rPr lang="en-US" sz="1200" dirty="0">
                <a:effectLst/>
              </a:rPr>
              <a:t>A.  Pavement and bridge temperature</a:t>
            </a:r>
          </a:p>
          <a:p>
            <a:pPr marL="742950" indent="-742950">
              <a:buClr>
                <a:schemeClr val="bg1"/>
              </a:buClr>
              <a:buFont typeface="+mj-lt"/>
              <a:buNone/>
            </a:pPr>
            <a:r>
              <a:rPr lang="en-US" sz="1200" dirty="0">
                <a:effectLst/>
              </a:rPr>
              <a:t>B.  Subsurface temperature</a:t>
            </a:r>
          </a:p>
          <a:p>
            <a:pPr marL="742950" indent="-742950">
              <a:buClr>
                <a:schemeClr val="bg1"/>
              </a:buClr>
              <a:buFont typeface="+mj-lt"/>
              <a:buNone/>
            </a:pPr>
            <a:r>
              <a:rPr lang="en-US" sz="1200" dirty="0">
                <a:effectLst/>
              </a:rPr>
              <a:t>C.  Wind speed and direction</a:t>
            </a:r>
          </a:p>
          <a:p>
            <a:pPr marL="742950" indent="-742950">
              <a:buClr>
                <a:schemeClr val="bg1"/>
              </a:buClr>
              <a:buFont typeface="+mj-lt"/>
              <a:buNone/>
            </a:pPr>
            <a:r>
              <a:rPr lang="en-US" sz="1200" dirty="0">
                <a:effectLst/>
              </a:rPr>
              <a:t>D.  Air temperature</a:t>
            </a:r>
          </a:p>
          <a:p>
            <a:pPr marL="742950" indent="-742950">
              <a:buClr>
                <a:schemeClr val="bg1"/>
              </a:buClr>
              <a:buFont typeface="+mj-lt"/>
              <a:buNone/>
            </a:pPr>
            <a:r>
              <a:rPr lang="en-US" sz="1200" dirty="0">
                <a:effectLst/>
              </a:rPr>
              <a:t>E.  All of the above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RWIS provides information regarding:</a:t>
            </a:r>
          </a:p>
          <a:p>
            <a:pPr>
              <a:buNone/>
            </a:pPr>
            <a:endParaRPr lang="en-US" sz="1200" dirty="0">
              <a:effectLst/>
            </a:endParaRPr>
          </a:p>
          <a:p>
            <a:pPr marL="742950" indent="-742950">
              <a:buClr>
                <a:schemeClr val="bg1"/>
              </a:buClr>
              <a:buFont typeface="+mj-lt"/>
              <a:buNone/>
            </a:pPr>
            <a:r>
              <a:rPr lang="en-US" sz="1200" dirty="0">
                <a:effectLst/>
              </a:rPr>
              <a:t>A.  Pavement and bridge temperature</a:t>
            </a:r>
          </a:p>
          <a:p>
            <a:pPr marL="742950" indent="-742950">
              <a:buClr>
                <a:schemeClr val="bg1"/>
              </a:buClr>
              <a:buFont typeface="+mj-lt"/>
              <a:buNone/>
            </a:pPr>
            <a:r>
              <a:rPr lang="en-US" sz="1200" dirty="0">
                <a:effectLst/>
              </a:rPr>
              <a:t>B.  Subsurface temperature</a:t>
            </a:r>
          </a:p>
          <a:p>
            <a:pPr marL="742950" indent="-742950">
              <a:buClr>
                <a:schemeClr val="bg1"/>
              </a:buClr>
              <a:buFont typeface="+mj-lt"/>
              <a:buNone/>
            </a:pPr>
            <a:r>
              <a:rPr lang="en-US" sz="1200" dirty="0">
                <a:effectLst/>
              </a:rPr>
              <a:t>C.  Wind speed and direction</a:t>
            </a:r>
          </a:p>
          <a:p>
            <a:pPr marL="742950" indent="-742950">
              <a:buClr>
                <a:schemeClr val="bg1"/>
              </a:buClr>
              <a:buFont typeface="+mj-lt"/>
              <a:buNone/>
            </a:pPr>
            <a:r>
              <a:rPr lang="en-US" sz="1200" dirty="0">
                <a:effectLst/>
              </a:rPr>
              <a:t>D.  Air temperature</a:t>
            </a:r>
          </a:p>
          <a:p>
            <a:pPr marL="742950" indent="-742950">
              <a:buClr>
                <a:schemeClr val="bg1"/>
              </a:buClr>
              <a:buFont typeface="+mj-lt"/>
              <a:buNone/>
            </a:pPr>
            <a:r>
              <a:rPr lang="en-US" sz="1200" dirty="0">
                <a:effectLst/>
              </a:rPr>
              <a:t>E.  All of the above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50</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a:t>
            </a:fld>
            <a:endParaRPr lang="en-US"/>
          </a:p>
        </p:txBody>
      </p:sp>
    </p:spTree>
    <p:extLst>
      <p:ext uri="{BB962C8B-B14F-4D97-AF65-F5344CB8AC3E}">
        <p14:creationId xmlns:p14="http://schemas.microsoft.com/office/powerpoint/2010/main" val="39399930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Test question: What is one thing that RWIS can provide that media or internet weather reports cannot?</a:t>
            </a:r>
          </a:p>
          <a:p>
            <a:pPr marL="228600" marR="0" indent="-228600" algn="l" defTabSz="914400" rtl="0" eaLnBrk="1" fontAlgn="auto" latinLnBrk="0" hangingPunct="1">
              <a:lnSpc>
                <a:spcPct val="100000"/>
              </a:lnSpc>
              <a:spcBef>
                <a:spcPts val="0"/>
              </a:spcBef>
              <a:spcAft>
                <a:spcPts val="0"/>
              </a:spcAft>
              <a:buClrTx/>
              <a:buSzTx/>
              <a:buFontTx/>
              <a:buAutoNum type="alphaLcPeriod"/>
              <a:tabLst/>
              <a:defRPr/>
            </a:pPr>
            <a:endParaRPr lang="en-US" baseline="0" dirty="0">
              <a:latin typeface="Arial Unicode MS" pitchFamily="-107" charset="0"/>
            </a:endParaRP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A.  Wind speed and direction (no)</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B.  Dew point (no)</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C.  Pavement temperature (yes)</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D.  Air temperature (no)</a:t>
            </a:r>
            <a:endParaRPr lang="en-US" dirty="0">
              <a:latin typeface="Arial Unicode MS" pitchFamily="-107"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51</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Test question: What is one thing that RWIS can provide that media or internet weather reports cannot?</a:t>
            </a:r>
          </a:p>
          <a:p>
            <a:pPr marL="228600" marR="0" indent="-228600" algn="l" defTabSz="914400" rtl="0" eaLnBrk="1" fontAlgn="auto" latinLnBrk="0" hangingPunct="1">
              <a:lnSpc>
                <a:spcPct val="100000"/>
              </a:lnSpc>
              <a:spcBef>
                <a:spcPts val="0"/>
              </a:spcBef>
              <a:spcAft>
                <a:spcPts val="0"/>
              </a:spcAft>
              <a:buClrTx/>
              <a:buSzTx/>
              <a:buFontTx/>
              <a:buAutoNum type="alphaLcPeriod"/>
              <a:tabLst/>
              <a:defRPr/>
            </a:pPr>
            <a:endParaRPr lang="en-US" baseline="0" dirty="0">
              <a:latin typeface="Arial Unicode MS" pitchFamily="-107" charset="0"/>
            </a:endParaRP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A.  Wind speed and direction (no)</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B.  Dew point (no)</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C.  Pavement temperature (yes)</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a:latin typeface="Arial Unicode MS" pitchFamily="-107" charset="0"/>
              </a:rPr>
              <a:t>D.  Air </a:t>
            </a:r>
            <a:r>
              <a:rPr lang="en-US" baseline="0" dirty="0">
                <a:latin typeface="Arial Unicode MS" pitchFamily="-107" charset="0"/>
              </a:rPr>
              <a:t>temperature (no)</a:t>
            </a:r>
            <a:endParaRPr lang="en-US" dirty="0">
              <a:latin typeface="Arial Unicode MS" pitchFamily="-107"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52</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 additional feature</a:t>
            </a:r>
            <a:r>
              <a:rPr lang="en-US" baseline="0" dirty="0"/>
              <a:t> of RWIS is map views. This example is from Iowa RWIS. It is an interactive map that shows a variety of RWIS data that can be turned on or off.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Note to presenter:  Insert your state’s pavement temperature map here instead of this one.  Delete the yellow box before making presentation</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website is located at this link: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http://rwis.dot.state.mn.us/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53</a:t>
            </a:fld>
            <a:endParaRPr lang="en-US"/>
          </a:p>
        </p:txBody>
      </p:sp>
    </p:spTree>
    <p:extLst>
      <p:ext uri="{BB962C8B-B14F-4D97-AF65-F5344CB8AC3E}">
        <p14:creationId xmlns:p14="http://schemas.microsoft.com/office/powerpoint/2010/main" val="18958989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C97CC70-56D0-413E-825D-FEC87018B564}" type="slidenum">
              <a:rPr lang="en-US" altLang="en-US">
                <a:latin typeface="Arial Unicode MS" panose="020B0604020202020204" pitchFamily="34" charset="-128"/>
              </a:rPr>
              <a:pPr>
                <a:spcBef>
                  <a:spcPct val="0"/>
                </a:spcBef>
              </a:pPr>
              <a:t>54</a:t>
            </a:fld>
            <a:endParaRPr lang="en-US" altLang="en-US">
              <a:latin typeface="Arial Unicode MS" panose="020B0604020202020204" pitchFamily="34" charset="-128"/>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When applying chemical, you should be looking at pavement temperatures</a:t>
            </a:r>
            <a:r>
              <a:rPr lang="en-US" altLang="en-US" baseline="0" dirty="0"/>
              <a:t>!</a:t>
            </a:r>
          </a:p>
          <a:p>
            <a:pPr eaLnBrk="1" hangingPunct="1"/>
            <a:endParaRPr lang="en-US" altLang="en-US" baseline="0" dirty="0"/>
          </a:p>
          <a:p>
            <a:pPr eaLnBrk="1" hangingPunct="1"/>
            <a:r>
              <a:rPr lang="en-US" altLang="en-US" baseline="0" dirty="0"/>
              <a:t>Photo credit: Fortin Consulting, Inc.</a:t>
            </a:r>
          </a:p>
          <a:p>
            <a:pPr eaLnBrk="1" hangingPunct="1"/>
            <a:endParaRPr lang="en-US" altLang="en-US" dirty="0"/>
          </a:p>
        </p:txBody>
      </p:sp>
    </p:spTree>
    <p:extLst>
      <p:ext uri="{BB962C8B-B14F-4D97-AF65-F5344CB8AC3E}">
        <p14:creationId xmlns:p14="http://schemas.microsoft.com/office/powerpoint/2010/main" val="39421940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FA8C6617-76C9-484B-911D-B1A68C75686B}" type="slidenum">
              <a:rPr lang="en-US"/>
              <a:pPr/>
              <a:t>55</a:t>
            </a:fld>
            <a:endParaRPr lang="en-US"/>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a:spcBef>
                <a:spcPct val="50000"/>
              </a:spcBef>
            </a:pPr>
            <a:r>
              <a:rPr lang="en-US" baseline="0" dirty="0">
                <a:latin typeface="Arial Unicode MS" pitchFamily="-107" charset="0"/>
              </a:rPr>
              <a:t>In the fall, </a:t>
            </a:r>
            <a:r>
              <a:rPr lang="en-US" sz="1200" dirty="0"/>
              <a:t>precipitation does not freeze on the pavement, even though air temperature is </a:t>
            </a:r>
            <a:r>
              <a:rPr lang="en-US" sz="1200" b="1" dirty="0"/>
              <a:t>below</a:t>
            </a:r>
            <a:r>
              <a:rPr lang="en-US" sz="1200" dirty="0"/>
              <a:t> freezing because</a:t>
            </a:r>
            <a:r>
              <a:rPr lang="en-US" sz="1200" baseline="0" dirty="0"/>
              <a:t> the pavement temp is not below freezing. This is aided by higher subsurface temperatures in the fall.</a:t>
            </a:r>
            <a:endParaRPr lang="en-US" sz="1200" dirty="0">
              <a:effectLst>
                <a:outerShdw blurRad="38100" dist="38100" dir="2700000" algn="tl">
                  <a:srgbClr val="C0C0C0"/>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Unicode MS" pitchFamily="-107"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Slide from IowaDOT_New-Operator-Snow-and-Ice-Training_slides_119-127 </a:t>
            </a:r>
            <a:r>
              <a:rPr lang="en-US" baseline="0" dirty="0" err="1">
                <a:latin typeface="Arial Unicode MS" pitchFamily="-107" charset="0"/>
              </a:rPr>
              <a:t>ppt</a:t>
            </a:r>
            <a:endParaRPr lang="en-US" dirty="0">
              <a:latin typeface="Arial Unicode MS" pitchFamily="-107" charset="0"/>
            </a:endParaRPr>
          </a:p>
          <a:p>
            <a:pPr eaLnBrk="1" hangingPunct="1"/>
            <a:endParaRPr lang="en-US" dirty="0">
              <a:latin typeface="Arial Unicode MS" pitchFamily="-107" charset="0"/>
            </a:endParaRPr>
          </a:p>
        </p:txBody>
      </p:sp>
    </p:spTree>
    <p:extLst>
      <p:ext uri="{BB962C8B-B14F-4D97-AF65-F5344CB8AC3E}">
        <p14:creationId xmlns:p14="http://schemas.microsoft.com/office/powerpoint/2010/main" val="12442682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D6117B27-B418-4900-8B4B-A87A973307B0}" type="slidenum">
              <a:rPr lang="en-US"/>
              <a:pPr/>
              <a:t>56</a:t>
            </a:fld>
            <a:endParaRPr lang="en-US"/>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In the winter, </a:t>
            </a:r>
            <a:r>
              <a:rPr lang="en-US" sz="1200" baseline="0" dirty="0">
                <a:latin typeface="+mn-lt"/>
              </a:rPr>
              <a:t>when the pavement temperature is below freezing p</a:t>
            </a:r>
            <a:r>
              <a:rPr lang="en-US" sz="1200" dirty="0"/>
              <a:t>recipitation </a:t>
            </a:r>
            <a:r>
              <a:rPr lang="en-US" sz="1200" b="1" dirty="0"/>
              <a:t>will</a:t>
            </a:r>
            <a:r>
              <a:rPr lang="en-US" sz="1200" b="1" baseline="0" dirty="0"/>
              <a:t> </a:t>
            </a:r>
            <a:r>
              <a:rPr lang="en-US" sz="1200" b="1" dirty="0"/>
              <a:t>likely</a:t>
            </a:r>
            <a:r>
              <a:rPr lang="en-US" sz="1200" dirty="0"/>
              <a:t> freeze on the pavement, unless treated with proper deicing chemicals</a:t>
            </a:r>
            <a:endParaRPr lang="en-US" sz="1200" dirty="0">
              <a:effectLst>
                <a:outerShdw blurRad="38100" dist="38100" dir="2700000" algn="tl">
                  <a:srgbClr val="C0C0C0"/>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Unicode MS" pitchFamily="-107"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Unicode MS" pitchFamily="-107"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Slide from IowaDOT_New-Operator-Snow-and-Ice-Training_slides_119-127 </a:t>
            </a:r>
            <a:r>
              <a:rPr lang="en-US" baseline="0" dirty="0" err="1">
                <a:latin typeface="Arial Unicode MS" pitchFamily="-107" charset="0"/>
              </a:rPr>
              <a:t>ppt</a:t>
            </a:r>
            <a:endParaRPr lang="en-US" dirty="0">
              <a:latin typeface="Arial Unicode MS" pitchFamily="-107" charset="0"/>
            </a:endParaRPr>
          </a:p>
          <a:p>
            <a:pPr eaLnBrk="1" hangingPunct="1"/>
            <a:endParaRPr lang="en-US" dirty="0">
              <a:latin typeface="Arial Unicode MS" pitchFamily="-107" charset="0"/>
            </a:endParaRPr>
          </a:p>
        </p:txBody>
      </p:sp>
    </p:spTree>
    <p:extLst>
      <p:ext uri="{BB962C8B-B14F-4D97-AF65-F5344CB8AC3E}">
        <p14:creationId xmlns:p14="http://schemas.microsoft.com/office/powerpoint/2010/main" val="2835508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47737FED-9993-4605-9F9B-B6BB9AD2AAB1}" type="slidenum">
              <a:rPr lang="en-US"/>
              <a:pPr/>
              <a:t>57</a:t>
            </a:fld>
            <a:endParaRPr lang="en-US"/>
          </a:p>
        </p:txBody>
      </p:sp>
      <p:sp>
        <p:nvSpPr>
          <p:cNvPr id="258051" name="Rectangle 1026"/>
          <p:cNvSpPr>
            <a:spLocks noGrp="1" noRot="1" noChangeAspect="1" noChangeArrowheads="1" noTextEdit="1"/>
          </p:cNvSpPr>
          <p:nvPr>
            <p:ph type="sldImg"/>
          </p:nvPr>
        </p:nvSpPr>
        <p:spPr>
          <a:ln/>
        </p:spPr>
      </p:sp>
      <p:sp>
        <p:nvSpPr>
          <p:cNvPr id="258052" name="Rectangle 1027"/>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In the spring air temperatures may rise above freezing, however, </a:t>
            </a:r>
            <a:r>
              <a:rPr lang="en-US" sz="1200" dirty="0"/>
              <a:t>precipitation will freeze on the pavement if the pavement temperature is not above zero. Subsurface</a:t>
            </a:r>
            <a:r>
              <a:rPr lang="en-US" sz="1200" baseline="0" dirty="0"/>
              <a:t> cooling may increase the time it takes for pavement temperatures to rise.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Arial Unicode MS" pitchFamily="-107"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Unicode MS" pitchFamily="-107" charset="0"/>
              </a:rPr>
              <a:t>Sun vs. cloud cover can also be a large factor. We will look at this next.</a:t>
            </a:r>
            <a:endParaRPr lang="en-US" baseline="0" dirty="0">
              <a:latin typeface="Arial Unicode MS" pitchFamily="-107"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Unicode MS" pitchFamily="-107"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Slide from IowaDOT_New-Operator-Snow-and-Ice-Training_slides_119-127 </a:t>
            </a:r>
            <a:r>
              <a:rPr lang="en-US" baseline="0" dirty="0" err="1">
                <a:latin typeface="Arial Unicode MS" pitchFamily="-107" charset="0"/>
              </a:rPr>
              <a:t>ppt</a:t>
            </a:r>
            <a:endParaRPr lang="en-US" baseline="0" dirty="0">
              <a:latin typeface="Arial Unicode MS" pitchFamily="-107"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Unicode MS" pitchFamily="-107" charset="0"/>
            </a:endParaRPr>
          </a:p>
          <a:p>
            <a:pPr eaLnBrk="1" hangingPunct="1"/>
            <a:endParaRPr lang="en-US" dirty="0">
              <a:latin typeface="Arial Unicode MS" pitchFamily="-107" charset="0"/>
            </a:endParaRPr>
          </a:p>
        </p:txBody>
      </p:sp>
    </p:spTree>
    <p:extLst>
      <p:ext uri="{BB962C8B-B14F-4D97-AF65-F5344CB8AC3E}">
        <p14:creationId xmlns:p14="http://schemas.microsoft.com/office/powerpoint/2010/main" val="18454383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Test question: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Unicode MS" pitchFamily="-107"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During what season does the subsurface hold the most heat?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Unicode MS" pitchFamily="-107" charset="0"/>
            </a:endParaRP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A.  Fall (yes)</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B.  Winter (no)</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C.  Spring (no)</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D.  It does not change (no)</a:t>
            </a:r>
            <a:endParaRPr lang="en-US" dirty="0">
              <a:latin typeface="Arial Unicode MS" pitchFamily="-107"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58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Test question: During what season does the subsurface hold the most heat?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Unicode MS" pitchFamily="-107" charset="0"/>
            </a:endParaRP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A.  Fall (yes)</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B.  Winter (no)</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C.  Spring (no)</a:t>
            </a: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a:latin typeface="Arial Unicode MS" pitchFamily="-107" charset="0"/>
              </a:rPr>
              <a:t>D.  It </a:t>
            </a:r>
            <a:r>
              <a:rPr lang="en-US" baseline="0" dirty="0">
                <a:latin typeface="Arial Unicode MS" pitchFamily="-107" charset="0"/>
              </a:rPr>
              <a:t>does not change (no)</a:t>
            </a:r>
            <a:endParaRPr lang="en-US" dirty="0">
              <a:latin typeface="Arial Unicode MS" pitchFamily="-107"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59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072F0DCB-CED8-4507-9975-6039FA97531A}" type="slidenum">
              <a:rPr lang="en-US"/>
              <a:pPr/>
              <a:t>60</a:t>
            </a:fld>
            <a:endParaRPr lang="en-US"/>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r>
              <a:rPr lang="en-US" dirty="0">
                <a:latin typeface="Arial Unicode MS" pitchFamily="-107" charset="0"/>
              </a:rPr>
              <a:t>This</a:t>
            </a:r>
            <a:r>
              <a:rPr lang="en-US" baseline="0" dirty="0">
                <a:latin typeface="Arial Unicode MS" pitchFamily="-107" charset="0"/>
              </a:rPr>
              <a:t> slide shows how the pavement temperature can increase when exposed to sunlight throughout the day even with below zero air and sub-pavement temperatures.</a:t>
            </a:r>
          </a:p>
          <a:p>
            <a:pPr eaLnBrk="1" hangingPunct="1"/>
            <a:endParaRPr lang="en-US" baseline="0" dirty="0">
              <a:latin typeface="Arial Unicode MS" pitchFamily="-107" charset="0"/>
            </a:endParaRPr>
          </a:p>
          <a:p>
            <a:pPr eaLnBrk="1" hangingPunct="1"/>
            <a:r>
              <a:rPr lang="en-US" baseline="0" dirty="0">
                <a:latin typeface="Arial Unicode MS" pitchFamily="-107" charset="0"/>
              </a:rPr>
              <a:t>Note to presenter:  Talk to the audience about the shaded area under bridges and how it can remain or become icy on a sunny day.</a:t>
            </a:r>
          </a:p>
          <a:p>
            <a:pPr eaLnBrk="1" hangingPunct="1"/>
            <a:endParaRPr lang="en-US" baseline="0" dirty="0">
              <a:latin typeface="Arial Unicode MS" pitchFamily="-107"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Slide from IowaDOT_New-Operator-Snow-and-Ice-Training_slides_119-127 </a:t>
            </a:r>
            <a:r>
              <a:rPr lang="en-US" baseline="0" dirty="0" err="1">
                <a:latin typeface="Arial Unicode MS" pitchFamily="-107" charset="0"/>
              </a:rPr>
              <a:t>ppt</a:t>
            </a:r>
            <a:endParaRPr lang="en-US" dirty="0">
              <a:latin typeface="Arial Unicode MS" pitchFamily="-107" charset="0"/>
            </a:endParaRPr>
          </a:p>
          <a:p>
            <a:pPr eaLnBrk="1" hangingPunct="1"/>
            <a:endParaRPr lang="en-US" dirty="0">
              <a:latin typeface="Arial Unicode MS" pitchFamily="-107" charset="0"/>
            </a:endParaRPr>
          </a:p>
        </p:txBody>
      </p:sp>
    </p:spTree>
    <p:extLst>
      <p:ext uri="{BB962C8B-B14F-4D97-AF65-F5344CB8AC3E}">
        <p14:creationId xmlns:p14="http://schemas.microsoft.com/office/powerpoint/2010/main" val="975867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facilitator:  do not show this slide during class</a:t>
            </a:r>
          </a:p>
        </p:txBody>
      </p:sp>
      <p:sp>
        <p:nvSpPr>
          <p:cNvPr id="4" name="Slide Number Placeholder 3"/>
          <p:cNvSpPr>
            <a:spLocks noGrp="1"/>
          </p:cNvSpPr>
          <p:nvPr>
            <p:ph type="sldNum" sz="quarter" idx="10"/>
          </p:nvPr>
        </p:nvSpPr>
        <p:spPr/>
        <p:txBody>
          <a:bodyPr/>
          <a:lstStyle/>
          <a:p>
            <a:fld id="{7586080C-B8D8-4723-AE4C-278F16E645B8}" type="slidenum">
              <a:rPr lang="en-US" smtClean="0"/>
              <a:pPr/>
              <a:t>7</a:t>
            </a:fld>
            <a:endParaRPr lang="en-US"/>
          </a:p>
        </p:txBody>
      </p:sp>
    </p:spTree>
    <p:extLst>
      <p:ext uri="{BB962C8B-B14F-4D97-AF65-F5344CB8AC3E}">
        <p14:creationId xmlns:p14="http://schemas.microsoft.com/office/powerpoint/2010/main" val="12997554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If you compare the temperature trend of pavement when there is cloud cover to when there is not: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During the daytime cloud cover will cause the pavement surface to be cooler (because the sun is not getting through and beating down on the surface). When sun is beating down on the surface, it may cause melting and can be a good time for manual removal of previously compacted snow or ice from pavement.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During the night, the reverse occurs. Without clouds at night the heat escapes and cooling occurs.</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Original picture from IowaDOT_New-Operator-Snow-and-Ice-Training_slides_119-127 </a:t>
            </a:r>
            <a:r>
              <a:rPr lang="en-US" baseline="0" dirty="0" err="1">
                <a:latin typeface="Arial Unicode MS" pitchFamily="-107" charset="0"/>
              </a:rPr>
              <a:t>ppt</a:t>
            </a:r>
            <a:endParaRPr lang="en-US" dirty="0">
              <a:latin typeface="Arial Unicode MS" pitchFamily="-107" charset="0"/>
            </a:endParaRPr>
          </a:p>
          <a:p>
            <a:endParaRPr lang="en-US" b="1"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61</a:t>
            </a:fld>
            <a:endParaRPr lang="en-US"/>
          </a:p>
        </p:txBody>
      </p:sp>
    </p:spTree>
    <p:extLst>
      <p:ext uri="{BB962C8B-B14F-4D97-AF65-F5344CB8AC3E}">
        <p14:creationId xmlns:p14="http://schemas.microsoft.com/office/powerpoint/2010/main" val="34972251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wind can have a drying effect on</a:t>
            </a:r>
            <a:r>
              <a:rPr lang="en-US" baseline="0" dirty="0"/>
              <a:t> a wet pavement:  as water evaporates, it cools the pavement. </a:t>
            </a:r>
          </a:p>
          <a:p>
            <a:endParaRPr lang="en-US" baseline="0" dirty="0"/>
          </a:p>
          <a:p>
            <a:r>
              <a:rPr lang="en-US" baseline="0" dirty="0"/>
              <a:t>Wind can also cause plowed snow to drift or blow back onto the pavement.  So, if you have drifting or blow back you should not anti-ice. The blowing snow can stick to the road surface where the anti-icing has been placed.</a:t>
            </a:r>
          </a:p>
          <a:p>
            <a:endParaRPr lang="en-US" baseline="0" dirty="0"/>
          </a:p>
          <a:p>
            <a:r>
              <a:rPr lang="en-US" baseline="0" dirty="0"/>
              <a:t>At high speeds, blowing snow may reduce visibility.</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Original picture from IowaDOT_New-Operator-Snow-and-Ice-Training_slides_119-127 </a:t>
            </a:r>
            <a:r>
              <a:rPr lang="en-US" baseline="0" dirty="0" err="1">
                <a:latin typeface="Arial Unicode MS" pitchFamily="-107" charset="0"/>
              </a:rPr>
              <a:t>ppt</a:t>
            </a:r>
            <a:endParaRPr lang="en-US" dirty="0">
              <a:latin typeface="Arial Unicode MS" pitchFamily="-107" charset="0"/>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62</a:t>
            </a:fld>
            <a:endParaRPr lang="en-US"/>
          </a:p>
        </p:txBody>
      </p:sp>
    </p:spTree>
    <p:extLst>
      <p:ext uri="{BB962C8B-B14F-4D97-AF65-F5344CB8AC3E}">
        <p14:creationId xmlns:p14="http://schemas.microsoft.com/office/powerpoint/2010/main" val="27789687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What can impact the temperature of pavement?</a:t>
            </a:r>
          </a:p>
          <a:p>
            <a:pPr>
              <a:buNone/>
            </a:pPr>
            <a:endParaRPr lang="en-US" sz="1200" dirty="0">
              <a:effectLst/>
            </a:endParaRPr>
          </a:p>
          <a:p>
            <a:pPr marL="742950" indent="-742950">
              <a:buClr>
                <a:schemeClr val="bg1"/>
              </a:buClr>
              <a:buFont typeface="+mj-lt"/>
              <a:buNone/>
            </a:pPr>
            <a:r>
              <a:rPr lang="en-US" sz="1200" dirty="0">
                <a:effectLst/>
              </a:rPr>
              <a:t>A.</a:t>
            </a:r>
            <a:r>
              <a:rPr lang="en-US" sz="1200" baseline="0" dirty="0">
                <a:effectLst/>
              </a:rPr>
              <a:t>  </a:t>
            </a:r>
            <a:r>
              <a:rPr lang="en-US" sz="1200" dirty="0">
                <a:effectLst/>
              </a:rPr>
              <a:t>Ambient air temperature</a:t>
            </a:r>
          </a:p>
          <a:p>
            <a:pPr marL="742950" indent="-742950">
              <a:buClr>
                <a:schemeClr val="bg1"/>
              </a:buClr>
              <a:buFont typeface="+mj-lt"/>
              <a:buNone/>
            </a:pPr>
            <a:r>
              <a:rPr lang="en-US" sz="1200" dirty="0">
                <a:effectLst/>
              </a:rPr>
              <a:t>B.  Subsurface temperature</a:t>
            </a:r>
          </a:p>
          <a:p>
            <a:pPr marL="742950" indent="-742950">
              <a:buClr>
                <a:schemeClr val="bg1"/>
              </a:buClr>
              <a:buFont typeface="+mj-lt"/>
              <a:buNone/>
            </a:pPr>
            <a:r>
              <a:rPr lang="en-US" sz="1200" dirty="0">
                <a:effectLst/>
              </a:rPr>
              <a:t>C.  Wind speed and direction</a:t>
            </a:r>
          </a:p>
          <a:p>
            <a:pPr marL="742950" indent="-742950">
              <a:buClr>
                <a:schemeClr val="bg1"/>
              </a:buClr>
              <a:buFont typeface="+mj-lt"/>
              <a:buNone/>
            </a:pPr>
            <a:r>
              <a:rPr lang="en-US" sz="1200" dirty="0">
                <a:effectLst/>
              </a:rPr>
              <a:t>D.  Precipitation</a:t>
            </a:r>
          </a:p>
          <a:p>
            <a:pPr marL="742950" indent="-742950">
              <a:buClr>
                <a:schemeClr val="bg1"/>
              </a:buClr>
              <a:buFont typeface="+mj-lt"/>
              <a:buNone/>
            </a:pPr>
            <a:r>
              <a:rPr lang="en-US" sz="1200" dirty="0">
                <a:effectLst/>
              </a:rPr>
              <a:t>E.  All of the above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63</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What can impact the temperature of pavement?</a:t>
            </a:r>
          </a:p>
          <a:p>
            <a:pPr>
              <a:buNone/>
            </a:pPr>
            <a:endParaRPr lang="en-US" sz="1200" dirty="0">
              <a:effectLst/>
            </a:endParaRPr>
          </a:p>
          <a:p>
            <a:pPr marL="742950" indent="-742950">
              <a:buClr>
                <a:schemeClr val="bg1"/>
              </a:buClr>
              <a:buFont typeface="+mj-lt"/>
              <a:buNone/>
            </a:pPr>
            <a:r>
              <a:rPr lang="en-US" sz="1200" dirty="0">
                <a:effectLst/>
              </a:rPr>
              <a:t>A.</a:t>
            </a:r>
            <a:r>
              <a:rPr lang="en-US" sz="1200" baseline="0" dirty="0">
                <a:effectLst/>
              </a:rPr>
              <a:t>  </a:t>
            </a:r>
            <a:r>
              <a:rPr lang="en-US" sz="1200" dirty="0">
                <a:effectLst/>
              </a:rPr>
              <a:t>Ambient air temperature</a:t>
            </a:r>
          </a:p>
          <a:p>
            <a:pPr marL="742950" indent="-742950">
              <a:buClr>
                <a:schemeClr val="bg1"/>
              </a:buClr>
              <a:buFont typeface="+mj-lt"/>
              <a:buNone/>
            </a:pPr>
            <a:r>
              <a:rPr lang="en-US" sz="1200" dirty="0">
                <a:effectLst/>
              </a:rPr>
              <a:t>B.  Subsurface temperature</a:t>
            </a:r>
          </a:p>
          <a:p>
            <a:pPr marL="742950" indent="-742950">
              <a:buClr>
                <a:schemeClr val="bg1"/>
              </a:buClr>
              <a:buFont typeface="+mj-lt"/>
              <a:buNone/>
            </a:pPr>
            <a:r>
              <a:rPr lang="en-US" sz="1200" dirty="0">
                <a:effectLst/>
              </a:rPr>
              <a:t>C.  Wind speed and direction</a:t>
            </a:r>
          </a:p>
          <a:p>
            <a:pPr marL="742950" indent="-742950">
              <a:buClr>
                <a:schemeClr val="bg1"/>
              </a:buClr>
              <a:buFont typeface="+mj-lt"/>
              <a:buNone/>
            </a:pPr>
            <a:r>
              <a:rPr lang="en-US" sz="1200" dirty="0">
                <a:effectLst/>
              </a:rPr>
              <a:t>D.  Precipitation</a:t>
            </a:r>
          </a:p>
          <a:p>
            <a:pPr marL="742950" indent="-742950">
              <a:buClr>
                <a:schemeClr val="bg1"/>
              </a:buClr>
              <a:buFont typeface="+mj-lt"/>
              <a:buNone/>
            </a:pPr>
            <a:r>
              <a:rPr lang="en-US" sz="1200" dirty="0">
                <a:effectLst/>
              </a:rPr>
              <a:t>E.  All of the above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64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dew point represents the condition when the air is fully saturated with moisture; in other words the air is “holding” as much water vapor as it can.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closer the dew point is to the air temperature, the more moisture there is in the air; whereas if the dew point and air temperature are farther apart, there is less moisture in the air.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the air temperature is cooled to the dew point, water vapor will condense into either a liquid (as warm air that condenses on a cold glass) or solid (as frost that forms on a cold surface).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Left picture credit: </a:t>
            </a:r>
            <a:r>
              <a:rPr lang="en-US" sz="1200" b="0" i="0" kern="1200" dirty="0">
                <a:solidFill>
                  <a:schemeClr val="tx1"/>
                </a:solidFill>
                <a:effectLst/>
                <a:latin typeface="+mn-lt"/>
                <a:ea typeface="+mn-ea"/>
                <a:cs typeface="+mn-cs"/>
              </a:rPr>
              <a:t>http://m7science.wikispaces.com/ are licensed under a </a:t>
            </a:r>
            <a:r>
              <a:rPr lang="en-US" sz="1200" b="0" i="0" u="none" strike="noStrike" kern="1200" dirty="0">
                <a:solidFill>
                  <a:schemeClr val="tx1"/>
                </a:solidFill>
                <a:effectLst/>
                <a:latin typeface="+mn-lt"/>
                <a:ea typeface="+mn-ea"/>
                <a:cs typeface="+mn-cs"/>
                <a:hlinkClick r:id="rId3"/>
              </a:rPr>
              <a:t>Creative Commons Attribution Share-Alike 3.0 License</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Right picture credit: http://awifescharmedlife.blogspot.com/2012/08/the-great-bagel-coffee-company.html</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65</a:t>
            </a:fld>
            <a:endParaRPr lang="en-US"/>
          </a:p>
        </p:txBody>
      </p:sp>
    </p:spTree>
    <p:extLst>
      <p:ext uri="{BB962C8B-B14F-4D97-AF65-F5344CB8AC3E}">
        <p14:creationId xmlns:p14="http://schemas.microsoft.com/office/powerpoint/2010/main" val="8450448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we have cold roadway surface or bridge deck surface has fallen below the dew</a:t>
            </a:r>
            <a:r>
              <a:rPr lang="en-US" baseline="0" dirty="0"/>
              <a:t> point, black ice or frost can form, like described in the previous slide. </a:t>
            </a:r>
          </a:p>
          <a:p>
            <a:endParaRPr lang="en-US" baseline="0" dirty="0"/>
          </a:p>
          <a:p>
            <a:r>
              <a:rPr lang="en-US" baseline="0" dirty="0"/>
              <a:t>Note: bridge decks will generally freeze before pavement surfaces because they have no subsurface with retained heat to help keep the surface from freezing. </a:t>
            </a:r>
          </a:p>
          <a:p>
            <a:endParaRPr lang="en-US" baseline="0" dirty="0"/>
          </a:p>
          <a:p>
            <a:r>
              <a:rPr lang="en-US" baseline="0" dirty="0"/>
              <a:t>Frost and black ice are less likely to form when conditions are windy. Frost will often start at the outer edges of the surface and move toward the middle of the road. It is most likely to form in the early hours of the morning.</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Original picture from IowaDOT_New-Operator-Snow-and-Ice-Training_slides_119-127 </a:t>
            </a:r>
            <a:r>
              <a:rPr lang="en-US" baseline="0" dirty="0" err="1">
                <a:latin typeface="Arial Unicode MS" pitchFamily="-107" charset="0"/>
              </a:rPr>
              <a:t>ppt</a:t>
            </a:r>
            <a:endParaRPr lang="en-US" baseline="0" dirty="0">
              <a:latin typeface="Arial Unicode MS" pitchFamily="-107"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Unicode MS" pitchFamily="-107"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66</a:t>
            </a:fld>
            <a:endParaRPr lang="en-US"/>
          </a:p>
        </p:txBody>
      </p:sp>
    </p:spTree>
    <p:extLst>
      <p:ext uri="{BB962C8B-B14F-4D97-AF65-F5344CB8AC3E}">
        <p14:creationId xmlns:p14="http://schemas.microsoft.com/office/powerpoint/2010/main" val="17282855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Test Question: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When is frost likely to occur?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Unicode MS" pitchFamily="-107" charset="0"/>
            </a:endParaRPr>
          </a:p>
          <a:p>
            <a:pPr marL="742950" indent="-742950">
              <a:lnSpc>
                <a:spcPct val="100000"/>
              </a:lnSpc>
              <a:buFont typeface="+mj-lt"/>
              <a:buAutoNum type="alphaUcPeriod"/>
              <a:defRPr/>
            </a:pPr>
            <a:r>
              <a:rPr lang="en-US" sz="1200" dirty="0">
                <a:latin typeface="Arial Unicode MS" pitchFamily="-107" charset="0"/>
              </a:rPr>
              <a:t>When pavement temp and dew point come together and road is above freezing</a:t>
            </a:r>
          </a:p>
          <a:p>
            <a:pPr marL="742950" indent="-742950">
              <a:lnSpc>
                <a:spcPct val="100000"/>
              </a:lnSpc>
              <a:buFont typeface="+mj-lt"/>
              <a:buAutoNum type="alphaUcPeriod"/>
              <a:defRPr/>
            </a:pPr>
            <a:r>
              <a:rPr lang="en-US" sz="1200" dirty="0">
                <a:latin typeface="Arial Unicode MS" pitchFamily="-107" charset="0"/>
              </a:rPr>
              <a:t>When pavement temp and dew point come together and road is below freezing </a:t>
            </a:r>
          </a:p>
          <a:p>
            <a:pPr marL="742950" indent="-742950">
              <a:lnSpc>
                <a:spcPct val="100000"/>
              </a:lnSpc>
              <a:buFont typeface="+mj-lt"/>
              <a:buAutoNum type="alphaUcPeriod"/>
              <a:defRPr/>
            </a:pPr>
            <a:r>
              <a:rPr lang="en-US" sz="1200" dirty="0">
                <a:latin typeface="Arial Unicode MS" pitchFamily="-107" charset="0"/>
              </a:rPr>
              <a:t>When pavement temp and dew point are far apart </a:t>
            </a:r>
          </a:p>
          <a:p>
            <a:pPr marL="742950" indent="-742950">
              <a:lnSpc>
                <a:spcPct val="100000"/>
              </a:lnSpc>
              <a:buFont typeface="+mj-lt"/>
              <a:buAutoNum type="alphaUcPeriod"/>
              <a:defRPr/>
            </a:pPr>
            <a:r>
              <a:rPr lang="en-US" sz="1200" dirty="0">
                <a:latin typeface="Arial Unicode MS" pitchFamily="-107" charset="0"/>
              </a:rPr>
              <a:t>When you breath and see steam from your breath</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Test Question: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Unicode MS" pitchFamily="-107" charset="0"/>
              </a:rPr>
              <a:t>When is frost likely to occur?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Unicode MS" pitchFamily="-107" charset="0"/>
            </a:endParaRPr>
          </a:p>
          <a:p>
            <a:pPr marL="742950" indent="-742950">
              <a:lnSpc>
                <a:spcPct val="100000"/>
              </a:lnSpc>
              <a:buFont typeface="+mj-lt"/>
              <a:buAutoNum type="alphaUcPeriod"/>
              <a:defRPr/>
            </a:pPr>
            <a:r>
              <a:rPr lang="en-US" sz="1200" dirty="0">
                <a:latin typeface="Arial Unicode MS" pitchFamily="-107" charset="0"/>
              </a:rPr>
              <a:t>When pavement temp and dew point come together and road is above freezing</a:t>
            </a:r>
          </a:p>
          <a:p>
            <a:pPr marL="742950" indent="-742950">
              <a:lnSpc>
                <a:spcPct val="100000"/>
              </a:lnSpc>
              <a:buFont typeface="+mj-lt"/>
              <a:buAutoNum type="alphaUcPeriod"/>
              <a:defRPr/>
            </a:pPr>
            <a:r>
              <a:rPr lang="en-US" sz="1200" dirty="0">
                <a:latin typeface="Arial Unicode MS" pitchFamily="-107" charset="0"/>
              </a:rPr>
              <a:t>When pavement temp and dew point come together and road is below freezing </a:t>
            </a:r>
          </a:p>
          <a:p>
            <a:pPr marL="742950" indent="-742950">
              <a:lnSpc>
                <a:spcPct val="100000"/>
              </a:lnSpc>
              <a:buFont typeface="+mj-lt"/>
              <a:buAutoNum type="alphaUcPeriod"/>
              <a:defRPr/>
            </a:pPr>
            <a:r>
              <a:rPr lang="en-US" sz="1200" dirty="0">
                <a:latin typeface="Arial Unicode MS" pitchFamily="-107" charset="0"/>
              </a:rPr>
              <a:t>When pavement temp and dew point are far apart </a:t>
            </a:r>
          </a:p>
          <a:p>
            <a:pPr marL="742950" indent="-742950">
              <a:lnSpc>
                <a:spcPct val="100000"/>
              </a:lnSpc>
              <a:buFont typeface="+mj-lt"/>
              <a:buAutoNum type="alphaUcPeriod"/>
              <a:defRPr/>
            </a:pPr>
            <a:r>
              <a:rPr lang="en-US" sz="1200" dirty="0">
                <a:latin typeface="Arial Unicode MS" pitchFamily="-107" charset="0"/>
              </a:rPr>
              <a:t>When you breath and see steam from your breath</a:t>
            </a:r>
          </a:p>
        </p:txBody>
      </p:sp>
      <p:sp>
        <p:nvSpPr>
          <p:cNvPr id="4" name="Slide Number Placeholder 3"/>
          <p:cNvSpPr>
            <a:spLocks noGrp="1"/>
          </p:cNvSpPr>
          <p:nvPr>
            <p:ph type="sldNum" sz="quarter" idx="10"/>
          </p:nvPr>
        </p:nvSpPr>
        <p:spPr/>
        <p:txBody>
          <a:bodyPr/>
          <a:lstStyle/>
          <a:p>
            <a:fld id="{B0BDD7F5-3A46-4ED7-A0C5-90FD845D0BE5}" type="slidenum">
              <a:rPr lang="en-US" smtClean="0"/>
              <a:pPr/>
              <a:t>68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a:t>
            </a:r>
            <a:r>
              <a:rPr lang="en-US" baseline="0" dirty="0"/>
              <a:t> weather forecast showing the pavement temperature (red line), air temperature (green line), and dew point (blue line). </a:t>
            </a:r>
          </a:p>
          <a:p>
            <a:endParaRPr lang="en-US" baseline="0" dirty="0"/>
          </a:p>
          <a:p>
            <a:r>
              <a:rPr lang="en-US" sz="1200" kern="1200" dirty="0">
                <a:solidFill>
                  <a:schemeClr val="tx1"/>
                </a:solidFill>
                <a:effectLst/>
                <a:latin typeface="+mn-lt"/>
                <a:ea typeface="+mn-ea"/>
                <a:cs typeface="+mn-cs"/>
              </a:rPr>
              <a:t>Presenter, point out that the pavement temp (red) and dew point temp (green) are coming together and the pavement temp (red) is below freezing, so there is a higher chance of frost.</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credit: </a:t>
            </a:r>
            <a:r>
              <a:rPr lang="en-US" sz="1200" b="0" i="0" kern="1200" dirty="0">
                <a:solidFill>
                  <a:schemeClr val="tx1"/>
                </a:solidFill>
                <a:effectLst/>
                <a:latin typeface="+mn-lt"/>
                <a:ea typeface="+mn-ea"/>
                <a:cs typeface="+mn-cs"/>
              </a:rPr>
              <a:t>Weather Management Solutions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69</a:t>
            </a:fld>
            <a:endParaRPr lang="en-US"/>
          </a:p>
        </p:txBody>
      </p:sp>
    </p:spTree>
    <p:extLst>
      <p:ext uri="{BB962C8B-B14F-4D97-AF65-F5344CB8AC3E}">
        <p14:creationId xmlns:p14="http://schemas.microsoft.com/office/powerpoint/2010/main" val="27343483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True or False: The dew point affects pavement conditions.</a:t>
            </a:r>
          </a:p>
          <a:p>
            <a:pPr>
              <a:buNone/>
            </a:pPr>
            <a:endParaRPr lang="en-US" sz="1200" dirty="0">
              <a:effectLst/>
            </a:endParaRPr>
          </a:p>
          <a:p>
            <a:pPr marL="742950" indent="-742950">
              <a:buClr>
                <a:schemeClr val="bg1"/>
              </a:buClr>
              <a:buFont typeface="+mj-lt"/>
              <a:buNone/>
            </a:pPr>
            <a:r>
              <a:rPr lang="en-US" sz="1200" dirty="0">
                <a:effectLst/>
              </a:rPr>
              <a:t>A.  True</a:t>
            </a:r>
          </a:p>
          <a:p>
            <a:pPr marL="742950" indent="-742950">
              <a:buClr>
                <a:schemeClr val="bg1"/>
              </a:buClr>
              <a:buFont typeface="+mj-lt"/>
              <a:buNone/>
            </a:pPr>
            <a:r>
              <a:rPr lang="en-US" sz="1200" dirty="0">
                <a:effectLst/>
              </a:rPr>
              <a:t>B.  False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70</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covers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8</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True or False: The dew point affects pavement conditions.</a:t>
            </a:r>
          </a:p>
          <a:p>
            <a:pPr>
              <a:buNone/>
            </a:pPr>
            <a:endParaRPr lang="en-US" sz="1200" dirty="0">
              <a:effectLst/>
            </a:endParaRPr>
          </a:p>
          <a:p>
            <a:pPr marL="742950" indent="-742950">
              <a:buClr>
                <a:schemeClr val="bg1"/>
              </a:buClr>
              <a:buFont typeface="+mj-lt"/>
              <a:buNone/>
            </a:pPr>
            <a:r>
              <a:rPr lang="en-US" sz="1200" dirty="0">
                <a:effectLst/>
              </a:rPr>
              <a:t>A.  True</a:t>
            </a:r>
          </a:p>
          <a:p>
            <a:pPr marL="742950" indent="-742950">
              <a:buClr>
                <a:schemeClr val="bg1"/>
              </a:buClr>
              <a:buFont typeface="+mj-lt"/>
              <a:buNone/>
            </a:pPr>
            <a:r>
              <a:rPr lang="en-US" sz="1200" dirty="0">
                <a:effectLst/>
              </a:rPr>
              <a:t>B.  False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71</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MDSS is a computer-based, customizable program that provides winter maintenance personnel with route-specific weather forecast information and treatment recommendations.</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a:latin typeface="Arial" pitchFamily="34" charset="0"/>
                <a:cs typeface="Arial" pitchFamily="34" charset="0"/>
              </a:rPr>
              <a:t>Note to presenters:  Insert a photo of your MDSS display here.  Delete the yellow box before making presentation.</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eaLnBrk="1" hangingPunct="1">
              <a:spcBef>
                <a:spcPct val="0"/>
              </a:spcBef>
            </a:pPr>
            <a:endParaRPr lang="en-US" altLang="en-US" baseline="0" dirty="0"/>
          </a:p>
          <a:p>
            <a:pPr marL="0" marR="0" indent="0" algn="l" defTabSz="914400" rtl="0" eaLnBrk="1" fontAlgn="auto" latinLnBrk="0" hangingPunct="1">
              <a:lnSpc>
                <a:spcPct val="100000"/>
              </a:lnSpc>
              <a:spcBef>
                <a:spcPct val="0"/>
              </a:spcBef>
              <a:spcAft>
                <a:spcPts val="0"/>
              </a:spcAft>
              <a:buClrTx/>
              <a:buSzTx/>
              <a:buFontTx/>
              <a:buNone/>
              <a:tabLst/>
              <a:defRPr/>
            </a:pPr>
            <a:r>
              <a:rPr lang="en-US" sz="1200" baseline="30000" dirty="0"/>
              <a:t>1</a:t>
            </a:r>
            <a:r>
              <a:rPr lang="en-US" sz="1200" baseline="0" dirty="0"/>
              <a:t> </a:t>
            </a:r>
            <a:r>
              <a:rPr lang="en-US" altLang="en-US" dirty="0"/>
              <a:t>http://freshwater.org/wp-content/uploads/joomla/2012/roadsalt/pape.pdf</a:t>
            </a:r>
          </a:p>
        </p:txBody>
      </p:sp>
      <p:sp>
        <p:nvSpPr>
          <p:cNvPr id="190468" name="Header Placeholder 3"/>
          <p:cNvSpPr>
            <a:spLocks noGrp="1"/>
          </p:cNvSpPr>
          <p:nvPr>
            <p:ph type="hdr" sz="quarter"/>
          </p:nvPr>
        </p:nvSpPr>
        <p:spPr bwMode="auto">
          <a:noFill/>
          <a:ln>
            <a:miter lim="800000"/>
            <a:headEnd/>
            <a:tailEnd/>
          </a:ln>
        </p:spPr>
        <p:txBody>
          <a:bodyPr/>
          <a:lstStyle/>
          <a:p>
            <a:r>
              <a:rPr lang="en-US" altLang="en-US"/>
              <a:t>APWA Winter Maintenance Supervisor Certificate</a:t>
            </a:r>
          </a:p>
        </p:txBody>
      </p:sp>
      <p:sp>
        <p:nvSpPr>
          <p:cNvPr id="190469" name="Date Placeholder 4"/>
          <p:cNvSpPr>
            <a:spLocks noGrp="1"/>
          </p:cNvSpPr>
          <p:nvPr>
            <p:ph type="dt" sz="quarter" idx="1"/>
          </p:nvPr>
        </p:nvSpPr>
        <p:spPr bwMode="auto">
          <a:noFill/>
          <a:ln>
            <a:miter lim="800000"/>
            <a:headEnd/>
            <a:tailEnd/>
          </a:ln>
        </p:spPr>
        <p:txBody>
          <a:bodyPr/>
          <a:lstStyle/>
          <a:p>
            <a:r>
              <a:rPr lang="en-US" altLang="en-US"/>
              <a:t>04/10/2011</a:t>
            </a:r>
          </a:p>
        </p:txBody>
      </p:sp>
      <p:sp>
        <p:nvSpPr>
          <p:cNvPr id="190470"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tLang="en-US">
                <a:ea typeface="MS PGothic" pitchFamily="34" charset="-128"/>
              </a:rPr>
              <a:t>2011 North American Snow Conference</a:t>
            </a:r>
          </a:p>
        </p:txBody>
      </p:sp>
      <p:sp>
        <p:nvSpPr>
          <p:cNvPr id="190471" name="Slide Number Placeholder 6"/>
          <p:cNvSpPr>
            <a:spLocks noGrp="1"/>
          </p:cNvSpPr>
          <p:nvPr>
            <p:ph type="sldNum" sz="quarter" idx="5"/>
          </p:nvPr>
        </p:nvSpPr>
        <p:spPr bwMode="auto">
          <a:noFill/>
          <a:ln>
            <a:miter lim="800000"/>
            <a:headEnd/>
            <a:tailEnd/>
          </a:ln>
        </p:spPr>
        <p:txBody>
          <a:bodyPr/>
          <a:lstStyle/>
          <a:p>
            <a:fld id="{8B1BD0DE-CCF2-49FE-B237-CB5B6DF98FB6}" type="slidenum">
              <a:rPr lang="en-US" altLang="en-US"/>
              <a:pPr/>
              <a:t>72</a:t>
            </a:fld>
            <a:endParaRPr lang="en-US" altLang="en-US"/>
          </a:p>
        </p:txBody>
      </p:sp>
    </p:spTree>
    <p:extLst>
      <p:ext uri="{BB962C8B-B14F-4D97-AF65-F5344CB8AC3E}">
        <p14:creationId xmlns:p14="http://schemas.microsoft.com/office/powerpoint/2010/main" val="22735244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a:solidFill>
                  <a:srgbClr val="000066"/>
                </a:solidFill>
                <a:latin typeface="Arial" pitchFamily="34" charset="0"/>
              </a:rPr>
              <a:t>MDSS is a prime example of an </a:t>
            </a:r>
            <a:r>
              <a:rPr lang="en-US" altLang="en-US" u="sng" baseline="0" dirty="0">
                <a:solidFill>
                  <a:srgbClr val="000066"/>
                </a:solidFill>
                <a:latin typeface="Arial" pitchFamily="34" charset="0"/>
              </a:rPr>
              <a:t>integrated solution</a:t>
            </a:r>
            <a:r>
              <a:rPr lang="en-US" altLang="en-US" baseline="0" dirty="0">
                <a:solidFill>
                  <a:srgbClr val="000066"/>
                </a:solidFill>
                <a:latin typeface="Arial" pitchFamily="34" charset="0"/>
              </a:rPr>
              <a:t>, enabling maintenance managers to make better, more effective decisions on when and how to deploy resources and treat roads.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73</a:t>
            </a:fld>
            <a:endParaRPr lang="en-US"/>
          </a:p>
        </p:txBody>
      </p:sp>
    </p:spTree>
    <p:extLst>
      <p:ext uri="{BB962C8B-B14F-4D97-AF65-F5344CB8AC3E}">
        <p14:creationId xmlns:p14="http://schemas.microsoft.com/office/powerpoint/2010/main" val="33734644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a:t>Maintenance</a:t>
            </a:r>
            <a:r>
              <a:rPr lang="en-US" altLang="en-US" baseline="0" dirty="0"/>
              <a:t> Decision Support System (MDSS) is a road weather forecasting that does tactical forecasts for the upcoming 48 to 72 hours. It provides pavement predictions for temperature and snow accumulation, icing potential along with treatment recommendations.</a:t>
            </a:r>
          </a:p>
          <a:p>
            <a:pPr eaLnBrk="1" hangingPunct="1">
              <a:spcBef>
                <a:spcPct val="0"/>
              </a:spcBef>
            </a:pPr>
            <a:endParaRPr lang="en-US" altLang="en-US" baseline="0" dirty="0"/>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t>Slide from Complete-program-2012-Milwaukee</a:t>
            </a:r>
            <a:r>
              <a:rPr lang="en-US" altLang="en-US" baseline="0" dirty="0"/>
              <a:t>.ppt </a:t>
            </a:r>
            <a:endParaRPr lang="en-US" altLang="en-US" b="1" dirty="0"/>
          </a:p>
          <a:p>
            <a:pPr eaLnBrk="1" hangingPunct="1">
              <a:spcBef>
                <a:spcPct val="0"/>
              </a:spcBef>
            </a:pPr>
            <a:endParaRPr lang="en-US" altLang="en-US" dirty="0"/>
          </a:p>
        </p:txBody>
      </p:sp>
      <p:sp>
        <p:nvSpPr>
          <p:cNvPr id="188420" name="Header Placeholder 3"/>
          <p:cNvSpPr>
            <a:spLocks noGrp="1"/>
          </p:cNvSpPr>
          <p:nvPr>
            <p:ph type="hdr" sz="quarter"/>
          </p:nvPr>
        </p:nvSpPr>
        <p:spPr bwMode="auto">
          <a:noFill/>
          <a:ln>
            <a:miter lim="800000"/>
            <a:headEnd/>
            <a:tailEnd/>
          </a:ln>
        </p:spPr>
        <p:txBody>
          <a:bodyPr/>
          <a:lstStyle/>
          <a:p>
            <a:r>
              <a:rPr lang="en-US" altLang="en-US"/>
              <a:t>APWA Winter Maintenance Supervisor Certificate</a:t>
            </a:r>
          </a:p>
        </p:txBody>
      </p:sp>
      <p:sp>
        <p:nvSpPr>
          <p:cNvPr id="188421" name="Date Placeholder 4"/>
          <p:cNvSpPr>
            <a:spLocks noGrp="1"/>
          </p:cNvSpPr>
          <p:nvPr>
            <p:ph type="dt" sz="quarter" idx="1"/>
          </p:nvPr>
        </p:nvSpPr>
        <p:spPr bwMode="auto">
          <a:noFill/>
          <a:ln>
            <a:miter lim="800000"/>
            <a:headEnd/>
            <a:tailEnd/>
          </a:ln>
        </p:spPr>
        <p:txBody>
          <a:bodyPr/>
          <a:lstStyle/>
          <a:p>
            <a:r>
              <a:rPr lang="en-US" altLang="en-US"/>
              <a:t>04/10/2011</a:t>
            </a:r>
          </a:p>
        </p:txBody>
      </p:sp>
      <p:sp>
        <p:nvSpPr>
          <p:cNvPr id="188422"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tLang="en-US">
                <a:ea typeface="MS PGothic" pitchFamily="34" charset="-128"/>
              </a:rPr>
              <a:t>2011 North American Snow Conference</a:t>
            </a:r>
          </a:p>
        </p:txBody>
      </p:sp>
      <p:sp>
        <p:nvSpPr>
          <p:cNvPr id="188423" name="Slide Number Placeholder 6"/>
          <p:cNvSpPr>
            <a:spLocks noGrp="1"/>
          </p:cNvSpPr>
          <p:nvPr>
            <p:ph type="sldNum" sz="quarter" idx="5"/>
          </p:nvPr>
        </p:nvSpPr>
        <p:spPr bwMode="auto">
          <a:noFill/>
          <a:ln>
            <a:miter lim="800000"/>
            <a:headEnd/>
            <a:tailEnd/>
          </a:ln>
        </p:spPr>
        <p:txBody>
          <a:bodyPr/>
          <a:lstStyle/>
          <a:p>
            <a:fld id="{33322B56-5EAD-4DE1-A327-3426522ACE83}" type="slidenum">
              <a:rPr lang="en-US" altLang="en-US"/>
              <a:pPr/>
              <a:t>74</a:t>
            </a:fld>
            <a:endParaRPr lang="en-US" altLang="en-US"/>
          </a:p>
        </p:txBody>
      </p:sp>
    </p:spTree>
    <p:extLst>
      <p:ext uri="{BB962C8B-B14F-4D97-AF65-F5344CB8AC3E}">
        <p14:creationId xmlns:p14="http://schemas.microsoft.com/office/powerpoint/2010/main" val="25205645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Most states don’t have an MDSS read-out in the trucks because doing so violates a patent.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Wisconsin the supervisor in the shop is looking at the MDSS screen and telling the operators in the truck what to do. Or the operator in the truck looks at the screen before they go out or while on break.  Here is a typical screen shot at the start of a big storm on the interstate in Wisconsin.</a:t>
            </a:r>
          </a:p>
          <a:p>
            <a:endParaRPr lang="en-US" dirty="0"/>
          </a:p>
          <a:p>
            <a:r>
              <a:rPr lang="en-US" dirty="0"/>
              <a:t>Photo credit: Wisconsin DOT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75</a:t>
            </a:fld>
            <a:endParaRPr lang="en-US"/>
          </a:p>
        </p:txBody>
      </p:sp>
    </p:spTree>
    <p:extLst>
      <p:ext uri="{BB962C8B-B14F-4D97-AF65-F5344CB8AC3E}">
        <p14:creationId xmlns:p14="http://schemas.microsoft.com/office/powerpoint/2010/main" val="22070322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MDSS will give application rate recommendations.</a:t>
            </a:r>
          </a:p>
        </p:txBody>
      </p:sp>
      <p:sp>
        <p:nvSpPr>
          <p:cNvPr id="4" name="Slide Number Placeholder 3"/>
          <p:cNvSpPr>
            <a:spLocks noGrp="1"/>
          </p:cNvSpPr>
          <p:nvPr>
            <p:ph type="sldNum" sz="quarter" idx="10"/>
          </p:nvPr>
        </p:nvSpPr>
        <p:spPr/>
        <p:txBody>
          <a:bodyPr/>
          <a:lstStyle/>
          <a:p>
            <a:fld id="{7586080C-B8D8-4723-AE4C-278F16E645B8}" type="slidenum">
              <a:rPr lang="en-US" smtClean="0"/>
              <a:pPr/>
              <a:t>76</a:t>
            </a:fld>
            <a:endParaRPr lang="en-US"/>
          </a:p>
        </p:txBody>
      </p:sp>
    </p:spTree>
    <p:extLst>
      <p:ext uri="{BB962C8B-B14F-4D97-AF65-F5344CB8AC3E}">
        <p14:creationId xmlns:p14="http://schemas.microsoft.com/office/powerpoint/2010/main" val="23294058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MDSS can be helpful in making:</a:t>
            </a:r>
          </a:p>
          <a:p>
            <a:pPr>
              <a:buNone/>
            </a:pPr>
            <a:endParaRPr lang="en-US" sz="1200" dirty="0">
              <a:effectLst/>
            </a:endParaRPr>
          </a:p>
          <a:p>
            <a:pPr marL="742950" lvl="0" indent="-742950">
              <a:buClr>
                <a:schemeClr val="bg1"/>
              </a:buClr>
              <a:buFont typeface="+mj-lt"/>
              <a:buNone/>
            </a:pPr>
            <a:r>
              <a:rPr lang="en-US" sz="1200" dirty="0">
                <a:effectLst/>
              </a:rPr>
              <a:t>A.  Tactical forecasts</a:t>
            </a:r>
          </a:p>
          <a:p>
            <a:pPr marL="742950" lvl="0" indent="-742950">
              <a:buClr>
                <a:schemeClr val="bg1"/>
              </a:buClr>
              <a:buFont typeface="+mj-lt"/>
              <a:buNone/>
            </a:pPr>
            <a:r>
              <a:rPr lang="en-US" sz="1200" dirty="0">
                <a:effectLst/>
              </a:rPr>
              <a:t>B.  Pavement predictions</a:t>
            </a:r>
          </a:p>
          <a:p>
            <a:pPr marL="742950" lvl="0" indent="-742950">
              <a:buClr>
                <a:schemeClr val="bg1"/>
              </a:buClr>
              <a:buFont typeface="+mj-lt"/>
              <a:buNone/>
            </a:pPr>
            <a:r>
              <a:rPr lang="en-US" sz="1200" dirty="0">
                <a:effectLst/>
              </a:rPr>
              <a:t>C.  Treatment recommendations</a:t>
            </a:r>
          </a:p>
          <a:p>
            <a:pPr marL="742950" lvl="0" indent="-742950">
              <a:buClr>
                <a:schemeClr val="bg1"/>
              </a:buClr>
              <a:buFont typeface="+mj-lt"/>
              <a:buNone/>
            </a:pPr>
            <a:r>
              <a:rPr lang="en-US" sz="1200" dirty="0">
                <a:effectLst/>
              </a:rPr>
              <a:t>D.  All of the above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MDSS can be helpful in making:</a:t>
            </a:r>
          </a:p>
          <a:p>
            <a:pPr>
              <a:buNone/>
            </a:pPr>
            <a:endParaRPr lang="en-US" sz="1200" dirty="0">
              <a:effectLst/>
            </a:endParaRPr>
          </a:p>
          <a:p>
            <a:pPr marL="742950" lvl="0" indent="-742950">
              <a:buClr>
                <a:schemeClr val="bg1"/>
              </a:buClr>
              <a:buFont typeface="+mj-lt"/>
              <a:buNone/>
            </a:pPr>
            <a:r>
              <a:rPr lang="en-US" sz="1200" dirty="0">
                <a:effectLst/>
              </a:rPr>
              <a:t>A.  Tactical forecasts</a:t>
            </a:r>
          </a:p>
          <a:p>
            <a:pPr marL="742950" lvl="0" indent="-742950">
              <a:buClr>
                <a:schemeClr val="bg1"/>
              </a:buClr>
              <a:buFont typeface="+mj-lt"/>
              <a:buNone/>
            </a:pPr>
            <a:r>
              <a:rPr lang="en-US" sz="1200" dirty="0">
                <a:effectLst/>
              </a:rPr>
              <a:t>B.  Pavement predictions</a:t>
            </a:r>
          </a:p>
          <a:p>
            <a:pPr marL="742950" lvl="0" indent="-742950">
              <a:buClr>
                <a:schemeClr val="bg1"/>
              </a:buClr>
              <a:buFont typeface="+mj-lt"/>
              <a:buNone/>
            </a:pPr>
            <a:r>
              <a:rPr lang="en-US" sz="1200" dirty="0">
                <a:effectLst/>
              </a:rPr>
              <a:t>C.  Treatment recommendations</a:t>
            </a:r>
          </a:p>
          <a:p>
            <a:pPr marL="742950" lvl="0" indent="-742950">
              <a:buClr>
                <a:schemeClr val="bg1"/>
              </a:buClr>
              <a:buFont typeface="+mj-lt"/>
              <a:buNone/>
            </a:pPr>
            <a:r>
              <a:rPr lang="en-US" sz="1200" dirty="0">
                <a:effectLst/>
              </a:rPr>
              <a:t>D.  All of the above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next unit is on weather and decision-making.</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79</a:t>
            </a:fld>
            <a:endParaRPr lang="en-US"/>
          </a:p>
        </p:txBody>
      </p:sp>
    </p:spTree>
    <p:extLst>
      <p:ext uri="{BB962C8B-B14F-4D97-AF65-F5344CB8AC3E}">
        <p14:creationId xmlns:p14="http://schemas.microsoft.com/office/powerpoint/2010/main" val="39936325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When making winter operations decisions, we need weather information. But how do we use all of this weather information to make those operations decisions?</a:t>
            </a:r>
          </a:p>
          <a:p>
            <a:pPr eaLnBrk="1" hangingPunct="1">
              <a:spcBef>
                <a:spcPct val="0"/>
              </a:spcBef>
            </a:pPr>
            <a:endParaRPr lang="en-US" altLang="en-US" dirty="0"/>
          </a:p>
          <a:p>
            <a:pPr eaLnBrk="1" hangingPunct="1">
              <a:spcBef>
                <a:spcPct val="0"/>
              </a:spcBef>
            </a:pPr>
            <a:r>
              <a:rPr lang="en-US" altLang="en-US" dirty="0"/>
              <a:t>We use it to answer certain questions</a:t>
            </a:r>
            <a:r>
              <a:rPr lang="en-US" altLang="en-US" baseline="0" dirty="0"/>
              <a:t> before, during, and at the end of or after a storm to determine the correct way to approach an oncoming storm.</a:t>
            </a:r>
            <a:endParaRPr lang="en-US" altLang="en-US" dirty="0"/>
          </a:p>
          <a:p>
            <a:pPr eaLnBrk="1" hangingPunct="1">
              <a:spcBef>
                <a:spcPct val="0"/>
              </a:spcBef>
            </a:pPr>
            <a:endParaRPr lang="en-US" alt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t>Slide from Complete-program-2012-Milwaukee</a:t>
            </a:r>
            <a:r>
              <a:rPr lang="en-US" altLang="en-US" baseline="0" dirty="0"/>
              <a:t>.ppt </a:t>
            </a:r>
            <a:endParaRPr lang="en-US" altLang="en-US" b="1" dirty="0"/>
          </a:p>
          <a:p>
            <a:pPr eaLnBrk="1" hangingPunct="1">
              <a:spcBef>
                <a:spcPct val="0"/>
              </a:spcBef>
            </a:pPr>
            <a:endParaRPr lang="en-US" altLang="en-US" dirty="0"/>
          </a:p>
          <a:p>
            <a:pPr eaLnBrk="1" hangingPunct="1">
              <a:spcBef>
                <a:spcPct val="0"/>
              </a:spcBef>
            </a:pPr>
            <a:endParaRPr lang="en-US" altLang="en-US" dirty="0"/>
          </a:p>
        </p:txBody>
      </p:sp>
      <p:sp>
        <p:nvSpPr>
          <p:cNvPr id="15770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rPr>
              <a:t>04/10/2011</a:t>
            </a:r>
          </a:p>
        </p:txBody>
      </p:sp>
      <p:sp>
        <p:nvSpPr>
          <p:cNvPr id="157701"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US" altLang="en-US">
                <a:latin typeface="Calibri" panose="020F0502020204030204" pitchFamily="34" charset="0"/>
              </a:rPr>
              <a:t>2011 North American Snow Conference</a:t>
            </a:r>
          </a:p>
        </p:txBody>
      </p:sp>
      <p:sp>
        <p:nvSpPr>
          <p:cNvPr id="1577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rPr>
              <a:t>APWA Winter Maintenance Supervisor Certificate</a:t>
            </a:r>
          </a:p>
        </p:txBody>
      </p:sp>
    </p:spTree>
    <p:extLst>
      <p:ext uri="{BB962C8B-B14F-4D97-AF65-F5344CB8AC3E}">
        <p14:creationId xmlns:p14="http://schemas.microsoft.com/office/powerpoint/2010/main" val="1598333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presenters</a:t>
            </a:r>
            <a:r>
              <a:rPr lang="en-US" baseline="0" dirty="0"/>
              <a:t> only: t</a:t>
            </a:r>
            <a:r>
              <a:rPr lang="en-US" dirty="0"/>
              <a:t>his</a:t>
            </a:r>
            <a:r>
              <a:rPr lang="en-US" baseline="0" dirty="0"/>
              <a:t> is the beginning of a section, it outlines what will be covered in the upcoming slides about weather forecasts</a:t>
            </a:r>
          </a:p>
          <a:p>
            <a:endParaRPr lang="en-US" baseline="0" dirty="0"/>
          </a:p>
          <a:p>
            <a:r>
              <a:rPr lang="en-US" dirty="0">
                <a:latin typeface="Arial" pitchFamily="34" charset="0"/>
                <a:cs typeface="Arial" pitchFamily="34" charset="0"/>
              </a:rPr>
              <a:t>RWIS</a:t>
            </a:r>
          </a:p>
          <a:p>
            <a:r>
              <a:rPr lang="en-US" dirty="0">
                <a:latin typeface="Arial" pitchFamily="34" charset="0"/>
                <a:cs typeface="Arial" pitchFamily="34" charset="0"/>
              </a:rPr>
              <a:t>National Weather Service</a:t>
            </a:r>
          </a:p>
          <a:p>
            <a:r>
              <a:rPr lang="en-US" dirty="0">
                <a:latin typeface="Arial" pitchFamily="34" charset="0"/>
                <a:cs typeface="Arial" pitchFamily="34" charset="0"/>
              </a:rPr>
              <a:t>Private company</a:t>
            </a:r>
          </a:p>
          <a:p>
            <a:r>
              <a:rPr lang="en-US" dirty="0">
                <a:latin typeface="Arial" pitchFamily="34" charset="0"/>
                <a:cs typeface="Arial" pitchFamily="34" charset="0"/>
              </a:rPr>
              <a:t>Online weather sites</a:t>
            </a:r>
          </a:p>
          <a:p>
            <a:r>
              <a:rPr lang="en-US" dirty="0">
                <a:latin typeface="Arial" pitchFamily="34" charset="0"/>
                <a:cs typeface="Arial" pitchFamily="34" charset="0"/>
              </a:rPr>
              <a:t>Take a drive or look out the window</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b="0" dirty="0"/>
              <a:t>Note to presenter:</a:t>
            </a:r>
            <a:r>
              <a:rPr lang="en-US" altLang="en-US" b="0" baseline="0" dirty="0"/>
              <a:t>  </a:t>
            </a:r>
          </a:p>
          <a:p>
            <a:pPr eaLnBrk="1" hangingPunct="1">
              <a:lnSpc>
                <a:spcPct val="90000"/>
              </a:lnSpc>
              <a:spcBef>
                <a:spcPct val="0"/>
              </a:spcBef>
            </a:pPr>
            <a:endParaRPr lang="en-US" altLang="en-US" b="0" baseline="0" dirty="0"/>
          </a:p>
          <a:p>
            <a:pPr eaLnBrk="1" hangingPunct="1">
              <a:lnSpc>
                <a:spcPct val="90000"/>
              </a:lnSpc>
              <a:spcBef>
                <a:spcPct val="0"/>
              </a:spcBef>
            </a:pPr>
            <a:r>
              <a:rPr lang="en-US" altLang="en-US" b="0" dirty="0"/>
              <a:t>Ask participants: What questions do you think we need to answer? </a:t>
            </a:r>
          </a:p>
          <a:p>
            <a:pPr eaLnBrk="1" hangingPunct="1">
              <a:lnSpc>
                <a:spcPct val="90000"/>
              </a:lnSpc>
              <a:spcBef>
                <a:spcPct val="0"/>
              </a:spcBef>
            </a:pPr>
            <a:r>
              <a:rPr lang="en-US" altLang="en-US" b="0" dirty="0"/>
              <a:t>Why is that question important to ask? </a:t>
            </a:r>
          </a:p>
          <a:p>
            <a:pPr eaLnBrk="1" hangingPunct="1">
              <a:lnSpc>
                <a:spcPct val="90000"/>
              </a:lnSpc>
              <a:spcBef>
                <a:spcPct val="0"/>
              </a:spcBef>
            </a:pPr>
            <a:endParaRPr lang="en-US" altLang="en-US" b="0" dirty="0"/>
          </a:p>
          <a:p>
            <a:pPr eaLnBrk="1" hangingPunct="1">
              <a:lnSpc>
                <a:spcPct val="90000"/>
              </a:lnSpc>
              <a:spcBef>
                <a:spcPct val="0"/>
              </a:spcBef>
            </a:pPr>
            <a:r>
              <a:rPr lang="en-US" altLang="en-US" b="0" dirty="0"/>
              <a:t>Go through</a:t>
            </a:r>
            <a:r>
              <a:rPr lang="en-US" altLang="en-US" b="0" baseline="0" dirty="0"/>
              <a:t> the questions on the slide and discuss why they are important to think about. They are not listed in order of importance.</a:t>
            </a:r>
          </a:p>
          <a:p>
            <a:pPr eaLnBrk="1" hangingPunct="1">
              <a:lnSpc>
                <a:spcPct val="90000"/>
              </a:lnSpc>
              <a:spcBef>
                <a:spcPct val="0"/>
              </a:spcBef>
            </a:pPr>
            <a:endParaRPr lang="en-US" altLang="en-US" b="0" dirty="0"/>
          </a:p>
          <a:p>
            <a:pPr eaLnBrk="1" hangingPunct="1">
              <a:lnSpc>
                <a:spcPct val="90000"/>
              </a:lnSpc>
              <a:spcBef>
                <a:spcPct val="0"/>
              </a:spcBef>
            </a:pPr>
            <a:r>
              <a:rPr lang="en-US" altLang="en-US" b="0" dirty="0"/>
              <a:t>**************************************</a:t>
            </a:r>
          </a:p>
          <a:p>
            <a:pPr eaLnBrk="1" hangingPunct="1">
              <a:lnSpc>
                <a:spcPct val="150000"/>
              </a:lnSpc>
              <a:spcBef>
                <a:spcPct val="0"/>
              </a:spcBef>
            </a:pPr>
            <a:r>
              <a:rPr lang="en-US" altLang="en-US" i="1" dirty="0"/>
              <a:t>What are the general background conditions? (season, time of day, day of week, traffic patterns)</a:t>
            </a:r>
          </a:p>
          <a:p>
            <a:pPr eaLnBrk="1" hangingPunct="1">
              <a:lnSpc>
                <a:spcPct val="150000"/>
              </a:lnSpc>
              <a:spcBef>
                <a:spcPct val="0"/>
              </a:spcBef>
            </a:pPr>
            <a:endParaRPr lang="en-US" altLang="en-US" i="1" dirty="0"/>
          </a:p>
          <a:p>
            <a:pPr eaLnBrk="1" hangingPunct="1">
              <a:lnSpc>
                <a:spcPct val="150000"/>
              </a:lnSpc>
              <a:spcBef>
                <a:spcPct val="0"/>
              </a:spcBef>
            </a:pPr>
            <a:r>
              <a:rPr lang="en-US" altLang="en-US" i="1" dirty="0"/>
              <a:t>What is the forecast in general? (big storm, little storm)</a:t>
            </a:r>
            <a:br>
              <a:rPr lang="en-US" altLang="en-US" i="1" dirty="0"/>
            </a:br>
            <a:endParaRPr lang="en-US" altLang="en-US" i="1" dirty="0"/>
          </a:p>
          <a:p>
            <a:pPr eaLnBrk="1" hangingPunct="1">
              <a:lnSpc>
                <a:spcPct val="150000"/>
              </a:lnSpc>
              <a:spcBef>
                <a:spcPct val="0"/>
              </a:spcBef>
            </a:pPr>
            <a:r>
              <a:rPr lang="en-US" altLang="en-US" i="1" dirty="0"/>
              <a:t>What is the probability of precipitation?  </a:t>
            </a:r>
            <a:r>
              <a:rPr lang="en-US" altLang="en-US" i="0" dirty="0"/>
              <a:t>Below</a:t>
            </a:r>
            <a:r>
              <a:rPr lang="en-US" altLang="en-US" i="0" baseline="0" dirty="0"/>
              <a:t> X% chance (40%?) you will not make plans for this storm but will continue to monitor.</a:t>
            </a:r>
          </a:p>
          <a:p>
            <a:pPr eaLnBrk="1" hangingPunct="1">
              <a:lnSpc>
                <a:spcPct val="150000"/>
              </a:lnSpc>
              <a:spcBef>
                <a:spcPct val="0"/>
              </a:spcBef>
            </a:pPr>
            <a:endParaRPr lang="en-US" altLang="en-US" i="1" dirty="0"/>
          </a:p>
          <a:p>
            <a:pPr eaLnBrk="1" hangingPunct="1">
              <a:lnSpc>
                <a:spcPct val="150000"/>
              </a:lnSpc>
              <a:spcBef>
                <a:spcPct val="0"/>
              </a:spcBef>
            </a:pPr>
            <a:r>
              <a:rPr lang="en-US" altLang="en-US" i="1" dirty="0"/>
              <a:t>How soon will the precipitation start?  </a:t>
            </a:r>
            <a:r>
              <a:rPr lang="en-US" altLang="en-US" i="0" dirty="0"/>
              <a:t>Make sure crews are in and ready to</a:t>
            </a:r>
            <a:r>
              <a:rPr lang="en-US" altLang="en-US" i="0" baseline="0" dirty="0"/>
              <a:t> start when the storm does! Do you use a split shift? When do you need to inform staff if this is being enacted?</a:t>
            </a:r>
          </a:p>
          <a:p>
            <a:pPr eaLnBrk="1" hangingPunct="1">
              <a:lnSpc>
                <a:spcPct val="150000"/>
              </a:lnSpc>
              <a:spcBef>
                <a:spcPct val="0"/>
              </a:spcBef>
            </a:pPr>
            <a:endParaRPr lang="en-US" altLang="en-US" i="1" dirty="0"/>
          </a:p>
          <a:p>
            <a:pPr eaLnBrk="1" hangingPunct="1">
              <a:lnSpc>
                <a:spcPct val="150000"/>
              </a:lnSpc>
              <a:spcBef>
                <a:spcPct val="0"/>
              </a:spcBef>
            </a:pPr>
            <a:r>
              <a:rPr lang="en-US" altLang="en-US" i="1" dirty="0"/>
              <a:t>What precipitation and how much is forecast? (types, amounts by type, rates)</a:t>
            </a:r>
          </a:p>
          <a:p>
            <a:pPr eaLnBrk="1" hangingPunct="1">
              <a:lnSpc>
                <a:spcPct val="150000"/>
              </a:lnSpc>
              <a:spcBef>
                <a:spcPct val="0"/>
              </a:spcBef>
            </a:pPr>
            <a:endParaRPr lang="en-US" altLang="en-US" i="1" dirty="0"/>
          </a:p>
          <a:p>
            <a:pPr eaLnBrk="1" hangingPunct="1">
              <a:lnSpc>
                <a:spcPct val="150000"/>
              </a:lnSpc>
              <a:spcBef>
                <a:spcPct val="0"/>
              </a:spcBef>
            </a:pPr>
            <a:r>
              <a:rPr lang="en-US" altLang="en-US" i="1" dirty="0"/>
              <a:t>What is the dew point forecast? </a:t>
            </a:r>
            <a:r>
              <a:rPr lang="en-US" altLang="en-US" i="0" dirty="0"/>
              <a:t>Is</a:t>
            </a:r>
            <a:r>
              <a:rPr lang="en-US" altLang="en-US" i="0" baseline="0" dirty="0"/>
              <a:t> there a risk of frost?</a:t>
            </a:r>
          </a:p>
          <a:p>
            <a:pPr eaLnBrk="1" hangingPunct="1">
              <a:lnSpc>
                <a:spcPct val="150000"/>
              </a:lnSpc>
              <a:spcBef>
                <a:spcPct val="0"/>
              </a:spcBef>
            </a:pPr>
            <a:endParaRPr lang="en-CA" altLang="en-US" b="1" i="0" dirty="0"/>
          </a:p>
          <a:p>
            <a:pPr eaLnBrk="1" hangingPunct="1">
              <a:spcBef>
                <a:spcPct val="0"/>
              </a:spcBef>
              <a:buFontTx/>
              <a:buNone/>
            </a:pPr>
            <a:r>
              <a:rPr lang="en-CA" altLang="en-US" b="0" i="1" dirty="0"/>
              <a:t>Can</a:t>
            </a:r>
            <a:r>
              <a:rPr lang="en-CA" altLang="en-US" b="0" i="1" baseline="0" dirty="0"/>
              <a:t> we anti-ice? </a:t>
            </a:r>
            <a:r>
              <a:rPr lang="en-CA" altLang="en-US" b="0" i="0" baseline="0" dirty="0"/>
              <a:t>Don’t anti-ice if it’s going to be windy, blowing snow may stick.</a:t>
            </a:r>
            <a:endParaRPr lang="en-CA" altLang="en-US" b="0" i="0" dirty="0"/>
          </a:p>
          <a:p>
            <a:pPr eaLnBrk="1" hangingPunct="1">
              <a:spcBef>
                <a:spcPct val="0"/>
              </a:spcBef>
              <a:buFontTx/>
              <a:buNone/>
            </a:pPr>
            <a:endParaRPr lang="en-CA" altLang="en-US" b="0" i="1" dirty="0"/>
          </a:p>
          <a:p>
            <a:pPr eaLnBrk="1" hangingPunct="1">
              <a:spcBef>
                <a:spcPct val="0"/>
              </a:spcBef>
              <a:buFontTx/>
              <a:buNone/>
            </a:pPr>
            <a:r>
              <a:rPr lang="en-CA" altLang="en-US" b="0" i="1" dirty="0"/>
              <a:t>Is</a:t>
            </a:r>
            <a:r>
              <a:rPr lang="en-CA" altLang="en-US" b="0" i="1" baseline="0" dirty="0"/>
              <a:t> there blowing or drifting snow expected? </a:t>
            </a:r>
            <a:r>
              <a:rPr lang="en-CA" altLang="en-US" b="0" i="0" baseline="0" dirty="0"/>
              <a:t> If there is you should not anti-ice. Will it help clear the snow off the roads for you?</a:t>
            </a:r>
            <a:endParaRPr lang="en-CA" altLang="en-US" b="0" i="1" dirty="0"/>
          </a:p>
          <a:p>
            <a:pPr eaLnBrk="1" hangingPunct="1">
              <a:spcBef>
                <a:spcPct val="0"/>
              </a:spcBef>
              <a:buFontTx/>
              <a:buNone/>
            </a:pPr>
            <a:endParaRPr lang="en-CA" altLang="en-US" b="0" i="1" dirty="0"/>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t>Slide from Complete-program-2012-Milwaukee</a:t>
            </a:r>
            <a:r>
              <a:rPr lang="en-US" altLang="en-US" baseline="0" dirty="0"/>
              <a:t>.ppt </a:t>
            </a:r>
            <a:endParaRPr lang="en-US" altLang="en-US" b="1" dirty="0"/>
          </a:p>
          <a:p>
            <a:pPr eaLnBrk="1" hangingPunct="1">
              <a:spcBef>
                <a:spcPct val="0"/>
              </a:spcBef>
              <a:buFontTx/>
              <a:buNone/>
            </a:pPr>
            <a:endParaRPr lang="en-US" altLang="en-US" b="0" i="1" dirty="0"/>
          </a:p>
          <a:p>
            <a:pPr eaLnBrk="1" hangingPunct="1">
              <a:spcBef>
                <a:spcPct val="0"/>
              </a:spcBef>
            </a:pPr>
            <a:endParaRPr lang="en-US" altLang="en-US" dirty="0"/>
          </a:p>
        </p:txBody>
      </p:sp>
      <p:sp>
        <p:nvSpPr>
          <p:cNvPr id="16179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rPr>
              <a:t>04/10/2011</a:t>
            </a:r>
          </a:p>
        </p:txBody>
      </p:sp>
      <p:sp>
        <p:nvSpPr>
          <p:cNvPr id="161797"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US" altLang="en-US">
                <a:latin typeface="Calibri" panose="020F0502020204030204" pitchFamily="34" charset="0"/>
              </a:rPr>
              <a:t>2011 North American Snow Conference</a:t>
            </a:r>
          </a:p>
        </p:txBody>
      </p:sp>
      <p:sp>
        <p:nvSpPr>
          <p:cNvPr id="161798"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rPr>
              <a:t>APWA Winter Maintenance Supervisor Certificate</a:t>
            </a:r>
          </a:p>
        </p:txBody>
      </p:sp>
    </p:spTree>
    <p:extLst>
      <p:ext uri="{BB962C8B-B14F-4D97-AF65-F5344CB8AC3E}">
        <p14:creationId xmlns:p14="http://schemas.microsoft.com/office/powerpoint/2010/main" val="24793949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to presenter:  use this slide to discuss procedures before the storm.  Delete the yellow box before making the presentation.</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82</a:t>
            </a:fld>
            <a:endParaRPr lang="en-US"/>
          </a:p>
        </p:txBody>
      </p:sp>
    </p:spTree>
    <p:extLst>
      <p:ext uri="{BB962C8B-B14F-4D97-AF65-F5344CB8AC3E}">
        <p14:creationId xmlns:p14="http://schemas.microsoft.com/office/powerpoint/2010/main" val="30317916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b="0" dirty="0"/>
              <a:t>Note to presenter:</a:t>
            </a:r>
          </a:p>
          <a:p>
            <a:pPr eaLnBrk="1" hangingPunct="1">
              <a:lnSpc>
                <a:spcPct val="90000"/>
              </a:lnSpc>
              <a:spcBef>
                <a:spcPct val="0"/>
              </a:spcBef>
            </a:pPr>
            <a:endParaRPr lang="en-US" altLang="en-US" b="0" dirty="0"/>
          </a:p>
          <a:p>
            <a:pPr eaLnBrk="1" hangingPunct="1">
              <a:lnSpc>
                <a:spcPct val="90000"/>
              </a:lnSpc>
              <a:spcBef>
                <a:spcPct val="0"/>
              </a:spcBef>
            </a:pPr>
            <a:r>
              <a:rPr lang="en-US" altLang="en-US" b="0" dirty="0"/>
              <a:t>Ask participants: What questions do you think we need to answer during the storm? Why is that question important to ask? Go through</a:t>
            </a:r>
            <a:r>
              <a:rPr lang="en-US" altLang="en-US" b="0" baseline="0" dirty="0"/>
              <a:t> the questions on the slide and why they are important to think about. They are not listed in order of importance.</a:t>
            </a:r>
          </a:p>
          <a:p>
            <a:pPr eaLnBrk="1" hangingPunct="1">
              <a:lnSpc>
                <a:spcPct val="90000"/>
              </a:lnSpc>
              <a:spcBef>
                <a:spcPct val="0"/>
              </a:spcBef>
            </a:pPr>
            <a:endParaRPr lang="en-US" altLang="en-US" b="0" dirty="0"/>
          </a:p>
          <a:p>
            <a:pPr eaLnBrk="1" hangingPunct="1">
              <a:lnSpc>
                <a:spcPct val="90000"/>
              </a:lnSpc>
              <a:spcBef>
                <a:spcPct val="0"/>
              </a:spcBef>
            </a:pPr>
            <a:r>
              <a:rPr lang="en-US" altLang="en-US" b="1" dirty="0"/>
              <a:t>*****************************</a:t>
            </a:r>
          </a:p>
          <a:p>
            <a:pPr eaLnBrk="1" hangingPunct="1">
              <a:lnSpc>
                <a:spcPct val="90000"/>
              </a:lnSpc>
              <a:spcBef>
                <a:spcPct val="0"/>
              </a:spcBef>
            </a:pPr>
            <a:r>
              <a:rPr lang="en-US" altLang="en-US" i="1" dirty="0"/>
              <a:t>These are not listed in any order of importance.</a:t>
            </a:r>
          </a:p>
          <a:p>
            <a:pPr eaLnBrk="1" hangingPunct="1">
              <a:lnSpc>
                <a:spcPct val="90000"/>
              </a:lnSpc>
              <a:spcBef>
                <a:spcPct val="0"/>
              </a:spcBef>
            </a:pPr>
            <a:endParaRPr lang="en-US" altLang="en-US" i="1" dirty="0"/>
          </a:p>
          <a:p>
            <a:pPr eaLnBrk="1" hangingPunct="1">
              <a:lnSpc>
                <a:spcPct val="90000"/>
              </a:lnSpc>
              <a:spcBef>
                <a:spcPct val="0"/>
              </a:spcBef>
            </a:pPr>
            <a:r>
              <a:rPr lang="en-US" altLang="en-US" dirty="0"/>
              <a:t>What is the forecast?  Is it going as planned?</a:t>
            </a:r>
          </a:p>
          <a:p>
            <a:pPr eaLnBrk="1" hangingPunct="1">
              <a:lnSpc>
                <a:spcPct val="90000"/>
              </a:lnSpc>
              <a:spcBef>
                <a:spcPct val="0"/>
              </a:spcBef>
            </a:pPr>
            <a:endParaRPr lang="en-US" altLang="en-US" dirty="0"/>
          </a:p>
          <a:p>
            <a:pPr eaLnBrk="1" hangingPunct="1">
              <a:lnSpc>
                <a:spcPct val="90000"/>
              </a:lnSpc>
              <a:spcBef>
                <a:spcPct val="0"/>
              </a:spcBef>
            </a:pPr>
            <a:r>
              <a:rPr lang="en-US" altLang="en-US" dirty="0"/>
              <a:t>What additional precipitation, if any, is forecast?</a:t>
            </a:r>
          </a:p>
          <a:p>
            <a:pPr eaLnBrk="1" hangingPunct="1">
              <a:lnSpc>
                <a:spcPct val="90000"/>
              </a:lnSpc>
              <a:spcBef>
                <a:spcPct val="0"/>
              </a:spcBef>
            </a:pPr>
            <a:endParaRPr lang="en-US" altLang="en-US" dirty="0"/>
          </a:p>
          <a:p>
            <a:pPr eaLnBrk="1" hangingPunct="1">
              <a:lnSpc>
                <a:spcPct val="90000"/>
              </a:lnSpc>
              <a:spcBef>
                <a:spcPct val="0"/>
              </a:spcBef>
            </a:pPr>
            <a:r>
              <a:rPr lang="en-US" altLang="en-US" dirty="0"/>
              <a:t>What is the dew point forecast?</a:t>
            </a:r>
          </a:p>
          <a:p>
            <a:pPr eaLnBrk="1" hangingPunct="1">
              <a:lnSpc>
                <a:spcPct val="90000"/>
              </a:lnSpc>
              <a:spcBef>
                <a:spcPct val="0"/>
              </a:spcBef>
            </a:pPr>
            <a:endParaRPr lang="en-US" altLang="en-US" dirty="0"/>
          </a:p>
          <a:p>
            <a:pPr eaLnBrk="1" hangingPunct="1">
              <a:lnSpc>
                <a:spcPct val="90000"/>
              </a:lnSpc>
              <a:spcBef>
                <a:spcPct val="0"/>
              </a:spcBef>
            </a:pPr>
            <a:r>
              <a:rPr lang="en-US" altLang="en-US" dirty="0"/>
              <a:t>What is forecast for winds? What is the speed?  What is the direction?</a:t>
            </a:r>
          </a:p>
          <a:p>
            <a:pPr eaLnBrk="1" hangingPunct="1">
              <a:lnSpc>
                <a:spcPct val="90000"/>
              </a:lnSpc>
              <a:spcBef>
                <a:spcPct val="0"/>
              </a:spcBef>
            </a:pPr>
            <a:endParaRPr lang="en-US" altLang="en-US" dirty="0"/>
          </a:p>
          <a:p>
            <a:pPr eaLnBrk="1" hangingPunct="1">
              <a:lnSpc>
                <a:spcPct val="90000"/>
              </a:lnSpc>
              <a:spcBef>
                <a:spcPct val="0"/>
              </a:spcBef>
            </a:pPr>
            <a:r>
              <a:rPr lang="en-US" altLang="en-US" dirty="0"/>
              <a:t>Is this a Storm Track?</a:t>
            </a:r>
          </a:p>
          <a:p>
            <a:pPr eaLnBrk="1" hangingPunct="1">
              <a:lnSpc>
                <a:spcPct val="90000"/>
              </a:lnSpc>
              <a:spcBef>
                <a:spcPct val="0"/>
              </a:spcBef>
            </a:pPr>
            <a:endParaRPr lang="en-US" altLang="en-US" dirty="0"/>
          </a:p>
          <a:p>
            <a:pPr eaLnBrk="1" hangingPunct="1">
              <a:lnSpc>
                <a:spcPct val="90000"/>
              </a:lnSpc>
              <a:spcBef>
                <a:spcPct val="0"/>
              </a:spcBef>
            </a:pPr>
            <a:r>
              <a:rPr lang="en-US" altLang="en-US" dirty="0"/>
              <a:t>Is there a change? Is it getting better or worse?</a:t>
            </a:r>
          </a:p>
          <a:p>
            <a:pPr eaLnBrk="1" hangingPunct="1">
              <a:lnSpc>
                <a:spcPct val="90000"/>
              </a:lnSpc>
              <a:spcBef>
                <a:spcPct val="0"/>
              </a:spcBef>
            </a:pPr>
            <a:endParaRPr lang="en-US" altLang="en-US" dirty="0"/>
          </a:p>
          <a:p>
            <a:pPr eaLnBrk="1" hangingPunct="1">
              <a:lnSpc>
                <a:spcPct val="90000"/>
              </a:lnSpc>
              <a:spcBef>
                <a:spcPct val="0"/>
              </a:spcBef>
            </a:pPr>
            <a:r>
              <a:rPr lang="en-US" altLang="en-US" dirty="0"/>
              <a:t>How far can we see?  If you can’t see very far, expect larger accumulations</a:t>
            </a:r>
          </a:p>
          <a:p>
            <a:pPr eaLnBrk="1" hangingPunct="1">
              <a:lnSpc>
                <a:spcPct val="90000"/>
              </a:lnSpc>
              <a:spcBef>
                <a:spcPct val="0"/>
              </a:spcBef>
            </a:pPr>
            <a:endParaRPr lang="en-US" altLang="en-US" dirty="0"/>
          </a:p>
          <a:p>
            <a:pPr eaLnBrk="1" hangingPunct="1">
              <a:lnSpc>
                <a:spcPct val="90000"/>
              </a:lnSpc>
              <a:spcBef>
                <a:spcPct val="0"/>
              </a:spcBef>
            </a:pPr>
            <a:r>
              <a:rPr lang="en-US" altLang="en-US" dirty="0"/>
              <a:t>What is the cloud cover expected?</a:t>
            </a:r>
          </a:p>
          <a:p>
            <a:pPr eaLnBrk="1" hangingPunct="1">
              <a:lnSpc>
                <a:spcPct val="90000"/>
              </a:lnSpc>
              <a:spcBef>
                <a:spcPct val="0"/>
              </a:spcBef>
            </a:pPr>
            <a:endParaRPr lang="en-US" altLang="en-US" dirty="0"/>
          </a:p>
          <a:p>
            <a:pPr eaLnBrk="1" hangingPunct="1">
              <a:lnSpc>
                <a:spcPct val="90000"/>
              </a:lnSpc>
              <a:spcBef>
                <a:spcPct val="0"/>
              </a:spcBef>
            </a:pPr>
            <a:r>
              <a:rPr lang="en-US" altLang="en-US" dirty="0"/>
              <a:t>What is the pavement temperature forecast?</a:t>
            </a:r>
          </a:p>
          <a:p>
            <a:pPr eaLnBrk="1" hangingPunct="1">
              <a:lnSpc>
                <a:spcPct val="90000"/>
              </a:lnSpc>
              <a:spcBef>
                <a:spcPct val="0"/>
              </a:spcBef>
            </a:pPr>
            <a:endParaRPr lang="en-US" altLang="en-US" dirty="0"/>
          </a:p>
          <a:p>
            <a:pPr eaLnBrk="1" hangingPunct="1">
              <a:lnSpc>
                <a:spcPct val="90000"/>
              </a:lnSpc>
              <a:spcBef>
                <a:spcPct val="0"/>
              </a:spcBef>
            </a:pPr>
            <a:r>
              <a:rPr lang="en-US" altLang="en-US" dirty="0"/>
              <a:t>What is the season?</a:t>
            </a:r>
          </a:p>
          <a:p>
            <a:pPr eaLnBrk="1" hangingPunct="1">
              <a:lnSpc>
                <a:spcPct val="90000"/>
              </a:lnSpc>
              <a:spcBef>
                <a:spcPct val="0"/>
              </a:spcBef>
            </a:pPr>
            <a:endParaRPr lang="en-US" altLang="en-US" dirty="0"/>
          </a:p>
          <a:p>
            <a:pPr marL="0" marR="0" indent="0" algn="l" defTabSz="914400" rtl="0" eaLnBrk="1" fontAlgn="auto" latinLnBrk="0" hangingPunct="1">
              <a:lnSpc>
                <a:spcPct val="90000"/>
              </a:lnSpc>
              <a:spcBef>
                <a:spcPct val="0"/>
              </a:spcBef>
              <a:spcAft>
                <a:spcPts val="0"/>
              </a:spcAft>
              <a:buClrTx/>
              <a:buSzTx/>
              <a:buFontTx/>
              <a:buNone/>
              <a:tabLst/>
              <a:defRPr/>
            </a:pPr>
            <a:r>
              <a:rPr lang="en-US" altLang="en-US" dirty="0"/>
              <a:t>Slide from Complete-program-2012-Milwaukee</a:t>
            </a:r>
            <a:r>
              <a:rPr lang="en-US" altLang="en-US" baseline="0" dirty="0"/>
              <a:t>.ppt </a:t>
            </a:r>
            <a:endParaRPr lang="en-US" altLang="en-US" b="1" dirty="0"/>
          </a:p>
          <a:p>
            <a:pPr eaLnBrk="1" hangingPunct="1">
              <a:lnSpc>
                <a:spcPct val="90000"/>
              </a:lnSpc>
              <a:spcBef>
                <a:spcPct val="0"/>
              </a:spcBef>
            </a:pPr>
            <a:endParaRPr lang="en-US" altLang="en-US" dirty="0"/>
          </a:p>
        </p:txBody>
      </p:sp>
      <p:sp>
        <p:nvSpPr>
          <p:cNvPr id="163844"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rPr>
              <a:t>04/10/2011</a:t>
            </a:r>
          </a:p>
        </p:txBody>
      </p:sp>
      <p:sp>
        <p:nvSpPr>
          <p:cNvPr id="163845"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US" altLang="en-US">
                <a:latin typeface="Calibri" panose="020F0502020204030204" pitchFamily="34" charset="0"/>
              </a:rPr>
              <a:t>2011 North American Snow Conference</a:t>
            </a:r>
          </a:p>
        </p:txBody>
      </p:sp>
      <p:sp>
        <p:nvSpPr>
          <p:cNvPr id="163846"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rPr>
              <a:t>APWA Winter Maintenance Supervisor Certificate</a:t>
            </a:r>
          </a:p>
        </p:txBody>
      </p:sp>
    </p:spTree>
    <p:extLst>
      <p:ext uri="{BB962C8B-B14F-4D97-AF65-F5344CB8AC3E}">
        <p14:creationId xmlns:p14="http://schemas.microsoft.com/office/powerpoint/2010/main" val="29328350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dirty="0"/>
              <a:t>Note to presenter:</a:t>
            </a:r>
          </a:p>
          <a:p>
            <a:pPr eaLnBrk="1" hangingPunct="1">
              <a:lnSpc>
                <a:spcPct val="90000"/>
              </a:lnSpc>
              <a:spcBef>
                <a:spcPct val="0"/>
              </a:spcBef>
            </a:pPr>
            <a:endParaRPr lang="en-US" altLang="en-US" dirty="0"/>
          </a:p>
          <a:p>
            <a:pPr eaLnBrk="1" hangingPunct="1">
              <a:lnSpc>
                <a:spcPct val="90000"/>
              </a:lnSpc>
              <a:spcBef>
                <a:spcPct val="0"/>
              </a:spcBef>
            </a:pPr>
            <a:r>
              <a:rPr lang="en-US" altLang="en-US" dirty="0"/>
              <a:t>Ask participants:   What questions do you think we need to answer near or after the storm? Why is that question important to ask? </a:t>
            </a:r>
          </a:p>
          <a:p>
            <a:pPr eaLnBrk="1" hangingPunct="1">
              <a:lnSpc>
                <a:spcPct val="90000"/>
              </a:lnSpc>
              <a:spcBef>
                <a:spcPct val="0"/>
              </a:spcBef>
            </a:pPr>
            <a:endParaRPr lang="en-US" altLang="en-US" dirty="0"/>
          </a:p>
          <a:p>
            <a:pPr eaLnBrk="1" hangingPunct="1">
              <a:lnSpc>
                <a:spcPct val="90000"/>
              </a:lnSpc>
              <a:spcBef>
                <a:spcPct val="0"/>
              </a:spcBef>
            </a:pPr>
            <a:r>
              <a:rPr lang="en-US" altLang="en-US" dirty="0"/>
              <a:t>Go through the questions on the slide and why they are important to think about. They are not listed in order of importance.</a:t>
            </a:r>
          </a:p>
          <a:p>
            <a:pPr eaLnBrk="1" hangingPunct="1">
              <a:lnSpc>
                <a:spcPct val="90000"/>
              </a:lnSpc>
              <a:spcBef>
                <a:spcPct val="0"/>
              </a:spcBef>
            </a:pPr>
            <a:endParaRPr lang="en-US" altLang="en-US" dirty="0"/>
          </a:p>
          <a:p>
            <a:pPr eaLnBrk="1" hangingPunct="1">
              <a:lnSpc>
                <a:spcPct val="90000"/>
              </a:lnSpc>
              <a:spcBef>
                <a:spcPct val="0"/>
              </a:spcBef>
            </a:pPr>
            <a:r>
              <a:rPr lang="en-US" altLang="en-US" dirty="0"/>
              <a:t>***********************************</a:t>
            </a:r>
          </a:p>
          <a:p>
            <a:pPr eaLnBrk="1" hangingPunct="1">
              <a:lnSpc>
                <a:spcPct val="90000"/>
              </a:lnSpc>
              <a:spcBef>
                <a:spcPct val="0"/>
              </a:spcBef>
            </a:pPr>
            <a:r>
              <a:rPr lang="en-US" altLang="en-US" dirty="0"/>
              <a:t>When is the storm forecasted to end?</a:t>
            </a:r>
          </a:p>
          <a:p>
            <a:pPr eaLnBrk="1" hangingPunct="1">
              <a:lnSpc>
                <a:spcPct val="90000"/>
              </a:lnSpc>
              <a:spcBef>
                <a:spcPct val="0"/>
              </a:spcBef>
            </a:pPr>
            <a:endParaRPr lang="en-US" altLang="en-US" dirty="0"/>
          </a:p>
          <a:p>
            <a:pPr eaLnBrk="1" hangingPunct="1">
              <a:lnSpc>
                <a:spcPct val="90000"/>
              </a:lnSpc>
              <a:spcBef>
                <a:spcPct val="0"/>
              </a:spcBef>
            </a:pPr>
            <a:r>
              <a:rPr lang="en-US" altLang="en-US" dirty="0"/>
              <a:t>What weather is forecasted following the storm?</a:t>
            </a:r>
          </a:p>
          <a:p>
            <a:pPr eaLnBrk="1" hangingPunct="1">
              <a:lnSpc>
                <a:spcPct val="90000"/>
              </a:lnSpc>
              <a:spcBef>
                <a:spcPct val="0"/>
              </a:spcBef>
            </a:pPr>
            <a:endParaRPr lang="en-US" altLang="en-US" dirty="0"/>
          </a:p>
          <a:p>
            <a:pPr marL="171450" indent="-171450" eaLnBrk="1" hangingPunct="1">
              <a:lnSpc>
                <a:spcPct val="90000"/>
              </a:lnSpc>
              <a:spcBef>
                <a:spcPct val="0"/>
              </a:spcBef>
              <a:buFont typeface="Arial" panose="020B0604020202020204" pitchFamily="34" charset="0"/>
              <a:buNone/>
            </a:pPr>
            <a:r>
              <a:rPr lang="en-US" altLang="en-US" b="0" baseline="0" dirty="0"/>
              <a:t>Blowing and/or drifting expected? </a:t>
            </a:r>
          </a:p>
          <a:p>
            <a:pPr marL="171450" indent="-171450" eaLnBrk="1" hangingPunct="1">
              <a:lnSpc>
                <a:spcPct val="90000"/>
              </a:lnSpc>
              <a:spcBef>
                <a:spcPct val="0"/>
              </a:spcBef>
              <a:buFont typeface="Arial" panose="020B0604020202020204" pitchFamily="34" charset="0"/>
              <a:buNone/>
            </a:pPr>
            <a:r>
              <a:rPr lang="en-US" altLang="en-US" b="0" baseline="0" dirty="0"/>
              <a:t>Sunshine, clear skies?</a:t>
            </a:r>
          </a:p>
          <a:p>
            <a:pPr marL="171450" indent="-171450" eaLnBrk="1" hangingPunct="1">
              <a:lnSpc>
                <a:spcPct val="90000"/>
              </a:lnSpc>
              <a:spcBef>
                <a:spcPct val="0"/>
              </a:spcBef>
              <a:buFont typeface="Arial" panose="020B0604020202020204" pitchFamily="34" charset="0"/>
              <a:buNone/>
            </a:pPr>
            <a:r>
              <a:rPr lang="en-US" altLang="en-US" b="0" baseline="0" dirty="0"/>
              <a:t>Lake-effect/upslope snow squalls possible?</a:t>
            </a:r>
          </a:p>
          <a:p>
            <a:pPr marL="171450" indent="-171450" eaLnBrk="1" hangingPunct="1">
              <a:lnSpc>
                <a:spcPct val="90000"/>
              </a:lnSpc>
              <a:spcBef>
                <a:spcPct val="0"/>
              </a:spcBef>
              <a:buFont typeface="Arial" panose="020B0604020202020204" pitchFamily="34" charset="0"/>
              <a:buNone/>
            </a:pPr>
            <a:r>
              <a:rPr lang="en-US" altLang="en-US" b="0" baseline="0" dirty="0"/>
              <a:t>Dew point forecast, will there be a refreeze?</a:t>
            </a:r>
            <a:endParaRPr lang="en-US" altLang="en-US" b="0" dirty="0"/>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t>Slide from Complete-program-2012-Milwaukee</a:t>
            </a:r>
            <a:r>
              <a:rPr lang="en-US" altLang="en-US" baseline="0" dirty="0"/>
              <a:t>.ppt </a:t>
            </a:r>
            <a:endParaRPr lang="en-US" altLang="en-US" b="1" dirty="0"/>
          </a:p>
        </p:txBody>
      </p:sp>
      <p:sp>
        <p:nvSpPr>
          <p:cNvPr id="165892"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rPr>
              <a:t>04/10/2011</a:t>
            </a:r>
          </a:p>
        </p:txBody>
      </p:sp>
      <p:sp>
        <p:nvSpPr>
          <p:cNvPr id="165893"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US" altLang="en-US">
                <a:latin typeface="Calibri" panose="020F0502020204030204" pitchFamily="34" charset="0"/>
              </a:rPr>
              <a:t>2011 North American Snow Conference</a:t>
            </a:r>
          </a:p>
        </p:txBody>
      </p:sp>
      <p:sp>
        <p:nvSpPr>
          <p:cNvPr id="165894"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rPr>
              <a:t>APWA Winter Maintenance Supervisor Certificate</a:t>
            </a:r>
          </a:p>
        </p:txBody>
      </p:sp>
    </p:spTree>
    <p:extLst>
      <p:ext uri="{BB962C8B-B14F-4D97-AF65-F5344CB8AC3E}">
        <p14:creationId xmlns:p14="http://schemas.microsoft.com/office/powerpoint/2010/main" val="13004758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DOTs have a guide for decision making based off the type of precipitation, amount of precipitation, pavement temperature, and other factors. This example is of one of Michigan DOT’s charts that advises on actions for light snow storms. This is one tool that would be used in decision making for an upcoming storm event along with look at detailed forecasts.</a:t>
            </a:r>
          </a:p>
          <a:p>
            <a:endParaRPr lang="en-US" baseline="0" dirty="0"/>
          </a:p>
          <a:p>
            <a:r>
              <a:rPr lang="en-US" baseline="0" dirty="0"/>
              <a:t>Note to presenter:  Insert your own flow charts here.  Delete the yellow box before making the presentation.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Chart reference: </a:t>
            </a:r>
            <a:r>
              <a:rPr lang="en-US" sz="1200" b="0" i="0" u="none" strike="noStrike" kern="1200" dirty="0">
                <a:solidFill>
                  <a:schemeClr val="tx1"/>
                </a:solidFill>
                <a:effectLst/>
                <a:latin typeface="+mn-lt"/>
                <a:ea typeface="+mn-ea"/>
                <a:cs typeface="+mn-cs"/>
                <a:hlinkClick r:id="rId3"/>
              </a:rPr>
              <a:t>Pages_165-170_from_MDOT_Winter-Operations-Trucking-Driving-School.pdf</a:t>
            </a:r>
            <a:endParaRPr lang="en-US" sz="1200" b="0" i="0" kern="1200" dirty="0">
              <a:solidFill>
                <a:schemeClr val="tx1"/>
              </a:solidFill>
              <a:effectLst/>
              <a:latin typeface="+mn-lt"/>
              <a:ea typeface="+mn-ea"/>
              <a:cs typeface="+mn-cs"/>
            </a:endParaRPr>
          </a:p>
          <a:p>
            <a:r>
              <a:rPr lang="en-US" baseline="0" dirty="0"/>
              <a:t>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85</a:t>
            </a:fld>
            <a:endParaRPr lang="en-US"/>
          </a:p>
        </p:txBody>
      </p:sp>
    </p:spTree>
    <p:extLst>
      <p:ext uri="{BB962C8B-B14F-4D97-AF65-F5344CB8AC3E}">
        <p14:creationId xmlns:p14="http://schemas.microsoft.com/office/powerpoint/2010/main" val="18277523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True or False: Weather information can only be used before the storm.</a:t>
            </a:r>
          </a:p>
          <a:p>
            <a:pPr>
              <a:buNone/>
            </a:pPr>
            <a:endParaRPr lang="en-US" sz="1200" dirty="0">
              <a:effectLst/>
            </a:endParaRPr>
          </a:p>
          <a:p>
            <a:pPr marL="742950" lvl="0" indent="-742950">
              <a:buClr>
                <a:schemeClr val="bg1"/>
              </a:buClr>
              <a:buFont typeface="+mj-lt"/>
              <a:buNone/>
            </a:pPr>
            <a:r>
              <a:rPr lang="en-US" sz="1200" dirty="0">
                <a:effectLst/>
              </a:rPr>
              <a:t>A.  True</a:t>
            </a:r>
          </a:p>
          <a:p>
            <a:pPr marL="742950" lvl="0" indent="-742950">
              <a:buClr>
                <a:schemeClr val="bg1"/>
              </a:buClr>
              <a:buFont typeface="+mj-lt"/>
              <a:buNone/>
            </a:pPr>
            <a:r>
              <a:rPr lang="en-US" sz="1200" dirty="0">
                <a:effectLst/>
              </a:rPr>
              <a:t>B.  False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86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True or False: Weather information can only be used before the storm.</a:t>
            </a:r>
          </a:p>
          <a:p>
            <a:pPr>
              <a:buNone/>
            </a:pPr>
            <a:endParaRPr lang="en-US" sz="1200" dirty="0">
              <a:effectLst/>
            </a:endParaRPr>
          </a:p>
          <a:p>
            <a:pPr marL="742950" lvl="0" indent="-742950">
              <a:buClr>
                <a:schemeClr val="bg1"/>
              </a:buClr>
              <a:buFont typeface="+mj-lt"/>
              <a:buNone/>
            </a:pPr>
            <a:r>
              <a:rPr lang="en-US" sz="1200" dirty="0">
                <a:effectLst/>
              </a:rPr>
              <a:t>A.  True</a:t>
            </a:r>
          </a:p>
          <a:p>
            <a:pPr marL="742950" lvl="0" indent="-742950">
              <a:buClr>
                <a:schemeClr val="bg1"/>
              </a:buClr>
              <a:buFont typeface="+mj-lt"/>
              <a:buNone/>
            </a:pPr>
            <a:r>
              <a:rPr lang="en-US" sz="1200" dirty="0">
                <a:effectLst/>
              </a:rPr>
              <a:t>B.  False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87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through some scenarios and what steps you would go through when approaching the storm.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Note to presenters:  It might be useful to talk through weather scenarios with your crew, some examples follow.  Delete this yellow box before making presentation.</a:t>
            </a:r>
          </a:p>
          <a:p>
            <a:endParaRPr lang="en-US" b="1" dirty="0"/>
          </a:p>
          <a:p>
            <a:r>
              <a:rPr lang="en-US" b="1" dirty="0"/>
              <a:t>You can create your own scenarios</a:t>
            </a:r>
            <a:r>
              <a:rPr lang="en-US" b="1" baseline="0" dirty="0"/>
              <a:t> of common events you encounter. Walk through the steps you would take in looking at forecasts before, during, and after the storm. </a:t>
            </a:r>
          </a:p>
          <a:p>
            <a:endParaRPr lang="en-US" b="1" baseline="0" dirty="0"/>
          </a:p>
          <a:p>
            <a:r>
              <a:rPr lang="en-US" b="1" baseline="0" dirty="0"/>
              <a:t>If possible, during a weather event take pictures of the weather information systems you are using to make decisions to help with the step by step walk through.</a:t>
            </a:r>
          </a:p>
          <a:p>
            <a:endParaRPr lang="en-US" b="1" baseline="0" dirty="0"/>
          </a:p>
          <a:p>
            <a:r>
              <a:rPr lang="en-US" b="0" baseline="0" dirty="0"/>
              <a:t>Picture credit: Fortin Consulting, Inc.</a:t>
            </a:r>
            <a:endParaRPr lang="en-US" b="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88</a:t>
            </a:fld>
            <a:endParaRPr lang="en-US"/>
          </a:p>
        </p:txBody>
      </p:sp>
    </p:spTree>
    <p:extLst>
      <p:ext uri="{BB962C8B-B14F-4D97-AF65-F5344CB8AC3E}">
        <p14:creationId xmlns:p14="http://schemas.microsoft.com/office/powerpoint/2010/main" val="6073886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Note to presenters:  Use</a:t>
            </a:r>
            <a:r>
              <a:rPr lang="en-US" sz="1200" baseline="0" dirty="0">
                <a:latin typeface="Arial" pitchFamily="34" charset="0"/>
                <a:cs typeface="Arial" pitchFamily="34" charset="0"/>
              </a:rPr>
              <a:t> this scenario, or replace with another.</a:t>
            </a:r>
            <a:r>
              <a:rPr lang="en-US" sz="1200" dirty="0">
                <a:latin typeface="Arial" pitchFamily="34" charset="0"/>
                <a:cs typeface="Arial" pitchFamily="34" charset="0"/>
              </a:rPr>
              <a:t>  Delete this yellow box before making presentation.</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89</a:t>
            </a:fld>
            <a:endParaRPr lang="en-US"/>
          </a:p>
        </p:txBody>
      </p:sp>
    </p:spTree>
    <p:extLst>
      <p:ext uri="{BB962C8B-B14F-4D97-AF65-F5344CB8AC3E}">
        <p14:creationId xmlns:p14="http://schemas.microsoft.com/office/powerpoint/2010/main" val="19805031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Note to presenters:  Use</a:t>
            </a:r>
            <a:r>
              <a:rPr lang="en-US" sz="1200" baseline="0" dirty="0">
                <a:latin typeface="Arial" pitchFamily="34" charset="0"/>
                <a:cs typeface="Arial" pitchFamily="34" charset="0"/>
              </a:rPr>
              <a:t> this scenario, or replace with another.</a:t>
            </a:r>
            <a:r>
              <a:rPr lang="en-US" sz="1200" dirty="0">
                <a:latin typeface="Arial" pitchFamily="34" charset="0"/>
                <a:cs typeface="Arial" pitchFamily="34" charset="0"/>
              </a:rPr>
              <a:t>  Delete this yellow box before making presentation.</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90</a:t>
            </a:fld>
            <a:endParaRPr lang="en-US"/>
          </a:p>
        </p:txBody>
      </p:sp>
    </p:spTree>
    <p:extLst>
      <p:ext uri="{BB962C8B-B14F-4D97-AF65-F5344CB8AC3E}">
        <p14:creationId xmlns:p14="http://schemas.microsoft.com/office/powerpoint/2010/main" val="3294026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Weather forecasts</a:t>
            </a:r>
            <a:r>
              <a:rPr lang="en-US" baseline="0" dirty="0"/>
              <a:t> are technology based predictions of how weather may act in the future.</a:t>
            </a:r>
          </a:p>
          <a:p>
            <a:endParaRPr lang="en-US" baseline="0" dirty="0"/>
          </a:p>
          <a:p>
            <a:r>
              <a:rPr lang="en-US" sz="1200" b="0" i="0" u="none" strike="noStrike" kern="1200" baseline="0" dirty="0">
                <a:solidFill>
                  <a:schemeClr val="tx1"/>
                </a:solidFill>
                <a:latin typeface="+mn-lt"/>
                <a:ea typeface="+mn-ea"/>
                <a:cs typeface="+mn-cs"/>
              </a:rPr>
              <a:t>The decision regarding whether or not to initiate a treatment, when to start and what treatment to apply, can only be made if good weather information is available.</a:t>
            </a:r>
            <a:endParaRPr lang="en-US" baseline="0" dirty="0"/>
          </a:p>
          <a:p>
            <a:endParaRPr lang="en-US" baseline="0" dirty="0"/>
          </a:p>
          <a:p>
            <a:r>
              <a:rPr lang="en-US" baseline="0" dirty="0"/>
              <a:t>There are many different sources for weather forecasts which vary in type and amount of information.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Picture credit</a:t>
            </a:r>
            <a:r>
              <a:rPr lang="en-US" baseline="0" dirty="0"/>
              <a:t> left: Jake </a:t>
            </a:r>
            <a:r>
              <a:rPr lang="en-US" baseline="0" dirty="0" err="1"/>
              <a:t>Bouma</a:t>
            </a:r>
            <a:r>
              <a:rPr lang="en-US" baseline="0" dirty="0"/>
              <a:t>, Forecast: snow. https://www.flickr.com/photos/30885355@N00/2245250544 </a:t>
            </a:r>
            <a:r>
              <a:rPr lang="en-US" sz="1200" b="0" i="0" kern="1200" dirty="0">
                <a:solidFill>
                  <a:schemeClr val="tx1"/>
                </a:solidFill>
                <a:effectLst/>
                <a:latin typeface="+mn-lt"/>
                <a:ea typeface="+mn-ea"/>
                <a:cs typeface="+mn-cs"/>
              </a:rPr>
              <a:t>are licensed under a </a:t>
            </a:r>
            <a:r>
              <a:rPr lang="en-US" sz="1200" b="0" i="0" u="none" strike="noStrike" kern="1200" dirty="0">
                <a:solidFill>
                  <a:schemeClr val="tx1"/>
                </a:solidFill>
                <a:effectLst/>
                <a:latin typeface="+mn-lt"/>
                <a:ea typeface="+mn-ea"/>
                <a:cs typeface="+mn-cs"/>
                <a:hlinkClick r:id="rId3"/>
              </a:rPr>
              <a:t>Creative Commons Attribution Share-Alike 3.0 License</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Picture credit middle: Briefing provided by NY DOT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Picture credit right: </a:t>
            </a:r>
            <a:r>
              <a:rPr lang="en-US" altLang="en-US" dirty="0"/>
              <a:t>Complete-program-2012-Milwaukee</a:t>
            </a:r>
            <a:r>
              <a:rPr lang="en-US" altLang="en-US" baseline="0" dirty="0"/>
              <a:t>.ppt </a:t>
            </a:r>
            <a:endParaRPr lang="en-US" altLang="en-US" b="1"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10</a:t>
            </a:fld>
            <a:endParaRPr lang="en-US"/>
          </a:p>
        </p:txBody>
      </p:sp>
    </p:spTree>
    <p:extLst>
      <p:ext uri="{BB962C8B-B14F-4D97-AF65-F5344CB8AC3E}">
        <p14:creationId xmlns:p14="http://schemas.microsoft.com/office/powerpoint/2010/main" val="30015775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itchFamily="34" charset="0"/>
                <a:cs typeface="Arial" pitchFamily="34" charset="0"/>
              </a:rPr>
              <a:t>Note to presenters:  Use</a:t>
            </a:r>
            <a:r>
              <a:rPr lang="en-US" sz="1200" baseline="0" dirty="0">
                <a:latin typeface="Arial" pitchFamily="34" charset="0"/>
                <a:cs typeface="Arial" pitchFamily="34" charset="0"/>
              </a:rPr>
              <a:t> this scenario, or replace with another.</a:t>
            </a:r>
            <a:r>
              <a:rPr lang="en-US" sz="1200" dirty="0">
                <a:latin typeface="Arial" pitchFamily="34" charset="0"/>
                <a:cs typeface="Arial" pitchFamily="34" charset="0"/>
              </a:rPr>
              <a:t>  Delete this yellow box before making presentation.</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91</a:t>
            </a:fld>
            <a:endParaRPr lang="en-US"/>
          </a:p>
        </p:txBody>
      </p:sp>
    </p:spTree>
    <p:extLst>
      <p:ext uri="{BB962C8B-B14F-4D97-AF65-F5344CB8AC3E}">
        <p14:creationId xmlns:p14="http://schemas.microsoft.com/office/powerpoint/2010/main" val="26153030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keeping is important as a means of material accountability, budgeting/cost tracking,</a:t>
            </a:r>
            <a:r>
              <a:rPr lang="en-US" baseline="0" dirty="0"/>
              <a:t> performance tracking, support in the event of legal actions, media inquiries, and planning.</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92</a:t>
            </a:fld>
            <a:endParaRPr lang="en-US"/>
          </a:p>
        </p:txBody>
      </p:sp>
    </p:spTree>
    <p:extLst>
      <p:ext uri="{BB962C8B-B14F-4D97-AF65-F5344CB8AC3E}">
        <p14:creationId xmlns:p14="http://schemas.microsoft.com/office/powerpoint/2010/main" val="35619225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When is it not possible to meet your level of service</a:t>
            </a:r>
            <a:r>
              <a:rPr lang="en-US" baseline="0" dirty="0"/>
              <a:t> and how would you document this?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Credit: MnDOT</a:t>
            </a:r>
            <a:r>
              <a:rPr lang="en-US" baseline="0" dirty="0"/>
              <a:t> Maintenance Manual http://www.dot.state.mn.us/maintenance/pdf/manual/Ch2.pdf</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93</a:t>
            </a:fld>
            <a:endParaRPr lang="en-US"/>
          </a:p>
        </p:txBody>
      </p:sp>
    </p:spTree>
    <p:extLst>
      <p:ext uri="{BB962C8B-B14F-4D97-AF65-F5344CB8AC3E}">
        <p14:creationId xmlns:p14="http://schemas.microsoft.com/office/powerpoint/2010/main" val="17007275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a:t>
            </a:r>
            <a:r>
              <a:rPr lang="en-US" baseline="0" dirty="0"/>
              <a:t> is very important that plow drivers document the actions taken in response to a snow/ice event</a:t>
            </a:r>
          </a:p>
          <a:p>
            <a:r>
              <a:rPr lang="en-US" baseline="0" dirty="0"/>
              <a:t>This will include the road conditions throughout their shift, type and amount of deicer or anti-</a:t>
            </a:r>
            <a:r>
              <a:rPr lang="en-US" baseline="0" dirty="0" err="1"/>
              <a:t>icer</a:t>
            </a:r>
            <a:r>
              <a:rPr lang="en-US" baseline="0" dirty="0"/>
              <a:t> used, timing of operations, and the number of passes and when.   If there are unusual conditions that affect the operations, those should be recorded.  For example, road construction, accidents, major compaction problems, etc.</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copy of your state’s event log and explain how to fill it out.  Delete this yellow box before making presentation.</a:t>
            </a:r>
            <a:endParaRPr lang="en-US" dirty="0"/>
          </a:p>
          <a:p>
            <a:endParaRPr lang="en-US" baseline="0" dirty="0"/>
          </a:p>
          <a:p>
            <a:r>
              <a:rPr lang="en-US" baseline="0" dirty="0"/>
              <a:t>Photo credit: INDOT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94</a:t>
            </a:fld>
            <a:endParaRPr lang="en-US"/>
          </a:p>
        </p:txBody>
      </p:sp>
    </p:spTree>
    <p:extLst>
      <p:ext uri="{BB962C8B-B14F-4D97-AF65-F5344CB8AC3E}">
        <p14:creationId xmlns:p14="http://schemas.microsoft.com/office/powerpoint/2010/main" val="32469297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delete this yellow box.  Note that being prepared makes all the difference!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95</a:t>
            </a:fld>
            <a:endParaRPr lang="en-US"/>
          </a:p>
        </p:txBody>
      </p:sp>
    </p:spTree>
    <p:extLst>
      <p:ext uri="{BB962C8B-B14F-4D97-AF65-F5344CB8AC3E}">
        <p14:creationId xmlns:p14="http://schemas.microsoft.com/office/powerpoint/2010/main" val="14149931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True or False: Discussing different scenarios with your crew can help them be better prepared for various weather situations.</a:t>
            </a:r>
          </a:p>
          <a:p>
            <a:pPr>
              <a:buNone/>
            </a:pPr>
            <a:endParaRPr lang="en-US" sz="1200" dirty="0">
              <a:effectLst/>
            </a:endParaRPr>
          </a:p>
          <a:p>
            <a:pPr marL="742950" lvl="0" indent="-742950">
              <a:buClr>
                <a:schemeClr val="bg1"/>
              </a:buClr>
              <a:buFont typeface="+mj-lt"/>
              <a:buNone/>
            </a:pPr>
            <a:r>
              <a:rPr lang="en-US" sz="1200" dirty="0">
                <a:effectLst/>
              </a:rPr>
              <a:t>A.  True</a:t>
            </a:r>
          </a:p>
          <a:p>
            <a:pPr marL="742950" lvl="0" indent="-742950">
              <a:buClr>
                <a:schemeClr val="bg1"/>
              </a:buClr>
              <a:buFont typeface="+mj-lt"/>
              <a:buNone/>
            </a:pPr>
            <a:r>
              <a:rPr lang="en-US" sz="1200" dirty="0">
                <a:effectLst/>
              </a:rPr>
              <a:t>B.  False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96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pPr>
              <a:buNone/>
            </a:pPr>
            <a:r>
              <a:rPr lang="en-US" sz="1200" dirty="0">
                <a:effectLst/>
              </a:rPr>
              <a:t>True or False: Discussing different scenarios with your crew can help them be better prepared for various weather situations.</a:t>
            </a:r>
          </a:p>
          <a:p>
            <a:pPr>
              <a:buNone/>
            </a:pPr>
            <a:endParaRPr lang="en-US" sz="1200" dirty="0">
              <a:effectLst/>
            </a:endParaRPr>
          </a:p>
          <a:p>
            <a:pPr marL="742950" lvl="0" indent="-742950">
              <a:buClr>
                <a:schemeClr val="bg1"/>
              </a:buClr>
              <a:buFont typeface="+mj-lt"/>
              <a:buNone/>
            </a:pPr>
            <a:r>
              <a:rPr lang="en-US" sz="1200" dirty="0">
                <a:effectLst/>
              </a:rPr>
              <a:t>A.  True</a:t>
            </a:r>
          </a:p>
          <a:p>
            <a:pPr marL="742950" lvl="0" indent="-742950">
              <a:buClr>
                <a:schemeClr val="bg1"/>
              </a:buClr>
              <a:buFont typeface="+mj-lt"/>
              <a:buNone/>
            </a:pPr>
            <a:r>
              <a:rPr lang="en-US" sz="1200" dirty="0">
                <a:effectLst/>
              </a:rPr>
              <a:t>B.  False</a:t>
            </a:r>
          </a:p>
        </p:txBody>
      </p:sp>
      <p:sp>
        <p:nvSpPr>
          <p:cNvPr id="4" name="Slide Number Placeholder 3"/>
          <p:cNvSpPr>
            <a:spLocks noGrp="1"/>
          </p:cNvSpPr>
          <p:nvPr>
            <p:ph type="sldNum" sz="quarter" idx="10"/>
          </p:nvPr>
        </p:nvSpPr>
        <p:spPr/>
        <p:txBody>
          <a:bodyPr/>
          <a:lstStyle/>
          <a:p>
            <a:fld id="{B0BDD7F5-3A46-4ED7-A0C5-90FD845D0BE5}" type="slidenum">
              <a:rPr lang="en-US" smtClean="0"/>
              <a:pPr/>
              <a:t>97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provides additional resources relating</a:t>
            </a:r>
            <a:r>
              <a:rPr lang="en-US" baseline="0" dirty="0"/>
              <a:t> to weather basics.</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98</a:t>
            </a:fld>
            <a:endParaRPr lang="en-US"/>
          </a:p>
        </p:txBody>
      </p:sp>
    </p:spTree>
    <p:extLst>
      <p:ext uri="{BB962C8B-B14F-4D97-AF65-F5344CB8AC3E}">
        <p14:creationId xmlns:p14="http://schemas.microsoft.com/office/powerpoint/2010/main" val="7087226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provides additional resources relating</a:t>
            </a:r>
            <a:r>
              <a:rPr lang="en-US" baseline="0" dirty="0"/>
              <a:t> to weather basics.</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99</a:t>
            </a:fld>
            <a:endParaRPr lang="en-US"/>
          </a:p>
        </p:txBody>
      </p:sp>
    </p:spTree>
    <p:extLst>
      <p:ext uri="{BB962C8B-B14F-4D97-AF65-F5344CB8AC3E}">
        <p14:creationId xmlns:p14="http://schemas.microsoft.com/office/powerpoint/2010/main" val="14869379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100</a:t>
            </a:fld>
            <a:endParaRPr lang="en-US"/>
          </a:p>
        </p:txBody>
      </p:sp>
    </p:spTree>
    <p:extLst>
      <p:ext uri="{BB962C8B-B14F-4D97-AF65-F5344CB8AC3E}">
        <p14:creationId xmlns:p14="http://schemas.microsoft.com/office/powerpoint/2010/main" val="2237824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PH"/>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a:t>Click to edit title style</a:t>
            </a:r>
            <a:endParaRPr lang="en-PH"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pPr/>
              <a:t>8/9/2017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pPr/>
              <a:t>8/9/2017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pPr/>
              <a:t>8/9/2017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PH"/>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hyperlink" Target="mailto:Groth020@umn.edu"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mailto:Johns421@umn.edu"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97.jpeg"/><Relationship Id="rId4" Type="http://schemas.openxmlformats.org/officeDocument/2006/relationships/image" Target="../media/image96.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www.accentcontrols.com/index.php/services/view/government_services/" TargetMode="External"/><Relationship Id="rId13"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3.jpeg"/><Relationship Id="rId12" Type="http://schemas.openxmlformats.org/officeDocument/2006/relationships/hyperlink" Target="http://www.google.com/url?sa=i&amp;rct=j&amp;q=&amp;esrc=s&amp;source=images&amp;cd=&amp;cad=rja&amp;uact=8&amp;ved=0CAcQjRxqFQoTCIzdhIr-i8kCFc0qiAodhBkKqg&amp;url=http://sdasia.co/2015/08/11/1300-gbps-internet-bandwidth-to-be-added-in-2016/&amp;psig=AFQjCNHDwN-LLFFvxSJ33PrQmCXiltCbiQ&amp;ust=144745548734568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gif"/><Relationship Id="rId11" Type="http://schemas.openxmlformats.org/officeDocument/2006/relationships/image" Target="../media/image15.png"/><Relationship Id="rId5" Type="http://schemas.openxmlformats.org/officeDocument/2006/relationships/hyperlink" Target="http://www.nws.noaa.gov/" TargetMode="External"/><Relationship Id="rId10" Type="http://schemas.openxmlformats.org/officeDocument/2006/relationships/hyperlink" Target="http://www.weather.gov/" TargetMode="External"/><Relationship Id="rId4" Type="http://schemas.openxmlformats.org/officeDocument/2006/relationships/image" Target="../media/image3.jpeg"/><Relationship Id="rId9" Type="http://schemas.openxmlformats.org/officeDocument/2006/relationships/image" Target="../media/image14.jpeg"/><Relationship Id="rId14" Type="http://schemas.openxmlformats.org/officeDocument/2006/relationships/image" Target="../media/image17.wmf"/></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8.wmf"/></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jpeg"/><Relationship Id="rId4" Type="http://schemas.openxmlformats.org/officeDocument/2006/relationships/diagramLayout" Target="../diagrams/layout1.xml"/><Relationship Id="rId9"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41.jpe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hyperlink" Target="http://www.rwis.dot.state.mn.us/" TargetMode="Externa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clearroad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61.png"/><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64.jpeg"/><Relationship Id="rId4" Type="http://schemas.openxmlformats.org/officeDocument/2006/relationships/image" Target="../media/image63.jpe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71.png"/><Relationship Id="rId4" Type="http://schemas.openxmlformats.org/officeDocument/2006/relationships/image" Target="../media/image70.jpe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73.jpe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73.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jpeg"/></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79.xml"/><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3.jpeg"/><Relationship Id="rId4" Type="http://schemas.openxmlformats.org/officeDocument/2006/relationships/diagramData" Target="../diagrams/data4.xml"/><Relationship Id="rId9" Type="http://schemas.openxmlformats.org/officeDocument/2006/relationships/image" Target="../media/image8.jpeg"/></Relationships>
</file>

<file path=ppt/slides/_rels/slide8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80.xml"/><Relationship Id="rId7" Type="http://schemas.openxmlformats.org/officeDocument/2006/relationships/diagramColors" Target="../diagrams/colors5.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jpeg"/></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3.xml.rels><?xml version="1.0" encoding="UTF-8" standalone="yes"?>
<Relationships xmlns="http://schemas.openxmlformats.org/package/2006/relationships"><Relationship Id="rId8" Type="http://schemas.openxmlformats.org/officeDocument/2006/relationships/diagramQuickStyle" Target="../diagrams/quickStyle6.xml"/><Relationship Id="rId13" Type="http://schemas.openxmlformats.org/officeDocument/2006/relationships/image" Target="../media/image3.jpeg"/><Relationship Id="rId3" Type="http://schemas.openxmlformats.org/officeDocument/2006/relationships/tags" Target="../tags/tag6.xml"/><Relationship Id="rId7" Type="http://schemas.openxmlformats.org/officeDocument/2006/relationships/diagramLayout" Target="../diagrams/layout6.xml"/><Relationship Id="rId12" Type="http://schemas.openxmlformats.org/officeDocument/2006/relationships/image" Target="../media/image81.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diagramData" Target="../diagrams/data6.xml"/><Relationship Id="rId11" Type="http://schemas.openxmlformats.org/officeDocument/2006/relationships/image" Target="../media/image80.jpeg"/><Relationship Id="rId5" Type="http://schemas.openxmlformats.org/officeDocument/2006/relationships/notesSlide" Target="../notesSlides/notesSlide82.xml"/><Relationship Id="rId10" Type="http://schemas.microsoft.com/office/2007/relationships/diagramDrawing" Target="../diagrams/drawing6.xml"/><Relationship Id="rId4" Type="http://schemas.openxmlformats.org/officeDocument/2006/relationships/slideLayout" Target="../slideLayouts/slideLayout7.xml"/><Relationship Id="rId9" Type="http://schemas.openxmlformats.org/officeDocument/2006/relationships/diagramColors" Target="../diagrams/colors6.xml"/></Relationships>
</file>

<file path=ppt/slides/_rels/slide84.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image" Target="../media/image84.png"/><Relationship Id="rId3" Type="http://schemas.openxmlformats.org/officeDocument/2006/relationships/slideLayout" Target="../slideLayouts/slideLayout7.xml"/><Relationship Id="rId7" Type="http://schemas.openxmlformats.org/officeDocument/2006/relationships/diagramQuickStyle" Target="../diagrams/quickStyle7.xml"/><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tags" Target="../tags/tag8.xml"/><Relationship Id="rId16" Type="http://schemas.openxmlformats.org/officeDocument/2006/relationships/image" Target="../media/image87.png"/><Relationship Id="rId1" Type="http://schemas.openxmlformats.org/officeDocument/2006/relationships/tags" Target="../tags/tag7.xml"/><Relationship Id="rId6" Type="http://schemas.openxmlformats.org/officeDocument/2006/relationships/diagramLayout" Target="../diagrams/layout7.xml"/><Relationship Id="rId11" Type="http://schemas.openxmlformats.org/officeDocument/2006/relationships/image" Target="../media/image3.jpeg"/><Relationship Id="rId5" Type="http://schemas.openxmlformats.org/officeDocument/2006/relationships/diagramData" Target="../diagrams/data7.xml"/><Relationship Id="rId15" Type="http://schemas.openxmlformats.org/officeDocument/2006/relationships/image" Target="../media/image86.png"/><Relationship Id="rId10" Type="http://schemas.openxmlformats.org/officeDocument/2006/relationships/image" Target="../media/image82.jpeg"/><Relationship Id="rId4" Type="http://schemas.openxmlformats.org/officeDocument/2006/relationships/notesSlide" Target="../notesSlides/notesSlide83.xml"/><Relationship Id="rId9" Type="http://schemas.microsoft.com/office/2007/relationships/diagramDrawing" Target="../diagrams/drawing7.xml"/><Relationship Id="rId14" Type="http://schemas.openxmlformats.org/officeDocument/2006/relationships/image" Target="../media/image85.png"/></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www.weather.gov/" TargetMode="External"/><Relationship Id="rId7" Type="http://schemas.openxmlformats.org/officeDocument/2006/relationships/image" Target="../media/image3.jpe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hyperlink" Target="http://online.dtn.com/online/" TargetMode="External"/><Relationship Id="rId5" Type="http://schemas.openxmlformats.org/officeDocument/2006/relationships/hyperlink" Target="https://mesonet.agron.iastate.edu/RWIS/currentSF.phtml" TargetMode="External"/><Relationship Id="rId4" Type="http://schemas.openxmlformats.org/officeDocument/2006/relationships/hyperlink" Target="http://www.rap.ucar.edu/projects/rdwx_mds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a:t>
            </a:r>
            <a:r>
              <a:rPr lang="en-PH" sz="3200" dirty="0"/>
              <a:t>16:  Weather Basics</a:t>
            </a:r>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4" descr="Picture 006"/>
          <p:cNvPicPr>
            <a:picLocks noChangeAspect="1" noChangeArrowheads="1"/>
          </p:cNvPicPr>
          <p:nvPr/>
        </p:nvPicPr>
        <p:blipFill>
          <a:blip r:embed="rId4" cstate="print"/>
          <a:srcRect/>
          <a:stretch>
            <a:fillRect/>
          </a:stretch>
        </p:blipFill>
        <p:spPr bwMode="auto">
          <a:xfrm>
            <a:off x="1600200" y="1143000"/>
            <a:ext cx="5689600" cy="4267200"/>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2231421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normAutofit/>
          </a:bodyPr>
          <a:lstStyle/>
          <a:p>
            <a:r>
              <a:rPr lang="en-US" dirty="0">
                <a:effectLst/>
              </a:rPr>
              <a:t>What are weather forecasts?</a:t>
            </a:r>
          </a:p>
        </p:txBody>
      </p:sp>
      <p:sp>
        <p:nvSpPr>
          <p:cNvPr id="3" name="Content Placeholder 2"/>
          <p:cNvSpPr>
            <a:spLocks noGrp="1"/>
          </p:cNvSpPr>
          <p:nvPr>
            <p:ph idx="1"/>
          </p:nvPr>
        </p:nvSpPr>
        <p:spPr>
          <a:xfrm>
            <a:off x="457200" y="1016000"/>
            <a:ext cx="8229600" cy="5080000"/>
          </a:xfrm>
        </p:spPr>
        <p:txBody>
          <a:bodyPr/>
          <a:lstStyle/>
          <a:p>
            <a:r>
              <a:rPr lang="en-US" dirty="0">
                <a:latin typeface="Arial" pitchFamily="34" charset="0"/>
                <a:cs typeface="Arial" pitchFamily="34" charset="0"/>
              </a:rPr>
              <a:t>Using technology to predict how weather may act in the future.</a:t>
            </a:r>
          </a:p>
          <a:p>
            <a:r>
              <a:rPr lang="en-US" dirty="0">
                <a:latin typeface="Arial" pitchFamily="34" charset="0"/>
                <a:cs typeface="Arial" pitchFamily="34" charset="0"/>
              </a:rPr>
              <a:t>Can get from many sources.</a:t>
            </a:r>
          </a:p>
          <a:p>
            <a:r>
              <a:rPr lang="en-US" dirty="0">
                <a:latin typeface="Arial" pitchFamily="34" charset="0"/>
                <a:cs typeface="Arial" pitchFamily="34" charset="0"/>
              </a:rPr>
              <a:t>Can get in various levels of detail.</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852" y="2895600"/>
            <a:ext cx="2237708" cy="2051936"/>
          </a:xfrm>
          <a:prstGeom prst="rect">
            <a:avLst/>
          </a:prstGeom>
          <a:ln w="3175">
            <a:solidFill>
              <a:schemeClr val="tx1"/>
            </a:solidFill>
          </a:ln>
        </p:spPr>
      </p:pic>
      <p:pic>
        <p:nvPicPr>
          <p:cNvPr id="6" name="Picture 2" descr="Black Ice - Nov24-25-06 - 407YRK0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09" t="25591" r="17549" b="9842"/>
          <a:stretch/>
        </p:blipFill>
        <p:spPr bwMode="auto">
          <a:xfrm>
            <a:off x="5438593" y="3067454"/>
            <a:ext cx="3442626" cy="194583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pic>
        <p:nvPicPr>
          <p:cNvPr id="5" name="Picture 4"/>
          <p:cNvPicPr>
            <a:picLocks noChangeAspect="1"/>
          </p:cNvPicPr>
          <p:nvPr/>
        </p:nvPicPr>
        <p:blipFill>
          <a:blip r:embed="rId6" cstate="print"/>
          <a:stretch>
            <a:fillRect/>
          </a:stretch>
        </p:blipFill>
        <p:spPr>
          <a:xfrm>
            <a:off x="2762760" y="3921568"/>
            <a:ext cx="2484622" cy="1934748"/>
          </a:xfrm>
          <a:prstGeom prst="rect">
            <a:avLst/>
          </a:prstGeom>
          <a:ln w="3175">
            <a:solidFill>
              <a:schemeClr val="tx1"/>
            </a:solidFill>
          </a:ln>
        </p:spPr>
      </p:pic>
    </p:spTree>
    <p:extLst>
      <p:ext uri="{BB962C8B-B14F-4D97-AF65-F5344CB8AC3E}">
        <p14:creationId xmlns:p14="http://schemas.microsoft.com/office/powerpoint/2010/main" val="398706850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67000" y="3657600"/>
            <a:ext cx="2819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1219200"/>
            <a:ext cx="8839200" cy="5032242"/>
          </a:xfrm>
        </p:spPr>
        <p:txBody>
          <a:bodyPr>
            <a:normAutofit fontScale="70000" lnSpcReduction="20000"/>
          </a:bodyPr>
          <a:lstStyle/>
          <a:p>
            <a:pPr>
              <a:buNone/>
            </a:pPr>
            <a:r>
              <a:rPr lang="en-US" sz="3200" dirty="0">
                <a:latin typeface="Arial" pitchFamily="34" charset="0"/>
                <a:cs typeface="Arial" pitchFamily="34" charset="0"/>
              </a:rPr>
              <a:t>Training contents were developed by </a:t>
            </a:r>
            <a:r>
              <a:rPr lang="en-US" sz="3100" dirty="0">
                <a:latin typeface="Arial" pitchFamily="34" charset="0"/>
                <a:cs typeface="Arial" pitchFamily="34" charset="0"/>
              </a:rPr>
              <a:t>Fortin Consulting Inc.,         under the direction of the Clear Roads Advisory Team.</a:t>
            </a:r>
          </a:p>
          <a:p>
            <a:r>
              <a:rPr lang="en-US" sz="3200" dirty="0">
                <a:latin typeface="Arial" pitchFamily="34" charset="0"/>
                <a:cs typeface="Arial" pitchFamily="34" charset="0"/>
              </a:rPr>
              <a:t>Connie Fortin – connie@fortinconsulting.com</a:t>
            </a:r>
          </a:p>
          <a:p>
            <a:pPr marL="0" indent="0">
              <a:buNone/>
            </a:pPr>
            <a:r>
              <a:rPr lang="en-US" sz="3200" dirty="0">
                <a:effectLst/>
                <a:latin typeface="Arial" pitchFamily="34" charset="0"/>
                <a:cs typeface="Arial" pitchFamily="34" charset="0"/>
              </a:rPr>
              <a:t>    </a:t>
            </a:r>
          </a:p>
          <a:p>
            <a:pPr>
              <a:buNone/>
            </a:pPr>
            <a:r>
              <a:rPr lang="en-US" sz="3200" dirty="0">
                <a:latin typeface="Arial" pitchFamily="34" charset="0"/>
                <a:cs typeface="Arial" pitchFamily="34" charset="0"/>
              </a:rPr>
              <a:t>Professional formatting and training aids were developed by the University of Minnesota, Center for Transportation Studies.</a:t>
            </a:r>
          </a:p>
          <a:p>
            <a:r>
              <a:rPr lang="en-US" sz="3200" dirty="0">
                <a:latin typeface="Arial" pitchFamily="34" charset="0"/>
                <a:cs typeface="Arial" pitchFamily="34" charset="0"/>
              </a:rPr>
              <a:t>Jim </a:t>
            </a:r>
            <a:r>
              <a:rPr lang="en-US" sz="3200" dirty="0" err="1">
                <a:latin typeface="Arial" pitchFamily="34" charset="0"/>
                <a:cs typeface="Arial" pitchFamily="34" charset="0"/>
              </a:rPr>
              <a:t>Grothaus</a:t>
            </a:r>
            <a:r>
              <a:rPr lang="en-US" sz="3200" dirty="0">
                <a:latin typeface="Arial" pitchFamily="34" charset="0"/>
                <a:cs typeface="Arial" pitchFamily="34" charset="0"/>
              </a:rPr>
              <a:t> </a:t>
            </a:r>
            <a:r>
              <a:rPr lang="en-US" sz="3200" dirty="0">
                <a:effectLst/>
                <a:latin typeface="Arial" pitchFamily="34" charset="0"/>
                <a:cs typeface="Arial" pitchFamily="34" charset="0"/>
              </a:rPr>
              <a:t>–  </a:t>
            </a:r>
            <a:r>
              <a:rPr lang="en-US" sz="3200" dirty="0">
                <a:effectLst/>
                <a:latin typeface="Arial" pitchFamily="34" charset="0"/>
                <a:cs typeface="Arial" pitchFamily="34" charset="0"/>
                <a:hlinkClick r:id="rId3"/>
              </a:rPr>
              <a:t>Groth020@umn.edu</a:t>
            </a:r>
            <a:endParaRPr lang="en-US" sz="3200" dirty="0">
              <a:effectLst/>
              <a:latin typeface="Arial" pitchFamily="34" charset="0"/>
              <a:cs typeface="Arial" pitchFamily="34" charset="0"/>
            </a:endParaRPr>
          </a:p>
          <a:p>
            <a:r>
              <a:rPr lang="en-US" sz="3200" dirty="0">
                <a:latin typeface="Arial" pitchFamily="34" charset="0"/>
                <a:cs typeface="Arial" pitchFamily="34" charset="0"/>
              </a:rPr>
              <a:t>Ann Johnson </a:t>
            </a:r>
            <a:r>
              <a:rPr lang="en-US" sz="3200" dirty="0">
                <a:effectLst/>
                <a:latin typeface="Arial" pitchFamily="34" charset="0"/>
                <a:cs typeface="Arial" pitchFamily="34" charset="0"/>
              </a:rPr>
              <a:t>–  </a:t>
            </a:r>
            <a:r>
              <a:rPr lang="en-US" sz="3200" dirty="0">
                <a:effectLst/>
                <a:latin typeface="Arial" pitchFamily="34" charset="0"/>
                <a:cs typeface="Arial" pitchFamily="34" charset="0"/>
                <a:hlinkClick r:id="rId4"/>
              </a:rPr>
              <a:t>Johns421@umn.edu</a:t>
            </a:r>
            <a:endParaRPr lang="en-US" sz="3200" dirty="0">
              <a:effectLst/>
              <a:latin typeface="Arial" pitchFamily="34" charset="0"/>
              <a:cs typeface="Arial" pitchFamily="34" charset="0"/>
            </a:endParaRPr>
          </a:p>
          <a:p>
            <a:endParaRPr lang="en-US" sz="3200" dirty="0">
              <a:effectLst/>
              <a:latin typeface="Arial" pitchFamily="34" charset="0"/>
              <a:cs typeface="Arial" pitchFamily="34" charset="0"/>
            </a:endParaRPr>
          </a:p>
          <a:p>
            <a:pPr>
              <a:buNone/>
            </a:pPr>
            <a:r>
              <a:rPr lang="en-US" sz="3200" dirty="0">
                <a:latin typeface="Arial" pitchFamily="34" charset="0"/>
                <a:cs typeface="Arial" pitchFamily="34" charset="0"/>
              </a:rPr>
              <a:t>Members of the Clear Roads Advisory Team include:</a:t>
            </a:r>
          </a:p>
          <a:p>
            <a:pPr marL="457200" lvl="1" indent="0">
              <a:buNone/>
            </a:pPr>
            <a:r>
              <a:rPr lang="en-US" dirty="0">
                <a:latin typeface="Arial" pitchFamily="34" charset="0"/>
                <a:cs typeface="Arial" pitchFamily="34" charset="0"/>
              </a:rPr>
              <a:t>Mike </a:t>
            </a:r>
            <a:r>
              <a:rPr lang="en-US" dirty="0" err="1">
                <a:latin typeface="Arial" pitchFamily="34" charset="0"/>
                <a:cs typeface="Arial" pitchFamily="34" charset="0"/>
              </a:rPr>
              <a:t>Sproul</a:t>
            </a:r>
            <a:r>
              <a:rPr lang="en-US" dirty="0">
                <a:latin typeface="Arial" pitchFamily="34" charset="0"/>
                <a:cs typeface="Arial" pitchFamily="34" charset="0"/>
              </a:rPr>
              <a:t>, Dave Wieder, Cliff </a:t>
            </a:r>
            <a:r>
              <a:rPr lang="en-US" dirty="0" err="1">
                <a:latin typeface="Arial" pitchFamily="34" charset="0"/>
                <a:cs typeface="Arial" pitchFamily="34" charset="0"/>
              </a:rPr>
              <a:t>Spoonemore</a:t>
            </a:r>
            <a:r>
              <a:rPr lang="en-US" dirty="0">
                <a:latin typeface="Arial" pitchFamily="34" charset="0"/>
                <a:cs typeface="Arial" pitchFamily="34" charset="0"/>
              </a:rPr>
              <a:t>, Monty Mills, David Frame,</a:t>
            </a:r>
          </a:p>
          <a:p>
            <a:pPr marL="457200" lvl="1" indent="0">
              <a:buNone/>
            </a:pPr>
            <a:r>
              <a:rPr lang="en-US" dirty="0">
                <a:latin typeface="Arial" pitchFamily="34" charset="0"/>
                <a:cs typeface="Arial" pitchFamily="34" charset="0"/>
              </a:rPr>
              <a:t>Mike </a:t>
            </a:r>
            <a:r>
              <a:rPr lang="en-US" dirty="0" err="1">
                <a:latin typeface="Arial" pitchFamily="34" charset="0"/>
                <a:cs typeface="Arial" pitchFamily="34" charset="0"/>
              </a:rPr>
              <a:t>Lashmet</a:t>
            </a:r>
            <a:r>
              <a:rPr lang="en-US" dirty="0">
                <a:latin typeface="Arial" pitchFamily="34" charset="0"/>
                <a:cs typeface="Arial" pitchFamily="34" charset="0"/>
              </a:rPr>
              <a:t>, Clay Adams, </a:t>
            </a:r>
            <a:r>
              <a:rPr lang="en-US" dirty="0" err="1">
                <a:latin typeface="Arial" pitchFamily="34" charset="0"/>
                <a:cs typeface="Arial" pitchFamily="34" charset="0"/>
              </a:rPr>
              <a:t>Justun</a:t>
            </a:r>
            <a:r>
              <a:rPr lang="en-US" dirty="0">
                <a:latin typeface="Arial" pitchFamily="34" charset="0"/>
                <a:cs typeface="Arial" pitchFamily="34" charset="0"/>
              </a:rPr>
              <a:t> </a:t>
            </a:r>
            <a:r>
              <a:rPr lang="en-US" dirty="0" err="1">
                <a:latin typeface="Arial" pitchFamily="34" charset="0"/>
                <a:cs typeface="Arial" pitchFamily="34" charset="0"/>
              </a:rPr>
              <a:t>Juelfs</a:t>
            </a:r>
            <a:r>
              <a:rPr lang="en-US" dirty="0">
                <a:latin typeface="Arial" pitchFamily="34" charset="0"/>
                <a:cs typeface="Arial" pitchFamily="34" charset="0"/>
              </a:rPr>
              <a:t>, and Tom Peters</a:t>
            </a:r>
          </a:p>
          <a:p>
            <a:endParaRPr lang="en-US" sz="3200" dirty="0">
              <a:effectLst/>
            </a:endParaRPr>
          </a:p>
          <a:p>
            <a:endParaRPr lang="en-US" sz="3200" dirty="0">
              <a:effectLst/>
            </a:endParaRPr>
          </a:p>
          <a:p>
            <a:endParaRPr lang="en-US" sz="3200" dirty="0">
              <a:effectLst/>
            </a:endParaRPr>
          </a:p>
          <a:p>
            <a:endParaRPr lang="en-US" sz="3200" dirty="0"/>
          </a:p>
          <a:p>
            <a:endParaRPr lang="en-US" sz="3200" dirty="0"/>
          </a:p>
        </p:txBody>
      </p:sp>
      <p:sp>
        <p:nvSpPr>
          <p:cNvPr id="2" name="Title 1"/>
          <p:cNvSpPr>
            <a:spLocks noGrp="1"/>
          </p:cNvSpPr>
          <p:nvPr>
            <p:ph type="title"/>
          </p:nvPr>
        </p:nvSpPr>
        <p:spPr>
          <a:xfrm>
            <a:off x="457200" y="177800"/>
            <a:ext cx="8229600" cy="889000"/>
          </a:xfrm>
        </p:spPr>
        <p:txBody>
          <a:bodyPr/>
          <a:lstStyle/>
          <a:p>
            <a:r>
              <a:rPr lang="en-US" dirty="0"/>
              <a:t>Acknowledgements	</a:t>
            </a:r>
          </a:p>
        </p:txBody>
      </p:sp>
      <p:pic>
        <p:nvPicPr>
          <p:cNvPr id="5" name="Picture 4"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4731670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447800"/>
            <a:ext cx="8991600" cy="4343400"/>
          </a:xfrm>
        </p:spPr>
        <p:txBody>
          <a:bodyPr>
            <a:normAutofit/>
          </a:bodyPr>
          <a:lstStyle/>
          <a:p>
            <a:pPr algn="ctr">
              <a:buNone/>
            </a:pPr>
            <a:r>
              <a:rPr lang="en-US" sz="3200" dirty="0"/>
              <a:t>	</a:t>
            </a:r>
            <a:r>
              <a:rPr lang="en-US" dirty="0">
                <a:latin typeface="Arial" pitchFamily="34" charset="0"/>
                <a:cs typeface="Arial" pitchFamily="34" charset="0"/>
              </a:rPr>
              <a:t>This presentation was developed with funding from the Clear Roads research program, which brings together transportation professionals and  researchers from around the country to drive innovation in the field of winter maintenance.</a:t>
            </a:r>
          </a:p>
          <a:p>
            <a:pPr algn="ctr">
              <a:buNone/>
            </a:pPr>
            <a:endParaRPr lang="en-US" dirty="0">
              <a:latin typeface="Arial" pitchFamily="34" charset="0"/>
              <a:cs typeface="Arial" pitchFamily="34" charset="0"/>
            </a:endParaRPr>
          </a:p>
          <a:p>
            <a:pPr algn="ctr">
              <a:buNone/>
            </a:pPr>
            <a:r>
              <a:rPr lang="en-US" dirty="0">
                <a:latin typeface="Arial" pitchFamily="34" charset="0"/>
                <a:cs typeface="Arial" pitchFamily="34" charset="0"/>
              </a:rPr>
              <a:t>	Find additional information and resources at </a:t>
            </a:r>
          </a:p>
          <a:p>
            <a:pPr algn="ctr">
              <a:buNone/>
            </a:pPr>
            <a:r>
              <a:rPr lang="en-US" dirty="0">
                <a:latin typeface="Arial" pitchFamily="34" charset="0"/>
                <a:cs typeface="Arial" pitchFamily="34" charset="0"/>
              </a:rPr>
              <a:t>		</a:t>
            </a:r>
          </a:p>
          <a:p>
            <a:pPr algn="ctr">
              <a:buNone/>
            </a:pPr>
            <a:r>
              <a:rPr lang="en-US" dirty="0">
                <a:latin typeface="Arial" pitchFamily="34" charset="0"/>
                <a:cs typeface="Arial" pitchFamily="34" charset="0"/>
              </a:rPr>
              <a:t>		http://clearroads.org/</a:t>
            </a:r>
          </a:p>
          <a:p>
            <a:pPr>
              <a:buNone/>
            </a:pPr>
            <a:endParaRPr lang="en-US" dirty="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89000"/>
          </a:xfrm>
        </p:spPr>
        <p:txBody>
          <a:bodyPr>
            <a:normAutofit/>
          </a:bodyPr>
          <a:lstStyle/>
          <a:p>
            <a:r>
              <a:rPr lang="en-US" dirty="0"/>
              <a:t>Thank you for your good work!</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24" r="8418" b="1961"/>
          <a:stretch/>
        </p:blipFill>
        <p:spPr bwMode="auto">
          <a:xfrm>
            <a:off x="2590800" y="1524000"/>
            <a:ext cx="3547242" cy="3810000"/>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pictures\Pictures\salt\calibration\IMG_178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67" b="16033"/>
          <a:stretch/>
        </p:blipFill>
        <p:spPr bwMode="auto">
          <a:xfrm rot="5400000">
            <a:off x="-551724" y="2325546"/>
            <a:ext cx="3801040" cy="219794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3" name="Picture 5" descr="C:\Connie\customers\2015\U of MN center for transportatin research\Modules\Truck operations, plowing procedures, tips from experience drivers\100_06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966" r="22689"/>
          <a:stretch/>
        </p:blipFill>
        <p:spPr bwMode="auto">
          <a:xfrm>
            <a:off x="6248400" y="1524000"/>
            <a:ext cx="2667000" cy="382129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637833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77800"/>
            <a:ext cx="5257800" cy="889000"/>
          </a:xfrm>
        </p:spPr>
        <p:txBody>
          <a:bodyPr/>
          <a:lstStyle/>
          <a:p>
            <a:r>
              <a:rPr lang="en-US" dirty="0">
                <a:effectLst/>
              </a:rPr>
              <a:t>Forecasts</a:t>
            </a:r>
          </a:p>
        </p:txBody>
      </p:sp>
      <p:sp>
        <p:nvSpPr>
          <p:cNvPr id="3" name="Content Placeholder 2"/>
          <p:cNvSpPr>
            <a:spLocks noGrp="1"/>
          </p:cNvSpPr>
          <p:nvPr>
            <p:ph idx="1"/>
          </p:nvPr>
        </p:nvSpPr>
        <p:spPr>
          <a:xfrm>
            <a:off x="228600" y="1143001"/>
            <a:ext cx="6781800" cy="3124199"/>
          </a:xfrm>
        </p:spPr>
        <p:txBody>
          <a:bodyPr/>
          <a:lstStyle/>
          <a:p>
            <a:r>
              <a:rPr lang="en-US" dirty="0">
                <a:latin typeface="Arial" pitchFamily="34" charset="0"/>
                <a:cs typeface="Arial" pitchFamily="34" charset="0"/>
              </a:rPr>
              <a:t>Long-term forecasts</a:t>
            </a:r>
          </a:p>
          <a:p>
            <a:pPr lvl="1"/>
            <a:r>
              <a:rPr lang="en-US" dirty="0">
                <a:latin typeface="Arial" pitchFamily="34" charset="0"/>
                <a:cs typeface="Arial" pitchFamily="34" charset="0"/>
              </a:rPr>
              <a:t>Good for general planning</a:t>
            </a:r>
          </a:p>
          <a:p>
            <a:pPr lvl="1"/>
            <a:endParaRPr lang="en-US" sz="800" dirty="0">
              <a:latin typeface="Arial" pitchFamily="34" charset="0"/>
              <a:cs typeface="Arial" pitchFamily="34" charset="0"/>
            </a:endParaRPr>
          </a:p>
          <a:p>
            <a:r>
              <a:rPr lang="en-US" dirty="0">
                <a:latin typeface="Arial" pitchFamily="34" charset="0"/>
                <a:cs typeface="Arial" pitchFamily="34" charset="0"/>
              </a:rPr>
              <a:t>Short-term forecasts</a:t>
            </a:r>
          </a:p>
          <a:p>
            <a:pPr lvl="1"/>
            <a:r>
              <a:rPr lang="en-US" dirty="0">
                <a:latin typeface="Arial" pitchFamily="34" charset="0"/>
                <a:cs typeface="Arial" pitchFamily="34" charset="0"/>
              </a:rPr>
              <a:t>Good for planning for specific events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3157969"/>
            <a:ext cx="5029200" cy="3369564"/>
          </a:xfrm>
          <a:prstGeom prst="rect">
            <a:avLst/>
          </a:prstGeom>
          <a:ln w="3175">
            <a:solidFill>
              <a:schemeClr val="tx1"/>
            </a:solidFill>
          </a:ln>
        </p:spPr>
      </p:pic>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851059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True or false:  Short-term forecasts are good for general planning for the season?</a:t>
            </a:r>
          </a:p>
          <a:p>
            <a:pPr>
              <a:buNone/>
            </a:pPr>
            <a:endParaRPr lang="en-US" sz="4000" dirty="0"/>
          </a:p>
          <a:p>
            <a:pPr marL="742950" indent="-742950">
              <a:buFont typeface="+mj-lt"/>
              <a:buAutoNum type="alphaUcPeriod"/>
            </a:pPr>
            <a:r>
              <a:rPr lang="en-US" sz="3200" dirty="0">
                <a:effectLst/>
              </a:rPr>
              <a:t>True</a:t>
            </a:r>
          </a:p>
          <a:p>
            <a:pPr marL="742950" indent="-742950">
              <a:buFont typeface="+mj-lt"/>
              <a:buAutoNum type="alphaUcPeriod"/>
            </a:pPr>
            <a:r>
              <a:rPr lang="en-US" sz="3200" dirty="0">
                <a:effectLst/>
              </a:rPr>
              <a:t>False</a:t>
            </a:r>
          </a:p>
        </p:txBody>
      </p:sp>
      <p:sp>
        <p:nvSpPr>
          <p:cNvPr id="4" name="Isosceles Triangle 3"/>
          <p:cNvSpPr/>
          <p:nvPr/>
        </p:nvSpPr>
        <p:spPr>
          <a:xfrm>
            <a:off x="7661910" y="21958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83524" y="1397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7014972" y="219583"/>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True or false:  Short-term forecasts are good for general planning for the season?</a:t>
            </a:r>
          </a:p>
          <a:p>
            <a:pPr>
              <a:buNone/>
            </a:pPr>
            <a:endParaRPr lang="en-US" sz="4000" dirty="0">
              <a:solidFill>
                <a:schemeClr val="accent1">
                  <a:lumMod val="75000"/>
                </a:schemeClr>
              </a:solidFill>
            </a:endParaRPr>
          </a:p>
          <a:p>
            <a:pPr marL="742950" indent="-742950">
              <a:buFont typeface="+mj-lt"/>
              <a:buAutoNum type="alphaUcPeriod"/>
            </a:pPr>
            <a:r>
              <a:rPr lang="en-US" sz="3200" dirty="0">
                <a:solidFill>
                  <a:schemeClr val="accent1">
                    <a:lumMod val="75000"/>
                  </a:schemeClr>
                </a:solidFill>
                <a:effectLst/>
              </a:rPr>
              <a:t>True</a:t>
            </a:r>
            <a:endParaRPr lang="en-US" sz="3200" dirty="0">
              <a:solidFill>
                <a:srgbClr val="FFFF00"/>
              </a:solidFill>
              <a:effectLst/>
            </a:endParaRPr>
          </a:p>
          <a:p>
            <a:pPr marL="742950" indent="-742950">
              <a:buFont typeface="+mj-lt"/>
              <a:buAutoNum type="alphaUcPeriod"/>
            </a:pPr>
            <a:r>
              <a:rPr lang="en-US" sz="3200" dirty="0">
                <a:solidFill>
                  <a:srgbClr val="FFFF00"/>
                </a:solidFill>
                <a:effectLst/>
              </a:rPr>
              <a:t>False</a:t>
            </a:r>
          </a:p>
        </p:txBody>
      </p:sp>
      <p:sp>
        <p:nvSpPr>
          <p:cNvPr id="4" name="Isosceles Triangle 3"/>
          <p:cNvSpPr/>
          <p:nvPr/>
        </p:nvSpPr>
        <p:spPr>
          <a:xfrm>
            <a:off x="7392924" y="214586"/>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193786" y="15424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6705600" y="2159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5" descr="C:\Users\jot\AppData\Local\Microsoft\Windows\Temporary Internet Files\Content.IE5\CWBE6C84\MP90044323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949" y="3369525"/>
            <a:ext cx="2782067" cy="185057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77800"/>
            <a:ext cx="8229600" cy="889000"/>
          </a:xfrm>
        </p:spPr>
        <p:txBody>
          <a:bodyPr/>
          <a:lstStyle/>
          <a:p>
            <a:r>
              <a:rPr lang="en-US" dirty="0">
                <a:effectLst/>
              </a:rPr>
              <a:t>Weather information sources</a:t>
            </a:r>
          </a:p>
        </p:txBody>
      </p:sp>
      <p:sp>
        <p:nvSpPr>
          <p:cNvPr id="16" name="TextBox 32"/>
          <p:cNvSpPr txBox="1">
            <a:spLocks noChangeArrowheads="1"/>
          </p:cNvSpPr>
          <p:nvPr/>
        </p:nvSpPr>
        <p:spPr bwMode="auto">
          <a:xfrm>
            <a:off x="299802" y="2969475"/>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000" b="1" dirty="0">
                <a:solidFill>
                  <a:schemeClr val="bg1"/>
                </a:solidFill>
                <a:cs typeface="Arial" pitchFamily="34" charset="0"/>
              </a:rPr>
              <a:t>Media</a:t>
            </a:r>
          </a:p>
        </p:txBody>
      </p:sp>
      <p:sp>
        <p:nvSpPr>
          <p:cNvPr id="19" name="TextBox 35"/>
          <p:cNvSpPr txBox="1">
            <a:spLocks noChangeArrowheads="1"/>
          </p:cNvSpPr>
          <p:nvPr/>
        </p:nvSpPr>
        <p:spPr bwMode="auto">
          <a:xfrm>
            <a:off x="304800" y="4800600"/>
            <a:ext cx="266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b="1" dirty="0">
                <a:solidFill>
                  <a:schemeClr val="bg1"/>
                </a:solidFill>
                <a:latin typeface="Frutiger LT 55 Roman" charset="0"/>
              </a:rPr>
              <a:t>Private Companies</a:t>
            </a:r>
          </a:p>
        </p:txBody>
      </p:sp>
      <p:sp>
        <p:nvSpPr>
          <p:cNvPr id="21" name="Oval 20"/>
          <p:cNvSpPr/>
          <p:nvPr/>
        </p:nvSpPr>
        <p:spPr>
          <a:xfrm>
            <a:off x="7014972" y="198655"/>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3" name="Picture 22"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pic>
        <p:nvPicPr>
          <p:cNvPr id="110596" name="Picture 4" descr="Go to the NWS Homepage">
            <a:hlinkClick r:id="rId5"/>
          </p:cNvPr>
          <p:cNvPicPr>
            <a:picLocks noChangeAspect="1" noChangeArrowheads="1"/>
          </p:cNvPicPr>
          <p:nvPr/>
        </p:nvPicPr>
        <p:blipFill>
          <a:blip r:embed="rId6" cstate="print"/>
          <a:srcRect/>
          <a:stretch>
            <a:fillRect/>
          </a:stretch>
        </p:blipFill>
        <p:spPr bwMode="auto">
          <a:xfrm>
            <a:off x="155575" y="-365125"/>
            <a:ext cx="762000" cy="762000"/>
          </a:xfrm>
          <a:prstGeom prst="rect">
            <a:avLst/>
          </a:prstGeom>
          <a:noFill/>
        </p:spPr>
      </p:pic>
      <p:pic>
        <p:nvPicPr>
          <p:cNvPr id="11" name="Picture 23" descr="Salt Spreading NC_0105.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172" y="3035392"/>
            <a:ext cx="3024214" cy="184785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10601" name="Picture 9" descr="http://www.accentcontrols.com/images/uploads/government_main.jpg">
            <a:hlinkClick r:id="rId8"/>
          </p:cNvPr>
          <p:cNvPicPr>
            <a:picLocks noChangeAspect="1" noChangeArrowheads="1"/>
          </p:cNvPicPr>
          <p:nvPr/>
        </p:nvPicPr>
        <p:blipFill>
          <a:blip r:embed="rId9" cstate="print"/>
          <a:srcRect/>
          <a:stretch>
            <a:fillRect/>
          </a:stretch>
        </p:blipFill>
        <p:spPr bwMode="auto">
          <a:xfrm>
            <a:off x="3047280" y="1873718"/>
            <a:ext cx="2895600" cy="2591563"/>
          </a:xfrm>
          <a:prstGeom prst="rect">
            <a:avLst/>
          </a:prstGeom>
          <a:noFill/>
          <a:ln w="3175">
            <a:solidFill>
              <a:schemeClr val="tx1"/>
            </a:solidFill>
          </a:ln>
        </p:spPr>
      </p:pic>
      <p:pic>
        <p:nvPicPr>
          <p:cNvPr id="110594" name="Picture 2" descr="National Weather Service">
            <a:hlinkClick r:id="rId10"/>
          </p:cNvPr>
          <p:cNvPicPr>
            <a:picLocks noChangeAspect="1" noChangeArrowheads="1"/>
          </p:cNvPicPr>
          <p:nvPr/>
        </p:nvPicPr>
        <p:blipFill>
          <a:blip r:embed="rId11" cstate="print"/>
          <a:srcRect/>
          <a:stretch>
            <a:fillRect/>
          </a:stretch>
        </p:blipFill>
        <p:spPr bwMode="auto">
          <a:xfrm>
            <a:off x="152086" y="5219639"/>
            <a:ext cx="8610600" cy="822670"/>
          </a:xfrm>
          <a:prstGeom prst="rect">
            <a:avLst/>
          </a:prstGeom>
          <a:noFill/>
        </p:spPr>
      </p:pic>
      <p:pic>
        <p:nvPicPr>
          <p:cNvPr id="110598" name="Picture 6" descr="http://sdasia.co/wp-content/uploads/2015/07/internet-company.jpg">
            <a:hlinkClick r:id="rId12"/>
          </p:cNvPr>
          <p:cNvPicPr>
            <a:picLocks noChangeAspect="1" noChangeArrowheads="1"/>
          </p:cNvPicPr>
          <p:nvPr/>
        </p:nvPicPr>
        <p:blipFill>
          <a:blip r:embed="rId13" cstate="print"/>
          <a:srcRect/>
          <a:stretch>
            <a:fillRect/>
          </a:stretch>
        </p:blipFill>
        <p:spPr bwMode="auto">
          <a:xfrm>
            <a:off x="6153917" y="1106970"/>
            <a:ext cx="2990083" cy="1654327"/>
          </a:xfrm>
          <a:prstGeom prst="rect">
            <a:avLst/>
          </a:prstGeom>
          <a:noFill/>
          <a:ln w="3175">
            <a:solidFill>
              <a:schemeClr val="tx1"/>
            </a:solidFill>
          </a:ln>
        </p:spPr>
      </p:pic>
      <p:sp>
        <p:nvSpPr>
          <p:cNvPr id="20" name="5-Point Star 19"/>
          <p:cNvSpPr/>
          <p:nvPr/>
        </p:nvSpPr>
        <p:spPr>
          <a:xfrm>
            <a:off x="8415338" y="144635"/>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Isosceles Triangle 25"/>
          <p:cNvSpPr/>
          <p:nvPr/>
        </p:nvSpPr>
        <p:spPr>
          <a:xfrm>
            <a:off x="7734300" y="18779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extBox 33"/>
          <p:cNvSpPr txBox="1">
            <a:spLocks noChangeArrowheads="1"/>
          </p:cNvSpPr>
          <p:nvPr/>
        </p:nvSpPr>
        <p:spPr bwMode="auto">
          <a:xfrm>
            <a:off x="7577883" y="2304990"/>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000" b="1" dirty="0">
                <a:solidFill>
                  <a:srgbClr val="1597B9"/>
                </a:solidFill>
                <a:cs typeface="Arial" pitchFamily="34" charset="0"/>
              </a:rPr>
              <a:t>Internet</a:t>
            </a:r>
          </a:p>
        </p:txBody>
      </p:sp>
      <p:sp>
        <p:nvSpPr>
          <p:cNvPr id="18" name="TextBox 34"/>
          <p:cNvSpPr txBox="1">
            <a:spLocks noChangeArrowheads="1"/>
          </p:cNvSpPr>
          <p:nvPr/>
        </p:nvSpPr>
        <p:spPr bwMode="auto">
          <a:xfrm>
            <a:off x="3048000" y="4043766"/>
            <a:ext cx="2819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000" b="1" dirty="0">
                <a:solidFill>
                  <a:schemeClr val="bg1"/>
                </a:solidFill>
                <a:latin typeface="Frutiger LT 55 Roman" charset="0"/>
              </a:rPr>
              <a:t>Government Services</a:t>
            </a:r>
          </a:p>
        </p:txBody>
      </p:sp>
      <p:sp>
        <p:nvSpPr>
          <p:cNvPr id="22" name="TextBox 35"/>
          <p:cNvSpPr txBox="1">
            <a:spLocks noChangeArrowheads="1"/>
          </p:cNvSpPr>
          <p:nvPr/>
        </p:nvSpPr>
        <p:spPr bwMode="auto">
          <a:xfrm>
            <a:off x="6201158" y="4506620"/>
            <a:ext cx="289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37931725" indent="-37474525">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000" b="1" dirty="0">
                <a:solidFill>
                  <a:schemeClr val="bg1"/>
                </a:solidFill>
                <a:effectLst>
                  <a:outerShdw blurRad="38100" dist="38100" dir="2700000" algn="tl">
                    <a:srgbClr val="000000">
                      <a:alpha val="43137"/>
                    </a:srgbClr>
                  </a:outerShdw>
                </a:effectLst>
                <a:cs typeface="Arial" pitchFamily="34" charset="0"/>
              </a:rPr>
              <a:t>Look out the window</a:t>
            </a:r>
          </a:p>
        </p:txBody>
      </p:sp>
      <p:pic>
        <p:nvPicPr>
          <p:cNvPr id="6" name="Picture 2" descr="C:\Users\jot\AppData\Local\Microsoft\Windows\Temporary Internet Files\Content.IE5\TDASQO4F\MC900199021[1].w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3433" y="996841"/>
            <a:ext cx="2698583" cy="2286000"/>
          </a:xfrm>
          <a:prstGeom prst="rect">
            <a:avLst/>
          </a:prstGeom>
          <a:noFill/>
          <a:ln w="317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820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What is a reliable source for weather forecasts?</a:t>
            </a:r>
          </a:p>
          <a:p>
            <a:pPr>
              <a:buNone/>
            </a:pPr>
            <a:endParaRPr lang="en-US" sz="4000" dirty="0"/>
          </a:p>
          <a:p>
            <a:pPr marL="742950" indent="-742950">
              <a:buFont typeface="+mj-lt"/>
              <a:buAutoNum type="alphaUcPeriod"/>
            </a:pPr>
            <a:r>
              <a:rPr lang="en-US" sz="3200" dirty="0">
                <a:effectLst/>
              </a:rPr>
              <a:t>Local media</a:t>
            </a:r>
          </a:p>
          <a:p>
            <a:pPr marL="742950" indent="-742950">
              <a:buFont typeface="+mj-lt"/>
              <a:buAutoNum type="alphaUcPeriod"/>
            </a:pPr>
            <a:r>
              <a:rPr lang="en-US" sz="3200" dirty="0">
                <a:effectLst/>
              </a:rPr>
              <a:t>Government agencies</a:t>
            </a:r>
          </a:p>
          <a:p>
            <a:pPr marL="742950" indent="-742950">
              <a:buFont typeface="+mj-lt"/>
              <a:buAutoNum type="alphaUcPeriod"/>
            </a:pPr>
            <a:r>
              <a:rPr lang="en-US" sz="3200" dirty="0">
                <a:effectLst/>
              </a:rPr>
              <a:t>Internet</a:t>
            </a:r>
          </a:p>
          <a:p>
            <a:pPr marL="742950" indent="-742950">
              <a:buFont typeface="+mj-lt"/>
              <a:buAutoNum type="alphaUcPeriod"/>
            </a:pPr>
            <a:r>
              <a:rPr lang="en-US" sz="3200" dirty="0">
                <a:effectLst/>
              </a:rPr>
              <a:t>Private companies</a:t>
            </a:r>
          </a:p>
          <a:p>
            <a:pPr marL="742950" indent="-742950">
              <a:buFont typeface="+mj-lt"/>
              <a:buAutoNum type="alphaUcPeriod"/>
            </a:pPr>
            <a:r>
              <a:rPr lang="en-US" sz="3200" dirty="0">
                <a:effectLst/>
              </a:rPr>
              <a:t>Windows (the glass kind)</a:t>
            </a:r>
          </a:p>
          <a:p>
            <a:pPr marL="742950" indent="-742950">
              <a:buFont typeface="+mj-lt"/>
              <a:buAutoNum type="alphaUcPeriod"/>
            </a:pPr>
            <a:r>
              <a:rPr lang="en-US" sz="3200" dirty="0">
                <a:effectLst/>
              </a:rPr>
              <a:t>All of the above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What is a reliable source for weather forecasts?</a:t>
            </a:r>
          </a:p>
          <a:p>
            <a:pPr>
              <a:buNone/>
            </a:pPr>
            <a:endParaRPr lang="en-US" sz="4000" dirty="0">
              <a:solidFill>
                <a:schemeClr val="accent1">
                  <a:lumMod val="75000"/>
                </a:schemeClr>
              </a:solidFill>
            </a:endParaRPr>
          </a:p>
          <a:p>
            <a:pPr marL="742950" indent="-742950">
              <a:buFont typeface="+mj-lt"/>
              <a:buAutoNum type="alphaUcPeriod"/>
            </a:pPr>
            <a:r>
              <a:rPr lang="en-US" sz="3200" dirty="0">
                <a:solidFill>
                  <a:schemeClr val="accent1">
                    <a:lumMod val="75000"/>
                  </a:schemeClr>
                </a:solidFill>
                <a:effectLst/>
              </a:rPr>
              <a:t>Local media</a:t>
            </a:r>
          </a:p>
          <a:p>
            <a:pPr marL="742950" indent="-742950">
              <a:buFont typeface="+mj-lt"/>
              <a:buAutoNum type="alphaUcPeriod"/>
            </a:pPr>
            <a:r>
              <a:rPr lang="en-US" sz="3200" dirty="0">
                <a:solidFill>
                  <a:schemeClr val="accent1">
                    <a:lumMod val="75000"/>
                  </a:schemeClr>
                </a:solidFill>
                <a:effectLst/>
              </a:rPr>
              <a:t>Government agencies</a:t>
            </a:r>
          </a:p>
          <a:p>
            <a:pPr marL="742950" indent="-742950">
              <a:buFont typeface="+mj-lt"/>
              <a:buAutoNum type="alphaUcPeriod"/>
            </a:pPr>
            <a:r>
              <a:rPr lang="en-US" sz="3200" dirty="0">
                <a:solidFill>
                  <a:schemeClr val="accent1">
                    <a:lumMod val="75000"/>
                  </a:schemeClr>
                </a:solidFill>
                <a:effectLst/>
              </a:rPr>
              <a:t>Internet</a:t>
            </a:r>
          </a:p>
          <a:p>
            <a:pPr marL="742950" indent="-742950">
              <a:buFont typeface="+mj-lt"/>
              <a:buAutoNum type="alphaUcPeriod"/>
            </a:pPr>
            <a:r>
              <a:rPr lang="en-US" sz="3200" dirty="0">
                <a:solidFill>
                  <a:schemeClr val="accent1">
                    <a:lumMod val="75000"/>
                  </a:schemeClr>
                </a:solidFill>
                <a:effectLst/>
              </a:rPr>
              <a:t>Private companies</a:t>
            </a:r>
          </a:p>
          <a:p>
            <a:pPr marL="742950" indent="-742950">
              <a:buFont typeface="+mj-lt"/>
              <a:buAutoNum type="alphaUcPeriod"/>
            </a:pPr>
            <a:r>
              <a:rPr lang="en-US" sz="3200" dirty="0">
                <a:solidFill>
                  <a:schemeClr val="accent1">
                    <a:lumMod val="75000"/>
                  </a:schemeClr>
                </a:solidFill>
                <a:effectLst/>
              </a:rPr>
              <a:t>Windows (the glass kind)</a:t>
            </a:r>
          </a:p>
          <a:p>
            <a:pPr marL="742950" indent="-742950">
              <a:buFont typeface="+mj-lt"/>
              <a:buAutoNum type="alphaUcPeriod"/>
            </a:pPr>
            <a:r>
              <a:rPr lang="en-US" sz="3200" dirty="0">
                <a:solidFill>
                  <a:srgbClr val="FFFF00"/>
                </a:solidFill>
                <a:effectLst/>
              </a:rPr>
              <a:t>All of the above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lstStyle/>
          <a:p>
            <a:r>
              <a:rPr lang="en-US" dirty="0"/>
              <a:t>Media and internet</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70813" y="2123480"/>
            <a:ext cx="3334987" cy="3058120"/>
          </a:xfrm>
          <a:ln w="3175">
            <a:solidFill>
              <a:schemeClr val="tx1"/>
            </a:solidFill>
          </a:ln>
        </p:spPr>
      </p:pic>
      <p:sp>
        <p:nvSpPr>
          <p:cNvPr id="5" name="Text Box 5"/>
          <p:cNvSpPr txBox="1">
            <a:spLocks noChangeArrowheads="1"/>
          </p:cNvSpPr>
          <p:nvPr/>
        </p:nvSpPr>
        <p:spPr bwMode="auto">
          <a:xfrm>
            <a:off x="457200" y="1066800"/>
            <a:ext cx="7848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en-US" altLang="en-US" sz="2800" dirty="0">
                <a:solidFill>
                  <a:schemeClr val="bg1"/>
                </a:solidFill>
              </a:rPr>
              <a:t>Did you know that the temperature given on TV news is air temperature and is measured 6 feet or more above our roads?</a:t>
            </a:r>
          </a:p>
        </p:txBody>
      </p:sp>
      <p:pic>
        <p:nvPicPr>
          <p:cNvPr id="6" name="Picture 7" descr="j023215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048000"/>
            <a:ext cx="4249387" cy="313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495800" y="5181600"/>
            <a:ext cx="4419600" cy="584775"/>
          </a:xfrm>
          <a:prstGeom prst="rect">
            <a:avLst/>
          </a:prstGeom>
          <a:noFill/>
        </p:spPr>
        <p:txBody>
          <a:bodyPr wrap="square" rtlCol="0">
            <a:spAutoFit/>
          </a:bodyPr>
          <a:lstStyle/>
          <a:p>
            <a:pPr algn="ctr"/>
            <a:r>
              <a:rPr lang="en-US" altLang="en-US" sz="3200" dirty="0">
                <a:solidFill>
                  <a:schemeClr val="bg1"/>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rPr>
              <a:t>Not pavement temps!</a:t>
            </a:r>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915863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True or false: Weather forecasts are always reliable.</a:t>
            </a:r>
          </a:p>
          <a:p>
            <a:pPr>
              <a:buNone/>
            </a:pPr>
            <a:endParaRPr lang="en-US" sz="3600" dirty="0">
              <a:effectLst/>
            </a:endParaRPr>
          </a:p>
          <a:p>
            <a:pPr marL="742950" indent="-742950">
              <a:buFont typeface="+mj-lt"/>
              <a:buAutoNum type="alphaUcPeriod"/>
            </a:pPr>
            <a:r>
              <a:rPr lang="en-US" sz="3600" dirty="0">
                <a:effectLst/>
              </a:rPr>
              <a:t>True</a:t>
            </a:r>
          </a:p>
          <a:p>
            <a:pPr marL="742950" indent="-742950">
              <a:buFont typeface="+mj-lt"/>
              <a:buAutoNum type="alphaUcPeriod"/>
            </a:pPr>
            <a:r>
              <a:rPr lang="en-US" sz="3600" dirty="0">
                <a:effectLst/>
              </a:rPr>
              <a:t>False</a:t>
            </a:r>
          </a:p>
        </p:txBody>
      </p:sp>
      <p:sp>
        <p:nvSpPr>
          <p:cNvPr id="4" name="Isosceles Triangle 3"/>
          <p:cNvSpPr/>
          <p:nvPr/>
        </p:nvSpPr>
        <p:spPr>
          <a:xfrm>
            <a:off x="7627419" y="23883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40953" y="163897"/>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6934200" y="238833"/>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True or false: Weather forecasts are always reliable.</a:t>
            </a:r>
          </a:p>
          <a:p>
            <a:pPr>
              <a:buNone/>
            </a:pPr>
            <a:endParaRPr lang="en-US" sz="3600" dirty="0">
              <a:solidFill>
                <a:schemeClr val="accent1">
                  <a:lumMod val="75000"/>
                </a:schemeClr>
              </a:solidFill>
              <a:effectLst/>
            </a:endParaRPr>
          </a:p>
          <a:p>
            <a:pPr marL="742950" indent="-742950">
              <a:buFont typeface="+mj-lt"/>
              <a:buAutoNum type="alphaUcPeriod"/>
            </a:pPr>
            <a:r>
              <a:rPr lang="en-US" sz="3600" dirty="0">
                <a:solidFill>
                  <a:schemeClr val="accent1">
                    <a:lumMod val="75000"/>
                  </a:schemeClr>
                </a:solidFill>
                <a:effectLst/>
              </a:rPr>
              <a:t>True</a:t>
            </a:r>
          </a:p>
          <a:p>
            <a:pPr marL="742950" indent="-742950">
              <a:buFont typeface="+mj-lt"/>
              <a:buAutoNum type="alphaUcPeriod"/>
            </a:pPr>
            <a:r>
              <a:rPr lang="en-US" sz="3600" dirty="0">
                <a:solidFill>
                  <a:srgbClr val="FFFF00"/>
                </a:solidFill>
                <a:effectLst/>
              </a:rPr>
              <a:t>False</a:t>
            </a:r>
          </a:p>
        </p:txBody>
      </p:sp>
      <p:sp>
        <p:nvSpPr>
          <p:cNvPr id="4" name="Isosceles Triangle 3"/>
          <p:cNvSpPr/>
          <p:nvPr/>
        </p:nvSpPr>
        <p:spPr>
          <a:xfrm>
            <a:off x="7811262" y="310138"/>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493533" y="159052"/>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7208039" y="32773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9" name="Rectangle 8"/>
          <p:cNvSpPr/>
          <p:nvPr/>
        </p:nvSpPr>
        <p:spPr>
          <a:xfrm>
            <a:off x="762000" y="1219200"/>
            <a:ext cx="7620000" cy="2862322"/>
          </a:xfrm>
          <a:prstGeom prst="rect">
            <a:avLst/>
          </a:prstGeom>
        </p:spPr>
        <p:txBody>
          <a:bodyPr wrap="square">
            <a:spAutoFit/>
          </a:bodyPr>
          <a:lstStyle/>
          <a:p>
            <a:endParaRPr lang="en-US" dirty="0"/>
          </a:p>
          <a:p>
            <a:r>
              <a:rPr lang="en-US" sz="5400" dirty="0">
                <a:solidFill>
                  <a:schemeClr val="bg1"/>
                </a:solidFill>
              </a:rPr>
              <a:t>Training for Winter Maintenance Supervisors and Operators</a:t>
            </a:r>
          </a:p>
        </p:txBody>
      </p:sp>
    </p:spTree>
    <p:extLst>
      <p:ext uri="{BB962C8B-B14F-4D97-AF65-F5344CB8AC3E}">
        <p14:creationId xmlns:p14="http://schemas.microsoft.com/office/powerpoint/2010/main" val="4290345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rmAutofit/>
          </a:bodyPr>
          <a:lstStyle/>
          <a:p>
            <a:r>
              <a:rPr lang="en-US" dirty="0"/>
              <a:t>National Weather Service</a:t>
            </a:r>
          </a:p>
        </p:txBody>
      </p:sp>
      <p:pic>
        <p:nvPicPr>
          <p:cNvPr id="5" name="Picture 4"/>
          <p:cNvPicPr>
            <a:picLocks noChangeAspect="1"/>
          </p:cNvPicPr>
          <p:nvPr/>
        </p:nvPicPr>
        <p:blipFill>
          <a:blip r:embed="rId3" cstate="print"/>
          <a:stretch>
            <a:fillRect/>
          </a:stretch>
        </p:blipFill>
        <p:spPr>
          <a:xfrm>
            <a:off x="86462" y="1319639"/>
            <a:ext cx="3137783" cy="2347912"/>
          </a:xfrm>
          <a:prstGeom prst="rect">
            <a:avLst/>
          </a:prstGeom>
        </p:spPr>
      </p:pic>
      <p:pic>
        <p:nvPicPr>
          <p:cNvPr id="4" name="Picture 3"/>
          <p:cNvPicPr>
            <a:picLocks noChangeAspect="1"/>
          </p:cNvPicPr>
          <p:nvPr/>
        </p:nvPicPr>
        <p:blipFill>
          <a:blip r:embed="rId4" cstate="print"/>
          <a:stretch>
            <a:fillRect/>
          </a:stretch>
        </p:blipFill>
        <p:spPr>
          <a:xfrm>
            <a:off x="3316820" y="1411506"/>
            <a:ext cx="2991405" cy="2237374"/>
          </a:xfrm>
          <a:prstGeom prst="rect">
            <a:avLst/>
          </a:prstGeom>
        </p:spPr>
      </p:pic>
      <p:sp>
        <p:nvSpPr>
          <p:cNvPr id="3" name="TextBox 2"/>
          <p:cNvSpPr txBox="1"/>
          <p:nvPr/>
        </p:nvSpPr>
        <p:spPr>
          <a:xfrm>
            <a:off x="609600" y="5370493"/>
            <a:ext cx="5105400" cy="954107"/>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Good overview of weather</a:t>
            </a:r>
          </a:p>
          <a:p>
            <a:pPr marL="342900" indent="-342900">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No pavement temps!</a:t>
            </a:r>
          </a:p>
        </p:txBody>
      </p:sp>
      <p:pic>
        <p:nvPicPr>
          <p:cNvPr id="8" name="Picture 7"/>
          <p:cNvPicPr>
            <a:picLocks noChangeAspect="1"/>
          </p:cNvPicPr>
          <p:nvPr/>
        </p:nvPicPr>
        <p:blipFill>
          <a:blip r:embed="rId5" cstate="print"/>
          <a:stretch>
            <a:fillRect/>
          </a:stretch>
        </p:blipFill>
        <p:spPr>
          <a:xfrm>
            <a:off x="6400800" y="1525974"/>
            <a:ext cx="2743200" cy="2048863"/>
          </a:xfrm>
          <a:prstGeom prst="rect">
            <a:avLst/>
          </a:prstGeom>
        </p:spPr>
      </p:pic>
      <p:sp>
        <p:nvSpPr>
          <p:cNvPr id="14" name="5-Point Star 13"/>
          <p:cNvSpPr/>
          <p:nvPr/>
        </p:nvSpPr>
        <p:spPr>
          <a:xfrm>
            <a:off x="8520764" y="251059"/>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7280500" y="327259"/>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Isosceles Triangle 15"/>
          <p:cNvSpPr/>
          <p:nvPr/>
        </p:nvSpPr>
        <p:spPr>
          <a:xfrm>
            <a:off x="7927848" y="326602"/>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pic>
        <p:nvPicPr>
          <p:cNvPr id="6" name="Picture 5"/>
          <p:cNvPicPr>
            <a:picLocks noChangeAspect="1"/>
          </p:cNvPicPr>
          <p:nvPr/>
        </p:nvPicPr>
        <p:blipFill>
          <a:blip r:embed="rId7" cstate="print"/>
          <a:stretch>
            <a:fillRect/>
          </a:stretch>
        </p:blipFill>
        <p:spPr>
          <a:xfrm>
            <a:off x="2192746" y="3845653"/>
            <a:ext cx="1939108" cy="1456343"/>
          </a:xfrm>
          <a:prstGeom prst="rect">
            <a:avLst/>
          </a:prstGeom>
        </p:spPr>
      </p:pic>
      <p:pic>
        <p:nvPicPr>
          <p:cNvPr id="7" name="Picture 6"/>
          <p:cNvPicPr>
            <a:picLocks noChangeAspect="1"/>
          </p:cNvPicPr>
          <p:nvPr/>
        </p:nvPicPr>
        <p:blipFill>
          <a:blip r:embed="rId8" cstate="print"/>
          <a:stretch>
            <a:fillRect/>
          </a:stretch>
        </p:blipFill>
        <p:spPr>
          <a:xfrm>
            <a:off x="5331434" y="3777155"/>
            <a:ext cx="2596414" cy="1941042"/>
          </a:xfrm>
          <a:prstGeom prst="rect">
            <a:avLst/>
          </a:prstGeom>
        </p:spPr>
      </p:pic>
    </p:spTree>
    <p:extLst>
      <p:ext uri="{BB962C8B-B14F-4D97-AF65-F5344CB8AC3E}">
        <p14:creationId xmlns:p14="http://schemas.microsoft.com/office/powerpoint/2010/main" val="3186987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89000"/>
          </a:xfrm>
        </p:spPr>
        <p:txBody>
          <a:bodyPr/>
          <a:lstStyle/>
          <a:p>
            <a:r>
              <a:rPr lang="en-US" sz="3600" dirty="0">
                <a:effectLst/>
              </a:rPr>
              <a:t>Value-added meteorologists</a:t>
            </a:r>
          </a:p>
        </p:txBody>
      </p:sp>
      <p:sp>
        <p:nvSpPr>
          <p:cNvPr id="3" name="Content Placeholder 2"/>
          <p:cNvSpPr>
            <a:spLocks noGrp="1"/>
          </p:cNvSpPr>
          <p:nvPr>
            <p:ph idx="1"/>
          </p:nvPr>
        </p:nvSpPr>
        <p:spPr>
          <a:xfrm>
            <a:off x="457200" y="1143000"/>
            <a:ext cx="8229600" cy="4953000"/>
          </a:xfrm>
        </p:spPr>
        <p:txBody>
          <a:bodyPr>
            <a:normAutofit/>
          </a:bodyPr>
          <a:lstStyle/>
          <a:p>
            <a:r>
              <a:rPr lang="en-US" dirty="0">
                <a:latin typeface="Arial" pitchFamily="34" charset="0"/>
                <a:cs typeface="Arial" pitchFamily="34" charset="0"/>
              </a:rPr>
              <a:t>There are many private companies that can provide individualized weather information       for a fee.</a:t>
            </a:r>
          </a:p>
          <a:p>
            <a:r>
              <a:rPr lang="en-US" dirty="0">
                <a:latin typeface="Arial" pitchFamily="34" charset="0"/>
                <a:cs typeface="Arial" pitchFamily="34" charset="0"/>
              </a:rPr>
              <a:t>This allows you to have a meteorologist on call to answer questions.</a:t>
            </a:r>
          </a:p>
        </p:txBody>
      </p:sp>
      <p:sp>
        <p:nvSpPr>
          <p:cNvPr id="7" name="TextBox 6"/>
          <p:cNvSpPr txBox="1"/>
          <p:nvPr/>
        </p:nvSpPr>
        <p:spPr>
          <a:xfrm>
            <a:off x="914400" y="3343632"/>
            <a:ext cx="7086600" cy="3539430"/>
          </a:xfrm>
          <a:prstGeom prst="rect">
            <a:avLst/>
          </a:prstGeom>
          <a:solidFill>
            <a:srgbClr val="FFFF00"/>
          </a:solidFill>
          <a:ln w="3175">
            <a:solidFill>
              <a:schemeClr val="tx1"/>
            </a:solidFill>
          </a:ln>
        </p:spPr>
        <p:txBody>
          <a:bodyPr wrap="square" rtlCol="0">
            <a:spAutoFit/>
          </a:bodyPr>
          <a:lstStyle/>
          <a:p>
            <a:r>
              <a:rPr lang="en-US" sz="2800" dirty="0">
                <a:solidFill>
                  <a:srgbClr val="FF0000"/>
                </a:solidFill>
                <a:latin typeface="Arial" pitchFamily="34" charset="0"/>
                <a:cs typeface="Arial" pitchFamily="34" charset="0"/>
              </a:rPr>
              <a:t>Note to presenter:  if you subscribe to one of these services, put local information in this slide.  For example:</a:t>
            </a:r>
          </a:p>
          <a:p>
            <a:pPr lvl="1">
              <a:buFont typeface="Arial" pitchFamily="34" charset="0"/>
              <a:buChar char="•"/>
            </a:pPr>
            <a:r>
              <a:rPr lang="en-US" sz="2800" dirty="0">
                <a:solidFill>
                  <a:srgbClr val="FF0000"/>
                </a:solidFill>
                <a:latin typeface="Arial" pitchFamily="34" charset="0"/>
                <a:cs typeface="Arial" pitchFamily="34" charset="0"/>
              </a:rPr>
              <a:t>Web address</a:t>
            </a:r>
          </a:p>
          <a:p>
            <a:pPr lvl="1">
              <a:buFont typeface="Arial" pitchFamily="34" charset="0"/>
              <a:buChar char="•"/>
            </a:pPr>
            <a:r>
              <a:rPr lang="en-US" sz="2800" dirty="0">
                <a:solidFill>
                  <a:srgbClr val="FF0000"/>
                </a:solidFill>
                <a:latin typeface="Arial" pitchFamily="34" charset="0"/>
                <a:cs typeface="Arial" pitchFamily="34" charset="0"/>
              </a:rPr>
              <a:t>Username</a:t>
            </a:r>
          </a:p>
          <a:p>
            <a:pPr lvl="1">
              <a:buFont typeface="Arial" pitchFamily="34" charset="0"/>
              <a:buChar char="•"/>
            </a:pPr>
            <a:r>
              <a:rPr lang="en-US" sz="2800" dirty="0">
                <a:solidFill>
                  <a:srgbClr val="FF0000"/>
                </a:solidFill>
                <a:latin typeface="Arial" pitchFamily="34" charset="0"/>
                <a:cs typeface="Arial" pitchFamily="34" charset="0"/>
              </a:rPr>
              <a:t>Password</a:t>
            </a:r>
          </a:p>
          <a:p>
            <a:r>
              <a:rPr lang="en-US" sz="2800" dirty="0">
                <a:solidFill>
                  <a:srgbClr val="FF0000"/>
                </a:solidFill>
                <a:latin typeface="Arial" pitchFamily="34" charset="0"/>
                <a:cs typeface="Arial" pitchFamily="34" charset="0"/>
              </a:rPr>
              <a:t>Delete this yellow box before making presentation.</a:t>
            </a:r>
            <a:endParaRPr lang="en-US" dirty="0"/>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3"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510796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0838"/>
            <a:ext cx="5257800" cy="563562"/>
          </a:xfrm>
        </p:spPr>
        <p:txBody>
          <a:bodyPr>
            <a:noAutofit/>
          </a:bodyPr>
          <a:lstStyle/>
          <a:p>
            <a:r>
              <a:rPr lang="en-US" sz="3600" dirty="0">
                <a:effectLst/>
              </a:rPr>
              <a:t>Example report</a:t>
            </a:r>
          </a:p>
        </p:txBody>
      </p:sp>
      <p:sp>
        <p:nvSpPr>
          <p:cNvPr id="3" name="Content Placeholder 2"/>
          <p:cNvSpPr>
            <a:spLocks noGrp="1"/>
          </p:cNvSpPr>
          <p:nvPr>
            <p:ph idx="1"/>
          </p:nvPr>
        </p:nvSpPr>
        <p:spPr>
          <a:xfrm>
            <a:off x="0" y="1981200"/>
            <a:ext cx="4953000" cy="1905000"/>
          </a:xfrm>
        </p:spPr>
        <p:txBody>
          <a:bodyPr>
            <a:normAutofit/>
          </a:bodyPr>
          <a:lstStyle/>
          <a:p>
            <a:pPr marL="0" indent="0" algn="ctr">
              <a:buNone/>
            </a:pPr>
            <a:r>
              <a:rPr lang="en-US" sz="2800" dirty="0">
                <a:latin typeface="Arial" pitchFamily="34" charset="0"/>
                <a:cs typeface="Arial" pitchFamily="34" charset="0"/>
              </a:rPr>
              <a:t>This report is from Continental Weather Service for the City of Beloit, WI</a:t>
            </a:r>
          </a:p>
        </p:txBody>
      </p:sp>
      <p:pic>
        <p:nvPicPr>
          <p:cNvPr id="4" name="Picture 3"/>
          <p:cNvPicPr>
            <a:picLocks noChangeAspect="1"/>
          </p:cNvPicPr>
          <p:nvPr/>
        </p:nvPicPr>
        <p:blipFill>
          <a:blip r:embed="rId3" cstate="print"/>
          <a:stretch>
            <a:fillRect/>
          </a:stretch>
        </p:blipFill>
        <p:spPr>
          <a:xfrm>
            <a:off x="4958507" y="1219857"/>
            <a:ext cx="3295263" cy="4267200"/>
          </a:xfrm>
          <a:prstGeom prst="rect">
            <a:avLst/>
          </a:prstGeom>
        </p:spPr>
      </p:pic>
      <p:sp>
        <p:nvSpPr>
          <p:cNvPr id="8" name="TextBox 7"/>
          <p:cNvSpPr txBox="1"/>
          <p:nvPr/>
        </p:nvSpPr>
        <p:spPr>
          <a:xfrm>
            <a:off x="685800" y="5715000"/>
            <a:ext cx="5867400" cy="923330"/>
          </a:xfrm>
          <a:prstGeom prst="rect">
            <a:avLst/>
          </a:prstGeom>
          <a:solidFill>
            <a:srgbClr val="FFFF00"/>
          </a:solidFill>
          <a:ln w="3175">
            <a:solidFill>
              <a:schemeClr val="tx1"/>
            </a:solidFill>
          </a:ln>
        </p:spPr>
        <p:txBody>
          <a:bodyPr wrap="square" rtlCol="0">
            <a:spAutoFit/>
          </a:bodyPr>
          <a:lstStyle/>
          <a:p>
            <a:r>
              <a:rPr lang="en-US" dirty="0">
                <a:latin typeface="Arial" pitchFamily="34" charset="0"/>
                <a:cs typeface="Arial" pitchFamily="34" charset="0"/>
              </a:rPr>
              <a:t>Note to presenter:  Insert YOUR EXAMPLE REPORT HERE instead of this one.  Delete this yellow box before making presentation.</a:t>
            </a:r>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0742821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3" name="Picture 4" descr="C:\Users\Roman\Dropbox\clearroads training\Screenshots\Screenshot 2014-11-10 09.30.07.png"/>
          <p:cNvPicPr>
            <a:picLocks noChangeAspect="1" noChangeArrowheads="1"/>
          </p:cNvPicPr>
          <p:nvPr/>
        </p:nvPicPr>
        <p:blipFill>
          <a:blip r:embed="rId3" cstate="print">
            <a:extLst>
              <a:ext uri="{28A0092B-C50C-407E-A947-70E740481C1C}">
                <a14:useLocalDpi xmlns:a14="http://schemas.microsoft.com/office/drawing/2010/main" val="0"/>
              </a:ext>
            </a:extLst>
          </a:blip>
          <a:srcRect t="11665" r="18713"/>
          <a:stretch>
            <a:fillRect/>
          </a:stretch>
        </p:blipFill>
        <p:spPr bwMode="auto">
          <a:xfrm>
            <a:off x="435944" y="3956178"/>
            <a:ext cx="4191000" cy="245355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53602" name="Picture 3" descr="C:\Users\Roman\Dropbox\clearroads training\Screenshots\Screenshot 2014-11-10 09.27.49.png"/>
          <p:cNvPicPr>
            <a:picLocks noChangeAspect="1" noChangeArrowheads="1"/>
          </p:cNvPicPr>
          <p:nvPr/>
        </p:nvPicPr>
        <p:blipFill>
          <a:blip r:embed="rId4" cstate="print">
            <a:extLst>
              <a:ext uri="{28A0092B-C50C-407E-A947-70E740481C1C}">
                <a14:useLocalDpi xmlns:a14="http://schemas.microsoft.com/office/drawing/2010/main" val="0"/>
              </a:ext>
            </a:extLst>
          </a:blip>
          <a:srcRect t="32103" r="18713" b="7179"/>
          <a:stretch>
            <a:fillRect/>
          </a:stretch>
        </p:blipFill>
        <p:spPr bwMode="auto">
          <a:xfrm>
            <a:off x="457200" y="953066"/>
            <a:ext cx="6213475" cy="250025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3962400" y="3563665"/>
            <a:ext cx="4724400" cy="7620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2800" dirty="0">
                <a:solidFill>
                  <a:schemeClr val="bg1"/>
                </a:solidFill>
                <a:latin typeface="Arial" pitchFamily="34" charset="0"/>
                <a:cs typeface="Arial" pitchFamily="34" charset="0"/>
              </a:rPr>
              <a:t>This report is from </a:t>
            </a:r>
            <a:r>
              <a:rPr lang="en-US" sz="2800" dirty="0" err="1">
                <a:solidFill>
                  <a:schemeClr val="bg1"/>
                </a:solidFill>
                <a:latin typeface="Arial" pitchFamily="34" charset="0"/>
                <a:cs typeface="Arial" pitchFamily="34" charset="0"/>
              </a:rPr>
              <a:t>Iteris</a:t>
            </a:r>
            <a:r>
              <a:rPr lang="en-US" sz="2800" dirty="0">
                <a:solidFill>
                  <a:schemeClr val="bg1"/>
                </a:solidFill>
                <a:latin typeface="Arial" pitchFamily="34" charset="0"/>
                <a:cs typeface="Arial" pitchFamily="34" charset="0"/>
              </a:rPr>
              <a:t> for the City of Maple Grove, MN</a:t>
            </a:r>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
        <p:nvSpPr>
          <p:cNvPr id="14" name="TextBox 13"/>
          <p:cNvSpPr txBox="1"/>
          <p:nvPr/>
        </p:nvSpPr>
        <p:spPr>
          <a:xfrm>
            <a:off x="457200" y="5486400"/>
            <a:ext cx="5867400" cy="923330"/>
          </a:xfrm>
          <a:prstGeom prst="rect">
            <a:avLst/>
          </a:prstGeom>
          <a:solidFill>
            <a:srgbClr val="FFFF00"/>
          </a:solidFill>
          <a:ln w="3175">
            <a:solidFill>
              <a:schemeClr val="tx1"/>
            </a:solidFill>
          </a:ln>
        </p:spPr>
        <p:txBody>
          <a:bodyPr wrap="square" rtlCol="0">
            <a:spAutoFit/>
          </a:bodyPr>
          <a:lstStyle/>
          <a:p>
            <a:r>
              <a:rPr lang="en-US" dirty="0">
                <a:latin typeface="Arial" pitchFamily="34" charset="0"/>
                <a:cs typeface="Arial" pitchFamily="34" charset="0"/>
              </a:rPr>
              <a:t>Note to presenter:  Insert YOUR EXAMPLE REPORT HERE instead of this one.  Delete this yellow box before making presentation.</a:t>
            </a:r>
          </a:p>
        </p:txBody>
      </p:sp>
      <p:sp>
        <p:nvSpPr>
          <p:cNvPr id="16" name="Title 1"/>
          <p:cNvSpPr txBox="1">
            <a:spLocks/>
          </p:cNvSpPr>
          <p:nvPr/>
        </p:nvSpPr>
        <p:spPr>
          <a:xfrm>
            <a:off x="685800" y="350838"/>
            <a:ext cx="5257800" cy="563562"/>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Tw Cen MT Condensed Extra Bold" pitchFamily="34" charset="0"/>
                <a:ea typeface="+mj-ea"/>
                <a:cs typeface="Times New Roman" pitchFamily="18" charset="0"/>
              </a:rPr>
              <a:t>Example report</a:t>
            </a:r>
            <a:endParaRPr kumimoji="0" lang="en-US" sz="3600" b="0" i="0" u="none" strike="noStrike" kern="1200" cap="none" spc="0" normalizeH="0" baseline="0" noProof="0" dirty="0">
              <a:ln>
                <a:noFill/>
              </a:ln>
              <a:solidFill>
                <a:schemeClr val="bg1"/>
              </a:solidFill>
              <a:effectLst/>
              <a:uLnTx/>
              <a:uFillTx/>
              <a:latin typeface="Tw Cen MT Condensed Extra Bold" pitchFamily="34" charset="0"/>
              <a:ea typeface="+mj-ea"/>
              <a:cs typeface="Times New Roman" pitchFamily="18" charset="0"/>
            </a:endParaRPr>
          </a:p>
        </p:txBody>
      </p:sp>
    </p:spTree>
    <p:extLst>
      <p:ext uri="{BB962C8B-B14F-4D97-AF65-F5344CB8AC3E}">
        <p14:creationId xmlns:p14="http://schemas.microsoft.com/office/powerpoint/2010/main" val="12157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8" name="Picture 6" descr="dtn Radar"/>
          <p:cNvPicPr>
            <a:picLocks noChangeAspect="1" noChangeArrowheads="1"/>
          </p:cNvPicPr>
          <p:nvPr/>
        </p:nvPicPr>
        <p:blipFill>
          <a:blip r:embed="rId3" cstate="print"/>
          <a:srcRect/>
          <a:stretch>
            <a:fillRect/>
          </a:stretch>
        </p:blipFill>
        <p:spPr bwMode="auto">
          <a:xfrm>
            <a:off x="381000" y="1066801"/>
            <a:ext cx="5257800" cy="3536134"/>
          </a:xfrm>
          <a:prstGeom prst="rect">
            <a:avLst/>
          </a:prstGeom>
          <a:noFill/>
          <a:ln w="9525">
            <a:solidFill>
              <a:schemeClr val="tx1"/>
            </a:solidFill>
            <a:miter lim="800000"/>
            <a:headEnd/>
            <a:tailEnd/>
          </a:ln>
        </p:spPr>
      </p:pic>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
        <p:nvSpPr>
          <p:cNvPr id="195587" name="Rectangle 3"/>
          <p:cNvSpPr>
            <a:spLocks noGrp="1" noChangeArrowheads="1"/>
          </p:cNvSpPr>
          <p:nvPr>
            <p:ph type="body" idx="1"/>
          </p:nvPr>
        </p:nvSpPr>
        <p:spPr>
          <a:xfrm>
            <a:off x="304800" y="4648200"/>
            <a:ext cx="8763000" cy="2286000"/>
          </a:xfrm>
        </p:spPr>
        <p:txBody>
          <a:bodyPr>
            <a:normAutofit/>
          </a:bodyPr>
          <a:lstStyle/>
          <a:p>
            <a:pPr marL="0" indent="0">
              <a:buClr>
                <a:schemeClr val="accent2"/>
              </a:buClr>
              <a:buNone/>
            </a:pPr>
            <a:r>
              <a:rPr lang="en-US" dirty="0">
                <a:latin typeface="Arial" pitchFamily="34" charset="0"/>
                <a:cs typeface="Arial" pitchFamily="34" charset="0"/>
              </a:rPr>
              <a:t>This is an example of Schneider Electric Weather Centers from Iowa, and provides:</a:t>
            </a:r>
          </a:p>
          <a:p>
            <a:pPr lvl="1">
              <a:buClr>
                <a:schemeClr val="bg1"/>
              </a:buClr>
              <a:buFont typeface="Arial" pitchFamily="34" charset="0"/>
              <a:buChar char="•"/>
            </a:pPr>
            <a:r>
              <a:rPr lang="en-US" dirty="0">
                <a:latin typeface="Arial" pitchFamily="34" charset="0"/>
                <a:cs typeface="Arial" pitchFamily="34" charset="0"/>
              </a:rPr>
              <a:t>Pavement, frost and general weather forecasts</a:t>
            </a:r>
          </a:p>
          <a:p>
            <a:pPr lvl="1">
              <a:buClr>
                <a:schemeClr val="bg1"/>
              </a:buClr>
              <a:buFont typeface="Arial" pitchFamily="34" charset="0"/>
              <a:buChar char="•"/>
            </a:pPr>
            <a:r>
              <a:rPr lang="en-US" dirty="0">
                <a:latin typeface="Arial" pitchFamily="34" charset="0"/>
                <a:cs typeface="Arial" pitchFamily="34" charset="0"/>
              </a:rPr>
              <a:t>Current conditions &amp; radar</a:t>
            </a:r>
          </a:p>
          <a:p>
            <a:pPr marL="0" indent="0" eaLnBrk="1" hangingPunct="1">
              <a:lnSpc>
                <a:spcPct val="90000"/>
              </a:lnSpc>
              <a:buClr>
                <a:schemeClr val="accent2"/>
              </a:buClr>
              <a:buNone/>
            </a:pPr>
            <a:endParaRPr lang="en-US" dirty="0"/>
          </a:p>
        </p:txBody>
      </p:sp>
      <p:sp>
        <p:nvSpPr>
          <p:cNvPr id="13" name="TextBox 12"/>
          <p:cNvSpPr txBox="1"/>
          <p:nvPr/>
        </p:nvSpPr>
        <p:spPr>
          <a:xfrm>
            <a:off x="2819400" y="2743200"/>
            <a:ext cx="5867400" cy="923330"/>
          </a:xfrm>
          <a:prstGeom prst="rect">
            <a:avLst/>
          </a:prstGeom>
          <a:solidFill>
            <a:srgbClr val="FFFF00"/>
          </a:solidFill>
          <a:ln w="3175">
            <a:solidFill>
              <a:schemeClr val="tx1"/>
            </a:solidFill>
          </a:ln>
        </p:spPr>
        <p:txBody>
          <a:bodyPr wrap="square" rtlCol="0">
            <a:spAutoFit/>
          </a:bodyPr>
          <a:lstStyle/>
          <a:p>
            <a:r>
              <a:rPr lang="en-US" dirty="0">
                <a:latin typeface="Arial" pitchFamily="34" charset="0"/>
                <a:cs typeface="Arial" pitchFamily="34" charset="0"/>
              </a:rPr>
              <a:t>Note to presenter:  Insert YOUR EXAMPLE REPORT HERE instead of this one.  Delete this yellow box before making presentation.</a:t>
            </a:r>
          </a:p>
        </p:txBody>
      </p:sp>
      <p:sp>
        <p:nvSpPr>
          <p:cNvPr id="15" name="Title 1"/>
          <p:cNvSpPr>
            <a:spLocks noGrp="1"/>
          </p:cNvSpPr>
          <p:nvPr>
            <p:ph type="title"/>
          </p:nvPr>
        </p:nvSpPr>
        <p:spPr/>
        <p:txBody>
          <a:bodyPr>
            <a:noAutofit/>
          </a:bodyPr>
          <a:lstStyle/>
          <a:p>
            <a:r>
              <a:rPr lang="en-US" sz="3600" dirty="0">
                <a:effectLst/>
              </a:rPr>
              <a:t>Example report</a:t>
            </a:r>
          </a:p>
        </p:txBody>
      </p:sp>
    </p:spTree>
    <p:extLst>
      <p:ext uri="{BB962C8B-B14F-4D97-AF65-F5344CB8AC3E}">
        <p14:creationId xmlns:p14="http://schemas.microsoft.com/office/powerpoint/2010/main" val="3139267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9" descr="forecast"/>
          <p:cNvPicPr>
            <a:picLocks noChangeAspect="1" noChangeArrowheads="1"/>
          </p:cNvPicPr>
          <p:nvPr/>
        </p:nvPicPr>
        <p:blipFill>
          <a:blip r:embed="rId3" cstate="print"/>
          <a:srcRect r="17881" b="48714"/>
          <a:stretch>
            <a:fillRect/>
          </a:stretch>
        </p:blipFill>
        <p:spPr bwMode="auto">
          <a:xfrm>
            <a:off x="990600" y="1143000"/>
            <a:ext cx="4038600" cy="5276235"/>
          </a:xfrm>
          <a:prstGeom prst="rect">
            <a:avLst/>
          </a:prstGeom>
          <a:noFill/>
          <a:ln w="9525">
            <a:noFill/>
            <a:miter lim="800000"/>
            <a:headEnd/>
            <a:tailEnd/>
          </a:ln>
        </p:spPr>
      </p:pic>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
        <p:nvSpPr>
          <p:cNvPr id="12" name="TextBox 11"/>
          <p:cNvSpPr txBox="1"/>
          <p:nvPr/>
        </p:nvSpPr>
        <p:spPr>
          <a:xfrm>
            <a:off x="2590800" y="3124200"/>
            <a:ext cx="5867400" cy="923330"/>
          </a:xfrm>
          <a:prstGeom prst="rect">
            <a:avLst/>
          </a:prstGeom>
          <a:solidFill>
            <a:srgbClr val="FFFF00"/>
          </a:solidFill>
          <a:ln w="3175">
            <a:solidFill>
              <a:schemeClr val="tx1"/>
            </a:solidFill>
          </a:ln>
        </p:spPr>
        <p:txBody>
          <a:bodyPr wrap="square" rtlCol="0">
            <a:spAutoFit/>
          </a:bodyPr>
          <a:lstStyle/>
          <a:p>
            <a:r>
              <a:rPr lang="en-US" dirty="0">
                <a:latin typeface="Arial" pitchFamily="34" charset="0"/>
                <a:cs typeface="Arial" pitchFamily="34" charset="0"/>
              </a:rPr>
              <a:t>Note to presenter:  Insert YOUR EXAMPLE REPORT HERE instead of this one.  Delete this yellow box before making presentation.</a:t>
            </a:r>
          </a:p>
        </p:txBody>
      </p:sp>
      <p:sp>
        <p:nvSpPr>
          <p:cNvPr id="13" name="Title 1"/>
          <p:cNvSpPr>
            <a:spLocks noGrp="1"/>
          </p:cNvSpPr>
          <p:nvPr>
            <p:ph type="title"/>
          </p:nvPr>
        </p:nvSpPr>
        <p:spPr>
          <a:xfrm>
            <a:off x="457200" y="0"/>
            <a:ext cx="8229600" cy="889000"/>
          </a:xfrm>
        </p:spPr>
        <p:txBody>
          <a:bodyPr>
            <a:noAutofit/>
          </a:bodyPr>
          <a:lstStyle/>
          <a:p>
            <a:r>
              <a:rPr lang="en-US" sz="3600" dirty="0">
                <a:effectLst/>
              </a:rPr>
              <a:t>Example report</a:t>
            </a:r>
          </a:p>
        </p:txBody>
      </p:sp>
    </p:spTree>
    <p:extLst>
      <p:ext uri="{BB962C8B-B14F-4D97-AF65-F5344CB8AC3E}">
        <p14:creationId xmlns:p14="http://schemas.microsoft.com/office/powerpoint/2010/main" val="3515316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lstStyle/>
          <a:p>
            <a:r>
              <a:rPr lang="en-US" dirty="0"/>
              <a:t>Look out the window!</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371600"/>
            <a:ext cx="6858000" cy="3857625"/>
          </a:xfrm>
          <a:prstGeom prst="rect">
            <a:avLst/>
          </a:prstGeom>
          <a:ln w="3175">
            <a:solidFill>
              <a:schemeClr val="tx1"/>
            </a:solidFill>
          </a:ln>
        </p:spPr>
      </p:pic>
      <p:sp>
        <p:nvSpPr>
          <p:cNvPr id="3" name="TextBox 2"/>
          <p:cNvSpPr txBox="1"/>
          <p:nvPr/>
        </p:nvSpPr>
        <p:spPr>
          <a:xfrm>
            <a:off x="152400" y="5267980"/>
            <a:ext cx="8229600" cy="954107"/>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rPr>
              <a:t>This only works for current conditions, not future conditions!</a:t>
            </a:r>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normAutofit/>
          </a:bodyPr>
          <a:lstStyle/>
          <a:p>
            <a:r>
              <a:rPr lang="en-US" dirty="0"/>
              <a:t>Weather tracking</a:t>
            </a:r>
          </a:p>
        </p:txBody>
      </p:sp>
      <p:sp>
        <p:nvSpPr>
          <p:cNvPr id="3" name="Content Placeholder 2"/>
          <p:cNvSpPr>
            <a:spLocks noGrp="1"/>
          </p:cNvSpPr>
          <p:nvPr>
            <p:ph idx="1"/>
          </p:nvPr>
        </p:nvSpPr>
        <p:spPr/>
        <p:txBody>
          <a:bodyPr/>
          <a:lstStyle/>
          <a:p>
            <a:r>
              <a:rPr lang="en-US" dirty="0">
                <a:latin typeface="Arial" pitchFamily="34" charset="0"/>
                <a:cs typeface="Arial" pitchFamily="34" charset="0"/>
              </a:rPr>
              <a:t>How does the weather move into your area?</a:t>
            </a:r>
          </a:p>
          <a:p>
            <a:r>
              <a:rPr lang="en-US" dirty="0">
                <a:latin typeface="Arial" pitchFamily="34" charset="0"/>
                <a:cs typeface="Arial" pitchFamily="34" charset="0"/>
              </a:rPr>
              <a:t>Always expect the unexpected.</a:t>
            </a:r>
          </a:p>
          <a:p>
            <a:r>
              <a:rPr lang="en-US" dirty="0">
                <a:latin typeface="Arial" pitchFamily="34" charset="0"/>
                <a:cs typeface="Arial" pitchFamily="34" charset="0"/>
              </a:rPr>
              <a:t>Check in the morning, continue to check throughout the day.</a:t>
            </a:r>
          </a:p>
          <a:p>
            <a:r>
              <a:rPr lang="en-US" dirty="0">
                <a:latin typeface="Arial" pitchFamily="34" charset="0"/>
                <a:cs typeface="Arial" pitchFamily="34" charset="0"/>
              </a:rPr>
              <a:t>Is there a meteorologist you can call?</a:t>
            </a:r>
          </a:p>
          <a:p>
            <a:r>
              <a:rPr lang="en-US" dirty="0">
                <a:latin typeface="Arial" pitchFamily="34" charset="0"/>
                <a:cs typeface="Arial" pitchFamily="34" charset="0"/>
              </a:rPr>
              <a:t>Note frost, snow, wind, dropping pavement temps.</a:t>
            </a:r>
          </a:p>
          <a:p>
            <a:r>
              <a:rPr lang="en-US" dirty="0">
                <a:latin typeface="Arial" pitchFamily="34" charset="0"/>
                <a:cs typeface="Arial" pitchFamily="34" charset="0"/>
              </a:rPr>
              <a:t>What is happening as the storm wraps up/ after the storm?</a:t>
            </a:r>
          </a:p>
        </p:txBody>
      </p:sp>
      <p:pic>
        <p:nvPicPr>
          <p:cNvPr id="4" name="Picture 3" descr="Clear Roads Logo use.jpg"/>
          <p:cNvPicPr>
            <a:picLocks noChangeAspect="1"/>
          </p:cNvPicPr>
          <p:nvPr/>
        </p:nvPicPr>
        <p:blipFill>
          <a:blip r:embed="rId3"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97965065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p:cNvSpPr>
          <p:nvPr>
            <p:ph type="title"/>
          </p:nvPr>
        </p:nvSpPr>
        <p:spPr>
          <a:xfrm>
            <a:off x="381000" y="304800"/>
            <a:ext cx="7848600" cy="685800"/>
          </a:xfrm>
        </p:spPr>
        <p:txBody>
          <a:bodyPr>
            <a:normAutofit fontScale="90000"/>
          </a:bodyPr>
          <a:lstStyle/>
          <a:p>
            <a:r>
              <a:rPr lang="en-CA" altLang="en-US" dirty="0">
                <a:effectLst/>
              </a:rPr>
              <a:t>Pavement vs. air temperature</a:t>
            </a:r>
            <a:endParaRPr lang="en-US" altLang="en-US" sz="3600" dirty="0">
              <a:effectLst/>
            </a:endParaRPr>
          </a:p>
        </p:txBody>
      </p:sp>
      <p:graphicFrame>
        <p:nvGraphicFramePr>
          <p:cNvPr id="7" name="Diagram 6"/>
          <p:cNvGraphicFramePr/>
          <p:nvPr>
            <p:extLst>
              <p:ext uri="{D42A27DB-BD31-4B8C-83A1-F6EECF244321}">
                <p14:modId xmlns:p14="http://schemas.microsoft.com/office/powerpoint/2010/main" val="1375165932"/>
              </p:ext>
            </p:extLst>
          </p:nvPr>
        </p:nvGraphicFramePr>
        <p:xfrm>
          <a:off x="3810000" y="1447800"/>
          <a:ext cx="4114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2227" name="Picture 5" descr="mirrorRW"/>
          <p:cNvPicPr>
            <a:picLocks noChangeAspect="1" noChangeArrowheads="1"/>
          </p:cNvPicPr>
          <p:nvPr/>
        </p:nvPicPr>
        <p:blipFill>
          <a:blip r:embed="rId8" cstate="print"/>
          <a:srcRect/>
          <a:stretch>
            <a:fillRect/>
          </a:stretch>
        </p:blipFill>
        <p:spPr bwMode="auto">
          <a:xfrm>
            <a:off x="409876" y="1022283"/>
            <a:ext cx="2164773" cy="3810000"/>
          </a:xfrm>
          <a:prstGeom prst="rect">
            <a:avLst/>
          </a:prstGeom>
          <a:ln>
            <a:noFill/>
          </a:ln>
          <a:effectLst>
            <a:softEdge rad="112500"/>
          </a:effectLst>
        </p:spPr>
      </p:pic>
      <p:pic>
        <p:nvPicPr>
          <p:cNvPr id="52228" name="Picture 7" descr="puck"/>
          <p:cNvPicPr>
            <a:picLocks noChangeAspect="1" noChangeArrowheads="1"/>
          </p:cNvPicPr>
          <p:nvPr/>
        </p:nvPicPr>
        <p:blipFill>
          <a:blip r:embed="rId9" cstate="print"/>
          <a:srcRect/>
          <a:stretch>
            <a:fillRect/>
          </a:stretch>
        </p:blipFill>
        <p:spPr bwMode="auto">
          <a:xfrm>
            <a:off x="838200" y="4876800"/>
            <a:ext cx="2362200" cy="1670050"/>
          </a:xfrm>
          <a:prstGeom prst="rect">
            <a:avLst/>
          </a:prstGeom>
          <a:ln>
            <a:noFill/>
          </a:ln>
          <a:effectLst>
            <a:softEdge rad="112500"/>
          </a:effectLst>
        </p:spPr>
      </p:pic>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Clear Roads Logo use.jpg"/>
          <p:cNvPicPr>
            <a:picLocks noChangeAspect="1"/>
          </p:cNvPicPr>
          <p:nvPr/>
        </p:nvPicPr>
        <p:blipFill>
          <a:blip r:embed="rId10"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121476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True or false: Air and pavement temperatures are always the same.</a:t>
            </a:r>
          </a:p>
          <a:p>
            <a:pPr>
              <a:buNone/>
            </a:pPr>
            <a:endParaRPr lang="en-US" sz="3600" dirty="0">
              <a:effectLst/>
            </a:endParaRPr>
          </a:p>
          <a:p>
            <a:pPr marL="742950" indent="-742950">
              <a:buFont typeface="+mj-lt"/>
              <a:buAutoNum type="alphaUcPeriod"/>
            </a:pPr>
            <a:r>
              <a:rPr lang="en-US" sz="3600" dirty="0">
                <a:effectLst/>
              </a:rPr>
              <a:t>True</a:t>
            </a:r>
          </a:p>
          <a:p>
            <a:pPr marL="742950" indent="-742950">
              <a:buFont typeface="+mj-lt"/>
              <a:buAutoNum type="alphaUcPeriod"/>
            </a:pPr>
            <a:r>
              <a:rPr lang="en-US" sz="3600" dirty="0">
                <a:effectLst/>
              </a:rPr>
              <a:t>False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3743"/>
            <a:ext cx="8229600" cy="5080000"/>
          </a:xfrm>
        </p:spPr>
        <p:txBody>
          <a:bodyPr>
            <a:normAutofit/>
          </a:bodyPr>
          <a:lstStyle/>
          <a:p>
            <a:endParaRPr lang="en-US" sz="3600" dirty="0"/>
          </a:p>
          <a:p>
            <a:pPr marL="0" indent="0">
              <a:buNone/>
            </a:pPr>
            <a:r>
              <a:rPr lang="en-US" sz="3200" dirty="0">
                <a:effectLst/>
                <a:latin typeface="Arial" pitchFamily="34" charset="0"/>
                <a:cs typeface="Arial" pitchFamily="34" charset="0"/>
              </a:rPr>
              <a:t>Winter maintenance professionals are a very powerful and important group</a:t>
            </a:r>
          </a:p>
          <a:p>
            <a:endParaRPr lang="en-US" sz="3600" dirty="0">
              <a:latin typeface="Arial" pitchFamily="34" charset="0"/>
              <a:cs typeface="Arial" pitchFamily="34" charset="0"/>
            </a:endParaRPr>
          </a:p>
          <a:p>
            <a:endParaRPr lang="en-US" sz="3600" dirty="0">
              <a:latin typeface="Arial" pitchFamily="34" charset="0"/>
              <a:cs typeface="Arial" pitchFamily="34" charset="0"/>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7303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1997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True or false: Air and pavement temperatures are always the same.</a:t>
            </a:r>
          </a:p>
          <a:p>
            <a:pPr>
              <a:buNone/>
            </a:pPr>
            <a:endParaRPr lang="en-US" sz="3600" dirty="0">
              <a:solidFill>
                <a:schemeClr val="accent1">
                  <a:lumMod val="75000"/>
                </a:schemeClr>
              </a:solidFill>
              <a:effectLst/>
            </a:endParaRPr>
          </a:p>
          <a:p>
            <a:pPr marL="742950" indent="-742950">
              <a:buFont typeface="+mj-lt"/>
              <a:buAutoNum type="alphaUcPeriod"/>
            </a:pPr>
            <a:r>
              <a:rPr lang="en-US" sz="3600" dirty="0">
                <a:solidFill>
                  <a:schemeClr val="accent1">
                    <a:lumMod val="75000"/>
                  </a:schemeClr>
                </a:solidFill>
                <a:effectLst/>
              </a:rPr>
              <a:t>True</a:t>
            </a:r>
          </a:p>
          <a:p>
            <a:pPr marL="742950" indent="-742950">
              <a:buFont typeface="+mj-lt"/>
              <a:buAutoNum type="alphaUcPeriod"/>
            </a:pPr>
            <a:r>
              <a:rPr lang="en-US" sz="3600" dirty="0">
                <a:solidFill>
                  <a:srgbClr val="FFFF00"/>
                </a:solidFill>
                <a:effectLst/>
              </a:rPr>
              <a:t>False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228600"/>
            <a:ext cx="8229600" cy="762000"/>
          </a:xfrm>
        </p:spPr>
        <p:txBody>
          <a:bodyPr/>
          <a:lstStyle/>
          <a:p>
            <a:r>
              <a:rPr lang="en-US" dirty="0"/>
              <a:t>Pavement temperature</a:t>
            </a:r>
          </a:p>
        </p:txBody>
      </p:sp>
      <p:pic>
        <p:nvPicPr>
          <p:cNvPr id="41988" name="Picture 5" descr="C:\Temp\Temporary Internet Files\Content.IE5\VC9NLXDJ\MPj04014790000[1].jpg"/>
          <p:cNvPicPr>
            <a:picLocks noChangeAspect="1" noChangeArrowheads="1"/>
          </p:cNvPicPr>
          <p:nvPr/>
        </p:nvPicPr>
        <p:blipFill>
          <a:blip r:embed="rId3" cstate="print"/>
          <a:srcRect/>
          <a:stretch>
            <a:fillRect/>
          </a:stretch>
        </p:blipFill>
        <p:spPr bwMode="auto">
          <a:xfrm>
            <a:off x="3048000" y="3124200"/>
            <a:ext cx="3962399" cy="2640522"/>
          </a:xfrm>
          <a:prstGeom prst="rect">
            <a:avLst/>
          </a:prstGeom>
          <a:noFill/>
          <a:ln w="3175">
            <a:solidFill>
              <a:schemeClr val="tx1"/>
            </a:solidFill>
            <a:miter lim="800000"/>
            <a:headEnd/>
            <a:tailEnd/>
          </a:ln>
        </p:spPr>
      </p:pic>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
        <p:nvSpPr>
          <p:cNvPr id="41987" name="Content Placeholder 2"/>
          <p:cNvSpPr>
            <a:spLocks noGrp="1"/>
          </p:cNvSpPr>
          <p:nvPr>
            <p:ph idx="1"/>
          </p:nvPr>
        </p:nvSpPr>
        <p:spPr>
          <a:xfrm>
            <a:off x="209931" y="1170458"/>
            <a:ext cx="8382000" cy="4800600"/>
          </a:xfrm>
        </p:spPr>
        <p:txBody>
          <a:bodyPr>
            <a:normAutofit/>
          </a:bodyPr>
          <a:lstStyle/>
          <a:p>
            <a:r>
              <a:rPr lang="en-US" dirty="0">
                <a:latin typeface="Arial" pitchFamily="34" charset="0"/>
                <a:cs typeface="Arial" pitchFamily="34" charset="0"/>
              </a:rPr>
              <a:t>Pavement temperature - the temperature of the pavement.</a:t>
            </a:r>
          </a:p>
          <a:p>
            <a:endParaRPr lang="en-US" dirty="0">
              <a:latin typeface="Arial" pitchFamily="34" charset="0"/>
              <a:cs typeface="Arial" pitchFamily="34" charset="0"/>
            </a:endParaRPr>
          </a:p>
          <a:p>
            <a:r>
              <a:rPr lang="en-US" dirty="0">
                <a:latin typeface="Arial" pitchFamily="34" charset="0"/>
                <a:cs typeface="Arial" pitchFamily="34" charset="0"/>
              </a:rPr>
              <a:t>Pavement temp will determine effectiveness of chemicals.</a:t>
            </a:r>
          </a:p>
          <a:p>
            <a:endParaRPr lang="en-US" dirty="0">
              <a:latin typeface="Arial" pitchFamily="34" charset="0"/>
              <a:cs typeface="Arial" pitchFamily="34" charset="0"/>
            </a:endParaRPr>
          </a:p>
          <a:p>
            <a:r>
              <a:rPr lang="en-US" dirty="0">
                <a:latin typeface="Arial" pitchFamily="34" charset="0"/>
                <a:cs typeface="Arial" pitchFamily="34" charset="0"/>
              </a:rPr>
              <a:t>First thing                                                            you must                                                           have is a                                                           way to                                                           monitor it: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1"/>
          <p:cNvPicPr>
            <a:picLocks noChangeAspect="1"/>
          </p:cNvPicPr>
          <p:nvPr/>
        </p:nvPicPr>
        <p:blipFill>
          <a:blip r:embed="rId3" cstate="print">
            <a:extLst>
              <a:ext uri="{28A0092B-C50C-407E-A947-70E740481C1C}">
                <a14:useLocalDpi xmlns:a14="http://schemas.microsoft.com/office/drawing/2010/main" val="0"/>
              </a:ext>
            </a:extLst>
          </a:blip>
          <a:srcRect l="26901" t="11011" r="35493" b="22816"/>
          <a:stretch>
            <a:fillRect/>
          </a:stretch>
        </p:blipFill>
        <p:spPr bwMode="auto">
          <a:xfrm>
            <a:off x="4953000" y="1219200"/>
            <a:ext cx="3174635" cy="419034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30404" name="Picture 7" descr="temp sens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143000"/>
            <a:ext cx="3886200" cy="51816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30405" name="AutoShape 8"/>
          <p:cNvSpPr>
            <a:spLocks noChangeArrowheads="1"/>
          </p:cNvSpPr>
          <p:nvPr/>
        </p:nvSpPr>
        <p:spPr bwMode="auto">
          <a:xfrm rot="10973888">
            <a:off x="2062494" y="3088397"/>
            <a:ext cx="3447323" cy="288695"/>
          </a:xfrm>
          <a:prstGeom prst="leftArrow">
            <a:avLst>
              <a:gd name="adj1" fmla="val 23954"/>
              <a:gd name="adj2" fmla="val 365744"/>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3600"/>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
        <p:nvSpPr>
          <p:cNvPr id="230403" name="Rectangle 4"/>
          <p:cNvSpPr>
            <a:spLocks noGrp="1" noChangeArrowheads="1"/>
          </p:cNvSpPr>
          <p:nvPr>
            <p:ph type="body" sz="half" idx="4294967295"/>
          </p:nvPr>
        </p:nvSpPr>
        <p:spPr>
          <a:xfrm>
            <a:off x="304800" y="1219200"/>
            <a:ext cx="3276600" cy="1371600"/>
          </a:xfrm>
          <a:noFill/>
        </p:spPr>
        <p:txBody>
          <a:bodyPr>
            <a:normAutofit/>
          </a:bodyPr>
          <a:lstStyle/>
          <a:p>
            <a:pPr marL="0" indent="0" eaLnBrk="1" hangingPunct="1">
              <a:buFontTx/>
              <a:buNone/>
            </a:pPr>
            <a:r>
              <a:rPr lang="en-US" altLang="en-US" sz="3200" dirty="0">
                <a:solidFill>
                  <a:srgbClr val="FFFF00"/>
                </a:solidFill>
                <a:latin typeface="Tw Cen MT Condensed Extra Bold" pitchFamily="34" charset="0"/>
                <a:cs typeface="Arial" pitchFamily="34" charset="0"/>
              </a:rPr>
              <a:t>Can use infrared temperature sensors</a:t>
            </a:r>
          </a:p>
        </p:txBody>
      </p:sp>
      <p:sp>
        <p:nvSpPr>
          <p:cNvPr id="13" name="Title 1"/>
          <p:cNvSpPr txBox="1">
            <a:spLocks/>
          </p:cNvSpPr>
          <p:nvPr/>
        </p:nvSpPr>
        <p:spPr>
          <a:xfrm>
            <a:off x="457200" y="228600"/>
            <a:ext cx="8229600" cy="762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dirty="0">
                <a:solidFill>
                  <a:schemeClr val="bg1"/>
                </a:solidFill>
                <a:latin typeface="Tw Cen MT Condensed Extra Bold" pitchFamily="34" charset="0"/>
                <a:ea typeface="+mj-ea"/>
                <a:cs typeface="Times New Roman" pitchFamily="18" charset="0"/>
              </a:rPr>
              <a:t>Monitoring p</a:t>
            </a:r>
            <a:r>
              <a:rPr kumimoji="0" lang="en-US" sz="3600" b="0" i="0" u="none" strike="noStrike" kern="1200" cap="none" spc="0" normalizeH="0" baseline="0" noProof="0" dirty="0" err="1">
                <a:ln>
                  <a:noFill/>
                </a:ln>
                <a:solidFill>
                  <a:schemeClr val="bg1"/>
                </a:solidFill>
                <a:uLnTx/>
                <a:uFillTx/>
                <a:latin typeface="Tw Cen MT Condensed Extra Bold" pitchFamily="34" charset="0"/>
                <a:ea typeface="+mj-ea"/>
                <a:cs typeface="Times New Roman" pitchFamily="18" charset="0"/>
              </a:rPr>
              <a:t>avement</a:t>
            </a:r>
            <a:r>
              <a:rPr kumimoji="0" lang="en-US" sz="3600" b="0" i="0" u="none" strike="noStrike" kern="1200" cap="none" spc="0" normalizeH="0" baseline="0" noProof="0" dirty="0">
                <a:ln>
                  <a:noFill/>
                </a:ln>
                <a:solidFill>
                  <a:schemeClr val="bg1"/>
                </a:solidFill>
                <a:uLnTx/>
                <a:uFillTx/>
                <a:latin typeface="Tw Cen MT Condensed Extra Bold" pitchFamily="34" charset="0"/>
                <a:ea typeface="+mj-ea"/>
                <a:cs typeface="Times New Roman" pitchFamily="18" charset="0"/>
              </a:rPr>
              <a:t> temperature</a:t>
            </a:r>
          </a:p>
        </p:txBody>
      </p:sp>
    </p:spTree>
    <p:extLst>
      <p:ext uri="{BB962C8B-B14F-4D97-AF65-F5344CB8AC3E}">
        <p14:creationId xmlns:p14="http://schemas.microsoft.com/office/powerpoint/2010/main" val="415050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1" name="Picture 5" descr="C:\connie\cf pictures\2012-10-01\243.JPG"/>
          <p:cNvPicPr>
            <a:picLocks noChangeAspect="1" noChangeArrowheads="1"/>
          </p:cNvPicPr>
          <p:nvPr/>
        </p:nvPicPr>
        <p:blipFill>
          <a:blip r:embed="rId3" cstate="print">
            <a:extLst>
              <a:ext uri="{28A0092B-C50C-407E-A947-70E740481C1C}">
                <a14:useLocalDpi xmlns:a14="http://schemas.microsoft.com/office/drawing/2010/main" val="0"/>
              </a:ext>
            </a:extLst>
          </a:blip>
          <a:srcRect l="16602" t="9936" r="9729" b="36900"/>
          <a:stretch>
            <a:fillRect/>
          </a:stretch>
        </p:blipFill>
        <p:spPr bwMode="auto">
          <a:xfrm>
            <a:off x="228600" y="1066800"/>
            <a:ext cx="8153400" cy="441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2" name="Oval 1"/>
          <p:cNvSpPr>
            <a:spLocks noChangeArrowheads="1"/>
          </p:cNvSpPr>
          <p:nvPr/>
        </p:nvSpPr>
        <p:spPr bwMode="auto">
          <a:xfrm>
            <a:off x="2057400" y="3886200"/>
            <a:ext cx="2209800" cy="838200"/>
          </a:xfrm>
          <a:prstGeom prst="ellipse">
            <a:avLst/>
          </a:prstGeom>
          <a:noFill/>
          <a:ln w="571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3600"/>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
        <p:nvSpPr>
          <p:cNvPr id="232450" name="Text Box 8"/>
          <p:cNvSpPr txBox="1">
            <a:spLocks noChangeArrowheads="1"/>
          </p:cNvSpPr>
          <p:nvPr/>
        </p:nvSpPr>
        <p:spPr bwMode="auto">
          <a:xfrm>
            <a:off x="152400" y="5378450"/>
            <a:ext cx="899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en-US" altLang="en-US" sz="3600" dirty="0">
                <a:solidFill>
                  <a:schemeClr val="bg1"/>
                </a:solidFill>
                <a:effectLst>
                  <a:outerShdw blurRad="38100" dist="38100" dir="2700000" algn="tl">
                    <a:srgbClr val="000000">
                      <a:alpha val="43137"/>
                    </a:srgbClr>
                  </a:outerShdw>
                </a:effectLst>
              </a:rPr>
              <a:t>Some have temperature on display screen</a:t>
            </a:r>
          </a:p>
        </p:txBody>
      </p:sp>
    </p:spTree>
    <p:extLst>
      <p:ext uri="{BB962C8B-B14F-4D97-AF65-F5344CB8AC3E}">
        <p14:creationId xmlns:p14="http://schemas.microsoft.com/office/powerpoint/2010/main" val="2220277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1" name="Rectangle 9"/>
          <p:cNvSpPr>
            <a:spLocks noChangeArrowheads="1"/>
          </p:cNvSpPr>
          <p:nvPr/>
        </p:nvSpPr>
        <p:spPr bwMode="auto">
          <a:xfrm>
            <a:off x="2362200" y="685800"/>
            <a:ext cx="6858000" cy="5867400"/>
          </a:xfrm>
          <a:prstGeom prst="rect">
            <a:avLst/>
          </a:prstGeom>
          <a:noFill/>
          <a:ln>
            <a:noFill/>
          </a:ln>
          <a:extLst/>
        </p:spPr>
        <p:txBody>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ts val="3300"/>
              </a:lnSpc>
              <a:buClr>
                <a:schemeClr val="bg1"/>
              </a:buClr>
              <a:buSzPct val="115000"/>
              <a:buFontTx/>
              <a:buNone/>
            </a:pPr>
            <a:endParaRPr lang="en-US" altLang="en-US" sz="2400" dirty="0">
              <a:solidFill>
                <a:schemeClr val="bg1"/>
              </a:solidFill>
            </a:endParaRPr>
          </a:p>
          <a:p>
            <a:pPr lvl="4">
              <a:buClr>
                <a:schemeClr val="bg1"/>
              </a:buClr>
              <a:buSzPct val="115000"/>
              <a:buFont typeface="Arial" pitchFamily="34" charset="0"/>
              <a:buChar char="•"/>
            </a:pPr>
            <a:r>
              <a:rPr lang="en-US" altLang="en-US" sz="3600" dirty="0">
                <a:solidFill>
                  <a:schemeClr val="bg1"/>
                </a:solidFill>
                <a:effectLst>
                  <a:outerShdw blurRad="38100" dist="38100" dir="2700000" algn="tl">
                    <a:srgbClr val="000000">
                      <a:alpha val="43137"/>
                    </a:srgbClr>
                  </a:outerShdw>
                </a:effectLst>
              </a:rPr>
              <a:t>Inexpensive</a:t>
            </a:r>
          </a:p>
          <a:p>
            <a:pPr lvl="4">
              <a:buClr>
                <a:schemeClr val="bg1"/>
              </a:buClr>
              <a:buSzPct val="115000"/>
              <a:buFont typeface="Arial" pitchFamily="34" charset="0"/>
              <a:buChar char="•"/>
            </a:pPr>
            <a:r>
              <a:rPr lang="en-US" altLang="en-US" sz="3600" dirty="0">
                <a:solidFill>
                  <a:schemeClr val="bg1"/>
                </a:solidFill>
                <a:effectLst>
                  <a:outerShdw blurRad="38100" dist="38100" dir="2700000" algn="tl">
                    <a:srgbClr val="000000">
                      <a:alpha val="43137"/>
                    </a:srgbClr>
                  </a:outerShdw>
                </a:effectLst>
              </a:rPr>
              <a:t>Easily lost</a:t>
            </a:r>
          </a:p>
          <a:p>
            <a:pPr lvl="4">
              <a:buClr>
                <a:schemeClr val="bg1"/>
              </a:buClr>
              <a:buSzPct val="115000"/>
              <a:buFont typeface="Arial" pitchFamily="34" charset="0"/>
              <a:buChar char="•"/>
            </a:pPr>
            <a:r>
              <a:rPr lang="en-US" altLang="en-US" sz="3600" dirty="0">
                <a:solidFill>
                  <a:schemeClr val="bg1"/>
                </a:solidFill>
                <a:effectLst>
                  <a:outerShdw blurRad="38100" dist="38100" dir="2700000" algn="tl">
                    <a:srgbClr val="000000">
                      <a:alpha val="43137"/>
                    </a:srgbClr>
                  </a:outerShdw>
                </a:effectLst>
              </a:rPr>
              <a:t>Best used when truck                  is stopped</a:t>
            </a:r>
          </a:p>
          <a:p>
            <a:pPr marL="0" indent="0">
              <a:lnSpc>
                <a:spcPts val="3300"/>
              </a:lnSpc>
              <a:buClr>
                <a:schemeClr val="bg1"/>
              </a:buClr>
              <a:buSzPct val="115000"/>
              <a:buNone/>
            </a:pPr>
            <a:endParaRPr lang="en-US" altLang="en-US" sz="6600" dirty="0">
              <a:solidFill>
                <a:schemeClr val="bg1"/>
              </a:solidFill>
            </a:endParaRPr>
          </a:p>
          <a:p>
            <a:pPr marL="0" indent="0">
              <a:lnSpc>
                <a:spcPts val="3300"/>
              </a:lnSpc>
              <a:buClr>
                <a:schemeClr val="bg1"/>
              </a:buClr>
              <a:buSzPct val="115000"/>
              <a:buNone/>
            </a:pPr>
            <a:r>
              <a:rPr lang="en-US" altLang="en-US" dirty="0">
                <a:solidFill>
                  <a:schemeClr val="bg1"/>
                </a:solidFill>
                <a:effectLst>
                  <a:outerShdw blurRad="38100" dist="38100" dir="2700000" algn="tl">
                    <a:srgbClr val="000000">
                      <a:alpha val="43137"/>
                    </a:srgbClr>
                  </a:outerShdw>
                </a:effectLst>
              </a:rPr>
              <a:t>Think of it as a tool you                 can use until you can                     get something better.</a:t>
            </a:r>
          </a:p>
        </p:txBody>
      </p:sp>
      <p:pic>
        <p:nvPicPr>
          <p:cNvPr id="234500" name="Picture 10" descr="infrared laser2"/>
          <p:cNvPicPr>
            <a:picLocks noChangeAspect="1" noChangeArrowheads="1"/>
          </p:cNvPicPr>
          <p:nvPr/>
        </p:nvPicPr>
        <p:blipFill>
          <a:blip r:embed="rId3" cstate="print">
            <a:extLst>
              <a:ext uri="{28A0092B-C50C-407E-A947-70E740481C1C}">
                <a14:useLocalDpi xmlns:a14="http://schemas.microsoft.com/office/drawing/2010/main" val="0"/>
              </a:ext>
            </a:extLst>
          </a:blip>
          <a:srcRect l="8955" r="25374"/>
          <a:stretch>
            <a:fillRect/>
          </a:stretch>
        </p:blipFill>
        <p:spPr bwMode="auto">
          <a:xfrm>
            <a:off x="6775021" y="3254375"/>
            <a:ext cx="2140379" cy="246062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pic>
        <p:nvPicPr>
          <p:cNvPr id="234498" name="Picture 8" descr="infrared thermometer (3)_resize"/>
          <p:cNvPicPr>
            <a:picLocks noChangeAspect="1" noChangeArrowheads="1"/>
          </p:cNvPicPr>
          <p:nvPr/>
        </p:nvPicPr>
        <p:blipFill>
          <a:blip r:embed="rId5" cstate="print">
            <a:lum bright="12000"/>
            <a:extLst>
              <a:ext uri="{28A0092B-C50C-407E-A947-70E740481C1C}">
                <a14:useLocalDpi xmlns:a14="http://schemas.microsoft.com/office/drawing/2010/main" val="0"/>
              </a:ext>
            </a:extLst>
          </a:blip>
          <a:srcRect r="22223"/>
          <a:stretch>
            <a:fillRect/>
          </a:stretch>
        </p:blipFill>
        <p:spPr bwMode="auto">
          <a:xfrm>
            <a:off x="1270819" y="1170696"/>
            <a:ext cx="2805289" cy="27051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34499" name="Picture 7" descr="infrared thermometer_resize"/>
          <p:cNvPicPr>
            <a:picLocks noChangeAspect="1" noChangeArrowheads="1"/>
          </p:cNvPicPr>
          <p:nvPr/>
        </p:nvPicPr>
        <p:blipFill>
          <a:blip r:embed="rId6" cstate="print">
            <a:extLst>
              <a:ext uri="{28A0092B-C50C-407E-A947-70E740481C1C}">
                <a14:useLocalDpi xmlns:a14="http://schemas.microsoft.com/office/drawing/2010/main" val="0"/>
              </a:ext>
            </a:extLst>
          </a:blip>
          <a:srcRect l="22222" t="14815" r="29630"/>
          <a:stretch>
            <a:fillRect/>
          </a:stretch>
        </p:blipFill>
        <p:spPr bwMode="auto">
          <a:xfrm>
            <a:off x="152400" y="3900048"/>
            <a:ext cx="1981200" cy="26289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228600"/>
            <a:ext cx="8534400" cy="412934"/>
          </a:xfrm>
          <a:prstGeom prst="rect">
            <a:avLst/>
          </a:prstGeom>
        </p:spPr>
        <p:txBody>
          <a:bodyPr wrap="square">
            <a:spAutoFit/>
          </a:bodyPr>
          <a:lstStyle/>
          <a:p>
            <a:pPr>
              <a:lnSpc>
                <a:spcPts val="2500"/>
              </a:lnSpc>
              <a:buClr>
                <a:schemeClr val="tx2"/>
              </a:buClr>
              <a:buSzPct val="115000"/>
            </a:pPr>
            <a:r>
              <a:rPr lang="en-US" altLang="en-US" sz="3500" dirty="0">
                <a:solidFill>
                  <a:schemeClr val="bg1"/>
                </a:solidFill>
                <a:latin typeface="Tw Cen MT Condensed Extra Bold" pitchFamily="34" charset="0"/>
              </a:rPr>
              <a:t>Handheld pavement temperature sensors</a:t>
            </a:r>
          </a:p>
        </p:txBody>
      </p:sp>
    </p:spTree>
    <p:extLst>
      <p:ext uri="{BB962C8B-B14F-4D97-AF65-F5344CB8AC3E}">
        <p14:creationId xmlns:p14="http://schemas.microsoft.com/office/powerpoint/2010/main" val="531968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In order to best choose a treatment option, you must first know the:</a:t>
            </a:r>
          </a:p>
          <a:p>
            <a:pPr>
              <a:buNone/>
            </a:pPr>
            <a:endParaRPr lang="en-US" sz="3600" dirty="0">
              <a:effectLst/>
            </a:endParaRPr>
          </a:p>
          <a:p>
            <a:pPr marL="742950" indent="-742950">
              <a:buFont typeface="+mj-lt"/>
              <a:buAutoNum type="alphaUcPeriod"/>
            </a:pPr>
            <a:r>
              <a:rPr lang="en-US" sz="3600" dirty="0">
                <a:effectLst/>
              </a:rPr>
              <a:t>Current weather</a:t>
            </a:r>
          </a:p>
          <a:p>
            <a:pPr marL="742950" indent="-742950">
              <a:buFont typeface="+mj-lt"/>
              <a:buAutoNum type="alphaUcPeriod"/>
            </a:pPr>
            <a:r>
              <a:rPr lang="en-US" sz="3600" dirty="0">
                <a:effectLst/>
              </a:rPr>
              <a:t>Time and date</a:t>
            </a:r>
          </a:p>
          <a:p>
            <a:pPr marL="742950" indent="-742950">
              <a:buFont typeface="+mj-lt"/>
              <a:buAutoNum type="alphaUcPeriod"/>
            </a:pPr>
            <a:r>
              <a:rPr lang="en-US" sz="3600" dirty="0">
                <a:effectLst/>
              </a:rPr>
              <a:t>Temperature of the pavement</a:t>
            </a:r>
          </a:p>
          <a:p>
            <a:pPr marL="742950" indent="-742950">
              <a:buFont typeface="+mj-lt"/>
              <a:buAutoNum type="alphaUcPeriod"/>
            </a:pPr>
            <a:r>
              <a:rPr lang="en-US" sz="3600" dirty="0">
                <a:effectLst/>
              </a:rPr>
              <a:t>Temperature of the air</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In order to best choose a treatment option, you must first know the:</a:t>
            </a:r>
          </a:p>
          <a:p>
            <a:pPr>
              <a:buNone/>
            </a:pPr>
            <a:endParaRPr lang="en-US" sz="3600" dirty="0">
              <a:solidFill>
                <a:schemeClr val="accent1">
                  <a:lumMod val="75000"/>
                </a:schemeClr>
              </a:solidFill>
              <a:effectLst/>
            </a:endParaRPr>
          </a:p>
          <a:p>
            <a:pPr marL="742950" indent="-742950">
              <a:buFont typeface="+mj-lt"/>
              <a:buAutoNum type="alphaUcPeriod"/>
            </a:pPr>
            <a:r>
              <a:rPr lang="en-US" sz="3600" dirty="0">
                <a:solidFill>
                  <a:schemeClr val="accent1">
                    <a:lumMod val="75000"/>
                  </a:schemeClr>
                </a:solidFill>
                <a:effectLst/>
              </a:rPr>
              <a:t>Current weather</a:t>
            </a:r>
          </a:p>
          <a:p>
            <a:pPr marL="742950" indent="-742950">
              <a:buFont typeface="+mj-lt"/>
              <a:buAutoNum type="alphaUcPeriod"/>
            </a:pPr>
            <a:r>
              <a:rPr lang="en-US" sz="3600" dirty="0">
                <a:solidFill>
                  <a:schemeClr val="accent1">
                    <a:lumMod val="75000"/>
                  </a:schemeClr>
                </a:solidFill>
                <a:effectLst/>
              </a:rPr>
              <a:t>Time and date</a:t>
            </a:r>
            <a:endParaRPr lang="en-US" sz="3600" dirty="0">
              <a:solidFill>
                <a:srgbClr val="FFFF00"/>
              </a:solidFill>
              <a:effectLst/>
            </a:endParaRPr>
          </a:p>
          <a:p>
            <a:pPr marL="742950" indent="-742950">
              <a:buFont typeface="+mj-lt"/>
              <a:buAutoNum type="alphaUcPeriod"/>
            </a:pPr>
            <a:r>
              <a:rPr lang="en-US" sz="3600" dirty="0">
                <a:solidFill>
                  <a:srgbClr val="FFFF00"/>
                </a:solidFill>
                <a:effectLst/>
              </a:rPr>
              <a:t>Temperature of the pavement</a:t>
            </a:r>
            <a:endParaRPr lang="en-US" sz="3600" dirty="0">
              <a:solidFill>
                <a:schemeClr val="accent1">
                  <a:lumMod val="75000"/>
                </a:schemeClr>
              </a:solidFill>
              <a:effectLst/>
            </a:endParaRPr>
          </a:p>
          <a:p>
            <a:pPr marL="742950" indent="-742950">
              <a:buFont typeface="+mj-lt"/>
              <a:buAutoNum type="alphaUcPeriod"/>
            </a:pPr>
            <a:r>
              <a:rPr lang="en-US" sz="3600" dirty="0">
                <a:solidFill>
                  <a:schemeClr val="accent1">
                    <a:lumMod val="75000"/>
                  </a:schemeClr>
                </a:solidFill>
                <a:effectLst/>
              </a:rPr>
              <a:t>Temperature of the air</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altLang="en-US" sz="3600" dirty="0">
                <a:effectLst/>
              </a:rPr>
              <a:t>How can you obtain the pavement temperature?</a:t>
            </a:r>
          </a:p>
          <a:p>
            <a:pPr>
              <a:buNone/>
            </a:pPr>
            <a:endParaRPr lang="en-US" altLang="en-US" sz="3600" dirty="0">
              <a:effectLst/>
            </a:endParaRPr>
          </a:p>
          <a:p>
            <a:pPr marL="742950" indent="-742950">
              <a:buFont typeface="+mj-lt"/>
              <a:buAutoNum type="alphaUcPeriod"/>
            </a:pPr>
            <a:r>
              <a:rPr lang="en-US" altLang="en-US" sz="3600" dirty="0">
                <a:effectLst/>
              </a:rPr>
              <a:t>Truck mounted infrared temperature sensor</a:t>
            </a:r>
          </a:p>
          <a:p>
            <a:pPr marL="742950" indent="-742950">
              <a:buFont typeface="+mj-lt"/>
              <a:buAutoNum type="alphaUcPeriod"/>
            </a:pPr>
            <a:r>
              <a:rPr lang="en-US" altLang="en-US" sz="3600" dirty="0">
                <a:effectLst/>
              </a:rPr>
              <a:t>Hand held Infrared temperature sensor</a:t>
            </a:r>
          </a:p>
          <a:p>
            <a:pPr marL="742950" indent="-742950">
              <a:buFont typeface="+mj-lt"/>
              <a:buAutoNum type="alphaUcPeriod"/>
            </a:pPr>
            <a:r>
              <a:rPr lang="en-US" altLang="en-US" sz="3600" dirty="0">
                <a:effectLst/>
              </a:rPr>
              <a:t>RWIS </a:t>
            </a:r>
          </a:p>
          <a:p>
            <a:pPr marL="742950" indent="-742950">
              <a:buFont typeface="+mj-lt"/>
              <a:buAutoNum type="alphaUcPeriod"/>
            </a:pPr>
            <a:r>
              <a:rPr lang="en-US" altLang="en-US" sz="3600" dirty="0">
                <a:effectLst/>
              </a:rPr>
              <a:t>All of the above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altLang="en-US" sz="3600" dirty="0">
                <a:effectLst/>
              </a:rPr>
              <a:t>How can you obtain the pavement temperature?</a:t>
            </a:r>
          </a:p>
          <a:p>
            <a:pPr>
              <a:buNone/>
            </a:pPr>
            <a:endParaRPr lang="en-US" altLang="en-US" sz="3600" dirty="0">
              <a:solidFill>
                <a:schemeClr val="accent1">
                  <a:lumMod val="75000"/>
                </a:schemeClr>
              </a:solidFill>
              <a:effectLst/>
            </a:endParaRPr>
          </a:p>
          <a:p>
            <a:pPr marL="742950" indent="-742950">
              <a:buFont typeface="+mj-lt"/>
              <a:buAutoNum type="alphaUcPeriod"/>
            </a:pPr>
            <a:r>
              <a:rPr lang="en-US" altLang="en-US" sz="3600" dirty="0">
                <a:solidFill>
                  <a:schemeClr val="accent1">
                    <a:lumMod val="75000"/>
                  </a:schemeClr>
                </a:solidFill>
                <a:effectLst/>
              </a:rPr>
              <a:t>Truck mounted infrared temperature sensor</a:t>
            </a:r>
          </a:p>
          <a:p>
            <a:pPr marL="742950" indent="-742950">
              <a:buFont typeface="+mj-lt"/>
              <a:buAutoNum type="alphaUcPeriod"/>
            </a:pPr>
            <a:r>
              <a:rPr lang="en-US" altLang="en-US" sz="3600" dirty="0">
                <a:solidFill>
                  <a:schemeClr val="accent1">
                    <a:lumMod val="75000"/>
                  </a:schemeClr>
                </a:solidFill>
                <a:effectLst/>
              </a:rPr>
              <a:t>Hand held Infrared temperature sensor</a:t>
            </a:r>
          </a:p>
          <a:p>
            <a:pPr marL="742950" indent="-742950">
              <a:buFont typeface="+mj-lt"/>
              <a:buAutoNum type="alphaUcPeriod"/>
            </a:pPr>
            <a:r>
              <a:rPr lang="en-US" altLang="en-US" sz="3600" dirty="0">
                <a:solidFill>
                  <a:schemeClr val="accent1">
                    <a:lumMod val="75000"/>
                  </a:schemeClr>
                </a:solidFill>
                <a:effectLst/>
              </a:rPr>
              <a:t>RWIS </a:t>
            </a:r>
            <a:endParaRPr lang="en-US" altLang="en-US" sz="3600" dirty="0">
              <a:solidFill>
                <a:srgbClr val="FFFF00"/>
              </a:solidFill>
              <a:effectLst/>
            </a:endParaRPr>
          </a:p>
          <a:p>
            <a:pPr marL="742950" indent="-742950">
              <a:buFont typeface="+mj-lt"/>
              <a:buAutoNum type="alphaUcPeriod"/>
            </a:pPr>
            <a:r>
              <a:rPr lang="en-US" altLang="en-US" sz="3600" dirty="0">
                <a:solidFill>
                  <a:srgbClr val="FFFF00"/>
                </a:solidFill>
                <a:effectLst/>
              </a:rPr>
              <a:t>All of the above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229600" cy="889000"/>
          </a:xfrm>
        </p:spPr>
        <p:txBody>
          <a:bodyPr>
            <a:normAutofit fontScale="90000"/>
          </a:bodyPr>
          <a:lstStyle/>
          <a:p>
            <a:pPr>
              <a:lnSpc>
                <a:spcPts val="3300"/>
              </a:lnSpc>
            </a:pPr>
            <a:r>
              <a:rPr lang="en-US" dirty="0">
                <a:effectLst/>
              </a:rPr>
              <a:t>Road Weather Information Systems </a:t>
            </a:r>
            <a:br>
              <a:rPr lang="en-US" dirty="0">
                <a:effectLst/>
              </a:rPr>
            </a:br>
            <a:r>
              <a:rPr lang="en-US" dirty="0">
                <a:effectLst/>
              </a:rPr>
              <a:t>(RWIS)</a:t>
            </a:r>
          </a:p>
        </p:txBody>
      </p:sp>
      <p:sp>
        <p:nvSpPr>
          <p:cNvPr id="3" name="Content Placeholder 2"/>
          <p:cNvSpPr>
            <a:spLocks noGrp="1"/>
          </p:cNvSpPr>
          <p:nvPr>
            <p:ph idx="1"/>
          </p:nvPr>
        </p:nvSpPr>
        <p:spPr>
          <a:xfrm>
            <a:off x="838200" y="1549400"/>
            <a:ext cx="8229600" cy="5080000"/>
          </a:xfrm>
        </p:spPr>
        <p:txBody>
          <a:bodyPr/>
          <a:lstStyle/>
          <a:p>
            <a:r>
              <a:rPr lang="en-US" sz="3600" dirty="0">
                <a:effectLst/>
                <a:latin typeface="Arial" pitchFamily="34" charset="0"/>
                <a:cs typeface="Arial" pitchFamily="34" charset="0"/>
              </a:rPr>
              <a:t>How does it work?</a:t>
            </a:r>
          </a:p>
          <a:p>
            <a:r>
              <a:rPr lang="en-US" sz="3600" dirty="0">
                <a:effectLst/>
                <a:latin typeface="Arial" pitchFamily="34" charset="0"/>
                <a:cs typeface="Arial" pitchFamily="34" charset="0"/>
              </a:rPr>
              <a:t>What are some features?</a:t>
            </a:r>
          </a:p>
          <a:p>
            <a:r>
              <a:rPr lang="en-US" sz="3600" dirty="0">
                <a:effectLst/>
                <a:latin typeface="Arial" pitchFamily="34" charset="0"/>
                <a:cs typeface="Arial" pitchFamily="34" charset="0"/>
              </a:rPr>
              <a:t>Which states have it?</a:t>
            </a:r>
            <a:endParaRPr lang="en-US" dirty="0">
              <a:effectLst/>
              <a:latin typeface="Arial" pitchFamily="34" charset="0"/>
              <a:cs typeface="Arial" pitchFamily="34" charset="0"/>
            </a:endParaRPr>
          </a:p>
          <a:p>
            <a:endParaRPr lang="en-US" dirty="0"/>
          </a:p>
        </p:txBody>
      </p:sp>
      <p:sp>
        <p:nvSpPr>
          <p:cNvPr id="4" name="5-Point Star 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Isosceles Triangle 5"/>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Clear Roads Logo use.jpg"/>
          <p:cNvPicPr>
            <a:picLocks noChangeAspect="1"/>
          </p:cNvPicPr>
          <p:nvPr/>
        </p:nvPicPr>
        <p:blipFill>
          <a:blip r:embed="rId3"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93800"/>
            <a:ext cx="8991600" cy="5080000"/>
          </a:xfrm>
        </p:spPr>
        <p:txBody>
          <a:bodyPr>
            <a:normAutofit/>
          </a:bodyPr>
          <a:lstStyle/>
          <a:p>
            <a:pPr marL="0" indent="0">
              <a:buNone/>
            </a:pPr>
            <a:r>
              <a:rPr lang="en-US" sz="3200" dirty="0">
                <a:effectLst/>
              </a:rPr>
              <a:t>You do a great job of taking care of our roads!</a:t>
            </a:r>
          </a:p>
        </p:txBody>
      </p:sp>
      <p:pic>
        <p:nvPicPr>
          <p:cNvPr id="3074" name="Picture 2" descr="C:\Connie\customers\2015\U of MN center for transportatin research\Modules\material use, prewetting, brine production and use, deicing, anti-icing\Walworth county prewetting syste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828800"/>
            <a:ext cx="53136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71608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4" descr="tower"/>
          <p:cNvPicPr>
            <a:picLocks noChangeAspect="1" noChangeArrowheads="1"/>
          </p:cNvPicPr>
          <p:nvPr/>
        </p:nvPicPr>
        <p:blipFill>
          <a:blip r:embed="rId3" cstate="print">
            <a:extLst>
              <a:ext uri="{28A0092B-C50C-407E-A947-70E740481C1C}">
                <a14:useLocalDpi xmlns:a14="http://schemas.microsoft.com/office/drawing/2010/main" val="0"/>
              </a:ext>
            </a:extLst>
          </a:blip>
          <a:srcRect l="9954" r="18374"/>
          <a:stretch>
            <a:fillRect/>
          </a:stretch>
        </p:blipFill>
        <p:spPr bwMode="auto">
          <a:xfrm>
            <a:off x="5219487" y="456543"/>
            <a:ext cx="2322079" cy="335411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50531" name="Rectangle 5"/>
          <p:cNvSpPr>
            <a:spLocks noChangeArrowheads="1"/>
          </p:cNvSpPr>
          <p:nvPr/>
        </p:nvSpPr>
        <p:spPr bwMode="auto">
          <a:xfrm>
            <a:off x="0" y="1524000"/>
            <a:ext cx="472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800"/>
          </a:p>
        </p:txBody>
      </p:sp>
      <p:pic>
        <p:nvPicPr>
          <p:cNvPr id="150532" name="Picture 6" descr="road pu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048000"/>
            <a:ext cx="4038600" cy="312737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50533" name="Picture 8" descr="temp pu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114800"/>
            <a:ext cx="1828800" cy="187556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50534" name="Line 7"/>
          <p:cNvSpPr>
            <a:spLocks noChangeShapeType="1"/>
          </p:cNvSpPr>
          <p:nvPr/>
        </p:nvSpPr>
        <p:spPr bwMode="auto">
          <a:xfrm flipV="1">
            <a:off x="3810000" y="5334000"/>
            <a:ext cx="1524000" cy="457200"/>
          </a:xfrm>
          <a:prstGeom prst="line">
            <a:avLst/>
          </a:prstGeom>
          <a:noFill/>
          <a:ln w="57150">
            <a:solidFill>
              <a:srgbClr val="C00000"/>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 name="Rectangle 3"/>
          <p:cNvSpPr>
            <a:spLocks noChangeArrowheads="1"/>
          </p:cNvSpPr>
          <p:nvPr/>
        </p:nvSpPr>
        <p:spPr bwMode="auto">
          <a:xfrm>
            <a:off x="304800" y="1066800"/>
            <a:ext cx="4724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ts val="3300"/>
              </a:lnSpc>
              <a:buClr>
                <a:schemeClr val="accent2"/>
              </a:buClr>
              <a:buSzPct val="75000"/>
              <a:buFont typeface="Wingdings" panose="05000000000000000000" pitchFamily="2" charset="2"/>
              <a:buNone/>
            </a:pPr>
            <a:r>
              <a:rPr lang="en-US" altLang="en-US" dirty="0">
                <a:solidFill>
                  <a:schemeClr val="bg1"/>
                </a:solidFill>
                <a:effectLst>
                  <a:outerShdw blurRad="38100" dist="38100" dir="2700000" algn="tl">
                    <a:srgbClr val="000000">
                      <a:alpha val="43137"/>
                    </a:srgbClr>
                  </a:outerShdw>
                </a:effectLst>
              </a:rPr>
              <a:t>Road Weather Information System (RWIS) provides pavement temperatures</a:t>
            </a:r>
            <a:endParaRPr lang="en-US" altLang="en-US" sz="2000" dirty="0">
              <a:solidFill>
                <a:schemeClr val="bg1"/>
              </a:solidFill>
              <a:effectLst>
                <a:outerShdw blurRad="38100" dist="38100" dir="2700000" algn="tl">
                  <a:srgbClr val="000000">
                    <a:alpha val="43137"/>
                  </a:srgbClr>
                </a:outerShdw>
              </a:effectLst>
            </a:endParaRPr>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Isosceles Triangle 13"/>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Picture 15"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4927151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altLang="en-US" sz="3600" dirty="0">
                <a:effectLst/>
              </a:rPr>
              <a:t>What does RWIS stand for?</a:t>
            </a:r>
          </a:p>
          <a:p>
            <a:pPr>
              <a:buNone/>
            </a:pPr>
            <a:endParaRPr lang="en-US" altLang="en-US" sz="3600" dirty="0">
              <a:effectLst/>
            </a:endParaRPr>
          </a:p>
          <a:p>
            <a:pPr marL="742950" indent="-742950">
              <a:buFont typeface="+mj-lt"/>
              <a:buAutoNum type="alphaUcPeriod"/>
            </a:pPr>
            <a:r>
              <a:rPr lang="en-US" altLang="en-US" sz="3600" dirty="0">
                <a:effectLst/>
              </a:rPr>
              <a:t>Ready for Winter Ice Storm</a:t>
            </a:r>
          </a:p>
          <a:p>
            <a:pPr marL="742950" indent="-742950">
              <a:buFont typeface="+mj-lt"/>
              <a:buAutoNum type="alphaUcPeriod"/>
            </a:pPr>
            <a:r>
              <a:rPr lang="en-US" altLang="en-US" sz="3600" dirty="0">
                <a:effectLst/>
              </a:rPr>
              <a:t>Rapid Warming in Spring</a:t>
            </a:r>
          </a:p>
          <a:p>
            <a:pPr marL="742950" indent="-742950">
              <a:buFont typeface="+mj-lt"/>
              <a:buAutoNum type="alphaUcPeriod"/>
            </a:pPr>
            <a:r>
              <a:rPr lang="en-US" altLang="en-US" sz="3600" dirty="0">
                <a:effectLst/>
              </a:rPr>
              <a:t>Road Weather Information System </a:t>
            </a:r>
          </a:p>
          <a:p>
            <a:pPr marL="742950" indent="-742950">
              <a:buFont typeface="+mj-lt"/>
              <a:buAutoNum type="alphaUcPeriod"/>
            </a:pPr>
            <a:r>
              <a:rPr lang="en-US" altLang="en-US" sz="3600" dirty="0">
                <a:effectLst/>
              </a:rPr>
              <a:t>Real Work Is Shoveling</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altLang="en-US" sz="3600" dirty="0">
                <a:effectLst/>
              </a:rPr>
              <a:t>What does RWIS stand for?</a:t>
            </a:r>
          </a:p>
          <a:p>
            <a:pPr>
              <a:buNone/>
            </a:pPr>
            <a:endParaRPr lang="en-US" altLang="en-US" sz="3600" dirty="0">
              <a:solidFill>
                <a:schemeClr val="accent1">
                  <a:lumMod val="75000"/>
                </a:schemeClr>
              </a:solidFill>
              <a:effectLst/>
            </a:endParaRPr>
          </a:p>
          <a:p>
            <a:pPr marL="742950" indent="-742950">
              <a:buFont typeface="+mj-lt"/>
              <a:buAutoNum type="alphaUcPeriod"/>
            </a:pPr>
            <a:r>
              <a:rPr lang="en-US" altLang="en-US" sz="3600" dirty="0">
                <a:solidFill>
                  <a:schemeClr val="accent1">
                    <a:lumMod val="75000"/>
                  </a:schemeClr>
                </a:solidFill>
                <a:effectLst/>
              </a:rPr>
              <a:t>Ready for Winter Ice Storm</a:t>
            </a:r>
          </a:p>
          <a:p>
            <a:pPr marL="742950" indent="-742950">
              <a:buFont typeface="+mj-lt"/>
              <a:buAutoNum type="alphaUcPeriod"/>
            </a:pPr>
            <a:r>
              <a:rPr lang="en-US" altLang="en-US" sz="3600" dirty="0">
                <a:solidFill>
                  <a:schemeClr val="accent1">
                    <a:lumMod val="75000"/>
                  </a:schemeClr>
                </a:solidFill>
                <a:effectLst/>
              </a:rPr>
              <a:t>Rapid Warming in Spring</a:t>
            </a:r>
          </a:p>
          <a:p>
            <a:pPr marL="742950" indent="-742950">
              <a:buFont typeface="+mj-lt"/>
              <a:buAutoNum type="alphaUcPeriod"/>
            </a:pPr>
            <a:r>
              <a:rPr lang="en-US" altLang="en-US" sz="3600" dirty="0">
                <a:solidFill>
                  <a:srgbClr val="FFFF00"/>
                </a:solidFill>
                <a:effectLst/>
              </a:rPr>
              <a:t>Road Weather Information System </a:t>
            </a:r>
            <a:endParaRPr lang="en-US" altLang="en-US" sz="3600" dirty="0">
              <a:solidFill>
                <a:schemeClr val="accent1">
                  <a:lumMod val="75000"/>
                </a:schemeClr>
              </a:solidFill>
              <a:effectLst/>
            </a:endParaRPr>
          </a:p>
          <a:p>
            <a:pPr marL="742950" indent="-742950">
              <a:buFont typeface="+mj-lt"/>
              <a:buAutoNum type="alphaUcPeriod"/>
            </a:pPr>
            <a:r>
              <a:rPr lang="en-US" altLang="en-US" sz="3600" dirty="0">
                <a:solidFill>
                  <a:schemeClr val="accent1">
                    <a:lumMod val="75000"/>
                  </a:schemeClr>
                </a:solidFill>
                <a:effectLst/>
              </a:rPr>
              <a:t>Real Work Is Shoveling</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685800" y="304800"/>
            <a:ext cx="2209800" cy="609600"/>
          </a:xfrm>
        </p:spPr>
        <p:txBody>
          <a:bodyPr>
            <a:normAutofit fontScale="90000"/>
          </a:bodyPr>
          <a:lstStyle/>
          <a:p>
            <a:pPr eaLnBrk="1" hangingPunct="1"/>
            <a:r>
              <a:rPr lang="en-US" altLang="en-US" sz="4400" dirty="0">
                <a:effectLst/>
              </a:rPr>
              <a:t>RWIS</a:t>
            </a:r>
            <a:r>
              <a:rPr lang="en-US" altLang="en-US" dirty="0"/>
              <a:t> </a:t>
            </a:r>
          </a:p>
        </p:txBody>
      </p:sp>
      <p:pic>
        <p:nvPicPr>
          <p:cNvPr id="236548" name="Picture 4" descr="tow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7840" y="1304212"/>
            <a:ext cx="2834304" cy="432351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36549" name="Picture 5" descr="C:\Users\Roman\Dropbox\clearroads training\Screenshots\Screenshot 2014-11-10 09.44.23.png"/>
          <p:cNvPicPr>
            <a:picLocks noChangeAspect="1" noChangeArrowheads="1"/>
          </p:cNvPicPr>
          <p:nvPr/>
        </p:nvPicPr>
        <p:blipFill>
          <a:blip r:embed="rId4" cstate="print">
            <a:extLst>
              <a:ext uri="{28A0092B-C50C-407E-A947-70E740481C1C}">
                <a14:useLocalDpi xmlns:a14="http://schemas.microsoft.com/office/drawing/2010/main" val="0"/>
              </a:ext>
            </a:extLst>
          </a:blip>
          <a:srcRect l="58429" t="20438" r="14999" b="38200"/>
          <a:stretch>
            <a:fillRect/>
          </a:stretch>
        </p:blipFill>
        <p:spPr bwMode="auto">
          <a:xfrm>
            <a:off x="745395" y="1143000"/>
            <a:ext cx="4360005" cy="36576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9" name="Rectangle 9"/>
          <p:cNvSpPr>
            <a:spLocks noChangeArrowheads="1"/>
          </p:cNvSpPr>
          <p:nvPr/>
        </p:nvSpPr>
        <p:spPr bwMode="auto">
          <a:xfrm>
            <a:off x="762000" y="3886200"/>
            <a:ext cx="8077200" cy="2246769"/>
          </a:xfrm>
          <a:prstGeom prst="rect">
            <a:avLst/>
          </a:prstGeom>
          <a:solidFill>
            <a:srgbClr val="FFFF00"/>
          </a:solidFill>
          <a:ln w="3175">
            <a:solidFill>
              <a:schemeClr val="tx1"/>
            </a:solidFill>
          </a:ln>
          <a:extLst/>
        </p:spPr>
        <p:txBody>
          <a:bodyPr wrap="square">
            <a:spAutoFit/>
          </a:bodyPr>
          <a:lstStyle>
            <a:lvl1pPr eaLnBrk="0" hangingPunct="0">
              <a:defRPr sz="3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dirty="0">
                <a:solidFill>
                  <a:srgbClr val="FF0000"/>
                </a:solidFill>
              </a:rPr>
              <a:t>Note to presenters:  If your state has access to RWIS data, place your website access info here.  </a:t>
            </a:r>
            <a:r>
              <a:rPr lang="en-US" altLang="en-US" sz="2800" dirty="0" err="1">
                <a:solidFill>
                  <a:srgbClr val="FF0000"/>
                </a:solidFill>
              </a:rPr>
              <a:t>MnDOT’s</a:t>
            </a:r>
            <a:r>
              <a:rPr lang="en-US" altLang="en-US" sz="2800" dirty="0">
                <a:solidFill>
                  <a:srgbClr val="FF0000"/>
                </a:solidFill>
              </a:rPr>
              <a:t> is   </a:t>
            </a:r>
            <a:r>
              <a:rPr lang="en-US" altLang="en-US" sz="2800" dirty="0">
                <a:solidFill>
                  <a:srgbClr val="FF0000"/>
                </a:solidFill>
                <a:hlinkClick r:id="rId5"/>
              </a:rPr>
              <a:t>www.rwis.dot.state.mn.us</a:t>
            </a:r>
            <a:endParaRPr lang="en-US" altLang="en-US" sz="2800" dirty="0">
              <a:solidFill>
                <a:srgbClr val="FF0000"/>
              </a:solidFill>
            </a:endParaRPr>
          </a:p>
          <a:p>
            <a:pPr eaLnBrk="1" hangingPunct="1"/>
            <a:r>
              <a:rPr lang="en-US" altLang="en-US" sz="2800" dirty="0">
                <a:solidFill>
                  <a:srgbClr val="FF0000"/>
                </a:solidFill>
              </a:rPr>
              <a:t>Delete this yellow box before making presentation.</a:t>
            </a:r>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572606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srcRect b="22028"/>
          <a:stretch/>
        </p:blipFill>
        <p:spPr>
          <a:xfrm>
            <a:off x="228600" y="914400"/>
            <a:ext cx="7924800" cy="4234827"/>
          </a:xfrm>
          <a:prstGeom prst="rect">
            <a:avLst/>
          </a:prstGeom>
          <a:ln w="3175">
            <a:solidFill>
              <a:schemeClr val="tx1"/>
            </a:solidFill>
          </a:ln>
        </p:spPr>
      </p:pic>
      <p:sp>
        <p:nvSpPr>
          <p:cNvPr id="5" name="Oval 4"/>
          <p:cNvSpPr/>
          <p:nvPr/>
        </p:nvSpPr>
        <p:spPr>
          <a:xfrm>
            <a:off x="457200" y="2971800"/>
            <a:ext cx="21336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2438400" y="3429000"/>
            <a:ext cx="1600200" cy="381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962400" y="3581400"/>
            <a:ext cx="2590800" cy="461665"/>
          </a:xfrm>
          <a:prstGeom prst="rect">
            <a:avLst/>
          </a:prstGeom>
          <a:noFill/>
        </p:spPr>
        <p:txBody>
          <a:bodyPr wrap="square" rtlCol="0">
            <a:spAutoFit/>
          </a:bodyPr>
          <a:lstStyle/>
          <a:p>
            <a:r>
              <a:rPr lang="en-US" sz="2400" b="1" dirty="0"/>
              <a:t>Select State here!</a:t>
            </a:r>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
        <p:nvSpPr>
          <p:cNvPr id="2" name="Title 1"/>
          <p:cNvSpPr>
            <a:spLocks noGrp="1"/>
          </p:cNvSpPr>
          <p:nvPr>
            <p:ph type="title"/>
          </p:nvPr>
        </p:nvSpPr>
        <p:spPr>
          <a:xfrm>
            <a:off x="228600" y="4953000"/>
            <a:ext cx="8763000" cy="1219200"/>
          </a:xfrm>
        </p:spPr>
        <p:txBody>
          <a:bodyPr>
            <a:normAutofit/>
          </a:bodyPr>
          <a:lstStyle/>
          <a:p>
            <a:r>
              <a:rPr lang="en-US" sz="2300" dirty="0">
                <a:latin typeface="Arial" pitchFamily="34" charset="0"/>
                <a:cs typeface="Arial" pitchFamily="34" charset="0"/>
              </a:rPr>
              <a:t>RWIS information for many states can be found at: https://mesonet.agron.iastate.edu/RWIS/currentSF.phtml</a:t>
            </a:r>
          </a:p>
        </p:txBody>
      </p:sp>
    </p:spTree>
    <p:extLst>
      <p:ext uri="{BB962C8B-B14F-4D97-AF65-F5344CB8AC3E}">
        <p14:creationId xmlns:p14="http://schemas.microsoft.com/office/powerpoint/2010/main" val="2504421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229600" cy="1143000"/>
          </a:xfrm>
        </p:spPr>
        <p:txBody>
          <a:bodyPr>
            <a:normAutofit/>
          </a:bodyPr>
          <a:lstStyle/>
          <a:p>
            <a:r>
              <a:rPr lang="en-US" sz="3200" dirty="0">
                <a:effectLst/>
                <a:latin typeface="Arial" pitchFamily="34" charset="0"/>
                <a:cs typeface="Arial" pitchFamily="34" charset="0"/>
              </a:rPr>
              <a:t>Or at</a:t>
            </a:r>
            <a:r>
              <a:rPr lang="en-US" sz="3200" dirty="0">
                <a:latin typeface="Arial" pitchFamily="34" charset="0"/>
                <a:cs typeface="Arial" pitchFamily="34" charset="0"/>
              </a:rPr>
              <a:t>: </a:t>
            </a:r>
            <a:r>
              <a:rPr lang="en-US" sz="2700" dirty="0">
                <a:latin typeface="Arial" pitchFamily="34" charset="0"/>
                <a:cs typeface="Arial" pitchFamily="34" charset="0"/>
              </a:rPr>
              <a:t>http://mesowest.utah.edu</a:t>
            </a:r>
            <a:endParaRPr lang="en-US" sz="3200" dirty="0">
              <a:latin typeface="Arial" pitchFamily="34" charset="0"/>
              <a:cs typeface="Arial" pitchFamily="34" charset="0"/>
            </a:endParaRPr>
          </a:p>
        </p:txBody>
      </p:sp>
      <p:pic>
        <p:nvPicPr>
          <p:cNvPr id="6" name="Picture 5"/>
          <p:cNvPicPr>
            <a:picLocks noChangeAspect="1"/>
          </p:cNvPicPr>
          <p:nvPr/>
        </p:nvPicPr>
        <p:blipFill>
          <a:blip r:embed="rId3" cstate="print"/>
          <a:stretch>
            <a:fillRect/>
          </a:stretch>
        </p:blipFill>
        <p:spPr>
          <a:xfrm>
            <a:off x="457200" y="1676400"/>
            <a:ext cx="6718646" cy="4379921"/>
          </a:xfrm>
          <a:prstGeom prst="rect">
            <a:avLst/>
          </a:prstGeom>
          <a:ln w="3175">
            <a:solidFill>
              <a:schemeClr val="tx1"/>
            </a:solidFill>
          </a:ln>
        </p:spPr>
      </p:pic>
      <p:sp>
        <p:nvSpPr>
          <p:cNvPr id="4" name="Oval 3"/>
          <p:cNvSpPr/>
          <p:nvPr/>
        </p:nvSpPr>
        <p:spPr>
          <a:xfrm>
            <a:off x="228600" y="2514600"/>
            <a:ext cx="2286000"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86000" y="3657600"/>
            <a:ext cx="6400800" cy="954107"/>
          </a:xfrm>
          <a:prstGeom prst="rect">
            <a:avLst/>
          </a:prstGeom>
          <a:solidFill>
            <a:srgbClr val="FFFF00"/>
          </a:solidFill>
          <a:ln w="3175">
            <a:solidFill>
              <a:srgbClr val="C00000"/>
            </a:solidFill>
          </a:ln>
        </p:spPr>
        <p:txBody>
          <a:bodyPr wrap="square" rtlCol="0">
            <a:spAutoFit/>
          </a:bodyPr>
          <a:lstStyle/>
          <a:p>
            <a:r>
              <a:rPr lang="en-US" sz="2800" dirty="0"/>
              <a:t>Select your state and road weather to get road weather information for your area</a:t>
            </a:r>
          </a:p>
        </p:txBody>
      </p:sp>
      <p:pic>
        <p:nvPicPr>
          <p:cNvPr id="7" name="Picture 6" descr="Clear Roads Logo use.jpg"/>
          <p:cNvPicPr>
            <a:picLocks noChangeAspect="1"/>
          </p:cNvPicPr>
          <p:nvPr/>
        </p:nvPicPr>
        <p:blipFill>
          <a:blip r:embed="rId4" cstate="print"/>
          <a:stretch>
            <a:fillRect/>
          </a:stretch>
        </p:blipFill>
        <p:spPr>
          <a:xfrm>
            <a:off x="7239000" y="5943600"/>
            <a:ext cx="1900428" cy="615685"/>
          </a:xfrm>
          <a:prstGeom prst="rect">
            <a:avLst/>
          </a:prstGeom>
        </p:spPr>
      </p:pic>
    </p:spTree>
    <p:extLst>
      <p:ext uri="{BB962C8B-B14F-4D97-AF65-F5344CB8AC3E}">
        <p14:creationId xmlns:p14="http://schemas.microsoft.com/office/powerpoint/2010/main" val="458613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215900" y="152400"/>
            <a:ext cx="8928100" cy="660400"/>
          </a:xfrm>
        </p:spPr>
        <p:txBody>
          <a:bodyPr>
            <a:normAutofit fontScale="90000"/>
          </a:bodyPr>
          <a:lstStyle/>
          <a:p>
            <a:pPr eaLnBrk="1" hangingPunct="1">
              <a:lnSpc>
                <a:spcPts val="3300"/>
              </a:lnSpc>
            </a:pPr>
            <a:r>
              <a:rPr lang="en-US" sz="4000" dirty="0"/>
              <a:t>Road Weather Information System </a:t>
            </a:r>
            <a:br>
              <a:rPr lang="en-US" sz="4000" dirty="0"/>
            </a:br>
            <a:r>
              <a:rPr lang="en-US" sz="4000" dirty="0"/>
              <a:t>(RWIS)</a:t>
            </a:r>
            <a:endParaRPr lang="en-US" dirty="0"/>
          </a:p>
        </p:txBody>
      </p:sp>
      <p:sp>
        <p:nvSpPr>
          <p:cNvPr id="211971" name="Rectangle 3"/>
          <p:cNvSpPr>
            <a:spLocks noGrp="1" noChangeArrowheads="1"/>
          </p:cNvSpPr>
          <p:nvPr>
            <p:ph type="body" idx="1"/>
          </p:nvPr>
        </p:nvSpPr>
        <p:spPr>
          <a:xfrm>
            <a:off x="3124200" y="1828800"/>
            <a:ext cx="6019800" cy="4114800"/>
          </a:xfrm>
        </p:spPr>
        <p:txBody>
          <a:bodyPr>
            <a:normAutofit/>
          </a:bodyPr>
          <a:lstStyle/>
          <a:p>
            <a:pPr eaLnBrk="1" hangingPunct="1">
              <a:buClr>
                <a:schemeClr val="bg1"/>
              </a:buClr>
            </a:pPr>
            <a:r>
              <a:rPr lang="en-US" sz="3600" dirty="0">
                <a:effectLst/>
              </a:rPr>
              <a:t>Pavement and bridge temperature.</a:t>
            </a:r>
          </a:p>
          <a:p>
            <a:pPr eaLnBrk="1" hangingPunct="1">
              <a:buClr>
                <a:schemeClr val="bg1"/>
              </a:buClr>
            </a:pPr>
            <a:r>
              <a:rPr lang="en-US" sz="3600" dirty="0">
                <a:effectLst/>
              </a:rPr>
              <a:t>Subsurface temperature.</a:t>
            </a:r>
          </a:p>
          <a:p>
            <a:pPr eaLnBrk="1" hangingPunct="1">
              <a:buClr>
                <a:schemeClr val="bg1"/>
              </a:buClr>
            </a:pPr>
            <a:r>
              <a:rPr lang="en-US" sz="3600" dirty="0">
                <a:effectLst/>
              </a:rPr>
              <a:t>Wind speed and direction.</a:t>
            </a:r>
          </a:p>
          <a:p>
            <a:pPr eaLnBrk="1" hangingPunct="1">
              <a:buClr>
                <a:schemeClr val="bg1"/>
              </a:buClr>
            </a:pPr>
            <a:r>
              <a:rPr lang="en-US" sz="3600" dirty="0">
                <a:effectLst/>
              </a:rPr>
              <a:t>Air temperature.</a:t>
            </a:r>
          </a:p>
          <a:p>
            <a:pPr eaLnBrk="1" hangingPunct="1">
              <a:buClr>
                <a:schemeClr val="bg1"/>
              </a:buClr>
            </a:pPr>
            <a:r>
              <a:rPr lang="en-US" sz="3600" dirty="0">
                <a:effectLst/>
              </a:rPr>
              <a:t>Relative humidity.</a:t>
            </a:r>
          </a:p>
          <a:p>
            <a:pPr eaLnBrk="1" hangingPunct="1">
              <a:buClr>
                <a:schemeClr val="bg1"/>
              </a:buClr>
            </a:pPr>
            <a:r>
              <a:rPr lang="en-US" sz="3600" dirty="0">
                <a:effectLst/>
              </a:rPr>
              <a:t>Precipitation. </a:t>
            </a:r>
          </a:p>
          <a:p>
            <a:pPr eaLnBrk="1" hangingPunct="1">
              <a:buClr>
                <a:schemeClr val="bg1"/>
              </a:buClr>
            </a:pPr>
            <a:r>
              <a:rPr lang="en-US" sz="3600" dirty="0">
                <a:effectLst/>
              </a:rPr>
              <a:t>Cameras.</a:t>
            </a:r>
            <a:endParaRPr lang="en-US" sz="3600" dirty="0">
              <a:effectLst/>
              <a:latin typeface="Arial" pitchFamily="34" charset="0"/>
              <a:cs typeface="Arial" pitchFamily="34" charset="0"/>
            </a:endParaRPr>
          </a:p>
        </p:txBody>
      </p:sp>
      <p:pic>
        <p:nvPicPr>
          <p:cNvPr id="211972" name="Picture 5" descr="IMG_0076"/>
          <p:cNvPicPr>
            <a:picLocks noChangeAspect="1" noChangeArrowheads="1"/>
          </p:cNvPicPr>
          <p:nvPr/>
        </p:nvPicPr>
        <p:blipFill>
          <a:blip r:embed="rId3" cstate="print"/>
          <a:srcRect l="22159" t="7962" r="26704"/>
          <a:stretch>
            <a:fillRect/>
          </a:stretch>
        </p:blipFill>
        <p:spPr bwMode="auto">
          <a:xfrm>
            <a:off x="838200" y="1097280"/>
            <a:ext cx="2209800" cy="5303520"/>
          </a:xfrm>
          <a:prstGeom prst="rect">
            <a:avLst/>
          </a:prstGeom>
          <a:noFill/>
          <a:ln w="3175">
            <a:solidFill>
              <a:schemeClr val="tx1"/>
            </a:solidFill>
            <a:miter lim="800000"/>
            <a:headEnd/>
            <a:tailEnd/>
          </a:ln>
        </p:spPr>
      </p:pic>
      <p:sp>
        <p:nvSpPr>
          <p:cNvPr id="8" name="5-Point Star 7"/>
          <p:cNvSpPr/>
          <p:nvPr/>
        </p:nvSpPr>
        <p:spPr>
          <a:xfrm>
            <a:off x="8534400" y="1142343"/>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610600" y="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573262" y="6089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C:\Users\Fortinconsulting\Desktop\pastedIm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048000"/>
            <a:ext cx="3992880" cy="254962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30403" name="Rectangle 3"/>
          <p:cNvSpPr>
            <a:spLocks noGrp="1" noChangeArrowheads="1"/>
          </p:cNvSpPr>
          <p:nvPr>
            <p:ph type="body" idx="1"/>
          </p:nvPr>
        </p:nvSpPr>
        <p:spPr>
          <a:xfrm>
            <a:off x="0" y="1219200"/>
            <a:ext cx="7467600" cy="5562600"/>
          </a:xfrm>
        </p:spPr>
        <p:txBody>
          <a:bodyPr>
            <a:normAutofit/>
          </a:bodyPr>
          <a:lstStyle/>
          <a:p>
            <a:pPr marL="457200" eaLnBrk="1" hangingPunct="1">
              <a:lnSpc>
                <a:spcPct val="80000"/>
              </a:lnSpc>
              <a:buClr>
                <a:schemeClr val="bg1"/>
              </a:buClr>
            </a:pPr>
            <a:r>
              <a:rPr lang="en-US" sz="2800" dirty="0">
                <a:latin typeface="Arial" pitchFamily="34" charset="0"/>
                <a:cs typeface="Arial" pitchFamily="34" charset="0"/>
              </a:rPr>
              <a:t>Pavement and bridge surface temperatures.</a:t>
            </a:r>
          </a:p>
          <a:p>
            <a:pPr marL="457200" eaLnBrk="1" hangingPunct="1">
              <a:lnSpc>
                <a:spcPct val="80000"/>
              </a:lnSpc>
              <a:buClr>
                <a:schemeClr val="bg1"/>
              </a:buClr>
            </a:pPr>
            <a:r>
              <a:rPr lang="en-US" sz="2800" dirty="0">
                <a:latin typeface="Arial" pitchFamily="34" charset="0"/>
                <a:cs typeface="Arial" pitchFamily="34" charset="0"/>
              </a:rPr>
              <a:t>Actual roadside weather and surface conditions.</a:t>
            </a:r>
          </a:p>
          <a:p>
            <a:pPr marL="457200" eaLnBrk="1" hangingPunct="1">
              <a:lnSpc>
                <a:spcPct val="80000"/>
              </a:lnSpc>
              <a:buClr>
                <a:schemeClr val="bg1"/>
              </a:buClr>
            </a:pPr>
            <a:r>
              <a:rPr lang="en-US" sz="2800" dirty="0">
                <a:latin typeface="Arial" pitchFamily="34" charset="0"/>
                <a:cs typeface="Arial" pitchFamily="34" charset="0"/>
              </a:rPr>
              <a:t>Better ability to predict how road conditions will change.</a:t>
            </a:r>
          </a:p>
          <a:p>
            <a:pPr marL="457200" eaLnBrk="1" hangingPunct="1">
              <a:lnSpc>
                <a:spcPct val="80000"/>
              </a:lnSpc>
              <a:buClr>
                <a:schemeClr val="bg1"/>
              </a:buClr>
            </a:pPr>
            <a:r>
              <a:rPr lang="en-US" sz="2800" dirty="0">
                <a:latin typeface="Arial" pitchFamily="34" charset="0"/>
                <a:cs typeface="Arial" pitchFamily="34" charset="0"/>
              </a:rPr>
              <a:t>Newer pavement sensors                 indicate.</a:t>
            </a:r>
          </a:p>
          <a:p>
            <a:pPr lvl="1">
              <a:lnSpc>
                <a:spcPct val="80000"/>
              </a:lnSpc>
              <a:buClr>
                <a:schemeClr val="bg1"/>
              </a:buClr>
            </a:pPr>
            <a:r>
              <a:rPr lang="en-US" sz="2400" dirty="0">
                <a:latin typeface="Arial" pitchFamily="34" charset="0"/>
                <a:cs typeface="Arial" pitchFamily="34" charset="0"/>
              </a:rPr>
              <a:t>salt concentration on the                          roadway</a:t>
            </a:r>
          </a:p>
          <a:p>
            <a:pPr lvl="1">
              <a:lnSpc>
                <a:spcPct val="80000"/>
              </a:lnSpc>
              <a:buClr>
                <a:schemeClr val="bg1"/>
              </a:buClr>
            </a:pPr>
            <a:r>
              <a:rPr lang="en-US" sz="2400" dirty="0">
                <a:latin typeface="Arial" pitchFamily="34" charset="0"/>
                <a:cs typeface="Arial" pitchFamily="34" charset="0"/>
              </a:rPr>
              <a:t>depth of precipitation </a:t>
            </a:r>
          </a:p>
          <a:p>
            <a:pPr lvl="1">
              <a:lnSpc>
                <a:spcPct val="80000"/>
              </a:lnSpc>
              <a:buClr>
                <a:schemeClr val="bg1"/>
              </a:buClr>
            </a:pPr>
            <a:r>
              <a:rPr lang="en-US" sz="2400" dirty="0">
                <a:latin typeface="Arial" pitchFamily="34" charset="0"/>
                <a:cs typeface="Arial" pitchFamily="34" charset="0"/>
              </a:rPr>
              <a:t>freezing point of the solution                             on the road surface</a:t>
            </a:r>
          </a:p>
          <a:p>
            <a:pPr>
              <a:lnSpc>
                <a:spcPct val="80000"/>
              </a:lnSpc>
              <a:buClr>
                <a:schemeClr val="bg1"/>
              </a:buClr>
            </a:pPr>
            <a:r>
              <a:rPr lang="en-US" sz="2800" dirty="0">
                <a:latin typeface="Arial" pitchFamily="34" charset="0"/>
                <a:cs typeface="Arial" pitchFamily="34" charset="0"/>
              </a:rPr>
              <a:t>Ability to monitor conditions remotely.</a:t>
            </a:r>
          </a:p>
          <a:p>
            <a:pPr eaLnBrk="1" hangingPunct="1">
              <a:lnSpc>
                <a:spcPct val="80000"/>
              </a:lnSpc>
              <a:buClr>
                <a:schemeClr val="accent2"/>
              </a:buClr>
            </a:pPr>
            <a:endParaRPr lang="en-US" sz="2800" dirty="0"/>
          </a:p>
        </p:txBody>
      </p:sp>
      <p:sp>
        <p:nvSpPr>
          <p:cNvPr id="230402" name="Rectangle 2"/>
          <p:cNvSpPr>
            <a:spLocks noGrp="1" noChangeArrowheads="1"/>
          </p:cNvSpPr>
          <p:nvPr>
            <p:ph type="title"/>
          </p:nvPr>
        </p:nvSpPr>
        <p:spPr>
          <a:xfrm>
            <a:off x="457200" y="304800"/>
            <a:ext cx="7516812" cy="685800"/>
          </a:xfrm>
        </p:spPr>
        <p:txBody>
          <a:bodyPr/>
          <a:lstStyle/>
          <a:p>
            <a:pPr eaLnBrk="1" hangingPunct="1"/>
            <a:r>
              <a:rPr lang="en-US" sz="4000" dirty="0"/>
              <a:t>RWIS benefits</a:t>
            </a:r>
            <a:endParaRPr lang="en-US" dirty="0"/>
          </a:p>
        </p:txBody>
      </p:sp>
      <p:sp>
        <p:nvSpPr>
          <p:cNvPr id="2" name="AutoShape 2" descr="https://outlook.office365.com/owa/service.svc/s/GetFileAttachment?id=AAMkADBlMGIzZjI3LTRkNjQtNGFkMi04MTRjLWJjZTg3MGQ0NTMyMwBGAAAAAAA%2FSf4H1t9CRbKK0T%2FDmZYnBwAN04lW4QHJTKw%2FO%2B0j6g8cAAAAAAEMAAAN04lW4QHJTKw%2FO%2B0j6g8cAAAy2ggfAAABEgAQALsPOhQkaWBDlGEUyDswPTM%3D&amp;X-OWA-CANARY=bHy6Oj5La06wnxioEcdoTvaGDJkMOtIITwK357TOo_-84ohDBV5GYa5aopJwYEnr7foxNaGaKq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outlook.office365.com/owa/service.svc/s/GetFileAttachment?id=AAMkADBlMGIzZjI3LTRkNjQtNGFkMi04MTRjLWJjZTg3MGQ0NTMyMwBGAAAAAAA%2FSf4H1t9CRbKK0T%2FDmZYnBwAN04lW4QHJTKw%2FO%2B0j6g8cAAAAAAEMAAAN04lW4QHJTKw%2FO%2B0j6g8cAAAy2ggfAAABEgAQALsPOhQkaWBDlGEUyDswPTM%3D&amp;X-OWA-CANARY=bHy6Oj5La06wnxioEcdoTvaGDJkMOtIITwK357TOo_-84ohDBV5GYa5aopJwYEnr7foxNaGaKq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415" r="16965" b="19286"/>
          <a:stretch/>
        </p:blipFill>
        <p:spPr bwMode="auto">
          <a:xfrm>
            <a:off x="649986" y="1546086"/>
            <a:ext cx="7543800" cy="4245226"/>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3352800" y="1524000"/>
            <a:ext cx="952500" cy="6324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 name="Oval 2"/>
          <p:cNvSpPr/>
          <p:nvPr/>
        </p:nvSpPr>
        <p:spPr>
          <a:xfrm>
            <a:off x="2362200" y="2286000"/>
            <a:ext cx="1295400" cy="3886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2581" name="TextBox 4"/>
          <p:cNvSpPr txBox="1">
            <a:spLocks noChangeArrowheads="1"/>
          </p:cNvSpPr>
          <p:nvPr/>
        </p:nvSpPr>
        <p:spPr bwMode="auto">
          <a:xfrm>
            <a:off x="457200" y="304800"/>
            <a:ext cx="4057650" cy="70788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dirty="0">
                <a:solidFill>
                  <a:schemeClr val="bg1"/>
                </a:solidFill>
                <a:latin typeface="Tw Cen MT Condensed Extra Bold" pitchFamily="34" charset="0"/>
              </a:rPr>
              <a:t>Area Overview</a:t>
            </a:r>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
        <p:nvSpPr>
          <p:cNvPr id="13" name="TextBox 12"/>
          <p:cNvSpPr txBox="1"/>
          <p:nvPr/>
        </p:nvSpPr>
        <p:spPr>
          <a:xfrm>
            <a:off x="1600200" y="1752600"/>
            <a:ext cx="5867400" cy="923330"/>
          </a:xfrm>
          <a:prstGeom prst="rect">
            <a:avLst/>
          </a:prstGeom>
          <a:solidFill>
            <a:srgbClr val="FFFF00"/>
          </a:solidFill>
          <a:ln w="3175">
            <a:solidFill>
              <a:schemeClr val="tx1"/>
            </a:solidFill>
          </a:ln>
        </p:spPr>
        <p:txBody>
          <a:bodyPr wrap="square" rtlCol="0">
            <a:spAutoFit/>
          </a:bodyPr>
          <a:lstStyle/>
          <a:p>
            <a:r>
              <a:rPr lang="en-US" dirty="0">
                <a:latin typeface="Arial" pitchFamily="34" charset="0"/>
                <a:cs typeface="Arial" pitchFamily="34" charset="0"/>
              </a:rPr>
              <a:t>Note to presenter:  If you have sample RWIS data, insert YOUR EXAMPLE REPORT HERE instead of this one.  Delete this yellow box before making presentation.</a:t>
            </a:r>
          </a:p>
        </p:txBody>
      </p:sp>
    </p:spTree>
    <p:extLst>
      <p:ext uri="{BB962C8B-B14F-4D97-AF65-F5344CB8AC3E}">
        <p14:creationId xmlns:p14="http://schemas.microsoft.com/office/powerpoint/2010/main" val="1187882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RWIS provides information regarding:</a:t>
            </a:r>
          </a:p>
          <a:p>
            <a:pPr>
              <a:buNone/>
            </a:pPr>
            <a:endParaRPr lang="en-US" sz="3600" dirty="0">
              <a:effectLst/>
            </a:endParaRPr>
          </a:p>
          <a:p>
            <a:pPr marL="742950" indent="-742950">
              <a:buClr>
                <a:schemeClr val="bg1"/>
              </a:buClr>
              <a:buFont typeface="+mj-lt"/>
              <a:buAutoNum type="alphaUcPeriod"/>
            </a:pPr>
            <a:r>
              <a:rPr lang="en-US" sz="3600" dirty="0">
                <a:effectLst/>
              </a:rPr>
              <a:t>Pavement and bridge temperature</a:t>
            </a:r>
          </a:p>
          <a:p>
            <a:pPr marL="742950" indent="-742950">
              <a:buClr>
                <a:schemeClr val="bg1"/>
              </a:buClr>
              <a:buFont typeface="+mj-lt"/>
              <a:buAutoNum type="alphaUcPeriod"/>
            </a:pPr>
            <a:r>
              <a:rPr lang="en-US" sz="3600" dirty="0">
                <a:effectLst/>
              </a:rPr>
              <a:t>Subsurface temperature</a:t>
            </a:r>
          </a:p>
          <a:p>
            <a:pPr marL="742950" indent="-742950">
              <a:buClr>
                <a:schemeClr val="bg1"/>
              </a:buClr>
              <a:buFont typeface="+mj-lt"/>
              <a:buAutoNum type="alphaUcPeriod"/>
            </a:pPr>
            <a:r>
              <a:rPr lang="en-US" sz="3600" dirty="0">
                <a:effectLst/>
              </a:rPr>
              <a:t>Wind speed and direction</a:t>
            </a:r>
          </a:p>
          <a:p>
            <a:pPr marL="742950" indent="-742950">
              <a:buClr>
                <a:schemeClr val="bg1"/>
              </a:buClr>
              <a:buFont typeface="+mj-lt"/>
              <a:buAutoNum type="alphaUcPeriod"/>
            </a:pPr>
            <a:r>
              <a:rPr lang="en-US" sz="3600" dirty="0">
                <a:effectLst/>
              </a:rPr>
              <a:t>Air temperature</a:t>
            </a:r>
          </a:p>
          <a:p>
            <a:pPr marL="742950" indent="-742950">
              <a:buClr>
                <a:schemeClr val="bg1"/>
              </a:buClr>
              <a:buFont typeface="+mj-lt"/>
              <a:buAutoNum type="alphaUcPeriod"/>
            </a:pPr>
            <a:r>
              <a:rPr lang="en-US" sz="3600" dirty="0">
                <a:effectLst/>
              </a:rPr>
              <a:t>All of the above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2667000"/>
            <a:ext cx="3276600" cy="369332"/>
          </a:xfrm>
          <a:prstGeom prst="rect">
            <a:avLst/>
          </a:prstGeom>
          <a:solidFill>
            <a:schemeClr val="accent5">
              <a:lumMod val="60000"/>
              <a:lumOff val="40000"/>
            </a:schemeClr>
          </a:solidFill>
        </p:spPr>
        <p:txBody>
          <a:bodyPr wrap="square" rtlCol="0">
            <a:spAutoFit/>
          </a:bodyPr>
          <a:lstStyle/>
          <a:p>
            <a:endParaRPr lang="en-US" dirty="0"/>
          </a:p>
        </p:txBody>
      </p:sp>
      <p:sp>
        <p:nvSpPr>
          <p:cNvPr id="3" name="Content Placeholder 2"/>
          <p:cNvSpPr>
            <a:spLocks noGrp="1"/>
          </p:cNvSpPr>
          <p:nvPr>
            <p:ph idx="1"/>
          </p:nvPr>
        </p:nvSpPr>
        <p:spPr>
          <a:xfrm>
            <a:off x="0" y="1447800"/>
            <a:ext cx="8686800" cy="4749800"/>
          </a:xfrm>
        </p:spPr>
        <p:txBody>
          <a:bodyPr/>
          <a:lstStyle/>
          <a:p>
            <a:endParaRPr lang="en-US" dirty="0">
              <a:latin typeface="Arial" pitchFamily="34" charset="0"/>
              <a:cs typeface="Arial" pitchFamily="34" charset="0"/>
            </a:endParaRPr>
          </a:p>
          <a:p>
            <a:pPr>
              <a:buNone/>
            </a:pPr>
            <a:endParaRPr lang="en-US" dirty="0"/>
          </a:p>
        </p:txBody>
      </p:sp>
      <p:sp>
        <p:nvSpPr>
          <p:cNvPr id="2" name="TextBox 1"/>
          <p:cNvSpPr txBox="1"/>
          <p:nvPr/>
        </p:nvSpPr>
        <p:spPr>
          <a:xfrm>
            <a:off x="457200" y="1066800"/>
            <a:ext cx="8382000" cy="4370427"/>
          </a:xfrm>
          <a:prstGeom prst="rect">
            <a:avLst/>
          </a:prstGeom>
          <a:noFill/>
        </p:spPr>
        <p:txBody>
          <a:bodyPr wrap="square" rtlCol="0">
            <a:spAutoFit/>
          </a:bodyPr>
          <a:lstStyle/>
          <a:p>
            <a:r>
              <a:rPr lang="en-US" sz="3200" dirty="0">
                <a:solidFill>
                  <a:schemeClr val="bg1"/>
                </a:solidFill>
                <a:latin typeface="Tw Cen MT" pitchFamily="34" charset="0"/>
                <a:cs typeface="Times New Roman" pitchFamily="18" charset="0"/>
              </a:rPr>
              <a:t>This is one of a series </a:t>
            </a:r>
            <a:r>
              <a:rPr lang="en-US" sz="3200">
                <a:solidFill>
                  <a:schemeClr val="bg1"/>
                </a:solidFill>
                <a:latin typeface="Tw Cen MT" pitchFamily="34" charset="0"/>
                <a:cs typeface="Times New Roman" pitchFamily="18" charset="0"/>
              </a:rPr>
              <a:t>of 22 </a:t>
            </a:r>
            <a:r>
              <a:rPr lang="en-US" sz="3200" dirty="0">
                <a:solidFill>
                  <a:schemeClr val="bg1"/>
                </a:solidFill>
                <a:latin typeface="Tw Cen MT" pitchFamily="34" charset="0"/>
                <a:cs typeface="Times New Roman" pitchFamily="18" charset="0"/>
              </a:rPr>
              <a:t>winter maintenance training modules developed by the Clear Roads Program.   All of the modules are available online at </a:t>
            </a:r>
            <a:r>
              <a:rPr lang="en-US" sz="3200" dirty="0">
                <a:solidFill>
                  <a:schemeClr val="bg1"/>
                </a:solidFill>
                <a:latin typeface="Tw Cen MT" pitchFamily="34" charset="0"/>
                <a:cs typeface="Times New Roman" pitchFamily="18" charset="0"/>
                <a:hlinkClick r:id="rId3"/>
              </a:rPr>
              <a:t>www.clearroads.org</a:t>
            </a:r>
            <a:endParaRPr lang="en-US" sz="3200" dirty="0">
              <a:solidFill>
                <a:schemeClr val="bg1"/>
              </a:solidFill>
              <a:latin typeface="Tw Cen MT" pitchFamily="34" charset="0"/>
              <a:cs typeface="Times New Roman" pitchFamily="18" charset="0"/>
            </a:endParaRPr>
          </a:p>
          <a:p>
            <a:r>
              <a:rPr lang="en-US" sz="3200" dirty="0">
                <a:solidFill>
                  <a:schemeClr val="bg1"/>
                </a:solidFill>
                <a:latin typeface="Tw Cen MT" pitchFamily="34" charset="0"/>
                <a:cs typeface="Times New Roman" pitchFamily="18" charset="0"/>
              </a:rPr>
              <a:t>Modules include information on the following:</a:t>
            </a:r>
          </a:p>
          <a:p>
            <a:endParaRPr lang="en-US" sz="3200" dirty="0">
              <a:solidFill>
                <a:schemeClr val="bg1"/>
              </a:solidFill>
              <a:latin typeface="Tw Cen MT" pitchFamily="34" charset="0"/>
              <a:cs typeface="Times New Roman" pitchFamily="18" charset="0"/>
            </a:endParaRPr>
          </a:p>
          <a:p>
            <a:endParaRPr lang="en-US" sz="2800" dirty="0">
              <a:solidFill>
                <a:schemeClr val="bg1"/>
              </a:solidFill>
              <a:latin typeface="Tw Cen MT Condensed Extra Bold" pitchFamily="34" charset="0"/>
              <a:cs typeface="Arial" pitchFamily="34" charset="0"/>
            </a:endParaRPr>
          </a:p>
          <a:p>
            <a:endParaRPr lang="en-US" sz="4000" dirty="0">
              <a:solidFill>
                <a:schemeClr val="bg1"/>
              </a:solidFill>
              <a:latin typeface="Tw Cen MT Condensed Extra Bold" pitchFamily="34" charset="0"/>
              <a:cs typeface="Arial" pitchFamily="34" charset="0"/>
            </a:endParaRPr>
          </a:p>
          <a:p>
            <a:endParaRPr lang="en-US" dirty="0"/>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Rectangle 6"/>
          <p:cNvSpPr/>
          <p:nvPr/>
        </p:nvSpPr>
        <p:spPr>
          <a:xfrm>
            <a:off x="578358" y="3512297"/>
            <a:ext cx="7346442" cy="3416320"/>
          </a:xfrm>
          <a:prstGeom prst="rect">
            <a:avLst/>
          </a:prstGeom>
        </p:spPr>
        <p:txBody>
          <a:bodyPr wrap="square" numCol="2">
            <a:spAutoFit/>
          </a:bodyPr>
          <a:lstStyle/>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Plowing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Truck operations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Spreading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Material use</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Pre-wetting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Brine production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De-icing and anti-icing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Level of service</a:t>
            </a:r>
          </a:p>
          <a:p>
            <a:pPr marL="285750" indent="-285750">
              <a:buFont typeface="Arial" panose="020B0604020202020204" pitchFamily="34" charset="0"/>
              <a:buChar char="•"/>
            </a:pPr>
            <a:endParaRPr lang="en-US" sz="2400" dirty="0">
              <a:solidFill>
                <a:schemeClr val="bg1"/>
              </a:solidFill>
              <a:latin typeface="Tw Cen MT" pitchFamily="34" charset="0"/>
              <a:cs typeface="Times New Roman" pitchFamily="18" charset="0"/>
            </a:endParaRP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Ice formation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Freeze point depressants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Environmental issues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Drift control</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Weather</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Avalanche management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Bridge frost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Safety</a:t>
            </a:r>
          </a:p>
        </p:txBody>
      </p:sp>
    </p:spTree>
    <p:extLst>
      <p:ext uri="{BB962C8B-B14F-4D97-AF65-F5344CB8AC3E}">
        <p14:creationId xmlns:p14="http://schemas.microsoft.com/office/powerpoint/2010/main" val="2097198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RWIS provides information regarding:</a:t>
            </a:r>
          </a:p>
          <a:p>
            <a:pPr>
              <a:buNone/>
            </a:pPr>
            <a:endParaRPr lang="en-US" sz="3600" dirty="0">
              <a:solidFill>
                <a:schemeClr val="accent1">
                  <a:lumMod val="75000"/>
                </a:schemeClr>
              </a:solidFill>
              <a:effectLst/>
            </a:endParaRPr>
          </a:p>
          <a:p>
            <a:pPr marL="742950" indent="-742950">
              <a:buFont typeface="+mj-lt"/>
              <a:buAutoNum type="arabicPeriod"/>
            </a:pPr>
            <a:r>
              <a:rPr lang="en-US" sz="3600" dirty="0">
                <a:solidFill>
                  <a:schemeClr val="accent1">
                    <a:lumMod val="75000"/>
                  </a:schemeClr>
                </a:solidFill>
                <a:effectLst/>
              </a:rPr>
              <a:t>Pavement and bridge temperature</a:t>
            </a:r>
          </a:p>
          <a:p>
            <a:pPr marL="742950" indent="-742950">
              <a:buFont typeface="+mj-lt"/>
              <a:buAutoNum type="arabicPeriod"/>
            </a:pPr>
            <a:r>
              <a:rPr lang="en-US" sz="3600" dirty="0">
                <a:solidFill>
                  <a:schemeClr val="accent1">
                    <a:lumMod val="75000"/>
                  </a:schemeClr>
                </a:solidFill>
                <a:effectLst/>
              </a:rPr>
              <a:t>Subsurface temperature</a:t>
            </a:r>
          </a:p>
          <a:p>
            <a:pPr marL="742950" indent="-742950">
              <a:buFont typeface="+mj-lt"/>
              <a:buAutoNum type="arabicPeriod"/>
            </a:pPr>
            <a:r>
              <a:rPr lang="en-US" sz="3600" dirty="0">
                <a:solidFill>
                  <a:schemeClr val="accent1">
                    <a:lumMod val="75000"/>
                  </a:schemeClr>
                </a:solidFill>
                <a:effectLst/>
              </a:rPr>
              <a:t>Wind speed and direction</a:t>
            </a:r>
          </a:p>
          <a:p>
            <a:pPr marL="742950" indent="-742950">
              <a:buFont typeface="+mj-lt"/>
              <a:buAutoNum type="arabicPeriod"/>
            </a:pPr>
            <a:r>
              <a:rPr lang="en-US" sz="3600" dirty="0">
                <a:solidFill>
                  <a:schemeClr val="accent1">
                    <a:lumMod val="75000"/>
                  </a:schemeClr>
                </a:solidFill>
                <a:effectLst/>
              </a:rPr>
              <a:t>Air temperature</a:t>
            </a:r>
          </a:p>
          <a:p>
            <a:pPr marL="742950" indent="-742950">
              <a:buFont typeface="+mj-lt"/>
              <a:buAutoNum type="arabicPeriod"/>
            </a:pPr>
            <a:r>
              <a:rPr lang="en-US" sz="3600" dirty="0">
                <a:solidFill>
                  <a:srgbClr val="FFFF00"/>
                </a:solidFill>
                <a:effectLst/>
              </a:rPr>
              <a:t>All of the above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lnSpc>
                <a:spcPct val="100000"/>
              </a:lnSpc>
              <a:buNone/>
              <a:defRPr/>
            </a:pPr>
            <a:r>
              <a:rPr lang="en-US" sz="3600" dirty="0">
                <a:latin typeface="Arial Unicode MS" pitchFamily="-107" charset="0"/>
              </a:rPr>
              <a:t>What is one thing that RWIS can provide that media or internet weather reports cannot?</a:t>
            </a:r>
          </a:p>
          <a:p>
            <a:pPr marL="742950" indent="-742950">
              <a:lnSpc>
                <a:spcPct val="100000"/>
              </a:lnSpc>
              <a:buFont typeface="+mj-lt"/>
              <a:buAutoNum type="alphaUcPeriod"/>
              <a:defRPr/>
            </a:pPr>
            <a:r>
              <a:rPr lang="en-US" sz="3600" dirty="0">
                <a:latin typeface="Arial Unicode MS" pitchFamily="-107" charset="0"/>
              </a:rPr>
              <a:t>Wind speed and direction </a:t>
            </a:r>
          </a:p>
          <a:p>
            <a:pPr marL="742950" indent="-742950">
              <a:lnSpc>
                <a:spcPct val="100000"/>
              </a:lnSpc>
              <a:buFont typeface="+mj-lt"/>
              <a:buAutoNum type="alphaUcPeriod"/>
              <a:defRPr/>
            </a:pPr>
            <a:r>
              <a:rPr lang="en-US" sz="3600" dirty="0">
                <a:latin typeface="Arial Unicode MS" pitchFamily="-107" charset="0"/>
              </a:rPr>
              <a:t>Dew point </a:t>
            </a:r>
          </a:p>
          <a:p>
            <a:pPr marL="742950" indent="-742950">
              <a:lnSpc>
                <a:spcPct val="100000"/>
              </a:lnSpc>
              <a:buFont typeface="+mj-lt"/>
              <a:buAutoNum type="alphaUcPeriod"/>
              <a:defRPr/>
            </a:pPr>
            <a:r>
              <a:rPr lang="en-US" sz="3600" dirty="0">
                <a:latin typeface="Arial Unicode MS" pitchFamily="-107" charset="0"/>
              </a:rPr>
              <a:t>Pavement temperature </a:t>
            </a:r>
          </a:p>
          <a:p>
            <a:pPr marL="742950" indent="-742950">
              <a:lnSpc>
                <a:spcPct val="100000"/>
              </a:lnSpc>
              <a:buFont typeface="+mj-lt"/>
              <a:buAutoNum type="alphaUcPeriod"/>
              <a:defRPr/>
            </a:pPr>
            <a:r>
              <a:rPr lang="en-US" sz="3600" dirty="0">
                <a:latin typeface="Arial Unicode MS" pitchFamily="-107" charset="0"/>
              </a:rPr>
              <a:t>Air temperature </a:t>
            </a:r>
          </a:p>
          <a:p>
            <a:pPr marL="742950" indent="-742950">
              <a:buClr>
                <a:schemeClr val="bg1"/>
              </a:buClr>
              <a:buFont typeface="+mj-lt"/>
              <a:buAutoNum type="alphaUcPeriod"/>
            </a:pPr>
            <a:endParaRPr lang="en-US" sz="3600" dirty="0">
              <a:effectLst/>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lnSpc>
                <a:spcPct val="100000"/>
              </a:lnSpc>
              <a:buNone/>
              <a:defRPr/>
            </a:pPr>
            <a:r>
              <a:rPr lang="en-US" sz="3600" dirty="0">
                <a:latin typeface="Arial Unicode MS" pitchFamily="-107" charset="0"/>
              </a:rPr>
              <a:t>What is one thing that RWIS can provide that media or internet weather reports cannot?</a:t>
            </a:r>
          </a:p>
          <a:p>
            <a:pPr marL="742950" indent="-742950">
              <a:lnSpc>
                <a:spcPct val="100000"/>
              </a:lnSpc>
              <a:buFont typeface="+mj-lt"/>
              <a:buAutoNum type="alphaUcPeriod"/>
              <a:defRPr/>
            </a:pPr>
            <a:r>
              <a:rPr lang="en-US" sz="3600" dirty="0">
                <a:solidFill>
                  <a:schemeClr val="accent1">
                    <a:lumMod val="75000"/>
                  </a:schemeClr>
                </a:solidFill>
                <a:latin typeface="Arial Unicode MS" pitchFamily="-107" charset="0"/>
              </a:rPr>
              <a:t>Wind speed and direction </a:t>
            </a:r>
          </a:p>
          <a:p>
            <a:pPr marL="742950" indent="-742950">
              <a:lnSpc>
                <a:spcPct val="100000"/>
              </a:lnSpc>
              <a:buFont typeface="+mj-lt"/>
              <a:buAutoNum type="alphaUcPeriod"/>
              <a:defRPr/>
            </a:pPr>
            <a:r>
              <a:rPr lang="en-US" sz="3600" dirty="0">
                <a:solidFill>
                  <a:schemeClr val="accent1">
                    <a:lumMod val="75000"/>
                  </a:schemeClr>
                </a:solidFill>
                <a:latin typeface="Arial Unicode MS" pitchFamily="-107" charset="0"/>
              </a:rPr>
              <a:t>Dew point </a:t>
            </a:r>
            <a:endParaRPr lang="en-US" sz="3600" dirty="0">
              <a:solidFill>
                <a:srgbClr val="FFFF00"/>
              </a:solidFill>
              <a:latin typeface="Arial Unicode MS" pitchFamily="-107" charset="0"/>
            </a:endParaRPr>
          </a:p>
          <a:p>
            <a:pPr marL="742950" indent="-742950">
              <a:lnSpc>
                <a:spcPct val="100000"/>
              </a:lnSpc>
              <a:buFont typeface="+mj-lt"/>
              <a:buAutoNum type="alphaUcPeriod"/>
              <a:defRPr/>
            </a:pPr>
            <a:r>
              <a:rPr lang="en-US" sz="3600" dirty="0">
                <a:solidFill>
                  <a:srgbClr val="FFFF00"/>
                </a:solidFill>
                <a:latin typeface="Arial Unicode MS" pitchFamily="-107" charset="0"/>
              </a:rPr>
              <a:t>Pavement temperature </a:t>
            </a:r>
          </a:p>
          <a:p>
            <a:pPr marL="742950" indent="-742950">
              <a:lnSpc>
                <a:spcPct val="100000"/>
              </a:lnSpc>
              <a:buFont typeface="+mj-lt"/>
              <a:buAutoNum type="alphaUcPeriod"/>
              <a:defRPr/>
            </a:pPr>
            <a:r>
              <a:rPr lang="en-US" sz="3600" dirty="0">
                <a:solidFill>
                  <a:schemeClr val="accent1">
                    <a:lumMod val="75000"/>
                  </a:schemeClr>
                </a:solidFill>
                <a:latin typeface="Arial Unicode MS" pitchFamily="-107" charset="0"/>
              </a:rPr>
              <a:t>Air temperature </a:t>
            </a:r>
          </a:p>
          <a:p>
            <a:pPr marL="742950" indent="-742950">
              <a:buClr>
                <a:schemeClr val="bg1"/>
              </a:buClr>
              <a:buFont typeface="+mj-lt"/>
              <a:buAutoNum type="alphaUcPeriod"/>
            </a:pPr>
            <a:endParaRPr lang="en-US" sz="3600" dirty="0">
              <a:effectLst/>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Box 1"/>
          <p:cNvSpPr txBox="1">
            <a:spLocks noChangeArrowheads="1"/>
          </p:cNvSpPr>
          <p:nvPr/>
        </p:nvSpPr>
        <p:spPr bwMode="auto">
          <a:xfrm>
            <a:off x="152400" y="282714"/>
            <a:ext cx="7620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6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dirty="0">
                <a:solidFill>
                  <a:schemeClr val="bg1"/>
                </a:solidFill>
                <a:latin typeface="Tw Cen MT Condensed Extra Bold" pitchFamily="34" charset="0"/>
              </a:rPr>
              <a:t>Statewide pavement Temperatures</a:t>
            </a:r>
          </a:p>
        </p:txBody>
      </p:sp>
      <p:pic>
        <p:nvPicPr>
          <p:cNvPr id="15155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1" t="7548" r="32130" b="6250"/>
          <a:stretch/>
        </p:blipFill>
        <p:spPr bwMode="auto">
          <a:xfrm>
            <a:off x="304800" y="1161690"/>
            <a:ext cx="5339051" cy="5239110"/>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
        <p:nvSpPr>
          <p:cNvPr id="11" name="TextBox 10"/>
          <p:cNvSpPr txBox="1"/>
          <p:nvPr/>
        </p:nvSpPr>
        <p:spPr>
          <a:xfrm>
            <a:off x="2971800" y="3048000"/>
            <a:ext cx="5867400" cy="923330"/>
          </a:xfrm>
          <a:prstGeom prst="rect">
            <a:avLst/>
          </a:prstGeom>
          <a:solidFill>
            <a:srgbClr val="FFFF00"/>
          </a:solidFill>
          <a:ln w="3175">
            <a:solidFill>
              <a:schemeClr val="tx1"/>
            </a:solidFill>
          </a:ln>
        </p:spPr>
        <p:txBody>
          <a:bodyPr wrap="square" rtlCol="0">
            <a:spAutoFit/>
          </a:bodyPr>
          <a:lstStyle/>
          <a:p>
            <a:r>
              <a:rPr lang="en-US" dirty="0">
                <a:latin typeface="Arial" pitchFamily="34" charset="0"/>
                <a:cs typeface="Arial" pitchFamily="34" charset="0"/>
              </a:rPr>
              <a:t>Note to presenter:  Insert your state’s pavement temperature map here instead of this one.  Delete this yellow box before making presentation.</a:t>
            </a:r>
          </a:p>
        </p:txBody>
      </p:sp>
    </p:spTree>
    <p:extLst>
      <p:ext uri="{BB962C8B-B14F-4D97-AF65-F5344CB8AC3E}">
        <p14:creationId xmlns:p14="http://schemas.microsoft.com/office/powerpoint/2010/main" val="114581564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12" descr="P1010072"/>
          <p:cNvPicPr>
            <a:picLocks noChangeAspect="1" noChangeArrowheads="1"/>
          </p:cNvPicPr>
          <p:nvPr/>
        </p:nvPicPr>
        <p:blipFill>
          <a:blip r:embed="rId3" cstate="print">
            <a:extLst>
              <a:ext uri="{28A0092B-C50C-407E-A947-70E740481C1C}">
                <a14:useLocalDpi xmlns:a14="http://schemas.microsoft.com/office/drawing/2010/main" val="0"/>
              </a:ext>
            </a:extLst>
          </a:blip>
          <a:srcRect t="7042"/>
          <a:stretch>
            <a:fillRect/>
          </a:stretch>
        </p:blipFill>
        <p:spPr bwMode="auto">
          <a:xfrm>
            <a:off x="762000" y="1068617"/>
            <a:ext cx="6934200" cy="483440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28355" name="Text Box 3"/>
          <p:cNvSpPr txBox="1">
            <a:spLocks noChangeArrowheads="1"/>
          </p:cNvSpPr>
          <p:nvPr/>
        </p:nvSpPr>
        <p:spPr bwMode="auto">
          <a:xfrm>
            <a:off x="381000" y="1219200"/>
            <a:ext cx="769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en-US" altLang="en-US" dirty="0">
                <a:solidFill>
                  <a:schemeClr val="bg1"/>
                </a:solidFill>
                <a:effectLst>
                  <a:outerShdw blurRad="38100" dist="38100" dir="2700000" algn="tl">
                    <a:srgbClr val="000000">
                      <a:alpha val="43137"/>
                    </a:srgbClr>
                  </a:outerShdw>
                </a:effectLst>
              </a:rPr>
              <a:t>When applying chemical you need the right pavement temperature!</a:t>
            </a:r>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81657"/>
            <a:ext cx="457200" cy="457200"/>
          </a:xfrm>
          <a:prstGeom prst="ellipse">
            <a:avLst/>
          </a:prstGeom>
          <a:ln w="3175">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2538343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827088" y="25400"/>
            <a:ext cx="7516812" cy="1193800"/>
          </a:xfrm>
          <a:noFill/>
        </p:spPr>
        <p:txBody>
          <a:bodyPr/>
          <a:lstStyle/>
          <a:p>
            <a:pPr eaLnBrk="1" hangingPunct="1"/>
            <a:r>
              <a:rPr lang="en-US" sz="4000" dirty="0"/>
              <a:t>Subsurface: </a:t>
            </a:r>
            <a:r>
              <a:rPr lang="en-US" dirty="0"/>
              <a:t>f</a:t>
            </a:r>
            <a:r>
              <a:rPr lang="en-US" sz="4000" dirty="0"/>
              <a:t>all scenario</a:t>
            </a:r>
            <a:endParaRPr lang="en-US" dirty="0"/>
          </a:p>
        </p:txBody>
      </p:sp>
      <p:pic>
        <p:nvPicPr>
          <p:cNvPr id="252931" name="Picture 5" descr="roadway_fall"/>
          <p:cNvPicPr>
            <a:picLocks noChangeAspect="1" noChangeArrowheads="1"/>
          </p:cNvPicPr>
          <p:nvPr/>
        </p:nvPicPr>
        <p:blipFill>
          <a:blip r:embed="rId3" cstate="print"/>
          <a:srcRect/>
          <a:stretch>
            <a:fillRect/>
          </a:stretch>
        </p:blipFill>
        <p:spPr bwMode="auto">
          <a:xfrm>
            <a:off x="1905000" y="1143000"/>
            <a:ext cx="5521325" cy="3725863"/>
          </a:xfrm>
          <a:prstGeom prst="rect">
            <a:avLst/>
          </a:prstGeom>
          <a:noFill/>
          <a:ln w="3175">
            <a:solidFill>
              <a:schemeClr val="tx1"/>
            </a:solidFill>
            <a:miter lim="800000"/>
            <a:headEnd/>
            <a:tailEnd/>
          </a:ln>
        </p:spPr>
      </p:pic>
      <p:sp>
        <p:nvSpPr>
          <p:cNvPr id="144391" name="Rectangle 7"/>
          <p:cNvSpPr>
            <a:spLocks noChangeArrowheads="1"/>
          </p:cNvSpPr>
          <p:nvPr/>
        </p:nvSpPr>
        <p:spPr bwMode="auto">
          <a:xfrm>
            <a:off x="1219200" y="4863405"/>
            <a:ext cx="7010400" cy="1384995"/>
          </a:xfrm>
          <a:prstGeom prst="rect">
            <a:avLst/>
          </a:prstGeom>
          <a:noFill/>
          <a:ln w="9525">
            <a:noFill/>
            <a:miter lim="800000"/>
            <a:headEnd/>
            <a:tailEnd/>
          </a:ln>
          <a:effectLst/>
        </p:spPr>
        <p:txBody>
          <a:bodyPr wrap="square">
            <a:spAutoFit/>
          </a:bodyPr>
          <a:lstStyle/>
          <a:p>
            <a:pPr algn="ctr">
              <a:spcBef>
                <a:spcPct val="50000"/>
              </a:spcBef>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Precipitation does not freeze on the pavement, even though air temperature is </a:t>
            </a:r>
            <a:r>
              <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rPr>
              <a:t>below</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 freezing</a:t>
            </a:r>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large_fall_maple_leaf_assortment_package_of_12_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248400" y="1295400"/>
            <a:ext cx="1224643" cy="1066800"/>
          </a:xfrm>
          <a:prstGeom prst="rect">
            <a:avLst/>
          </a:prstGeom>
          <a:noFill/>
          <a:ln w="9525" algn="in">
            <a:noFill/>
            <a:miter lim="800000"/>
            <a:headEnd/>
            <a:tailEnd/>
          </a:ln>
          <a:effectLst/>
        </p:spPr>
      </p:pic>
      <p:pic>
        <p:nvPicPr>
          <p:cNvPr id="1027" name="Picture 3" descr="large_fall_maple_leaf_assortment_package_of_12_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19027898">
            <a:off x="1183683" y="751286"/>
            <a:ext cx="1654325" cy="1441101"/>
          </a:xfrm>
          <a:prstGeom prst="rect">
            <a:avLst/>
          </a:prstGeom>
          <a:noFill/>
          <a:ln w="9525" algn="in">
            <a:noFill/>
            <a:miter lim="800000"/>
            <a:headEnd/>
            <a:tailEnd/>
          </a:ln>
          <a:effectLst/>
        </p:spPr>
      </p:pic>
      <p:pic>
        <p:nvPicPr>
          <p:cNvPr id="1028" name="Picture 4" descr="large_fall_maple_leaf_assortment_package_of_12_1[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456203">
            <a:off x="2705028" y="1187527"/>
            <a:ext cx="714375" cy="622300"/>
          </a:xfrm>
          <a:prstGeom prst="rect">
            <a:avLst/>
          </a:prstGeom>
          <a:noFill/>
          <a:ln w="9525" algn="in">
            <a:noFill/>
            <a:miter lim="800000"/>
            <a:headEnd/>
            <a:tailEnd/>
          </a:ln>
          <a:effectLst/>
        </p:spPr>
      </p:pic>
      <p:pic>
        <p:nvPicPr>
          <p:cNvPr id="1029" name="Picture 5" descr="large_fall_maple_leaf_assortment_package_of_12_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19332555">
            <a:off x="5532424" y="644339"/>
            <a:ext cx="1224643" cy="1066800"/>
          </a:xfrm>
          <a:prstGeom prst="rect">
            <a:avLst/>
          </a:prstGeom>
          <a:noFill/>
          <a:ln w="9525" algn="in">
            <a:noFill/>
            <a:miter lim="800000"/>
            <a:headEnd/>
            <a:tailEnd/>
          </a:ln>
          <a:effectLst/>
        </p:spPr>
      </p:pic>
      <p:pic>
        <p:nvPicPr>
          <p:cNvPr id="1030" name="Picture 6" descr="large_fall_maple_leaf_assortment_package_of_12_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20371737">
            <a:off x="1351970" y="3133825"/>
            <a:ext cx="1099511" cy="957796"/>
          </a:xfrm>
          <a:prstGeom prst="rect">
            <a:avLst/>
          </a:prstGeom>
          <a:noFill/>
          <a:ln w="9525" algn="in">
            <a:noFill/>
            <a:miter lim="800000"/>
            <a:headEnd/>
            <a:tailEnd/>
          </a:ln>
          <a:effectLst/>
        </p:spPr>
      </p:pic>
      <p:pic>
        <p:nvPicPr>
          <p:cNvPr id="19" name="Picture 2" descr="large_fall_maple_leaf_assortment_package_of_12_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20090635">
            <a:off x="7268202" y="3829309"/>
            <a:ext cx="1447800" cy="1261195"/>
          </a:xfrm>
          <a:prstGeom prst="rect">
            <a:avLst/>
          </a:prstGeom>
          <a:noFill/>
          <a:ln w="9525" algn="in">
            <a:noFill/>
            <a:miter lim="800000"/>
            <a:headEnd/>
            <a:tailEnd/>
          </a:ln>
          <a:effectLst/>
        </p:spPr>
      </p:pic>
      <p:pic>
        <p:nvPicPr>
          <p:cNvPr id="20" name="Picture 2" descr="large_fall_maple_leaf_assortment_package_of_12_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4189142">
            <a:off x="6973976" y="2103619"/>
            <a:ext cx="1143000" cy="995680"/>
          </a:xfrm>
          <a:prstGeom prst="rect">
            <a:avLst/>
          </a:prstGeom>
          <a:noFill/>
          <a:ln w="9525" algn="in">
            <a:noFill/>
            <a:miter lim="800000"/>
            <a:headEnd/>
            <a:tailEnd/>
          </a:ln>
          <a:effectLst/>
        </p:spPr>
      </p:pic>
      <p:pic>
        <p:nvPicPr>
          <p:cNvPr id="21" name="Picture 2" descr="large_fall_maple_leaf_assortment_package_of_12_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33400" y="3581400"/>
            <a:ext cx="1447800" cy="1261195"/>
          </a:xfrm>
          <a:prstGeom prst="rect">
            <a:avLst/>
          </a:prstGeom>
          <a:noFill/>
          <a:ln w="9525" algn="in">
            <a:noFill/>
            <a:miter lim="800000"/>
            <a:headEnd/>
            <a:tailEnd/>
          </a:ln>
          <a:effectLst/>
        </p:spPr>
      </p:pic>
      <p:pic>
        <p:nvPicPr>
          <p:cNvPr id="22" name="Picture 2" descr="large_fall_maple_leaf_assortment_package_of_12_1[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20706396">
            <a:off x="758304" y="2372776"/>
            <a:ext cx="762000" cy="663787"/>
          </a:xfrm>
          <a:prstGeom prst="rect">
            <a:avLst/>
          </a:prstGeom>
          <a:noFill/>
          <a:ln w="9525" algn="in">
            <a:noFill/>
            <a:miter lim="800000"/>
            <a:headEnd/>
            <a:tailEnd/>
          </a:ln>
          <a:effectLst/>
        </p:spPr>
      </p:pic>
      <p:pic>
        <p:nvPicPr>
          <p:cNvPr id="23" name="Picture 2" descr="large_fall_maple_leaf_assortment_package_of_12_1[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8825050">
            <a:off x="7391400" y="1600200"/>
            <a:ext cx="685800" cy="597408"/>
          </a:xfrm>
          <a:prstGeom prst="rect">
            <a:avLst/>
          </a:prstGeom>
          <a:noFill/>
          <a:ln w="9525" algn="in">
            <a:noFill/>
            <a:miter lim="800000"/>
            <a:headEnd/>
            <a:tailEnd/>
          </a:ln>
          <a:effectLst/>
        </p:spPr>
      </p:pic>
      <p:pic>
        <p:nvPicPr>
          <p:cNvPr id="24" name="Picture 2" descr="large_fall_maple_leaf_assortment_package_of_12_1[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495800" y="838200"/>
            <a:ext cx="922953" cy="803995"/>
          </a:xfrm>
          <a:prstGeom prst="rect">
            <a:avLst/>
          </a:prstGeom>
          <a:noFill/>
          <a:ln w="9525" algn="in">
            <a:noFill/>
            <a:miter lim="800000"/>
            <a:headEnd/>
            <a:tailEnd/>
          </a:ln>
          <a:effectLst/>
        </p:spPr>
      </p:pic>
      <p:pic>
        <p:nvPicPr>
          <p:cNvPr id="25" name="Picture 2" descr="large_fall_maple_leaf_assortment_package_of_12_1[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16414244">
            <a:off x="507378" y="1669237"/>
            <a:ext cx="762000" cy="663787"/>
          </a:xfrm>
          <a:prstGeom prst="rect">
            <a:avLst/>
          </a:prstGeom>
          <a:noFill/>
          <a:ln w="9525" algn="in">
            <a:noFill/>
            <a:miter lim="800000"/>
            <a:headEnd/>
            <a:tailEnd/>
          </a:ln>
          <a:effectLst/>
        </p:spPr>
      </p:pic>
      <p:pic>
        <p:nvPicPr>
          <p:cNvPr id="26" name="Picture 2" descr="large_fall_maple_leaf_assortment_package_of_12_1[1]"/>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rot="2339805">
            <a:off x="7757770" y="3039743"/>
            <a:ext cx="708708" cy="617364"/>
          </a:xfrm>
          <a:prstGeom prst="rect">
            <a:avLst/>
          </a:prstGeom>
          <a:noFill/>
          <a:ln w="9525" algn="in">
            <a:noFill/>
            <a:miter lim="800000"/>
            <a:headEnd/>
            <a:tailEnd/>
          </a:ln>
          <a:effectLst/>
        </p:spPr>
      </p:pic>
      <p:pic>
        <p:nvPicPr>
          <p:cNvPr id="27" name="Picture 2" descr="large_fall_maple_leaf_assortment_package_of_12_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19210943">
            <a:off x="186251" y="5889302"/>
            <a:ext cx="1143000" cy="995680"/>
          </a:xfrm>
          <a:prstGeom prst="rect">
            <a:avLst/>
          </a:prstGeom>
          <a:noFill/>
          <a:ln w="9525" algn="in">
            <a:noFill/>
            <a:miter lim="800000"/>
            <a:headEnd/>
            <a:tailEnd/>
          </a:ln>
          <a:effectLst/>
        </p:spPr>
      </p:pic>
      <p:pic>
        <p:nvPicPr>
          <p:cNvPr id="28" name="Picture 2" descr="large_fall_maple_leaf_assortment_package_of_12_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619919">
            <a:off x="1219022" y="5822383"/>
            <a:ext cx="1085866" cy="945910"/>
          </a:xfrm>
          <a:prstGeom prst="rect">
            <a:avLst/>
          </a:prstGeom>
          <a:noFill/>
          <a:ln w="9525" algn="in">
            <a:noFill/>
            <a:miter lim="800000"/>
            <a:headEnd/>
            <a:tailEnd/>
          </a:ln>
          <a:effectLst/>
        </p:spPr>
      </p:pic>
      <p:pic>
        <p:nvPicPr>
          <p:cNvPr id="29" name="Picture 2" descr="large_fall_maple_leaf_assortment_package_of_12_1[1]"/>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rot="19806582">
            <a:off x="2093401" y="6066246"/>
            <a:ext cx="745289" cy="649230"/>
          </a:xfrm>
          <a:prstGeom prst="rect">
            <a:avLst/>
          </a:prstGeom>
          <a:noFill/>
          <a:ln w="9525" algn="in">
            <a:noFill/>
            <a:miter lim="800000"/>
            <a:headEnd/>
            <a:tailEnd/>
          </a:ln>
          <a:effectLst/>
        </p:spPr>
      </p:pic>
      <p:pic>
        <p:nvPicPr>
          <p:cNvPr id="30" name="Picture 2" descr="large_fall_maple_leaf_assortment_package_of_12_1[1]"/>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rot="21107906">
            <a:off x="657536" y="5618818"/>
            <a:ext cx="840670" cy="732317"/>
          </a:xfrm>
          <a:prstGeom prst="rect">
            <a:avLst/>
          </a:prstGeom>
          <a:noFill/>
          <a:ln w="9525" algn="in">
            <a:noFill/>
            <a:miter lim="800000"/>
            <a:headEnd/>
            <a:tailEnd/>
          </a:ln>
          <a:effectLst/>
        </p:spPr>
      </p:pic>
      <p:pic>
        <p:nvPicPr>
          <p:cNvPr id="31" name="Picture 2" descr="large_fall_maple_leaf_assortment_package_of_12_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1180959">
            <a:off x="7887869" y="4552224"/>
            <a:ext cx="1447800" cy="1261195"/>
          </a:xfrm>
          <a:prstGeom prst="rect">
            <a:avLst/>
          </a:prstGeom>
          <a:noFill/>
          <a:ln w="9525" algn="in">
            <a:noFill/>
            <a:miter lim="800000"/>
            <a:headEnd/>
            <a:tailEnd/>
          </a:ln>
          <a:effectLst/>
        </p:spPr>
      </p:pic>
      <p:pic>
        <p:nvPicPr>
          <p:cNvPr id="13" name="Picture 12" descr="Clear Roads Logo use.jpg"/>
          <p:cNvPicPr>
            <a:picLocks noChangeAspect="1"/>
          </p:cNvPicPr>
          <p:nvPr/>
        </p:nvPicPr>
        <p:blipFill>
          <a:blip r:embed="rId12" cstate="print"/>
          <a:stretch>
            <a:fillRect/>
          </a:stretch>
        </p:blipFill>
        <p:spPr>
          <a:xfrm>
            <a:off x="7243572" y="5937515"/>
            <a:ext cx="1900428" cy="615685"/>
          </a:xfrm>
          <a:prstGeom prst="rect">
            <a:avLst/>
          </a:prstGeom>
        </p:spPr>
      </p:pic>
      <p:pic>
        <p:nvPicPr>
          <p:cNvPr id="32" name="Picture 2" descr="large_fall_maple_leaf_assortment_package_of_12_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19205601">
            <a:off x="5822872" y="6113833"/>
            <a:ext cx="607605" cy="529292"/>
          </a:xfrm>
          <a:prstGeom prst="rect">
            <a:avLst/>
          </a:prstGeom>
          <a:noFill/>
          <a:ln w="9525" algn="in">
            <a:noFill/>
            <a:miter lim="800000"/>
            <a:headEnd/>
            <a:tailEnd/>
          </a:ln>
          <a:effectLst/>
        </p:spPr>
      </p:pic>
      <p:pic>
        <p:nvPicPr>
          <p:cNvPr id="33" name="Picture 2" descr="large_fall_maple_leaf_assortment_package_of_12_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304967">
            <a:off x="6331994" y="6225339"/>
            <a:ext cx="606959" cy="528729"/>
          </a:xfrm>
          <a:prstGeom prst="rect">
            <a:avLst/>
          </a:prstGeom>
          <a:noFill/>
          <a:ln w="9525" algn="in">
            <a:noFill/>
            <a:miter lim="800000"/>
            <a:headEnd/>
            <a:tailEnd/>
          </a:ln>
          <a:effectLst/>
        </p:spPr>
      </p:pic>
    </p:spTree>
    <p:extLst>
      <p:ext uri="{BB962C8B-B14F-4D97-AF65-F5344CB8AC3E}">
        <p14:creationId xmlns:p14="http://schemas.microsoft.com/office/powerpoint/2010/main" val="27867735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9" name="Picture 4" descr="roadway_winter"/>
          <p:cNvPicPr>
            <a:picLocks noChangeAspect="1" noChangeArrowheads="1"/>
          </p:cNvPicPr>
          <p:nvPr/>
        </p:nvPicPr>
        <p:blipFill>
          <a:blip r:embed="rId3" cstate="print"/>
          <a:srcRect/>
          <a:stretch>
            <a:fillRect/>
          </a:stretch>
        </p:blipFill>
        <p:spPr bwMode="auto">
          <a:xfrm>
            <a:off x="1676400" y="1371600"/>
            <a:ext cx="5521325" cy="3725863"/>
          </a:xfrm>
          <a:prstGeom prst="rect">
            <a:avLst/>
          </a:prstGeom>
          <a:noFill/>
          <a:ln w="3175">
            <a:solidFill>
              <a:schemeClr val="tx1"/>
            </a:solidFill>
            <a:miter lim="800000"/>
            <a:headEnd/>
            <a:tailEnd/>
          </a:ln>
        </p:spPr>
      </p:pic>
      <p:pic>
        <p:nvPicPr>
          <p:cNvPr id="2052" name="Picture 4" descr="snowflake-border-17147310[1]"/>
          <p:cNvPicPr>
            <a:picLocks noChangeAspect="1" noChangeArrowheads="1"/>
          </p:cNvPicPr>
          <p:nvPr/>
        </p:nvPicPr>
        <p:blipFill>
          <a:blip r:embed="rId4" cstate="print">
            <a:clrChange>
              <a:clrFrom>
                <a:srgbClr val="FFFFFF"/>
              </a:clrFrom>
              <a:clrTo>
                <a:srgbClr val="FFFFFF">
                  <a:alpha val="0"/>
                </a:srgbClr>
              </a:clrTo>
            </a:clrChange>
            <a:duotone>
              <a:schemeClr val="bg2">
                <a:shade val="45000"/>
                <a:satMod val="135000"/>
              </a:schemeClr>
              <a:prstClr val="white"/>
            </a:duotone>
          </a:blip>
          <a:srcRect b="22824"/>
          <a:stretch>
            <a:fillRect/>
          </a:stretch>
        </p:blipFill>
        <p:spPr bwMode="auto">
          <a:xfrm>
            <a:off x="9625" y="933650"/>
            <a:ext cx="9144000" cy="5638800"/>
          </a:xfrm>
          <a:prstGeom prst="rect">
            <a:avLst/>
          </a:prstGeom>
          <a:noFill/>
          <a:ln w="9525" algn="in">
            <a:noFill/>
            <a:miter lim="800000"/>
            <a:headEnd/>
            <a:tailEnd/>
          </a:ln>
          <a:effectLst/>
        </p:spPr>
      </p:pic>
      <p:sp>
        <p:nvSpPr>
          <p:cNvPr id="254978" name="Rectangle 2"/>
          <p:cNvSpPr>
            <a:spLocks noGrp="1" noChangeArrowheads="1"/>
          </p:cNvSpPr>
          <p:nvPr>
            <p:ph type="title"/>
          </p:nvPr>
        </p:nvSpPr>
        <p:spPr>
          <a:xfrm>
            <a:off x="762000" y="198438"/>
            <a:ext cx="7516812" cy="792162"/>
          </a:xfrm>
          <a:noFill/>
        </p:spPr>
        <p:txBody>
          <a:bodyPr>
            <a:normAutofit/>
          </a:bodyPr>
          <a:lstStyle/>
          <a:p>
            <a:r>
              <a:rPr lang="en-US" sz="4000" dirty="0"/>
              <a:t>Subsurface: </a:t>
            </a:r>
            <a:r>
              <a:rPr lang="en-US" dirty="0"/>
              <a:t>w</a:t>
            </a:r>
            <a:r>
              <a:rPr lang="en-US" sz="4000" dirty="0"/>
              <a:t>inter </a:t>
            </a:r>
            <a:r>
              <a:rPr lang="en-US" dirty="0"/>
              <a:t>s</a:t>
            </a:r>
            <a:r>
              <a:rPr lang="en-US" sz="4000" dirty="0"/>
              <a:t>cenario</a:t>
            </a:r>
            <a:endParaRPr lang="en-US" dirty="0"/>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051" name="Picture 3" descr="snowflake[1]"/>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5638800" y="1066800"/>
            <a:ext cx="762000" cy="697088"/>
          </a:xfrm>
          <a:prstGeom prst="rect">
            <a:avLst/>
          </a:prstGeom>
          <a:noFill/>
          <a:ln w="9525" algn="in">
            <a:noFill/>
            <a:miter lim="800000"/>
            <a:headEnd/>
            <a:tailEnd/>
          </a:ln>
          <a:effectLst/>
        </p:spPr>
      </p:pic>
      <p:pic>
        <p:nvPicPr>
          <p:cNvPr id="13" name="Picture 12"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
        <p:nvSpPr>
          <p:cNvPr id="145413" name="Rectangle 5"/>
          <p:cNvSpPr>
            <a:spLocks noChangeArrowheads="1"/>
          </p:cNvSpPr>
          <p:nvPr/>
        </p:nvSpPr>
        <p:spPr bwMode="auto">
          <a:xfrm>
            <a:off x="914400" y="5092005"/>
            <a:ext cx="7391400" cy="1384995"/>
          </a:xfrm>
          <a:prstGeom prst="rect">
            <a:avLst/>
          </a:prstGeom>
          <a:noFill/>
          <a:ln w="9525">
            <a:noFill/>
            <a:miter lim="800000"/>
            <a:headEnd/>
            <a:tailEnd/>
          </a:ln>
          <a:effectLst/>
        </p:spPr>
        <p:txBody>
          <a:bodyPr wrap="square">
            <a:spAutoFit/>
          </a:bodyPr>
          <a:lstStyle/>
          <a:p>
            <a:pPr algn="ctr">
              <a:spcBef>
                <a:spcPct val="50000"/>
              </a:spcBef>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Precipitation </a:t>
            </a:r>
            <a:r>
              <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rPr>
              <a:t>will likely</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 freeze on the pavement, unless treated with proper    deicing chemicals </a:t>
            </a:r>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625937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6" descr="free_flowers_shutterstock_13325443_web[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772400" y="93190"/>
            <a:ext cx="1371600" cy="868535"/>
          </a:xfrm>
          <a:prstGeom prst="rect">
            <a:avLst/>
          </a:prstGeom>
          <a:noFill/>
          <a:ln w="9525" algn="in">
            <a:noFill/>
            <a:miter lim="800000"/>
            <a:headEnd/>
            <a:tailEnd/>
          </a:ln>
          <a:effectLst/>
        </p:spPr>
      </p:pic>
      <p:pic>
        <p:nvPicPr>
          <p:cNvPr id="26" name="Picture 6" descr="free_flowers_shutterstock_13325443_web[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858000" y="93190"/>
            <a:ext cx="1371600" cy="868535"/>
          </a:xfrm>
          <a:prstGeom prst="rect">
            <a:avLst/>
          </a:prstGeom>
          <a:noFill/>
          <a:ln w="9525" algn="in">
            <a:noFill/>
            <a:miter lim="800000"/>
            <a:headEnd/>
            <a:tailEnd/>
          </a:ln>
          <a:effectLst/>
        </p:spPr>
      </p:pic>
      <p:pic>
        <p:nvPicPr>
          <p:cNvPr id="257027" name="Picture 4" descr="roadway_spring"/>
          <p:cNvPicPr>
            <a:picLocks noChangeAspect="1" noChangeArrowheads="1"/>
          </p:cNvPicPr>
          <p:nvPr/>
        </p:nvPicPr>
        <p:blipFill>
          <a:blip r:embed="rId4" cstate="print"/>
          <a:srcRect/>
          <a:stretch>
            <a:fillRect/>
          </a:stretch>
        </p:blipFill>
        <p:spPr bwMode="auto">
          <a:xfrm>
            <a:off x="1752600" y="1371600"/>
            <a:ext cx="5521325" cy="3725863"/>
          </a:xfrm>
          <a:prstGeom prst="rect">
            <a:avLst/>
          </a:prstGeom>
          <a:noFill/>
          <a:ln w="3175">
            <a:solidFill>
              <a:schemeClr val="tx1"/>
            </a:solidFill>
            <a:miter lim="800000"/>
            <a:headEnd/>
            <a:tailEnd/>
          </a:ln>
        </p:spPr>
      </p:pic>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8" name="Picture 6" descr="free_flowers_shutterstock_13325443_web[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4112" y="5357261"/>
            <a:ext cx="1925375" cy="1219200"/>
          </a:xfrm>
          <a:prstGeom prst="rect">
            <a:avLst/>
          </a:prstGeom>
          <a:noFill/>
          <a:ln w="9525" algn="in">
            <a:noFill/>
            <a:miter lim="800000"/>
            <a:headEnd/>
            <a:tailEnd/>
          </a:ln>
          <a:effectLst/>
        </p:spPr>
      </p:pic>
      <p:sp>
        <p:nvSpPr>
          <p:cNvPr id="146437" name="Rectangle 5"/>
          <p:cNvSpPr>
            <a:spLocks noChangeArrowheads="1"/>
          </p:cNvSpPr>
          <p:nvPr/>
        </p:nvSpPr>
        <p:spPr bwMode="auto">
          <a:xfrm>
            <a:off x="1066800" y="5105401"/>
            <a:ext cx="7010400" cy="2031325"/>
          </a:xfrm>
          <a:prstGeom prst="rect">
            <a:avLst/>
          </a:prstGeom>
          <a:noFill/>
          <a:ln w="9525">
            <a:noFill/>
            <a:miter lim="800000"/>
            <a:headEnd/>
            <a:tailEnd/>
          </a:ln>
          <a:effectLst/>
        </p:spPr>
        <p:txBody>
          <a:bodyPr wrap="square">
            <a:spAutoFit/>
          </a:bodyPr>
          <a:lstStyle/>
          <a:p>
            <a:pPr algn="ctr">
              <a:spcBef>
                <a:spcPct val="50000"/>
              </a:spcBef>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Precipitation will freeze on the pavement, even though air temperature is          </a:t>
            </a:r>
            <a:r>
              <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rPr>
              <a:t>above</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 freezing</a:t>
            </a:r>
          </a:p>
          <a:p>
            <a:pPr>
              <a:spcBef>
                <a:spcPct val="50000"/>
              </a:spcBef>
            </a:pPr>
            <a:endParaRPr lang="en-US" sz="2800" dirty="0">
              <a:effectLst>
                <a:outerShdw blurRad="38100" dist="38100" dir="2700000" algn="tl">
                  <a:srgbClr val="C0C0C0"/>
                </a:outerShdw>
              </a:effectLst>
            </a:endParaRPr>
          </a:p>
        </p:txBody>
      </p:sp>
      <p:pic>
        <p:nvPicPr>
          <p:cNvPr id="13" name="Picture 12"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pic>
        <p:nvPicPr>
          <p:cNvPr id="20" name="Picture 6" descr="free_flowers_shutterstock_13325443_web[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6200" y="93190"/>
            <a:ext cx="1371600" cy="868535"/>
          </a:xfrm>
          <a:prstGeom prst="rect">
            <a:avLst/>
          </a:prstGeom>
          <a:noFill/>
          <a:ln w="9525" algn="in">
            <a:noFill/>
            <a:miter lim="800000"/>
            <a:headEnd/>
            <a:tailEnd/>
          </a:ln>
          <a:effectLst/>
        </p:spPr>
      </p:pic>
      <p:sp>
        <p:nvSpPr>
          <p:cNvPr id="257026" name="Rectangle 2"/>
          <p:cNvSpPr>
            <a:spLocks noGrp="1" noChangeArrowheads="1"/>
          </p:cNvSpPr>
          <p:nvPr>
            <p:ph type="title"/>
          </p:nvPr>
        </p:nvSpPr>
        <p:spPr>
          <a:xfrm>
            <a:off x="1398588" y="228600"/>
            <a:ext cx="7516812" cy="792162"/>
          </a:xfrm>
        </p:spPr>
        <p:txBody>
          <a:bodyPr>
            <a:normAutofit/>
          </a:bodyPr>
          <a:lstStyle/>
          <a:p>
            <a:r>
              <a:rPr lang="en-US" sz="4000" dirty="0"/>
              <a:t>Subsurface: </a:t>
            </a:r>
            <a:r>
              <a:rPr lang="en-US" dirty="0"/>
              <a:t>s</a:t>
            </a:r>
            <a:r>
              <a:rPr lang="en-US" sz="4000" dirty="0"/>
              <a:t>pring </a:t>
            </a:r>
            <a:r>
              <a:rPr lang="en-US" dirty="0"/>
              <a:t>s</a:t>
            </a:r>
            <a:r>
              <a:rPr lang="en-US" sz="4000" dirty="0"/>
              <a:t>cenario</a:t>
            </a:r>
            <a:endParaRPr lang="en-US" dirty="0"/>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8" name="Picture 6" descr="free_flowers_shutterstock_13325443_web[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flipH="1">
            <a:off x="7924800" y="5161516"/>
            <a:ext cx="1219200" cy="772030"/>
          </a:xfrm>
          <a:prstGeom prst="rect">
            <a:avLst/>
          </a:prstGeom>
          <a:noFill/>
          <a:ln w="9525" algn="in">
            <a:noFill/>
            <a:miter lim="800000"/>
            <a:headEnd/>
            <a:tailEnd/>
          </a:ln>
          <a:effectLst/>
        </p:spPr>
      </p:pic>
    </p:spTree>
    <p:extLst>
      <p:ext uri="{BB962C8B-B14F-4D97-AF65-F5344CB8AC3E}">
        <p14:creationId xmlns:p14="http://schemas.microsoft.com/office/powerpoint/2010/main" val="22466052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lnSpc>
                <a:spcPct val="100000"/>
              </a:lnSpc>
              <a:buNone/>
              <a:defRPr/>
            </a:pPr>
            <a:r>
              <a:rPr lang="en-US" sz="3600" dirty="0">
                <a:latin typeface="Arial Unicode MS" pitchFamily="-107" charset="0"/>
              </a:rPr>
              <a:t>During what season does the subsurface hold the most heat?</a:t>
            </a:r>
          </a:p>
          <a:p>
            <a:pPr marL="0" indent="0">
              <a:lnSpc>
                <a:spcPct val="100000"/>
              </a:lnSpc>
              <a:buNone/>
              <a:defRPr/>
            </a:pPr>
            <a:endParaRPr lang="en-US" sz="3600" dirty="0">
              <a:latin typeface="Arial Unicode MS" pitchFamily="-107" charset="0"/>
            </a:endParaRPr>
          </a:p>
          <a:p>
            <a:pPr marL="742950" indent="-742950">
              <a:lnSpc>
                <a:spcPct val="100000"/>
              </a:lnSpc>
              <a:buFont typeface="+mj-lt"/>
              <a:buAutoNum type="alphaUcPeriod"/>
              <a:defRPr/>
            </a:pPr>
            <a:r>
              <a:rPr lang="en-US" sz="3600" dirty="0">
                <a:latin typeface="Arial Unicode MS" pitchFamily="-107" charset="0"/>
              </a:rPr>
              <a:t>Fall </a:t>
            </a:r>
          </a:p>
          <a:p>
            <a:pPr marL="742950" indent="-742950">
              <a:lnSpc>
                <a:spcPct val="100000"/>
              </a:lnSpc>
              <a:buFont typeface="+mj-lt"/>
              <a:buAutoNum type="alphaUcPeriod"/>
              <a:defRPr/>
            </a:pPr>
            <a:r>
              <a:rPr lang="en-US" sz="3600" dirty="0">
                <a:latin typeface="Arial Unicode MS" pitchFamily="-107" charset="0"/>
              </a:rPr>
              <a:t>Winter </a:t>
            </a:r>
          </a:p>
          <a:p>
            <a:pPr marL="742950" indent="-742950">
              <a:lnSpc>
                <a:spcPct val="100000"/>
              </a:lnSpc>
              <a:buFont typeface="+mj-lt"/>
              <a:buAutoNum type="alphaUcPeriod"/>
              <a:defRPr/>
            </a:pPr>
            <a:r>
              <a:rPr lang="en-US" sz="3600" dirty="0">
                <a:latin typeface="Arial Unicode MS" pitchFamily="-107" charset="0"/>
              </a:rPr>
              <a:t>Spring </a:t>
            </a:r>
          </a:p>
          <a:p>
            <a:pPr marL="742950" indent="-742950">
              <a:lnSpc>
                <a:spcPct val="100000"/>
              </a:lnSpc>
              <a:buFont typeface="+mj-lt"/>
              <a:buAutoNum type="alphaUcPeriod"/>
              <a:defRPr/>
            </a:pPr>
            <a:r>
              <a:rPr lang="en-US" sz="3600" dirty="0">
                <a:latin typeface="Arial Unicode MS" pitchFamily="-107" charset="0"/>
              </a:rPr>
              <a:t>It does not change </a:t>
            </a:r>
          </a:p>
          <a:p>
            <a:pPr marL="742950" indent="-742950">
              <a:buClr>
                <a:schemeClr val="bg1"/>
              </a:buClr>
              <a:buFont typeface="+mj-lt"/>
              <a:buAutoNum type="alphaUcPeriod"/>
            </a:pPr>
            <a:endParaRPr lang="en-US" sz="3600" dirty="0">
              <a:effectLst/>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lnSpc>
                <a:spcPct val="100000"/>
              </a:lnSpc>
              <a:buNone/>
              <a:defRPr/>
            </a:pPr>
            <a:r>
              <a:rPr lang="en-US" sz="3600" dirty="0">
                <a:latin typeface="Arial Unicode MS" pitchFamily="-107" charset="0"/>
              </a:rPr>
              <a:t>During what season does the subsurface hold the most heat?</a:t>
            </a:r>
          </a:p>
          <a:p>
            <a:pPr marL="0" indent="0">
              <a:lnSpc>
                <a:spcPct val="100000"/>
              </a:lnSpc>
              <a:buNone/>
              <a:defRPr/>
            </a:pPr>
            <a:endParaRPr lang="en-US" sz="3600" dirty="0">
              <a:solidFill>
                <a:srgbClr val="FFFF00"/>
              </a:solidFill>
              <a:latin typeface="Arial Unicode MS" pitchFamily="-107" charset="0"/>
            </a:endParaRPr>
          </a:p>
          <a:p>
            <a:pPr marL="742950" indent="-742950">
              <a:lnSpc>
                <a:spcPct val="100000"/>
              </a:lnSpc>
              <a:buFont typeface="+mj-lt"/>
              <a:buAutoNum type="alphaUcPeriod"/>
              <a:defRPr/>
            </a:pPr>
            <a:r>
              <a:rPr lang="en-US" sz="3600" dirty="0">
                <a:solidFill>
                  <a:srgbClr val="FFFF00"/>
                </a:solidFill>
                <a:latin typeface="Arial Unicode MS" pitchFamily="-107" charset="0"/>
              </a:rPr>
              <a:t>Fall </a:t>
            </a:r>
            <a:endParaRPr lang="en-US" sz="3600" dirty="0">
              <a:solidFill>
                <a:schemeClr val="accent1">
                  <a:lumMod val="75000"/>
                </a:schemeClr>
              </a:solidFill>
              <a:latin typeface="Arial Unicode MS" pitchFamily="-107" charset="0"/>
            </a:endParaRPr>
          </a:p>
          <a:p>
            <a:pPr marL="742950" indent="-742950">
              <a:lnSpc>
                <a:spcPct val="100000"/>
              </a:lnSpc>
              <a:buFont typeface="+mj-lt"/>
              <a:buAutoNum type="alphaUcPeriod"/>
              <a:defRPr/>
            </a:pPr>
            <a:r>
              <a:rPr lang="en-US" sz="3600" dirty="0">
                <a:solidFill>
                  <a:schemeClr val="accent1">
                    <a:lumMod val="75000"/>
                  </a:schemeClr>
                </a:solidFill>
                <a:latin typeface="Arial Unicode MS" pitchFamily="-107" charset="0"/>
              </a:rPr>
              <a:t>Winter </a:t>
            </a:r>
          </a:p>
          <a:p>
            <a:pPr marL="742950" indent="-742950">
              <a:lnSpc>
                <a:spcPct val="100000"/>
              </a:lnSpc>
              <a:buFont typeface="+mj-lt"/>
              <a:buAutoNum type="alphaUcPeriod"/>
              <a:defRPr/>
            </a:pPr>
            <a:r>
              <a:rPr lang="en-US" sz="3600" dirty="0">
                <a:solidFill>
                  <a:schemeClr val="accent1">
                    <a:lumMod val="75000"/>
                  </a:schemeClr>
                </a:solidFill>
                <a:latin typeface="Arial Unicode MS" pitchFamily="-107" charset="0"/>
              </a:rPr>
              <a:t>Spring </a:t>
            </a:r>
          </a:p>
          <a:p>
            <a:pPr marL="742950" indent="-742950">
              <a:lnSpc>
                <a:spcPct val="100000"/>
              </a:lnSpc>
              <a:buFont typeface="+mj-lt"/>
              <a:buAutoNum type="alphaUcPeriod"/>
              <a:defRPr/>
            </a:pPr>
            <a:r>
              <a:rPr lang="en-US" sz="3600" dirty="0">
                <a:solidFill>
                  <a:schemeClr val="accent1">
                    <a:lumMod val="75000"/>
                  </a:schemeClr>
                </a:solidFill>
                <a:latin typeface="Arial Unicode MS" pitchFamily="-107" charset="0"/>
              </a:rPr>
              <a:t>It does not change </a:t>
            </a:r>
          </a:p>
          <a:p>
            <a:pPr marL="742950" indent="-742950">
              <a:buClr>
                <a:schemeClr val="bg1"/>
              </a:buClr>
              <a:buFont typeface="+mj-lt"/>
              <a:buAutoNum type="alphaUcPeriod"/>
            </a:pPr>
            <a:endParaRPr lang="en-US" sz="3600" dirty="0">
              <a:effectLst/>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a:t>
            </a:r>
            <a:r>
              <a:rPr lang="en-PH" sz="3200" dirty="0"/>
              <a:t>16:  Weather Basics</a:t>
            </a:r>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4" descr="Picture 006"/>
          <p:cNvPicPr>
            <a:picLocks noChangeAspect="1" noChangeArrowheads="1"/>
          </p:cNvPicPr>
          <p:nvPr/>
        </p:nvPicPr>
        <p:blipFill>
          <a:blip r:embed="rId4" cstate="print"/>
          <a:srcRect/>
          <a:stretch>
            <a:fillRect/>
          </a:stretch>
        </p:blipFill>
        <p:spPr bwMode="auto">
          <a:xfrm>
            <a:off x="1600200" y="1143000"/>
            <a:ext cx="5689600" cy="4267200"/>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1657294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1029" descr="roadway_dawn"/>
          <p:cNvPicPr>
            <a:picLocks noChangeAspect="1" noChangeArrowheads="1"/>
          </p:cNvPicPr>
          <p:nvPr/>
        </p:nvPicPr>
        <p:blipFill>
          <a:blip r:embed="rId3" cstate="print"/>
          <a:srcRect/>
          <a:stretch>
            <a:fillRect/>
          </a:stretch>
        </p:blipFill>
        <p:spPr bwMode="auto">
          <a:xfrm>
            <a:off x="990600" y="1143000"/>
            <a:ext cx="3382962" cy="2282825"/>
          </a:xfrm>
          <a:prstGeom prst="rect">
            <a:avLst/>
          </a:prstGeom>
          <a:noFill/>
          <a:ln w="3175">
            <a:solidFill>
              <a:schemeClr val="bg1"/>
            </a:solidFill>
            <a:miter lim="800000"/>
            <a:headEnd/>
            <a:tailEnd/>
          </a:ln>
        </p:spPr>
      </p:pic>
      <p:pic>
        <p:nvPicPr>
          <p:cNvPr id="248835" name="Picture 1026" descr="roadway_1 SUN"/>
          <p:cNvPicPr>
            <a:picLocks noChangeAspect="1" noChangeArrowheads="1"/>
          </p:cNvPicPr>
          <p:nvPr/>
        </p:nvPicPr>
        <p:blipFill>
          <a:blip r:embed="rId4" cstate="print"/>
          <a:srcRect/>
          <a:stretch>
            <a:fillRect/>
          </a:stretch>
        </p:blipFill>
        <p:spPr bwMode="auto">
          <a:xfrm>
            <a:off x="4495800" y="1143000"/>
            <a:ext cx="3382962" cy="2282825"/>
          </a:xfrm>
          <a:prstGeom prst="rect">
            <a:avLst/>
          </a:prstGeom>
          <a:noFill/>
          <a:ln w="3175">
            <a:solidFill>
              <a:schemeClr val="bg1"/>
            </a:solidFill>
            <a:miter lim="800000"/>
            <a:headEnd/>
            <a:tailEnd/>
          </a:ln>
        </p:spPr>
      </p:pic>
      <p:pic>
        <p:nvPicPr>
          <p:cNvPr id="248836" name="Picture 1027" descr="roadway_2 SUN"/>
          <p:cNvPicPr>
            <a:picLocks noChangeAspect="1" noChangeArrowheads="1"/>
          </p:cNvPicPr>
          <p:nvPr/>
        </p:nvPicPr>
        <p:blipFill>
          <a:blip r:embed="rId5" cstate="print"/>
          <a:srcRect/>
          <a:stretch>
            <a:fillRect/>
          </a:stretch>
        </p:blipFill>
        <p:spPr bwMode="auto">
          <a:xfrm>
            <a:off x="990600" y="3505200"/>
            <a:ext cx="3382963" cy="2282825"/>
          </a:xfrm>
          <a:prstGeom prst="rect">
            <a:avLst/>
          </a:prstGeom>
          <a:noFill/>
          <a:ln w="3175">
            <a:solidFill>
              <a:schemeClr val="bg1"/>
            </a:solidFill>
            <a:miter lim="800000"/>
            <a:headEnd/>
            <a:tailEnd/>
          </a:ln>
        </p:spPr>
      </p:pic>
      <p:pic>
        <p:nvPicPr>
          <p:cNvPr id="248837" name="Picture 1028" descr="roadway_3 SUN"/>
          <p:cNvPicPr>
            <a:picLocks noChangeAspect="1" noChangeArrowheads="1"/>
          </p:cNvPicPr>
          <p:nvPr/>
        </p:nvPicPr>
        <p:blipFill>
          <a:blip r:embed="rId6" cstate="print"/>
          <a:srcRect/>
          <a:stretch>
            <a:fillRect/>
          </a:stretch>
        </p:blipFill>
        <p:spPr bwMode="auto">
          <a:xfrm>
            <a:off x="4495800" y="3505200"/>
            <a:ext cx="3382962" cy="2282825"/>
          </a:xfrm>
          <a:prstGeom prst="rect">
            <a:avLst/>
          </a:prstGeom>
          <a:noFill/>
          <a:ln w="3175">
            <a:solidFill>
              <a:schemeClr val="bg1"/>
            </a:solidFill>
            <a:miter lim="800000"/>
            <a:headEnd/>
            <a:tailEnd/>
          </a:ln>
        </p:spPr>
      </p:pic>
      <p:sp>
        <p:nvSpPr>
          <p:cNvPr id="225286" name="Text Box 1030"/>
          <p:cNvSpPr txBox="1">
            <a:spLocks noChangeArrowheads="1"/>
          </p:cNvSpPr>
          <p:nvPr/>
        </p:nvSpPr>
        <p:spPr bwMode="auto">
          <a:xfrm>
            <a:off x="838200" y="76200"/>
            <a:ext cx="6477000" cy="940322"/>
          </a:xfrm>
          <a:prstGeom prst="rect">
            <a:avLst/>
          </a:prstGeom>
          <a:noFill/>
          <a:ln w="9525">
            <a:noFill/>
            <a:miter lim="800000"/>
            <a:headEnd/>
            <a:tailEnd/>
          </a:ln>
          <a:effectLst/>
        </p:spPr>
        <p:txBody>
          <a:bodyPr wrap="square">
            <a:spAutoFit/>
          </a:bodyPr>
          <a:lstStyle/>
          <a:p>
            <a:pPr>
              <a:lnSpc>
                <a:spcPts val="3300"/>
              </a:lnSpc>
              <a:spcBef>
                <a:spcPct val="50000"/>
              </a:spcBef>
              <a:defRPr/>
            </a:pPr>
            <a:r>
              <a:rPr lang="en-US" sz="3600" dirty="0">
                <a:solidFill>
                  <a:schemeClr val="bg1"/>
                </a:solidFill>
                <a:latin typeface="Tw Cen MT Condensed Extra Bold" pitchFamily="34" charset="0"/>
              </a:rPr>
              <a:t>Influence of the sun on                                     pavement temperatures </a:t>
            </a:r>
          </a:p>
        </p:txBody>
      </p:sp>
      <p:sp>
        <p:nvSpPr>
          <p:cNvPr id="225287" name="Text Box 1031"/>
          <p:cNvSpPr txBox="1">
            <a:spLocks noChangeArrowheads="1"/>
          </p:cNvSpPr>
          <p:nvPr/>
        </p:nvSpPr>
        <p:spPr bwMode="auto">
          <a:xfrm>
            <a:off x="2590800" y="1143000"/>
            <a:ext cx="1752600" cy="396875"/>
          </a:xfrm>
          <a:prstGeom prst="rect">
            <a:avLst/>
          </a:prstGeom>
          <a:noFill/>
          <a:ln w="9525">
            <a:noFill/>
            <a:miter lim="800000"/>
            <a:headEnd/>
            <a:tailEnd/>
          </a:ln>
          <a:effectLst/>
        </p:spPr>
        <p:txBody>
          <a:bodyPr>
            <a:spAutoFit/>
          </a:bodyPr>
          <a:lstStyle/>
          <a:p>
            <a:pPr algn="r">
              <a:spcBef>
                <a:spcPct val="50000"/>
              </a:spcBef>
              <a:defRPr/>
            </a:pPr>
            <a:r>
              <a:rPr lang="en-US" sz="2000" dirty="0">
                <a:effectLst>
                  <a:outerShdw blurRad="38100" dist="38100" dir="2700000" algn="tl">
                    <a:srgbClr val="C0C0C0"/>
                  </a:outerShdw>
                </a:effectLst>
                <a:latin typeface="Arial Unicode MS" pitchFamily="34" charset="-128"/>
                <a:ea typeface="+mn-ea"/>
              </a:rPr>
              <a:t>7:00 a.m.</a:t>
            </a:r>
            <a:r>
              <a:rPr lang="en-US" sz="2400" dirty="0">
                <a:effectLst>
                  <a:outerShdw blurRad="38100" dist="38100" dir="2700000" algn="tl">
                    <a:srgbClr val="C0C0C0"/>
                  </a:outerShdw>
                </a:effectLst>
                <a:latin typeface="Arial Unicode MS" pitchFamily="34" charset="-128"/>
                <a:ea typeface="+mn-ea"/>
              </a:rPr>
              <a:t> </a:t>
            </a:r>
          </a:p>
        </p:txBody>
      </p:sp>
      <p:sp>
        <p:nvSpPr>
          <p:cNvPr id="225288" name="Text Box 1032"/>
          <p:cNvSpPr txBox="1">
            <a:spLocks noChangeArrowheads="1"/>
          </p:cNvSpPr>
          <p:nvPr/>
        </p:nvSpPr>
        <p:spPr bwMode="auto">
          <a:xfrm>
            <a:off x="6096000" y="1143000"/>
            <a:ext cx="1752600" cy="396875"/>
          </a:xfrm>
          <a:prstGeom prst="rect">
            <a:avLst/>
          </a:prstGeom>
          <a:noFill/>
          <a:ln w="9525">
            <a:noFill/>
            <a:miter lim="800000"/>
            <a:headEnd/>
            <a:tailEnd/>
          </a:ln>
          <a:effectLst/>
        </p:spPr>
        <p:txBody>
          <a:bodyPr>
            <a:spAutoFit/>
          </a:bodyPr>
          <a:lstStyle/>
          <a:p>
            <a:pPr algn="r">
              <a:spcBef>
                <a:spcPct val="50000"/>
              </a:spcBef>
              <a:defRPr/>
            </a:pPr>
            <a:r>
              <a:rPr lang="en-US" sz="2000" dirty="0">
                <a:effectLst>
                  <a:outerShdw blurRad="38100" dist="38100" dir="2700000" algn="tl">
                    <a:srgbClr val="C0C0C0"/>
                  </a:outerShdw>
                </a:effectLst>
                <a:latin typeface="Arial Unicode MS" pitchFamily="34" charset="-128"/>
                <a:ea typeface="+mn-ea"/>
              </a:rPr>
              <a:t>10:00 a.m.</a:t>
            </a:r>
            <a:r>
              <a:rPr lang="en-US" sz="2400" dirty="0">
                <a:effectLst>
                  <a:outerShdw blurRad="38100" dist="38100" dir="2700000" algn="tl">
                    <a:srgbClr val="C0C0C0"/>
                  </a:outerShdw>
                </a:effectLst>
                <a:latin typeface="Arial Unicode MS" pitchFamily="34" charset="-128"/>
                <a:ea typeface="+mn-ea"/>
              </a:rPr>
              <a:t> </a:t>
            </a:r>
          </a:p>
        </p:txBody>
      </p:sp>
      <p:sp>
        <p:nvSpPr>
          <p:cNvPr id="225290" name="Text Box 1034"/>
          <p:cNvSpPr txBox="1">
            <a:spLocks noChangeArrowheads="1"/>
          </p:cNvSpPr>
          <p:nvPr/>
        </p:nvSpPr>
        <p:spPr bwMode="auto">
          <a:xfrm>
            <a:off x="2590800" y="3505200"/>
            <a:ext cx="1752600" cy="396875"/>
          </a:xfrm>
          <a:prstGeom prst="rect">
            <a:avLst/>
          </a:prstGeom>
          <a:noFill/>
          <a:ln w="9525">
            <a:noFill/>
            <a:miter lim="800000"/>
            <a:headEnd/>
            <a:tailEnd/>
          </a:ln>
          <a:effectLst/>
        </p:spPr>
        <p:txBody>
          <a:bodyPr>
            <a:spAutoFit/>
          </a:bodyPr>
          <a:lstStyle/>
          <a:p>
            <a:pPr algn="r">
              <a:spcBef>
                <a:spcPct val="50000"/>
              </a:spcBef>
              <a:defRPr/>
            </a:pPr>
            <a:r>
              <a:rPr lang="en-US" sz="2000" dirty="0">
                <a:effectLst>
                  <a:outerShdw blurRad="38100" dist="38100" dir="2700000" algn="tl">
                    <a:srgbClr val="C0C0C0"/>
                  </a:outerShdw>
                </a:effectLst>
                <a:latin typeface="Arial Unicode MS" pitchFamily="34" charset="-128"/>
                <a:ea typeface="+mn-ea"/>
              </a:rPr>
              <a:t>1:00 p.m.</a:t>
            </a:r>
            <a:r>
              <a:rPr lang="en-US" sz="2400" dirty="0">
                <a:effectLst>
                  <a:outerShdw blurRad="38100" dist="38100" dir="2700000" algn="tl">
                    <a:srgbClr val="C0C0C0"/>
                  </a:outerShdw>
                </a:effectLst>
                <a:latin typeface="Arial Unicode MS" pitchFamily="34" charset="-128"/>
                <a:ea typeface="+mn-ea"/>
              </a:rPr>
              <a:t> </a:t>
            </a:r>
          </a:p>
        </p:txBody>
      </p:sp>
      <p:sp>
        <p:nvSpPr>
          <p:cNvPr id="225291" name="Text Box 1035"/>
          <p:cNvSpPr txBox="1">
            <a:spLocks noChangeArrowheads="1"/>
          </p:cNvSpPr>
          <p:nvPr/>
        </p:nvSpPr>
        <p:spPr bwMode="auto">
          <a:xfrm>
            <a:off x="6096000" y="3489325"/>
            <a:ext cx="1752600" cy="396875"/>
          </a:xfrm>
          <a:prstGeom prst="rect">
            <a:avLst/>
          </a:prstGeom>
          <a:noFill/>
          <a:ln w="9525">
            <a:noFill/>
            <a:miter lim="800000"/>
            <a:headEnd/>
            <a:tailEnd/>
          </a:ln>
          <a:effectLst/>
        </p:spPr>
        <p:txBody>
          <a:bodyPr>
            <a:spAutoFit/>
          </a:bodyPr>
          <a:lstStyle/>
          <a:p>
            <a:pPr algn="r">
              <a:spcBef>
                <a:spcPct val="50000"/>
              </a:spcBef>
              <a:defRPr/>
            </a:pPr>
            <a:r>
              <a:rPr lang="en-US" sz="2000" dirty="0">
                <a:effectLst>
                  <a:outerShdw blurRad="38100" dist="38100" dir="2700000" algn="tl">
                    <a:srgbClr val="C0C0C0"/>
                  </a:outerShdw>
                </a:effectLst>
                <a:latin typeface="Arial Unicode MS" pitchFamily="34" charset="-128"/>
                <a:ea typeface="+mn-ea"/>
              </a:rPr>
              <a:t>3:00 p.m.</a:t>
            </a:r>
            <a:r>
              <a:rPr lang="en-US" sz="2400" dirty="0">
                <a:effectLst>
                  <a:outerShdw blurRad="38100" dist="38100" dir="2700000" algn="tl">
                    <a:srgbClr val="C0C0C0"/>
                  </a:outerShdw>
                </a:effectLst>
                <a:latin typeface="Arial Unicode MS" pitchFamily="34" charset="-128"/>
                <a:ea typeface="+mn-ea"/>
              </a:rPr>
              <a:t> </a:t>
            </a:r>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Isosceles Triangle 15"/>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 name="Picture 17" descr="Clear Roads Logo use.jpg"/>
          <p:cNvPicPr>
            <a:picLocks noChangeAspect="1"/>
          </p:cNvPicPr>
          <p:nvPr/>
        </p:nvPicPr>
        <p:blipFill>
          <a:blip r:embed="rId7"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575439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lstStyle/>
          <a:p>
            <a:r>
              <a:rPr lang="en-US" dirty="0">
                <a:effectLst/>
              </a:rPr>
              <a:t>Influence of cloud cover</a:t>
            </a:r>
          </a:p>
        </p:txBody>
      </p:sp>
      <p:sp>
        <p:nvSpPr>
          <p:cNvPr id="4" name="TextBox 3"/>
          <p:cNvSpPr txBox="1"/>
          <p:nvPr/>
        </p:nvSpPr>
        <p:spPr>
          <a:xfrm>
            <a:off x="457200" y="1066800"/>
            <a:ext cx="3048000" cy="523220"/>
          </a:xfrm>
          <a:prstGeom prst="rect">
            <a:avLst/>
          </a:prstGeom>
          <a:noFill/>
        </p:spPr>
        <p:txBody>
          <a:bodyPr wrap="square" rtlCol="0">
            <a:spAutoFit/>
          </a:bodyPr>
          <a:lstStyle/>
          <a:p>
            <a:r>
              <a:rPr lang="en-US" sz="2800" dirty="0">
                <a:solidFill>
                  <a:schemeClr val="bg1"/>
                </a:solidFill>
                <a:latin typeface="Arial" pitchFamily="34" charset="0"/>
                <a:cs typeface="Arial" pitchFamily="34" charset="0"/>
              </a:rPr>
              <a:t>Day time (cooler)</a:t>
            </a:r>
          </a:p>
        </p:txBody>
      </p:sp>
      <p:sp>
        <p:nvSpPr>
          <p:cNvPr id="5" name="TextBox 4"/>
          <p:cNvSpPr txBox="1"/>
          <p:nvPr/>
        </p:nvSpPr>
        <p:spPr>
          <a:xfrm>
            <a:off x="3886200" y="1066800"/>
            <a:ext cx="3429000" cy="523220"/>
          </a:xfrm>
          <a:prstGeom prst="rect">
            <a:avLst/>
          </a:prstGeom>
          <a:noFill/>
        </p:spPr>
        <p:txBody>
          <a:bodyPr wrap="square" rtlCol="0">
            <a:spAutoFit/>
          </a:bodyPr>
          <a:lstStyle/>
          <a:p>
            <a:r>
              <a:rPr lang="en-US" sz="2800" dirty="0">
                <a:solidFill>
                  <a:schemeClr val="bg1"/>
                </a:solidFill>
                <a:latin typeface="Arial" pitchFamily="34" charset="0"/>
                <a:cs typeface="Arial" pitchFamily="34" charset="0"/>
              </a:rPr>
              <a:t>Night time (warmer)</a:t>
            </a:r>
          </a:p>
        </p:txBody>
      </p:sp>
      <p:sp>
        <p:nvSpPr>
          <p:cNvPr id="22" name="5-Point Star 2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Oval 22"/>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4" name="Isosceles Triangle 23"/>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6" name="Picture 25" descr="Clear Roads Logo use.jpg"/>
          <p:cNvPicPr>
            <a:picLocks noChangeAspect="1"/>
          </p:cNvPicPr>
          <p:nvPr/>
        </p:nvPicPr>
        <p:blipFill>
          <a:blip r:embed="rId3" cstate="print"/>
          <a:stretch>
            <a:fillRect/>
          </a:stretch>
        </p:blipFill>
        <p:spPr>
          <a:xfrm>
            <a:off x="7243572" y="5937515"/>
            <a:ext cx="1900428" cy="615685"/>
          </a:xfrm>
          <a:prstGeom prst="rect">
            <a:avLst/>
          </a:prstGeom>
        </p:spPr>
      </p:pic>
      <p:pic>
        <p:nvPicPr>
          <p:cNvPr id="4098" name="Picture 2"/>
          <p:cNvPicPr>
            <a:picLocks noChangeAspect="1" noChangeArrowheads="1"/>
          </p:cNvPicPr>
          <p:nvPr/>
        </p:nvPicPr>
        <p:blipFill>
          <a:blip r:embed="rId4" cstate="print"/>
          <a:srcRect l="54930"/>
          <a:stretch>
            <a:fillRect/>
          </a:stretch>
        </p:blipFill>
        <p:spPr bwMode="auto">
          <a:xfrm>
            <a:off x="3781425" y="1600200"/>
            <a:ext cx="3391376" cy="4648200"/>
          </a:xfrm>
          <a:prstGeom prst="rect">
            <a:avLst/>
          </a:prstGeom>
          <a:noFill/>
          <a:ln w="9525" algn="in">
            <a:noFill/>
            <a:miter lim="800000"/>
            <a:headEnd/>
            <a:tailEnd/>
          </a:ln>
          <a:effectLst/>
        </p:spPr>
      </p:pic>
      <p:pic>
        <p:nvPicPr>
          <p:cNvPr id="4100" name="Picture 4"/>
          <p:cNvPicPr>
            <a:picLocks noChangeAspect="1" noChangeArrowheads="1"/>
          </p:cNvPicPr>
          <p:nvPr/>
        </p:nvPicPr>
        <p:blipFill>
          <a:blip r:embed="rId4" cstate="print"/>
          <a:srcRect r="55556"/>
          <a:stretch>
            <a:fillRect/>
          </a:stretch>
        </p:blipFill>
        <p:spPr bwMode="auto">
          <a:xfrm>
            <a:off x="533400" y="1524000"/>
            <a:ext cx="3352800" cy="4661043"/>
          </a:xfrm>
          <a:prstGeom prst="rect">
            <a:avLst/>
          </a:prstGeom>
          <a:noFill/>
          <a:ln w="9525" algn="in">
            <a:noFill/>
            <a:miter lim="800000"/>
            <a:headEnd/>
            <a:tailEnd/>
          </a:ln>
          <a:effectLst/>
        </p:spPr>
      </p:pic>
    </p:spTree>
    <p:extLst>
      <p:ext uri="{BB962C8B-B14F-4D97-AF65-F5344CB8AC3E}">
        <p14:creationId xmlns:p14="http://schemas.microsoft.com/office/powerpoint/2010/main" val="13781289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effectLst/>
              </a:rPr>
              <a:t>Influence of wind</a:t>
            </a:r>
          </a:p>
        </p:txBody>
      </p:sp>
      <p:grpSp>
        <p:nvGrpSpPr>
          <p:cNvPr id="3" name="Group 20"/>
          <p:cNvGrpSpPr/>
          <p:nvPr/>
        </p:nvGrpSpPr>
        <p:grpSpPr>
          <a:xfrm>
            <a:off x="926993" y="4247422"/>
            <a:ext cx="3048000" cy="2107761"/>
            <a:chOff x="685800" y="1600200"/>
            <a:chExt cx="3429000" cy="2282825"/>
          </a:xfrm>
        </p:grpSpPr>
        <p:pic>
          <p:nvPicPr>
            <p:cNvPr id="4" name="Picture 1026" descr="roadway_1 SUN"/>
            <p:cNvPicPr>
              <a:picLocks noChangeAspect="1" noChangeArrowheads="1"/>
            </p:cNvPicPr>
            <p:nvPr/>
          </p:nvPicPr>
          <p:blipFill>
            <a:blip r:embed="rId3" cstate="print"/>
            <a:srcRect/>
            <a:stretch>
              <a:fillRect/>
            </a:stretch>
          </p:blipFill>
          <p:spPr bwMode="auto">
            <a:xfrm>
              <a:off x="685800" y="1600200"/>
              <a:ext cx="3382962" cy="2282825"/>
            </a:xfrm>
            <a:prstGeom prst="rect">
              <a:avLst/>
            </a:prstGeom>
            <a:noFill/>
            <a:ln w="9525">
              <a:noFill/>
              <a:miter lim="800000"/>
              <a:headEnd/>
              <a:tailEnd/>
            </a:ln>
          </p:spPr>
        </p:pic>
        <p:sp>
          <p:nvSpPr>
            <p:cNvPr id="6" name="TextBox 5"/>
            <p:cNvSpPr txBox="1"/>
            <p:nvPr/>
          </p:nvSpPr>
          <p:spPr>
            <a:xfrm>
              <a:off x="3581400" y="2971800"/>
              <a:ext cx="533400" cy="481451"/>
            </a:xfrm>
            <a:custGeom>
              <a:avLst/>
              <a:gdLst>
                <a:gd name="connsiteX0" fmla="*/ 0 w 533400"/>
                <a:gd name="connsiteY0" fmla="*/ 0 h 215444"/>
                <a:gd name="connsiteX1" fmla="*/ 533400 w 533400"/>
                <a:gd name="connsiteY1" fmla="*/ 0 h 215444"/>
                <a:gd name="connsiteX2" fmla="*/ 533400 w 533400"/>
                <a:gd name="connsiteY2" fmla="*/ 215444 h 215444"/>
                <a:gd name="connsiteX3" fmla="*/ 0 w 533400"/>
                <a:gd name="connsiteY3" fmla="*/ 215444 h 215444"/>
                <a:gd name="connsiteX4" fmla="*/ 0 w 533400"/>
                <a:gd name="connsiteY4" fmla="*/ 0 h 215444"/>
                <a:gd name="connsiteX0" fmla="*/ 22860 w 533400"/>
                <a:gd name="connsiteY0" fmla="*/ 68580 h 215444"/>
                <a:gd name="connsiteX1" fmla="*/ 533400 w 533400"/>
                <a:gd name="connsiteY1" fmla="*/ 0 h 215444"/>
                <a:gd name="connsiteX2" fmla="*/ 533400 w 533400"/>
                <a:gd name="connsiteY2" fmla="*/ 215444 h 215444"/>
                <a:gd name="connsiteX3" fmla="*/ 0 w 533400"/>
                <a:gd name="connsiteY3" fmla="*/ 215444 h 215444"/>
                <a:gd name="connsiteX4" fmla="*/ 22860 w 533400"/>
                <a:gd name="connsiteY4" fmla="*/ 68580 h 215444"/>
                <a:gd name="connsiteX0" fmla="*/ 22860 w 533400"/>
                <a:gd name="connsiteY0" fmla="*/ 99060 h 245924"/>
                <a:gd name="connsiteX1" fmla="*/ 533400 w 533400"/>
                <a:gd name="connsiteY1" fmla="*/ 0 h 245924"/>
                <a:gd name="connsiteX2" fmla="*/ 533400 w 533400"/>
                <a:gd name="connsiteY2" fmla="*/ 245924 h 245924"/>
                <a:gd name="connsiteX3" fmla="*/ 0 w 533400"/>
                <a:gd name="connsiteY3" fmla="*/ 245924 h 245924"/>
                <a:gd name="connsiteX4" fmla="*/ 22860 w 533400"/>
                <a:gd name="connsiteY4" fmla="*/ 99060 h 245924"/>
                <a:gd name="connsiteX0" fmla="*/ 7620 w 533400"/>
                <a:gd name="connsiteY0" fmla="*/ 81663 h 245924"/>
                <a:gd name="connsiteX1" fmla="*/ 533400 w 533400"/>
                <a:gd name="connsiteY1" fmla="*/ 0 h 245924"/>
                <a:gd name="connsiteX2" fmla="*/ 533400 w 533400"/>
                <a:gd name="connsiteY2" fmla="*/ 245924 h 245924"/>
                <a:gd name="connsiteX3" fmla="*/ 0 w 533400"/>
                <a:gd name="connsiteY3" fmla="*/ 245924 h 245924"/>
                <a:gd name="connsiteX4" fmla="*/ 7620 w 533400"/>
                <a:gd name="connsiteY4" fmla="*/ 81663 h 245924"/>
                <a:gd name="connsiteX0" fmla="*/ 7620 w 533400"/>
                <a:gd name="connsiteY0" fmla="*/ 81663 h 549564"/>
                <a:gd name="connsiteX1" fmla="*/ 533400 w 533400"/>
                <a:gd name="connsiteY1" fmla="*/ 0 h 549564"/>
                <a:gd name="connsiteX2" fmla="*/ 533400 w 533400"/>
                <a:gd name="connsiteY2" fmla="*/ 245924 h 549564"/>
                <a:gd name="connsiteX3" fmla="*/ 0 w 533400"/>
                <a:gd name="connsiteY3" fmla="*/ 549564 h 549564"/>
                <a:gd name="connsiteX4" fmla="*/ 7620 w 533400"/>
                <a:gd name="connsiteY4" fmla="*/ 81663 h 549564"/>
                <a:gd name="connsiteX0" fmla="*/ 7620 w 533400"/>
                <a:gd name="connsiteY0" fmla="*/ 81663 h 549564"/>
                <a:gd name="connsiteX1" fmla="*/ 533400 w 533400"/>
                <a:gd name="connsiteY1" fmla="*/ 0 h 549564"/>
                <a:gd name="connsiteX2" fmla="*/ 533400 w 533400"/>
                <a:gd name="connsiteY2" fmla="*/ 492632 h 549564"/>
                <a:gd name="connsiteX3" fmla="*/ 0 w 533400"/>
                <a:gd name="connsiteY3" fmla="*/ 549564 h 549564"/>
                <a:gd name="connsiteX4" fmla="*/ 7620 w 533400"/>
                <a:gd name="connsiteY4" fmla="*/ 81663 h 549564"/>
                <a:gd name="connsiteX0" fmla="*/ 24245 w 533400"/>
                <a:gd name="connsiteY0" fmla="*/ 233484 h 549564"/>
                <a:gd name="connsiteX1" fmla="*/ 533400 w 533400"/>
                <a:gd name="connsiteY1" fmla="*/ 0 h 549564"/>
                <a:gd name="connsiteX2" fmla="*/ 533400 w 533400"/>
                <a:gd name="connsiteY2" fmla="*/ 492632 h 549564"/>
                <a:gd name="connsiteX3" fmla="*/ 0 w 533400"/>
                <a:gd name="connsiteY3" fmla="*/ 549564 h 549564"/>
                <a:gd name="connsiteX4" fmla="*/ 24245 w 533400"/>
                <a:gd name="connsiteY4" fmla="*/ 233484 h 54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49564">
                  <a:moveTo>
                    <a:pt x="24245" y="233484"/>
                  </a:moveTo>
                  <a:lnTo>
                    <a:pt x="533400" y="0"/>
                  </a:lnTo>
                  <a:lnTo>
                    <a:pt x="533400" y="492632"/>
                  </a:lnTo>
                  <a:lnTo>
                    <a:pt x="0" y="549564"/>
                  </a:lnTo>
                  <a:lnTo>
                    <a:pt x="24245" y="233484"/>
                  </a:lnTo>
                  <a:close/>
                </a:path>
              </a:pathLst>
            </a:custGeom>
            <a:blipFill>
              <a:blip r:embed="rId4" cstate="print"/>
              <a:tile tx="0" ty="0" sx="100000" sy="100000" flip="none" algn="tl"/>
            </a:blipFill>
          </p:spPr>
          <p:txBody>
            <a:bodyPr wrap="square" rtlCol="0">
              <a:spAutoFit/>
            </a:bodyPr>
            <a:lstStyle/>
            <a:p>
              <a:r>
                <a:rPr lang="en-US" sz="800" dirty="0"/>
                <a:t> </a:t>
              </a:r>
            </a:p>
          </p:txBody>
        </p:sp>
        <p:sp>
          <p:nvSpPr>
            <p:cNvPr id="7" name="TextBox 6"/>
            <p:cNvSpPr txBox="1"/>
            <p:nvPr/>
          </p:nvSpPr>
          <p:spPr>
            <a:xfrm flipH="1">
              <a:off x="685800" y="2971800"/>
              <a:ext cx="502920" cy="464826"/>
            </a:xfrm>
            <a:custGeom>
              <a:avLst/>
              <a:gdLst>
                <a:gd name="connsiteX0" fmla="*/ 0 w 533400"/>
                <a:gd name="connsiteY0" fmla="*/ 0 h 215444"/>
                <a:gd name="connsiteX1" fmla="*/ 533400 w 533400"/>
                <a:gd name="connsiteY1" fmla="*/ 0 h 215444"/>
                <a:gd name="connsiteX2" fmla="*/ 533400 w 533400"/>
                <a:gd name="connsiteY2" fmla="*/ 215444 h 215444"/>
                <a:gd name="connsiteX3" fmla="*/ 0 w 533400"/>
                <a:gd name="connsiteY3" fmla="*/ 215444 h 215444"/>
                <a:gd name="connsiteX4" fmla="*/ 0 w 533400"/>
                <a:gd name="connsiteY4" fmla="*/ 0 h 215444"/>
                <a:gd name="connsiteX0" fmla="*/ 22860 w 533400"/>
                <a:gd name="connsiteY0" fmla="*/ 68580 h 215444"/>
                <a:gd name="connsiteX1" fmla="*/ 533400 w 533400"/>
                <a:gd name="connsiteY1" fmla="*/ 0 h 215444"/>
                <a:gd name="connsiteX2" fmla="*/ 533400 w 533400"/>
                <a:gd name="connsiteY2" fmla="*/ 215444 h 215444"/>
                <a:gd name="connsiteX3" fmla="*/ 0 w 533400"/>
                <a:gd name="connsiteY3" fmla="*/ 215444 h 215444"/>
                <a:gd name="connsiteX4" fmla="*/ 22860 w 533400"/>
                <a:gd name="connsiteY4" fmla="*/ 68580 h 215444"/>
                <a:gd name="connsiteX0" fmla="*/ 22860 w 533400"/>
                <a:gd name="connsiteY0" fmla="*/ 99060 h 245924"/>
                <a:gd name="connsiteX1" fmla="*/ 533400 w 533400"/>
                <a:gd name="connsiteY1" fmla="*/ 0 h 245924"/>
                <a:gd name="connsiteX2" fmla="*/ 533400 w 533400"/>
                <a:gd name="connsiteY2" fmla="*/ 245924 h 245924"/>
                <a:gd name="connsiteX3" fmla="*/ 0 w 533400"/>
                <a:gd name="connsiteY3" fmla="*/ 245924 h 245924"/>
                <a:gd name="connsiteX4" fmla="*/ 22860 w 533400"/>
                <a:gd name="connsiteY4" fmla="*/ 99060 h 245924"/>
                <a:gd name="connsiteX0" fmla="*/ 30480 w 533400"/>
                <a:gd name="connsiteY0" fmla="*/ 46871 h 245924"/>
                <a:gd name="connsiteX1" fmla="*/ 533400 w 533400"/>
                <a:gd name="connsiteY1" fmla="*/ 0 h 245924"/>
                <a:gd name="connsiteX2" fmla="*/ 533400 w 533400"/>
                <a:gd name="connsiteY2" fmla="*/ 245924 h 245924"/>
                <a:gd name="connsiteX3" fmla="*/ 0 w 533400"/>
                <a:gd name="connsiteY3" fmla="*/ 245924 h 245924"/>
                <a:gd name="connsiteX4" fmla="*/ 30480 w 533400"/>
                <a:gd name="connsiteY4" fmla="*/ 46871 h 245924"/>
                <a:gd name="connsiteX0" fmla="*/ 0 w 502920"/>
                <a:gd name="connsiteY0" fmla="*/ 46871 h 245924"/>
                <a:gd name="connsiteX1" fmla="*/ 502920 w 502920"/>
                <a:gd name="connsiteY1" fmla="*/ 0 h 245924"/>
                <a:gd name="connsiteX2" fmla="*/ 502920 w 502920"/>
                <a:gd name="connsiteY2" fmla="*/ 245924 h 245924"/>
                <a:gd name="connsiteX3" fmla="*/ 7620 w 502920"/>
                <a:gd name="connsiteY3" fmla="*/ 245924 h 245924"/>
                <a:gd name="connsiteX4" fmla="*/ 0 w 502920"/>
                <a:gd name="connsiteY4" fmla="*/ 46871 h 245924"/>
                <a:gd name="connsiteX0" fmla="*/ 0 w 502920"/>
                <a:gd name="connsiteY0" fmla="*/ 81663 h 280716"/>
                <a:gd name="connsiteX1" fmla="*/ 502920 w 502920"/>
                <a:gd name="connsiteY1" fmla="*/ 0 h 280716"/>
                <a:gd name="connsiteX2" fmla="*/ 502920 w 502920"/>
                <a:gd name="connsiteY2" fmla="*/ 280716 h 280716"/>
                <a:gd name="connsiteX3" fmla="*/ 7620 w 502920"/>
                <a:gd name="connsiteY3" fmla="*/ 280716 h 280716"/>
                <a:gd name="connsiteX4" fmla="*/ 0 w 502920"/>
                <a:gd name="connsiteY4" fmla="*/ 81663 h 280716"/>
                <a:gd name="connsiteX0" fmla="*/ 0 w 502920"/>
                <a:gd name="connsiteY0" fmla="*/ 81663 h 605652"/>
                <a:gd name="connsiteX1" fmla="*/ 502920 w 502920"/>
                <a:gd name="connsiteY1" fmla="*/ 0 h 605652"/>
                <a:gd name="connsiteX2" fmla="*/ 502920 w 502920"/>
                <a:gd name="connsiteY2" fmla="*/ 605652 h 605652"/>
                <a:gd name="connsiteX3" fmla="*/ 7620 w 502920"/>
                <a:gd name="connsiteY3" fmla="*/ 280716 h 605652"/>
                <a:gd name="connsiteX4" fmla="*/ 0 w 502920"/>
                <a:gd name="connsiteY4" fmla="*/ 81663 h 605652"/>
                <a:gd name="connsiteX0" fmla="*/ 0 w 502920"/>
                <a:gd name="connsiteY0" fmla="*/ 81663 h 605652"/>
                <a:gd name="connsiteX1" fmla="*/ 502920 w 502920"/>
                <a:gd name="connsiteY1" fmla="*/ 0 h 605652"/>
                <a:gd name="connsiteX2" fmla="*/ 502920 w 502920"/>
                <a:gd name="connsiteY2" fmla="*/ 605652 h 605652"/>
                <a:gd name="connsiteX3" fmla="*/ 24245 w 502920"/>
                <a:gd name="connsiteY3" fmla="*/ 562327 h 605652"/>
                <a:gd name="connsiteX4" fmla="*/ 0 w 502920"/>
                <a:gd name="connsiteY4" fmla="*/ 81663 h 605652"/>
                <a:gd name="connsiteX0" fmla="*/ 0 w 502920"/>
                <a:gd name="connsiteY0" fmla="*/ 233300 h 605652"/>
                <a:gd name="connsiteX1" fmla="*/ 502920 w 502920"/>
                <a:gd name="connsiteY1" fmla="*/ 0 h 605652"/>
                <a:gd name="connsiteX2" fmla="*/ 502920 w 502920"/>
                <a:gd name="connsiteY2" fmla="*/ 605652 h 605652"/>
                <a:gd name="connsiteX3" fmla="*/ 24245 w 502920"/>
                <a:gd name="connsiteY3" fmla="*/ 562327 h 605652"/>
                <a:gd name="connsiteX4" fmla="*/ 0 w 502920"/>
                <a:gd name="connsiteY4" fmla="*/ 233300 h 60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605652">
                  <a:moveTo>
                    <a:pt x="0" y="233300"/>
                  </a:moveTo>
                  <a:lnTo>
                    <a:pt x="502920" y="0"/>
                  </a:lnTo>
                  <a:lnTo>
                    <a:pt x="502920" y="605652"/>
                  </a:lnTo>
                  <a:lnTo>
                    <a:pt x="24245" y="562327"/>
                  </a:lnTo>
                  <a:lnTo>
                    <a:pt x="0" y="233300"/>
                  </a:lnTo>
                  <a:close/>
                </a:path>
              </a:pathLst>
            </a:custGeom>
            <a:blipFill>
              <a:blip r:embed="rId4" cstate="print"/>
              <a:tile tx="0" ty="0" sx="100000" sy="100000" flip="none" algn="tl"/>
            </a:blipFill>
          </p:spPr>
          <p:txBody>
            <a:bodyPr wrap="square" rtlCol="0">
              <a:spAutoFit/>
            </a:bodyPr>
            <a:lstStyle/>
            <a:p>
              <a:r>
                <a:rPr lang="en-US" sz="800" dirty="0"/>
                <a:t> </a:t>
              </a:r>
            </a:p>
          </p:txBody>
        </p:sp>
        <p:sp>
          <p:nvSpPr>
            <p:cNvPr id="9" name="Freeform 8"/>
            <p:cNvSpPr/>
            <p:nvPr/>
          </p:nvSpPr>
          <p:spPr>
            <a:xfrm>
              <a:off x="762000" y="2514600"/>
              <a:ext cx="1077238" cy="162838"/>
            </a:xfrm>
            <a:custGeom>
              <a:avLst/>
              <a:gdLst>
                <a:gd name="connsiteX0" fmla="*/ 0 w 1077238"/>
                <a:gd name="connsiteY0" fmla="*/ 87682 h 162838"/>
                <a:gd name="connsiteX1" fmla="*/ 137786 w 1077238"/>
                <a:gd name="connsiteY1" fmla="*/ 137786 h 162838"/>
                <a:gd name="connsiteX2" fmla="*/ 225468 w 1077238"/>
                <a:gd name="connsiteY2" fmla="*/ 162838 h 162838"/>
                <a:gd name="connsiteX3" fmla="*/ 613775 w 1077238"/>
                <a:gd name="connsiteY3" fmla="*/ 150312 h 162838"/>
                <a:gd name="connsiteX4" fmla="*/ 726509 w 1077238"/>
                <a:gd name="connsiteY4" fmla="*/ 62630 h 162838"/>
                <a:gd name="connsiteX5" fmla="*/ 739035 w 1077238"/>
                <a:gd name="connsiteY5" fmla="*/ 25052 h 162838"/>
                <a:gd name="connsiteX6" fmla="*/ 701457 w 1077238"/>
                <a:gd name="connsiteY6" fmla="*/ 12526 h 162838"/>
                <a:gd name="connsiteX7" fmla="*/ 626301 w 1077238"/>
                <a:gd name="connsiteY7" fmla="*/ 0 h 162838"/>
                <a:gd name="connsiteX8" fmla="*/ 588723 w 1077238"/>
                <a:gd name="connsiteY8" fmla="*/ 75156 h 162838"/>
                <a:gd name="connsiteX9" fmla="*/ 601249 w 1077238"/>
                <a:gd name="connsiteY9" fmla="*/ 112734 h 162838"/>
                <a:gd name="connsiteX10" fmla="*/ 638827 w 1077238"/>
                <a:gd name="connsiteY10" fmla="*/ 125260 h 162838"/>
                <a:gd name="connsiteX11" fmla="*/ 676405 w 1077238"/>
                <a:gd name="connsiteY11" fmla="*/ 150312 h 162838"/>
                <a:gd name="connsiteX12" fmla="*/ 901874 w 1077238"/>
                <a:gd name="connsiteY12" fmla="*/ 137786 h 162838"/>
                <a:gd name="connsiteX13" fmla="*/ 989556 w 1077238"/>
                <a:gd name="connsiteY13" fmla="*/ 112734 h 162838"/>
                <a:gd name="connsiteX14" fmla="*/ 1077238 w 1077238"/>
                <a:gd name="connsiteY14" fmla="*/ 100208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7238" h="162838">
                  <a:moveTo>
                    <a:pt x="0" y="87682"/>
                  </a:moveTo>
                  <a:cubicBezTo>
                    <a:pt x="41506" y="104285"/>
                    <a:pt x="94903" y="127065"/>
                    <a:pt x="137786" y="137786"/>
                  </a:cubicBezTo>
                  <a:cubicBezTo>
                    <a:pt x="200699" y="153514"/>
                    <a:pt x="171558" y="144868"/>
                    <a:pt x="225468" y="162838"/>
                  </a:cubicBezTo>
                  <a:cubicBezTo>
                    <a:pt x="354904" y="158663"/>
                    <a:pt x="485439" y="167655"/>
                    <a:pt x="613775" y="150312"/>
                  </a:cubicBezTo>
                  <a:cubicBezTo>
                    <a:pt x="648422" y="145630"/>
                    <a:pt x="700146" y="88993"/>
                    <a:pt x="726509" y="62630"/>
                  </a:cubicBezTo>
                  <a:cubicBezTo>
                    <a:pt x="730684" y="50104"/>
                    <a:pt x="744940" y="36862"/>
                    <a:pt x="739035" y="25052"/>
                  </a:cubicBezTo>
                  <a:cubicBezTo>
                    <a:pt x="733130" y="13242"/>
                    <a:pt x="714346" y="15390"/>
                    <a:pt x="701457" y="12526"/>
                  </a:cubicBezTo>
                  <a:cubicBezTo>
                    <a:pt x="676664" y="7016"/>
                    <a:pt x="651353" y="4175"/>
                    <a:pt x="626301" y="0"/>
                  </a:cubicBezTo>
                  <a:cubicBezTo>
                    <a:pt x="613635" y="18999"/>
                    <a:pt x="588723" y="49226"/>
                    <a:pt x="588723" y="75156"/>
                  </a:cubicBezTo>
                  <a:cubicBezTo>
                    <a:pt x="588723" y="88360"/>
                    <a:pt x="591913" y="103398"/>
                    <a:pt x="601249" y="112734"/>
                  </a:cubicBezTo>
                  <a:cubicBezTo>
                    <a:pt x="610585" y="122070"/>
                    <a:pt x="627017" y="119355"/>
                    <a:pt x="638827" y="125260"/>
                  </a:cubicBezTo>
                  <a:cubicBezTo>
                    <a:pt x="652292" y="131993"/>
                    <a:pt x="663879" y="141961"/>
                    <a:pt x="676405" y="150312"/>
                  </a:cubicBezTo>
                  <a:cubicBezTo>
                    <a:pt x="751561" y="146137"/>
                    <a:pt x="826911" y="144601"/>
                    <a:pt x="901874" y="137786"/>
                  </a:cubicBezTo>
                  <a:cubicBezTo>
                    <a:pt x="938692" y="134439"/>
                    <a:pt x="955660" y="121208"/>
                    <a:pt x="989556" y="112734"/>
                  </a:cubicBezTo>
                  <a:cubicBezTo>
                    <a:pt x="1046211" y="98570"/>
                    <a:pt x="1036451" y="100208"/>
                    <a:pt x="1077238" y="10020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28575">
                  <a:solidFill>
                    <a:schemeClr val="tx1"/>
                  </a:solidFill>
                </a:ln>
                <a:solidFill>
                  <a:schemeClr val="tx2">
                    <a:lumMod val="20000"/>
                    <a:lumOff val="80000"/>
                  </a:schemeClr>
                </a:solidFill>
              </a:endParaRPr>
            </a:p>
          </p:txBody>
        </p:sp>
        <p:sp>
          <p:nvSpPr>
            <p:cNvPr id="10" name="Freeform 9"/>
            <p:cNvSpPr/>
            <p:nvPr/>
          </p:nvSpPr>
          <p:spPr>
            <a:xfrm>
              <a:off x="1295400" y="2667000"/>
              <a:ext cx="1077238" cy="162838"/>
            </a:xfrm>
            <a:custGeom>
              <a:avLst/>
              <a:gdLst>
                <a:gd name="connsiteX0" fmla="*/ 0 w 1077238"/>
                <a:gd name="connsiteY0" fmla="*/ 87682 h 162838"/>
                <a:gd name="connsiteX1" fmla="*/ 137786 w 1077238"/>
                <a:gd name="connsiteY1" fmla="*/ 137786 h 162838"/>
                <a:gd name="connsiteX2" fmla="*/ 225468 w 1077238"/>
                <a:gd name="connsiteY2" fmla="*/ 162838 h 162838"/>
                <a:gd name="connsiteX3" fmla="*/ 613775 w 1077238"/>
                <a:gd name="connsiteY3" fmla="*/ 150312 h 162838"/>
                <a:gd name="connsiteX4" fmla="*/ 726509 w 1077238"/>
                <a:gd name="connsiteY4" fmla="*/ 62630 h 162838"/>
                <a:gd name="connsiteX5" fmla="*/ 739035 w 1077238"/>
                <a:gd name="connsiteY5" fmla="*/ 25052 h 162838"/>
                <a:gd name="connsiteX6" fmla="*/ 701457 w 1077238"/>
                <a:gd name="connsiteY6" fmla="*/ 12526 h 162838"/>
                <a:gd name="connsiteX7" fmla="*/ 626301 w 1077238"/>
                <a:gd name="connsiteY7" fmla="*/ 0 h 162838"/>
                <a:gd name="connsiteX8" fmla="*/ 588723 w 1077238"/>
                <a:gd name="connsiteY8" fmla="*/ 75156 h 162838"/>
                <a:gd name="connsiteX9" fmla="*/ 601249 w 1077238"/>
                <a:gd name="connsiteY9" fmla="*/ 112734 h 162838"/>
                <a:gd name="connsiteX10" fmla="*/ 638827 w 1077238"/>
                <a:gd name="connsiteY10" fmla="*/ 125260 h 162838"/>
                <a:gd name="connsiteX11" fmla="*/ 676405 w 1077238"/>
                <a:gd name="connsiteY11" fmla="*/ 150312 h 162838"/>
                <a:gd name="connsiteX12" fmla="*/ 901874 w 1077238"/>
                <a:gd name="connsiteY12" fmla="*/ 137786 h 162838"/>
                <a:gd name="connsiteX13" fmla="*/ 989556 w 1077238"/>
                <a:gd name="connsiteY13" fmla="*/ 112734 h 162838"/>
                <a:gd name="connsiteX14" fmla="*/ 1077238 w 1077238"/>
                <a:gd name="connsiteY14" fmla="*/ 100208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7238" h="162838">
                  <a:moveTo>
                    <a:pt x="0" y="87682"/>
                  </a:moveTo>
                  <a:cubicBezTo>
                    <a:pt x="41506" y="104285"/>
                    <a:pt x="94903" y="127065"/>
                    <a:pt x="137786" y="137786"/>
                  </a:cubicBezTo>
                  <a:cubicBezTo>
                    <a:pt x="200699" y="153514"/>
                    <a:pt x="171558" y="144868"/>
                    <a:pt x="225468" y="162838"/>
                  </a:cubicBezTo>
                  <a:cubicBezTo>
                    <a:pt x="354904" y="158663"/>
                    <a:pt x="485439" y="167655"/>
                    <a:pt x="613775" y="150312"/>
                  </a:cubicBezTo>
                  <a:cubicBezTo>
                    <a:pt x="648422" y="145630"/>
                    <a:pt x="700146" y="88993"/>
                    <a:pt x="726509" y="62630"/>
                  </a:cubicBezTo>
                  <a:cubicBezTo>
                    <a:pt x="730684" y="50104"/>
                    <a:pt x="744940" y="36862"/>
                    <a:pt x="739035" y="25052"/>
                  </a:cubicBezTo>
                  <a:cubicBezTo>
                    <a:pt x="733130" y="13242"/>
                    <a:pt x="714346" y="15390"/>
                    <a:pt x="701457" y="12526"/>
                  </a:cubicBezTo>
                  <a:cubicBezTo>
                    <a:pt x="676664" y="7016"/>
                    <a:pt x="651353" y="4175"/>
                    <a:pt x="626301" y="0"/>
                  </a:cubicBezTo>
                  <a:cubicBezTo>
                    <a:pt x="613635" y="18999"/>
                    <a:pt x="588723" y="49226"/>
                    <a:pt x="588723" y="75156"/>
                  </a:cubicBezTo>
                  <a:cubicBezTo>
                    <a:pt x="588723" y="88360"/>
                    <a:pt x="591913" y="103398"/>
                    <a:pt x="601249" y="112734"/>
                  </a:cubicBezTo>
                  <a:cubicBezTo>
                    <a:pt x="610585" y="122070"/>
                    <a:pt x="627017" y="119355"/>
                    <a:pt x="638827" y="125260"/>
                  </a:cubicBezTo>
                  <a:cubicBezTo>
                    <a:pt x="652292" y="131993"/>
                    <a:pt x="663879" y="141961"/>
                    <a:pt x="676405" y="150312"/>
                  </a:cubicBezTo>
                  <a:cubicBezTo>
                    <a:pt x="751561" y="146137"/>
                    <a:pt x="826911" y="144601"/>
                    <a:pt x="901874" y="137786"/>
                  </a:cubicBezTo>
                  <a:cubicBezTo>
                    <a:pt x="938692" y="134439"/>
                    <a:pt x="955660" y="121208"/>
                    <a:pt x="989556" y="112734"/>
                  </a:cubicBezTo>
                  <a:cubicBezTo>
                    <a:pt x="1046211" y="98570"/>
                    <a:pt x="1036451" y="100208"/>
                    <a:pt x="1077238" y="10020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28575">
                  <a:solidFill>
                    <a:schemeClr val="tx1"/>
                  </a:solidFill>
                </a:ln>
                <a:solidFill>
                  <a:schemeClr val="tx2">
                    <a:lumMod val="20000"/>
                    <a:lumOff val="80000"/>
                  </a:schemeClr>
                </a:solidFill>
              </a:endParaRPr>
            </a:p>
          </p:txBody>
        </p:sp>
        <p:sp>
          <p:nvSpPr>
            <p:cNvPr id="11" name="Freeform 10"/>
            <p:cNvSpPr/>
            <p:nvPr/>
          </p:nvSpPr>
          <p:spPr>
            <a:xfrm>
              <a:off x="914400" y="2895600"/>
              <a:ext cx="1077238" cy="162838"/>
            </a:xfrm>
            <a:custGeom>
              <a:avLst/>
              <a:gdLst>
                <a:gd name="connsiteX0" fmla="*/ 0 w 1077238"/>
                <a:gd name="connsiteY0" fmla="*/ 87682 h 162838"/>
                <a:gd name="connsiteX1" fmla="*/ 137786 w 1077238"/>
                <a:gd name="connsiteY1" fmla="*/ 137786 h 162838"/>
                <a:gd name="connsiteX2" fmla="*/ 225468 w 1077238"/>
                <a:gd name="connsiteY2" fmla="*/ 162838 h 162838"/>
                <a:gd name="connsiteX3" fmla="*/ 613775 w 1077238"/>
                <a:gd name="connsiteY3" fmla="*/ 150312 h 162838"/>
                <a:gd name="connsiteX4" fmla="*/ 726509 w 1077238"/>
                <a:gd name="connsiteY4" fmla="*/ 62630 h 162838"/>
                <a:gd name="connsiteX5" fmla="*/ 739035 w 1077238"/>
                <a:gd name="connsiteY5" fmla="*/ 25052 h 162838"/>
                <a:gd name="connsiteX6" fmla="*/ 701457 w 1077238"/>
                <a:gd name="connsiteY6" fmla="*/ 12526 h 162838"/>
                <a:gd name="connsiteX7" fmla="*/ 626301 w 1077238"/>
                <a:gd name="connsiteY7" fmla="*/ 0 h 162838"/>
                <a:gd name="connsiteX8" fmla="*/ 588723 w 1077238"/>
                <a:gd name="connsiteY8" fmla="*/ 75156 h 162838"/>
                <a:gd name="connsiteX9" fmla="*/ 601249 w 1077238"/>
                <a:gd name="connsiteY9" fmla="*/ 112734 h 162838"/>
                <a:gd name="connsiteX10" fmla="*/ 638827 w 1077238"/>
                <a:gd name="connsiteY10" fmla="*/ 125260 h 162838"/>
                <a:gd name="connsiteX11" fmla="*/ 676405 w 1077238"/>
                <a:gd name="connsiteY11" fmla="*/ 150312 h 162838"/>
                <a:gd name="connsiteX12" fmla="*/ 901874 w 1077238"/>
                <a:gd name="connsiteY12" fmla="*/ 137786 h 162838"/>
                <a:gd name="connsiteX13" fmla="*/ 989556 w 1077238"/>
                <a:gd name="connsiteY13" fmla="*/ 112734 h 162838"/>
                <a:gd name="connsiteX14" fmla="*/ 1077238 w 1077238"/>
                <a:gd name="connsiteY14" fmla="*/ 100208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7238" h="162838">
                  <a:moveTo>
                    <a:pt x="0" y="87682"/>
                  </a:moveTo>
                  <a:cubicBezTo>
                    <a:pt x="41506" y="104285"/>
                    <a:pt x="94903" y="127065"/>
                    <a:pt x="137786" y="137786"/>
                  </a:cubicBezTo>
                  <a:cubicBezTo>
                    <a:pt x="200699" y="153514"/>
                    <a:pt x="171558" y="144868"/>
                    <a:pt x="225468" y="162838"/>
                  </a:cubicBezTo>
                  <a:cubicBezTo>
                    <a:pt x="354904" y="158663"/>
                    <a:pt x="485439" y="167655"/>
                    <a:pt x="613775" y="150312"/>
                  </a:cubicBezTo>
                  <a:cubicBezTo>
                    <a:pt x="648422" y="145630"/>
                    <a:pt x="700146" y="88993"/>
                    <a:pt x="726509" y="62630"/>
                  </a:cubicBezTo>
                  <a:cubicBezTo>
                    <a:pt x="730684" y="50104"/>
                    <a:pt x="744940" y="36862"/>
                    <a:pt x="739035" y="25052"/>
                  </a:cubicBezTo>
                  <a:cubicBezTo>
                    <a:pt x="733130" y="13242"/>
                    <a:pt x="714346" y="15390"/>
                    <a:pt x="701457" y="12526"/>
                  </a:cubicBezTo>
                  <a:cubicBezTo>
                    <a:pt x="676664" y="7016"/>
                    <a:pt x="651353" y="4175"/>
                    <a:pt x="626301" y="0"/>
                  </a:cubicBezTo>
                  <a:cubicBezTo>
                    <a:pt x="613635" y="18999"/>
                    <a:pt x="588723" y="49226"/>
                    <a:pt x="588723" y="75156"/>
                  </a:cubicBezTo>
                  <a:cubicBezTo>
                    <a:pt x="588723" y="88360"/>
                    <a:pt x="591913" y="103398"/>
                    <a:pt x="601249" y="112734"/>
                  </a:cubicBezTo>
                  <a:cubicBezTo>
                    <a:pt x="610585" y="122070"/>
                    <a:pt x="627017" y="119355"/>
                    <a:pt x="638827" y="125260"/>
                  </a:cubicBezTo>
                  <a:cubicBezTo>
                    <a:pt x="652292" y="131993"/>
                    <a:pt x="663879" y="141961"/>
                    <a:pt x="676405" y="150312"/>
                  </a:cubicBezTo>
                  <a:cubicBezTo>
                    <a:pt x="751561" y="146137"/>
                    <a:pt x="826911" y="144601"/>
                    <a:pt x="901874" y="137786"/>
                  </a:cubicBezTo>
                  <a:cubicBezTo>
                    <a:pt x="938692" y="134439"/>
                    <a:pt x="955660" y="121208"/>
                    <a:pt x="989556" y="112734"/>
                  </a:cubicBezTo>
                  <a:cubicBezTo>
                    <a:pt x="1046211" y="98570"/>
                    <a:pt x="1036451" y="100208"/>
                    <a:pt x="1077238" y="10020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28575">
                  <a:solidFill>
                    <a:schemeClr val="tx1"/>
                  </a:solidFill>
                </a:ln>
                <a:solidFill>
                  <a:schemeClr val="tx2">
                    <a:lumMod val="20000"/>
                    <a:lumOff val="80000"/>
                  </a:schemeClr>
                </a:solidFill>
              </a:endParaRPr>
            </a:p>
          </p:txBody>
        </p:sp>
        <p:cxnSp>
          <p:nvCxnSpPr>
            <p:cNvPr id="13" name="Straight Arrow Connector 12"/>
            <p:cNvCxnSpPr/>
            <p:nvPr/>
          </p:nvCxnSpPr>
          <p:spPr>
            <a:xfrm>
              <a:off x="685800" y="2819400"/>
              <a:ext cx="457200" cy="15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23"/>
          <p:cNvGrpSpPr/>
          <p:nvPr/>
        </p:nvGrpSpPr>
        <p:grpSpPr>
          <a:xfrm>
            <a:off x="4280606" y="4226431"/>
            <a:ext cx="2926080" cy="2083613"/>
            <a:chOff x="4876800" y="1676400"/>
            <a:chExt cx="3429000" cy="2282825"/>
          </a:xfrm>
        </p:grpSpPr>
        <p:pic>
          <p:nvPicPr>
            <p:cNvPr id="14" name="Picture 1026" descr="roadway_1 SUN"/>
            <p:cNvPicPr>
              <a:picLocks noChangeAspect="1" noChangeArrowheads="1"/>
            </p:cNvPicPr>
            <p:nvPr/>
          </p:nvPicPr>
          <p:blipFill>
            <a:blip r:embed="rId3" cstate="print"/>
            <a:srcRect/>
            <a:stretch>
              <a:fillRect/>
            </a:stretch>
          </p:blipFill>
          <p:spPr bwMode="auto">
            <a:xfrm>
              <a:off x="4876800" y="1676400"/>
              <a:ext cx="3382962" cy="2282825"/>
            </a:xfrm>
            <a:prstGeom prst="rect">
              <a:avLst/>
            </a:prstGeom>
            <a:noFill/>
            <a:ln w="9525">
              <a:noFill/>
              <a:miter lim="800000"/>
              <a:headEnd/>
              <a:tailEnd/>
            </a:ln>
          </p:spPr>
        </p:pic>
        <p:sp>
          <p:nvSpPr>
            <p:cNvPr id="15" name="TextBox 14"/>
            <p:cNvSpPr txBox="1"/>
            <p:nvPr/>
          </p:nvSpPr>
          <p:spPr>
            <a:xfrm>
              <a:off x="7772400" y="3048000"/>
              <a:ext cx="533400" cy="481451"/>
            </a:xfrm>
            <a:custGeom>
              <a:avLst/>
              <a:gdLst>
                <a:gd name="connsiteX0" fmla="*/ 0 w 533400"/>
                <a:gd name="connsiteY0" fmla="*/ 0 h 215444"/>
                <a:gd name="connsiteX1" fmla="*/ 533400 w 533400"/>
                <a:gd name="connsiteY1" fmla="*/ 0 h 215444"/>
                <a:gd name="connsiteX2" fmla="*/ 533400 w 533400"/>
                <a:gd name="connsiteY2" fmla="*/ 215444 h 215444"/>
                <a:gd name="connsiteX3" fmla="*/ 0 w 533400"/>
                <a:gd name="connsiteY3" fmla="*/ 215444 h 215444"/>
                <a:gd name="connsiteX4" fmla="*/ 0 w 533400"/>
                <a:gd name="connsiteY4" fmla="*/ 0 h 215444"/>
                <a:gd name="connsiteX0" fmla="*/ 22860 w 533400"/>
                <a:gd name="connsiteY0" fmla="*/ 68580 h 215444"/>
                <a:gd name="connsiteX1" fmla="*/ 533400 w 533400"/>
                <a:gd name="connsiteY1" fmla="*/ 0 h 215444"/>
                <a:gd name="connsiteX2" fmla="*/ 533400 w 533400"/>
                <a:gd name="connsiteY2" fmla="*/ 215444 h 215444"/>
                <a:gd name="connsiteX3" fmla="*/ 0 w 533400"/>
                <a:gd name="connsiteY3" fmla="*/ 215444 h 215444"/>
                <a:gd name="connsiteX4" fmla="*/ 22860 w 533400"/>
                <a:gd name="connsiteY4" fmla="*/ 68580 h 215444"/>
                <a:gd name="connsiteX0" fmla="*/ 22860 w 533400"/>
                <a:gd name="connsiteY0" fmla="*/ 99060 h 245924"/>
                <a:gd name="connsiteX1" fmla="*/ 533400 w 533400"/>
                <a:gd name="connsiteY1" fmla="*/ 0 h 245924"/>
                <a:gd name="connsiteX2" fmla="*/ 533400 w 533400"/>
                <a:gd name="connsiteY2" fmla="*/ 245924 h 245924"/>
                <a:gd name="connsiteX3" fmla="*/ 0 w 533400"/>
                <a:gd name="connsiteY3" fmla="*/ 245924 h 245924"/>
                <a:gd name="connsiteX4" fmla="*/ 22860 w 533400"/>
                <a:gd name="connsiteY4" fmla="*/ 99060 h 245924"/>
                <a:gd name="connsiteX0" fmla="*/ 7620 w 533400"/>
                <a:gd name="connsiteY0" fmla="*/ 81663 h 245924"/>
                <a:gd name="connsiteX1" fmla="*/ 533400 w 533400"/>
                <a:gd name="connsiteY1" fmla="*/ 0 h 245924"/>
                <a:gd name="connsiteX2" fmla="*/ 533400 w 533400"/>
                <a:gd name="connsiteY2" fmla="*/ 245924 h 245924"/>
                <a:gd name="connsiteX3" fmla="*/ 0 w 533400"/>
                <a:gd name="connsiteY3" fmla="*/ 245924 h 245924"/>
                <a:gd name="connsiteX4" fmla="*/ 7620 w 533400"/>
                <a:gd name="connsiteY4" fmla="*/ 81663 h 245924"/>
                <a:gd name="connsiteX0" fmla="*/ 7620 w 533400"/>
                <a:gd name="connsiteY0" fmla="*/ 81663 h 549564"/>
                <a:gd name="connsiteX1" fmla="*/ 533400 w 533400"/>
                <a:gd name="connsiteY1" fmla="*/ 0 h 549564"/>
                <a:gd name="connsiteX2" fmla="*/ 533400 w 533400"/>
                <a:gd name="connsiteY2" fmla="*/ 245924 h 549564"/>
                <a:gd name="connsiteX3" fmla="*/ 0 w 533400"/>
                <a:gd name="connsiteY3" fmla="*/ 549564 h 549564"/>
                <a:gd name="connsiteX4" fmla="*/ 7620 w 533400"/>
                <a:gd name="connsiteY4" fmla="*/ 81663 h 549564"/>
                <a:gd name="connsiteX0" fmla="*/ 7620 w 533400"/>
                <a:gd name="connsiteY0" fmla="*/ 81663 h 549564"/>
                <a:gd name="connsiteX1" fmla="*/ 533400 w 533400"/>
                <a:gd name="connsiteY1" fmla="*/ 0 h 549564"/>
                <a:gd name="connsiteX2" fmla="*/ 533400 w 533400"/>
                <a:gd name="connsiteY2" fmla="*/ 492632 h 549564"/>
                <a:gd name="connsiteX3" fmla="*/ 0 w 533400"/>
                <a:gd name="connsiteY3" fmla="*/ 549564 h 549564"/>
                <a:gd name="connsiteX4" fmla="*/ 7620 w 533400"/>
                <a:gd name="connsiteY4" fmla="*/ 81663 h 549564"/>
                <a:gd name="connsiteX0" fmla="*/ 24245 w 533400"/>
                <a:gd name="connsiteY0" fmla="*/ 233484 h 549564"/>
                <a:gd name="connsiteX1" fmla="*/ 533400 w 533400"/>
                <a:gd name="connsiteY1" fmla="*/ 0 h 549564"/>
                <a:gd name="connsiteX2" fmla="*/ 533400 w 533400"/>
                <a:gd name="connsiteY2" fmla="*/ 492632 h 549564"/>
                <a:gd name="connsiteX3" fmla="*/ 0 w 533400"/>
                <a:gd name="connsiteY3" fmla="*/ 549564 h 549564"/>
                <a:gd name="connsiteX4" fmla="*/ 24245 w 533400"/>
                <a:gd name="connsiteY4" fmla="*/ 233484 h 54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49564">
                  <a:moveTo>
                    <a:pt x="24245" y="233484"/>
                  </a:moveTo>
                  <a:lnTo>
                    <a:pt x="533400" y="0"/>
                  </a:lnTo>
                  <a:lnTo>
                    <a:pt x="533400" y="492632"/>
                  </a:lnTo>
                  <a:lnTo>
                    <a:pt x="0" y="549564"/>
                  </a:lnTo>
                  <a:lnTo>
                    <a:pt x="24245" y="233484"/>
                  </a:lnTo>
                  <a:close/>
                </a:path>
              </a:pathLst>
            </a:custGeom>
            <a:blipFill>
              <a:blip r:embed="rId4" cstate="print"/>
              <a:tile tx="0" ty="0" sx="100000" sy="100000" flip="none" algn="tl"/>
            </a:blipFill>
          </p:spPr>
          <p:txBody>
            <a:bodyPr wrap="square" rtlCol="0">
              <a:spAutoFit/>
            </a:bodyPr>
            <a:lstStyle/>
            <a:p>
              <a:r>
                <a:rPr lang="en-US" sz="800" dirty="0"/>
                <a:t> </a:t>
              </a:r>
            </a:p>
          </p:txBody>
        </p:sp>
        <p:sp>
          <p:nvSpPr>
            <p:cNvPr id="16" name="TextBox 15"/>
            <p:cNvSpPr txBox="1"/>
            <p:nvPr/>
          </p:nvSpPr>
          <p:spPr>
            <a:xfrm flipH="1">
              <a:off x="4876800" y="3048000"/>
              <a:ext cx="502920" cy="464826"/>
            </a:xfrm>
            <a:custGeom>
              <a:avLst/>
              <a:gdLst>
                <a:gd name="connsiteX0" fmla="*/ 0 w 533400"/>
                <a:gd name="connsiteY0" fmla="*/ 0 h 215444"/>
                <a:gd name="connsiteX1" fmla="*/ 533400 w 533400"/>
                <a:gd name="connsiteY1" fmla="*/ 0 h 215444"/>
                <a:gd name="connsiteX2" fmla="*/ 533400 w 533400"/>
                <a:gd name="connsiteY2" fmla="*/ 215444 h 215444"/>
                <a:gd name="connsiteX3" fmla="*/ 0 w 533400"/>
                <a:gd name="connsiteY3" fmla="*/ 215444 h 215444"/>
                <a:gd name="connsiteX4" fmla="*/ 0 w 533400"/>
                <a:gd name="connsiteY4" fmla="*/ 0 h 215444"/>
                <a:gd name="connsiteX0" fmla="*/ 22860 w 533400"/>
                <a:gd name="connsiteY0" fmla="*/ 68580 h 215444"/>
                <a:gd name="connsiteX1" fmla="*/ 533400 w 533400"/>
                <a:gd name="connsiteY1" fmla="*/ 0 h 215444"/>
                <a:gd name="connsiteX2" fmla="*/ 533400 w 533400"/>
                <a:gd name="connsiteY2" fmla="*/ 215444 h 215444"/>
                <a:gd name="connsiteX3" fmla="*/ 0 w 533400"/>
                <a:gd name="connsiteY3" fmla="*/ 215444 h 215444"/>
                <a:gd name="connsiteX4" fmla="*/ 22860 w 533400"/>
                <a:gd name="connsiteY4" fmla="*/ 68580 h 215444"/>
                <a:gd name="connsiteX0" fmla="*/ 22860 w 533400"/>
                <a:gd name="connsiteY0" fmla="*/ 99060 h 245924"/>
                <a:gd name="connsiteX1" fmla="*/ 533400 w 533400"/>
                <a:gd name="connsiteY1" fmla="*/ 0 h 245924"/>
                <a:gd name="connsiteX2" fmla="*/ 533400 w 533400"/>
                <a:gd name="connsiteY2" fmla="*/ 245924 h 245924"/>
                <a:gd name="connsiteX3" fmla="*/ 0 w 533400"/>
                <a:gd name="connsiteY3" fmla="*/ 245924 h 245924"/>
                <a:gd name="connsiteX4" fmla="*/ 22860 w 533400"/>
                <a:gd name="connsiteY4" fmla="*/ 99060 h 245924"/>
                <a:gd name="connsiteX0" fmla="*/ 30480 w 533400"/>
                <a:gd name="connsiteY0" fmla="*/ 46871 h 245924"/>
                <a:gd name="connsiteX1" fmla="*/ 533400 w 533400"/>
                <a:gd name="connsiteY1" fmla="*/ 0 h 245924"/>
                <a:gd name="connsiteX2" fmla="*/ 533400 w 533400"/>
                <a:gd name="connsiteY2" fmla="*/ 245924 h 245924"/>
                <a:gd name="connsiteX3" fmla="*/ 0 w 533400"/>
                <a:gd name="connsiteY3" fmla="*/ 245924 h 245924"/>
                <a:gd name="connsiteX4" fmla="*/ 30480 w 533400"/>
                <a:gd name="connsiteY4" fmla="*/ 46871 h 245924"/>
                <a:gd name="connsiteX0" fmla="*/ 0 w 502920"/>
                <a:gd name="connsiteY0" fmla="*/ 46871 h 245924"/>
                <a:gd name="connsiteX1" fmla="*/ 502920 w 502920"/>
                <a:gd name="connsiteY1" fmla="*/ 0 h 245924"/>
                <a:gd name="connsiteX2" fmla="*/ 502920 w 502920"/>
                <a:gd name="connsiteY2" fmla="*/ 245924 h 245924"/>
                <a:gd name="connsiteX3" fmla="*/ 7620 w 502920"/>
                <a:gd name="connsiteY3" fmla="*/ 245924 h 245924"/>
                <a:gd name="connsiteX4" fmla="*/ 0 w 502920"/>
                <a:gd name="connsiteY4" fmla="*/ 46871 h 245924"/>
                <a:gd name="connsiteX0" fmla="*/ 0 w 502920"/>
                <a:gd name="connsiteY0" fmla="*/ 81663 h 280716"/>
                <a:gd name="connsiteX1" fmla="*/ 502920 w 502920"/>
                <a:gd name="connsiteY1" fmla="*/ 0 h 280716"/>
                <a:gd name="connsiteX2" fmla="*/ 502920 w 502920"/>
                <a:gd name="connsiteY2" fmla="*/ 280716 h 280716"/>
                <a:gd name="connsiteX3" fmla="*/ 7620 w 502920"/>
                <a:gd name="connsiteY3" fmla="*/ 280716 h 280716"/>
                <a:gd name="connsiteX4" fmla="*/ 0 w 502920"/>
                <a:gd name="connsiteY4" fmla="*/ 81663 h 280716"/>
                <a:gd name="connsiteX0" fmla="*/ 0 w 502920"/>
                <a:gd name="connsiteY0" fmla="*/ 81663 h 605652"/>
                <a:gd name="connsiteX1" fmla="*/ 502920 w 502920"/>
                <a:gd name="connsiteY1" fmla="*/ 0 h 605652"/>
                <a:gd name="connsiteX2" fmla="*/ 502920 w 502920"/>
                <a:gd name="connsiteY2" fmla="*/ 605652 h 605652"/>
                <a:gd name="connsiteX3" fmla="*/ 7620 w 502920"/>
                <a:gd name="connsiteY3" fmla="*/ 280716 h 605652"/>
                <a:gd name="connsiteX4" fmla="*/ 0 w 502920"/>
                <a:gd name="connsiteY4" fmla="*/ 81663 h 605652"/>
                <a:gd name="connsiteX0" fmla="*/ 0 w 502920"/>
                <a:gd name="connsiteY0" fmla="*/ 81663 h 605652"/>
                <a:gd name="connsiteX1" fmla="*/ 502920 w 502920"/>
                <a:gd name="connsiteY1" fmla="*/ 0 h 605652"/>
                <a:gd name="connsiteX2" fmla="*/ 502920 w 502920"/>
                <a:gd name="connsiteY2" fmla="*/ 605652 h 605652"/>
                <a:gd name="connsiteX3" fmla="*/ 24245 w 502920"/>
                <a:gd name="connsiteY3" fmla="*/ 562327 h 605652"/>
                <a:gd name="connsiteX4" fmla="*/ 0 w 502920"/>
                <a:gd name="connsiteY4" fmla="*/ 81663 h 605652"/>
                <a:gd name="connsiteX0" fmla="*/ 0 w 502920"/>
                <a:gd name="connsiteY0" fmla="*/ 233300 h 605652"/>
                <a:gd name="connsiteX1" fmla="*/ 502920 w 502920"/>
                <a:gd name="connsiteY1" fmla="*/ 0 h 605652"/>
                <a:gd name="connsiteX2" fmla="*/ 502920 w 502920"/>
                <a:gd name="connsiteY2" fmla="*/ 605652 h 605652"/>
                <a:gd name="connsiteX3" fmla="*/ 24245 w 502920"/>
                <a:gd name="connsiteY3" fmla="*/ 562327 h 605652"/>
                <a:gd name="connsiteX4" fmla="*/ 0 w 502920"/>
                <a:gd name="connsiteY4" fmla="*/ 233300 h 60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605652">
                  <a:moveTo>
                    <a:pt x="0" y="233300"/>
                  </a:moveTo>
                  <a:lnTo>
                    <a:pt x="502920" y="0"/>
                  </a:lnTo>
                  <a:lnTo>
                    <a:pt x="502920" y="605652"/>
                  </a:lnTo>
                  <a:lnTo>
                    <a:pt x="24245" y="562327"/>
                  </a:lnTo>
                  <a:lnTo>
                    <a:pt x="0" y="233300"/>
                  </a:lnTo>
                  <a:close/>
                </a:path>
              </a:pathLst>
            </a:custGeom>
            <a:blipFill>
              <a:blip r:embed="rId4" cstate="print"/>
              <a:tile tx="0" ty="0" sx="100000" sy="100000" flip="none" algn="tl"/>
            </a:blipFill>
          </p:spPr>
          <p:txBody>
            <a:bodyPr wrap="square" rtlCol="0">
              <a:spAutoFit/>
            </a:bodyPr>
            <a:lstStyle/>
            <a:p>
              <a:r>
                <a:rPr lang="en-US" sz="800" dirty="0"/>
                <a:t> </a:t>
              </a:r>
            </a:p>
          </p:txBody>
        </p:sp>
        <p:sp>
          <p:nvSpPr>
            <p:cNvPr id="17" name="Freeform 16"/>
            <p:cNvSpPr/>
            <p:nvPr/>
          </p:nvSpPr>
          <p:spPr>
            <a:xfrm>
              <a:off x="5334000" y="2667000"/>
              <a:ext cx="1077238" cy="162838"/>
            </a:xfrm>
            <a:custGeom>
              <a:avLst/>
              <a:gdLst>
                <a:gd name="connsiteX0" fmla="*/ 0 w 1077238"/>
                <a:gd name="connsiteY0" fmla="*/ 87682 h 162838"/>
                <a:gd name="connsiteX1" fmla="*/ 137786 w 1077238"/>
                <a:gd name="connsiteY1" fmla="*/ 137786 h 162838"/>
                <a:gd name="connsiteX2" fmla="*/ 225468 w 1077238"/>
                <a:gd name="connsiteY2" fmla="*/ 162838 h 162838"/>
                <a:gd name="connsiteX3" fmla="*/ 613775 w 1077238"/>
                <a:gd name="connsiteY3" fmla="*/ 150312 h 162838"/>
                <a:gd name="connsiteX4" fmla="*/ 726509 w 1077238"/>
                <a:gd name="connsiteY4" fmla="*/ 62630 h 162838"/>
                <a:gd name="connsiteX5" fmla="*/ 739035 w 1077238"/>
                <a:gd name="connsiteY5" fmla="*/ 25052 h 162838"/>
                <a:gd name="connsiteX6" fmla="*/ 701457 w 1077238"/>
                <a:gd name="connsiteY6" fmla="*/ 12526 h 162838"/>
                <a:gd name="connsiteX7" fmla="*/ 626301 w 1077238"/>
                <a:gd name="connsiteY7" fmla="*/ 0 h 162838"/>
                <a:gd name="connsiteX8" fmla="*/ 588723 w 1077238"/>
                <a:gd name="connsiteY8" fmla="*/ 75156 h 162838"/>
                <a:gd name="connsiteX9" fmla="*/ 601249 w 1077238"/>
                <a:gd name="connsiteY9" fmla="*/ 112734 h 162838"/>
                <a:gd name="connsiteX10" fmla="*/ 638827 w 1077238"/>
                <a:gd name="connsiteY10" fmla="*/ 125260 h 162838"/>
                <a:gd name="connsiteX11" fmla="*/ 676405 w 1077238"/>
                <a:gd name="connsiteY11" fmla="*/ 150312 h 162838"/>
                <a:gd name="connsiteX12" fmla="*/ 901874 w 1077238"/>
                <a:gd name="connsiteY12" fmla="*/ 137786 h 162838"/>
                <a:gd name="connsiteX13" fmla="*/ 989556 w 1077238"/>
                <a:gd name="connsiteY13" fmla="*/ 112734 h 162838"/>
                <a:gd name="connsiteX14" fmla="*/ 1077238 w 1077238"/>
                <a:gd name="connsiteY14" fmla="*/ 100208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7238" h="162838">
                  <a:moveTo>
                    <a:pt x="0" y="87682"/>
                  </a:moveTo>
                  <a:cubicBezTo>
                    <a:pt x="41506" y="104285"/>
                    <a:pt x="94903" y="127065"/>
                    <a:pt x="137786" y="137786"/>
                  </a:cubicBezTo>
                  <a:cubicBezTo>
                    <a:pt x="200699" y="153514"/>
                    <a:pt x="171558" y="144868"/>
                    <a:pt x="225468" y="162838"/>
                  </a:cubicBezTo>
                  <a:cubicBezTo>
                    <a:pt x="354904" y="158663"/>
                    <a:pt x="485439" y="167655"/>
                    <a:pt x="613775" y="150312"/>
                  </a:cubicBezTo>
                  <a:cubicBezTo>
                    <a:pt x="648422" y="145630"/>
                    <a:pt x="700146" y="88993"/>
                    <a:pt x="726509" y="62630"/>
                  </a:cubicBezTo>
                  <a:cubicBezTo>
                    <a:pt x="730684" y="50104"/>
                    <a:pt x="744940" y="36862"/>
                    <a:pt x="739035" y="25052"/>
                  </a:cubicBezTo>
                  <a:cubicBezTo>
                    <a:pt x="733130" y="13242"/>
                    <a:pt x="714346" y="15390"/>
                    <a:pt x="701457" y="12526"/>
                  </a:cubicBezTo>
                  <a:cubicBezTo>
                    <a:pt x="676664" y="7016"/>
                    <a:pt x="651353" y="4175"/>
                    <a:pt x="626301" y="0"/>
                  </a:cubicBezTo>
                  <a:cubicBezTo>
                    <a:pt x="613635" y="18999"/>
                    <a:pt x="588723" y="49226"/>
                    <a:pt x="588723" y="75156"/>
                  </a:cubicBezTo>
                  <a:cubicBezTo>
                    <a:pt x="588723" y="88360"/>
                    <a:pt x="591913" y="103398"/>
                    <a:pt x="601249" y="112734"/>
                  </a:cubicBezTo>
                  <a:cubicBezTo>
                    <a:pt x="610585" y="122070"/>
                    <a:pt x="627017" y="119355"/>
                    <a:pt x="638827" y="125260"/>
                  </a:cubicBezTo>
                  <a:cubicBezTo>
                    <a:pt x="652292" y="131993"/>
                    <a:pt x="663879" y="141961"/>
                    <a:pt x="676405" y="150312"/>
                  </a:cubicBezTo>
                  <a:cubicBezTo>
                    <a:pt x="751561" y="146137"/>
                    <a:pt x="826911" y="144601"/>
                    <a:pt x="901874" y="137786"/>
                  </a:cubicBezTo>
                  <a:cubicBezTo>
                    <a:pt x="938692" y="134439"/>
                    <a:pt x="955660" y="121208"/>
                    <a:pt x="989556" y="112734"/>
                  </a:cubicBezTo>
                  <a:cubicBezTo>
                    <a:pt x="1046211" y="98570"/>
                    <a:pt x="1036451" y="100208"/>
                    <a:pt x="1077238" y="10020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28575">
                  <a:solidFill>
                    <a:schemeClr val="tx1"/>
                  </a:solidFill>
                </a:ln>
                <a:solidFill>
                  <a:schemeClr val="tx2">
                    <a:lumMod val="20000"/>
                    <a:lumOff val="80000"/>
                  </a:schemeClr>
                </a:solidFill>
              </a:endParaRPr>
            </a:p>
          </p:txBody>
        </p:sp>
        <p:sp>
          <p:nvSpPr>
            <p:cNvPr id="18" name="Freeform 17"/>
            <p:cNvSpPr/>
            <p:nvPr/>
          </p:nvSpPr>
          <p:spPr>
            <a:xfrm>
              <a:off x="6248400" y="2819400"/>
              <a:ext cx="1077238" cy="162838"/>
            </a:xfrm>
            <a:custGeom>
              <a:avLst/>
              <a:gdLst>
                <a:gd name="connsiteX0" fmla="*/ 0 w 1077238"/>
                <a:gd name="connsiteY0" fmla="*/ 87682 h 162838"/>
                <a:gd name="connsiteX1" fmla="*/ 137786 w 1077238"/>
                <a:gd name="connsiteY1" fmla="*/ 137786 h 162838"/>
                <a:gd name="connsiteX2" fmla="*/ 225468 w 1077238"/>
                <a:gd name="connsiteY2" fmla="*/ 162838 h 162838"/>
                <a:gd name="connsiteX3" fmla="*/ 613775 w 1077238"/>
                <a:gd name="connsiteY3" fmla="*/ 150312 h 162838"/>
                <a:gd name="connsiteX4" fmla="*/ 726509 w 1077238"/>
                <a:gd name="connsiteY4" fmla="*/ 62630 h 162838"/>
                <a:gd name="connsiteX5" fmla="*/ 739035 w 1077238"/>
                <a:gd name="connsiteY5" fmla="*/ 25052 h 162838"/>
                <a:gd name="connsiteX6" fmla="*/ 701457 w 1077238"/>
                <a:gd name="connsiteY6" fmla="*/ 12526 h 162838"/>
                <a:gd name="connsiteX7" fmla="*/ 626301 w 1077238"/>
                <a:gd name="connsiteY7" fmla="*/ 0 h 162838"/>
                <a:gd name="connsiteX8" fmla="*/ 588723 w 1077238"/>
                <a:gd name="connsiteY8" fmla="*/ 75156 h 162838"/>
                <a:gd name="connsiteX9" fmla="*/ 601249 w 1077238"/>
                <a:gd name="connsiteY9" fmla="*/ 112734 h 162838"/>
                <a:gd name="connsiteX10" fmla="*/ 638827 w 1077238"/>
                <a:gd name="connsiteY10" fmla="*/ 125260 h 162838"/>
                <a:gd name="connsiteX11" fmla="*/ 676405 w 1077238"/>
                <a:gd name="connsiteY11" fmla="*/ 150312 h 162838"/>
                <a:gd name="connsiteX12" fmla="*/ 901874 w 1077238"/>
                <a:gd name="connsiteY12" fmla="*/ 137786 h 162838"/>
                <a:gd name="connsiteX13" fmla="*/ 989556 w 1077238"/>
                <a:gd name="connsiteY13" fmla="*/ 112734 h 162838"/>
                <a:gd name="connsiteX14" fmla="*/ 1077238 w 1077238"/>
                <a:gd name="connsiteY14" fmla="*/ 100208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7238" h="162838">
                  <a:moveTo>
                    <a:pt x="0" y="87682"/>
                  </a:moveTo>
                  <a:cubicBezTo>
                    <a:pt x="41506" y="104285"/>
                    <a:pt x="94903" y="127065"/>
                    <a:pt x="137786" y="137786"/>
                  </a:cubicBezTo>
                  <a:cubicBezTo>
                    <a:pt x="200699" y="153514"/>
                    <a:pt x="171558" y="144868"/>
                    <a:pt x="225468" y="162838"/>
                  </a:cubicBezTo>
                  <a:cubicBezTo>
                    <a:pt x="354904" y="158663"/>
                    <a:pt x="485439" y="167655"/>
                    <a:pt x="613775" y="150312"/>
                  </a:cubicBezTo>
                  <a:cubicBezTo>
                    <a:pt x="648422" y="145630"/>
                    <a:pt x="700146" y="88993"/>
                    <a:pt x="726509" y="62630"/>
                  </a:cubicBezTo>
                  <a:cubicBezTo>
                    <a:pt x="730684" y="50104"/>
                    <a:pt x="744940" y="36862"/>
                    <a:pt x="739035" y="25052"/>
                  </a:cubicBezTo>
                  <a:cubicBezTo>
                    <a:pt x="733130" y="13242"/>
                    <a:pt x="714346" y="15390"/>
                    <a:pt x="701457" y="12526"/>
                  </a:cubicBezTo>
                  <a:cubicBezTo>
                    <a:pt x="676664" y="7016"/>
                    <a:pt x="651353" y="4175"/>
                    <a:pt x="626301" y="0"/>
                  </a:cubicBezTo>
                  <a:cubicBezTo>
                    <a:pt x="613635" y="18999"/>
                    <a:pt x="588723" y="49226"/>
                    <a:pt x="588723" y="75156"/>
                  </a:cubicBezTo>
                  <a:cubicBezTo>
                    <a:pt x="588723" y="88360"/>
                    <a:pt x="591913" y="103398"/>
                    <a:pt x="601249" y="112734"/>
                  </a:cubicBezTo>
                  <a:cubicBezTo>
                    <a:pt x="610585" y="122070"/>
                    <a:pt x="627017" y="119355"/>
                    <a:pt x="638827" y="125260"/>
                  </a:cubicBezTo>
                  <a:cubicBezTo>
                    <a:pt x="652292" y="131993"/>
                    <a:pt x="663879" y="141961"/>
                    <a:pt x="676405" y="150312"/>
                  </a:cubicBezTo>
                  <a:cubicBezTo>
                    <a:pt x="751561" y="146137"/>
                    <a:pt x="826911" y="144601"/>
                    <a:pt x="901874" y="137786"/>
                  </a:cubicBezTo>
                  <a:cubicBezTo>
                    <a:pt x="938692" y="134439"/>
                    <a:pt x="955660" y="121208"/>
                    <a:pt x="989556" y="112734"/>
                  </a:cubicBezTo>
                  <a:cubicBezTo>
                    <a:pt x="1046211" y="98570"/>
                    <a:pt x="1036451" y="100208"/>
                    <a:pt x="1077238" y="10020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28575">
                  <a:solidFill>
                    <a:schemeClr val="tx1"/>
                  </a:solidFill>
                </a:ln>
                <a:solidFill>
                  <a:schemeClr val="tx2">
                    <a:lumMod val="20000"/>
                    <a:lumOff val="80000"/>
                  </a:schemeClr>
                </a:solidFill>
              </a:endParaRPr>
            </a:p>
          </p:txBody>
        </p:sp>
        <p:sp>
          <p:nvSpPr>
            <p:cNvPr id="19" name="Freeform 18"/>
            <p:cNvSpPr/>
            <p:nvPr/>
          </p:nvSpPr>
          <p:spPr>
            <a:xfrm>
              <a:off x="5105400" y="2971800"/>
              <a:ext cx="1077238" cy="162838"/>
            </a:xfrm>
            <a:custGeom>
              <a:avLst/>
              <a:gdLst>
                <a:gd name="connsiteX0" fmla="*/ 0 w 1077238"/>
                <a:gd name="connsiteY0" fmla="*/ 87682 h 162838"/>
                <a:gd name="connsiteX1" fmla="*/ 137786 w 1077238"/>
                <a:gd name="connsiteY1" fmla="*/ 137786 h 162838"/>
                <a:gd name="connsiteX2" fmla="*/ 225468 w 1077238"/>
                <a:gd name="connsiteY2" fmla="*/ 162838 h 162838"/>
                <a:gd name="connsiteX3" fmla="*/ 613775 w 1077238"/>
                <a:gd name="connsiteY3" fmla="*/ 150312 h 162838"/>
                <a:gd name="connsiteX4" fmla="*/ 726509 w 1077238"/>
                <a:gd name="connsiteY4" fmla="*/ 62630 h 162838"/>
                <a:gd name="connsiteX5" fmla="*/ 739035 w 1077238"/>
                <a:gd name="connsiteY5" fmla="*/ 25052 h 162838"/>
                <a:gd name="connsiteX6" fmla="*/ 701457 w 1077238"/>
                <a:gd name="connsiteY6" fmla="*/ 12526 h 162838"/>
                <a:gd name="connsiteX7" fmla="*/ 626301 w 1077238"/>
                <a:gd name="connsiteY7" fmla="*/ 0 h 162838"/>
                <a:gd name="connsiteX8" fmla="*/ 588723 w 1077238"/>
                <a:gd name="connsiteY8" fmla="*/ 75156 h 162838"/>
                <a:gd name="connsiteX9" fmla="*/ 601249 w 1077238"/>
                <a:gd name="connsiteY9" fmla="*/ 112734 h 162838"/>
                <a:gd name="connsiteX10" fmla="*/ 638827 w 1077238"/>
                <a:gd name="connsiteY10" fmla="*/ 125260 h 162838"/>
                <a:gd name="connsiteX11" fmla="*/ 676405 w 1077238"/>
                <a:gd name="connsiteY11" fmla="*/ 150312 h 162838"/>
                <a:gd name="connsiteX12" fmla="*/ 901874 w 1077238"/>
                <a:gd name="connsiteY12" fmla="*/ 137786 h 162838"/>
                <a:gd name="connsiteX13" fmla="*/ 989556 w 1077238"/>
                <a:gd name="connsiteY13" fmla="*/ 112734 h 162838"/>
                <a:gd name="connsiteX14" fmla="*/ 1077238 w 1077238"/>
                <a:gd name="connsiteY14" fmla="*/ 100208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7238" h="162838">
                  <a:moveTo>
                    <a:pt x="0" y="87682"/>
                  </a:moveTo>
                  <a:cubicBezTo>
                    <a:pt x="41506" y="104285"/>
                    <a:pt x="94903" y="127065"/>
                    <a:pt x="137786" y="137786"/>
                  </a:cubicBezTo>
                  <a:cubicBezTo>
                    <a:pt x="200699" y="153514"/>
                    <a:pt x="171558" y="144868"/>
                    <a:pt x="225468" y="162838"/>
                  </a:cubicBezTo>
                  <a:cubicBezTo>
                    <a:pt x="354904" y="158663"/>
                    <a:pt x="485439" y="167655"/>
                    <a:pt x="613775" y="150312"/>
                  </a:cubicBezTo>
                  <a:cubicBezTo>
                    <a:pt x="648422" y="145630"/>
                    <a:pt x="700146" y="88993"/>
                    <a:pt x="726509" y="62630"/>
                  </a:cubicBezTo>
                  <a:cubicBezTo>
                    <a:pt x="730684" y="50104"/>
                    <a:pt x="744940" y="36862"/>
                    <a:pt x="739035" y="25052"/>
                  </a:cubicBezTo>
                  <a:cubicBezTo>
                    <a:pt x="733130" y="13242"/>
                    <a:pt x="714346" y="15390"/>
                    <a:pt x="701457" y="12526"/>
                  </a:cubicBezTo>
                  <a:cubicBezTo>
                    <a:pt x="676664" y="7016"/>
                    <a:pt x="651353" y="4175"/>
                    <a:pt x="626301" y="0"/>
                  </a:cubicBezTo>
                  <a:cubicBezTo>
                    <a:pt x="613635" y="18999"/>
                    <a:pt x="588723" y="49226"/>
                    <a:pt x="588723" y="75156"/>
                  </a:cubicBezTo>
                  <a:cubicBezTo>
                    <a:pt x="588723" y="88360"/>
                    <a:pt x="591913" y="103398"/>
                    <a:pt x="601249" y="112734"/>
                  </a:cubicBezTo>
                  <a:cubicBezTo>
                    <a:pt x="610585" y="122070"/>
                    <a:pt x="627017" y="119355"/>
                    <a:pt x="638827" y="125260"/>
                  </a:cubicBezTo>
                  <a:cubicBezTo>
                    <a:pt x="652292" y="131993"/>
                    <a:pt x="663879" y="141961"/>
                    <a:pt x="676405" y="150312"/>
                  </a:cubicBezTo>
                  <a:cubicBezTo>
                    <a:pt x="751561" y="146137"/>
                    <a:pt x="826911" y="144601"/>
                    <a:pt x="901874" y="137786"/>
                  </a:cubicBezTo>
                  <a:cubicBezTo>
                    <a:pt x="938692" y="134439"/>
                    <a:pt x="955660" y="121208"/>
                    <a:pt x="989556" y="112734"/>
                  </a:cubicBezTo>
                  <a:cubicBezTo>
                    <a:pt x="1046211" y="98570"/>
                    <a:pt x="1036451" y="100208"/>
                    <a:pt x="1077238" y="10020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28575">
                  <a:solidFill>
                    <a:schemeClr val="tx1"/>
                  </a:solidFill>
                </a:ln>
                <a:solidFill>
                  <a:schemeClr val="tx2">
                    <a:lumMod val="20000"/>
                    <a:lumOff val="80000"/>
                  </a:schemeClr>
                </a:solidFill>
              </a:endParaRPr>
            </a:p>
          </p:txBody>
        </p:sp>
        <p:cxnSp>
          <p:nvCxnSpPr>
            <p:cNvPr id="20" name="Straight Arrow Connector 19"/>
            <p:cNvCxnSpPr/>
            <p:nvPr/>
          </p:nvCxnSpPr>
          <p:spPr>
            <a:xfrm>
              <a:off x="4876800" y="2895600"/>
              <a:ext cx="457200" cy="15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6096000" y="3048000"/>
              <a:ext cx="762000" cy="121919"/>
            </a:xfrm>
            <a:custGeom>
              <a:avLst/>
              <a:gdLst>
                <a:gd name="connsiteX0" fmla="*/ 162839 w 365422"/>
                <a:gd name="connsiteY0" fmla="*/ 25593 h 251062"/>
                <a:gd name="connsiteX1" fmla="*/ 100208 w 365422"/>
                <a:gd name="connsiteY1" fmla="*/ 541 h 251062"/>
                <a:gd name="connsiteX2" fmla="*/ 37578 w 365422"/>
                <a:gd name="connsiteY2" fmla="*/ 13067 h 251062"/>
                <a:gd name="connsiteX3" fmla="*/ 0 w 365422"/>
                <a:gd name="connsiteY3" fmla="*/ 88223 h 251062"/>
                <a:gd name="connsiteX4" fmla="*/ 75156 w 365422"/>
                <a:gd name="connsiteY4" fmla="*/ 138327 h 251062"/>
                <a:gd name="connsiteX5" fmla="*/ 100208 w 365422"/>
                <a:gd name="connsiteY5" fmla="*/ 213484 h 251062"/>
                <a:gd name="connsiteX6" fmla="*/ 187891 w 365422"/>
                <a:gd name="connsiteY6" fmla="*/ 238536 h 251062"/>
                <a:gd name="connsiteX7" fmla="*/ 225469 w 365422"/>
                <a:gd name="connsiteY7" fmla="*/ 251062 h 251062"/>
                <a:gd name="connsiteX8" fmla="*/ 263047 w 365422"/>
                <a:gd name="connsiteY8" fmla="*/ 238536 h 251062"/>
                <a:gd name="connsiteX9" fmla="*/ 338203 w 365422"/>
                <a:gd name="connsiteY9" fmla="*/ 200958 h 251062"/>
                <a:gd name="connsiteX10" fmla="*/ 350729 w 365422"/>
                <a:gd name="connsiteY10" fmla="*/ 88223 h 251062"/>
                <a:gd name="connsiteX11" fmla="*/ 338203 w 365422"/>
                <a:gd name="connsiteY11" fmla="*/ 50645 h 251062"/>
                <a:gd name="connsiteX12" fmla="*/ 263047 w 365422"/>
                <a:gd name="connsiteY12" fmla="*/ 25593 h 251062"/>
                <a:gd name="connsiteX13" fmla="*/ 225469 w 365422"/>
                <a:gd name="connsiteY13" fmla="*/ 13067 h 251062"/>
                <a:gd name="connsiteX14" fmla="*/ 162839 w 365422"/>
                <a:gd name="connsiteY14" fmla="*/ 25593 h 2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422" h="251062">
                  <a:moveTo>
                    <a:pt x="162839" y="25593"/>
                  </a:moveTo>
                  <a:cubicBezTo>
                    <a:pt x="141962" y="23505"/>
                    <a:pt x="122582" y="2778"/>
                    <a:pt x="100208" y="541"/>
                  </a:cubicBezTo>
                  <a:cubicBezTo>
                    <a:pt x="79024" y="-1577"/>
                    <a:pt x="56063" y="2504"/>
                    <a:pt x="37578" y="13067"/>
                  </a:cubicBezTo>
                  <a:cubicBezTo>
                    <a:pt x="17581" y="24494"/>
                    <a:pt x="6429" y="68935"/>
                    <a:pt x="0" y="88223"/>
                  </a:cubicBezTo>
                  <a:cubicBezTo>
                    <a:pt x="25052" y="104924"/>
                    <a:pt x="65635" y="109763"/>
                    <a:pt x="75156" y="138327"/>
                  </a:cubicBezTo>
                  <a:cubicBezTo>
                    <a:pt x="83507" y="163379"/>
                    <a:pt x="75156" y="205133"/>
                    <a:pt x="100208" y="213484"/>
                  </a:cubicBezTo>
                  <a:cubicBezTo>
                    <a:pt x="190307" y="243517"/>
                    <a:pt x="77792" y="207079"/>
                    <a:pt x="187891" y="238536"/>
                  </a:cubicBezTo>
                  <a:cubicBezTo>
                    <a:pt x="200587" y="242163"/>
                    <a:pt x="212943" y="246887"/>
                    <a:pt x="225469" y="251062"/>
                  </a:cubicBezTo>
                  <a:cubicBezTo>
                    <a:pt x="237995" y="246887"/>
                    <a:pt x="251237" y="244441"/>
                    <a:pt x="263047" y="238536"/>
                  </a:cubicBezTo>
                  <a:cubicBezTo>
                    <a:pt x="360175" y="189972"/>
                    <a:pt x="243750" y="232442"/>
                    <a:pt x="338203" y="200958"/>
                  </a:cubicBezTo>
                  <a:cubicBezTo>
                    <a:pt x="375120" y="145581"/>
                    <a:pt x="369480" y="172603"/>
                    <a:pt x="350729" y="88223"/>
                  </a:cubicBezTo>
                  <a:cubicBezTo>
                    <a:pt x="347865" y="75334"/>
                    <a:pt x="348947" y="58319"/>
                    <a:pt x="338203" y="50645"/>
                  </a:cubicBezTo>
                  <a:cubicBezTo>
                    <a:pt x="316715" y="35296"/>
                    <a:pt x="288099" y="33944"/>
                    <a:pt x="263047" y="25593"/>
                  </a:cubicBezTo>
                  <a:lnTo>
                    <a:pt x="225469" y="13067"/>
                  </a:lnTo>
                  <a:cubicBezTo>
                    <a:pt x="182289" y="27460"/>
                    <a:pt x="183716" y="27681"/>
                    <a:pt x="162839" y="25593"/>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7010400" y="3124201"/>
              <a:ext cx="685800" cy="76200"/>
            </a:xfrm>
            <a:custGeom>
              <a:avLst/>
              <a:gdLst>
                <a:gd name="connsiteX0" fmla="*/ 475989 w 703509"/>
                <a:gd name="connsiteY0" fmla="*/ 50104 h 187891"/>
                <a:gd name="connsiteX1" fmla="*/ 25052 w 703509"/>
                <a:gd name="connsiteY1" fmla="*/ 50104 h 187891"/>
                <a:gd name="connsiteX2" fmla="*/ 0 w 703509"/>
                <a:gd name="connsiteY2" fmla="*/ 87682 h 187891"/>
                <a:gd name="connsiteX3" fmla="*/ 150313 w 703509"/>
                <a:gd name="connsiteY3" fmla="*/ 125260 h 187891"/>
                <a:gd name="connsiteX4" fmla="*/ 187891 w 703509"/>
                <a:gd name="connsiteY4" fmla="*/ 137786 h 187891"/>
                <a:gd name="connsiteX5" fmla="*/ 400833 w 703509"/>
                <a:gd name="connsiteY5" fmla="*/ 150313 h 187891"/>
                <a:gd name="connsiteX6" fmla="*/ 475989 w 703509"/>
                <a:gd name="connsiteY6" fmla="*/ 175365 h 187891"/>
                <a:gd name="connsiteX7" fmla="*/ 513568 w 703509"/>
                <a:gd name="connsiteY7" fmla="*/ 187891 h 187891"/>
                <a:gd name="connsiteX8" fmla="*/ 663880 w 703509"/>
                <a:gd name="connsiteY8" fmla="*/ 150313 h 187891"/>
                <a:gd name="connsiteX9" fmla="*/ 688932 w 703509"/>
                <a:gd name="connsiteY9" fmla="*/ 125260 h 187891"/>
                <a:gd name="connsiteX10" fmla="*/ 701458 w 703509"/>
                <a:gd name="connsiteY10" fmla="*/ 87682 h 187891"/>
                <a:gd name="connsiteX11" fmla="*/ 626302 w 703509"/>
                <a:gd name="connsiteY11" fmla="*/ 37578 h 187891"/>
                <a:gd name="connsiteX12" fmla="*/ 551146 w 703509"/>
                <a:gd name="connsiteY12" fmla="*/ 0 h 187891"/>
                <a:gd name="connsiteX13" fmla="*/ 388307 w 703509"/>
                <a:gd name="connsiteY13" fmla="*/ 12526 h 187891"/>
                <a:gd name="connsiteX14" fmla="*/ 300625 w 703509"/>
                <a:gd name="connsiteY14" fmla="*/ 37578 h 187891"/>
                <a:gd name="connsiteX15" fmla="*/ 300625 w 703509"/>
                <a:gd name="connsiteY15" fmla="*/ 50104 h 18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3509" h="187891">
                  <a:moveTo>
                    <a:pt x="475989" y="50104"/>
                  </a:moveTo>
                  <a:cubicBezTo>
                    <a:pt x="305018" y="15910"/>
                    <a:pt x="321211" y="14206"/>
                    <a:pt x="25052" y="50104"/>
                  </a:cubicBezTo>
                  <a:cubicBezTo>
                    <a:pt x="10107" y="51916"/>
                    <a:pt x="8351" y="75156"/>
                    <a:pt x="0" y="87682"/>
                  </a:cubicBezTo>
                  <a:cubicBezTo>
                    <a:pt x="74687" y="137473"/>
                    <a:pt x="8427" y="101613"/>
                    <a:pt x="150313" y="125260"/>
                  </a:cubicBezTo>
                  <a:cubicBezTo>
                    <a:pt x="163337" y="127431"/>
                    <a:pt x="174753" y="136472"/>
                    <a:pt x="187891" y="137786"/>
                  </a:cubicBezTo>
                  <a:cubicBezTo>
                    <a:pt x="258641" y="144861"/>
                    <a:pt x="329852" y="146137"/>
                    <a:pt x="400833" y="150313"/>
                  </a:cubicBezTo>
                  <a:lnTo>
                    <a:pt x="475989" y="175365"/>
                  </a:lnTo>
                  <a:lnTo>
                    <a:pt x="513568" y="187891"/>
                  </a:lnTo>
                  <a:cubicBezTo>
                    <a:pt x="587808" y="178611"/>
                    <a:pt x="608349" y="187334"/>
                    <a:pt x="663880" y="150313"/>
                  </a:cubicBezTo>
                  <a:cubicBezTo>
                    <a:pt x="673706" y="143762"/>
                    <a:pt x="680581" y="133611"/>
                    <a:pt x="688932" y="125260"/>
                  </a:cubicBezTo>
                  <a:cubicBezTo>
                    <a:pt x="693107" y="112734"/>
                    <a:pt x="709132" y="98426"/>
                    <a:pt x="701458" y="87682"/>
                  </a:cubicBezTo>
                  <a:cubicBezTo>
                    <a:pt x="683958" y="63181"/>
                    <a:pt x="651354" y="54279"/>
                    <a:pt x="626302" y="37578"/>
                  </a:cubicBezTo>
                  <a:cubicBezTo>
                    <a:pt x="577738" y="5202"/>
                    <a:pt x="603006" y="17287"/>
                    <a:pt x="551146" y="0"/>
                  </a:cubicBezTo>
                  <a:cubicBezTo>
                    <a:pt x="496866" y="4175"/>
                    <a:pt x="442374" y="6165"/>
                    <a:pt x="388307" y="12526"/>
                  </a:cubicBezTo>
                  <a:cubicBezTo>
                    <a:pt x="383236" y="13123"/>
                    <a:pt x="310172" y="31214"/>
                    <a:pt x="300625" y="37578"/>
                  </a:cubicBezTo>
                  <a:cubicBezTo>
                    <a:pt x="297151" y="39894"/>
                    <a:pt x="300625" y="45929"/>
                    <a:pt x="300625" y="50104"/>
                  </a:cubicBezTo>
                </a:path>
              </a:pathLst>
            </a:custGeom>
            <a:blipFill>
              <a:blip r:embed="rId4" cstate="print"/>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76200" y="3733800"/>
            <a:ext cx="5791200"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Blowing winds: do not anti-ice</a:t>
            </a:r>
          </a:p>
        </p:txBody>
      </p:sp>
      <p:grpSp>
        <p:nvGrpSpPr>
          <p:cNvPr id="8" name="Group 64"/>
          <p:cNvGrpSpPr/>
          <p:nvPr/>
        </p:nvGrpSpPr>
        <p:grpSpPr>
          <a:xfrm>
            <a:off x="4236720" y="1510841"/>
            <a:ext cx="3094038" cy="2027662"/>
            <a:chOff x="685800" y="1600200"/>
            <a:chExt cx="3429000" cy="2282825"/>
          </a:xfrm>
        </p:grpSpPr>
        <p:pic>
          <p:nvPicPr>
            <p:cNvPr id="66" name="Picture 1026" descr="roadway_1 SUN"/>
            <p:cNvPicPr>
              <a:picLocks noChangeAspect="1" noChangeArrowheads="1"/>
            </p:cNvPicPr>
            <p:nvPr/>
          </p:nvPicPr>
          <p:blipFill>
            <a:blip r:embed="rId3" cstate="print"/>
            <a:srcRect/>
            <a:stretch>
              <a:fillRect/>
            </a:stretch>
          </p:blipFill>
          <p:spPr bwMode="auto">
            <a:xfrm>
              <a:off x="685800" y="1600200"/>
              <a:ext cx="3382962" cy="2282825"/>
            </a:xfrm>
            <a:prstGeom prst="rect">
              <a:avLst/>
            </a:prstGeom>
            <a:noFill/>
            <a:ln w="9525">
              <a:noFill/>
              <a:miter lim="800000"/>
              <a:headEnd/>
              <a:tailEnd/>
            </a:ln>
          </p:spPr>
        </p:pic>
        <p:sp>
          <p:nvSpPr>
            <p:cNvPr id="67" name="TextBox 66"/>
            <p:cNvSpPr txBox="1"/>
            <p:nvPr/>
          </p:nvSpPr>
          <p:spPr>
            <a:xfrm>
              <a:off x="3581400" y="2971800"/>
              <a:ext cx="533400" cy="481451"/>
            </a:xfrm>
            <a:custGeom>
              <a:avLst/>
              <a:gdLst>
                <a:gd name="connsiteX0" fmla="*/ 0 w 533400"/>
                <a:gd name="connsiteY0" fmla="*/ 0 h 215444"/>
                <a:gd name="connsiteX1" fmla="*/ 533400 w 533400"/>
                <a:gd name="connsiteY1" fmla="*/ 0 h 215444"/>
                <a:gd name="connsiteX2" fmla="*/ 533400 w 533400"/>
                <a:gd name="connsiteY2" fmla="*/ 215444 h 215444"/>
                <a:gd name="connsiteX3" fmla="*/ 0 w 533400"/>
                <a:gd name="connsiteY3" fmla="*/ 215444 h 215444"/>
                <a:gd name="connsiteX4" fmla="*/ 0 w 533400"/>
                <a:gd name="connsiteY4" fmla="*/ 0 h 215444"/>
                <a:gd name="connsiteX0" fmla="*/ 22860 w 533400"/>
                <a:gd name="connsiteY0" fmla="*/ 68580 h 215444"/>
                <a:gd name="connsiteX1" fmla="*/ 533400 w 533400"/>
                <a:gd name="connsiteY1" fmla="*/ 0 h 215444"/>
                <a:gd name="connsiteX2" fmla="*/ 533400 w 533400"/>
                <a:gd name="connsiteY2" fmla="*/ 215444 h 215444"/>
                <a:gd name="connsiteX3" fmla="*/ 0 w 533400"/>
                <a:gd name="connsiteY3" fmla="*/ 215444 h 215444"/>
                <a:gd name="connsiteX4" fmla="*/ 22860 w 533400"/>
                <a:gd name="connsiteY4" fmla="*/ 68580 h 215444"/>
                <a:gd name="connsiteX0" fmla="*/ 22860 w 533400"/>
                <a:gd name="connsiteY0" fmla="*/ 99060 h 245924"/>
                <a:gd name="connsiteX1" fmla="*/ 533400 w 533400"/>
                <a:gd name="connsiteY1" fmla="*/ 0 h 245924"/>
                <a:gd name="connsiteX2" fmla="*/ 533400 w 533400"/>
                <a:gd name="connsiteY2" fmla="*/ 245924 h 245924"/>
                <a:gd name="connsiteX3" fmla="*/ 0 w 533400"/>
                <a:gd name="connsiteY3" fmla="*/ 245924 h 245924"/>
                <a:gd name="connsiteX4" fmla="*/ 22860 w 533400"/>
                <a:gd name="connsiteY4" fmla="*/ 99060 h 245924"/>
                <a:gd name="connsiteX0" fmla="*/ 7620 w 533400"/>
                <a:gd name="connsiteY0" fmla="*/ 81663 h 245924"/>
                <a:gd name="connsiteX1" fmla="*/ 533400 w 533400"/>
                <a:gd name="connsiteY1" fmla="*/ 0 h 245924"/>
                <a:gd name="connsiteX2" fmla="*/ 533400 w 533400"/>
                <a:gd name="connsiteY2" fmla="*/ 245924 h 245924"/>
                <a:gd name="connsiteX3" fmla="*/ 0 w 533400"/>
                <a:gd name="connsiteY3" fmla="*/ 245924 h 245924"/>
                <a:gd name="connsiteX4" fmla="*/ 7620 w 533400"/>
                <a:gd name="connsiteY4" fmla="*/ 81663 h 245924"/>
                <a:gd name="connsiteX0" fmla="*/ 7620 w 533400"/>
                <a:gd name="connsiteY0" fmla="*/ 81663 h 549564"/>
                <a:gd name="connsiteX1" fmla="*/ 533400 w 533400"/>
                <a:gd name="connsiteY1" fmla="*/ 0 h 549564"/>
                <a:gd name="connsiteX2" fmla="*/ 533400 w 533400"/>
                <a:gd name="connsiteY2" fmla="*/ 245924 h 549564"/>
                <a:gd name="connsiteX3" fmla="*/ 0 w 533400"/>
                <a:gd name="connsiteY3" fmla="*/ 549564 h 549564"/>
                <a:gd name="connsiteX4" fmla="*/ 7620 w 533400"/>
                <a:gd name="connsiteY4" fmla="*/ 81663 h 549564"/>
                <a:gd name="connsiteX0" fmla="*/ 7620 w 533400"/>
                <a:gd name="connsiteY0" fmla="*/ 81663 h 549564"/>
                <a:gd name="connsiteX1" fmla="*/ 533400 w 533400"/>
                <a:gd name="connsiteY1" fmla="*/ 0 h 549564"/>
                <a:gd name="connsiteX2" fmla="*/ 533400 w 533400"/>
                <a:gd name="connsiteY2" fmla="*/ 492632 h 549564"/>
                <a:gd name="connsiteX3" fmla="*/ 0 w 533400"/>
                <a:gd name="connsiteY3" fmla="*/ 549564 h 549564"/>
                <a:gd name="connsiteX4" fmla="*/ 7620 w 533400"/>
                <a:gd name="connsiteY4" fmla="*/ 81663 h 549564"/>
                <a:gd name="connsiteX0" fmla="*/ 24245 w 533400"/>
                <a:gd name="connsiteY0" fmla="*/ 233484 h 549564"/>
                <a:gd name="connsiteX1" fmla="*/ 533400 w 533400"/>
                <a:gd name="connsiteY1" fmla="*/ 0 h 549564"/>
                <a:gd name="connsiteX2" fmla="*/ 533400 w 533400"/>
                <a:gd name="connsiteY2" fmla="*/ 492632 h 549564"/>
                <a:gd name="connsiteX3" fmla="*/ 0 w 533400"/>
                <a:gd name="connsiteY3" fmla="*/ 549564 h 549564"/>
                <a:gd name="connsiteX4" fmla="*/ 24245 w 533400"/>
                <a:gd name="connsiteY4" fmla="*/ 233484 h 54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49564">
                  <a:moveTo>
                    <a:pt x="24245" y="233484"/>
                  </a:moveTo>
                  <a:lnTo>
                    <a:pt x="533400" y="0"/>
                  </a:lnTo>
                  <a:lnTo>
                    <a:pt x="533400" y="492632"/>
                  </a:lnTo>
                  <a:lnTo>
                    <a:pt x="0" y="549564"/>
                  </a:lnTo>
                  <a:lnTo>
                    <a:pt x="24245" y="233484"/>
                  </a:lnTo>
                  <a:close/>
                </a:path>
              </a:pathLst>
            </a:custGeom>
            <a:blipFill>
              <a:blip r:embed="rId4" cstate="print"/>
              <a:tile tx="0" ty="0" sx="100000" sy="100000" flip="none" algn="tl"/>
            </a:blipFill>
          </p:spPr>
          <p:txBody>
            <a:bodyPr wrap="square" rtlCol="0">
              <a:spAutoFit/>
            </a:bodyPr>
            <a:lstStyle/>
            <a:p>
              <a:r>
                <a:rPr lang="en-US" sz="800" dirty="0"/>
                <a:t> </a:t>
              </a:r>
            </a:p>
          </p:txBody>
        </p:sp>
        <p:sp>
          <p:nvSpPr>
            <p:cNvPr id="68" name="TextBox 67"/>
            <p:cNvSpPr txBox="1"/>
            <p:nvPr/>
          </p:nvSpPr>
          <p:spPr>
            <a:xfrm flipH="1">
              <a:off x="685800" y="2971800"/>
              <a:ext cx="502920" cy="464826"/>
            </a:xfrm>
            <a:custGeom>
              <a:avLst/>
              <a:gdLst>
                <a:gd name="connsiteX0" fmla="*/ 0 w 533400"/>
                <a:gd name="connsiteY0" fmla="*/ 0 h 215444"/>
                <a:gd name="connsiteX1" fmla="*/ 533400 w 533400"/>
                <a:gd name="connsiteY1" fmla="*/ 0 h 215444"/>
                <a:gd name="connsiteX2" fmla="*/ 533400 w 533400"/>
                <a:gd name="connsiteY2" fmla="*/ 215444 h 215444"/>
                <a:gd name="connsiteX3" fmla="*/ 0 w 533400"/>
                <a:gd name="connsiteY3" fmla="*/ 215444 h 215444"/>
                <a:gd name="connsiteX4" fmla="*/ 0 w 533400"/>
                <a:gd name="connsiteY4" fmla="*/ 0 h 215444"/>
                <a:gd name="connsiteX0" fmla="*/ 22860 w 533400"/>
                <a:gd name="connsiteY0" fmla="*/ 68580 h 215444"/>
                <a:gd name="connsiteX1" fmla="*/ 533400 w 533400"/>
                <a:gd name="connsiteY1" fmla="*/ 0 h 215444"/>
                <a:gd name="connsiteX2" fmla="*/ 533400 w 533400"/>
                <a:gd name="connsiteY2" fmla="*/ 215444 h 215444"/>
                <a:gd name="connsiteX3" fmla="*/ 0 w 533400"/>
                <a:gd name="connsiteY3" fmla="*/ 215444 h 215444"/>
                <a:gd name="connsiteX4" fmla="*/ 22860 w 533400"/>
                <a:gd name="connsiteY4" fmla="*/ 68580 h 215444"/>
                <a:gd name="connsiteX0" fmla="*/ 22860 w 533400"/>
                <a:gd name="connsiteY0" fmla="*/ 99060 h 245924"/>
                <a:gd name="connsiteX1" fmla="*/ 533400 w 533400"/>
                <a:gd name="connsiteY1" fmla="*/ 0 h 245924"/>
                <a:gd name="connsiteX2" fmla="*/ 533400 w 533400"/>
                <a:gd name="connsiteY2" fmla="*/ 245924 h 245924"/>
                <a:gd name="connsiteX3" fmla="*/ 0 w 533400"/>
                <a:gd name="connsiteY3" fmla="*/ 245924 h 245924"/>
                <a:gd name="connsiteX4" fmla="*/ 22860 w 533400"/>
                <a:gd name="connsiteY4" fmla="*/ 99060 h 245924"/>
                <a:gd name="connsiteX0" fmla="*/ 30480 w 533400"/>
                <a:gd name="connsiteY0" fmla="*/ 46871 h 245924"/>
                <a:gd name="connsiteX1" fmla="*/ 533400 w 533400"/>
                <a:gd name="connsiteY1" fmla="*/ 0 h 245924"/>
                <a:gd name="connsiteX2" fmla="*/ 533400 w 533400"/>
                <a:gd name="connsiteY2" fmla="*/ 245924 h 245924"/>
                <a:gd name="connsiteX3" fmla="*/ 0 w 533400"/>
                <a:gd name="connsiteY3" fmla="*/ 245924 h 245924"/>
                <a:gd name="connsiteX4" fmla="*/ 30480 w 533400"/>
                <a:gd name="connsiteY4" fmla="*/ 46871 h 245924"/>
                <a:gd name="connsiteX0" fmla="*/ 0 w 502920"/>
                <a:gd name="connsiteY0" fmla="*/ 46871 h 245924"/>
                <a:gd name="connsiteX1" fmla="*/ 502920 w 502920"/>
                <a:gd name="connsiteY1" fmla="*/ 0 h 245924"/>
                <a:gd name="connsiteX2" fmla="*/ 502920 w 502920"/>
                <a:gd name="connsiteY2" fmla="*/ 245924 h 245924"/>
                <a:gd name="connsiteX3" fmla="*/ 7620 w 502920"/>
                <a:gd name="connsiteY3" fmla="*/ 245924 h 245924"/>
                <a:gd name="connsiteX4" fmla="*/ 0 w 502920"/>
                <a:gd name="connsiteY4" fmla="*/ 46871 h 245924"/>
                <a:gd name="connsiteX0" fmla="*/ 0 w 502920"/>
                <a:gd name="connsiteY0" fmla="*/ 81663 h 280716"/>
                <a:gd name="connsiteX1" fmla="*/ 502920 w 502920"/>
                <a:gd name="connsiteY1" fmla="*/ 0 h 280716"/>
                <a:gd name="connsiteX2" fmla="*/ 502920 w 502920"/>
                <a:gd name="connsiteY2" fmla="*/ 280716 h 280716"/>
                <a:gd name="connsiteX3" fmla="*/ 7620 w 502920"/>
                <a:gd name="connsiteY3" fmla="*/ 280716 h 280716"/>
                <a:gd name="connsiteX4" fmla="*/ 0 w 502920"/>
                <a:gd name="connsiteY4" fmla="*/ 81663 h 280716"/>
                <a:gd name="connsiteX0" fmla="*/ 0 w 502920"/>
                <a:gd name="connsiteY0" fmla="*/ 81663 h 605652"/>
                <a:gd name="connsiteX1" fmla="*/ 502920 w 502920"/>
                <a:gd name="connsiteY1" fmla="*/ 0 h 605652"/>
                <a:gd name="connsiteX2" fmla="*/ 502920 w 502920"/>
                <a:gd name="connsiteY2" fmla="*/ 605652 h 605652"/>
                <a:gd name="connsiteX3" fmla="*/ 7620 w 502920"/>
                <a:gd name="connsiteY3" fmla="*/ 280716 h 605652"/>
                <a:gd name="connsiteX4" fmla="*/ 0 w 502920"/>
                <a:gd name="connsiteY4" fmla="*/ 81663 h 605652"/>
                <a:gd name="connsiteX0" fmla="*/ 0 w 502920"/>
                <a:gd name="connsiteY0" fmla="*/ 81663 h 605652"/>
                <a:gd name="connsiteX1" fmla="*/ 502920 w 502920"/>
                <a:gd name="connsiteY1" fmla="*/ 0 h 605652"/>
                <a:gd name="connsiteX2" fmla="*/ 502920 w 502920"/>
                <a:gd name="connsiteY2" fmla="*/ 605652 h 605652"/>
                <a:gd name="connsiteX3" fmla="*/ 24245 w 502920"/>
                <a:gd name="connsiteY3" fmla="*/ 562327 h 605652"/>
                <a:gd name="connsiteX4" fmla="*/ 0 w 502920"/>
                <a:gd name="connsiteY4" fmla="*/ 81663 h 605652"/>
                <a:gd name="connsiteX0" fmla="*/ 0 w 502920"/>
                <a:gd name="connsiteY0" fmla="*/ 233300 h 605652"/>
                <a:gd name="connsiteX1" fmla="*/ 502920 w 502920"/>
                <a:gd name="connsiteY1" fmla="*/ 0 h 605652"/>
                <a:gd name="connsiteX2" fmla="*/ 502920 w 502920"/>
                <a:gd name="connsiteY2" fmla="*/ 605652 h 605652"/>
                <a:gd name="connsiteX3" fmla="*/ 24245 w 502920"/>
                <a:gd name="connsiteY3" fmla="*/ 562327 h 605652"/>
                <a:gd name="connsiteX4" fmla="*/ 0 w 502920"/>
                <a:gd name="connsiteY4" fmla="*/ 233300 h 60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605652">
                  <a:moveTo>
                    <a:pt x="0" y="233300"/>
                  </a:moveTo>
                  <a:lnTo>
                    <a:pt x="502920" y="0"/>
                  </a:lnTo>
                  <a:lnTo>
                    <a:pt x="502920" y="605652"/>
                  </a:lnTo>
                  <a:lnTo>
                    <a:pt x="24245" y="562327"/>
                  </a:lnTo>
                  <a:lnTo>
                    <a:pt x="0" y="233300"/>
                  </a:lnTo>
                  <a:close/>
                </a:path>
              </a:pathLst>
            </a:custGeom>
            <a:blipFill>
              <a:blip r:embed="rId4" cstate="print"/>
              <a:tile tx="0" ty="0" sx="100000" sy="100000" flip="none" algn="tl"/>
            </a:blipFill>
          </p:spPr>
          <p:txBody>
            <a:bodyPr wrap="square" rtlCol="0">
              <a:spAutoFit/>
            </a:bodyPr>
            <a:lstStyle/>
            <a:p>
              <a:r>
                <a:rPr lang="en-US" sz="800" dirty="0"/>
                <a:t> </a:t>
              </a:r>
            </a:p>
          </p:txBody>
        </p:sp>
        <p:sp>
          <p:nvSpPr>
            <p:cNvPr id="69" name="Freeform 68"/>
            <p:cNvSpPr/>
            <p:nvPr/>
          </p:nvSpPr>
          <p:spPr>
            <a:xfrm>
              <a:off x="762000" y="2514600"/>
              <a:ext cx="1077238" cy="162838"/>
            </a:xfrm>
            <a:custGeom>
              <a:avLst/>
              <a:gdLst>
                <a:gd name="connsiteX0" fmla="*/ 0 w 1077238"/>
                <a:gd name="connsiteY0" fmla="*/ 87682 h 162838"/>
                <a:gd name="connsiteX1" fmla="*/ 137786 w 1077238"/>
                <a:gd name="connsiteY1" fmla="*/ 137786 h 162838"/>
                <a:gd name="connsiteX2" fmla="*/ 225468 w 1077238"/>
                <a:gd name="connsiteY2" fmla="*/ 162838 h 162838"/>
                <a:gd name="connsiteX3" fmla="*/ 613775 w 1077238"/>
                <a:gd name="connsiteY3" fmla="*/ 150312 h 162838"/>
                <a:gd name="connsiteX4" fmla="*/ 726509 w 1077238"/>
                <a:gd name="connsiteY4" fmla="*/ 62630 h 162838"/>
                <a:gd name="connsiteX5" fmla="*/ 739035 w 1077238"/>
                <a:gd name="connsiteY5" fmla="*/ 25052 h 162838"/>
                <a:gd name="connsiteX6" fmla="*/ 701457 w 1077238"/>
                <a:gd name="connsiteY6" fmla="*/ 12526 h 162838"/>
                <a:gd name="connsiteX7" fmla="*/ 626301 w 1077238"/>
                <a:gd name="connsiteY7" fmla="*/ 0 h 162838"/>
                <a:gd name="connsiteX8" fmla="*/ 588723 w 1077238"/>
                <a:gd name="connsiteY8" fmla="*/ 75156 h 162838"/>
                <a:gd name="connsiteX9" fmla="*/ 601249 w 1077238"/>
                <a:gd name="connsiteY9" fmla="*/ 112734 h 162838"/>
                <a:gd name="connsiteX10" fmla="*/ 638827 w 1077238"/>
                <a:gd name="connsiteY10" fmla="*/ 125260 h 162838"/>
                <a:gd name="connsiteX11" fmla="*/ 676405 w 1077238"/>
                <a:gd name="connsiteY11" fmla="*/ 150312 h 162838"/>
                <a:gd name="connsiteX12" fmla="*/ 901874 w 1077238"/>
                <a:gd name="connsiteY12" fmla="*/ 137786 h 162838"/>
                <a:gd name="connsiteX13" fmla="*/ 989556 w 1077238"/>
                <a:gd name="connsiteY13" fmla="*/ 112734 h 162838"/>
                <a:gd name="connsiteX14" fmla="*/ 1077238 w 1077238"/>
                <a:gd name="connsiteY14" fmla="*/ 100208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7238" h="162838">
                  <a:moveTo>
                    <a:pt x="0" y="87682"/>
                  </a:moveTo>
                  <a:cubicBezTo>
                    <a:pt x="41506" y="104285"/>
                    <a:pt x="94903" y="127065"/>
                    <a:pt x="137786" y="137786"/>
                  </a:cubicBezTo>
                  <a:cubicBezTo>
                    <a:pt x="200699" y="153514"/>
                    <a:pt x="171558" y="144868"/>
                    <a:pt x="225468" y="162838"/>
                  </a:cubicBezTo>
                  <a:cubicBezTo>
                    <a:pt x="354904" y="158663"/>
                    <a:pt x="485439" y="167655"/>
                    <a:pt x="613775" y="150312"/>
                  </a:cubicBezTo>
                  <a:cubicBezTo>
                    <a:pt x="648422" y="145630"/>
                    <a:pt x="700146" y="88993"/>
                    <a:pt x="726509" y="62630"/>
                  </a:cubicBezTo>
                  <a:cubicBezTo>
                    <a:pt x="730684" y="50104"/>
                    <a:pt x="744940" y="36862"/>
                    <a:pt x="739035" y="25052"/>
                  </a:cubicBezTo>
                  <a:cubicBezTo>
                    <a:pt x="733130" y="13242"/>
                    <a:pt x="714346" y="15390"/>
                    <a:pt x="701457" y="12526"/>
                  </a:cubicBezTo>
                  <a:cubicBezTo>
                    <a:pt x="676664" y="7016"/>
                    <a:pt x="651353" y="4175"/>
                    <a:pt x="626301" y="0"/>
                  </a:cubicBezTo>
                  <a:cubicBezTo>
                    <a:pt x="613635" y="18999"/>
                    <a:pt x="588723" y="49226"/>
                    <a:pt x="588723" y="75156"/>
                  </a:cubicBezTo>
                  <a:cubicBezTo>
                    <a:pt x="588723" y="88360"/>
                    <a:pt x="591913" y="103398"/>
                    <a:pt x="601249" y="112734"/>
                  </a:cubicBezTo>
                  <a:cubicBezTo>
                    <a:pt x="610585" y="122070"/>
                    <a:pt x="627017" y="119355"/>
                    <a:pt x="638827" y="125260"/>
                  </a:cubicBezTo>
                  <a:cubicBezTo>
                    <a:pt x="652292" y="131993"/>
                    <a:pt x="663879" y="141961"/>
                    <a:pt x="676405" y="150312"/>
                  </a:cubicBezTo>
                  <a:cubicBezTo>
                    <a:pt x="751561" y="146137"/>
                    <a:pt x="826911" y="144601"/>
                    <a:pt x="901874" y="137786"/>
                  </a:cubicBezTo>
                  <a:cubicBezTo>
                    <a:pt x="938692" y="134439"/>
                    <a:pt x="955660" y="121208"/>
                    <a:pt x="989556" y="112734"/>
                  </a:cubicBezTo>
                  <a:cubicBezTo>
                    <a:pt x="1046211" y="98570"/>
                    <a:pt x="1036451" y="100208"/>
                    <a:pt x="1077238" y="10020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28575">
                  <a:solidFill>
                    <a:schemeClr val="tx1"/>
                  </a:solidFill>
                </a:ln>
                <a:solidFill>
                  <a:schemeClr val="tx2">
                    <a:lumMod val="20000"/>
                    <a:lumOff val="80000"/>
                  </a:schemeClr>
                </a:solidFill>
              </a:endParaRPr>
            </a:p>
          </p:txBody>
        </p:sp>
        <p:sp>
          <p:nvSpPr>
            <p:cNvPr id="70" name="Freeform 69"/>
            <p:cNvSpPr/>
            <p:nvPr/>
          </p:nvSpPr>
          <p:spPr>
            <a:xfrm>
              <a:off x="1295400" y="2667000"/>
              <a:ext cx="1077238" cy="162838"/>
            </a:xfrm>
            <a:custGeom>
              <a:avLst/>
              <a:gdLst>
                <a:gd name="connsiteX0" fmla="*/ 0 w 1077238"/>
                <a:gd name="connsiteY0" fmla="*/ 87682 h 162838"/>
                <a:gd name="connsiteX1" fmla="*/ 137786 w 1077238"/>
                <a:gd name="connsiteY1" fmla="*/ 137786 h 162838"/>
                <a:gd name="connsiteX2" fmla="*/ 225468 w 1077238"/>
                <a:gd name="connsiteY2" fmla="*/ 162838 h 162838"/>
                <a:gd name="connsiteX3" fmla="*/ 613775 w 1077238"/>
                <a:gd name="connsiteY3" fmla="*/ 150312 h 162838"/>
                <a:gd name="connsiteX4" fmla="*/ 726509 w 1077238"/>
                <a:gd name="connsiteY4" fmla="*/ 62630 h 162838"/>
                <a:gd name="connsiteX5" fmla="*/ 739035 w 1077238"/>
                <a:gd name="connsiteY5" fmla="*/ 25052 h 162838"/>
                <a:gd name="connsiteX6" fmla="*/ 701457 w 1077238"/>
                <a:gd name="connsiteY6" fmla="*/ 12526 h 162838"/>
                <a:gd name="connsiteX7" fmla="*/ 626301 w 1077238"/>
                <a:gd name="connsiteY7" fmla="*/ 0 h 162838"/>
                <a:gd name="connsiteX8" fmla="*/ 588723 w 1077238"/>
                <a:gd name="connsiteY8" fmla="*/ 75156 h 162838"/>
                <a:gd name="connsiteX9" fmla="*/ 601249 w 1077238"/>
                <a:gd name="connsiteY9" fmla="*/ 112734 h 162838"/>
                <a:gd name="connsiteX10" fmla="*/ 638827 w 1077238"/>
                <a:gd name="connsiteY10" fmla="*/ 125260 h 162838"/>
                <a:gd name="connsiteX11" fmla="*/ 676405 w 1077238"/>
                <a:gd name="connsiteY11" fmla="*/ 150312 h 162838"/>
                <a:gd name="connsiteX12" fmla="*/ 901874 w 1077238"/>
                <a:gd name="connsiteY12" fmla="*/ 137786 h 162838"/>
                <a:gd name="connsiteX13" fmla="*/ 989556 w 1077238"/>
                <a:gd name="connsiteY13" fmla="*/ 112734 h 162838"/>
                <a:gd name="connsiteX14" fmla="*/ 1077238 w 1077238"/>
                <a:gd name="connsiteY14" fmla="*/ 100208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7238" h="162838">
                  <a:moveTo>
                    <a:pt x="0" y="87682"/>
                  </a:moveTo>
                  <a:cubicBezTo>
                    <a:pt x="41506" y="104285"/>
                    <a:pt x="94903" y="127065"/>
                    <a:pt x="137786" y="137786"/>
                  </a:cubicBezTo>
                  <a:cubicBezTo>
                    <a:pt x="200699" y="153514"/>
                    <a:pt x="171558" y="144868"/>
                    <a:pt x="225468" y="162838"/>
                  </a:cubicBezTo>
                  <a:cubicBezTo>
                    <a:pt x="354904" y="158663"/>
                    <a:pt x="485439" y="167655"/>
                    <a:pt x="613775" y="150312"/>
                  </a:cubicBezTo>
                  <a:cubicBezTo>
                    <a:pt x="648422" y="145630"/>
                    <a:pt x="700146" y="88993"/>
                    <a:pt x="726509" y="62630"/>
                  </a:cubicBezTo>
                  <a:cubicBezTo>
                    <a:pt x="730684" y="50104"/>
                    <a:pt x="744940" y="36862"/>
                    <a:pt x="739035" y="25052"/>
                  </a:cubicBezTo>
                  <a:cubicBezTo>
                    <a:pt x="733130" y="13242"/>
                    <a:pt x="714346" y="15390"/>
                    <a:pt x="701457" y="12526"/>
                  </a:cubicBezTo>
                  <a:cubicBezTo>
                    <a:pt x="676664" y="7016"/>
                    <a:pt x="651353" y="4175"/>
                    <a:pt x="626301" y="0"/>
                  </a:cubicBezTo>
                  <a:cubicBezTo>
                    <a:pt x="613635" y="18999"/>
                    <a:pt x="588723" y="49226"/>
                    <a:pt x="588723" y="75156"/>
                  </a:cubicBezTo>
                  <a:cubicBezTo>
                    <a:pt x="588723" y="88360"/>
                    <a:pt x="591913" y="103398"/>
                    <a:pt x="601249" y="112734"/>
                  </a:cubicBezTo>
                  <a:cubicBezTo>
                    <a:pt x="610585" y="122070"/>
                    <a:pt x="627017" y="119355"/>
                    <a:pt x="638827" y="125260"/>
                  </a:cubicBezTo>
                  <a:cubicBezTo>
                    <a:pt x="652292" y="131993"/>
                    <a:pt x="663879" y="141961"/>
                    <a:pt x="676405" y="150312"/>
                  </a:cubicBezTo>
                  <a:cubicBezTo>
                    <a:pt x="751561" y="146137"/>
                    <a:pt x="826911" y="144601"/>
                    <a:pt x="901874" y="137786"/>
                  </a:cubicBezTo>
                  <a:cubicBezTo>
                    <a:pt x="938692" y="134439"/>
                    <a:pt x="955660" y="121208"/>
                    <a:pt x="989556" y="112734"/>
                  </a:cubicBezTo>
                  <a:cubicBezTo>
                    <a:pt x="1046211" y="98570"/>
                    <a:pt x="1036451" y="100208"/>
                    <a:pt x="1077238" y="10020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28575">
                  <a:solidFill>
                    <a:schemeClr val="tx1"/>
                  </a:solidFill>
                </a:ln>
                <a:solidFill>
                  <a:schemeClr val="tx2">
                    <a:lumMod val="20000"/>
                    <a:lumOff val="80000"/>
                  </a:schemeClr>
                </a:solidFill>
              </a:endParaRPr>
            </a:p>
          </p:txBody>
        </p:sp>
        <p:sp>
          <p:nvSpPr>
            <p:cNvPr id="71" name="Freeform 70"/>
            <p:cNvSpPr/>
            <p:nvPr/>
          </p:nvSpPr>
          <p:spPr>
            <a:xfrm>
              <a:off x="914400" y="2895600"/>
              <a:ext cx="1077238" cy="162838"/>
            </a:xfrm>
            <a:custGeom>
              <a:avLst/>
              <a:gdLst>
                <a:gd name="connsiteX0" fmla="*/ 0 w 1077238"/>
                <a:gd name="connsiteY0" fmla="*/ 87682 h 162838"/>
                <a:gd name="connsiteX1" fmla="*/ 137786 w 1077238"/>
                <a:gd name="connsiteY1" fmla="*/ 137786 h 162838"/>
                <a:gd name="connsiteX2" fmla="*/ 225468 w 1077238"/>
                <a:gd name="connsiteY2" fmla="*/ 162838 h 162838"/>
                <a:gd name="connsiteX3" fmla="*/ 613775 w 1077238"/>
                <a:gd name="connsiteY3" fmla="*/ 150312 h 162838"/>
                <a:gd name="connsiteX4" fmla="*/ 726509 w 1077238"/>
                <a:gd name="connsiteY4" fmla="*/ 62630 h 162838"/>
                <a:gd name="connsiteX5" fmla="*/ 739035 w 1077238"/>
                <a:gd name="connsiteY5" fmla="*/ 25052 h 162838"/>
                <a:gd name="connsiteX6" fmla="*/ 701457 w 1077238"/>
                <a:gd name="connsiteY6" fmla="*/ 12526 h 162838"/>
                <a:gd name="connsiteX7" fmla="*/ 626301 w 1077238"/>
                <a:gd name="connsiteY7" fmla="*/ 0 h 162838"/>
                <a:gd name="connsiteX8" fmla="*/ 588723 w 1077238"/>
                <a:gd name="connsiteY8" fmla="*/ 75156 h 162838"/>
                <a:gd name="connsiteX9" fmla="*/ 601249 w 1077238"/>
                <a:gd name="connsiteY9" fmla="*/ 112734 h 162838"/>
                <a:gd name="connsiteX10" fmla="*/ 638827 w 1077238"/>
                <a:gd name="connsiteY10" fmla="*/ 125260 h 162838"/>
                <a:gd name="connsiteX11" fmla="*/ 676405 w 1077238"/>
                <a:gd name="connsiteY11" fmla="*/ 150312 h 162838"/>
                <a:gd name="connsiteX12" fmla="*/ 901874 w 1077238"/>
                <a:gd name="connsiteY12" fmla="*/ 137786 h 162838"/>
                <a:gd name="connsiteX13" fmla="*/ 989556 w 1077238"/>
                <a:gd name="connsiteY13" fmla="*/ 112734 h 162838"/>
                <a:gd name="connsiteX14" fmla="*/ 1077238 w 1077238"/>
                <a:gd name="connsiteY14" fmla="*/ 100208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7238" h="162838">
                  <a:moveTo>
                    <a:pt x="0" y="87682"/>
                  </a:moveTo>
                  <a:cubicBezTo>
                    <a:pt x="41506" y="104285"/>
                    <a:pt x="94903" y="127065"/>
                    <a:pt x="137786" y="137786"/>
                  </a:cubicBezTo>
                  <a:cubicBezTo>
                    <a:pt x="200699" y="153514"/>
                    <a:pt x="171558" y="144868"/>
                    <a:pt x="225468" y="162838"/>
                  </a:cubicBezTo>
                  <a:cubicBezTo>
                    <a:pt x="354904" y="158663"/>
                    <a:pt x="485439" y="167655"/>
                    <a:pt x="613775" y="150312"/>
                  </a:cubicBezTo>
                  <a:cubicBezTo>
                    <a:pt x="648422" y="145630"/>
                    <a:pt x="700146" y="88993"/>
                    <a:pt x="726509" y="62630"/>
                  </a:cubicBezTo>
                  <a:cubicBezTo>
                    <a:pt x="730684" y="50104"/>
                    <a:pt x="744940" y="36862"/>
                    <a:pt x="739035" y="25052"/>
                  </a:cubicBezTo>
                  <a:cubicBezTo>
                    <a:pt x="733130" y="13242"/>
                    <a:pt x="714346" y="15390"/>
                    <a:pt x="701457" y="12526"/>
                  </a:cubicBezTo>
                  <a:cubicBezTo>
                    <a:pt x="676664" y="7016"/>
                    <a:pt x="651353" y="4175"/>
                    <a:pt x="626301" y="0"/>
                  </a:cubicBezTo>
                  <a:cubicBezTo>
                    <a:pt x="613635" y="18999"/>
                    <a:pt x="588723" y="49226"/>
                    <a:pt x="588723" y="75156"/>
                  </a:cubicBezTo>
                  <a:cubicBezTo>
                    <a:pt x="588723" y="88360"/>
                    <a:pt x="591913" y="103398"/>
                    <a:pt x="601249" y="112734"/>
                  </a:cubicBezTo>
                  <a:cubicBezTo>
                    <a:pt x="610585" y="122070"/>
                    <a:pt x="627017" y="119355"/>
                    <a:pt x="638827" y="125260"/>
                  </a:cubicBezTo>
                  <a:cubicBezTo>
                    <a:pt x="652292" y="131993"/>
                    <a:pt x="663879" y="141961"/>
                    <a:pt x="676405" y="150312"/>
                  </a:cubicBezTo>
                  <a:cubicBezTo>
                    <a:pt x="751561" y="146137"/>
                    <a:pt x="826911" y="144601"/>
                    <a:pt x="901874" y="137786"/>
                  </a:cubicBezTo>
                  <a:cubicBezTo>
                    <a:pt x="938692" y="134439"/>
                    <a:pt x="955660" y="121208"/>
                    <a:pt x="989556" y="112734"/>
                  </a:cubicBezTo>
                  <a:cubicBezTo>
                    <a:pt x="1046211" y="98570"/>
                    <a:pt x="1036451" y="100208"/>
                    <a:pt x="1077238" y="10020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28575">
                  <a:solidFill>
                    <a:schemeClr val="tx1"/>
                  </a:solidFill>
                </a:ln>
                <a:solidFill>
                  <a:schemeClr val="tx2">
                    <a:lumMod val="20000"/>
                    <a:lumOff val="80000"/>
                  </a:schemeClr>
                </a:solidFill>
              </a:endParaRPr>
            </a:p>
          </p:txBody>
        </p:sp>
        <p:cxnSp>
          <p:nvCxnSpPr>
            <p:cNvPr id="72" name="Straight Arrow Connector 71"/>
            <p:cNvCxnSpPr/>
            <p:nvPr/>
          </p:nvCxnSpPr>
          <p:spPr>
            <a:xfrm>
              <a:off x="685800" y="2819400"/>
              <a:ext cx="457200" cy="15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72"/>
          <p:cNvGrpSpPr/>
          <p:nvPr/>
        </p:nvGrpSpPr>
        <p:grpSpPr>
          <a:xfrm>
            <a:off x="931119" y="1482291"/>
            <a:ext cx="3043874" cy="2075549"/>
            <a:chOff x="4876800" y="1676400"/>
            <a:chExt cx="3429000" cy="2282825"/>
          </a:xfrm>
        </p:grpSpPr>
        <p:pic>
          <p:nvPicPr>
            <p:cNvPr id="74" name="Picture 1026" descr="roadway_1 SUN"/>
            <p:cNvPicPr>
              <a:picLocks noChangeAspect="1" noChangeArrowheads="1"/>
            </p:cNvPicPr>
            <p:nvPr/>
          </p:nvPicPr>
          <p:blipFill>
            <a:blip r:embed="rId3" cstate="print"/>
            <a:srcRect/>
            <a:stretch>
              <a:fillRect/>
            </a:stretch>
          </p:blipFill>
          <p:spPr bwMode="auto">
            <a:xfrm>
              <a:off x="4876800" y="1676400"/>
              <a:ext cx="3382962" cy="2282825"/>
            </a:xfrm>
            <a:prstGeom prst="rect">
              <a:avLst/>
            </a:prstGeom>
            <a:noFill/>
            <a:ln w="9525">
              <a:noFill/>
              <a:miter lim="800000"/>
              <a:headEnd/>
              <a:tailEnd/>
            </a:ln>
          </p:spPr>
        </p:pic>
        <p:sp>
          <p:nvSpPr>
            <p:cNvPr id="75" name="TextBox 74"/>
            <p:cNvSpPr txBox="1"/>
            <p:nvPr/>
          </p:nvSpPr>
          <p:spPr>
            <a:xfrm>
              <a:off x="7772400" y="3048000"/>
              <a:ext cx="533400" cy="481451"/>
            </a:xfrm>
            <a:custGeom>
              <a:avLst/>
              <a:gdLst>
                <a:gd name="connsiteX0" fmla="*/ 0 w 533400"/>
                <a:gd name="connsiteY0" fmla="*/ 0 h 215444"/>
                <a:gd name="connsiteX1" fmla="*/ 533400 w 533400"/>
                <a:gd name="connsiteY1" fmla="*/ 0 h 215444"/>
                <a:gd name="connsiteX2" fmla="*/ 533400 w 533400"/>
                <a:gd name="connsiteY2" fmla="*/ 215444 h 215444"/>
                <a:gd name="connsiteX3" fmla="*/ 0 w 533400"/>
                <a:gd name="connsiteY3" fmla="*/ 215444 h 215444"/>
                <a:gd name="connsiteX4" fmla="*/ 0 w 533400"/>
                <a:gd name="connsiteY4" fmla="*/ 0 h 215444"/>
                <a:gd name="connsiteX0" fmla="*/ 22860 w 533400"/>
                <a:gd name="connsiteY0" fmla="*/ 68580 h 215444"/>
                <a:gd name="connsiteX1" fmla="*/ 533400 w 533400"/>
                <a:gd name="connsiteY1" fmla="*/ 0 h 215444"/>
                <a:gd name="connsiteX2" fmla="*/ 533400 w 533400"/>
                <a:gd name="connsiteY2" fmla="*/ 215444 h 215444"/>
                <a:gd name="connsiteX3" fmla="*/ 0 w 533400"/>
                <a:gd name="connsiteY3" fmla="*/ 215444 h 215444"/>
                <a:gd name="connsiteX4" fmla="*/ 22860 w 533400"/>
                <a:gd name="connsiteY4" fmla="*/ 68580 h 215444"/>
                <a:gd name="connsiteX0" fmla="*/ 22860 w 533400"/>
                <a:gd name="connsiteY0" fmla="*/ 99060 h 245924"/>
                <a:gd name="connsiteX1" fmla="*/ 533400 w 533400"/>
                <a:gd name="connsiteY1" fmla="*/ 0 h 245924"/>
                <a:gd name="connsiteX2" fmla="*/ 533400 w 533400"/>
                <a:gd name="connsiteY2" fmla="*/ 245924 h 245924"/>
                <a:gd name="connsiteX3" fmla="*/ 0 w 533400"/>
                <a:gd name="connsiteY3" fmla="*/ 245924 h 245924"/>
                <a:gd name="connsiteX4" fmla="*/ 22860 w 533400"/>
                <a:gd name="connsiteY4" fmla="*/ 99060 h 245924"/>
                <a:gd name="connsiteX0" fmla="*/ 7620 w 533400"/>
                <a:gd name="connsiteY0" fmla="*/ 81663 h 245924"/>
                <a:gd name="connsiteX1" fmla="*/ 533400 w 533400"/>
                <a:gd name="connsiteY1" fmla="*/ 0 h 245924"/>
                <a:gd name="connsiteX2" fmla="*/ 533400 w 533400"/>
                <a:gd name="connsiteY2" fmla="*/ 245924 h 245924"/>
                <a:gd name="connsiteX3" fmla="*/ 0 w 533400"/>
                <a:gd name="connsiteY3" fmla="*/ 245924 h 245924"/>
                <a:gd name="connsiteX4" fmla="*/ 7620 w 533400"/>
                <a:gd name="connsiteY4" fmla="*/ 81663 h 245924"/>
                <a:gd name="connsiteX0" fmla="*/ 7620 w 533400"/>
                <a:gd name="connsiteY0" fmla="*/ 81663 h 549564"/>
                <a:gd name="connsiteX1" fmla="*/ 533400 w 533400"/>
                <a:gd name="connsiteY1" fmla="*/ 0 h 549564"/>
                <a:gd name="connsiteX2" fmla="*/ 533400 w 533400"/>
                <a:gd name="connsiteY2" fmla="*/ 245924 h 549564"/>
                <a:gd name="connsiteX3" fmla="*/ 0 w 533400"/>
                <a:gd name="connsiteY3" fmla="*/ 549564 h 549564"/>
                <a:gd name="connsiteX4" fmla="*/ 7620 w 533400"/>
                <a:gd name="connsiteY4" fmla="*/ 81663 h 549564"/>
                <a:gd name="connsiteX0" fmla="*/ 7620 w 533400"/>
                <a:gd name="connsiteY0" fmla="*/ 81663 h 549564"/>
                <a:gd name="connsiteX1" fmla="*/ 533400 w 533400"/>
                <a:gd name="connsiteY1" fmla="*/ 0 h 549564"/>
                <a:gd name="connsiteX2" fmla="*/ 533400 w 533400"/>
                <a:gd name="connsiteY2" fmla="*/ 492632 h 549564"/>
                <a:gd name="connsiteX3" fmla="*/ 0 w 533400"/>
                <a:gd name="connsiteY3" fmla="*/ 549564 h 549564"/>
                <a:gd name="connsiteX4" fmla="*/ 7620 w 533400"/>
                <a:gd name="connsiteY4" fmla="*/ 81663 h 549564"/>
                <a:gd name="connsiteX0" fmla="*/ 24245 w 533400"/>
                <a:gd name="connsiteY0" fmla="*/ 233484 h 549564"/>
                <a:gd name="connsiteX1" fmla="*/ 533400 w 533400"/>
                <a:gd name="connsiteY1" fmla="*/ 0 h 549564"/>
                <a:gd name="connsiteX2" fmla="*/ 533400 w 533400"/>
                <a:gd name="connsiteY2" fmla="*/ 492632 h 549564"/>
                <a:gd name="connsiteX3" fmla="*/ 0 w 533400"/>
                <a:gd name="connsiteY3" fmla="*/ 549564 h 549564"/>
                <a:gd name="connsiteX4" fmla="*/ 24245 w 533400"/>
                <a:gd name="connsiteY4" fmla="*/ 233484 h 54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49564">
                  <a:moveTo>
                    <a:pt x="24245" y="233484"/>
                  </a:moveTo>
                  <a:lnTo>
                    <a:pt x="533400" y="0"/>
                  </a:lnTo>
                  <a:lnTo>
                    <a:pt x="533400" y="492632"/>
                  </a:lnTo>
                  <a:lnTo>
                    <a:pt x="0" y="549564"/>
                  </a:lnTo>
                  <a:lnTo>
                    <a:pt x="24245" y="233484"/>
                  </a:lnTo>
                  <a:close/>
                </a:path>
              </a:pathLst>
            </a:custGeom>
            <a:blipFill>
              <a:blip r:embed="rId4" cstate="print"/>
              <a:tile tx="0" ty="0" sx="100000" sy="100000" flip="none" algn="tl"/>
            </a:blipFill>
          </p:spPr>
          <p:txBody>
            <a:bodyPr wrap="square" rtlCol="0">
              <a:spAutoFit/>
            </a:bodyPr>
            <a:lstStyle/>
            <a:p>
              <a:r>
                <a:rPr lang="en-US" sz="800" dirty="0"/>
                <a:t> </a:t>
              </a:r>
            </a:p>
          </p:txBody>
        </p:sp>
        <p:sp>
          <p:nvSpPr>
            <p:cNvPr id="76" name="TextBox 75"/>
            <p:cNvSpPr txBox="1"/>
            <p:nvPr/>
          </p:nvSpPr>
          <p:spPr>
            <a:xfrm flipH="1">
              <a:off x="4876800" y="3048000"/>
              <a:ext cx="502920" cy="464826"/>
            </a:xfrm>
            <a:custGeom>
              <a:avLst/>
              <a:gdLst>
                <a:gd name="connsiteX0" fmla="*/ 0 w 533400"/>
                <a:gd name="connsiteY0" fmla="*/ 0 h 215444"/>
                <a:gd name="connsiteX1" fmla="*/ 533400 w 533400"/>
                <a:gd name="connsiteY1" fmla="*/ 0 h 215444"/>
                <a:gd name="connsiteX2" fmla="*/ 533400 w 533400"/>
                <a:gd name="connsiteY2" fmla="*/ 215444 h 215444"/>
                <a:gd name="connsiteX3" fmla="*/ 0 w 533400"/>
                <a:gd name="connsiteY3" fmla="*/ 215444 h 215444"/>
                <a:gd name="connsiteX4" fmla="*/ 0 w 533400"/>
                <a:gd name="connsiteY4" fmla="*/ 0 h 215444"/>
                <a:gd name="connsiteX0" fmla="*/ 22860 w 533400"/>
                <a:gd name="connsiteY0" fmla="*/ 68580 h 215444"/>
                <a:gd name="connsiteX1" fmla="*/ 533400 w 533400"/>
                <a:gd name="connsiteY1" fmla="*/ 0 h 215444"/>
                <a:gd name="connsiteX2" fmla="*/ 533400 w 533400"/>
                <a:gd name="connsiteY2" fmla="*/ 215444 h 215444"/>
                <a:gd name="connsiteX3" fmla="*/ 0 w 533400"/>
                <a:gd name="connsiteY3" fmla="*/ 215444 h 215444"/>
                <a:gd name="connsiteX4" fmla="*/ 22860 w 533400"/>
                <a:gd name="connsiteY4" fmla="*/ 68580 h 215444"/>
                <a:gd name="connsiteX0" fmla="*/ 22860 w 533400"/>
                <a:gd name="connsiteY0" fmla="*/ 99060 h 245924"/>
                <a:gd name="connsiteX1" fmla="*/ 533400 w 533400"/>
                <a:gd name="connsiteY1" fmla="*/ 0 h 245924"/>
                <a:gd name="connsiteX2" fmla="*/ 533400 w 533400"/>
                <a:gd name="connsiteY2" fmla="*/ 245924 h 245924"/>
                <a:gd name="connsiteX3" fmla="*/ 0 w 533400"/>
                <a:gd name="connsiteY3" fmla="*/ 245924 h 245924"/>
                <a:gd name="connsiteX4" fmla="*/ 22860 w 533400"/>
                <a:gd name="connsiteY4" fmla="*/ 99060 h 245924"/>
                <a:gd name="connsiteX0" fmla="*/ 30480 w 533400"/>
                <a:gd name="connsiteY0" fmla="*/ 46871 h 245924"/>
                <a:gd name="connsiteX1" fmla="*/ 533400 w 533400"/>
                <a:gd name="connsiteY1" fmla="*/ 0 h 245924"/>
                <a:gd name="connsiteX2" fmla="*/ 533400 w 533400"/>
                <a:gd name="connsiteY2" fmla="*/ 245924 h 245924"/>
                <a:gd name="connsiteX3" fmla="*/ 0 w 533400"/>
                <a:gd name="connsiteY3" fmla="*/ 245924 h 245924"/>
                <a:gd name="connsiteX4" fmla="*/ 30480 w 533400"/>
                <a:gd name="connsiteY4" fmla="*/ 46871 h 245924"/>
                <a:gd name="connsiteX0" fmla="*/ 0 w 502920"/>
                <a:gd name="connsiteY0" fmla="*/ 46871 h 245924"/>
                <a:gd name="connsiteX1" fmla="*/ 502920 w 502920"/>
                <a:gd name="connsiteY1" fmla="*/ 0 h 245924"/>
                <a:gd name="connsiteX2" fmla="*/ 502920 w 502920"/>
                <a:gd name="connsiteY2" fmla="*/ 245924 h 245924"/>
                <a:gd name="connsiteX3" fmla="*/ 7620 w 502920"/>
                <a:gd name="connsiteY3" fmla="*/ 245924 h 245924"/>
                <a:gd name="connsiteX4" fmla="*/ 0 w 502920"/>
                <a:gd name="connsiteY4" fmla="*/ 46871 h 245924"/>
                <a:gd name="connsiteX0" fmla="*/ 0 w 502920"/>
                <a:gd name="connsiteY0" fmla="*/ 81663 h 280716"/>
                <a:gd name="connsiteX1" fmla="*/ 502920 w 502920"/>
                <a:gd name="connsiteY1" fmla="*/ 0 h 280716"/>
                <a:gd name="connsiteX2" fmla="*/ 502920 w 502920"/>
                <a:gd name="connsiteY2" fmla="*/ 280716 h 280716"/>
                <a:gd name="connsiteX3" fmla="*/ 7620 w 502920"/>
                <a:gd name="connsiteY3" fmla="*/ 280716 h 280716"/>
                <a:gd name="connsiteX4" fmla="*/ 0 w 502920"/>
                <a:gd name="connsiteY4" fmla="*/ 81663 h 280716"/>
                <a:gd name="connsiteX0" fmla="*/ 0 w 502920"/>
                <a:gd name="connsiteY0" fmla="*/ 81663 h 605652"/>
                <a:gd name="connsiteX1" fmla="*/ 502920 w 502920"/>
                <a:gd name="connsiteY1" fmla="*/ 0 h 605652"/>
                <a:gd name="connsiteX2" fmla="*/ 502920 w 502920"/>
                <a:gd name="connsiteY2" fmla="*/ 605652 h 605652"/>
                <a:gd name="connsiteX3" fmla="*/ 7620 w 502920"/>
                <a:gd name="connsiteY3" fmla="*/ 280716 h 605652"/>
                <a:gd name="connsiteX4" fmla="*/ 0 w 502920"/>
                <a:gd name="connsiteY4" fmla="*/ 81663 h 605652"/>
                <a:gd name="connsiteX0" fmla="*/ 0 w 502920"/>
                <a:gd name="connsiteY0" fmla="*/ 81663 h 605652"/>
                <a:gd name="connsiteX1" fmla="*/ 502920 w 502920"/>
                <a:gd name="connsiteY1" fmla="*/ 0 h 605652"/>
                <a:gd name="connsiteX2" fmla="*/ 502920 w 502920"/>
                <a:gd name="connsiteY2" fmla="*/ 605652 h 605652"/>
                <a:gd name="connsiteX3" fmla="*/ 24245 w 502920"/>
                <a:gd name="connsiteY3" fmla="*/ 562327 h 605652"/>
                <a:gd name="connsiteX4" fmla="*/ 0 w 502920"/>
                <a:gd name="connsiteY4" fmla="*/ 81663 h 605652"/>
                <a:gd name="connsiteX0" fmla="*/ 0 w 502920"/>
                <a:gd name="connsiteY0" fmla="*/ 233300 h 605652"/>
                <a:gd name="connsiteX1" fmla="*/ 502920 w 502920"/>
                <a:gd name="connsiteY1" fmla="*/ 0 h 605652"/>
                <a:gd name="connsiteX2" fmla="*/ 502920 w 502920"/>
                <a:gd name="connsiteY2" fmla="*/ 605652 h 605652"/>
                <a:gd name="connsiteX3" fmla="*/ 24245 w 502920"/>
                <a:gd name="connsiteY3" fmla="*/ 562327 h 605652"/>
                <a:gd name="connsiteX4" fmla="*/ 0 w 502920"/>
                <a:gd name="connsiteY4" fmla="*/ 233300 h 60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605652">
                  <a:moveTo>
                    <a:pt x="0" y="233300"/>
                  </a:moveTo>
                  <a:lnTo>
                    <a:pt x="502920" y="0"/>
                  </a:lnTo>
                  <a:lnTo>
                    <a:pt x="502920" y="605652"/>
                  </a:lnTo>
                  <a:lnTo>
                    <a:pt x="24245" y="562327"/>
                  </a:lnTo>
                  <a:lnTo>
                    <a:pt x="0" y="233300"/>
                  </a:lnTo>
                  <a:close/>
                </a:path>
              </a:pathLst>
            </a:custGeom>
            <a:blipFill>
              <a:blip r:embed="rId4" cstate="print"/>
              <a:tile tx="0" ty="0" sx="100000" sy="100000" flip="none" algn="tl"/>
            </a:blipFill>
          </p:spPr>
          <p:txBody>
            <a:bodyPr wrap="square" rtlCol="0">
              <a:spAutoFit/>
            </a:bodyPr>
            <a:lstStyle/>
            <a:p>
              <a:r>
                <a:rPr lang="en-US" sz="800" dirty="0"/>
                <a:t> </a:t>
              </a:r>
            </a:p>
          </p:txBody>
        </p:sp>
        <p:sp>
          <p:nvSpPr>
            <p:cNvPr id="77" name="Freeform 76"/>
            <p:cNvSpPr/>
            <p:nvPr/>
          </p:nvSpPr>
          <p:spPr>
            <a:xfrm>
              <a:off x="4953000" y="2590800"/>
              <a:ext cx="1077238" cy="162838"/>
            </a:xfrm>
            <a:custGeom>
              <a:avLst/>
              <a:gdLst>
                <a:gd name="connsiteX0" fmla="*/ 0 w 1077238"/>
                <a:gd name="connsiteY0" fmla="*/ 87682 h 162838"/>
                <a:gd name="connsiteX1" fmla="*/ 137786 w 1077238"/>
                <a:gd name="connsiteY1" fmla="*/ 137786 h 162838"/>
                <a:gd name="connsiteX2" fmla="*/ 225468 w 1077238"/>
                <a:gd name="connsiteY2" fmla="*/ 162838 h 162838"/>
                <a:gd name="connsiteX3" fmla="*/ 613775 w 1077238"/>
                <a:gd name="connsiteY3" fmla="*/ 150312 h 162838"/>
                <a:gd name="connsiteX4" fmla="*/ 726509 w 1077238"/>
                <a:gd name="connsiteY4" fmla="*/ 62630 h 162838"/>
                <a:gd name="connsiteX5" fmla="*/ 739035 w 1077238"/>
                <a:gd name="connsiteY5" fmla="*/ 25052 h 162838"/>
                <a:gd name="connsiteX6" fmla="*/ 701457 w 1077238"/>
                <a:gd name="connsiteY6" fmla="*/ 12526 h 162838"/>
                <a:gd name="connsiteX7" fmla="*/ 626301 w 1077238"/>
                <a:gd name="connsiteY7" fmla="*/ 0 h 162838"/>
                <a:gd name="connsiteX8" fmla="*/ 588723 w 1077238"/>
                <a:gd name="connsiteY8" fmla="*/ 75156 h 162838"/>
                <a:gd name="connsiteX9" fmla="*/ 601249 w 1077238"/>
                <a:gd name="connsiteY9" fmla="*/ 112734 h 162838"/>
                <a:gd name="connsiteX10" fmla="*/ 638827 w 1077238"/>
                <a:gd name="connsiteY10" fmla="*/ 125260 h 162838"/>
                <a:gd name="connsiteX11" fmla="*/ 676405 w 1077238"/>
                <a:gd name="connsiteY11" fmla="*/ 150312 h 162838"/>
                <a:gd name="connsiteX12" fmla="*/ 901874 w 1077238"/>
                <a:gd name="connsiteY12" fmla="*/ 137786 h 162838"/>
                <a:gd name="connsiteX13" fmla="*/ 989556 w 1077238"/>
                <a:gd name="connsiteY13" fmla="*/ 112734 h 162838"/>
                <a:gd name="connsiteX14" fmla="*/ 1077238 w 1077238"/>
                <a:gd name="connsiteY14" fmla="*/ 100208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7238" h="162838">
                  <a:moveTo>
                    <a:pt x="0" y="87682"/>
                  </a:moveTo>
                  <a:cubicBezTo>
                    <a:pt x="41506" y="104285"/>
                    <a:pt x="94903" y="127065"/>
                    <a:pt x="137786" y="137786"/>
                  </a:cubicBezTo>
                  <a:cubicBezTo>
                    <a:pt x="200699" y="153514"/>
                    <a:pt x="171558" y="144868"/>
                    <a:pt x="225468" y="162838"/>
                  </a:cubicBezTo>
                  <a:cubicBezTo>
                    <a:pt x="354904" y="158663"/>
                    <a:pt x="485439" y="167655"/>
                    <a:pt x="613775" y="150312"/>
                  </a:cubicBezTo>
                  <a:cubicBezTo>
                    <a:pt x="648422" y="145630"/>
                    <a:pt x="700146" y="88993"/>
                    <a:pt x="726509" y="62630"/>
                  </a:cubicBezTo>
                  <a:cubicBezTo>
                    <a:pt x="730684" y="50104"/>
                    <a:pt x="744940" y="36862"/>
                    <a:pt x="739035" y="25052"/>
                  </a:cubicBezTo>
                  <a:cubicBezTo>
                    <a:pt x="733130" y="13242"/>
                    <a:pt x="714346" y="15390"/>
                    <a:pt x="701457" y="12526"/>
                  </a:cubicBezTo>
                  <a:cubicBezTo>
                    <a:pt x="676664" y="7016"/>
                    <a:pt x="651353" y="4175"/>
                    <a:pt x="626301" y="0"/>
                  </a:cubicBezTo>
                  <a:cubicBezTo>
                    <a:pt x="613635" y="18999"/>
                    <a:pt x="588723" y="49226"/>
                    <a:pt x="588723" y="75156"/>
                  </a:cubicBezTo>
                  <a:cubicBezTo>
                    <a:pt x="588723" y="88360"/>
                    <a:pt x="591913" y="103398"/>
                    <a:pt x="601249" y="112734"/>
                  </a:cubicBezTo>
                  <a:cubicBezTo>
                    <a:pt x="610585" y="122070"/>
                    <a:pt x="627017" y="119355"/>
                    <a:pt x="638827" y="125260"/>
                  </a:cubicBezTo>
                  <a:cubicBezTo>
                    <a:pt x="652292" y="131993"/>
                    <a:pt x="663879" y="141961"/>
                    <a:pt x="676405" y="150312"/>
                  </a:cubicBezTo>
                  <a:cubicBezTo>
                    <a:pt x="751561" y="146137"/>
                    <a:pt x="826911" y="144601"/>
                    <a:pt x="901874" y="137786"/>
                  </a:cubicBezTo>
                  <a:cubicBezTo>
                    <a:pt x="938692" y="134439"/>
                    <a:pt x="955660" y="121208"/>
                    <a:pt x="989556" y="112734"/>
                  </a:cubicBezTo>
                  <a:cubicBezTo>
                    <a:pt x="1046211" y="98570"/>
                    <a:pt x="1036451" y="100208"/>
                    <a:pt x="1077238" y="10020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28575">
                  <a:solidFill>
                    <a:schemeClr val="tx1"/>
                  </a:solidFill>
                </a:ln>
                <a:solidFill>
                  <a:schemeClr val="tx2">
                    <a:lumMod val="20000"/>
                    <a:lumOff val="80000"/>
                  </a:schemeClr>
                </a:solidFill>
              </a:endParaRPr>
            </a:p>
          </p:txBody>
        </p:sp>
        <p:sp>
          <p:nvSpPr>
            <p:cNvPr id="78" name="Freeform 77"/>
            <p:cNvSpPr/>
            <p:nvPr/>
          </p:nvSpPr>
          <p:spPr>
            <a:xfrm>
              <a:off x="5486400" y="2743200"/>
              <a:ext cx="1077238" cy="162838"/>
            </a:xfrm>
            <a:custGeom>
              <a:avLst/>
              <a:gdLst>
                <a:gd name="connsiteX0" fmla="*/ 0 w 1077238"/>
                <a:gd name="connsiteY0" fmla="*/ 87682 h 162838"/>
                <a:gd name="connsiteX1" fmla="*/ 137786 w 1077238"/>
                <a:gd name="connsiteY1" fmla="*/ 137786 h 162838"/>
                <a:gd name="connsiteX2" fmla="*/ 225468 w 1077238"/>
                <a:gd name="connsiteY2" fmla="*/ 162838 h 162838"/>
                <a:gd name="connsiteX3" fmla="*/ 613775 w 1077238"/>
                <a:gd name="connsiteY3" fmla="*/ 150312 h 162838"/>
                <a:gd name="connsiteX4" fmla="*/ 726509 w 1077238"/>
                <a:gd name="connsiteY4" fmla="*/ 62630 h 162838"/>
                <a:gd name="connsiteX5" fmla="*/ 739035 w 1077238"/>
                <a:gd name="connsiteY5" fmla="*/ 25052 h 162838"/>
                <a:gd name="connsiteX6" fmla="*/ 701457 w 1077238"/>
                <a:gd name="connsiteY6" fmla="*/ 12526 h 162838"/>
                <a:gd name="connsiteX7" fmla="*/ 626301 w 1077238"/>
                <a:gd name="connsiteY7" fmla="*/ 0 h 162838"/>
                <a:gd name="connsiteX8" fmla="*/ 588723 w 1077238"/>
                <a:gd name="connsiteY8" fmla="*/ 75156 h 162838"/>
                <a:gd name="connsiteX9" fmla="*/ 601249 w 1077238"/>
                <a:gd name="connsiteY9" fmla="*/ 112734 h 162838"/>
                <a:gd name="connsiteX10" fmla="*/ 638827 w 1077238"/>
                <a:gd name="connsiteY10" fmla="*/ 125260 h 162838"/>
                <a:gd name="connsiteX11" fmla="*/ 676405 w 1077238"/>
                <a:gd name="connsiteY11" fmla="*/ 150312 h 162838"/>
                <a:gd name="connsiteX12" fmla="*/ 901874 w 1077238"/>
                <a:gd name="connsiteY12" fmla="*/ 137786 h 162838"/>
                <a:gd name="connsiteX13" fmla="*/ 989556 w 1077238"/>
                <a:gd name="connsiteY13" fmla="*/ 112734 h 162838"/>
                <a:gd name="connsiteX14" fmla="*/ 1077238 w 1077238"/>
                <a:gd name="connsiteY14" fmla="*/ 100208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7238" h="162838">
                  <a:moveTo>
                    <a:pt x="0" y="87682"/>
                  </a:moveTo>
                  <a:cubicBezTo>
                    <a:pt x="41506" y="104285"/>
                    <a:pt x="94903" y="127065"/>
                    <a:pt x="137786" y="137786"/>
                  </a:cubicBezTo>
                  <a:cubicBezTo>
                    <a:pt x="200699" y="153514"/>
                    <a:pt x="171558" y="144868"/>
                    <a:pt x="225468" y="162838"/>
                  </a:cubicBezTo>
                  <a:cubicBezTo>
                    <a:pt x="354904" y="158663"/>
                    <a:pt x="485439" y="167655"/>
                    <a:pt x="613775" y="150312"/>
                  </a:cubicBezTo>
                  <a:cubicBezTo>
                    <a:pt x="648422" y="145630"/>
                    <a:pt x="700146" y="88993"/>
                    <a:pt x="726509" y="62630"/>
                  </a:cubicBezTo>
                  <a:cubicBezTo>
                    <a:pt x="730684" y="50104"/>
                    <a:pt x="744940" y="36862"/>
                    <a:pt x="739035" y="25052"/>
                  </a:cubicBezTo>
                  <a:cubicBezTo>
                    <a:pt x="733130" y="13242"/>
                    <a:pt x="714346" y="15390"/>
                    <a:pt x="701457" y="12526"/>
                  </a:cubicBezTo>
                  <a:cubicBezTo>
                    <a:pt x="676664" y="7016"/>
                    <a:pt x="651353" y="4175"/>
                    <a:pt x="626301" y="0"/>
                  </a:cubicBezTo>
                  <a:cubicBezTo>
                    <a:pt x="613635" y="18999"/>
                    <a:pt x="588723" y="49226"/>
                    <a:pt x="588723" y="75156"/>
                  </a:cubicBezTo>
                  <a:cubicBezTo>
                    <a:pt x="588723" y="88360"/>
                    <a:pt x="591913" y="103398"/>
                    <a:pt x="601249" y="112734"/>
                  </a:cubicBezTo>
                  <a:cubicBezTo>
                    <a:pt x="610585" y="122070"/>
                    <a:pt x="627017" y="119355"/>
                    <a:pt x="638827" y="125260"/>
                  </a:cubicBezTo>
                  <a:cubicBezTo>
                    <a:pt x="652292" y="131993"/>
                    <a:pt x="663879" y="141961"/>
                    <a:pt x="676405" y="150312"/>
                  </a:cubicBezTo>
                  <a:cubicBezTo>
                    <a:pt x="751561" y="146137"/>
                    <a:pt x="826911" y="144601"/>
                    <a:pt x="901874" y="137786"/>
                  </a:cubicBezTo>
                  <a:cubicBezTo>
                    <a:pt x="938692" y="134439"/>
                    <a:pt x="955660" y="121208"/>
                    <a:pt x="989556" y="112734"/>
                  </a:cubicBezTo>
                  <a:cubicBezTo>
                    <a:pt x="1046211" y="98570"/>
                    <a:pt x="1036451" y="100208"/>
                    <a:pt x="1077238" y="10020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28575">
                  <a:solidFill>
                    <a:schemeClr val="tx1"/>
                  </a:solidFill>
                </a:ln>
                <a:solidFill>
                  <a:schemeClr val="tx2">
                    <a:lumMod val="20000"/>
                    <a:lumOff val="80000"/>
                  </a:schemeClr>
                </a:solidFill>
              </a:endParaRPr>
            </a:p>
          </p:txBody>
        </p:sp>
        <p:sp>
          <p:nvSpPr>
            <p:cNvPr id="79" name="Freeform 78"/>
            <p:cNvSpPr/>
            <p:nvPr/>
          </p:nvSpPr>
          <p:spPr>
            <a:xfrm>
              <a:off x="5105400" y="2971800"/>
              <a:ext cx="1077238" cy="162838"/>
            </a:xfrm>
            <a:custGeom>
              <a:avLst/>
              <a:gdLst>
                <a:gd name="connsiteX0" fmla="*/ 0 w 1077238"/>
                <a:gd name="connsiteY0" fmla="*/ 87682 h 162838"/>
                <a:gd name="connsiteX1" fmla="*/ 137786 w 1077238"/>
                <a:gd name="connsiteY1" fmla="*/ 137786 h 162838"/>
                <a:gd name="connsiteX2" fmla="*/ 225468 w 1077238"/>
                <a:gd name="connsiteY2" fmla="*/ 162838 h 162838"/>
                <a:gd name="connsiteX3" fmla="*/ 613775 w 1077238"/>
                <a:gd name="connsiteY3" fmla="*/ 150312 h 162838"/>
                <a:gd name="connsiteX4" fmla="*/ 726509 w 1077238"/>
                <a:gd name="connsiteY4" fmla="*/ 62630 h 162838"/>
                <a:gd name="connsiteX5" fmla="*/ 739035 w 1077238"/>
                <a:gd name="connsiteY5" fmla="*/ 25052 h 162838"/>
                <a:gd name="connsiteX6" fmla="*/ 701457 w 1077238"/>
                <a:gd name="connsiteY6" fmla="*/ 12526 h 162838"/>
                <a:gd name="connsiteX7" fmla="*/ 626301 w 1077238"/>
                <a:gd name="connsiteY7" fmla="*/ 0 h 162838"/>
                <a:gd name="connsiteX8" fmla="*/ 588723 w 1077238"/>
                <a:gd name="connsiteY8" fmla="*/ 75156 h 162838"/>
                <a:gd name="connsiteX9" fmla="*/ 601249 w 1077238"/>
                <a:gd name="connsiteY9" fmla="*/ 112734 h 162838"/>
                <a:gd name="connsiteX10" fmla="*/ 638827 w 1077238"/>
                <a:gd name="connsiteY10" fmla="*/ 125260 h 162838"/>
                <a:gd name="connsiteX11" fmla="*/ 676405 w 1077238"/>
                <a:gd name="connsiteY11" fmla="*/ 150312 h 162838"/>
                <a:gd name="connsiteX12" fmla="*/ 901874 w 1077238"/>
                <a:gd name="connsiteY12" fmla="*/ 137786 h 162838"/>
                <a:gd name="connsiteX13" fmla="*/ 989556 w 1077238"/>
                <a:gd name="connsiteY13" fmla="*/ 112734 h 162838"/>
                <a:gd name="connsiteX14" fmla="*/ 1077238 w 1077238"/>
                <a:gd name="connsiteY14" fmla="*/ 100208 h 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7238" h="162838">
                  <a:moveTo>
                    <a:pt x="0" y="87682"/>
                  </a:moveTo>
                  <a:cubicBezTo>
                    <a:pt x="41506" y="104285"/>
                    <a:pt x="94903" y="127065"/>
                    <a:pt x="137786" y="137786"/>
                  </a:cubicBezTo>
                  <a:cubicBezTo>
                    <a:pt x="200699" y="153514"/>
                    <a:pt x="171558" y="144868"/>
                    <a:pt x="225468" y="162838"/>
                  </a:cubicBezTo>
                  <a:cubicBezTo>
                    <a:pt x="354904" y="158663"/>
                    <a:pt x="485439" y="167655"/>
                    <a:pt x="613775" y="150312"/>
                  </a:cubicBezTo>
                  <a:cubicBezTo>
                    <a:pt x="648422" y="145630"/>
                    <a:pt x="700146" y="88993"/>
                    <a:pt x="726509" y="62630"/>
                  </a:cubicBezTo>
                  <a:cubicBezTo>
                    <a:pt x="730684" y="50104"/>
                    <a:pt x="744940" y="36862"/>
                    <a:pt x="739035" y="25052"/>
                  </a:cubicBezTo>
                  <a:cubicBezTo>
                    <a:pt x="733130" y="13242"/>
                    <a:pt x="714346" y="15390"/>
                    <a:pt x="701457" y="12526"/>
                  </a:cubicBezTo>
                  <a:cubicBezTo>
                    <a:pt x="676664" y="7016"/>
                    <a:pt x="651353" y="4175"/>
                    <a:pt x="626301" y="0"/>
                  </a:cubicBezTo>
                  <a:cubicBezTo>
                    <a:pt x="613635" y="18999"/>
                    <a:pt x="588723" y="49226"/>
                    <a:pt x="588723" y="75156"/>
                  </a:cubicBezTo>
                  <a:cubicBezTo>
                    <a:pt x="588723" y="88360"/>
                    <a:pt x="591913" y="103398"/>
                    <a:pt x="601249" y="112734"/>
                  </a:cubicBezTo>
                  <a:cubicBezTo>
                    <a:pt x="610585" y="122070"/>
                    <a:pt x="627017" y="119355"/>
                    <a:pt x="638827" y="125260"/>
                  </a:cubicBezTo>
                  <a:cubicBezTo>
                    <a:pt x="652292" y="131993"/>
                    <a:pt x="663879" y="141961"/>
                    <a:pt x="676405" y="150312"/>
                  </a:cubicBezTo>
                  <a:cubicBezTo>
                    <a:pt x="751561" y="146137"/>
                    <a:pt x="826911" y="144601"/>
                    <a:pt x="901874" y="137786"/>
                  </a:cubicBezTo>
                  <a:cubicBezTo>
                    <a:pt x="938692" y="134439"/>
                    <a:pt x="955660" y="121208"/>
                    <a:pt x="989556" y="112734"/>
                  </a:cubicBezTo>
                  <a:cubicBezTo>
                    <a:pt x="1046211" y="98570"/>
                    <a:pt x="1036451" y="100208"/>
                    <a:pt x="1077238" y="100208"/>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28575">
                  <a:solidFill>
                    <a:schemeClr val="tx1"/>
                  </a:solidFill>
                </a:ln>
                <a:solidFill>
                  <a:schemeClr val="tx2">
                    <a:lumMod val="20000"/>
                    <a:lumOff val="80000"/>
                  </a:schemeClr>
                </a:solidFill>
              </a:endParaRPr>
            </a:p>
          </p:txBody>
        </p:sp>
        <p:cxnSp>
          <p:nvCxnSpPr>
            <p:cNvPr id="80" name="Straight Arrow Connector 79"/>
            <p:cNvCxnSpPr/>
            <p:nvPr/>
          </p:nvCxnSpPr>
          <p:spPr>
            <a:xfrm>
              <a:off x="4876800" y="2895600"/>
              <a:ext cx="457200" cy="15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83" name="TextBox 82"/>
          <p:cNvSpPr txBox="1"/>
          <p:nvPr/>
        </p:nvSpPr>
        <p:spPr>
          <a:xfrm>
            <a:off x="152400" y="924580"/>
            <a:ext cx="7696200"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Winds and wet pavement (dries and cools)</a:t>
            </a:r>
          </a:p>
        </p:txBody>
      </p:sp>
      <p:sp>
        <p:nvSpPr>
          <p:cNvPr id="84" name="Freeform 83"/>
          <p:cNvSpPr/>
          <p:nvPr/>
        </p:nvSpPr>
        <p:spPr>
          <a:xfrm>
            <a:off x="2819400" y="3124200"/>
            <a:ext cx="152400" cy="58009"/>
          </a:xfrm>
          <a:custGeom>
            <a:avLst/>
            <a:gdLst>
              <a:gd name="connsiteX0" fmla="*/ 615 w 100823"/>
              <a:gd name="connsiteY0" fmla="*/ 2485 h 53187"/>
              <a:gd name="connsiteX1" fmla="*/ 63245 w 100823"/>
              <a:gd name="connsiteY1" fmla="*/ 52589 h 53187"/>
              <a:gd name="connsiteX2" fmla="*/ 100823 w 100823"/>
              <a:gd name="connsiteY2" fmla="*/ 27537 h 53187"/>
              <a:gd name="connsiteX3" fmla="*/ 615 w 100823"/>
              <a:gd name="connsiteY3" fmla="*/ 2485 h 53187"/>
            </a:gdLst>
            <a:ahLst/>
            <a:cxnLst>
              <a:cxn ang="0">
                <a:pos x="connsiteX0" y="connsiteY0"/>
              </a:cxn>
              <a:cxn ang="0">
                <a:pos x="connsiteX1" y="connsiteY1"/>
              </a:cxn>
              <a:cxn ang="0">
                <a:pos x="connsiteX2" y="connsiteY2"/>
              </a:cxn>
              <a:cxn ang="0">
                <a:pos x="connsiteX3" y="connsiteY3"/>
              </a:cxn>
            </a:cxnLst>
            <a:rect l="l" t="t" r="r" b="b"/>
            <a:pathLst>
              <a:path w="100823" h="53187">
                <a:moveTo>
                  <a:pt x="615" y="2485"/>
                </a:moveTo>
                <a:cubicBezTo>
                  <a:pt x="-5648" y="6660"/>
                  <a:pt x="37308" y="46105"/>
                  <a:pt x="63245" y="52589"/>
                </a:cubicBezTo>
                <a:cubicBezTo>
                  <a:pt x="77850" y="56240"/>
                  <a:pt x="100823" y="42591"/>
                  <a:pt x="100823" y="27537"/>
                </a:cubicBezTo>
                <a:cubicBezTo>
                  <a:pt x="100823" y="-4463"/>
                  <a:pt x="6878" y="-1690"/>
                  <a:pt x="615" y="2485"/>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2133600" y="3048000"/>
            <a:ext cx="152400" cy="58009"/>
          </a:xfrm>
          <a:custGeom>
            <a:avLst/>
            <a:gdLst>
              <a:gd name="connsiteX0" fmla="*/ 615 w 100823"/>
              <a:gd name="connsiteY0" fmla="*/ 2485 h 53187"/>
              <a:gd name="connsiteX1" fmla="*/ 63245 w 100823"/>
              <a:gd name="connsiteY1" fmla="*/ 52589 h 53187"/>
              <a:gd name="connsiteX2" fmla="*/ 100823 w 100823"/>
              <a:gd name="connsiteY2" fmla="*/ 27537 h 53187"/>
              <a:gd name="connsiteX3" fmla="*/ 615 w 100823"/>
              <a:gd name="connsiteY3" fmla="*/ 2485 h 53187"/>
            </a:gdLst>
            <a:ahLst/>
            <a:cxnLst>
              <a:cxn ang="0">
                <a:pos x="connsiteX0" y="connsiteY0"/>
              </a:cxn>
              <a:cxn ang="0">
                <a:pos x="connsiteX1" y="connsiteY1"/>
              </a:cxn>
              <a:cxn ang="0">
                <a:pos x="connsiteX2" y="connsiteY2"/>
              </a:cxn>
              <a:cxn ang="0">
                <a:pos x="connsiteX3" y="connsiteY3"/>
              </a:cxn>
            </a:cxnLst>
            <a:rect l="l" t="t" r="r" b="b"/>
            <a:pathLst>
              <a:path w="100823" h="53187">
                <a:moveTo>
                  <a:pt x="615" y="2485"/>
                </a:moveTo>
                <a:cubicBezTo>
                  <a:pt x="-5648" y="6660"/>
                  <a:pt x="37308" y="46105"/>
                  <a:pt x="63245" y="52589"/>
                </a:cubicBezTo>
                <a:cubicBezTo>
                  <a:pt x="77850" y="56240"/>
                  <a:pt x="100823" y="42591"/>
                  <a:pt x="100823" y="27537"/>
                </a:cubicBezTo>
                <a:cubicBezTo>
                  <a:pt x="100823" y="-4463"/>
                  <a:pt x="6878" y="-1690"/>
                  <a:pt x="615" y="2485"/>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2514600" y="3048000"/>
            <a:ext cx="76200" cy="76200"/>
          </a:xfrm>
          <a:custGeom>
            <a:avLst/>
            <a:gdLst>
              <a:gd name="connsiteX0" fmla="*/ 615 w 100823"/>
              <a:gd name="connsiteY0" fmla="*/ 2485 h 53187"/>
              <a:gd name="connsiteX1" fmla="*/ 63245 w 100823"/>
              <a:gd name="connsiteY1" fmla="*/ 52589 h 53187"/>
              <a:gd name="connsiteX2" fmla="*/ 100823 w 100823"/>
              <a:gd name="connsiteY2" fmla="*/ 27537 h 53187"/>
              <a:gd name="connsiteX3" fmla="*/ 615 w 100823"/>
              <a:gd name="connsiteY3" fmla="*/ 2485 h 53187"/>
            </a:gdLst>
            <a:ahLst/>
            <a:cxnLst>
              <a:cxn ang="0">
                <a:pos x="connsiteX0" y="connsiteY0"/>
              </a:cxn>
              <a:cxn ang="0">
                <a:pos x="connsiteX1" y="connsiteY1"/>
              </a:cxn>
              <a:cxn ang="0">
                <a:pos x="connsiteX2" y="connsiteY2"/>
              </a:cxn>
              <a:cxn ang="0">
                <a:pos x="connsiteX3" y="connsiteY3"/>
              </a:cxn>
            </a:cxnLst>
            <a:rect l="l" t="t" r="r" b="b"/>
            <a:pathLst>
              <a:path w="100823" h="53187">
                <a:moveTo>
                  <a:pt x="615" y="2485"/>
                </a:moveTo>
                <a:cubicBezTo>
                  <a:pt x="-5648" y="6660"/>
                  <a:pt x="37308" y="46105"/>
                  <a:pt x="63245" y="52589"/>
                </a:cubicBezTo>
                <a:cubicBezTo>
                  <a:pt x="77850" y="56240"/>
                  <a:pt x="100823" y="42591"/>
                  <a:pt x="100823" y="27537"/>
                </a:cubicBezTo>
                <a:cubicBezTo>
                  <a:pt x="100823" y="-4463"/>
                  <a:pt x="6878" y="-1690"/>
                  <a:pt x="615" y="2485"/>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3048000" y="3048000"/>
            <a:ext cx="152400" cy="58009"/>
          </a:xfrm>
          <a:custGeom>
            <a:avLst/>
            <a:gdLst>
              <a:gd name="connsiteX0" fmla="*/ 615 w 100823"/>
              <a:gd name="connsiteY0" fmla="*/ 2485 h 53187"/>
              <a:gd name="connsiteX1" fmla="*/ 63245 w 100823"/>
              <a:gd name="connsiteY1" fmla="*/ 52589 h 53187"/>
              <a:gd name="connsiteX2" fmla="*/ 100823 w 100823"/>
              <a:gd name="connsiteY2" fmla="*/ 27537 h 53187"/>
              <a:gd name="connsiteX3" fmla="*/ 615 w 100823"/>
              <a:gd name="connsiteY3" fmla="*/ 2485 h 53187"/>
            </a:gdLst>
            <a:ahLst/>
            <a:cxnLst>
              <a:cxn ang="0">
                <a:pos x="connsiteX0" y="connsiteY0"/>
              </a:cxn>
              <a:cxn ang="0">
                <a:pos x="connsiteX1" y="connsiteY1"/>
              </a:cxn>
              <a:cxn ang="0">
                <a:pos x="connsiteX2" y="connsiteY2"/>
              </a:cxn>
              <a:cxn ang="0">
                <a:pos x="connsiteX3" y="connsiteY3"/>
              </a:cxn>
            </a:cxnLst>
            <a:rect l="l" t="t" r="r" b="b"/>
            <a:pathLst>
              <a:path w="100823" h="53187">
                <a:moveTo>
                  <a:pt x="615" y="2485"/>
                </a:moveTo>
                <a:cubicBezTo>
                  <a:pt x="-5648" y="6660"/>
                  <a:pt x="37308" y="46105"/>
                  <a:pt x="63245" y="52589"/>
                </a:cubicBezTo>
                <a:cubicBezTo>
                  <a:pt x="77850" y="56240"/>
                  <a:pt x="100823" y="42591"/>
                  <a:pt x="100823" y="27537"/>
                </a:cubicBezTo>
                <a:cubicBezTo>
                  <a:pt x="100823" y="-4463"/>
                  <a:pt x="6878" y="-1690"/>
                  <a:pt x="615" y="2485"/>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3429000" y="3124200"/>
            <a:ext cx="152400" cy="58009"/>
          </a:xfrm>
          <a:custGeom>
            <a:avLst/>
            <a:gdLst>
              <a:gd name="connsiteX0" fmla="*/ 615 w 100823"/>
              <a:gd name="connsiteY0" fmla="*/ 2485 h 53187"/>
              <a:gd name="connsiteX1" fmla="*/ 63245 w 100823"/>
              <a:gd name="connsiteY1" fmla="*/ 52589 h 53187"/>
              <a:gd name="connsiteX2" fmla="*/ 100823 w 100823"/>
              <a:gd name="connsiteY2" fmla="*/ 27537 h 53187"/>
              <a:gd name="connsiteX3" fmla="*/ 615 w 100823"/>
              <a:gd name="connsiteY3" fmla="*/ 2485 h 53187"/>
            </a:gdLst>
            <a:ahLst/>
            <a:cxnLst>
              <a:cxn ang="0">
                <a:pos x="connsiteX0" y="connsiteY0"/>
              </a:cxn>
              <a:cxn ang="0">
                <a:pos x="connsiteX1" y="connsiteY1"/>
              </a:cxn>
              <a:cxn ang="0">
                <a:pos x="connsiteX2" y="connsiteY2"/>
              </a:cxn>
              <a:cxn ang="0">
                <a:pos x="connsiteX3" y="connsiteY3"/>
              </a:cxn>
            </a:cxnLst>
            <a:rect l="l" t="t" r="r" b="b"/>
            <a:pathLst>
              <a:path w="100823" h="53187">
                <a:moveTo>
                  <a:pt x="615" y="2485"/>
                </a:moveTo>
                <a:cubicBezTo>
                  <a:pt x="-5648" y="6660"/>
                  <a:pt x="37308" y="46105"/>
                  <a:pt x="63245" y="52589"/>
                </a:cubicBezTo>
                <a:cubicBezTo>
                  <a:pt x="77850" y="56240"/>
                  <a:pt x="100823" y="42591"/>
                  <a:pt x="100823" y="27537"/>
                </a:cubicBezTo>
                <a:cubicBezTo>
                  <a:pt x="100823" y="-4463"/>
                  <a:pt x="6878" y="-1690"/>
                  <a:pt x="615" y="2485"/>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2286000" y="3124200"/>
            <a:ext cx="152400" cy="58009"/>
          </a:xfrm>
          <a:custGeom>
            <a:avLst/>
            <a:gdLst>
              <a:gd name="connsiteX0" fmla="*/ 615 w 100823"/>
              <a:gd name="connsiteY0" fmla="*/ 2485 h 53187"/>
              <a:gd name="connsiteX1" fmla="*/ 63245 w 100823"/>
              <a:gd name="connsiteY1" fmla="*/ 52589 h 53187"/>
              <a:gd name="connsiteX2" fmla="*/ 100823 w 100823"/>
              <a:gd name="connsiteY2" fmla="*/ 27537 h 53187"/>
              <a:gd name="connsiteX3" fmla="*/ 615 w 100823"/>
              <a:gd name="connsiteY3" fmla="*/ 2485 h 53187"/>
            </a:gdLst>
            <a:ahLst/>
            <a:cxnLst>
              <a:cxn ang="0">
                <a:pos x="connsiteX0" y="connsiteY0"/>
              </a:cxn>
              <a:cxn ang="0">
                <a:pos x="connsiteX1" y="connsiteY1"/>
              </a:cxn>
              <a:cxn ang="0">
                <a:pos x="connsiteX2" y="connsiteY2"/>
              </a:cxn>
              <a:cxn ang="0">
                <a:pos x="connsiteX3" y="connsiteY3"/>
              </a:cxn>
            </a:cxnLst>
            <a:rect l="l" t="t" r="r" b="b"/>
            <a:pathLst>
              <a:path w="100823" h="53187">
                <a:moveTo>
                  <a:pt x="615" y="2485"/>
                </a:moveTo>
                <a:cubicBezTo>
                  <a:pt x="-5648" y="6660"/>
                  <a:pt x="37308" y="46105"/>
                  <a:pt x="63245" y="52589"/>
                </a:cubicBezTo>
                <a:cubicBezTo>
                  <a:pt x="77850" y="56240"/>
                  <a:pt x="100823" y="42591"/>
                  <a:pt x="100823" y="27537"/>
                </a:cubicBezTo>
                <a:cubicBezTo>
                  <a:pt x="100823" y="-4463"/>
                  <a:pt x="6878" y="-1690"/>
                  <a:pt x="615" y="2485"/>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1981200" y="3124200"/>
            <a:ext cx="152400" cy="58009"/>
          </a:xfrm>
          <a:custGeom>
            <a:avLst/>
            <a:gdLst>
              <a:gd name="connsiteX0" fmla="*/ 615 w 100823"/>
              <a:gd name="connsiteY0" fmla="*/ 2485 h 53187"/>
              <a:gd name="connsiteX1" fmla="*/ 63245 w 100823"/>
              <a:gd name="connsiteY1" fmla="*/ 52589 h 53187"/>
              <a:gd name="connsiteX2" fmla="*/ 100823 w 100823"/>
              <a:gd name="connsiteY2" fmla="*/ 27537 h 53187"/>
              <a:gd name="connsiteX3" fmla="*/ 615 w 100823"/>
              <a:gd name="connsiteY3" fmla="*/ 2485 h 53187"/>
            </a:gdLst>
            <a:ahLst/>
            <a:cxnLst>
              <a:cxn ang="0">
                <a:pos x="connsiteX0" y="connsiteY0"/>
              </a:cxn>
              <a:cxn ang="0">
                <a:pos x="connsiteX1" y="connsiteY1"/>
              </a:cxn>
              <a:cxn ang="0">
                <a:pos x="connsiteX2" y="connsiteY2"/>
              </a:cxn>
              <a:cxn ang="0">
                <a:pos x="connsiteX3" y="connsiteY3"/>
              </a:cxn>
            </a:cxnLst>
            <a:rect l="l" t="t" r="r" b="b"/>
            <a:pathLst>
              <a:path w="100823" h="53187">
                <a:moveTo>
                  <a:pt x="615" y="2485"/>
                </a:moveTo>
                <a:cubicBezTo>
                  <a:pt x="-5648" y="6660"/>
                  <a:pt x="37308" y="46105"/>
                  <a:pt x="63245" y="52589"/>
                </a:cubicBezTo>
                <a:cubicBezTo>
                  <a:pt x="77850" y="56240"/>
                  <a:pt x="100823" y="42591"/>
                  <a:pt x="100823" y="27537"/>
                </a:cubicBezTo>
                <a:cubicBezTo>
                  <a:pt x="100823" y="-4463"/>
                  <a:pt x="6878" y="-1690"/>
                  <a:pt x="615" y="2485"/>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7162800" y="2971800"/>
            <a:ext cx="685800" cy="276999"/>
          </a:xfrm>
          <a:custGeom>
            <a:avLst/>
            <a:gdLst>
              <a:gd name="connsiteX0" fmla="*/ 0 w 457200"/>
              <a:gd name="connsiteY0" fmla="*/ 0 h 276999"/>
              <a:gd name="connsiteX1" fmla="*/ 457200 w 457200"/>
              <a:gd name="connsiteY1" fmla="*/ 0 h 276999"/>
              <a:gd name="connsiteX2" fmla="*/ 457200 w 457200"/>
              <a:gd name="connsiteY2" fmla="*/ 276999 h 276999"/>
              <a:gd name="connsiteX3" fmla="*/ 0 w 457200"/>
              <a:gd name="connsiteY3" fmla="*/ 276999 h 276999"/>
              <a:gd name="connsiteX4" fmla="*/ 0 w 457200"/>
              <a:gd name="connsiteY4" fmla="*/ 0 h 276999"/>
              <a:gd name="connsiteX0" fmla="*/ 0 w 689956"/>
              <a:gd name="connsiteY0" fmla="*/ 0 h 276999"/>
              <a:gd name="connsiteX1" fmla="*/ 689956 w 689956"/>
              <a:gd name="connsiteY1" fmla="*/ 116378 h 276999"/>
              <a:gd name="connsiteX2" fmla="*/ 457200 w 689956"/>
              <a:gd name="connsiteY2" fmla="*/ 276999 h 276999"/>
              <a:gd name="connsiteX3" fmla="*/ 0 w 689956"/>
              <a:gd name="connsiteY3" fmla="*/ 276999 h 276999"/>
              <a:gd name="connsiteX4" fmla="*/ 0 w 689956"/>
              <a:gd name="connsiteY4" fmla="*/ 0 h 27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56" h="276999">
                <a:moveTo>
                  <a:pt x="0" y="0"/>
                </a:moveTo>
                <a:lnTo>
                  <a:pt x="689956" y="116378"/>
                </a:lnTo>
                <a:lnTo>
                  <a:pt x="457200" y="276999"/>
                </a:lnTo>
                <a:lnTo>
                  <a:pt x="0" y="276999"/>
                </a:lnTo>
                <a:lnTo>
                  <a:pt x="0" y="0"/>
                </a:lnTo>
                <a:close/>
              </a:path>
            </a:pathLst>
          </a:custGeom>
          <a:blipFill>
            <a:blip r:embed="rId5" cstate="print">
              <a:alphaModFix amt="99000"/>
            </a:blip>
            <a:tile tx="0" ty="0" sx="100000" sy="100000" flip="none" algn="tl"/>
          </a:blipFill>
        </p:spPr>
        <p:txBody>
          <a:bodyPr wrap="square" rtlCol="0">
            <a:spAutoFit/>
          </a:bodyPr>
          <a:lstStyle/>
          <a:p>
            <a:r>
              <a:rPr lang="en-US" sz="1200" b="1" dirty="0">
                <a:solidFill>
                  <a:schemeClr val="bg1"/>
                </a:solidFill>
              </a:rPr>
              <a:t>25°</a:t>
            </a:r>
          </a:p>
        </p:txBody>
      </p:sp>
      <p:sp>
        <p:nvSpPr>
          <p:cNvPr id="50" name="5-Point Star 4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Oval 5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2" name="Isosceles Triangle 5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4" name="Picture 53" descr="Clear Roads Logo use.jpg"/>
          <p:cNvPicPr>
            <a:picLocks noChangeAspect="1"/>
          </p:cNvPicPr>
          <p:nvPr/>
        </p:nvPicPr>
        <p:blipFill>
          <a:blip r:embed="rId6"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12177629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What can impact the temperature of pavement?</a:t>
            </a:r>
          </a:p>
          <a:p>
            <a:pPr>
              <a:buNone/>
            </a:pPr>
            <a:endParaRPr lang="en-US" sz="3600" dirty="0">
              <a:effectLst/>
            </a:endParaRPr>
          </a:p>
          <a:p>
            <a:pPr marL="742950" indent="-742950">
              <a:buClr>
                <a:schemeClr val="bg1"/>
              </a:buClr>
              <a:buFont typeface="+mj-lt"/>
              <a:buAutoNum type="alphaUcPeriod"/>
            </a:pPr>
            <a:r>
              <a:rPr lang="en-US" sz="3600" dirty="0">
                <a:effectLst/>
              </a:rPr>
              <a:t>Ambient air temperature</a:t>
            </a:r>
          </a:p>
          <a:p>
            <a:pPr marL="742950" indent="-742950">
              <a:buClr>
                <a:schemeClr val="bg1"/>
              </a:buClr>
              <a:buFont typeface="+mj-lt"/>
              <a:buAutoNum type="alphaUcPeriod"/>
            </a:pPr>
            <a:r>
              <a:rPr lang="en-US" sz="3600" dirty="0">
                <a:effectLst/>
              </a:rPr>
              <a:t>Subsurface temperature</a:t>
            </a:r>
          </a:p>
          <a:p>
            <a:pPr marL="742950" indent="-742950">
              <a:buClr>
                <a:schemeClr val="bg1"/>
              </a:buClr>
              <a:buFont typeface="+mj-lt"/>
              <a:buAutoNum type="alphaUcPeriod"/>
            </a:pPr>
            <a:r>
              <a:rPr lang="en-US" sz="3600" dirty="0">
                <a:effectLst/>
              </a:rPr>
              <a:t>Wind speed and direction</a:t>
            </a:r>
          </a:p>
          <a:p>
            <a:pPr marL="742950" indent="-742950">
              <a:buClr>
                <a:schemeClr val="bg1"/>
              </a:buClr>
              <a:buFont typeface="+mj-lt"/>
              <a:buAutoNum type="alphaUcPeriod"/>
            </a:pPr>
            <a:r>
              <a:rPr lang="en-US" sz="3600" dirty="0">
                <a:effectLst/>
              </a:rPr>
              <a:t>Precipitation</a:t>
            </a:r>
          </a:p>
          <a:p>
            <a:pPr marL="742950" indent="-742950">
              <a:buClr>
                <a:schemeClr val="bg1"/>
              </a:buClr>
              <a:buFont typeface="+mj-lt"/>
              <a:buAutoNum type="alphaUcPeriod"/>
            </a:pPr>
            <a:r>
              <a:rPr lang="en-US" sz="3600" dirty="0">
                <a:effectLst/>
              </a:rPr>
              <a:t>All of the above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What can impact the temperature of pavement?</a:t>
            </a:r>
          </a:p>
          <a:p>
            <a:pPr>
              <a:buNone/>
            </a:pPr>
            <a:endParaRPr lang="en-US" sz="3600" dirty="0">
              <a:effectLst/>
            </a:endParaRPr>
          </a:p>
          <a:p>
            <a:pPr marL="742950" indent="-742950">
              <a:buFont typeface="+mj-lt"/>
              <a:buAutoNum type="arabicPeriod"/>
            </a:pPr>
            <a:r>
              <a:rPr lang="en-US" sz="3600" dirty="0">
                <a:solidFill>
                  <a:schemeClr val="accent1">
                    <a:lumMod val="75000"/>
                  </a:schemeClr>
                </a:solidFill>
                <a:effectLst/>
              </a:rPr>
              <a:t>Ambient air temperature</a:t>
            </a:r>
          </a:p>
          <a:p>
            <a:pPr marL="742950" indent="-742950">
              <a:buFont typeface="+mj-lt"/>
              <a:buAutoNum type="arabicPeriod"/>
            </a:pPr>
            <a:r>
              <a:rPr lang="en-US" sz="3600" dirty="0">
                <a:solidFill>
                  <a:schemeClr val="accent1">
                    <a:lumMod val="75000"/>
                  </a:schemeClr>
                </a:solidFill>
                <a:effectLst/>
              </a:rPr>
              <a:t>Subsurface temperature</a:t>
            </a:r>
          </a:p>
          <a:p>
            <a:pPr marL="742950" indent="-742950">
              <a:buFont typeface="+mj-lt"/>
              <a:buAutoNum type="arabicPeriod"/>
            </a:pPr>
            <a:r>
              <a:rPr lang="en-US" sz="3600" dirty="0">
                <a:solidFill>
                  <a:schemeClr val="accent1">
                    <a:lumMod val="75000"/>
                  </a:schemeClr>
                </a:solidFill>
                <a:effectLst/>
              </a:rPr>
              <a:t>Wind speed and direction</a:t>
            </a:r>
          </a:p>
          <a:p>
            <a:pPr marL="742950" indent="-742950">
              <a:buFont typeface="+mj-lt"/>
              <a:buAutoNum type="arabicPeriod"/>
            </a:pPr>
            <a:r>
              <a:rPr lang="en-US" sz="3600" dirty="0">
                <a:solidFill>
                  <a:schemeClr val="accent1">
                    <a:lumMod val="75000"/>
                  </a:schemeClr>
                </a:solidFill>
                <a:effectLst/>
              </a:rPr>
              <a:t>Precipitation</a:t>
            </a:r>
          </a:p>
          <a:p>
            <a:pPr marL="742950" indent="-742950">
              <a:buFont typeface="+mj-lt"/>
              <a:buAutoNum type="arabicPeriod"/>
            </a:pPr>
            <a:r>
              <a:rPr lang="en-US" sz="3600" dirty="0">
                <a:solidFill>
                  <a:srgbClr val="FFFF00"/>
                </a:solidFill>
                <a:effectLst/>
              </a:rPr>
              <a:t>All of the above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27"/>
            <a:ext cx="8229600" cy="1143000"/>
          </a:xfrm>
        </p:spPr>
        <p:txBody>
          <a:bodyPr/>
          <a:lstStyle/>
          <a:p>
            <a:r>
              <a:rPr lang="en-US" dirty="0"/>
              <a:t>Dew </a:t>
            </a:r>
            <a:r>
              <a:rPr lang="en-US" dirty="0">
                <a:effectLst/>
              </a:rPr>
              <a:t>point</a:t>
            </a:r>
          </a:p>
        </p:txBody>
      </p:sp>
      <p:sp>
        <p:nvSpPr>
          <p:cNvPr id="3" name="Content Placeholder 2"/>
          <p:cNvSpPr>
            <a:spLocks noGrp="1"/>
          </p:cNvSpPr>
          <p:nvPr>
            <p:ph idx="1"/>
          </p:nvPr>
        </p:nvSpPr>
        <p:spPr>
          <a:xfrm>
            <a:off x="457200" y="1066800"/>
            <a:ext cx="8229600" cy="990599"/>
          </a:xfrm>
        </p:spPr>
        <p:txBody>
          <a:bodyPr>
            <a:normAutofit/>
          </a:bodyPr>
          <a:lstStyle/>
          <a:p>
            <a:pPr marL="0" indent="0">
              <a:buNone/>
            </a:pPr>
            <a:r>
              <a:rPr lang="en-US" dirty="0">
                <a:latin typeface="Arial" pitchFamily="34" charset="0"/>
                <a:cs typeface="Arial" pitchFamily="34" charset="0"/>
              </a:rPr>
              <a:t>The dew point is the temperature at which the     air will be fully saturated with moisture:</a:t>
            </a:r>
          </a:p>
          <a:p>
            <a:pPr marL="0" indent="0">
              <a:buNone/>
            </a:pPr>
            <a:endParaRPr lang="en-US" dirty="0">
              <a:latin typeface="Arial" pitchFamily="34" charset="0"/>
              <a:cs typeface="Arial" pitchFamily="34" charset="0"/>
            </a:endParaRPr>
          </a:p>
          <a:p>
            <a:pPr marL="0" indent="0">
              <a:buNone/>
            </a:pPr>
            <a:endParaRPr lang="en-US" dirty="0">
              <a:latin typeface="Arial" pitchFamily="34" charset="0"/>
              <a:cs typeface="Arial" pitchFamily="34" charset="0"/>
            </a:endParaRPr>
          </a:p>
          <a:p>
            <a:pPr marL="0" indent="0">
              <a:buNone/>
            </a:pPr>
            <a:endParaRPr lang="en-US" dirty="0">
              <a:latin typeface="Arial" pitchFamily="34" charset="0"/>
              <a:cs typeface="Arial" pitchFamily="34" charset="0"/>
            </a:endParaRPr>
          </a:p>
          <a:p>
            <a:pPr marL="0" indent="0">
              <a:buNone/>
            </a:pPr>
            <a:endParaRPr lang="en-US" dirty="0">
              <a:latin typeface="Arial" pitchFamily="34" charset="0"/>
              <a:cs typeface="Arial" pitchFamily="34" charset="0"/>
            </a:endParaRPr>
          </a:p>
          <a:p>
            <a:pPr marL="0" indent="0">
              <a:buNone/>
            </a:pPr>
            <a:endParaRPr lang="en-US" dirty="0">
              <a:latin typeface="Arial" pitchFamily="34" charset="0"/>
              <a:cs typeface="Arial" pitchFamily="34" charset="0"/>
            </a:endParaRPr>
          </a:p>
          <a:p>
            <a:pPr marL="0" indent="0">
              <a:buNone/>
            </a:pPr>
            <a:endParaRPr lang="en-US" dirty="0">
              <a:latin typeface="Arial" pitchFamily="34" charset="0"/>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057400"/>
            <a:ext cx="2438400" cy="1352099"/>
          </a:xfrm>
          <a:prstGeom prst="rect">
            <a:avLst/>
          </a:prstGeom>
        </p:spPr>
      </p:pic>
      <p:pic>
        <p:nvPicPr>
          <p:cNvPr id="3074" name="Picture 2" descr="http://4.bp.blogspot.com/-zI9z8GAoiKg/UBsHG3DIC6I/AAAAAAAACWA/IUnIexjRfrE/s640/photo+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891" t="15873" r="9246" b="5428"/>
          <a:stretch/>
        </p:blipFill>
        <p:spPr bwMode="auto">
          <a:xfrm>
            <a:off x="5029200" y="3962400"/>
            <a:ext cx="1447800" cy="20768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0" y="3352800"/>
            <a:ext cx="25146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Can temperature: 35°F</a:t>
            </a:r>
          </a:p>
        </p:txBody>
      </p:sp>
      <p:sp>
        <p:nvSpPr>
          <p:cNvPr id="8" name="TextBox 7"/>
          <p:cNvSpPr txBox="1"/>
          <p:nvPr/>
        </p:nvSpPr>
        <p:spPr>
          <a:xfrm>
            <a:off x="4572000" y="6031468"/>
            <a:ext cx="2514600" cy="369332"/>
          </a:xfrm>
          <a:prstGeom prst="rect">
            <a:avLst/>
          </a:prstGeom>
          <a:noFill/>
        </p:spPr>
        <p:txBody>
          <a:bodyPr wrap="square" rtlCol="0">
            <a:spAutoFit/>
          </a:bodyPr>
          <a:lstStyle/>
          <a:p>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Cup temperature: 30°F</a:t>
            </a:r>
          </a:p>
        </p:txBody>
      </p:sp>
      <p:sp>
        <p:nvSpPr>
          <p:cNvPr id="7" name="TextBox 6"/>
          <p:cNvSpPr txBox="1"/>
          <p:nvPr/>
        </p:nvSpPr>
        <p:spPr>
          <a:xfrm>
            <a:off x="685800" y="1981200"/>
            <a:ext cx="1371600" cy="369332"/>
          </a:xfrm>
          <a:prstGeom prst="rect">
            <a:avLst/>
          </a:prstGeom>
          <a:noFill/>
        </p:spPr>
        <p:txBody>
          <a:bodyPr wrap="square" rtlCol="0">
            <a:spAutoFit/>
          </a:bodyPr>
          <a:lstStyle/>
          <a:p>
            <a:r>
              <a:rPr lang="en-US" b="1" dirty="0">
                <a:latin typeface="Arial" pitchFamily="34" charset="0"/>
                <a:cs typeface="Arial" pitchFamily="34" charset="0"/>
              </a:rPr>
              <a:t>liquid</a:t>
            </a:r>
          </a:p>
        </p:txBody>
      </p:sp>
      <p:sp>
        <p:nvSpPr>
          <p:cNvPr id="10" name="TextBox 9"/>
          <p:cNvSpPr txBox="1"/>
          <p:nvPr/>
        </p:nvSpPr>
        <p:spPr>
          <a:xfrm>
            <a:off x="5029200" y="5715000"/>
            <a:ext cx="914400" cy="369332"/>
          </a:xfrm>
          <a:prstGeom prst="rect">
            <a:avLst/>
          </a:prstGeom>
          <a:noFill/>
        </p:spPr>
        <p:txBody>
          <a:bodyPr wrap="square" rtlCol="0">
            <a:spAutoFit/>
          </a:bodyPr>
          <a:lstStyle/>
          <a:p>
            <a:r>
              <a:rPr lang="en-US" b="1" dirty="0">
                <a:latin typeface="Arial" pitchFamily="34" charset="0"/>
                <a:cs typeface="Arial" pitchFamily="34" charset="0"/>
              </a:rPr>
              <a:t>solid</a:t>
            </a:r>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Isosceles Triangle 15"/>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 name="Picture 17" descr="Clear Roads Logo use.jpg"/>
          <p:cNvPicPr>
            <a:picLocks noChangeAspect="1"/>
          </p:cNvPicPr>
          <p:nvPr/>
        </p:nvPicPr>
        <p:blipFill>
          <a:blip r:embed="rId5" cstate="print"/>
          <a:stretch>
            <a:fillRect/>
          </a:stretch>
        </p:blipFill>
        <p:spPr>
          <a:xfrm>
            <a:off x="7243572" y="5937515"/>
            <a:ext cx="1900428" cy="615685"/>
          </a:xfrm>
          <a:prstGeom prst="rect">
            <a:avLst/>
          </a:prstGeom>
        </p:spPr>
      </p:pic>
      <p:sp>
        <p:nvSpPr>
          <p:cNvPr id="19" name="Rectangle 18"/>
          <p:cNvSpPr/>
          <p:nvPr/>
        </p:nvSpPr>
        <p:spPr>
          <a:xfrm>
            <a:off x="3886200" y="2527518"/>
            <a:ext cx="4572000" cy="1815882"/>
          </a:xfrm>
          <a:prstGeom prst="rect">
            <a:avLst/>
          </a:prstGeom>
        </p:spPr>
        <p:txBody>
          <a:bodyPr wrap="square">
            <a:spAutoFit/>
          </a:bodyPr>
          <a:lstStyle/>
          <a:p>
            <a:r>
              <a:rPr lang="en-US" sz="2800" dirty="0">
                <a:solidFill>
                  <a:schemeClr val="bg1"/>
                </a:solidFill>
                <a:latin typeface="Arial" pitchFamily="34" charset="0"/>
                <a:cs typeface="Arial" pitchFamily="34" charset="0"/>
              </a:rPr>
              <a:t>When the air temperature is cooled to the dew point, water vapor will condense into:</a:t>
            </a:r>
          </a:p>
        </p:txBody>
      </p:sp>
    </p:spTree>
    <p:extLst>
      <p:ext uri="{BB962C8B-B14F-4D97-AF65-F5344CB8AC3E}">
        <p14:creationId xmlns:p14="http://schemas.microsoft.com/office/powerpoint/2010/main" val="8056913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138160" cy="929640"/>
          </a:xfrm>
        </p:spPr>
        <p:txBody>
          <a:bodyPr lIns="91440" bIns="91440">
            <a:noAutofit/>
          </a:bodyPr>
          <a:lstStyle/>
          <a:p>
            <a:pPr>
              <a:lnSpc>
                <a:spcPts val="2500"/>
              </a:lnSpc>
            </a:pPr>
            <a:r>
              <a:rPr lang="en-US" sz="3200" kern="700" dirty="0"/>
              <a:t>Beware when dew point and pavement   temps converge</a:t>
            </a:r>
          </a:p>
        </p:txBody>
      </p:sp>
      <p:sp>
        <p:nvSpPr>
          <p:cNvPr id="3" name="Content Placeholder 2"/>
          <p:cNvSpPr>
            <a:spLocks noGrp="1"/>
          </p:cNvSpPr>
          <p:nvPr>
            <p:ph idx="1"/>
          </p:nvPr>
        </p:nvSpPr>
        <p:spPr>
          <a:xfrm>
            <a:off x="457200" y="4267200"/>
            <a:ext cx="8229600" cy="1524000"/>
          </a:xfrm>
        </p:spPr>
        <p:txBody>
          <a:bodyPr>
            <a:normAutofit fontScale="62500" lnSpcReduction="20000"/>
          </a:bodyPr>
          <a:lstStyle/>
          <a:p>
            <a:pPr algn="ctr">
              <a:buNone/>
            </a:pPr>
            <a:r>
              <a:rPr lang="en-US" sz="4600" dirty="0">
                <a:latin typeface="Arial" pitchFamily="34" charset="0"/>
                <a:cs typeface="Arial" pitchFamily="34" charset="0"/>
              </a:rPr>
              <a:t>If the surface temperature is below freezing and falls below the dew point, black ice or frost can form, like we saw in the previous slide. </a:t>
            </a:r>
          </a:p>
          <a:p>
            <a:pPr>
              <a:buNone/>
            </a:pPr>
            <a:endParaRPr lang="en-US" dirty="0"/>
          </a:p>
        </p:txBody>
      </p:sp>
      <p:sp>
        <p:nvSpPr>
          <p:cNvPr id="17" name="Oval 16"/>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Isosceles Triangle 17"/>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 name="Picture 19" descr="Clear Roads Logo use.jpg"/>
          <p:cNvPicPr>
            <a:picLocks noChangeAspect="1"/>
          </p:cNvPicPr>
          <p:nvPr/>
        </p:nvPicPr>
        <p:blipFill>
          <a:blip r:embed="rId3" cstate="print"/>
          <a:stretch>
            <a:fillRect/>
          </a:stretch>
        </p:blipFill>
        <p:spPr>
          <a:xfrm>
            <a:off x="7243572" y="5937515"/>
            <a:ext cx="1900428" cy="615685"/>
          </a:xfrm>
          <a:prstGeom prst="rect">
            <a:avLst/>
          </a:prstGeom>
        </p:spPr>
      </p:pic>
      <p:pic>
        <p:nvPicPr>
          <p:cNvPr id="5122" name="Picture 2"/>
          <p:cNvPicPr>
            <a:picLocks noChangeAspect="1" noChangeArrowheads="1"/>
          </p:cNvPicPr>
          <p:nvPr/>
        </p:nvPicPr>
        <p:blipFill>
          <a:blip r:embed="rId4" cstate="print"/>
          <a:srcRect r="50981"/>
          <a:stretch>
            <a:fillRect/>
          </a:stretch>
        </p:blipFill>
        <p:spPr bwMode="auto">
          <a:xfrm>
            <a:off x="1093994" y="1839686"/>
            <a:ext cx="3668506" cy="2364148"/>
          </a:xfrm>
          <a:prstGeom prst="rect">
            <a:avLst/>
          </a:prstGeom>
          <a:noFill/>
          <a:ln w="9525" algn="in">
            <a:noFill/>
            <a:miter lim="800000"/>
            <a:headEnd/>
            <a:tailEnd/>
          </a:ln>
          <a:effectLst/>
        </p:spPr>
      </p:pic>
      <p:pic>
        <p:nvPicPr>
          <p:cNvPr id="5123" name="Picture 3"/>
          <p:cNvPicPr>
            <a:picLocks noChangeAspect="1" noChangeArrowheads="1"/>
          </p:cNvPicPr>
          <p:nvPr/>
        </p:nvPicPr>
        <p:blipFill>
          <a:blip r:embed="rId4" cstate="print"/>
          <a:srcRect l="53922"/>
          <a:stretch>
            <a:fillRect/>
          </a:stretch>
        </p:blipFill>
        <p:spPr bwMode="auto">
          <a:xfrm>
            <a:off x="4800600" y="1839686"/>
            <a:ext cx="3429000" cy="2351314"/>
          </a:xfrm>
          <a:prstGeom prst="rect">
            <a:avLst/>
          </a:prstGeom>
          <a:noFill/>
          <a:ln w="9525" algn="in">
            <a:noFill/>
            <a:miter lim="800000"/>
            <a:headEnd/>
            <a:tailEnd/>
          </a:ln>
          <a:effectLst/>
        </p:spPr>
      </p:pic>
      <p:sp>
        <p:nvSpPr>
          <p:cNvPr id="16" name="5-Point Star 1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806080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686800" cy="5080000"/>
          </a:xfrm>
        </p:spPr>
        <p:txBody>
          <a:bodyPr>
            <a:normAutofit fontScale="92500" lnSpcReduction="10000"/>
          </a:bodyPr>
          <a:lstStyle/>
          <a:p>
            <a:pPr marL="0" indent="0">
              <a:lnSpc>
                <a:spcPct val="100000"/>
              </a:lnSpc>
              <a:buNone/>
              <a:defRPr/>
            </a:pPr>
            <a:r>
              <a:rPr lang="en-US" sz="3600" dirty="0">
                <a:latin typeface="Arial Unicode MS" pitchFamily="-107" charset="0"/>
              </a:rPr>
              <a:t>When is frost likely to occur?</a:t>
            </a:r>
          </a:p>
          <a:p>
            <a:pPr marL="228600" indent="-228600">
              <a:lnSpc>
                <a:spcPct val="100000"/>
              </a:lnSpc>
              <a:buFontTx/>
              <a:buAutoNum type="alphaUcPeriod"/>
              <a:defRPr/>
            </a:pPr>
            <a:endParaRPr lang="en-US" sz="3600" dirty="0">
              <a:latin typeface="Arial Unicode MS" pitchFamily="-107" charset="0"/>
            </a:endParaRPr>
          </a:p>
          <a:p>
            <a:pPr marL="742950" indent="-742950">
              <a:lnSpc>
                <a:spcPct val="100000"/>
              </a:lnSpc>
              <a:buFont typeface="+mj-lt"/>
              <a:buAutoNum type="alphaUcPeriod"/>
              <a:defRPr/>
            </a:pPr>
            <a:r>
              <a:rPr lang="en-US" sz="3600" dirty="0">
                <a:latin typeface="Arial Unicode MS" pitchFamily="-107" charset="0"/>
              </a:rPr>
              <a:t>When pavement temp and dew point come together and road is above freezing</a:t>
            </a:r>
          </a:p>
          <a:p>
            <a:pPr marL="742950" indent="-742950">
              <a:lnSpc>
                <a:spcPct val="100000"/>
              </a:lnSpc>
              <a:buFont typeface="+mj-lt"/>
              <a:buAutoNum type="alphaUcPeriod"/>
              <a:defRPr/>
            </a:pPr>
            <a:r>
              <a:rPr lang="en-US" sz="3600" dirty="0">
                <a:latin typeface="Arial Unicode MS" pitchFamily="-107" charset="0"/>
              </a:rPr>
              <a:t>When pavement temp and dew point come together and road is below freezing </a:t>
            </a:r>
          </a:p>
          <a:p>
            <a:pPr marL="742950" indent="-742950">
              <a:lnSpc>
                <a:spcPct val="100000"/>
              </a:lnSpc>
              <a:buFont typeface="+mj-lt"/>
              <a:buAutoNum type="alphaUcPeriod"/>
              <a:defRPr/>
            </a:pPr>
            <a:r>
              <a:rPr lang="en-US" sz="3600" dirty="0">
                <a:latin typeface="Arial Unicode MS" pitchFamily="-107" charset="0"/>
              </a:rPr>
              <a:t>When pavement temp and dew point are far apart </a:t>
            </a:r>
          </a:p>
          <a:p>
            <a:pPr marL="742950" indent="-742950">
              <a:lnSpc>
                <a:spcPct val="100000"/>
              </a:lnSpc>
              <a:buFont typeface="+mj-lt"/>
              <a:buAutoNum type="alphaUcPeriod"/>
              <a:defRPr/>
            </a:pPr>
            <a:r>
              <a:rPr lang="en-US" sz="3600" dirty="0">
                <a:latin typeface="Arial Unicode MS" pitchFamily="-107" charset="0"/>
              </a:rPr>
              <a:t>When you breathe and see steam from your breath</a:t>
            </a:r>
          </a:p>
          <a:p>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686800" cy="5080000"/>
          </a:xfrm>
        </p:spPr>
        <p:txBody>
          <a:bodyPr>
            <a:normAutofit fontScale="92500" lnSpcReduction="10000"/>
          </a:bodyPr>
          <a:lstStyle/>
          <a:p>
            <a:pPr marL="0" indent="0">
              <a:lnSpc>
                <a:spcPct val="100000"/>
              </a:lnSpc>
              <a:buNone/>
              <a:defRPr/>
            </a:pPr>
            <a:r>
              <a:rPr lang="en-US" sz="3600" dirty="0">
                <a:latin typeface="Arial Unicode MS" pitchFamily="-107" charset="0"/>
              </a:rPr>
              <a:t>When is frost likely to occur?</a:t>
            </a:r>
          </a:p>
          <a:p>
            <a:pPr marL="228600" indent="-228600">
              <a:lnSpc>
                <a:spcPct val="100000"/>
              </a:lnSpc>
              <a:buFontTx/>
              <a:buAutoNum type="alphaUcPeriod"/>
              <a:defRPr/>
            </a:pPr>
            <a:endParaRPr lang="en-US" sz="3600" dirty="0">
              <a:solidFill>
                <a:schemeClr val="accent1">
                  <a:lumMod val="75000"/>
                </a:schemeClr>
              </a:solidFill>
              <a:latin typeface="Arial Unicode MS" pitchFamily="-107" charset="0"/>
            </a:endParaRPr>
          </a:p>
          <a:p>
            <a:pPr marL="742950" indent="-742950">
              <a:lnSpc>
                <a:spcPct val="100000"/>
              </a:lnSpc>
              <a:buFont typeface="+mj-lt"/>
              <a:buAutoNum type="alphaUcPeriod"/>
              <a:defRPr/>
            </a:pPr>
            <a:r>
              <a:rPr lang="en-US" sz="3600" dirty="0">
                <a:solidFill>
                  <a:schemeClr val="accent1">
                    <a:lumMod val="75000"/>
                  </a:schemeClr>
                </a:solidFill>
                <a:latin typeface="Arial Unicode MS" pitchFamily="-107" charset="0"/>
              </a:rPr>
              <a:t>When pavement temp and dew point come together and road is above freezing</a:t>
            </a:r>
            <a:endParaRPr lang="en-US" sz="3600" dirty="0">
              <a:solidFill>
                <a:srgbClr val="FFFF00"/>
              </a:solidFill>
              <a:latin typeface="Arial Unicode MS" pitchFamily="-107" charset="0"/>
            </a:endParaRPr>
          </a:p>
          <a:p>
            <a:pPr marL="742950" indent="-742950">
              <a:lnSpc>
                <a:spcPct val="100000"/>
              </a:lnSpc>
              <a:buFont typeface="+mj-lt"/>
              <a:buAutoNum type="alphaUcPeriod"/>
              <a:defRPr/>
            </a:pPr>
            <a:r>
              <a:rPr lang="en-US" sz="3600" dirty="0">
                <a:solidFill>
                  <a:srgbClr val="FFFF00"/>
                </a:solidFill>
                <a:latin typeface="Arial Unicode MS" pitchFamily="-107" charset="0"/>
              </a:rPr>
              <a:t>When pavement temp and dew point come together and road is below freezing </a:t>
            </a:r>
          </a:p>
          <a:p>
            <a:pPr marL="742950" indent="-742950">
              <a:lnSpc>
                <a:spcPct val="100000"/>
              </a:lnSpc>
              <a:buFont typeface="+mj-lt"/>
              <a:buAutoNum type="alphaUcPeriod"/>
              <a:defRPr/>
            </a:pPr>
            <a:r>
              <a:rPr lang="en-US" sz="3600" dirty="0">
                <a:solidFill>
                  <a:schemeClr val="accent1">
                    <a:lumMod val="75000"/>
                  </a:schemeClr>
                </a:solidFill>
                <a:latin typeface="Arial Unicode MS" pitchFamily="-107" charset="0"/>
              </a:rPr>
              <a:t>When pavement temp and dew point are far apart </a:t>
            </a:r>
          </a:p>
          <a:p>
            <a:pPr marL="742950" indent="-742950">
              <a:lnSpc>
                <a:spcPct val="100000"/>
              </a:lnSpc>
              <a:buFont typeface="+mj-lt"/>
              <a:buAutoNum type="alphaUcPeriod"/>
              <a:defRPr/>
            </a:pPr>
            <a:r>
              <a:rPr lang="en-US" sz="3600" dirty="0">
                <a:solidFill>
                  <a:schemeClr val="accent1">
                    <a:lumMod val="75000"/>
                  </a:schemeClr>
                </a:solidFill>
                <a:latin typeface="Arial Unicode MS" pitchFamily="-107" charset="0"/>
              </a:rPr>
              <a:t>When you breath and see steam from your breath</a:t>
            </a:r>
          </a:p>
          <a:p>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r="4310"/>
          <a:stretch>
            <a:fillRect/>
          </a:stretch>
        </p:blipFill>
        <p:spPr>
          <a:xfrm>
            <a:off x="457200" y="1190981"/>
            <a:ext cx="7377335" cy="4680857"/>
          </a:xfrm>
          <a:prstGeom prst="rect">
            <a:avLst/>
          </a:prstGeom>
        </p:spPr>
      </p:pic>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
        <p:nvSpPr>
          <p:cNvPr id="4" name="TextBox 3"/>
          <p:cNvSpPr txBox="1"/>
          <p:nvPr/>
        </p:nvSpPr>
        <p:spPr>
          <a:xfrm>
            <a:off x="2209800" y="1241048"/>
            <a:ext cx="5486400" cy="892552"/>
          </a:xfrm>
          <a:prstGeom prst="rect">
            <a:avLst/>
          </a:prstGeom>
          <a:solidFill>
            <a:schemeClr val="bg1"/>
          </a:solidFill>
          <a:ln w="28575">
            <a:solidFill>
              <a:srgbClr val="FF0000"/>
            </a:solidFill>
          </a:ln>
        </p:spPr>
        <p:txBody>
          <a:bodyPr wrap="square" rtlCol="0">
            <a:spAutoFit/>
          </a:bodyPr>
          <a:lstStyle/>
          <a:p>
            <a:pPr algn="ctr"/>
            <a:r>
              <a:rPr lang="en-US" sz="2600" u="sng" dirty="0">
                <a:solidFill>
                  <a:srgbClr val="FF0000"/>
                </a:solidFill>
                <a:latin typeface="Arial" pitchFamily="34" charset="0"/>
                <a:cs typeface="Arial" pitchFamily="34" charset="0"/>
              </a:rPr>
              <a:t>Warning</a:t>
            </a:r>
            <a:r>
              <a:rPr lang="en-US" sz="2600" dirty="0">
                <a:solidFill>
                  <a:srgbClr val="FF0000"/>
                </a:solidFill>
                <a:latin typeface="Arial" pitchFamily="34" charset="0"/>
                <a:cs typeface="Arial" pitchFamily="34" charset="0"/>
              </a:rPr>
              <a:t>:</a:t>
            </a:r>
            <a:r>
              <a:rPr lang="en-US" sz="2600" dirty="0">
                <a:latin typeface="Arial" pitchFamily="34" charset="0"/>
                <a:cs typeface="Arial" pitchFamily="34" charset="0"/>
              </a:rPr>
              <a:t> When red and green lines converge, frost may occur</a:t>
            </a:r>
          </a:p>
        </p:txBody>
      </p:sp>
    </p:spTree>
    <p:extLst>
      <p:ext uri="{BB962C8B-B14F-4D97-AF65-F5344CB8AC3E}">
        <p14:creationId xmlns:p14="http://schemas.microsoft.com/office/powerpoint/2010/main" val="2224961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0" y="2819400"/>
            <a:ext cx="5334000" cy="3124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PH" dirty="0"/>
              <a:t>FACILITATOR NOTES </a:t>
            </a:r>
            <a:r>
              <a:rPr lang="en-PH" sz="1400" dirty="0"/>
              <a:t>(do not show </a:t>
            </a:r>
            <a:r>
              <a:rPr lang="en-PH" sz="1400"/>
              <a:t>during class)</a:t>
            </a:r>
            <a:endParaRPr lang="en-PH" dirty="0"/>
          </a:p>
        </p:txBody>
      </p:sp>
      <p:sp>
        <p:nvSpPr>
          <p:cNvPr id="7" name="Content Placeholder 6"/>
          <p:cNvSpPr>
            <a:spLocks noGrp="1"/>
          </p:cNvSpPr>
          <p:nvPr>
            <p:ph idx="1"/>
          </p:nvPr>
        </p:nvSpPr>
        <p:spPr>
          <a:xfrm>
            <a:off x="457200" y="1193800"/>
            <a:ext cx="8229600" cy="1320800"/>
          </a:xfrm>
        </p:spPr>
        <p:txBody>
          <a:bodyPr>
            <a:normAutofit/>
          </a:bodyPr>
          <a:lstStyle/>
          <a:p>
            <a:pPr marL="0" indent="0">
              <a:spcBef>
                <a:spcPts val="0"/>
              </a:spcBef>
              <a:buNone/>
            </a:pPr>
            <a:r>
              <a:rPr lang="en-PH" sz="2400" dirty="0"/>
              <a:t>This is a priority 1 module to be developed for Clear Roads national training. It will address three audiences. Slides can be customized for the audience.</a:t>
            </a:r>
          </a:p>
          <a:p>
            <a:pPr marL="0" indent="0">
              <a:spcBef>
                <a:spcPts val="0"/>
              </a:spcBef>
              <a:buNone/>
            </a:pPr>
            <a:endParaRPr lang="en-PH" sz="2400" dirty="0"/>
          </a:p>
        </p:txBody>
      </p:sp>
      <p:sp>
        <p:nvSpPr>
          <p:cNvPr id="3" name="Oval 2"/>
          <p:cNvSpPr/>
          <p:nvPr/>
        </p:nvSpPr>
        <p:spPr>
          <a:xfrm>
            <a:off x="2932938" y="3657600"/>
            <a:ext cx="457200" cy="457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Isosceles Triangle 3"/>
          <p:cNvSpPr/>
          <p:nvPr/>
        </p:nvSpPr>
        <p:spPr>
          <a:xfrm>
            <a:off x="2895600" y="4266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5-Point Star 4"/>
          <p:cNvSpPr/>
          <p:nvPr/>
        </p:nvSpPr>
        <p:spPr>
          <a:xfrm>
            <a:off x="2856738" y="487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p:cNvSpPr txBox="1"/>
          <p:nvPr/>
        </p:nvSpPr>
        <p:spPr>
          <a:xfrm>
            <a:off x="3525836" y="2971800"/>
            <a:ext cx="2051524" cy="523220"/>
          </a:xfrm>
          <a:prstGeom prst="rect">
            <a:avLst/>
          </a:prstGeom>
          <a:noFill/>
        </p:spPr>
        <p:txBody>
          <a:bodyPr wrap="none" rtlCol="0">
            <a:spAutoFit/>
          </a:bodyPr>
          <a:lstStyle/>
          <a:p>
            <a:r>
              <a:rPr lang="en-US" sz="2800" b="1" dirty="0">
                <a:solidFill>
                  <a:schemeClr val="accent6"/>
                </a:solidFill>
                <a:effectLst>
                  <a:outerShdw blurRad="38100" dist="38100" dir="2700000" algn="tl">
                    <a:srgbClr val="000000">
                      <a:alpha val="43137"/>
                    </a:srgbClr>
                  </a:outerShdw>
                </a:effectLst>
              </a:rPr>
              <a:t>Slide Legend</a:t>
            </a:r>
          </a:p>
        </p:txBody>
      </p:sp>
      <p:sp>
        <p:nvSpPr>
          <p:cNvPr id="9" name="TextBox 8"/>
          <p:cNvSpPr txBox="1"/>
          <p:nvPr/>
        </p:nvSpPr>
        <p:spPr>
          <a:xfrm>
            <a:off x="3489302" y="3653135"/>
            <a:ext cx="320760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Entry-level plow drivers</a:t>
            </a:r>
          </a:p>
        </p:txBody>
      </p:sp>
      <p:sp>
        <p:nvSpPr>
          <p:cNvPr id="10" name="TextBox 9"/>
          <p:cNvSpPr txBox="1"/>
          <p:nvPr/>
        </p:nvSpPr>
        <p:spPr>
          <a:xfrm>
            <a:off x="3489302" y="4338935"/>
            <a:ext cx="34747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Experienced plow drivers</a:t>
            </a:r>
          </a:p>
        </p:txBody>
      </p:sp>
      <p:sp>
        <p:nvSpPr>
          <p:cNvPr id="11" name="TextBox 10"/>
          <p:cNvSpPr txBox="1"/>
          <p:nvPr/>
        </p:nvSpPr>
        <p:spPr>
          <a:xfrm>
            <a:off x="3489302" y="5024735"/>
            <a:ext cx="166635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Supervisors</a:t>
            </a:r>
          </a:p>
        </p:txBody>
      </p:sp>
      <p:pic>
        <p:nvPicPr>
          <p:cNvPr id="13" name="Picture 1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412262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True or False: The dew point affects pavement conditions.</a:t>
            </a:r>
          </a:p>
          <a:p>
            <a:pPr>
              <a:buNone/>
            </a:pPr>
            <a:endParaRPr lang="en-US" sz="3600" dirty="0">
              <a:effectLst/>
            </a:endParaRPr>
          </a:p>
          <a:p>
            <a:pPr marL="742950" indent="-742950">
              <a:buClr>
                <a:schemeClr val="bg1"/>
              </a:buClr>
              <a:buFont typeface="+mj-lt"/>
              <a:buAutoNum type="alphaUcPeriod"/>
            </a:pPr>
            <a:r>
              <a:rPr lang="en-US" sz="3600" dirty="0">
                <a:effectLst/>
              </a:rPr>
              <a:t>True</a:t>
            </a:r>
          </a:p>
          <a:p>
            <a:pPr marL="742950" indent="-742950">
              <a:buClr>
                <a:schemeClr val="bg1"/>
              </a:buClr>
              <a:buFont typeface="+mj-lt"/>
              <a:buAutoNum type="alphaUcPeriod"/>
            </a:pPr>
            <a:r>
              <a:rPr lang="en-US" sz="3600" dirty="0">
                <a:effectLst/>
              </a:rPr>
              <a:t>False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True or False: The dew point affects pavement conditions.</a:t>
            </a:r>
          </a:p>
          <a:p>
            <a:pPr>
              <a:buNone/>
            </a:pPr>
            <a:endParaRPr lang="en-US" sz="3600" dirty="0">
              <a:effectLst/>
            </a:endParaRPr>
          </a:p>
          <a:p>
            <a:pPr marL="742950" indent="-742950">
              <a:buFont typeface="+mj-lt"/>
              <a:buAutoNum type="alphaUcPeriod"/>
            </a:pPr>
            <a:r>
              <a:rPr lang="en-US" sz="3600" dirty="0">
                <a:solidFill>
                  <a:srgbClr val="FFFF00"/>
                </a:solidFill>
                <a:effectLst/>
              </a:rPr>
              <a:t>True</a:t>
            </a:r>
            <a:endParaRPr lang="en-US" sz="3600" dirty="0">
              <a:solidFill>
                <a:schemeClr val="accent1">
                  <a:lumMod val="75000"/>
                </a:schemeClr>
              </a:solidFill>
              <a:effectLst/>
            </a:endParaRPr>
          </a:p>
          <a:p>
            <a:pPr marL="742950" indent="-742950">
              <a:buFont typeface="+mj-lt"/>
              <a:buAutoNum type="alphaUcPeriod"/>
            </a:pPr>
            <a:r>
              <a:rPr lang="en-US" sz="3600" dirty="0">
                <a:solidFill>
                  <a:schemeClr val="accent1">
                    <a:lumMod val="75000"/>
                  </a:schemeClr>
                </a:solidFill>
                <a:effectLst/>
              </a:rPr>
              <a:t>False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5"/>
          <p:cNvSpPr>
            <a:spLocks noGrp="1"/>
          </p:cNvSpPr>
          <p:nvPr>
            <p:ph type="sldNum" sz="quarter" idx="12"/>
          </p:nvPr>
        </p:nvSpPr>
        <p:spPr bwMode="auto">
          <a:noFill/>
          <a:ln>
            <a:miter lim="800000"/>
            <a:headEnd/>
            <a:tailEnd/>
          </a:ln>
        </p:spPr>
        <p:txBody>
          <a:bodyPr/>
          <a:lstStyle/>
          <a:p>
            <a:fld id="{544E75B1-8EB1-49C7-98AC-FFA836DB61C4}" type="slidenum">
              <a:rPr lang="en-US" altLang="en-US"/>
              <a:pPr/>
              <a:t>72</a:t>
            </a:fld>
            <a:endParaRPr lang="en-US" altLang="en-US"/>
          </a:p>
        </p:txBody>
      </p:sp>
      <p:sp>
        <p:nvSpPr>
          <p:cNvPr id="2" name="TextBox 1"/>
          <p:cNvSpPr txBox="1"/>
          <p:nvPr/>
        </p:nvSpPr>
        <p:spPr>
          <a:xfrm>
            <a:off x="381000" y="1295400"/>
            <a:ext cx="8153400" cy="4031873"/>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MDSS is a computer-based, customizable program that provides winter maintenance personnel with route-specific weather forecast information and treatment recommendations.</a:t>
            </a:r>
          </a:p>
          <a:p>
            <a:endPar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Minnesota DOT estimates a 53% average annual savings using MDSS</a:t>
            </a:r>
            <a:r>
              <a:rPr lang="en-US" sz="3200" baseline="30000" dirty="0">
                <a:solidFill>
                  <a:schemeClr val="bg1"/>
                </a:solidFill>
                <a:effectLst>
                  <a:outerShdw blurRad="38100" dist="38100" dir="2700000" algn="tl">
                    <a:srgbClr val="000000">
                      <a:alpha val="43137"/>
                    </a:srgbClr>
                  </a:outerShdw>
                </a:effectLst>
                <a:latin typeface="Arial" pitchFamily="34" charset="0"/>
                <a:cs typeface="Arial" pitchFamily="34" charset="0"/>
              </a:rPr>
              <a:t>1</a:t>
            </a:r>
          </a:p>
        </p:txBody>
      </p:sp>
      <p:sp>
        <p:nvSpPr>
          <p:cNvPr id="3" name="TextBox 2"/>
          <p:cNvSpPr txBox="1"/>
          <p:nvPr/>
        </p:nvSpPr>
        <p:spPr>
          <a:xfrm>
            <a:off x="457200" y="5334000"/>
            <a:ext cx="7543800" cy="646331"/>
          </a:xfrm>
          <a:prstGeom prst="rect">
            <a:avLst/>
          </a:prstGeom>
          <a:solidFill>
            <a:srgbClr val="FFFF00"/>
          </a:solidFill>
          <a:ln w="3175">
            <a:solidFill>
              <a:schemeClr val="tx1"/>
            </a:solidFill>
          </a:ln>
        </p:spPr>
        <p:txBody>
          <a:bodyPr wrap="square" rtlCol="0">
            <a:spAutoFit/>
          </a:bodyPr>
          <a:lstStyle/>
          <a:p>
            <a:r>
              <a:rPr lang="en-US" dirty="0">
                <a:latin typeface="Arial" pitchFamily="34" charset="0"/>
                <a:cs typeface="Arial" pitchFamily="34" charset="0"/>
              </a:rPr>
              <a:t>Note to presenters:  Insert a photo of your MDSS display here.  Delete this yellow box before making presentation.</a:t>
            </a:r>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3" cstate="print"/>
          <a:stretch>
            <a:fillRect/>
          </a:stretch>
        </p:blipFill>
        <p:spPr>
          <a:xfrm>
            <a:off x="7243572" y="5937515"/>
            <a:ext cx="1900428" cy="615685"/>
          </a:xfrm>
          <a:prstGeom prst="rect">
            <a:avLst/>
          </a:prstGeom>
        </p:spPr>
      </p:pic>
      <p:sp>
        <p:nvSpPr>
          <p:cNvPr id="4" name="Title 3"/>
          <p:cNvSpPr>
            <a:spLocks noGrp="1"/>
          </p:cNvSpPr>
          <p:nvPr>
            <p:ph type="title"/>
          </p:nvPr>
        </p:nvSpPr>
        <p:spPr>
          <a:xfrm>
            <a:off x="457200" y="152400"/>
            <a:ext cx="8229600" cy="736600"/>
          </a:xfrm>
        </p:spPr>
        <p:txBody>
          <a:bodyPr/>
          <a:lstStyle/>
          <a:p>
            <a:r>
              <a:rPr lang="en-US" dirty="0"/>
              <a:t>Maintenance Decision Support Systems  (MDSS)</a:t>
            </a:r>
          </a:p>
        </p:txBody>
      </p:sp>
    </p:spTree>
    <p:extLst>
      <p:ext uri="{BB962C8B-B14F-4D97-AF65-F5344CB8AC3E}">
        <p14:creationId xmlns:p14="http://schemas.microsoft.com/office/powerpoint/2010/main" val="278693478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229600" cy="889000"/>
          </a:xfrm>
        </p:spPr>
        <p:txBody>
          <a:bodyPr/>
          <a:lstStyle/>
          <a:p>
            <a:r>
              <a:rPr lang="en-US" sz="4800" dirty="0">
                <a:effectLst/>
              </a:rPr>
              <a:t>MDSS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29039790"/>
              </p:ext>
            </p:extLst>
          </p:nvPr>
        </p:nvGraphicFramePr>
        <p:xfrm>
          <a:off x="838200" y="1295400"/>
          <a:ext cx="74676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8"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1476112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5"/>
          <p:cNvSpPr>
            <a:spLocks noGrp="1"/>
          </p:cNvSpPr>
          <p:nvPr>
            <p:ph type="sldNum" sz="quarter" idx="12"/>
          </p:nvPr>
        </p:nvSpPr>
        <p:spPr bwMode="auto">
          <a:noFill/>
          <a:ln>
            <a:miter lim="800000"/>
            <a:headEnd/>
            <a:tailEnd/>
          </a:ln>
        </p:spPr>
        <p:txBody>
          <a:bodyPr/>
          <a:lstStyle/>
          <a:p>
            <a:fld id="{2049FAE8-FAA3-4417-AB5D-0DDA8D321FF4}" type="slidenum">
              <a:rPr lang="en-US" altLang="en-US"/>
              <a:pPr/>
              <a:t>74</a:t>
            </a:fld>
            <a:endParaRPr lang="en-US" altLang="en-US"/>
          </a:p>
        </p:txBody>
      </p:sp>
      <p:sp>
        <p:nvSpPr>
          <p:cNvPr id="21509" name="Rectangle 2"/>
          <p:cNvSpPr>
            <a:spLocks noGrp="1" noChangeArrowheads="1"/>
          </p:cNvSpPr>
          <p:nvPr>
            <p:ph type="title"/>
          </p:nvPr>
        </p:nvSpPr>
        <p:spPr>
          <a:xfrm>
            <a:off x="457200" y="0"/>
            <a:ext cx="6781800" cy="990600"/>
          </a:xfrm>
        </p:spPr>
        <p:txBody>
          <a:bodyPr rtlCol="0">
            <a:normAutofit/>
          </a:bodyPr>
          <a:lstStyle/>
          <a:p>
            <a:pPr eaLnBrk="1" fontAlgn="auto" hangingPunct="1">
              <a:lnSpc>
                <a:spcPts val="3300"/>
              </a:lnSpc>
              <a:spcAft>
                <a:spcPts val="0"/>
              </a:spcAft>
              <a:defRPr/>
            </a:pPr>
            <a:r>
              <a:rPr lang="en-US" sz="3600" dirty="0">
                <a:effectLst/>
                <a:ea typeface="+mj-ea"/>
              </a:rPr>
              <a:t>Maintenance Decision</a:t>
            </a:r>
            <a:br>
              <a:rPr lang="en-US" sz="3600" dirty="0">
                <a:effectLst/>
                <a:ea typeface="+mj-ea"/>
              </a:rPr>
            </a:br>
            <a:r>
              <a:rPr lang="en-US" sz="3600" dirty="0">
                <a:effectLst/>
                <a:ea typeface="+mj-ea"/>
              </a:rPr>
              <a:t>Support System (MDSS)</a:t>
            </a:r>
          </a:p>
        </p:txBody>
      </p:sp>
      <p:graphicFrame>
        <p:nvGraphicFramePr>
          <p:cNvPr id="5" name="Diagram 4"/>
          <p:cNvGraphicFramePr/>
          <p:nvPr>
            <p:custDataLst>
              <p:tags r:id="rId1"/>
            </p:custDataLst>
          </p:nvPr>
        </p:nvGraphicFramePr>
        <p:xfrm>
          <a:off x="533400" y="1219200"/>
          <a:ext cx="7543800" cy="464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9"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98762872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257800"/>
            <a:ext cx="7543800" cy="1371600"/>
          </a:xfrm>
        </p:spPr>
        <p:txBody>
          <a:bodyPr/>
          <a:lstStyle/>
          <a:p>
            <a:pPr marL="0" indent="0">
              <a:buNone/>
            </a:pPr>
            <a:r>
              <a:rPr lang="en-US" dirty="0">
                <a:latin typeface="Arial" pitchFamily="34" charset="0"/>
                <a:cs typeface="Arial" pitchFamily="34" charset="0"/>
              </a:rPr>
              <a:t>The supervisor in the shop is looking at the MDSS screen and telling the operators in    the truck what to do.</a:t>
            </a:r>
          </a:p>
        </p:txBody>
      </p:sp>
      <p:sp>
        <p:nvSpPr>
          <p:cNvPr id="4" name="AutoShape 2" descr="https://outlook.office365.com/owa/service.svc/s/GetFileAttachment?id=AAMkADBlMGIzZjI3LTRkNjQtNGFkMi04MTRjLWJjZTg3MGQ0NTMyMwBGAAAAAAA%2FSf4H1t9CRbKK0T%2FDmZYnBwAN04lW4QHJTKw%2FO%2B0j6g8cAAAAAAEMAAAN04lW4QHJTKw%2FO%2B0j6g8cAAAy2ggeAAABEgAQAEO%2FZs9m9EpOtMgN58VJ5g8%3D&amp;isImagePreview=True&amp;X-OWA-CANARY=_IKIHFL2kEqVLSKvb3GWwmHn4KULOtII2Th7XCcUq3Hd5R-aH5RyZUrvdfsjeyF1Qu6yWmYsu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outlook.office365.com/owa/service.svc/s/GetFileAttachment?id=AAMkADBlMGIzZjI3LTRkNjQtNGFkMi04MTRjLWJjZTg3MGQ0NTMyMwBGAAAAAAA%2FSf4H1t9CRbKK0T%2FDmZYnBwAN04lW4QHJTKw%2FO%2B0j6g8cAAAAAAEMAAAN04lW4QHJTKw%2FO%2B0j6g8cAAAy2ggeAAABEgAQAEO%2FZs9m9EpOtMgN58VJ5g8%3D&amp;isImagePreview=True&amp;X-OWA-CANARY=_IKIHFL2kEqVLSKvb3GWwmHn4KULOtII2Th7XCcUq3Hd5R-aH5RyZUrvdfsjeyF1Qu6yWmYsur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descr="C:\Users\FORTIN~1\AppData\Local\Temp\MD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990600"/>
            <a:ext cx="7540625" cy="4288730"/>
          </a:xfrm>
          <a:prstGeom prst="rect">
            <a:avLst/>
          </a:prstGeom>
          <a:noFill/>
          <a:extLst>
            <a:ext uri="{909E8E84-426E-40DD-AFC4-6F175D3DCCD1}">
              <a14:hiddenFill xmlns:a14="http://schemas.microsoft.com/office/drawing/2010/main">
                <a:solidFill>
                  <a:srgbClr val="FFFFFF"/>
                </a:solidFill>
              </a14:hiddenFill>
            </a:ext>
          </a:extLst>
        </p:spPr>
      </p:pic>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582402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889000"/>
          </a:xfrm>
        </p:spPr>
        <p:txBody>
          <a:bodyPr/>
          <a:lstStyle/>
          <a:p>
            <a:r>
              <a:rPr lang="en-US" dirty="0">
                <a:effectLst/>
              </a:rPr>
              <a:t>Application rate recommendations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20000"/>
          <a:stretch>
            <a:fillRect/>
          </a:stretch>
        </p:blipFill>
        <p:spPr bwMode="auto">
          <a:xfrm>
            <a:off x="304800" y="1371600"/>
            <a:ext cx="860854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950777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MDSS can be helpful in making:</a:t>
            </a:r>
          </a:p>
          <a:p>
            <a:pPr>
              <a:buNone/>
            </a:pPr>
            <a:endParaRPr lang="en-US" sz="3600" dirty="0">
              <a:effectLst/>
            </a:endParaRPr>
          </a:p>
          <a:p>
            <a:pPr marL="742950" lvl="0" indent="-742950">
              <a:buClr>
                <a:schemeClr val="bg1"/>
              </a:buClr>
              <a:buFont typeface="+mj-lt"/>
              <a:buAutoNum type="alphaUcPeriod"/>
            </a:pPr>
            <a:r>
              <a:rPr lang="en-US" sz="3600" dirty="0">
                <a:effectLst/>
              </a:rPr>
              <a:t>Tactical forecasts</a:t>
            </a:r>
          </a:p>
          <a:p>
            <a:pPr marL="742950" lvl="0" indent="-742950">
              <a:buClr>
                <a:schemeClr val="bg1"/>
              </a:buClr>
              <a:buFont typeface="+mj-lt"/>
              <a:buAutoNum type="alphaUcPeriod"/>
            </a:pPr>
            <a:r>
              <a:rPr lang="en-US" sz="3600" dirty="0">
                <a:effectLst/>
              </a:rPr>
              <a:t>Pavement predictions</a:t>
            </a:r>
          </a:p>
          <a:p>
            <a:pPr marL="742950" lvl="0" indent="-742950">
              <a:buClr>
                <a:schemeClr val="bg1"/>
              </a:buClr>
              <a:buFont typeface="+mj-lt"/>
              <a:buAutoNum type="alphaUcPeriod"/>
            </a:pPr>
            <a:r>
              <a:rPr lang="en-US" sz="3600" dirty="0">
                <a:effectLst/>
              </a:rPr>
              <a:t>Treatment recommendations</a:t>
            </a:r>
          </a:p>
          <a:p>
            <a:pPr marL="742950" lvl="0" indent="-742950">
              <a:buClr>
                <a:schemeClr val="bg1"/>
              </a:buClr>
              <a:buFont typeface="+mj-lt"/>
              <a:buAutoNum type="alphaUcPeriod"/>
            </a:pPr>
            <a:r>
              <a:rPr lang="en-US" sz="3600" dirty="0">
                <a:effectLst/>
              </a:rPr>
              <a:t>All of the above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MDSS can be helpful in making:</a:t>
            </a:r>
          </a:p>
          <a:p>
            <a:pPr>
              <a:buNone/>
            </a:pPr>
            <a:endParaRPr lang="en-US" sz="3600" dirty="0">
              <a:solidFill>
                <a:schemeClr val="accent1">
                  <a:lumMod val="75000"/>
                </a:schemeClr>
              </a:solidFill>
              <a:effectLst/>
            </a:endParaRPr>
          </a:p>
          <a:p>
            <a:pPr marL="742950" lvl="0" indent="-742950">
              <a:buFont typeface="+mj-lt"/>
              <a:buAutoNum type="alphaUcPeriod"/>
            </a:pPr>
            <a:r>
              <a:rPr lang="en-US" sz="3600" dirty="0">
                <a:solidFill>
                  <a:schemeClr val="accent1">
                    <a:lumMod val="75000"/>
                  </a:schemeClr>
                </a:solidFill>
                <a:effectLst/>
              </a:rPr>
              <a:t>Tactical forecasts</a:t>
            </a:r>
          </a:p>
          <a:p>
            <a:pPr marL="742950" lvl="0" indent="-742950">
              <a:buFont typeface="+mj-lt"/>
              <a:buAutoNum type="alphaUcPeriod"/>
            </a:pPr>
            <a:r>
              <a:rPr lang="en-US" sz="3600" dirty="0">
                <a:solidFill>
                  <a:schemeClr val="accent1">
                    <a:lumMod val="75000"/>
                  </a:schemeClr>
                </a:solidFill>
                <a:effectLst/>
              </a:rPr>
              <a:t>Pavement predictions</a:t>
            </a:r>
          </a:p>
          <a:p>
            <a:pPr marL="742950" lvl="0" indent="-742950">
              <a:buFont typeface="+mj-lt"/>
              <a:buAutoNum type="alphaUcPeriod"/>
            </a:pPr>
            <a:r>
              <a:rPr lang="en-US" sz="3600" dirty="0">
                <a:solidFill>
                  <a:schemeClr val="accent1">
                    <a:lumMod val="75000"/>
                  </a:schemeClr>
                </a:solidFill>
                <a:effectLst/>
              </a:rPr>
              <a:t>Treatment recommendations</a:t>
            </a:r>
          </a:p>
          <a:p>
            <a:pPr marL="742950" lvl="0" indent="-742950">
              <a:buFont typeface="+mj-lt"/>
              <a:buAutoNum type="alphaUcPeriod"/>
            </a:pPr>
            <a:r>
              <a:rPr lang="en-US" sz="3600" dirty="0">
                <a:solidFill>
                  <a:srgbClr val="FFFF00"/>
                </a:solidFill>
                <a:effectLst/>
              </a:rPr>
              <a:t>All of the above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normAutofit/>
          </a:bodyPr>
          <a:lstStyle/>
          <a:p>
            <a:r>
              <a:rPr lang="en-US" dirty="0"/>
              <a:t>Weather and decision making</a:t>
            </a:r>
          </a:p>
        </p:txBody>
      </p:sp>
      <p:sp>
        <p:nvSpPr>
          <p:cNvPr id="3" name="Content Placeholder 2"/>
          <p:cNvSpPr>
            <a:spLocks noGrp="1"/>
          </p:cNvSpPr>
          <p:nvPr>
            <p:ph idx="1"/>
          </p:nvPr>
        </p:nvSpPr>
        <p:spPr/>
        <p:txBody>
          <a:bodyPr/>
          <a:lstStyle/>
          <a:p>
            <a:endParaRPr lang="en-US" dirty="0"/>
          </a:p>
        </p:txBody>
      </p:sp>
      <p:pic>
        <p:nvPicPr>
          <p:cNvPr id="4" name="Picture 3" descr="Clear Roads Logo use.jpg"/>
          <p:cNvPicPr>
            <a:picLocks noChangeAspect="1"/>
          </p:cNvPicPr>
          <p:nvPr/>
        </p:nvPicPr>
        <p:blipFill>
          <a:blip r:embed="rId3"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37956883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7800"/>
            <a:ext cx="8229600" cy="889000"/>
          </a:xfrm>
        </p:spPr>
        <p:txBody>
          <a:bodyPr>
            <a:normAutofit/>
          </a:bodyPr>
          <a:lstStyle/>
          <a:p>
            <a:r>
              <a:rPr lang="en-US" sz="3600" dirty="0"/>
              <a:t>This module contains these topics:</a:t>
            </a:r>
          </a:p>
        </p:txBody>
      </p:sp>
      <p:sp>
        <p:nvSpPr>
          <p:cNvPr id="3" name="Content Placeholder 2"/>
          <p:cNvSpPr>
            <a:spLocks noGrp="1"/>
          </p:cNvSpPr>
          <p:nvPr>
            <p:ph idx="1"/>
          </p:nvPr>
        </p:nvSpPr>
        <p:spPr>
          <a:xfrm>
            <a:off x="457200" y="1600200"/>
            <a:ext cx="8382000" cy="4525963"/>
          </a:xfrm>
        </p:spPr>
        <p:txBody>
          <a:bodyPr>
            <a:normAutofit/>
          </a:bodyPr>
          <a:lstStyle/>
          <a:p>
            <a:r>
              <a:rPr lang="en-US" dirty="0">
                <a:latin typeface="Arial" pitchFamily="34" charset="0"/>
                <a:cs typeface="Arial" pitchFamily="34" charset="0"/>
              </a:rPr>
              <a:t>Weather forecasts.</a:t>
            </a:r>
          </a:p>
          <a:p>
            <a:r>
              <a:rPr lang="en-US" dirty="0">
                <a:latin typeface="Arial" pitchFamily="34" charset="0"/>
                <a:cs typeface="Arial" pitchFamily="34" charset="0"/>
              </a:rPr>
              <a:t>Weather tracking.</a:t>
            </a:r>
          </a:p>
          <a:p>
            <a:r>
              <a:rPr lang="en-US" dirty="0">
                <a:latin typeface="Arial" pitchFamily="34" charset="0"/>
                <a:cs typeface="Arial" pitchFamily="34" charset="0"/>
              </a:rPr>
              <a:t>Weather and decision making.</a:t>
            </a:r>
          </a:p>
          <a:p>
            <a:r>
              <a:rPr lang="en-US" dirty="0">
                <a:latin typeface="Arial" pitchFamily="34" charset="0"/>
                <a:cs typeface="Arial" pitchFamily="34" charset="0"/>
              </a:rPr>
              <a:t>Road Weather Information Systems (RWIS).</a:t>
            </a:r>
          </a:p>
          <a:p>
            <a:r>
              <a:rPr lang="en-US" dirty="0">
                <a:latin typeface="Arial" pitchFamily="34" charset="0"/>
                <a:cs typeface="Arial" pitchFamily="34" charset="0"/>
              </a:rPr>
              <a:t>Maintenance Decision Support Systems (MDSS).</a:t>
            </a:r>
          </a:p>
          <a:p>
            <a:pPr marL="0" indent="0">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345984282"/>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ctrTitle" idx="4294967295"/>
          </p:nvPr>
        </p:nvSpPr>
        <p:spPr>
          <a:xfrm>
            <a:off x="609600" y="-76200"/>
            <a:ext cx="7772400" cy="1600199"/>
          </a:xfrm>
        </p:spPr>
        <p:txBody>
          <a:bodyPr>
            <a:normAutofit/>
          </a:bodyPr>
          <a:lstStyle/>
          <a:p>
            <a:pPr eaLnBrk="1" hangingPunct="1">
              <a:lnSpc>
                <a:spcPts val="3300"/>
              </a:lnSpc>
            </a:pPr>
            <a:r>
              <a:rPr lang="en-CA" altLang="en-US" sz="3200" dirty="0">
                <a:effectLst/>
              </a:rPr>
              <a:t>Applied Weather: </a:t>
            </a:r>
            <a:br>
              <a:rPr lang="en-CA" altLang="en-US" sz="3200" dirty="0">
                <a:effectLst/>
              </a:rPr>
            </a:br>
            <a:r>
              <a:rPr lang="en-CA" altLang="en-US" sz="3200" dirty="0">
                <a:effectLst/>
              </a:rPr>
              <a:t>The use of weather information</a:t>
            </a:r>
            <a:br>
              <a:rPr lang="en-CA" altLang="en-US" sz="3200" b="1" dirty="0"/>
            </a:br>
            <a:endParaRPr lang="en-US" altLang="en-US" sz="3200" dirty="0"/>
          </a:p>
        </p:txBody>
      </p:sp>
      <p:graphicFrame>
        <p:nvGraphicFramePr>
          <p:cNvPr id="6" name="Diagram 5"/>
          <p:cNvGraphicFramePr/>
          <p:nvPr>
            <p:custDataLst>
              <p:tags r:id="rId1"/>
            </p:custDataLst>
          </p:nvPr>
        </p:nvGraphicFramePr>
        <p:xfrm>
          <a:off x="533400" y="1143000"/>
          <a:ext cx="7391400" cy="121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6676" name="Picture 2" descr="Black Ice - Nov24-25-06 - 407YRK00"/>
          <p:cNvPicPr>
            <a:picLocks noChangeAspect="1" noChangeArrowheads="1"/>
          </p:cNvPicPr>
          <p:nvPr/>
        </p:nvPicPr>
        <p:blipFill>
          <a:blip r:embed="rId9" cstate="print">
            <a:extLst>
              <a:ext uri="{28A0092B-C50C-407E-A947-70E740481C1C}">
                <a14:useLocalDpi xmlns:a14="http://schemas.microsoft.com/office/drawing/2010/main" val="0"/>
              </a:ext>
            </a:extLst>
          </a:blip>
          <a:srcRect l="11810" t="25591" r="3691" b="9842"/>
          <a:stretch>
            <a:fillRect/>
          </a:stretch>
        </p:blipFill>
        <p:spPr bwMode="auto">
          <a:xfrm>
            <a:off x="609600" y="2438400"/>
            <a:ext cx="7265987" cy="343331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pPr>
              <a:defRPr/>
            </a:pPr>
            <a:r>
              <a:rPr lang="en-US"/>
              <a:t>Weather Basics</a:t>
            </a:r>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Clear Roads Logo use.jpg"/>
          <p:cNvPicPr>
            <a:picLocks noChangeAspect="1"/>
          </p:cNvPicPr>
          <p:nvPr/>
        </p:nvPicPr>
        <p:blipFill>
          <a:blip r:embed="rId10"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5391066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ctrTitle" idx="4294967295"/>
          </p:nvPr>
        </p:nvSpPr>
        <p:spPr>
          <a:xfrm>
            <a:off x="381000" y="304800"/>
            <a:ext cx="9144000" cy="762000"/>
          </a:xfrm>
        </p:spPr>
        <p:txBody>
          <a:bodyPr/>
          <a:lstStyle/>
          <a:p>
            <a:pPr eaLnBrk="1" hangingPunct="1"/>
            <a:r>
              <a:rPr lang="en-CA" altLang="en-US" sz="3200" dirty="0"/>
              <a:t>Applied weather – before the storm</a:t>
            </a:r>
            <a:endParaRPr lang="en-US" altLang="en-US" sz="3200" dirty="0"/>
          </a:p>
        </p:txBody>
      </p:sp>
      <p:graphicFrame>
        <p:nvGraphicFramePr>
          <p:cNvPr id="5" name="Diagram 4"/>
          <p:cNvGraphicFramePr/>
          <p:nvPr>
            <p:custDataLst>
              <p:tags r:id="rId1"/>
            </p:custDataLst>
          </p:nvPr>
        </p:nvGraphicFramePr>
        <p:xfrm>
          <a:off x="228600" y="1219200"/>
          <a:ext cx="8534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p:cNvSpPr>
            <a:spLocks noGrp="1"/>
          </p:cNvSpPr>
          <p:nvPr>
            <p:ph type="ftr" sz="quarter" idx="11"/>
          </p:nvPr>
        </p:nvSpPr>
        <p:spPr/>
        <p:txBody>
          <a:bodyPr/>
          <a:lstStyle/>
          <a:p>
            <a:pPr>
              <a:defRPr/>
            </a:pPr>
            <a:r>
              <a:rPr lang="en-US"/>
              <a:t>Weather Basics</a:t>
            </a:r>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9"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19499326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P7120037"/>
          <p:cNvPicPr>
            <a:picLocks noChangeAspect="1" noChangeArrowheads="1"/>
          </p:cNvPicPr>
          <p:nvPr/>
        </p:nvPicPr>
        <p:blipFill>
          <a:blip r:embed="rId3" cstate="print"/>
          <a:srcRect/>
          <a:stretch>
            <a:fillRect/>
          </a:stretch>
        </p:blipFill>
        <p:spPr bwMode="auto">
          <a:xfrm>
            <a:off x="457200" y="1616207"/>
            <a:ext cx="6172200" cy="4629150"/>
          </a:xfrm>
          <a:prstGeom prst="rect">
            <a:avLst/>
          </a:prstGeom>
          <a:noFill/>
          <a:ln w="9525">
            <a:noFill/>
            <a:miter lim="800000"/>
            <a:headEnd/>
            <a:tailEnd/>
          </a:ln>
        </p:spPr>
      </p:pic>
      <p:sp>
        <p:nvSpPr>
          <p:cNvPr id="2" name="TextBox 1"/>
          <p:cNvSpPr txBox="1"/>
          <p:nvPr/>
        </p:nvSpPr>
        <p:spPr>
          <a:xfrm>
            <a:off x="228600" y="457200"/>
            <a:ext cx="5410200" cy="1077218"/>
          </a:xfrm>
          <a:prstGeom prst="rect">
            <a:avLst/>
          </a:prstGeom>
          <a:solidFill>
            <a:schemeClr val="bg1"/>
          </a:solidFill>
          <a:ln w="3175">
            <a:solidFill>
              <a:schemeClr val="tx1"/>
            </a:solidFill>
          </a:ln>
        </p:spPr>
        <p:txBody>
          <a:bodyPr wrap="square" rtlCol="0">
            <a:spAutoFit/>
          </a:bodyPr>
          <a:lstStyle/>
          <a:p>
            <a:r>
              <a:rPr lang="en-US" sz="3200" dirty="0">
                <a:latin typeface="Arial" pitchFamily="34" charset="0"/>
                <a:cs typeface="Arial" pitchFamily="34" charset="0"/>
              </a:rPr>
              <a:t>Using weather information: Before the storm</a:t>
            </a:r>
          </a:p>
        </p:txBody>
      </p:sp>
      <p:sp>
        <p:nvSpPr>
          <p:cNvPr id="3" name="TextBox 2"/>
          <p:cNvSpPr txBox="1"/>
          <p:nvPr/>
        </p:nvSpPr>
        <p:spPr>
          <a:xfrm>
            <a:off x="914400" y="2971800"/>
            <a:ext cx="8001000" cy="2677656"/>
          </a:xfrm>
          <a:prstGeom prst="rect">
            <a:avLst/>
          </a:prstGeom>
          <a:solidFill>
            <a:srgbClr val="FFFF00"/>
          </a:solidFill>
          <a:ln w="3175">
            <a:solidFill>
              <a:schemeClr val="tx1"/>
            </a:solidFill>
          </a:ln>
        </p:spPr>
        <p:txBody>
          <a:bodyPr wrap="square" rtlCol="0">
            <a:spAutoFit/>
          </a:bodyPr>
          <a:lstStyle/>
          <a:p>
            <a:r>
              <a:rPr lang="en-US" sz="2800" dirty="0">
                <a:latin typeface="Arial" pitchFamily="34" charset="0"/>
                <a:cs typeface="Arial" pitchFamily="34" charset="0"/>
              </a:rPr>
              <a:t>Note to presenter:  INSERT your procedure for before the storm, such as these items:</a:t>
            </a:r>
          </a:p>
          <a:p>
            <a:pPr marL="577850" indent="-228600">
              <a:buFont typeface="Arial" panose="020B0604020202020204" pitchFamily="34" charset="0"/>
              <a:buChar char="•"/>
            </a:pPr>
            <a:r>
              <a:rPr lang="en-US" sz="2800" dirty="0">
                <a:latin typeface="Arial" pitchFamily="34" charset="0"/>
                <a:cs typeface="Arial" pitchFamily="34" charset="0"/>
              </a:rPr>
              <a:t>Keeping an eye on the forecast</a:t>
            </a:r>
          </a:p>
          <a:p>
            <a:pPr marL="577850" indent="-228600">
              <a:buFont typeface="Arial" panose="020B0604020202020204" pitchFamily="34" charset="0"/>
              <a:buChar char="•"/>
            </a:pPr>
            <a:r>
              <a:rPr lang="en-US" sz="2800" dirty="0">
                <a:latin typeface="Arial" pitchFamily="34" charset="0"/>
                <a:cs typeface="Arial" pitchFamily="34" charset="0"/>
              </a:rPr>
              <a:t>Making shift changes</a:t>
            </a:r>
          </a:p>
          <a:p>
            <a:pPr marL="577850" indent="-228600">
              <a:buFont typeface="Arial" panose="020B0604020202020204" pitchFamily="34" charset="0"/>
              <a:buChar char="•"/>
            </a:pPr>
            <a:r>
              <a:rPr lang="en-US" sz="2800" dirty="0">
                <a:latin typeface="Arial" pitchFamily="34" charset="0"/>
                <a:cs typeface="Arial" pitchFamily="34" charset="0"/>
              </a:rPr>
              <a:t>Getting trucks ready</a:t>
            </a:r>
          </a:p>
          <a:p>
            <a:pPr marL="285750" indent="-285750"/>
            <a:r>
              <a:rPr lang="en-US" sz="2800" dirty="0">
                <a:latin typeface="Arial" pitchFamily="34" charset="0"/>
                <a:cs typeface="Arial" pitchFamily="34" charset="0"/>
              </a:rPr>
              <a:t>Delete this slide before making presentation.</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Isosceles Triangle 7"/>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2280578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ctrTitle" idx="4294967295"/>
          </p:nvPr>
        </p:nvSpPr>
        <p:spPr>
          <a:xfrm>
            <a:off x="228600" y="76200"/>
            <a:ext cx="8534400" cy="914400"/>
          </a:xfrm>
        </p:spPr>
        <p:txBody>
          <a:bodyPr/>
          <a:lstStyle/>
          <a:p>
            <a:pPr eaLnBrk="1" hangingPunct="1">
              <a:lnSpc>
                <a:spcPts val="3300"/>
              </a:lnSpc>
            </a:pPr>
            <a:r>
              <a:rPr lang="en-CA" altLang="en-US" sz="3200" dirty="0"/>
              <a:t>Using </a:t>
            </a:r>
            <a:r>
              <a:rPr lang="en-CA" altLang="en-US" sz="3200" dirty="0">
                <a:effectLst/>
              </a:rPr>
              <a:t>weather</a:t>
            </a:r>
            <a:r>
              <a:rPr lang="en-CA" altLang="en-US" sz="3200" dirty="0"/>
              <a:t> information – during the storm</a:t>
            </a:r>
            <a:endParaRPr lang="en-US" altLang="en-US" sz="3200" dirty="0"/>
          </a:p>
        </p:txBody>
      </p:sp>
      <p:graphicFrame>
        <p:nvGraphicFramePr>
          <p:cNvPr id="7" name="Diagram 6"/>
          <p:cNvGraphicFramePr/>
          <p:nvPr>
            <p:custDataLst>
              <p:tags r:id="rId1"/>
            </p:custDataLst>
            <p:extLst>
              <p:ext uri="{D42A27DB-BD31-4B8C-83A1-F6EECF244321}">
                <p14:modId xmlns:p14="http://schemas.microsoft.com/office/powerpoint/2010/main" val="3974178732"/>
              </p:ext>
            </p:extLst>
          </p:nvPr>
        </p:nvGraphicFramePr>
        <p:xfrm>
          <a:off x="304800" y="990600"/>
          <a:ext cx="8610600" cy="3581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2947" name="Picture 5" descr="tandem 1"/>
          <p:cNvPicPr>
            <a:picLocks noChangeAspect="1" noChangeArrowheads="1"/>
          </p:cNvPicPr>
          <p:nvPr>
            <p:custDataLst>
              <p:tags r:id="rId2"/>
            </p:custDataLst>
          </p:nvPr>
        </p:nvPicPr>
        <p:blipFill>
          <a:blip r:embed="rId11" cstate="print"/>
          <a:srcRect t="25157" r="12936" b="15723"/>
          <a:stretch>
            <a:fillRect/>
          </a:stretch>
        </p:blipFill>
        <p:spPr bwMode="auto">
          <a:xfrm>
            <a:off x="3733800" y="4572000"/>
            <a:ext cx="3538957" cy="1972458"/>
          </a:xfrm>
          <a:prstGeom prst="rect">
            <a:avLst/>
          </a:prstGeom>
          <a:ln>
            <a:noFill/>
          </a:ln>
          <a:effectLst>
            <a:softEdge rad="112500"/>
          </a:effectLst>
        </p:spPr>
      </p:pic>
      <p:pic>
        <p:nvPicPr>
          <p:cNvPr id="6" name="Picture 8" descr="MP900444540[1]"/>
          <p:cNvPicPr>
            <a:picLocks noChangeAspect="1" noChangeArrowheads="1"/>
          </p:cNvPicPr>
          <p:nvPr>
            <p:custDataLst>
              <p:tags r:id="rId3"/>
            </p:custDataLst>
          </p:nvPr>
        </p:nvPicPr>
        <p:blipFill>
          <a:blip r:embed="rId12" cstate="print"/>
          <a:srcRect t="3543" b="14174"/>
          <a:stretch>
            <a:fillRect/>
          </a:stretch>
        </p:blipFill>
        <p:spPr bwMode="auto">
          <a:xfrm>
            <a:off x="1143000" y="4572000"/>
            <a:ext cx="2667000" cy="1959429"/>
          </a:xfrm>
          <a:prstGeom prst="rect">
            <a:avLst/>
          </a:prstGeom>
          <a:ln>
            <a:noFill/>
          </a:ln>
          <a:effectLst>
            <a:softEdge rad="112500"/>
          </a:effectLst>
        </p:spPr>
      </p:pic>
      <p:sp>
        <p:nvSpPr>
          <p:cNvPr id="9" name="5-Point Star 8"/>
          <p:cNvSpPr/>
          <p:nvPr/>
        </p:nvSpPr>
        <p:spPr>
          <a:xfrm>
            <a:off x="8482263" y="227943"/>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75438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7996187" y="303486"/>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13"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40017789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ctrTitle" idx="4294967295"/>
          </p:nvPr>
        </p:nvSpPr>
        <p:spPr>
          <a:xfrm>
            <a:off x="457200" y="0"/>
            <a:ext cx="6934200" cy="990600"/>
          </a:xfrm>
        </p:spPr>
        <p:txBody>
          <a:bodyPr/>
          <a:lstStyle/>
          <a:p>
            <a:pPr eaLnBrk="1" hangingPunct="1">
              <a:lnSpc>
                <a:spcPts val="3300"/>
              </a:lnSpc>
            </a:pPr>
            <a:r>
              <a:rPr lang="en-CA" altLang="en-US" sz="3200" dirty="0"/>
              <a:t>Using weather information – near or after the storm</a:t>
            </a:r>
            <a:endParaRPr lang="en-US" altLang="en-US" sz="3200" dirty="0"/>
          </a:p>
        </p:txBody>
      </p:sp>
      <p:graphicFrame>
        <p:nvGraphicFramePr>
          <p:cNvPr id="7" name="Diagram 6"/>
          <p:cNvGraphicFramePr/>
          <p:nvPr>
            <p:custDataLst>
              <p:tags r:id="rId1"/>
            </p:custDataLst>
          </p:nvPr>
        </p:nvGraphicFramePr>
        <p:xfrm>
          <a:off x="304800" y="1143000"/>
          <a:ext cx="8610600" cy="3276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4995" name="Picture 4" descr="Orono snow road 2"/>
          <p:cNvPicPr>
            <a:picLocks noChangeAspect="1" noChangeArrowheads="1"/>
          </p:cNvPicPr>
          <p:nvPr>
            <p:custDataLst>
              <p:tags r:id="rId2"/>
            </p:custDataLst>
          </p:nvPr>
        </p:nvPicPr>
        <p:blipFill>
          <a:blip r:embed="rId10" cstate="print"/>
          <a:srcRect l="4430" t="8858" r="4430" b="11810"/>
          <a:stretch>
            <a:fillRect/>
          </a:stretch>
        </p:blipFill>
        <p:spPr bwMode="auto">
          <a:xfrm>
            <a:off x="2667000" y="4419600"/>
            <a:ext cx="3605784" cy="2096387"/>
          </a:xfrm>
          <a:prstGeom prst="rect">
            <a:avLst/>
          </a:prstGeom>
          <a:ln>
            <a:noFill/>
          </a:ln>
          <a:effectLst>
            <a:softEdge rad="112500"/>
          </a:effectLst>
        </p:spPr>
      </p:pic>
      <p:sp>
        <p:nvSpPr>
          <p:cNvPr id="5" name="Footer Placeholder 4"/>
          <p:cNvSpPr>
            <a:spLocks noGrp="1"/>
          </p:cNvSpPr>
          <p:nvPr>
            <p:ph type="ftr" sz="quarter" idx="11"/>
          </p:nvPr>
        </p:nvSpPr>
        <p:spPr/>
        <p:txBody>
          <a:bodyPr/>
          <a:lstStyle/>
          <a:p>
            <a:pPr>
              <a:defRPr/>
            </a:pPr>
            <a:r>
              <a:rPr lang="en-US"/>
              <a:t>Weather Basics</a:t>
            </a:r>
          </a:p>
        </p:txBody>
      </p:sp>
      <p:sp>
        <p:nvSpPr>
          <p:cNvPr id="8" name="5-Point Star 7"/>
          <p:cNvSpPr/>
          <p:nvPr/>
        </p:nvSpPr>
        <p:spPr>
          <a:xfrm>
            <a:off x="8485550" y="189843"/>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7467600" y="2667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7939237" y="265386"/>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11" cstate="print"/>
          <a:stretch>
            <a:fillRect/>
          </a:stretch>
        </p:blipFill>
        <p:spPr>
          <a:xfrm>
            <a:off x="7243572" y="5937515"/>
            <a:ext cx="1900428" cy="615685"/>
          </a:xfrm>
          <a:prstGeom prst="rect">
            <a:avLst/>
          </a:prstGeom>
        </p:spPr>
      </p:pic>
      <p:pic>
        <p:nvPicPr>
          <p:cNvPr id="6147" name="Picture 3" descr="snowflake[1]"/>
          <p:cNvPicPr>
            <a:picLocks noChangeAspect="1" noChangeArrowheads="1"/>
          </p:cNvPicPr>
          <p:nvPr/>
        </p:nvPicPr>
        <p:blipFill>
          <a:blip r:embed="rId12" cstate="print">
            <a:clrChange>
              <a:clrFrom>
                <a:srgbClr val="000000"/>
              </a:clrFrom>
              <a:clrTo>
                <a:srgbClr val="000000">
                  <a:alpha val="0"/>
                </a:srgbClr>
              </a:clrTo>
            </a:clrChange>
          </a:blip>
          <a:srcRect/>
          <a:stretch>
            <a:fillRect/>
          </a:stretch>
        </p:blipFill>
        <p:spPr bwMode="auto">
          <a:xfrm>
            <a:off x="7467600" y="4495800"/>
            <a:ext cx="685800" cy="627380"/>
          </a:xfrm>
          <a:prstGeom prst="rect">
            <a:avLst/>
          </a:prstGeom>
          <a:noFill/>
          <a:ln w="9525" algn="in">
            <a:noFill/>
            <a:miter lim="800000"/>
            <a:headEnd/>
            <a:tailEnd/>
          </a:ln>
          <a:effectLst/>
        </p:spPr>
      </p:pic>
      <p:pic>
        <p:nvPicPr>
          <p:cNvPr id="6148" name="Picture 4" descr="snowflake[1]"/>
          <p:cNvPicPr>
            <a:picLocks noChangeAspect="1" noChangeArrowheads="1"/>
          </p:cNvPicPr>
          <p:nvPr/>
        </p:nvPicPr>
        <p:blipFill>
          <a:blip r:embed="rId13" cstate="print">
            <a:clrChange>
              <a:clrFrom>
                <a:srgbClr val="000000"/>
              </a:clrFrom>
              <a:clrTo>
                <a:srgbClr val="000000">
                  <a:alpha val="0"/>
                </a:srgbClr>
              </a:clrTo>
            </a:clrChange>
          </a:blip>
          <a:srcRect/>
          <a:stretch>
            <a:fillRect/>
          </a:stretch>
        </p:blipFill>
        <p:spPr bwMode="auto">
          <a:xfrm>
            <a:off x="8153400" y="4191000"/>
            <a:ext cx="533399" cy="487961"/>
          </a:xfrm>
          <a:prstGeom prst="rect">
            <a:avLst/>
          </a:prstGeom>
          <a:noFill/>
          <a:ln w="9525" algn="in">
            <a:noFill/>
            <a:miter lim="800000"/>
            <a:headEnd/>
            <a:tailEnd/>
          </a:ln>
          <a:effectLst/>
        </p:spPr>
      </p:pic>
      <p:pic>
        <p:nvPicPr>
          <p:cNvPr id="6149" name="Picture 5" descr="snowflake[1]"/>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7239000" y="3014663"/>
            <a:ext cx="1285875" cy="1176337"/>
          </a:xfrm>
          <a:prstGeom prst="rect">
            <a:avLst/>
          </a:prstGeom>
          <a:noFill/>
          <a:ln w="9525" algn="in">
            <a:noFill/>
            <a:miter lim="800000"/>
            <a:headEnd/>
            <a:tailEnd/>
          </a:ln>
          <a:effectLst/>
        </p:spPr>
      </p:pic>
      <p:pic>
        <p:nvPicPr>
          <p:cNvPr id="6150" name="Picture 6" descr="snowflake[1]"/>
          <p:cNvPicPr>
            <a:picLocks noChangeAspect="1" noChangeArrowheads="1"/>
          </p:cNvPicPr>
          <p:nvPr/>
        </p:nvPicPr>
        <p:blipFill>
          <a:blip r:embed="rId15" cstate="print">
            <a:clrChange>
              <a:clrFrom>
                <a:srgbClr val="000000"/>
              </a:clrFrom>
              <a:clrTo>
                <a:srgbClr val="000000">
                  <a:alpha val="0"/>
                </a:srgbClr>
              </a:clrTo>
            </a:clrChange>
          </a:blip>
          <a:srcRect/>
          <a:stretch>
            <a:fillRect/>
          </a:stretch>
        </p:blipFill>
        <p:spPr bwMode="auto">
          <a:xfrm>
            <a:off x="8077200" y="5102825"/>
            <a:ext cx="752475" cy="688375"/>
          </a:xfrm>
          <a:prstGeom prst="rect">
            <a:avLst/>
          </a:prstGeom>
          <a:noFill/>
          <a:ln w="9525" algn="in">
            <a:noFill/>
            <a:miter lim="800000"/>
            <a:headEnd/>
            <a:tailEnd/>
          </a:ln>
          <a:effectLst/>
        </p:spPr>
      </p:pic>
      <p:pic>
        <p:nvPicPr>
          <p:cNvPr id="6151" name="Picture 7" descr="snowflake[1]"/>
          <p:cNvPicPr>
            <a:picLocks noChangeAspect="1" noChangeArrowheads="1"/>
          </p:cNvPicPr>
          <p:nvPr/>
        </p:nvPicPr>
        <p:blipFill>
          <a:blip r:embed="rId16" cstate="print">
            <a:clrChange>
              <a:clrFrom>
                <a:srgbClr val="000000"/>
              </a:clrFrom>
              <a:clrTo>
                <a:srgbClr val="000000">
                  <a:alpha val="0"/>
                </a:srgbClr>
              </a:clrTo>
            </a:clrChange>
          </a:blip>
          <a:srcRect/>
          <a:stretch>
            <a:fillRect/>
          </a:stretch>
        </p:blipFill>
        <p:spPr bwMode="auto">
          <a:xfrm>
            <a:off x="7391400" y="5410200"/>
            <a:ext cx="447675" cy="409539"/>
          </a:xfrm>
          <a:prstGeom prst="rect">
            <a:avLst/>
          </a:prstGeom>
          <a:noFill/>
          <a:ln w="9525" algn="in">
            <a:noFill/>
            <a:miter lim="800000"/>
            <a:headEnd/>
            <a:tailEnd/>
          </a:ln>
          <a:effectLst/>
        </p:spPr>
      </p:pic>
      <p:pic>
        <p:nvPicPr>
          <p:cNvPr id="6152" name="Picture 8" descr="snowflake[1]"/>
          <p:cNvPicPr>
            <a:picLocks noChangeAspect="1" noChangeArrowheads="1"/>
          </p:cNvPicPr>
          <p:nvPr/>
        </p:nvPicPr>
        <p:blipFill>
          <a:blip r:embed="rId17" cstate="print">
            <a:clrChange>
              <a:clrFrom>
                <a:srgbClr val="000000"/>
              </a:clrFrom>
              <a:clrTo>
                <a:srgbClr val="000000">
                  <a:alpha val="0"/>
                </a:srgbClr>
              </a:clrTo>
            </a:clrChange>
          </a:blip>
          <a:srcRect/>
          <a:stretch>
            <a:fillRect/>
          </a:stretch>
        </p:blipFill>
        <p:spPr bwMode="auto">
          <a:xfrm>
            <a:off x="381000" y="4648200"/>
            <a:ext cx="999547" cy="914400"/>
          </a:xfrm>
          <a:prstGeom prst="rect">
            <a:avLst/>
          </a:prstGeom>
          <a:noFill/>
          <a:ln w="9525" algn="in">
            <a:noFill/>
            <a:miter lim="800000"/>
            <a:headEnd/>
            <a:tailEnd/>
          </a:ln>
          <a:effectLst/>
        </p:spPr>
      </p:pic>
      <p:pic>
        <p:nvPicPr>
          <p:cNvPr id="6153" name="Picture 9" descr="snowflake[1]"/>
          <p:cNvPicPr>
            <a:picLocks noChangeAspect="1" noChangeArrowheads="1"/>
          </p:cNvPicPr>
          <p:nvPr/>
        </p:nvPicPr>
        <p:blipFill>
          <a:blip r:embed="rId15" cstate="print">
            <a:clrChange>
              <a:clrFrom>
                <a:srgbClr val="000000"/>
              </a:clrFrom>
              <a:clrTo>
                <a:srgbClr val="000000">
                  <a:alpha val="0"/>
                </a:srgbClr>
              </a:clrTo>
            </a:clrChange>
          </a:blip>
          <a:srcRect/>
          <a:stretch>
            <a:fillRect/>
          </a:stretch>
        </p:blipFill>
        <p:spPr bwMode="auto">
          <a:xfrm>
            <a:off x="1295400" y="5715000"/>
            <a:ext cx="752475" cy="688375"/>
          </a:xfrm>
          <a:prstGeom prst="rect">
            <a:avLst/>
          </a:prstGeom>
          <a:noFill/>
          <a:ln w="9525" algn="in">
            <a:noFill/>
            <a:miter lim="800000"/>
            <a:headEnd/>
            <a:tailEnd/>
          </a:ln>
          <a:effectLst/>
        </p:spPr>
      </p:pic>
    </p:spTree>
    <p:extLst>
      <p:ext uri="{BB962C8B-B14F-4D97-AF65-F5344CB8AC3E}">
        <p14:creationId xmlns:p14="http://schemas.microsoft.com/office/powerpoint/2010/main" val="33158785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rcRect l="4790"/>
          <a:stretch>
            <a:fillRect/>
          </a:stretch>
        </p:blipFill>
        <p:spPr>
          <a:xfrm rot="5400000">
            <a:off x="1048721" y="382901"/>
            <a:ext cx="5446359" cy="6781800"/>
          </a:xfrm>
          <a:prstGeom prst="rect">
            <a:avLst/>
          </a:prstGeom>
        </p:spPr>
      </p:pic>
      <p:sp>
        <p:nvSpPr>
          <p:cNvPr id="6" name="TextBox 5"/>
          <p:cNvSpPr txBox="1"/>
          <p:nvPr/>
        </p:nvSpPr>
        <p:spPr>
          <a:xfrm>
            <a:off x="3429000" y="4572000"/>
            <a:ext cx="5486400" cy="646331"/>
          </a:xfrm>
          <a:prstGeom prst="rect">
            <a:avLst/>
          </a:prstGeom>
          <a:solidFill>
            <a:srgbClr val="FFFF00"/>
          </a:solidFill>
          <a:ln w="3175">
            <a:solidFill>
              <a:schemeClr val="tx1"/>
            </a:solidFill>
          </a:ln>
        </p:spPr>
        <p:txBody>
          <a:bodyPr wrap="square" rtlCol="0">
            <a:spAutoFit/>
          </a:bodyPr>
          <a:lstStyle/>
          <a:p>
            <a:r>
              <a:rPr lang="en-US" dirty="0">
                <a:latin typeface="Arial" pitchFamily="34" charset="0"/>
                <a:cs typeface="Arial" pitchFamily="34" charset="0"/>
              </a:rPr>
              <a:t>Note to presenter:  Insert  your own flow chart here.  Delete this box before making presentation.</a:t>
            </a:r>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810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
        <p:nvSpPr>
          <p:cNvPr id="12" name="Rectangle 11"/>
          <p:cNvSpPr/>
          <p:nvPr/>
        </p:nvSpPr>
        <p:spPr>
          <a:xfrm>
            <a:off x="304800" y="76200"/>
            <a:ext cx="7772400" cy="938719"/>
          </a:xfrm>
          <a:prstGeom prst="rect">
            <a:avLst/>
          </a:prstGeom>
        </p:spPr>
        <p:txBody>
          <a:bodyPr wrap="square">
            <a:spAutoFit/>
          </a:bodyPr>
          <a:lstStyle/>
          <a:p>
            <a:pPr>
              <a:lnSpc>
                <a:spcPts val="3300"/>
              </a:lnSpc>
            </a:pPr>
            <a:r>
              <a:rPr lang="en-US" altLang="en-US" sz="3200" dirty="0">
                <a:solidFill>
                  <a:schemeClr val="bg1"/>
                </a:solidFill>
                <a:latin typeface="Tw Cen MT Condensed Extra Bold" pitchFamily="34" charset="0"/>
              </a:rPr>
              <a:t>Some organization have a flow chart to  help them standardize their processes</a:t>
            </a:r>
          </a:p>
        </p:txBody>
      </p:sp>
    </p:spTree>
    <p:extLst>
      <p:ext uri="{BB962C8B-B14F-4D97-AF65-F5344CB8AC3E}">
        <p14:creationId xmlns:p14="http://schemas.microsoft.com/office/powerpoint/2010/main" val="34833803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93800"/>
            <a:ext cx="7772400" cy="5080000"/>
          </a:xfrm>
        </p:spPr>
        <p:txBody>
          <a:bodyPr>
            <a:normAutofit/>
          </a:bodyPr>
          <a:lstStyle/>
          <a:p>
            <a:pPr>
              <a:buNone/>
            </a:pPr>
            <a:r>
              <a:rPr lang="en-US" sz="3600" dirty="0">
                <a:effectLst/>
              </a:rPr>
              <a:t>True or False: Weather information can only be used before the storm.</a:t>
            </a:r>
          </a:p>
          <a:p>
            <a:pPr>
              <a:buNone/>
            </a:pPr>
            <a:endParaRPr lang="en-US" sz="3600" dirty="0">
              <a:effectLst/>
            </a:endParaRPr>
          </a:p>
          <a:p>
            <a:pPr marL="742950" lvl="0" indent="-742950">
              <a:buClr>
                <a:schemeClr val="bg1"/>
              </a:buClr>
              <a:buFont typeface="+mj-lt"/>
              <a:buAutoNum type="alphaUcPeriod"/>
            </a:pPr>
            <a:r>
              <a:rPr lang="en-US" sz="3600" dirty="0">
                <a:effectLst/>
              </a:rPr>
              <a:t>True</a:t>
            </a:r>
          </a:p>
          <a:p>
            <a:pPr marL="742950" lvl="0" indent="-742950">
              <a:buClr>
                <a:schemeClr val="bg1"/>
              </a:buClr>
              <a:buFont typeface="+mj-lt"/>
              <a:buAutoNum type="alphaUcPeriod"/>
            </a:pPr>
            <a:r>
              <a:rPr lang="en-US" sz="3600" dirty="0">
                <a:effectLst/>
              </a:rPr>
              <a:t>False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93800"/>
            <a:ext cx="7772400" cy="5080000"/>
          </a:xfrm>
        </p:spPr>
        <p:txBody>
          <a:bodyPr>
            <a:normAutofit/>
          </a:bodyPr>
          <a:lstStyle/>
          <a:p>
            <a:pPr>
              <a:buNone/>
            </a:pPr>
            <a:r>
              <a:rPr lang="en-US" sz="3600" dirty="0">
                <a:effectLst/>
              </a:rPr>
              <a:t>True or False: Weather information can only be used before the storm.</a:t>
            </a:r>
          </a:p>
          <a:p>
            <a:pPr>
              <a:buNone/>
            </a:pPr>
            <a:endParaRPr lang="en-US" sz="3600" dirty="0">
              <a:solidFill>
                <a:schemeClr val="accent1">
                  <a:lumMod val="75000"/>
                </a:schemeClr>
              </a:solidFill>
              <a:effectLst/>
            </a:endParaRPr>
          </a:p>
          <a:p>
            <a:pPr marL="742950" lvl="0" indent="-742950">
              <a:buFont typeface="+mj-lt"/>
              <a:buAutoNum type="alphaUcPeriod"/>
            </a:pPr>
            <a:r>
              <a:rPr lang="en-US" sz="3600" dirty="0">
                <a:solidFill>
                  <a:schemeClr val="accent1">
                    <a:lumMod val="75000"/>
                  </a:schemeClr>
                </a:solidFill>
                <a:effectLst/>
              </a:rPr>
              <a:t>True</a:t>
            </a:r>
          </a:p>
          <a:p>
            <a:pPr marL="742950" lvl="0" indent="-742950">
              <a:buFont typeface="+mj-lt"/>
              <a:buAutoNum type="alphaUcPeriod"/>
            </a:pPr>
            <a:r>
              <a:rPr lang="en-US" sz="3600" dirty="0">
                <a:solidFill>
                  <a:srgbClr val="FFFF00"/>
                </a:solidFill>
                <a:effectLst/>
              </a:rPr>
              <a:t>False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14400"/>
          </a:xfrm>
        </p:spPr>
        <p:txBody>
          <a:bodyPr/>
          <a:lstStyle/>
          <a:p>
            <a:r>
              <a:rPr lang="en-US" dirty="0"/>
              <a:t>Optional operations discussion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143000"/>
            <a:ext cx="6299200" cy="4724400"/>
          </a:xfrm>
          <a:prstGeom prst="rect">
            <a:avLst/>
          </a:prstGeom>
          <a:ln>
            <a:solidFill>
              <a:schemeClr val="tx1"/>
            </a:solidFill>
          </a:ln>
        </p:spPr>
      </p:pic>
      <p:sp>
        <p:nvSpPr>
          <p:cNvPr id="6" name="TextBox 5"/>
          <p:cNvSpPr txBox="1"/>
          <p:nvPr/>
        </p:nvSpPr>
        <p:spPr>
          <a:xfrm>
            <a:off x="304800" y="5181600"/>
            <a:ext cx="6629400" cy="1569660"/>
          </a:xfrm>
          <a:prstGeom prst="rect">
            <a:avLst/>
          </a:prstGeom>
          <a:solidFill>
            <a:srgbClr val="FFFF00"/>
          </a:solidFill>
          <a:ln w="3175">
            <a:solidFill>
              <a:schemeClr val="tx1"/>
            </a:solidFill>
          </a:ln>
        </p:spPr>
        <p:txBody>
          <a:bodyPr wrap="square" rtlCol="0">
            <a:spAutoFit/>
          </a:bodyPr>
          <a:lstStyle/>
          <a:p>
            <a:r>
              <a:rPr lang="en-US" sz="2400" dirty="0">
                <a:latin typeface="Arial" pitchFamily="34" charset="0"/>
                <a:cs typeface="Arial" pitchFamily="34" charset="0"/>
              </a:rPr>
              <a:t>Note to presenters:  It might be useful to talk through weather scenarios with your crew, some examples follow.  Delete this yellow box before making presentation.</a:t>
            </a:r>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16795974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990600"/>
          </a:xfrm>
          <a:noFill/>
        </p:spPr>
        <p:txBody>
          <a:bodyPr>
            <a:normAutofit/>
          </a:bodyPr>
          <a:lstStyle/>
          <a:p>
            <a:pPr>
              <a:lnSpc>
                <a:spcPts val="3300"/>
              </a:lnSpc>
            </a:pPr>
            <a:r>
              <a:rPr lang="en-US" sz="3200" dirty="0"/>
              <a:t>Scenario 1: Wednesday 2 inch snow storm predicted at 5 am lasting until noon</a:t>
            </a:r>
          </a:p>
        </p:txBody>
      </p:sp>
      <p:sp>
        <p:nvSpPr>
          <p:cNvPr id="3" name="Content Placeholder 2"/>
          <p:cNvSpPr>
            <a:spLocks noGrp="1"/>
          </p:cNvSpPr>
          <p:nvPr>
            <p:ph idx="1"/>
          </p:nvPr>
        </p:nvSpPr>
        <p:spPr>
          <a:xfrm>
            <a:off x="457200" y="914400"/>
            <a:ext cx="8229600" cy="5638800"/>
          </a:xfrm>
        </p:spPr>
        <p:txBody>
          <a:bodyPr>
            <a:noAutofit/>
          </a:bodyPr>
          <a:lstStyle/>
          <a:p>
            <a:r>
              <a:rPr lang="en-US" sz="2300" dirty="0">
                <a:latin typeface="Arial" pitchFamily="34" charset="0"/>
                <a:cs typeface="Arial" pitchFamily="34" charset="0"/>
              </a:rPr>
              <a:t>Tuesday: check weather, make a decision on start time for shift.</a:t>
            </a:r>
          </a:p>
          <a:p>
            <a:r>
              <a:rPr lang="en-US" sz="2300" dirty="0">
                <a:latin typeface="Arial" pitchFamily="34" charset="0"/>
                <a:cs typeface="Arial" pitchFamily="34" charset="0"/>
              </a:rPr>
              <a:t>Notify staff about start time.</a:t>
            </a:r>
          </a:p>
          <a:p>
            <a:r>
              <a:rPr lang="en-US" sz="2300" dirty="0">
                <a:latin typeface="Arial" pitchFamily="34" charset="0"/>
                <a:cs typeface="Arial" pitchFamily="34" charset="0"/>
              </a:rPr>
              <a:t>Start operations at 4 am on Wednesday trucks ready (pre shift check and load) to be on the road by 5 (morning rush hour is coming).</a:t>
            </a:r>
          </a:p>
          <a:p>
            <a:r>
              <a:rPr lang="en-US" sz="2300" dirty="0">
                <a:latin typeface="Arial" pitchFamily="34" charset="0"/>
                <a:cs typeface="Arial" pitchFamily="34" charset="0"/>
              </a:rPr>
              <a:t>Wed. early morning: Supervisor checking weather right away to see how storm progresses, if anything has changed in forecast.</a:t>
            </a:r>
          </a:p>
          <a:p>
            <a:r>
              <a:rPr lang="en-US" sz="2300" dirty="0">
                <a:latin typeface="Arial" pitchFamily="34" charset="0"/>
                <a:cs typeface="Arial" pitchFamily="34" charset="0"/>
              </a:rPr>
              <a:t>By Wed. 6 am tell second shift if they are coming in normal or splitting shift (agreement with labor).</a:t>
            </a:r>
          </a:p>
          <a:p>
            <a:r>
              <a:rPr lang="en-US" sz="2300" dirty="0">
                <a:latin typeface="Arial" pitchFamily="34" charset="0"/>
                <a:cs typeface="Arial" pitchFamily="34" charset="0"/>
              </a:rPr>
              <a:t>Storm acted as predicted, second shift came in at 7, left at 3:30. Normal operations resumed the next day.</a:t>
            </a:r>
          </a:p>
        </p:txBody>
      </p:sp>
      <p:sp>
        <p:nvSpPr>
          <p:cNvPr id="5" name="TextBox 4"/>
          <p:cNvSpPr txBox="1"/>
          <p:nvPr/>
        </p:nvSpPr>
        <p:spPr>
          <a:xfrm>
            <a:off x="1790700" y="1905000"/>
            <a:ext cx="5562600" cy="1323439"/>
          </a:xfrm>
          <a:prstGeom prst="rect">
            <a:avLst/>
          </a:prstGeom>
          <a:solidFill>
            <a:srgbClr val="FFFF00"/>
          </a:solidFill>
          <a:ln w="3175">
            <a:solidFill>
              <a:schemeClr val="tx1"/>
            </a:solidFill>
          </a:ln>
        </p:spPr>
        <p:txBody>
          <a:bodyPr wrap="square" rtlCol="0">
            <a:spAutoFit/>
          </a:bodyPr>
          <a:lstStyle/>
          <a:p>
            <a:r>
              <a:rPr lang="en-US" sz="2000" dirty="0"/>
              <a:t>Note to presenters:  You may choose to replace this scenario with a snow scenario typical of your operations.  Delete this yellow box before making presentation.</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Isosceles Triangle 7"/>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Clear Roads Logo use.jpg"/>
          <p:cNvPicPr>
            <a:picLocks noChangeAspect="1"/>
          </p:cNvPicPr>
          <p:nvPr/>
        </p:nvPicPr>
        <p:blipFill>
          <a:blip r:embed="rId3"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1808997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p:spPr>
        <p:txBody>
          <a:bodyPr>
            <a:normAutofit/>
          </a:bodyPr>
          <a:lstStyle/>
          <a:p>
            <a:r>
              <a:rPr lang="en-US" dirty="0">
                <a:effectLst/>
              </a:rPr>
              <a:t>Weather forecasts</a:t>
            </a:r>
          </a:p>
        </p:txBody>
      </p:sp>
      <p:sp>
        <p:nvSpPr>
          <p:cNvPr id="3" name="Content Placeholder 2"/>
          <p:cNvSpPr>
            <a:spLocks noGrp="1"/>
          </p:cNvSpPr>
          <p:nvPr>
            <p:ph idx="1"/>
          </p:nvPr>
        </p:nvSpPr>
        <p:spPr/>
        <p:txBody>
          <a:bodyPr/>
          <a:lstStyle/>
          <a:p>
            <a:r>
              <a:rPr lang="en-US" dirty="0">
                <a:latin typeface="Arial" pitchFamily="34" charset="0"/>
                <a:cs typeface="Arial" pitchFamily="34" charset="0"/>
              </a:rPr>
              <a:t>What are weather forecasts</a:t>
            </a:r>
          </a:p>
          <a:p>
            <a:r>
              <a:rPr lang="en-US" dirty="0">
                <a:latin typeface="Arial" pitchFamily="34" charset="0"/>
                <a:cs typeface="Arial" pitchFamily="34" charset="0"/>
              </a:rPr>
              <a:t>Weather information options</a:t>
            </a:r>
          </a:p>
          <a:p>
            <a:pPr lvl="1"/>
            <a:r>
              <a:rPr lang="en-US" dirty="0">
                <a:effectLst/>
              </a:rPr>
              <a:t>Local media</a:t>
            </a:r>
          </a:p>
          <a:p>
            <a:pPr lvl="1"/>
            <a:r>
              <a:rPr lang="en-US" dirty="0">
                <a:effectLst/>
              </a:rPr>
              <a:t>Government agencies</a:t>
            </a:r>
          </a:p>
          <a:p>
            <a:pPr lvl="1"/>
            <a:r>
              <a:rPr lang="en-US" dirty="0">
                <a:effectLst/>
              </a:rPr>
              <a:t>Internet</a:t>
            </a:r>
          </a:p>
          <a:p>
            <a:pPr lvl="1"/>
            <a:r>
              <a:rPr lang="en-US" dirty="0">
                <a:effectLst/>
              </a:rPr>
              <a:t>Private companies</a:t>
            </a:r>
          </a:p>
          <a:p>
            <a:pPr lvl="1"/>
            <a:r>
              <a:rPr lang="en-US" dirty="0">
                <a:effectLst/>
              </a:rPr>
              <a:t>Look out the window</a:t>
            </a:r>
          </a:p>
          <a:p>
            <a:pPr lvl="1"/>
            <a:endParaRPr lang="en-US" dirty="0">
              <a:latin typeface="Arial" pitchFamily="34" charset="0"/>
              <a:cs typeface="Arial" pitchFamily="34" charset="0"/>
            </a:endParaRPr>
          </a:p>
        </p:txBody>
      </p:sp>
      <p:pic>
        <p:nvPicPr>
          <p:cNvPr id="4" name="Picture 3" descr="Clear Roads Logo use.jpg"/>
          <p:cNvPicPr>
            <a:picLocks noChangeAspect="1"/>
          </p:cNvPicPr>
          <p:nvPr/>
        </p:nvPicPr>
        <p:blipFill>
          <a:blip r:embed="rId3"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814200396"/>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001000" cy="1143000"/>
          </a:xfrm>
          <a:noFill/>
        </p:spPr>
        <p:txBody>
          <a:bodyPr bIns="91440">
            <a:noAutofit/>
          </a:bodyPr>
          <a:lstStyle/>
          <a:p>
            <a:pPr>
              <a:lnSpc>
                <a:spcPts val="3300"/>
              </a:lnSpc>
            </a:pPr>
            <a:r>
              <a:rPr lang="en-US" sz="3600" dirty="0"/>
              <a:t>Scenario 2: </a:t>
            </a:r>
            <a:br>
              <a:rPr lang="en-US" sz="3600" dirty="0"/>
            </a:br>
            <a:r>
              <a:rPr lang="en-US" sz="3600" dirty="0"/>
              <a:t>High chance of frost overnight</a:t>
            </a:r>
          </a:p>
        </p:txBody>
      </p:sp>
      <p:sp>
        <p:nvSpPr>
          <p:cNvPr id="3" name="Content Placeholder 2"/>
          <p:cNvSpPr>
            <a:spLocks noGrp="1"/>
          </p:cNvSpPr>
          <p:nvPr>
            <p:ph idx="1"/>
          </p:nvPr>
        </p:nvSpPr>
        <p:spPr/>
        <p:txBody>
          <a:bodyPr>
            <a:normAutofit/>
          </a:bodyPr>
          <a:lstStyle/>
          <a:p>
            <a:r>
              <a:rPr lang="en-US" dirty="0">
                <a:latin typeface="Arial" pitchFamily="34" charset="0"/>
                <a:cs typeface="Arial" pitchFamily="34" charset="0"/>
              </a:rPr>
              <a:t>50% chance of frost expected Tuesday at 1 am</a:t>
            </a:r>
          </a:p>
          <a:p>
            <a:pPr marL="0" indent="0">
              <a:buNone/>
            </a:pPr>
            <a:endParaRPr lang="en-US" dirty="0">
              <a:latin typeface="Arial" pitchFamily="34" charset="0"/>
              <a:cs typeface="Arial" pitchFamily="34" charset="0"/>
            </a:endParaRPr>
          </a:p>
          <a:p>
            <a:r>
              <a:rPr lang="en-US" dirty="0">
                <a:latin typeface="Arial" pitchFamily="34" charset="0"/>
                <a:cs typeface="Arial" pitchFamily="34" charset="0"/>
              </a:rPr>
              <a:t>Monday: send crew out to anti-ice the bridges before the end of their normal shift</a:t>
            </a:r>
          </a:p>
          <a:p>
            <a:r>
              <a:rPr lang="en-US" dirty="0">
                <a:latin typeface="Arial" pitchFamily="34" charset="0"/>
                <a:cs typeface="Arial" pitchFamily="34" charset="0"/>
              </a:rPr>
              <a:t>Should you call road patrol in at 3 am to check for frost?</a:t>
            </a:r>
          </a:p>
          <a:p>
            <a:pPr lvl="1"/>
            <a:r>
              <a:rPr lang="en-US" dirty="0">
                <a:latin typeface="Arial" pitchFamily="34" charset="0"/>
                <a:cs typeface="Arial" pitchFamily="34" charset="0"/>
              </a:rPr>
              <a:t>On bridges?</a:t>
            </a:r>
          </a:p>
          <a:p>
            <a:pPr lvl="1"/>
            <a:r>
              <a:rPr lang="en-US" dirty="0">
                <a:latin typeface="Arial" pitchFamily="34" charset="0"/>
                <a:cs typeface="Arial" pitchFamily="34" charset="0"/>
              </a:rPr>
              <a:t>On areas not anti-iced?</a:t>
            </a:r>
          </a:p>
        </p:txBody>
      </p:sp>
      <p:sp>
        <p:nvSpPr>
          <p:cNvPr id="6" name="TextBox 5"/>
          <p:cNvSpPr txBox="1"/>
          <p:nvPr/>
        </p:nvSpPr>
        <p:spPr>
          <a:xfrm>
            <a:off x="1066800" y="4611231"/>
            <a:ext cx="6248400" cy="2246769"/>
          </a:xfrm>
          <a:prstGeom prst="rect">
            <a:avLst/>
          </a:prstGeom>
          <a:solidFill>
            <a:srgbClr val="FFFF00"/>
          </a:solidFill>
          <a:ln w="3175">
            <a:solidFill>
              <a:schemeClr val="tx1"/>
            </a:solidFill>
          </a:ln>
        </p:spPr>
        <p:txBody>
          <a:bodyPr wrap="square" rtlCol="0">
            <a:spAutoFit/>
          </a:bodyPr>
          <a:lstStyle/>
          <a:p>
            <a:r>
              <a:rPr lang="en-US" sz="2800" dirty="0">
                <a:latin typeface="Arial" pitchFamily="34" charset="0"/>
                <a:cs typeface="Arial" pitchFamily="34" charset="0"/>
              </a:rPr>
              <a:t>Note to presenters:  You may choose to replace this scenario with a snow scenario typical of your operations.  Delete this yellow box before making presentation.</a:t>
            </a:r>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3"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7053228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5715000" cy="762000"/>
          </a:xfrm>
        </p:spPr>
        <p:txBody>
          <a:bodyPr/>
          <a:lstStyle/>
          <a:p>
            <a:r>
              <a:rPr lang="en-US" dirty="0"/>
              <a:t>Scenario 3</a:t>
            </a:r>
          </a:p>
        </p:txBody>
      </p:sp>
      <p:sp>
        <p:nvSpPr>
          <p:cNvPr id="3" name="Content Placeholder 2"/>
          <p:cNvSpPr>
            <a:spLocks noGrp="1"/>
          </p:cNvSpPr>
          <p:nvPr>
            <p:ph idx="1"/>
          </p:nvPr>
        </p:nvSpPr>
        <p:spPr>
          <a:xfrm>
            <a:off x="609600" y="2362200"/>
            <a:ext cx="7620000" cy="2895600"/>
          </a:xfrm>
          <a:solidFill>
            <a:srgbClr val="FFFF00"/>
          </a:solidFill>
          <a:ln w="3175">
            <a:solidFill>
              <a:schemeClr val="tx1"/>
            </a:solidFill>
          </a:ln>
        </p:spPr>
        <p:txBody>
          <a:bodyPr>
            <a:noAutofit/>
          </a:bodyPr>
          <a:lstStyle/>
          <a:p>
            <a:pPr>
              <a:buNone/>
            </a:pPr>
            <a:r>
              <a:rPr lang="en-US" dirty="0">
                <a:solidFill>
                  <a:schemeClr val="tx1"/>
                </a:solidFill>
                <a:effectLst/>
                <a:latin typeface="Arial" pitchFamily="34" charset="0"/>
                <a:cs typeface="Arial" pitchFamily="34" charset="0"/>
              </a:rPr>
              <a:t>Note to presenter:  INSERT your typical scenario here.   Use this to walk your crew through some situations you have experienced.  Delete this yellow box before making presentation, or delete this slide altogether.</a:t>
            </a:r>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8165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Isosceles Triangle 6"/>
          <p:cNvSpPr/>
          <p:nvPr/>
        </p:nvSpPr>
        <p:spPr>
          <a:xfrm>
            <a:off x="8344662" y="99060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8690998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0"/>
            <a:ext cx="8229600" cy="889000"/>
          </a:xfrm>
        </p:spPr>
        <p:txBody>
          <a:bodyPr/>
          <a:lstStyle/>
          <a:p>
            <a:r>
              <a:rPr lang="en-US" dirty="0">
                <a:solidFill>
                  <a:srgbClr val="FF8F29"/>
                </a:solidFill>
              </a:rPr>
              <a:t>Importance of Record Keeping</a:t>
            </a:r>
          </a:p>
        </p:txBody>
      </p:sp>
      <p:sp>
        <p:nvSpPr>
          <p:cNvPr id="3" name="Content Placeholder 2"/>
          <p:cNvSpPr>
            <a:spLocks noGrp="1"/>
          </p:cNvSpPr>
          <p:nvPr>
            <p:ph idx="1"/>
          </p:nvPr>
        </p:nvSpPr>
        <p:spPr>
          <a:xfrm>
            <a:off x="-21336" y="1143000"/>
            <a:ext cx="6096000" cy="3810000"/>
          </a:xfrm>
        </p:spPr>
        <p:txBody>
          <a:bodyPr>
            <a:noAutofit/>
          </a:bodyPr>
          <a:lstStyle/>
          <a:p>
            <a:pPr>
              <a:lnSpc>
                <a:spcPct val="120000"/>
              </a:lnSpc>
              <a:spcBef>
                <a:spcPts val="1200"/>
              </a:spcBef>
              <a:spcAft>
                <a:spcPts val="1200"/>
              </a:spcAft>
            </a:pPr>
            <a:r>
              <a:rPr lang="en-US" sz="3200" dirty="0"/>
              <a:t>Shows that you follow policies including Levels of Service </a:t>
            </a:r>
          </a:p>
          <a:p>
            <a:pPr>
              <a:lnSpc>
                <a:spcPct val="120000"/>
              </a:lnSpc>
              <a:spcBef>
                <a:spcPts val="1200"/>
              </a:spcBef>
              <a:spcAft>
                <a:spcPts val="1200"/>
              </a:spcAft>
            </a:pPr>
            <a:r>
              <a:rPr lang="en-US" sz="3200" dirty="0"/>
              <a:t>Shows where efficiency can be improved</a:t>
            </a:r>
          </a:p>
          <a:p>
            <a:pPr>
              <a:lnSpc>
                <a:spcPct val="120000"/>
              </a:lnSpc>
              <a:spcBef>
                <a:spcPts val="1200"/>
              </a:spcBef>
              <a:spcAft>
                <a:spcPts val="1200"/>
              </a:spcAft>
            </a:pPr>
            <a:r>
              <a:rPr lang="en-US" sz="3200" dirty="0"/>
              <a:t>Helps with planning</a:t>
            </a:r>
          </a:p>
          <a:p>
            <a:pPr>
              <a:lnSpc>
                <a:spcPct val="120000"/>
              </a:lnSpc>
              <a:spcBef>
                <a:spcPts val="1200"/>
              </a:spcBef>
              <a:spcAft>
                <a:spcPts val="1200"/>
              </a:spcAft>
            </a:pPr>
            <a:r>
              <a:rPr lang="en-US" sz="3200" dirty="0"/>
              <a:t>Helps protect you from claims</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18283" y="1364637"/>
            <a:ext cx="2892317" cy="4335089"/>
          </a:xfrm>
          <a:prstGeom prst="rect">
            <a:avLst/>
          </a:prstGeom>
        </p:spPr>
      </p:pic>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191357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467600" cy="762000"/>
          </a:xfrm>
        </p:spPr>
        <p:txBody>
          <a:bodyPr/>
          <a:lstStyle/>
          <a:p>
            <a:r>
              <a:rPr lang="en-US" dirty="0"/>
              <a:t>Level of Service</a:t>
            </a:r>
          </a:p>
        </p:txBody>
      </p:sp>
      <p:pic>
        <p:nvPicPr>
          <p:cNvPr id="4" name="Content Placeholder 3"/>
          <p:cNvPicPr>
            <a:picLocks noGrp="1" noChangeAspect="1"/>
          </p:cNvPicPr>
          <p:nvPr>
            <p:ph idx="1"/>
          </p:nvPr>
        </p:nvPicPr>
        <p:blipFill>
          <a:blip r:embed="rId3"/>
          <a:stretch>
            <a:fillRect/>
          </a:stretch>
        </p:blipFill>
        <p:spPr>
          <a:xfrm>
            <a:off x="3797987" y="2660959"/>
            <a:ext cx="4836997" cy="2081618"/>
          </a:xfrm>
          <a:prstGeom prst="rect">
            <a:avLst/>
          </a:prstGeom>
        </p:spPr>
      </p:pic>
      <p:sp>
        <p:nvSpPr>
          <p:cNvPr id="6" name="Rectangle 5"/>
          <p:cNvSpPr/>
          <p:nvPr/>
        </p:nvSpPr>
        <p:spPr>
          <a:xfrm>
            <a:off x="228600" y="1295400"/>
            <a:ext cx="8153400" cy="707886"/>
          </a:xfrm>
          <a:prstGeom prst="rect">
            <a:avLst/>
          </a:prstGeom>
        </p:spPr>
        <p:txBody>
          <a:bodyPr wrap="square">
            <a:spAutoFit/>
          </a:bodyPr>
          <a:lstStyle/>
          <a:p>
            <a:pPr>
              <a:lnSpc>
                <a:spcPct val="100000"/>
              </a:lnSpc>
            </a:pPr>
            <a:r>
              <a:rPr lang="en-US" sz="4000" dirty="0">
                <a:solidFill>
                  <a:schemeClr val="bg1"/>
                </a:solidFill>
              </a:rPr>
              <a:t>Keeping good records helps </a:t>
            </a:r>
          </a:p>
        </p:txBody>
      </p:sp>
      <p:sp>
        <p:nvSpPr>
          <p:cNvPr id="7" name="Isosceles Triangle 6"/>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8" name="Rectangle 7"/>
          <p:cNvSpPr/>
          <p:nvPr/>
        </p:nvSpPr>
        <p:spPr>
          <a:xfrm>
            <a:off x="219456" y="2003286"/>
            <a:ext cx="4953000" cy="4585871"/>
          </a:xfrm>
          <a:prstGeom prst="rect">
            <a:avLst/>
          </a:prstGeom>
        </p:spPr>
        <p:txBody>
          <a:bodyPr wrap="square">
            <a:spAutoFit/>
          </a:bodyPr>
          <a:lstStyle/>
          <a:p>
            <a:pPr marL="285750" indent="-285750">
              <a:lnSpc>
                <a:spcPct val="100000"/>
              </a:lnSpc>
              <a:buFont typeface="Arial" panose="020B0604020202020204" pitchFamily="34" charset="0"/>
              <a:buChar char="•"/>
            </a:pPr>
            <a:r>
              <a:rPr lang="en-US" sz="3600" dirty="0">
                <a:solidFill>
                  <a:schemeClr val="bg1"/>
                </a:solidFill>
              </a:rPr>
              <a:t>To show you meet your level of service.</a:t>
            </a:r>
          </a:p>
          <a:p>
            <a:pPr marL="171450" indent="-1714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To show you are following policy.</a:t>
            </a:r>
          </a:p>
          <a:p>
            <a:pPr marL="285750" indent="-2857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To defend yourself when faced with a lawsuit.</a:t>
            </a:r>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655455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Your Operations</a:t>
            </a:r>
          </a:p>
        </p:txBody>
      </p:sp>
      <p:sp>
        <p:nvSpPr>
          <p:cNvPr id="3" name="Content Placeholder 2"/>
          <p:cNvSpPr>
            <a:spLocks noGrp="1"/>
          </p:cNvSpPr>
          <p:nvPr>
            <p:ph idx="1"/>
          </p:nvPr>
        </p:nvSpPr>
        <p:spPr>
          <a:xfrm>
            <a:off x="457200" y="914400"/>
            <a:ext cx="8229600" cy="5080000"/>
          </a:xfrm>
        </p:spPr>
        <p:txBody>
          <a:bodyPr/>
          <a:lstStyle/>
          <a:p>
            <a:pPr marL="0" indent="0">
              <a:buNone/>
            </a:pPr>
            <a:r>
              <a:rPr lang="en-US" dirty="0"/>
              <a:t>EXAMPLE:</a:t>
            </a:r>
          </a:p>
          <a:p>
            <a:r>
              <a:rPr lang="en-US" dirty="0"/>
              <a:t>Conditions- weather and road, pavement temp</a:t>
            </a:r>
          </a:p>
          <a:p>
            <a:r>
              <a:rPr lang="en-US" dirty="0"/>
              <a:t>Material type and quantity used</a:t>
            </a:r>
          </a:p>
          <a:p>
            <a:r>
              <a:rPr lang="en-US" dirty="0"/>
              <a:t>Timing</a:t>
            </a:r>
          </a:p>
          <a:p>
            <a:r>
              <a:rPr lang="en-US" dirty="0"/>
              <a:t># of passes and when</a:t>
            </a:r>
          </a:p>
          <a:p>
            <a:r>
              <a:rPr lang="en-US" dirty="0"/>
              <a:t>Unusual conditions/circumstances</a:t>
            </a:r>
          </a:p>
          <a:p>
            <a:pPr>
              <a:buNone/>
            </a:pPr>
            <a:r>
              <a:rPr lang="en-US" dirty="0"/>
              <a:t> </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7" name="Picture 6"/>
          <p:cNvPicPr>
            <a:picLocks noChangeAspect="1"/>
          </p:cNvPicPr>
          <p:nvPr/>
        </p:nvPicPr>
        <p:blipFill>
          <a:blip r:embed="rId3"/>
          <a:stretch>
            <a:fillRect/>
          </a:stretch>
        </p:blipFill>
        <p:spPr>
          <a:xfrm>
            <a:off x="1371600" y="3479800"/>
            <a:ext cx="3876085" cy="2743200"/>
          </a:xfrm>
          <a:prstGeom prst="rect">
            <a:avLst/>
          </a:prstGeom>
        </p:spPr>
      </p:pic>
      <p:sp>
        <p:nvSpPr>
          <p:cNvPr id="8" name="TextBox 7"/>
          <p:cNvSpPr txBox="1"/>
          <p:nvPr/>
        </p:nvSpPr>
        <p:spPr>
          <a:xfrm>
            <a:off x="457200" y="5785535"/>
            <a:ext cx="6252972" cy="646331"/>
          </a:xfrm>
          <a:prstGeom prst="rect">
            <a:avLst/>
          </a:prstGeom>
          <a:solidFill>
            <a:srgbClr val="FFFF00"/>
          </a:solidFill>
        </p:spPr>
        <p:txBody>
          <a:bodyPr wrap="square" rtlCol="0">
            <a:spAutoFit/>
          </a:bodyPr>
          <a:lstStyle/>
          <a:p>
            <a:r>
              <a:rPr lang="en-US" dirty="0"/>
              <a:t>Insert an example of your state’s event log and explain how to fill it out.  Delete this yellow box before making the presentation.</a:t>
            </a:r>
          </a:p>
        </p:txBody>
      </p:sp>
      <p:sp>
        <p:nvSpPr>
          <p:cNvPr id="10" name="Rectangle 9"/>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704365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89000"/>
          </a:xfrm>
        </p:spPr>
        <p:txBody>
          <a:bodyPr/>
          <a:lstStyle/>
          <a:p>
            <a:r>
              <a:rPr lang="en-US" dirty="0"/>
              <a:t>Good job!</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b="56033"/>
          <a:stretch>
            <a:fillRect/>
          </a:stretch>
        </p:blipFill>
        <p:spPr>
          <a:xfrm>
            <a:off x="685800" y="1212599"/>
            <a:ext cx="6929598" cy="4687669"/>
          </a:xfrm>
        </p:spPr>
      </p:pic>
      <p:sp>
        <p:nvSpPr>
          <p:cNvPr id="3" name="TextBox 2"/>
          <p:cNvSpPr txBox="1"/>
          <p:nvPr/>
        </p:nvSpPr>
        <p:spPr>
          <a:xfrm>
            <a:off x="304800" y="3200400"/>
            <a:ext cx="6781800" cy="1384995"/>
          </a:xfrm>
          <a:prstGeom prst="rect">
            <a:avLst/>
          </a:prstGeom>
          <a:solidFill>
            <a:srgbClr val="FFFF00"/>
          </a:solidFill>
          <a:ln w="3175">
            <a:solidFill>
              <a:schemeClr val="tx1"/>
            </a:solidFill>
          </a:ln>
        </p:spPr>
        <p:txBody>
          <a:bodyPr wrap="square" rtlCol="0">
            <a:spAutoFit/>
          </a:bodyPr>
          <a:lstStyle/>
          <a:p>
            <a:pPr algn="ctr"/>
            <a:r>
              <a:rPr lang="en-US" sz="2800" dirty="0">
                <a:latin typeface="Arial" pitchFamily="34" charset="0"/>
                <a:cs typeface="Arial" pitchFamily="34" charset="0"/>
              </a:rPr>
              <a:t>Being prepared makes all the difference! </a:t>
            </a:r>
          </a:p>
          <a:p>
            <a:pPr algn="ctr"/>
            <a:r>
              <a:rPr lang="en-US" sz="2800" dirty="0">
                <a:latin typeface="Arial" pitchFamily="34" charset="0"/>
                <a:cs typeface="Arial" pitchFamily="34" charset="0"/>
              </a:rPr>
              <a:t>Make use of the weather tools you have. </a:t>
            </a:r>
          </a:p>
          <a:p>
            <a:pPr algn="ctr"/>
            <a:r>
              <a:rPr lang="en-US" sz="2800" dirty="0">
                <a:latin typeface="Arial" pitchFamily="34" charset="0"/>
                <a:cs typeface="Arial" pitchFamily="34" charset="0"/>
              </a:rPr>
              <a:t>Search for new and better tools!</a:t>
            </a:r>
          </a:p>
        </p:txBody>
      </p:sp>
      <p:pic>
        <p:nvPicPr>
          <p:cNvPr id="5" name="Picture 4" descr="Clear Roads Logo use.jpg"/>
          <p:cNvPicPr>
            <a:picLocks noChangeAspect="1"/>
          </p:cNvPicPr>
          <p:nvPr/>
        </p:nvPicPr>
        <p:blipFill>
          <a:blip r:embed="rId4"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27971322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True or False: Discussing different scenarios with your crew can help them be better prepared for various weather situations.</a:t>
            </a:r>
          </a:p>
          <a:p>
            <a:pPr>
              <a:buNone/>
            </a:pPr>
            <a:endParaRPr lang="en-US" sz="3600" dirty="0">
              <a:effectLst/>
            </a:endParaRPr>
          </a:p>
          <a:p>
            <a:pPr marL="742950" lvl="0" indent="-742950">
              <a:buClr>
                <a:schemeClr val="bg1"/>
              </a:buClr>
              <a:buFont typeface="+mj-lt"/>
              <a:buAutoNum type="alphaUcPeriod"/>
            </a:pPr>
            <a:r>
              <a:rPr lang="en-US" sz="3600" dirty="0">
                <a:effectLst/>
              </a:rPr>
              <a:t>True</a:t>
            </a:r>
          </a:p>
          <a:p>
            <a:pPr marL="742950" lvl="0" indent="-742950">
              <a:buClr>
                <a:schemeClr val="bg1"/>
              </a:buClr>
              <a:buFont typeface="+mj-lt"/>
              <a:buAutoNum type="alphaUcPeriod"/>
            </a:pPr>
            <a:r>
              <a:rPr lang="en-US" sz="3600" dirty="0">
                <a:effectLst/>
              </a:rPr>
              <a:t>False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True or False: Discussing different scenarios with your crew can help them be better prepared for various weather situations.</a:t>
            </a:r>
          </a:p>
          <a:p>
            <a:pPr>
              <a:buNone/>
            </a:pPr>
            <a:endParaRPr lang="en-US" sz="3600" dirty="0">
              <a:effectLst/>
            </a:endParaRPr>
          </a:p>
          <a:p>
            <a:pPr marL="742950" lvl="0" indent="-742950">
              <a:buFont typeface="+mj-lt"/>
              <a:buAutoNum type="alphaUcPeriod"/>
            </a:pPr>
            <a:r>
              <a:rPr lang="en-US" sz="3600" dirty="0">
                <a:solidFill>
                  <a:srgbClr val="FFFF00"/>
                </a:solidFill>
                <a:effectLst/>
              </a:rPr>
              <a:t>True</a:t>
            </a:r>
            <a:endParaRPr lang="en-US" sz="3600" dirty="0">
              <a:solidFill>
                <a:schemeClr val="accent1">
                  <a:lumMod val="75000"/>
                </a:schemeClr>
              </a:solidFill>
              <a:effectLst/>
            </a:endParaRPr>
          </a:p>
          <a:p>
            <a:pPr marL="742950" lvl="0" indent="-742950">
              <a:buFont typeface="+mj-lt"/>
              <a:buAutoNum type="alphaUcPeriod"/>
            </a:pPr>
            <a:r>
              <a:rPr lang="en-US" sz="3600" dirty="0">
                <a:solidFill>
                  <a:schemeClr val="accent1">
                    <a:lumMod val="75000"/>
                  </a:schemeClr>
                </a:solidFill>
                <a:effectLst/>
              </a:rPr>
              <a:t>False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686800" cy="4419600"/>
          </a:xfrm>
        </p:spPr>
        <p:txBody>
          <a:bodyPr>
            <a:normAutofit/>
          </a:bodyPr>
          <a:lstStyle/>
          <a:p>
            <a:r>
              <a:rPr lang="en-US" sz="2000" dirty="0">
                <a:latin typeface="Arial" pitchFamily="34" charset="0"/>
                <a:cs typeface="Arial" pitchFamily="34" charset="0"/>
              </a:rPr>
              <a:t>AASHTO, Clear Roads Computer Based training:</a:t>
            </a:r>
          </a:p>
          <a:p>
            <a:pPr lvl="1"/>
            <a:r>
              <a:rPr lang="en-US" sz="1600" dirty="0">
                <a:latin typeface="Arial" pitchFamily="34" charset="0"/>
                <a:cs typeface="Arial" pitchFamily="34" charset="0"/>
              </a:rPr>
              <a:t>Anti-icing/RWIS: Lesson 4 Weather Basics and Lesson 5 Weather and Roadway Monitoring for Anti-icing Decisions</a:t>
            </a:r>
          </a:p>
          <a:p>
            <a:pPr lvl="1"/>
            <a:r>
              <a:rPr lang="en-US" sz="1600" dirty="0">
                <a:latin typeface="Arial" pitchFamily="34" charset="0"/>
                <a:cs typeface="Arial" pitchFamily="34" charset="0"/>
              </a:rPr>
              <a:t>Deicing: Unit 5 Application Guidelines</a:t>
            </a:r>
          </a:p>
          <a:p>
            <a:pPr lvl="1"/>
            <a:r>
              <a:rPr lang="en-US" sz="1600" dirty="0">
                <a:latin typeface="Arial" pitchFamily="34" charset="0"/>
                <a:cs typeface="Arial" pitchFamily="34" charset="0"/>
              </a:rPr>
              <a:t>Winter Maintenance Management: Unit 3 Operational Methods</a:t>
            </a:r>
          </a:p>
          <a:p>
            <a:r>
              <a:rPr lang="en-US" sz="2000" dirty="0">
                <a:latin typeface="Arial" pitchFamily="34" charset="0"/>
                <a:cs typeface="Arial" pitchFamily="34" charset="0"/>
              </a:rPr>
              <a:t>Iowa DOT New Operator Snow and Ice Training Slides 92-127.pptx</a:t>
            </a:r>
          </a:p>
          <a:p>
            <a:r>
              <a:rPr lang="en-US" sz="2000" dirty="0">
                <a:latin typeface="Arial" pitchFamily="34" charset="0"/>
                <a:cs typeface="Arial" pitchFamily="34" charset="0"/>
              </a:rPr>
              <a:t>Maine DOT National Weather Service.pptx</a:t>
            </a:r>
          </a:p>
          <a:p>
            <a:r>
              <a:rPr lang="en-US" sz="2000" dirty="0">
                <a:latin typeface="Arial" pitchFamily="34" charset="0"/>
                <a:cs typeface="Arial" pitchFamily="34" charset="0"/>
              </a:rPr>
              <a:t>MDOT Winter Operations Trucking Driving School Pages 165-170.pdf</a:t>
            </a:r>
          </a:p>
        </p:txBody>
      </p:sp>
      <p:sp>
        <p:nvSpPr>
          <p:cNvPr id="2" name="Title 1"/>
          <p:cNvSpPr>
            <a:spLocks noGrp="1"/>
          </p:cNvSpPr>
          <p:nvPr>
            <p:ph type="title"/>
          </p:nvPr>
        </p:nvSpPr>
        <p:spPr>
          <a:xfrm>
            <a:off x="457200" y="177800"/>
            <a:ext cx="8229600" cy="889000"/>
          </a:xfrm>
        </p:spPr>
        <p:txBody>
          <a:bodyPr/>
          <a:lstStyle/>
          <a:p>
            <a:r>
              <a:rPr lang="en-US" dirty="0"/>
              <a:t>Additional resources	</a:t>
            </a:r>
          </a:p>
        </p:txBody>
      </p:sp>
      <p:pic>
        <p:nvPicPr>
          <p:cNvPr id="4" name="Picture 3" descr="Clear Roads Logo use.jpg"/>
          <p:cNvPicPr>
            <a:picLocks noChangeAspect="1"/>
          </p:cNvPicPr>
          <p:nvPr/>
        </p:nvPicPr>
        <p:blipFill>
          <a:blip r:embed="rId3"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05200" y="3886200"/>
            <a:ext cx="24384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52600" y="4495800"/>
            <a:ext cx="54102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8800" y="4191000"/>
            <a:ext cx="42672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00200" y="4800600"/>
            <a:ext cx="26670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990600"/>
            <a:ext cx="7772400" cy="4191000"/>
          </a:xfrm>
        </p:spPr>
        <p:txBody>
          <a:bodyPr>
            <a:normAutofit/>
          </a:bodyPr>
          <a:lstStyle/>
          <a:p>
            <a:r>
              <a:rPr lang="en-US" sz="2000" dirty="0">
                <a:latin typeface="Arial" pitchFamily="34" charset="0"/>
                <a:cs typeface="Arial" pitchFamily="34" charset="0"/>
              </a:rPr>
              <a:t>Ohio DOT Snow and Ice Control Course Presentation 105 slides 50-82.pptx and Snow and Ice Control Course Manual 105 Pages 21-31.pdf</a:t>
            </a:r>
          </a:p>
          <a:p>
            <a:r>
              <a:rPr lang="en-US" sz="2000" dirty="0">
                <a:latin typeface="Arial" pitchFamily="34" charset="0"/>
                <a:cs typeface="Arial" pitchFamily="34" charset="0"/>
              </a:rPr>
              <a:t>Tailoring the Approach to the Storm Webinar 2013.pptx</a:t>
            </a:r>
          </a:p>
          <a:p>
            <a:r>
              <a:rPr lang="en-US" sz="2000" dirty="0">
                <a:latin typeface="Arial" pitchFamily="34" charset="0"/>
                <a:cs typeface="Arial" pitchFamily="34" charset="0"/>
              </a:rPr>
              <a:t>Wisconsin Winter Maintenance Supervisor Training Guide Reference Weather and Decision Making.pptx</a:t>
            </a:r>
          </a:p>
          <a:p>
            <a:r>
              <a:rPr lang="en-US" sz="2000" dirty="0">
                <a:latin typeface="Arial" pitchFamily="34" charset="0"/>
                <a:cs typeface="Arial" pitchFamily="34" charset="0"/>
              </a:rPr>
              <a:t>Online resources:</a:t>
            </a:r>
          </a:p>
          <a:p>
            <a:pPr lvl="1"/>
            <a:r>
              <a:rPr lang="en-US" sz="1600" dirty="0">
                <a:latin typeface="Arial" pitchFamily="34" charset="0"/>
                <a:cs typeface="Arial" pitchFamily="34" charset="0"/>
              </a:rPr>
              <a:t>National Weather Service:  </a:t>
            </a:r>
            <a:r>
              <a:rPr lang="en-US" sz="1600" dirty="0">
                <a:effectLst/>
                <a:latin typeface="Arial" pitchFamily="34" charset="0"/>
                <a:cs typeface="Arial" pitchFamily="34" charset="0"/>
                <a:hlinkClick r:id="rId3"/>
              </a:rPr>
              <a:t>http://www.weather.gov/</a:t>
            </a:r>
            <a:endParaRPr lang="en-US" sz="1600" dirty="0">
              <a:effectLst/>
              <a:latin typeface="Arial" pitchFamily="34" charset="0"/>
              <a:cs typeface="Arial" pitchFamily="34" charset="0"/>
            </a:endParaRPr>
          </a:p>
          <a:p>
            <a:pPr lvl="1"/>
            <a:r>
              <a:rPr lang="en-US" sz="1600" dirty="0">
                <a:latin typeface="Arial" pitchFamily="34" charset="0"/>
                <a:cs typeface="Arial" pitchFamily="34" charset="0"/>
              </a:rPr>
              <a:t>MDSS</a:t>
            </a:r>
            <a:r>
              <a:rPr lang="en-US" sz="1600" dirty="0">
                <a:effectLst/>
                <a:latin typeface="Arial" pitchFamily="34" charset="0"/>
                <a:cs typeface="Arial" pitchFamily="34" charset="0"/>
              </a:rPr>
              <a:t>:  </a:t>
            </a:r>
            <a:r>
              <a:rPr lang="en-US" sz="1600" dirty="0">
                <a:effectLst/>
                <a:latin typeface="Arial" pitchFamily="34" charset="0"/>
                <a:cs typeface="Arial" pitchFamily="34" charset="0"/>
                <a:hlinkClick r:id="rId4"/>
              </a:rPr>
              <a:t>http://www.rap.ucar.edu/projects/rdwx_mdss/</a:t>
            </a:r>
            <a:endParaRPr lang="en-US" sz="1600" dirty="0">
              <a:effectLst/>
              <a:latin typeface="Arial" pitchFamily="34" charset="0"/>
              <a:cs typeface="Arial" pitchFamily="34" charset="0"/>
            </a:endParaRPr>
          </a:p>
          <a:p>
            <a:pPr lvl="1"/>
            <a:r>
              <a:rPr lang="en-US" sz="1600" dirty="0">
                <a:latin typeface="Arial" pitchFamily="34" charset="0"/>
                <a:cs typeface="Arial" pitchFamily="34" charset="0"/>
              </a:rPr>
              <a:t>RWIS:  </a:t>
            </a:r>
            <a:r>
              <a:rPr lang="en-US" sz="1600" dirty="0">
                <a:effectLst/>
                <a:latin typeface="Arial" pitchFamily="34" charset="0"/>
                <a:cs typeface="Arial" pitchFamily="34" charset="0"/>
                <a:hlinkClick r:id="rId5"/>
              </a:rPr>
              <a:t>https://mesonet.agron.iastate.edu/RWIS/currentSF.phtml</a:t>
            </a:r>
            <a:endParaRPr lang="en-US" sz="1600" dirty="0">
              <a:effectLst/>
              <a:latin typeface="Arial" pitchFamily="34" charset="0"/>
              <a:cs typeface="Arial" pitchFamily="34" charset="0"/>
            </a:endParaRPr>
          </a:p>
          <a:p>
            <a:pPr lvl="1"/>
            <a:r>
              <a:rPr lang="en-US" sz="1600" dirty="0">
                <a:latin typeface="Arial" pitchFamily="34" charset="0"/>
                <a:cs typeface="Arial" pitchFamily="34" charset="0"/>
              </a:rPr>
              <a:t>DTN:  </a:t>
            </a:r>
            <a:r>
              <a:rPr lang="en-US" sz="1600" dirty="0">
                <a:effectLst/>
                <a:latin typeface="Arial" pitchFamily="34" charset="0"/>
                <a:cs typeface="Arial" pitchFamily="34" charset="0"/>
                <a:hlinkClick r:id="rId6"/>
              </a:rPr>
              <a:t>http://online.dtn.com/online/</a:t>
            </a:r>
            <a:endParaRPr lang="en-US" sz="1600" dirty="0">
              <a:effectLst/>
              <a:latin typeface="Arial" pitchFamily="34" charset="0"/>
              <a:cs typeface="Arial" pitchFamily="34" charset="0"/>
            </a:endParaRPr>
          </a:p>
        </p:txBody>
      </p:sp>
      <p:sp>
        <p:nvSpPr>
          <p:cNvPr id="2" name="Title 1"/>
          <p:cNvSpPr>
            <a:spLocks noGrp="1"/>
          </p:cNvSpPr>
          <p:nvPr>
            <p:ph type="title"/>
          </p:nvPr>
        </p:nvSpPr>
        <p:spPr>
          <a:xfrm>
            <a:off x="457200" y="177800"/>
            <a:ext cx="8229600" cy="889000"/>
          </a:xfrm>
        </p:spPr>
        <p:txBody>
          <a:bodyPr/>
          <a:lstStyle/>
          <a:p>
            <a:r>
              <a:rPr lang="en-US" dirty="0"/>
              <a:t>Additional resources	</a:t>
            </a:r>
          </a:p>
        </p:txBody>
      </p:sp>
      <p:pic>
        <p:nvPicPr>
          <p:cNvPr id="4" name="Picture 3" descr="Clear Roads Logo use.jpg"/>
          <p:cNvPicPr>
            <a:picLocks noChangeAspect="1"/>
          </p:cNvPicPr>
          <p:nvPr/>
        </p:nvPicPr>
        <p:blipFill>
          <a:blip r:embed="rId7" cstate="print"/>
          <a:stretch>
            <a:fillRect/>
          </a:stretch>
        </p:blipFill>
        <p:spPr>
          <a:xfrm>
            <a:off x="7243572" y="5937515"/>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A747B30-EDB5-47B6-9945-EDDFDB67C1EA}&quot;/&gt;&lt;isInvalidForFieldText val=&quot;1&quot;/&gt;&lt;Image&gt;&lt;filename val=&quot;\\Kcfile01\SHARE\USERS\pmuder\My Documents\My Adobe Presentations\WEATHER BASICS\data\asimages\{6A747B30-EDB5-47B6-9945-EDDFDB67C1EA}_45.png&quot;/&gt;&lt;left val=&quot;16&quot;/&gt;&lt;top val=&quot;92&quot;/&gt;&lt;width val=&quot;694&quot;/&gt;&lt;height val=&quot;373&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11FFE55-A1DD-4FD8-93B4-0AE140D713DB}&quot;/&gt;&lt;isInvalidForFieldText val=&quot;1&quot;/&gt;&lt;Image&gt;&lt;filename val=&quot;\\Kcfile01\SHARE\USERS\pmuder\My Documents\My Adobe Presentations\WEATHER BASICS\data\asimages\{A11FFE55-A1DD-4FD8-93B4-0AE140D713DB}_32.png&quot;/&gt;&lt;left val=&quot;64&quot;/&gt;&lt;top val=&quot;89&quot;/&gt;&lt;width val=&quot;586&quot;/&gt;&lt;height val=&quot;106&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24CF9E2-8786-488D-9C2D-E1F537406310}&quot;/&gt;&lt;isInvalidForFieldText val=&quot;1&quot;/&gt;&lt;Image&gt;&lt;filename val=&quot;\\Kcfile01\SHARE\USERS\pmuder\My Documents\My Adobe Presentations\WEATHER BASICS\data\asimages\{324CF9E2-8786-488D-9C2D-E1F537406310}_34.png&quot;/&gt;&lt;left val=&quot;23&quot;/&gt;&lt;top val=&quot;83&quot;/&gt;&lt;width val=&quot;674&quot;/&gt;&lt;height val=&quot;374&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A9930724-14D6-4EED-9889-001148A189AC}&quot;/&gt;&lt;isInvalidForFieldText val=&quot;1&quot;/&gt;&lt;Image&gt;&lt;filename val=&quot;\\Kcfile01\SHARE\USERS\pmuder\My Documents\My Adobe Presentations\WEATHER BASICS\data\asimages\{A9930724-14D6-4EED-9889-001148A189AC}_35.png&quot;/&gt;&lt;left val=&quot;66&quot;/&gt;&lt;top val=&quot;77&quot;/&gt;&lt;width val=&quot;638&quot;/&gt;&lt;height val=&quot;26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33AFDA4D-8CFD-462B-97A6-32729CACF320}&quot;/&gt;&lt;isInvalidForFieldText val=&quot;0&quot;/&gt;&lt;Image&gt;&lt;filename val=&quot;\\Kcfile01\SHARE\USERS\pmuder\My Documents\My Adobe Presentations\WEATHER BASICS\data\asimages\{33AFDA4D-8CFD-462B-97A6-32729CACF320}_35.png&quot;/&gt;&lt;left val=&quot;407&quot;/&gt;&lt;top val=&quot;335&quot;/&gt;&lt;width val=&quot;291&quot;/&gt;&lt;height val=&quot;16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6C7AAB8-CA3F-42FF-B525-4EA31B18E7F9}&quot;/&gt;&lt;isInvalidForFieldText val=&quot;0&quot;/&gt;&lt;Image&gt;&lt;filename val=&quot;\\Kcfile01\SHARE\USERS\pmuder\My Documents\My Adobe Presentations\WEATHER BASICS\data\asimages\{76C7AAB8-CA3F-42FF-B525-4EA31B18E7F9}_35.png&quot;/&gt;&lt;left val=&quot;113&quot;/&gt;&lt;top val=&quot;341&quot;/&gt;&lt;width val=&quot;183&quot;/&gt;&lt;height val=&quot;135&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F9AC75-EC1D-47D2-B9D1-232C342251B5}&quot;/&gt;&lt;isInvalidForFieldText val=&quot;1&quot;/&gt;&lt;Image&gt;&lt;filename val=&quot;\\Kcfile01\SHARE\USERS\pmuder\My Documents\My Adobe Presentations\WEATHER BASICS\data\asimages\{B6F9AC75-EC1D-47D2-B9D1-232C342251B5}_36.png&quot;/&gt;&lt;left val=&quot;36&quot;/&gt;&lt;top val=&quot;95&quot;/&gt;&lt;width val=&quot;663&quot;/&gt;&lt;height val=&quot;27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A9EE6E3-6D41-46B8-8C18-1AEF93656C02}&quot;/&gt;&lt;isInvalidForFieldText val=&quot;0&quot;/&gt;&lt;Image&gt;&lt;filename val=&quot;\\Kcfile01\SHARE\USERS\pmuder\My Documents\My Adobe Presentations\WEATHER BASICS\data\asimages\{7A9EE6E3-6D41-46B8-8C18-1AEF93656C02}_36.png&quot;/&gt;&lt;left val=&quot;215&quot;/&gt;&lt;top val=&quot;374&quot;/&gt;&lt;width val=&quot;285&quot;/&gt;&lt;height val=&quot;166&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5867</TotalTime>
  <Words>8711</Words>
  <Application>Microsoft Office PowerPoint</Application>
  <PresentationFormat>On-screen Show (4:3)</PresentationFormat>
  <Paragraphs>1343</Paragraphs>
  <Slides>102</Slides>
  <Notes>101</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102</vt:i4>
      </vt:variant>
    </vt:vector>
  </HeadingPairs>
  <TitlesOfParts>
    <vt:vector size="113" baseType="lpstr">
      <vt:lpstr>Arial Unicode MS</vt:lpstr>
      <vt:lpstr>ＭＳ Ｐゴシック</vt:lpstr>
      <vt:lpstr>ＭＳ Ｐゴシック</vt:lpstr>
      <vt:lpstr>Arial</vt:lpstr>
      <vt:lpstr>Calibri</vt:lpstr>
      <vt:lpstr>Frutiger LT 55 Roman</vt:lpstr>
      <vt:lpstr>Times New Roman</vt:lpstr>
      <vt:lpstr>Tw Cen MT</vt:lpstr>
      <vt:lpstr>Tw Cen MT Condensed Extra Bold</vt:lpstr>
      <vt:lpstr>Wingdings</vt:lpstr>
      <vt:lpstr>Office Theme</vt:lpstr>
      <vt:lpstr>Module 16:  Weather Basics</vt:lpstr>
      <vt:lpstr>PowerPoint Presentation</vt:lpstr>
      <vt:lpstr>PowerPoint Presentation</vt:lpstr>
      <vt:lpstr>PowerPoint Presentation</vt:lpstr>
      <vt:lpstr>PowerPoint Presentation</vt:lpstr>
      <vt:lpstr>Module 16:  Weather Basics</vt:lpstr>
      <vt:lpstr>FACILITATOR NOTES (do not show during class)</vt:lpstr>
      <vt:lpstr>This module contains these topics:</vt:lpstr>
      <vt:lpstr>Weather forecasts</vt:lpstr>
      <vt:lpstr>What are weather forecasts?</vt:lpstr>
      <vt:lpstr>Forecasts</vt:lpstr>
      <vt:lpstr>Test Question</vt:lpstr>
      <vt:lpstr>Test Question</vt:lpstr>
      <vt:lpstr>Weather information sources</vt:lpstr>
      <vt:lpstr>Test Question</vt:lpstr>
      <vt:lpstr>Test Question</vt:lpstr>
      <vt:lpstr>Media and internet</vt:lpstr>
      <vt:lpstr>Test Question</vt:lpstr>
      <vt:lpstr>Test Question</vt:lpstr>
      <vt:lpstr>National Weather Service</vt:lpstr>
      <vt:lpstr>Value-added meteorologists</vt:lpstr>
      <vt:lpstr>Example report</vt:lpstr>
      <vt:lpstr>PowerPoint Presentation</vt:lpstr>
      <vt:lpstr>Example report</vt:lpstr>
      <vt:lpstr>Example report</vt:lpstr>
      <vt:lpstr>Look out the window!</vt:lpstr>
      <vt:lpstr>Weather tracking</vt:lpstr>
      <vt:lpstr>Pavement vs. air temperature</vt:lpstr>
      <vt:lpstr>Test Question</vt:lpstr>
      <vt:lpstr>Test Question</vt:lpstr>
      <vt:lpstr>Pavement temperature</vt:lpstr>
      <vt:lpstr>PowerPoint Presentation</vt:lpstr>
      <vt:lpstr>PowerPoint Presentation</vt:lpstr>
      <vt:lpstr>PowerPoint Presentation</vt:lpstr>
      <vt:lpstr>Test Question</vt:lpstr>
      <vt:lpstr>Test Question</vt:lpstr>
      <vt:lpstr>Test Question</vt:lpstr>
      <vt:lpstr>Test Question</vt:lpstr>
      <vt:lpstr>Road Weather Information Systems  (RWIS)</vt:lpstr>
      <vt:lpstr>PowerPoint Presentation</vt:lpstr>
      <vt:lpstr>Test Question</vt:lpstr>
      <vt:lpstr>Test Question</vt:lpstr>
      <vt:lpstr>RWIS </vt:lpstr>
      <vt:lpstr>RWIS information for many states can be found at: https://mesonet.agron.iastate.edu/RWIS/currentSF.phtml</vt:lpstr>
      <vt:lpstr>Or at: http://mesowest.utah.edu</vt:lpstr>
      <vt:lpstr>Road Weather Information System  (RWIS)</vt:lpstr>
      <vt:lpstr>RWIS benefits</vt:lpstr>
      <vt:lpstr>PowerPoint Presentation</vt:lpstr>
      <vt:lpstr>Test Question</vt:lpstr>
      <vt:lpstr>Test Question</vt:lpstr>
      <vt:lpstr>Test Question</vt:lpstr>
      <vt:lpstr>Test Question</vt:lpstr>
      <vt:lpstr>PowerPoint Presentation</vt:lpstr>
      <vt:lpstr>PowerPoint Presentation</vt:lpstr>
      <vt:lpstr>Subsurface: fall scenario</vt:lpstr>
      <vt:lpstr>Subsurface: winter scenario</vt:lpstr>
      <vt:lpstr>Subsurface: spring scenario</vt:lpstr>
      <vt:lpstr>Test Question</vt:lpstr>
      <vt:lpstr>Test Question</vt:lpstr>
      <vt:lpstr>PowerPoint Presentation</vt:lpstr>
      <vt:lpstr>Influence of cloud cover</vt:lpstr>
      <vt:lpstr>Influence of wind</vt:lpstr>
      <vt:lpstr>Test Question</vt:lpstr>
      <vt:lpstr>Test Question</vt:lpstr>
      <vt:lpstr>Dew point</vt:lpstr>
      <vt:lpstr>Beware when dew point and pavement   temps converge</vt:lpstr>
      <vt:lpstr>Test Question</vt:lpstr>
      <vt:lpstr>Test Question</vt:lpstr>
      <vt:lpstr>PowerPoint Presentation</vt:lpstr>
      <vt:lpstr>Test Question</vt:lpstr>
      <vt:lpstr>Test Question</vt:lpstr>
      <vt:lpstr>Maintenance Decision Support Systems  (MDSS)</vt:lpstr>
      <vt:lpstr>MDSS</vt:lpstr>
      <vt:lpstr>Maintenance Decision Support System (MDSS)</vt:lpstr>
      <vt:lpstr>PowerPoint Presentation</vt:lpstr>
      <vt:lpstr>Application rate recommendations</vt:lpstr>
      <vt:lpstr>Test Question</vt:lpstr>
      <vt:lpstr>Test Question</vt:lpstr>
      <vt:lpstr>Weather and decision making</vt:lpstr>
      <vt:lpstr>Applied Weather:  The use of weather information </vt:lpstr>
      <vt:lpstr>Applied weather – before the storm</vt:lpstr>
      <vt:lpstr>PowerPoint Presentation</vt:lpstr>
      <vt:lpstr>Using weather information – during the storm</vt:lpstr>
      <vt:lpstr>Using weather information – near or after the storm</vt:lpstr>
      <vt:lpstr>PowerPoint Presentation</vt:lpstr>
      <vt:lpstr>Test Question</vt:lpstr>
      <vt:lpstr>Test Question</vt:lpstr>
      <vt:lpstr>Optional operations discussion</vt:lpstr>
      <vt:lpstr>Scenario 1: Wednesday 2 inch snow storm predicted at 5 am lasting until noon</vt:lpstr>
      <vt:lpstr>Scenario 2:  High chance of frost overnight</vt:lpstr>
      <vt:lpstr>Scenario 3</vt:lpstr>
      <vt:lpstr>Importance of Record Keeping</vt:lpstr>
      <vt:lpstr>Level of Service</vt:lpstr>
      <vt:lpstr>Document Your Operations</vt:lpstr>
      <vt:lpstr>Good job!</vt:lpstr>
      <vt:lpstr>Test Question</vt:lpstr>
      <vt:lpstr>Test Question</vt:lpstr>
      <vt:lpstr>Additional resources </vt:lpstr>
      <vt:lpstr>Additional resources </vt:lpstr>
      <vt:lpstr>Acknowledgements </vt:lpstr>
      <vt:lpstr>PowerPoint Presentation</vt:lpstr>
      <vt:lpstr>Thank you for your good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Jim L. Frye [KDOT]</cp:lastModifiedBy>
  <cp:revision>329</cp:revision>
  <dcterms:created xsi:type="dcterms:W3CDTF">2012-11-22T11:43:17Z</dcterms:created>
  <dcterms:modified xsi:type="dcterms:W3CDTF">2017-08-09T15:08:12Z</dcterms:modified>
</cp:coreProperties>
</file>