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673" r:id="rId2"/>
    <p:sldId id="674" r:id="rId3"/>
    <p:sldId id="681" r:id="rId4"/>
    <p:sldId id="676" r:id="rId5"/>
    <p:sldId id="680" r:id="rId6"/>
    <p:sldId id="678" r:id="rId7"/>
    <p:sldId id="679" r:id="rId8"/>
    <p:sldId id="550" r:id="rId9"/>
    <p:sldId id="551" r:id="rId10"/>
    <p:sldId id="552" r:id="rId11"/>
    <p:sldId id="553" r:id="rId12"/>
    <p:sldId id="554" r:id="rId13"/>
    <p:sldId id="555" r:id="rId14"/>
    <p:sldId id="616" r:id="rId15"/>
    <p:sldId id="659" r:id="rId16"/>
    <p:sldId id="556" r:id="rId17"/>
    <p:sldId id="557" r:id="rId18"/>
    <p:sldId id="558" r:id="rId19"/>
    <p:sldId id="559" r:id="rId20"/>
    <p:sldId id="560" r:id="rId21"/>
    <p:sldId id="561" r:id="rId22"/>
    <p:sldId id="562" r:id="rId23"/>
    <p:sldId id="617" r:id="rId24"/>
    <p:sldId id="660" r:id="rId25"/>
    <p:sldId id="563" r:id="rId26"/>
    <p:sldId id="622" r:id="rId27"/>
    <p:sldId id="671" r:id="rId28"/>
    <p:sldId id="564" r:id="rId29"/>
    <p:sldId id="565" r:id="rId30"/>
    <p:sldId id="620" r:id="rId31"/>
    <p:sldId id="661" r:id="rId32"/>
    <p:sldId id="566" r:id="rId33"/>
    <p:sldId id="567" r:id="rId34"/>
    <p:sldId id="568" r:id="rId35"/>
    <p:sldId id="569" r:id="rId36"/>
    <p:sldId id="570" r:id="rId37"/>
    <p:sldId id="618" r:id="rId38"/>
    <p:sldId id="662" r:id="rId39"/>
    <p:sldId id="571" r:id="rId40"/>
    <p:sldId id="621" r:id="rId41"/>
    <p:sldId id="663" r:id="rId42"/>
    <p:sldId id="572" r:id="rId43"/>
    <p:sldId id="573" r:id="rId44"/>
    <p:sldId id="574" r:id="rId45"/>
    <p:sldId id="619" r:id="rId46"/>
    <p:sldId id="664" r:id="rId47"/>
    <p:sldId id="575" r:id="rId48"/>
    <p:sldId id="576" r:id="rId49"/>
    <p:sldId id="577" r:id="rId50"/>
    <p:sldId id="578" r:id="rId51"/>
    <p:sldId id="623" r:id="rId52"/>
    <p:sldId id="624" r:id="rId53"/>
    <p:sldId id="625" r:id="rId54"/>
    <p:sldId id="626" r:id="rId55"/>
    <p:sldId id="627" r:id="rId56"/>
    <p:sldId id="628" r:id="rId57"/>
    <p:sldId id="629" r:id="rId58"/>
    <p:sldId id="630" r:id="rId59"/>
    <p:sldId id="631" r:id="rId60"/>
    <p:sldId id="632" r:id="rId61"/>
    <p:sldId id="633" r:id="rId62"/>
    <p:sldId id="634" r:id="rId63"/>
    <p:sldId id="635" r:id="rId64"/>
    <p:sldId id="665" r:id="rId65"/>
    <p:sldId id="636" r:id="rId66"/>
    <p:sldId id="637" r:id="rId67"/>
    <p:sldId id="638" r:id="rId68"/>
    <p:sldId id="639" r:id="rId69"/>
    <p:sldId id="666" r:id="rId70"/>
    <p:sldId id="640" r:id="rId71"/>
    <p:sldId id="641" r:id="rId72"/>
    <p:sldId id="642" r:id="rId73"/>
    <p:sldId id="643" r:id="rId74"/>
    <p:sldId id="667" r:id="rId75"/>
    <p:sldId id="672" r:id="rId76"/>
    <p:sldId id="644" r:id="rId77"/>
    <p:sldId id="645" r:id="rId78"/>
    <p:sldId id="668" r:id="rId79"/>
    <p:sldId id="646" r:id="rId80"/>
    <p:sldId id="647" r:id="rId81"/>
    <p:sldId id="648" r:id="rId82"/>
    <p:sldId id="649" r:id="rId83"/>
    <p:sldId id="669" r:id="rId84"/>
    <p:sldId id="650" r:id="rId85"/>
    <p:sldId id="651" r:id="rId86"/>
    <p:sldId id="652" r:id="rId87"/>
    <p:sldId id="653" r:id="rId88"/>
    <p:sldId id="670" r:id="rId89"/>
    <p:sldId id="682" r:id="rId90"/>
    <p:sldId id="683" r:id="rId91"/>
    <p:sldId id="654" r:id="rId92"/>
    <p:sldId id="655" r:id="rId93"/>
    <p:sldId id="656" r:id="rId94"/>
    <p:sldId id="657" r:id="rId95"/>
    <p:sldId id="658"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89319" autoAdjust="0"/>
  </p:normalViewPr>
  <p:slideViewPr>
    <p:cSldViewPr>
      <p:cViewPr varScale="1">
        <p:scale>
          <a:sx n="69" d="100"/>
          <a:sy n="69" d="100"/>
        </p:scale>
        <p:origin x="1380" y="72"/>
      </p:cViewPr>
      <p:guideLst>
        <p:guide orient="horz" pos="2160"/>
        <p:guide pos="2880"/>
      </p:guideLst>
    </p:cSldViewPr>
  </p:slideViewPr>
  <p:notesTextViewPr>
    <p:cViewPr>
      <p:scale>
        <a:sx n="1" d="1"/>
        <a:sy n="1" d="1"/>
      </p:scale>
      <p:origin x="0" y="0"/>
    </p:cViewPr>
  </p:notesTextViewPr>
  <p:sorterViewPr>
    <p:cViewPr>
      <p:scale>
        <a:sx n="100" d="100"/>
        <a:sy n="100" d="100"/>
      </p:scale>
      <p:origin x="0" y="-166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38202247191011"/>
          <c:y val="9.0239591131248105E-4"/>
          <c:w val="0.72063492063492063"/>
          <c:h val="0.68345323741007313"/>
        </c:manualLayout>
      </c:layout>
      <c:barChart>
        <c:barDir val="bar"/>
        <c:grouping val="clustered"/>
        <c:varyColors val="0"/>
        <c:ser>
          <c:idx val="2"/>
          <c:order val="0"/>
          <c:tx>
            <c:strRef>
              <c:f>Sheet1!$A$2</c:f>
              <c:strCache>
                <c:ptCount val="1"/>
              </c:strCache>
            </c:strRef>
          </c:tx>
          <c:spPr>
            <a:solidFill>
              <a:schemeClr val="hlink"/>
            </a:solidFill>
            <a:ln w="19050">
              <a:solidFill>
                <a:schemeClr val="tx1"/>
              </a:solidFill>
              <a:prstDash val="solid"/>
            </a:ln>
          </c:spPr>
          <c:invertIfNegative val="0"/>
          <c:dPt>
            <c:idx val="0"/>
            <c:invertIfNegative val="0"/>
            <c:bubble3D val="0"/>
            <c:spPr>
              <a:solidFill>
                <a:srgbClr val="00FF00"/>
              </a:solidFill>
              <a:ln w="19050">
                <a:solidFill>
                  <a:schemeClr val="tx1"/>
                </a:solidFill>
                <a:prstDash val="solid"/>
              </a:ln>
            </c:spPr>
            <c:extLst>
              <c:ext xmlns:c16="http://schemas.microsoft.com/office/drawing/2014/chart" uri="{C3380CC4-5D6E-409C-BE32-E72D297353CC}">
                <c16:uniqueId val="{00000000-B58D-4570-9E1A-8A41656B058A}"/>
              </c:ext>
            </c:extLst>
          </c:dPt>
          <c:dPt>
            <c:idx val="1"/>
            <c:invertIfNegative val="0"/>
            <c:bubble3D val="0"/>
            <c:spPr>
              <a:solidFill>
                <a:srgbClr val="00FF00"/>
              </a:solidFill>
              <a:ln w="19050">
                <a:solidFill>
                  <a:schemeClr val="tx1"/>
                </a:solidFill>
                <a:prstDash val="solid"/>
              </a:ln>
            </c:spPr>
            <c:extLst>
              <c:ext xmlns:c16="http://schemas.microsoft.com/office/drawing/2014/chart" uri="{C3380CC4-5D6E-409C-BE32-E72D297353CC}">
                <c16:uniqueId val="{00000001-B58D-4570-9E1A-8A41656B058A}"/>
              </c:ext>
            </c:extLst>
          </c:dPt>
          <c:dPt>
            <c:idx val="2"/>
            <c:invertIfNegative val="0"/>
            <c:bubble3D val="0"/>
            <c:spPr>
              <a:solidFill>
                <a:srgbClr val="00FF00"/>
              </a:solidFill>
              <a:ln w="19050">
                <a:solidFill>
                  <a:schemeClr val="tx1"/>
                </a:solidFill>
                <a:prstDash val="solid"/>
              </a:ln>
            </c:spPr>
            <c:extLst>
              <c:ext xmlns:c16="http://schemas.microsoft.com/office/drawing/2014/chart" uri="{C3380CC4-5D6E-409C-BE32-E72D297353CC}">
                <c16:uniqueId val="{00000002-B58D-4570-9E1A-8A41656B058A}"/>
              </c:ext>
            </c:extLst>
          </c:dPt>
          <c:dPt>
            <c:idx val="3"/>
            <c:invertIfNegative val="0"/>
            <c:bubble3D val="0"/>
            <c:spPr>
              <a:solidFill>
                <a:srgbClr val="FFFF00"/>
              </a:solidFill>
              <a:ln w="19050">
                <a:solidFill>
                  <a:schemeClr val="tx1"/>
                </a:solidFill>
                <a:prstDash val="solid"/>
              </a:ln>
            </c:spPr>
            <c:extLst>
              <c:ext xmlns:c16="http://schemas.microsoft.com/office/drawing/2014/chart" uri="{C3380CC4-5D6E-409C-BE32-E72D297353CC}">
                <c16:uniqueId val="{00000003-B58D-4570-9E1A-8A41656B058A}"/>
              </c:ext>
            </c:extLst>
          </c:dPt>
          <c:cat>
            <c:numRef>
              <c:f>Sheet1!$B$1:$J$1</c:f>
              <c:numCache>
                <c:formatCode>General</c:formatCode>
                <c:ptCount val="8"/>
                <c:pt idx="0">
                  <c:v>20</c:v>
                </c:pt>
                <c:pt idx="1">
                  <c:v>25</c:v>
                </c:pt>
                <c:pt idx="2">
                  <c:v>30</c:v>
                </c:pt>
                <c:pt idx="3">
                  <c:v>35</c:v>
                </c:pt>
                <c:pt idx="4">
                  <c:v>40</c:v>
                </c:pt>
                <c:pt idx="5">
                  <c:v>45</c:v>
                </c:pt>
                <c:pt idx="6">
                  <c:v>50</c:v>
                </c:pt>
                <c:pt idx="7">
                  <c:v>60</c:v>
                </c:pt>
              </c:numCache>
            </c:numRef>
          </c:cat>
          <c:val>
            <c:numRef>
              <c:f>Sheet1!$B$2:$J$2</c:f>
              <c:numCache>
                <c:formatCode>General</c:formatCode>
                <c:ptCount val="8"/>
                <c:pt idx="0">
                  <c:v>6300</c:v>
                </c:pt>
                <c:pt idx="1">
                  <c:v>2070</c:v>
                </c:pt>
                <c:pt idx="2">
                  <c:v>830</c:v>
                </c:pt>
                <c:pt idx="3">
                  <c:v>380</c:v>
                </c:pt>
                <c:pt idx="4">
                  <c:v>200</c:v>
                </c:pt>
                <c:pt idx="5">
                  <c:v>110</c:v>
                </c:pt>
                <c:pt idx="6">
                  <c:v>70</c:v>
                </c:pt>
                <c:pt idx="7">
                  <c:v>26</c:v>
                </c:pt>
              </c:numCache>
            </c:numRef>
          </c:val>
          <c:extLst>
            <c:ext xmlns:c16="http://schemas.microsoft.com/office/drawing/2014/chart" uri="{C3380CC4-5D6E-409C-BE32-E72D297353CC}">
              <c16:uniqueId val="{00000004-B58D-4570-9E1A-8A41656B058A}"/>
            </c:ext>
          </c:extLst>
        </c:ser>
        <c:dLbls>
          <c:showLegendKey val="0"/>
          <c:showVal val="0"/>
          <c:showCatName val="0"/>
          <c:showSerName val="0"/>
          <c:showPercent val="0"/>
          <c:showBubbleSize val="0"/>
        </c:dLbls>
        <c:gapWidth val="150"/>
        <c:axId val="343432672"/>
        <c:axId val="368941360"/>
      </c:barChart>
      <c:catAx>
        <c:axId val="343432672"/>
        <c:scaling>
          <c:orientation val="minMax"/>
        </c:scaling>
        <c:delete val="0"/>
        <c:axPos val="l"/>
        <c:title>
          <c:tx>
            <c:rich>
              <a:bodyPr/>
              <a:lstStyle/>
              <a:p>
                <a:pPr>
                  <a:defRPr sz="3300" b="0" i="0" u="none" strike="noStrike" baseline="0">
                    <a:solidFill>
                      <a:schemeClr val="tx1"/>
                    </a:solidFill>
                    <a:latin typeface="Arial"/>
                    <a:ea typeface="Arial"/>
                    <a:cs typeface="Arial"/>
                  </a:defRPr>
                </a:pPr>
                <a:r>
                  <a:rPr lang="en-US" dirty="0">
                    <a:solidFill>
                      <a:schemeClr val="bg1"/>
                    </a:solidFill>
                    <a:effectLst>
                      <a:outerShdw blurRad="38100" dist="38100" dir="2700000" algn="tl">
                        <a:srgbClr val="000000">
                          <a:alpha val="43137"/>
                        </a:srgbClr>
                      </a:outerShdw>
                    </a:effectLst>
                  </a:rPr>
                  <a:t>Wind Speed (mph)</a:t>
                </a:r>
              </a:p>
            </c:rich>
          </c:tx>
          <c:layout>
            <c:manualLayout>
              <c:xMode val="edge"/>
              <c:yMode val="edge"/>
              <c:x val="3.0158730158730149E-2"/>
              <c:y val="6.2350119904076844E-2"/>
            </c:manualLayout>
          </c:layout>
          <c:overlay val="0"/>
          <c:spPr>
            <a:noFill/>
            <a:ln w="38100">
              <a:noFill/>
            </a:ln>
          </c:spPr>
        </c:title>
        <c:numFmt formatCode="General" sourceLinked="1"/>
        <c:majorTickMark val="none"/>
        <c:minorTickMark val="none"/>
        <c:tickLblPos val="nextTo"/>
        <c:spPr>
          <a:ln w="4763">
            <a:solidFill>
              <a:schemeClr val="tx1"/>
            </a:solidFill>
            <a:prstDash val="solid"/>
          </a:ln>
        </c:spPr>
        <c:txPr>
          <a:bodyPr rot="0" vert="horz"/>
          <a:lstStyle/>
          <a:p>
            <a:pPr>
              <a:defRPr sz="3300" b="0" i="0" u="none" strike="noStrike" baseline="0">
                <a:solidFill>
                  <a:schemeClr val="bg1"/>
                </a:solidFill>
                <a:latin typeface="Arial"/>
                <a:ea typeface="Arial"/>
                <a:cs typeface="Arial"/>
              </a:defRPr>
            </a:pPr>
            <a:endParaRPr lang="en-US"/>
          </a:p>
        </c:txPr>
        <c:crossAx val="368941360"/>
        <c:crosses val="autoZero"/>
        <c:auto val="1"/>
        <c:lblAlgn val="ctr"/>
        <c:lblOffset val="100"/>
        <c:tickLblSkip val="2"/>
        <c:tickMarkSkip val="1"/>
        <c:noMultiLvlLbl val="0"/>
      </c:catAx>
      <c:valAx>
        <c:axId val="368941360"/>
        <c:scaling>
          <c:orientation val="minMax"/>
          <c:max val="2070"/>
          <c:min val="0"/>
        </c:scaling>
        <c:delete val="0"/>
        <c:axPos val="b"/>
        <c:minorGridlines>
          <c:spPr>
            <a:ln w="4763">
              <a:solidFill>
                <a:schemeClr val="tx1"/>
              </a:solidFill>
              <a:prstDash val="solid"/>
            </a:ln>
          </c:spPr>
        </c:minorGridlines>
        <c:title>
          <c:tx>
            <c:rich>
              <a:bodyPr/>
              <a:lstStyle/>
              <a:p>
                <a:pPr>
                  <a:defRPr sz="3300" b="0" i="0" u="none" strike="noStrike" baseline="0">
                    <a:solidFill>
                      <a:schemeClr val="tx1"/>
                    </a:solidFill>
                    <a:latin typeface="Arial"/>
                    <a:ea typeface="Arial"/>
                    <a:cs typeface="Arial"/>
                  </a:defRPr>
                </a:pPr>
                <a:r>
                  <a:rPr lang="en-US" dirty="0">
                    <a:solidFill>
                      <a:schemeClr val="bg1"/>
                    </a:solidFill>
                    <a:effectLst>
                      <a:outerShdw blurRad="38100" dist="38100" dir="2700000" algn="tl">
                        <a:srgbClr val="000000">
                          <a:alpha val="43137"/>
                        </a:srgbClr>
                      </a:outerShdw>
                    </a:effectLst>
                  </a:rPr>
                  <a:t>Visual Range (feet)</a:t>
                </a:r>
              </a:p>
            </c:rich>
          </c:tx>
          <c:layout>
            <c:manualLayout>
              <c:xMode val="edge"/>
              <c:yMode val="edge"/>
              <c:x val="0.3457241440325578"/>
              <c:y val="0.81235636486205587"/>
            </c:manualLayout>
          </c:layout>
          <c:overlay val="0"/>
          <c:spPr>
            <a:noFill/>
            <a:ln w="38100">
              <a:noFill/>
            </a:ln>
          </c:spPr>
        </c:title>
        <c:numFmt formatCode="#,##0" sourceLinked="0"/>
        <c:majorTickMark val="in"/>
        <c:minorTickMark val="in"/>
        <c:tickLblPos val="nextTo"/>
        <c:spPr>
          <a:ln w="4763">
            <a:solidFill>
              <a:schemeClr val="tx1"/>
            </a:solidFill>
            <a:prstDash val="solid"/>
          </a:ln>
        </c:spPr>
        <c:txPr>
          <a:bodyPr rot="0" vert="horz"/>
          <a:lstStyle/>
          <a:p>
            <a:pPr>
              <a:defRPr sz="3300" b="0" i="0" u="none" strike="noStrike" baseline="0">
                <a:solidFill>
                  <a:schemeClr val="bg1"/>
                </a:solidFill>
                <a:latin typeface="Arial"/>
                <a:ea typeface="Arial"/>
                <a:cs typeface="Arial"/>
              </a:defRPr>
            </a:pPr>
            <a:endParaRPr lang="en-US"/>
          </a:p>
        </c:txPr>
        <c:crossAx val="343432672"/>
        <c:crosses val="autoZero"/>
        <c:crossBetween val="between"/>
        <c:majorUnit val="500"/>
        <c:minorUnit val="100"/>
      </c:valAx>
      <c:spPr>
        <a:noFill/>
        <a:ln w="19050">
          <a:solidFill>
            <a:schemeClr val="tx1"/>
          </a:solidFill>
          <a:prstDash val="solid"/>
        </a:ln>
      </c:spPr>
    </c:plotArea>
    <c:plotVisOnly val="1"/>
    <c:dispBlanksAs val="gap"/>
    <c:showDLblsOverMax val="0"/>
  </c:chart>
  <c:spPr>
    <a:noFill/>
    <a:ln>
      <a:noFill/>
    </a:ln>
  </c:spPr>
  <c:txPr>
    <a:bodyPr/>
    <a:lstStyle/>
    <a:p>
      <a:pPr>
        <a:defRPr sz="2700" b="1" i="0" u="none" strike="noStrike" baseline="0">
          <a:solidFill>
            <a:schemeClr val="tx1"/>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9EC9CE-834C-4FB6-99F3-B81BA3658A63}" type="datetimeFigureOut">
              <a:rPr lang="en-US" smtClean="0"/>
              <a:pPr/>
              <a:t>8/9/2017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6080C-B8D8-4723-AE4C-278F16E645B8}" type="slidenum">
              <a:rPr lang="en-US" smtClean="0"/>
              <a:pPr/>
              <a:t>‹#›</a:t>
            </a:fld>
            <a:endParaRPr lang="en-US"/>
          </a:p>
        </p:txBody>
      </p:sp>
    </p:spTree>
    <p:extLst>
      <p:ext uri="{BB962C8B-B14F-4D97-AF65-F5344CB8AC3E}">
        <p14:creationId xmlns:p14="http://schemas.microsoft.com/office/powerpoint/2010/main" val="352270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a:t>
            </a:fld>
            <a:endParaRPr lang="en-US"/>
          </a:p>
        </p:txBody>
      </p:sp>
    </p:spTree>
    <p:extLst>
      <p:ext uri="{BB962C8B-B14F-4D97-AF65-F5344CB8AC3E}">
        <p14:creationId xmlns:p14="http://schemas.microsoft.com/office/powerpoint/2010/main" val="2069325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623D2D-342B-47E1-9E57-247B0CD8B608}" type="slidenum">
              <a:rPr lang="en-US" altLang="en-US"/>
              <a:pPr/>
              <a:t>11</a:t>
            </a:fld>
            <a:endParaRPr lang="en-US" altLang="en-US"/>
          </a:p>
        </p:txBody>
      </p:sp>
      <p:sp>
        <p:nvSpPr>
          <p:cNvPr id="1389570" name="Rectangle 2"/>
          <p:cNvSpPr>
            <a:spLocks noGrp="1" noRot="1" noChangeAspect="1" noChangeArrowheads="1" noTextEdit="1"/>
          </p:cNvSpPr>
          <p:nvPr>
            <p:ph type="sldImg"/>
          </p:nvPr>
        </p:nvSpPr>
        <p:spPr>
          <a:ln/>
        </p:spPr>
      </p:sp>
      <p:sp>
        <p:nvSpPr>
          <p:cNvPr id="1389571" name="Rectangle 3"/>
          <p:cNvSpPr>
            <a:spLocks noGrp="1" noChangeArrowheads="1"/>
          </p:cNvSpPr>
          <p:nvPr>
            <p:ph type="body" idx="1"/>
          </p:nvPr>
        </p:nvSpPr>
        <p:spPr/>
        <p:txBody>
          <a:bodyPr/>
          <a:lstStyle/>
          <a:p>
            <a:r>
              <a:rPr lang="en-US" altLang="en-US" dirty="0"/>
              <a:t>Wind </a:t>
            </a:r>
            <a:r>
              <a:rPr lang="en-US" altLang="en-US" baseline="0" dirty="0"/>
              <a:t>can cause snow to drift. This can cause decreased visibility for drivers. It can also cause snow to accumulate on road surfaces, or if the blowing snow melts on the road surface, ice formation.</a:t>
            </a:r>
          </a:p>
          <a:p>
            <a:endParaRPr lang="en-US" alt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from WYDOT, credit to Ronald D. </a:t>
            </a:r>
            <a:r>
              <a:rPr lang="en-US" baseline="0" dirty="0" err="1"/>
              <a:t>Tabler</a:t>
            </a:r>
            <a:endParaRPr lang="en-US" dirty="0"/>
          </a:p>
          <a:p>
            <a:endParaRPr lang="en-US" altLang="en-US" dirty="0"/>
          </a:p>
        </p:txBody>
      </p:sp>
    </p:spTree>
    <p:extLst>
      <p:ext uri="{BB962C8B-B14F-4D97-AF65-F5344CB8AC3E}">
        <p14:creationId xmlns:p14="http://schemas.microsoft.com/office/powerpoint/2010/main" val="4071468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most areas, there is a prevailing wind direction that can help to predict the direction of the blowing snow.</a:t>
            </a:r>
          </a:p>
          <a:p>
            <a:endParaRPr lang="en-US" dirty="0"/>
          </a:p>
          <a:p>
            <a:r>
              <a:rPr lang="en-US" dirty="0"/>
              <a:t>This</a:t>
            </a:r>
            <a:r>
              <a:rPr lang="en-US" baseline="0" dirty="0"/>
              <a:t> picture of wind direction for Minnesota shows the prevailing wind direction for given areas.</a:t>
            </a:r>
          </a:p>
          <a:p>
            <a:endParaRPr lang="en-US" baseline="0" dirty="0"/>
          </a:p>
          <a:p>
            <a:r>
              <a:rPr lang="en-US" dirty="0">
                <a:latin typeface="Arial" pitchFamily="34" charset="0"/>
                <a:cs typeface="Arial" pitchFamily="34" charset="0"/>
              </a:rPr>
              <a:t>Note to presenters:  insert your state map here.  Delete this yellow box before making presentation.</a:t>
            </a:r>
            <a:endParaRPr lang="en-US" baseline="0" dirty="0"/>
          </a:p>
          <a:p>
            <a:endParaRPr lang="en-US" baseline="0" dirty="0"/>
          </a:p>
          <a:p>
            <a:r>
              <a:rPr lang="en-US" baseline="0" dirty="0"/>
              <a:t>Photo credit: http://snowcontroltools.umn.edu/design/index.html</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12</a:t>
            </a:fld>
            <a:endParaRPr lang="en-US"/>
          </a:p>
        </p:txBody>
      </p:sp>
    </p:spTree>
    <p:extLst>
      <p:ext uri="{BB962C8B-B14F-4D97-AF65-F5344CB8AC3E}">
        <p14:creationId xmlns:p14="http://schemas.microsoft.com/office/powerpoint/2010/main" val="1663031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t>
            </a:r>
            <a:r>
              <a:rPr lang="en-US" baseline="0" dirty="0"/>
              <a:t>snow is dislodged and moves along the surface, it is known as “ground drifting.”  Snow begins to be dislodged with wind speeds of 13 mph.</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from WYDOT, credit to Ronald D. </a:t>
            </a:r>
            <a:r>
              <a:rPr lang="en-US" baseline="0" dirty="0" err="1"/>
              <a:t>Tabler</a:t>
            </a:r>
            <a:endParaRPr lang="en-US"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13</a:t>
            </a:fld>
            <a:endParaRPr lang="en-US"/>
          </a:p>
        </p:txBody>
      </p:sp>
    </p:spTree>
    <p:extLst>
      <p:ext uri="{BB962C8B-B14F-4D97-AF65-F5344CB8AC3E}">
        <p14:creationId xmlns:p14="http://schemas.microsoft.com/office/powerpoint/2010/main" val="305571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 to presenters:  you may choose to hide this slide.</a:t>
            </a:r>
          </a:p>
          <a:p>
            <a:endParaRPr lang="en-US" baseline="0" dirty="0"/>
          </a:p>
          <a:p>
            <a:r>
              <a:rPr lang="en-US" baseline="0" dirty="0"/>
              <a:t>Test Question:</a:t>
            </a:r>
          </a:p>
          <a:p>
            <a:endParaRPr lang="en-US" baseline="0" dirty="0"/>
          </a:p>
          <a:p>
            <a:r>
              <a:rPr lang="en-US" baseline="0" dirty="0"/>
              <a:t>At what speed does snow begin to dislodge and move?</a:t>
            </a:r>
          </a:p>
          <a:p>
            <a:pPr marL="228600" indent="-228600">
              <a:buAutoNum type="arabicPeriod"/>
            </a:pPr>
            <a:endParaRPr lang="en-US" baseline="0" dirty="0"/>
          </a:p>
          <a:p>
            <a:pPr marL="228600" indent="-228600">
              <a:buFont typeface="+mj-lt"/>
              <a:buAutoNum type="arabicPeriod"/>
            </a:pPr>
            <a:r>
              <a:rPr lang="en-US" baseline="0" dirty="0"/>
              <a:t>10 mph (no)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15 mph (no)</a:t>
            </a:r>
          </a:p>
          <a:p>
            <a:pPr marL="228600" indent="-228600">
              <a:buAutoNum type="arabicPeriod"/>
            </a:pPr>
            <a:r>
              <a:rPr lang="en-US" baseline="0" dirty="0"/>
              <a:t>13 mph (yes)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8 mph (no)</a:t>
            </a:r>
          </a:p>
          <a:p>
            <a:pPr marL="228600" indent="-228600">
              <a:buFont typeface="+mj-lt"/>
              <a:buAutoNum type="arabicPeriod"/>
            </a:pPr>
            <a:endParaRPr lang="en-US" baseline="0" dirty="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14</a:t>
            </a:fld>
            <a:endParaRPr lang="en-US"/>
          </a:p>
        </p:txBody>
      </p:sp>
    </p:spTree>
    <p:extLst>
      <p:ext uri="{BB962C8B-B14F-4D97-AF65-F5344CB8AC3E}">
        <p14:creationId xmlns:p14="http://schemas.microsoft.com/office/powerpoint/2010/main" val="246755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 to presenters:  you may choose to hide this slide.</a:t>
            </a:r>
          </a:p>
          <a:p>
            <a:endParaRPr lang="en-US" baseline="0" dirty="0"/>
          </a:p>
          <a:p>
            <a:r>
              <a:rPr lang="en-US" baseline="0" dirty="0"/>
              <a:t>Test Question:</a:t>
            </a:r>
          </a:p>
          <a:p>
            <a:endParaRPr lang="en-US" baseline="0" dirty="0"/>
          </a:p>
          <a:p>
            <a:r>
              <a:rPr lang="en-US" baseline="0" dirty="0"/>
              <a:t>At what speed does snow begin to dislodge and move?</a:t>
            </a:r>
          </a:p>
          <a:p>
            <a:pPr marL="228600" indent="-228600">
              <a:buAutoNum type="arabicPeriod"/>
            </a:pPr>
            <a:endParaRPr lang="en-US" baseline="0" dirty="0"/>
          </a:p>
          <a:p>
            <a:pPr marL="228600" indent="-228600">
              <a:buFont typeface="+mj-lt"/>
              <a:buAutoNum type="arabicPeriod"/>
            </a:pPr>
            <a:r>
              <a:rPr lang="en-US" baseline="0" dirty="0"/>
              <a:t>10 mph (no)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15 mph (no)</a:t>
            </a:r>
          </a:p>
          <a:p>
            <a:pPr marL="228600" indent="-228600">
              <a:buAutoNum type="arabicPeriod"/>
            </a:pPr>
            <a:r>
              <a:rPr lang="en-US" baseline="0" dirty="0"/>
              <a:t>13 mph (yes)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8 mph (no)</a:t>
            </a:r>
          </a:p>
          <a:p>
            <a:pPr marL="228600" indent="-228600">
              <a:buFont typeface="+mj-lt"/>
              <a:buAutoNum type="arabicPeriod"/>
            </a:pPr>
            <a:endParaRPr lang="en-US" baseline="0" dirty="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15</a:t>
            </a:fld>
            <a:endParaRPr lang="en-US"/>
          </a:p>
        </p:txBody>
      </p:sp>
    </p:spTree>
    <p:extLst>
      <p:ext uri="{BB962C8B-B14F-4D97-AF65-F5344CB8AC3E}">
        <p14:creationId xmlns:p14="http://schemas.microsoft.com/office/powerpoint/2010/main" val="246755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lower wind speeds, snow can</a:t>
            </a:r>
            <a:r>
              <a:rPr lang="en-US" baseline="0" dirty="0"/>
              <a:t> move in different ways such as snow snakes (as shown on the left) or rolling and creeping (as shown on the right).</a:t>
            </a:r>
          </a:p>
          <a:p>
            <a:endParaRPr lang="en-US" baseline="0" dirty="0"/>
          </a:p>
          <a:p>
            <a:r>
              <a:rPr lang="en-US" baseline="0" dirty="0"/>
              <a:t>Snow snakes are tendrils of snow that, as the name implies, snake across area.</a:t>
            </a:r>
          </a:p>
          <a:p>
            <a:endParaRPr lang="en-US" baseline="0" dirty="0"/>
          </a:p>
          <a:p>
            <a:r>
              <a:rPr lang="en-US" baseline="0" dirty="0"/>
              <a:t>Rolling and creeping snow create drifts or waves in the snow.</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from WYDOT, credit to Ronald D. </a:t>
            </a:r>
            <a:r>
              <a:rPr lang="en-US" baseline="0" dirty="0" err="1"/>
              <a:t>Tabler</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16</a:t>
            </a:fld>
            <a:endParaRPr lang="en-US"/>
          </a:p>
        </p:txBody>
      </p:sp>
    </p:spTree>
    <p:extLst>
      <p:ext uri="{BB962C8B-B14F-4D97-AF65-F5344CB8AC3E}">
        <p14:creationId xmlns:p14="http://schemas.microsoft.com/office/powerpoint/2010/main" val="840566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wind speeds increase, the</a:t>
            </a:r>
            <a:r>
              <a:rPr lang="en-US" baseline="0" dirty="0"/>
              <a:t> blowing snow becomes more turbulent. This is also known as Diffusion, as many snow particles are swept into the air and scattered. This is when it can begin to impair driver visibility.</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from WYDOT, credit to Ronald D. </a:t>
            </a:r>
            <a:r>
              <a:rPr lang="en-US" baseline="0" dirty="0" err="1"/>
              <a:t>Tabler</a:t>
            </a:r>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17</a:t>
            </a:fld>
            <a:endParaRPr lang="en-US"/>
          </a:p>
        </p:txBody>
      </p:sp>
    </p:spTree>
    <p:extLst>
      <p:ext uri="{BB962C8B-B14F-4D97-AF65-F5344CB8AC3E}">
        <p14:creationId xmlns:p14="http://schemas.microsoft.com/office/powerpoint/2010/main" val="2612051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0" dirty="0">
                <a:solidFill>
                  <a:schemeClr val="tx1"/>
                </a:solidFill>
                <a:effectLst>
                  <a:outerShdw blurRad="38100" dist="38100" dir="2700000" algn="tl">
                    <a:srgbClr val="000000"/>
                  </a:outerShdw>
                </a:effectLst>
                <a:latin typeface="Arial" pitchFamily="34" charset="0"/>
                <a:cs typeface="Arial" pitchFamily="34" charset="0"/>
              </a:rPr>
              <a:t>© Copyright 2003 Ronald D. </a:t>
            </a:r>
            <a:r>
              <a:rPr lang="en-US" altLang="en-US" sz="1200" i="0" dirty="0" err="1">
                <a:solidFill>
                  <a:schemeClr val="tx1"/>
                </a:solidFill>
                <a:effectLst>
                  <a:outerShdw blurRad="38100" dist="38100" dir="2700000" algn="tl">
                    <a:srgbClr val="000000"/>
                  </a:outerShdw>
                </a:effectLst>
                <a:latin typeface="Arial" pitchFamily="34" charset="0"/>
                <a:cs typeface="Arial" pitchFamily="34" charset="0"/>
              </a:rPr>
              <a:t>Tabler</a:t>
            </a:r>
            <a:endParaRPr lang="en-US" altLang="en-US" sz="1200" i="0" dirty="0">
              <a:solidFill>
                <a:schemeClr val="tx1"/>
              </a:solidFill>
              <a:effectLst>
                <a:outerShdw blurRad="38100" dist="38100" dir="2700000" algn="tl">
                  <a:srgbClr val="000000"/>
                </a:outerShdw>
              </a:effectLst>
              <a:latin typeface="Arial" pitchFamily="34" charset="0"/>
              <a:cs typeface="Arial" pitchFamily="34" charset="0"/>
            </a:endParaRPr>
          </a:p>
          <a:p>
            <a:endParaRPr lang="en-US" sz="1200" dirty="0"/>
          </a:p>
          <a:p>
            <a:r>
              <a:rPr lang="en-US" sz="1200" dirty="0"/>
              <a:t>The basic principal is: the faster the wind, the higher blowing snow reaches. This is why there</a:t>
            </a:r>
            <a:r>
              <a:rPr lang="en-US" sz="1200" baseline="0" dirty="0"/>
              <a:t> are </a:t>
            </a:r>
            <a:r>
              <a:rPr lang="en-US" sz="1200" dirty="0"/>
              <a:t>times when a </a:t>
            </a:r>
            <a:r>
              <a:rPr lang="en-US" sz="1200" baseline="0" dirty="0"/>
              <a:t>car is driving and struggling with visibility, while a semi truck passes at a much higher speed. They can see better, because they are higher up.</a:t>
            </a:r>
            <a:endParaRPr lang="en-US" sz="120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from WYDOT, credit to Ronald D. </a:t>
            </a:r>
            <a:r>
              <a:rPr lang="en-US" baseline="0" dirty="0" err="1"/>
              <a:t>Tabler</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18</a:t>
            </a:fld>
            <a:endParaRPr lang="en-US"/>
          </a:p>
        </p:txBody>
      </p:sp>
    </p:spTree>
    <p:extLst>
      <p:ext uri="{BB962C8B-B14F-4D97-AF65-F5344CB8AC3E}">
        <p14:creationId xmlns:p14="http://schemas.microsoft.com/office/powerpoint/2010/main" val="37588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there is a picture of visibility conditions at</a:t>
            </a:r>
            <a:r>
              <a:rPr lang="en-US" baseline="0" dirty="0"/>
              <a:t> 25mph, and on the right side visibility at 50 mph. As the wind speed rises, the visibility at lower heights decreases, and the blowing snow rises making it harder to see at higher levels.</a:t>
            </a:r>
          </a:p>
          <a:p>
            <a:endParaRPr lang="en-US" baseline="0" dirty="0"/>
          </a:p>
          <a:p>
            <a:r>
              <a:rPr lang="en-US" baseline="0" dirty="0"/>
              <a:t>This is why, even when cars may have very low visibility and difficult driving conditions, semis may be speeding past. They are seated much higher, and can see over the blowing snow.</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from WYDOT, credit to Ronald D. </a:t>
            </a:r>
            <a:r>
              <a:rPr lang="en-US" baseline="0" dirty="0" err="1"/>
              <a:t>Tabler</a:t>
            </a: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19</a:t>
            </a:fld>
            <a:endParaRPr lang="en-US"/>
          </a:p>
        </p:txBody>
      </p:sp>
    </p:spTree>
    <p:extLst>
      <p:ext uri="{BB962C8B-B14F-4D97-AF65-F5344CB8AC3E}">
        <p14:creationId xmlns:p14="http://schemas.microsoft.com/office/powerpoint/2010/main" val="3227219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20</a:t>
            </a:fld>
            <a:endParaRPr lang="en-US"/>
          </a:p>
        </p:txBody>
      </p:sp>
    </p:spTree>
    <p:extLst>
      <p:ext uri="{BB962C8B-B14F-4D97-AF65-F5344CB8AC3E}">
        <p14:creationId xmlns:p14="http://schemas.microsoft.com/office/powerpoint/2010/main" val="239825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a:t>
            </a:fld>
            <a:endParaRPr lang="en-US"/>
          </a:p>
        </p:txBody>
      </p:sp>
    </p:spTree>
    <p:extLst>
      <p:ext uri="{BB962C8B-B14F-4D97-AF65-F5344CB8AC3E}">
        <p14:creationId xmlns:p14="http://schemas.microsoft.com/office/powerpoint/2010/main" val="3326281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an example of decreased visibility due to high winds, also known as white out conditions.</a:t>
            </a:r>
          </a:p>
          <a:p>
            <a:endParaRPr lang="en-US" baseline="0" dirty="0"/>
          </a:p>
          <a:p>
            <a:r>
              <a:rPr lang="en-US" baseline="0" dirty="0"/>
              <a:t>Photo credit: Fortin Consulting Inc.</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21</a:t>
            </a:fld>
            <a:endParaRPr lang="en-US"/>
          </a:p>
        </p:txBody>
      </p:sp>
    </p:spTree>
    <p:extLst>
      <p:ext uri="{BB962C8B-B14F-4D97-AF65-F5344CB8AC3E}">
        <p14:creationId xmlns:p14="http://schemas.microsoft.com/office/powerpoint/2010/main" val="846567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chart demonstrates how wind speed changes the visual range of drivers. You can see that as the wind speed rises, the visibility decreases.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Blizzard conditions begin at wind speeds of 35 mph.</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from WYDOT, credit to Ronald D. </a:t>
            </a:r>
            <a:r>
              <a:rPr lang="en-US" baseline="0" dirty="0" err="1"/>
              <a:t>Tabler</a:t>
            </a: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22</a:t>
            </a:fld>
            <a:endParaRPr lang="en-US"/>
          </a:p>
        </p:txBody>
      </p:sp>
    </p:spTree>
    <p:extLst>
      <p:ext uri="{BB962C8B-B14F-4D97-AF65-F5344CB8AC3E}">
        <p14:creationId xmlns:p14="http://schemas.microsoft.com/office/powerpoint/2010/main" val="232566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Note to presenters:  you may choose to hide this slide.</a:t>
            </a:r>
          </a:p>
          <a:p>
            <a:endParaRPr lang="en-US" baseline="0" dirty="0"/>
          </a:p>
          <a:p>
            <a:r>
              <a:rPr lang="en-US" baseline="0" dirty="0"/>
              <a:t>Test Question:</a:t>
            </a:r>
          </a:p>
          <a:p>
            <a:pPr marL="0" indent="0">
              <a:lnSpc>
                <a:spcPct val="100000"/>
              </a:lnSpc>
              <a:buNone/>
              <a:defRPr/>
            </a:pPr>
            <a:endParaRPr lang="en-US" sz="1200" dirty="0"/>
          </a:p>
          <a:p>
            <a:pPr marL="0" indent="0">
              <a:lnSpc>
                <a:spcPct val="100000"/>
              </a:lnSpc>
              <a:buNone/>
              <a:defRPr/>
            </a:pPr>
            <a:r>
              <a:rPr lang="en-US" sz="1200" dirty="0"/>
              <a:t>As the wind speed increases, how does it change visibility?</a:t>
            </a:r>
          </a:p>
          <a:p>
            <a:pPr marL="0" indent="0">
              <a:lnSpc>
                <a:spcPct val="100000"/>
              </a:lnSpc>
              <a:buNone/>
              <a:defRPr/>
            </a:pPr>
            <a:endParaRPr lang="en-US" sz="1200" dirty="0"/>
          </a:p>
          <a:p>
            <a:pPr marL="742950" indent="-742950">
              <a:lnSpc>
                <a:spcPct val="100000"/>
              </a:lnSpc>
              <a:buFont typeface="+mj-lt"/>
              <a:buAutoNum type="alphaUcPeriod"/>
              <a:defRPr/>
            </a:pPr>
            <a:r>
              <a:rPr lang="en-US" sz="1200" dirty="0"/>
              <a:t>Visibility increases</a:t>
            </a:r>
            <a:r>
              <a:rPr lang="en-US" sz="1200" baseline="0" dirty="0"/>
              <a:t> (yes)</a:t>
            </a:r>
            <a:endParaRPr lang="en-US" sz="1200" dirty="0"/>
          </a:p>
          <a:p>
            <a:pPr marL="742950" indent="-742950">
              <a:lnSpc>
                <a:spcPct val="100000"/>
              </a:lnSpc>
              <a:buFont typeface="+mj-lt"/>
              <a:buAutoNum type="alphaUcPeriod"/>
              <a:defRPr/>
            </a:pPr>
            <a:r>
              <a:rPr lang="en-US" sz="1200" dirty="0"/>
              <a:t>No change in visibility</a:t>
            </a:r>
          </a:p>
          <a:p>
            <a:pPr marL="742950" indent="-742950">
              <a:lnSpc>
                <a:spcPct val="100000"/>
              </a:lnSpc>
              <a:buFont typeface="+mj-lt"/>
              <a:buAutoNum type="alphaUcPeriod"/>
              <a:defRPr/>
            </a:pPr>
            <a:r>
              <a:rPr lang="en-US" sz="1200" dirty="0"/>
              <a:t>Visibility decreases</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23</a:t>
            </a:fld>
            <a:endParaRPr lang="en-US"/>
          </a:p>
        </p:txBody>
      </p:sp>
    </p:spTree>
    <p:extLst>
      <p:ext uri="{BB962C8B-B14F-4D97-AF65-F5344CB8AC3E}">
        <p14:creationId xmlns:p14="http://schemas.microsoft.com/office/powerpoint/2010/main" val="1286094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Note to presenters:  you may choose to hide this slide.</a:t>
            </a:r>
          </a:p>
          <a:p>
            <a:endParaRPr lang="en-US" baseline="0" dirty="0"/>
          </a:p>
          <a:p>
            <a:r>
              <a:rPr lang="en-US" baseline="0" dirty="0"/>
              <a:t>Test Question:</a:t>
            </a:r>
          </a:p>
          <a:p>
            <a:pPr marL="0" indent="0">
              <a:lnSpc>
                <a:spcPct val="100000"/>
              </a:lnSpc>
              <a:buNone/>
              <a:defRPr/>
            </a:pPr>
            <a:endParaRPr lang="en-US" sz="1200" dirty="0"/>
          </a:p>
          <a:p>
            <a:pPr marL="0" indent="0">
              <a:lnSpc>
                <a:spcPct val="100000"/>
              </a:lnSpc>
              <a:buNone/>
              <a:defRPr/>
            </a:pPr>
            <a:r>
              <a:rPr lang="en-US" sz="1200" dirty="0"/>
              <a:t>As the wind speed increases, how does it change visibility?</a:t>
            </a:r>
          </a:p>
          <a:p>
            <a:pPr marL="0" indent="0">
              <a:lnSpc>
                <a:spcPct val="100000"/>
              </a:lnSpc>
              <a:buNone/>
              <a:defRPr/>
            </a:pPr>
            <a:endParaRPr lang="en-US" sz="1200" dirty="0"/>
          </a:p>
          <a:p>
            <a:pPr marL="742950" indent="-742950">
              <a:lnSpc>
                <a:spcPct val="100000"/>
              </a:lnSpc>
              <a:buFont typeface="+mj-lt"/>
              <a:buAutoNum type="alphaUcPeriod"/>
              <a:defRPr/>
            </a:pPr>
            <a:r>
              <a:rPr lang="en-US" sz="1200" dirty="0"/>
              <a:t>Visibility increases</a:t>
            </a:r>
            <a:r>
              <a:rPr lang="en-US" sz="1200" baseline="0" dirty="0"/>
              <a:t> </a:t>
            </a:r>
            <a:endParaRPr lang="en-US" sz="1200" dirty="0"/>
          </a:p>
          <a:p>
            <a:pPr marL="742950" indent="-742950">
              <a:lnSpc>
                <a:spcPct val="100000"/>
              </a:lnSpc>
              <a:buFont typeface="+mj-lt"/>
              <a:buAutoNum type="alphaUcPeriod"/>
              <a:defRPr/>
            </a:pPr>
            <a:r>
              <a:rPr lang="en-US" sz="1200" dirty="0"/>
              <a:t>No change in visibility</a:t>
            </a:r>
          </a:p>
          <a:p>
            <a:pPr marL="742950" indent="-742950">
              <a:lnSpc>
                <a:spcPct val="100000"/>
              </a:lnSpc>
              <a:buFont typeface="+mj-lt"/>
              <a:buAutoNum type="alphaUcPeriod"/>
              <a:defRPr/>
            </a:pPr>
            <a:r>
              <a:rPr lang="en-US" sz="1200" dirty="0"/>
              <a:t>Visibility decreases (yes)</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24</a:t>
            </a:fld>
            <a:endParaRPr lang="en-US"/>
          </a:p>
        </p:txBody>
      </p:sp>
    </p:spTree>
    <p:extLst>
      <p:ext uri="{BB962C8B-B14F-4D97-AF65-F5344CB8AC3E}">
        <p14:creationId xmlns:p14="http://schemas.microsoft.com/office/powerpoint/2010/main" val="3888254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snow</a:t>
            </a:r>
            <a:r>
              <a:rPr lang="en-US" baseline="0" dirty="0"/>
              <a:t> is transported along a distance, say the fetch (the open distance leading up to the road), it begins to evaporate. The snow particle becomes smaller and smaller until it is completely evaporated. The maximum transport distance is about 2 miles.</a:t>
            </a:r>
          </a:p>
          <a:p>
            <a:endParaRPr lang="en-US" baseline="0" dirty="0"/>
          </a:p>
          <a:p>
            <a:r>
              <a:rPr lang="en-US" baseline="0" dirty="0"/>
              <a:t>If your fetch is longer than 2 miles, you will only have to deal with the snow within the two miles closest to the road.</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from WYDOT, credit to Ronald D. </a:t>
            </a:r>
            <a:r>
              <a:rPr lang="en-US" baseline="0" dirty="0" err="1"/>
              <a:t>Tabler</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25</a:t>
            </a:fld>
            <a:endParaRPr lang="en-US"/>
          </a:p>
        </p:txBody>
      </p:sp>
    </p:spTree>
    <p:extLst>
      <p:ext uri="{BB962C8B-B14F-4D97-AF65-F5344CB8AC3E}">
        <p14:creationId xmlns:p14="http://schemas.microsoft.com/office/powerpoint/2010/main" val="2926900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you may choose to hide this slide.</a:t>
            </a:r>
          </a:p>
          <a:p>
            <a:endParaRPr lang="en-US" dirty="0"/>
          </a:p>
          <a:p>
            <a:r>
              <a:rPr lang="en-US" dirty="0"/>
              <a:t>Test Question: </a:t>
            </a:r>
          </a:p>
          <a:p>
            <a:endParaRPr lang="en-US" dirty="0"/>
          </a:p>
          <a:p>
            <a:r>
              <a:rPr lang="en-US" dirty="0"/>
              <a:t>Wind</a:t>
            </a:r>
            <a:r>
              <a:rPr lang="en-US" baseline="0" dirty="0"/>
              <a:t>-blown s</a:t>
            </a:r>
            <a:r>
              <a:rPr lang="en-US" dirty="0"/>
              <a:t>now particles</a:t>
            </a:r>
            <a:r>
              <a:rPr lang="en-US" baseline="0" dirty="0"/>
              <a:t> ________ in size.</a:t>
            </a:r>
          </a:p>
          <a:p>
            <a:endParaRPr lang="en-US" baseline="0" dirty="0"/>
          </a:p>
          <a:p>
            <a:pPr marL="228600" indent="-228600">
              <a:buAutoNum type="alphaUcPeriod"/>
            </a:pPr>
            <a:r>
              <a:rPr lang="en-US" baseline="0" dirty="0"/>
              <a:t>Increase</a:t>
            </a:r>
          </a:p>
          <a:p>
            <a:pPr marL="228600" indent="-228600">
              <a:buAutoNum type="alphaUcPeriod"/>
            </a:pPr>
            <a:r>
              <a:rPr lang="en-US" baseline="0" dirty="0"/>
              <a:t>Decrease (yes)</a:t>
            </a:r>
          </a:p>
          <a:p>
            <a:pPr marL="228600" indent="-228600">
              <a:buAutoNum type="alphaUcPeriod"/>
            </a:pPr>
            <a:r>
              <a:rPr lang="en-US" baseline="0" dirty="0"/>
              <a:t>Double</a:t>
            </a:r>
          </a:p>
          <a:p>
            <a:pPr marL="228600" indent="-228600">
              <a:buAutoNum type="alphaUcPeriod"/>
            </a:pPr>
            <a:r>
              <a:rPr lang="en-US" baseline="0" dirty="0"/>
              <a:t>Triple.</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26</a:t>
            </a:fld>
            <a:endParaRPr lang="en-US"/>
          </a:p>
        </p:txBody>
      </p:sp>
    </p:spTree>
    <p:extLst>
      <p:ext uri="{BB962C8B-B14F-4D97-AF65-F5344CB8AC3E}">
        <p14:creationId xmlns:p14="http://schemas.microsoft.com/office/powerpoint/2010/main" val="2415031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you may choose to hide this slide.</a:t>
            </a:r>
          </a:p>
          <a:p>
            <a:endParaRPr lang="en-US" dirty="0"/>
          </a:p>
          <a:p>
            <a:r>
              <a:rPr lang="en-US" dirty="0"/>
              <a:t>Test Question: </a:t>
            </a:r>
          </a:p>
          <a:p>
            <a:endParaRPr lang="en-US" dirty="0"/>
          </a:p>
          <a:p>
            <a:r>
              <a:rPr lang="en-US" dirty="0"/>
              <a:t>Wind</a:t>
            </a:r>
            <a:r>
              <a:rPr lang="en-US" baseline="0" dirty="0"/>
              <a:t>-blown s</a:t>
            </a:r>
            <a:r>
              <a:rPr lang="en-US" dirty="0"/>
              <a:t>now particles</a:t>
            </a:r>
            <a:r>
              <a:rPr lang="en-US" baseline="0" dirty="0"/>
              <a:t> ________ in size.</a:t>
            </a:r>
          </a:p>
          <a:p>
            <a:endParaRPr lang="en-US" baseline="0" dirty="0"/>
          </a:p>
          <a:p>
            <a:pPr marL="228600" indent="-228600">
              <a:buAutoNum type="alphaUcPeriod"/>
            </a:pPr>
            <a:r>
              <a:rPr lang="en-US" baseline="0" dirty="0"/>
              <a:t>Increase</a:t>
            </a:r>
          </a:p>
          <a:p>
            <a:pPr marL="228600" indent="-228600">
              <a:buAutoNum type="alphaUcPeriod"/>
            </a:pPr>
            <a:r>
              <a:rPr lang="en-US" baseline="0" dirty="0"/>
              <a:t>Decrease (yes)</a:t>
            </a:r>
          </a:p>
          <a:p>
            <a:pPr marL="228600" indent="-228600">
              <a:buAutoNum type="alphaUcPeriod"/>
            </a:pPr>
            <a:r>
              <a:rPr lang="en-US" baseline="0" dirty="0"/>
              <a:t>Double</a:t>
            </a:r>
          </a:p>
          <a:p>
            <a:pPr marL="228600" indent="-228600">
              <a:buAutoNum type="alphaUcPeriod"/>
            </a:pPr>
            <a:r>
              <a:rPr lang="en-US" baseline="0" dirty="0"/>
              <a:t>Triple.</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27</a:t>
            </a:fld>
            <a:endParaRPr lang="en-US"/>
          </a:p>
        </p:txBody>
      </p:sp>
    </p:spTree>
    <p:extLst>
      <p:ext uri="{BB962C8B-B14F-4D97-AF65-F5344CB8AC3E}">
        <p14:creationId xmlns:p14="http://schemas.microsoft.com/office/powerpoint/2010/main" val="2161724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seven stages to snow</a:t>
            </a:r>
            <a:r>
              <a:rPr lang="en-US" baseline="0" dirty="0"/>
              <a:t> drift formation. Snow begins depositing higher up the slope and grows downward. If enough snow is allowed to accumulate, the equilibrium slope will form, as is pointed out on the picture.</a:t>
            </a:r>
          </a:p>
          <a:p>
            <a:endParaRPr lang="en-US" baseline="0" dirty="0"/>
          </a:p>
          <a:p>
            <a:r>
              <a:rPr lang="en-US" baseline="0" dirty="0"/>
              <a:t>When you start to observe this forming, it is a warning sign.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from WYDOT, credit to Ronald D. </a:t>
            </a:r>
            <a:r>
              <a:rPr lang="en-US" baseline="0" dirty="0" err="1"/>
              <a:t>Tabler</a:t>
            </a:r>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28</a:t>
            </a:fld>
            <a:endParaRPr lang="en-US"/>
          </a:p>
        </p:txBody>
      </p:sp>
    </p:spTree>
    <p:extLst>
      <p:ext uri="{BB962C8B-B14F-4D97-AF65-F5344CB8AC3E}">
        <p14:creationId xmlns:p14="http://schemas.microsoft.com/office/powerpoint/2010/main" val="3261369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Topography</a:t>
            </a:r>
            <a:r>
              <a:rPr lang="en-US" baseline="0" dirty="0"/>
              <a:t> plays a large role in how snow is deposited. Downwind drift, upwind drift (or back drift), and a combination.</a:t>
            </a:r>
          </a:p>
          <a:p>
            <a:endParaRPr lang="en-US" baseline="0" dirty="0"/>
          </a:p>
          <a:p>
            <a:r>
              <a:rPr lang="en-US" baseline="0" dirty="0"/>
              <a:t>Topography can be used to predict how snow will accumulate at certain places along the road. Wyoming DOT’s GEOPAK tool can be used to predict snow accumulation and make decisions about road placement and design.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credits: Ronald D. </a:t>
            </a:r>
            <a:r>
              <a:rPr lang="en-US" baseline="0" dirty="0" err="1"/>
              <a:t>Tabler</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29</a:t>
            </a:fld>
            <a:endParaRPr lang="en-US"/>
          </a:p>
        </p:txBody>
      </p:sp>
    </p:spTree>
    <p:extLst>
      <p:ext uri="{BB962C8B-B14F-4D97-AF65-F5344CB8AC3E}">
        <p14:creationId xmlns:p14="http://schemas.microsoft.com/office/powerpoint/2010/main" val="3488185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you may choose to hide this slide.</a:t>
            </a:r>
          </a:p>
          <a:p>
            <a:endParaRPr lang="en-US" dirty="0"/>
          </a:p>
          <a:p>
            <a:r>
              <a:rPr lang="en-US" dirty="0"/>
              <a:t>Test Question: </a:t>
            </a:r>
          </a:p>
          <a:p>
            <a:endParaRPr lang="en-US" dirty="0"/>
          </a:p>
          <a:p>
            <a:r>
              <a:rPr lang="en-US" dirty="0"/>
              <a:t>True</a:t>
            </a:r>
            <a:r>
              <a:rPr lang="en-US" baseline="0" dirty="0"/>
              <a:t> or False: Snow drifts can only form downwind.</a:t>
            </a:r>
          </a:p>
          <a:p>
            <a:endParaRPr lang="en-US" baseline="0" dirty="0"/>
          </a:p>
          <a:p>
            <a:pPr marL="228600" indent="-228600">
              <a:buAutoNum type="alphaUcPeriod"/>
            </a:pPr>
            <a:r>
              <a:rPr lang="en-US" baseline="0" dirty="0"/>
              <a:t>True</a:t>
            </a:r>
          </a:p>
          <a:p>
            <a:pPr marL="228600" indent="-228600">
              <a:buAutoNum type="alphaUcPeriod"/>
            </a:pPr>
            <a:endParaRPr lang="en-US" baseline="0" dirty="0"/>
          </a:p>
          <a:p>
            <a:pPr marL="228600" indent="-228600">
              <a:buAutoNum type="alphaUcPeriod"/>
            </a:pPr>
            <a:r>
              <a:rPr lang="en-US" baseline="0" dirty="0"/>
              <a:t>False (false)</a:t>
            </a:r>
          </a:p>
        </p:txBody>
      </p:sp>
      <p:sp>
        <p:nvSpPr>
          <p:cNvPr id="4" name="Slide Number Placeholder 3"/>
          <p:cNvSpPr>
            <a:spLocks noGrp="1"/>
          </p:cNvSpPr>
          <p:nvPr>
            <p:ph type="sldNum" sz="quarter" idx="10"/>
          </p:nvPr>
        </p:nvSpPr>
        <p:spPr/>
        <p:txBody>
          <a:bodyPr/>
          <a:lstStyle/>
          <a:p>
            <a:fld id="{7586080C-B8D8-4723-AE4C-278F16E645B8}" type="slidenum">
              <a:rPr lang="en-US" smtClean="0"/>
              <a:pPr/>
              <a:t>30</a:t>
            </a:fld>
            <a:endParaRPr lang="en-US"/>
          </a:p>
        </p:txBody>
      </p:sp>
    </p:spTree>
    <p:extLst>
      <p:ext uri="{BB962C8B-B14F-4D97-AF65-F5344CB8AC3E}">
        <p14:creationId xmlns:p14="http://schemas.microsoft.com/office/powerpoint/2010/main" val="1491783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clear roads website</a:t>
            </a:r>
            <a:endParaRPr lang="en-US" dirty="0"/>
          </a:p>
          <a:p>
            <a:r>
              <a:rPr lang="en-US" dirty="0"/>
              <a:t>Note to presenters:  These first 7 slides can be used or hidden.</a:t>
            </a:r>
          </a:p>
          <a:p>
            <a:endParaRPr lang="en-US" baseline="0" dirty="0"/>
          </a:p>
          <a:p>
            <a:r>
              <a:rPr lang="en-US" baseline="0" dirty="0"/>
              <a:t>Or, replace with photos of your staff.</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899997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Test Question:</a:t>
            </a:r>
          </a:p>
          <a:p>
            <a:endParaRPr lang="en-US" dirty="0"/>
          </a:p>
          <a:p>
            <a:r>
              <a:rPr lang="en-US" dirty="0"/>
              <a:t>True</a:t>
            </a:r>
            <a:r>
              <a:rPr lang="en-US" baseline="0" dirty="0"/>
              <a:t> or False: Snow drifts can only form downwind.</a:t>
            </a:r>
          </a:p>
          <a:p>
            <a:endParaRPr lang="en-US" baseline="0" dirty="0"/>
          </a:p>
          <a:p>
            <a:pPr marL="228600" indent="-228600">
              <a:buAutoNum type="alphaUcPeriod"/>
            </a:pPr>
            <a:r>
              <a:rPr lang="en-US" baseline="0" dirty="0"/>
              <a:t>True</a:t>
            </a:r>
          </a:p>
          <a:p>
            <a:pPr marL="228600" indent="-228600">
              <a:buAutoNum type="alphaUcPeriod"/>
            </a:pPr>
            <a:endParaRPr lang="en-US" baseline="0" dirty="0"/>
          </a:p>
          <a:p>
            <a:pPr marL="228600" indent="-228600">
              <a:buAutoNum type="alphaUcPeriod"/>
            </a:pPr>
            <a:r>
              <a:rPr lang="en-US" baseline="0" dirty="0"/>
              <a:t>False (false)</a:t>
            </a:r>
          </a:p>
        </p:txBody>
      </p:sp>
      <p:sp>
        <p:nvSpPr>
          <p:cNvPr id="4" name="Slide Number Placeholder 3"/>
          <p:cNvSpPr>
            <a:spLocks noGrp="1"/>
          </p:cNvSpPr>
          <p:nvPr>
            <p:ph type="sldNum" sz="quarter" idx="10"/>
          </p:nvPr>
        </p:nvSpPr>
        <p:spPr/>
        <p:txBody>
          <a:bodyPr/>
          <a:lstStyle/>
          <a:p>
            <a:fld id="{7586080C-B8D8-4723-AE4C-278F16E645B8}" type="slidenum">
              <a:rPr lang="en-US" smtClean="0"/>
              <a:pPr/>
              <a:t>31</a:t>
            </a:fld>
            <a:endParaRPr lang="en-US"/>
          </a:p>
        </p:txBody>
      </p:sp>
    </p:spTree>
    <p:extLst>
      <p:ext uri="{BB962C8B-B14F-4D97-AF65-F5344CB8AC3E}">
        <p14:creationId xmlns:p14="http://schemas.microsoft.com/office/powerpoint/2010/main" val="2161733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picture shows an example of upwind drift, also known as back drifting. The wind is unable to push the snow up the slope, so it settles at the bottom, eventually drifting back onto the road.</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from WYDOT, credit to Ronald D. </a:t>
            </a:r>
            <a:r>
              <a:rPr lang="en-US" baseline="0" dirty="0" err="1"/>
              <a:t>Tabler</a:t>
            </a:r>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32</a:t>
            </a:fld>
            <a:endParaRPr lang="en-US"/>
          </a:p>
        </p:txBody>
      </p:sp>
    </p:spTree>
    <p:extLst>
      <p:ext uri="{BB962C8B-B14F-4D97-AF65-F5344CB8AC3E}">
        <p14:creationId xmlns:p14="http://schemas.microsoft.com/office/powerpoint/2010/main" val="4209437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will cover drift</a:t>
            </a:r>
            <a:r>
              <a:rPr lang="en-US" baseline="0" dirty="0"/>
              <a:t> control.</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33</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talk about options</a:t>
            </a:r>
            <a:r>
              <a:rPr lang="en-US" baseline="0" dirty="0"/>
              <a:t> for dealing with wind and blowing snow. Work with engineers to determine the best option for your problem sections.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34</a:t>
            </a:fld>
            <a:endParaRPr lang="en-US"/>
          </a:p>
        </p:txBody>
      </p:sp>
    </p:spTree>
    <p:extLst>
      <p:ext uri="{BB962C8B-B14F-4D97-AF65-F5344CB8AC3E}">
        <p14:creationId xmlns:p14="http://schemas.microsoft.com/office/powerpoint/2010/main" val="3194808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talk about options</a:t>
            </a:r>
            <a:r>
              <a:rPr lang="en-US" baseline="0" dirty="0"/>
              <a:t> for dealing with wind and blowing snow. Work with engineers to determine the best option for your problem sections.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35</a:t>
            </a:fld>
            <a:endParaRPr lang="en-US"/>
          </a:p>
        </p:txBody>
      </p:sp>
    </p:spTree>
    <p:extLst>
      <p:ext uri="{BB962C8B-B14F-4D97-AF65-F5344CB8AC3E}">
        <p14:creationId xmlns:p14="http://schemas.microsoft.com/office/powerpoint/2010/main" val="3984960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salt when</a:t>
            </a:r>
            <a:r>
              <a:rPr lang="en-US" baseline="0" dirty="0"/>
              <a:t> snow is blowing across the road. Salting can cause snow to melt and trap more snow on the road.  It can also cause snow to refreeze, creating icy road conditions.</a:t>
            </a:r>
          </a:p>
          <a:p>
            <a:endParaRPr lang="en-US" baseline="0" dirty="0"/>
          </a:p>
          <a:p>
            <a:r>
              <a:rPr lang="en-US" baseline="0" dirty="0"/>
              <a:t>Photo credit: Ronald </a:t>
            </a:r>
            <a:r>
              <a:rPr lang="en-US" baseline="0" dirty="0" err="1"/>
              <a:t>Tabler</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36</a:t>
            </a:fld>
            <a:endParaRPr lang="en-US"/>
          </a:p>
        </p:txBody>
      </p:sp>
    </p:spTree>
    <p:extLst>
      <p:ext uri="{BB962C8B-B14F-4D97-AF65-F5344CB8AC3E}">
        <p14:creationId xmlns:p14="http://schemas.microsoft.com/office/powerpoint/2010/main" val="2830071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you may choose to hide this slide.</a:t>
            </a:r>
          </a:p>
          <a:p>
            <a:endParaRPr lang="en-US" dirty="0"/>
          </a:p>
          <a:p>
            <a:r>
              <a:rPr lang="en-US" dirty="0"/>
              <a:t>Test Question:</a:t>
            </a:r>
          </a:p>
          <a:p>
            <a:endParaRPr lang="en-US" dirty="0"/>
          </a:p>
          <a:p>
            <a:pPr>
              <a:buNone/>
            </a:pPr>
            <a:r>
              <a:rPr lang="en-US" sz="1200" dirty="0"/>
              <a:t>Should we salt the road if snow is blowing across it?</a:t>
            </a:r>
          </a:p>
          <a:p>
            <a:pPr>
              <a:buNone/>
            </a:pPr>
            <a:endParaRPr lang="en-US" sz="1200" dirty="0"/>
          </a:p>
          <a:p>
            <a:pPr marL="742950" indent="-742950">
              <a:buFont typeface="+mj-lt"/>
              <a:buAutoNum type="alphaUcPeriod"/>
            </a:pPr>
            <a:r>
              <a:rPr lang="en-US" sz="1200" dirty="0"/>
              <a:t>Yes</a:t>
            </a:r>
          </a:p>
          <a:p>
            <a:pPr marL="742950" indent="-742950">
              <a:buFont typeface="+mj-lt"/>
              <a:buAutoNum type="alphaUcPeriod"/>
            </a:pPr>
            <a:r>
              <a:rPr lang="en-US" sz="1200" dirty="0"/>
              <a:t>No </a:t>
            </a:r>
          </a:p>
        </p:txBody>
      </p:sp>
      <p:sp>
        <p:nvSpPr>
          <p:cNvPr id="4" name="Slide Number Placeholder 3"/>
          <p:cNvSpPr>
            <a:spLocks noGrp="1"/>
          </p:cNvSpPr>
          <p:nvPr>
            <p:ph type="sldNum" sz="quarter" idx="10"/>
          </p:nvPr>
        </p:nvSpPr>
        <p:spPr/>
        <p:txBody>
          <a:bodyPr/>
          <a:lstStyle/>
          <a:p>
            <a:fld id="{7586080C-B8D8-4723-AE4C-278F16E645B8}" type="slidenum">
              <a:rPr lang="en-US" smtClean="0"/>
              <a:pPr/>
              <a:t>37</a:t>
            </a:fld>
            <a:endParaRPr lang="en-US"/>
          </a:p>
        </p:txBody>
      </p:sp>
    </p:spTree>
    <p:extLst>
      <p:ext uri="{BB962C8B-B14F-4D97-AF65-F5344CB8AC3E}">
        <p14:creationId xmlns:p14="http://schemas.microsoft.com/office/powerpoint/2010/main" val="832234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you may choose to hide this slide.</a:t>
            </a:r>
          </a:p>
          <a:p>
            <a:endParaRPr lang="en-US" dirty="0"/>
          </a:p>
          <a:p>
            <a:r>
              <a:rPr lang="en-US" dirty="0"/>
              <a:t>Test Question:</a:t>
            </a:r>
          </a:p>
          <a:p>
            <a:endParaRPr lang="en-US" dirty="0"/>
          </a:p>
          <a:p>
            <a:pPr>
              <a:buNone/>
            </a:pPr>
            <a:r>
              <a:rPr lang="en-US" sz="1200" dirty="0"/>
              <a:t>Should we salt the road if snow is blowing across it?</a:t>
            </a:r>
          </a:p>
          <a:p>
            <a:pPr>
              <a:buNone/>
            </a:pPr>
            <a:endParaRPr lang="en-US" sz="1200" dirty="0"/>
          </a:p>
          <a:p>
            <a:pPr marL="742950" indent="-742950">
              <a:buFont typeface="+mj-lt"/>
              <a:buAutoNum type="alphaUcPeriod"/>
            </a:pPr>
            <a:r>
              <a:rPr lang="en-US" sz="1200" dirty="0"/>
              <a:t>Yes</a:t>
            </a:r>
          </a:p>
          <a:p>
            <a:pPr marL="742950" indent="-742950">
              <a:buFont typeface="+mj-lt"/>
              <a:buAutoNum type="alphaUcPeriod"/>
            </a:pPr>
            <a:r>
              <a:rPr lang="en-US" sz="1200" dirty="0"/>
              <a:t>No </a:t>
            </a:r>
          </a:p>
        </p:txBody>
      </p:sp>
      <p:sp>
        <p:nvSpPr>
          <p:cNvPr id="4" name="Slide Number Placeholder 3"/>
          <p:cNvSpPr>
            <a:spLocks noGrp="1"/>
          </p:cNvSpPr>
          <p:nvPr>
            <p:ph type="sldNum" sz="quarter" idx="10"/>
          </p:nvPr>
        </p:nvSpPr>
        <p:spPr/>
        <p:txBody>
          <a:bodyPr/>
          <a:lstStyle/>
          <a:p>
            <a:fld id="{7586080C-B8D8-4723-AE4C-278F16E645B8}" type="slidenum">
              <a:rPr lang="en-US" smtClean="0"/>
              <a:pPr/>
              <a:t>38</a:t>
            </a:fld>
            <a:endParaRPr lang="en-US"/>
          </a:p>
        </p:txBody>
      </p:sp>
    </p:spTree>
    <p:extLst>
      <p:ext uri="{BB962C8B-B14F-4D97-AF65-F5344CB8AC3E}">
        <p14:creationId xmlns:p14="http://schemas.microsoft.com/office/powerpoint/2010/main" val="2363404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types</a:t>
            </a:r>
            <a:r>
              <a:rPr lang="en-US" baseline="0" dirty="0"/>
              <a:t> of drift control.</a:t>
            </a:r>
          </a:p>
          <a:p>
            <a:pPr marL="171450" indent="-171450">
              <a:buFont typeface="Arial" panose="020B0604020202020204" pitchFamily="34" charset="0"/>
              <a:buChar char="•"/>
            </a:pPr>
            <a:r>
              <a:rPr lang="en-US" baseline="0" dirty="0"/>
              <a:t>Structural snow fences are a permanent structure that is put up as a snow break and engineered to catch snow.</a:t>
            </a:r>
          </a:p>
          <a:p>
            <a:pPr marL="171450" indent="-171450">
              <a:buFont typeface="Arial" panose="020B0604020202020204" pitchFamily="34" charset="0"/>
              <a:buChar char="•"/>
            </a:pPr>
            <a:r>
              <a:rPr lang="en-US" baseline="0" dirty="0"/>
              <a:t>Living snow fences are plants, trees, shrubs, or even prairies in the snow catch area that are grown and maintained in a particular spot to catch snow.</a:t>
            </a:r>
          </a:p>
          <a:p>
            <a:pPr marL="171450" indent="-171450">
              <a:buFont typeface="Arial" panose="020B0604020202020204" pitchFamily="34" charset="0"/>
              <a:buChar char="•"/>
            </a:pPr>
            <a:r>
              <a:rPr lang="en-US" baseline="0" dirty="0"/>
              <a:t>Standing corn rows are rows of corn in a farmer’s field that are intentionally not cut down to create a snow break to catch snow.</a:t>
            </a:r>
          </a:p>
          <a:p>
            <a:pPr marL="171450" indent="-171450">
              <a:buFont typeface="Arial" panose="020B0604020202020204" pitchFamily="34" charset="0"/>
              <a:buChar char="•"/>
            </a:pPr>
            <a:r>
              <a:rPr lang="en-US" baseline="0" dirty="0"/>
              <a:t>Grading is using earthworks to change the back slope or road level in order to create a snow basin and more snow storage.</a:t>
            </a:r>
          </a:p>
          <a:p>
            <a:pPr marL="171450" indent="-171450">
              <a:buFont typeface="Arial" panose="020B0604020202020204" pitchFamily="34" charset="0"/>
              <a:buChar char="•"/>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Photo credit to Ronald D. </a:t>
            </a:r>
            <a:r>
              <a:rPr lang="en-US" baseline="0" dirty="0" err="1"/>
              <a:t>Tabler</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39</a:t>
            </a:fld>
            <a:endParaRPr lang="en-US"/>
          </a:p>
        </p:txBody>
      </p:sp>
    </p:spTree>
    <p:extLst>
      <p:ext uri="{BB962C8B-B14F-4D97-AF65-F5344CB8AC3E}">
        <p14:creationId xmlns:p14="http://schemas.microsoft.com/office/powerpoint/2010/main" val="3324456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you may choose to hide this slide.</a:t>
            </a:r>
          </a:p>
          <a:p>
            <a:endParaRPr lang="en-US" dirty="0"/>
          </a:p>
          <a:p>
            <a:r>
              <a:rPr lang="en-US" dirty="0"/>
              <a:t>Test Question:  </a:t>
            </a:r>
          </a:p>
          <a:p>
            <a:endParaRPr lang="en-US" dirty="0"/>
          </a:p>
          <a:p>
            <a:r>
              <a:rPr lang="en-US" dirty="0"/>
              <a:t>True or False: Snow fences are made of snow.</a:t>
            </a:r>
          </a:p>
          <a:p>
            <a:endParaRPr lang="en-US" dirty="0"/>
          </a:p>
          <a:p>
            <a:pPr marL="228600" indent="-228600">
              <a:buAutoNum type="alphaUcPeriod"/>
            </a:pPr>
            <a:r>
              <a:rPr lang="en-US" dirty="0"/>
              <a:t>True</a:t>
            </a:r>
          </a:p>
          <a:p>
            <a:pPr marL="228600" indent="-228600">
              <a:buAutoNum type="alphaUcPeriod"/>
            </a:pPr>
            <a:r>
              <a:rPr lang="en-US" dirty="0"/>
              <a:t>False (false)</a:t>
            </a:r>
          </a:p>
        </p:txBody>
      </p:sp>
      <p:sp>
        <p:nvSpPr>
          <p:cNvPr id="4" name="Slide Number Placeholder 3"/>
          <p:cNvSpPr>
            <a:spLocks noGrp="1"/>
          </p:cNvSpPr>
          <p:nvPr>
            <p:ph type="sldNum" sz="quarter" idx="10"/>
          </p:nvPr>
        </p:nvSpPr>
        <p:spPr/>
        <p:txBody>
          <a:bodyPr/>
          <a:lstStyle/>
          <a:p>
            <a:fld id="{7586080C-B8D8-4723-AE4C-278F16E645B8}" type="slidenum">
              <a:rPr lang="en-US" smtClean="0"/>
              <a:pPr/>
              <a:t>40</a:t>
            </a:fld>
            <a:endParaRPr lang="en-US"/>
          </a:p>
        </p:txBody>
      </p:sp>
    </p:spTree>
    <p:extLst>
      <p:ext uri="{BB962C8B-B14F-4D97-AF65-F5344CB8AC3E}">
        <p14:creationId xmlns:p14="http://schemas.microsoft.com/office/powerpoint/2010/main" val="3673990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Note to presenters:  The</a:t>
            </a:r>
            <a:r>
              <a:rPr lang="en-US" baseline="0" dirty="0"/>
              <a:t> website www.clearroads.org can be accessed here if a live internet connection is available.</a:t>
            </a:r>
          </a:p>
          <a:p>
            <a:endParaRPr lang="en-US" baseline="0" dirty="0"/>
          </a:p>
          <a:p>
            <a:r>
              <a:rPr lang="en-US" baseline="0" dirty="0"/>
              <a:t>A list of all the modules is given here:</a:t>
            </a:r>
          </a:p>
          <a:p>
            <a:endParaRPr lang="en-US" baseline="0" dirty="0"/>
          </a:p>
          <a:p>
            <a:r>
              <a:rPr lang="en-US" sz="1200" dirty="0">
                <a:solidFill>
                  <a:schemeClr val="bg1"/>
                </a:solidFill>
                <a:latin typeface="Tw Cen MT" pitchFamily="34" charset="0"/>
                <a:cs typeface="Times New Roman" pitchFamily="18" charset="0"/>
              </a:rPr>
              <a:t>Plowing procedures</a:t>
            </a:r>
          </a:p>
          <a:p>
            <a:r>
              <a:rPr lang="en-US" sz="1200" dirty="0">
                <a:solidFill>
                  <a:schemeClr val="bg1"/>
                </a:solidFill>
                <a:latin typeface="Tw Cen MT" pitchFamily="34" charset="0"/>
                <a:cs typeface="Times New Roman" pitchFamily="18" charset="0"/>
              </a:rPr>
              <a:t>Truck operations</a:t>
            </a:r>
          </a:p>
          <a:p>
            <a:r>
              <a:rPr lang="en-US" sz="1200" dirty="0">
                <a:solidFill>
                  <a:schemeClr val="bg1"/>
                </a:solidFill>
                <a:latin typeface="Tw Cen MT" pitchFamily="34" charset="0"/>
                <a:cs typeface="Times New Roman" pitchFamily="18" charset="0"/>
              </a:rPr>
              <a:t>Spreading</a:t>
            </a:r>
          </a:p>
          <a:p>
            <a:r>
              <a:rPr lang="en-US" sz="1200" dirty="0">
                <a:solidFill>
                  <a:schemeClr val="bg1"/>
                </a:solidFill>
                <a:latin typeface="Tw Cen MT" pitchFamily="34" charset="0"/>
                <a:cs typeface="Times New Roman" pitchFamily="18" charset="0"/>
              </a:rPr>
              <a:t>Material use</a:t>
            </a:r>
          </a:p>
          <a:p>
            <a:r>
              <a:rPr lang="en-US" sz="1200" dirty="0">
                <a:solidFill>
                  <a:schemeClr val="bg1"/>
                </a:solidFill>
                <a:latin typeface="Tw Cen MT" pitchFamily="34" charset="0"/>
                <a:cs typeface="Times New Roman" pitchFamily="18" charset="0"/>
              </a:rPr>
              <a:t>Pre-wetting</a:t>
            </a:r>
          </a:p>
          <a:p>
            <a:r>
              <a:rPr lang="en-US" sz="1200" dirty="0">
                <a:solidFill>
                  <a:schemeClr val="bg1"/>
                </a:solidFill>
                <a:latin typeface="Tw Cen MT" pitchFamily="34" charset="0"/>
                <a:cs typeface="Times New Roman" pitchFamily="18" charset="0"/>
              </a:rPr>
              <a:t>Brine production</a:t>
            </a:r>
          </a:p>
          <a:p>
            <a:r>
              <a:rPr lang="en-US" sz="1200" dirty="0">
                <a:solidFill>
                  <a:schemeClr val="bg1"/>
                </a:solidFill>
                <a:latin typeface="Tw Cen MT" pitchFamily="34" charset="0"/>
                <a:cs typeface="Times New Roman" pitchFamily="18" charset="0"/>
              </a:rPr>
              <a:t>De-icing</a:t>
            </a:r>
          </a:p>
          <a:p>
            <a:r>
              <a:rPr lang="en-US" sz="1200" dirty="0">
                <a:solidFill>
                  <a:schemeClr val="bg1"/>
                </a:solidFill>
                <a:latin typeface="Tw Cen MT" pitchFamily="34" charset="0"/>
                <a:cs typeface="Times New Roman" pitchFamily="18" charset="0"/>
              </a:rPr>
              <a:t>Anti-icing</a:t>
            </a:r>
          </a:p>
          <a:p>
            <a:r>
              <a:rPr lang="en-US" sz="1200" dirty="0">
                <a:solidFill>
                  <a:schemeClr val="bg1"/>
                </a:solidFill>
                <a:latin typeface="Tw Cen MT" pitchFamily="34" charset="0"/>
                <a:cs typeface="Times New Roman" pitchFamily="18" charset="0"/>
              </a:rPr>
              <a:t>Safety</a:t>
            </a:r>
          </a:p>
          <a:p>
            <a:r>
              <a:rPr lang="en-US" sz="1200" dirty="0">
                <a:solidFill>
                  <a:schemeClr val="bg1"/>
                </a:solidFill>
                <a:latin typeface="Tw Cen MT" pitchFamily="34" charset="0"/>
                <a:cs typeface="Times New Roman" pitchFamily="18" charset="0"/>
              </a:rPr>
              <a:t>De-icing agent management</a:t>
            </a:r>
            <a:r>
              <a:rPr lang="en-US" sz="1200" baseline="0" dirty="0">
                <a:solidFill>
                  <a:schemeClr val="bg1"/>
                </a:solidFill>
                <a:latin typeface="Tw Cen MT" pitchFamily="34" charset="0"/>
                <a:cs typeface="Times New Roman" pitchFamily="18" charset="0"/>
              </a:rPr>
              <a:t> policy</a:t>
            </a:r>
          </a:p>
          <a:p>
            <a:r>
              <a:rPr lang="en-US" sz="1200" dirty="0">
                <a:solidFill>
                  <a:schemeClr val="bg1"/>
                </a:solidFill>
                <a:latin typeface="Tw Cen MT" pitchFamily="34" charset="0"/>
                <a:cs typeface="Times New Roman" pitchFamily="18" charset="0"/>
              </a:rPr>
              <a:t>Level of service</a:t>
            </a:r>
          </a:p>
          <a:p>
            <a:r>
              <a:rPr lang="en-US" dirty="0"/>
              <a:t>Ice formation</a:t>
            </a:r>
          </a:p>
          <a:p>
            <a:r>
              <a:rPr lang="en-US" dirty="0"/>
              <a:t>Freeze point</a:t>
            </a:r>
            <a:r>
              <a:rPr lang="en-US" baseline="0" dirty="0"/>
              <a:t> depressants</a:t>
            </a:r>
          </a:p>
          <a:p>
            <a:r>
              <a:rPr lang="en-US" baseline="0" dirty="0"/>
              <a:t>Environmental issues</a:t>
            </a:r>
          </a:p>
          <a:p>
            <a:r>
              <a:rPr lang="en-US" baseline="0" dirty="0"/>
              <a:t>Drift control</a:t>
            </a:r>
          </a:p>
          <a:p>
            <a:r>
              <a:rPr lang="en-US" baseline="0" dirty="0"/>
              <a:t>Weather</a:t>
            </a:r>
          </a:p>
          <a:p>
            <a:r>
              <a:rPr lang="en-US" baseline="0" dirty="0"/>
              <a:t>Bridge frost</a:t>
            </a:r>
          </a:p>
          <a:p>
            <a:r>
              <a:rPr lang="en-US" baseline="0" dirty="0"/>
              <a:t>Avalanche management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a:t>
            </a:fld>
            <a:endParaRPr lang="en-US"/>
          </a:p>
        </p:txBody>
      </p:sp>
    </p:spTree>
    <p:extLst>
      <p:ext uri="{BB962C8B-B14F-4D97-AF65-F5344CB8AC3E}">
        <p14:creationId xmlns:p14="http://schemas.microsoft.com/office/powerpoint/2010/main" val="7937622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you may choose to hide this slide.</a:t>
            </a:r>
          </a:p>
          <a:p>
            <a:endParaRPr lang="en-US" dirty="0"/>
          </a:p>
          <a:p>
            <a:r>
              <a:rPr lang="en-US" dirty="0"/>
              <a:t>Test Question:  </a:t>
            </a:r>
          </a:p>
          <a:p>
            <a:endParaRPr lang="en-US" dirty="0"/>
          </a:p>
          <a:p>
            <a:r>
              <a:rPr lang="en-US" dirty="0"/>
              <a:t>True or False: Snow fences are made of snow.</a:t>
            </a:r>
          </a:p>
          <a:p>
            <a:endParaRPr lang="en-US" dirty="0"/>
          </a:p>
          <a:p>
            <a:pPr marL="228600" indent="-228600">
              <a:buAutoNum type="alphaUcPeriod"/>
            </a:pPr>
            <a:r>
              <a:rPr lang="en-US" dirty="0"/>
              <a:t>True</a:t>
            </a:r>
          </a:p>
          <a:p>
            <a:pPr marL="228600" indent="-228600">
              <a:buAutoNum type="alphaUcPeriod"/>
            </a:pPr>
            <a:r>
              <a:rPr lang="en-US"/>
              <a:t>False </a:t>
            </a:r>
            <a:r>
              <a:rPr lang="en-US" dirty="0"/>
              <a:t>(false)</a:t>
            </a:r>
          </a:p>
        </p:txBody>
      </p:sp>
      <p:sp>
        <p:nvSpPr>
          <p:cNvPr id="4" name="Slide Number Placeholder 3"/>
          <p:cNvSpPr>
            <a:spLocks noGrp="1"/>
          </p:cNvSpPr>
          <p:nvPr>
            <p:ph type="sldNum" sz="quarter" idx="10"/>
          </p:nvPr>
        </p:nvSpPr>
        <p:spPr/>
        <p:txBody>
          <a:bodyPr/>
          <a:lstStyle/>
          <a:p>
            <a:fld id="{7586080C-B8D8-4723-AE4C-278F16E645B8}" type="slidenum">
              <a:rPr lang="en-US" smtClean="0"/>
              <a:pPr/>
              <a:t>41</a:t>
            </a:fld>
            <a:endParaRPr lang="en-US"/>
          </a:p>
        </p:txBody>
      </p:sp>
    </p:spTree>
    <p:extLst>
      <p:ext uri="{BB962C8B-B14F-4D97-AF65-F5344CB8AC3E}">
        <p14:creationId xmlns:p14="http://schemas.microsoft.com/office/powerpoint/2010/main" val="25801011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20000"/>
              </a:spcBef>
              <a:buClr>
                <a:schemeClr val="accent2"/>
              </a:buClr>
              <a:buSzPct val="80000"/>
              <a:buFont typeface="Wingdings" panose="05000000000000000000" pitchFamily="2" charset="2"/>
              <a:buNone/>
            </a:pPr>
            <a:r>
              <a:rPr lang="en-US" dirty="0"/>
              <a:t>A properly engineered</a:t>
            </a:r>
            <a:r>
              <a:rPr lang="en-US" baseline="0" dirty="0"/>
              <a:t> fence system:</a:t>
            </a:r>
            <a:endParaRPr lang="en-US" altLang="en-US" sz="1200" dirty="0">
              <a:latin typeface="Arial" panose="020B0604020202020204" pitchFamily="34" charset="0"/>
            </a:endParaRPr>
          </a:p>
          <a:p>
            <a:pPr>
              <a:lnSpc>
                <a:spcPct val="90000"/>
              </a:lnSpc>
              <a:spcBef>
                <a:spcPct val="20000"/>
              </a:spcBef>
              <a:buClr>
                <a:schemeClr val="accent2"/>
              </a:buClr>
              <a:buSzPct val="80000"/>
              <a:buFont typeface="Arial" pitchFamily="34" charset="0"/>
              <a:buChar char="•"/>
            </a:pPr>
            <a:r>
              <a:rPr lang="en-US" altLang="en-US" sz="1200" dirty="0">
                <a:latin typeface="Arial" panose="020B0604020202020204" pitchFamily="34" charset="0"/>
              </a:rPr>
              <a:t>Prevent drifts</a:t>
            </a:r>
          </a:p>
          <a:p>
            <a:pPr>
              <a:lnSpc>
                <a:spcPct val="90000"/>
              </a:lnSpc>
              <a:spcBef>
                <a:spcPct val="20000"/>
              </a:spcBef>
              <a:buClr>
                <a:schemeClr val="accent2"/>
              </a:buClr>
              <a:buSzPct val="80000"/>
              <a:buFont typeface="Arial" pitchFamily="34" charset="0"/>
              <a:buChar char="•"/>
            </a:pPr>
            <a:r>
              <a:rPr lang="en-US" altLang="en-US" sz="1200" dirty="0">
                <a:latin typeface="Arial" panose="020B0604020202020204" pitchFamily="34" charset="0"/>
              </a:rPr>
              <a:t>Improve visibility</a:t>
            </a:r>
          </a:p>
          <a:p>
            <a:pPr>
              <a:lnSpc>
                <a:spcPct val="90000"/>
              </a:lnSpc>
              <a:spcBef>
                <a:spcPct val="20000"/>
              </a:spcBef>
              <a:buClr>
                <a:schemeClr val="accent2"/>
              </a:buClr>
              <a:buSzPct val="80000"/>
              <a:buFont typeface="Arial" pitchFamily="34" charset="0"/>
              <a:buChar char="•"/>
            </a:pPr>
            <a:r>
              <a:rPr lang="en-US" altLang="en-US" sz="1200" dirty="0">
                <a:latin typeface="Arial" panose="020B0604020202020204" pitchFamily="34" charset="0"/>
              </a:rPr>
              <a:t>Improve road surface conditions</a:t>
            </a:r>
          </a:p>
          <a:p>
            <a:pPr>
              <a:lnSpc>
                <a:spcPct val="90000"/>
              </a:lnSpc>
              <a:spcBef>
                <a:spcPct val="20000"/>
              </a:spcBef>
              <a:buClr>
                <a:schemeClr val="accent2"/>
              </a:buClr>
              <a:buSzPct val="80000"/>
              <a:buFont typeface="Arial" pitchFamily="34" charset="0"/>
              <a:buChar char="•"/>
            </a:pPr>
            <a:r>
              <a:rPr lang="en-US" altLang="en-US" sz="1200" dirty="0">
                <a:latin typeface="Arial" panose="020B0604020202020204" pitchFamily="34" charset="0"/>
              </a:rPr>
              <a:t>Reduce accidents</a:t>
            </a:r>
          </a:p>
          <a:p>
            <a:pPr>
              <a:lnSpc>
                <a:spcPct val="90000"/>
              </a:lnSpc>
              <a:spcBef>
                <a:spcPct val="20000"/>
              </a:spcBef>
              <a:buClr>
                <a:schemeClr val="accent2"/>
              </a:buClr>
              <a:buSzPct val="80000"/>
              <a:buFont typeface="Arial" pitchFamily="34" charset="0"/>
              <a:buChar char="•"/>
            </a:pPr>
            <a:r>
              <a:rPr lang="en-US" altLang="en-US" sz="1200" dirty="0">
                <a:latin typeface="Arial" panose="020B0604020202020204" pitchFamily="34" charset="0"/>
              </a:rPr>
              <a:t>Reduce winter maintenance costs</a:t>
            </a:r>
          </a:p>
          <a:p>
            <a:pPr>
              <a:lnSpc>
                <a:spcPct val="90000"/>
              </a:lnSpc>
              <a:spcBef>
                <a:spcPct val="20000"/>
              </a:spcBef>
              <a:buClr>
                <a:schemeClr val="accent2"/>
              </a:buClr>
              <a:buSzPct val="80000"/>
              <a:buFont typeface="Wingdings" panose="05000000000000000000" pitchFamily="2" charset="2"/>
              <a:buChar char="l"/>
            </a:pPr>
            <a:endParaRPr lang="en-US" altLang="en-US" sz="1200" dirty="0">
              <a:latin typeface="Arial" panose="020B0604020202020204" pitchFamily="34" charset="0"/>
            </a:endParaRPr>
          </a:p>
          <a:p>
            <a:pPr marL="0" marR="0" indent="0" algn="l" defTabSz="914400" rtl="0" eaLnBrk="1" fontAlgn="auto" latinLnBrk="0" hangingPunct="1">
              <a:lnSpc>
                <a:spcPct val="90000"/>
              </a:lnSpc>
              <a:spcBef>
                <a:spcPct val="20000"/>
              </a:spcBef>
              <a:spcAft>
                <a:spcPts val="0"/>
              </a:spcAft>
              <a:buClr>
                <a:schemeClr val="accent2"/>
              </a:buClr>
              <a:buSzPct val="80000"/>
              <a:buFont typeface="Wingdings" panose="05000000000000000000" pitchFamily="2" charset="2"/>
              <a:buNone/>
              <a:tabLst/>
              <a:defRPr/>
            </a:pPr>
            <a:r>
              <a:rPr lang="en-US" baseline="0" dirty="0"/>
              <a:t>Slide from WYDOT, credit to Ronald D. </a:t>
            </a:r>
            <a:r>
              <a:rPr lang="en-US" baseline="0" dirty="0" err="1"/>
              <a:t>Tabler</a:t>
            </a:r>
            <a:endParaRPr lang="en-US" dirty="0"/>
          </a:p>
          <a:p>
            <a:pPr>
              <a:lnSpc>
                <a:spcPct val="90000"/>
              </a:lnSpc>
              <a:spcBef>
                <a:spcPct val="20000"/>
              </a:spcBef>
              <a:buClr>
                <a:schemeClr val="accent2"/>
              </a:buClr>
              <a:buSzPct val="80000"/>
              <a:buFont typeface="Wingdings" panose="05000000000000000000" pitchFamily="2" charset="2"/>
              <a:buNone/>
            </a:pPr>
            <a:endParaRPr lang="en-US" altLang="en-US" sz="1200"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42</a:t>
            </a:fld>
            <a:endParaRPr lang="en-US"/>
          </a:p>
        </p:txBody>
      </p:sp>
    </p:spTree>
    <p:extLst>
      <p:ext uri="{BB962C8B-B14F-4D97-AF65-F5344CB8AC3E}">
        <p14:creationId xmlns:p14="http://schemas.microsoft.com/office/powerpoint/2010/main" val="42903629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Fences may be supported by steel or wood posts set in the ground ("post-supported”), or by a surface-mounted framework, anchored or counterweighted to resist overturning in the wind ("truss-type"). There are advantages and disadvantages to each of these two types.</a:t>
            </a:r>
          </a:p>
          <a:p>
            <a:endParaRPr lang="en-US" dirty="0"/>
          </a:p>
          <a:p>
            <a:r>
              <a:rPr lang="en-US" dirty="0"/>
              <a:t>Left photo credit: </a:t>
            </a:r>
            <a:r>
              <a:rPr lang="en-US" altLang="en-US" sz="1200" i="1" dirty="0">
                <a:effectLst>
                  <a:outerShdw blurRad="38100" dist="38100" dir="2700000" algn="tl">
                    <a:srgbClr val="FFFFFF"/>
                  </a:outerShdw>
                </a:effectLst>
              </a:rPr>
              <a:t>Ronald D. </a:t>
            </a:r>
            <a:r>
              <a:rPr lang="en-US" altLang="en-US" sz="1200" i="1" dirty="0" err="1">
                <a:effectLst>
                  <a:outerShdw blurRad="38100" dist="38100" dir="2700000" algn="tl">
                    <a:srgbClr val="FFFFFF"/>
                  </a:outerShdw>
                </a:effectLst>
              </a:rPr>
              <a:t>Tabler</a:t>
            </a:r>
            <a:endParaRPr lang="en-US" dirty="0"/>
          </a:p>
          <a:p>
            <a:r>
              <a:rPr lang="en-US" dirty="0"/>
              <a:t>Right photo credit: Wisconsin DOT</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43</a:t>
            </a:fld>
            <a:endParaRPr lang="en-US"/>
          </a:p>
        </p:txBody>
      </p:sp>
    </p:spTree>
    <p:extLst>
      <p:ext uri="{BB962C8B-B14F-4D97-AF65-F5344CB8AC3E}">
        <p14:creationId xmlns:p14="http://schemas.microsoft.com/office/powerpoint/2010/main" val="39711609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Horizontal rails are less prone to burial than vertical. This is helped by a bottom gap that allows the pass through.</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from WYDOT, credit to Ronald D. </a:t>
            </a:r>
            <a:r>
              <a:rPr lang="en-US" baseline="0" dirty="0" err="1"/>
              <a:t>Tabler</a:t>
            </a:r>
            <a:endParaRPr lang="en-US" baseline="0"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44</a:t>
            </a:fld>
            <a:endParaRPr lang="en-US"/>
          </a:p>
        </p:txBody>
      </p:sp>
    </p:spTree>
    <p:extLst>
      <p:ext uri="{BB962C8B-B14F-4D97-AF65-F5344CB8AC3E}">
        <p14:creationId xmlns:p14="http://schemas.microsoft.com/office/powerpoint/2010/main" val="36152734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you may choose to hide this slide.</a:t>
            </a:r>
          </a:p>
          <a:p>
            <a:endParaRPr lang="en-US" dirty="0"/>
          </a:p>
          <a:p>
            <a:r>
              <a:rPr lang="en-US" dirty="0"/>
              <a:t>Test Question:  </a:t>
            </a:r>
          </a:p>
          <a:p>
            <a:endParaRPr lang="en-US" dirty="0"/>
          </a:p>
          <a:p>
            <a:pPr marL="0" indent="0">
              <a:lnSpc>
                <a:spcPct val="100000"/>
              </a:lnSpc>
              <a:buNone/>
              <a:defRPr/>
            </a:pPr>
            <a:r>
              <a:rPr lang="en-US" sz="1200" dirty="0"/>
              <a:t>Are horizontal (sideways) or vertical (up and down) rails more effective?</a:t>
            </a:r>
          </a:p>
          <a:p>
            <a:pPr marL="0" indent="0">
              <a:lnSpc>
                <a:spcPct val="100000"/>
              </a:lnSpc>
              <a:buNone/>
              <a:defRPr/>
            </a:pPr>
            <a:endParaRPr lang="en-US" sz="1200" dirty="0"/>
          </a:p>
          <a:p>
            <a:pPr marL="742950" indent="-742950">
              <a:lnSpc>
                <a:spcPct val="100000"/>
              </a:lnSpc>
              <a:buFont typeface="+mj-lt"/>
              <a:buAutoNum type="alphaUcPeriod"/>
              <a:defRPr/>
            </a:pPr>
            <a:r>
              <a:rPr lang="en-US" sz="1200" dirty="0"/>
              <a:t>Vertical (no)</a:t>
            </a:r>
          </a:p>
          <a:p>
            <a:pPr marL="742950" indent="-742950">
              <a:lnSpc>
                <a:spcPct val="100000"/>
              </a:lnSpc>
              <a:buFont typeface="+mj-lt"/>
              <a:buAutoNum type="alphaUcPeriod"/>
              <a:defRPr/>
            </a:pPr>
            <a:r>
              <a:rPr lang="en-US" sz="1200" dirty="0"/>
              <a:t>Horizontal (yes)</a:t>
            </a:r>
          </a:p>
          <a:p>
            <a:pPr marL="742950" indent="-742950">
              <a:lnSpc>
                <a:spcPct val="100000"/>
              </a:lnSpc>
              <a:buFont typeface="+mj-lt"/>
              <a:buAutoNum type="alphaUcPeriod"/>
              <a:defRPr/>
            </a:pPr>
            <a:r>
              <a:rPr lang="en-US" sz="1200" dirty="0"/>
              <a:t>The same (no)</a:t>
            </a:r>
          </a:p>
          <a:p>
            <a:endParaRPr lang="en-US" sz="1200"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45</a:t>
            </a:fld>
            <a:endParaRPr lang="en-US"/>
          </a:p>
        </p:txBody>
      </p:sp>
    </p:spTree>
    <p:extLst>
      <p:ext uri="{BB962C8B-B14F-4D97-AF65-F5344CB8AC3E}">
        <p14:creationId xmlns:p14="http://schemas.microsoft.com/office/powerpoint/2010/main" val="22785115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you may choose to hide this slide.</a:t>
            </a:r>
          </a:p>
          <a:p>
            <a:endParaRPr lang="en-US" dirty="0"/>
          </a:p>
          <a:p>
            <a:r>
              <a:rPr lang="en-US" dirty="0"/>
              <a:t>Test Question:  </a:t>
            </a:r>
          </a:p>
          <a:p>
            <a:endParaRPr lang="en-US" dirty="0"/>
          </a:p>
          <a:p>
            <a:pPr marL="0" indent="0">
              <a:lnSpc>
                <a:spcPct val="100000"/>
              </a:lnSpc>
              <a:buNone/>
              <a:defRPr/>
            </a:pPr>
            <a:r>
              <a:rPr lang="en-US" sz="1200" dirty="0"/>
              <a:t>Are horizontal (sideways) or vertical (up and down) rails more effective?</a:t>
            </a:r>
          </a:p>
          <a:p>
            <a:pPr marL="0" indent="0">
              <a:lnSpc>
                <a:spcPct val="100000"/>
              </a:lnSpc>
              <a:buNone/>
              <a:defRPr/>
            </a:pPr>
            <a:endParaRPr lang="en-US" sz="1200" dirty="0"/>
          </a:p>
          <a:p>
            <a:pPr marL="742950" indent="-742950">
              <a:lnSpc>
                <a:spcPct val="100000"/>
              </a:lnSpc>
              <a:buFont typeface="+mj-lt"/>
              <a:buAutoNum type="alphaUcPeriod"/>
              <a:defRPr/>
            </a:pPr>
            <a:r>
              <a:rPr lang="en-US" sz="1200" dirty="0"/>
              <a:t>Vertical (no)</a:t>
            </a:r>
          </a:p>
          <a:p>
            <a:pPr marL="742950" indent="-742950">
              <a:lnSpc>
                <a:spcPct val="100000"/>
              </a:lnSpc>
              <a:buFont typeface="+mj-lt"/>
              <a:buAutoNum type="alphaUcPeriod"/>
              <a:defRPr/>
            </a:pPr>
            <a:r>
              <a:rPr lang="en-US" sz="1200" dirty="0"/>
              <a:t>Horizontal (</a:t>
            </a:r>
            <a:r>
              <a:rPr lang="en-US" sz="1200"/>
              <a:t>yes)</a:t>
            </a:r>
            <a:endParaRPr lang="en-US" sz="1200" dirty="0"/>
          </a:p>
          <a:p>
            <a:pPr marL="742950" indent="-742950">
              <a:lnSpc>
                <a:spcPct val="100000"/>
              </a:lnSpc>
              <a:buFont typeface="+mj-lt"/>
              <a:buAutoNum type="alphaUcPeriod"/>
              <a:defRPr/>
            </a:pPr>
            <a:r>
              <a:rPr lang="en-US" sz="1200" dirty="0"/>
              <a:t>The same (no)</a:t>
            </a:r>
          </a:p>
          <a:p>
            <a:endParaRPr lang="en-US" sz="1200"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46</a:t>
            </a:fld>
            <a:endParaRPr lang="en-US"/>
          </a:p>
        </p:txBody>
      </p:sp>
    </p:spTree>
    <p:extLst>
      <p:ext uri="{BB962C8B-B14F-4D97-AF65-F5344CB8AC3E}">
        <p14:creationId xmlns:p14="http://schemas.microsoft.com/office/powerpoint/2010/main" val="16716132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pPr>
            <a:r>
              <a:rPr lang="en-US" altLang="en-US" b="0" dirty="0">
                <a:solidFill>
                  <a:schemeClr val="bg1"/>
                </a:solidFill>
                <a:latin typeface="Arial" panose="020B0604020202020204" pitchFamily="34" charset="0"/>
              </a:rPr>
              <a:t>Advantages of</a:t>
            </a:r>
            <a:r>
              <a:rPr lang="en-US" altLang="en-US" b="0" baseline="0" dirty="0">
                <a:solidFill>
                  <a:schemeClr val="bg1"/>
                </a:solidFill>
                <a:latin typeface="Arial" panose="020B0604020202020204" pitchFamily="34" charset="0"/>
              </a:rPr>
              <a:t> Flexible Composite Rail Structure Snow Fence:</a:t>
            </a:r>
            <a:endParaRPr lang="en-US" altLang="en-US" b="0" dirty="0">
              <a:solidFill>
                <a:schemeClr val="bg1"/>
              </a:solidFill>
              <a:latin typeface="Arial" panose="020B0604020202020204" pitchFamily="34" charset="0"/>
            </a:endParaRPr>
          </a:p>
          <a:p>
            <a:pPr marL="171450" indent="-171450">
              <a:buClr>
                <a:schemeClr val="tx1"/>
              </a:buClr>
              <a:buFont typeface="Arial" panose="020B0604020202020204" pitchFamily="34" charset="0"/>
              <a:buChar char="•"/>
            </a:pPr>
            <a:r>
              <a:rPr lang="en-US" altLang="en-US" b="0" dirty="0">
                <a:solidFill>
                  <a:schemeClr val="bg1"/>
                </a:solidFill>
                <a:latin typeface="Arial" panose="020B0604020202020204" pitchFamily="34" charset="0"/>
              </a:rPr>
              <a:t>Easily installed and maintained</a:t>
            </a:r>
            <a:endParaRPr lang="en-US" altLang="en-US" sz="900" b="0" dirty="0">
              <a:solidFill>
                <a:schemeClr val="bg1"/>
              </a:solidFill>
              <a:latin typeface="Arial" panose="020B0604020202020204" pitchFamily="34" charset="0"/>
            </a:endParaRPr>
          </a:p>
          <a:p>
            <a:pPr marL="171450" indent="-171450">
              <a:buClr>
                <a:schemeClr val="tx1"/>
              </a:buClr>
              <a:buFont typeface="Arial" panose="020B0604020202020204" pitchFamily="34" charset="0"/>
              <a:buChar char="•"/>
            </a:pPr>
            <a:r>
              <a:rPr lang="en-US" altLang="en-US" b="0" dirty="0">
                <a:solidFill>
                  <a:schemeClr val="bg1"/>
                </a:solidFill>
                <a:latin typeface="Arial" panose="020B0604020202020204" pitchFamily="34" charset="0"/>
              </a:rPr>
              <a:t>Resistant to damage by snow settlement and creep</a:t>
            </a:r>
            <a:endParaRPr lang="en-US" altLang="en-US" sz="900" b="0" dirty="0">
              <a:solidFill>
                <a:schemeClr val="bg1"/>
              </a:solidFill>
              <a:latin typeface="Arial" panose="020B0604020202020204" pitchFamily="34" charset="0"/>
            </a:endParaRPr>
          </a:p>
          <a:p>
            <a:pPr marL="171450" indent="-171450">
              <a:buClr>
                <a:schemeClr val="tx1"/>
              </a:buClr>
              <a:buFont typeface="Arial" panose="020B0604020202020204" pitchFamily="34" charset="0"/>
              <a:buChar char="•"/>
            </a:pPr>
            <a:r>
              <a:rPr lang="en-US" altLang="en-US" b="0" dirty="0">
                <a:solidFill>
                  <a:schemeClr val="bg1"/>
                </a:solidFill>
                <a:latin typeface="Arial" panose="020B0604020202020204" pitchFamily="34" charset="0"/>
              </a:rPr>
              <a:t>Allows construction of fences of any desired porosity or height</a:t>
            </a:r>
            <a:endParaRPr lang="en-US" altLang="en-US" sz="900" b="0" dirty="0">
              <a:solidFill>
                <a:schemeClr val="bg1"/>
              </a:solidFill>
              <a:latin typeface="Arial" panose="020B0604020202020204" pitchFamily="34" charset="0"/>
            </a:endParaRPr>
          </a:p>
          <a:p>
            <a:pPr marL="171450" indent="-171450">
              <a:buClr>
                <a:schemeClr val="tx1"/>
              </a:buClr>
              <a:buFont typeface="Arial" panose="020B0604020202020204" pitchFamily="34" charset="0"/>
              <a:buChar char="•"/>
            </a:pPr>
            <a:r>
              <a:rPr lang="en-US" altLang="en-US" b="0" dirty="0">
                <a:solidFill>
                  <a:schemeClr val="bg1"/>
                </a:solidFill>
                <a:latin typeface="Arial" panose="020B0604020202020204" pitchFamily="34" charset="0"/>
                <a:cs typeface="Arial" panose="020B0604020202020204" pitchFamily="34" charset="0"/>
              </a:rPr>
              <a:t>No roots plugging tile line</a:t>
            </a:r>
            <a:endParaRPr lang="en-US" altLang="en-US" sz="900" b="0" dirty="0">
              <a:solidFill>
                <a:schemeClr val="bg1"/>
              </a:solidFill>
              <a:latin typeface="Arial" panose="020B0604020202020204" pitchFamily="34" charset="0"/>
              <a:cs typeface="Arial" panose="020B0604020202020204" pitchFamily="34" charset="0"/>
            </a:endParaRPr>
          </a:p>
          <a:p>
            <a:pPr marL="171450" indent="-171450">
              <a:buClr>
                <a:schemeClr val="tx1"/>
              </a:buClr>
              <a:buFont typeface="Arial" panose="020B0604020202020204" pitchFamily="34" charset="0"/>
              <a:buChar char="•"/>
            </a:pPr>
            <a:r>
              <a:rPr lang="en-US" altLang="en-US" b="0" dirty="0">
                <a:solidFill>
                  <a:schemeClr val="bg1"/>
                </a:solidFill>
                <a:latin typeface="Arial" panose="020B0604020202020204" pitchFamily="34" charset="0"/>
                <a:cs typeface="Arial" panose="020B0604020202020204" pitchFamily="34" charset="0"/>
              </a:rPr>
              <a:t>Can’t spray and kill with herbicides</a:t>
            </a:r>
          </a:p>
          <a:p>
            <a:pPr marL="171450" indent="-171450">
              <a:buClr>
                <a:schemeClr val="tx1"/>
              </a:buClr>
              <a:buFont typeface="Arial" panose="020B0604020202020204" pitchFamily="34" charset="0"/>
              <a:buChar char="•"/>
            </a:pPr>
            <a:endParaRPr lang="en-US" altLang="en-US" b="1" dirty="0">
              <a:solidFill>
                <a:schemeClr val="bg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baseline="0" dirty="0"/>
              <a:t>Photo credit to Ronald D. </a:t>
            </a:r>
            <a:r>
              <a:rPr lang="en-US" baseline="0" dirty="0" err="1"/>
              <a:t>Tabler</a:t>
            </a:r>
            <a:endParaRPr lang="en-US" dirty="0"/>
          </a:p>
          <a:p>
            <a:pPr marL="0" indent="0">
              <a:buClr>
                <a:schemeClr val="tx1"/>
              </a:buClr>
              <a:buFont typeface="Arial" panose="020B0604020202020204" pitchFamily="34" charset="0"/>
              <a:buNone/>
            </a:pPr>
            <a:endParaRPr lang="en-US" altLang="en-US"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47</a:t>
            </a:fld>
            <a:endParaRPr lang="en-US"/>
          </a:p>
        </p:txBody>
      </p:sp>
    </p:spTree>
    <p:extLst>
      <p:ext uri="{BB962C8B-B14F-4D97-AF65-F5344CB8AC3E}">
        <p14:creationId xmlns:p14="http://schemas.microsoft.com/office/powerpoint/2010/main" val="259384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initial costs are often higher than for a Wyoming</a:t>
            </a:r>
            <a:r>
              <a:rPr lang="en-US" baseline="0" dirty="0"/>
              <a:t> fence construction, the maintenance costs over a 25 year period easily makes up the difference.</a:t>
            </a:r>
          </a:p>
          <a:p>
            <a:endParaRPr lang="en-US" baseline="0" dirty="0"/>
          </a:p>
          <a:p>
            <a:r>
              <a:rPr lang="en-US" baseline="0" dirty="0"/>
              <a:t>Photo credit: Ronald </a:t>
            </a:r>
            <a:r>
              <a:rPr lang="en-US" baseline="0" dirty="0" err="1"/>
              <a:t>Tabler</a:t>
            </a: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48</a:t>
            </a:fld>
            <a:endParaRPr lang="en-US"/>
          </a:p>
        </p:txBody>
      </p:sp>
    </p:spTree>
    <p:extLst>
      <p:ext uri="{BB962C8B-B14F-4D97-AF65-F5344CB8AC3E}">
        <p14:creationId xmlns:p14="http://schemas.microsoft.com/office/powerpoint/2010/main" val="2002009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Advantages of truss-type</a:t>
            </a:r>
            <a:r>
              <a:rPr lang="en-US" baseline="0" dirty="0"/>
              <a:t> Wyoming snow fences include:</a:t>
            </a:r>
          </a:p>
          <a:p>
            <a:pPr marL="171450" indent="-171450">
              <a:buFont typeface="Arial" panose="020B0604020202020204" pitchFamily="34" charset="0"/>
              <a:buChar char="•"/>
            </a:pPr>
            <a:r>
              <a:rPr lang="en-US" baseline="0" dirty="0"/>
              <a:t>Least expensive to build in most locations.</a:t>
            </a:r>
          </a:p>
          <a:p>
            <a:pPr marL="171450" indent="-171450">
              <a:buFont typeface="Arial" panose="020B0604020202020204" pitchFamily="34" charset="0"/>
              <a:buChar char="•"/>
            </a:pPr>
            <a:r>
              <a:rPr lang="en-US" baseline="0" dirty="0"/>
              <a:t>Relatively easy to remove and relocate.</a:t>
            </a:r>
          </a:p>
          <a:p>
            <a:pPr marL="171450" indent="-171450">
              <a:buFont typeface="Arial" panose="020B0604020202020204" pitchFamily="34" charset="0"/>
              <a:buChar char="•"/>
            </a:pPr>
            <a:r>
              <a:rPr lang="en-US" baseline="0" dirty="0"/>
              <a:t>Can be prefabricated to reduce field construction time.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Photo credit: Ronald </a:t>
            </a:r>
            <a:r>
              <a:rPr lang="en-US" baseline="0" dirty="0" err="1"/>
              <a:t>Rabler</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49</a:t>
            </a:fld>
            <a:endParaRPr lang="en-US"/>
          </a:p>
        </p:txBody>
      </p:sp>
    </p:spTree>
    <p:extLst>
      <p:ext uri="{BB962C8B-B14F-4D97-AF65-F5344CB8AC3E}">
        <p14:creationId xmlns:p14="http://schemas.microsoft.com/office/powerpoint/2010/main" val="2278063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dirty="0">
                <a:solidFill>
                  <a:schemeClr val="bg1"/>
                </a:solidFill>
                <a:latin typeface="Arial" panose="020B0604020202020204" pitchFamily="34" charset="0"/>
                <a:cs typeface="Arial" panose="020B0604020202020204" pitchFamily="34" charset="0"/>
              </a:rPr>
              <a:t>Disadvantages of truss-type Wyoming</a:t>
            </a:r>
            <a:r>
              <a:rPr lang="en-US" sz="1200" b="0" baseline="0" dirty="0">
                <a:solidFill>
                  <a:schemeClr val="bg1"/>
                </a:solidFill>
                <a:latin typeface="Arial" panose="020B0604020202020204" pitchFamily="34" charset="0"/>
                <a:cs typeface="Arial" panose="020B0604020202020204" pitchFamily="34" charset="0"/>
              </a:rPr>
              <a:t> snow fence</a:t>
            </a:r>
            <a:endParaRPr lang="en-US" sz="1200" b="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1200" b="0" dirty="0">
                <a:solidFill>
                  <a:schemeClr val="bg1"/>
                </a:solidFill>
                <a:latin typeface="Arial" panose="020B0604020202020204" pitchFamily="34" charset="0"/>
                <a:cs typeface="Arial" panose="020B0604020202020204" pitchFamily="34" charset="0"/>
              </a:rPr>
              <a:t>Susceptible to damage by snow creep or glide on steep slopes.</a:t>
            </a:r>
          </a:p>
          <a:p>
            <a:pPr marL="457200" indent="-457200">
              <a:buFont typeface="Arial" panose="020B0604020202020204" pitchFamily="34" charset="0"/>
              <a:buChar char="•"/>
            </a:pPr>
            <a:r>
              <a:rPr lang="en-US" sz="1200" b="0" dirty="0">
                <a:solidFill>
                  <a:schemeClr val="bg1"/>
                </a:solidFill>
                <a:latin typeface="Arial" panose="020B0604020202020204" pitchFamily="34" charset="0"/>
                <a:cs typeface="Arial" panose="020B0604020202020204" pitchFamily="34" charset="0"/>
              </a:rPr>
              <a:t>Occupies significant land area.</a:t>
            </a:r>
          </a:p>
          <a:p>
            <a:pPr marL="457200" indent="-457200">
              <a:buFont typeface="Arial" panose="020B0604020202020204" pitchFamily="34" charset="0"/>
              <a:buChar char="•"/>
            </a:pPr>
            <a:r>
              <a:rPr lang="en-US" sz="1200" b="0" dirty="0">
                <a:solidFill>
                  <a:schemeClr val="bg1"/>
                </a:solidFill>
                <a:latin typeface="Arial" panose="020B0604020202020204" pitchFamily="34" charset="0"/>
                <a:cs typeface="Arial" panose="020B0604020202020204" pitchFamily="34" charset="0"/>
              </a:rPr>
              <a:t>Maintenance costs</a:t>
            </a:r>
          </a:p>
          <a:p>
            <a:endParaRPr lang="en-US" dirty="0"/>
          </a:p>
          <a:p>
            <a:r>
              <a:rPr lang="en-US" dirty="0"/>
              <a:t>Photo credit: Ronald </a:t>
            </a:r>
            <a:r>
              <a:rPr lang="en-US" dirty="0" err="1"/>
              <a:t>Tabler</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50</a:t>
            </a:fld>
            <a:endParaRPr lang="en-US"/>
          </a:p>
        </p:txBody>
      </p:sp>
    </p:spTree>
    <p:extLst>
      <p:ext uri="{BB962C8B-B14F-4D97-AF65-F5344CB8AC3E}">
        <p14:creationId xmlns:p14="http://schemas.microsoft.com/office/powerpoint/2010/main" val="2422395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a:t>
            </a:fld>
            <a:endParaRPr lang="en-US"/>
          </a:p>
        </p:txBody>
      </p:sp>
    </p:spTree>
    <p:extLst>
      <p:ext uri="{BB962C8B-B14F-4D97-AF65-F5344CB8AC3E}">
        <p14:creationId xmlns:p14="http://schemas.microsoft.com/office/powerpoint/2010/main" val="5469752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Shorter fences can be used when there is less blowing snow.</a:t>
            </a:r>
            <a:r>
              <a:rPr lang="en-US" sz="1200" b="0" i="0" kern="1200" baseline="0" dirty="0">
                <a:solidFill>
                  <a:schemeClr val="tx1"/>
                </a:solidFill>
                <a:effectLst/>
                <a:latin typeface="+mn-lt"/>
                <a:ea typeface="+mn-ea"/>
                <a:cs typeface="+mn-cs"/>
              </a:rPr>
              <a:t> These fences can be temporary and are less expensive than taller fences. If there is too much blowing snow, they can become buried and no longer useful. That is a good indication that a taller fence or different solution is needed.</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Photo credits: Ronald </a:t>
            </a:r>
            <a:r>
              <a:rPr lang="en-US" sz="1200" b="0" i="0" kern="1200" baseline="0" dirty="0" err="1">
                <a:solidFill>
                  <a:schemeClr val="tx1"/>
                </a:solidFill>
                <a:effectLst/>
                <a:latin typeface="+mn-lt"/>
                <a:ea typeface="+mn-ea"/>
                <a:cs typeface="+mn-cs"/>
              </a:rPr>
              <a:t>Tabler</a:t>
            </a:r>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51</a:t>
            </a:fld>
            <a:endParaRPr lang="en-US"/>
          </a:p>
        </p:txBody>
      </p:sp>
    </p:spTree>
    <p:extLst>
      <p:ext uri="{BB962C8B-B14F-4D97-AF65-F5344CB8AC3E}">
        <p14:creationId xmlns:p14="http://schemas.microsoft.com/office/powerpoint/2010/main" val="32729536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credits:</a:t>
            </a:r>
            <a:r>
              <a:rPr lang="en-US" baseline="0" dirty="0"/>
              <a:t> Dan </a:t>
            </a:r>
            <a:r>
              <a:rPr lang="en-US" baseline="0" dirty="0" err="1"/>
              <a:t>Gullickson</a:t>
            </a:r>
            <a:r>
              <a:rPr lang="en-US" baseline="0" dirty="0"/>
              <a:t>, MNDOT</a:t>
            </a:r>
            <a:endParaRPr lang="en-US" dirty="0"/>
          </a:p>
          <a:p>
            <a:endParaRPr lang="en-US" dirty="0"/>
          </a:p>
          <a:p>
            <a:r>
              <a:rPr lang="en-US" dirty="0"/>
              <a:t>Example</a:t>
            </a:r>
            <a:r>
              <a:rPr lang="en-US" baseline="0" dirty="0"/>
              <a:t> of a snow fence along a highway.  Notice the substantial fetch created by the placement of the farmer’s field directly behind the snow fence.</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52</a:t>
            </a:fld>
            <a:endParaRPr lang="en-US"/>
          </a:p>
        </p:txBody>
      </p:sp>
    </p:spTree>
    <p:extLst>
      <p:ext uri="{BB962C8B-B14F-4D97-AF65-F5344CB8AC3E}">
        <p14:creationId xmlns:p14="http://schemas.microsoft.com/office/powerpoint/2010/main" val="25089879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credits:</a:t>
            </a:r>
            <a:r>
              <a:rPr lang="en-US" baseline="0" dirty="0"/>
              <a:t> Dan </a:t>
            </a:r>
            <a:r>
              <a:rPr lang="en-US" baseline="0" dirty="0" err="1"/>
              <a:t>Gullickson</a:t>
            </a:r>
            <a:r>
              <a:rPr lang="en-US" baseline="0" dirty="0"/>
              <a:t>, MNDOT</a:t>
            </a:r>
            <a:endParaRPr lang="en-US" dirty="0"/>
          </a:p>
          <a:p>
            <a:endParaRPr lang="en-US" dirty="0"/>
          </a:p>
          <a:p>
            <a:r>
              <a:rPr lang="en-US" dirty="0"/>
              <a:t>This</a:t>
            </a:r>
            <a:r>
              <a:rPr lang="en-US" baseline="0" dirty="0"/>
              <a:t> slide shows d</a:t>
            </a:r>
            <a:r>
              <a:rPr lang="en-US" dirty="0"/>
              <a:t>rift captured by snow fence. </a:t>
            </a:r>
          </a:p>
        </p:txBody>
      </p:sp>
      <p:sp>
        <p:nvSpPr>
          <p:cNvPr id="4" name="Slide Number Placeholder 3"/>
          <p:cNvSpPr>
            <a:spLocks noGrp="1"/>
          </p:cNvSpPr>
          <p:nvPr>
            <p:ph type="sldNum" sz="quarter" idx="10"/>
          </p:nvPr>
        </p:nvSpPr>
        <p:spPr/>
        <p:txBody>
          <a:bodyPr/>
          <a:lstStyle/>
          <a:p>
            <a:fld id="{B0BDD7F5-3A46-4ED7-A0C5-90FD845D0BE5}" type="slidenum">
              <a:rPr lang="en-US" smtClean="0"/>
              <a:pPr/>
              <a:t>53</a:t>
            </a:fld>
            <a:endParaRPr lang="en-US"/>
          </a:p>
        </p:txBody>
      </p:sp>
    </p:spTree>
    <p:extLst>
      <p:ext uri="{BB962C8B-B14F-4D97-AF65-F5344CB8AC3E}">
        <p14:creationId xmlns:p14="http://schemas.microsoft.com/office/powerpoint/2010/main" val="21933288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Snow can be plowed</a:t>
            </a:r>
            <a:r>
              <a:rPr lang="en-US" baseline="0" dirty="0"/>
              <a:t> into rows to create temporary drift control. It is an inexpensive method that can help trap snow. Enough snow must have fallen to create piles, so it cannot be done right away. Also </a:t>
            </a:r>
            <a:r>
              <a:rPr lang="en-US" sz="1200" kern="1200" dirty="0">
                <a:solidFill>
                  <a:schemeClr val="tx1"/>
                </a:solidFill>
                <a:effectLst/>
                <a:latin typeface="+mn-lt"/>
                <a:ea typeface="+mn-ea"/>
                <a:cs typeface="+mn-cs"/>
              </a:rPr>
              <a:t>these snow cuts will on last one day if the wind comes up. Drawback to their use is a long to operate a dozer and a short life span when the wind blows.</a:t>
            </a:r>
          </a:p>
          <a:p>
            <a:endParaRPr lang="en-US" dirty="0"/>
          </a:p>
          <a:p>
            <a:endParaRPr lang="en-US" dirty="0"/>
          </a:p>
          <a:p>
            <a:r>
              <a:rPr lang="en-US" dirty="0"/>
              <a:t>Photo credit: WY DOT</a:t>
            </a:r>
          </a:p>
        </p:txBody>
      </p:sp>
      <p:sp>
        <p:nvSpPr>
          <p:cNvPr id="4" name="Slide Number Placeholder 3"/>
          <p:cNvSpPr>
            <a:spLocks noGrp="1"/>
          </p:cNvSpPr>
          <p:nvPr>
            <p:ph type="sldNum" sz="quarter" idx="10"/>
          </p:nvPr>
        </p:nvSpPr>
        <p:spPr/>
        <p:txBody>
          <a:bodyPr/>
          <a:lstStyle/>
          <a:p>
            <a:fld id="{B0BDD7F5-3A46-4ED7-A0C5-90FD845D0BE5}" type="slidenum">
              <a:rPr lang="en-US" smtClean="0"/>
              <a:pPr/>
              <a:t>54</a:t>
            </a:fld>
            <a:endParaRPr lang="en-US"/>
          </a:p>
        </p:txBody>
      </p:sp>
    </p:spTree>
    <p:extLst>
      <p:ext uri="{BB962C8B-B14F-4D97-AF65-F5344CB8AC3E}">
        <p14:creationId xmlns:p14="http://schemas.microsoft.com/office/powerpoint/2010/main" val="10268612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Snow</a:t>
            </a:r>
            <a:r>
              <a:rPr lang="en-US" baseline="0" dirty="0"/>
              <a:t> fences can work well when properly designed. Next we will look at a few examples.</a:t>
            </a:r>
          </a:p>
          <a:p>
            <a:endParaRPr lang="en-US" baseline="0" dirty="0"/>
          </a:p>
          <a:p>
            <a:r>
              <a:rPr lang="en-US" baseline="0" dirty="0"/>
              <a:t>The picture on this slide shows the difference an effective snow fence can make. On the near side there is a snow fence, and on the far side there is not.</a:t>
            </a:r>
            <a:endParaRPr lang="en-US" dirty="0"/>
          </a:p>
          <a:p>
            <a:endParaRPr lang="en-US" dirty="0"/>
          </a:p>
          <a:p>
            <a:r>
              <a:rPr lang="en-US" dirty="0"/>
              <a:t>Slide </a:t>
            </a:r>
            <a:r>
              <a:rPr lang="en-US" baseline="0" dirty="0"/>
              <a:t>credit: MNDOT </a:t>
            </a:r>
            <a:r>
              <a:rPr lang="en-US" dirty="0"/>
              <a:t>http://dot.state.nm.us/content/dam/nmdot/Research/NM09SAF_01_SnowBarrier_MultimediaPresentation.pdf</a:t>
            </a:r>
          </a:p>
          <a:p>
            <a:endParaRPr lang="en-US" baseline="0" dirty="0"/>
          </a:p>
          <a:p>
            <a:r>
              <a:rPr lang="en-US" baseline="0" dirty="0"/>
              <a:t>Photo credit: WYDOT, Ronald </a:t>
            </a:r>
            <a:r>
              <a:rPr lang="en-US" baseline="0" dirty="0" err="1"/>
              <a:t>Tabler</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55</a:t>
            </a:fld>
            <a:endParaRPr lang="en-US"/>
          </a:p>
        </p:txBody>
      </p:sp>
    </p:spTree>
    <p:extLst>
      <p:ext uri="{BB962C8B-B14F-4D97-AF65-F5344CB8AC3E}">
        <p14:creationId xmlns:p14="http://schemas.microsoft.com/office/powerpoint/2010/main" val="9467231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Here’s what the roadside looks</a:t>
            </a:r>
            <a:r>
              <a:rPr lang="en-US" baseline="0" dirty="0"/>
              <a:t> like without snow fences.  Notice the depth of snow at the sign by the arrow.</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56</a:t>
            </a:fld>
            <a:endParaRPr lang="en-US"/>
          </a:p>
        </p:txBody>
      </p:sp>
    </p:spTree>
    <p:extLst>
      <p:ext uri="{BB962C8B-B14F-4D97-AF65-F5344CB8AC3E}">
        <p14:creationId xmlns:p14="http://schemas.microsoft.com/office/powerpoint/2010/main" val="34418544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Here’s the same roadside with snow fences.  Notice</a:t>
            </a:r>
            <a:r>
              <a:rPr lang="en-US" baseline="0" dirty="0"/>
              <a:t> the snow depth at the sign here.</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57</a:t>
            </a:fld>
            <a:endParaRPr lang="en-US"/>
          </a:p>
        </p:txBody>
      </p:sp>
    </p:spTree>
    <p:extLst>
      <p:ext uri="{BB962C8B-B14F-4D97-AF65-F5344CB8AC3E}">
        <p14:creationId xmlns:p14="http://schemas.microsoft.com/office/powerpoint/2010/main" val="19971187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a:t>
            </a:r>
            <a:r>
              <a:rPr lang="en-US" baseline="0" dirty="0"/>
              <a:t> slide shows snow depth without snow fences.</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58</a:t>
            </a:fld>
            <a:endParaRPr lang="en-US"/>
          </a:p>
        </p:txBody>
      </p:sp>
    </p:spTree>
    <p:extLst>
      <p:ext uri="{BB962C8B-B14F-4D97-AF65-F5344CB8AC3E}">
        <p14:creationId xmlns:p14="http://schemas.microsoft.com/office/powerpoint/2010/main" val="33213204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this is after the installation.</a:t>
            </a:r>
          </a:p>
        </p:txBody>
      </p:sp>
      <p:sp>
        <p:nvSpPr>
          <p:cNvPr id="4" name="Slide Number Placeholder 3"/>
          <p:cNvSpPr>
            <a:spLocks noGrp="1"/>
          </p:cNvSpPr>
          <p:nvPr>
            <p:ph type="sldNum" sz="quarter" idx="10"/>
          </p:nvPr>
        </p:nvSpPr>
        <p:spPr/>
        <p:txBody>
          <a:bodyPr/>
          <a:lstStyle/>
          <a:p>
            <a:fld id="{7586080C-B8D8-4723-AE4C-278F16E645B8}" type="slidenum">
              <a:rPr lang="en-US" smtClean="0"/>
              <a:pPr/>
              <a:t>59</a:t>
            </a:fld>
            <a:endParaRPr lang="en-US"/>
          </a:p>
        </p:txBody>
      </p:sp>
    </p:spTree>
    <p:extLst>
      <p:ext uri="{BB962C8B-B14F-4D97-AF65-F5344CB8AC3E}">
        <p14:creationId xmlns:p14="http://schemas.microsoft.com/office/powerpoint/2010/main" val="6645341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Living snow fences use trees, shrubs, grasses, or other plants to trap snow.</a:t>
            </a:r>
          </a:p>
          <a:p>
            <a:endParaRPr lang="en-US" dirty="0"/>
          </a:p>
          <a:p>
            <a:r>
              <a:rPr lang="en-US" dirty="0"/>
              <a:t>Top left photo credit: MNDOT</a:t>
            </a:r>
          </a:p>
          <a:p>
            <a:r>
              <a:rPr lang="en-US" dirty="0"/>
              <a:t>Top right photo credit: http://www.nacaa.com/journal/index.php?jid=184</a:t>
            </a:r>
          </a:p>
          <a:p>
            <a:r>
              <a:rPr lang="en-US" dirty="0"/>
              <a:t>Bottom left photo</a:t>
            </a:r>
            <a:r>
              <a:rPr lang="en-US" baseline="0" dirty="0"/>
              <a:t> credit: NYDOT</a:t>
            </a:r>
          </a:p>
          <a:p>
            <a:r>
              <a:rPr lang="en-US" baseline="0" dirty="0"/>
              <a:t>Bottom right photo credit: WIDOT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60</a:t>
            </a:fld>
            <a:endParaRPr lang="en-US"/>
          </a:p>
        </p:txBody>
      </p:sp>
    </p:spTree>
    <p:extLst>
      <p:ext uri="{BB962C8B-B14F-4D97-AF65-F5344CB8AC3E}">
        <p14:creationId xmlns:p14="http://schemas.microsoft.com/office/powerpoint/2010/main" val="12860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facilitator:  do not show this slide during class</a:t>
            </a:r>
          </a:p>
        </p:txBody>
      </p:sp>
      <p:sp>
        <p:nvSpPr>
          <p:cNvPr id="4" name="Slide Number Placeholder 3"/>
          <p:cNvSpPr>
            <a:spLocks noGrp="1"/>
          </p:cNvSpPr>
          <p:nvPr>
            <p:ph type="sldNum" sz="quarter" idx="10"/>
          </p:nvPr>
        </p:nvSpPr>
        <p:spPr/>
        <p:txBody>
          <a:bodyPr/>
          <a:lstStyle/>
          <a:p>
            <a:fld id="{7586080C-B8D8-4723-AE4C-278F16E645B8}" type="slidenum">
              <a:rPr lang="en-US" smtClean="0"/>
              <a:pPr/>
              <a:t>7</a:t>
            </a:fld>
            <a:endParaRPr lang="en-US"/>
          </a:p>
        </p:txBody>
      </p:sp>
    </p:spTree>
    <p:extLst>
      <p:ext uri="{BB962C8B-B14F-4D97-AF65-F5344CB8AC3E}">
        <p14:creationId xmlns:p14="http://schemas.microsoft.com/office/powerpoint/2010/main" val="24235302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Clr>
                <a:schemeClr val="tx1"/>
              </a:buClr>
              <a:buSzPct val="80000"/>
              <a:buFont typeface="Wingdings" panose="05000000000000000000" pitchFamily="2" charset="2"/>
              <a:buNone/>
            </a:pPr>
            <a:r>
              <a:rPr lang="en-US" altLang="en-US" sz="1200" dirty="0">
                <a:solidFill>
                  <a:schemeClr val="bg1"/>
                </a:solidFill>
                <a:latin typeface="Arial" panose="020B0604020202020204" pitchFamily="34" charset="0"/>
              </a:rPr>
              <a:t>Living snow fences</a:t>
            </a:r>
            <a:r>
              <a:rPr lang="en-US" altLang="en-US" sz="1200" baseline="0" dirty="0">
                <a:solidFill>
                  <a:schemeClr val="bg1"/>
                </a:solidFill>
                <a:latin typeface="Arial" panose="020B0604020202020204" pitchFamily="34" charset="0"/>
              </a:rPr>
              <a:t> differ from structural fences in these ways:</a:t>
            </a:r>
          </a:p>
          <a:p>
            <a:pPr>
              <a:spcBef>
                <a:spcPct val="20000"/>
              </a:spcBef>
              <a:buClr>
                <a:schemeClr val="tx1"/>
              </a:buClr>
              <a:buSzPct val="80000"/>
              <a:buFont typeface="Wingdings" panose="05000000000000000000" pitchFamily="2" charset="2"/>
              <a:buNone/>
            </a:pPr>
            <a:endParaRPr lang="en-US" altLang="en-US" sz="1200" dirty="0">
              <a:solidFill>
                <a:schemeClr val="bg1"/>
              </a:solidFill>
              <a:latin typeface="Arial" panose="020B0604020202020204" pitchFamily="34" charset="0"/>
            </a:endParaRPr>
          </a:p>
          <a:p>
            <a:pPr>
              <a:spcBef>
                <a:spcPct val="20000"/>
              </a:spcBef>
              <a:buClr>
                <a:schemeClr val="tx1"/>
              </a:buClr>
              <a:buSzPct val="80000"/>
              <a:buFont typeface="Arial" pitchFamily="34" charset="0"/>
              <a:buChar char="•"/>
            </a:pPr>
            <a:r>
              <a:rPr lang="en-US" altLang="en-US" sz="1200" dirty="0">
                <a:solidFill>
                  <a:schemeClr val="bg1"/>
                </a:solidFill>
                <a:latin typeface="Arial" panose="020B0604020202020204" pitchFamily="34" charset="0"/>
              </a:rPr>
              <a:t>Height increases with growth.</a:t>
            </a:r>
          </a:p>
          <a:p>
            <a:pPr>
              <a:spcBef>
                <a:spcPct val="20000"/>
              </a:spcBef>
              <a:buClr>
                <a:schemeClr val="tx1"/>
              </a:buClr>
              <a:buSzPct val="80000"/>
              <a:buFont typeface="Arial" pitchFamily="34" charset="0"/>
              <a:buChar char="•"/>
            </a:pPr>
            <a:r>
              <a:rPr lang="en-US" altLang="en-US" sz="1200" dirty="0">
                <a:solidFill>
                  <a:schemeClr val="bg1"/>
                </a:solidFill>
                <a:latin typeface="Arial" panose="020B0604020202020204" pitchFamily="34" charset="0"/>
              </a:rPr>
              <a:t>Porosity decreases with growth.</a:t>
            </a:r>
          </a:p>
          <a:p>
            <a:pPr>
              <a:spcBef>
                <a:spcPct val="20000"/>
              </a:spcBef>
              <a:buClr>
                <a:schemeClr val="tx1"/>
              </a:buClr>
              <a:buSzPct val="80000"/>
              <a:buFont typeface="Arial" pitchFamily="34" charset="0"/>
              <a:buChar char="•"/>
            </a:pPr>
            <a:r>
              <a:rPr lang="en-US" altLang="en-US" sz="1200" dirty="0">
                <a:solidFill>
                  <a:schemeClr val="bg1"/>
                </a:solidFill>
                <a:latin typeface="Arial" panose="020B0604020202020204" pitchFamily="34" charset="0"/>
              </a:rPr>
              <a:t>Porosity not uniform.</a:t>
            </a:r>
          </a:p>
          <a:p>
            <a:pPr>
              <a:spcBef>
                <a:spcPct val="20000"/>
              </a:spcBef>
              <a:buClr>
                <a:schemeClr val="tx1"/>
              </a:buClr>
              <a:buSzPct val="80000"/>
              <a:buFont typeface="Arial" pitchFamily="34" charset="0"/>
              <a:buChar char="•"/>
            </a:pPr>
            <a:r>
              <a:rPr lang="en-US" altLang="en-US" sz="1200" dirty="0">
                <a:solidFill>
                  <a:schemeClr val="bg1"/>
                </a:solidFill>
                <a:latin typeface="Arial" panose="020B0604020202020204" pitchFamily="34" charset="0"/>
              </a:rPr>
              <a:t>Effectiveness initially minimal, but increases with time.</a:t>
            </a:r>
          </a:p>
          <a:p>
            <a:pPr>
              <a:spcBef>
                <a:spcPct val="20000"/>
              </a:spcBef>
              <a:buClr>
                <a:schemeClr val="tx1"/>
              </a:buClr>
              <a:buSzPct val="80000"/>
              <a:buFont typeface="Arial" pitchFamily="34" charset="0"/>
              <a:buChar char="•"/>
            </a:pPr>
            <a:r>
              <a:rPr lang="en-US" altLang="en-US" sz="1200" dirty="0">
                <a:solidFill>
                  <a:schemeClr val="bg1"/>
                </a:solidFill>
                <a:latin typeface="Arial" panose="020B0604020202020204" pitchFamily="34" charset="0"/>
              </a:rPr>
              <a:t>Susceptible to damage by insects, disease, and biotic factors.</a:t>
            </a:r>
          </a:p>
          <a:p>
            <a:pPr>
              <a:spcBef>
                <a:spcPct val="20000"/>
              </a:spcBef>
              <a:buClr>
                <a:schemeClr val="tx1"/>
              </a:buClr>
              <a:buSzPct val="80000"/>
              <a:buFont typeface="Wingdings" panose="05000000000000000000" pitchFamily="2" charset="2"/>
              <a:buChar char="l"/>
            </a:pPr>
            <a:endParaRPr lang="en-US" altLang="en-US" sz="1200" dirty="0">
              <a:solidFill>
                <a:schemeClr val="bg1"/>
              </a:solidFill>
              <a:latin typeface="Arial" panose="020B0604020202020204" pitchFamily="34" charset="0"/>
            </a:endParaRPr>
          </a:p>
          <a:p>
            <a:pPr>
              <a:spcBef>
                <a:spcPct val="20000"/>
              </a:spcBef>
              <a:buClr>
                <a:schemeClr val="tx1"/>
              </a:buClr>
              <a:buSzPct val="80000"/>
              <a:buFont typeface="Wingdings" panose="05000000000000000000" pitchFamily="2" charset="2"/>
              <a:buNone/>
            </a:pPr>
            <a:r>
              <a:rPr lang="en-US" altLang="en-US" sz="1200" dirty="0">
                <a:solidFill>
                  <a:schemeClr val="bg1"/>
                </a:solidFill>
                <a:latin typeface="Arial" panose="020B0604020202020204" pitchFamily="34" charset="0"/>
              </a:rPr>
              <a:t>Photo credit: Ronald</a:t>
            </a:r>
            <a:r>
              <a:rPr lang="en-US" altLang="en-US" sz="1200" baseline="0" dirty="0">
                <a:solidFill>
                  <a:schemeClr val="bg1"/>
                </a:solidFill>
                <a:latin typeface="Arial" panose="020B0604020202020204" pitchFamily="34" charset="0"/>
              </a:rPr>
              <a:t> </a:t>
            </a:r>
            <a:r>
              <a:rPr lang="en-US" altLang="en-US" sz="1200" baseline="0" dirty="0" err="1">
                <a:solidFill>
                  <a:schemeClr val="bg1"/>
                </a:solidFill>
                <a:latin typeface="Arial" panose="020B0604020202020204" pitchFamily="34" charset="0"/>
              </a:rPr>
              <a:t>Tabler</a:t>
            </a:r>
            <a:endParaRPr lang="en-US" altLang="en-US" sz="1200" dirty="0">
              <a:solidFill>
                <a:schemeClr val="bg1"/>
              </a:solidFill>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61</a:t>
            </a:fld>
            <a:endParaRPr lang="en-US"/>
          </a:p>
        </p:txBody>
      </p:sp>
    </p:spTree>
    <p:extLst>
      <p:ext uri="{BB962C8B-B14F-4D97-AF65-F5344CB8AC3E}">
        <p14:creationId xmlns:p14="http://schemas.microsoft.com/office/powerpoint/2010/main" val="16693213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dirty="0">
                <a:latin typeface="Arial" panose="020B0604020202020204" pitchFamily="34" charset="0"/>
                <a:cs typeface="Arial" panose="020B0604020202020204" pitchFamily="34" charset="0"/>
              </a:rPr>
              <a:t>Advantages of living snow fences:</a:t>
            </a:r>
          </a:p>
          <a:p>
            <a:pPr marL="0" indent="0">
              <a:buFont typeface="Arial" panose="020B0604020202020204" pitchFamily="34" charset="0"/>
              <a:buNone/>
            </a:pPr>
            <a:endParaRPr lang="en-US" sz="1200" b="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0" dirty="0">
                <a:latin typeface="Arial" panose="020B0604020202020204" pitchFamily="34" charset="0"/>
                <a:cs typeface="Arial" panose="020B0604020202020204" pitchFamily="34" charset="0"/>
              </a:rPr>
              <a:t>Habitat is provided for wildlife.</a:t>
            </a:r>
            <a:endParaRPr lang="en-US" sz="800" b="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0" dirty="0">
                <a:latin typeface="Arial" panose="020B0604020202020204" pitchFamily="34" charset="0"/>
                <a:cs typeface="Arial" panose="020B0604020202020204" pitchFamily="34" charset="0"/>
              </a:rPr>
              <a:t>Little maintenance is required after plants are established.</a:t>
            </a:r>
            <a:endParaRPr lang="en-US" sz="800" b="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0" dirty="0">
                <a:latin typeface="Arial" panose="020B0604020202020204" pitchFamily="34" charset="0"/>
                <a:cs typeface="Arial" panose="020B0604020202020204" pitchFamily="34" charset="0"/>
              </a:rPr>
              <a:t>Soil erosion control</a:t>
            </a:r>
            <a:endParaRPr lang="en-US" sz="800" b="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0" dirty="0">
                <a:latin typeface="Arial" panose="020B0604020202020204" pitchFamily="34" charset="0"/>
                <a:cs typeface="Arial" panose="020B0604020202020204" pitchFamily="34" charset="0"/>
              </a:rPr>
              <a:t>Living snow fences are more pleasing in appearance than structural fences.</a:t>
            </a:r>
            <a:endParaRPr lang="en-US" sz="800" b="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0" dirty="0">
                <a:latin typeface="Arial" panose="020B0604020202020204" pitchFamily="34" charset="0"/>
                <a:cs typeface="Arial" panose="020B0604020202020204" pitchFamily="34" charset="0"/>
              </a:rPr>
              <a:t>Living snow fences can be a part of the roadside beautification plan.</a:t>
            </a:r>
          </a:p>
          <a:p>
            <a:endParaRPr lang="en-US" dirty="0"/>
          </a:p>
          <a:p>
            <a:r>
              <a:rPr lang="en-US" dirty="0"/>
              <a:t>Photo credit:</a:t>
            </a:r>
            <a:r>
              <a:rPr lang="en-US" baseline="0" dirty="0"/>
              <a:t> New York Department of Transportation</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62</a:t>
            </a:fld>
            <a:endParaRPr lang="en-US"/>
          </a:p>
        </p:txBody>
      </p:sp>
    </p:spTree>
    <p:extLst>
      <p:ext uri="{BB962C8B-B14F-4D97-AF65-F5344CB8AC3E}">
        <p14:creationId xmlns:p14="http://schemas.microsoft.com/office/powerpoint/2010/main" val="41661898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you may choose to hide this slide.</a:t>
            </a:r>
          </a:p>
          <a:p>
            <a:endParaRPr lang="en-US" dirty="0"/>
          </a:p>
          <a:p>
            <a:r>
              <a:rPr lang="en-US" dirty="0"/>
              <a:t>Test Question:  </a:t>
            </a:r>
          </a:p>
          <a:p>
            <a:pPr>
              <a:buNone/>
            </a:pPr>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Living snow fences serve which of the following purposes:</a:t>
            </a:r>
          </a:p>
          <a:p>
            <a:pPr>
              <a:buNone/>
            </a:pPr>
            <a:endParaRPr lang="en-US" dirty="0"/>
          </a:p>
          <a:p>
            <a:pPr marL="514350" indent="-514350">
              <a:buFont typeface="+mj-lt"/>
              <a:buAutoNum type="alphaUcPeriod"/>
            </a:pPr>
            <a:r>
              <a:rPr lang="en-US" dirty="0">
                <a:latin typeface="Arial" panose="020B0604020202020204" pitchFamily="34" charset="0"/>
                <a:cs typeface="Arial" panose="020B0604020202020204" pitchFamily="34" charset="0"/>
              </a:rPr>
              <a:t>Habitat is provided for wildlife.</a:t>
            </a:r>
            <a:endParaRPr lang="en-US" sz="800" dirty="0">
              <a:latin typeface="Arial" panose="020B0604020202020204" pitchFamily="34" charset="0"/>
              <a:cs typeface="Arial" panose="020B0604020202020204" pitchFamily="34" charset="0"/>
            </a:endParaRPr>
          </a:p>
          <a:p>
            <a:pPr marL="514350" indent="-514350">
              <a:buFont typeface="+mj-lt"/>
              <a:buAutoNum type="alphaUcPeriod"/>
            </a:pPr>
            <a:r>
              <a:rPr lang="en-US" dirty="0">
                <a:latin typeface="Arial" panose="020B0604020202020204" pitchFamily="34" charset="0"/>
                <a:cs typeface="Arial" panose="020B0604020202020204" pitchFamily="34" charset="0"/>
              </a:rPr>
              <a:t>Soil erosion control.</a:t>
            </a:r>
            <a:endParaRPr lang="en-US" sz="800" dirty="0">
              <a:latin typeface="Arial" panose="020B0604020202020204" pitchFamily="34" charset="0"/>
              <a:cs typeface="Arial" panose="020B0604020202020204" pitchFamily="34" charset="0"/>
            </a:endParaRPr>
          </a:p>
          <a:p>
            <a:pPr marL="514350" indent="-514350">
              <a:buFont typeface="+mj-lt"/>
              <a:buAutoNum type="alphaUcPeriod"/>
            </a:pPr>
            <a:r>
              <a:rPr lang="en-US" dirty="0">
                <a:latin typeface="Arial" panose="020B0604020202020204" pitchFamily="34" charset="0"/>
                <a:cs typeface="Arial" panose="020B0604020202020204" pitchFamily="34" charset="0"/>
              </a:rPr>
              <a:t>Roadside beautification plan.</a:t>
            </a:r>
          </a:p>
          <a:p>
            <a:pPr marL="514350" indent="-514350">
              <a:buFont typeface="+mj-lt"/>
              <a:buAutoNum type="alphaUcPeriod"/>
            </a:pPr>
            <a:r>
              <a:rPr lang="en-US" dirty="0">
                <a:latin typeface="Arial" panose="020B0604020202020204" pitchFamily="34" charset="0"/>
                <a:cs typeface="Arial" panose="020B0604020202020204" pitchFamily="34" charset="0"/>
              </a:rPr>
              <a:t>Snow drift control.</a:t>
            </a:r>
          </a:p>
          <a:p>
            <a:pPr marL="514350" indent="-514350">
              <a:buFont typeface="+mj-lt"/>
              <a:buAutoNum type="alphaUcPeriod"/>
            </a:pPr>
            <a:r>
              <a:rPr lang="en-US" dirty="0">
                <a:latin typeface="Arial" panose="020B0604020202020204" pitchFamily="34" charset="0"/>
                <a:cs typeface="Arial" panose="020B0604020202020204" pitchFamily="34" charset="0"/>
              </a:rPr>
              <a:t>All of the above.</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63</a:t>
            </a:fld>
            <a:endParaRPr lang="en-US"/>
          </a:p>
        </p:txBody>
      </p:sp>
    </p:spTree>
    <p:extLst>
      <p:ext uri="{BB962C8B-B14F-4D97-AF65-F5344CB8AC3E}">
        <p14:creationId xmlns:p14="http://schemas.microsoft.com/office/powerpoint/2010/main" val="22686811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you may choose to hide this slide.</a:t>
            </a:r>
          </a:p>
          <a:p>
            <a:endParaRPr lang="en-US" dirty="0"/>
          </a:p>
          <a:p>
            <a:r>
              <a:rPr lang="en-US"/>
              <a:t>Test </a:t>
            </a:r>
            <a:r>
              <a:rPr lang="en-US" dirty="0"/>
              <a:t>Question:  </a:t>
            </a:r>
          </a:p>
          <a:p>
            <a:pPr>
              <a:buNone/>
            </a:pPr>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Living snow fences serve which of the following purposes:</a:t>
            </a:r>
          </a:p>
          <a:p>
            <a:pPr>
              <a:buNone/>
            </a:pPr>
            <a:endParaRPr lang="en-US" dirty="0"/>
          </a:p>
          <a:p>
            <a:pPr marL="514350" indent="-514350">
              <a:buFont typeface="+mj-lt"/>
              <a:buAutoNum type="alphaUcPeriod"/>
            </a:pPr>
            <a:r>
              <a:rPr lang="en-US" dirty="0">
                <a:latin typeface="Arial" panose="020B0604020202020204" pitchFamily="34" charset="0"/>
                <a:cs typeface="Arial" panose="020B0604020202020204" pitchFamily="34" charset="0"/>
              </a:rPr>
              <a:t>Habitat is provided for wildlife.</a:t>
            </a:r>
            <a:endParaRPr lang="en-US" sz="800" dirty="0">
              <a:latin typeface="Arial" panose="020B0604020202020204" pitchFamily="34" charset="0"/>
              <a:cs typeface="Arial" panose="020B0604020202020204" pitchFamily="34" charset="0"/>
            </a:endParaRPr>
          </a:p>
          <a:p>
            <a:pPr marL="514350" indent="-514350">
              <a:buFont typeface="+mj-lt"/>
              <a:buAutoNum type="alphaUcPeriod"/>
            </a:pPr>
            <a:r>
              <a:rPr lang="en-US" dirty="0">
                <a:latin typeface="Arial" panose="020B0604020202020204" pitchFamily="34" charset="0"/>
                <a:cs typeface="Arial" panose="020B0604020202020204" pitchFamily="34" charset="0"/>
              </a:rPr>
              <a:t>Soil erosion control.</a:t>
            </a:r>
            <a:endParaRPr lang="en-US" sz="800" dirty="0">
              <a:latin typeface="Arial" panose="020B0604020202020204" pitchFamily="34" charset="0"/>
              <a:cs typeface="Arial" panose="020B0604020202020204" pitchFamily="34" charset="0"/>
            </a:endParaRPr>
          </a:p>
          <a:p>
            <a:pPr marL="514350" indent="-514350">
              <a:buFont typeface="+mj-lt"/>
              <a:buAutoNum type="alphaUcPeriod"/>
            </a:pPr>
            <a:r>
              <a:rPr lang="en-US" dirty="0">
                <a:latin typeface="Arial" panose="020B0604020202020204" pitchFamily="34" charset="0"/>
                <a:cs typeface="Arial" panose="020B0604020202020204" pitchFamily="34" charset="0"/>
              </a:rPr>
              <a:t>Roadside beautification plan.</a:t>
            </a:r>
          </a:p>
          <a:p>
            <a:pPr marL="514350" indent="-514350">
              <a:buFont typeface="+mj-lt"/>
              <a:buAutoNum type="alphaUcPeriod"/>
            </a:pPr>
            <a:r>
              <a:rPr lang="en-US" dirty="0">
                <a:latin typeface="Arial" panose="020B0604020202020204" pitchFamily="34" charset="0"/>
                <a:cs typeface="Arial" panose="020B0604020202020204" pitchFamily="34" charset="0"/>
              </a:rPr>
              <a:t>Snow drift control.</a:t>
            </a:r>
          </a:p>
          <a:p>
            <a:pPr marL="514350" indent="-514350">
              <a:buFont typeface="+mj-lt"/>
              <a:buAutoNum type="alphaUcPeriod"/>
            </a:pPr>
            <a:r>
              <a:rPr lang="en-US" dirty="0">
                <a:latin typeface="Arial" panose="020B0604020202020204" pitchFamily="34" charset="0"/>
                <a:cs typeface="Arial" panose="020B0604020202020204" pitchFamily="34" charset="0"/>
              </a:rPr>
              <a:t>All of the above.</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64</a:t>
            </a:fld>
            <a:endParaRPr lang="en-US"/>
          </a:p>
        </p:txBody>
      </p:sp>
    </p:spTree>
    <p:extLst>
      <p:ext uri="{BB962C8B-B14F-4D97-AF65-F5344CB8AC3E}">
        <p14:creationId xmlns:p14="http://schemas.microsoft.com/office/powerpoint/2010/main" val="14864502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Advantages</a:t>
            </a:r>
            <a:r>
              <a:rPr lang="en-US" baseline="0" dirty="0"/>
              <a:t> of standing corn rows:</a:t>
            </a:r>
          </a:p>
          <a:p>
            <a:endParaRPr lang="en-US" baseline="0" dirty="0"/>
          </a:p>
          <a:p>
            <a:pPr marL="171450" indent="-171450">
              <a:buFont typeface="Arial" panose="020B0604020202020204" pitchFamily="34" charset="0"/>
              <a:buChar char="•"/>
            </a:pPr>
            <a:r>
              <a:rPr lang="en-US" baseline="0" dirty="0"/>
              <a:t>Inexpensive</a:t>
            </a:r>
          </a:p>
          <a:p>
            <a:pPr marL="171450" indent="-171450">
              <a:buFont typeface="Arial" panose="020B0604020202020204" pitchFamily="34" charset="0"/>
              <a:buChar char="•"/>
            </a:pPr>
            <a:r>
              <a:rPr lang="en-US" baseline="0" dirty="0"/>
              <a:t>Can be a starting point to work with farmer in the future</a:t>
            </a:r>
          </a:p>
          <a:p>
            <a:pPr marL="171450" indent="-171450">
              <a:buFont typeface="Arial" panose="020B0604020202020204" pitchFamily="34" charset="0"/>
              <a:buChar char="•"/>
            </a:pPr>
            <a:r>
              <a:rPr lang="en-US" baseline="0" dirty="0"/>
              <a:t>No maintenance cost</a:t>
            </a:r>
          </a:p>
          <a:p>
            <a:pPr marL="171450" indent="-171450">
              <a:buFont typeface="Arial" panose="020B0604020202020204" pitchFamily="34" charset="0"/>
              <a:buChar char="•"/>
            </a:pPr>
            <a:r>
              <a:rPr lang="en-US" baseline="0" dirty="0"/>
              <a:t>Don’t have to build or install a structure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 of Minnesota has created a cost benefit tool kit for LSF/ corn rows. That was you can determine if paying the landowner year after year is worth the savings on the roadway. This will provide proof to those that are concerned about the budget. More information  is given</a:t>
            </a:r>
            <a:r>
              <a:rPr lang="en-US" sz="1200" kern="1200" baseline="0" dirty="0">
                <a:solidFill>
                  <a:schemeClr val="tx1"/>
                </a:solidFill>
                <a:effectLst/>
                <a:latin typeface="+mn-lt"/>
                <a:ea typeface="+mn-ea"/>
                <a:cs typeface="+mn-cs"/>
              </a:rPr>
              <a:t> about this cost benefit tool on slides 85 and 86.</a:t>
            </a:r>
            <a:endParaRPr lang="en-US" sz="1200" kern="1200" dirty="0">
              <a:solidFill>
                <a:schemeClr val="tx1"/>
              </a:solidFill>
              <a:effectLst/>
              <a:latin typeface="+mn-lt"/>
              <a:ea typeface="+mn-ea"/>
              <a:cs typeface="+mn-cs"/>
            </a:endParaRPr>
          </a:p>
          <a:p>
            <a:endParaRPr lang="en-US" dirty="0"/>
          </a:p>
          <a:p>
            <a:endParaRPr lang="en-US" dirty="0"/>
          </a:p>
          <a:p>
            <a:r>
              <a:rPr lang="en-US" dirty="0"/>
              <a:t>Photo credit:</a:t>
            </a:r>
            <a:r>
              <a:rPr lang="en-US" baseline="0" dirty="0"/>
              <a:t> NYDOT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65</a:t>
            </a:fld>
            <a:endParaRPr lang="en-US"/>
          </a:p>
        </p:txBody>
      </p:sp>
    </p:spTree>
    <p:extLst>
      <p:ext uri="{BB962C8B-B14F-4D97-AF65-F5344CB8AC3E}">
        <p14:creationId xmlns:p14="http://schemas.microsoft.com/office/powerpoint/2010/main" val="26767647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Disadvantages</a:t>
            </a:r>
            <a:r>
              <a:rPr lang="en-US" baseline="0" dirty="0"/>
              <a:t> of standing corn rows</a:t>
            </a:r>
          </a:p>
          <a:p>
            <a:pPr>
              <a:buFont typeface="Arial" pitchFamily="34" charset="0"/>
              <a:buChar char="•"/>
            </a:pPr>
            <a:r>
              <a:rPr lang="en-US" dirty="0"/>
              <a:t>   Temporary</a:t>
            </a:r>
          </a:p>
          <a:p>
            <a:pPr marL="171450" indent="-171450">
              <a:buFont typeface="Arial" panose="020B0604020202020204" pitchFamily="34" charset="0"/>
              <a:buChar char="•"/>
            </a:pPr>
            <a:r>
              <a:rPr lang="en-US" dirty="0"/>
              <a:t>Crops can change year to year</a:t>
            </a:r>
          </a:p>
          <a:p>
            <a:pPr marL="171450" indent="-171450">
              <a:buFont typeface="Arial" panose="020B0604020202020204" pitchFamily="34" charset="0"/>
              <a:buChar char="•"/>
            </a:pPr>
            <a:r>
              <a:rPr lang="en-US" dirty="0"/>
              <a:t>Hassle for farmers</a:t>
            </a:r>
          </a:p>
          <a:p>
            <a:pPr lvl="1"/>
            <a:r>
              <a:rPr lang="en-US" dirty="0"/>
              <a:t>Corn left on the field</a:t>
            </a:r>
          </a:p>
          <a:p>
            <a:pPr lvl="1"/>
            <a:r>
              <a:rPr lang="en-US" dirty="0"/>
              <a:t>Spring tillage required</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66</a:t>
            </a:fld>
            <a:endParaRPr lang="en-US"/>
          </a:p>
        </p:txBody>
      </p:sp>
    </p:spTree>
    <p:extLst>
      <p:ext uri="{BB962C8B-B14F-4D97-AF65-F5344CB8AC3E}">
        <p14:creationId xmlns:p14="http://schemas.microsoft.com/office/powerpoint/2010/main" val="26386824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 they work?  Yes.</a:t>
            </a:r>
            <a:r>
              <a:rPr lang="en-US" baseline="0" dirty="0"/>
              <a:t>   </a:t>
            </a:r>
            <a:r>
              <a:rPr lang="en-US" dirty="0"/>
              <a:t>Standing</a:t>
            </a:r>
            <a:r>
              <a:rPr lang="en-US" baseline="0" dirty="0"/>
              <a:t> corn rows can catch blowing snow before it reaches the road. Above you can see examples of snow caught in standing corn rows.</a:t>
            </a:r>
            <a:endParaRPr lang="en-US" dirty="0"/>
          </a:p>
          <a:p>
            <a:endParaRPr lang="en-US" dirty="0"/>
          </a:p>
          <a:p>
            <a:r>
              <a:rPr lang="en-US" dirty="0"/>
              <a:t>Photo credit:</a:t>
            </a:r>
            <a:r>
              <a:rPr lang="en-US" baseline="0" dirty="0"/>
              <a:t> http://www.newsline.dot.state.mn.us/archive/05/feb/2.html</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67</a:t>
            </a:fld>
            <a:endParaRPr lang="en-US"/>
          </a:p>
        </p:txBody>
      </p:sp>
    </p:spTree>
    <p:extLst>
      <p:ext uri="{BB962C8B-B14F-4D97-AF65-F5344CB8AC3E}">
        <p14:creationId xmlns:p14="http://schemas.microsoft.com/office/powerpoint/2010/main" val="19347998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to presenters:  you may choose to hide this</a:t>
            </a:r>
            <a:r>
              <a:rPr lang="en-US" baseline="0" dirty="0"/>
              <a:t> slide.</a:t>
            </a:r>
          </a:p>
          <a:p>
            <a:endParaRPr lang="en-US" baseline="0" dirty="0"/>
          </a:p>
          <a:p>
            <a:r>
              <a:rPr lang="en-US" baseline="0" dirty="0"/>
              <a:t>Test Question:  </a:t>
            </a:r>
          </a:p>
          <a:p>
            <a:endParaRPr lang="en-US" baseline="0" dirty="0"/>
          </a:p>
          <a:p>
            <a:pPr marL="0" indent="0">
              <a:buNone/>
            </a:pPr>
            <a:r>
              <a:rPr lang="en-US" sz="1200" dirty="0"/>
              <a:t>True or false:  standing corn rows are a cost-effective method of drift control.</a:t>
            </a:r>
          </a:p>
          <a:p>
            <a:pPr marL="0" indent="0">
              <a:buNone/>
            </a:pPr>
            <a:endParaRPr lang="en-US" sz="1200" dirty="0"/>
          </a:p>
          <a:p>
            <a:pPr marL="742950" indent="-742950">
              <a:buFont typeface="+mj-lt"/>
              <a:buAutoNum type="alphaUcPeriod"/>
            </a:pPr>
            <a:r>
              <a:rPr lang="en-US" sz="1200" dirty="0"/>
              <a:t>True</a:t>
            </a:r>
          </a:p>
          <a:p>
            <a:pPr marL="742950" indent="-742950">
              <a:buFont typeface="+mj-lt"/>
              <a:buAutoNum type="alphaUcPeriod"/>
            </a:pPr>
            <a:r>
              <a:rPr lang="en-US" sz="1200" dirty="0"/>
              <a:t>False</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68</a:t>
            </a:fld>
            <a:endParaRPr lang="en-US"/>
          </a:p>
        </p:txBody>
      </p:sp>
    </p:spTree>
    <p:extLst>
      <p:ext uri="{BB962C8B-B14F-4D97-AF65-F5344CB8AC3E}">
        <p14:creationId xmlns:p14="http://schemas.microsoft.com/office/powerpoint/2010/main" val="26039151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to presenters:  you may choose to hide this</a:t>
            </a:r>
            <a:r>
              <a:rPr lang="en-US" baseline="0" dirty="0"/>
              <a:t> slide.</a:t>
            </a:r>
          </a:p>
          <a:p>
            <a:endParaRPr lang="en-US" baseline="0" dirty="0"/>
          </a:p>
          <a:p>
            <a:r>
              <a:rPr lang="en-US" baseline="0" dirty="0"/>
              <a:t>Test Question:  </a:t>
            </a:r>
          </a:p>
          <a:p>
            <a:endParaRPr lang="en-US" baseline="0" dirty="0"/>
          </a:p>
          <a:p>
            <a:pPr marL="0" indent="0">
              <a:buNone/>
            </a:pPr>
            <a:r>
              <a:rPr lang="en-US" sz="1200" dirty="0"/>
              <a:t>True or false:  standing corn rows are </a:t>
            </a:r>
            <a:r>
              <a:rPr lang="en-US" sz="1200"/>
              <a:t>a cost-effective </a:t>
            </a:r>
            <a:r>
              <a:rPr lang="en-US" sz="1200" dirty="0"/>
              <a:t>method of drift control.</a:t>
            </a:r>
          </a:p>
          <a:p>
            <a:pPr marL="0" indent="0">
              <a:buNone/>
            </a:pPr>
            <a:endParaRPr lang="en-US" sz="1200" dirty="0"/>
          </a:p>
          <a:p>
            <a:pPr marL="742950" indent="-742950">
              <a:buFont typeface="+mj-lt"/>
              <a:buAutoNum type="alphaUcPeriod"/>
            </a:pPr>
            <a:r>
              <a:rPr lang="en-US" sz="1200" dirty="0"/>
              <a:t>True</a:t>
            </a:r>
          </a:p>
          <a:p>
            <a:pPr marL="742950" indent="-742950">
              <a:buFont typeface="+mj-lt"/>
              <a:buAutoNum type="alphaUcPeriod"/>
            </a:pPr>
            <a:r>
              <a:rPr lang="en-US" sz="1200" dirty="0"/>
              <a:t>False</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69</a:t>
            </a:fld>
            <a:endParaRPr lang="en-US"/>
          </a:p>
        </p:txBody>
      </p:sp>
    </p:spTree>
    <p:extLst>
      <p:ext uri="{BB962C8B-B14F-4D97-AF65-F5344CB8AC3E}">
        <p14:creationId xmlns:p14="http://schemas.microsoft.com/office/powerpoint/2010/main" val="26183531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28D398-85D3-435C-B645-AEB0BC817C4B}" type="slidenum">
              <a:rPr lang="en-US" altLang="en-US"/>
              <a:pPr/>
              <a:t>70</a:t>
            </a:fld>
            <a:endParaRPr lang="en-US" altLang="en-US"/>
          </a:p>
        </p:txBody>
      </p:sp>
      <p:sp>
        <p:nvSpPr>
          <p:cNvPr id="1388546" name="Rectangle 2"/>
          <p:cNvSpPr>
            <a:spLocks noGrp="1" noRot="1" noChangeAspect="1" noChangeArrowheads="1" noTextEdit="1"/>
          </p:cNvSpPr>
          <p:nvPr>
            <p:ph type="sldImg"/>
          </p:nvPr>
        </p:nvSpPr>
        <p:spPr>
          <a:ln/>
        </p:spPr>
      </p:sp>
      <p:sp>
        <p:nvSpPr>
          <p:cNvPr id="1388547" name="Rectangle 3"/>
          <p:cNvSpPr>
            <a:spLocks noGrp="1" noChangeArrowheads="1"/>
          </p:cNvSpPr>
          <p:nvPr>
            <p:ph type="body" idx="1"/>
          </p:nvPr>
        </p:nvSpPr>
        <p:spPr/>
        <p:txBody>
          <a:bodyPr/>
          <a:lstStyle/>
          <a:p>
            <a:r>
              <a:rPr lang="en-US" altLang="en-US" dirty="0"/>
              <a:t>Grading</a:t>
            </a:r>
            <a:r>
              <a:rPr lang="en-US" altLang="en-US" baseline="0" dirty="0"/>
              <a:t> Basic Concepts</a:t>
            </a:r>
          </a:p>
          <a:p>
            <a:pPr marL="171450" indent="-171450">
              <a:buClr>
                <a:schemeClr val="tx1"/>
              </a:buClr>
              <a:buSzTx/>
              <a:buFont typeface="Arial" panose="020B0604020202020204" pitchFamily="34" charset="0"/>
              <a:buChar char="•"/>
            </a:pPr>
            <a:r>
              <a:rPr lang="en-US" altLang="en-US" b="0" dirty="0">
                <a:latin typeface="Arial" panose="020B0604020202020204" pitchFamily="34" charset="0"/>
              </a:rPr>
              <a:t>Elevate above surrounding snow cover</a:t>
            </a:r>
          </a:p>
          <a:p>
            <a:pPr marL="171450" indent="-171450">
              <a:buClr>
                <a:schemeClr val="tx1"/>
              </a:buClr>
              <a:buSzTx/>
              <a:buFont typeface="Arial" panose="020B0604020202020204" pitchFamily="34" charset="0"/>
              <a:buChar char="•"/>
            </a:pPr>
            <a:r>
              <a:rPr lang="en-US" altLang="en-US" b="0" dirty="0">
                <a:latin typeface="Arial" panose="020B0604020202020204" pitchFamily="34" charset="0"/>
              </a:rPr>
              <a:t>Eliminate safety barrier</a:t>
            </a:r>
          </a:p>
          <a:p>
            <a:pPr marL="171450" indent="-171450">
              <a:buClr>
                <a:schemeClr val="tx1"/>
              </a:buClr>
              <a:buSzTx/>
              <a:buFont typeface="Arial" panose="020B0604020202020204" pitchFamily="34" charset="0"/>
              <a:buChar char="•"/>
            </a:pPr>
            <a:r>
              <a:rPr lang="en-US" altLang="en-US" b="0" dirty="0">
                <a:latin typeface="Arial" panose="020B0604020202020204" pitchFamily="34" charset="0"/>
              </a:rPr>
              <a:t>Widen ditches:</a:t>
            </a:r>
          </a:p>
          <a:p>
            <a:pPr lvl="1">
              <a:buSzTx/>
            </a:pPr>
            <a:r>
              <a:rPr lang="en-US" altLang="en-US" b="0" dirty="0">
                <a:latin typeface="Arial" panose="020B0604020202020204" pitchFamily="34" charset="0"/>
              </a:rPr>
              <a:t>Provide space for plowed snow</a:t>
            </a:r>
          </a:p>
          <a:p>
            <a:pPr lvl="1">
              <a:buSzTx/>
            </a:pPr>
            <a:r>
              <a:rPr lang="en-US" altLang="en-US" b="0" dirty="0">
                <a:latin typeface="Arial" panose="020B0604020202020204" pitchFamily="34" charset="0"/>
              </a:rPr>
              <a:t>Provide space for snow sloughing</a:t>
            </a:r>
          </a:p>
          <a:p>
            <a:endParaRPr lang="en-US" altLang="en-US" dirty="0"/>
          </a:p>
          <a:p>
            <a:r>
              <a:rPr lang="en-US" altLang="en-US" dirty="0"/>
              <a:t>Picture credit: MNDOT</a:t>
            </a:r>
          </a:p>
        </p:txBody>
      </p:sp>
    </p:spTree>
    <p:extLst>
      <p:ext uri="{BB962C8B-B14F-4D97-AF65-F5344CB8AC3E}">
        <p14:creationId xmlns:p14="http://schemas.microsoft.com/office/powerpoint/2010/main" val="1630341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covers forecasts,</a:t>
            </a:r>
            <a:r>
              <a:rPr lang="en-US" baseline="0" dirty="0"/>
              <a:t> blowing snow, wind during the daytime or nighttime, wind behavior by region, and how wind effects road treatments.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960846-50BF-40E6-8F14-F9045B7BD19C}" type="slidenum">
              <a:rPr lang="en-US" altLang="en-US"/>
              <a:pPr/>
              <a:t>71</a:t>
            </a:fld>
            <a:endParaRPr lang="en-US" altLang="en-US"/>
          </a:p>
        </p:txBody>
      </p:sp>
      <p:sp>
        <p:nvSpPr>
          <p:cNvPr id="1422338" name="Rectangle 2"/>
          <p:cNvSpPr>
            <a:spLocks noGrp="1" noRot="1" noChangeAspect="1" noChangeArrowheads="1" noTextEdit="1"/>
          </p:cNvSpPr>
          <p:nvPr>
            <p:ph type="sldImg"/>
          </p:nvPr>
        </p:nvSpPr>
        <p:spPr>
          <a:ln/>
        </p:spPr>
      </p:sp>
      <p:sp>
        <p:nvSpPr>
          <p:cNvPr id="142233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Properly designed, wider sections allow for snow trapping and extra snow holding capacity. Wider section can reduce snow removal costs up to by 40%.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from WYDOT, credit to Ronald D. </a:t>
            </a:r>
            <a:r>
              <a:rPr lang="en-US" baseline="0" dirty="0" err="1"/>
              <a:t>Tabler</a:t>
            </a:r>
            <a:endParaRPr lang="en-US" dirty="0"/>
          </a:p>
          <a:p>
            <a:endParaRPr lang="en-US" altLang="en-US" dirty="0"/>
          </a:p>
        </p:txBody>
      </p:sp>
    </p:spTree>
    <p:extLst>
      <p:ext uri="{BB962C8B-B14F-4D97-AF65-F5344CB8AC3E}">
        <p14:creationId xmlns:p14="http://schemas.microsoft.com/office/powerpoint/2010/main" val="25451776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EB92EF-7799-41F7-9FE8-0D709094B7B9}" type="slidenum">
              <a:rPr lang="en-US" altLang="en-US"/>
              <a:pPr/>
              <a:t>72</a:t>
            </a:fld>
            <a:endParaRPr lang="en-US" altLang="en-US"/>
          </a:p>
        </p:txBody>
      </p:sp>
      <p:sp>
        <p:nvSpPr>
          <p:cNvPr id="1423362" name="Rectangle 2"/>
          <p:cNvSpPr>
            <a:spLocks noGrp="1" noRot="1" noChangeAspect="1" noChangeArrowheads="1" noTextEdit="1"/>
          </p:cNvSpPr>
          <p:nvPr>
            <p:ph type="sldImg"/>
          </p:nvPr>
        </p:nvSpPr>
        <p:spPr>
          <a:ln/>
        </p:spPr>
      </p:sp>
      <p:sp>
        <p:nvSpPr>
          <p:cNvPr id="1423363" name="Rectangle 3"/>
          <p:cNvSpPr>
            <a:spLocks noGrp="1" noChangeArrowheads="1"/>
          </p:cNvSpPr>
          <p:nvPr>
            <p:ph type="body" idx="1"/>
          </p:nvPr>
        </p:nvSpPr>
        <p:spPr/>
        <p:txBody>
          <a:bodyPr/>
          <a:lstStyle/>
          <a:p>
            <a:r>
              <a:rPr lang="en-US" altLang="en-US" dirty="0"/>
              <a:t>Advantages of grading changes include:</a:t>
            </a:r>
          </a:p>
          <a:p>
            <a:pPr marL="171450" indent="-171450">
              <a:lnSpc>
                <a:spcPct val="90000"/>
              </a:lnSpc>
              <a:buClr>
                <a:schemeClr val="tx1"/>
              </a:buClr>
              <a:buFont typeface="Arial" panose="020B0604020202020204" pitchFamily="34" charset="0"/>
              <a:buChar char="•"/>
            </a:pPr>
            <a:r>
              <a:rPr lang="en-US" altLang="en-US" sz="1200" b="0" dirty="0">
                <a:latin typeface="Arial" panose="020B0604020202020204" pitchFamily="34" charset="0"/>
              </a:rPr>
              <a:t>More efficient use of truck-mounted displacement plows</a:t>
            </a:r>
          </a:p>
          <a:p>
            <a:pPr marL="171450" indent="-171450">
              <a:lnSpc>
                <a:spcPct val="90000"/>
              </a:lnSpc>
              <a:buClr>
                <a:schemeClr val="tx1"/>
              </a:buClr>
              <a:buFont typeface="Arial" panose="020B0604020202020204" pitchFamily="34" charset="0"/>
              <a:buChar char="•"/>
            </a:pPr>
            <a:r>
              <a:rPr lang="en-US" altLang="en-US" sz="1200" b="0" dirty="0">
                <a:latin typeface="Arial" panose="020B0604020202020204" pitchFamily="34" charset="0"/>
              </a:rPr>
              <a:t>Provides space to store plowed snow</a:t>
            </a:r>
          </a:p>
          <a:p>
            <a:pPr marL="171450" indent="-171450">
              <a:lnSpc>
                <a:spcPct val="90000"/>
              </a:lnSpc>
              <a:buClr>
                <a:schemeClr val="tx1"/>
              </a:buClr>
              <a:buFont typeface="Arial" panose="020B0604020202020204" pitchFamily="34" charset="0"/>
              <a:buChar char="•"/>
            </a:pPr>
            <a:r>
              <a:rPr lang="en-US" altLang="en-US" sz="1200" b="0" dirty="0">
                <a:latin typeface="Arial" panose="020B0604020202020204" pitchFamily="34" charset="0"/>
              </a:rPr>
              <a:t>Increases required time between plow cycles</a:t>
            </a:r>
          </a:p>
          <a:p>
            <a:pPr marL="171450" indent="-171450">
              <a:lnSpc>
                <a:spcPct val="90000"/>
              </a:lnSpc>
              <a:buClr>
                <a:schemeClr val="tx1"/>
              </a:buClr>
              <a:buFont typeface="Arial" panose="020B0604020202020204" pitchFamily="34" charset="0"/>
              <a:buChar char="•"/>
            </a:pPr>
            <a:r>
              <a:rPr lang="en-US" altLang="en-US" sz="1200" b="0" dirty="0">
                <a:latin typeface="Arial" panose="020B0604020202020204" pitchFamily="34" charset="0"/>
              </a:rPr>
              <a:t>Eliminates snow sliding into traffic lanes</a:t>
            </a:r>
          </a:p>
          <a:p>
            <a:pPr marL="171450" indent="-171450">
              <a:lnSpc>
                <a:spcPct val="90000"/>
              </a:lnSpc>
              <a:buClr>
                <a:schemeClr val="tx1"/>
              </a:buClr>
              <a:buFont typeface="Arial" panose="020B0604020202020204" pitchFamily="34" charset="0"/>
              <a:buChar char="•"/>
            </a:pPr>
            <a:r>
              <a:rPr lang="en-US" altLang="en-US" sz="1200" b="0" dirty="0">
                <a:latin typeface="Arial" panose="020B0604020202020204" pitchFamily="34" charset="0"/>
              </a:rPr>
              <a:t>Reduces snowdrift encroachment</a:t>
            </a:r>
          </a:p>
          <a:p>
            <a:endParaRPr lang="en-US" altLang="en-US" dirty="0"/>
          </a:p>
        </p:txBody>
      </p:sp>
    </p:spTree>
    <p:extLst>
      <p:ext uri="{BB962C8B-B14F-4D97-AF65-F5344CB8AC3E}">
        <p14:creationId xmlns:p14="http://schemas.microsoft.com/office/powerpoint/2010/main" val="4257298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Disadvantages of grading changes include</a:t>
            </a:r>
          </a:p>
          <a:p>
            <a:pPr marL="171450" indent="-171450">
              <a:buFont typeface="Arial" panose="020B0604020202020204" pitchFamily="34" charset="0"/>
              <a:buChar char="•"/>
            </a:pPr>
            <a:r>
              <a:rPr lang="en-US" dirty="0"/>
              <a:t>Costly, easiest to do when already have equipment on site</a:t>
            </a:r>
          </a:p>
          <a:p>
            <a:pPr marL="171450" indent="-171450">
              <a:buFont typeface="Arial" panose="020B0604020202020204" pitchFamily="34" charset="0"/>
              <a:buChar char="•"/>
            </a:pPr>
            <a:r>
              <a:rPr lang="en-US" dirty="0"/>
              <a:t>May need more right of way space</a:t>
            </a:r>
          </a:p>
          <a:p>
            <a:pPr marL="171450" indent="-171450">
              <a:buFont typeface="Arial" panose="020B0604020202020204" pitchFamily="34" charset="0"/>
              <a:buChar char="•"/>
            </a:pPr>
            <a:r>
              <a:rPr lang="en-US" dirty="0"/>
              <a:t>May have to close roads to complete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Photo credit: http://fleetowner.com/blog/greener-road-construction</a:t>
            </a:r>
          </a:p>
        </p:txBody>
      </p:sp>
      <p:sp>
        <p:nvSpPr>
          <p:cNvPr id="4" name="Slide Number Placeholder 3"/>
          <p:cNvSpPr>
            <a:spLocks noGrp="1"/>
          </p:cNvSpPr>
          <p:nvPr>
            <p:ph type="sldNum" sz="quarter" idx="10"/>
          </p:nvPr>
        </p:nvSpPr>
        <p:spPr/>
        <p:txBody>
          <a:bodyPr/>
          <a:lstStyle/>
          <a:p>
            <a:fld id="{B0BDD7F5-3A46-4ED7-A0C5-90FD845D0BE5}" type="slidenum">
              <a:rPr lang="en-US" smtClean="0"/>
              <a:pPr/>
              <a:t>73</a:t>
            </a:fld>
            <a:endParaRPr lang="en-US"/>
          </a:p>
        </p:txBody>
      </p:sp>
    </p:spTree>
    <p:extLst>
      <p:ext uri="{BB962C8B-B14F-4D97-AF65-F5344CB8AC3E}">
        <p14:creationId xmlns:p14="http://schemas.microsoft.com/office/powerpoint/2010/main" val="29262844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a:t>
            </a:r>
            <a:r>
              <a:rPr lang="en-US" baseline="0" dirty="0"/>
              <a:t> to presenters:  you may choose to hide this slide.</a:t>
            </a:r>
          </a:p>
          <a:p>
            <a:pPr>
              <a:buNone/>
            </a:pPr>
            <a:endParaRPr lang="en-US" baseline="0" dirty="0"/>
          </a:p>
          <a:p>
            <a:pPr>
              <a:buNone/>
            </a:pPr>
            <a:r>
              <a:rPr lang="en-US" baseline="0" dirty="0"/>
              <a:t>Test Question:</a:t>
            </a:r>
          </a:p>
          <a:p>
            <a:pPr>
              <a:buNone/>
            </a:pPr>
            <a:endParaRPr lang="en-US" baseline="0" dirty="0"/>
          </a:p>
          <a:p>
            <a:pPr>
              <a:buNone/>
            </a:pPr>
            <a:r>
              <a:rPr lang="en-US" dirty="0"/>
              <a:t>True or False:</a:t>
            </a:r>
          </a:p>
          <a:p>
            <a:pPr>
              <a:buNone/>
            </a:pPr>
            <a:r>
              <a:rPr lang="en-US" dirty="0"/>
              <a:t>Grading can be effective in providing drift control, however it is a costly solution.</a:t>
            </a:r>
          </a:p>
          <a:p>
            <a:pPr>
              <a:buNone/>
            </a:pPr>
            <a:endParaRPr lang="en-US" dirty="0"/>
          </a:p>
          <a:p>
            <a:pPr marL="514350" indent="-514350">
              <a:buAutoNum type="alphaUcPeriod"/>
            </a:pPr>
            <a:r>
              <a:rPr lang="en-US" dirty="0"/>
              <a:t>True</a:t>
            </a:r>
          </a:p>
          <a:p>
            <a:pPr marL="514350" indent="-514350">
              <a:buAutoNum type="alphaUcPeriod"/>
            </a:pPr>
            <a:r>
              <a:rPr lang="en-US" dirty="0"/>
              <a:t>False</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74</a:t>
            </a:fld>
            <a:endParaRPr lang="en-US"/>
          </a:p>
        </p:txBody>
      </p:sp>
    </p:spTree>
    <p:extLst>
      <p:ext uri="{BB962C8B-B14F-4D97-AF65-F5344CB8AC3E}">
        <p14:creationId xmlns:p14="http://schemas.microsoft.com/office/powerpoint/2010/main" val="7829745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a:t>
            </a:r>
            <a:r>
              <a:rPr lang="en-US" baseline="0" dirty="0"/>
              <a:t> to presenters:  you may choose to hide this slide.</a:t>
            </a:r>
          </a:p>
          <a:p>
            <a:pPr>
              <a:buNone/>
            </a:pPr>
            <a:endParaRPr lang="en-US" baseline="0" dirty="0"/>
          </a:p>
          <a:p>
            <a:pPr>
              <a:buNone/>
            </a:pPr>
            <a:r>
              <a:rPr lang="en-US" baseline="0" dirty="0"/>
              <a:t>Test Question:</a:t>
            </a:r>
          </a:p>
          <a:p>
            <a:pPr>
              <a:buNone/>
            </a:pPr>
            <a:endParaRPr lang="en-US" baseline="0" dirty="0"/>
          </a:p>
          <a:p>
            <a:pPr>
              <a:buNone/>
            </a:pPr>
            <a:r>
              <a:rPr lang="en-US" dirty="0"/>
              <a:t>True or False:</a:t>
            </a:r>
          </a:p>
          <a:p>
            <a:pPr>
              <a:buNone/>
            </a:pPr>
            <a:r>
              <a:rPr lang="en-US" dirty="0"/>
              <a:t>Grading can be effective in providing drift control, however it is a costly solution.</a:t>
            </a:r>
          </a:p>
          <a:p>
            <a:pPr>
              <a:buNone/>
            </a:pPr>
            <a:endParaRPr lang="en-US" dirty="0"/>
          </a:p>
          <a:p>
            <a:pPr marL="514350" indent="-514350">
              <a:buAutoNum type="alphaUcPeriod"/>
            </a:pPr>
            <a:r>
              <a:rPr lang="en-US" dirty="0"/>
              <a:t>True</a:t>
            </a:r>
          </a:p>
          <a:p>
            <a:pPr marL="514350" indent="-514350">
              <a:buAutoNum type="alphaUcPeriod"/>
            </a:pPr>
            <a:r>
              <a:rPr lang="en-US" dirty="0"/>
              <a:t>False</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75</a:t>
            </a:fld>
            <a:endParaRPr lang="en-US"/>
          </a:p>
        </p:txBody>
      </p:sp>
    </p:spTree>
    <p:extLst>
      <p:ext uri="{BB962C8B-B14F-4D97-AF65-F5344CB8AC3E}">
        <p14:creationId xmlns:p14="http://schemas.microsoft.com/office/powerpoint/2010/main" val="1414095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Mowing rights-of-way</a:t>
            </a:r>
            <a:r>
              <a:rPr lang="en-US" baseline="0" dirty="0"/>
              <a:t> increases the snow storage capacity of a ditch. </a:t>
            </a:r>
          </a:p>
          <a:p>
            <a:endParaRPr lang="en-US" baseline="0" dirty="0"/>
          </a:p>
          <a:p>
            <a:pPr marL="0" indent="0">
              <a:buNone/>
            </a:pPr>
            <a:r>
              <a:rPr lang="en-US" dirty="0"/>
              <a:t>Helps keep snow from accumulating on roadways.</a:t>
            </a:r>
            <a:r>
              <a:rPr lang="en-US" baseline="0" dirty="0"/>
              <a:t> Tall grasses and weeds catch the snow and cause it to deposit on the road.</a:t>
            </a:r>
          </a:p>
          <a:p>
            <a:endParaRPr lang="en-US" baseline="0" dirty="0"/>
          </a:p>
          <a:p>
            <a:r>
              <a:rPr lang="en-US" baseline="0" dirty="0"/>
              <a:t>Picture credit: http://www.fhwa.dot.gov/real_estate/publications/alternative_uses_of_highway_right-of-way/rep03.cfm</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76</a:t>
            </a:fld>
            <a:endParaRPr lang="en-US"/>
          </a:p>
        </p:txBody>
      </p:sp>
    </p:spTree>
    <p:extLst>
      <p:ext uri="{BB962C8B-B14F-4D97-AF65-F5344CB8AC3E}">
        <p14:creationId xmlns:p14="http://schemas.microsoft.com/office/powerpoint/2010/main" val="3834154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a:t>
            </a:r>
            <a:r>
              <a:rPr lang="en-US" baseline="0" dirty="0"/>
              <a:t> to presenters:  you may choose to hide this slide.</a:t>
            </a:r>
          </a:p>
          <a:p>
            <a:pPr>
              <a:buNone/>
            </a:pPr>
            <a:endParaRPr lang="en-US" baseline="0" dirty="0"/>
          </a:p>
          <a:p>
            <a:pPr>
              <a:buNone/>
            </a:pPr>
            <a:r>
              <a:rPr lang="en-US" dirty="0"/>
              <a:t>True or False:</a:t>
            </a:r>
          </a:p>
          <a:p>
            <a:pPr>
              <a:buNone/>
            </a:pPr>
            <a:endParaRPr lang="en-US" dirty="0"/>
          </a:p>
          <a:p>
            <a:r>
              <a:rPr lang="en-US" baseline="0" dirty="0"/>
              <a:t>Test question: True or false, mowing road sides will help with blowing snow.</a:t>
            </a:r>
          </a:p>
          <a:p>
            <a:pPr marL="228600" indent="-228600">
              <a:buFont typeface="+mj-lt"/>
              <a:buAutoNum type="arabicPeriod"/>
            </a:pPr>
            <a:r>
              <a:rPr lang="en-US" baseline="0" dirty="0"/>
              <a:t>True (yes)</a:t>
            </a:r>
          </a:p>
          <a:p>
            <a:pPr marL="228600" indent="-228600">
              <a:buFont typeface="+mj-lt"/>
              <a:buAutoNum type="arabicPeriod"/>
            </a:pPr>
            <a:r>
              <a:rPr lang="en-US" baseline="0" dirty="0"/>
              <a:t>False (no)</a:t>
            </a:r>
          </a:p>
        </p:txBody>
      </p:sp>
      <p:sp>
        <p:nvSpPr>
          <p:cNvPr id="4" name="Slide Number Placeholder 3"/>
          <p:cNvSpPr>
            <a:spLocks noGrp="1"/>
          </p:cNvSpPr>
          <p:nvPr>
            <p:ph type="sldNum" sz="quarter" idx="10"/>
          </p:nvPr>
        </p:nvSpPr>
        <p:spPr/>
        <p:txBody>
          <a:bodyPr/>
          <a:lstStyle/>
          <a:p>
            <a:fld id="{7586080C-B8D8-4723-AE4C-278F16E645B8}" type="slidenum">
              <a:rPr lang="en-US" smtClean="0"/>
              <a:pPr/>
              <a:t>77</a:t>
            </a:fld>
            <a:endParaRPr lang="en-US"/>
          </a:p>
        </p:txBody>
      </p:sp>
    </p:spTree>
    <p:extLst>
      <p:ext uri="{BB962C8B-B14F-4D97-AF65-F5344CB8AC3E}">
        <p14:creationId xmlns:p14="http://schemas.microsoft.com/office/powerpoint/2010/main" val="40121625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a:t>
            </a:r>
            <a:r>
              <a:rPr lang="en-US" baseline="0" dirty="0"/>
              <a:t> to presenters:  you may choose to hide this slide.</a:t>
            </a:r>
          </a:p>
          <a:p>
            <a:pPr>
              <a:buNone/>
            </a:pPr>
            <a:endParaRPr lang="en-US" baseline="0" dirty="0"/>
          </a:p>
          <a:p>
            <a:pPr>
              <a:buNone/>
            </a:pPr>
            <a:r>
              <a:rPr lang="en-US" dirty="0"/>
              <a:t>True or False:</a:t>
            </a:r>
          </a:p>
          <a:p>
            <a:pPr>
              <a:buNone/>
            </a:pPr>
            <a:endParaRPr lang="en-US" dirty="0"/>
          </a:p>
          <a:p>
            <a:r>
              <a:rPr lang="en-US" baseline="0" dirty="0"/>
              <a:t>Test question: True or false, mowing road sides will help with blowing snow.</a:t>
            </a:r>
          </a:p>
          <a:p>
            <a:pPr marL="228600" indent="-228600">
              <a:buFont typeface="+mj-lt"/>
              <a:buAutoNum type="arabicPeriod"/>
            </a:pPr>
            <a:r>
              <a:rPr lang="en-US" baseline="0" dirty="0"/>
              <a:t>True (yes)</a:t>
            </a:r>
          </a:p>
          <a:p>
            <a:pPr marL="228600" indent="-228600">
              <a:buFont typeface="+mj-lt"/>
              <a:buAutoNum type="arabicPeriod"/>
            </a:pPr>
            <a:r>
              <a:rPr lang="en-US" baseline="0" dirty="0"/>
              <a:t>False (no)</a:t>
            </a:r>
          </a:p>
        </p:txBody>
      </p:sp>
      <p:sp>
        <p:nvSpPr>
          <p:cNvPr id="4" name="Slide Number Placeholder 3"/>
          <p:cNvSpPr>
            <a:spLocks noGrp="1"/>
          </p:cNvSpPr>
          <p:nvPr>
            <p:ph type="sldNum" sz="quarter" idx="10"/>
          </p:nvPr>
        </p:nvSpPr>
        <p:spPr/>
        <p:txBody>
          <a:bodyPr/>
          <a:lstStyle/>
          <a:p>
            <a:fld id="{7586080C-B8D8-4723-AE4C-278F16E645B8}" type="slidenum">
              <a:rPr lang="en-US" smtClean="0"/>
              <a:pPr/>
              <a:t>78</a:t>
            </a:fld>
            <a:endParaRPr lang="en-US"/>
          </a:p>
        </p:txBody>
      </p:sp>
    </p:spTree>
    <p:extLst>
      <p:ext uri="{BB962C8B-B14F-4D97-AF65-F5344CB8AC3E}">
        <p14:creationId xmlns:p14="http://schemas.microsoft.com/office/powerpoint/2010/main" val="14789587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best option may to be to combine more than one practice! Talk with your engineers</a:t>
            </a:r>
            <a:r>
              <a:rPr lang="en-US" baseline="0" dirty="0"/>
              <a:t> about what your best option is based on the area and budget for your project.</a:t>
            </a:r>
            <a:endParaRPr lang="en-US" dirty="0"/>
          </a:p>
          <a:p>
            <a:endParaRPr lang="en-US" dirty="0"/>
          </a:p>
          <a:p>
            <a:r>
              <a:rPr lang="en-US" dirty="0"/>
              <a:t>Graphics credit:</a:t>
            </a:r>
            <a:r>
              <a:rPr lang="en-US" baseline="0" dirty="0"/>
              <a:t> Ronald </a:t>
            </a:r>
            <a:r>
              <a:rPr lang="en-US" baseline="0" dirty="0" err="1"/>
              <a:t>Tabler</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79</a:t>
            </a:fld>
            <a:endParaRPr lang="en-US"/>
          </a:p>
        </p:txBody>
      </p:sp>
    </p:spTree>
    <p:extLst>
      <p:ext uri="{BB962C8B-B14F-4D97-AF65-F5344CB8AC3E}">
        <p14:creationId xmlns:p14="http://schemas.microsoft.com/office/powerpoint/2010/main" val="22075402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factors</a:t>
            </a:r>
            <a:r>
              <a:rPr lang="en-US" baseline="0" dirty="0"/>
              <a:t> that affect the capacity of a snow fence. They are the height, porosity (amount of area that lets air through), bottom gap, placement, and length of the fence. These rules generally hold true for both structural and living snow fences. We will discuss each of these factors briefly.</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80</a:t>
            </a:fld>
            <a:endParaRPr lang="en-US"/>
          </a:p>
        </p:txBody>
      </p:sp>
    </p:spTree>
    <p:extLst>
      <p:ext uri="{BB962C8B-B14F-4D97-AF65-F5344CB8AC3E}">
        <p14:creationId xmlns:p14="http://schemas.microsoft.com/office/powerpoint/2010/main" val="2638134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Blowing snow can be dangerous</a:t>
            </a:r>
            <a:r>
              <a:rPr lang="en-US" baseline="0" dirty="0"/>
              <a:t>. Controlling drifting snow is important to reduce maintenance costs, reduce road closure times, increase visibility, decrease crash incidences, and reduce road icing. In this module, we will talk about wind and its effects on snow, drift control best practices, selection of drift control, and some drift control case studies.</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a:t>
            </a:fld>
            <a:endParaRPr lang="en-US"/>
          </a:p>
        </p:txBody>
      </p:sp>
    </p:spTree>
    <p:extLst>
      <p:ext uri="{BB962C8B-B14F-4D97-AF65-F5344CB8AC3E}">
        <p14:creationId xmlns:p14="http://schemas.microsoft.com/office/powerpoint/2010/main" val="34459487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Poorly designed snow fences can cause problems</a:t>
            </a:r>
          </a:p>
          <a:p>
            <a:pPr marL="0" indent="0">
              <a:buNone/>
            </a:pPr>
            <a:endParaRPr lang="en-US" dirty="0"/>
          </a:p>
          <a:p>
            <a:pPr marL="0" indent="0">
              <a:buNone/>
            </a:pPr>
            <a:r>
              <a:rPr lang="en-US" dirty="0"/>
              <a:t>For example: if the snow fence is too close to the road, the snow will catch and drift onto the road. </a:t>
            </a:r>
          </a:p>
          <a:p>
            <a:pPr marL="0" indent="0">
              <a:buNone/>
            </a:pPr>
            <a:endParaRPr lang="en-US" dirty="0"/>
          </a:p>
          <a:p>
            <a:pPr marL="0" indent="0">
              <a:buNone/>
            </a:pPr>
            <a:r>
              <a:rPr lang="en-US" dirty="0"/>
              <a:t>Use resources below to help select correct drift control type and placement.</a:t>
            </a:r>
          </a:p>
          <a:p>
            <a:pPr marL="0" indent="0">
              <a:buNone/>
            </a:pPr>
            <a:endParaRPr lang="en-US" dirty="0"/>
          </a:p>
          <a:p>
            <a:pPr marL="0" indent="0">
              <a:buNone/>
            </a:pPr>
            <a:r>
              <a:rPr lang="en-US" dirty="0"/>
              <a:t>Picture credit: WIDOT</a:t>
            </a:r>
          </a:p>
          <a:p>
            <a:pPr marL="0" indent="0">
              <a:buNone/>
            </a:pPr>
            <a:endParaRPr lang="en-US" dirty="0"/>
          </a:p>
          <a:p>
            <a:pPr marL="0" indent="0">
              <a:buNone/>
            </a:pPr>
            <a:r>
              <a:rPr lang="en-US" dirty="0"/>
              <a:t>Test question: Does it matter</a:t>
            </a:r>
            <a:r>
              <a:rPr lang="en-US" baseline="0" dirty="0"/>
              <a:t> how close to the road you place your snow fence?</a:t>
            </a:r>
          </a:p>
          <a:p>
            <a:pPr marL="228600" indent="-228600">
              <a:buAutoNum type="alphaLcPeriod"/>
            </a:pPr>
            <a:r>
              <a:rPr lang="en-US" baseline="0" dirty="0"/>
              <a:t>Yes (yes)</a:t>
            </a:r>
          </a:p>
          <a:p>
            <a:pPr marL="228600" indent="-228600">
              <a:buAutoNum type="alphaLcPeriod"/>
            </a:pPr>
            <a:r>
              <a:rPr lang="en-US" baseline="0" dirty="0"/>
              <a:t>No (no)</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81</a:t>
            </a:fld>
            <a:endParaRPr lang="en-US"/>
          </a:p>
        </p:txBody>
      </p:sp>
    </p:spTree>
    <p:extLst>
      <p:ext uri="{BB962C8B-B14F-4D97-AF65-F5344CB8AC3E}">
        <p14:creationId xmlns:p14="http://schemas.microsoft.com/office/powerpoint/2010/main" val="27177237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sz="1200" dirty="0"/>
              <a:t>Note to presenters:  you may choose to hide this slide.</a:t>
            </a:r>
          </a:p>
          <a:p>
            <a:pPr marL="0" indent="0">
              <a:buNone/>
            </a:pPr>
            <a:endParaRPr lang="en-US" sz="1200" dirty="0"/>
          </a:p>
          <a:p>
            <a:pPr marL="0" indent="0">
              <a:buNone/>
            </a:pPr>
            <a:r>
              <a:rPr lang="en-US" sz="1200" dirty="0"/>
              <a:t>Test question:</a:t>
            </a:r>
          </a:p>
          <a:p>
            <a:pPr marL="0" indent="0">
              <a:buNone/>
            </a:pPr>
            <a:endParaRPr lang="en-US" sz="1200" dirty="0"/>
          </a:p>
          <a:p>
            <a:pPr marL="0" indent="0">
              <a:buNone/>
            </a:pPr>
            <a:r>
              <a:rPr lang="en-US" sz="1200" dirty="0"/>
              <a:t>Does it matter how close to the road you place a snow fence?</a:t>
            </a:r>
          </a:p>
          <a:p>
            <a:pPr marL="0" indent="0">
              <a:buNone/>
            </a:pPr>
            <a:endParaRPr lang="en-US" sz="1200" dirty="0"/>
          </a:p>
          <a:p>
            <a:pPr marL="742950" indent="-742950">
              <a:buFont typeface="+mj-lt"/>
              <a:buAutoNum type="alphaUcPeriod"/>
            </a:pPr>
            <a:r>
              <a:rPr lang="en-US" sz="1200" dirty="0"/>
              <a:t>Yes </a:t>
            </a:r>
          </a:p>
          <a:p>
            <a:pPr marL="742950" indent="-742950">
              <a:buFont typeface="+mj-lt"/>
              <a:buAutoNum type="alphaUcPeriod"/>
            </a:pPr>
            <a:r>
              <a:rPr lang="en-US" sz="1200" dirty="0"/>
              <a:t>No </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82</a:t>
            </a:fld>
            <a:endParaRPr lang="en-US"/>
          </a:p>
        </p:txBody>
      </p:sp>
    </p:spTree>
    <p:extLst>
      <p:ext uri="{BB962C8B-B14F-4D97-AF65-F5344CB8AC3E}">
        <p14:creationId xmlns:p14="http://schemas.microsoft.com/office/powerpoint/2010/main" val="26219850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sz="1200" dirty="0"/>
              <a:t>Note to presenters:  you may choose to hide this slide.</a:t>
            </a:r>
          </a:p>
          <a:p>
            <a:pPr marL="0" indent="0">
              <a:buNone/>
            </a:pPr>
            <a:endParaRPr lang="en-US" sz="1200" dirty="0"/>
          </a:p>
          <a:p>
            <a:pPr marL="0" indent="0">
              <a:buNone/>
            </a:pPr>
            <a:r>
              <a:rPr lang="en-US" sz="1200" dirty="0"/>
              <a:t>Test question:</a:t>
            </a:r>
          </a:p>
          <a:p>
            <a:pPr marL="0" indent="0">
              <a:buNone/>
            </a:pPr>
            <a:endParaRPr lang="en-US" sz="1200" dirty="0"/>
          </a:p>
          <a:p>
            <a:pPr marL="0" indent="0">
              <a:buNone/>
            </a:pPr>
            <a:r>
              <a:rPr lang="en-US" sz="1200" dirty="0"/>
              <a:t>Does it matter how close to the road you place a snow fence?</a:t>
            </a:r>
          </a:p>
          <a:p>
            <a:pPr marL="0" indent="0">
              <a:buNone/>
            </a:pPr>
            <a:endParaRPr lang="en-US" sz="1200" dirty="0"/>
          </a:p>
          <a:p>
            <a:pPr marL="742950" indent="-742950">
              <a:buFont typeface="+mj-lt"/>
              <a:buAutoNum type="arabicPeriod"/>
            </a:pPr>
            <a:r>
              <a:rPr lang="en-US" sz="1200" dirty="0"/>
              <a:t>Yes (yes)</a:t>
            </a:r>
          </a:p>
          <a:p>
            <a:pPr marL="742950" indent="-742950">
              <a:buFont typeface="+mj-lt"/>
              <a:buAutoNum type="arabicPeriod"/>
            </a:pPr>
            <a:r>
              <a:rPr lang="en-US" sz="1200" dirty="0"/>
              <a:t>No  (no)</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83</a:t>
            </a:fld>
            <a:endParaRPr lang="en-US"/>
          </a:p>
        </p:txBody>
      </p:sp>
    </p:spTree>
    <p:extLst>
      <p:ext uri="{BB962C8B-B14F-4D97-AF65-F5344CB8AC3E}">
        <p14:creationId xmlns:p14="http://schemas.microsoft.com/office/powerpoint/2010/main" val="10286940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a:t>
            </a:r>
            <a:r>
              <a:rPr lang="en-US" baseline="0" dirty="0"/>
              <a:t> different types of fencing available.  Knowing the height, porosity, length, and other factors can help you determine which fence is right for you. </a:t>
            </a:r>
            <a:endParaRPr lang="en-US" dirty="0"/>
          </a:p>
          <a:p>
            <a:endParaRPr lang="en-US" dirty="0"/>
          </a:p>
          <a:p>
            <a:r>
              <a:rPr lang="en-US" dirty="0"/>
              <a:t>The University</a:t>
            </a:r>
            <a:r>
              <a:rPr lang="en-US" baseline="0" dirty="0"/>
              <a:t> of Minnesota has a design tool that can help to determine the properties of a fence or road design specific to your site. The tool is located at snowcontroltools.umn.edu</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credit: snowcontroltools.umn.edu</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84</a:t>
            </a:fld>
            <a:endParaRPr lang="en-US"/>
          </a:p>
        </p:txBody>
      </p:sp>
    </p:spTree>
    <p:extLst>
      <p:ext uri="{BB962C8B-B14F-4D97-AF65-F5344CB8AC3E}">
        <p14:creationId xmlns:p14="http://schemas.microsoft.com/office/powerpoint/2010/main" val="25572470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University</a:t>
            </a:r>
            <a:r>
              <a:rPr lang="en-US" baseline="0" dirty="0"/>
              <a:t> of Minnesota also has a cost benefit tool on their website. </a:t>
            </a:r>
            <a:r>
              <a:rPr lang="en-US" sz="1200" b="0" i="0" kern="1200" dirty="0">
                <a:solidFill>
                  <a:schemeClr val="tx1"/>
                </a:solidFill>
                <a:effectLst/>
                <a:latin typeface="+mn-lt"/>
                <a:ea typeface="+mn-ea"/>
                <a:cs typeface="+mn-cs"/>
              </a:rPr>
              <a:t>This online tool allows transportation agencies to estimate the return on investment of implementing blowing snow control practices such as living snow fences or standing corn rows on private lands.</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Photo credit:</a:t>
            </a:r>
            <a:r>
              <a:rPr lang="en-US" sz="1200" b="0" i="0" kern="1200" baseline="0" dirty="0">
                <a:solidFill>
                  <a:schemeClr val="tx1"/>
                </a:solidFill>
                <a:effectLst/>
                <a:latin typeface="+mn-lt"/>
                <a:ea typeface="+mn-ea"/>
                <a:cs typeface="+mn-cs"/>
              </a:rPr>
              <a:t> </a:t>
            </a:r>
            <a:r>
              <a:rPr lang="en-US" baseline="0" dirty="0"/>
              <a:t>snowcontroltools.umn.edu</a:t>
            </a:r>
            <a:endParaRPr lang="en-US" dirty="0"/>
          </a:p>
          <a:p>
            <a:endParaRPr lang="en-US" b="1"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85</a:t>
            </a:fld>
            <a:endParaRPr lang="en-US"/>
          </a:p>
        </p:txBody>
      </p:sp>
    </p:spTree>
    <p:extLst>
      <p:ext uri="{BB962C8B-B14F-4D97-AF65-F5344CB8AC3E}">
        <p14:creationId xmlns:p14="http://schemas.microsoft.com/office/powerpoint/2010/main" val="39936325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tool allows you to put details</a:t>
            </a:r>
            <a:r>
              <a:rPr lang="en-US" baseline="0" dirty="0"/>
              <a:t> for your roads and maintenance procedures, then calculates the cost and return of each of the different drifting control options we have talked about in this module.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Photo credit:</a:t>
            </a:r>
            <a:r>
              <a:rPr lang="en-US" sz="1200" b="0" i="0" kern="1200" baseline="0" dirty="0">
                <a:solidFill>
                  <a:schemeClr val="tx1"/>
                </a:solidFill>
                <a:effectLst/>
                <a:latin typeface="+mn-lt"/>
                <a:ea typeface="+mn-ea"/>
                <a:cs typeface="+mn-cs"/>
              </a:rPr>
              <a:t> </a:t>
            </a:r>
            <a:r>
              <a:rPr lang="en-US" baseline="0" dirty="0"/>
              <a:t>snowcontroltools.umn.edu</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86</a:t>
            </a:fld>
            <a:endParaRPr lang="en-US"/>
          </a:p>
        </p:txBody>
      </p:sp>
    </p:spTree>
    <p:extLst>
      <p:ext uri="{BB962C8B-B14F-4D97-AF65-F5344CB8AC3E}">
        <p14:creationId xmlns:p14="http://schemas.microsoft.com/office/powerpoint/2010/main" val="19485361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 may choose to hide this slide.</a:t>
            </a:r>
          </a:p>
          <a:p>
            <a:pPr>
              <a:buNone/>
            </a:pPr>
            <a:endParaRPr lang="en-US" dirty="0"/>
          </a:p>
          <a:p>
            <a:pPr>
              <a:buNone/>
            </a:pPr>
            <a:r>
              <a:rPr lang="en-US" dirty="0"/>
              <a:t>Test question:</a:t>
            </a:r>
          </a:p>
          <a:p>
            <a:pPr>
              <a:buNone/>
            </a:pPr>
            <a:endParaRPr lang="en-US" dirty="0"/>
          </a:p>
          <a:p>
            <a:pPr>
              <a:buNone/>
            </a:pPr>
            <a:r>
              <a:rPr lang="en-US" dirty="0"/>
              <a:t>True or false:  cost is never a consideration when determining the proper method for drift control.</a:t>
            </a:r>
          </a:p>
          <a:p>
            <a:pPr>
              <a:buNone/>
            </a:pPr>
            <a:endParaRPr lang="en-US" dirty="0"/>
          </a:p>
          <a:p>
            <a:pPr marL="514350" indent="-514350">
              <a:buAutoNum type="alphaUcPeriod"/>
            </a:pPr>
            <a:r>
              <a:rPr lang="en-US" dirty="0"/>
              <a:t>True</a:t>
            </a:r>
          </a:p>
          <a:p>
            <a:pPr marL="514350" indent="-514350">
              <a:buAutoNum type="alphaUcPeriod"/>
            </a:pPr>
            <a:r>
              <a:rPr lang="en-US" dirty="0"/>
              <a:t>False</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87</a:t>
            </a:fld>
            <a:endParaRPr lang="en-US"/>
          </a:p>
        </p:txBody>
      </p:sp>
    </p:spTree>
    <p:extLst>
      <p:ext uri="{BB962C8B-B14F-4D97-AF65-F5344CB8AC3E}">
        <p14:creationId xmlns:p14="http://schemas.microsoft.com/office/powerpoint/2010/main" val="3945484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 may choose to hide this slide.</a:t>
            </a:r>
          </a:p>
          <a:p>
            <a:pPr>
              <a:buNone/>
            </a:pPr>
            <a:endParaRPr lang="en-US"/>
          </a:p>
          <a:p>
            <a:pPr>
              <a:buNone/>
            </a:pPr>
            <a:r>
              <a:rPr lang="en-US"/>
              <a:t>Test </a:t>
            </a:r>
            <a:r>
              <a:rPr lang="en-US" dirty="0"/>
              <a:t>question:</a:t>
            </a:r>
          </a:p>
          <a:p>
            <a:pPr>
              <a:buNone/>
            </a:pPr>
            <a:endParaRPr lang="en-US" dirty="0"/>
          </a:p>
          <a:p>
            <a:pPr>
              <a:buNone/>
            </a:pPr>
            <a:r>
              <a:rPr lang="en-US" dirty="0"/>
              <a:t>True or false:  cost is never a consideration when determining the proper method for drift control.</a:t>
            </a:r>
          </a:p>
          <a:p>
            <a:pPr>
              <a:buNone/>
            </a:pPr>
            <a:endParaRPr lang="en-US" dirty="0"/>
          </a:p>
          <a:p>
            <a:pPr marL="514350" indent="-514350">
              <a:buAutoNum type="alphaUcPeriod"/>
            </a:pPr>
            <a:r>
              <a:rPr lang="en-US" dirty="0"/>
              <a:t>True</a:t>
            </a:r>
          </a:p>
          <a:p>
            <a:pPr marL="514350" indent="-514350">
              <a:buAutoNum type="alphaUcPeriod"/>
            </a:pPr>
            <a:r>
              <a:rPr lang="en-US" dirty="0"/>
              <a:t>False</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88</a:t>
            </a:fld>
            <a:endParaRPr lang="en-US"/>
          </a:p>
        </p:txBody>
      </p:sp>
    </p:spTree>
    <p:extLst>
      <p:ext uri="{BB962C8B-B14F-4D97-AF65-F5344CB8AC3E}">
        <p14:creationId xmlns:p14="http://schemas.microsoft.com/office/powerpoint/2010/main" val="21184845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keeping is important as a means of material accountability, budgeting/cost tracking,</a:t>
            </a:r>
            <a:r>
              <a:rPr lang="en-US" baseline="0" dirty="0"/>
              <a:t> performance tracking, support in the event of legal actions, media inquiries, and planning.</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89</a:t>
            </a:fld>
            <a:endParaRPr lang="en-US"/>
          </a:p>
        </p:txBody>
      </p:sp>
    </p:spTree>
    <p:extLst>
      <p:ext uri="{BB962C8B-B14F-4D97-AF65-F5344CB8AC3E}">
        <p14:creationId xmlns:p14="http://schemas.microsoft.com/office/powerpoint/2010/main" val="33841477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r>
              <a:rPr lang="en-US" dirty="0"/>
              <a:t>Keeping good records is important.  It helps to:</a:t>
            </a:r>
          </a:p>
          <a:p>
            <a:pPr marL="0" indent="0">
              <a:lnSpc>
                <a:spcPct val="100000"/>
              </a:lnSpc>
              <a:buFont typeface="Arial" panose="020B0604020202020204" pitchFamily="34" charset="0"/>
              <a:buNone/>
            </a:pPr>
            <a:endParaRPr lang="en-US" dirty="0"/>
          </a:p>
          <a:p>
            <a:pPr marL="171450" indent="-171450">
              <a:lnSpc>
                <a:spcPct val="100000"/>
              </a:lnSpc>
              <a:buFont typeface="Arial" panose="020B0604020202020204" pitchFamily="34" charset="0"/>
              <a:buChar char="•"/>
            </a:pPr>
            <a:r>
              <a:rPr lang="en-US" sz="1200" dirty="0">
                <a:solidFill>
                  <a:schemeClr val="bg1"/>
                </a:solidFill>
              </a:rPr>
              <a:t>demonstrate how goals are met.</a:t>
            </a:r>
          </a:p>
          <a:p>
            <a:pPr marL="171450" indent="-171450">
              <a:lnSpc>
                <a:spcPct val="100000"/>
              </a:lnSpc>
              <a:buFont typeface="Arial" panose="020B0604020202020204" pitchFamily="34" charset="0"/>
              <a:buChar char="•"/>
            </a:pPr>
            <a:r>
              <a:rPr lang="en-US" sz="1200" dirty="0">
                <a:solidFill>
                  <a:schemeClr val="bg1"/>
                </a:solidFill>
              </a:rPr>
              <a:t>demonstrates that you are following policy.</a:t>
            </a:r>
          </a:p>
          <a:p>
            <a:pPr marL="171450" indent="-171450">
              <a:lnSpc>
                <a:spcPct val="100000"/>
              </a:lnSpc>
              <a:buFont typeface="Arial" panose="020B0604020202020204" pitchFamily="34" charset="0"/>
              <a:buChar char="•"/>
            </a:pPr>
            <a:r>
              <a:rPr lang="en-US" sz="1200" dirty="0">
                <a:solidFill>
                  <a:schemeClr val="bg1"/>
                </a:solidFill>
              </a:rPr>
              <a:t>identifies ways to improve and change your approach.</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90</a:t>
            </a:fld>
            <a:endParaRPr lang="en-US"/>
          </a:p>
        </p:txBody>
      </p:sp>
    </p:spTree>
    <p:extLst>
      <p:ext uri="{BB962C8B-B14F-4D97-AF65-F5344CB8AC3E}">
        <p14:creationId xmlns:p14="http://schemas.microsoft.com/office/powerpoint/2010/main" val="2344777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a:t>
            </a:r>
            <a:r>
              <a:rPr lang="en-US" baseline="0" dirty="0"/>
              <a:t> will cover the effects of wind on snow.</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10</a:t>
            </a:fld>
            <a:endParaRPr lang="en-US"/>
          </a:p>
        </p:txBody>
      </p:sp>
    </p:spTree>
    <p:extLst>
      <p:ext uri="{BB962C8B-B14F-4D97-AF65-F5344CB8AC3E}">
        <p14:creationId xmlns:p14="http://schemas.microsoft.com/office/powerpoint/2010/main" val="31142355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93</a:t>
            </a:fld>
            <a:endParaRPr lang="en-US"/>
          </a:p>
        </p:txBody>
      </p:sp>
    </p:spTree>
    <p:extLst>
      <p:ext uri="{BB962C8B-B14F-4D97-AF65-F5344CB8AC3E}">
        <p14:creationId xmlns:p14="http://schemas.microsoft.com/office/powerpoint/2010/main" val="2311483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94</a:t>
            </a:fld>
            <a:endParaRPr lang="en-US"/>
          </a:p>
        </p:txBody>
      </p:sp>
    </p:spTree>
    <p:extLst>
      <p:ext uri="{BB962C8B-B14F-4D97-AF65-F5344CB8AC3E}">
        <p14:creationId xmlns:p14="http://schemas.microsoft.com/office/powerpoint/2010/main" val="41690287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your time today.  Have a good winter!</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2" y="4602480"/>
            <a:ext cx="7040878" cy="812800"/>
          </a:xfrm>
        </p:spPr>
        <p:txBody>
          <a:bodyPr>
            <a:noAutofit/>
          </a:bodyPr>
          <a:lstStyle>
            <a:lvl1pPr algn="ctr" defTabSz="914400" rtl="0" eaLnBrk="1" latinLnBrk="0" hangingPunct="1">
              <a:spcBef>
                <a:spcPct val="0"/>
              </a:spcBef>
              <a:buNone/>
              <a:defRPr lang="en-PH" sz="6000" b="1"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title</a:t>
            </a:r>
            <a:endParaRPr lang="en-PH" dirty="0"/>
          </a:p>
        </p:txBody>
      </p:sp>
      <p:sp>
        <p:nvSpPr>
          <p:cNvPr id="3" name="Subtitle 2"/>
          <p:cNvSpPr>
            <a:spLocks noGrp="1"/>
          </p:cNvSpPr>
          <p:nvPr>
            <p:ph type="subTitle" idx="1"/>
          </p:nvPr>
        </p:nvSpPr>
        <p:spPr>
          <a:xfrm>
            <a:off x="1066800" y="5516880"/>
            <a:ext cx="7010400" cy="756921"/>
          </a:xfrm>
        </p:spPr>
        <p:txBody>
          <a:bodyPr>
            <a:noAutofit/>
          </a:bodyPr>
          <a:lstStyle>
            <a:lvl1pPr marL="0" indent="0" algn="ctr">
              <a:buNone/>
              <a:defRPr sz="2000" i="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PH" dirty="0"/>
          </a:p>
        </p:txBody>
      </p:sp>
      <p:sp>
        <p:nvSpPr>
          <p:cNvPr id="4" name="Date Placeholder 3"/>
          <p:cNvSpPr>
            <a:spLocks noGrp="1"/>
          </p:cNvSpPr>
          <p:nvPr>
            <p:ph type="dt" sz="half" idx="10"/>
          </p:nvPr>
        </p:nvSpPr>
        <p:spPr/>
        <p:txBody>
          <a:bodyPr/>
          <a:lstStyle>
            <a:lvl1pPr>
              <a:defRPr>
                <a:solidFill>
                  <a:schemeClr val="bg1"/>
                </a:solidFill>
              </a:defRPr>
            </a:lvl1p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PH"/>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24736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0015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3800"/>
            <a:ext cx="2057400" cy="5080000"/>
          </a:xfrm>
        </p:spPr>
        <p:txBody>
          <a:bodyPr vert="eaVert"/>
          <a:lstStyle>
            <a:lvl1pPr>
              <a:defRPr lang="en-PH" sz="36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Master title style</a:t>
            </a:r>
            <a:endParaRPr lang="en-PH" dirty="0"/>
          </a:p>
        </p:txBody>
      </p:sp>
      <p:sp>
        <p:nvSpPr>
          <p:cNvPr id="3" name="Vertical Text Placeholder 2"/>
          <p:cNvSpPr>
            <a:spLocks noGrp="1"/>
          </p:cNvSpPr>
          <p:nvPr>
            <p:ph type="body" orient="vert" idx="1"/>
          </p:nvPr>
        </p:nvSpPr>
        <p:spPr>
          <a:xfrm>
            <a:off x="457200" y="1193800"/>
            <a:ext cx="6019800" cy="508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5663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889000"/>
          </a:xfrm>
        </p:spPr>
        <p:txBody>
          <a:bodyPr/>
          <a:lstStyle/>
          <a:p>
            <a:r>
              <a:rPr lang="en-US" dirty="0"/>
              <a:t>Click to edit title style</a:t>
            </a:r>
            <a:endParaRPr lang="en-PH"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9451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406901"/>
            <a:ext cx="6665913" cy="1562099"/>
          </a:xfrm>
        </p:spPr>
        <p:txBody>
          <a:bodyPr anchor="t"/>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r>
              <a:rPr lang="en-US" dirty="0"/>
              <a:t>CLICK TO EDIT TITLE STYLE</a:t>
            </a:r>
            <a:endParaRPr lang="en-PH" dirty="0"/>
          </a:p>
        </p:txBody>
      </p:sp>
      <p:sp>
        <p:nvSpPr>
          <p:cNvPr id="3" name="Text Placeholder 2"/>
          <p:cNvSpPr>
            <a:spLocks noGrp="1"/>
          </p:cNvSpPr>
          <p:nvPr>
            <p:ph type="body" idx="1"/>
          </p:nvPr>
        </p:nvSpPr>
        <p:spPr>
          <a:xfrm>
            <a:off x="1828800" y="2906713"/>
            <a:ext cx="6665913" cy="1500187"/>
          </a:xfrm>
        </p:spPr>
        <p:txBody>
          <a:bodyPr anchor="b"/>
          <a:lstStyle>
            <a:lvl1pPr marL="0" indent="0" algn="r">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2707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Content Placeholder 2"/>
          <p:cNvSpPr>
            <a:spLocks noGrp="1"/>
          </p:cNvSpPr>
          <p:nvPr>
            <p:ph sz="half" idx="1"/>
          </p:nvPr>
        </p:nvSpPr>
        <p:spPr>
          <a:xfrm>
            <a:off x="457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Content Placeholder 3"/>
          <p:cNvSpPr>
            <a:spLocks noGrp="1"/>
          </p:cNvSpPr>
          <p:nvPr>
            <p:ph sz="half" idx="2"/>
          </p:nvPr>
        </p:nvSpPr>
        <p:spPr>
          <a:xfrm>
            <a:off x="4648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6967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16"/>
            <a:ext cx="8229600" cy="890016"/>
          </a:xfrm>
        </p:spPr>
        <p:txBody>
          <a:bodyPr/>
          <a:lstStyle>
            <a:lvl1pPr>
              <a:defRPr/>
            </a:lvl1pPr>
          </a:lstStyle>
          <a:p>
            <a:r>
              <a:rPr lang="en-US" dirty="0"/>
              <a:t>Click to edit title style</a:t>
            </a:r>
            <a:endParaRPr lang="en-PH" dirty="0"/>
          </a:p>
        </p:txBody>
      </p:sp>
      <p:sp>
        <p:nvSpPr>
          <p:cNvPr id="3" name="Text Placeholder 2"/>
          <p:cNvSpPr>
            <a:spLocks noGrp="1"/>
          </p:cNvSpPr>
          <p:nvPr>
            <p:ph type="body" idx="1"/>
          </p:nvPr>
        </p:nvSpPr>
        <p:spPr>
          <a:xfrm>
            <a:off x="457200" y="12954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06600"/>
            <a:ext cx="4040188"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4645027" y="1295400"/>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006600"/>
            <a:ext cx="4041775"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pPr/>
              <a:t>8/9/2017</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28563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pPr/>
              <a:t>8/9/2017</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995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pPr/>
              <a:t>8/9/2017</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78019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295400"/>
            <a:ext cx="3008313" cy="1162051"/>
          </a:xfrm>
        </p:spPr>
        <p:txBody>
          <a:bodyPr anchor="b"/>
          <a:lstStyle>
            <a:lvl1pPr algn="l">
              <a:defRPr sz="2000" b="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PH" dirty="0"/>
          </a:p>
        </p:txBody>
      </p:sp>
      <p:sp>
        <p:nvSpPr>
          <p:cNvPr id="3" name="Content Placeholder 2"/>
          <p:cNvSpPr>
            <a:spLocks noGrp="1"/>
          </p:cNvSpPr>
          <p:nvPr>
            <p:ph idx="1"/>
          </p:nvPr>
        </p:nvSpPr>
        <p:spPr>
          <a:xfrm>
            <a:off x="3575050" y="1295401"/>
            <a:ext cx="5111750" cy="4830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Text Placeholder 3"/>
          <p:cNvSpPr>
            <a:spLocks noGrp="1"/>
          </p:cNvSpPr>
          <p:nvPr>
            <p:ph type="body" sz="half" idx="2"/>
          </p:nvPr>
        </p:nvSpPr>
        <p:spPr>
          <a:xfrm>
            <a:off x="457202" y="2514601"/>
            <a:ext cx="3008313" cy="36115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113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4894263"/>
            <a:ext cx="6894512" cy="566739"/>
          </a:xfrm>
        </p:spPr>
        <p:txBody>
          <a:bodyPr anchor="b"/>
          <a:lstStyle>
            <a:lvl1pPr algn="l">
              <a:defRPr sz="2000" b="0">
                <a:solidFill>
                  <a:schemeClr val="bg1"/>
                </a:solidFill>
                <a:effectLst/>
              </a:defRPr>
            </a:lvl1pPr>
          </a:lstStyle>
          <a:p>
            <a:r>
              <a:rPr lang="en-US" dirty="0"/>
              <a:t>Click to edit Master title style</a:t>
            </a:r>
            <a:endParaRPr lang="en-PH" dirty="0"/>
          </a:p>
        </p:txBody>
      </p:sp>
      <p:sp>
        <p:nvSpPr>
          <p:cNvPr id="3" name="Picture Placeholder 2"/>
          <p:cNvSpPr>
            <a:spLocks noGrp="1"/>
          </p:cNvSpPr>
          <p:nvPr>
            <p:ph type="pic" idx="1"/>
          </p:nvPr>
        </p:nvSpPr>
        <p:spPr>
          <a:xfrm>
            <a:off x="1124744" y="1295400"/>
            <a:ext cx="6894512" cy="355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124744" y="5461001"/>
            <a:ext cx="6894512"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63291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89000"/>
          </a:xfrm>
          <a:prstGeom prst="rect">
            <a:avLst/>
          </a:prstGeom>
        </p:spPr>
        <p:txBody>
          <a:bodyPr vert="horz" lIns="91440" tIns="45720" rIns="91440" bIns="45720" rtlCol="0" anchor="ctr">
            <a:noAutofit/>
          </a:bodyPr>
          <a:lstStyle/>
          <a:p>
            <a:r>
              <a:rPr lang="en-US" dirty="0"/>
              <a:t>Click to edit title style</a:t>
            </a:r>
            <a:endParaRPr lang="en-PH" dirty="0"/>
          </a:p>
        </p:txBody>
      </p:sp>
      <p:sp>
        <p:nvSpPr>
          <p:cNvPr id="3" name="Text Placeholder 2"/>
          <p:cNvSpPr>
            <a:spLocks noGrp="1"/>
          </p:cNvSpPr>
          <p:nvPr>
            <p:ph type="body" idx="1"/>
          </p:nvPr>
        </p:nvSpPr>
        <p:spPr>
          <a:xfrm>
            <a:off x="457200" y="1193800"/>
            <a:ext cx="8229600" cy="5080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Date Placeholder 3"/>
          <p:cNvSpPr>
            <a:spLocks noGrp="1"/>
          </p:cNvSpPr>
          <p:nvPr>
            <p:ph type="dt" sz="half" idx="2"/>
          </p:nvPr>
        </p:nvSpPr>
        <p:spPr>
          <a:xfrm>
            <a:off x="457200" y="647700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EBAC125-6E94-4F62-B574-8081DDB48ACC}" type="datetimeFigureOut">
              <a:rPr lang="en-PH" smtClean="0"/>
              <a:pPr/>
              <a:t>8/9/2017</a:t>
            </a:fld>
            <a:endParaRPr lang="en-PH"/>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PH"/>
          </a:p>
        </p:txBody>
      </p:sp>
      <p:sp>
        <p:nvSpPr>
          <p:cNvPr id="6" name="Slide Number Placeholder 5"/>
          <p:cNvSpPr>
            <a:spLocks noGrp="1"/>
          </p:cNvSpPr>
          <p:nvPr>
            <p:ph type="sldNum" sz="quarter" idx="4"/>
          </p:nvPr>
        </p:nvSpPr>
        <p:spPr>
          <a:xfrm>
            <a:off x="6553200" y="647700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p:titleStyle>
    <p:body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1.jpe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3.jpe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hyperlink" Target="http://www.clearroad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3.jpeg"/><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60.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nowcontroltools.umn.edu/"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hyperlink" Target="http://snowcontroltools.umn.edu/" TargetMode="External"/><Relationship Id="rId4" Type="http://schemas.openxmlformats.org/officeDocument/2006/relationships/image" Target="../media/image3.jpeg"/></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nowfence.com/"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snowcontroltools.umn.edu" TargetMode="External"/><Relationship Id="rId5" Type="http://schemas.openxmlformats.org/officeDocument/2006/relationships/hyperlink" Target="http://sicop.transportation.org/documents/Tabler.pdf" TargetMode="External"/><Relationship Id="rId4" Type="http://schemas.openxmlformats.org/officeDocument/2006/relationships/hyperlink" Target="https://www.extension.iastate.edu/forestry/publications/PDF_files/SHRP-H-320.pdf"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mailto:Groth020@umn.edu"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mailto:Johns421@umn.edu"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70.jpe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a:t>
            </a:r>
            <a:r>
              <a:rPr lang="en-US" altLang="en-US" sz="3200" dirty="0"/>
              <a:t>15:  Drift Control and Wind</a:t>
            </a:r>
            <a:endParaRPr lang="en-PH" sz="3200" dirty="0"/>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5"/>
          <p:cNvPicPr>
            <a:picLocks noChangeAspect="1"/>
          </p:cNvPicPr>
          <p:nvPr/>
        </p:nvPicPr>
        <p:blipFill>
          <a:blip r:embed="rId4" cstate="print"/>
          <a:stretch>
            <a:fillRect/>
          </a:stretch>
        </p:blipFill>
        <p:spPr>
          <a:xfrm>
            <a:off x="1930400" y="1066800"/>
            <a:ext cx="5689600" cy="4267200"/>
          </a:xfrm>
          <a:prstGeom prst="rect">
            <a:avLst/>
          </a:prstGeom>
          <a:ln>
            <a:solidFill>
              <a:schemeClr val="tx1"/>
            </a:solidFill>
          </a:ln>
        </p:spPr>
      </p:pic>
    </p:spTree>
    <p:extLst>
      <p:ext uri="{BB962C8B-B14F-4D97-AF65-F5344CB8AC3E}">
        <p14:creationId xmlns:p14="http://schemas.microsoft.com/office/powerpoint/2010/main" val="800967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normAutofit/>
          </a:bodyPr>
          <a:lstStyle/>
          <a:p>
            <a:r>
              <a:rPr lang="en-US" sz="3200" dirty="0"/>
              <a:t>Effects of wind on snow </a:t>
            </a:r>
          </a:p>
        </p:txBody>
      </p:sp>
      <p:sp>
        <p:nvSpPr>
          <p:cNvPr id="3" name="Content Placeholder 2"/>
          <p:cNvSpPr>
            <a:spLocks noGrp="1"/>
          </p:cNvSpPr>
          <p:nvPr>
            <p:ph idx="1"/>
          </p:nvPr>
        </p:nvSpPr>
        <p:spPr>
          <a:xfrm>
            <a:off x="457200" y="1676400"/>
            <a:ext cx="8229600" cy="4140200"/>
          </a:xfrm>
        </p:spPr>
        <p:txBody>
          <a:bodyPr>
            <a:normAutofit/>
          </a:bodyPr>
          <a:lstStyle/>
          <a:p>
            <a:pPr marL="514350" indent="-514350">
              <a:lnSpc>
                <a:spcPct val="100000"/>
              </a:lnSpc>
              <a:buFont typeface="+mj-lt"/>
              <a:buAutoNum type="arabicPeriod"/>
            </a:pPr>
            <a:r>
              <a:rPr lang="en-US" sz="3200" dirty="0">
                <a:latin typeface="Arial" pitchFamily="34" charset="0"/>
                <a:cs typeface="Arial" pitchFamily="34" charset="0"/>
              </a:rPr>
              <a:t>When snow will begin to move.</a:t>
            </a:r>
          </a:p>
          <a:p>
            <a:pPr marL="514350" indent="-514350">
              <a:lnSpc>
                <a:spcPct val="100000"/>
              </a:lnSpc>
              <a:buFont typeface="+mj-lt"/>
              <a:buAutoNum type="arabicPeriod"/>
            </a:pPr>
            <a:r>
              <a:rPr lang="en-US" sz="3200" dirty="0">
                <a:latin typeface="Arial" pitchFamily="34" charset="0"/>
                <a:cs typeface="Arial" pitchFamily="34" charset="0"/>
              </a:rPr>
              <a:t>How it causes it to move over the surface.</a:t>
            </a:r>
          </a:p>
          <a:p>
            <a:pPr marL="514350" indent="-514350">
              <a:lnSpc>
                <a:spcPct val="100000"/>
              </a:lnSpc>
              <a:buFont typeface="+mj-lt"/>
              <a:buAutoNum type="arabicPeriod"/>
            </a:pPr>
            <a:r>
              <a:rPr lang="en-US" sz="3200" dirty="0">
                <a:latin typeface="Arial" pitchFamily="34" charset="0"/>
                <a:cs typeface="Arial" pitchFamily="34" charset="0"/>
              </a:rPr>
              <a:t>How it behaves at higher elevation and velocity.</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5314055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228600" y="1254822"/>
            <a:ext cx="7124700" cy="5023805"/>
            <a:chOff x="-11906" y="862263"/>
            <a:chExt cx="9191625" cy="6414795"/>
          </a:xfrm>
        </p:grpSpPr>
        <p:sp>
          <p:nvSpPr>
            <p:cNvPr id="1274882" name="Rectangle 2"/>
            <p:cNvSpPr>
              <a:spLocks noChangeArrowheads="1"/>
            </p:cNvSpPr>
            <p:nvPr/>
          </p:nvSpPr>
          <p:spPr bwMode="auto">
            <a:xfrm>
              <a:off x="-11906" y="862263"/>
              <a:ext cx="9144000" cy="3749675"/>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2800">
                <a:solidFill>
                  <a:schemeClr val="tx1"/>
                </a:solidFill>
                <a:effectLst/>
              </a:endParaRPr>
            </a:p>
          </p:txBody>
        </p:sp>
        <p:grpSp>
          <p:nvGrpSpPr>
            <p:cNvPr id="4" name="Group 3"/>
            <p:cNvGrpSpPr>
              <a:grpSpLocks/>
            </p:cNvGrpSpPr>
            <p:nvPr/>
          </p:nvGrpSpPr>
          <p:grpSpPr bwMode="auto">
            <a:xfrm>
              <a:off x="3136107" y="2876801"/>
              <a:ext cx="1774825" cy="1446212"/>
              <a:chOff x="2560" y="1670"/>
              <a:chExt cx="1002" cy="952"/>
            </a:xfrm>
          </p:grpSpPr>
          <p:sp>
            <p:nvSpPr>
              <p:cNvPr id="1274884" name="Rectangle 4"/>
              <p:cNvSpPr>
                <a:spLocks noChangeArrowheads="1"/>
              </p:cNvSpPr>
              <p:nvPr/>
            </p:nvSpPr>
            <p:spPr bwMode="auto">
              <a:xfrm>
                <a:off x="2619" y="2420"/>
                <a:ext cx="100" cy="1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885" name="Rectangle 5"/>
              <p:cNvSpPr>
                <a:spLocks noChangeArrowheads="1"/>
              </p:cNvSpPr>
              <p:nvPr/>
            </p:nvSpPr>
            <p:spPr bwMode="auto">
              <a:xfrm>
                <a:off x="3421" y="2424"/>
                <a:ext cx="100" cy="198"/>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886" name="Rectangle 6"/>
              <p:cNvSpPr>
                <a:spLocks noChangeArrowheads="1"/>
              </p:cNvSpPr>
              <p:nvPr/>
            </p:nvSpPr>
            <p:spPr bwMode="auto">
              <a:xfrm>
                <a:off x="2560" y="2320"/>
                <a:ext cx="1002" cy="106"/>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887" name="Freeform 7"/>
              <p:cNvSpPr>
                <a:spLocks/>
              </p:cNvSpPr>
              <p:nvPr/>
            </p:nvSpPr>
            <p:spPr bwMode="auto">
              <a:xfrm>
                <a:off x="2562" y="2077"/>
                <a:ext cx="99" cy="245"/>
              </a:xfrm>
              <a:custGeom>
                <a:avLst/>
                <a:gdLst>
                  <a:gd name="T0" fmla="*/ 24 w 446"/>
                  <a:gd name="T1" fmla="*/ 908 h 908"/>
                  <a:gd name="T2" fmla="*/ 24 w 446"/>
                  <a:gd name="T3" fmla="*/ 754 h 908"/>
                  <a:gd name="T4" fmla="*/ 73 w 446"/>
                  <a:gd name="T5" fmla="*/ 511 h 908"/>
                  <a:gd name="T6" fmla="*/ 130 w 446"/>
                  <a:gd name="T7" fmla="*/ 462 h 908"/>
                  <a:gd name="T8" fmla="*/ 162 w 446"/>
                  <a:gd name="T9" fmla="*/ 406 h 908"/>
                  <a:gd name="T10" fmla="*/ 195 w 446"/>
                  <a:gd name="T11" fmla="*/ 324 h 908"/>
                  <a:gd name="T12" fmla="*/ 251 w 446"/>
                  <a:gd name="T13" fmla="*/ 186 h 908"/>
                  <a:gd name="T14" fmla="*/ 300 w 446"/>
                  <a:gd name="T15" fmla="*/ 65 h 908"/>
                  <a:gd name="T16" fmla="*/ 381 w 446"/>
                  <a:gd name="T17" fmla="*/ 40 h 908"/>
                  <a:gd name="T18" fmla="*/ 430 w 446"/>
                  <a:gd name="T19" fmla="*/ 24 h 908"/>
                  <a:gd name="T20" fmla="*/ 446 w 446"/>
                  <a:gd name="T21" fmla="*/ 0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6" h="908">
                    <a:moveTo>
                      <a:pt x="24" y="908"/>
                    </a:moveTo>
                    <a:cubicBezTo>
                      <a:pt x="40" y="844"/>
                      <a:pt x="38" y="825"/>
                      <a:pt x="24" y="754"/>
                    </a:cubicBezTo>
                    <a:cubicBezTo>
                      <a:pt x="27" y="686"/>
                      <a:pt x="0" y="560"/>
                      <a:pt x="73" y="511"/>
                    </a:cubicBezTo>
                    <a:cubicBezTo>
                      <a:pt x="91" y="483"/>
                      <a:pt x="98" y="472"/>
                      <a:pt x="130" y="462"/>
                    </a:cubicBezTo>
                    <a:cubicBezTo>
                      <a:pt x="140" y="443"/>
                      <a:pt x="153" y="425"/>
                      <a:pt x="162" y="406"/>
                    </a:cubicBezTo>
                    <a:cubicBezTo>
                      <a:pt x="176" y="377"/>
                      <a:pt x="176" y="351"/>
                      <a:pt x="195" y="324"/>
                    </a:cubicBezTo>
                    <a:cubicBezTo>
                      <a:pt x="208" y="274"/>
                      <a:pt x="230" y="232"/>
                      <a:pt x="251" y="186"/>
                    </a:cubicBezTo>
                    <a:cubicBezTo>
                      <a:pt x="263" y="159"/>
                      <a:pt x="277" y="88"/>
                      <a:pt x="300" y="65"/>
                    </a:cubicBezTo>
                    <a:cubicBezTo>
                      <a:pt x="324" y="41"/>
                      <a:pt x="346" y="45"/>
                      <a:pt x="381" y="40"/>
                    </a:cubicBezTo>
                    <a:cubicBezTo>
                      <a:pt x="397" y="35"/>
                      <a:pt x="414" y="29"/>
                      <a:pt x="430" y="24"/>
                    </a:cubicBezTo>
                    <a:cubicBezTo>
                      <a:pt x="439" y="21"/>
                      <a:pt x="446" y="0"/>
                      <a:pt x="446"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888" name="Freeform 8"/>
              <p:cNvSpPr>
                <a:spLocks/>
              </p:cNvSpPr>
              <p:nvPr/>
            </p:nvSpPr>
            <p:spPr bwMode="auto">
              <a:xfrm>
                <a:off x="2567" y="1670"/>
                <a:ext cx="988" cy="652"/>
              </a:xfrm>
              <a:custGeom>
                <a:avLst/>
                <a:gdLst>
                  <a:gd name="T0" fmla="*/ 0 w 4438"/>
                  <a:gd name="T1" fmla="*/ 2417 h 2417"/>
                  <a:gd name="T2" fmla="*/ 0 w 4438"/>
                  <a:gd name="T3" fmla="*/ 2004 h 2417"/>
                  <a:gd name="T4" fmla="*/ 25 w 4438"/>
                  <a:gd name="T5" fmla="*/ 1955 h 2417"/>
                  <a:gd name="T6" fmla="*/ 81 w 4438"/>
                  <a:gd name="T7" fmla="*/ 1923 h 2417"/>
                  <a:gd name="T8" fmla="*/ 236 w 4438"/>
                  <a:gd name="T9" fmla="*/ 1622 h 2417"/>
                  <a:gd name="T10" fmla="*/ 325 w 4438"/>
                  <a:gd name="T11" fmla="*/ 1298 h 2417"/>
                  <a:gd name="T12" fmla="*/ 471 w 4438"/>
                  <a:gd name="T13" fmla="*/ 754 h 2417"/>
                  <a:gd name="T14" fmla="*/ 641 w 4438"/>
                  <a:gd name="T15" fmla="*/ 211 h 2417"/>
                  <a:gd name="T16" fmla="*/ 698 w 4438"/>
                  <a:gd name="T17" fmla="*/ 162 h 2417"/>
                  <a:gd name="T18" fmla="*/ 771 w 4438"/>
                  <a:gd name="T19" fmla="*/ 105 h 2417"/>
                  <a:gd name="T20" fmla="*/ 885 w 4438"/>
                  <a:gd name="T21" fmla="*/ 57 h 2417"/>
                  <a:gd name="T22" fmla="*/ 2191 w 4438"/>
                  <a:gd name="T23" fmla="*/ 0 h 2417"/>
                  <a:gd name="T24" fmla="*/ 3562 w 4438"/>
                  <a:gd name="T25" fmla="*/ 65 h 2417"/>
                  <a:gd name="T26" fmla="*/ 3692 w 4438"/>
                  <a:gd name="T27" fmla="*/ 105 h 2417"/>
                  <a:gd name="T28" fmla="*/ 3716 w 4438"/>
                  <a:gd name="T29" fmla="*/ 146 h 2417"/>
                  <a:gd name="T30" fmla="*/ 3773 w 4438"/>
                  <a:gd name="T31" fmla="*/ 187 h 2417"/>
                  <a:gd name="T32" fmla="*/ 4081 w 4438"/>
                  <a:gd name="T33" fmla="*/ 1290 h 2417"/>
                  <a:gd name="T34" fmla="*/ 4276 w 4438"/>
                  <a:gd name="T35" fmla="*/ 1906 h 2417"/>
                  <a:gd name="T36" fmla="*/ 4381 w 4438"/>
                  <a:gd name="T37" fmla="*/ 1931 h 2417"/>
                  <a:gd name="T38" fmla="*/ 4430 w 4438"/>
                  <a:gd name="T39" fmla="*/ 2012 h 2417"/>
                  <a:gd name="T40" fmla="*/ 4430 w 4438"/>
                  <a:gd name="T41" fmla="*/ 2142 h 2417"/>
                  <a:gd name="T42" fmla="*/ 4438 w 4438"/>
                  <a:gd name="T43" fmla="*/ 2409 h 2417"/>
                  <a:gd name="T44" fmla="*/ 0 w 4438"/>
                  <a:gd name="T45" fmla="*/ 2417 h 2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38" h="2417">
                    <a:moveTo>
                      <a:pt x="0" y="2417"/>
                    </a:moveTo>
                    <a:lnTo>
                      <a:pt x="0" y="2004"/>
                    </a:lnTo>
                    <a:lnTo>
                      <a:pt x="25" y="1955"/>
                    </a:lnTo>
                    <a:lnTo>
                      <a:pt x="81" y="1923"/>
                    </a:lnTo>
                    <a:lnTo>
                      <a:pt x="236" y="1622"/>
                    </a:lnTo>
                    <a:lnTo>
                      <a:pt x="325" y="1298"/>
                    </a:lnTo>
                    <a:lnTo>
                      <a:pt x="471" y="754"/>
                    </a:lnTo>
                    <a:lnTo>
                      <a:pt x="641" y="211"/>
                    </a:lnTo>
                    <a:lnTo>
                      <a:pt x="698" y="162"/>
                    </a:lnTo>
                    <a:lnTo>
                      <a:pt x="771" y="105"/>
                    </a:lnTo>
                    <a:lnTo>
                      <a:pt x="885" y="57"/>
                    </a:lnTo>
                    <a:lnTo>
                      <a:pt x="2191" y="0"/>
                    </a:lnTo>
                    <a:lnTo>
                      <a:pt x="3562" y="65"/>
                    </a:lnTo>
                    <a:lnTo>
                      <a:pt x="3692" y="105"/>
                    </a:lnTo>
                    <a:lnTo>
                      <a:pt x="3716" y="146"/>
                    </a:lnTo>
                    <a:lnTo>
                      <a:pt x="3773" y="187"/>
                    </a:lnTo>
                    <a:lnTo>
                      <a:pt x="4081" y="1290"/>
                    </a:lnTo>
                    <a:lnTo>
                      <a:pt x="4276" y="1906"/>
                    </a:lnTo>
                    <a:lnTo>
                      <a:pt x="4381" y="1931"/>
                    </a:lnTo>
                    <a:lnTo>
                      <a:pt x="4430" y="2012"/>
                    </a:lnTo>
                    <a:lnTo>
                      <a:pt x="4430" y="2142"/>
                    </a:lnTo>
                    <a:lnTo>
                      <a:pt x="4438" y="2409"/>
                    </a:lnTo>
                    <a:lnTo>
                      <a:pt x="0" y="2417"/>
                    </a:lnTo>
                    <a:close/>
                  </a:path>
                </a:pathLst>
              </a:custGeom>
              <a:solidFill>
                <a:srgbClr val="FF66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889" name="Oval 9"/>
              <p:cNvSpPr>
                <a:spLocks noChangeArrowheads="1"/>
              </p:cNvSpPr>
              <p:nvPr/>
            </p:nvSpPr>
            <p:spPr bwMode="auto">
              <a:xfrm>
                <a:off x="2668" y="2126"/>
                <a:ext cx="114" cy="121"/>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890" name="Oval 10"/>
              <p:cNvSpPr>
                <a:spLocks noChangeArrowheads="1"/>
              </p:cNvSpPr>
              <p:nvPr/>
            </p:nvSpPr>
            <p:spPr bwMode="auto">
              <a:xfrm>
                <a:off x="3334" y="2124"/>
                <a:ext cx="114" cy="12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891" name="Freeform 11"/>
              <p:cNvSpPr>
                <a:spLocks/>
              </p:cNvSpPr>
              <p:nvPr/>
            </p:nvSpPr>
            <p:spPr bwMode="auto">
              <a:xfrm>
                <a:off x="2710" y="1751"/>
                <a:ext cx="701" cy="303"/>
              </a:xfrm>
              <a:custGeom>
                <a:avLst/>
                <a:gdLst>
                  <a:gd name="T0" fmla="*/ 8 w 3148"/>
                  <a:gd name="T1" fmla="*/ 1063 h 1120"/>
                  <a:gd name="T2" fmla="*/ 122 w 3148"/>
                  <a:gd name="T3" fmla="*/ 357 h 1120"/>
                  <a:gd name="T4" fmla="*/ 235 w 3148"/>
                  <a:gd name="T5" fmla="*/ 170 h 1120"/>
                  <a:gd name="T6" fmla="*/ 430 w 3148"/>
                  <a:gd name="T7" fmla="*/ 97 h 1120"/>
                  <a:gd name="T8" fmla="*/ 1030 w 3148"/>
                  <a:gd name="T9" fmla="*/ 16 h 1120"/>
                  <a:gd name="T10" fmla="*/ 1542 w 3148"/>
                  <a:gd name="T11" fmla="*/ 0 h 1120"/>
                  <a:gd name="T12" fmla="*/ 2045 w 3148"/>
                  <a:gd name="T13" fmla="*/ 0 h 1120"/>
                  <a:gd name="T14" fmla="*/ 2450 w 3148"/>
                  <a:gd name="T15" fmla="*/ 16 h 1120"/>
                  <a:gd name="T16" fmla="*/ 2726 w 3148"/>
                  <a:gd name="T17" fmla="*/ 57 h 1120"/>
                  <a:gd name="T18" fmla="*/ 2872 w 3148"/>
                  <a:gd name="T19" fmla="*/ 154 h 1120"/>
                  <a:gd name="T20" fmla="*/ 2961 w 3148"/>
                  <a:gd name="T21" fmla="*/ 381 h 1120"/>
                  <a:gd name="T22" fmla="*/ 3083 w 3148"/>
                  <a:gd name="T23" fmla="*/ 665 h 1120"/>
                  <a:gd name="T24" fmla="*/ 3140 w 3148"/>
                  <a:gd name="T25" fmla="*/ 901 h 1120"/>
                  <a:gd name="T26" fmla="*/ 3148 w 3148"/>
                  <a:gd name="T27" fmla="*/ 998 h 1120"/>
                  <a:gd name="T28" fmla="*/ 2994 w 3148"/>
                  <a:gd name="T29" fmla="*/ 1030 h 1120"/>
                  <a:gd name="T30" fmla="*/ 1598 w 3148"/>
                  <a:gd name="T31" fmla="*/ 949 h 1120"/>
                  <a:gd name="T32" fmla="*/ 0 w 3148"/>
                  <a:gd name="T33" fmla="*/ 112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48" h="1120">
                    <a:moveTo>
                      <a:pt x="8" y="1063"/>
                    </a:moveTo>
                    <a:lnTo>
                      <a:pt x="122" y="357"/>
                    </a:lnTo>
                    <a:lnTo>
                      <a:pt x="235" y="170"/>
                    </a:lnTo>
                    <a:lnTo>
                      <a:pt x="430" y="97"/>
                    </a:lnTo>
                    <a:lnTo>
                      <a:pt x="1030" y="16"/>
                    </a:lnTo>
                    <a:lnTo>
                      <a:pt x="1542" y="0"/>
                    </a:lnTo>
                    <a:lnTo>
                      <a:pt x="2045" y="0"/>
                    </a:lnTo>
                    <a:lnTo>
                      <a:pt x="2450" y="16"/>
                    </a:lnTo>
                    <a:lnTo>
                      <a:pt x="2726" y="57"/>
                    </a:lnTo>
                    <a:lnTo>
                      <a:pt x="2872" y="154"/>
                    </a:lnTo>
                    <a:lnTo>
                      <a:pt x="2961" y="381"/>
                    </a:lnTo>
                    <a:lnTo>
                      <a:pt x="3083" y="665"/>
                    </a:lnTo>
                    <a:lnTo>
                      <a:pt x="3140" y="901"/>
                    </a:lnTo>
                    <a:lnTo>
                      <a:pt x="3148" y="998"/>
                    </a:lnTo>
                    <a:lnTo>
                      <a:pt x="2994" y="1030"/>
                    </a:lnTo>
                    <a:lnTo>
                      <a:pt x="1598" y="949"/>
                    </a:lnTo>
                    <a:lnTo>
                      <a:pt x="0" y="1120"/>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892" name="Freeform 12" descr="75%"/>
              <p:cNvSpPr>
                <a:spLocks/>
              </p:cNvSpPr>
              <p:nvPr/>
            </p:nvSpPr>
            <p:spPr bwMode="auto">
              <a:xfrm>
                <a:off x="2710" y="1751"/>
                <a:ext cx="701" cy="294"/>
              </a:xfrm>
              <a:custGeom>
                <a:avLst/>
                <a:gdLst>
                  <a:gd name="T0" fmla="*/ 0 w 3148"/>
                  <a:gd name="T1" fmla="*/ 1087 h 1087"/>
                  <a:gd name="T2" fmla="*/ 114 w 3148"/>
                  <a:gd name="T3" fmla="*/ 414 h 1087"/>
                  <a:gd name="T4" fmla="*/ 195 w 3148"/>
                  <a:gd name="T5" fmla="*/ 203 h 1087"/>
                  <a:gd name="T6" fmla="*/ 357 w 3148"/>
                  <a:gd name="T7" fmla="*/ 114 h 1087"/>
                  <a:gd name="T8" fmla="*/ 625 w 3148"/>
                  <a:gd name="T9" fmla="*/ 57 h 1087"/>
                  <a:gd name="T10" fmla="*/ 982 w 3148"/>
                  <a:gd name="T11" fmla="*/ 16 h 1087"/>
                  <a:gd name="T12" fmla="*/ 1639 w 3148"/>
                  <a:gd name="T13" fmla="*/ 0 h 1087"/>
                  <a:gd name="T14" fmla="*/ 2466 w 3148"/>
                  <a:gd name="T15" fmla="*/ 8 h 1087"/>
                  <a:gd name="T16" fmla="*/ 2710 w 3148"/>
                  <a:gd name="T17" fmla="*/ 41 h 1087"/>
                  <a:gd name="T18" fmla="*/ 2831 w 3148"/>
                  <a:gd name="T19" fmla="*/ 122 h 1087"/>
                  <a:gd name="T20" fmla="*/ 2921 w 3148"/>
                  <a:gd name="T21" fmla="*/ 243 h 1087"/>
                  <a:gd name="T22" fmla="*/ 3059 w 3148"/>
                  <a:gd name="T23" fmla="*/ 576 h 1087"/>
                  <a:gd name="T24" fmla="*/ 3148 w 3148"/>
                  <a:gd name="T25" fmla="*/ 933 h 1087"/>
                  <a:gd name="T26" fmla="*/ 3148 w 3148"/>
                  <a:gd name="T27" fmla="*/ 998 h 1087"/>
                  <a:gd name="T28" fmla="*/ 3026 w 3148"/>
                  <a:gd name="T29" fmla="*/ 1022 h 1087"/>
                  <a:gd name="T30" fmla="*/ 1598 w 3148"/>
                  <a:gd name="T31" fmla="*/ 957 h 1087"/>
                  <a:gd name="T32" fmla="*/ 0 w 3148"/>
                  <a:gd name="T33" fmla="*/ 1087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48" h="1087">
                    <a:moveTo>
                      <a:pt x="0" y="1087"/>
                    </a:moveTo>
                    <a:lnTo>
                      <a:pt x="114" y="414"/>
                    </a:lnTo>
                    <a:lnTo>
                      <a:pt x="195" y="203"/>
                    </a:lnTo>
                    <a:lnTo>
                      <a:pt x="357" y="114"/>
                    </a:lnTo>
                    <a:lnTo>
                      <a:pt x="625" y="57"/>
                    </a:lnTo>
                    <a:lnTo>
                      <a:pt x="982" y="16"/>
                    </a:lnTo>
                    <a:lnTo>
                      <a:pt x="1639" y="0"/>
                    </a:lnTo>
                    <a:lnTo>
                      <a:pt x="2466" y="8"/>
                    </a:lnTo>
                    <a:lnTo>
                      <a:pt x="2710" y="41"/>
                    </a:lnTo>
                    <a:lnTo>
                      <a:pt x="2831" y="122"/>
                    </a:lnTo>
                    <a:lnTo>
                      <a:pt x="2921" y="243"/>
                    </a:lnTo>
                    <a:lnTo>
                      <a:pt x="3059" y="576"/>
                    </a:lnTo>
                    <a:lnTo>
                      <a:pt x="3148" y="933"/>
                    </a:lnTo>
                    <a:lnTo>
                      <a:pt x="3148" y="998"/>
                    </a:lnTo>
                    <a:lnTo>
                      <a:pt x="3026" y="1022"/>
                    </a:lnTo>
                    <a:lnTo>
                      <a:pt x="1598" y="957"/>
                    </a:lnTo>
                    <a:lnTo>
                      <a:pt x="0" y="1087"/>
                    </a:lnTo>
                    <a:close/>
                  </a:path>
                </a:pathLst>
              </a:custGeom>
              <a:pattFill prst="pct75">
                <a:fgClr>
                  <a:schemeClr val="accent1"/>
                </a:fgClr>
                <a:bgClr>
                  <a:schemeClr val="bg1"/>
                </a:bgClr>
              </a:patt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893" name="Line 13"/>
              <p:cNvSpPr>
                <a:spLocks noChangeShapeType="1"/>
              </p:cNvSpPr>
              <p:nvPr/>
            </p:nvSpPr>
            <p:spPr bwMode="auto">
              <a:xfrm flipH="1">
                <a:off x="2629" y="1775"/>
                <a:ext cx="3" cy="2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894" name="Freeform 14"/>
              <p:cNvSpPr>
                <a:spLocks/>
              </p:cNvSpPr>
              <p:nvPr/>
            </p:nvSpPr>
            <p:spPr bwMode="auto">
              <a:xfrm>
                <a:off x="3468" y="1959"/>
                <a:ext cx="92" cy="66"/>
              </a:xfrm>
              <a:custGeom>
                <a:avLst/>
                <a:gdLst>
                  <a:gd name="T0" fmla="*/ 0 w 414"/>
                  <a:gd name="T1" fmla="*/ 0 h 243"/>
                  <a:gd name="T2" fmla="*/ 252 w 414"/>
                  <a:gd name="T3" fmla="*/ 8 h 243"/>
                  <a:gd name="T4" fmla="*/ 382 w 414"/>
                  <a:gd name="T5" fmla="*/ 24 h 243"/>
                  <a:gd name="T6" fmla="*/ 414 w 414"/>
                  <a:gd name="T7" fmla="*/ 97 h 243"/>
                  <a:gd name="T8" fmla="*/ 414 w 414"/>
                  <a:gd name="T9" fmla="*/ 146 h 243"/>
                  <a:gd name="T10" fmla="*/ 390 w 414"/>
                  <a:gd name="T11" fmla="*/ 203 h 243"/>
                  <a:gd name="T12" fmla="*/ 317 w 414"/>
                  <a:gd name="T13" fmla="*/ 227 h 243"/>
                  <a:gd name="T14" fmla="*/ 203 w 414"/>
                  <a:gd name="T15" fmla="*/ 235 h 243"/>
                  <a:gd name="T16" fmla="*/ 114 w 414"/>
                  <a:gd name="T17" fmla="*/ 243 h 243"/>
                  <a:gd name="T18" fmla="*/ 33 w 414"/>
                  <a:gd name="T19" fmla="*/ 186 h 243"/>
                  <a:gd name="T20" fmla="*/ 0 w 414"/>
                  <a:gd name="T2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4" h="243">
                    <a:moveTo>
                      <a:pt x="0" y="0"/>
                    </a:moveTo>
                    <a:lnTo>
                      <a:pt x="252" y="8"/>
                    </a:lnTo>
                    <a:lnTo>
                      <a:pt x="382" y="24"/>
                    </a:lnTo>
                    <a:lnTo>
                      <a:pt x="414" y="97"/>
                    </a:lnTo>
                    <a:lnTo>
                      <a:pt x="414" y="146"/>
                    </a:lnTo>
                    <a:lnTo>
                      <a:pt x="390" y="203"/>
                    </a:lnTo>
                    <a:lnTo>
                      <a:pt x="317" y="227"/>
                    </a:lnTo>
                    <a:lnTo>
                      <a:pt x="203" y="235"/>
                    </a:lnTo>
                    <a:lnTo>
                      <a:pt x="114" y="243"/>
                    </a:lnTo>
                    <a:lnTo>
                      <a:pt x="33" y="186"/>
                    </a:lnTo>
                    <a:lnTo>
                      <a:pt x="0" y="0"/>
                    </a:lnTo>
                    <a:close/>
                  </a:path>
                </a:pathLst>
              </a:custGeom>
              <a:solidFill>
                <a:schemeClr val="tx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895" name="Rectangle 15"/>
              <p:cNvSpPr>
                <a:spLocks noChangeArrowheads="1"/>
              </p:cNvSpPr>
              <p:nvPr/>
            </p:nvSpPr>
            <p:spPr bwMode="auto">
              <a:xfrm>
                <a:off x="2910" y="2426"/>
                <a:ext cx="308" cy="32"/>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896" name="Rectangle 16"/>
              <p:cNvSpPr>
                <a:spLocks noChangeArrowheads="1"/>
              </p:cNvSpPr>
              <p:nvPr/>
            </p:nvSpPr>
            <p:spPr bwMode="auto">
              <a:xfrm>
                <a:off x="2658" y="2126"/>
                <a:ext cx="806" cy="12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897" name="Rectangle 17"/>
              <p:cNvSpPr>
                <a:spLocks noChangeArrowheads="1"/>
              </p:cNvSpPr>
              <p:nvPr/>
            </p:nvSpPr>
            <p:spPr bwMode="auto">
              <a:xfrm>
                <a:off x="2815" y="2143"/>
                <a:ext cx="492" cy="5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898" name="Line 18"/>
              <p:cNvSpPr>
                <a:spLocks noChangeShapeType="1"/>
              </p:cNvSpPr>
              <p:nvPr/>
            </p:nvSpPr>
            <p:spPr bwMode="auto">
              <a:xfrm flipH="1" flipV="1">
                <a:off x="3053" y="1957"/>
                <a:ext cx="189" cy="5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899" name="Line 19"/>
              <p:cNvSpPr>
                <a:spLocks noChangeShapeType="1"/>
              </p:cNvSpPr>
              <p:nvPr/>
            </p:nvSpPr>
            <p:spPr bwMode="auto">
              <a:xfrm flipV="1">
                <a:off x="2894" y="1927"/>
                <a:ext cx="170" cy="9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900" name="Rectangle 20"/>
              <p:cNvSpPr>
                <a:spLocks noChangeArrowheads="1"/>
              </p:cNvSpPr>
              <p:nvPr/>
            </p:nvSpPr>
            <p:spPr bwMode="auto">
              <a:xfrm>
                <a:off x="2813" y="2175"/>
                <a:ext cx="492" cy="5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74901" name="Freeform 21"/>
            <p:cNvSpPr>
              <a:spLocks/>
            </p:cNvSpPr>
            <p:nvPr/>
          </p:nvSpPr>
          <p:spPr bwMode="auto">
            <a:xfrm>
              <a:off x="-2381" y="4334126"/>
              <a:ext cx="9094788" cy="292100"/>
            </a:xfrm>
            <a:custGeom>
              <a:avLst/>
              <a:gdLst>
                <a:gd name="T0" fmla="*/ 0 w 1677"/>
                <a:gd name="T1" fmla="*/ 60 h 66"/>
                <a:gd name="T2" fmla="*/ 447 w 1677"/>
                <a:gd name="T3" fmla="*/ 60 h 66"/>
                <a:gd name="T4" fmla="*/ 561 w 1677"/>
                <a:gd name="T5" fmla="*/ 0 h 66"/>
                <a:gd name="T6" fmla="*/ 1497 w 1677"/>
                <a:gd name="T7" fmla="*/ 0 h 66"/>
                <a:gd name="T8" fmla="*/ 1611 w 1677"/>
                <a:gd name="T9" fmla="*/ 66 h 66"/>
                <a:gd name="T10" fmla="*/ 1677 w 1677"/>
                <a:gd name="T11" fmla="*/ 63 h 66"/>
              </a:gdLst>
              <a:ahLst/>
              <a:cxnLst>
                <a:cxn ang="0">
                  <a:pos x="T0" y="T1"/>
                </a:cxn>
                <a:cxn ang="0">
                  <a:pos x="T2" y="T3"/>
                </a:cxn>
                <a:cxn ang="0">
                  <a:pos x="T4" y="T5"/>
                </a:cxn>
                <a:cxn ang="0">
                  <a:pos x="T6" y="T7"/>
                </a:cxn>
                <a:cxn ang="0">
                  <a:pos x="T8" y="T9"/>
                </a:cxn>
                <a:cxn ang="0">
                  <a:pos x="T10" y="T11"/>
                </a:cxn>
              </a:cxnLst>
              <a:rect l="0" t="0" r="r" b="b"/>
              <a:pathLst>
                <a:path w="1677" h="66">
                  <a:moveTo>
                    <a:pt x="0" y="60"/>
                  </a:moveTo>
                  <a:lnTo>
                    <a:pt x="447" y="60"/>
                  </a:lnTo>
                  <a:lnTo>
                    <a:pt x="561" y="0"/>
                  </a:lnTo>
                  <a:lnTo>
                    <a:pt x="1497" y="0"/>
                  </a:lnTo>
                  <a:lnTo>
                    <a:pt x="1611" y="66"/>
                  </a:lnTo>
                  <a:lnTo>
                    <a:pt x="1677" y="63"/>
                  </a:lnTo>
                </a:path>
              </a:pathLst>
            </a:custGeom>
            <a:noFill/>
            <a:ln w="254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902" name="Freeform 22"/>
            <p:cNvSpPr>
              <a:spLocks/>
            </p:cNvSpPr>
            <p:nvPr/>
          </p:nvSpPr>
          <p:spPr bwMode="auto">
            <a:xfrm>
              <a:off x="-2381" y="3545138"/>
              <a:ext cx="2965450" cy="1063625"/>
            </a:xfrm>
            <a:custGeom>
              <a:avLst/>
              <a:gdLst>
                <a:gd name="T0" fmla="*/ 0 w 1868"/>
                <a:gd name="T1" fmla="*/ 670 h 670"/>
                <a:gd name="T2" fmla="*/ 0 w 1868"/>
                <a:gd name="T3" fmla="*/ 603 h 670"/>
                <a:gd name="T4" fmla="*/ 424 w 1868"/>
                <a:gd name="T5" fmla="*/ 576 h 670"/>
                <a:gd name="T6" fmla="*/ 692 w 1868"/>
                <a:gd name="T7" fmla="*/ 494 h 670"/>
                <a:gd name="T8" fmla="*/ 992 w 1868"/>
                <a:gd name="T9" fmla="*/ 389 h 670"/>
                <a:gd name="T10" fmla="*/ 1276 w 1868"/>
                <a:gd name="T11" fmla="*/ 251 h 670"/>
                <a:gd name="T12" fmla="*/ 1414 w 1868"/>
                <a:gd name="T13" fmla="*/ 154 h 670"/>
                <a:gd name="T14" fmla="*/ 1527 w 1868"/>
                <a:gd name="T15" fmla="*/ 64 h 670"/>
                <a:gd name="T16" fmla="*/ 1657 w 1868"/>
                <a:gd name="T17" fmla="*/ 16 h 670"/>
                <a:gd name="T18" fmla="*/ 1852 w 1868"/>
                <a:gd name="T19" fmla="*/ 0 h 670"/>
                <a:gd name="T20" fmla="*/ 1868 w 1868"/>
                <a:gd name="T21" fmla="*/ 503 h 670"/>
                <a:gd name="T22" fmla="*/ 1496 w 1868"/>
                <a:gd name="T23" fmla="*/ 670 h 670"/>
                <a:gd name="T24" fmla="*/ 0 w 1868"/>
                <a:gd name="T25" fmla="*/ 67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670">
                  <a:moveTo>
                    <a:pt x="0" y="670"/>
                  </a:moveTo>
                  <a:lnTo>
                    <a:pt x="0" y="603"/>
                  </a:lnTo>
                  <a:lnTo>
                    <a:pt x="424" y="576"/>
                  </a:lnTo>
                  <a:lnTo>
                    <a:pt x="692" y="494"/>
                  </a:lnTo>
                  <a:lnTo>
                    <a:pt x="992" y="389"/>
                  </a:lnTo>
                  <a:lnTo>
                    <a:pt x="1276" y="251"/>
                  </a:lnTo>
                  <a:lnTo>
                    <a:pt x="1414" y="154"/>
                  </a:lnTo>
                  <a:lnTo>
                    <a:pt x="1527" y="64"/>
                  </a:lnTo>
                  <a:lnTo>
                    <a:pt x="1657" y="16"/>
                  </a:lnTo>
                  <a:lnTo>
                    <a:pt x="1852" y="0"/>
                  </a:lnTo>
                  <a:lnTo>
                    <a:pt x="1868" y="503"/>
                  </a:lnTo>
                  <a:lnTo>
                    <a:pt x="1496" y="670"/>
                  </a:lnTo>
                  <a:lnTo>
                    <a:pt x="0" y="670"/>
                  </a:lnTo>
                  <a:close/>
                </a:path>
              </a:pathLst>
            </a:custGeom>
            <a:solidFill>
              <a:schemeClr val="bg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903" name="Freeform 23" descr="Dark upward diagonal"/>
            <p:cNvSpPr>
              <a:spLocks/>
            </p:cNvSpPr>
            <p:nvPr/>
          </p:nvSpPr>
          <p:spPr bwMode="auto">
            <a:xfrm>
              <a:off x="2370932" y="4302376"/>
              <a:ext cx="6761162" cy="322262"/>
            </a:xfrm>
            <a:custGeom>
              <a:avLst/>
              <a:gdLst>
                <a:gd name="T0" fmla="*/ 0 w 4259"/>
                <a:gd name="T1" fmla="*/ 195 h 203"/>
                <a:gd name="T2" fmla="*/ 413 w 4259"/>
                <a:gd name="T3" fmla="*/ 0 h 203"/>
                <a:gd name="T4" fmla="*/ 3602 w 4259"/>
                <a:gd name="T5" fmla="*/ 0 h 203"/>
                <a:gd name="T6" fmla="*/ 4032 w 4259"/>
                <a:gd name="T7" fmla="*/ 195 h 203"/>
                <a:gd name="T8" fmla="*/ 4259 w 4259"/>
                <a:gd name="T9" fmla="*/ 203 h 203"/>
                <a:gd name="T10" fmla="*/ 0 w 4259"/>
                <a:gd name="T11" fmla="*/ 195 h 203"/>
              </a:gdLst>
              <a:ahLst/>
              <a:cxnLst>
                <a:cxn ang="0">
                  <a:pos x="T0" y="T1"/>
                </a:cxn>
                <a:cxn ang="0">
                  <a:pos x="T2" y="T3"/>
                </a:cxn>
                <a:cxn ang="0">
                  <a:pos x="T4" y="T5"/>
                </a:cxn>
                <a:cxn ang="0">
                  <a:pos x="T6" y="T7"/>
                </a:cxn>
                <a:cxn ang="0">
                  <a:pos x="T8" y="T9"/>
                </a:cxn>
                <a:cxn ang="0">
                  <a:pos x="T10" y="T11"/>
                </a:cxn>
              </a:cxnLst>
              <a:rect l="0" t="0" r="r" b="b"/>
              <a:pathLst>
                <a:path w="4259" h="203">
                  <a:moveTo>
                    <a:pt x="0" y="195"/>
                  </a:moveTo>
                  <a:lnTo>
                    <a:pt x="413" y="0"/>
                  </a:lnTo>
                  <a:lnTo>
                    <a:pt x="3602" y="0"/>
                  </a:lnTo>
                  <a:lnTo>
                    <a:pt x="4032" y="195"/>
                  </a:lnTo>
                  <a:lnTo>
                    <a:pt x="4259" y="203"/>
                  </a:lnTo>
                  <a:lnTo>
                    <a:pt x="0" y="195"/>
                  </a:lnTo>
                  <a:close/>
                </a:path>
              </a:pathLst>
            </a:custGeom>
            <a:pattFill prst="dkUpDiag">
              <a:fgClr>
                <a:srgbClr val="993300"/>
              </a:fgClr>
              <a:bgClr>
                <a:srgbClr val="FFFFFF"/>
              </a:bgClr>
            </a:patt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904" name="AutoShape 24"/>
            <p:cNvSpPr>
              <a:spLocks noChangeArrowheads="1"/>
            </p:cNvSpPr>
            <p:nvPr/>
          </p:nvSpPr>
          <p:spPr bwMode="auto">
            <a:xfrm>
              <a:off x="1723232" y="1732213"/>
              <a:ext cx="1077912" cy="5730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800">
                  <a:solidFill>
                    <a:schemeClr val="tx1"/>
                  </a:solidFill>
                  <a:effectLst/>
                </a:rPr>
                <a:t>WIND</a:t>
              </a:r>
            </a:p>
          </p:txBody>
        </p:sp>
        <p:sp>
          <p:nvSpPr>
            <p:cNvPr id="1274905" name="Rectangle 25" descr="Dark upward diagonal"/>
            <p:cNvSpPr>
              <a:spLocks noChangeArrowheads="1"/>
            </p:cNvSpPr>
            <p:nvPr/>
          </p:nvSpPr>
          <p:spPr bwMode="auto">
            <a:xfrm>
              <a:off x="-11906" y="4613526"/>
              <a:ext cx="9144000" cy="206375"/>
            </a:xfrm>
            <a:prstGeom prst="rect">
              <a:avLst/>
            </a:prstGeom>
            <a:pattFill prst="dkUpDiag">
              <a:fgClr>
                <a:srgbClr val="993300"/>
              </a:fgClr>
              <a:bgClr>
                <a:srgbClr val="FFFFFF"/>
              </a:bgClr>
            </a:patt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912" name="Freeform 32"/>
            <p:cNvSpPr>
              <a:spLocks/>
            </p:cNvSpPr>
            <p:nvPr/>
          </p:nvSpPr>
          <p:spPr bwMode="auto">
            <a:xfrm>
              <a:off x="137319" y="3419726"/>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13" name="Freeform 33"/>
            <p:cNvSpPr>
              <a:spLocks/>
            </p:cNvSpPr>
            <p:nvPr/>
          </p:nvSpPr>
          <p:spPr bwMode="auto">
            <a:xfrm>
              <a:off x="108744" y="3054601"/>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14" name="Freeform 34"/>
            <p:cNvSpPr>
              <a:spLocks/>
            </p:cNvSpPr>
            <p:nvPr/>
          </p:nvSpPr>
          <p:spPr bwMode="auto">
            <a:xfrm>
              <a:off x="108744" y="2683126"/>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19" name="Freeform 39"/>
            <p:cNvSpPr>
              <a:spLocks/>
            </p:cNvSpPr>
            <p:nvPr/>
          </p:nvSpPr>
          <p:spPr bwMode="auto">
            <a:xfrm>
              <a:off x="127794" y="3021263"/>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20" name="Freeform 40"/>
            <p:cNvSpPr>
              <a:spLocks/>
            </p:cNvSpPr>
            <p:nvPr/>
          </p:nvSpPr>
          <p:spPr bwMode="auto">
            <a:xfrm>
              <a:off x="108744" y="2835526"/>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21" name="Freeform 41"/>
            <p:cNvSpPr>
              <a:spLocks/>
            </p:cNvSpPr>
            <p:nvPr/>
          </p:nvSpPr>
          <p:spPr bwMode="auto">
            <a:xfrm>
              <a:off x="127794" y="2535488"/>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22" name="Oval 42"/>
            <p:cNvSpPr>
              <a:spLocks noChangeArrowheads="1"/>
            </p:cNvSpPr>
            <p:nvPr/>
          </p:nvSpPr>
          <p:spPr bwMode="auto">
            <a:xfrm>
              <a:off x="3036094" y="3467351"/>
              <a:ext cx="987425" cy="841375"/>
            </a:xfrm>
            <a:prstGeom prst="ellipse">
              <a:avLst/>
            </a:prstGeom>
            <a:noFill/>
            <a:ln w="12700" cap="rnd">
              <a:solidFill>
                <a:schemeClr val="tx1"/>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74923" name="Oval 43"/>
            <p:cNvSpPr>
              <a:spLocks noChangeArrowheads="1"/>
            </p:cNvSpPr>
            <p:nvPr/>
          </p:nvSpPr>
          <p:spPr bwMode="auto">
            <a:xfrm>
              <a:off x="3572669" y="3430838"/>
              <a:ext cx="987425" cy="841375"/>
            </a:xfrm>
            <a:prstGeom prst="ellipse">
              <a:avLst/>
            </a:prstGeom>
            <a:noFill/>
            <a:ln w="12700" cap="rnd">
              <a:solidFill>
                <a:schemeClr val="tx1"/>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74924" name="Oval 44"/>
            <p:cNvSpPr>
              <a:spLocks noChangeArrowheads="1"/>
            </p:cNvSpPr>
            <p:nvPr/>
          </p:nvSpPr>
          <p:spPr bwMode="auto">
            <a:xfrm>
              <a:off x="3258344" y="3413376"/>
              <a:ext cx="987425" cy="841375"/>
            </a:xfrm>
            <a:prstGeom prst="ellipse">
              <a:avLst/>
            </a:prstGeom>
            <a:noFill/>
            <a:ln w="12700" cap="rnd">
              <a:solidFill>
                <a:schemeClr val="tx1"/>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74925" name="Oval 45"/>
            <p:cNvSpPr>
              <a:spLocks noChangeArrowheads="1"/>
            </p:cNvSpPr>
            <p:nvPr/>
          </p:nvSpPr>
          <p:spPr bwMode="auto">
            <a:xfrm>
              <a:off x="3129757" y="3459413"/>
              <a:ext cx="987425" cy="841375"/>
            </a:xfrm>
            <a:prstGeom prst="ellipse">
              <a:avLst/>
            </a:prstGeom>
            <a:noFill/>
            <a:ln w="12700" cap="rnd">
              <a:solidFill>
                <a:schemeClr val="tx1"/>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74926" name="Oval 46"/>
            <p:cNvSpPr>
              <a:spLocks noChangeArrowheads="1"/>
            </p:cNvSpPr>
            <p:nvPr/>
          </p:nvSpPr>
          <p:spPr bwMode="auto">
            <a:xfrm>
              <a:off x="3856832" y="3402263"/>
              <a:ext cx="987425" cy="841375"/>
            </a:xfrm>
            <a:prstGeom prst="ellipse">
              <a:avLst/>
            </a:prstGeom>
            <a:noFill/>
            <a:ln w="12700" cap="rnd">
              <a:solidFill>
                <a:schemeClr val="tx1"/>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74927" name="Freeform 47"/>
            <p:cNvSpPr>
              <a:spLocks/>
            </p:cNvSpPr>
            <p:nvPr/>
          </p:nvSpPr>
          <p:spPr bwMode="auto">
            <a:xfrm>
              <a:off x="2774157" y="3518151"/>
              <a:ext cx="3122612" cy="792162"/>
            </a:xfrm>
            <a:custGeom>
              <a:avLst/>
              <a:gdLst>
                <a:gd name="T0" fmla="*/ 0 w 1967"/>
                <a:gd name="T1" fmla="*/ 4 h 499"/>
                <a:gd name="T2" fmla="*/ 198 w 1967"/>
                <a:gd name="T3" fmla="*/ 4 h 499"/>
                <a:gd name="T4" fmla="*/ 306 w 1967"/>
                <a:gd name="T5" fmla="*/ 28 h 499"/>
                <a:gd name="T6" fmla="*/ 456 w 1967"/>
                <a:gd name="T7" fmla="*/ 88 h 499"/>
                <a:gd name="T8" fmla="*/ 540 w 1967"/>
                <a:gd name="T9" fmla="*/ 163 h 499"/>
                <a:gd name="T10" fmla="*/ 588 w 1967"/>
                <a:gd name="T11" fmla="*/ 271 h 499"/>
                <a:gd name="T12" fmla="*/ 582 w 1967"/>
                <a:gd name="T13" fmla="*/ 364 h 499"/>
                <a:gd name="T14" fmla="*/ 450 w 1967"/>
                <a:gd name="T15" fmla="*/ 463 h 499"/>
                <a:gd name="T16" fmla="*/ 297 w 1967"/>
                <a:gd name="T17" fmla="*/ 454 h 499"/>
                <a:gd name="T18" fmla="*/ 231 w 1967"/>
                <a:gd name="T19" fmla="*/ 331 h 499"/>
                <a:gd name="T20" fmla="*/ 273 w 1967"/>
                <a:gd name="T21" fmla="*/ 211 h 499"/>
                <a:gd name="T22" fmla="*/ 378 w 1967"/>
                <a:gd name="T23" fmla="*/ 121 h 499"/>
                <a:gd name="T24" fmla="*/ 570 w 1967"/>
                <a:gd name="T25" fmla="*/ 103 h 499"/>
                <a:gd name="T26" fmla="*/ 744 w 1967"/>
                <a:gd name="T27" fmla="*/ 124 h 499"/>
                <a:gd name="T28" fmla="*/ 828 w 1967"/>
                <a:gd name="T29" fmla="*/ 280 h 499"/>
                <a:gd name="T30" fmla="*/ 702 w 1967"/>
                <a:gd name="T31" fmla="*/ 445 h 499"/>
                <a:gd name="T32" fmla="*/ 501 w 1967"/>
                <a:gd name="T33" fmla="*/ 349 h 499"/>
                <a:gd name="T34" fmla="*/ 498 w 1967"/>
                <a:gd name="T35" fmla="*/ 199 h 499"/>
                <a:gd name="T36" fmla="*/ 930 w 1967"/>
                <a:gd name="T37" fmla="*/ 124 h 499"/>
                <a:gd name="T38" fmla="*/ 996 w 1967"/>
                <a:gd name="T39" fmla="*/ 172 h 499"/>
                <a:gd name="T40" fmla="*/ 1041 w 1967"/>
                <a:gd name="T41" fmla="*/ 241 h 499"/>
                <a:gd name="T42" fmla="*/ 984 w 1967"/>
                <a:gd name="T43" fmla="*/ 388 h 499"/>
                <a:gd name="T44" fmla="*/ 768 w 1967"/>
                <a:gd name="T45" fmla="*/ 349 h 499"/>
                <a:gd name="T46" fmla="*/ 813 w 1967"/>
                <a:gd name="T47" fmla="*/ 289 h 499"/>
                <a:gd name="T48" fmla="*/ 969 w 1967"/>
                <a:gd name="T49" fmla="*/ 241 h 499"/>
                <a:gd name="T50" fmla="*/ 1080 w 1967"/>
                <a:gd name="T51" fmla="*/ 241 h 499"/>
                <a:gd name="T52" fmla="*/ 1245 w 1967"/>
                <a:gd name="T53" fmla="*/ 250 h 499"/>
                <a:gd name="T54" fmla="*/ 1347 w 1967"/>
                <a:gd name="T55" fmla="*/ 325 h 499"/>
                <a:gd name="T56" fmla="*/ 1266 w 1967"/>
                <a:gd name="T57" fmla="*/ 421 h 499"/>
                <a:gd name="T58" fmla="*/ 1026 w 1967"/>
                <a:gd name="T59" fmla="*/ 427 h 499"/>
                <a:gd name="T60" fmla="*/ 1017 w 1967"/>
                <a:gd name="T61" fmla="*/ 247 h 499"/>
                <a:gd name="T62" fmla="*/ 1161 w 1967"/>
                <a:gd name="T63" fmla="*/ 136 h 499"/>
                <a:gd name="T64" fmla="*/ 1536 w 1967"/>
                <a:gd name="T65" fmla="*/ 268 h 499"/>
                <a:gd name="T66" fmla="*/ 1524 w 1967"/>
                <a:gd name="T67" fmla="*/ 370 h 499"/>
                <a:gd name="T68" fmla="*/ 1371 w 1967"/>
                <a:gd name="T69" fmla="*/ 454 h 499"/>
                <a:gd name="T70" fmla="*/ 1248 w 1967"/>
                <a:gd name="T71" fmla="*/ 415 h 499"/>
                <a:gd name="T72" fmla="*/ 1359 w 1967"/>
                <a:gd name="T73" fmla="*/ 187 h 499"/>
                <a:gd name="T74" fmla="*/ 1506 w 1967"/>
                <a:gd name="T75" fmla="*/ 157 h 499"/>
                <a:gd name="T76" fmla="*/ 1569 w 1967"/>
                <a:gd name="T77" fmla="*/ 193 h 499"/>
                <a:gd name="T78" fmla="*/ 1716 w 1967"/>
                <a:gd name="T79" fmla="*/ 250 h 499"/>
                <a:gd name="T80" fmla="*/ 1740 w 1967"/>
                <a:gd name="T81" fmla="*/ 295 h 499"/>
                <a:gd name="T82" fmla="*/ 1755 w 1967"/>
                <a:gd name="T83" fmla="*/ 376 h 499"/>
                <a:gd name="T84" fmla="*/ 1704 w 1967"/>
                <a:gd name="T85" fmla="*/ 469 h 499"/>
                <a:gd name="T86" fmla="*/ 1563 w 1967"/>
                <a:gd name="T87" fmla="*/ 475 h 499"/>
                <a:gd name="T88" fmla="*/ 1536 w 1967"/>
                <a:gd name="T89" fmla="*/ 445 h 499"/>
                <a:gd name="T90" fmla="*/ 1569 w 1967"/>
                <a:gd name="T91" fmla="*/ 334 h 499"/>
                <a:gd name="T92" fmla="*/ 1605 w 1967"/>
                <a:gd name="T93" fmla="*/ 307 h 499"/>
                <a:gd name="T94" fmla="*/ 1740 w 1967"/>
                <a:gd name="T95" fmla="*/ 271 h 499"/>
                <a:gd name="T96" fmla="*/ 1827 w 1967"/>
                <a:gd name="T97" fmla="*/ 307 h 499"/>
                <a:gd name="T98" fmla="*/ 1875 w 1967"/>
                <a:gd name="T99" fmla="*/ 343 h 499"/>
                <a:gd name="T100" fmla="*/ 1932 w 1967"/>
                <a:gd name="T101" fmla="*/ 433 h 499"/>
                <a:gd name="T102" fmla="*/ 1662 w 1967"/>
                <a:gd name="T103" fmla="*/ 481 h 499"/>
                <a:gd name="T104" fmla="*/ 1716 w 1967"/>
                <a:gd name="T105" fmla="*/ 328 h 499"/>
                <a:gd name="T106" fmla="*/ 1827 w 1967"/>
                <a:gd name="T107" fmla="*/ 28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67" h="499">
                  <a:moveTo>
                    <a:pt x="0" y="4"/>
                  </a:moveTo>
                  <a:cubicBezTo>
                    <a:pt x="73" y="2"/>
                    <a:pt x="147" y="0"/>
                    <a:pt x="198" y="4"/>
                  </a:cubicBezTo>
                  <a:cubicBezTo>
                    <a:pt x="249" y="8"/>
                    <a:pt x="263" y="14"/>
                    <a:pt x="306" y="28"/>
                  </a:cubicBezTo>
                  <a:cubicBezTo>
                    <a:pt x="349" y="42"/>
                    <a:pt x="417" y="66"/>
                    <a:pt x="456" y="88"/>
                  </a:cubicBezTo>
                  <a:cubicBezTo>
                    <a:pt x="495" y="110"/>
                    <a:pt x="518" y="132"/>
                    <a:pt x="540" y="163"/>
                  </a:cubicBezTo>
                  <a:cubicBezTo>
                    <a:pt x="562" y="194"/>
                    <a:pt x="581" y="238"/>
                    <a:pt x="588" y="271"/>
                  </a:cubicBezTo>
                  <a:cubicBezTo>
                    <a:pt x="595" y="304"/>
                    <a:pt x="605" y="332"/>
                    <a:pt x="582" y="364"/>
                  </a:cubicBezTo>
                  <a:cubicBezTo>
                    <a:pt x="559" y="396"/>
                    <a:pt x="497" y="448"/>
                    <a:pt x="450" y="463"/>
                  </a:cubicBezTo>
                  <a:cubicBezTo>
                    <a:pt x="403" y="478"/>
                    <a:pt x="334" y="476"/>
                    <a:pt x="297" y="454"/>
                  </a:cubicBezTo>
                  <a:cubicBezTo>
                    <a:pt x="260" y="432"/>
                    <a:pt x="235" y="371"/>
                    <a:pt x="231" y="331"/>
                  </a:cubicBezTo>
                  <a:cubicBezTo>
                    <a:pt x="227" y="291"/>
                    <a:pt x="249" y="246"/>
                    <a:pt x="273" y="211"/>
                  </a:cubicBezTo>
                  <a:cubicBezTo>
                    <a:pt x="297" y="176"/>
                    <a:pt x="329" y="139"/>
                    <a:pt x="378" y="121"/>
                  </a:cubicBezTo>
                  <a:cubicBezTo>
                    <a:pt x="427" y="103"/>
                    <a:pt x="509" y="102"/>
                    <a:pt x="570" y="103"/>
                  </a:cubicBezTo>
                  <a:cubicBezTo>
                    <a:pt x="631" y="104"/>
                    <a:pt x="701" y="95"/>
                    <a:pt x="744" y="124"/>
                  </a:cubicBezTo>
                  <a:cubicBezTo>
                    <a:pt x="787" y="153"/>
                    <a:pt x="835" y="227"/>
                    <a:pt x="828" y="280"/>
                  </a:cubicBezTo>
                  <a:cubicBezTo>
                    <a:pt x="821" y="333"/>
                    <a:pt x="756" y="434"/>
                    <a:pt x="702" y="445"/>
                  </a:cubicBezTo>
                  <a:cubicBezTo>
                    <a:pt x="648" y="456"/>
                    <a:pt x="535" y="390"/>
                    <a:pt x="501" y="349"/>
                  </a:cubicBezTo>
                  <a:cubicBezTo>
                    <a:pt x="467" y="308"/>
                    <a:pt x="427" y="236"/>
                    <a:pt x="498" y="199"/>
                  </a:cubicBezTo>
                  <a:cubicBezTo>
                    <a:pt x="569" y="162"/>
                    <a:pt x="847" y="128"/>
                    <a:pt x="930" y="124"/>
                  </a:cubicBezTo>
                  <a:cubicBezTo>
                    <a:pt x="1013" y="120"/>
                    <a:pt x="978" y="153"/>
                    <a:pt x="996" y="172"/>
                  </a:cubicBezTo>
                  <a:cubicBezTo>
                    <a:pt x="1014" y="191"/>
                    <a:pt x="1043" y="205"/>
                    <a:pt x="1041" y="241"/>
                  </a:cubicBezTo>
                  <a:cubicBezTo>
                    <a:pt x="1039" y="277"/>
                    <a:pt x="1029" y="370"/>
                    <a:pt x="984" y="388"/>
                  </a:cubicBezTo>
                  <a:cubicBezTo>
                    <a:pt x="939" y="406"/>
                    <a:pt x="797" y="366"/>
                    <a:pt x="768" y="349"/>
                  </a:cubicBezTo>
                  <a:cubicBezTo>
                    <a:pt x="739" y="332"/>
                    <a:pt x="780" y="307"/>
                    <a:pt x="813" y="289"/>
                  </a:cubicBezTo>
                  <a:cubicBezTo>
                    <a:pt x="846" y="271"/>
                    <a:pt x="925" y="249"/>
                    <a:pt x="969" y="241"/>
                  </a:cubicBezTo>
                  <a:cubicBezTo>
                    <a:pt x="1013" y="233"/>
                    <a:pt x="1034" y="240"/>
                    <a:pt x="1080" y="241"/>
                  </a:cubicBezTo>
                  <a:cubicBezTo>
                    <a:pt x="1126" y="242"/>
                    <a:pt x="1201" y="236"/>
                    <a:pt x="1245" y="250"/>
                  </a:cubicBezTo>
                  <a:cubicBezTo>
                    <a:pt x="1289" y="264"/>
                    <a:pt x="1344" y="297"/>
                    <a:pt x="1347" y="325"/>
                  </a:cubicBezTo>
                  <a:cubicBezTo>
                    <a:pt x="1350" y="353"/>
                    <a:pt x="1319" y="404"/>
                    <a:pt x="1266" y="421"/>
                  </a:cubicBezTo>
                  <a:cubicBezTo>
                    <a:pt x="1213" y="438"/>
                    <a:pt x="1067" y="456"/>
                    <a:pt x="1026" y="427"/>
                  </a:cubicBezTo>
                  <a:cubicBezTo>
                    <a:pt x="985" y="398"/>
                    <a:pt x="995" y="295"/>
                    <a:pt x="1017" y="247"/>
                  </a:cubicBezTo>
                  <a:cubicBezTo>
                    <a:pt x="1039" y="199"/>
                    <a:pt x="1075" y="133"/>
                    <a:pt x="1161" y="136"/>
                  </a:cubicBezTo>
                  <a:cubicBezTo>
                    <a:pt x="1247" y="139"/>
                    <a:pt x="1476" y="229"/>
                    <a:pt x="1536" y="268"/>
                  </a:cubicBezTo>
                  <a:cubicBezTo>
                    <a:pt x="1596" y="307"/>
                    <a:pt x="1551" y="339"/>
                    <a:pt x="1524" y="370"/>
                  </a:cubicBezTo>
                  <a:cubicBezTo>
                    <a:pt x="1497" y="401"/>
                    <a:pt x="1417" y="447"/>
                    <a:pt x="1371" y="454"/>
                  </a:cubicBezTo>
                  <a:cubicBezTo>
                    <a:pt x="1325" y="461"/>
                    <a:pt x="1250" y="459"/>
                    <a:pt x="1248" y="415"/>
                  </a:cubicBezTo>
                  <a:cubicBezTo>
                    <a:pt x="1246" y="371"/>
                    <a:pt x="1316" y="230"/>
                    <a:pt x="1359" y="187"/>
                  </a:cubicBezTo>
                  <a:cubicBezTo>
                    <a:pt x="1402" y="144"/>
                    <a:pt x="1471" y="156"/>
                    <a:pt x="1506" y="157"/>
                  </a:cubicBezTo>
                  <a:cubicBezTo>
                    <a:pt x="1541" y="158"/>
                    <a:pt x="1534" y="177"/>
                    <a:pt x="1569" y="193"/>
                  </a:cubicBezTo>
                  <a:cubicBezTo>
                    <a:pt x="1604" y="209"/>
                    <a:pt x="1687" y="233"/>
                    <a:pt x="1716" y="250"/>
                  </a:cubicBezTo>
                  <a:cubicBezTo>
                    <a:pt x="1745" y="267"/>
                    <a:pt x="1733" y="274"/>
                    <a:pt x="1740" y="295"/>
                  </a:cubicBezTo>
                  <a:cubicBezTo>
                    <a:pt x="1747" y="316"/>
                    <a:pt x="1761" y="347"/>
                    <a:pt x="1755" y="376"/>
                  </a:cubicBezTo>
                  <a:cubicBezTo>
                    <a:pt x="1749" y="405"/>
                    <a:pt x="1736" y="453"/>
                    <a:pt x="1704" y="469"/>
                  </a:cubicBezTo>
                  <a:cubicBezTo>
                    <a:pt x="1672" y="485"/>
                    <a:pt x="1591" y="479"/>
                    <a:pt x="1563" y="475"/>
                  </a:cubicBezTo>
                  <a:cubicBezTo>
                    <a:pt x="1535" y="471"/>
                    <a:pt x="1535" y="468"/>
                    <a:pt x="1536" y="445"/>
                  </a:cubicBezTo>
                  <a:cubicBezTo>
                    <a:pt x="1537" y="422"/>
                    <a:pt x="1558" y="357"/>
                    <a:pt x="1569" y="334"/>
                  </a:cubicBezTo>
                  <a:cubicBezTo>
                    <a:pt x="1580" y="311"/>
                    <a:pt x="1576" y="318"/>
                    <a:pt x="1605" y="307"/>
                  </a:cubicBezTo>
                  <a:cubicBezTo>
                    <a:pt x="1634" y="296"/>
                    <a:pt x="1703" y="271"/>
                    <a:pt x="1740" y="271"/>
                  </a:cubicBezTo>
                  <a:cubicBezTo>
                    <a:pt x="1777" y="271"/>
                    <a:pt x="1805" y="295"/>
                    <a:pt x="1827" y="307"/>
                  </a:cubicBezTo>
                  <a:cubicBezTo>
                    <a:pt x="1849" y="319"/>
                    <a:pt x="1858" y="322"/>
                    <a:pt x="1875" y="343"/>
                  </a:cubicBezTo>
                  <a:cubicBezTo>
                    <a:pt x="1892" y="364"/>
                    <a:pt x="1967" y="410"/>
                    <a:pt x="1932" y="433"/>
                  </a:cubicBezTo>
                  <a:cubicBezTo>
                    <a:pt x="1897" y="456"/>
                    <a:pt x="1698" y="499"/>
                    <a:pt x="1662" y="481"/>
                  </a:cubicBezTo>
                  <a:cubicBezTo>
                    <a:pt x="1626" y="463"/>
                    <a:pt x="1689" y="360"/>
                    <a:pt x="1716" y="328"/>
                  </a:cubicBezTo>
                  <a:cubicBezTo>
                    <a:pt x="1743" y="296"/>
                    <a:pt x="1800" y="280"/>
                    <a:pt x="1827" y="286"/>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28" name="Freeform 48"/>
            <p:cNvSpPr>
              <a:spLocks/>
            </p:cNvSpPr>
            <p:nvPr/>
          </p:nvSpPr>
          <p:spPr bwMode="auto">
            <a:xfrm>
              <a:off x="3207544" y="3527676"/>
              <a:ext cx="3122613" cy="792162"/>
            </a:xfrm>
            <a:custGeom>
              <a:avLst/>
              <a:gdLst>
                <a:gd name="T0" fmla="*/ 0 w 1967"/>
                <a:gd name="T1" fmla="*/ 4 h 499"/>
                <a:gd name="T2" fmla="*/ 198 w 1967"/>
                <a:gd name="T3" fmla="*/ 4 h 499"/>
                <a:gd name="T4" fmla="*/ 306 w 1967"/>
                <a:gd name="T5" fmla="*/ 28 h 499"/>
                <a:gd name="T6" fmla="*/ 456 w 1967"/>
                <a:gd name="T7" fmla="*/ 88 h 499"/>
                <a:gd name="T8" fmla="*/ 540 w 1967"/>
                <a:gd name="T9" fmla="*/ 163 h 499"/>
                <a:gd name="T10" fmla="*/ 588 w 1967"/>
                <a:gd name="T11" fmla="*/ 271 h 499"/>
                <a:gd name="T12" fmla="*/ 582 w 1967"/>
                <a:gd name="T13" fmla="*/ 364 h 499"/>
                <a:gd name="T14" fmla="*/ 450 w 1967"/>
                <a:gd name="T15" fmla="*/ 463 h 499"/>
                <a:gd name="T16" fmla="*/ 297 w 1967"/>
                <a:gd name="T17" fmla="*/ 454 h 499"/>
                <a:gd name="T18" fmla="*/ 231 w 1967"/>
                <a:gd name="T19" fmla="*/ 331 h 499"/>
                <a:gd name="T20" fmla="*/ 273 w 1967"/>
                <a:gd name="T21" fmla="*/ 211 h 499"/>
                <a:gd name="T22" fmla="*/ 378 w 1967"/>
                <a:gd name="T23" fmla="*/ 121 h 499"/>
                <a:gd name="T24" fmla="*/ 570 w 1967"/>
                <a:gd name="T25" fmla="*/ 103 h 499"/>
                <a:gd name="T26" fmla="*/ 744 w 1967"/>
                <a:gd name="T27" fmla="*/ 124 h 499"/>
                <a:gd name="T28" fmla="*/ 828 w 1967"/>
                <a:gd name="T29" fmla="*/ 280 h 499"/>
                <a:gd name="T30" fmla="*/ 702 w 1967"/>
                <a:gd name="T31" fmla="*/ 445 h 499"/>
                <a:gd name="T32" fmla="*/ 501 w 1967"/>
                <a:gd name="T33" fmla="*/ 349 h 499"/>
                <a:gd name="T34" fmla="*/ 498 w 1967"/>
                <a:gd name="T35" fmla="*/ 199 h 499"/>
                <a:gd name="T36" fmla="*/ 930 w 1967"/>
                <a:gd name="T37" fmla="*/ 124 h 499"/>
                <a:gd name="T38" fmla="*/ 996 w 1967"/>
                <a:gd name="T39" fmla="*/ 172 h 499"/>
                <a:gd name="T40" fmla="*/ 1041 w 1967"/>
                <a:gd name="T41" fmla="*/ 241 h 499"/>
                <a:gd name="T42" fmla="*/ 984 w 1967"/>
                <a:gd name="T43" fmla="*/ 388 h 499"/>
                <a:gd name="T44" fmla="*/ 768 w 1967"/>
                <a:gd name="T45" fmla="*/ 349 h 499"/>
                <a:gd name="T46" fmla="*/ 813 w 1967"/>
                <a:gd name="T47" fmla="*/ 289 h 499"/>
                <a:gd name="T48" fmla="*/ 969 w 1967"/>
                <a:gd name="T49" fmla="*/ 241 h 499"/>
                <a:gd name="T50" fmla="*/ 1080 w 1967"/>
                <a:gd name="T51" fmla="*/ 241 h 499"/>
                <a:gd name="T52" fmla="*/ 1245 w 1967"/>
                <a:gd name="T53" fmla="*/ 250 h 499"/>
                <a:gd name="T54" fmla="*/ 1347 w 1967"/>
                <a:gd name="T55" fmla="*/ 325 h 499"/>
                <a:gd name="T56" fmla="*/ 1266 w 1967"/>
                <a:gd name="T57" fmla="*/ 421 h 499"/>
                <a:gd name="T58" fmla="*/ 1026 w 1967"/>
                <a:gd name="T59" fmla="*/ 427 h 499"/>
                <a:gd name="T60" fmla="*/ 1017 w 1967"/>
                <a:gd name="T61" fmla="*/ 247 h 499"/>
                <a:gd name="T62" fmla="*/ 1161 w 1967"/>
                <a:gd name="T63" fmla="*/ 136 h 499"/>
                <a:gd name="T64" fmla="*/ 1536 w 1967"/>
                <a:gd name="T65" fmla="*/ 268 h 499"/>
                <a:gd name="T66" fmla="*/ 1524 w 1967"/>
                <a:gd name="T67" fmla="*/ 370 h 499"/>
                <a:gd name="T68" fmla="*/ 1371 w 1967"/>
                <a:gd name="T69" fmla="*/ 454 h 499"/>
                <a:gd name="T70" fmla="*/ 1248 w 1967"/>
                <a:gd name="T71" fmla="*/ 415 h 499"/>
                <a:gd name="T72" fmla="*/ 1359 w 1967"/>
                <a:gd name="T73" fmla="*/ 187 h 499"/>
                <a:gd name="T74" fmla="*/ 1506 w 1967"/>
                <a:gd name="T75" fmla="*/ 157 h 499"/>
                <a:gd name="T76" fmla="*/ 1569 w 1967"/>
                <a:gd name="T77" fmla="*/ 193 h 499"/>
                <a:gd name="T78" fmla="*/ 1716 w 1967"/>
                <a:gd name="T79" fmla="*/ 250 h 499"/>
                <a:gd name="T80" fmla="*/ 1740 w 1967"/>
                <a:gd name="T81" fmla="*/ 295 h 499"/>
                <a:gd name="T82" fmla="*/ 1755 w 1967"/>
                <a:gd name="T83" fmla="*/ 376 h 499"/>
                <a:gd name="T84" fmla="*/ 1704 w 1967"/>
                <a:gd name="T85" fmla="*/ 469 h 499"/>
                <a:gd name="T86" fmla="*/ 1563 w 1967"/>
                <a:gd name="T87" fmla="*/ 475 h 499"/>
                <a:gd name="T88" fmla="*/ 1536 w 1967"/>
                <a:gd name="T89" fmla="*/ 445 h 499"/>
                <a:gd name="T90" fmla="*/ 1569 w 1967"/>
                <a:gd name="T91" fmla="*/ 334 h 499"/>
                <a:gd name="T92" fmla="*/ 1605 w 1967"/>
                <a:gd name="T93" fmla="*/ 307 h 499"/>
                <a:gd name="T94" fmla="*/ 1740 w 1967"/>
                <a:gd name="T95" fmla="*/ 271 h 499"/>
                <a:gd name="T96" fmla="*/ 1827 w 1967"/>
                <a:gd name="T97" fmla="*/ 307 h 499"/>
                <a:gd name="T98" fmla="*/ 1875 w 1967"/>
                <a:gd name="T99" fmla="*/ 343 h 499"/>
                <a:gd name="T100" fmla="*/ 1932 w 1967"/>
                <a:gd name="T101" fmla="*/ 433 h 499"/>
                <a:gd name="T102" fmla="*/ 1662 w 1967"/>
                <a:gd name="T103" fmla="*/ 481 h 499"/>
                <a:gd name="T104" fmla="*/ 1716 w 1967"/>
                <a:gd name="T105" fmla="*/ 328 h 499"/>
                <a:gd name="T106" fmla="*/ 1827 w 1967"/>
                <a:gd name="T107" fmla="*/ 28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67" h="499">
                  <a:moveTo>
                    <a:pt x="0" y="4"/>
                  </a:moveTo>
                  <a:cubicBezTo>
                    <a:pt x="73" y="2"/>
                    <a:pt x="147" y="0"/>
                    <a:pt x="198" y="4"/>
                  </a:cubicBezTo>
                  <a:cubicBezTo>
                    <a:pt x="249" y="8"/>
                    <a:pt x="263" y="14"/>
                    <a:pt x="306" y="28"/>
                  </a:cubicBezTo>
                  <a:cubicBezTo>
                    <a:pt x="349" y="42"/>
                    <a:pt x="417" y="66"/>
                    <a:pt x="456" y="88"/>
                  </a:cubicBezTo>
                  <a:cubicBezTo>
                    <a:pt x="495" y="110"/>
                    <a:pt x="518" y="132"/>
                    <a:pt x="540" y="163"/>
                  </a:cubicBezTo>
                  <a:cubicBezTo>
                    <a:pt x="562" y="194"/>
                    <a:pt x="581" y="238"/>
                    <a:pt x="588" y="271"/>
                  </a:cubicBezTo>
                  <a:cubicBezTo>
                    <a:pt x="595" y="304"/>
                    <a:pt x="605" y="332"/>
                    <a:pt x="582" y="364"/>
                  </a:cubicBezTo>
                  <a:cubicBezTo>
                    <a:pt x="559" y="396"/>
                    <a:pt x="497" y="448"/>
                    <a:pt x="450" y="463"/>
                  </a:cubicBezTo>
                  <a:cubicBezTo>
                    <a:pt x="403" y="478"/>
                    <a:pt x="334" y="476"/>
                    <a:pt x="297" y="454"/>
                  </a:cubicBezTo>
                  <a:cubicBezTo>
                    <a:pt x="260" y="432"/>
                    <a:pt x="235" y="371"/>
                    <a:pt x="231" y="331"/>
                  </a:cubicBezTo>
                  <a:cubicBezTo>
                    <a:pt x="227" y="291"/>
                    <a:pt x="249" y="246"/>
                    <a:pt x="273" y="211"/>
                  </a:cubicBezTo>
                  <a:cubicBezTo>
                    <a:pt x="297" y="176"/>
                    <a:pt x="329" y="139"/>
                    <a:pt x="378" y="121"/>
                  </a:cubicBezTo>
                  <a:cubicBezTo>
                    <a:pt x="427" y="103"/>
                    <a:pt x="509" y="102"/>
                    <a:pt x="570" y="103"/>
                  </a:cubicBezTo>
                  <a:cubicBezTo>
                    <a:pt x="631" y="104"/>
                    <a:pt x="701" y="95"/>
                    <a:pt x="744" y="124"/>
                  </a:cubicBezTo>
                  <a:cubicBezTo>
                    <a:pt x="787" y="153"/>
                    <a:pt x="835" y="227"/>
                    <a:pt x="828" y="280"/>
                  </a:cubicBezTo>
                  <a:cubicBezTo>
                    <a:pt x="821" y="333"/>
                    <a:pt x="756" y="434"/>
                    <a:pt x="702" y="445"/>
                  </a:cubicBezTo>
                  <a:cubicBezTo>
                    <a:pt x="648" y="456"/>
                    <a:pt x="535" y="390"/>
                    <a:pt x="501" y="349"/>
                  </a:cubicBezTo>
                  <a:cubicBezTo>
                    <a:pt x="467" y="308"/>
                    <a:pt x="427" y="236"/>
                    <a:pt x="498" y="199"/>
                  </a:cubicBezTo>
                  <a:cubicBezTo>
                    <a:pt x="569" y="162"/>
                    <a:pt x="847" y="128"/>
                    <a:pt x="930" y="124"/>
                  </a:cubicBezTo>
                  <a:cubicBezTo>
                    <a:pt x="1013" y="120"/>
                    <a:pt x="978" y="153"/>
                    <a:pt x="996" y="172"/>
                  </a:cubicBezTo>
                  <a:cubicBezTo>
                    <a:pt x="1014" y="191"/>
                    <a:pt x="1043" y="205"/>
                    <a:pt x="1041" y="241"/>
                  </a:cubicBezTo>
                  <a:cubicBezTo>
                    <a:pt x="1039" y="277"/>
                    <a:pt x="1029" y="370"/>
                    <a:pt x="984" y="388"/>
                  </a:cubicBezTo>
                  <a:cubicBezTo>
                    <a:pt x="939" y="406"/>
                    <a:pt x="797" y="366"/>
                    <a:pt x="768" y="349"/>
                  </a:cubicBezTo>
                  <a:cubicBezTo>
                    <a:pt x="739" y="332"/>
                    <a:pt x="780" y="307"/>
                    <a:pt x="813" y="289"/>
                  </a:cubicBezTo>
                  <a:cubicBezTo>
                    <a:pt x="846" y="271"/>
                    <a:pt x="925" y="249"/>
                    <a:pt x="969" y="241"/>
                  </a:cubicBezTo>
                  <a:cubicBezTo>
                    <a:pt x="1013" y="233"/>
                    <a:pt x="1034" y="240"/>
                    <a:pt x="1080" y="241"/>
                  </a:cubicBezTo>
                  <a:cubicBezTo>
                    <a:pt x="1126" y="242"/>
                    <a:pt x="1201" y="236"/>
                    <a:pt x="1245" y="250"/>
                  </a:cubicBezTo>
                  <a:cubicBezTo>
                    <a:pt x="1289" y="264"/>
                    <a:pt x="1344" y="297"/>
                    <a:pt x="1347" y="325"/>
                  </a:cubicBezTo>
                  <a:cubicBezTo>
                    <a:pt x="1350" y="353"/>
                    <a:pt x="1319" y="404"/>
                    <a:pt x="1266" y="421"/>
                  </a:cubicBezTo>
                  <a:cubicBezTo>
                    <a:pt x="1213" y="438"/>
                    <a:pt x="1067" y="456"/>
                    <a:pt x="1026" y="427"/>
                  </a:cubicBezTo>
                  <a:cubicBezTo>
                    <a:pt x="985" y="398"/>
                    <a:pt x="995" y="295"/>
                    <a:pt x="1017" y="247"/>
                  </a:cubicBezTo>
                  <a:cubicBezTo>
                    <a:pt x="1039" y="199"/>
                    <a:pt x="1075" y="133"/>
                    <a:pt x="1161" y="136"/>
                  </a:cubicBezTo>
                  <a:cubicBezTo>
                    <a:pt x="1247" y="139"/>
                    <a:pt x="1476" y="229"/>
                    <a:pt x="1536" y="268"/>
                  </a:cubicBezTo>
                  <a:cubicBezTo>
                    <a:pt x="1596" y="307"/>
                    <a:pt x="1551" y="339"/>
                    <a:pt x="1524" y="370"/>
                  </a:cubicBezTo>
                  <a:cubicBezTo>
                    <a:pt x="1497" y="401"/>
                    <a:pt x="1417" y="447"/>
                    <a:pt x="1371" y="454"/>
                  </a:cubicBezTo>
                  <a:cubicBezTo>
                    <a:pt x="1325" y="461"/>
                    <a:pt x="1250" y="459"/>
                    <a:pt x="1248" y="415"/>
                  </a:cubicBezTo>
                  <a:cubicBezTo>
                    <a:pt x="1246" y="371"/>
                    <a:pt x="1316" y="230"/>
                    <a:pt x="1359" y="187"/>
                  </a:cubicBezTo>
                  <a:cubicBezTo>
                    <a:pt x="1402" y="144"/>
                    <a:pt x="1471" y="156"/>
                    <a:pt x="1506" y="157"/>
                  </a:cubicBezTo>
                  <a:cubicBezTo>
                    <a:pt x="1541" y="158"/>
                    <a:pt x="1534" y="177"/>
                    <a:pt x="1569" y="193"/>
                  </a:cubicBezTo>
                  <a:cubicBezTo>
                    <a:pt x="1604" y="209"/>
                    <a:pt x="1687" y="233"/>
                    <a:pt x="1716" y="250"/>
                  </a:cubicBezTo>
                  <a:cubicBezTo>
                    <a:pt x="1745" y="267"/>
                    <a:pt x="1733" y="274"/>
                    <a:pt x="1740" y="295"/>
                  </a:cubicBezTo>
                  <a:cubicBezTo>
                    <a:pt x="1747" y="316"/>
                    <a:pt x="1761" y="347"/>
                    <a:pt x="1755" y="376"/>
                  </a:cubicBezTo>
                  <a:cubicBezTo>
                    <a:pt x="1749" y="405"/>
                    <a:pt x="1736" y="453"/>
                    <a:pt x="1704" y="469"/>
                  </a:cubicBezTo>
                  <a:cubicBezTo>
                    <a:pt x="1672" y="485"/>
                    <a:pt x="1591" y="479"/>
                    <a:pt x="1563" y="475"/>
                  </a:cubicBezTo>
                  <a:cubicBezTo>
                    <a:pt x="1535" y="471"/>
                    <a:pt x="1535" y="468"/>
                    <a:pt x="1536" y="445"/>
                  </a:cubicBezTo>
                  <a:cubicBezTo>
                    <a:pt x="1537" y="422"/>
                    <a:pt x="1558" y="357"/>
                    <a:pt x="1569" y="334"/>
                  </a:cubicBezTo>
                  <a:cubicBezTo>
                    <a:pt x="1580" y="311"/>
                    <a:pt x="1576" y="318"/>
                    <a:pt x="1605" y="307"/>
                  </a:cubicBezTo>
                  <a:cubicBezTo>
                    <a:pt x="1634" y="296"/>
                    <a:pt x="1703" y="271"/>
                    <a:pt x="1740" y="271"/>
                  </a:cubicBezTo>
                  <a:cubicBezTo>
                    <a:pt x="1777" y="271"/>
                    <a:pt x="1805" y="295"/>
                    <a:pt x="1827" y="307"/>
                  </a:cubicBezTo>
                  <a:cubicBezTo>
                    <a:pt x="1849" y="319"/>
                    <a:pt x="1858" y="322"/>
                    <a:pt x="1875" y="343"/>
                  </a:cubicBezTo>
                  <a:cubicBezTo>
                    <a:pt x="1892" y="364"/>
                    <a:pt x="1967" y="410"/>
                    <a:pt x="1932" y="433"/>
                  </a:cubicBezTo>
                  <a:cubicBezTo>
                    <a:pt x="1897" y="456"/>
                    <a:pt x="1698" y="499"/>
                    <a:pt x="1662" y="481"/>
                  </a:cubicBezTo>
                  <a:cubicBezTo>
                    <a:pt x="1626" y="463"/>
                    <a:pt x="1689" y="360"/>
                    <a:pt x="1716" y="328"/>
                  </a:cubicBezTo>
                  <a:cubicBezTo>
                    <a:pt x="1743" y="296"/>
                    <a:pt x="1800" y="280"/>
                    <a:pt x="1827" y="286"/>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29" name="Freeform 49"/>
            <p:cNvSpPr>
              <a:spLocks/>
            </p:cNvSpPr>
            <p:nvPr/>
          </p:nvSpPr>
          <p:spPr bwMode="auto">
            <a:xfrm>
              <a:off x="3088482" y="3527676"/>
              <a:ext cx="3122612" cy="792162"/>
            </a:xfrm>
            <a:custGeom>
              <a:avLst/>
              <a:gdLst>
                <a:gd name="T0" fmla="*/ 0 w 1967"/>
                <a:gd name="T1" fmla="*/ 4 h 499"/>
                <a:gd name="T2" fmla="*/ 198 w 1967"/>
                <a:gd name="T3" fmla="*/ 4 h 499"/>
                <a:gd name="T4" fmla="*/ 306 w 1967"/>
                <a:gd name="T5" fmla="*/ 28 h 499"/>
                <a:gd name="T6" fmla="*/ 456 w 1967"/>
                <a:gd name="T7" fmla="*/ 88 h 499"/>
                <a:gd name="T8" fmla="*/ 540 w 1967"/>
                <a:gd name="T9" fmla="*/ 163 h 499"/>
                <a:gd name="T10" fmla="*/ 588 w 1967"/>
                <a:gd name="T11" fmla="*/ 271 h 499"/>
                <a:gd name="T12" fmla="*/ 582 w 1967"/>
                <a:gd name="T13" fmla="*/ 364 h 499"/>
                <a:gd name="T14" fmla="*/ 450 w 1967"/>
                <a:gd name="T15" fmla="*/ 463 h 499"/>
                <a:gd name="T16" fmla="*/ 297 w 1967"/>
                <a:gd name="T17" fmla="*/ 454 h 499"/>
                <a:gd name="T18" fmla="*/ 231 w 1967"/>
                <a:gd name="T19" fmla="*/ 331 h 499"/>
                <a:gd name="T20" fmla="*/ 273 w 1967"/>
                <a:gd name="T21" fmla="*/ 211 h 499"/>
                <a:gd name="T22" fmla="*/ 378 w 1967"/>
                <a:gd name="T23" fmla="*/ 121 h 499"/>
                <a:gd name="T24" fmla="*/ 570 w 1967"/>
                <a:gd name="T25" fmla="*/ 103 h 499"/>
                <a:gd name="T26" fmla="*/ 744 w 1967"/>
                <a:gd name="T27" fmla="*/ 124 h 499"/>
                <a:gd name="T28" fmla="*/ 828 w 1967"/>
                <a:gd name="T29" fmla="*/ 280 h 499"/>
                <a:gd name="T30" fmla="*/ 702 w 1967"/>
                <a:gd name="T31" fmla="*/ 445 h 499"/>
                <a:gd name="T32" fmla="*/ 501 w 1967"/>
                <a:gd name="T33" fmla="*/ 349 h 499"/>
                <a:gd name="T34" fmla="*/ 498 w 1967"/>
                <a:gd name="T35" fmla="*/ 199 h 499"/>
                <a:gd name="T36" fmla="*/ 930 w 1967"/>
                <a:gd name="T37" fmla="*/ 124 h 499"/>
                <a:gd name="T38" fmla="*/ 996 w 1967"/>
                <a:gd name="T39" fmla="*/ 172 h 499"/>
                <a:gd name="T40" fmla="*/ 1041 w 1967"/>
                <a:gd name="T41" fmla="*/ 241 h 499"/>
                <a:gd name="T42" fmla="*/ 984 w 1967"/>
                <a:gd name="T43" fmla="*/ 388 h 499"/>
                <a:gd name="T44" fmla="*/ 768 w 1967"/>
                <a:gd name="T45" fmla="*/ 349 h 499"/>
                <a:gd name="T46" fmla="*/ 813 w 1967"/>
                <a:gd name="T47" fmla="*/ 289 h 499"/>
                <a:gd name="T48" fmla="*/ 969 w 1967"/>
                <a:gd name="T49" fmla="*/ 241 h 499"/>
                <a:gd name="T50" fmla="*/ 1080 w 1967"/>
                <a:gd name="T51" fmla="*/ 241 h 499"/>
                <a:gd name="T52" fmla="*/ 1245 w 1967"/>
                <a:gd name="T53" fmla="*/ 250 h 499"/>
                <a:gd name="T54" fmla="*/ 1347 w 1967"/>
                <a:gd name="T55" fmla="*/ 325 h 499"/>
                <a:gd name="T56" fmla="*/ 1266 w 1967"/>
                <a:gd name="T57" fmla="*/ 421 h 499"/>
                <a:gd name="T58" fmla="*/ 1026 w 1967"/>
                <a:gd name="T59" fmla="*/ 427 h 499"/>
                <a:gd name="T60" fmla="*/ 1017 w 1967"/>
                <a:gd name="T61" fmla="*/ 247 h 499"/>
                <a:gd name="T62" fmla="*/ 1161 w 1967"/>
                <a:gd name="T63" fmla="*/ 136 h 499"/>
                <a:gd name="T64" fmla="*/ 1536 w 1967"/>
                <a:gd name="T65" fmla="*/ 268 h 499"/>
                <a:gd name="T66" fmla="*/ 1524 w 1967"/>
                <a:gd name="T67" fmla="*/ 370 h 499"/>
                <a:gd name="T68" fmla="*/ 1371 w 1967"/>
                <a:gd name="T69" fmla="*/ 454 h 499"/>
                <a:gd name="T70" fmla="*/ 1248 w 1967"/>
                <a:gd name="T71" fmla="*/ 415 h 499"/>
                <a:gd name="T72" fmla="*/ 1359 w 1967"/>
                <a:gd name="T73" fmla="*/ 187 h 499"/>
                <a:gd name="T74" fmla="*/ 1506 w 1967"/>
                <a:gd name="T75" fmla="*/ 157 h 499"/>
                <a:gd name="T76" fmla="*/ 1569 w 1967"/>
                <a:gd name="T77" fmla="*/ 193 h 499"/>
                <a:gd name="T78" fmla="*/ 1716 w 1967"/>
                <a:gd name="T79" fmla="*/ 250 h 499"/>
                <a:gd name="T80" fmla="*/ 1740 w 1967"/>
                <a:gd name="T81" fmla="*/ 295 h 499"/>
                <a:gd name="T82" fmla="*/ 1755 w 1967"/>
                <a:gd name="T83" fmla="*/ 376 h 499"/>
                <a:gd name="T84" fmla="*/ 1704 w 1967"/>
                <a:gd name="T85" fmla="*/ 469 h 499"/>
                <a:gd name="T86" fmla="*/ 1563 w 1967"/>
                <a:gd name="T87" fmla="*/ 475 h 499"/>
                <a:gd name="T88" fmla="*/ 1536 w 1967"/>
                <a:gd name="T89" fmla="*/ 445 h 499"/>
                <a:gd name="T90" fmla="*/ 1569 w 1967"/>
                <a:gd name="T91" fmla="*/ 334 h 499"/>
                <a:gd name="T92" fmla="*/ 1605 w 1967"/>
                <a:gd name="T93" fmla="*/ 307 h 499"/>
                <a:gd name="T94" fmla="*/ 1740 w 1967"/>
                <a:gd name="T95" fmla="*/ 271 h 499"/>
                <a:gd name="T96" fmla="*/ 1827 w 1967"/>
                <a:gd name="T97" fmla="*/ 307 h 499"/>
                <a:gd name="T98" fmla="*/ 1875 w 1967"/>
                <a:gd name="T99" fmla="*/ 343 h 499"/>
                <a:gd name="T100" fmla="*/ 1932 w 1967"/>
                <a:gd name="T101" fmla="*/ 433 h 499"/>
                <a:gd name="T102" fmla="*/ 1662 w 1967"/>
                <a:gd name="T103" fmla="*/ 481 h 499"/>
                <a:gd name="T104" fmla="*/ 1716 w 1967"/>
                <a:gd name="T105" fmla="*/ 328 h 499"/>
                <a:gd name="T106" fmla="*/ 1827 w 1967"/>
                <a:gd name="T107" fmla="*/ 28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67" h="499">
                  <a:moveTo>
                    <a:pt x="0" y="4"/>
                  </a:moveTo>
                  <a:cubicBezTo>
                    <a:pt x="73" y="2"/>
                    <a:pt x="147" y="0"/>
                    <a:pt x="198" y="4"/>
                  </a:cubicBezTo>
                  <a:cubicBezTo>
                    <a:pt x="249" y="8"/>
                    <a:pt x="263" y="14"/>
                    <a:pt x="306" y="28"/>
                  </a:cubicBezTo>
                  <a:cubicBezTo>
                    <a:pt x="349" y="42"/>
                    <a:pt x="417" y="66"/>
                    <a:pt x="456" y="88"/>
                  </a:cubicBezTo>
                  <a:cubicBezTo>
                    <a:pt x="495" y="110"/>
                    <a:pt x="518" y="132"/>
                    <a:pt x="540" y="163"/>
                  </a:cubicBezTo>
                  <a:cubicBezTo>
                    <a:pt x="562" y="194"/>
                    <a:pt x="581" y="238"/>
                    <a:pt x="588" y="271"/>
                  </a:cubicBezTo>
                  <a:cubicBezTo>
                    <a:pt x="595" y="304"/>
                    <a:pt x="605" y="332"/>
                    <a:pt x="582" y="364"/>
                  </a:cubicBezTo>
                  <a:cubicBezTo>
                    <a:pt x="559" y="396"/>
                    <a:pt x="497" y="448"/>
                    <a:pt x="450" y="463"/>
                  </a:cubicBezTo>
                  <a:cubicBezTo>
                    <a:pt x="403" y="478"/>
                    <a:pt x="334" y="476"/>
                    <a:pt x="297" y="454"/>
                  </a:cubicBezTo>
                  <a:cubicBezTo>
                    <a:pt x="260" y="432"/>
                    <a:pt x="235" y="371"/>
                    <a:pt x="231" y="331"/>
                  </a:cubicBezTo>
                  <a:cubicBezTo>
                    <a:pt x="227" y="291"/>
                    <a:pt x="249" y="246"/>
                    <a:pt x="273" y="211"/>
                  </a:cubicBezTo>
                  <a:cubicBezTo>
                    <a:pt x="297" y="176"/>
                    <a:pt x="329" y="139"/>
                    <a:pt x="378" y="121"/>
                  </a:cubicBezTo>
                  <a:cubicBezTo>
                    <a:pt x="427" y="103"/>
                    <a:pt x="509" y="102"/>
                    <a:pt x="570" y="103"/>
                  </a:cubicBezTo>
                  <a:cubicBezTo>
                    <a:pt x="631" y="104"/>
                    <a:pt x="701" y="95"/>
                    <a:pt x="744" y="124"/>
                  </a:cubicBezTo>
                  <a:cubicBezTo>
                    <a:pt x="787" y="153"/>
                    <a:pt x="835" y="227"/>
                    <a:pt x="828" y="280"/>
                  </a:cubicBezTo>
                  <a:cubicBezTo>
                    <a:pt x="821" y="333"/>
                    <a:pt x="756" y="434"/>
                    <a:pt x="702" y="445"/>
                  </a:cubicBezTo>
                  <a:cubicBezTo>
                    <a:pt x="648" y="456"/>
                    <a:pt x="535" y="390"/>
                    <a:pt x="501" y="349"/>
                  </a:cubicBezTo>
                  <a:cubicBezTo>
                    <a:pt x="467" y="308"/>
                    <a:pt x="427" y="236"/>
                    <a:pt x="498" y="199"/>
                  </a:cubicBezTo>
                  <a:cubicBezTo>
                    <a:pt x="569" y="162"/>
                    <a:pt x="847" y="128"/>
                    <a:pt x="930" y="124"/>
                  </a:cubicBezTo>
                  <a:cubicBezTo>
                    <a:pt x="1013" y="120"/>
                    <a:pt x="978" y="153"/>
                    <a:pt x="996" y="172"/>
                  </a:cubicBezTo>
                  <a:cubicBezTo>
                    <a:pt x="1014" y="191"/>
                    <a:pt x="1043" y="205"/>
                    <a:pt x="1041" y="241"/>
                  </a:cubicBezTo>
                  <a:cubicBezTo>
                    <a:pt x="1039" y="277"/>
                    <a:pt x="1029" y="370"/>
                    <a:pt x="984" y="388"/>
                  </a:cubicBezTo>
                  <a:cubicBezTo>
                    <a:pt x="939" y="406"/>
                    <a:pt x="797" y="366"/>
                    <a:pt x="768" y="349"/>
                  </a:cubicBezTo>
                  <a:cubicBezTo>
                    <a:pt x="739" y="332"/>
                    <a:pt x="780" y="307"/>
                    <a:pt x="813" y="289"/>
                  </a:cubicBezTo>
                  <a:cubicBezTo>
                    <a:pt x="846" y="271"/>
                    <a:pt x="925" y="249"/>
                    <a:pt x="969" y="241"/>
                  </a:cubicBezTo>
                  <a:cubicBezTo>
                    <a:pt x="1013" y="233"/>
                    <a:pt x="1034" y="240"/>
                    <a:pt x="1080" y="241"/>
                  </a:cubicBezTo>
                  <a:cubicBezTo>
                    <a:pt x="1126" y="242"/>
                    <a:pt x="1201" y="236"/>
                    <a:pt x="1245" y="250"/>
                  </a:cubicBezTo>
                  <a:cubicBezTo>
                    <a:pt x="1289" y="264"/>
                    <a:pt x="1344" y="297"/>
                    <a:pt x="1347" y="325"/>
                  </a:cubicBezTo>
                  <a:cubicBezTo>
                    <a:pt x="1350" y="353"/>
                    <a:pt x="1319" y="404"/>
                    <a:pt x="1266" y="421"/>
                  </a:cubicBezTo>
                  <a:cubicBezTo>
                    <a:pt x="1213" y="438"/>
                    <a:pt x="1067" y="456"/>
                    <a:pt x="1026" y="427"/>
                  </a:cubicBezTo>
                  <a:cubicBezTo>
                    <a:pt x="985" y="398"/>
                    <a:pt x="995" y="295"/>
                    <a:pt x="1017" y="247"/>
                  </a:cubicBezTo>
                  <a:cubicBezTo>
                    <a:pt x="1039" y="199"/>
                    <a:pt x="1075" y="133"/>
                    <a:pt x="1161" y="136"/>
                  </a:cubicBezTo>
                  <a:cubicBezTo>
                    <a:pt x="1247" y="139"/>
                    <a:pt x="1476" y="229"/>
                    <a:pt x="1536" y="268"/>
                  </a:cubicBezTo>
                  <a:cubicBezTo>
                    <a:pt x="1596" y="307"/>
                    <a:pt x="1551" y="339"/>
                    <a:pt x="1524" y="370"/>
                  </a:cubicBezTo>
                  <a:cubicBezTo>
                    <a:pt x="1497" y="401"/>
                    <a:pt x="1417" y="447"/>
                    <a:pt x="1371" y="454"/>
                  </a:cubicBezTo>
                  <a:cubicBezTo>
                    <a:pt x="1325" y="461"/>
                    <a:pt x="1250" y="459"/>
                    <a:pt x="1248" y="415"/>
                  </a:cubicBezTo>
                  <a:cubicBezTo>
                    <a:pt x="1246" y="371"/>
                    <a:pt x="1316" y="230"/>
                    <a:pt x="1359" y="187"/>
                  </a:cubicBezTo>
                  <a:cubicBezTo>
                    <a:pt x="1402" y="144"/>
                    <a:pt x="1471" y="156"/>
                    <a:pt x="1506" y="157"/>
                  </a:cubicBezTo>
                  <a:cubicBezTo>
                    <a:pt x="1541" y="158"/>
                    <a:pt x="1534" y="177"/>
                    <a:pt x="1569" y="193"/>
                  </a:cubicBezTo>
                  <a:cubicBezTo>
                    <a:pt x="1604" y="209"/>
                    <a:pt x="1687" y="233"/>
                    <a:pt x="1716" y="250"/>
                  </a:cubicBezTo>
                  <a:cubicBezTo>
                    <a:pt x="1745" y="267"/>
                    <a:pt x="1733" y="274"/>
                    <a:pt x="1740" y="295"/>
                  </a:cubicBezTo>
                  <a:cubicBezTo>
                    <a:pt x="1747" y="316"/>
                    <a:pt x="1761" y="347"/>
                    <a:pt x="1755" y="376"/>
                  </a:cubicBezTo>
                  <a:cubicBezTo>
                    <a:pt x="1749" y="405"/>
                    <a:pt x="1736" y="453"/>
                    <a:pt x="1704" y="469"/>
                  </a:cubicBezTo>
                  <a:cubicBezTo>
                    <a:pt x="1672" y="485"/>
                    <a:pt x="1591" y="479"/>
                    <a:pt x="1563" y="475"/>
                  </a:cubicBezTo>
                  <a:cubicBezTo>
                    <a:pt x="1535" y="471"/>
                    <a:pt x="1535" y="468"/>
                    <a:pt x="1536" y="445"/>
                  </a:cubicBezTo>
                  <a:cubicBezTo>
                    <a:pt x="1537" y="422"/>
                    <a:pt x="1558" y="357"/>
                    <a:pt x="1569" y="334"/>
                  </a:cubicBezTo>
                  <a:cubicBezTo>
                    <a:pt x="1580" y="311"/>
                    <a:pt x="1576" y="318"/>
                    <a:pt x="1605" y="307"/>
                  </a:cubicBezTo>
                  <a:cubicBezTo>
                    <a:pt x="1634" y="296"/>
                    <a:pt x="1703" y="271"/>
                    <a:pt x="1740" y="271"/>
                  </a:cubicBezTo>
                  <a:cubicBezTo>
                    <a:pt x="1777" y="271"/>
                    <a:pt x="1805" y="295"/>
                    <a:pt x="1827" y="307"/>
                  </a:cubicBezTo>
                  <a:cubicBezTo>
                    <a:pt x="1849" y="319"/>
                    <a:pt x="1858" y="322"/>
                    <a:pt x="1875" y="343"/>
                  </a:cubicBezTo>
                  <a:cubicBezTo>
                    <a:pt x="1892" y="364"/>
                    <a:pt x="1967" y="410"/>
                    <a:pt x="1932" y="433"/>
                  </a:cubicBezTo>
                  <a:cubicBezTo>
                    <a:pt x="1897" y="456"/>
                    <a:pt x="1698" y="499"/>
                    <a:pt x="1662" y="481"/>
                  </a:cubicBezTo>
                  <a:cubicBezTo>
                    <a:pt x="1626" y="463"/>
                    <a:pt x="1689" y="360"/>
                    <a:pt x="1716" y="328"/>
                  </a:cubicBezTo>
                  <a:cubicBezTo>
                    <a:pt x="1743" y="296"/>
                    <a:pt x="1800" y="280"/>
                    <a:pt x="1827" y="286"/>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34" name="Freeform 54"/>
            <p:cNvSpPr>
              <a:spLocks/>
            </p:cNvSpPr>
            <p:nvPr/>
          </p:nvSpPr>
          <p:spPr bwMode="auto">
            <a:xfrm>
              <a:off x="108744" y="2973638"/>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35" name="Freeform 55"/>
            <p:cNvSpPr>
              <a:spLocks/>
            </p:cNvSpPr>
            <p:nvPr/>
          </p:nvSpPr>
          <p:spPr bwMode="auto">
            <a:xfrm>
              <a:off x="127794" y="2916488"/>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36" name="Freeform 56"/>
            <p:cNvSpPr>
              <a:spLocks/>
            </p:cNvSpPr>
            <p:nvPr/>
          </p:nvSpPr>
          <p:spPr bwMode="auto">
            <a:xfrm>
              <a:off x="118269" y="2764088"/>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2" name="Freeform 14"/>
            <p:cNvSpPr>
              <a:spLocks/>
            </p:cNvSpPr>
            <p:nvPr/>
          </p:nvSpPr>
          <p:spPr bwMode="auto">
            <a:xfrm flipH="1">
              <a:off x="3112294" y="3352800"/>
              <a:ext cx="162958" cy="100263"/>
            </a:xfrm>
            <a:custGeom>
              <a:avLst/>
              <a:gdLst>
                <a:gd name="T0" fmla="*/ 0 w 414"/>
                <a:gd name="T1" fmla="*/ 0 h 243"/>
                <a:gd name="T2" fmla="*/ 252 w 414"/>
                <a:gd name="T3" fmla="*/ 8 h 243"/>
                <a:gd name="T4" fmla="*/ 382 w 414"/>
                <a:gd name="T5" fmla="*/ 24 h 243"/>
                <a:gd name="T6" fmla="*/ 414 w 414"/>
                <a:gd name="T7" fmla="*/ 97 h 243"/>
                <a:gd name="T8" fmla="*/ 414 w 414"/>
                <a:gd name="T9" fmla="*/ 146 h 243"/>
                <a:gd name="T10" fmla="*/ 390 w 414"/>
                <a:gd name="T11" fmla="*/ 203 h 243"/>
                <a:gd name="T12" fmla="*/ 317 w 414"/>
                <a:gd name="T13" fmla="*/ 227 h 243"/>
                <a:gd name="T14" fmla="*/ 203 w 414"/>
                <a:gd name="T15" fmla="*/ 235 h 243"/>
                <a:gd name="T16" fmla="*/ 114 w 414"/>
                <a:gd name="T17" fmla="*/ 243 h 243"/>
                <a:gd name="T18" fmla="*/ 33 w 414"/>
                <a:gd name="T19" fmla="*/ 186 h 243"/>
                <a:gd name="T20" fmla="*/ 0 w 414"/>
                <a:gd name="T2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4" h="243">
                  <a:moveTo>
                    <a:pt x="0" y="0"/>
                  </a:moveTo>
                  <a:lnTo>
                    <a:pt x="252" y="8"/>
                  </a:lnTo>
                  <a:lnTo>
                    <a:pt x="382" y="24"/>
                  </a:lnTo>
                  <a:lnTo>
                    <a:pt x="414" y="97"/>
                  </a:lnTo>
                  <a:lnTo>
                    <a:pt x="414" y="146"/>
                  </a:lnTo>
                  <a:lnTo>
                    <a:pt x="390" y="203"/>
                  </a:lnTo>
                  <a:lnTo>
                    <a:pt x="317" y="227"/>
                  </a:lnTo>
                  <a:lnTo>
                    <a:pt x="203" y="235"/>
                  </a:lnTo>
                  <a:lnTo>
                    <a:pt x="114" y="243"/>
                  </a:lnTo>
                  <a:lnTo>
                    <a:pt x="33" y="186"/>
                  </a:lnTo>
                  <a:lnTo>
                    <a:pt x="0" y="0"/>
                  </a:lnTo>
                  <a:close/>
                </a:path>
              </a:pathLst>
            </a:custGeom>
            <a:solidFill>
              <a:schemeClr val="tx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4937" name="Freeform 57"/>
            <p:cNvSpPr>
              <a:spLocks/>
            </p:cNvSpPr>
            <p:nvPr/>
          </p:nvSpPr>
          <p:spPr bwMode="auto">
            <a:xfrm>
              <a:off x="3479007" y="3527676"/>
              <a:ext cx="3122612" cy="792162"/>
            </a:xfrm>
            <a:custGeom>
              <a:avLst/>
              <a:gdLst>
                <a:gd name="T0" fmla="*/ 0 w 1967"/>
                <a:gd name="T1" fmla="*/ 4 h 499"/>
                <a:gd name="T2" fmla="*/ 198 w 1967"/>
                <a:gd name="T3" fmla="*/ 4 h 499"/>
                <a:gd name="T4" fmla="*/ 306 w 1967"/>
                <a:gd name="T5" fmla="*/ 28 h 499"/>
                <a:gd name="T6" fmla="*/ 456 w 1967"/>
                <a:gd name="T7" fmla="*/ 88 h 499"/>
                <a:gd name="T8" fmla="*/ 540 w 1967"/>
                <a:gd name="T9" fmla="*/ 163 h 499"/>
                <a:gd name="T10" fmla="*/ 588 w 1967"/>
                <a:gd name="T11" fmla="*/ 271 h 499"/>
                <a:gd name="T12" fmla="*/ 582 w 1967"/>
                <a:gd name="T13" fmla="*/ 364 h 499"/>
                <a:gd name="T14" fmla="*/ 450 w 1967"/>
                <a:gd name="T15" fmla="*/ 463 h 499"/>
                <a:gd name="T16" fmla="*/ 297 w 1967"/>
                <a:gd name="T17" fmla="*/ 454 h 499"/>
                <a:gd name="T18" fmla="*/ 231 w 1967"/>
                <a:gd name="T19" fmla="*/ 331 h 499"/>
                <a:gd name="T20" fmla="*/ 273 w 1967"/>
                <a:gd name="T21" fmla="*/ 211 h 499"/>
                <a:gd name="T22" fmla="*/ 378 w 1967"/>
                <a:gd name="T23" fmla="*/ 121 h 499"/>
                <a:gd name="T24" fmla="*/ 570 w 1967"/>
                <a:gd name="T25" fmla="*/ 103 h 499"/>
                <a:gd name="T26" fmla="*/ 744 w 1967"/>
                <a:gd name="T27" fmla="*/ 124 h 499"/>
                <a:gd name="T28" fmla="*/ 828 w 1967"/>
                <a:gd name="T29" fmla="*/ 280 h 499"/>
                <a:gd name="T30" fmla="*/ 702 w 1967"/>
                <a:gd name="T31" fmla="*/ 445 h 499"/>
                <a:gd name="T32" fmla="*/ 501 w 1967"/>
                <a:gd name="T33" fmla="*/ 349 h 499"/>
                <a:gd name="T34" fmla="*/ 498 w 1967"/>
                <a:gd name="T35" fmla="*/ 199 h 499"/>
                <a:gd name="T36" fmla="*/ 930 w 1967"/>
                <a:gd name="T37" fmla="*/ 124 h 499"/>
                <a:gd name="T38" fmla="*/ 996 w 1967"/>
                <a:gd name="T39" fmla="*/ 172 h 499"/>
                <a:gd name="T40" fmla="*/ 1041 w 1967"/>
                <a:gd name="T41" fmla="*/ 241 h 499"/>
                <a:gd name="T42" fmla="*/ 984 w 1967"/>
                <a:gd name="T43" fmla="*/ 388 h 499"/>
                <a:gd name="T44" fmla="*/ 768 w 1967"/>
                <a:gd name="T45" fmla="*/ 349 h 499"/>
                <a:gd name="T46" fmla="*/ 813 w 1967"/>
                <a:gd name="T47" fmla="*/ 289 h 499"/>
                <a:gd name="T48" fmla="*/ 969 w 1967"/>
                <a:gd name="T49" fmla="*/ 241 h 499"/>
                <a:gd name="T50" fmla="*/ 1080 w 1967"/>
                <a:gd name="T51" fmla="*/ 241 h 499"/>
                <a:gd name="T52" fmla="*/ 1245 w 1967"/>
                <a:gd name="T53" fmla="*/ 250 h 499"/>
                <a:gd name="T54" fmla="*/ 1347 w 1967"/>
                <a:gd name="T55" fmla="*/ 325 h 499"/>
                <a:gd name="T56" fmla="*/ 1266 w 1967"/>
                <a:gd name="T57" fmla="*/ 421 h 499"/>
                <a:gd name="T58" fmla="*/ 1026 w 1967"/>
                <a:gd name="T59" fmla="*/ 427 h 499"/>
                <a:gd name="T60" fmla="*/ 1017 w 1967"/>
                <a:gd name="T61" fmla="*/ 247 h 499"/>
                <a:gd name="T62" fmla="*/ 1161 w 1967"/>
                <a:gd name="T63" fmla="*/ 136 h 499"/>
                <a:gd name="T64" fmla="*/ 1536 w 1967"/>
                <a:gd name="T65" fmla="*/ 268 h 499"/>
                <a:gd name="T66" fmla="*/ 1524 w 1967"/>
                <a:gd name="T67" fmla="*/ 370 h 499"/>
                <a:gd name="T68" fmla="*/ 1371 w 1967"/>
                <a:gd name="T69" fmla="*/ 454 h 499"/>
                <a:gd name="T70" fmla="*/ 1248 w 1967"/>
                <a:gd name="T71" fmla="*/ 415 h 499"/>
                <a:gd name="T72" fmla="*/ 1359 w 1967"/>
                <a:gd name="T73" fmla="*/ 187 h 499"/>
                <a:gd name="T74" fmla="*/ 1506 w 1967"/>
                <a:gd name="T75" fmla="*/ 157 h 499"/>
                <a:gd name="T76" fmla="*/ 1569 w 1967"/>
                <a:gd name="T77" fmla="*/ 193 h 499"/>
                <a:gd name="T78" fmla="*/ 1716 w 1967"/>
                <a:gd name="T79" fmla="*/ 250 h 499"/>
                <a:gd name="T80" fmla="*/ 1740 w 1967"/>
                <a:gd name="T81" fmla="*/ 295 h 499"/>
                <a:gd name="T82" fmla="*/ 1755 w 1967"/>
                <a:gd name="T83" fmla="*/ 376 h 499"/>
                <a:gd name="T84" fmla="*/ 1704 w 1967"/>
                <a:gd name="T85" fmla="*/ 469 h 499"/>
                <a:gd name="T86" fmla="*/ 1563 w 1967"/>
                <a:gd name="T87" fmla="*/ 475 h 499"/>
                <a:gd name="T88" fmla="*/ 1536 w 1967"/>
                <a:gd name="T89" fmla="*/ 445 h 499"/>
                <a:gd name="T90" fmla="*/ 1569 w 1967"/>
                <a:gd name="T91" fmla="*/ 334 h 499"/>
                <a:gd name="T92" fmla="*/ 1605 w 1967"/>
                <a:gd name="T93" fmla="*/ 307 h 499"/>
                <a:gd name="T94" fmla="*/ 1740 w 1967"/>
                <a:gd name="T95" fmla="*/ 271 h 499"/>
                <a:gd name="T96" fmla="*/ 1827 w 1967"/>
                <a:gd name="T97" fmla="*/ 307 h 499"/>
                <a:gd name="T98" fmla="*/ 1875 w 1967"/>
                <a:gd name="T99" fmla="*/ 343 h 499"/>
                <a:gd name="T100" fmla="*/ 1932 w 1967"/>
                <a:gd name="T101" fmla="*/ 433 h 499"/>
                <a:gd name="T102" fmla="*/ 1662 w 1967"/>
                <a:gd name="T103" fmla="*/ 481 h 499"/>
                <a:gd name="T104" fmla="*/ 1716 w 1967"/>
                <a:gd name="T105" fmla="*/ 328 h 499"/>
                <a:gd name="T106" fmla="*/ 1827 w 1967"/>
                <a:gd name="T107" fmla="*/ 28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67" h="499">
                  <a:moveTo>
                    <a:pt x="0" y="4"/>
                  </a:moveTo>
                  <a:cubicBezTo>
                    <a:pt x="73" y="2"/>
                    <a:pt x="147" y="0"/>
                    <a:pt x="198" y="4"/>
                  </a:cubicBezTo>
                  <a:cubicBezTo>
                    <a:pt x="249" y="8"/>
                    <a:pt x="263" y="14"/>
                    <a:pt x="306" y="28"/>
                  </a:cubicBezTo>
                  <a:cubicBezTo>
                    <a:pt x="349" y="42"/>
                    <a:pt x="417" y="66"/>
                    <a:pt x="456" y="88"/>
                  </a:cubicBezTo>
                  <a:cubicBezTo>
                    <a:pt x="495" y="110"/>
                    <a:pt x="518" y="132"/>
                    <a:pt x="540" y="163"/>
                  </a:cubicBezTo>
                  <a:cubicBezTo>
                    <a:pt x="562" y="194"/>
                    <a:pt x="581" y="238"/>
                    <a:pt x="588" y="271"/>
                  </a:cubicBezTo>
                  <a:cubicBezTo>
                    <a:pt x="595" y="304"/>
                    <a:pt x="605" y="332"/>
                    <a:pt x="582" y="364"/>
                  </a:cubicBezTo>
                  <a:cubicBezTo>
                    <a:pt x="559" y="396"/>
                    <a:pt x="497" y="448"/>
                    <a:pt x="450" y="463"/>
                  </a:cubicBezTo>
                  <a:cubicBezTo>
                    <a:pt x="403" y="478"/>
                    <a:pt x="334" y="476"/>
                    <a:pt x="297" y="454"/>
                  </a:cubicBezTo>
                  <a:cubicBezTo>
                    <a:pt x="260" y="432"/>
                    <a:pt x="235" y="371"/>
                    <a:pt x="231" y="331"/>
                  </a:cubicBezTo>
                  <a:cubicBezTo>
                    <a:pt x="227" y="291"/>
                    <a:pt x="249" y="246"/>
                    <a:pt x="273" y="211"/>
                  </a:cubicBezTo>
                  <a:cubicBezTo>
                    <a:pt x="297" y="176"/>
                    <a:pt x="329" y="139"/>
                    <a:pt x="378" y="121"/>
                  </a:cubicBezTo>
                  <a:cubicBezTo>
                    <a:pt x="427" y="103"/>
                    <a:pt x="509" y="102"/>
                    <a:pt x="570" y="103"/>
                  </a:cubicBezTo>
                  <a:cubicBezTo>
                    <a:pt x="631" y="104"/>
                    <a:pt x="701" y="95"/>
                    <a:pt x="744" y="124"/>
                  </a:cubicBezTo>
                  <a:cubicBezTo>
                    <a:pt x="787" y="153"/>
                    <a:pt x="835" y="227"/>
                    <a:pt x="828" y="280"/>
                  </a:cubicBezTo>
                  <a:cubicBezTo>
                    <a:pt x="821" y="333"/>
                    <a:pt x="756" y="434"/>
                    <a:pt x="702" y="445"/>
                  </a:cubicBezTo>
                  <a:cubicBezTo>
                    <a:pt x="648" y="456"/>
                    <a:pt x="535" y="390"/>
                    <a:pt x="501" y="349"/>
                  </a:cubicBezTo>
                  <a:cubicBezTo>
                    <a:pt x="467" y="308"/>
                    <a:pt x="427" y="236"/>
                    <a:pt x="498" y="199"/>
                  </a:cubicBezTo>
                  <a:cubicBezTo>
                    <a:pt x="569" y="162"/>
                    <a:pt x="847" y="128"/>
                    <a:pt x="930" y="124"/>
                  </a:cubicBezTo>
                  <a:cubicBezTo>
                    <a:pt x="1013" y="120"/>
                    <a:pt x="978" y="153"/>
                    <a:pt x="996" y="172"/>
                  </a:cubicBezTo>
                  <a:cubicBezTo>
                    <a:pt x="1014" y="191"/>
                    <a:pt x="1043" y="205"/>
                    <a:pt x="1041" y="241"/>
                  </a:cubicBezTo>
                  <a:cubicBezTo>
                    <a:pt x="1039" y="277"/>
                    <a:pt x="1029" y="370"/>
                    <a:pt x="984" y="388"/>
                  </a:cubicBezTo>
                  <a:cubicBezTo>
                    <a:pt x="939" y="406"/>
                    <a:pt x="797" y="366"/>
                    <a:pt x="768" y="349"/>
                  </a:cubicBezTo>
                  <a:cubicBezTo>
                    <a:pt x="739" y="332"/>
                    <a:pt x="780" y="307"/>
                    <a:pt x="813" y="289"/>
                  </a:cubicBezTo>
                  <a:cubicBezTo>
                    <a:pt x="846" y="271"/>
                    <a:pt x="925" y="249"/>
                    <a:pt x="969" y="241"/>
                  </a:cubicBezTo>
                  <a:cubicBezTo>
                    <a:pt x="1013" y="233"/>
                    <a:pt x="1034" y="240"/>
                    <a:pt x="1080" y="241"/>
                  </a:cubicBezTo>
                  <a:cubicBezTo>
                    <a:pt x="1126" y="242"/>
                    <a:pt x="1201" y="236"/>
                    <a:pt x="1245" y="250"/>
                  </a:cubicBezTo>
                  <a:cubicBezTo>
                    <a:pt x="1289" y="264"/>
                    <a:pt x="1344" y="297"/>
                    <a:pt x="1347" y="325"/>
                  </a:cubicBezTo>
                  <a:cubicBezTo>
                    <a:pt x="1350" y="353"/>
                    <a:pt x="1319" y="404"/>
                    <a:pt x="1266" y="421"/>
                  </a:cubicBezTo>
                  <a:cubicBezTo>
                    <a:pt x="1213" y="438"/>
                    <a:pt x="1067" y="456"/>
                    <a:pt x="1026" y="427"/>
                  </a:cubicBezTo>
                  <a:cubicBezTo>
                    <a:pt x="985" y="398"/>
                    <a:pt x="995" y="295"/>
                    <a:pt x="1017" y="247"/>
                  </a:cubicBezTo>
                  <a:cubicBezTo>
                    <a:pt x="1039" y="199"/>
                    <a:pt x="1075" y="133"/>
                    <a:pt x="1161" y="136"/>
                  </a:cubicBezTo>
                  <a:cubicBezTo>
                    <a:pt x="1247" y="139"/>
                    <a:pt x="1476" y="229"/>
                    <a:pt x="1536" y="268"/>
                  </a:cubicBezTo>
                  <a:cubicBezTo>
                    <a:pt x="1596" y="307"/>
                    <a:pt x="1551" y="339"/>
                    <a:pt x="1524" y="370"/>
                  </a:cubicBezTo>
                  <a:cubicBezTo>
                    <a:pt x="1497" y="401"/>
                    <a:pt x="1417" y="447"/>
                    <a:pt x="1371" y="454"/>
                  </a:cubicBezTo>
                  <a:cubicBezTo>
                    <a:pt x="1325" y="461"/>
                    <a:pt x="1250" y="459"/>
                    <a:pt x="1248" y="415"/>
                  </a:cubicBezTo>
                  <a:cubicBezTo>
                    <a:pt x="1246" y="371"/>
                    <a:pt x="1316" y="230"/>
                    <a:pt x="1359" y="187"/>
                  </a:cubicBezTo>
                  <a:cubicBezTo>
                    <a:pt x="1402" y="144"/>
                    <a:pt x="1471" y="156"/>
                    <a:pt x="1506" y="157"/>
                  </a:cubicBezTo>
                  <a:cubicBezTo>
                    <a:pt x="1541" y="158"/>
                    <a:pt x="1534" y="177"/>
                    <a:pt x="1569" y="193"/>
                  </a:cubicBezTo>
                  <a:cubicBezTo>
                    <a:pt x="1604" y="209"/>
                    <a:pt x="1687" y="233"/>
                    <a:pt x="1716" y="250"/>
                  </a:cubicBezTo>
                  <a:cubicBezTo>
                    <a:pt x="1745" y="267"/>
                    <a:pt x="1733" y="274"/>
                    <a:pt x="1740" y="295"/>
                  </a:cubicBezTo>
                  <a:cubicBezTo>
                    <a:pt x="1747" y="316"/>
                    <a:pt x="1761" y="347"/>
                    <a:pt x="1755" y="376"/>
                  </a:cubicBezTo>
                  <a:cubicBezTo>
                    <a:pt x="1749" y="405"/>
                    <a:pt x="1736" y="453"/>
                    <a:pt x="1704" y="469"/>
                  </a:cubicBezTo>
                  <a:cubicBezTo>
                    <a:pt x="1672" y="485"/>
                    <a:pt x="1591" y="479"/>
                    <a:pt x="1563" y="475"/>
                  </a:cubicBezTo>
                  <a:cubicBezTo>
                    <a:pt x="1535" y="471"/>
                    <a:pt x="1535" y="468"/>
                    <a:pt x="1536" y="445"/>
                  </a:cubicBezTo>
                  <a:cubicBezTo>
                    <a:pt x="1537" y="422"/>
                    <a:pt x="1558" y="357"/>
                    <a:pt x="1569" y="334"/>
                  </a:cubicBezTo>
                  <a:cubicBezTo>
                    <a:pt x="1580" y="311"/>
                    <a:pt x="1576" y="318"/>
                    <a:pt x="1605" y="307"/>
                  </a:cubicBezTo>
                  <a:cubicBezTo>
                    <a:pt x="1634" y="296"/>
                    <a:pt x="1703" y="271"/>
                    <a:pt x="1740" y="271"/>
                  </a:cubicBezTo>
                  <a:cubicBezTo>
                    <a:pt x="1777" y="271"/>
                    <a:pt x="1805" y="295"/>
                    <a:pt x="1827" y="307"/>
                  </a:cubicBezTo>
                  <a:cubicBezTo>
                    <a:pt x="1849" y="319"/>
                    <a:pt x="1858" y="322"/>
                    <a:pt x="1875" y="343"/>
                  </a:cubicBezTo>
                  <a:cubicBezTo>
                    <a:pt x="1892" y="364"/>
                    <a:pt x="1967" y="410"/>
                    <a:pt x="1932" y="433"/>
                  </a:cubicBezTo>
                  <a:cubicBezTo>
                    <a:pt x="1897" y="456"/>
                    <a:pt x="1698" y="499"/>
                    <a:pt x="1662" y="481"/>
                  </a:cubicBezTo>
                  <a:cubicBezTo>
                    <a:pt x="1626" y="463"/>
                    <a:pt x="1689" y="360"/>
                    <a:pt x="1716" y="328"/>
                  </a:cubicBezTo>
                  <a:cubicBezTo>
                    <a:pt x="1743" y="296"/>
                    <a:pt x="1800" y="280"/>
                    <a:pt x="1827" y="286"/>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38" name="Text Box 58"/>
            <p:cNvSpPr txBox="1">
              <a:spLocks noChangeArrowheads="1"/>
            </p:cNvSpPr>
            <p:nvPr/>
          </p:nvSpPr>
          <p:spPr bwMode="auto">
            <a:xfrm>
              <a:off x="3053558" y="1197226"/>
              <a:ext cx="3230170" cy="591074"/>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altLang="en-US" sz="2800" dirty="0">
                  <a:solidFill>
                    <a:schemeClr val="tx1"/>
                  </a:solidFill>
                </a:rPr>
                <a:t>Public Enemy #1</a:t>
              </a:r>
            </a:p>
          </p:txBody>
        </p:sp>
        <p:sp>
          <p:nvSpPr>
            <p:cNvPr id="1274940" name="Text Box 60"/>
            <p:cNvSpPr txBox="1">
              <a:spLocks noChangeArrowheads="1"/>
            </p:cNvSpPr>
            <p:nvPr/>
          </p:nvSpPr>
          <p:spPr bwMode="auto">
            <a:xfrm>
              <a:off x="2272106" y="6880183"/>
              <a:ext cx="4367213" cy="396875"/>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0" hangingPunct="0"/>
              <a:r>
                <a:rPr lang="en-US" altLang="en-US" sz="2000" i="1"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r>
                <a:rPr lang="en-US" altLang="en-US" sz="2000" i="1" dirty="0">
                  <a:solidFill>
                    <a:schemeClr val="tx1"/>
                  </a:solidFill>
                  <a:effectLst>
                    <a:outerShdw blurRad="38100" dist="38100" dir="2700000" algn="tl">
                      <a:srgbClr val="000000"/>
                    </a:outerShdw>
                  </a:effectLst>
                </a:rPr>
                <a:t> Copyright 2003 Ronald D. </a:t>
              </a:r>
              <a:r>
                <a:rPr lang="en-US" altLang="en-US" sz="2000" i="1" dirty="0" err="1">
                  <a:solidFill>
                    <a:schemeClr val="tx1"/>
                  </a:solidFill>
                  <a:effectLst>
                    <a:outerShdw blurRad="38100" dist="38100" dir="2700000" algn="tl">
                      <a:srgbClr val="000000"/>
                    </a:outerShdw>
                  </a:effectLst>
                </a:rPr>
                <a:t>Tabler</a:t>
              </a:r>
              <a:endParaRPr lang="en-US" altLang="en-US" sz="2000" i="1" dirty="0">
                <a:solidFill>
                  <a:schemeClr val="tx1"/>
                </a:solidFill>
                <a:effectLst>
                  <a:outerShdw blurRad="38100" dist="38100" dir="2700000" algn="tl">
                    <a:srgbClr val="000000"/>
                  </a:outerShdw>
                </a:effectLst>
              </a:endParaRPr>
            </a:p>
          </p:txBody>
        </p:sp>
        <p:sp>
          <p:nvSpPr>
            <p:cNvPr id="3" name="Rectangle 2"/>
            <p:cNvSpPr/>
            <p:nvPr/>
          </p:nvSpPr>
          <p:spPr>
            <a:xfrm>
              <a:off x="0" y="4778829"/>
              <a:ext cx="9144000" cy="2057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4906" name="Freeform 26"/>
            <p:cNvSpPr>
              <a:spLocks/>
            </p:cNvSpPr>
            <p:nvPr/>
          </p:nvSpPr>
          <p:spPr bwMode="auto">
            <a:xfrm>
              <a:off x="111919" y="3262563"/>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07" name="Freeform 27"/>
            <p:cNvSpPr>
              <a:spLocks/>
            </p:cNvSpPr>
            <p:nvPr/>
          </p:nvSpPr>
          <p:spPr bwMode="auto">
            <a:xfrm>
              <a:off x="118269" y="3357813"/>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08" name="Freeform 28"/>
            <p:cNvSpPr>
              <a:spLocks/>
            </p:cNvSpPr>
            <p:nvPr/>
          </p:nvSpPr>
          <p:spPr bwMode="auto">
            <a:xfrm>
              <a:off x="108744" y="3164138"/>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09" name="Freeform 29"/>
            <p:cNvSpPr>
              <a:spLocks/>
            </p:cNvSpPr>
            <p:nvPr/>
          </p:nvSpPr>
          <p:spPr bwMode="auto">
            <a:xfrm>
              <a:off x="118269" y="3380038"/>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10" name="Freeform 30"/>
            <p:cNvSpPr>
              <a:spLocks/>
            </p:cNvSpPr>
            <p:nvPr/>
          </p:nvSpPr>
          <p:spPr bwMode="auto">
            <a:xfrm>
              <a:off x="118269" y="3402263"/>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11" name="Freeform 31"/>
            <p:cNvSpPr>
              <a:spLocks/>
            </p:cNvSpPr>
            <p:nvPr/>
          </p:nvSpPr>
          <p:spPr bwMode="auto">
            <a:xfrm>
              <a:off x="118269" y="3435601"/>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15" name="Freeform 35"/>
            <p:cNvSpPr>
              <a:spLocks/>
            </p:cNvSpPr>
            <p:nvPr/>
          </p:nvSpPr>
          <p:spPr bwMode="auto">
            <a:xfrm>
              <a:off x="118269" y="3338763"/>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16" name="Freeform 36"/>
            <p:cNvSpPr>
              <a:spLocks/>
            </p:cNvSpPr>
            <p:nvPr/>
          </p:nvSpPr>
          <p:spPr bwMode="auto">
            <a:xfrm>
              <a:off x="118269" y="3313363"/>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17" name="Freeform 37"/>
            <p:cNvSpPr>
              <a:spLocks/>
            </p:cNvSpPr>
            <p:nvPr/>
          </p:nvSpPr>
          <p:spPr bwMode="auto">
            <a:xfrm>
              <a:off x="118269" y="3289551"/>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18" name="Freeform 38"/>
            <p:cNvSpPr>
              <a:spLocks/>
            </p:cNvSpPr>
            <p:nvPr/>
          </p:nvSpPr>
          <p:spPr bwMode="auto">
            <a:xfrm>
              <a:off x="151607" y="3102226"/>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30" name="Freeform 50"/>
            <p:cNvSpPr>
              <a:spLocks/>
            </p:cNvSpPr>
            <p:nvPr/>
          </p:nvSpPr>
          <p:spPr bwMode="auto">
            <a:xfrm>
              <a:off x="165894" y="3259388"/>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31" name="Freeform 51"/>
            <p:cNvSpPr>
              <a:spLocks/>
            </p:cNvSpPr>
            <p:nvPr/>
          </p:nvSpPr>
          <p:spPr bwMode="auto">
            <a:xfrm>
              <a:off x="151607" y="3226051"/>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32" name="Freeform 52"/>
            <p:cNvSpPr>
              <a:spLocks/>
            </p:cNvSpPr>
            <p:nvPr/>
          </p:nvSpPr>
          <p:spPr bwMode="auto">
            <a:xfrm>
              <a:off x="161132" y="3140326"/>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74933" name="Freeform 53"/>
            <p:cNvSpPr>
              <a:spLocks/>
            </p:cNvSpPr>
            <p:nvPr/>
          </p:nvSpPr>
          <p:spPr bwMode="auto">
            <a:xfrm>
              <a:off x="142082" y="3197476"/>
              <a:ext cx="9013825" cy="1025525"/>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6" name="Isosceles Triangle 6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 name="5-Point Star 6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Oval 6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69" name="Picture 6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7705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104" y="73352"/>
            <a:ext cx="8229600" cy="889000"/>
          </a:xfrm>
        </p:spPr>
        <p:txBody>
          <a:bodyPr/>
          <a:lstStyle/>
          <a:p>
            <a:r>
              <a:rPr lang="en-US" sz="3200" dirty="0"/>
              <a:t>Prevailing wind direction</a:t>
            </a:r>
          </a:p>
        </p:txBody>
      </p:sp>
      <p:sp>
        <p:nvSpPr>
          <p:cNvPr id="3" name="Content Placeholder 2"/>
          <p:cNvSpPr>
            <a:spLocks noGrp="1"/>
          </p:cNvSpPr>
          <p:nvPr>
            <p:ph idx="1"/>
          </p:nvPr>
        </p:nvSpPr>
        <p:spPr>
          <a:xfrm>
            <a:off x="5410200" y="1722437"/>
            <a:ext cx="3200400" cy="4525963"/>
          </a:xfrm>
        </p:spPr>
        <p:txBody>
          <a:bodyPr>
            <a:normAutofit/>
          </a:bodyPr>
          <a:lstStyle/>
          <a:p>
            <a:pPr marL="0" indent="0">
              <a:buNone/>
            </a:pPr>
            <a:r>
              <a:rPr lang="en-US" sz="3200" dirty="0">
                <a:latin typeface="Arial" pitchFamily="34" charset="0"/>
                <a:cs typeface="Arial" pitchFamily="34" charset="0"/>
              </a:rPr>
              <a:t>In most areas, there is a prevailing wind direction that can help to predict the direction of the blowing snow.</a:t>
            </a:r>
          </a:p>
        </p:txBody>
      </p:sp>
      <p:grpSp>
        <p:nvGrpSpPr>
          <p:cNvPr id="12" name="Group 11"/>
          <p:cNvGrpSpPr/>
          <p:nvPr/>
        </p:nvGrpSpPr>
        <p:grpSpPr>
          <a:xfrm>
            <a:off x="483573" y="967851"/>
            <a:ext cx="4599371" cy="5293458"/>
            <a:chOff x="4267200" y="1302604"/>
            <a:chExt cx="4599371" cy="5293458"/>
          </a:xfrm>
        </p:grpSpPr>
        <p:pic>
          <p:nvPicPr>
            <p:cNvPr id="4" name="Picture 3"/>
            <p:cNvPicPr>
              <a:picLocks noChangeAspect="1"/>
            </p:cNvPicPr>
            <p:nvPr/>
          </p:nvPicPr>
          <p:blipFill>
            <a:blip r:embed="rId3" cstate="print"/>
            <a:stretch>
              <a:fillRect/>
            </a:stretch>
          </p:blipFill>
          <p:spPr>
            <a:xfrm>
              <a:off x="4267200" y="1302604"/>
              <a:ext cx="4599371" cy="5293458"/>
            </a:xfrm>
            <a:prstGeom prst="rect">
              <a:avLst/>
            </a:prstGeom>
            <a:ln>
              <a:solidFill>
                <a:schemeClr val="tx1"/>
              </a:solidFill>
            </a:ln>
          </p:spPr>
        </p:pic>
        <p:sp>
          <p:nvSpPr>
            <p:cNvPr id="8" name="Right Arrow 7"/>
            <p:cNvSpPr/>
            <p:nvPr/>
          </p:nvSpPr>
          <p:spPr>
            <a:xfrm rot="2733160">
              <a:off x="4668337" y="2039958"/>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3739747">
              <a:off x="4578265" y="2803614"/>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2733160">
              <a:off x="5049338" y="2649559"/>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2398270">
              <a:off x="4746647" y="4551423"/>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2398270">
              <a:off x="5889646" y="4018024"/>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2398270">
              <a:off x="6499245" y="2875024"/>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2398270">
              <a:off x="7185046" y="2494022"/>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398270">
              <a:off x="7261247" y="2875024"/>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2398270">
              <a:off x="7032646" y="3256025"/>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2398270">
              <a:off x="6727847" y="4703824"/>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2398270">
              <a:off x="5127647" y="5237223"/>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2398270">
              <a:off x="5889647" y="5389624"/>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2398270">
              <a:off x="6042047" y="5846823"/>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2398270">
              <a:off x="7108848" y="6151623"/>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2398270">
              <a:off x="7489847" y="5999225"/>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2398270">
              <a:off x="5584847" y="4094224"/>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3739747">
              <a:off x="4578266" y="3641815"/>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3739747">
              <a:off x="5111665" y="5699214"/>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2733160">
              <a:off x="4820738" y="5240358"/>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2733160">
              <a:off x="5811338" y="6383357"/>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2733160">
              <a:off x="6420937" y="4478357"/>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2733160">
              <a:off x="6039938" y="3792557"/>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Arrow 30"/>
            <p:cNvSpPr/>
            <p:nvPr/>
          </p:nvSpPr>
          <p:spPr>
            <a:xfrm rot="1649599">
              <a:off x="5508669" y="4463759"/>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1649599">
              <a:off x="5661069" y="5149559"/>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rot="1649599">
              <a:off x="5356268" y="4844761"/>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rot="1649599">
              <a:off x="5356269" y="6368760"/>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1649599">
              <a:off x="5889668" y="2634960"/>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1649599">
              <a:off x="5889669" y="2177761"/>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rot="1649599">
              <a:off x="5432469" y="1949161"/>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649599">
              <a:off x="6499268" y="2330159"/>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8984544">
              <a:off x="7414225" y="3552414"/>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9981218">
              <a:off x="7787152" y="3149016"/>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rot="5400000">
              <a:off x="8121472" y="2480519"/>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rot="1888169">
              <a:off x="5280768" y="3096463"/>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rot="1888169">
              <a:off x="5128369" y="3706062"/>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rot="1888169">
              <a:off x="5661768" y="3172661"/>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p:cNvSpPr/>
            <p:nvPr/>
          </p:nvSpPr>
          <p:spPr>
            <a:xfrm rot="1888169">
              <a:off x="6423768" y="3401261"/>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rot="1888169">
              <a:off x="7033369" y="3858462"/>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rot="1888169">
              <a:off x="5966569" y="4468062"/>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p:cNvSpPr/>
            <p:nvPr/>
          </p:nvSpPr>
          <p:spPr>
            <a:xfrm rot="19511754">
              <a:off x="7338245" y="3785408"/>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rot="1649599">
              <a:off x="6727868" y="5530561"/>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Arrow 49"/>
            <p:cNvSpPr/>
            <p:nvPr/>
          </p:nvSpPr>
          <p:spPr>
            <a:xfrm rot="767922">
              <a:off x="6575468" y="5987760"/>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ight Arrow 50"/>
            <p:cNvSpPr/>
            <p:nvPr/>
          </p:nvSpPr>
          <p:spPr>
            <a:xfrm rot="150345">
              <a:off x="7089821" y="5567525"/>
              <a:ext cx="228600" cy="152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48" name="TextBox 2047"/>
          <p:cNvSpPr txBox="1"/>
          <p:nvPr/>
        </p:nvSpPr>
        <p:spPr>
          <a:xfrm>
            <a:off x="152400" y="5867400"/>
            <a:ext cx="5638800" cy="646331"/>
          </a:xfrm>
          <a:prstGeom prst="rect">
            <a:avLst/>
          </a:prstGeom>
          <a:solidFill>
            <a:srgbClr val="FFFF00"/>
          </a:solidFill>
          <a:ln>
            <a:solidFill>
              <a:schemeClr val="tx1"/>
            </a:solidFill>
          </a:ln>
        </p:spPr>
        <p:txBody>
          <a:bodyPr wrap="square" rtlCol="0">
            <a:spAutoFit/>
          </a:bodyPr>
          <a:lstStyle/>
          <a:p>
            <a:pPr algn="ctr"/>
            <a:r>
              <a:rPr lang="en-US" dirty="0">
                <a:latin typeface="Arial" pitchFamily="34" charset="0"/>
                <a:cs typeface="Arial" pitchFamily="34" charset="0"/>
              </a:rPr>
              <a:t>Note to presenters:  insert your state map here.  Delete this yellow box before making presentation.</a:t>
            </a:r>
          </a:p>
        </p:txBody>
      </p:sp>
      <p:sp>
        <p:nvSpPr>
          <p:cNvPr id="53" name="Isosceles Triangle 5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5-Point Star 5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Oval 5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56" name="Picture 5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735155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Blowing snow backli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3" r="877"/>
          <a:stretch/>
        </p:blipFill>
        <p:spPr bwMode="auto">
          <a:xfrm>
            <a:off x="113538" y="1042447"/>
            <a:ext cx="7069494" cy="53646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9102" y="4648200"/>
            <a:ext cx="6934200" cy="1077218"/>
          </a:xfrm>
          <a:prstGeom prst="rect">
            <a:avLst/>
          </a:prstGeom>
          <a:solidFill>
            <a:schemeClr val="tx2">
              <a:lumMod val="60000"/>
              <a:lumOff val="40000"/>
            </a:schemeClr>
          </a:solidFill>
          <a:ln>
            <a:solidFill>
              <a:schemeClr val="tx1"/>
            </a:solidFill>
          </a:ln>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“Ground drifting” snow begins to be dislodged at wind speeds of 13 mph.</a:t>
            </a:r>
          </a:p>
        </p:txBody>
      </p:sp>
      <p:sp>
        <p:nvSpPr>
          <p:cNvPr id="8" name="Title 1"/>
          <p:cNvSpPr txBox="1">
            <a:spLocks/>
          </p:cNvSpPr>
          <p:nvPr/>
        </p:nvSpPr>
        <p:spPr>
          <a:xfrm>
            <a:off x="914400" y="1066800"/>
            <a:ext cx="66294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The various ways snow moves across the road…</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87864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Test Question:</a:t>
            </a:r>
          </a:p>
        </p:txBody>
      </p:sp>
      <p:sp>
        <p:nvSpPr>
          <p:cNvPr id="3" name="Content Placeholder 2"/>
          <p:cNvSpPr>
            <a:spLocks noGrp="1"/>
          </p:cNvSpPr>
          <p:nvPr>
            <p:ph idx="1"/>
          </p:nvPr>
        </p:nvSpPr>
        <p:spPr>
          <a:xfrm>
            <a:off x="457200" y="1193800"/>
            <a:ext cx="8229600" cy="5207000"/>
          </a:xfrm>
        </p:spPr>
        <p:txBody>
          <a:bodyPr>
            <a:normAutofit/>
          </a:bodyPr>
          <a:lstStyle/>
          <a:p>
            <a:pPr>
              <a:buNone/>
            </a:pPr>
            <a:r>
              <a:rPr lang="en-US" sz="3600" dirty="0"/>
              <a:t>At what speed does snow begin to dislodge and move?</a:t>
            </a:r>
          </a:p>
          <a:p>
            <a:pPr>
              <a:buNone/>
            </a:pPr>
            <a:endParaRPr lang="en-US" sz="3600" dirty="0"/>
          </a:p>
          <a:p>
            <a:pPr marL="514350" indent="-514350">
              <a:buFont typeface="+mj-lt"/>
              <a:buAutoNum type="alphaUcPeriod"/>
            </a:pPr>
            <a:r>
              <a:rPr lang="en-US" sz="3600" dirty="0"/>
              <a:t>10 mph</a:t>
            </a:r>
          </a:p>
          <a:p>
            <a:pPr marL="514350" indent="-514350">
              <a:buFont typeface="+mj-lt"/>
              <a:buAutoNum type="alphaUcPeriod"/>
            </a:pPr>
            <a:endParaRPr lang="en-US" sz="3600" dirty="0"/>
          </a:p>
          <a:p>
            <a:pPr marL="514350" indent="-514350">
              <a:lnSpc>
                <a:spcPct val="100000"/>
              </a:lnSpc>
              <a:buFont typeface="+mj-lt"/>
              <a:buAutoNum type="alphaUcPeriod"/>
              <a:defRPr/>
            </a:pPr>
            <a:r>
              <a:rPr lang="en-US" sz="3600" dirty="0"/>
              <a:t>15 mph</a:t>
            </a:r>
          </a:p>
          <a:p>
            <a:pPr marL="514350" indent="-514350">
              <a:lnSpc>
                <a:spcPct val="100000"/>
              </a:lnSpc>
              <a:buFont typeface="+mj-lt"/>
              <a:buAutoNum type="alphaUcPeriod"/>
              <a:defRPr/>
            </a:pPr>
            <a:endParaRPr lang="en-US" sz="3600" dirty="0"/>
          </a:p>
          <a:p>
            <a:pPr marL="514350" indent="-514350">
              <a:buFont typeface="+mj-lt"/>
              <a:buAutoNum type="alphaUcPeriod"/>
            </a:pPr>
            <a:r>
              <a:rPr lang="en-US" sz="3600" dirty="0"/>
              <a:t>13 mph</a:t>
            </a:r>
          </a:p>
          <a:p>
            <a:pPr marL="514350" indent="-514350">
              <a:buFont typeface="+mj-lt"/>
              <a:buAutoNum type="alphaUcPeriod"/>
            </a:pPr>
            <a:endParaRPr lang="en-US" sz="3600" dirty="0"/>
          </a:p>
          <a:p>
            <a:pPr marL="514350" indent="-514350">
              <a:lnSpc>
                <a:spcPct val="100000"/>
              </a:lnSpc>
              <a:buFont typeface="+mj-lt"/>
              <a:buAutoNum type="alphaUcPeriod"/>
              <a:defRPr/>
            </a:pPr>
            <a:r>
              <a:rPr lang="en-US" sz="3600" dirty="0"/>
              <a:t>8 mph</a:t>
            </a:r>
          </a:p>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a:xfrm>
            <a:off x="457200" y="1193800"/>
            <a:ext cx="8229600" cy="5207000"/>
          </a:xfrm>
        </p:spPr>
        <p:txBody>
          <a:bodyPr>
            <a:normAutofit/>
          </a:bodyPr>
          <a:lstStyle/>
          <a:p>
            <a:pPr>
              <a:buNone/>
            </a:pPr>
            <a:r>
              <a:rPr lang="en-US" sz="3600" dirty="0"/>
              <a:t>At what speed does snow begin to dislodge and move?</a:t>
            </a:r>
          </a:p>
          <a:p>
            <a:pPr>
              <a:buNone/>
            </a:pPr>
            <a:endParaRPr lang="en-US" sz="3600" dirty="0">
              <a:solidFill>
                <a:schemeClr val="tx2">
                  <a:lumMod val="75000"/>
                </a:schemeClr>
              </a:solidFill>
            </a:endParaRPr>
          </a:p>
          <a:p>
            <a:pPr marL="514350" indent="-514350">
              <a:buFont typeface="+mj-lt"/>
              <a:buAutoNum type="alphaUcPeriod"/>
            </a:pPr>
            <a:r>
              <a:rPr lang="en-US" sz="3600" dirty="0">
                <a:solidFill>
                  <a:schemeClr val="tx2">
                    <a:lumMod val="75000"/>
                  </a:schemeClr>
                </a:solidFill>
              </a:rPr>
              <a:t>10 mph</a:t>
            </a:r>
          </a:p>
          <a:p>
            <a:pPr marL="514350" indent="-514350">
              <a:buFont typeface="+mj-lt"/>
              <a:buAutoNum type="alphaUcPeriod"/>
            </a:pPr>
            <a:endParaRPr lang="en-US" sz="3600" dirty="0">
              <a:solidFill>
                <a:schemeClr val="tx2">
                  <a:lumMod val="75000"/>
                </a:schemeClr>
              </a:solidFill>
            </a:endParaRPr>
          </a:p>
          <a:p>
            <a:pPr marL="514350" indent="-514350">
              <a:lnSpc>
                <a:spcPct val="100000"/>
              </a:lnSpc>
              <a:buFont typeface="+mj-lt"/>
              <a:buAutoNum type="alphaUcPeriod"/>
              <a:defRPr/>
            </a:pPr>
            <a:r>
              <a:rPr lang="en-US" sz="3600" dirty="0">
                <a:solidFill>
                  <a:schemeClr val="tx2">
                    <a:lumMod val="75000"/>
                  </a:schemeClr>
                </a:solidFill>
              </a:rPr>
              <a:t>15 mph</a:t>
            </a:r>
            <a:endParaRPr lang="en-US" sz="3600" dirty="0">
              <a:solidFill>
                <a:srgbClr val="FFFF00"/>
              </a:solidFill>
            </a:endParaRPr>
          </a:p>
          <a:p>
            <a:pPr marL="514350" indent="-514350">
              <a:lnSpc>
                <a:spcPct val="100000"/>
              </a:lnSpc>
              <a:buFont typeface="+mj-lt"/>
              <a:buAutoNum type="alphaUcPeriod"/>
              <a:defRPr/>
            </a:pPr>
            <a:endParaRPr lang="en-US" sz="3600" dirty="0">
              <a:solidFill>
                <a:srgbClr val="FFFF00"/>
              </a:solidFill>
            </a:endParaRPr>
          </a:p>
          <a:p>
            <a:pPr marL="514350" indent="-514350">
              <a:buFont typeface="+mj-lt"/>
              <a:buAutoNum type="alphaUcPeriod"/>
            </a:pPr>
            <a:r>
              <a:rPr lang="en-US" sz="3600" dirty="0">
                <a:solidFill>
                  <a:srgbClr val="FFFF00"/>
                </a:solidFill>
              </a:rPr>
              <a:t>13 mph</a:t>
            </a:r>
            <a:endParaRPr lang="en-US" sz="3600" dirty="0">
              <a:solidFill>
                <a:schemeClr val="tx2">
                  <a:lumMod val="75000"/>
                </a:schemeClr>
              </a:solidFill>
            </a:endParaRPr>
          </a:p>
          <a:p>
            <a:pPr marL="514350" indent="-514350">
              <a:buFont typeface="+mj-lt"/>
              <a:buAutoNum type="alphaUcPeriod"/>
            </a:pPr>
            <a:endParaRPr lang="en-US" sz="3600" dirty="0">
              <a:solidFill>
                <a:schemeClr val="tx2">
                  <a:lumMod val="75000"/>
                </a:schemeClr>
              </a:solidFill>
            </a:endParaRPr>
          </a:p>
          <a:p>
            <a:pPr marL="514350" indent="-514350">
              <a:lnSpc>
                <a:spcPct val="100000"/>
              </a:lnSpc>
              <a:buFont typeface="+mj-lt"/>
              <a:buAutoNum type="alphaUcPeriod"/>
              <a:defRPr/>
            </a:pPr>
            <a:r>
              <a:rPr lang="en-US" sz="3600" dirty="0">
                <a:solidFill>
                  <a:schemeClr val="tx2">
                    <a:lumMod val="75000"/>
                  </a:schemeClr>
                </a:solidFill>
              </a:rPr>
              <a:t>8 mph</a:t>
            </a:r>
          </a:p>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now waves 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627"/>
          <a:stretch/>
        </p:blipFill>
        <p:spPr bwMode="auto">
          <a:xfrm>
            <a:off x="4738848" y="1281450"/>
            <a:ext cx="3469068" cy="4652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1030" descr="DSCN000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40834"/>
          <a:stretch/>
        </p:blipFill>
        <p:spPr bwMode="auto">
          <a:xfrm>
            <a:off x="505208" y="1281450"/>
            <a:ext cx="3677919" cy="46621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15317" y="1355889"/>
            <a:ext cx="44577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Snow snakes</a:t>
            </a:r>
          </a:p>
        </p:txBody>
      </p:sp>
      <p:sp>
        <p:nvSpPr>
          <p:cNvPr id="10" name="Title 1"/>
          <p:cNvSpPr txBox="1">
            <a:spLocks/>
          </p:cNvSpPr>
          <p:nvPr/>
        </p:nvSpPr>
        <p:spPr>
          <a:xfrm>
            <a:off x="4281011" y="1341355"/>
            <a:ext cx="44577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3600"/>
              </a:lnSpc>
            </a:pP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Rolling and creeping</a:t>
            </a:r>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817577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Turb diffus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442"/>
          <a:stretch/>
        </p:blipFill>
        <p:spPr bwMode="auto">
          <a:xfrm>
            <a:off x="928335" y="1219200"/>
            <a:ext cx="6315237" cy="472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66700" y="1295400"/>
            <a:ext cx="6667500" cy="1143000"/>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Turbulent diffusion</a:t>
            </a:r>
          </a:p>
        </p:txBody>
      </p:sp>
      <p:sp>
        <p:nvSpPr>
          <p:cNvPr id="8" name="Title 1"/>
          <p:cNvSpPr txBox="1">
            <a:spLocks/>
          </p:cNvSpPr>
          <p:nvPr/>
        </p:nvSpPr>
        <p:spPr>
          <a:xfrm>
            <a:off x="990600" y="4114800"/>
            <a:ext cx="6833937" cy="1143000"/>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…any which way it moves across the road, we have to deal with it!</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252989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5"/>
          <p:cNvGrpSpPr/>
          <p:nvPr/>
        </p:nvGrpSpPr>
        <p:grpSpPr>
          <a:xfrm>
            <a:off x="-152400" y="1216556"/>
            <a:ext cx="10298480" cy="4495800"/>
            <a:chOff x="-76200" y="1298761"/>
            <a:chExt cx="10248832" cy="3931074"/>
          </a:xfrm>
        </p:grpSpPr>
        <p:sp>
          <p:nvSpPr>
            <p:cNvPr id="7" name="Rectangle 2"/>
            <p:cNvSpPr>
              <a:spLocks noChangeArrowheads="1"/>
            </p:cNvSpPr>
            <p:nvPr/>
          </p:nvSpPr>
          <p:spPr bwMode="auto">
            <a:xfrm>
              <a:off x="625973" y="1298761"/>
              <a:ext cx="7620000" cy="3648342"/>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2800">
                <a:solidFill>
                  <a:schemeClr val="tx1"/>
                </a:solidFill>
                <a:effectLst/>
              </a:endParaRPr>
            </a:p>
          </p:txBody>
        </p:sp>
        <p:grpSp>
          <p:nvGrpSpPr>
            <p:cNvPr id="5" name="Group 120"/>
            <p:cNvGrpSpPr/>
            <p:nvPr/>
          </p:nvGrpSpPr>
          <p:grpSpPr>
            <a:xfrm>
              <a:off x="4330700" y="2402188"/>
              <a:ext cx="2021610" cy="2411445"/>
              <a:chOff x="3810000" y="2438400"/>
              <a:chExt cx="1839665" cy="2209981"/>
            </a:xfrm>
          </p:grpSpPr>
          <p:sp>
            <p:nvSpPr>
              <p:cNvPr id="120" name="Trapezoid 119"/>
              <p:cNvSpPr/>
              <p:nvPr/>
            </p:nvSpPr>
            <p:spPr>
              <a:xfrm>
                <a:off x="3962400" y="3429000"/>
                <a:ext cx="1534866" cy="147971"/>
              </a:xfrm>
              <a:prstGeom prst="trapezoid">
                <a:avLst/>
              </a:prstGeom>
              <a:solidFill>
                <a:srgbClr val="FF66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962399" y="3581400"/>
                <a:ext cx="1534865" cy="591884"/>
              </a:xfrm>
              <a:prstGeom prst="rect">
                <a:avLst/>
              </a:prstGeom>
              <a:solidFill>
                <a:srgbClr val="FF6600"/>
              </a:solidFill>
              <a:ln w="952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1" name="Rectangle 4"/>
              <p:cNvSpPr>
                <a:spLocks noChangeArrowheads="1"/>
              </p:cNvSpPr>
              <p:nvPr/>
            </p:nvSpPr>
            <p:spPr bwMode="auto">
              <a:xfrm>
                <a:off x="4038464" y="4270653"/>
                <a:ext cx="139904" cy="37772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Rectangle 5"/>
              <p:cNvSpPr>
                <a:spLocks noChangeArrowheads="1"/>
              </p:cNvSpPr>
              <p:nvPr/>
            </p:nvSpPr>
            <p:spPr bwMode="auto">
              <a:xfrm>
                <a:off x="5177777" y="4275955"/>
                <a:ext cx="126321" cy="372426"/>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Rectangle 6"/>
              <p:cNvSpPr>
                <a:spLocks noChangeArrowheads="1"/>
              </p:cNvSpPr>
              <p:nvPr/>
            </p:nvSpPr>
            <p:spPr bwMode="auto">
              <a:xfrm>
                <a:off x="3962399" y="4138117"/>
                <a:ext cx="1523010" cy="199461"/>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13"/>
              <p:cNvSpPr>
                <a:spLocks noChangeShapeType="1"/>
              </p:cNvSpPr>
              <p:nvPr/>
            </p:nvSpPr>
            <p:spPr bwMode="auto">
              <a:xfrm flipH="1">
                <a:off x="3962400" y="3276633"/>
                <a:ext cx="4075" cy="36579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Rectangle 16"/>
              <p:cNvSpPr>
                <a:spLocks noChangeArrowheads="1"/>
              </p:cNvSpPr>
              <p:nvPr/>
            </p:nvSpPr>
            <p:spPr bwMode="auto">
              <a:xfrm>
                <a:off x="4219313" y="3498439"/>
                <a:ext cx="1064961" cy="549723"/>
              </a:xfrm>
              <a:prstGeom prst="rect">
                <a:avLst/>
              </a:prstGeom>
              <a:solidFill>
                <a:schemeClr val="bg1">
                  <a:lumMod val="65000"/>
                </a:schemeClr>
              </a:solidFill>
              <a:ln w="12700">
                <a:solidFill>
                  <a:schemeClr val="tx1"/>
                </a:solidFill>
                <a:miter lim="800000"/>
                <a:headEnd/>
                <a:tailEnd/>
              </a:ln>
              <a:effectLst/>
              <a:extLst/>
            </p:spPr>
            <p:txBody>
              <a:bodyPr wrap="none" anchor="ctr"/>
              <a:lstStyle/>
              <a:p>
                <a:endParaRPr lang="en-US"/>
              </a:p>
            </p:txBody>
          </p:sp>
          <p:sp>
            <p:nvSpPr>
              <p:cNvPr id="84" name="Rectangle 17"/>
              <p:cNvSpPr>
                <a:spLocks noChangeArrowheads="1"/>
              </p:cNvSpPr>
              <p:nvPr/>
            </p:nvSpPr>
            <p:spPr bwMode="auto">
              <a:xfrm>
                <a:off x="4379056" y="3576971"/>
                <a:ext cx="745474" cy="319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Rectangle 20"/>
              <p:cNvSpPr>
                <a:spLocks noChangeArrowheads="1"/>
              </p:cNvSpPr>
              <p:nvPr/>
            </p:nvSpPr>
            <p:spPr bwMode="auto">
              <a:xfrm>
                <a:off x="4379056" y="3655503"/>
                <a:ext cx="728560" cy="31278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Oval 10"/>
              <p:cNvSpPr>
                <a:spLocks noChangeArrowheads="1"/>
              </p:cNvSpPr>
              <p:nvPr/>
            </p:nvSpPr>
            <p:spPr bwMode="auto">
              <a:xfrm>
                <a:off x="5124530" y="3891098"/>
                <a:ext cx="154845" cy="163019"/>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Oval 9"/>
              <p:cNvSpPr>
                <a:spLocks noChangeArrowheads="1"/>
              </p:cNvSpPr>
              <p:nvPr/>
            </p:nvSpPr>
            <p:spPr bwMode="auto">
              <a:xfrm>
                <a:off x="4219312" y="3891098"/>
                <a:ext cx="154845" cy="160369"/>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92" name="Straight Connector 91"/>
              <p:cNvCxnSpPr>
                <a:endCxn id="87" idx="3"/>
              </p:cNvCxnSpPr>
              <p:nvPr/>
            </p:nvCxnSpPr>
            <p:spPr>
              <a:xfrm flipV="1">
                <a:off x="4379056" y="3811895"/>
                <a:ext cx="728560" cy="670"/>
              </a:xfrm>
              <a:prstGeom prst="line">
                <a:avLst/>
              </a:prstGeom>
            </p:spPr>
            <p:style>
              <a:lnRef idx="1">
                <a:schemeClr val="dk1"/>
              </a:lnRef>
              <a:fillRef idx="0">
                <a:schemeClr val="dk1"/>
              </a:fillRef>
              <a:effectRef idx="0">
                <a:schemeClr val="dk1"/>
              </a:effectRef>
              <a:fontRef idx="minor">
                <a:schemeClr val="tx1"/>
              </a:fontRef>
            </p:style>
          </p:cxnSp>
          <p:cxnSp>
            <p:nvCxnSpPr>
              <p:cNvPr id="98" name="Straight Connector 97"/>
              <p:cNvCxnSpPr/>
              <p:nvPr/>
            </p:nvCxnSpPr>
            <p:spPr>
              <a:xfrm>
                <a:off x="4379056" y="3734034"/>
                <a:ext cx="745474" cy="1"/>
              </a:xfrm>
              <a:prstGeom prst="line">
                <a:avLst/>
              </a:prstGeom>
            </p:spPr>
            <p:style>
              <a:lnRef idx="1">
                <a:schemeClr val="dk1"/>
              </a:lnRef>
              <a:fillRef idx="0">
                <a:schemeClr val="dk1"/>
              </a:fillRef>
              <a:effectRef idx="0">
                <a:schemeClr val="dk1"/>
              </a:effectRef>
              <a:fontRef idx="minor">
                <a:schemeClr val="tx1"/>
              </a:fontRef>
            </p:style>
          </p:cxnSp>
          <p:sp>
            <p:nvSpPr>
              <p:cNvPr id="108" name="Rectangle 107"/>
              <p:cNvSpPr/>
              <p:nvPr/>
            </p:nvSpPr>
            <p:spPr>
              <a:xfrm>
                <a:off x="4059568" y="2909449"/>
                <a:ext cx="1364325" cy="517898"/>
              </a:xfrm>
              <a:prstGeom prst="rect">
                <a:avLst/>
              </a:prstGeom>
              <a:solidFill>
                <a:srgbClr val="FF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108"/>
              <p:cNvGrpSpPr/>
              <p:nvPr/>
            </p:nvGrpSpPr>
            <p:grpSpPr>
              <a:xfrm>
                <a:off x="4219312" y="2987981"/>
                <a:ext cx="1066800" cy="466528"/>
                <a:chOff x="4219312" y="2987981"/>
                <a:chExt cx="1066800" cy="466528"/>
              </a:xfrm>
            </p:grpSpPr>
            <p:sp>
              <p:nvSpPr>
                <p:cNvPr id="101" name="Rectangle 100"/>
                <p:cNvSpPr/>
                <p:nvPr/>
              </p:nvSpPr>
              <p:spPr>
                <a:xfrm>
                  <a:off x="4219312" y="2987981"/>
                  <a:ext cx="1066800" cy="457200"/>
                </a:xfrm>
                <a:prstGeom prst="rect">
                  <a:avLst/>
                </a:prstGeom>
                <a:pattFill prst="pct75">
                  <a:fgClr>
                    <a:schemeClr val="accent1"/>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p:cNvCxnSpPr>
                  <a:stCxn id="101" idx="0"/>
                  <a:endCxn id="101" idx="2"/>
                </p:cNvCxnSpPr>
                <p:nvPr/>
              </p:nvCxnSpPr>
              <p:spPr>
                <a:xfrm>
                  <a:off x="4752713" y="2987981"/>
                  <a:ext cx="0" cy="457200"/>
                </a:xfrm>
                <a:prstGeom prst="line">
                  <a:avLst/>
                </a:prstGeom>
              </p:spPr>
              <p:style>
                <a:lnRef idx="1">
                  <a:schemeClr val="dk1"/>
                </a:lnRef>
                <a:fillRef idx="0">
                  <a:schemeClr val="dk1"/>
                </a:fillRef>
                <a:effectRef idx="0">
                  <a:schemeClr val="dk1"/>
                </a:effectRef>
                <a:fontRef idx="minor">
                  <a:schemeClr val="tx1"/>
                </a:fontRef>
              </p:style>
            </p:cxnSp>
            <p:cxnSp>
              <p:nvCxnSpPr>
                <p:cNvPr id="105" name="Straight Connector 104"/>
                <p:cNvCxnSpPr/>
                <p:nvPr/>
              </p:nvCxnSpPr>
              <p:spPr>
                <a:xfrm flipV="1">
                  <a:off x="4272560" y="3302109"/>
                  <a:ext cx="381000" cy="152400"/>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flipH="1" flipV="1">
                  <a:off x="4805041" y="3302109"/>
                  <a:ext cx="381000" cy="152400"/>
                </a:xfrm>
                <a:prstGeom prst="line">
                  <a:avLst/>
                </a:prstGeom>
              </p:spPr>
              <p:style>
                <a:lnRef idx="1">
                  <a:schemeClr val="dk1"/>
                </a:lnRef>
                <a:fillRef idx="0">
                  <a:schemeClr val="dk1"/>
                </a:fillRef>
                <a:effectRef idx="0">
                  <a:schemeClr val="dk1"/>
                </a:effectRef>
                <a:fontRef idx="minor">
                  <a:schemeClr val="tx1"/>
                </a:fontRef>
              </p:style>
            </p:cxnSp>
          </p:grpSp>
          <p:sp>
            <p:nvSpPr>
              <p:cNvPr id="111" name="Rectangle 110"/>
              <p:cNvSpPr/>
              <p:nvPr/>
            </p:nvSpPr>
            <p:spPr>
              <a:xfrm>
                <a:off x="5181600" y="2438400"/>
                <a:ext cx="76200" cy="3810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14"/>
              <p:cNvGrpSpPr/>
              <p:nvPr/>
            </p:nvGrpSpPr>
            <p:grpSpPr>
              <a:xfrm>
                <a:off x="5337521" y="3262843"/>
                <a:ext cx="312144" cy="154732"/>
                <a:chOff x="5337521" y="3262843"/>
                <a:chExt cx="312144" cy="154732"/>
              </a:xfrm>
            </p:grpSpPr>
            <p:sp>
              <p:nvSpPr>
                <p:cNvPr id="114" name="Oval 113"/>
                <p:cNvSpPr/>
                <p:nvPr/>
              </p:nvSpPr>
              <p:spPr>
                <a:xfrm>
                  <a:off x="5497265" y="3262843"/>
                  <a:ext cx="152400" cy="152400"/>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 name="Straight Connector 112"/>
                <p:cNvCxnSpPr/>
                <p:nvPr/>
              </p:nvCxnSpPr>
              <p:spPr>
                <a:xfrm flipV="1">
                  <a:off x="5337521" y="3341375"/>
                  <a:ext cx="228600" cy="76200"/>
                </a:xfrm>
                <a:prstGeom prst="line">
                  <a:avLst/>
                </a:prstGeom>
                <a:ln/>
              </p:spPr>
              <p:style>
                <a:lnRef idx="1">
                  <a:schemeClr val="dk1"/>
                </a:lnRef>
                <a:fillRef idx="0">
                  <a:schemeClr val="dk1"/>
                </a:fillRef>
                <a:effectRef idx="0">
                  <a:schemeClr val="dk1"/>
                </a:effectRef>
                <a:fontRef idx="minor">
                  <a:schemeClr val="tx1"/>
                </a:fontRef>
              </p:style>
            </p:cxnSp>
          </p:grpSp>
          <p:sp>
            <p:nvSpPr>
              <p:cNvPr id="119" name="Rectangle 118"/>
              <p:cNvSpPr/>
              <p:nvPr/>
            </p:nvSpPr>
            <p:spPr>
              <a:xfrm>
                <a:off x="4114799" y="2590800"/>
                <a:ext cx="1193785" cy="369927"/>
              </a:xfrm>
              <a:prstGeom prst="rect">
                <a:avLst/>
              </a:prstGeom>
              <a:solidFill>
                <a:srgbClr val="FF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15"/>
              <p:cNvGrpSpPr/>
              <p:nvPr/>
            </p:nvGrpSpPr>
            <p:grpSpPr>
              <a:xfrm flipH="1">
                <a:off x="3810000" y="3276600"/>
                <a:ext cx="304800" cy="152400"/>
                <a:chOff x="5181600" y="3276600"/>
                <a:chExt cx="304800" cy="152400"/>
              </a:xfrm>
            </p:grpSpPr>
            <p:sp>
              <p:nvSpPr>
                <p:cNvPr id="117" name="Oval 116"/>
                <p:cNvSpPr/>
                <p:nvPr/>
              </p:nvSpPr>
              <p:spPr>
                <a:xfrm>
                  <a:off x="5334000" y="3276600"/>
                  <a:ext cx="152400" cy="152400"/>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8" name="Straight Connector 117"/>
                <p:cNvCxnSpPr/>
                <p:nvPr/>
              </p:nvCxnSpPr>
              <p:spPr>
                <a:xfrm flipV="1">
                  <a:off x="5181600" y="3352800"/>
                  <a:ext cx="228600" cy="76200"/>
                </a:xfrm>
                <a:prstGeom prst="line">
                  <a:avLst/>
                </a:prstGeom>
                <a:ln/>
              </p:spPr>
              <p:style>
                <a:lnRef idx="1">
                  <a:schemeClr val="dk1"/>
                </a:lnRef>
                <a:fillRef idx="0">
                  <a:schemeClr val="dk1"/>
                </a:fillRef>
                <a:effectRef idx="0">
                  <a:schemeClr val="dk1"/>
                </a:effectRef>
                <a:fontRef idx="minor">
                  <a:schemeClr val="tx1"/>
                </a:fontRef>
              </p:style>
            </p:cxnSp>
          </p:grpSp>
          <p:sp>
            <p:nvSpPr>
              <p:cNvPr id="110" name="Rectangle 109"/>
              <p:cNvSpPr/>
              <p:nvPr/>
            </p:nvSpPr>
            <p:spPr>
              <a:xfrm>
                <a:off x="3962399" y="2819400"/>
                <a:ext cx="1534865" cy="221956"/>
              </a:xfrm>
              <a:prstGeom prst="rect">
                <a:avLst/>
              </a:prstGeom>
              <a:solidFill>
                <a:srgbClr val="FF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
            <p:cNvGrpSpPr>
              <a:grpSpLocks/>
            </p:cNvGrpSpPr>
            <p:nvPr/>
          </p:nvGrpSpPr>
          <p:grpSpPr bwMode="auto">
            <a:xfrm>
              <a:off x="2425700" y="3403030"/>
              <a:ext cx="1495611" cy="1376765"/>
              <a:chOff x="2560" y="1670"/>
              <a:chExt cx="1002" cy="952"/>
            </a:xfrm>
          </p:grpSpPr>
          <p:sp>
            <p:nvSpPr>
              <p:cNvPr id="53" name="Rectangle 4"/>
              <p:cNvSpPr>
                <a:spLocks noChangeArrowheads="1"/>
              </p:cNvSpPr>
              <p:nvPr/>
            </p:nvSpPr>
            <p:spPr bwMode="auto">
              <a:xfrm>
                <a:off x="2619" y="2420"/>
                <a:ext cx="100" cy="196"/>
              </a:xfrm>
              <a:prstGeom prst="rect">
                <a:avLst/>
              </a:prstGeom>
              <a:solidFill>
                <a:schemeClr val="tx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Rectangle 5"/>
              <p:cNvSpPr>
                <a:spLocks noChangeArrowheads="1"/>
              </p:cNvSpPr>
              <p:nvPr/>
            </p:nvSpPr>
            <p:spPr bwMode="auto">
              <a:xfrm>
                <a:off x="3421" y="2424"/>
                <a:ext cx="100" cy="198"/>
              </a:xfrm>
              <a:prstGeom prst="rect">
                <a:avLst/>
              </a:prstGeom>
              <a:solidFill>
                <a:srgbClr val="0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Rectangle 6"/>
              <p:cNvSpPr>
                <a:spLocks noChangeArrowheads="1"/>
              </p:cNvSpPr>
              <p:nvPr/>
            </p:nvSpPr>
            <p:spPr bwMode="auto">
              <a:xfrm>
                <a:off x="2560" y="2320"/>
                <a:ext cx="1002" cy="106"/>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Freeform 7"/>
              <p:cNvSpPr>
                <a:spLocks/>
              </p:cNvSpPr>
              <p:nvPr/>
            </p:nvSpPr>
            <p:spPr bwMode="auto">
              <a:xfrm>
                <a:off x="2562" y="2077"/>
                <a:ext cx="99" cy="245"/>
              </a:xfrm>
              <a:custGeom>
                <a:avLst/>
                <a:gdLst>
                  <a:gd name="T0" fmla="*/ 24 w 446"/>
                  <a:gd name="T1" fmla="*/ 908 h 908"/>
                  <a:gd name="T2" fmla="*/ 24 w 446"/>
                  <a:gd name="T3" fmla="*/ 754 h 908"/>
                  <a:gd name="T4" fmla="*/ 73 w 446"/>
                  <a:gd name="T5" fmla="*/ 511 h 908"/>
                  <a:gd name="T6" fmla="*/ 130 w 446"/>
                  <a:gd name="T7" fmla="*/ 462 h 908"/>
                  <a:gd name="T8" fmla="*/ 162 w 446"/>
                  <a:gd name="T9" fmla="*/ 406 h 908"/>
                  <a:gd name="T10" fmla="*/ 195 w 446"/>
                  <a:gd name="T11" fmla="*/ 324 h 908"/>
                  <a:gd name="T12" fmla="*/ 251 w 446"/>
                  <a:gd name="T13" fmla="*/ 186 h 908"/>
                  <a:gd name="T14" fmla="*/ 300 w 446"/>
                  <a:gd name="T15" fmla="*/ 65 h 908"/>
                  <a:gd name="T16" fmla="*/ 381 w 446"/>
                  <a:gd name="T17" fmla="*/ 40 h 908"/>
                  <a:gd name="T18" fmla="*/ 430 w 446"/>
                  <a:gd name="T19" fmla="*/ 24 h 908"/>
                  <a:gd name="T20" fmla="*/ 446 w 446"/>
                  <a:gd name="T21" fmla="*/ 0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6" h="908">
                    <a:moveTo>
                      <a:pt x="24" y="908"/>
                    </a:moveTo>
                    <a:cubicBezTo>
                      <a:pt x="40" y="844"/>
                      <a:pt x="38" y="825"/>
                      <a:pt x="24" y="754"/>
                    </a:cubicBezTo>
                    <a:cubicBezTo>
                      <a:pt x="27" y="686"/>
                      <a:pt x="0" y="560"/>
                      <a:pt x="73" y="511"/>
                    </a:cubicBezTo>
                    <a:cubicBezTo>
                      <a:pt x="91" y="483"/>
                      <a:pt x="98" y="472"/>
                      <a:pt x="130" y="462"/>
                    </a:cubicBezTo>
                    <a:cubicBezTo>
                      <a:pt x="140" y="443"/>
                      <a:pt x="153" y="425"/>
                      <a:pt x="162" y="406"/>
                    </a:cubicBezTo>
                    <a:cubicBezTo>
                      <a:pt x="176" y="377"/>
                      <a:pt x="176" y="351"/>
                      <a:pt x="195" y="324"/>
                    </a:cubicBezTo>
                    <a:cubicBezTo>
                      <a:pt x="208" y="274"/>
                      <a:pt x="230" y="232"/>
                      <a:pt x="251" y="186"/>
                    </a:cubicBezTo>
                    <a:cubicBezTo>
                      <a:pt x="263" y="159"/>
                      <a:pt x="277" y="88"/>
                      <a:pt x="300" y="65"/>
                    </a:cubicBezTo>
                    <a:cubicBezTo>
                      <a:pt x="324" y="41"/>
                      <a:pt x="346" y="45"/>
                      <a:pt x="381" y="40"/>
                    </a:cubicBezTo>
                    <a:cubicBezTo>
                      <a:pt x="397" y="35"/>
                      <a:pt x="414" y="29"/>
                      <a:pt x="430" y="24"/>
                    </a:cubicBezTo>
                    <a:cubicBezTo>
                      <a:pt x="439" y="21"/>
                      <a:pt x="446" y="0"/>
                      <a:pt x="446" y="0"/>
                    </a:cubicBezTo>
                  </a:path>
                </a:pathLst>
              </a:custGeom>
              <a:noFill/>
              <a:ln w="9525" cap="flat" cmpd="sng">
                <a:solidFill>
                  <a:schemeClr val="bg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Freeform 8"/>
              <p:cNvSpPr>
                <a:spLocks/>
              </p:cNvSpPr>
              <p:nvPr/>
            </p:nvSpPr>
            <p:spPr bwMode="auto">
              <a:xfrm>
                <a:off x="2567" y="1670"/>
                <a:ext cx="988" cy="652"/>
              </a:xfrm>
              <a:custGeom>
                <a:avLst/>
                <a:gdLst>
                  <a:gd name="T0" fmla="*/ 0 w 4438"/>
                  <a:gd name="T1" fmla="*/ 2417 h 2417"/>
                  <a:gd name="T2" fmla="*/ 0 w 4438"/>
                  <a:gd name="T3" fmla="*/ 2004 h 2417"/>
                  <a:gd name="T4" fmla="*/ 25 w 4438"/>
                  <a:gd name="T5" fmla="*/ 1955 h 2417"/>
                  <a:gd name="T6" fmla="*/ 81 w 4438"/>
                  <a:gd name="T7" fmla="*/ 1923 h 2417"/>
                  <a:gd name="T8" fmla="*/ 236 w 4438"/>
                  <a:gd name="T9" fmla="*/ 1622 h 2417"/>
                  <a:gd name="T10" fmla="*/ 325 w 4438"/>
                  <a:gd name="T11" fmla="*/ 1298 h 2417"/>
                  <a:gd name="T12" fmla="*/ 471 w 4438"/>
                  <a:gd name="T13" fmla="*/ 754 h 2417"/>
                  <a:gd name="T14" fmla="*/ 641 w 4438"/>
                  <a:gd name="T15" fmla="*/ 211 h 2417"/>
                  <a:gd name="T16" fmla="*/ 698 w 4438"/>
                  <a:gd name="T17" fmla="*/ 162 h 2417"/>
                  <a:gd name="T18" fmla="*/ 771 w 4438"/>
                  <a:gd name="T19" fmla="*/ 105 h 2417"/>
                  <a:gd name="T20" fmla="*/ 885 w 4438"/>
                  <a:gd name="T21" fmla="*/ 57 h 2417"/>
                  <a:gd name="T22" fmla="*/ 2191 w 4438"/>
                  <a:gd name="T23" fmla="*/ 0 h 2417"/>
                  <a:gd name="T24" fmla="*/ 3562 w 4438"/>
                  <a:gd name="T25" fmla="*/ 65 h 2417"/>
                  <a:gd name="T26" fmla="*/ 3692 w 4438"/>
                  <a:gd name="T27" fmla="*/ 105 h 2417"/>
                  <a:gd name="T28" fmla="*/ 3716 w 4438"/>
                  <a:gd name="T29" fmla="*/ 146 h 2417"/>
                  <a:gd name="T30" fmla="*/ 3773 w 4438"/>
                  <a:gd name="T31" fmla="*/ 187 h 2417"/>
                  <a:gd name="T32" fmla="*/ 4081 w 4438"/>
                  <a:gd name="T33" fmla="*/ 1290 h 2417"/>
                  <a:gd name="T34" fmla="*/ 4276 w 4438"/>
                  <a:gd name="T35" fmla="*/ 1906 h 2417"/>
                  <a:gd name="T36" fmla="*/ 4381 w 4438"/>
                  <a:gd name="T37" fmla="*/ 1931 h 2417"/>
                  <a:gd name="T38" fmla="*/ 4430 w 4438"/>
                  <a:gd name="T39" fmla="*/ 2012 h 2417"/>
                  <a:gd name="T40" fmla="*/ 4430 w 4438"/>
                  <a:gd name="T41" fmla="*/ 2142 h 2417"/>
                  <a:gd name="T42" fmla="*/ 4438 w 4438"/>
                  <a:gd name="T43" fmla="*/ 2409 h 2417"/>
                  <a:gd name="T44" fmla="*/ 0 w 4438"/>
                  <a:gd name="T45" fmla="*/ 2417 h 2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38" h="2417">
                    <a:moveTo>
                      <a:pt x="0" y="2417"/>
                    </a:moveTo>
                    <a:lnTo>
                      <a:pt x="0" y="2004"/>
                    </a:lnTo>
                    <a:lnTo>
                      <a:pt x="25" y="1955"/>
                    </a:lnTo>
                    <a:lnTo>
                      <a:pt x="81" y="1923"/>
                    </a:lnTo>
                    <a:lnTo>
                      <a:pt x="236" y="1622"/>
                    </a:lnTo>
                    <a:lnTo>
                      <a:pt x="325" y="1298"/>
                    </a:lnTo>
                    <a:lnTo>
                      <a:pt x="471" y="754"/>
                    </a:lnTo>
                    <a:lnTo>
                      <a:pt x="641" y="211"/>
                    </a:lnTo>
                    <a:lnTo>
                      <a:pt x="698" y="162"/>
                    </a:lnTo>
                    <a:lnTo>
                      <a:pt x="771" y="105"/>
                    </a:lnTo>
                    <a:lnTo>
                      <a:pt x="885" y="57"/>
                    </a:lnTo>
                    <a:lnTo>
                      <a:pt x="2191" y="0"/>
                    </a:lnTo>
                    <a:lnTo>
                      <a:pt x="3562" y="65"/>
                    </a:lnTo>
                    <a:lnTo>
                      <a:pt x="3692" y="105"/>
                    </a:lnTo>
                    <a:lnTo>
                      <a:pt x="3716" y="146"/>
                    </a:lnTo>
                    <a:lnTo>
                      <a:pt x="3773" y="187"/>
                    </a:lnTo>
                    <a:lnTo>
                      <a:pt x="4081" y="1290"/>
                    </a:lnTo>
                    <a:lnTo>
                      <a:pt x="4276" y="1906"/>
                    </a:lnTo>
                    <a:lnTo>
                      <a:pt x="4381" y="1931"/>
                    </a:lnTo>
                    <a:lnTo>
                      <a:pt x="4430" y="2012"/>
                    </a:lnTo>
                    <a:lnTo>
                      <a:pt x="4430" y="2142"/>
                    </a:lnTo>
                    <a:lnTo>
                      <a:pt x="4438" y="2409"/>
                    </a:lnTo>
                    <a:lnTo>
                      <a:pt x="0" y="2417"/>
                    </a:lnTo>
                    <a:close/>
                  </a:path>
                </a:pathLst>
              </a:custGeom>
              <a:solidFill>
                <a:srgbClr val="00B05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Oval 9"/>
              <p:cNvSpPr>
                <a:spLocks noChangeArrowheads="1"/>
              </p:cNvSpPr>
              <p:nvPr/>
            </p:nvSpPr>
            <p:spPr bwMode="auto">
              <a:xfrm>
                <a:off x="2668" y="2126"/>
                <a:ext cx="114" cy="121"/>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Oval 10"/>
              <p:cNvSpPr>
                <a:spLocks noChangeArrowheads="1"/>
              </p:cNvSpPr>
              <p:nvPr/>
            </p:nvSpPr>
            <p:spPr bwMode="auto">
              <a:xfrm>
                <a:off x="3334" y="2124"/>
                <a:ext cx="114" cy="12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Freeform 11"/>
              <p:cNvSpPr>
                <a:spLocks/>
              </p:cNvSpPr>
              <p:nvPr/>
            </p:nvSpPr>
            <p:spPr bwMode="auto">
              <a:xfrm>
                <a:off x="2710" y="1751"/>
                <a:ext cx="701" cy="303"/>
              </a:xfrm>
              <a:custGeom>
                <a:avLst/>
                <a:gdLst>
                  <a:gd name="T0" fmla="*/ 8 w 3148"/>
                  <a:gd name="T1" fmla="*/ 1063 h 1120"/>
                  <a:gd name="T2" fmla="*/ 122 w 3148"/>
                  <a:gd name="T3" fmla="*/ 357 h 1120"/>
                  <a:gd name="T4" fmla="*/ 235 w 3148"/>
                  <a:gd name="T5" fmla="*/ 170 h 1120"/>
                  <a:gd name="T6" fmla="*/ 430 w 3148"/>
                  <a:gd name="T7" fmla="*/ 97 h 1120"/>
                  <a:gd name="T8" fmla="*/ 1030 w 3148"/>
                  <a:gd name="T9" fmla="*/ 16 h 1120"/>
                  <a:gd name="T10" fmla="*/ 1542 w 3148"/>
                  <a:gd name="T11" fmla="*/ 0 h 1120"/>
                  <a:gd name="T12" fmla="*/ 2045 w 3148"/>
                  <a:gd name="T13" fmla="*/ 0 h 1120"/>
                  <a:gd name="T14" fmla="*/ 2450 w 3148"/>
                  <a:gd name="T15" fmla="*/ 16 h 1120"/>
                  <a:gd name="T16" fmla="*/ 2726 w 3148"/>
                  <a:gd name="T17" fmla="*/ 57 h 1120"/>
                  <a:gd name="T18" fmla="*/ 2872 w 3148"/>
                  <a:gd name="T19" fmla="*/ 154 h 1120"/>
                  <a:gd name="T20" fmla="*/ 2961 w 3148"/>
                  <a:gd name="T21" fmla="*/ 381 h 1120"/>
                  <a:gd name="T22" fmla="*/ 3083 w 3148"/>
                  <a:gd name="T23" fmla="*/ 665 h 1120"/>
                  <a:gd name="T24" fmla="*/ 3140 w 3148"/>
                  <a:gd name="T25" fmla="*/ 901 h 1120"/>
                  <a:gd name="T26" fmla="*/ 3148 w 3148"/>
                  <a:gd name="T27" fmla="*/ 998 h 1120"/>
                  <a:gd name="T28" fmla="*/ 2994 w 3148"/>
                  <a:gd name="T29" fmla="*/ 1030 h 1120"/>
                  <a:gd name="T30" fmla="*/ 1598 w 3148"/>
                  <a:gd name="T31" fmla="*/ 949 h 1120"/>
                  <a:gd name="T32" fmla="*/ 0 w 3148"/>
                  <a:gd name="T33" fmla="*/ 112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48" h="1120">
                    <a:moveTo>
                      <a:pt x="8" y="1063"/>
                    </a:moveTo>
                    <a:lnTo>
                      <a:pt x="122" y="357"/>
                    </a:lnTo>
                    <a:lnTo>
                      <a:pt x="235" y="170"/>
                    </a:lnTo>
                    <a:lnTo>
                      <a:pt x="430" y="97"/>
                    </a:lnTo>
                    <a:lnTo>
                      <a:pt x="1030" y="16"/>
                    </a:lnTo>
                    <a:lnTo>
                      <a:pt x="1542" y="0"/>
                    </a:lnTo>
                    <a:lnTo>
                      <a:pt x="2045" y="0"/>
                    </a:lnTo>
                    <a:lnTo>
                      <a:pt x="2450" y="16"/>
                    </a:lnTo>
                    <a:lnTo>
                      <a:pt x="2726" y="57"/>
                    </a:lnTo>
                    <a:lnTo>
                      <a:pt x="2872" y="154"/>
                    </a:lnTo>
                    <a:lnTo>
                      <a:pt x="2961" y="381"/>
                    </a:lnTo>
                    <a:lnTo>
                      <a:pt x="3083" y="665"/>
                    </a:lnTo>
                    <a:lnTo>
                      <a:pt x="3140" y="901"/>
                    </a:lnTo>
                    <a:lnTo>
                      <a:pt x="3148" y="998"/>
                    </a:lnTo>
                    <a:lnTo>
                      <a:pt x="2994" y="1030"/>
                    </a:lnTo>
                    <a:lnTo>
                      <a:pt x="1598" y="949"/>
                    </a:lnTo>
                    <a:lnTo>
                      <a:pt x="0" y="1120"/>
                    </a:lnTo>
                  </a:path>
                </a:pathLst>
              </a:custGeom>
              <a:noFill/>
              <a:ln w="9525" cap="flat" cmpd="sng">
                <a:solidFill>
                  <a:schemeClr val="bg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Freeform 12" descr="75%"/>
              <p:cNvSpPr>
                <a:spLocks/>
              </p:cNvSpPr>
              <p:nvPr/>
            </p:nvSpPr>
            <p:spPr bwMode="auto">
              <a:xfrm>
                <a:off x="2710" y="1751"/>
                <a:ext cx="701" cy="294"/>
              </a:xfrm>
              <a:custGeom>
                <a:avLst/>
                <a:gdLst>
                  <a:gd name="T0" fmla="*/ 0 w 3148"/>
                  <a:gd name="T1" fmla="*/ 1087 h 1087"/>
                  <a:gd name="T2" fmla="*/ 114 w 3148"/>
                  <a:gd name="T3" fmla="*/ 414 h 1087"/>
                  <a:gd name="T4" fmla="*/ 195 w 3148"/>
                  <a:gd name="T5" fmla="*/ 203 h 1087"/>
                  <a:gd name="T6" fmla="*/ 357 w 3148"/>
                  <a:gd name="T7" fmla="*/ 114 h 1087"/>
                  <a:gd name="T8" fmla="*/ 625 w 3148"/>
                  <a:gd name="T9" fmla="*/ 57 h 1087"/>
                  <a:gd name="T10" fmla="*/ 982 w 3148"/>
                  <a:gd name="T11" fmla="*/ 16 h 1087"/>
                  <a:gd name="T12" fmla="*/ 1639 w 3148"/>
                  <a:gd name="T13" fmla="*/ 0 h 1087"/>
                  <a:gd name="T14" fmla="*/ 2466 w 3148"/>
                  <a:gd name="T15" fmla="*/ 8 h 1087"/>
                  <a:gd name="T16" fmla="*/ 2710 w 3148"/>
                  <a:gd name="T17" fmla="*/ 41 h 1087"/>
                  <a:gd name="T18" fmla="*/ 2831 w 3148"/>
                  <a:gd name="T19" fmla="*/ 122 h 1087"/>
                  <a:gd name="T20" fmla="*/ 2921 w 3148"/>
                  <a:gd name="T21" fmla="*/ 243 h 1087"/>
                  <a:gd name="T22" fmla="*/ 3059 w 3148"/>
                  <a:gd name="T23" fmla="*/ 576 h 1087"/>
                  <a:gd name="T24" fmla="*/ 3148 w 3148"/>
                  <a:gd name="T25" fmla="*/ 933 h 1087"/>
                  <a:gd name="T26" fmla="*/ 3148 w 3148"/>
                  <a:gd name="T27" fmla="*/ 998 h 1087"/>
                  <a:gd name="T28" fmla="*/ 3026 w 3148"/>
                  <a:gd name="T29" fmla="*/ 1022 h 1087"/>
                  <a:gd name="T30" fmla="*/ 1598 w 3148"/>
                  <a:gd name="T31" fmla="*/ 957 h 1087"/>
                  <a:gd name="T32" fmla="*/ 0 w 3148"/>
                  <a:gd name="T33" fmla="*/ 1087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48" h="1087">
                    <a:moveTo>
                      <a:pt x="0" y="1087"/>
                    </a:moveTo>
                    <a:lnTo>
                      <a:pt x="114" y="414"/>
                    </a:lnTo>
                    <a:lnTo>
                      <a:pt x="195" y="203"/>
                    </a:lnTo>
                    <a:lnTo>
                      <a:pt x="357" y="114"/>
                    </a:lnTo>
                    <a:lnTo>
                      <a:pt x="625" y="57"/>
                    </a:lnTo>
                    <a:lnTo>
                      <a:pt x="982" y="16"/>
                    </a:lnTo>
                    <a:lnTo>
                      <a:pt x="1639" y="0"/>
                    </a:lnTo>
                    <a:lnTo>
                      <a:pt x="2466" y="8"/>
                    </a:lnTo>
                    <a:lnTo>
                      <a:pt x="2710" y="41"/>
                    </a:lnTo>
                    <a:lnTo>
                      <a:pt x="2831" y="122"/>
                    </a:lnTo>
                    <a:lnTo>
                      <a:pt x="2921" y="243"/>
                    </a:lnTo>
                    <a:lnTo>
                      <a:pt x="3059" y="576"/>
                    </a:lnTo>
                    <a:lnTo>
                      <a:pt x="3148" y="933"/>
                    </a:lnTo>
                    <a:lnTo>
                      <a:pt x="3148" y="998"/>
                    </a:lnTo>
                    <a:lnTo>
                      <a:pt x="3026" y="1022"/>
                    </a:lnTo>
                    <a:lnTo>
                      <a:pt x="1598" y="957"/>
                    </a:lnTo>
                    <a:lnTo>
                      <a:pt x="0" y="1087"/>
                    </a:lnTo>
                    <a:close/>
                  </a:path>
                </a:pathLst>
              </a:custGeom>
              <a:pattFill prst="pct75">
                <a:fgClr>
                  <a:schemeClr val="accent1"/>
                </a:fgClr>
                <a:bgClr>
                  <a:schemeClr val="bg1"/>
                </a:bgClr>
              </a:patt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Line 13"/>
              <p:cNvSpPr>
                <a:spLocks noChangeShapeType="1"/>
              </p:cNvSpPr>
              <p:nvPr/>
            </p:nvSpPr>
            <p:spPr bwMode="auto">
              <a:xfrm flipH="1">
                <a:off x="2629" y="1775"/>
                <a:ext cx="3" cy="2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Freeform 14"/>
              <p:cNvSpPr>
                <a:spLocks/>
              </p:cNvSpPr>
              <p:nvPr/>
            </p:nvSpPr>
            <p:spPr bwMode="auto">
              <a:xfrm>
                <a:off x="3468" y="1959"/>
                <a:ext cx="92" cy="66"/>
              </a:xfrm>
              <a:custGeom>
                <a:avLst/>
                <a:gdLst>
                  <a:gd name="T0" fmla="*/ 0 w 414"/>
                  <a:gd name="T1" fmla="*/ 0 h 243"/>
                  <a:gd name="T2" fmla="*/ 252 w 414"/>
                  <a:gd name="T3" fmla="*/ 8 h 243"/>
                  <a:gd name="T4" fmla="*/ 382 w 414"/>
                  <a:gd name="T5" fmla="*/ 24 h 243"/>
                  <a:gd name="T6" fmla="*/ 414 w 414"/>
                  <a:gd name="T7" fmla="*/ 97 h 243"/>
                  <a:gd name="T8" fmla="*/ 414 w 414"/>
                  <a:gd name="T9" fmla="*/ 146 h 243"/>
                  <a:gd name="T10" fmla="*/ 390 w 414"/>
                  <a:gd name="T11" fmla="*/ 203 h 243"/>
                  <a:gd name="T12" fmla="*/ 317 w 414"/>
                  <a:gd name="T13" fmla="*/ 227 h 243"/>
                  <a:gd name="T14" fmla="*/ 203 w 414"/>
                  <a:gd name="T15" fmla="*/ 235 h 243"/>
                  <a:gd name="T16" fmla="*/ 114 w 414"/>
                  <a:gd name="T17" fmla="*/ 243 h 243"/>
                  <a:gd name="T18" fmla="*/ 33 w 414"/>
                  <a:gd name="T19" fmla="*/ 186 h 243"/>
                  <a:gd name="T20" fmla="*/ 0 w 414"/>
                  <a:gd name="T2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4" h="243">
                    <a:moveTo>
                      <a:pt x="0" y="0"/>
                    </a:moveTo>
                    <a:lnTo>
                      <a:pt x="252" y="8"/>
                    </a:lnTo>
                    <a:lnTo>
                      <a:pt x="382" y="24"/>
                    </a:lnTo>
                    <a:lnTo>
                      <a:pt x="414" y="97"/>
                    </a:lnTo>
                    <a:lnTo>
                      <a:pt x="414" y="146"/>
                    </a:lnTo>
                    <a:lnTo>
                      <a:pt x="390" y="203"/>
                    </a:lnTo>
                    <a:lnTo>
                      <a:pt x="317" y="227"/>
                    </a:lnTo>
                    <a:lnTo>
                      <a:pt x="203" y="235"/>
                    </a:lnTo>
                    <a:lnTo>
                      <a:pt x="114" y="243"/>
                    </a:lnTo>
                    <a:lnTo>
                      <a:pt x="33" y="186"/>
                    </a:lnTo>
                    <a:lnTo>
                      <a:pt x="0" y="0"/>
                    </a:lnTo>
                    <a:close/>
                  </a:path>
                </a:pathLst>
              </a:custGeom>
              <a:solidFill>
                <a:schemeClr val="tx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Rectangle 15"/>
              <p:cNvSpPr>
                <a:spLocks noChangeArrowheads="1"/>
              </p:cNvSpPr>
              <p:nvPr/>
            </p:nvSpPr>
            <p:spPr bwMode="auto">
              <a:xfrm>
                <a:off x="2910" y="2426"/>
                <a:ext cx="308" cy="32"/>
              </a:xfrm>
              <a:prstGeom prst="rect">
                <a:avLst/>
              </a:prstGeom>
              <a:solidFill>
                <a:srgbClr val="80808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Rectangle 16"/>
              <p:cNvSpPr>
                <a:spLocks noChangeArrowheads="1"/>
              </p:cNvSpPr>
              <p:nvPr/>
            </p:nvSpPr>
            <p:spPr bwMode="auto">
              <a:xfrm>
                <a:off x="2658" y="2126"/>
                <a:ext cx="806" cy="12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Rectangle 17"/>
              <p:cNvSpPr>
                <a:spLocks noChangeArrowheads="1"/>
              </p:cNvSpPr>
              <p:nvPr/>
            </p:nvSpPr>
            <p:spPr bwMode="auto">
              <a:xfrm>
                <a:off x="2815" y="2143"/>
                <a:ext cx="492" cy="5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Line 18"/>
              <p:cNvSpPr>
                <a:spLocks noChangeShapeType="1"/>
              </p:cNvSpPr>
              <p:nvPr/>
            </p:nvSpPr>
            <p:spPr bwMode="auto">
              <a:xfrm flipH="1" flipV="1">
                <a:off x="3053" y="1957"/>
                <a:ext cx="189" cy="5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Line 19"/>
              <p:cNvSpPr>
                <a:spLocks noChangeShapeType="1"/>
              </p:cNvSpPr>
              <p:nvPr/>
            </p:nvSpPr>
            <p:spPr bwMode="auto">
              <a:xfrm flipV="1">
                <a:off x="2894" y="1927"/>
                <a:ext cx="170" cy="9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Rectangle 20"/>
              <p:cNvSpPr>
                <a:spLocks noChangeArrowheads="1"/>
              </p:cNvSpPr>
              <p:nvPr/>
            </p:nvSpPr>
            <p:spPr bwMode="auto">
              <a:xfrm>
                <a:off x="2813" y="2175"/>
                <a:ext cx="492" cy="5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 name="Freeform 21"/>
            <p:cNvSpPr>
              <a:spLocks/>
            </p:cNvSpPr>
            <p:nvPr/>
          </p:nvSpPr>
          <p:spPr bwMode="auto">
            <a:xfrm>
              <a:off x="7305" y="4778969"/>
              <a:ext cx="7664002" cy="278074"/>
            </a:xfrm>
            <a:custGeom>
              <a:avLst/>
              <a:gdLst>
                <a:gd name="T0" fmla="*/ 0 w 1677"/>
                <a:gd name="T1" fmla="*/ 60 h 66"/>
                <a:gd name="T2" fmla="*/ 447 w 1677"/>
                <a:gd name="T3" fmla="*/ 60 h 66"/>
                <a:gd name="T4" fmla="*/ 561 w 1677"/>
                <a:gd name="T5" fmla="*/ 0 h 66"/>
                <a:gd name="T6" fmla="*/ 1497 w 1677"/>
                <a:gd name="T7" fmla="*/ 0 h 66"/>
                <a:gd name="T8" fmla="*/ 1611 w 1677"/>
                <a:gd name="T9" fmla="*/ 66 h 66"/>
                <a:gd name="T10" fmla="*/ 1677 w 1677"/>
                <a:gd name="T11" fmla="*/ 63 h 66"/>
              </a:gdLst>
              <a:ahLst/>
              <a:cxnLst>
                <a:cxn ang="0">
                  <a:pos x="T0" y="T1"/>
                </a:cxn>
                <a:cxn ang="0">
                  <a:pos x="T2" y="T3"/>
                </a:cxn>
                <a:cxn ang="0">
                  <a:pos x="T4" y="T5"/>
                </a:cxn>
                <a:cxn ang="0">
                  <a:pos x="T6" y="T7"/>
                </a:cxn>
                <a:cxn ang="0">
                  <a:pos x="T8" y="T9"/>
                </a:cxn>
                <a:cxn ang="0">
                  <a:pos x="T10" y="T11"/>
                </a:cxn>
              </a:cxnLst>
              <a:rect l="0" t="0" r="r" b="b"/>
              <a:pathLst>
                <a:path w="1677" h="66">
                  <a:moveTo>
                    <a:pt x="0" y="60"/>
                  </a:moveTo>
                  <a:lnTo>
                    <a:pt x="447" y="60"/>
                  </a:lnTo>
                  <a:lnTo>
                    <a:pt x="561" y="0"/>
                  </a:lnTo>
                  <a:lnTo>
                    <a:pt x="1497" y="0"/>
                  </a:lnTo>
                  <a:lnTo>
                    <a:pt x="1611" y="66"/>
                  </a:lnTo>
                  <a:lnTo>
                    <a:pt x="1677" y="63"/>
                  </a:lnTo>
                </a:path>
              </a:pathLst>
            </a:custGeom>
            <a:noFill/>
            <a:ln w="25400" cap="flat"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Freeform 22"/>
            <p:cNvSpPr>
              <a:spLocks/>
            </p:cNvSpPr>
            <p:nvPr/>
          </p:nvSpPr>
          <p:spPr bwMode="auto">
            <a:xfrm>
              <a:off x="-17685" y="4287234"/>
              <a:ext cx="2340575" cy="755476"/>
            </a:xfrm>
            <a:custGeom>
              <a:avLst/>
              <a:gdLst>
                <a:gd name="T0" fmla="*/ 0 w 1868"/>
                <a:gd name="T1" fmla="*/ 670 h 670"/>
                <a:gd name="T2" fmla="*/ 0 w 1868"/>
                <a:gd name="T3" fmla="*/ 603 h 670"/>
                <a:gd name="T4" fmla="*/ 424 w 1868"/>
                <a:gd name="T5" fmla="*/ 576 h 670"/>
                <a:gd name="T6" fmla="*/ 692 w 1868"/>
                <a:gd name="T7" fmla="*/ 494 h 670"/>
                <a:gd name="T8" fmla="*/ 992 w 1868"/>
                <a:gd name="T9" fmla="*/ 389 h 670"/>
                <a:gd name="T10" fmla="*/ 1276 w 1868"/>
                <a:gd name="T11" fmla="*/ 251 h 670"/>
                <a:gd name="T12" fmla="*/ 1414 w 1868"/>
                <a:gd name="T13" fmla="*/ 154 h 670"/>
                <a:gd name="T14" fmla="*/ 1527 w 1868"/>
                <a:gd name="T15" fmla="*/ 64 h 670"/>
                <a:gd name="T16" fmla="*/ 1657 w 1868"/>
                <a:gd name="T17" fmla="*/ 16 h 670"/>
                <a:gd name="T18" fmla="*/ 1852 w 1868"/>
                <a:gd name="T19" fmla="*/ 0 h 670"/>
                <a:gd name="T20" fmla="*/ 1868 w 1868"/>
                <a:gd name="T21" fmla="*/ 503 h 670"/>
                <a:gd name="T22" fmla="*/ 1496 w 1868"/>
                <a:gd name="T23" fmla="*/ 670 h 670"/>
                <a:gd name="T24" fmla="*/ 0 w 1868"/>
                <a:gd name="T25" fmla="*/ 67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670">
                  <a:moveTo>
                    <a:pt x="0" y="670"/>
                  </a:moveTo>
                  <a:lnTo>
                    <a:pt x="0" y="603"/>
                  </a:lnTo>
                  <a:lnTo>
                    <a:pt x="424" y="576"/>
                  </a:lnTo>
                  <a:lnTo>
                    <a:pt x="692" y="494"/>
                  </a:lnTo>
                  <a:lnTo>
                    <a:pt x="992" y="389"/>
                  </a:lnTo>
                  <a:lnTo>
                    <a:pt x="1276" y="251"/>
                  </a:lnTo>
                  <a:lnTo>
                    <a:pt x="1414" y="154"/>
                  </a:lnTo>
                  <a:lnTo>
                    <a:pt x="1527" y="64"/>
                  </a:lnTo>
                  <a:lnTo>
                    <a:pt x="1657" y="16"/>
                  </a:lnTo>
                  <a:lnTo>
                    <a:pt x="1852" y="0"/>
                  </a:lnTo>
                  <a:lnTo>
                    <a:pt x="1868" y="503"/>
                  </a:lnTo>
                  <a:lnTo>
                    <a:pt x="1496" y="670"/>
                  </a:lnTo>
                  <a:lnTo>
                    <a:pt x="0" y="670"/>
                  </a:lnTo>
                  <a:close/>
                </a:path>
              </a:pathLst>
            </a:custGeom>
            <a:solidFill>
              <a:schemeClr val="bg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AutoShape 24"/>
            <p:cNvSpPr>
              <a:spLocks noChangeArrowheads="1"/>
            </p:cNvSpPr>
            <p:nvPr/>
          </p:nvSpPr>
          <p:spPr bwMode="auto">
            <a:xfrm>
              <a:off x="977901" y="2710474"/>
              <a:ext cx="908335" cy="54556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800" dirty="0">
                  <a:solidFill>
                    <a:schemeClr val="tx1"/>
                  </a:solidFill>
                  <a:effectLst/>
                </a:rPr>
                <a:t>WIND</a:t>
              </a:r>
            </a:p>
          </p:txBody>
        </p:sp>
        <p:sp>
          <p:nvSpPr>
            <p:cNvPr id="16" name="Rectangle 25" descr="Dark upward diagonal"/>
            <p:cNvSpPr>
              <a:spLocks noChangeArrowheads="1"/>
            </p:cNvSpPr>
            <p:nvPr/>
          </p:nvSpPr>
          <p:spPr bwMode="auto">
            <a:xfrm>
              <a:off x="450429" y="5029200"/>
              <a:ext cx="7840927" cy="200635"/>
            </a:xfrm>
            <a:prstGeom prst="rect">
              <a:avLst/>
            </a:prstGeom>
            <a:pattFill prst="dkUpDiag">
              <a:fgClr>
                <a:srgbClr val="993300"/>
              </a:fgClr>
              <a:bgClr>
                <a:srgbClr val="FFFFFF"/>
              </a:bgClr>
            </a:pattFill>
            <a:ln>
              <a:noFill/>
            </a:ln>
            <a:effectLst/>
            <a:extLst>
              <a:ext uri="{91240B29-F687-4F45-9708-019B960494DF}">
                <a14:hiddenLine xmlns:a14="http://schemas.microsoft.com/office/drawing/2010/main" w="9525">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Freeform 32"/>
            <p:cNvSpPr>
              <a:spLocks/>
            </p:cNvSpPr>
            <p:nvPr/>
          </p:nvSpPr>
          <p:spPr bwMode="auto">
            <a:xfrm>
              <a:off x="157858" y="3815934"/>
              <a:ext cx="10014774" cy="914449"/>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 name="Freeform 33"/>
            <p:cNvSpPr>
              <a:spLocks/>
            </p:cNvSpPr>
            <p:nvPr/>
          </p:nvSpPr>
          <p:spPr bwMode="auto">
            <a:xfrm>
              <a:off x="105218" y="3520632"/>
              <a:ext cx="10029382" cy="1356168"/>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 name="Freeform 34"/>
            <p:cNvSpPr>
              <a:spLocks/>
            </p:cNvSpPr>
            <p:nvPr/>
          </p:nvSpPr>
          <p:spPr bwMode="auto">
            <a:xfrm>
              <a:off x="-76200" y="3886200"/>
              <a:ext cx="10014774" cy="914449"/>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 name="Freeform 39"/>
            <p:cNvSpPr>
              <a:spLocks/>
            </p:cNvSpPr>
            <p:nvPr/>
          </p:nvSpPr>
          <p:spPr bwMode="auto">
            <a:xfrm>
              <a:off x="119827" y="3491546"/>
              <a:ext cx="10026946" cy="1098533"/>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 name="Freeform 40"/>
            <p:cNvSpPr>
              <a:spLocks/>
            </p:cNvSpPr>
            <p:nvPr/>
          </p:nvSpPr>
          <p:spPr bwMode="auto">
            <a:xfrm>
              <a:off x="76200" y="3352800"/>
              <a:ext cx="10014774" cy="914449"/>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3" name="Oval 42"/>
            <p:cNvSpPr>
              <a:spLocks noChangeArrowheads="1"/>
            </p:cNvSpPr>
            <p:nvPr/>
          </p:nvSpPr>
          <p:spPr bwMode="auto">
            <a:xfrm>
              <a:off x="2337327" y="3979070"/>
              <a:ext cx="832084" cy="800972"/>
            </a:xfrm>
            <a:prstGeom prst="ellipse">
              <a:avLst/>
            </a:prstGeom>
            <a:noFill/>
            <a:ln w="12700" cap="rnd">
              <a:solidFill>
                <a:schemeClr val="bg1"/>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Oval 43"/>
            <p:cNvSpPr>
              <a:spLocks noChangeArrowheads="1"/>
            </p:cNvSpPr>
            <p:nvPr/>
          </p:nvSpPr>
          <p:spPr bwMode="auto">
            <a:xfrm>
              <a:off x="2748794" y="3947214"/>
              <a:ext cx="832084" cy="800972"/>
            </a:xfrm>
            <a:prstGeom prst="ellipse">
              <a:avLst/>
            </a:prstGeom>
            <a:noFill/>
            <a:ln w="12700" cap="rnd">
              <a:solidFill>
                <a:schemeClr val="bg1"/>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 name="Oval 44"/>
            <p:cNvSpPr>
              <a:spLocks noChangeArrowheads="1"/>
            </p:cNvSpPr>
            <p:nvPr/>
          </p:nvSpPr>
          <p:spPr bwMode="auto">
            <a:xfrm>
              <a:off x="2507757" y="3931980"/>
              <a:ext cx="832084" cy="800972"/>
            </a:xfrm>
            <a:prstGeom prst="ellipse">
              <a:avLst/>
            </a:prstGeom>
            <a:noFill/>
            <a:ln w="12700" cap="rnd">
              <a:solidFill>
                <a:schemeClr val="bg1"/>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 name="Oval 45"/>
            <p:cNvSpPr>
              <a:spLocks noChangeArrowheads="1"/>
            </p:cNvSpPr>
            <p:nvPr/>
          </p:nvSpPr>
          <p:spPr bwMode="auto">
            <a:xfrm>
              <a:off x="2409152" y="3972145"/>
              <a:ext cx="832084" cy="800972"/>
            </a:xfrm>
            <a:prstGeom prst="ellipse">
              <a:avLst/>
            </a:prstGeom>
            <a:noFill/>
            <a:ln w="12700" cap="rnd">
              <a:solidFill>
                <a:schemeClr val="bg1"/>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 name="Oval 46"/>
            <p:cNvSpPr>
              <a:spLocks noChangeArrowheads="1"/>
            </p:cNvSpPr>
            <p:nvPr/>
          </p:nvSpPr>
          <p:spPr bwMode="auto">
            <a:xfrm>
              <a:off x="2966702" y="3922284"/>
              <a:ext cx="832084" cy="800972"/>
            </a:xfrm>
            <a:prstGeom prst="ellipse">
              <a:avLst/>
            </a:prstGeom>
            <a:noFill/>
            <a:ln w="12700" cap="rnd">
              <a:solidFill>
                <a:schemeClr val="bg1"/>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 name="Freeform 47"/>
            <p:cNvSpPr>
              <a:spLocks/>
            </p:cNvSpPr>
            <p:nvPr/>
          </p:nvSpPr>
          <p:spPr bwMode="auto">
            <a:xfrm>
              <a:off x="2136463" y="4027304"/>
              <a:ext cx="2631365" cy="754122"/>
            </a:xfrm>
            <a:custGeom>
              <a:avLst/>
              <a:gdLst>
                <a:gd name="T0" fmla="*/ 0 w 1967"/>
                <a:gd name="T1" fmla="*/ 4 h 499"/>
                <a:gd name="T2" fmla="*/ 198 w 1967"/>
                <a:gd name="T3" fmla="*/ 4 h 499"/>
                <a:gd name="T4" fmla="*/ 306 w 1967"/>
                <a:gd name="T5" fmla="*/ 28 h 499"/>
                <a:gd name="T6" fmla="*/ 456 w 1967"/>
                <a:gd name="T7" fmla="*/ 88 h 499"/>
                <a:gd name="T8" fmla="*/ 540 w 1967"/>
                <a:gd name="T9" fmla="*/ 163 h 499"/>
                <a:gd name="T10" fmla="*/ 588 w 1967"/>
                <a:gd name="T11" fmla="*/ 271 h 499"/>
                <a:gd name="T12" fmla="*/ 582 w 1967"/>
                <a:gd name="T13" fmla="*/ 364 h 499"/>
                <a:gd name="T14" fmla="*/ 450 w 1967"/>
                <a:gd name="T15" fmla="*/ 463 h 499"/>
                <a:gd name="T16" fmla="*/ 297 w 1967"/>
                <a:gd name="T17" fmla="*/ 454 h 499"/>
                <a:gd name="T18" fmla="*/ 231 w 1967"/>
                <a:gd name="T19" fmla="*/ 331 h 499"/>
                <a:gd name="T20" fmla="*/ 273 w 1967"/>
                <a:gd name="T21" fmla="*/ 211 h 499"/>
                <a:gd name="T22" fmla="*/ 378 w 1967"/>
                <a:gd name="T23" fmla="*/ 121 h 499"/>
                <a:gd name="T24" fmla="*/ 570 w 1967"/>
                <a:gd name="T25" fmla="*/ 103 h 499"/>
                <a:gd name="T26" fmla="*/ 744 w 1967"/>
                <a:gd name="T27" fmla="*/ 124 h 499"/>
                <a:gd name="T28" fmla="*/ 828 w 1967"/>
                <a:gd name="T29" fmla="*/ 280 h 499"/>
                <a:gd name="T30" fmla="*/ 702 w 1967"/>
                <a:gd name="T31" fmla="*/ 445 h 499"/>
                <a:gd name="T32" fmla="*/ 501 w 1967"/>
                <a:gd name="T33" fmla="*/ 349 h 499"/>
                <a:gd name="T34" fmla="*/ 498 w 1967"/>
                <a:gd name="T35" fmla="*/ 199 h 499"/>
                <a:gd name="T36" fmla="*/ 930 w 1967"/>
                <a:gd name="T37" fmla="*/ 124 h 499"/>
                <a:gd name="T38" fmla="*/ 996 w 1967"/>
                <a:gd name="T39" fmla="*/ 172 h 499"/>
                <a:gd name="T40" fmla="*/ 1041 w 1967"/>
                <a:gd name="T41" fmla="*/ 241 h 499"/>
                <a:gd name="T42" fmla="*/ 984 w 1967"/>
                <a:gd name="T43" fmla="*/ 388 h 499"/>
                <a:gd name="T44" fmla="*/ 768 w 1967"/>
                <a:gd name="T45" fmla="*/ 349 h 499"/>
                <a:gd name="T46" fmla="*/ 813 w 1967"/>
                <a:gd name="T47" fmla="*/ 289 h 499"/>
                <a:gd name="T48" fmla="*/ 969 w 1967"/>
                <a:gd name="T49" fmla="*/ 241 h 499"/>
                <a:gd name="T50" fmla="*/ 1080 w 1967"/>
                <a:gd name="T51" fmla="*/ 241 h 499"/>
                <a:gd name="T52" fmla="*/ 1245 w 1967"/>
                <a:gd name="T53" fmla="*/ 250 h 499"/>
                <a:gd name="T54" fmla="*/ 1347 w 1967"/>
                <a:gd name="T55" fmla="*/ 325 h 499"/>
                <a:gd name="T56" fmla="*/ 1266 w 1967"/>
                <a:gd name="T57" fmla="*/ 421 h 499"/>
                <a:gd name="T58" fmla="*/ 1026 w 1967"/>
                <a:gd name="T59" fmla="*/ 427 h 499"/>
                <a:gd name="T60" fmla="*/ 1017 w 1967"/>
                <a:gd name="T61" fmla="*/ 247 h 499"/>
                <a:gd name="T62" fmla="*/ 1161 w 1967"/>
                <a:gd name="T63" fmla="*/ 136 h 499"/>
                <a:gd name="T64" fmla="*/ 1536 w 1967"/>
                <a:gd name="T65" fmla="*/ 268 h 499"/>
                <a:gd name="T66" fmla="*/ 1524 w 1967"/>
                <a:gd name="T67" fmla="*/ 370 h 499"/>
                <a:gd name="T68" fmla="*/ 1371 w 1967"/>
                <a:gd name="T69" fmla="*/ 454 h 499"/>
                <a:gd name="T70" fmla="*/ 1248 w 1967"/>
                <a:gd name="T71" fmla="*/ 415 h 499"/>
                <a:gd name="T72" fmla="*/ 1359 w 1967"/>
                <a:gd name="T73" fmla="*/ 187 h 499"/>
                <a:gd name="T74" fmla="*/ 1506 w 1967"/>
                <a:gd name="T75" fmla="*/ 157 h 499"/>
                <a:gd name="T76" fmla="*/ 1569 w 1967"/>
                <a:gd name="T77" fmla="*/ 193 h 499"/>
                <a:gd name="T78" fmla="*/ 1716 w 1967"/>
                <a:gd name="T79" fmla="*/ 250 h 499"/>
                <a:gd name="T80" fmla="*/ 1740 w 1967"/>
                <a:gd name="T81" fmla="*/ 295 h 499"/>
                <a:gd name="T82" fmla="*/ 1755 w 1967"/>
                <a:gd name="T83" fmla="*/ 376 h 499"/>
                <a:gd name="T84" fmla="*/ 1704 w 1967"/>
                <a:gd name="T85" fmla="*/ 469 h 499"/>
                <a:gd name="T86" fmla="*/ 1563 w 1967"/>
                <a:gd name="T87" fmla="*/ 475 h 499"/>
                <a:gd name="T88" fmla="*/ 1536 w 1967"/>
                <a:gd name="T89" fmla="*/ 445 h 499"/>
                <a:gd name="T90" fmla="*/ 1569 w 1967"/>
                <a:gd name="T91" fmla="*/ 334 h 499"/>
                <a:gd name="T92" fmla="*/ 1605 w 1967"/>
                <a:gd name="T93" fmla="*/ 307 h 499"/>
                <a:gd name="T94" fmla="*/ 1740 w 1967"/>
                <a:gd name="T95" fmla="*/ 271 h 499"/>
                <a:gd name="T96" fmla="*/ 1827 w 1967"/>
                <a:gd name="T97" fmla="*/ 307 h 499"/>
                <a:gd name="T98" fmla="*/ 1875 w 1967"/>
                <a:gd name="T99" fmla="*/ 343 h 499"/>
                <a:gd name="T100" fmla="*/ 1932 w 1967"/>
                <a:gd name="T101" fmla="*/ 433 h 499"/>
                <a:gd name="T102" fmla="*/ 1662 w 1967"/>
                <a:gd name="T103" fmla="*/ 481 h 499"/>
                <a:gd name="T104" fmla="*/ 1716 w 1967"/>
                <a:gd name="T105" fmla="*/ 328 h 499"/>
                <a:gd name="T106" fmla="*/ 1827 w 1967"/>
                <a:gd name="T107" fmla="*/ 28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67" h="499">
                  <a:moveTo>
                    <a:pt x="0" y="4"/>
                  </a:moveTo>
                  <a:cubicBezTo>
                    <a:pt x="73" y="2"/>
                    <a:pt x="147" y="0"/>
                    <a:pt x="198" y="4"/>
                  </a:cubicBezTo>
                  <a:cubicBezTo>
                    <a:pt x="249" y="8"/>
                    <a:pt x="263" y="14"/>
                    <a:pt x="306" y="28"/>
                  </a:cubicBezTo>
                  <a:cubicBezTo>
                    <a:pt x="349" y="42"/>
                    <a:pt x="417" y="66"/>
                    <a:pt x="456" y="88"/>
                  </a:cubicBezTo>
                  <a:cubicBezTo>
                    <a:pt x="495" y="110"/>
                    <a:pt x="518" y="132"/>
                    <a:pt x="540" y="163"/>
                  </a:cubicBezTo>
                  <a:cubicBezTo>
                    <a:pt x="562" y="194"/>
                    <a:pt x="581" y="238"/>
                    <a:pt x="588" y="271"/>
                  </a:cubicBezTo>
                  <a:cubicBezTo>
                    <a:pt x="595" y="304"/>
                    <a:pt x="605" y="332"/>
                    <a:pt x="582" y="364"/>
                  </a:cubicBezTo>
                  <a:cubicBezTo>
                    <a:pt x="559" y="396"/>
                    <a:pt x="497" y="448"/>
                    <a:pt x="450" y="463"/>
                  </a:cubicBezTo>
                  <a:cubicBezTo>
                    <a:pt x="403" y="478"/>
                    <a:pt x="334" y="476"/>
                    <a:pt x="297" y="454"/>
                  </a:cubicBezTo>
                  <a:cubicBezTo>
                    <a:pt x="260" y="432"/>
                    <a:pt x="235" y="371"/>
                    <a:pt x="231" y="331"/>
                  </a:cubicBezTo>
                  <a:cubicBezTo>
                    <a:pt x="227" y="291"/>
                    <a:pt x="249" y="246"/>
                    <a:pt x="273" y="211"/>
                  </a:cubicBezTo>
                  <a:cubicBezTo>
                    <a:pt x="297" y="176"/>
                    <a:pt x="329" y="139"/>
                    <a:pt x="378" y="121"/>
                  </a:cubicBezTo>
                  <a:cubicBezTo>
                    <a:pt x="427" y="103"/>
                    <a:pt x="509" y="102"/>
                    <a:pt x="570" y="103"/>
                  </a:cubicBezTo>
                  <a:cubicBezTo>
                    <a:pt x="631" y="104"/>
                    <a:pt x="701" y="95"/>
                    <a:pt x="744" y="124"/>
                  </a:cubicBezTo>
                  <a:cubicBezTo>
                    <a:pt x="787" y="153"/>
                    <a:pt x="835" y="227"/>
                    <a:pt x="828" y="280"/>
                  </a:cubicBezTo>
                  <a:cubicBezTo>
                    <a:pt x="821" y="333"/>
                    <a:pt x="756" y="434"/>
                    <a:pt x="702" y="445"/>
                  </a:cubicBezTo>
                  <a:cubicBezTo>
                    <a:pt x="648" y="456"/>
                    <a:pt x="535" y="390"/>
                    <a:pt x="501" y="349"/>
                  </a:cubicBezTo>
                  <a:cubicBezTo>
                    <a:pt x="467" y="308"/>
                    <a:pt x="427" y="236"/>
                    <a:pt x="498" y="199"/>
                  </a:cubicBezTo>
                  <a:cubicBezTo>
                    <a:pt x="569" y="162"/>
                    <a:pt x="847" y="128"/>
                    <a:pt x="930" y="124"/>
                  </a:cubicBezTo>
                  <a:cubicBezTo>
                    <a:pt x="1013" y="120"/>
                    <a:pt x="978" y="153"/>
                    <a:pt x="996" y="172"/>
                  </a:cubicBezTo>
                  <a:cubicBezTo>
                    <a:pt x="1014" y="191"/>
                    <a:pt x="1043" y="205"/>
                    <a:pt x="1041" y="241"/>
                  </a:cubicBezTo>
                  <a:cubicBezTo>
                    <a:pt x="1039" y="277"/>
                    <a:pt x="1029" y="370"/>
                    <a:pt x="984" y="388"/>
                  </a:cubicBezTo>
                  <a:cubicBezTo>
                    <a:pt x="939" y="406"/>
                    <a:pt x="797" y="366"/>
                    <a:pt x="768" y="349"/>
                  </a:cubicBezTo>
                  <a:cubicBezTo>
                    <a:pt x="739" y="332"/>
                    <a:pt x="780" y="307"/>
                    <a:pt x="813" y="289"/>
                  </a:cubicBezTo>
                  <a:cubicBezTo>
                    <a:pt x="846" y="271"/>
                    <a:pt x="925" y="249"/>
                    <a:pt x="969" y="241"/>
                  </a:cubicBezTo>
                  <a:cubicBezTo>
                    <a:pt x="1013" y="233"/>
                    <a:pt x="1034" y="240"/>
                    <a:pt x="1080" y="241"/>
                  </a:cubicBezTo>
                  <a:cubicBezTo>
                    <a:pt x="1126" y="242"/>
                    <a:pt x="1201" y="236"/>
                    <a:pt x="1245" y="250"/>
                  </a:cubicBezTo>
                  <a:cubicBezTo>
                    <a:pt x="1289" y="264"/>
                    <a:pt x="1344" y="297"/>
                    <a:pt x="1347" y="325"/>
                  </a:cubicBezTo>
                  <a:cubicBezTo>
                    <a:pt x="1350" y="353"/>
                    <a:pt x="1319" y="404"/>
                    <a:pt x="1266" y="421"/>
                  </a:cubicBezTo>
                  <a:cubicBezTo>
                    <a:pt x="1213" y="438"/>
                    <a:pt x="1067" y="456"/>
                    <a:pt x="1026" y="427"/>
                  </a:cubicBezTo>
                  <a:cubicBezTo>
                    <a:pt x="985" y="398"/>
                    <a:pt x="995" y="295"/>
                    <a:pt x="1017" y="247"/>
                  </a:cubicBezTo>
                  <a:cubicBezTo>
                    <a:pt x="1039" y="199"/>
                    <a:pt x="1075" y="133"/>
                    <a:pt x="1161" y="136"/>
                  </a:cubicBezTo>
                  <a:cubicBezTo>
                    <a:pt x="1247" y="139"/>
                    <a:pt x="1476" y="229"/>
                    <a:pt x="1536" y="268"/>
                  </a:cubicBezTo>
                  <a:cubicBezTo>
                    <a:pt x="1596" y="307"/>
                    <a:pt x="1551" y="339"/>
                    <a:pt x="1524" y="370"/>
                  </a:cubicBezTo>
                  <a:cubicBezTo>
                    <a:pt x="1497" y="401"/>
                    <a:pt x="1417" y="447"/>
                    <a:pt x="1371" y="454"/>
                  </a:cubicBezTo>
                  <a:cubicBezTo>
                    <a:pt x="1325" y="461"/>
                    <a:pt x="1250" y="459"/>
                    <a:pt x="1248" y="415"/>
                  </a:cubicBezTo>
                  <a:cubicBezTo>
                    <a:pt x="1246" y="371"/>
                    <a:pt x="1316" y="230"/>
                    <a:pt x="1359" y="187"/>
                  </a:cubicBezTo>
                  <a:cubicBezTo>
                    <a:pt x="1402" y="144"/>
                    <a:pt x="1471" y="156"/>
                    <a:pt x="1506" y="157"/>
                  </a:cubicBezTo>
                  <a:cubicBezTo>
                    <a:pt x="1541" y="158"/>
                    <a:pt x="1534" y="177"/>
                    <a:pt x="1569" y="193"/>
                  </a:cubicBezTo>
                  <a:cubicBezTo>
                    <a:pt x="1604" y="209"/>
                    <a:pt x="1687" y="233"/>
                    <a:pt x="1716" y="250"/>
                  </a:cubicBezTo>
                  <a:cubicBezTo>
                    <a:pt x="1745" y="267"/>
                    <a:pt x="1733" y="274"/>
                    <a:pt x="1740" y="295"/>
                  </a:cubicBezTo>
                  <a:cubicBezTo>
                    <a:pt x="1747" y="316"/>
                    <a:pt x="1761" y="347"/>
                    <a:pt x="1755" y="376"/>
                  </a:cubicBezTo>
                  <a:cubicBezTo>
                    <a:pt x="1749" y="405"/>
                    <a:pt x="1736" y="453"/>
                    <a:pt x="1704" y="469"/>
                  </a:cubicBezTo>
                  <a:cubicBezTo>
                    <a:pt x="1672" y="485"/>
                    <a:pt x="1591" y="479"/>
                    <a:pt x="1563" y="475"/>
                  </a:cubicBezTo>
                  <a:cubicBezTo>
                    <a:pt x="1535" y="471"/>
                    <a:pt x="1535" y="468"/>
                    <a:pt x="1536" y="445"/>
                  </a:cubicBezTo>
                  <a:cubicBezTo>
                    <a:pt x="1537" y="422"/>
                    <a:pt x="1558" y="357"/>
                    <a:pt x="1569" y="334"/>
                  </a:cubicBezTo>
                  <a:cubicBezTo>
                    <a:pt x="1580" y="311"/>
                    <a:pt x="1576" y="318"/>
                    <a:pt x="1605" y="307"/>
                  </a:cubicBezTo>
                  <a:cubicBezTo>
                    <a:pt x="1634" y="296"/>
                    <a:pt x="1703" y="271"/>
                    <a:pt x="1740" y="271"/>
                  </a:cubicBezTo>
                  <a:cubicBezTo>
                    <a:pt x="1777" y="271"/>
                    <a:pt x="1805" y="295"/>
                    <a:pt x="1827" y="307"/>
                  </a:cubicBezTo>
                  <a:cubicBezTo>
                    <a:pt x="1849" y="319"/>
                    <a:pt x="1858" y="322"/>
                    <a:pt x="1875" y="343"/>
                  </a:cubicBezTo>
                  <a:cubicBezTo>
                    <a:pt x="1892" y="364"/>
                    <a:pt x="1967" y="410"/>
                    <a:pt x="1932" y="433"/>
                  </a:cubicBezTo>
                  <a:cubicBezTo>
                    <a:pt x="1897" y="456"/>
                    <a:pt x="1698" y="499"/>
                    <a:pt x="1662" y="481"/>
                  </a:cubicBezTo>
                  <a:cubicBezTo>
                    <a:pt x="1626" y="463"/>
                    <a:pt x="1689" y="360"/>
                    <a:pt x="1716" y="328"/>
                  </a:cubicBezTo>
                  <a:cubicBezTo>
                    <a:pt x="1743" y="296"/>
                    <a:pt x="1800" y="280"/>
                    <a:pt x="1827" y="286"/>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9" name="Freeform 48"/>
            <p:cNvSpPr>
              <a:spLocks/>
            </p:cNvSpPr>
            <p:nvPr/>
          </p:nvSpPr>
          <p:spPr bwMode="auto">
            <a:xfrm>
              <a:off x="2468802" y="4035614"/>
              <a:ext cx="2631366" cy="754122"/>
            </a:xfrm>
            <a:custGeom>
              <a:avLst/>
              <a:gdLst>
                <a:gd name="T0" fmla="*/ 0 w 1967"/>
                <a:gd name="T1" fmla="*/ 4 h 499"/>
                <a:gd name="T2" fmla="*/ 198 w 1967"/>
                <a:gd name="T3" fmla="*/ 4 h 499"/>
                <a:gd name="T4" fmla="*/ 306 w 1967"/>
                <a:gd name="T5" fmla="*/ 28 h 499"/>
                <a:gd name="T6" fmla="*/ 456 w 1967"/>
                <a:gd name="T7" fmla="*/ 88 h 499"/>
                <a:gd name="T8" fmla="*/ 540 w 1967"/>
                <a:gd name="T9" fmla="*/ 163 h 499"/>
                <a:gd name="T10" fmla="*/ 588 w 1967"/>
                <a:gd name="T11" fmla="*/ 271 h 499"/>
                <a:gd name="T12" fmla="*/ 582 w 1967"/>
                <a:gd name="T13" fmla="*/ 364 h 499"/>
                <a:gd name="T14" fmla="*/ 450 w 1967"/>
                <a:gd name="T15" fmla="*/ 463 h 499"/>
                <a:gd name="T16" fmla="*/ 297 w 1967"/>
                <a:gd name="T17" fmla="*/ 454 h 499"/>
                <a:gd name="T18" fmla="*/ 231 w 1967"/>
                <a:gd name="T19" fmla="*/ 331 h 499"/>
                <a:gd name="T20" fmla="*/ 273 w 1967"/>
                <a:gd name="T21" fmla="*/ 211 h 499"/>
                <a:gd name="T22" fmla="*/ 378 w 1967"/>
                <a:gd name="T23" fmla="*/ 121 h 499"/>
                <a:gd name="T24" fmla="*/ 570 w 1967"/>
                <a:gd name="T25" fmla="*/ 103 h 499"/>
                <a:gd name="T26" fmla="*/ 744 w 1967"/>
                <a:gd name="T27" fmla="*/ 124 h 499"/>
                <a:gd name="T28" fmla="*/ 828 w 1967"/>
                <a:gd name="T29" fmla="*/ 280 h 499"/>
                <a:gd name="T30" fmla="*/ 702 w 1967"/>
                <a:gd name="T31" fmla="*/ 445 h 499"/>
                <a:gd name="T32" fmla="*/ 501 w 1967"/>
                <a:gd name="T33" fmla="*/ 349 h 499"/>
                <a:gd name="T34" fmla="*/ 498 w 1967"/>
                <a:gd name="T35" fmla="*/ 199 h 499"/>
                <a:gd name="T36" fmla="*/ 930 w 1967"/>
                <a:gd name="T37" fmla="*/ 124 h 499"/>
                <a:gd name="T38" fmla="*/ 996 w 1967"/>
                <a:gd name="T39" fmla="*/ 172 h 499"/>
                <a:gd name="T40" fmla="*/ 1041 w 1967"/>
                <a:gd name="T41" fmla="*/ 241 h 499"/>
                <a:gd name="T42" fmla="*/ 984 w 1967"/>
                <a:gd name="T43" fmla="*/ 388 h 499"/>
                <a:gd name="T44" fmla="*/ 768 w 1967"/>
                <a:gd name="T45" fmla="*/ 349 h 499"/>
                <a:gd name="T46" fmla="*/ 813 w 1967"/>
                <a:gd name="T47" fmla="*/ 289 h 499"/>
                <a:gd name="T48" fmla="*/ 969 w 1967"/>
                <a:gd name="T49" fmla="*/ 241 h 499"/>
                <a:gd name="T50" fmla="*/ 1080 w 1967"/>
                <a:gd name="T51" fmla="*/ 241 h 499"/>
                <a:gd name="T52" fmla="*/ 1245 w 1967"/>
                <a:gd name="T53" fmla="*/ 250 h 499"/>
                <a:gd name="T54" fmla="*/ 1347 w 1967"/>
                <a:gd name="T55" fmla="*/ 325 h 499"/>
                <a:gd name="T56" fmla="*/ 1266 w 1967"/>
                <a:gd name="T57" fmla="*/ 421 h 499"/>
                <a:gd name="T58" fmla="*/ 1026 w 1967"/>
                <a:gd name="T59" fmla="*/ 427 h 499"/>
                <a:gd name="T60" fmla="*/ 1017 w 1967"/>
                <a:gd name="T61" fmla="*/ 247 h 499"/>
                <a:gd name="T62" fmla="*/ 1161 w 1967"/>
                <a:gd name="T63" fmla="*/ 136 h 499"/>
                <a:gd name="T64" fmla="*/ 1536 w 1967"/>
                <a:gd name="T65" fmla="*/ 268 h 499"/>
                <a:gd name="T66" fmla="*/ 1524 w 1967"/>
                <a:gd name="T67" fmla="*/ 370 h 499"/>
                <a:gd name="T68" fmla="*/ 1371 w 1967"/>
                <a:gd name="T69" fmla="*/ 454 h 499"/>
                <a:gd name="T70" fmla="*/ 1248 w 1967"/>
                <a:gd name="T71" fmla="*/ 415 h 499"/>
                <a:gd name="T72" fmla="*/ 1359 w 1967"/>
                <a:gd name="T73" fmla="*/ 187 h 499"/>
                <a:gd name="T74" fmla="*/ 1506 w 1967"/>
                <a:gd name="T75" fmla="*/ 157 h 499"/>
                <a:gd name="T76" fmla="*/ 1569 w 1967"/>
                <a:gd name="T77" fmla="*/ 193 h 499"/>
                <a:gd name="T78" fmla="*/ 1716 w 1967"/>
                <a:gd name="T79" fmla="*/ 250 h 499"/>
                <a:gd name="T80" fmla="*/ 1740 w 1967"/>
                <a:gd name="T81" fmla="*/ 295 h 499"/>
                <a:gd name="T82" fmla="*/ 1755 w 1967"/>
                <a:gd name="T83" fmla="*/ 376 h 499"/>
                <a:gd name="T84" fmla="*/ 1704 w 1967"/>
                <a:gd name="T85" fmla="*/ 469 h 499"/>
                <a:gd name="T86" fmla="*/ 1563 w 1967"/>
                <a:gd name="T87" fmla="*/ 475 h 499"/>
                <a:gd name="T88" fmla="*/ 1536 w 1967"/>
                <a:gd name="T89" fmla="*/ 445 h 499"/>
                <a:gd name="T90" fmla="*/ 1569 w 1967"/>
                <a:gd name="T91" fmla="*/ 334 h 499"/>
                <a:gd name="T92" fmla="*/ 1605 w 1967"/>
                <a:gd name="T93" fmla="*/ 307 h 499"/>
                <a:gd name="T94" fmla="*/ 1740 w 1967"/>
                <a:gd name="T95" fmla="*/ 271 h 499"/>
                <a:gd name="T96" fmla="*/ 1827 w 1967"/>
                <a:gd name="T97" fmla="*/ 307 h 499"/>
                <a:gd name="T98" fmla="*/ 1875 w 1967"/>
                <a:gd name="T99" fmla="*/ 343 h 499"/>
                <a:gd name="T100" fmla="*/ 1932 w 1967"/>
                <a:gd name="T101" fmla="*/ 433 h 499"/>
                <a:gd name="T102" fmla="*/ 1662 w 1967"/>
                <a:gd name="T103" fmla="*/ 481 h 499"/>
                <a:gd name="T104" fmla="*/ 1716 w 1967"/>
                <a:gd name="T105" fmla="*/ 328 h 499"/>
                <a:gd name="T106" fmla="*/ 1827 w 1967"/>
                <a:gd name="T107" fmla="*/ 28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67" h="499">
                  <a:moveTo>
                    <a:pt x="0" y="4"/>
                  </a:moveTo>
                  <a:cubicBezTo>
                    <a:pt x="73" y="2"/>
                    <a:pt x="147" y="0"/>
                    <a:pt x="198" y="4"/>
                  </a:cubicBezTo>
                  <a:cubicBezTo>
                    <a:pt x="249" y="8"/>
                    <a:pt x="263" y="14"/>
                    <a:pt x="306" y="28"/>
                  </a:cubicBezTo>
                  <a:cubicBezTo>
                    <a:pt x="349" y="42"/>
                    <a:pt x="417" y="66"/>
                    <a:pt x="456" y="88"/>
                  </a:cubicBezTo>
                  <a:cubicBezTo>
                    <a:pt x="495" y="110"/>
                    <a:pt x="518" y="132"/>
                    <a:pt x="540" y="163"/>
                  </a:cubicBezTo>
                  <a:cubicBezTo>
                    <a:pt x="562" y="194"/>
                    <a:pt x="581" y="238"/>
                    <a:pt x="588" y="271"/>
                  </a:cubicBezTo>
                  <a:cubicBezTo>
                    <a:pt x="595" y="304"/>
                    <a:pt x="605" y="332"/>
                    <a:pt x="582" y="364"/>
                  </a:cubicBezTo>
                  <a:cubicBezTo>
                    <a:pt x="559" y="396"/>
                    <a:pt x="497" y="448"/>
                    <a:pt x="450" y="463"/>
                  </a:cubicBezTo>
                  <a:cubicBezTo>
                    <a:pt x="403" y="478"/>
                    <a:pt x="334" y="476"/>
                    <a:pt x="297" y="454"/>
                  </a:cubicBezTo>
                  <a:cubicBezTo>
                    <a:pt x="260" y="432"/>
                    <a:pt x="235" y="371"/>
                    <a:pt x="231" y="331"/>
                  </a:cubicBezTo>
                  <a:cubicBezTo>
                    <a:pt x="227" y="291"/>
                    <a:pt x="249" y="246"/>
                    <a:pt x="273" y="211"/>
                  </a:cubicBezTo>
                  <a:cubicBezTo>
                    <a:pt x="297" y="176"/>
                    <a:pt x="329" y="139"/>
                    <a:pt x="378" y="121"/>
                  </a:cubicBezTo>
                  <a:cubicBezTo>
                    <a:pt x="427" y="103"/>
                    <a:pt x="509" y="102"/>
                    <a:pt x="570" y="103"/>
                  </a:cubicBezTo>
                  <a:cubicBezTo>
                    <a:pt x="631" y="104"/>
                    <a:pt x="701" y="95"/>
                    <a:pt x="744" y="124"/>
                  </a:cubicBezTo>
                  <a:cubicBezTo>
                    <a:pt x="787" y="153"/>
                    <a:pt x="835" y="227"/>
                    <a:pt x="828" y="280"/>
                  </a:cubicBezTo>
                  <a:cubicBezTo>
                    <a:pt x="821" y="333"/>
                    <a:pt x="756" y="434"/>
                    <a:pt x="702" y="445"/>
                  </a:cubicBezTo>
                  <a:cubicBezTo>
                    <a:pt x="648" y="456"/>
                    <a:pt x="535" y="390"/>
                    <a:pt x="501" y="349"/>
                  </a:cubicBezTo>
                  <a:cubicBezTo>
                    <a:pt x="467" y="308"/>
                    <a:pt x="427" y="236"/>
                    <a:pt x="498" y="199"/>
                  </a:cubicBezTo>
                  <a:cubicBezTo>
                    <a:pt x="569" y="162"/>
                    <a:pt x="847" y="128"/>
                    <a:pt x="930" y="124"/>
                  </a:cubicBezTo>
                  <a:cubicBezTo>
                    <a:pt x="1013" y="120"/>
                    <a:pt x="978" y="153"/>
                    <a:pt x="996" y="172"/>
                  </a:cubicBezTo>
                  <a:cubicBezTo>
                    <a:pt x="1014" y="191"/>
                    <a:pt x="1043" y="205"/>
                    <a:pt x="1041" y="241"/>
                  </a:cubicBezTo>
                  <a:cubicBezTo>
                    <a:pt x="1039" y="277"/>
                    <a:pt x="1029" y="370"/>
                    <a:pt x="984" y="388"/>
                  </a:cubicBezTo>
                  <a:cubicBezTo>
                    <a:pt x="939" y="406"/>
                    <a:pt x="797" y="366"/>
                    <a:pt x="768" y="349"/>
                  </a:cubicBezTo>
                  <a:cubicBezTo>
                    <a:pt x="739" y="332"/>
                    <a:pt x="780" y="307"/>
                    <a:pt x="813" y="289"/>
                  </a:cubicBezTo>
                  <a:cubicBezTo>
                    <a:pt x="846" y="271"/>
                    <a:pt x="925" y="249"/>
                    <a:pt x="969" y="241"/>
                  </a:cubicBezTo>
                  <a:cubicBezTo>
                    <a:pt x="1013" y="233"/>
                    <a:pt x="1034" y="240"/>
                    <a:pt x="1080" y="241"/>
                  </a:cubicBezTo>
                  <a:cubicBezTo>
                    <a:pt x="1126" y="242"/>
                    <a:pt x="1201" y="236"/>
                    <a:pt x="1245" y="250"/>
                  </a:cubicBezTo>
                  <a:cubicBezTo>
                    <a:pt x="1289" y="264"/>
                    <a:pt x="1344" y="297"/>
                    <a:pt x="1347" y="325"/>
                  </a:cubicBezTo>
                  <a:cubicBezTo>
                    <a:pt x="1350" y="353"/>
                    <a:pt x="1319" y="404"/>
                    <a:pt x="1266" y="421"/>
                  </a:cubicBezTo>
                  <a:cubicBezTo>
                    <a:pt x="1213" y="438"/>
                    <a:pt x="1067" y="456"/>
                    <a:pt x="1026" y="427"/>
                  </a:cubicBezTo>
                  <a:cubicBezTo>
                    <a:pt x="985" y="398"/>
                    <a:pt x="995" y="295"/>
                    <a:pt x="1017" y="247"/>
                  </a:cubicBezTo>
                  <a:cubicBezTo>
                    <a:pt x="1039" y="199"/>
                    <a:pt x="1075" y="133"/>
                    <a:pt x="1161" y="136"/>
                  </a:cubicBezTo>
                  <a:cubicBezTo>
                    <a:pt x="1247" y="139"/>
                    <a:pt x="1476" y="229"/>
                    <a:pt x="1536" y="268"/>
                  </a:cubicBezTo>
                  <a:cubicBezTo>
                    <a:pt x="1596" y="307"/>
                    <a:pt x="1551" y="339"/>
                    <a:pt x="1524" y="370"/>
                  </a:cubicBezTo>
                  <a:cubicBezTo>
                    <a:pt x="1497" y="401"/>
                    <a:pt x="1417" y="447"/>
                    <a:pt x="1371" y="454"/>
                  </a:cubicBezTo>
                  <a:cubicBezTo>
                    <a:pt x="1325" y="461"/>
                    <a:pt x="1250" y="459"/>
                    <a:pt x="1248" y="415"/>
                  </a:cubicBezTo>
                  <a:cubicBezTo>
                    <a:pt x="1246" y="371"/>
                    <a:pt x="1316" y="230"/>
                    <a:pt x="1359" y="187"/>
                  </a:cubicBezTo>
                  <a:cubicBezTo>
                    <a:pt x="1402" y="144"/>
                    <a:pt x="1471" y="156"/>
                    <a:pt x="1506" y="157"/>
                  </a:cubicBezTo>
                  <a:cubicBezTo>
                    <a:pt x="1541" y="158"/>
                    <a:pt x="1534" y="177"/>
                    <a:pt x="1569" y="193"/>
                  </a:cubicBezTo>
                  <a:cubicBezTo>
                    <a:pt x="1604" y="209"/>
                    <a:pt x="1687" y="233"/>
                    <a:pt x="1716" y="250"/>
                  </a:cubicBezTo>
                  <a:cubicBezTo>
                    <a:pt x="1745" y="267"/>
                    <a:pt x="1733" y="274"/>
                    <a:pt x="1740" y="295"/>
                  </a:cubicBezTo>
                  <a:cubicBezTo>
                    <a:pt x="1747" y="316"/>
                    <a:pt x="1761" y="347"/>
                    <a:pt x="1755" y="376"/>
                  </a:cubicBezTo>
                  <a:cubicBezTo>
                    <a:pt x="1749" y="405"/>
                    <a:pt x="1736" y="453"/>
                    <a:pt x="1704" y="469"/>
                  </a:cubicBezTo>
                  <a:cubicBezTo>
                    <a:pt x="1672" y="485"/>
                    <a:pt x="1591" y="479"/>
                    <a:pt x="1563" y="475"/>
                  </a:cubicBezTo>
                  <a:cubicBezTo>
                    <a:pt x="1535" y="471"/>
                    <a:pt x="1535" y="468"/>
                    <a:pt x="1536" y="445"/>
                  </a:cubicBezTo>
                  <a:cubicBezTo>
                    <a:pt x="1537" y="422"/>
                    <a:pt x="1558" y="357"/>
                    <a:pt x="1569" y="334"/>
                  </a:cubicBezTo>
                  <a:cubicBezTo>
                    <a:pt x="1580" y="311"/>
                    <a:pt x="1576" y="318"/>
                    <a:pt x="1605" y="307"/>
                  </a:cubicBezTo>
                  <a:cubicBezTo>
                    <a:pt x="1634" y="296"/>
                    <a:pt x="1703" y="271"/>
                    <a:pt x="1740" y="271"/>
                  </a:cubicBezTo>
                  <a:cubicBezTo>
                    <a:pt x="1777" y="271"/>
                    <a:pt x="1805" y="295"/>
                    <a:pt x="1827" y="307"/>
                  </a:cubicBezTo>
                  <a:cubicBezTo>
                    <a:pt x="1849" y="319"/>
                    <a:pt x="1858" y="322"/>
                    <a:pt x="1875" y="343"/>
                  </a:cubicBezTo>
                  <a:cubicBezTo>
                    <a:pt x="1892" y="364"/>
                    <a:pt x="1967" y="410"/>
                    <a:pt x="1932" y="433"/>
                  </a:cubicBezTo>
                  <a:cubicBezTo>
                    <a:pt x="1897" y="456"/>
                    <a:pt x="1698" y="499"/>
                    <a:pt x="1662" y="481"/>
                  </a:cubicBezTo>
                  <a:cubicBezTo>
                    <a:pt x="1626" y="463"/>
                    <a:pt x="1689" y="360"/>
                    <a:pt x="1716" y="328"/>
                  </a:cubicBezTo>
                  <a:cubicBezTo>
                    <a:pt x="1743" y="296"/>
                    <a:pt x="1800" y="280"/>
                    <a:pt x="1827" y="286"/>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 name="Freeform 49"/>
            <p:cNvSpPr>
              <a:spLocks/>
            </p:cNvSpPr>
            <p:nvPr/>
          </p:nvSpPr>
          <p:spPr bwMode="auto">
            <a:xfrm>
              <a:off x="2377500" y="4035614"/>
              <a:ext cx="2631365" cy="754122"/>
            </a:xfrm>
            <a:custGeom>
              <a:avLst/>
              <a:gdLst>
                <a:gd name="T0" fmla="*/ 0 w 1967"/>
                <a:gd name="T1" fmla="*/ 4 h 499"/>
                <a:gd name="T2" fmla="*/ 198 w 1967"/>
                <a:gd name="T3" fmla="*/ 4 h 499"/>
                <a:gd name="T4" fmla="*/ 306 w 1967"/>
                <a:gd name="T5" fmla="*/ 28 h 499"/>
                <a:gd name="T6" fmla="*/ 456 w 1967"/>
                <a:gd name="T7" fmla="*/ 88 h 499"/>
                <a:gd name="T8" fmla="*/ 540 w 1967"/>
                <a:gd name="T9" fmla="*/ 163 h 499"/>
                <a:gd name="T10" fmla="*/ 588 w 1967"/>
                <a:gd name="T11" fmla="*/ 271 h 499"/>
                <a:gd name="T12" fmla="*/ 582 w 1967"/>
                <a:gd name="T13" fmla="*/ 364 h 499"/>
                <a:gd name="T14" fmla="*/ 450 w 1967"/>
                <a:gd name="T15" fmla="*/ 463 h 499"/>
                <a:gd name="T16" fmla="*/ 297 w 1967"/>
                <a:gd name="T17" fmla="*/ 454 h 499"/>
                <a:gd name="T18" fmla="*/ 231 w 1967"/>
                <a:gd name="T19" fmla="*/ 331 h 499"/>
                <a:gd name="T20" fmla="*/ 273 w 1967"/>
                <a:gd name="T21" fmla="*/ 211 h 499"/>
                <a:gd name="T22" fmla="*/ 378 w 1967"/>
                <a:gd name="T23" fmla="*/ 121 h 499"/>
                <a:gd name="T24" fmla="*/ 570 w 1967"/>
                <a:gd name="T25" fmla="*/ 103 h 499"/>
                <a:gd name="T26" fmla="*/ 744 w 1967"/>
                <a:gd name="T27" fmla="*/ 124 h 499"/>
                <a:gd name="T28" fmla="*/ 828 w 1967"/>
                <a:gd name="T29" fmla="*/ 280 h 499"/>
                <a:gd name="T30" fmla="*/ 702 w 1967"/>
                <a:gd name="T31" fmla="*/ 445 h 499"/>
                <a:gd name="T32" fmla="*/ 501 w 1967"/>
                <a:gd name="T33" fmla="*/ 349 h 499"/>
                <a:gd name="T34" fmla="*/ 498 w 1967"/>
                <a:gd name="T35" fmla="*/ 199 h 499"/>
                <a:gd name="T36" fmla="*/ 930 w 1967"/>
                <a:gd name="T37" fmla="*/ 124 h 499"/>
                <a:gd name="T38" fmla="*/ 996 w 1967"/>
                <a:gd name="T39" fmla="*/ 172 h 499"/>
                <a:gd name="T40" fmla="*/ 1041 w 1967"/>
                <a:gd name="T41" fmla="*/ 241 h 499"/>
                <a:gd name="T42" fmla="*/ 984 w 1967"/>
                <a:gd name="T43" fmla="*/ 388 h 499"/>
                <a:gd name="T44" fmla="*/ 768 w 1967"/>
                <a:gd name="T45" fmla="*/ 349 h 499"/>
                <a:gd name="T46" fmla="*/ 813 w 1967"/>
                <a:gd name="T47" fmla="*/ 289 h 499"/>
                <a:gd name="T48" fmla="*/ 969 w 1967"/>
                <a:gd name="T49" fmla="*/ 241 h 499"/>
                <a:gd name="T50" fmla="*/ 1080 w 1967"/>
                <a:gd name="T51" fmla="*/ 241 h 499"/>
                <a:gd name="T52" fmla="*/ 1245 w 1967"/>
                <a:gd name="T53" fmla="*/ 250 h 499"/>
                <a:gd name="T54" fmla="*/ 1347 w 1967"/>
                <a:gd name="T55" fmla="*/ 325 h 499"/>
                <a:gd name="T56" fmla="*/ 1266 w 1967"/>
                <a:gd name="T57" fmla="*/ 421 h 499"/>
                <a:gd name="T58" fmla="*/ 1026 w 1967"/>
                <a:gd name="T59" fmla="*/ 427 h 499"/>
                <a:gd name="T60" fmla="*/ 1017 w 1967"/>
                <a:gd name="T61" fmla="*/ 247 h 499"/>
                <a:gd name="T62" fmla="*/ 1161 w 1967"/>
                <a:gd name="T63" fmla="*/ 136 h 499"/>
                <a:gd name="T64" fmla="*/ 1536 w 1967"/>
                <a:gd name="T65" fmla="*/ 268 h 499"/>
                <a:gd name="T66" fmla="*/ 1524 w 1967"/>
                <a:gd name="T67" fmla="*/ 370 h 499"/>
                <a:gd name="T68" fmla="*/ 1371 w 1967"/>
                <a:gd name="T69" fmla="*/ 454 h 499"/>
                <a:gd name="T70" fmla="*/ 1248 w 1967"/>
                <a:gd name="T71" fmla="*/ 415 h 499"/>
                <a:gd name="T72" fmla="*/ 1359 w 1967"/>
                <a:gd name="T73" fmla="*/ 187 h 499"/>
                <a:gd name="T74" fmla="*/ 1506 w 1967"/>
                <a:gd name="T75" fmla="*/ 157 h 499"/>
                <a:gd name="T76" fmla="*/ 1569 w 1967"/>
                <a:gd name="T77" fmla="*/ 193 h 499"/>
                <a:gd name="T78" fmla="*/ 1716 w 1967"/>
                <a:gd name="T79" fmla="*/ 250 h 499"/>
                <a:gd name="T80" fmla="*/ 1740 w 1967"/>
                <a:gd name="T81" fmla="*/ 295 h 499"/>
                <a:gd name="T82" fmla="*/ 1755 w 1967"/>
                <a:gd name="T83" fmla="*/ 376 h 499"/>
                <a:gd name="T84" fmla="*/ 1704 w 1967"/>
                <a:gd name="T85" fmla="*/ 469 h 499"/>
                <a:gd name="T86" fmla="*/ 1563 w 1967"/>
                <a:gd name="T87" fmla="*/ 475 h 499"/>
                <a:gd name="T88" fmla="*/ 1536 w 1967"/>
                <a:gd name="T89" fmla="*/ 445 h 499"/>
                <a:gd name="T90" fmla="*/ 1569 w 1967"/>
                <a:gd name="T91" fmla="*/ 334 h 499"/>
                <a:gd name="T92" fmla="*/ 1605 w 1967"/>
                <a:gd name="T93" fmla="*/ 307 h 499"/>
                <a:gd name="T94" fmla="*/ 1740 w 1967"/>
                <a:gd name="T95" fmla="*/ 271 h 499"/>
                <a:gd name="T96" fmla="*/ 1827 w 1967"/>
                <a:gd name="T97" fmla="*/ 307 h 499"/>
                <a:gd name="T98" fmla="*/ 1875 w 1967"/>
                <a:gd name="T99" fmla="*/ 343 h 499"/>
                <a:gd name="T100" fmla="*/ 1932 w 1967"/>
                <a:gd name="T101" fmla="*/ 433 h 499"/>
                <a:gd name="T102" fmla="*/ 1662 w 1967"/>
                <a:gd name="T103" fmla="*/ 481 h 499"/>
                <a:gd name="T104" fmla="*/ 1716 w 1967"/>
                <a:gd name="T105" fmla="*/ 328 h 499"/>
                <a:gd name="T106" fmla="*/ 1827 w 1967"/>
                <a:gd name="T107" fmla="*/ 28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67" h="499">
                  <a:moveTo>
                    <a:pt x="0" y="4"/>
                  </a:moveTo>
                  <a:cubicBezTo>
                    <a:pt x="73" y="2"/>
                    <a:pt x="147" y="0"/>
                    <a:pt x="198" y="4"/>
                  </a:cubicBezTo>
                  <a:cubicBezTo>
                    <a:pt x="249" y="8"/>
                    <a:pt x="263" y="14"/>
                    <a:pt x="306" y="28"/>
                  </a:cubicBezTo>
                  <a:cubicBezTo>
                    <a:pt x="349" y="42"/>
                    <a:pt x="417" y="66"/>
                    <a:pt x="456" y="88"/>
                  </a:cubicBezTo>
                  <a:cubicBezTo>
                    <a:pt x="495" y="110"/>
                    <a:pt x="518" y="132"/>
                    <a:pt x="540" y="163"/>
                  </a:cubicBezTo>
                  <a:cubicBezTo>
                    <a:pt x="562" y="194"/>
                    <a:pt x="581" y="238"/>
                    <a:pt x="588" y="271"/>
                  </a:cubicBezTo>
                  <a:cubicBezTo>
                    <a:pt x="595" y="304"/>
                    <a:pt x="605" y="332"/>
                    <a:pt x="582" y="364"/>
                  </a:cubicBezTo>
                  <a:cubicBezTo>
                    <a:pt x="559" y="396"/>
                    <a:pt x="497" y="448"/>
                    <a:pt x="450" y="463"/>
                  </a:cubicBezTo>
                  <a:cubicBezTo>
                    <a:pt x="403" y="478"/>
                    <a:pt x="334" y="476"/>
                    <a:pt x="297" y="454"/>
                  </a:cubicBezTo>
                  <a:cubicBezTo>
                    <a:pt x="260" y="432"/>
                    <a:pt x="235" y="371"/>
                    <a:pt x="231" y="331"/>
                  </a:cubicBezTo>
                  <a:cubicBezTo>
                    <a:pt x="227" y="291"/>
                    <a:pt x="249" y="246"/>
                    <a:pt x="273" y="211"/>
                  </a:cubicBezTo>
                  <a:cubicBezTo>
                    <a:pt x="297" y="176"/>
                    <a:pt x="329" y="139"/>
                    <a:pt x="378" y="121"/>
                  </a:cubicBezTo>
                  <a:cubicBezTo>
                    <a:pt x="427" y="103"/>
                    <a:pt x="509" y="102"/>
                    <a:pt x="570" y="103"/>
                  </a:cubicBezTo>
                  <a:cubicBezTo>
                    <a:pt x="631" y="104"/>
                    <a:pt x="701" y="95"/>
                    <a:pt x="744" y="124"/>
                  </a:cubicBezTo>
                  <a:cubicBezTo>
                    <a:pt x="787" y="153"/>
                    <a:pt x="835" y="227"/>
                    <a:pt x="828" y="280"/>
                  </a:cubicBezTo>
                  <a:cubicBezTo>
                    <a:pt x="821" y="333"/>
                    <a:pt x="756" y="434"/>
                    <a:pt x="702" y="445"/>
                  </a:cubicBezTo>
                  <a:cubicBezTo>
                    <a:pt x="648" y="456"/>
                    <a:pt x="535" y="390"/>
                    <a:pt x="501" y="349"/>
                  </a:cubicBezTo>
                  <a:cubicBezTo>
                    <a:pt x="467" y="308"/>
                    <a:pt x="427" y="236"/>
                    <a:pt x="498" y="199"/>
                  </a:cubicBezTo>
                  <a:cubicBezTo>
                    <a:pt x="569" y="162"/>
                    <a:pt x="847" y="128"/>
                    <a:pt x="930" y="124"/>
                  </a:cubicBezTo>
                  <a:cubicBezTo>
                    <a:pt x="1013" y="120"/>
                    <a:pt x="978" y="153"/>
                    <a:pt x="996" y="172"/>
                  </a:cubicBezTo>
                  <a:cubicBezTo>
                    <a:pt x="1014" y="191"/>
                    <a:pt x="1043" y="205"/>
                    <a:pt x="1041" y="241"/>
                  </a:cubicBezTo>
                  <a:cubicBezTo>
                    <a:pt x="1039" y="277"/>
                    <a:pt x="1029" y="370"/>
                    <a:pt x="984" y="388"/>
                  </a:cubicBezTo>
                  <a:cubicBezTo>
                    <a:pt x="939" y="406"/>
                    <a:pt x="797" y="366"/>
                    <a:pt x="768" y="349"/>
                  </a:cubicBezTo>
                  <a:cubicBezTo>
                    <a:pt x="739" y="332"/>
                    <a:pt x="780" y="307"/>
                    <a:pt x="813" y="289"/>
                  </a:cubicBezTo>
                  <a:cubicBezTo>
                    <a:pt x="846" y="271"/>
                    <a:pt x="925" y="249"/>
                    <a:pt x="969" y="241"/>
                  </a:cubicBezTo>
                  <a:cubicBezTo>
                    <a:pt x="1013" y="233"/>
                    <a:pt x="1034" y="240"/>
                    <a:pt x="1080" y="241"/>
                  </a:cubicBezTo>
                  <a:cubicBezTo>
                    <a:pt x="1126" y="242"/>
                    <a:pt x="1201" y="236"/>
                    <a:pt x="1245" y="250"/>
                  </a:cubicBezTo>
                  <a:cubicBezTo>
                    <a:pt x="1289" y="264"/>
                    <a:pt x="1344" y="297"/>
                    <a:pt x="1347" y="325"/>
                  </a:cubicBezTo>
                  <a:cubicBezTo>
                    <a:pt x="1350" y="353"/>
                    <a:pt x="1319" y="404"/>
                    <a:pt x="1266" y="421"/>
                  </a:cubicBezTo>
                  <a:cubicBezTo>
                    <a:pt x="1213" y="438"/>
                    <a:pt x="1067" y="456"/>
                    <a:pt x="1026" y="427"/>
                  </a:cubicBezTo>
                  <a:cubicBezTo>
                    <a:pt x="985" y="398"/>
                    <a:pt x="995" y="295"/>
                    <a:pt x="1017" y="247"/>
                  </a:cubicBezTo>
                  <a:cubicBezTo>
                    <a:pt x="1039" y="199"/>
                    <a:pt x="1075" y="133"/>
                    <a:pt x="1161" y="136"/>
                  </a:cubicBezTo>
                  <a:cubicBezTo>
                    <a:pt x="1247" y="139"/>
                    <a:pt x="1476" y="229"/>
                    <a:pt x="1536" y="268"/>
                  </a:cubicBezTo>
                  <a:cubicBezTo>
                    <a:pt x="1596" y="307"/>
                    <a:pt x="1551" y="339"/>
                    <a:pt x="1524" y="370"/>
                  </a:cubicBezTo>
                  <a:cubicBezTo>
                    <a:pt x="1497" y="401"/>
                    <a:pt x="1417" y="447"/>
                    <a:pt x="1371" y="454"/>
                  </a:cubicBezTo>
                  <a:cubicBezTo>
                    <a:pt x="1325" y="461"/>
                    <a:pt x="1250" y="459"/>
                    <a:pt x="1248" y="415"/>
                  </a:cubicBezTo>
                  <a:cubicBezTo>
                    <a:pt x="1246" y="371"/>
                    <a:pt x="1316" y="230"/>
                    <a:pt x="1359" y="187"/>
                  </a:cubicBezTo>
                  <a:cubicBezTo>
                    <a:pt x="1402" y="144"/>
                    <a:pt x="1471" y="156"/>
                    <a:pt x="1506" y="157"/>
                  </a:cubicBezTo>
                  <a:cubicBezTo>
                    <a:pt x="1541" y="158"/>
                    <a:pt x="1534" y="177"/>
                    <a:pt x="1569" y="193"/>
                  </a:cubicBezTo>
                  <a:cubicBezTo>
                    <a:pt x="1604" y="209"/>
                    <a:pt x="1687" y="233"/>
                    <a:pt x="1716" y="250"/>
                  </a:cubicBezTo>
                  <a:cubicBezTo>
                    <a:pt x="1745" y="267"/>
                    <a:pt x="1733" y="274"/>
                    <a:pt x="1740" y="295"/>
                  </a:cubicBezTo>
                  <a:cubicBezTo>
                    <a:pt x="1747" y="316"/>
                    <a:pt x="1761" y="347"/>
                    <a:pt x="1755" y="376"/>
                  </a:cubicBezTo>
                  <a:cubicBezTo>
                    <a:pt x="1749" y="405"/>
                    <a:pt x="1736" y="453"/>
                    <a:pt x="1704" y="469"/>
                  </a:cubicBezTo>
                  <a:cubicBezTo>
                    <a:pt x="1672" y="485"/>
                    <a:pt x="1591" y="479"/>
                    <a:pt x="1563" y="475"/>
                  </a:cubicBezTo>
                  <a:cubicBezTo>
                    <a:pt x="1535" y="471"/>
                    <a:pt x="1535" y="468"/>
                    <a:pt x="1536" y="445"/>
                  </a:cubicBezTo>
                  <a:cubicBezTo>
                    <a:pt x="1537" y="422"/>
                    <a:pt x="1558" y="357"/>
                    <a:pt x="1569" y="334"/>
                  </a:cubicBezTo>
                  <a:cubicBezTo>
                    <a:pt x="1580" y="311"/>
                    <a:pt x="1576" y="318"/>
                    <a:pt x="1605" y="307"/>
                  </a:cubicBezTo>
                  <a:cubicBezTo>
                    <a:pt x="1634" y="296"/>
                    <a:pt x="1703" y="271"/>
                    <a:pt x="1740" y="271"/>
                  </a:cubicBezTo>
                  <a:cubicBezTo>
                    <a:pt x="1777" y="271"/>
                    <a:pt x="1805" y="295"/>
                    <a:pt x="1827" y="307"/>
                  </a:cubicBezTo>
                  <a:cubicBezTo>
                    <a:pt x="1849" y="319"/>
                    <a:pt x="1858" y="322"/>
                    <a:pt x="1875" y="343"/>
                  </a:cubicBezTo>
                  <a:cubicBezTo>
                    <a:pt x="1892" y="364"/>
                    <a:pt x="1967" y="410"/>
                    <a:pt x="1932" y="433"/>
                  </a:cubicBezTo>
                  <a:cubicBezTo>
                    <a:pt x="1897" y="456"/>
                    <a:pt x="1698" y="499"/>
                    <a:pt x="1662" y="481"/>
                  </a:cubicBezTo>
                  <a:cubicBezTo>
                    <a:pt x="1626" y="463"/>
                    <a:pt x="1689" y="360"/>
                    <a:pt x="1716" y="328"/>
                  </a:cubicBezTo>
                  <a:cubicBezTo>
                    <a:pt x="1743" y="296"/>
                    <a:pt x="1800" y="280"/>
                    <a:pt x="1827" y="286"/>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1" name="Freeform 54"/>
            <p:cNvSpPr>
              <a:spLocks/>
            </p:cNvSpPr>
            <p:nvPr/>
          </p:nvSpPr>
          <p:spPr bwMode="auto">
            <a:xfrm>
              <a:off x="105218" y="3430263"/>
              <a:ext cx="10014774" cy="914449"/>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2" name="Freeform 55"/>
            <p:cNvSpPr>
              <a:spLocks/>
            </p:cNvSpPr>
            <p:nvPr/>
          </p:nvSpPr>
          <p:spPr bwMode="auto">
            <a:xfrm>
              <a:off x="119826" y="3400136"/>
              <a:ext cx="10029382" cy="1356168"/>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 name="Freeform 56"/>
            <p:cNvSpPr>
              <a:spLocks/>
            </p:cNvSpPr>
            <p:nvPr/>
          </p:nvSpPr>
          <p:spPr bwMode="auto">
            <a:xfrm>
              <a:off x="0" y="3505200"/>
              <a:ext cx="10014774" cy="914449"/>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4" name="Freeform 14"/>
            <p:cNvSpPr>
              <a:spLocks/>
            </p:cNvSpPr>
            <p:nvPr/>
          </p:nvSpPr>
          <p:spPr bwMode="auto">
            <a:xfrm flipH="1">
              <a:off x="2407440" y="3925361"/>
              <a:ext cx="137322" cy="95448"/>
            </a:xfrm>
            <a:custGeom>
              <a:avLst/>
              <a:gdLst>
                <a:gd name="T0" fmla="*/ 0 w 414"/>
                <a:gd name="T1" fmla="*/ 0 h 243"/>
                <a:gd name="T2" fmla="*/ 252 w 414"/>
                <a:gd name="T3" fmla="*/ 8 h 243"/>
                <a:gd name="T4" fmla="*/ 382 w 414"/>
                <a:gd name="T5" fmla="*/ 24 h 243"/>
                <a:gd name="T6" fmla="*/ 414 w 414"/>
                <a:gd name="T7" fmla="*/ 97 h 243"/>
                <a:gd name="T8" fmla="*/ 414 w 414"/>
                <a:gd name="T9" fmla="*/ 146 h 243"/>
                <a:gd name="T10" fmla="*/ 390 w 414"/>
                <a:gd name="T11" fmla="*/ 203 h 243"/>
                <a:gd name="T12" fmla="*/ 317 w 414"/>
                <a:gd name="T13" fmla="*/ 227 h 243"/>
                <a:gd name="T14" fmla="*/ 203 w 414"/>
                <a:gd name="T15" fmla="*/ 235 h 243"/>
                <a:gd name="T16" fmla="*/ 114 w 414"/>
                <a:gd name="T17" fmla="*/ 243 h 243"/>
                <a:gd name="T18" fmla="*/ 33 w 414"/>
                <a:gd name="T19" fmla="*/ 186 h 243"/>
                <a:gd name="T20" fmla="*/ 0 w 414"/>
                <a:gd name="T2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4" h="243">
                  <a:moveTo>
                    <a:pt x="0" y="0"/>
                  </a:moveTo>
                  <a:lnTo>
                    <a:pt x="252" y="8"/>
                  </a:lnTo>
                  <a:lnTo>
                    <a:pt x="382" y="24"/>
                  </a:lnTo>
                  <a:lnTo>
                    <a:pt x="414" y="97"/>
                  </a:lnTo>
                  <a:lnTo>
                    <a:pt x="414" y="146"/>
                  </a:lnTo>
                  <a:lnTo>
                    <a:pt x="390" y="203"/>
                  </a:lnTo>
                  <a:lnTo>
                    <a:pt x="317" y="227"/>
                  </a:lnTo>
                  <a:lnTo>
                    <a:pt x="203" y="235"/>
                  </a:lnTo>
                  <a:lnTo>
                    <a:pt x="114" y="243"/>
                  </a:lnTo>
                  <a:lnTo>
                    <a:pt x="33" y="186"/>
                  </a:lnTo>
                  <a:lnTo>
                    <a:pt x="0" y="0"/>
                  </a:lnTo>
                  <a:close/>
                </a:path>
              </a:pathLst>
            </a:custGeom>
            <a:solidFill>
              <a:schemeClr val="tx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Freeform 57"/>
            <p:cNvSpPr>
              <a:spLocks/>
            </p:cNvSpPr>
            <p:nvPr/>
          </p:nvSpPr>
          <p:spPr bwMode="auto">
            <a:xfrm>
              <a:off x="2676970" y="4035614"/>
              <a:ext cx="2631365" cy="754122"/>
            </a:xfrm>
            <a:custGeom>
              <a:avLst/>
              <a:gdLst>
                <a:gd name="T0" fmla="*/ 0 w 1967"/>
                <a:gd name="T1" fmla="*/ 4 h 499"/>
                <a:gd name="T2" fmla="*/ 198 w 1967"/>
                <a:gd name="T3" fmla="*/ 4 h 499"/>
                <a:gd name="T4" fmla="*/ 306 w 1967"/>
                <a:gd name="T5" fmla="*/ 28 h 499"/>
                <a:gd name="T6" fmla="*/ 456 w 1967"/>
                <a:gd name="T7" fmla="*/ 88 h 499"/>
                <a:gd name="T8" fmla="*/ 540 w 1967"/>
                <a:gd name="T9" fmla="*/ 163 h 499"/>
                <a:gd name="T10" fmla="*/ 588 w 1967"/>
                <a:gd name="T11" fmla="*/ 271 h 499"/>
                <a:gd name="T12" fmla="*/ 582 w 1967"/>
                <a:gd name="T13" fmla="*/ 364 h 499"/>
                <a:gd name="T14" fmla="*/ 450 w 1967"/>
                <a:gd name="T15" fmla="*/ 463 h 499"/>
                <a:gd name="T16" fmla="*/ 297 w 1967"/>
                <a:gd name="T17" fmla="*/ 454 h 499"/>
                <a:gd name="T18" fmla="*/ 231 w 1967"/>
                <a:gd name="T19" fmla="*/ 331 h 499"/>
                <a:gd name="T20" fmla="*/ 273 w 1967"/>
                <a:gd name="T21" fmla="*/ 211 h 499"/>
                <a:gd name="T22" fmla="*/ 378 w 1967"/>
                <a:gd name="T23" fmla="*/ 121 h 499"/>
                <a:gd name="T24" fmla="*/ 570 w 1967"/>
                <a:gd name="T25" fmla="*/ 103 h 499"/>
                <a:gd name="T26" fmla="*/ 744 w 1967"/>
                <a:gd name="T27" fmla="*/ 124 h 499"/>
                <a:gd name="T28" fmla="*/ 828 w 1967"/>
                <a:gd name="T29" fmla="*/ 280 h 499"/>
                <a:gd name="T30" fmla="*/ 702 w 1967"/>
                <a:gd name="T31" fmla="*/ 445 h 499"/>
                <a:gd name="T32" fmla="*/ 501 w 1967"/>
                <a:gd name="T33" fmla="*/ 349 h 499"/>
                <a:gd name="T34" fmla="*/ 498 w 1967"/>
                <a:gd name="T35" fmla="*/ 199 h 499"/>
                <a:gd name="T36" fmla="*/ 930 w 1967"/>
                <a:gd name="T37" fmla="*/ 124 h 499"/>
                <a:gd name="T38" fmla="*/ 996 w 1967"/>
                <a:gd name="T39" fmla="*/ 172 h 499"/>
                <a:gd name="T40" fmla="*/ 1041 w 1967"/>
                <a:gd name="T41" fmla="*/ 241 h 499"/>
                <a:gd name="T42" fmla="*/ 984 w 1967"/>
                <a:gd name="T43" fmla="*/ 388 h 499"/>
                <a:gd name="T44" fmla="*/ 768 w 1967"/>
                <a:gd name="T45" fmla="*/ 349 h 499"/>
                <a:gd name="T46" fmla="*/ 813 w 1967"/>
                <a:gd name="T47" fmla="*/ 289 h 499"/>
                <a:gd name="T48" fmla="*/ 969 w 1967"/>
                <a:gd name="T49" fmla="*/ 241 h 499"/>
                <a:gd name="T50" fmla="*/ 1080 w 1967"/>
                <a:gd name="T51" fmla="*/ 241 h 499"/>
                <a:gd name="T52" fmla="*/ 1245 w 1967"/>
                <a:gd name="T53" fmla="*/ 250 h 499"/>
                <a:gd name="T54" fmla="*/ 1347 w 1967"/>
                <a:gd name="T55" fmla="*/ 325 h 499"/>
                <a:gd name="T56" fmla="*/ 1266 w 1967"/>
                <a:gd name="T57" fmla="*/ 421 h 499"/>
                <a:gd name="T58" fmla="*/ 1026 w 1967"/>
                <a:gd name="T59" fmla="*/ 427 h 499"/>
                <a:gd name="T60" fmla="*/ 1017 w 1967"/>
                <a:gd name="T61" fmla="*/ 247 h 499"/>
                <a:gd name="T62" fmla="*/ 1161 w 1967"/>
                <a:gd name="T63" fmla="*/ 136 h 499"/>
                <a:gd name="T64" fmla="*/ 1536 w 1967"/>
                <a:gd name="T65" fmla="*/ 268 h 499"/>
                <a:gd name="T66" fmla="*/ 1524 w 1967"/>
                <a:gd name="T67" fmla="*/ 370 h 499"/>
                <a:gd name="T68" fmla="*/ 1371 w 1967"/>
                <a:gd name="T69" fmla="*/ 454 h 499"/>
                <a:gd name="T70" fmla="*/ 1248 w 1967"/>
                <a:gd name="T71" fmla="*/ 415 h 499"/>
                <a:gd name="T72" fmla="*/ 1359 w 1967"/>
                <a:gd name="T73" fmla="*/ 187 h 499"/>
                <a:gd name="T74" fmla="*/ 1506 w 1967"/>
                <a:gd name="T75" fmla="*/ 157 h 499"/>
                <a:gd name="T76" fmla="*/ 1569 w 1967"/>
                <a:gd name="T77" fmla="*/ 193 h 499"/>
                <a:gd name="T78" fmla="*/ 1716 w 1967"/>
                <a:gd name="T79" fmla="*/ 250 h 499"/>
                <a:gd name="T80" fmla="*/ 1740 w 1967"/>
                <a:gd name="T81" fmla="*/ 295 h 499"/>
                <a:gd name="T82" fmla="*/ 1755 w 1967"/>
                <a:gd name="T83" fmla="*/ 376 h 499"/>
                <a:gd name="T84" fmla="*/ 1704 w 1967"/>
                <a:gd name="T85" fmla="*/ 469 h 499"/>
                <a:gd name="T86" fmla="*/ 1563 w 1967"/>
                <a:gd name="T87" fmla="*/ 475 h 499"/>
                <a:gd name="T88" fmla="*/ 1536 w 1967"/>
                <a:gd name="T89" fmla="*/ 445 h 499"/>
                <a:gd name="T90" fmla="*/ 1569 w 1967"/>
                <a:gd name="T91" fmla="*/ 334 h 499"/>
                <a:gd name="T92" fmla="*/ 1605 w 1967"/>
                <a:gd name="T93" fmla="*/ 307 h 499"/>
                <a:gd name="T94" fmla="*/ 1740 w 1967"/>
                <a:gd name="T95" fmla="*/ 271 h 499"/>
                <a:gd name="T96" fmla="*/ 1827 w 1967"/>
                <a:gd name="T97" fmla="*/ 307 h 499"/>
                <a:gd name="T98" fmla="*/ 1875 w 1967"/>
                <a:gd name="T99" fmla="*/ 343 h 499"/>
                <a:gd name="T100" fmla="*/ 1932 w 1967"/>
                <a:gd name="T101" fmla="*/ 433 h 499"/>
                <a:gd name="T102" fmla="*/ 1662 w 1967"/>
                <a:gd name="T103" fmla="*/ 481 h 499"/>
                <a:gd name="T104" fmla="*/ 1716 w 1967"/>
                <a:gd name="T105" fmla="*/ 328 h 499"/>
                <a:gd name="T106" fmla="*/ 1827 w 1967"/>
                <a:gd name="T107" fmla="*/ 28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67" h="499">
                  <a:moveTo>
                    <a:pt x="0" y="4"/>
                  </a:moveTo>
                  <a:cubicBezTo>
                    <a:pt x="73" y="2"/>
                    <a:pt x="147" y="0"/>
                    <a:pt x="198" y="4"/>
                  </a:cubicBezTo>
                  <a:cubicBezTo>
                    <a:pt x="249" y="8"/>
                    <a:pt x="263" y="14"/>
                    <a:pt x="306" y="28"/>
                  </a:cubicBezTo>
                  <a:cubicBezTo>
                    <a:pt x="349" y="42"/>
                    <a:pt x="417" y="66"/>
                    <a:pt x="456" y="88"/>
                  </a:cubicBezTo>
                  <a:cubicBezTo>
                    <a:pt x="495" y="110"/>
                    <a:pt x="518" y="132"/>
                    <a:pt x="540" y="163"/>
                  </a:cubicBezTo>
                  <a:cubicBezTo>
                    <a:pt x="562" y="194"/>
                    <a:pt x="581" y="238"/>
                    <a:pt x="588" y="271"/>
                  </a:cubicBezTo>
                  <a:cubicBezTo>
                    <a:pt x="595" y="304"/>
                    <a:pt x="605" y="332"/>
                    <a:pt x="582" y="364"/>
                  </a:cubicBezTo>
                  <a:cubicBezTo>
                    <a:pt x="559" y="396"/>
                    <a:pt x="497" y="448"/>
                    <a:pt x="450" y="463"/>
                  </a:cubicBezTo>
                  <a:cubicBezTo>
                    <a:pt x="403" y="478"/>
                    <a:pt x="334" y="476"/>
                    <a:pt x="297" y="454"/>
                  </a:cubicBezTo>
                  <a:cubicBezTo>
                    <a:pt x="260" y="432"/>
                    <a:pt x="235" y="371"/>
                    <a:pt x="231" y="331"/>
                  </a:cubicBezTo>
                  <a:cubicBezTo>
                    <a:pt x="227" y="291"/>
                    <a:pt x="249" y="246"/>
                    <a:pt x="273" y="211"/>
                  </a:cubicBezTo>
                  <a:cubicBezTo>
                    <a:pt x="297" y="176"/>
                    <a:pt x="329" y="139"/>
                    <a:pt x="378" y="121"/>
                  </a:cubicBezTo>
                  <a:cubicBezTo>
                    <a:pt x="427" y="103"/>
                    <a:pt x="509" y="102"/>
                    <a:pt x="570" y="103"/>
                  </a:cubicBezTo>
                  <a:cubicBezTo>
                    <a:pt x="631" y="104"/>
                    <a:pt x="701" y="95"/>
                    <a:pt x="744" y="124"/>
                  </a:cubicBezTo>
                  <a:cubicBezTo>
                    <a:pt x="787" y="153"/>
                    <a:pt x="835" y="227"/>
                    <a:pt x="828" y="280"/>
                  </a:cubicBezTo>
                  <a:cubicBezTo>
                    <a:pt x="821" y="333"/>
                    <a:pt x="756" y="434"/>
                    <a:pt x="702" y="445"/>
                  </a:cubicBezTo>
                  <a:cubicBezTo>
                    <a:pt x="648" y="456"/>
                    <a:pt x="535" y="390"/>
                    <a:pt x="501" y="349"/>
                  </a:cubicBezTo>
                  <a:cubicBezTo>
                    <a:pt x="467" y="308"/>
                    <a:pt x="427" y="236"/>
                    <a:pt x="498" y="199"/>
                  </a:cubicBezTo>
                  <a:cubicBezTo>
                    <a:pt x="569" y="162"/>
                    <a:pt x="847" y="128"/>
                    <a:pt x="930" y="124"/>
                  </a:cubicBezTo>
                  <a:cubicBezTo>
                    <a:pt x="1013" y="120"/>
                    <a:pt x="978" y="153"/>
                    <a:pt x="996" y="172"/>
                  </a:cubicBezTo>
                  <a:cubicBezTo>
                    <a:pt x="1014" y="191"/>
                    <a:pt x="1043" y="205"/>
                    <a:pt x="1041" y="241"/>
                  </a:cubicBezTo>
                  <a:cubicBezTo>
                    <a:pt x="1039" y="277"/>
                    <a:pt x="1029" y="370"/>
                    <a:pt x="984" y="388"/>
                  </a:cubicBezTo>
                  <a:cubicBezTo>
                    <a:pt x="939" y="406"/>
                    <a:pt x="797" y="366"/>
                    <a:pt x="768" y="349"/>
                  </a:cubicBezTo>
                  <a:cubicBezTo>
                    <a:pt x="739" y="332"/>
                    <a:pt x="780" y="307"/>
                    <a:pt x="813" y="289"/>
                  </a:cubicBezTo>
                  <a:cubicBezTo>
                    <a:pt x="846" y="271"/>
                    <a:pt x="925" y="249"/>
                    <a:pt x="969" y="241"/>
                  </a:cubicBezTo>
                  <a:cubicBezTo>
                    <a:pt x="1013" y="233"/>
                    <a:pt x="1034" y="240"/>
                    <a:pt x="1080" y="241"/>
                  </a:cubicBezTo>
                  <a:cubicBezTo>
                    <a:pt x="1126" y="242"/>
                    <a:pt x="1201" y="236"/>
                    <a:pt x="1245" y="250"/>
                  </a:cubicBezTo>
                  <a:cubicBezTo>
                    <a:pt x="1289" y="264"/>
                    <a:pt x="1344" y="297"/>
                    <a:pt x="1347" y="325"/>
                  </a:cubicBezTo>
                  <a:cubicBezTo>
                    <a:pt x="1350" y="353"/>
                    <a:pt x="1319" y="404"/>
                    <a:pt x="1266" y="421"/>
                  </a:cubicBezTo>
                  <a:cubicBezTo>
                    <a:pt x="1213" y="438"/>
                    <a:pt x="1067" y="456"/>
                    <a:pt x="1026" y="427"/>
                  </a:cubicBezTo>
                  <a:cubicBezTo>
                    <a:pt x="985" y="398"/>
                    <a:pt x="995" y="295"/>
                    <a:pt x="1017" y="247"/>
                  </a:cubicBezTo>
                  <a:cubicBezTo>
                    <a:pt x="1039" y="199"/>
                    <a:pt x="1075" y="133"/>
                    <a:pt x="1161" y="136"/>
                  </a:cubicBezTo>
                  <a:cubicBezTo>
                    <a:pt x="1247" y="139"/>
                    <a:pt x="1476" y="229"/>
                    <a:pt x="1536" y="268"/>
                  </a:cubicBezTo>
                  <a:cubicBezTo>
                    <a:pt x="1596" y="307"/>
                    <a:pt x="1551" y="339"/>
                    <a:pt x="1524" y="370"/>
                  </a:cubicBezTo>
                  <a:cubicBezTo>
                    <a:pt x="1497" y="401"/>
                    <a:pt x="1417" y="447"/>
                    <a:pt x="1371" y="454"/>
                  </a:cubicBezTo>
                  <a:cubicBezTo>
                    <a:pt x="1325" y="461"/>
                    <a:pt x="1250" y="459"/>
                    <a:pt x="1248" y="415"/>
                  </a:cubicBezTo>
                  <a:cubicBezTo>
                    <a:pt x="1246" y="371"/>
                    <a:pt x="1316" y="230"/>
                    <a:pt x="1359" y="187"/>
                  </a:cubicBezTo>
                  <a:cubicBezTo>
                    <a:pt x="1402" y="144"/>
                    <a:pt x="1471" y="156"/>
                    <a:pt x="1506" y="157"/>
                  </a:cubicBezTo>
                  <a:cubicBezTo>
                    <a:pt x="1541" y="158"/>
                    <a:pt x="1534" y="177"/>
                    <a:pt x="1569" y="193"/>
                  </a:cubicBezTo>
                  <a:cubicBezTo>
                    <a:pt x="1604" y="209"/>
                    <a:pt x="1687" y="233"/>
                    <a:pt x="1716" y="250"/>
                  </a:cubicBezTo>
                  <a:cubicBezTo>
                    <a:pt x="1745" y="267"/>
                    <a:pt x="1733" y="274"/>
                    <a:pt x="1740" y="295"/>
                  </a:cubicBezTo>
                  <a:cubicBezTo>
                    <a:pt x="1747" y="316"/>
                    <a:pt x="1761" y="347"/>
                    <a:pt x="1755" y="376"/>
                  </a:cubicBezTo>
                  <a:cubicBezTo>
                    <a:pt x="1749" y="405"/>
                    <a:pt x="1736" y="453"/>
                    <a:pt x="1704" y="469"/>
                  </a:cubicBezTo>
                  <a:cubicBezTo>
                    <a:pt x="1672" y="485"/>
                    <a:pt x="1591" y="479"/>
                    <a:pt x="1563" y="475"/>
                  </a:cubicBezTo>
                  <a:cubicBezTo>
                    <a:pt x="1535" y="471"/>
                    <a:pt x="1535" y="468"/>
                    <a:pt x="1536" y="445"/>
                  </a:cubicBezTo>
                  <a:cubicBezTo>
                    <a:pt x="1537" y="422"/>
                    <a:pt x="1558" y="357"/>
                    <a:pt x="1569" y="334"/>
                  </a:cubicBezTo>
                  <a:cubicBezTo>
                    <a:pt x="1580" y="311"/>
                    <a:pt x="1576" y="318"/>
                    <a:pt x="1605" y="307"/>
                  </a:cubicBezTo>
                  <a:cubicBezTo>
                    <a:pt x="1634" y="296"/>
                    <a:pt x="1703" y="271"/>
                    <a:pt x="1740" y="271"/>
                  </a:cubicBezTo>
                  <a:cubicBezTo>
                    <a:pt x="1777" y="271"/>
                    <a:pt x="1805" y="295"/>
                    <a:pt x="1827" y="307"/>
                  </a:cubicBezTo>
                  <a:cubicBezTo>
                    <a:pt x="1849" y="319"/>
                    <a:pt x="1858" y="322"/>
                    <a:pt x="1875" y="343"/>
                  </a:cubicBezTo>
                  <a:cubicBezTo>
                    <a:pt x="1892" y="364"/>
                    <a:pt x="1967" y="410"/>
                    <a:pt x="1932" y="433"/>
                  </a:cubicBezTo>
                  <a:cubicBezTo>
                    <a:pt x="1897" y="456"/>
                    <a:pt x="1698" y="499"/>
                    <a:pt x="1662" y="481"/>
                  </a:cubicBezTo>
                  <a:cubicBezTo>
                    <a:pt x="1626" y="463"/>
                    <a:pt x="1689" y="360"/>
                    <a:pt x="1716" y="328"/>
                  </a:cubicBezTo>
                  <a:cubicBezTo>
                    <a:pt x="1743" y="296"/>
                    <a:pt x="1800" y="280"/>
                    <a:pt x="1827" y="286"/>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9" name="Freeform 26"/>
            <p:cNvSpPr>
              <a:spLocks/>
            </p:cNvSpPr>
            <p:nvPr/>
          </p:nvSpPr>
          <p:spPr bwMode="auto">
            <a:xfrm>
              <a:off x="107654" y="3702067"/>
              <a:ext cx="10026946" cy="1098533"/>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0" name="Freeform 27"/>
            <p:cNvSpPr>
              <a:spLocks/>
            </p:cNvSpPr>
            <p:nvPr/>
          </p:nvSpPr>
          <p:spPr bwMode="auto">
            <a:xfrm>
              <a:off x="112522" y="3765435"/>
              <a:ext cx="10014774" cy="914449"/>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 name="Freeform 28"/>
            <p:cNvSpPr>
              <a:spLocks/>
            </p:cNvSpPr>
            <p:nvPr/>
          </p:nvSpPr>
          <p:spPr bwMode="auto">
            <a:xfrm>
              <a:off x="105218" y="3596464"/>
              <a:ext cx="10014774" cy="914449"/>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 name="Freeform 29"/>
            <p:cNvSpPr>
              <a:spLocks/>
            </p:cNvSpPr>
            <p:nvPr/>
          </p:nvSpPr>
          <p:spPr bwMode="auto">
            <a:xfrm>
              <a:off x="112522" y="3784825"/>
              <a:ext cx="10014774" cy="914449"/>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 name="Freeform 30"/>
            <p:cNvSpPr>
              <a:spLocks/>
            </p:cNvSpPr>
            <p:nvPr/>
          </p:nvSpPr>
          <p:spPr bwMode="auto">
            <a:xfrm>
              <a:off x="157858" y="3815934"/>
              <a:ext cx="10014774" cy="914449"/>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 name="Freeform 31"/>
            <p:cNvSpPr>
              <a:spLocks/>
            </p:cNvSpPr>
            <p:nvPr/>
          </p:nvSpPr>
          <p:spPr bwMode="auto">
            <a:xfrm>
              <a:off x="112522" y="3833301"/>
              <a:ext cx="10014774" cy="914449"/>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 name="Freeform 35"/>
            <p:cNvSpPr>
              <a:spLocks/>
            </p:cNvSpPr>
            <p:nvPr/>
          </p:nvSpPr>
          <p:spPr bwMode="auto">
            <a:xfrm>
              <a:off x="112522" y="3748815"/>
              <a:ext cx="10014774" cy="914449"/>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 name="Freeform 36"/>
            <p:cNvSpPr>
              <a:spLocks/>
            </p:cNvSpPr>
            <p:nvPr/>
          </p:nvSpPr>
          <p:spPr bwMode="auto">
            <a:xfrm>
              <a:off x="112522" y="3726655"/>
              <a:ext cx="10014774" cy="914449"/>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7" name="Freeform 37"/>
            <p:cNvSpPr>
              <a:spLocks/>
            </p:cNvSpPr>
            <p:nvPr/>
          </p:nvSpPr>
          <p:spPr bwMode="auto">
            <a:xfrm>
              <a:off x="112522" y="3705880"/>
              <a:ext cx="10014774" cy="914449"/>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8" name="Freeform 38"/>
            <p:cNvSpPr>
              <a:spLocks/>
            </p:cNvSpPr>
            <p:nvPr/>
          </p:nvSpPr>
          <p:spPr bwMode="auto">
            <a:xfrm>
              <a:off x="138087" y="3542449"/>
              <a:ext cx="10014774" cy="914449"/>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 name="Freeform 50"/>
            <p:cNvSpPr>
              <a:spLocks/>
            </p:cNvSpPr>
            <p:nvPr/>
          </p:nvSpPr>
          <p:spPr bwMode="auto">
            <a:xfrm>
              <a:off x="149043" y="3679564"/>
              <a:ext cx="10014774" cy="914449"/>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 name="Freeform 51"/>
            <p:cNvSpPr>
              <a:spLocks/>
            </p:cNvSpPr>
            <p:nvPr/>
          </p:nvSpPr>
          <p:spPr bwMode="auto">
            <a:xfrm>
              <a:off x="138087" y="3650480"/>
              <a:ext cx="10014774" cy="914449"/>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 name="Freeform 52"/>
            <p:cNvSpPr>
              <a:spLocks/>
            </p:cNvSpPr>
            <p:nvPr/>
          </p:nvSpPr>
          <p:spPr bwMode="auto">
            <a:xfrm>
              <a:off x="145391" y="3575689"/>
              <a:ext cx="10014774" cy="914449"/>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2" name="Freeform 53"/>
            <p:cNvSpPr>
              <a:spLocks/>
            </p:cNvSpPr>
            <p:nvPr/>
          </p:nvSpPr>
          <p:spPr bwMode="auto">
            <a:xfrm>
              <a:off x="130783" y="3625550"/>
              <a:ext cx="10014774" cy="914449"/>
            </a:xfrm>
            <a:custGeom>
              <a:avLst/>
              <a:gdLst>
                <a:gd name="T0" fmla="*/ 0 w 5678"/>
                <a:gd name="T1" fmla="*/ 646 h 646"/>
                <a:gd name="T2" fmla="*/ 265 w 5678"/>
                <a:gd name="T3" fmla="*/ 628 h 646"/>
                <a:gd name="T4" fmla="*/ 521 w 5678"/>
                <a:gd name="T5" fmla="*/ 573 h 646"/>
                <a:gd name="T6" fmla="*/ 677 w 5678"/>
                <a:gd name="T7" fmla="*/ 537 h 646"/>
                <a:gd name="T8" fmla="*/ 887 w 5678"/>
                <a:gd name="T9" fmla="*/ 445 h 646"/>
                <a:gd name="T10" fmla="*/ 1097 w 5678"/>
                <a:gd name="T11" fmla="*/ 317 h 646"/>
                <a:gd name="T12" fmla="*/ 1271 w 5678"/>
                <a:gd name="T13" fmla="*/ 226 h 646"/>
                <a:gd name="T14" fmla="*/ 1509 w 5678"/>
                <a:gd name="T15" fmla="*/ 98 h 646"/>
                <a:gd name="T16" fmla="*/ 1637 w 5678"/>
                <a:gd name="T17" fmla="*/ 61 h 646"/>
                <a:gd name="T18" fmla="*/ 1811 w 5678"/>
                <a:gd name="T19" fmla="*/ 15 h 646"/>
                <a:gd name="T20" fmla="*/ 2039 w 5678"/>
                <a:gd name="T21" fmla="*/ 15 h 646"/>
                <a:gd name="T22" fmla="*/ 2414 w 5678"/>
                <a:gd name="T23" fmla="*/ 6 h 646"/>
                <a:gd name="T24" fmla="*/ 2771 w 5678"/>
                <a:gd name="T25" fmla="*/ 52 h 646"/>
                <a:gd name="T26" fmla="*/ 2981 w 5678"/>
                <a:gd name="T27" fmla="*/ 89 h 646"/>
                <a:gd name="T28" fmla="*/ 3237 w 5678"/>
                <a:gd name="T29" fmla="*/ 180 h 646"/>
                <a:gd name="T30" fmla="*/ 3804 w 5678"/>
                <a:gd name="T31" fmla="*/ 326 h 646"/>
                <a:gd name="T32" fmla="*/ 4489 w 5678"/>
                <a:gd name="T33" fmla="*/ 482 h 646"/>
                <a:gd name="T34" fmla="*/ 5678 w 5678"/>
                <a:gd name="T35" fmla="*/ 5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78" h="646">
                  <a:moveTo>
                    <a:pt x="0" y="646"/>
                  </a:moveTo>
                  <a:cubicBezTo>
                    <a:pt x="89" y="643"/>
                    <a:pt x="178" y="640"/>
                    <a:pt x="265" y="628"/>
                  </a:cubicBezTo>
                  <a:cubicBezTo>
                    <a:pt x="352" y="616"/>
                    <a:pt x="452" y="588"/>
                    <a:pt x="521" y="573"/>
                  </a:cubicBezTo>
                  <a:cubicBezTo>
                    <a:pt x="590" y="558"/>
                    <a:pt x="616" y="558"/>
                    <a:pt x="677" y="537"/>
                  </a:cubicBezTo>
                  <a:cubicBezTo>
                    <a:pt x="738" y="516"/>
                    <a:pt x="817" y="482"/>
                    <a:pt x="887" y="445"/>
                  </a:cubicBezTo>
                  <a:cubicBezTo>
                    <a:pt x="957" y="408"/>
                    <a:pt x="1033" y="354"/>
                    <a:pt x="1097" y="317"/>
                  </a:cubicBezTo>
                  <a:cubicBezTo>
                    <a:pt x="1161" y="280"/>
                    <a:pt x="1202" y="262"/>
                    <a:pt x="1271" y="226"/>
                  </a:cubicBezTo>
                  <a:cubicBezTo>
                    <a:pt x="1340" y="190"/>
                    <a:pt x="1448" y="126"/>
                    <a:pt x="1509" y="98"/>
                  </a:cubicBezTo>
                  <a:cubicBezTo>
                    <a:pt x="1570" y="70"/>
                    <a:pt x="1587" y="75"/>
                    <a:pt x="1637" y="61"/>
                  </a:cubicBezTo>
                  <a:cubicBezTo>
                    <a:pt x="1687" y="47"/>
                    <a:pt x="1744" y="23"/>
                    <a:pt x="1811" y="15"/>
                  </a:cubicBezTo>
                  <a:cubicBezTo>
                    <a:pt x="1878" y="7"/>
                    <a:pt x="1939" y="16"/>
                    <a:pt x="2039" y="15"/>
                  </a:cubicBezTo>
                  <a:cubicBezTo>
                    <a:pt x="2139" y="14"/>
                    <a:pt x="2292" y="0"/>
                    <a:pt x="2414" y="6"/>
                  </a:cubicBezTo>
                  <a:cubicBezTo>
                    <a:pt x="2536" y="12"/>
                    <a:pt x="2677" y="38"/>
                    <a:pt x="2771" y="52"/>
                  </a:cubicBezTo>
                  <a:cubicBezTo>
                    <a:pt x="2865" y="66"/>
                    <a:pt x="2903" y="68"/>
                    <a:pt x="2981" y="89"/>
                  </a:cubicBezTo>
                  <a:cubicBezTo>
                    <a:pt x="3059" y="110"/>
                    <a:pt x="3100" y="140"/>
                    <a:pt x="3237" y="180"/>
                  </a:cubicBezTo>
                  <a:cubicBezTo>
                    <a:pt x="3374" y="220"/>
                    <a:pt x="3595" y="276"/>
                    <a:pt x="3804" y="326"/>
                  </a:cubicBezTo>
                  <a:cubicBezTo>
                    <a:pt x="4013" y="376"/>
                    <a:pt x="4177" y="447"/>
                    <a:pt x="4489" y="482"/>
                  </a:cubicBezTo>
                  <a:cubicBezTo>
                    <a:pt x="4801" y="517"/>
                    <a:pt x="5430" y="526"/>
                    <a:pt x="5678" y="537"/>
                  </a:cubicBezTo>
                </a:path>
              </a:pathLst>
            </a:custGeom>
            <a:noFill/>
            <a:ln w="1270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 name="Freeform 23" descr="Dark upward diagonal"/>
            <p:cNvSpPr>
              <a:spLocks/>
            </p:cNvSpPr>
            <p:nvPr/>
          </p:nvSpPr>
          <p:spPr bwMode="auto">
            <a:xfrm>
              <a:off x="1827255" y="4748871"/>
              <a:ext cx="5697500" cy="306786"/>
            </a:xfrm>
            <a:custGeom>
              <a:avLst/>
              <a:gdLst>
                <a:gd name="T0" fmla="*/ 0 w 4259"/>
                <a:gd name="T1" fmla="*/ 195 h 203"/>
                <a:gd name="T2" fmla="*/ 413 w 4259"/>
                <a:gd name="T3" fmla="*/ 0 h 203"/>
                <a:gd name="T4" fmla="*/ 3602 w 4259"/>
                <a:gd name="T5" fmla="*/ 0 h 203"/>
                <a:gd name="T6" fmla="*/ 4032 w 4259"/>
                <a:gd name="T7" fmla="*/ 195 h 203"/>
                <a:gd name="T8" fmla="*/ 4259 w 4259"/>
                <a:gd name="T9" fmla="*/ 203 h 203"/>
                <a:gd name="T10" fmla="*/ 0 w 4259"/>
                <a:gd name="T11" fmla="*/ 195 h 203"/>
              </a:gdLst>
              <a:ahLst/>
              <a:cxnLst>
                <a:cxn ang="0">
                  <a:pos x="T0" y="T1"/>
                </a:cxn>
                <a:cxn ang="0">
                  <a:pos x="T2" y="T3"/>
                </a:cxn>
                <a:cxn ang="0">
                  <a:pos x="T4" y="T5"/>
                </a:cxn>
                <a:cxn ang="0">
                  <a:pos x="T6" y="T7"/>
                </a:cxn>
                <a:cxn ang="0">
                  <a:pos x="T8" y="T9"/>
                </a:cxn>
                <a:cxn ang="0">
                  <a:pos x="T10" y="T11"/>
                </a:cxn>
              </a:cxnLst>
              <a:rect l="0" t="0" r="r" b="b"/>
              <a:pathLst>
                <a:path w="4259" h="203">
                  <a:moveTo>
                    <a:pt x="0" y="195"/>
                  </a:moveTo>
                  <a:lnTo>
                    <a:pt x="413" y="0"/>
                  </a:lnTo>
                  <a:lnTo>
                    <a:pt x="3602" y="0"/>
                  </a:lnTo>
                  <a:lnTo>
                    <a:pt x="4032" y="195"/>
                  </a:lnTo>
                  <a:lnTo>
                    <a:pt x="4259" y="203"/>
                  </a:lnTo>
                  <a:lnTo>
                    <a:pt x="0" y="195"/>
                  </a:lnTo>
                  <a:close/>
                </a:path>
              </a:pathLst>
            </a:custGeom>
            <a:pattFill prst="dkUpDiag">
              <a:fgClr>
                <a:srgbClr val="993300"/>
              </a:fgClr>
              <a:bgClr>
                <a:srgbClr val="FFFFFF"/>
              </a:bgClr>
            </a:patt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Freeform 121"/>
            <p:cNvSpPr/>
            <p:nvPr/>
          </p:nvSpPr>
          <p:spPr>
            <a:xfrm>
              <a:off x="2673976" y="3815934"/>
              <a:ext cx="3988209" cy="1010286"/>
            </a:xfrm>
            <a:custGeom>
              <a:avLst/>
              <a:gdLst>
                <a:gd name="connsiteX0" fmla="*/ 1395413 w 3629270"/>
                <a:gd name="connsiteY0" fmla="*/ 287707 h 925882"/>
                <a:gd name="connsiteX1" fmla="*/ 1447800 w 3629270"/>
                <a:gd name="connsiteY1" fmla="*/ 187694 h 925882"/>
                <a:gd name="connsiteX2" fmla="*/ 1471613 w 3629270"/>
                <a:gd name="connsiteY2" fmla="*/ 173407 h 925882"/>
                <a:gd name="connsiteX3" fmla="*/ 1485900 w 3629270"/>
                <a:gd name="connsiteY3" fmla="*/ 159119 h 925882"/>
                <a:gd name="connsiteX4" fmla="*/ 1509713 w 3629270"/>
                <a:gd name="connsiteY4" fmla="*/ 144832 h 925882"/>
                <a:gd name="connsiteX5" fmla="*/ 1562100 w 3629270"/>
                <a:gd name="connsiteY5" fmla="*/ 121019 h 925882"/>
                <a:gd name="connsiteX6" fmla="*/ 1581150 w 3629270"/>
                <a:gd name="connsiteY6" fmla="*/ 116257 h 925882"/>
                <a:gd name="connsiteX7" fmla="*/ 1709738 w 3629270"/>
                <a:gd name="connsiteY7" fmla="*/ 125782 h 925882"/>
                <a:gd name="connsiteX8" fmla="*/ 1738313 w 3629270"/>
                <a:gd name="connsiteY8" fmla="*/ 149594 h 925882"/>
                <a:gd name="connsiteX9" fmla="*/ 1762125 w 3629270"/>
                <a:gd name="connsiteY9" fmla="*/ 163882 h 925882"/>
                <a:gd name="connsiteX10" fmla="*/ 1804988 w 3629270"/>
                <a:gd name="connsiteY10" fmla="*/ 211507 h 925882"/>
                <a:gd name="connsiteX11" fmla="*/ 1819275 w 3629270"/>
                <a:gd name="connsiteY11" fmla="*/ 240082 h 925882"/>
                <a:gd name="connsiteX12" fmla="*/ 1828800 w 3629270"/>
                <a:gd name="connsiteY12" fmla="*/ 397244 h 925882"/>
                <a:gd name="connsiteX13" fmla="*/ 1809750 w 3629270"/>
                <a:gd name="connsiteY13" fmla="*/ 435344 h 925882"/>
                <a:gd name="connsiteX14" fmla="*/ 1762125 w 3629270"/>
                <a:gd name="connsiteY14" fmla="*/ 482969 h 925882"/>
                <a:gd name="connsiteX15" fmla="*/ 1747838 w 3629270"/>
                <a:gd name="connsiteY15" fmla="*/ 492494 h 925882"/>
                <a:gd name="connsiteX16" fmla="*/ 1685925 w 3629270"/>
                <a:gd name="connsiteY16" fmla="*/ 482969 h 925882"/>
                <a:gd name="connsiteX17" fmla="*/ 1681163 w 3629270"/>
                <a:gd name="connsiteY17" fmla="*/ 454394 h 925882"/>
                <a:gd name="connsiteX18" fmla="*/ 1676400 w 3629270"/>
                <a:gd name="connsiteY18" fmla="*/ 435344 h 925882"/>
                <a:gd name="connsiteX19" fmla="*/ 1681163 w 3629270"/>
                <a:gd name="connsiteY19" fmla="*/ 244844 h 925882"/>
                <a:gd name="connsiteX20" fmla="*/ 1690688 w 3629270"/>
                <a:gd name="connsiteY20" fmla="*/ 230557 h 925882"/>
                <a:gd name="connsiteX21" fmla="*/ 1714500 w 3629270"/>
                <a:gd name="connsiteY21" fmla="*/ 221032 h 925882"/>
                <a:gd name="connsiteX22" fmla="*/ 1743075 w 3629270"/>
                <a:gd name="connsiteY22" fmla="*/ 225794 h 925882"/>
                <a:gd name="connsiteX23" fmla="*/ 1747838 w 3629270"/>
                <a:gd name="connsiteY23" fmla="*/ 240082 h 925882"/>
                <a:gd name="connsiteX24" fmla="*/ 1733550 w 3629270"/>
                <a:gd name="connsiteY24" fmla="*/ 311519 h 925882"/>
                <a:gd name="connsiteX25" fmla="*/ 1714500 w 3629270"/>
                <a:gd name="connsiteY25" fmla="*/ 335332 h 925882"/>
                <a:gd name="connsiteX26" fmla="*/ 1666875 w 3629270"/>
                <a:gd name="connsiteY26" fmla="*/ 378194 h 925882"/>
                <a:gd name="connsiteX27" fmla="*/ 1581150 w 3629270"/>
                <a:gd name="connsiteY27" fmla="*/ 454394 h 925882"/>
                <a:gd name="connsiteX28" fmla="*/ 1547813 w 3629270"/>
                <a:gd name="connsiteY28" fmla="*/ 468682 h 925882"/>
                <a:gd name="connsiteX29" fmla="*/ 1490663 w 3629270"/>
                <a:gd name="connsiteY29" fmla="*/ 497257 h 925882"/>
                <a:gd name="connsiteX30" fmla="*/ 1443038 w 3629270"/>
                <a:gd name="connsiteY30" fmla="*/ 506782 h 925882"/>
                <a:gd name="connsiteX31" fmla="*/ 1414463 w 3629270"/>
                <a:gd name="connsiteY31" fmla="*/ 502019 h 925882"/>
                <a:gd name="connsiteX32" fmla="*/ 1395413 w 3629270"/>
                <a:gd name="connsiteY32" fmla="*/ 473444 h 925882"/>
                <a:gd name="connsiteX33" fmla="*/ 1381125 w 3629270"/>
                <a:gd name="connsiteY33" fmla="*/ 449632 h 925882"/>
                <a:gd name="connsiteX34" fmla="*/ 1371600 w 3629270"/>
                <a:gd name="connsiteY34" fmla="*/ 425819 h 925882"/>
                <a:gd name="connsiteX35" fmla="*/ 1333500 w 3629270"/>
                <a:gd name="connsiteY35" fmla="*/ 368669 h 925882"/>
                <a:gd name="connsiteX36" fmla="*/ 1300163 w 3629270"/>
                <a:gd name="connsiteY36" fmla="*/ 321044 h 925882"/>
                <a:gd name="connsiteX37" fmla="*/ 1285875 w 3629270"/>
                <a:gd name="connsiteY37" fmla="*/ 306757 h 925882"/>
                <a:gd name="connsiteX38" fmla="*/ 1262063 w 3629270"/>
                <a:gd name="connsiteY38" fmla="*/ 287707 h 925882"/>
                <a:gd name="connsiteX39" fmla="*/ 1247775 w 3629270"/>
                <a:gd name="connsiteY39" fmla="*/ 306757 h 925882"/>
                <a:gd name="connsiteX40" fmla="*/ 1243013 w 3629270"/>
                <a:gd name="connsiteY40" fmla="*/ 330569 h 925882"/>
                <a:gd name="connsiteX41" fmla="*/ 1238250 w 3629270"/>
                <a:gd name="connsiteY41" fmla="*/ 349619 h 925882"/>
                <a:gd name="connsiteX42" fmla="*/ 1228725 w 3629270"/>
                <a:gd name="connsiteY42" fmla="*/ 411532 h 925882"/>
                <a:gd name="connsiteX43" fmla="*/ 1223963 w 3629270"/>
                <a:gd name="connsiteY43" fmla="*/ 440107 h 925882"/>
                <a:gd name="connsiteX44" fmla="*/ 1262063 w 3629270"/>
                <a:gd name="connsiteY44" fmla="*/ 640132 h 925882"/>
                <a:gd name="connsiteX45" fmla="*/ 1314450 w 3629270"/>
                <a:gd name="connsiteY45" fmla="*/ 692519 h 925882"/>
                <a:gd name="connsiteX46" fmla="*/ 1357313 w 3629270"/>
                <a:gd name="connsiteY46" fmla="*/ 702044 h 925882"/>
                <a:gd name="connsiteX47" fmla="*/ 1500188 w 3629270"/>
                <a:gd name="connsiteY47" fmla="*/ 682994 h 925882"/>
                <a:gd name="connsiteX48" fmla="*/ 1543050 w 3629270"/>
                <a:gd name="connsiteY48" fmla="*/ 654419 h 925882"/>
                <a:gd name="connsiteX49" fmla="*/ 1590675 w 3629270"/>
                <a:gd name="connsiteY49" fmla="*/ 630607 h 925882"/>
                <a:gd name="connsiteX50" fmla="*/ 1633538 w 3629270"/>
                <a:gd name="connsiteY50" fmla="*/ 597269 h 925882"/>
                <a:gd name="connsiteX51" fmla="*/ 1681163 w 3629270"/>
                <a:gd name="connsiteY51" fmla="*/ 544882 h 925882"/>
                <a:gd name="connsiteX52" fmla="*/ 1704975 w 3629270"/>
                <a:gd name="connsiteY52" fmla="*/ 506782 h 925882"/>
                <a:gd name="connsiteX53" fmla="*/ 1719263 w 3629270"/>
                <a:gd name="connsiteY53" fmla="*/ 454394 h 925882"/>
                <a:gd name="connsiteX54" fmla="*/ 1743075 w 3629270"/>
                <a:gd name="connsiteY54" fmla="*/ 321044 h 925882"/>
                <a:gd name="connsiteX55" fmla="*/ 1762125 w 3629270"/>
                <a:gd name="connsiteY55" fmla="*/ 311519 h 925882"/>
                <a:gd name="connsiteX56" fmla="*/ 1881188 w 3629270"/>
                <a:gd name="connsiteY56" fmla="*/ 316282 h 925882"/>
                <a:gd name="connsiteX57" fmla="*/ 2005013 w 3629270"/>
                <a:gd name="connsiteY57" fmla="*/ 363907 h 925882"/>
                <a:gd name="connsiteX58" fmla="*/ 2047875 w 3629270"/>
                <a:gd name="connsiteY58" fmla="*/ 392482 h 925882"/>
                <a:gd name="connsiteX59" fmla="*/ 2105025 w 3629270"/>
                <a:gd name="connsiteY59" fmla="*/ 454394 h 925882"/>
                <a:gd name="connsiteX60" fmla="*/ 2138363 w 3629270"/>
                <a:gd name="connsiteY60" fmla="*/ 521069 h 925882"/>
                <a:gd name="connsiteX61" fmla="*/ 2147888 w 3629270"/>
                <a:gd name="connsiteY61" fmla="*/ 554407 h 925882"/>
                <a:gd name="connsiteX62" fmla="*/ 2147888 w 3629270"/>
                <a:gd name="connsiteY62" fmla="*/ 730619 h 925882"/>
                <a:gd name="connsiteX63" fmla="*/ 2133600 w 3629270"/>
                <a:gd name="connsiteY63" fmla="*/ 754432 h 925882"/>
                <a:gd name="connsiteX64" fmla="*/ 2100263 w 3629270"/>
                <a:gd name="connsiteY64" fmla="*/ 797294 h 925882"/>
                <a:gd name="connsiteX65" fmla="*/ 2081213 w 3629270"/>
                <a:gd name="connsiteY65" fmla="*/ 811582 h 925882"/>
                <a:gd name="connsiteX66" fmla="*/ 1990725 w 3629270"/>
                <a:gd name="connsiteY66" fmla="*/ 749669 h 925882"/>
                <a:gd name="connsiteX67" fmla="*/ 1976438 w 3629270"/>
                <a:gd name="connsiteY67" fmla="*/ 725857 h 925882"/>
                <a:gd name="connsiteX68" fmla="*/ 1966913 w 3629270"/>
                <a:gd name="connsiteY68" fmla="*/ 678232 h 925882"/>
                <a:gd name="connsiteX69" fmla="*/ 1962150 w 3629270"/>
                <a:gd name="connsiteY69" fmla="*/ 649657 h 925882"/>
                <a:gd name="connsiteX70" fmla="*/ 1966913 w 3629270"/>
                <a:gd name="connsiteY70" fmla="*/ 544882 h 925882"/>
                <a:gd name="connsiteX71" fmla="*/ 1990725 w 3629270"/>
                <a:gd name="connsiteY71" fmla="*/ 487732 h 925882"/>
                <a:gd name="connsiteX72" fmla="*/ 2019300 w 3629270"/>
                <a:gd name="connsiteY72" fmla="*/ 425819 h 925882"/>
                <a:gd name="connsiteX73" fmla="*/ 2043113 w 3629270"/>
                <a:gd name="connsiteY73" fmla="*/ 402007 h 925882"/>
                <a:gd name="connsiteX74" fmla="*/ 2062163 w 3629270"/>
                <a:gd name="connsiteY74" fmla="*/ 387719 h 925882"/>
                <a:gd name="connsiteX75" fmla="*/ 2085975 w 3629270"/>
                <a:gd name="connsiteY75" fmla="*/ 382957 h 925882"/>
                <a:gd name="connsiteX76" fmla="*/ 2143125 w 3629270"/>
                <a:gd name="connsiteY76" fmla="*/ 387719 h 925882"/>
                <a:gd name="connsiteX77" fmla="*/ 2224088 w 3629270"/>
                <a:gd name="connsiteY77" fmla="*/ 435344 h 925882"/>
                <a:gd name="connsiteX78" fmla="*/ 2276475 w 3629270"/>
                <a:gd name="connsiteY78" fmla="*/ 487732 h 925882"/>
                <a:gd name="connsiteX79" fmla="*/ 2295525 w 3629270"/>
                <a:gd name="connsiteY79" fmla="*/ 530594 h 925882"/>
                <a:gd name="connsiteX80" fmla="*/ 2314575 w 3629270"/>
                <a:gd name="connsiteY80" fmla="*/ 568694 h 925882"/>
                <a:gd name="connsiteX81" fmla="*/ 2343150 w 3629270"/>
                <a:gd name="connsiteY81" fmla="*/ 616319 h 925882"/>
                <a:gd name="connsiteX82" fmla="*/ 2386013 w 3629270"/>
                <a:gd name="connsiteY82" fmla="*/ 749669 h 925882"/>
                <a:gd name="connsiteX83" fmla="*/ 2366963 w 3629270"/>
                <a:gd name="connsiteY83" fmla="*/ 873494 h 925882"/>
                <a:gd name="connsiteX84" fmla="*/ 2338388 w 3629270"/>
                <a:gd name="connsiteY84" fmla="*/ 892544 h 925882"/>
                <a:gd name="connsiteX85" fmla="*/ 2257425 w 3629270"/>
                <a:gd name="connsiteY85" fmla="*/ 878257 h 925882"/>
                <a:gd name="connsiteX86" fmla="*/ 2214563 w 3629270"/>
                <a:gd name="connsiteY86" fmla="*/ 859207 h 925882"/>
                <a:gd name="connsiteX87" fmla="*/ 2114550 w 3629270"/>
                <a:gd name="connsiteY87" fmla="*/ 802057 h 925882"/>
                <a:gd name="connsiteX88" fmla="*/ 2071688 w 3629270"/>
                <a:gd name="connsiteY88" fmla="*/ 778244 h 925882"/>
                <a:gd name="connsiteX89" fmla="*/ 1976438 w 3629270"/>
                <a:gd name="connsiteY89" fmla="*/ 706807 h 925882"/>
                <a:gd name="connsiteX90" fmla="*/ 1966913 w 3629270"/>
                <a:gd name="connsiteY90" fmla="*/ 692519 h 925882"/>
                <a:gd name="connsiteX91" fmla="*/ 1957388 w 3629270"/>
                <a:gd name="connsiteY91" fmla="*/ 616319 h 925882"/>
                <a:gd name="connsiteX92" fmla="*/ 1962150 w 3629270"/>
                <a:gd name="connsiteY92" fmla="*/ 592507 h 925882"/>
                <a:gd name="connsiteX93" fmla="*/ 1981200 w 3629270"/>
                <a:gd name="connsiteY93" fmla="*/ 563932 h 925882"/>
                <a:gd name="connsiteX94" fmla="*/ 2038350 w 3629270"/>
                <a:gd name="connsiteY94" fmla="*/ 497257 h 925882"/>
                <a:gd name="connsiteX95" fmla="*/ 2071688 w 3629270"/>
                <a:gd name="connsiteY95" fmla="*/ 478207 h 925882"/>
                <a:gd name="connsiteX96" fmla="*/ 2095500 w 3629270"/>
                <a:gd name="connsiteY96" fmla="*/ 459157 h 925882"/>
                <a:gd name="connsiteX97" fmla="*/ 2109788 w 3629270"/>
                <a:gd name="connsiteY97" fmla="*/ 449632 h 925882"/>
                <a:gd name="connsiteX98" fmla="*/ 2143125 w 3629270"/>
                <a:gd name="connsiteY98" fmla="*/ 416294 h 925882"/>
                <a:gd name="connsiteX99" fmla="*/ 2171700 w 3629270"/>
                <a:gd name="connsiteY99" fmla="*/ 354382 h 925882"/>
                <a:gd name="connsiteX100" fmla="*/ 2162175 w 3629270"/>
                <a:gd name="connsiteY100" fmla="*/ 282944 h 925882"/>
                <a:gd name="connsiteX101" fmla="*/ 2143125 w 3629270"/>
                <a:gd name="connsiteY101" fmla="*/ 268657 h 925882"/>
                <a:gd name="connsiteX102" fmla="*/ 2133600 w 3629270"/>
                <a:gd name="connsiteY102" fmla="*/ 254369 h 925882"/>
                <a:gd name="connsiteX103" fmla="*/ 2090738 w 3629270"/>
                <a:gd name="connsiteY103" fmla="*/ 235319 h 925882"/>
                <a:gd name="connsiteX104" fmla="*/ 2071688 w 3629270"/>
                <a:gd name="connsiteY104" fmla="*/ 225794 h 925882"/>
                <a:gd name="connsiteX105" fmla="*/ 2024063 w 3629270"/>
                <a:gd name="connsiteY105" fmla="*/ 216269 h 925882"/>
                <a:gd name="connsiteX106" fmla="*/ 1919288 w 3629270"/>
                <a:gd name="connsiteY106" fmla="*/ 230557 h 925882"/>
                <a:gd name="connsiteX107" fmla="*/ 1876425 w 3629270"/>
                <a:gd name="connsiteY107" fmla="*/ 263894 h 925882"/>
                <a:gd name="connsiteX108" fmla="*/ 1852613 w 3629270"/>
                <a:gd name="connsiteY108" fmla="*/ 278182 h 925882"/>
                <a:gd name="connsiteX109" fmla="*/ 1828800 w 3629270"/>
                <a:gd name="connsiteY109" fmla="*/ 301994 h 925882"/>
                <a:gd name="connsiteX110" fmla="*/ 1809750 w 3629270"/>
                <a:gd name="connsiteY110" fmla="*/ 316282 h 925882"/>
                <a:gd name="connsiteX111" fmla="*/ 1790700 w 3629270"/>
                <a:gd name="connsiteY111" fmla="*/ 359144 h 925882"/>
                <a:gd name="connsiteX112" fmla="*/ 1795463 w 3629270"/>
                <a:gd name="connsiteY112" fmla="*/ 387719 h 925882"/>
                <a:gd name="connsiteX113" fmla="*/ 1952625 w 3629270"/>
                <a:gd name="connsiteY113" fmla="*/ 382957 h 925882"/>
                <a:gd name="connsiteX114" fmla="*/ 2014538 w 3629270"/>
                <a:gd name="connsiteY114" fmla="*/ 378194 h 925882"/>
                <a:gd name="connsiteX115" fmla="*/ 2262188 w 3629270"/>
                <a:gd name="connsiteY115" fmla="*/ 382957 h 925882"/>
                <a:gd name="connsiteX116" fmla="*/ 2366963 w 3629270"/>
                <a:gd name="connsiteY116" fmla="*/ 411532 h 925882"/>
                <a:gd name="connsiteX117" fmla="*/ 2443163 w 3629270"/>
                <a:gd name="connsiteY117" fmla="*/ 444869 h 925882"/>
                <a:gd name="connsiteX118" fmla="*/ 2457450 w 3629270"/>
                <a:gd name="connsiteY118" fmla="*/ 468682 h 925882"/>
                <a:gd name="connsiteX119" fmla="*/ 2490788 w 3629270"/>
                <a:gd name="connsiteY119" fmla="*/ 549644 h 925882"/>
                <a:gd name="connsiteX120" fmla="*/ 2476500 w 3629270"/>
                <a:gd name="connsiteY120" fmla="*/ 744907 h 925882"/>
                <a:gd name="connsiteX121" fmla="*/ 2462213 w 3629270"/>
                <a:gd name="connsiteY121" fmla="*/ 763957 h 925882"/>
                <a:gd name="connsiteX122" fmla="*/ 2457450 w 3629270"/>
                <a:gd name="connsiteY122" fmla="*/ 783007 h 925882"/>
                <a:gd name="connsiteX123" fmla="*/ 2428875 w 3629270"/>
                <a:gd name="connsiteY123" fmla="*/ 802057 h 925882"/>
                <a:gd name="connsiteX124" fmla="*/ 2390775 w 3629270"/>
                <a:gd name="connsiteY124" fmla="*/ 797294 h 925882"/>
                <a:gd name="connsiteX125" fmla="*/ 2376488 w 3629270"/>
                <a:gd name="connsiteY125" fmla="*/ 783007 h 925882"/>
                <a:gd name="connsiteX126" fmla="*/ 2357438 w 3629270"/>
                <a:gd name="connsiteY126" fmla="*/ 735382 h 925882"/>
                <a:gd name="connsiteX127" fmla="*/ 2362200 w 3629270"/>
                <a:gd name="connsiteY127" fmla="*/ 525832 h 925882"/>
                <a:gd name="connsiteX128" fmla="*/ 2400300 w 3629270"/>
                <a:gd name="connsiteY128" fmla="*/ 440107 h 925882"/>
                <a:gd name="connsiteX129" fmla="*/ 2443163 w 3629270"/>
                <a:gd name="connsiteY129" fmla="*/ 368669 h 925882"/>
                <a:gd name="connsiteX130" fmla="*/ 2509838 w 3629270"/>
                <a:gd name="connsiteY130" fmla="*/ 297232 h 925882"/>
                <a:gd name="connsiteX131" fmla="*/ 2524125 w 3629270"/>
                <a:gd name="connsiteY131" fmla="*/ 282944 h 925882"/>
                <a:gd name="connsiteX132" fmla="*/ 2547938 w 3629270"/>
                <a:gd name="connsiteY132" fmla="*/ 278182 h 925882"/>
                <a:gd name="connsiteX133" fmla="*/ 2614613 w 3629270"/>
                <a:gd name="connsiteY133" fmla="*/ 301994 h 925882"/>
                <a:gd name="connsiteX134" fmla="*/ 2633663 w 3629270"/>
                <a:gd name="connsiteY134" fmla="*/ 340094 h 925882"/>
                <a:gd name="connsiteX135" fmla="*/ 2657475 w 3629270"/>
                <a:gd name="connsiteY135" fmla="*/ 378194 h 925882"/>
                <a:gd name="connsiteX136" fmla="*/ 2719388 w 3629270"/>
                <a:gd name="connsiteY136" fmla="*/ 535357 h 925882"/>
                <a:gd name="connsiteX137" fmla="*/ 2728913 w 3629270"/>
                <a:gd name="connsiteY137" fmla="*/ 587744 h 925882"/>
                <a:gd name="connsiteX138" fmla="*/ 2719388 w 3629270"/>
                <a:gd name="connsiteY138" fmla="*/ 849682 h 925882"/>
                <a:gd name="connsiteX139" fmla="*/ 2686050 w 3629270"/>
                <a:gd name="connsiteY139" fmla="*/ 902069 h 925882"/>
                <a:gd name="connsiteX140" fmla="*/ 2667000 w 3629270"/>
                <a:gd name="connsiteY140" fmla="*/ 921119 h 925882"/>
                <a:gd name="connsiteX141" fmla="*/ 2647950 w 3629270"/>
                <a:gd name="connsiteY141" fmla="*/ 925882 h 925882"/>
                <a:gd name="connsiteX142" fmla="*/ 2576513 w 3629270"/>
                <a:gd name="connsiteY142" fmla="*/ 906832 h 925882"/>
                <a:gd name="connsiteX143" fmla="*/ 2538413 w 3629270"/>
                <a:gd name="connsiteY143" fmla="*/ 859207 h 925882"/>
                <a:gd name="connsiteX144" fmla="*/ 2519363 w 3629270"/>
                <a:gd name="connsiteY144" fmla="*/ 825869 h 925882"/>
                <a:gd name="connsiteX145" fmla="*/ 2509838 w 3629270"/>
                <a:gd name="connsiteY145" fmla="*/ 740144 h 925882"/>
                <a:gd name="connsiteX146" fmla="*/ 2505075 w 3629270"/>
                <a:gd name="connsiteY146" fmla="*/ 606794 h 925882"/>
                <a:gd name="connsiteX147" fmla="*/ 2528888 w 3629270"/>
                <a:gd name="connsiteY147" fmla="*/ 559169 h 925882"/>
                <a:gd name="connsiteX148" fmla="*/ 2543175 w 3629270"/>
                <a:gd name="connsiteY148" fmla="*/ 516307 h 925882"/>
                <a:gd name="connsiteX149" fmla="*/ 2595563 w 3629270"/>
                <a:gd name="connsiteY149" fmla="*/ 444869 h 925882"/>
                <a:gd name="connsiteX150" fmla="*/ 2662238 w 3629270"/>
                <a:gd name="connsiteY150" fmla="*/ 387719 h 925882"/>
                <a:gd name="connsiteX151" fmla="*/ 2686050 w 3629270"/>
                <a:gd name="connsiteY151" fmla="*/ 373432 h 925882"/>
                <a:gd name="connsiteX152" fmla="*/ 2709863 w 3629270"/>
                <a:gd name="connsiteY152" fmla="*/ 368669 h 925882"/>
                <a:gd name="connsiteX153" fmla="*/ 2724150 w 3629270"/>
                <a:gd name="connsiteY153" fmla="*/ 363907 h 925882"/>
                <a:gd name="connsiteX154" fmla="*/ 2800350 w 3629270"/>
                <a:gd name="connsiteY154" fmla="*/ 373432 h 925882"/>
                <a:gd name="connsiteX155" fmla="*/ 2957513 w 3629270"/>
                <a:gd name="connsiteY155" fmla="*/ 444869 h 925882"/>
                <a:gd name="connsiteX156" fmla="*/ 3000375 w 3629270"/>
                <a:gd name="connsiteY156" fmla="*/ 463919 h 925882"/>
                <a:gd name="connsiteX157" fmla="*/ 3038475 w 3629270"/>
                <a:gd name="connsiteY157" fmla="*/ 482969 h 925882"/>
                <a:gd name="connsiteX158" fmla="*/ 3105150 w 3629270"/>
                <a:gd name="connsiteY158" fmla="*/ 525832 h 925882"/>
                <a:gd name="connsiteX159" fmla="*/ 3148013 w 3629270"/>
                <a:gd name="connsiteY159" fmla="*/ 587744 h 925882"/>
                <a:gd name="connsiteX160" fmla="*/ 3171825 w 3629270"/>
                <a:gd name="connsiteY160" fmla="*/ 621082 h 925882"/>
                <a:gd name="connsiteX161" fmla="*/ 3190875 w 3629270"/>
                <a:gd name="connsiteY161" fmla="*/ 706807 h 925882"/>
                <a:gd name="connsiteX162" fmla="*/ 3200400 w 3629270"/>
                <a:gd name="connsiteY162" fmla="*/ 754432 h 925882"/>
                <a:gd name="connsiteX163" fmla="*/ 3209925 w 3629270"/>
                <a:gd name="connsiteY163" fmla="*/ 725857 h 925882"/>
                <a:gd name="connsiteX164" fmla="*/ 3233738 w 3629270"/>
                <a:gd name="connsiteY164" fmla="*/ 611557 h 925882"/>
                <a:gd name="connsiteX165" fmla="*/ 3224213 w 3629270"/>
                <a:gd name="connsiteY165" fmla="*/ 454394 h 925882"/>
                <a:gd name="connsiteX166" fmla="*/ 3200400 w 3629270"/>
                <a:gd name="connsiteY166" fmla="*/ 411532 h 925882"/>
                <a:gd name="connsiteX167" fmla="*/ 3138488 w 3629270"/>
                <a:gd name="connsiteY167" fmla="*/ 349619 h 925882"/>
                <a:gd name="connsiteX168" fmla="*/ 3109913 w 3629270"/>
                <a:gd name="connsiteY168" fmla="*/ 340094 h 925882"/>
                <a:gd name="connsiteX169" fmla="*/ 3086100 w 3629270"/>
                <a:gd name="connsiteY169" fmla="*/ 330569 h 925882"/>
                <a:gd name="connsiteX170" fmla="*/ 2962275 w 3629270"/>
                <a:gd name="connsiteY170" fmla="*/ 344857 h 925882"/>
                <a:gd name="connsiteX171" fmla="*/ 2900363 w 3629270"/>
                <a:gd name="connsiteY171" fmla="*/ 387719 h 925882"/>
                <a:gd name="connsiteX172" fmla="*/ 2809875 w 3629270"/>
                <a:gd name="connsiteY172" fmla="*/ 487732 h 925882"/>
                <a:gd name="connsiteX173" fmla="*/ 2771775 w 3629270"/>
                <a:gd name="connsiteY173" fmla="*/ 559169 h 925882"/>
                <a:gd name="connsiteX174" fmla="*/ 2757488 w 3629270"/>
                <a:gd name="connsiteY174" fmla="*/ 740144 h 925882"/>
                <a:gd name="connsiteX175" fmla="*/ 2771775 w 3629270"/>
                <a:gd name="connsiteY175" fmla="*/ 768719 h 925882"/>
                <a:gd name="connsiteX176" fmla="*/ 2795588 w 3629270"/>
                <a:gd name="connsiteY176" fmla="*/ 792532 h 925882"/>
                <a:gd name="connsiteX177" fmla="*/ 2819400 w 3629270"/>
                <a:gd name="connsiteY177" fmla="*/ 806819 h 925882"/>
                <a:gd name="connsiteX178" fmla="*/ 2890838 w 3629270"/>
                <a:gd name="connsiteY178" fmla="*/ 825869 h 925882"/>
                <a:gd name="connsiteX179" fmla="*/ 3009900 w 3629270"/>
                <a:gd name="connsiteY179" fmla="*/ 811582 h 925882"/>
                <a:gd name="connsiteX180" fmla="*/ 3105150 w 3629270"/>
                <a:gd name="connsiteY180" fmla="*/ 744907 h 925882"/>
                <a:gd name="connsiteX181" fmla="*/ 3128963 w 3629270"/>
                <a:gd name="connsiteY181" fmla="*/ 716332 h 925882"/>
                <a:gd name="connsiteX182" fmla="*/ 3148013 w 3629270"/>
                <a:gd name="connsiteY182" fmla="*/ 678232 h 925882"/>
                <a:gd name="connsiteX183" fmla="*/ 3186113 w 3629270"/>
                <a:gd name="connsiteY183" fmla="*/ 540119 h 925882"/>
                <a:gd name="connsiteX184" fmla="*/ 3209925 w 3629270"/>
                <a:gd name="connsiteY184" fmla="*/ 473444 h 925882"/>
                <a:gd name="connsiteX185" fmla="*/ 3224213 w 3629270"/>
                <a:gd name="connsiteY185" fmla="*/ 459157 h 925882"/>
                <a:gd name="connsiteX186" fmla="*/ 3267075 w 3629270"/>
                <a:gd name="connsiteY186" fmla="*/ 468682 h 925882"/>
                <a:gd name="connsiteX187" fmla="*/ 3295650 w 3629270"/>
                <a:gd name="connsiteY187" fmla="*/ 521069 h 925882"/>
                <a:gd name="connsiteX188" fmla="*/ 3338513 w 3629270"/>
                <a:gd name="connsiteY188" fmla="*/ 673469 h 925882"/>
                <a:gd name="connsiteX189" fmla="*/ 3328988 w 3629270"/>
                <a:gd name="connsiteY189" fmla="*/ 787769 h 925882"/>
                <a:gd name="connsiteX190" fmla="*/ 3309938 w 3629270"/>
                <a:gd name="connsiteY190" fmla="*/ 811582 h 925882"/>
                <a:gd name="connsiteX191" fmla="*/ 3219450 w 3629270"/>
                <a:gd name="connsiteY191" fmla="*/ 792532 h 925882"/>
                <a:gd name="connsiteX192" fmla="*/ 3157538 w 3629270"/>
                <a:gd name="connsiteY192" fmla="*/ 697282 h 925882"/>
                <a:gd name="connsiteX193" fmla="*/ 3148013 w 3629270"/>
                <a:gd name="connsiteY193" fmla="*/ 616319 h 925882"/>
                <a:gd name="connsiteX194" fmla="*/ 3157538 w 3629270"/>
                <a:gd name="connsiteY194" fmla="*/ 506782 h 925882"/>
                <a:gd name="connsiteX195" fmla="*/ 3233738 w 3629270"/>
                <a:gd name="connsiteY195" fmla="*/ 416294 h 925882"/>
                <a:gd name="connsiteX196" fmla="*/ 3338513 w 3629270"/>
                <a:gd name="connsiteY196" fmla="*/ 378194 h 925882"/>
                <a:gd name="connsiteX197" fmla="*/ 3390900 w 3629270"/>
                <a:gd name="connsiteY197" fmla="*/ 382957 h 925882"/>
                <a:gd name="connsiteX198" fmla="*/ 3452813 w 3629270"/>
                <a:gd name="connsiteY198" fmla="*/ 416294 h 925882"/>
                <a:gd name="connsiteX199" fmla="*/ 3529013 w 3629270"/>
                <a:gd name="connsiteY199" fmla="*/ 563932 h 925882"/>
                <a:gd name="connsiteX200" fmla="*/ 3533775 w 3629270"/>
                <a:gd name="connsiteY200" fmla="*/ 740144 h 925882"/>
                <a:gd name="connsiteX201" fmla="*/ 3509963 w 3629270"/>
                <a:gd name="connsiteY201" fmla="*/ 783007 h 925882"/>
                <a:gd name="connsiteX202" fmla="*/ 3467100 w 3629270"/>
                <a:gd name="connsiteY202" fmla="*/ 816344 h 925882"/>
                <a:gd name="connsiteX203" fmla="*/ 3424238 w 3629270"/>
                <a:gd name="connsiteY203" fmla="*/ 797294 h 925882"/>
                <a:gd name="connsiteX204" fmla="*/ 3390900 w 3629270"/>
                <a:gd name="connsiteY204" fmla="*/ 649657 h 925882"/>
                <a:gd name="connsiteX205" fmla="*/ 3471863 w 3629270"/>
                <a:gd name="connsiteY205" fmla="*/ 416294 h 925882"/>
                <a:gd name="connsiteX206" fmla="*/ 3524250 w 3629270"/>
                <a:gd name="connsiteY206" fmla="*/ 459157 h 925882"/>
                <a:gd name="connsiteX207" fmla="*/ 3557588 w 3629270"/>
                <a:gd name="connsiteY207" fmla="*/ 659182 h 925882"/>
                <a:gd name="connsiteX208" fmla="*/ 3548063 w 3629270"/>
                <a:gd name="connsiteY208" fmla="*/ 754432 h 925882"/>
                <a:gd name="connsiteX209" fmla="*/ 3505200 w 3629270"/>
                <a:gd name="connsiteY209" fmla="*/ 821107 h 925882"/>
                <a:gd name="connsiteX210" fmla="*/ 3457575 w 3629270"/>
                <a:gd name="connsiteY210" fmla="*/ 868732 h 925882"/>
                <a:gd name="connsiteX211" fmla="*/ 3352800 w 3629270"/>
                <a:gd name="connsiteY211" fmla="*/ 902069 h 925882"/>
                <a:gd name="connsiteX212" fmla="*/ 3286125 w 3629270"/>
                <a:gd name="connsiteY212" fmla="*/ 897307 h 925882"/>
                <a:gd name="connsiteX213" fmla="*/ 3224213 w 3629270"/>
                <a:gd name="connsiteY213" fmla="*/ 821107 h 925882"/>
                <a:gd name="connsiteX214" fmla="*/ 3152775 w 3629270"/>
                <a:gd name="connsiteY214" fmla="*/ 563932 h 925882"/>
                <a:gd name="connsiteX215" fmla="*/ 3100388 w 3629270"/>
                <a:gd name="connsiteY215" fmla="*/ 468682 h 925882"/>
                <a:gd name="connsiteX216" fmla="*/ 2990850 w 3629270"/>
                <a:gd name="connsiteY216" fmla="*/ 373432 h 925882"/>
                <a:gd name="connsiteX217" fmla="*/ 2938463 w 3629270"/>
                <a:gd name="connsiteY217" fmla="*/ 368669 h 925882"/>
                <a:gd name="connsiteX218" fmla="*/ 2876550 w 3629270"/>
                <a:gd name="connsiteY218" fmla="*/ 382957 h 925882"/>
                <a:gd name="connsiteX219" fmla="*/ 2776538 w 3629270"/>
                <a:gd name="connsiteY219" fmla="*/ 497257 h 925882"/>
                <a:gd name="connsiteX220" fmla="*/ 2714625 w 3629270"/>
                <a:gd name="connsiteY220" fmla="*/ 663944 h 925882"/>
                <a:gd name="connsiteX221" fmla="*/ 2705100 w 3629270"/>
                <a:gd name="connsiteY221" fmla="*/ 744907 h 925882"/>
                <a:gd name="connsiteX222" fmla="*/ 2667000 w 3629270"/>
                <a:gd name="connsiteY222" fmla="*/ 706807 h 925882"/>
                <a:gd name="connsiteX223" fmla="*/ 2605088 w 3629270"/>
                <a:gd name="connsiteY223" fmla="*/ 625844 h 925882"/>
                <a:gd name="connsiteX224" fmla="*/ 2176463 w 3629270"/>
                <a:gd name="connsiteY224" fmla="*/ 487732 h 925882"/>
                <a:gd name="connsiteX225" fmla="*/ 1700213 w 3629270"/>
                <a:gd name="connsiteY225" fmla="*/ 578219 h 925882"/>
                <a:gd name="connsiteX226" fmla="*/ 1643063 w 3629270"/>
                <a:gd name="connsiteY226" fmla="*/ 640132 h 925882"/>
                <a:gd name="connsiteX227" fmla="*/ 1585913 w 3629270"/>
                <a:gd name="connsiteY227" fmla="*/ 754432 h 925882"/>
                <a:gd name="connsiteX228" fmla="*/ 1562100 w 3629270"/>
                <a:gd name="connsiteY228" fmla="*/ 687757 h 925882"/>
                <a:gd name="connsiteX229" fmla="*/ 1547813 w 3629270"/>
                <a:gd name="connsiteY229" fmla="*/ 630607 h 925882"/>
                <a:gd name="connsiteX230" fmla="*/ 1376363 w 3629270"/>
                <a:gd name="connsiteY230" fmla="*/ 511544 h 925882"/>
                <a:gd name="connsiteX231" fmla="*/ 1233488 w 3629270"/>
                <a:gd name="connsiteY231" fmla="*/ 468682 h 925882"/>
                <a:gd name="connsiteX232" fmla="*/ 766763 w 3629270"/>
                <a:gd name="connsiteY232" fmla="*/ 397244 h 925882"/>
                <a:gd name="connsiteX233" fmla="*/ 328613 w 3629270"/>
                <a:gd name="connsiteY233" fmla="*/ 378194 h 925882"/>
                <a:gd name="connsiteX234" fmla="*/ 57150 w 3629270"/>
                <a:gd name="connsiteY234" fmla="*/ 397244 h 925882"/>
                <a:gd name="connsiteX235" fmla="*/ 19050 w 3629270"/>
                <a:gd name="connsiteY235" fmla="*/ 430582 h 925882"/>
                <a:gd name="connsiteX236" fmla="*/ 0 w 3629270"/>
                <a:gd name="connsiteY236" fmla="*/ 544882 h 925882"/>
                <a:gd name="connsiteX237" fmla="*/ 23813 w 3629270"/>
                <a:gd name="connsiteY237" fmla="*/ 654419 h 925882"/>
                <a:gd name="connsiteX238" fmla="*/ 61913 w 3629270"/>
                <a:gd name="connsiteY238" fmla="*/ 730619 h 925882"/>
                <a:gd name="connsiteX239" fmla="*/ 190500 w 3629270"/>
                <a:gd name="connsiteY239" fmla="*/ 892544 h 925882"/>
                <a:gd name="connsiteX240" fmla="*/ 204788 w 3629270"/>
                <a:gd name="connsiteY240" fmla="*/ 906832 h 925882"/>
                <a:gd name="connsiteX241" fmla="*/ 195263 w 3629270"/>
                <a:gd name="connsiteY241" fmla="*/ 840157 h 925882"/>
                <a:gd name="connsiteX242" fmla="*/ 219075 w 3629270"/>
                <a:gd name="connsiteY242" fmla="*/ 792532 h 925882"/>
                <a:gd name="connsiteX243" fmla="*/ 404813 w 3629270"/>
                <a:gd name="connsiteY243" fmla="*/ 678232 h 925882"/>
                <a:gd name="connsiteX244" fmla="*/ 561975 w 3629270"/>
                <a:gd name="connsiteY244" fmla="*/ 649657 h 925882"/>
                <a:gd name="connsiteX245" fmla="*/ 1200150 w 3629270"/>
                <a:gd name="connsiteY245" fmla="*/ 621082 h 925882"/>
                <a:gd name="connsiteX246" fmla="*/ 2057400 w 3629270"/>
                <a:gd name="connsiteY246" fmla="*/ 635369 h 925882"/>
                <a:gd name="connsiteX247" fmla="*/ 2090738 w 3629270"/>
                <a:gd name="connsiteY247" fmla="*/ 659182 h 925882"/>
                <a:gd name="connsiteX248" fmla="*/ 2124075 w 3629270"/>
                <a:gd name="connsiteY248" fmla="*/ 744907 h 925882"/>
                <a:gd name="connsiteX249" fmla="*/ 2128838 w 3629270"/>
                <a:gd name="connsiteY249" fmla="*/ 783007 h 925882"/>
                <a:gd name="connsiteX250" fmla="*/ 2105025 w 3629270"/>
                <a:gd name="connsiteY250" fmla="*/ 825869 h 925882"/>
                <a:gd name="connsiteX251" fmla="*/ 2071688 w 3629270"/>
                <a:gd name="connsiteY251" fmla="*/ 811582 h 925882"/>
                <a:gd name="connsiteX252" fmla="*/ 2024063 w 3629270"/>
                <a:gd name="connsiteY252" fmla="*/ 763957 h 925882"/>
                <a:gd name="connsiteX253" fmla="*/ 2014538 w 3629270"/>
                <a:gd name="connsiteY253" fmla="*/ 725857 h 925882"/>
                <a:gd name="connsiteX254" fmla="*/ 2047875 w 3629270"/>
                <a:gd name="connsiteY254" fmla="*/ 625844 h 925882"/>
                <a:gd name="connsiteX255" fmla="*/ 2347913 w 3629270"/>
                <a:gd name="connsiteY255" fmla="*/ 535357 h 925882"/>
                <a:gd name="connsiteX256" fmla="*/ 2543175 w 3629270"/>
                <a:gd name="connsiteY256" fmla="*/ 544882 h 925882"/>
                <a:gd name="connsiteX257" fmla="*/ 2767013 w 3629270"/>
                <a:gd name="connsiteY257" fmla="*/ 649657 h 925882"/>
                <a:gd name="connsiteX258" fmla="*/ 2847975 w 3629270"/>
                <a:gd name="connsiteY258" fmla="*/ 778244 h 925882"/>
                <a:gd name="connsiteX259" fmla="*/ 2852738 w 3629270"/>
                <a:gd name="connsiteY259" fmla="*/ 840157 h 925882"/>
                <a:gd name="connsiteX260" fmla="*/ 2847975 w 3629270"/>
                <a:gd name="connsiteY260" fmla="*/ 863969 h 925882"/>
                <a:gd name="connsiteX261" fmla="*/ 2762250 w 3629270"/>
                <a:gd name="connsiteY261" fmla="*/ 806819 h 925882"/>
                <a:gd name="connsiteX262" fmla="*/ 2747963 w 3629270"/>
                <a:gd name="connsiteY262" fmla="*/ 778244 h 925882"/>
                <a:gd name="connsiteX263" fmla="*/ 2743200 w 3629270"/>
                <a:gd name="connsiteY263" fmla="*/ 730619 h 925882"/>
                <a:gd name="connsiteX264" fmla="*/ 2819400 w 3629270"/>
                <a:gd name="connsiteY264" fmla="*/ 606794 h 925882"/>
                <a:gd name="connsiteX265" fmla="*/ 2881313 w 3629270"/>
                <a:gd name="connsiteY265" fmla="*/ 578219 h 925882"/>
                <a:gd name="connsiteX266" fmla="*/ 3019425 w 3629270"/>
                <a:gd name="connsiteY266" fmla="*/ 554407 h 925882"/>
                <a:gd name="connsiteX267" fmla="*/ 3148013 w 3629270"/>
                <a:gd name="connsiteY267" fmla="*/ 568694 h 925882"/>
                <a:gd name="connsiteX268" fmla="*/ 3209925 w 3629270"/>
                <a:gd name="connsiteY268" fmla="*/ 625844 h 925882"/>
                <a:gd name="connsiteX269" fmla="*/ 3228975 w 3629270"/>
                <a:gd name="connsiteY269" fmla="*/ 654419 h 925882"/>
                <a:gd name="connsiteX270" fmla="*/ 3267075 w 3629270"/>
                <a:gd name="connsiteY270" fmla="*/ 744907 h 925882"/>
                <a:gd name="connsiteX271" fmla="*/ 3286125 w 3629270"/>
                <a:gd name="connsiteY271" fmla="*/ 835394 h 925882"/>
                <a:gd name="connsiteX272" fmla="*/ 3300413 w 3629270"/>
                <a:gd name="connsiteY272" fmla="*/ 763957 h 925882"/>
                <a:gd name="connsiteX273" fmla="*/ 3267075 w 3629270"/>
                <a:gd name="connsiteY273" fmla="*/ 497257 h 925882"/>
                <a:gd name="connsiteX274" fmla="*/ 3214688 w 3629270"/>
                <a:gd name="connsiteY274" fmla="*/ 421057 h 925882"/>
                <a:gd name="connsiteX275" fmla="*/ 3176588 w 3629270"/>
                <a:gd name="connsiteY275" fmla="*/ 387719 h 925882"/>
                <a:gd name="connsiteX276" fmla="*/ 3148013 w 3629270"/>
                <a:gd name="connsiteY276" fmla="*/ 378194 h 925882"/>
                <a:gd name="connsiteX277" fmla="*/ 3095625 w 3629270"/>
                <a:gd name="connsiteY277" fmla="*/ 392482 h 925882"/>
                <a:gd name="connsiteX278" fmla="*/ 2967038 w 3629270"/>
                <a:gd name="connsiteY278" fmla="*/ 535357 h 925882"/>
                <a:gd name="connsiteX279" fmla="*/ 2928938 w 3629270"/>
                <a:gd name="connsiteY279" fmla="*/ 578219 h 925882"/>
                <a:gd name="connsiteX280" fmla="*/ 2871788 w 3629270"/>
                <a:gd name="connsiteY280" fmla="*/ 687757 h 925882"/>
                <a:gd name="connsiteX281" fmla="*/ 2805113 w 3629270"/>
                <a:gd name="connsiteY281" fmla="*/ 868732 h 925882"/>
                <a:gd name="connsiteX282" fmla="*/ 2790825 w 3629270"/>
                <a:gd name="connsiteY282" fmla="*/ 883019 h 925882"/>
                <a:gd name="connsiteX283" fmla="*/ 2771775 w 3629270"/>
                <a:gd name="connsiteY283" fmla="*/ 854444 h 925882"/>
                <a:gd name="connsiteX284" fmla="*/ 2857500 w 3629270"/>
                <a:gd name="connsiteY284" fmla="*/ 659182 h 925882"/>
                <a:gd name="connsiteX285" fmla="*/ 3119438 w 3629270"/>
                <a:gd name="connsiteY285" fmla="*/ 425819 h 925882"/>
                <a:gd name="connsiteX286" fmla="*/ 3200400 w 3629270"/>
                <a:gd name="connsiteY286" fmla="*/ 368669 h 925882"/>
                <a:gd name="connsiteX287" fmla="*/ 3286125 w 3629270"/>
                <a:gd name="connsiteY287" fmla="*/ 273419 h 925882"/>
                <a:gd name="connsiteX288" fmla="*/ 3309938 w 3629270"/>
                <a:gd name="connsiteY288" fmla="*/ 235319 h 925882"/>
                <a:gd name="connsiteX289" fmla="*/ 3333750 w 3629270"/>
                <a:gd name="connsiteY289" fmla="*/ 178169 h 925882"/>
                <a:gd name="connsiteX290" fmla="*/ 3338513 w 3629270"/>
                <a:gd name="connsiteY290" fmla="*/ 149594 h 925882"/>
                <a:gd name="connsiteX291" fmla="*/ 3348038 w 3629270"/>
                <a:gd name="connsiteY291" fmla="*/ 125782 h 925882"/>
                <a:gd name="connsiteX292" fmla="*/ 3352800 w 3629270"/>
                <a:gd name="connsiteY292" fmla="*/ 106732 h 925882"/>
                <a:gd name="connsiteX293" fmla="*/ 3333750 w 3629270"/>
                <a:gd name="connsiteY293" fmla="*/ 68632 h 925882"/>
                <a:gd name="connsiteX294" fmla="*/ 3305175 w 3629270"/>
                <a:gd name="connsiteY294" fmla="*/ 63869 h 925882"/>
                <a:gd name="connsiteX295" fmla="*/ 3195638 w 3629270"/>
                <a:gd name="connsiteY295" fmla="*/ 92444 h 925882"/>
                <a:gd name="connsiteX296" fmla="*/ 3009900 w 3629270"/>
                <a:gd name="connsiteY296" fmla="*/ 178169 h 925882"/>
                <a:gd name="connsiteX297" fmla="*/ 2824163 w 3629270"/>
                <a:gd name="connsiteY297" fmla="*/ 306757 h 925882"/>
                <a:gd name="connsiteX298" fmla="*/ 2757488 w 3629270"/>
                <a:gd name="connsiteY298" fmla="*/ 421057 h 925882"/>
                <a:gd name="connsiteX299" fmla="*/ 2743200 w 3629270"/>
                <a:gd name="connsiteY299" fmla="*/ 463919 h 925882"/>
                <a:gd name="connsiteX300" fmla="*/ 2728913 w 3629270"/>
                <a:gd name="connsiteY300" fmla="*/ 502019 h 925882"/>
                <a:gd name="connsiteX301" fmla="*/ 2724150 w 3629270"/>
                <a:gd name="connsiteY301" fmla="*/ 521069 h 925882"/>
                <a:gd name="connsiteX302" fmla="*/ 2705100 w 3629270"/>
                <a:gd name="connsiteY302" fmla="*/ 530594 h 925882"/>
                <a:gd name="connsiteX303" fmla="*/ 2319338 w 3629270"/>
                <a:gd name="connsiteY303" fmla="*/ 316282 h 925882"/>
                <a:gd name="connsiteX304" fmla="*/ 2138363 w 3629270"/>
                <a:gd name="connsiteY304" fmla="*/ 168644 h 925882"/>
                <a:gd name="connsiteX305" fmla="*/ 2090738 w 3629270"/>
                <a:gd name="connsiteY305" fmla="*/ 73394 h 925882"/>
                <a:gd name="connsiteX306" fmla="*/ 2085975 w 3629270"/>
                <a:gd name="connsiteY306" fmla="*/ 1957 h 925882"/>
                <a:gd name="connsiteX307" fmla="*/ 2028825 w 3629270"/>
                <a:gd name="connsiteY307" fmla="*/ 40057 h 925882"/>
                <a:gd name="connsiteX308" fmla="*/ 1957388 w 3629270"/>
                <a:gd name="connsiteY308" fmla="*/ 78157 h 925882"/>
                <a:gd name="connsiteX309" fmla="*/ 1757363 w 3629270"/>
                <a:gd name="connsiteY309" fmla="*/ 221032 h 925882"/>
                <a:gd name="connsiteX310" fmla="*/ 1585913 w 3629270"/>
                <a:gd name="connsiteY310" fmla="*/ 416294 h 925882"/>
                <a:gd name="connsiteX311" fmla="*/ 1547813 w 3629270"/>
                <a:gd name="connsiteY311" fmla="*/ 478207 h 925882"/>
                <a:gd name="connsiteX312" fmla="*/ 1538288 w 3629270"/>
                <a:gd name="connsiteY312" fmla="*/ 406769 h 925882"/>
                <a:gd name="connsiteX313" fmla="*/ 1471613 w 3629270"/>
                <a:gd name="connsiteY313" fmla="*/ 263894 h 925882"/>
                <a:gd name="connsiteX314" fmla="*/ 1247775 w 3629270"/>
                <a:gd name="connsiteY314" fmla="*/ 121019 h 925882"/>
                <a:gd name="connsiteX315" fmla="*/ 1152525 w 3629270"/>
                <a:gd name="connsiteY315" fmla="*/ 101969 h 925882"/>
                <a:gd name="connsiteX316" fmla="*/ 981075 w 3629270"/>
                <a:gd name="connsiteY316" fmla="*/ 111494 h 925882"/>
                <a:gd name="connsiteX317" fmla="*/ 947738 w 3629270"/>
                <a:gd name="connsiteY317" fmla="*/ 97207 h 925882"/>
                <a:gd name="connsiteX318" fmla="*/ 952500 w 3629270"/>
                <a:gd name="connsiteY318" fmla="*/ 30532 h 925882"/>
                <a:gd name="connsiteX319" fmla="*/ 966788 w 3629270"/>
                <a:gd name="connsiteY319" fmla="*/ 11482 h 925882"/>
                <a:gd name="connsiteX320" fmla="*/ 1052513 w 3629270"/>
                <a:gd name="connsiteY320" fmla="*/ 35294 h 925882"/>
                <a:gd name="connsiteX321" fmla="*/ 1119188 w 3629270"/>
                <a:gd name="connsiteY321" fmla="*/ 163882 h 925882"/>
                <a:gd name="connsiteX322" fmla="*/ 1114425 w 3629270"/>
                <a:gd name="connsiteY322" fmla="*/ 306757 h 925882"/>
                <a:gd name="connsiteX323" fmla="*/ 1085850 w 3629270"/>
                <a:gd name="connsiteY323" fmla="*/ 368669 h 925882"/>
                <a:gd name="connsiteX324" fmla="*/ 1033463 w 3629270"/>
                <a:gd name="connsiteY324" fmla="*/ 430582 h 925882"/>
                <a:gd name="connsiteX325" fmla="*/ 828675 w 3629270"/>
                <a:gd name="connsiteY325" fmla="*/ 521069 h 925882"/>
                <a:gd name="connsiteX326" fmla="*/ 728663 w 3629270"/>
                <a:gd name="connsiteY326" fmla="*/ 535357 h 925882"/>
                <a:gd name="connsiteX327" fmla="*/ 557213 w 3629270"/>
                <a:gd name="connsiteY327" fmla="*/ 521069 h 925882"/>
                <a:gd name="connsiteX328" fmla="*/ 485775 w 3629270"/>
                <a:gd name="connsiteY328" fmla="*/ 478207 h 925882"/>
                <a:gd name="connsiteX329" fmla="*/ 433388 w 3629270"/>
                <a:gd name="connsiteY329" fmla="*/ 430582 h 925882"/>
                <a:gd name="connsiteX330" fmla="*/ 361950 w 3629270"/>
                <a:gd name="connsiteY330" fmla="*/ 311519 h 925882"/>
                <a:gd name="connsiteX331" fmla="*/ 357188 w 3629270"/>
                <a:gd name="connsiteY331" fmla="*/ 273419 h 925882"/>
                <a:gd name="connsiteX332" fmla="*/ 347663 w 3629270"/>
                <a:gd name="connsiteY332" fmla="*/ 225794 h 925882"/>
                <a:gd name="connsiteX333" fmla="*/ 328613 w 3629270"/>
                <a:gd name="connsiteY333" fmla="*/ 254369 h 925882"/>
                <a:gd name="connsiteX334" fmla="*/ 309563 w 3629270"/>
                <a:gd name="connsiteY334" fmla="*/ 278182 h 925882"/>
                <a:gd name="connsiteX335" fmla="*/ 247650 w 3629270"/>
                <a:gd name="connsiteY335" fmla="*/ 368669 h 925882"/>
                <a:gd name="connsiteX336" fmla="*/ 214313 w 3629270"/>
                <a:gd name="connsiteY336" fmla="*/ 421057 h 925882"/>
                <a:gd name="connsiteX337" fmla="*/ 190500 w 3629270"/>
                <a:gd name="connsiteY337" fmla="*/ 459157 h 925882"/>
                <a:gd name="connsiteX338" fmla="*/ 180975 w 3629270"/>
                <a:gd name="connsiteY338" fmla="*/ 473444 h 925882"/>
                <a:gd name="connsiteX339" fmla="*/ 195263 w 3629270"/>
                <a:gd name="connsiteY339" fmla="*/ 468682 h 925882"/>
                <a:gd name="connsiteX340" fmla="*/ 242888 w 3629270"/>
                <a:gd name="connsiteY340" fmla="*/ 411532 h 925882"/>
                <a:gd name="connsiteX341" fmla="*/ 295275 w 3629270"/>
                <a:gd name="connsiteY341" fmla="*/ 259132 h 925882"/>
                <a:gd name="connsiteX342" fmla="*/ 280988 w 3629270"/>
                <a:gd name="connsiteY342" fmla="*/ 173407 h 925882"/>
                <a:gd name="connsiteX343" fmla="*/ 252413 w 3629270"/>
                <a:gd name="connsiteY343" fmla="*/ 140069 h 925882"/>
                <a:gd name="connsiteX344" fmla="*/ 185738 w 3629270"/>
                <a:gd name="connsiteY344" fmla="*/ 111494 h 925882"/>
                <a:gd name="connsiteX345" fmla="*/ 142875 w 3629270"/>
                <a:gd name="connsiteY345" fmla="*/ 106732 h 925882"/>
                <a:gd name="connsiteX346" fmla="*/ 147638 w 3629270"/>
                <a:gd name="connsiteY346" fmla="*/ 92444 h 925882"/>
                <a:gd name="connsiteX347" fmla="*/ 338138 w 3629270"/>
                <a:gd name="connsiteY347" fmla="*/ 82919 h 925882"/>
                <a:gd name="connsiteX348" fmla="*/ 566738 w 3629270"/>
                <a:gd name="connsiteY348" fmla="*/ 187694 h 925882"/>
                <a:gd name="connsiteX349" fmla="*/ 623888 w 3629270"/>
                <a:gd name="connsiteY349" fmla="*/ 259132 h 925882"/>
                <a:gd name="connsiteX350" fmla="*/ 633413 w 3629270"/>
                <a:gd name="connsiteY350" fmla="*/ 297232 h 925882"/>
                <a:gd name="connsiteX351" fmla="*/ 590550 w 3629270"/>
                <a:gd name="connsiteY351" fmla="*/ 430582 h 925882"/>
                <a:gd name="connsiteX352" fmla="*/ 571500 w 3629270"/>
                <a:gd name="connsiteY352" fmla="*/ 449632 h 925882"/>
                <a:gd name="connsiteX353" fmla="*/ 581025 w 3629270"/>
                <a:gd name="connsiteY353" fmla="*/ 402007 h 925882"/>
                <a:gd name="connsiteX354" fmla="*/ 604838 w 3629270"/>
                <a:gd name="connsiteY354" fmla="*/ 359144 h 925882"/>
                <a:gd name="connsiteX355" fmla="*/ 628650 w 3629270"/>
                <a:gd name="connsiteY355" fmla="*/ 311519 h 925882"/>
                <a:gd name="connsiteX356" fmla="*/ 647700 w 3629270"/>
                <a:gd name="connsiteY356" fmla="*/ 244844 h 925882"/>
                <a:gd name="connsiteX357" fmla="*/ 609600 w 3629270"/>
                <a:gd name="connsiteY357" fmla="*/ 197219 h 925882"/>
                <a:gd name="connsiteX358" fmla="*/ 547688 w 3629270"/>
                <a:gd name="connsiteY358" fmla="*/ 178169 h 925882"/>
                <a:gd name="connsiteX359" fmla="*/ 404813 w 3629270"/>
                <a:gd name="connsiteY359" fmla="*/ 154357 h 925882"/>
                <a:gd name="connsiteX360" fmla="*/ 123825 w 3629270"/>
                <a:gd name="connsiteY360" fmla="*/ 197219 h 925882"/>
                <a:gd name="connsiteX361" fmla="*/ 85725 w 3629270"/>
                <a:gd name="connsiteY361" fmla="*/ 263894 h 925882"/>
                <a:gd name="connsiteX362" fmla="*/ 76200 w 3629270"/>
                <a:gd name="connsiteY362" fmla="*/ 306757 h 925882"/>
                <a:gd name="connsiteX363" fmla="*/ 80963 w 3629270"/>
                <a:gd name="connsiteY363" fmla="*/ 359144 h 925882"/>
                <a:gd name="connsiteX364" fmla="*/ 109538 w 3629270"/>
                <a:gd name="connsiteY364" fmla="*/ 406769 h 925882"/>
                <a:gd name="connsiteX365" fmla="*/ 119063 w 3629270"/>
                <a:gd name="connsiteY365" fmla="*/ 430582 h 925882"/>
                <a:gd name="connsiteX366" fmla="*/ 147638 w 3629270"/>
                <a:gd name="connsiteY366" fmla="*/ 511544 h 925882"/>
                <a:gd name="connsiteX367" fmla="*/ 171450 w 3629270"/>
                <a:gd name="connsiteY367" fmla="*/ 544882 h 925882"/>
                <a:gd name="connsiteX368" fmla="*/ 214313 w 3629270"/>
                <a:gd name="connsiteY368" fmla="*/ 549644 h 925882"/>
                <a:gd name="connsiteX369" fmla="*/ 247650 w 3629270"/>
                <a:gd name="connsiteY369" fmla="*/ 544882 h 925882"/>
                <a:gd name="connsiteX370" fmla="*/ 385763 w 3629270"/>
                <a:gd name="connsiteY370" fmla="*/ 463919 h 925882"/>
                <a:gd name="connsiteX371" fmla="*/ 442913 w 3629270"/>
                <a:gd name="connsiteY371" fmla="*/ 406769 h 925882"/>
                <a:gd name="connsiteX372" fmla="*/ 566738 w 3629270"/>
                <a:gd name="connsiteY372" fmla="*/ 221032 h 925882"/>
                <a:gd name="connsiteX373" fmla="*/ 604838 w 3629270"/>
                <a:gd name="connsiteY373" fmla="*/ 168644 h 925882"/>
                <a:gd name="connsiteX374" fmla="*/ 681038 w 3629270"/>
                <a:gd name="connsiteY374" fmla="*/ 116257 h 925882"/>
                <a:gd name="connsiteX375" fmla="*/ 728663 w 3629270"/>
                <a:gd name="connsiteY375" fmla="*/ 106732 h 925882"/>
                <a:gd name="connsiteX376" fmla="*/ 838200 w 3629270"/>
                <a:gd name="connsiteY376" fmla="*/ 121019 h 925882"/>
                <a:gd name="connsiteX377" fmla="*/ 1023938 w 3629270"/>
                <a:gd name="connsiteY377" fmla="*/ 178169 h 925882"/>
                <a:gd name="connsiteX378" fmla="*/ 1109663 w 3629270"/>
                <a:gd name="connsiteY378" fmla="*/ 201982 h 925882"/>
                <a:gd name="connsiteX379" fmla="*/ 1223963 w 3629270"/>
                <a:gd name="connsiteY379" fmla="*/ 278182 h 925882"/>
                <a:gd name="connsiteX380" fmla="*/ 1228725 w 3629270"/>
                <a:gd name="connsiteY380" fmla="*/ 297232 h 925882"/>
                <a:gd name="connsiteX381" fmla="*/ 1209675 w 3629270"/>
                <a:gd name="connsiteY381" fmla="*/ 378194 h 925882"/>
                <a:gd name="connsiteX382" fmla="*/ 1147763 w 3629270"/>
                <a:gd name="connsiteY382" fmla="*/ 468682 h 925882"/>
                <a:gd name="connsiteX383" fmla="*/ 1123950 w 3629270"/>
                <a:gd name="connsiteY383" fmla="*/ 492494 h 925882"/>
                <a:gd name="connsiteX384" fmla="*/ 1071563 w 3629270"/>
                <a:gd name="connsiteY384" fmla="*/ 511544 h 925882"/>
                <a:gd name="connsiteX385" fmla="*/ 1028700 w 3629270"/>
                <a:gd name="connsiteY385" fmla="*/ 502019 h 925882"/>
                <a:gd name="connsiteX386" fmla="*/ 990600 w 3629270"/>
                <a:gd name="connsiteY386" fmla="*/ 468682 h 925882"/>
                <a:gd name="connsiteX387" fmla="*/ 852488 w 3629270"/>
                <a:gd name="connsiteY387" fmla="*/ 378194 h 925882"/>
                <a:gd name="connsiteX388" fmla="*/ 714375 w 3629270"/>
                <a:gd name="connsiteY388" fmla="*/ 325807 h 925882"/>
                <a:gd name="connsiteX389" fmla="*/ 685800 w 3629270"/>
                <a:gd name="connsiteY389" fmla="*/ 321044 h 925882"/>
                <a:gd name="connsiteX390" fmla="*/ 666750 w 3629270"/>
                <a:gd name="connsiteY390" fmla="*/ 325807 h 925882"/>
                <a:gd name="connsiteX391" fmla="*/ 652463 w 3629270"/>
                <a:gd name="connsiteY391" fmla="*/ 344857 h 925882"/>
                <a:gd name="connsiteX392" fmla="*/ 619125 w 3629270"/>
                <a:gd name="connsiteY392" fmla="*/ 363907 h 925882"/>
                <a:gd name="connsiteX393" fmla="*/ 595313 w 3629270"/>
                <a:gd name="connsiteY393" fmla="*/ 382957 h 925882"/>
                <a:gd name="connsiteX394" fmla="*/ 571500 w 3629270"/>
                <a:gd name="connsiteY394" fmla="*/ 421057 h 925882"/>
                <a:gd name="connsiteX395" fmla="*/ 561975 w 3629270"/>
                <a:gd name="connsiteY395" fmla="*/ 435344 h 925882"/>
                <a:gd name="connsiteX396" fmla="*/ 552450 w 3629270"/>
                <a:gd name="connsiteY396" fmla="*/ 468682 h 925882"/>
                <a:gd name="connsiteX397" fmla="*/ 542925 w 3629270"/>
                <a:gd name="connsiteY397" fmla="*/ 497257 h 925882"/>
                <a:gd name="connsiteX398" fmla="*/ 528638 w 3629270"/>
                <a:gd name="connsiteY398" fmla="*/ 506782 h 925882"/>
                <a:gd name="connsiteX399" fmla="*/ 519113 w 3629270"/>
                <a:gd name="connsiteY399" fmla="*/ 521069 h 925882"/>
                <a:gd name="connsiteX400" fmla="*/ 504825 w 3629270"/>
                <a:gd name="connsiteY400" fmla="*/ 535357 h 925882"/>
                <a:gd name="connsiteX401" fmla="*/ 490538 w 3629270"/>
                <a:gd name="connsiteY401" fmla="*/ 559169 h 925882"/>
                <a:gd name="connsiteX402" fmla="*/ 490538 w 3629270"/>
                <a:gd name="connsiteY402" fmla="*/ 611557 h 925882"/>
                <a:gd name="connsiteX403" fmla="*/ 528638 w 3629270"/>
                <a:gd name="connsiteY403" fmla="*/ 654419 h 925882"/>
                <a:gd name="connsiteX404" fmla="*/ 600075 w 3629270"/>
                <a:gd name="connsiteY404" fmla="*/ 706807 h 925882"/>
                <a:gd name="connsiteX405" fmla="*/ 647700 w 3629270"/>
                <a:gd name="connsiteY405" fmla="*/ 725857 h 925882"/>
                <a:gd name="connsiteX406" fmla="*/ 681038 w 3629270"/>
                <a:gd name="connsiteY406" fmla="*/ 744907 h 925882"/>
                <a:gd name="connsiteX407" fmla="*/ 738188 w 3629270"/>
                <a:gd name="connsiteY407" fmla="*/ 768719 h 925882"/>
                <a:gd name="connsiteX408" fmla="*/ 809625 w 3629270"/>
                <a:gd name="connsiteY408" fmla="*/ 811582 h 925882"/>
                <a:gd name="connsiteX409" fmla="*/ 838200 w 3629270"/>
                <a:gd name="connsiteY409" fmla="*/ 830632 h 925882"/>
                <a:gd name="connsiteX410" fmla="*/ 876300 w 3629270"/>
                <a:gd name="connsiteY410" fmla="*/ 840157 h 925882"/>
                <a:gd name="connsiteX411" fmla="*/ 704850 w 3629270"/>
                <a:gd name="connsiteY411" fmla="*/ 854444 h 925882"/>
                <a:gd name="connsiteX412" fmla="*/ 619125 w 3629270"/>
                <a:gd name="connsiteY412" fmla="*/ 849682 h 925882"/>
                <a:gd name="connsiteX413" fmla="*/ 585788 w 3629270"/>
                <a:gd name="connsiteY413" fmla="*/ 835394 h 925882"/>
                <a:gd name="connsiteX414" fmla="*/ 547688 w 3629270"/>
                <a:gd name="connsiteY414" fmla="*/ 821107 h 925882"/>
                <a:gd name="connsiteX415" fmla="*/ 519113 w 3629270"/>
                <a:gd name="connsiteY415" fmla="*/ 806819 h 925882"/>
                <a:gd name="connsiteX416" fmla="*/ 561975 w 3629270"/>
                <a:gd name="connsiteY416" fmla="*/ 835394 h 925882"/>
                <a:gd name="connsiteX417" fmla="*/ 623888 w 3629270"/>
                <a:gd name="connsiteY417" fmla="*/ 854444 h 925882"/>
                <a:gd name="connsiteX418" fmla="*/ 842963 w 3629270"/>
                <a:gd name="connsiteY418" fmla="*/ 906832 h 925882"/>
                <a:gd name="connsiteX419" fmla="*/ 1114425 w 3629270"/>
                <a:gd name="connsiteY419" fmla="*/ 916357 h 925882"/>
                <a:gd name="connsiteX420" fmla="*/ 1385888 w 3629270"/>
                <a:gd name="connsiteY420" fmla="*/ 878257 h 925882"/>
                <a:gd name="connsiteX421" fmla="*/ 1428750 w 3629270"/>
                <a:gd name="connsiteY421" fmla="*/ 825869 h 925882"/>
                <a:gd name="connsiteX422" fmla="*/ 1462088 w 3629270"/>
                <a:gd name="connsiteY422" fmla="*/ 759194 h 925882"/>
                <a:gd name="connsiteX423" fmla="*/ 1481138 w 3629270"/>
                <a:gd name="connsiteY423" fmla="*/ 721094 h 925882"/>
                <a:gd name="connsiteX424" fmla="*/ 1566863 w 3629270"/>
                <a:gd name="connsiteY424" fmla="*/ 630607 h 925882"/>
                <a:gd name="connsiteX425" fmla="*/ 1638300 w 3629270"/>
                <a:gd name="connsiteY425" fmla="*/ 616319 h 925882"/>
                <a:gd name="connsiteX426" fmla="*/ 1795463 w 3629270"/>
                <a:gd name="connsiteY426" fmla="*/ 640132 h 925882"/>
                <a:gd name="connsiteX427" fmla="*/ 1881188 w 3629270"/>
                <a:gd name="connsiteY427" fmla="*/ 668707 h 925882"/>
                <a:gd name="connsiteX428" fmla="*/ 2043113 w 3629270"/>
                <a:gd name="connsiteY428" fmla="*/ 768719 h 925882"/>
                <a:gd name="connsiteX429" fmla="*/ 2090738 w 3629270"/>
                <a:gd name="connsiteY429" fmla="*/ 816344 h 925882"/>
                <a:gd name="connsiteX430" fmla="*/ 2105025 w 3629270"/>
                <a:gd name="connsiteY430" fmla="*/ 902069 h 925882"/>
                <a:gd name="connsiteX431" fmla="*/ 2090738 w 3629270"/>
                <a:gd name="connsiteY431" fmla="*/ 906832 h 925882"/>
                <a:gd name="connsiteX432" fmla="*/ 2038350 w 3629270"/>
                <a:gd name="connsiteY432" fmla="*/ 892544 h 925882"/>
                <a:gd name="connsiteX433" fmla="*/ 2019300 w 3629270"/>
                <a:gd name="connsiteY433" fmla="*/ 883019 h 925882"/>
                <a:gd name="connsiteX434" fmla="*/ 1995488 w 3629270"/>
                <a:gd name="connsiteY434" fmla="*/ 849682 h 925882"/>
                <a:gd name="connsiteX435" fmla="*/ 1995488 w 3629270"/>
                <a:gd name="connsiteY435" fmla="*/ 740144 h 925882"/>
                <a:gd name="connsiteX436" fmla="*/ 2009775 w 3629270"/>
                <a:gd name="connsiteY436" fmla="*/ 711569 h 925882"/>
                <a:gd name="connsiteX437" fmla="*/ 2038350 w 3629270"/>
                <a:gd name="connsiteY437" fmla="*/ 687757 h 925882"/>
                <a:gd name="connsiteX438" fmla="*/ 2066925 w 3629270"/>
                <a:gd name="connsiteY438" fmla="*/ 682994 h 925882"/>
                <a:gd name="connsiteX439" fmla="*/ 2081213 w 3629270"/>
                <a:gd name="connsiteY439" fmla="*/ 697282 h 925882"/>
                <a:gd name="connsiteX440" fmla="*/ 2062163 w 3629270"/>
                <a:gd name="connsiteY440" fmla="*/ 763957 h 925882"/>
                <a:gd name="connsiteX441" fmla="*/ 2000250 w 3629270"/>
                <a:gd name="connsiteY441" fmla="*/ 797294 h 925882"/>
                <a:gd name="connsiteX442" fmla="*/ 1924050 w 3629270"/>
                <a:gd name="connsiteY442" fmla="*/ 835394 h 925882"/>
                <a:gd name="connsiteX443" fmla="*/ 1952625 w 3629270"/>
                <a:gd name="connsiteY443" fmla="*/ 840157 h 925882"/>
                <a:gd name="connsiteX444" fmla="*/ 2014538 w 3629270"/>
                <a:gd name="connsiteY444" fmla="*/ 825869 h 925882"/>
                <a:gd name="connsiteX445" fmla="*/ 2205038 w 3629270"/>
                <a:gd name="connsiteY445" fmla="*/ 773482 h 925882"/>
                <a:gd name="connsiteX446" fmla="*/ 2319338 w 3629270"/>
                <a:gd name="connsiteY446" fmla="*/ 744907 h 925882"/>
                <a:gd name="connsiteX447" fmla="*/ 2462213 w 3629270"/>
                <a:gd name="connsiteY447" fmla="*/ 654419 h 925882"/>
                <a:gd name="connsiteX448" fmla="*/ 2490788 w 3629270"/>
                <a:gd name="connsiteY448" fmla="*/ 582982 h 925882"/>
                <a:gd name="connsiteX449" fmla="*/ 2495550 w 3629270"/>
                <a:gd name="connsiteY449" fmla="*/ 540119 h 925882"/>
                <a:gd name="connsiteX450" fmla="*/ 2500313 w 3629270"/>
                <a:gd name="connsiteY450" fmla="*/ 568694 h 925882"/>
                <a:gd name="connsiteX451" fmla="*/ 2505075 w 3629270"/>
                <a:gd name="connsiteY451" fmla="*/ 587744 h 925882"/>
                <a:gd name="connsiteX452" fmla="*/ 2543175 w 3629270"/>
                <a:gd name="connsiteY452" fmla="*/ 654419 h 925882"/>
                <a:gd name="connsiteX453" fmla="*/ 2581275 w 3629270"/>
                <a:gd name="connsiteY453" fmla="*/ 740144 h 925882"/>
                <a:gd name="connsiteX454" fmla="*/ 2586038 w 3629270"/>
                <a:gd name="connsiteY454" fmla="*/ 768719 h 925882"/>
                <a:gd name="connsiteX455" fmla="*/ 2566988 w 3629270"/>
                <a:gd name="connsiteY455" fmla="*/ 811582 h 925882"/>
                <a:gd name="connsiteX456" fmla="*/ 2447925 w 3629270"/>
                <a:gd name="connsiteY456" fmla="*/ 844919 h 925882"/>
                <a:gd name="connsiteX457" fmla="*/ 2343150 w 3629270"/>
                <a:gd name="connsiteY457" fmla="*/ 840157 h 925882"/>
                <a:gd name="connsiteX458" fmla="*/ 2171700 w 3629270"/>
                <a:gd name="connsiteY458" fmla="*/ 787769 h 925882"/>
                <a:gd name="connsiteX459" fmla="*/ 2147888 w 3629270"/>
                <a:gd name="connsiteY459" fmla="*/ 763957 h 925882"/>
                <a:gd name="connsiteX460" fmla="*/ 2171700 w 3629270"/>
                <a:gd name="connsiteY460" fmla="*/ 663944 h 925882"/>
                <a:gd name="connsiteX461" fmla="*/ 2276475 w 3629270"/>
                <a:gd name="connsiteY461" fmla="*/ 573457 h 925882"/>
                <a:gd name="connsiteX462" fmla="*/ 2357438 w 3629270"/>
                <a:gd name="connsiteY462" fmla="*/ 549644 h 925882"/>
                <a:gd name="connsiteX463" fmla="*/ 2571750 w 3629270"/>
                <a:gd name="connsiteY463" fmla="*/ 554407 h 925882"/>
                <a:gd name="connsiteX464" fmla="*/ 2686050 w 3629270"/>
                <a:gd name="connsiteY464" fmla="*/ 597269 h 925882"/>
                <a:gd name="connsiteX465" fmla="*/ 2786063 w 3629270"/>
                <a:gd name="connsiteY465" fmla="*/ 640132 h 925882"/>
                <a:gd name="connsiteX466" fmla="*/ 2909888 w 3629270"/>
                <a:gd name="connsiteY466" fmla="*/ 754432 h 925882"/>
                <a:gd name="connsiteX467" fmla="*/ 2914650 w 3629270"/>
                <a:gd name="connsiteY467" fmla="*/ 792532 h 925882"/>
                <a:gd name="connsiteX468" fmla="*/ 2919413 w 3629270"/>
                <a:gd name="connsiteY468" fmla="*/ 816344 h 925882"/>
                <a:gd name="connsiteX469" fmla="*/ 2952750 w 3629270"/>
                <a:gd name="connsiteY469" fmla="*/ 802057 h 925882"/>
                <a:gd name="connsiteX470" fmla="*/ 3033713 w 3629270"/>
                <a:gd name="connsiteY470" fmla="*/ 740144 h 925882"/>
                <a:gd name="connsiteX471" fmla="*/ 3138488 w 3629270"/>
                <a:gd name="connsiteY471" fmla="*/ 673469 h 925882"/>
                <a:gd name="connsiteX472" fmla="*/ 3148013 w 3629270"/>
                <a:gd name="connsiteY472" fmla="*/ 659182 h 925882"/>
                <a:gd name="connsiteX473" fmla="*/ 3143250 w 3629270"/>
                <a:gd name="connsiteY473" fmla="*/ 644894 h 925882"/>
                <a:gd name="connsiteX474" fmla="*/ 3071813 w 3629270"/>
                <a:gd name="connsiteY474" fmla="*/ 625844 h 925882"/>
                <a:gd name="connsiteX475" fmla="*/ 2995613 w 3629270"/>
                <a:gd name="connsiteY475" fmla="*/ 640132 h 925882"/>
                <a:gd name="connsiteX476" fmla="*/ 2919413 w 3629270"/>
                <a:gd name="connsiteY476" fmla="*/ 725857 h 925882"/>
                <a:gd name="connsiteX477" fmla="*/ 2900363 w 3629270"/>
                <a:gd name="connsiteY477" fmla="*/ 768719 h 925882"/>
                <a:gd name="connsiteX478" fmla="*/ 2914650 w 3629270"/>
                <a:gd name="connsiteY478" fmla="*/ 844919 h 925882"/>
                <a:gd name="connsiteX479" fmla="*/ 2943225 w 3629270"/>
                <a:gd name="connsiteY479" fmla="*/ 849682 h 925882"/>
                <a:gd name="connsiteX480" fmla="*/ 2990850 w 3629270"/>
                <a:gd name="connsiteY480" fmla="*/ 844919 h 925882"/>
                <a:gd name="connsiteX481" fmla="*/ 3119438 w 3629270"/>
                <a:gd name="connsiteY481" fmla="*/ 759194 h 925882"/>
                <a:gd name="connsiteX482" fmla="*/ 3167063 w 3629270"/>
                <a:gd name="connsiteY482" fmla="*/ 697282 h 925882"/>
                <a:gd name="connsiteX483" fmla="*/ 3181350 w 3629270"/>
                <a:gd name="connsiteY483" fmla="*/ 644894 h 925882"/>
                <a:gd name="connsiteX484" fmla="*/ 3186113 w 3629270"/>
                <a:gd name="connsiteY484" fmla="*/ 587744 h 925882"/>
                <a:gd name="connsiteX485" fmla="*/ 3219450 w 3629270"/>
                <a:gd name="connsiteY485" fmla="*/ 578219 h 925882"/>
                <a:gd name="connsiteX486" fmla="*/ 3267075 w 3629270"/>
                <a:gd name="connsiteY486" fmla="*/ 573457 h 925882"/>
                <a:gd name="connsiteX487" fmla="*/ 3433763 w 3629270"/>
                <a:gd name="connsiteY487" fmla="*/ 616319 h 925882"/>
                <a:gd name="connsiteX488" fmla="*/ 3605213 w 3629270"/>
                <a:gd name="connsiteY488" fmla="*/ 725857 h 925882"/>
                <a:gd name="connsiteX489" fmla="*/ 3624263 w 3629270"/>
                <a:gd name="connsiteY489" fmla="*/ 763957 h 925882"/>
                <a:gd name="connsiteX490" fmla="*/ 3629025 w 3629270"/>
                <a:gd name="connsiteY490" fmla="*/ 802057 h 925882"/>
                <a:gd name="connsiteX491" fmla="*/ 3586163 w 3629270"/>
                <a:gd name="connsiteY491" fmla="*/ 878257 h 925882"/>
                <a:gd name="connsiteX492" fmla="*/ 3557588 w 3629270"/>
                <a:gd name="connsiteY492" fmla="*/ 887782 h 925882"/>
                <a:gd name="connsiteX493" fmla="*/ 3514725 w 3629270"/>
                <a:gd name="connsiteY493" fmla="*/ 892544 h 925882"/>
                <a:gd name="connsiteX494" fmla="*/ 3500438 w 3629270"/>
                <a:gd name="connsiteY494" fmla="*/ 730619 h 925882"/>
                <a:gd name="connsiteX495" fmla="*/ 3476625 w 3629270"/>
                <a:gd name="connsiteY495" fmla="*/ 668707 h 925882"/>
                <a:gd name="connsiteX496" fmla="*/ 3429000 w 3629270"/>
                <a:gd name="connsiteY496" fmla="*/ 516307 h 925882"/>
                <a:gd name="connsiteX497" fmla="*/ 3424238 w 3629270"/>
                <a:gd name="connsiteY497" fmla="*/ 478207 h 925882"/>
                <a:gd name="connsiteX498" fmla="*/ 3443288 w 3629270"/>
                <a:gd name="connsiteY498" fmla="*/ 316282 h 925882"/>
                <a:gd name="connsiteX499" fmla="*/ 3438525 w 3629270"/>
                <a:gd name="connsiteY499" fmla="*/ 292469 h 925882"/>
                <a:gd name="connsiteX500" fmla="*/ 3390900 w 3629270"/>
                <a:gd name="connsiteY500" fmla="*/ 268657 h 925882"/>
                <a:gd name="connsiteX501" fmla="*/ 3348038 w 3629270"/>
                <a:gd name="connsiteY501" fmla="*/ 301994 h 925882"/>
                <a:gd name="connsiteX502" fmla="*/ 3324225 w 3629270"/>
                <a:gd name="connsiteY502" fmla="*/ 411532 h 925882"/>
                <a:gd name="connsiteX503" fmla="*/ 3362325 w 3629270"/>
                <a:gd name="connsiteY503" fmla="*/ 482969 h 925882"/>
                <a:gd name="connsiteX504" fmla="*/ 3405188 w 3629270"/>
                <a:gd name="connsiteY504" fmla="*/ 468682 h 925882"/>
                <a:gd name="connsiteX505" fmla="*/ 3405188 w 3629270"/>
                <a:gd name="connsiteY505" fmla="*/ 440107 h 925882"/>
                <a:gd name="connsiteX506" fmla="*/ 3381375 w 3629270"/>
                <a:gd name="connsiteY506" fmla="*/ 435344 h 925882"/>
                <a:gd name="connsiteX507" fmla="*/ 3343275 w 3629270"/>
                <a:gd name="connsiteY507" fmla="*/ 440107 h 925882"/>
                <a:gd name="connsiteX508" fmla="*/ 3286125 w 3629270"/>
                <a:gd name="connsiteY508" fmla="*/ 487732 h 925882"/>
                <a:gd name="connsiteX509" fmla="*/ 3276600 w 3629270"/>
                <a:gd name="connsiteY509" fmla="*/ 506782 h 925882"/>
                <a:gd name="connsiteX510" fmla="*/ 3267075 w 3629270"/>
                <a:gd name="connsiteY510" fmla="*/ 535357 h 925882"/>
                <a:gd name="connsiteX511" fmla="*/ 3252788 w 3629270"/>
                <a:gd name="connsiteY511" fmla="*/ 554407 h 925882"/>
                <a:gd name="connsiteX512" fmla="*/ 3233738 w 3629270"/>
                <a:gd name="connsiteY512" fmla="*/ 568694 h 92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Lst>
              <a:rect l="l" t="t" r="r" b="b"/>
              <a:pathLst>
                <a:path w="3629270" h="925882">
                  <a:moveTo>
                    <a:pt x="1395413" y="287707"/>
                  </a:moveTo>
                  <a:cubicBezTo>
                    <a:pt x="1412875" y="254369"/>
                    <a:pt x="1426924" y="219008"/>
                    <a:pt x="1447800" y="187694"/>
                  </a:cubicBezTo>
                  <a:cubicBezTo>
                    <a:pt x="1452935" y="179992"/>
                    <a:pt x="1464208" y="178961"/>
                    <a:pt x="1471613" y="173407"/>
                  </a:cubicBezTo>
                  <a:cubicBezTo>
                    <a:pt x="1477001" y="169366"/>
                    <a:pt x="1480512" y="163160"/>
                    <a:pt x="1485900" y="159119"/>
                  </a:cubicBezTo>
                  <a:cubicBezTo>
                    <a:pt x="1493305" y="153565"/>
                    <a:pt x="1501621" y="149327"/>
                    <a:pt x="1509713" y="144832"/>
                  </a:cubicBezTo>
                  <a:cubicBezTo>
                    <a:pt x="1523011" y="137445"/>
                    <a:pt x="1550448" y="125256"/>
                    <a:pt x="1562100" y="121019"/>
                  </a:cubicBezTo>
                  <a:cubicBezTo>
                    <a:pt x="1568251" y="118782"/>
                    <a:pt x="1574800" y="117844"/>
                    <a:pt x="1581150" y="116257"/>
                  </a:cubicBezTo>
                  <a:cubicBezTo>
                    <a:pt x="1624013" y="119432"/>
                    <a:pt x="1667693" y="116864"/>
                    <a:pt x="1709738" y="125782"/>
                  </a:cubicBezTo>
                  <a:cubicBezTo>
                    <a:pt x="1721867" y="128355"/>
                    <a:pt x="1728286" y="142301"/>
                    <a:pt x="1738313" y="149594"/>
                  </a:cubicBezTo>
                  <a:cubicBezTo>
                    <a:pt x="1745799" y="155038"/>
                    <a:pt x="1754897" y="158099"/>
                    <a:pt x="1762125" y="163882"/>
                  </a:cubicBezTo>
                  <a:cubicBezTo>
                    <a:pt x="1773099" y="172661"/>
                    <a:pt x="1797061" y="199050"/>
                    <a:pt x="1804988" y="211507"/>
                  </a:cubicBezTo>
                  <a:cubicBezTo>
                    <a:pt x="1810705" y="220491"/>
                    <a:pt x="1814513" y="230557"/>
                    <a:pt x="1819275" y="240082"/>
                  </a:cubicBezTo>
                  <a:cubicBezTo>
                    <a:pt x="1829520" y="301548"/>
                    <a:pt x="1842053" y="336280"/>
                    <a:pt x="1828800" y="397244"/>
                  </a:cubicBezTo>
                  <a:cubicBezTo>
                    <a:pt x="1825784" y="411119"/>
                    <a:pt x="1818467" y="424136"/>
                    <a:pt x="1809750" y="435344"/>
                  </a:cubicBezTo>
                  <a:cubicBezTo>
                    <a:pt x="1773331" y="482170"/>
                    <a:pt x="1793585" y="472484"/>
                    <a:pt x="1762125" y="482969"/>
                  </a:cubicBezTo>
                  <a:cubicBezTo>
                    <a:pt x="1757363" y="486144"/>
                    <a:pt x="1753197" y="490484"/>
                    <a:pt x="1747838" y="492494"/>
                  </a:cubicBezTo>
                  <a:cubicBezTo>
                    <a:pt x="1719384" y="503165"/>
                    <a:pt x="1717095" y="494658"/>
                    <a:pt x="1685925" y="482969"/>
                  </a:cubicBezTo>
                  <a:cubicBezTo>
                    <a:pt x="1684338" y="473444"/>
                    <a:pt x="1683057" y="463863"/>
                    <a:pt x="1681163" y="454394"/>
                  </a:cubicBezTo>
                  <a:cubicBezTo>
                    <a:pt x="1679879" y="447976"/>
                    <a:pt x="1676400" y="441889"/>
                    <a:pt x="1676400" y="435344"/>
                  </a:cubicBezTo>
                  <a:cubicBezTo>
                    <a:pt x="1676400" y="371824"/>
                    <a:pt x="1676742" y="308210"/>
                    <a:pt x="1681163" y="244844"/>
                  </a:cubicBezTo>
                  <a:cubicBezTo>
                    <a:pt x="1681561" y="239134"/>
                    <a:pt x="1686030" y="233884"/>
                    <a:pt x="1690688" y="230557"/>
                  </a:cubicBezTo>
                  <a:cubicBezTo>
                    <a:pt x="1697644" y="225588"/>
                    <a:pt x="1706563" y="224207"/>
                    <a:pt x="1714500" y="221032"/>
                  </a:cubicBezTo>
                  <a:cubicBezTo>
                    <a:pt x="1724025" y="222619"/>
                    <a:pt x="1734691" y="221003"/>
                    <a:pt x="1743075" y="225794"/>
                  </a:cubicBezTo>
                  <a:cubicBezTo>
                    <a:pt x="1747434" y="228285"/>
                    <a:pt x="1747838" y="235062"/>
                    <a:pt x="1747838" y="240082"/>
                  </a:cubicBezTo>
                  <a:cubicBezTo>
                    <a:pt x="1747838" y="258654"/>
                    <a:pt x="1743520" y="293241"/>
                    <a:pt x="1733550" y="311519"/>
                  </a:cubicBezTo>
                  <a:cubicBezTo>
                    <a:pt x="1728682" y="320443"/>
                    <a:pt x="1721300" y="327776"/>
                    <a:pt x="1714500" y="335332"/>
                  </a:cubicBezTo>
                  <a:cubicBezTo>
                    <a:pt x="1673883" y="380463"/>
                    <a:pt x="1708162" y="339335"/>
                    <a:pt x="1666875" y="378194"/>
                  </a:cubicBezTo>
                  <a:cubicBezTo>
                    <a:pt x="1630300" y="412618"/>
                    <a:pt x="1619959" y="433496"/>
                    <a:pt x="1581150" y="454394"/>
                  </a:cubicBezTo>
                  <a:cubicBezTo>
                    <a:pt x="1570505" y="460126"/>
                    <a:pt x="1558739" y="463506"/>
                    <a:pt x="1547813" y="468682"/>
                  </a:cubicBezTo>
                  <a:cubicBezTo>
                    <a:pt x="1528565" y="477800"/>
                    <a:pt x="1511672" y="493756"/>
                    <a:pt x="1490663" y="497257"/>
                  </a:cubicBezTo>
                  <a:cubicBezTo>
                    <a:pt x="1455632" y="503095"/>
                    <a:pt x="1471456" y="499677"/>
                    <a:pt x="1443038" y="506782"/>
                  </a:cubicBezTo>
                  <a:cubicBezTo>
                    <a:pt x="1433513" y="505194"/>
                    <a:pt x="1422374" y="507557"/>
                    <a:pt x="1414463" y="502019"/>
                  </a:cubicBezTo>
                  <a:cubicBezTo>
                    <a:pt x="1405085" y="495454"/>
                    <a:pt x="1401303" y="483260"/>
                    <a:pt x="1395413" y="473444"/>
                  </a:cubicBezTo>
                  <a:cubicBezTo>
                    <a:pt x="1390650" y="465507"/>
                    <a:pt x="1385265" y="457911"/>
                    <a:pt x="1381125" y="449632"/>
                  </a:cubicBezTo>
                  <a:cubicBezTo>
                    <a:pt x="1377302" y="441985"/>
                    <a:pt x="1375935" y="433188"/>
                    <a:pt x="1371600" y="425819"/>
                  </a:cubicBezTo>
                  <a:cubicBezTo>
                    <a:pt x="1359992" y="406085"/>
                    <a:pt x="1346200" y="387719"/>
                    <a:pt x="1333500" y="368669"/>
                  </a:cubicBezTo>
                  <a:cubicBezTo>
                    <a:pt x="1325308" y="356381"/>
                    <a:pt x="1310737" y="333380"/>
                    <a:pt x="1300163" y="321044"/>
                  </a:cubicBezTo>
                  <a:cubicBezTo>
                    <a:pt x="1295780" y="315930"/>
                    <a:pt x="1290187" y="311931"/>
                    <a:pt x="1285875" y="306757"/>
                  </a:cubicBezTo>
                  <a:cubicBezTo>
                    <a:pt x="1269303" y="286872"/>
                    <a:pt x="1285518" y="295525"/>
                    <a:pt x="1262063" y="287707"/>
                  </a:cubicBezTo>
                  <a:cubicBezTo>
                    <a:pt x="1257300" y="294057"/>
                    <a:pt x="1250999" y="299504"/>
                    <a:pt x="1247775" y="306757"/>
                  </a:cubicBezTo>
                  <a:cubicBezTo>
                    <a:pt x="1244487" y="314154"/>
                    <a:pt x="1244769" y="322667"/>
                    <a:pt x="1243013" y="330569"/>
                  </a:cubicBezTo>
                  <a:cubicBezTo>
                    <a:pt x="1241593" y="336959"/>
                    <a:pt x="1239534" y="343201"/>
                    <a:pt x="1238250" y="349619"/>
                  </a:cubicBezTo>
                  <a:cubicBezTo>
                    <a:pt x="1234295" y="369392"/>
                    <a:pt x="1231770" y="391739"/>
                    <a:pt x="1228725" y="411532"/>
                  </a:cubicBezTo>
                  <a:cubicBezTo>
                    <a:pt x="1227257" y="421076"/>
                    <a:pt x="1225550" y="430582"/>
                    <a:pt x="1223963" y="440107"/>
                  </a:cubicBezTo>
                  <a:cubicBezTo>
                    <a:pt x="1236577" y="547330"/>
                    <a:pt x="1220823" y="571398"/>
                    <a:pt x="1262063" y="640132"/>
                  </a:cubicBezTo>
                  <a:cubicBezTo>
                    <a:pt x="1276085" y="663502"/>
                    <a:pt x="1288297" y="682058"/>
                    <a:pt x="1314450" y="692519"/>
                  </a:cubicBezTo>
                  <a:cubicBezTo>
                    <a:pt x="1328039" y="697955"/>
                    <a:pt x="1343025" y="698869"/>
                    <a:pt x="1357313" y="702044"/>
                  </a:cubicBezTo>
                  <a:cubicBezTo>
                    <a:pt x="1404938" y="695694"/>
                    <a:pt x="1453647" y="694928"/>
                    <a:pt x="1500188" y="682994"/>
                  </a:cubicBezTo>
                  <a:cubicBezTo>
                    <a:pt x="1516821" y="678729"/>
                    <a:pt x="1528189" y="663022"/>
                    <a:pt x="1543050" y="654419"/>
                  </a:cubicBezTo>
                  <a:cubicBezTo>
                    <a:pt x="1558410" y="645526"/>
                    <a:pt x="1575669" y="640085"/>
                    <a:pt x="1590675" y="630607"/>
                  </a:cubicBezTo>
                  <a:cubicBezTo>
                    <a:pt x="1605979" y="620941"/>
                    <a:pt x="1619860" y="609124"/>
                    <a:pt x="1633538" y="597269"/>
                  </a:cubicBezTo>
                  <a:cubicBezTo>
                    <a:pt x="1648797" y="584044"/>
                    <a:pt x="1669170" y="562205"/>
                    <a:pt x="1681163" y="544882"/>
                  </a:cubicBezTo>
                  <a:cubicBezTo>
                    <a:pt x="1689688" y="532569"/>
                    <a:pt x="1697038" y="519482"/>
                    <a:pt x="1704975" y="506782"/>
                  </a:cubicBezTo>
                  <a:cubicBezTo>
                    <a:pt x="1709738" y="489319"/>
                    <a:pt x="1716773" y="472322"/>
                    <a:pt x="1719263" y="454394"/>
                  </a:cubicBezTo>
                  <a:cubicBezTo>
                    <a:pt x="1726494" y="402329"/>
                    <a:pt x="1701115" y="351017"/>
                    <a:pt x="1743075" y="321044"/>
                  </a:cubicBezTo>
                  <a:cubicBezTo>
                    <a:pt x="1748852" y="316917"/>
                    <a:pt x="1755775" y="314694"/>
                    <a:pt x="1762125" y="311519"/>
                  </a:cubicBezTo>
                  <a:cubicBezTo>
                    <a:pt x="1801813" y="313107"/>
                    <a:pt x="1841962" y="310041"/>
                    <a:pt x="1881188" y="316282"/>
                  </a:cubicBezTo>
                  <a:cubicBezTo>
                    <a:pt x="1932062" y="324376"/>
                    <a:pt x="1965180" y="339011"/>
                    <a:pt x="2005013" y="363907"/>
                  </a:cubicBezTo>
                  <a:cubicBezTo>
                    <a:pt x="2019574" y="373008"/>
                    <a:pt x="2034467" y="381755"/>
                    <a:pt x="2047875" y="392482"/>
                  </a:cubicBezTo>
                  <a:cubicBezTo>
                    <a:pt x="2060458" y="402549"/>
                    <a:pt x="2096304" y="442184"/>
                    <a:pt x="2105025" y="454394"/>
                  </a:cubicBezTo>
                  <a:cubicBezTo>
                    <a:pt x="2116988" y="471142"/>
                    <a:pt x="2131393" y="501554"/>
                    <a:pt x="2138363" y="521069"/>
                  </a:cubicBezTo>
                  <a:cubicBezTo>
                    <a:pt x="2142250" y="531953"/>
                    <a:pt x="2144713" y="543294"/>
                    <a:pt x="2147888" y="554407"/>
                  </a:cubicBezTo>
                  <a:cubicBezTo>
                    <a:pt x="2155609" y="623904"/>
                    <a:pt x="2159203" y="637269"/>
                    <a:pt x="2147888" y="730619"/>
                  </a:cubicBezTo>
                  <a:cubicBezTo>
                    <a:pt x="2146774" y="739809"/>
                    <a:pt x="2137989" y="746282"/>
                    <a:pt x="2133600" y="754432"/>
                  </a:cubicBezTo>
                  <a:cubicBezTo>
                    <a:pt x="2110308" y="797687"/>
                    <a:pt x="2128726" y="787807"/>
                    <a:pt x="2100263" y="797294"/>
                  </a:cubicBezTo>
                  <a:cubicBezTo>
                    <a:pt x="2093913" y="802057"/>
                    <a:pt x="2088816" y="813863"/>
                    <a:pt x="2081213" y="811582"/>
                  </a:cubicBezTo>
                  <a:cubicBezTo>
                    <a:pt x="2032483" y="796963"/>
                    <a:pt x="2013133" y="783280"/>
                    <a:pt x="1990725" y="749669"/>
                  </a:cubicBezTo>
                  <a:cubicBezTo>
                    <a:pt x="1985590" y="741967"/>
                    <a:pt x="1981200" y="733794"/>
                    <a:pt x="1976438" y="725857"/>
                  </a:cubicBezTo>
                  <a:cubicBezTo>
                    <a:pt x="1973263" y="709982"/>
                    <a:pt x="1969897" y="694144"/>
                    <a:pt x="1966913" y="678232"/>
                  </a:cubicBezTo>
                  <a:cubicBezTo>
                    <a:pt x="1965133" y="668741"/>
                    <a:pt x="1962150" y="659313"/>
                    <a:pt x="1962150" y="649657"/>
                  </a:cubicBezTo>
                  <a:cubicBezTo>
                    <a:pt x="1962150" y="614696"/>
                    <a:pt x="1963188" y="579644"/>
                    <a:pt x="1966913" y="544882"/>
                  </a:cubicBezTo>
                  <a:cubicBezTo>
                    <a:pt x="1968937" y="525989"/>
                    <a:pt x="1983475" y="504303"/>
                    <a:pt x="1990725" y="487732"/>
                  </a:cubicBezTo>
                  <a:cubicBezTo>
                    <a:pt x="1998124" y="470821"/>
                    <a:pt x="2004903" y="442272"/>
                    <a:pt x="2019300" y="425819"/>
                  </a:cubicBezTo>
                  <a:cubicBezTo>
                    <a:pt x="2026692" y="417371"/>
                    <a:pt x="2034723" y="409465"/>
                    <a:pt x="2043113" y="402007"/>
                  </a:cubicBezTo>
                  <a:cubicBezTo>
                    <a:pt x="2049046" y="396734"/>
                    <a:pt x="2054910" y="390943"/>
                    <a:pt x="2062163" y="387719"/>
                  </a:cubicBezTo>
                  <a:cubicBezTo>
                    <a:pt x="2069560" y="384431"/>
                    <a:pt x="2078038" y="384544"/>
                    <a:pt x="2085975" y="382957"/>
                  </a:cubicBezTo>
                  <a:cubicBezTo>
                    <a:pt x="2105025" y="384544"/>
                    <a:pt x="2124854" y="382097"/>
                    <a:pt x="2143125" y="387719"/>
                  </a:cubicBezTo>
                  <a:cubicBezTo>
                    <a:pt x="2212052" y="408927"/>
                    <a:pt x="2193251" y="407591"/>
                    <a:pt x="2224088" y="435344"/>
                  </a:cubicBezTo>
                  <a:cubicBezTo>
                    <a:pt x="2243335" y="452666"/>
                    <a:pt x="2263428" y="464900"/>
                    <a:pt x="2276475" y="487732"/>
                  </a:cubicBezTo>
                  <a:cubicBezTo>
                    <a:pt x="2284232" y="501307"/>
                    <a:pt x="2288868" y="516447"/>
                    <a:pt x="2295525" y="530594"/>
                  </a:cubicBezTo>
                  <a:cubicBezTo>
                    <a:pt x="2301571" y="543442"/>
                    <a:pt x="2307679" y="556282"/>
                    <a:pt x="2314575" y="568694"/>
                  </a:cubicBezTo>
                  <a:cubicBezTo>
                    <a:pt x="2323566" y="584878"/>
                    <a:pt x="2336353" y="599099"/>
                    <a:pt x="2343150" y="616319"/>
                  </a:cubicBezTo>
                  <a:cubicBezTo>
                    <a:pt x="2360293" y="659748"/>
                    <a:pt x="2386013" y="749669"/>
                    <a:pt x="2386013" y="749669"/>
                  </a:cubicBezTo>
                  <a:cubicBezTo>
                    <a:pt x="2383135" y="815849"/>
                    <a:pt x="2406691" y="842594"/>
                    <a:pt x="2366963" y="873494"/>
                  </a:cubicBezTo>
                  <a:cubicBezTo>
                    <a:pt x="2357927" y="880522"/>
                    <a:pt x="2347913" y="886194"/>
                    <a:pt x="2338388" y="892544"/>
                  </a:cubicBezTo>
                  <a:cubicBezTo>
                    <a:pt x="2311400" y="887782"/>
                    <a:pt x="2283887" y="885381"/>
                    <a:pt x="2257425" y="878257"/>
                  </a:cubicBezTo>
                  <a:cubicBezTo>
                    <a:pt x="2242328" y="874192"/>
                    <a:pt x="2228693" y="865900"/>
                    <a:pt x="2214563" y="859207"/>
                  </a:cubicBezTo>
                  <a:cubicBezTo>
                    <a:pt x="2145583" y="826532"/>
                    <a:pt x="2185226" y="844463"/>
                    <a:pt x="2114550" y="802057"/>
                  </a:cubicBezTo>
                  <a:cubicBezTo>
                    <a:pt x="2100535" y="793648"/>
                    <a:pt x="2085454" y="787054"/>
                    <a:pt x="2071688" y="778244"/>
                  </a:cubicBezTo>
                  <a:cubicBezTo>
                    <a:pt x="2039996" y="757961"/>
                    <a:pt x="2002161" y="736817"/>
                    <a:pt x="1976438" y="706807"/>
                  </a:cubicBezTo>
                  <a:cubicBezTo>
                    <a:pt x="1972713" y="702461"/>
                    <a:pt x="1970088" y="697282"/>
                    <a:pt x="1966913" y="692519"/>
                  </a:cubicBezTo>
                  <a:cubicBezTo>
                    <a:pt x="1962991" y="668987"/>
                    <a:pt x="1957388" y="639220"/>
                    <a:pt x="1957388" y="616319"/>
                  </a:cubicBezTo>
                  <a:cubicBezTo>
                    <a:pt x="1957388" y="608225"/>
                    <a:pt x="1958801" y="599876"/>
                    <a:pt x="1962150" y="592507"/>
                  </a:cubicBezTo>
                  <a:cubicBezTo>
                    <a:pt x="1966887" y="582085"/>
                    <a:pt x="1974331" y="573090"/>
                    <a:pt x="1981200" y="563932"/>
                  </a:cubicBezTo>
                  <a:cubicBezTo>
                    <a:pt x="1984848" y="559068"/>
                    <a:pt x="2022621" y="508696"/>
                    <a:pt x="2038350" y="497257"/>
                  </a:cubicBezTo>
                  <a:cubicBezTo>
                    <a:pt x="2048701" y="489729"/>
                    <a:pt x="2061039" y="485307"/>
                    <a:pt x="2071688" y="478207"/>
                  </a:cubicBezTo>
                  <a:cubicBezTo>
                    <a:pt x="2080146" y="472569"/>
                    <a:pt x="2087368" y="465256"/>
                    <a:pt x="2095500" y="459157"/>
                  </a:cubicBezTo>
                  <a:cubicBezTo>
                    <a:pt x="2100079" y="455723"/>
                    <a:pt x="2105533" y="453461"/>
                    <a:pt x="2109788" y="449632"/>
                  </a:cubicBezTo>
                  <a:cubicBezTo>
                    <a:pt x="2121469" y="439119"/>
                    <a:pt x="2136097" y="430350"/>
                    <a:pt x="2143125" y="416294"/>
                  </a:cubicBezTo>
                  <a:cubicBezTo>
                    <a:pt x="2165998" y="370548"/>
                    <a:pt x="2156902" y="391377"/>
                    <a:pt x="2171700" y="354382"/>
                  </a:cubicBezTo>
                  <a:cubicBezTo>
                    <a:pt x="2168525" y="330569"/>
                    <a:pt x="2169772" y="305735"/>
                    <a:pt x="2162175" y="282944"/>
                  </a:cubicBezTo>
                  <a:cubicBezTo>
                    <a:pt x="2159665" y="275414"/>
                    <a:pt x="2148738" y="274270"/>
                    <a:pt x="2143125" y="268657"/>
                  </a:cubicBezTo>
                  <a:cubicBezTo>
                    <a:pt x="2139078" y="264610"/>
                    <a:pt x="2137997" y="258033"/>
                    <a:pt x="2133600" y="254369"/>
                  </a:cubicBezTo>
                  <a:cubicBezTo>
                    <a:pt x="2126901" y="248787"/>
                    <a:pt x="2097062" y="238130"/>
                    <a:pt x="2090738" y="235319"/>
                  </a:cubicBezTo>
                  <a:cubicBezTo>
                    <a:pt x="2084250" y="232436"/>
                    <a:pt x="2078336" y="228287"/>
                    <a:pt x="2071688" y="225794"/>
                  </a:cubicBezTo>
                  <a:cubicBezTo>
                    <a:pt x="2060325" y="221533"/>
                    <a:pt x="2033933" y="217914"/>
                    <a:pt x="2024063" y="216269"/>
                  </a:cubicBezTo>
                  <a:cubicBezTo>
                    <a:pt x="1989138" y="221032"/>
                    <a:pt x="1952834" y="219736"/>
                    <a:pt x="1919288" y="230557"/>
                  </a:cubicBezTo>
                  <a:cubicBezTo>
                    <a:pt x="1902062" y="236114"/>
                    <a:pt x="1891946" y="254581"/>
                    <a:pt x="1876425" y="263894"/>
                  </a:cubicBezTo>
                  <a:cubicBezTo>
                    <a:pt x="1868488" y="268657"/>
                    <a:pt x="1859841" y="272399"/>
                    <a:pt x="1852613" y="278182"/>
                  </a:cubicBezTo>
                  <a:cubicBezTo>
                    <a:pt x="1843847" y="285194"/>
                    <a:pt x="1837190" y="294536"/>
                    <a:pt x="1828800" y="301994"/>
                  </a:cubicBezTo>
                  <a:cubicBezTo>
                    <a:pt x="1822867" y="307267"/>
                    <a:pt x="1816100" y="311519"/>
                    <a:pt x="1809750" y="316282"/>
                  </a:cubicBezTo>
                  <a:cubicBezTo>
                    <a:pt x="1802006" y="329188"/>
                    <a:pt x="1790700" y="342795"/>
                    <a:pt x="1790700" y="359144"/>
                  </a:cubicBezTo>
                  <a:cubicBezTo>
                    <a:pt x="1790700" y="368800"/>
                    <a:pt x="1793875" y="378194"/>
                    <a:pt x="1795463" y="387719"/>
                  </a:cubicBezTo>
                  <a:lnTo>
                    <a:pt x="1952625" y="382957"/>
                  </a:lnTo>
                  <a:cubicBezTo>
                    <a:pt x="1973304" y="382058"/>
                    <a:pt x="1993839" y="378194"/>
                    <a:pt x="2014538" y="378194"/>
                  </a:cubicBezTo>
                  <a:cubicBezTo>
                    <a:pt x="2097103" y="378194"/>
                    <a:pt x="2179638" y="381369"/>
                    <a:pt x="2262188" y="382957"/>
                  </a:cubicBezTo>
                  <a:cubicBezTo>
                    <a:pt x="2285953" y="388898"/>
                    <a:pt x="2342280" y="402039"/>
                    <a:pt x="2366963" y="411532"/>
                  </a:cubicBezTo>
                  <a:cubicBezTo>
                    <a:pt x="2392839" y="421484"/>
                    <a:pt x="2443163" y="444869"/>
                    <a:pt x="2443163" y="444869"/>
                  </a:cubicBezTo>
                  <a:cubicBezTo>
                    <a:pt x="2447925" y="452807"/>
                    <a:pt x="2453310" y="460403"/>
                    <a:pt x="2457450" y="468682"/>
                  </a:cubicBezTo>
                  <a:cubicBezTo>
                    <a:pt x="2479826" y="513434"/>
                    <a:pt x="2478124" y="511652"/>
                    <a:pt x="2490788" y="549644"/>
                  </a:cubicBezTo>
                  <a:cubicBezTo>
                    <a:pt x="2489998" y="578077"/>
                    <a:pt x="2506628" y="690675"/>
                    <a:pt x="2476500" y="744907"/>
                  </a:cubicBezTo>
                  <a:cubicBezTo>
                    <a:pt x="2472645" y="751846"/>
                    <a:pt x="2466975" y="757607"/>
                    <a:pt x="2462213" y="763957"/>
                  </a:cubicBezTo>
                  <a:cubicBezTo>
                    <a:pt x="2460625" y="770307"/>
                    <a:pt x="2461760" y="778081"/>
                    <a:pt x="2457450" y="783007"/>
                  </a:cubicBezTo>
                  <a:cubicBezTo>
                    <a:pt x="2449912" y="791622"/>
                    <a:pt x="2428875" y="802057"/>
                    <a:pt x="2428875" y="802057"/>
                  </a:cubicBezTo>
                  <a:cubicBezTo>
                    <a:pt x="2416175" y="800469"/>
                    <a:pt x="2402803" y="801668"/>
                    <a:pt x="2390775" y="797294"/>
                  </a:cubicBezTo>
                  <a:cubicBezTo>
                    <a:pt x="2384446" y="794992"/>
                    <a:pt x="2380403" y="788487"/>
                    <a:pt x="2376488" y="783007"/>
                  </a:cubicBezTo>
                  <a:cubicBezTo>
                    <a:pt x="2367728" y="770744"/>
                    <a:pt x="2361775" y="748394"/>
                    <a:pt x="2357438" y="735382"/>
                  </a:cubicBezTo>
                  <a:cubicBezTo>
                    <a:pt x="2359025" y="665532"/>
                    <a:pt x="2358176" y="595584"/>
                    <a:pt x="2362200" y="525832"/>
                  </a:cubicBezTo>
                  <a:cubicBezTo>
                    <a:pt x="2364399" y="487711"/>
                    <a:pt x="2381700" y="473587"/>
                    <a:pt x="2400300" y="440107"/>
                  </a:cubicBezTo>
                  <a:cubicBezTo>
                    <a:pt x="2420723" y="403346"/>
                    <a:pt x="2415651" y="400525"/>
                    <a:pt x="2443163" y="368669"/>
                  </a:cubicBezTo>
                  <a:cubicBezTo>
                    <a:pt x="2464453" y="344017"/>
                    <a:pt x="2487473" y="320913"/>
                    <a:pt x="2509838" y="297232"/>
                  </a:cubicBezTo>
                  <a:cubicBezTo>
                    <a:pt x="2514463" y="292335"/>
                    <a:pt x="2517521" y="284265"/>
                    <a:pt x="2524125" y="282944"/>
                  </a:cubicBezTo>
                  <a:lnTo>
                    <a:pt x="2547938" y="278182"/>
                  </a:lnTo>
                  <a:cubicBezTo>
                    <a:pt x="2570163" y="286119"/>
                    <a:pt x="2595481" y="288177"/>
                    <a:pt x="2614613" y="301994"/>
                  </a:cubicBezTo>
                  <a:cubicBezTo>
                    <a:pt x="2626124" y="310307"/>
                    <a:pt x="2626702" y="327718"/>
                    <a:pt x="2633663" y="340094"/>
                  </a:cubicBezTo>
                  <a:cubicBezTo>
                    <a:pt x="2641005" y="353147"/>
                    <a:pt x="2651142" y="364623"/>
                    <a:pt x="2657475" y="378194"/>
                  </a:cubicBezTo>
                  <a:cubicBezTo>
                    <a:pt x="2658474" y="380335"/>
                    <a:pt x="2711522" y="506514"/>
                    <a:pt x="2719388" y="535357"/>
                  </a:cubicBezTo>
                  <a:cubicBezTo>
                    <a:pt x="2724058" y="552480"/>
                    <a:pt x="2725738" y="570282"/>
                    <a:pt x="2728913" y="587744"/>
                  </a:cubicBezTo>
                  <a:cubicBezTo>
                    <a:pt x="2733635" y="705800"/>
                    <a:pt x="2739981" y="726127"/>
                    <a:pt x="2719388" y="849682"/>
                  </a:cubicBezTo>
                  <a:cubicBezTo>
                    <a:pt x="2716698" y="865821"/>
                    <a:pt x="2696343" y="890489"/>
                    <a:pt x="2686050" y="902069"/>
                  </a:cubicBezTo>
                  <a:cubicBezTo>
                    <a:pt x="2680084" y="908781"/>
                    <a:pt x="2674615" y="916359"/>
                    <a:pt x="2667000" y="921119"/>
                  </a:cubicBezTo>
                  <a:cubicBezTo>
                    <a:pt x="2661449" y="924588"/>
                    <a:pt x="2654300" y="924294"/>
                    <a:pt x="2647950" y="925882"/>
                  </a:cubicBezTo>
                  <a:cubicBezTo>
                    <a:pt x="2624138" y="919532"/>
                    <a:pt x="2599395" y="915985"/>
                    <a:pt x="2576513" y="906832"/>
                  </a:cubicBezTo>
                  <a:cubicBezTo>
                    <a:pt x="2551441" y="896803"/>
                    <a:pt x="2549853" y="880454"/>
                    <a:pt x="2538413" y="859207"/>
                  </a:cubicBezTo>
                  <a:cubicBezTo>
                    <a:pt x="2532345" y="847938"/>
                    <a:pt x="2525713" y="836982"/>
                    <a:pt x="2519363" y="825869"/>
                  </a:cubicBezTo>
                  <a:cubicBezTo>
                    <a:pt x="2516188" y="797294"/>
                    <a:pt x="2514210" y="768561"/>
                    <a:pt x="2509838" y="740144"/>
                  </a:cubicBezTo>
                  <a:cubicBezTo>
                    <a:pt x="2499259" y="671380"/>
                    <a:pt x="2483496" y="714690"/>
                    <a:pt x="2505075" y="606794"/>
                  </a:cubicBezTo>
                  <a:cubicBezTo>
                    <a:pt x="2508556" y="589390"/>
                    <a:pt x="2522000" y="575527"/>
                    <a:pt x="2528888" y="559169"/>
                  </a:cubicBezTo>
                  <a:cubicBezTo>
                    <a:pt x="2534732" y="545289"/>
                    <a:pt x="2536762" y="529934"/>
                    <a:pt x="2543175" y="516307"/>
                  </a:cubicBezTo>
                  <a:cubicBezTo>
                    <a:pt x="2555695" y="489701"/>
                    <a:pt x="2575858" y="466216"/>
                    <a:pt x="2595563" y="444869"/>
                  </a:cubicBezTo>
                  <a:cubicBezTo>
                    <a:pt x="2615630" y="423130"/>
                    <a:pt x="2636618" y="403091"/>
                    <a:pt x="2662238" y="387719"/>
                  </a:cubicBezTo>
                  <a:cubicBezTo>
                    <a:pt x="2670175" y="382957"/>
                    <a:pt x="2677456" y="376870"/>
                    <a:pt x="2686050" y="373432"/>
                  </a:cubicBezTo>
                  <a:cubicBezTo>
                    <a:pt x="2693566" y="370426"/>
                    <a:pt x="2702010" y="370632"/>
                    <a:pt x="2709863" y="368669"/>
                  </a:cubicBezTo>
                  <a:cubicBezTo>
                    <a:pt x="2714733" y="367451"/>
                    <a:pt x="2719388" y="365494"/>
                    <a:pt x="2724150" y="363907"/>
                  </a:cubicBezTo>
                  <a:cubicBezTo>
                    <a:pt x="2749550" y="367082"/>
                    <a:pt x="2775832" y="366077"/>
                    <a:pt x="2800350" y="373432"/>
                  </a:cubicBezTo>
                  <a:cubicBezTo>
                    <a:pt x="2909626" y="406215"/>
                    <a:pt x="2886533" y="409379"/>
                    <a:pt x="2957513" y="444869"/>
                  </a:cubicBezTo>
                  <a:cubicBezTo>
                    <a:pt x="2971497" y="451861"/>
                    <a:pt x="2986228" y="457262"/>
                    <a:pt x="3000375" y="463919"/>
                  </a:cubicBezTo>
                  <a:cubicBezTo>
                    <a:pt x="3013223" y="469965"/>
                    <a:pt x="3026251" y="475745"/>
                    <a:pt x="3038475" y="482969"/>
                  </a:cubicBezTo>
                  <a:cubicBezTo>
                    <a:pt x="3061222" y="496410"/>
                    <a:pt x="3105150" y="525832"/>
                    <a:pt x="3105150" y="525832"/>
                  </a:cubicBezTo>
                  <a:lnTo>
                    <a:pt x="3148013" y="587744"/>
                  </a:lnTo>
                  <a:cubicBezTo>
                    <a:pt x="3155844" y="598932"/>
                    <a:pt x="3171825" y="621082"/>
                    <a:pt x="3171825" y="621082"/>
                  </a:cubicBezTo>
                  <a:cubicBezTo>
                    <a:pt x="3182713" y="697286"/>
                    <a:pt x="3167887" y="603361"/>
                    <a:pt x="3190875" y="706807"/>
                  </a:cubicBezTo>
                  <a:cubicBezTo>
                    <a:pt x="3205469" y="772481"/>
                    <a:pt x="3188009" y="717255"/>
                    <a:pt x="3200400" y="754432"/>
                  </a:cubicBezTo>
                  <a:cubicBezTo>
                    <a:pt x="3203575" y="744907"/>
                    <a:pt x="3207644" y="735635"/>
                    <a:pt x="3209925" y="725857"/>
                  </a:cubicBezTo>
                  <a:cubicBezTo>
                    <a:pt x="3218768" y="687957"/>
                    <a:pt x="3233738" y="611557"/>
                    <a:pt x="3233738" y="611557"/>
                  </a:cubicBezTo>
                  <a:cubicBezTo>
                    <a:pt x="3230563" y="559169"/>
                    <a:pt x="3232841" y="506164"/>
                    <a:pt x="3224213" y="454394"/>
                  </a:cubicBezTo>
                  <a:cubicBezTo>
                    <a:pt x="3221526" y="438272"/>
                    <a:pt x="3209466" y="425131"/>
                    <a:pt x="3200400" y="411532"/>
                  </a:cubicBezTo>
                  <a:cubicBezTo>
                    <a:pt x="3187337" y="391938"/>
                    <a:pt x="3156584" y="361252"/>
                    <a:pt x="3138488" y="349619"/>
                  </a:cubicBezTo>
                  <a:cubicBezTo>
                    <a:pt x="3130042" y="344190"/>
                    <a:pt x="3119349" y="343525"/>
                    <a:pt x="3109913" y="340094"/>
                  </a:cubicBezTo>
                  <a:cubicBezTo>
                    <a:pt x="3101879" y="337172"/>
                    <a:pt x="3094038" y="333744"/>
                    <a:pt x="3086100" y="330569"/>
                  </a:cubicBezTo>
                  <a:cubicBezTo>
                    <a:pt x="3044825" y="335332"/>
                    <a:pt x="3002919" y="336235"/>
                    <a:pt x="2962275" y="344857"/>
                  </a:cubicBezTo>
                  <a:cubicBezTo>
                    <a:pt x="2947212" y="348052"/>
                    <a:pt x="2910639" y="377032"/>
                    <a:pt x="2900363" y="387719"/>
                  </a:cubicBezTo>
                  <a:cubicBezTo>
                    <a:pt x="2869202" y="420126"/>
                    <a:pt x="2829981" y="447521"/>
                    <a:pt x="2809875" y="487732"/>
                  </a:cubicBezTo>
                  <a:cubicBezTo>
                    <a:pt x="2785101" y="537279"/>
                    <a:pt x="2797870" y="513504"/>
                    <a:pt x="2771775" y="559169"/>
                  </a:cubicBezTo>
                  <a:cubicBezTo>
                    <a:pt x="2752862" y="644276"/>
                    <a:pt x="2743625" y="650032"/>
                    <a:pt x="2757488" y="740144"/>
                  </a:cubicBezTo>
                  <a:cubicBezTo>
                    <a:pt x="2759107" y="750669"/>
                    <a:pt x="2765511" y="760107"/>
                    <a:pt x="2771775" y="768719"/>
                  </a:cubicBezTo>
                  <a:cubicBezTo>
                    <a:pt x="2778378" y="777798"/>
                    <a:pt x="2786822" y="785519"/>
                    <a:pt x="2795588" y="792532"/>
                  </a:cubicBezTo>
                  <a:cubicBezTo>
                    <a:pt x="2802816" y="798314"/>
                    <a:pt x="2810996" y="802940"/>
                    <a:pt x="2819400" y="806819"/>
                  </a:cubicBezTo>
                  <a:cubicBezTo>
                    <a:pt x="2854813" y="823163"/>
                    <a:pt x="2854995" y="820749"/>
                    <a:pt x="2890838" y="825869"/>
                  </a:cubicBezTo>
                  <a:cubicBezTo>
                    <a:pt x="2930525" y="821107"/>
                    <a:pt x="2970573" y="818732"/>
                    <a:pt x="3009900" y="811582"/>
                  </a:cubicBezTo>
                  <a:cubicBezTo>
                    <a:pt x="3053897" y="803582"/>
                    <a:pt x="3072867" y="777189"/>
                    <a:pt x="3105150" y="744907"/>
                  </a:cubicBezTo>
                  <a:cubicBezTo>
                    <a:pt x="3113917" y="736140"/>
                    <a:pt x="3122258" y="726762"/>
                    <a:pt x="3128963" y="716332"/>
                  </a:cubicBezTo>
                  <a:cubicBezTo>
                    <a:pt x="3136641" y="704388"/>
                    <a:pt x="3141663" y="690932"/>
                    <a:pt x="3148013" y="678232"/>
                  </a:cubicBezTo>
                  <a:cubicBezTo>
                    <a:pt x="3193329" y="496964"/>
                    <a:pt x="3153261" y="646890"/>
                    <a:pt x="3186113" y="540119"/>
                  </a:cubicBezTo>
                  <a:cubicBezTo>
                    <a:pt x="3192510" y="519328"/>
                    <a:pt x="3195004" y="488364"/>
                    <a:pt x="3209925" y="473444"/>
                  </a:cubicBezTo>
                  <a:lnTo>
                    <a:pt x="3224213" y="459157"/>
                  </a:lnTo>
                  <a:cubicBezTo>
                    <a:pt x="3238500" y="462332"/>
                    <a:pt x="3256015" y="459097"/>
                    <a:pt x="3267075" y="468682"/>
                  </a:cubicBezTo>
                  <a:cubicBezTo>
                    <a:pt x="3282107" y="481709"/>
                    <a:pt x="3287639" y="502862"/>
                    <a:pt x="3295650" y="521069"/>
                  </a:cubicBezTo>
                  <a:cubicBezTo>
                    <a:pt x="3321341" y="579456"/>
                    <a:pt x="3324226" y="609178"/>
                    <a:pt x="3338513" y="673469"/>
                  </a:cubicBezTo>
                  <a:cubicBezTo>
                    <a:pt x="3335338" y="711569"/>
                    <a:pt x="3336734" y="750330"/>
                    <a:pt x="3328988" y="787769"/>
                  </a:cubicBezTo>
                  <a:cubicBezTo>
                    <a:pt x="3326929" y="797723"/>
                    <a:pt x="3320093" y="811140"/>
                    <a:pt x="3309938" y="811582"/>
                  </a:cubicBezTo>
                  <a:cubicBezTo>
                    <a:pt x="3279143" y="812921"/>
                    <a:pt x="3249613" y="798882"/>
                    <a:pt x="3219450" y="792532"/>
                  </a:cubicBezTo>
                  <a:cubicBezTo>
                    <a:pt x="3198342" y="764387"/>
                    <a:pt x="3167293" y="724109"/>
                    <a:pt x="3157538" y="697282"/>
                  </a:cubicBezTo>
                  <a:cubicBezTo>
                    <a:pt x="3148252" y="671744"/>
                    <a:pt x="3151188" y="643307"/>
                    <a:pt x="3148013" y="616319"/>
                  </a:cubicBezTo>
                  <a:cubicBezTo>
                    <a:pt x="3151188" y="579807"/>
                    <a:pt x="3146231" y="541644"/>
                    <a:pt x="3157538" y="506782"/>
                  </a:cubicBezTo>
                  <a:cubicBezTo>
                    <a:pt x="3161745" y="493810"/>
                    <a:pt x="3207163" y="428632"/>
                    <a:pt x="3233738" y="416294"/>
                  </a:cubicBezTo>
                  <a:cubicBezTo>
                    <a:pt x="3267445" y="400644"/>
                    <a:pt x="3303588" y="390894"/>
                    <a:pt x="3338513" y="378194"/>
                  </a:cubicBezTo>
                  <a:cubicBezTo>
                    <a:pt x="3355975" y="379782"/>
                    <a:pt x="3374265" y="377412"/>
                    <a:pt x="3390900" y="382957"/>
                  </a:cubicBezTo>
                  <a:cubicBezTo>
                    <a:pt x="3413136" y="390369"/>
                    <a:pt x="3436239" y="399720"/>
                    <a:pt x="3452813" y="416294"/>
                  </a:cubicBezTo>
                  <a:cubicBezTo>
                    <a:pt x="3480316" y="443797"/>
                    <a:pt x="3514119" y="529889"/>
                    <a:pt x="3529013" y="563932"/>
                  </a:cubicBezTo>
                  <a:cubicBezTo>
                    <a:pt x="3544520" y="641467"/>
                    <a:pt x="3553669" y="652039"/>
                    <a:pt x="3533775" y="740144"/>
                  </a:cubicBezTo>
                  <a:cubicBezTo>
                    <a:pt x="3530175" y="756087"/>
                    <a:pt x="3518372" y="768992"/>
                    <a:pt x="3509963" y="783007"/>
                  </a:cubicBezTo>
                  <a:cubicBezTo>
                    <a:pt x="3489098" y="817782"/>
                    <a:pt x="3500247" y="809716"/>
                    <a:pt x="3467100" y="816344"/>
                  </a:cubicBezTo>
                  <a:cubicBezTo>
                    <a:pt x="3452813" y="809994"/>
                    <a:pt x="3433619" y="809802"/>
                    <a:pt x="3424238" y="797294"/>
                  </a:cubicBezTo>
                  <a:cubicBezTo>
                    <a:pt x="3390889" y="752829"/>
                    <a:pt x="3394296" y="700584"/>
                    <a:pt x="3390900" y="649657"/>
                  </a:cubicBezTo>
                  <a:cubicBezTo>
                    <a:pt x="3395209" y="621217"/>
                    <a:pt x="3397459" y="438939"/>
                    <a:pt x="3471863" y="416294"/>
                  </a:cubicBezTo>
                  <a:cubicBezTo>
                    <a:pt x="3493448" y="409725"/>
                    <a:pt x="3506788" y="444869"/>
                    <a:pt x="3524250" y="459157"/>
                  </a:cubicBezTo>
                  <a:cubicBezTo>
                    <a:pt x="3544956" y="545430"/>
                    <a:pt x="3559820" y="576606"/>
                    <a:pt x="3557588" y="659182"/>
                  </a:cubicBezTo>
                  <a:cubicBezTo>
                    <a:pt x="3556726" y="691079"/>
                    <a:pt x="3557885" y="724073"/>
                    <a:pt x="3548063" y="754432"/>
                  </a:cubicBezTo>
                  <a:cubicBezTo>
                    <a:pt x="3539930" y="779570"/>
                    <a:pt x="3521600" y="800391"/>
                    <a:pt x="3505200" y="821107"/>
                  </a:cubicBezTo>
                  <a:cubicBezTo>
                    <a:pt x="3491265" y="838709"/>
                    <a:pt x="3477402" y="858199"/>
                    <a:pt x="3457575" y="868732"/>
                  </a:cubicBezTo>
                  <a:cubicBezTo>
                    <a:pt x="3425209" y="885927"/>
                    <a:pt x="3387725" y="890957"/>
                    <a:pt x="3352800" y="902069"/>
                  </a:cubicBezTo>
                  <a:lnTo>
                    <a:pt x="3286125" y="897307"/>
                  </a:lnTo>
                  <a:cubicBezTo>
                    <a:pt x="3253668" y="885505"/>
                    <a:pt x="3238842" y="847440"/>
                    <a:pt x="3224213" y="821107"/>
                  </a:cubicBezTo>
                  <a:cubicBezTo>
                    <a:pt x="3202521" y="725045"/>
                    <a:pt x="3192001" y="652707"/>
                    <a:pt x="3152775" y="563932"/>
                  </a:cubicBezTo>
                  <a:cubicBezTo>
                    <a:pt x="3138130" y="530788"/>
                    <a:pt x="3123856" y="496291"/>
                    <a:pt x="3100388" y="468682"/>
                  </a:cubicBezTo>
                  <a:cubicBezTo>
                    <a:pt x="3069051" y="431815"/>
                    <a:pt x="3032017" y="398859"/>
                    <a:pt x="2990850" y="373432"/>
                  </a:cubicBezTo>
                  <a:cubicBezTo>
                    <a:pt x="2975932" y="364218"/>
                    <a:pt x="2955925" y="370257"/>
                    <a:pt x="2938463" y="368669"/>
                  </a:cubicBezTo>
                  <a:cubicBezTo>
                    <a:pt x="2917825" y="373432"/>
                    <a:pt x="2895341" y="373185"/>
                    <a:pt x="2876550" y="382957"/>
                  </a:cubicBezTo>
                  <a:cubicBezTo>
                    <a:pt x="2829583" y="407380"/>
                    <a:pt x="2800333" y="452466"/>
                    <a:pt x="2776538" y="497257"/>
                  </a:cubicBezTo>
                  <a:cubicBezTo>
                    <a:pt x="2739011" y="567897"/>
                    <a:pt x="2736468" y="589678"/>
                    <a:pt x="2714625" y="663944"/>
                  </a:cubicBezTo>
                  <a:cubicBezTo>
                    <a:pt x="2711450" y="690932"/>
                    <a:pt x="2725298" y="726729"/>
                    <a:pt x="2705100" y="744907"/>
                  </a:cubicBezTo>
                  <a:cubicBezTo>
                    <a:pt x="2691750" y="756922"/>
                    <a:pt x="2678552" y="720560"/>
                    <a:pt x="2667000" y="706807"/>
                  </a:cubicBezTo>
                  <a:cubicBezTo>
                    <a:pt x="2645148" y="680793"/>
                    <a:pt x="2633281" y="644801"/>
                    <a:pt x="2605088" y="625844"/>
                  </a:cubicBezTo>
                  <a:cubicBezTo>
                    <a:pt x="2424986" y="504741"/>
                    <a:pt x="2379192" y="519267"/>
                    <a:pt x="2176463" y="487732"/>
                  </a:cubicBezTo>
                  <a:cubicBezTo>
                    <a:pt x="2014080" y="504825"/>
                    <a:pt x="1841454" y="484058"/>
                    <a:pt x="1700213" y="578219"/>
                  </a:cubicBezTo>
                  <a:cubicBezTo>
                    <a:pt x="1676844" y="593798"/>
                    <a:pt x="1659169" y="617123"/>
                    <a:pt x="1643063" y="640132"/>
                  </a:cubicBezTo>
                  <a:cubicBezTo>
                    <a:pt x="1619224" y="674188"/>
                    <a:pt x="1602456" y="715829"/>
                    <a:pt x="1585913" y="754432"/>
                  </a:cubicBezTo>
                  <a:cubicBezTo>
                    <a:pt x="1575619" y="728697"/>
                    <a:pt x="1570593" y="717483"/>
                    <a:pt x="1562100" y="687757"/>
                  </a:cubicBezTo>
                  <a:cubicBezTo>
                    <a:pt x="1556705" y="668876"/>
                    <a:pt x="1559113" y="646666"/>
                    <a:pt x="1547813" y="630607"/>
                  </a:cubicBezTo>
                  <a:cubicBezTo>
                    <a:pt x="1507428" y="573217"/>
                    <a:pt x="1439835" y="535663"/>
                    <a:pt x="1376363" y="511544"/>
                  </a:cubicBezTo>
                  <a:cubicBezTo>
                    <a:pt x="1329884" y="493882"/>
                    <a:pt x="1282011" y="479536"/>
                    <a:pt x="1233488" y="468682"/>
                  </a:cubicBezTo>
                  <a:cubicBezTo>
                    <a:pt x="1137754" y="447268"/>
                    <a:pt x="857047" y="405682"/>
                    <a:pt x="766763" y="397244"/>
                  </a:cubicBezTo>
                  <a:cubicBezTo>
                    <a:pt x="633971" y="384834"/>
                    <a:pt x="466028" y="381908"/>
                    <a:pt x="328613" y="378194"/>
                  </a:cubicBezTo>
                  <a:cubicBezTo>
                    <a:pt x="238125" y="384544"/>
                    <a:pt x="146589" y="382108"/>
                    <a:pt x="57150" y="397244"/>
                  </a:cubicBezTo>
                  <a:cubicBezTo>
                    <a:pt x="40511" y="400060"/>
                    <a:pt x="25142" y="414844"/>
                    <a:pt x="19050" y="430582"/>
                  </a:cubicBezTo>
                  <a:cubicBezTo>
                    <a:pt x="5106" y="466603"/>
                    <a:pt x="6350" y="506782"/>
                    <a:pt x="0" y="544882"/>
                  </a:cubicBezTo>
                  <a:cubicBezTo>
                    <a:pt x="7938" y="581394"/>
                    <a:pt x="11997" y="618971"/>
                    <a:pt x="23813" y="654419"/>
                  </a:cubicBezTo>
                  <a:cubicBezTo>
                    <a:pt x="32793" y="681360"/>
                    <a:pt x="46294" y="706902"/>
                    <a:pt x="61913" y="730619"/>
                  </a:cubicBezTo>
                  <a:cubicBezTo>
                    <a:pt x="100782" y="789643"/>
                    <a:pt x="143512" y="841285"/>
                    <a:pt x="190500" y="892544"/>
                  </a:cubicBezTo>
                  <a:cubicBezTo>
                    <a:pt x="195051" y="897509"/>
                    <a:pt x="200025" y="902069"/>
                    <a:pt x="204788" y="906832"/>
                  </a:cubicBezTo>
                  <a:cubicBezTo>
                    <a:pt x="199857" y="887110"/>
                    <a:pt x="191653" y="858206"/>
                    <a:pt x="195263" y="840157"/>
                  </a:cubicBezTo>
                  <a:cubicBezTo>
                    <a:pt x="198744" y="822753"/>
                    <a:pt x="207474" y="805965"/>
                    <a:pt x="219075" y="792532"/>
                  </a:cubicBezTo>
                  <a:cubicBezTo>
                    <a:pt x="264295" y="740172"/>
                    <a:pt x="341896" y="697758"/>
                    <a:pt x="404813" y="678232"/>
                  </a:cubicBezTo>
                  <a:cubicBezTo>
                    <a:pt x="455667" y="662450"/>
                    <a:pt x="509094" y="655878"/>
                    <a:pt x="561975" y="649657"/>
                  </a:cubicBezTo>
                  <a:cubicBezTo>
                    <a:pt x="774614" y="624641"/>
                    <a:pt x="986108" y="626303"/>
                    <a:pt x="1200150" y="621082"/>
                  </a:cubicBezTo>
                  <a:cubicBezTo>
                    <a:pt x="1485900" y="625844"/>
                    <a:pt x="1771871" y="623154"/>
                    <a:pt x="2057400" y="635369"/>
                  </a:cubicBezTo>
                  <a:cubicBezTo>
                    <a:pt x="2071044" y="635953"/>
                    <a:pt x="2082544" y="648257"/>
                    <a:pt x="2090738" y="659182"/>
                  </a:cubicBezTo>
                  <a:cubicBezTo>
                    <a:pt x="2107895" y="682057"/>
                    <a:pt x="2116172" y="717246"/>
                    <a:pt x="2124075" y="744907"/>
                  </a:cubicBezTo>
                  <a:cubicBezTo>
                    <a:pt x="2125663" y="757607"/>
                    <a:pt x="2131769" y="770548"/>
                    <a:pt x="2128838" y="783007"/>
                  </a:cubicBezTo>
                  <a:cubicBezTo>
                    <a:pt x="2125095" y="798917"/>
                    <a:pt x="2119644" y="818560"/>
                    <a:pt x="2105025" y="825869"/>
                  </a:cubicBezTo>
                  <a:cubicBezTo>
                    <a:pt x="2094212" y="831276"/>
                    <a:pt x="2081984" y="817918"/>
                    <a:pt x="2071688" y="811582"/>
                  </a:cubicBezTo>
                  <a:cubicBezTo>
                    <a:pt x="2047801" y="796882"/>
                    <a:pt x="2040614" y="784645"/>
                    <a:pt x="2024063" y="763957"/>
                  </a:cubicBezTo>
                  <a:cubicBezTo>
                    <a:pt x="2020888" y="751257"/>
                    <a:pt x="2012314" y="738758"/>
                    <a:pt x="2014538" y="725857"/>
                  </a:cubicBezTo>
                  <a:cubicBezTo>
                    <a:pt x="2020509" y="691227"/>
                    <a:pt x="2028166" y="654938"/>
                    <a:pt x="2047875" y="625844"/>
                  </a:cubicBezTo>
                  <a:cubicBezTo>
                    <a:pt x="2101667" y="546436"/>
                    <a:pt x="2311353" y="542072"/>
                    <a:pt x="2347913" y="535357"/>
                  </a:cubicBezTo>
                  <a:cubicBezTo>
                    <a:pt x="2413000" y="538532"/>
                    <a:pt x="2479106" y="532984"/>
                    <a:pt x="2543175" y="544882"/>
                  </a:cubicBezTo>
                  <a:cubicBezTo>
                    <a:pt x="2635498" y="562028"/>
                    <a:pt x="2691713" y="603640"/>
                    <a:pt x="2767013" y="649657"/>
                  </a:cubicBezTo>
                  <a:cubicBezTo>
                    <a:pt x="2787655" y="678555"/>
                    <a:pt x="2836537" y="741071"/>
                    <a:pt x="2847975" y="778244"/>
                  </a:cubicBezTo>
                  <a:cubicBezTo>
                    <a:pt x="2854062" y="798027"/>
                    <a:pt x="2851150" y="819519"/>
                    <a:pt x="2852738" y="840157"/>
                  </a:cubicBezTo>
                  <a:cubicBezTo>
                    <a:pt x="2851150" y="848094"/>
                    <a:pt x="2856046" y="864590"/>
                    <a:pt x="2847975" y="863969"/>
                  </a:cubicBezTo>
                  <a:cubicBezTo>
                    <a:pt x="2810492" y="861085"/>
                    <a:pt x="2785827" y="830396"/>
                    <a:pt x="2762250" y="806819"/>
                  </a:cubicBezTo>
                  <a:cubicBezTo>
                    <a:pt x="2757488" y="797294"/>
                    <a:pt x="2750546" y="788575"/>
                    <a:pt x="2747963" y="778244"/>
                  </a:cubicBezTo>
                  <a:cubicBezTo>
                    <a:pt x="2744094" y="762766"/>
                    <a:pt x="2740577" y="746356"/>
                    <a:pt x="2743200" y="730619"/>
                  </a:cubicBezTo>
                  <a:cubicBezTo>
                    <a:pt x="2751840" y="678781"/>
                    <a:pt x="2777199" y="638445"/>
                    <a:pt x="2819400" y="606794"/>
                  </a:cubicBezTo>
                  <a:cubicBezTo>
                    <a:pt x="2837584" y="593156"/>
                    <a:pt x="2859907" y="585864"/>
                    <a:pt x="2881313" y="578219"/>
                  </a:cubicBezTo>
                  <a:cubicBezTo>
                    <a:pt x="2944841" y="555530"/>
                    <a:pt x="2954784" y="559024"/>
                    <a:pt x="3019425" y="554407"/>
                  </a:cubicBezTo>
                  <a:cubicBezTo>
                    <a:pt x="3062288" y="559169"/>
                    <a:pt x="3107632" y="553551"/>
                    <a:pt x="3148013" y="568694"/>
                  </a:cubicBezTo>
                  <a:cubicBezTo>
                    <a:pt x="3174310" y="578555"/>
                    <a:pt x="3190641" y="605425"/>
                    <a:pt x="3209925" y="625844"/>
                  </a:cubicBezTo>
                  <a:cubicBezTo>
                    <a:pt x="3217785" y="634167"/>
                    <a:pt x="3224021" y="644099"/>
                    <a:pt x="3228975" y="654419"/>
                  </a:cubicBezTo>
                  <a:cubicBezTo>
                    <a:pt x="3243137" y="683923"/>
                    <a:pt x="3256131" y="714064"/>
                    <a:pt x="3267075" y="744907"/>
                  </a:cubicBezTo>
                  <a:cubicBezTo>
                    <a:pt x="3279279" y="779301"/>
                    <a:pt x="3281334" y="801852"/>
                    <a:pt x="3286125" y="835394"/>
                  </a:cubicBezTo>
                  <a:cubicBezTo>
                    <a:pt x="3296896" y="808466"/>
                    <a:pt x="3303531" y="798259"/>
                    <a:pt x="3300413" y="763957"/>
                  </a:cubicBezTo>
                  <a:cubicBezTo>
                    <a:pt x="3292302" y="674733"/>
                    <a:pt x="3288804" y="584174"/>
                    <a:pt x="3267075" y="497257"/>
                  </a:cubicBezTo>
                  <a:cubicBezTo>
                    <a:pt x="3259599" y="467354"/>
                    <a:pt x="3233368" y="445575"/>
                    <a:pt x="3214688" y="421057"/>
                  </a:cubicBezTo>
                  <a:cubicBezTo>
                    <a:pt x="3208721" y="413226"/>
                    <a:pt x="3189052" y="393259"/>
                    <a:pt x="3176588" y="387719"/>
                  </a:cubicBezTo>
                  <a:cubicBezTo>
                    <a:pt x="3167413" y="383641"/>
                    <a:pt x="3157538" y="381369"/>
                    <a:pt x="3148013" y="378194"/>
                  </a:cubicBezTo>
                  <a:cubicBezTo>
                    <a:pt x="3130550" y="382957"/>
                    <a:pt x="3110161" y="381697"/>
                    <a:pt x="3095625" y="392482"/>
                  </a:cubicBezTo>
                  <a:cubicBezTo>
                    <a:pt x="2998007" y="464908"/>
                    <a:pt x="3021233" y="466711"/>
                    <a:pt x="2967038" y="535357"/>
                  </a:cubicBezTo>
                  <a:cubicBezTo>
                    <a:pt x="2955193" y="550361"/>
                    <a:pt x="2940278" y="562830"/>
                    <a:pt x="2928938" y="578219"/>
                  </a:cubicBezTo>
                  <a:cubicBezTo>
                    <a:pt x="2909911" y="604041"/>
                    <a:pt x="2882041" y="659732"/>
                    <a:pt x="2871788" y="687757"/>
                  </a:cubicBezTo>
                  <a:cubicBezTo>
                    <a:pt x="2846818" y="756009"/>
                    <a:pt x="2840939" y="810516"/>
                    <a:pt x="2805113" y="868732"/>
                  </a:cubicBezTo>
                  <a:cubicBezTo>
                    <a:pt x="2801583" y="874468"/>
                    <a:pt x="2795588" y="878257"/>
                    <a:pt x="2790825" y="883019"/>
                  </a:cubicBezTo>
                  <a:cubicBezTo>
                    <a:pt x="2784475" y="873494"/>
                    <a:pt x="2772653" y="865858"/>
                    <a:pt x="2771775" y="854444"/>
                  </a:cubicBezTo>
                  <a:cubicBezTo>
                    <a:pt x="2764377" y="758276"/>
                    <a:pt x="2789667" y="731005"/>
                    <a:pt x="2857500" y="659182"/>
                  </a:cubicBezTo>
                  <a:cubicBezTo>
                    <a:pt x="2936780" y="575239"/>
                    <a:pt x="3026848" y="495888"/>
                    <a:pt x="3119438" y="425819"/>
                  </a:cubicBezTo>
                  <a:cubicBezTo>
                    <a:pt x="3145779" y="405885"/>
                    <a:pt x="3174874" y="389637"/>
                    <a:pt x="3200400" y="368669"/>
                  </a:cubicBezTo>
                  <a:cubicBezTo>
                    <a:pt x="3231479" y="343140"/>
                    <a:pt x="3262626" y="306710"/>
                    <a:pt x="3286125" y="273419"/>
                  </a:cubicBezTo>
                  <a:cubicBezTo>
                    <a:pt x="3294762" y="261184"/>
                    <a:pt x="3303240" y="248714"/>
                    <a:pt x="3309938" y="235319"/>
                  </a:cubicBezTo>
                  <a:cubicBezTo>
                    <a:pt x="3319167" y="216860"/>
                    <a:pt x="3325813" y="197219"/>
                    <a:pt x="3333750" y="178169"/>
                  </a:cubicBezTo>
                  <a:cubicBezTo>
                    <a:pt x="3335338" y="168644"/>
                    <a:pt x="3335972" y="158910"/>
                    <a:pt x="3338513" y="149594"/>
                  </a:cubicBezTo>
                  <a:cubicBezTo>
                    <a:pt x="3340762" y="141346"/>
                    <a:pt x="3345335" y="133892"/>
                    <a:pt x="3348038" y="125782"/>
                  </a:cubicBezTo>
                  <a:cubicBezTo>
                    <a:pt x="3350108" y="119572"/>
                    <a:pt x="3351213" y="113082"/>
                    <a:pt x="3352800" y="106732"/>
                  </a:cubicBezTo>
                  <a:cubicBezTo>
                    <a:pt x="3346450" y="94032"/>
                    <a:pt x="3344304" y="78131"/>
                    <a:pt x="3333750" y="68632"/>
                  </a:cubicBezTo>
                  <a:cubicBezTo>
                    <a:pt x="3326572" y="62172"/>
                    <a:pt x="3314691" y="62228"/>
                    <a:pt x="3305175" y="63869"/>
                  </a:cubicBezTo>
                  <a:cubicBezTo>
                    <a:pt x="3267989" y="70280"/>
                    <a:pt x="3231436" y="80511"/>
                    <a:pt x="3195638" y="92444"/>
                  </a:cubicBezTo>
                  <a:cubicBezTo>
                    <a:pt x="3158895" y="104692"/>
                    <a:pt x="3040643" y="158890"/>
                    <a:pt x="3009900" y="178169"/>
                  </a:cubicBezTo>
                  <a:cubicBezTo>
                    <a:pt x="2946105" y="218176"/>
                    <a:pt x="2824163" y="306757"/>
                    <a:pt x="2824163" y="306757"/>
                  </a:cubicBezTo>
                  <a:cubicBezTo>
                    <a:pt x="2783097" y="366074"/>
                    <a:pt x="2781969" y="359854"/>
                    <a:pt x="2757488" y="421057"/>
                  </a:cubicBezTo>
                  <a:cubicBezTo>
                    <a:pt x="2751895" y="435040"/>
                    <a:pt x="2748212" y="449717"/>
                    <a:pt x="2743200" y="463919"/>
                  </a:cubicBezTo>
                  <a:cubicBezTo>
                    <a:pt x="2738686" y="476709"/>
                    <a:pt x="2733202" y="489151"/>
                    <a:pt x="2728913" y="502019"/>
                  </a:cubicBezTo>
                  <a:cubicBezTo>
                    <a:pt x="2726843" y="508229"/>
                    <a:pt x="2728340" y="516041"/>
                    <a:pt x="2724150" y="521069"/>
                  </a:cubicBezTo>
                  <a:cubicBezTo>
                    <a:pt x="2719605" y="526523"/>
                    <a:pt x="2711450" y="527419"/>
                    <a:pt x="2705100" y="530594"/>
                  </a:cubicBezTo>
                  <a:cubicBezTo>
                    <a:pt x="2536408" y="449372"/>
                    <a:pt x="2513384" y="442834"/>
                    <a:pt x="2319338" y="316282"/>
                  </a:cubicBezTo>
                  <a:cubicBezTo>
                    <a:pt x="2240710" y="265003"/>
                    <a:pt x="2191634" y="245354"/>
                    <a:pt x="2138363" y="168644"/>
                  </a:cubicBezTo>
                  <a:cubicBezTo>
                    <a:pt x="2118115" y="139487"/>
                    <a:pt x="2106613" y="105144"/>
                    <a:pt x="2090738" y="73394"/>
                  </a:cubicBezTo>
                  <a:cubicBezTo>
                    <a:pt x="2089150" y="49582"/>
                    <a:pt x="2106988" y="13271"/>
                    <a:pt x="2085975" y="1957"/>
                  </a:cubicBezTo>
                  <a:cubicBezTo>
                    <a:pt x="2065816" y="-8897"/>
                    <a:pt x="2048522" y="28385"/>
                    <a:pt x="2028825" y="40057"/>
                  </a:cubicBezTo>
                  <a:cubicBezTo>
                    <a:pt x="2005608" y="53815"/>
                    <a:pt x="1980529" y="64272"/>
                    <a:pt x="1957388" y="78157"/>
                  </a:cubicBezTo>
                  <a:cubicBezTo>
                    <a:pt x="1896908" y="114445"/>
                    <a:pt x="1808442" y="174818"/>
                    <a:pt x="1757363" y="221032"/>
                  </a:cubicBezTo>
                  <a:cubicBezTo>
                    <a:pt x="1703741" y="269547"/>
                    <a:pt x="1629341" y="356581"/>
                    <a:pt x="1585913" y="416294"/>
                  </a:cubicBezTo>
                  <a:cubicBezTo>
                    <a:pt x="1571660" y="435892"/>
                    <a:pt x="1560513" y="457569"/>
                    <a:pt x="1547813" y="478207"/>
                  </a:cubicBezTo>
                  <a:cubicBezTo>
                    <a:pt x="1527873" y="418390"/>
                    <a:pt x="1578239" y="573232"/>
                    <a:pt x="1538288" y="406769"/>
                  </a:cubicBezTo>
                  <a:cubicBezTo>
                    <a:pt x="1531682" y="379244"/>
                    <a:pt x="1485918" y="277549"/>
                    <a:pt x="1471613" y="263894"/>
                  </a:cubicBezTo>
                  <a:cubicBezTo>
                    <a:pt x="1433582" y="227592"/>
                    <a:pt x="1323992" y="142455"/>
                    <a:pt x="1247775" y="121019"/>
                  </a:cubicBezTo>
                  <a:cubicBezTo>
                    <a:pt x="1216606" y="112252"/>
                    <a:pt x="1184275" y="108319"/>
                    <a:pt x="1152525" y="101969"/>
                  </a:cubicBezTo>
                  <a:lnTo>
                    <a:pt x="981075" y="111494"/>
                  </a:lnTo>
                  <a:cubicBezTo>
                    <a:pt x="948418" y="113884"/>
                    <a:pt x="962534" y="126800"/>
                    <a:pt x="947738" y="97207"/>
                  </a:cubicBezTo>
                  <a:cubicBezTo>
                    <a:pt x="949325" y="74982"/>
                    <a:pt x="947666" y="52283"/>
                    <a:pt x="952500" y="30532"/>
                  </a:cubicBezTo>
                  <a:cubicBezTo>
                    <a:pt x="954222" y="22783"/>
                    <a:pt x="958859" y="11104"/>
                    <a:pt x="966788" y="11482"/>
                  </a:cubicBezTo>
                  <a:cubicBezTo>
                    <a:pt x="996411" y="12892"/>
                    <a:pt x="1023938" y="27357"/>
                    <a:pt x="1052513" y="35294"/>
                  </a:cubicBezTo>
                  <a:cubicBezTo>
                    <a:pt x="1083332" y="78441"/>
                    <a:pt x="1115314" y="108356"/>
                    <a:pt x="1119188" y="163882"/>
                  </a:cubicBezTo>
                  <a:cubicBezTo>
                    <a:pt x="1122504" y="211418"/>
                    <a:pt x="1122082" y="259725"/>
                    <a:pt x="1114425" y="306757"/>
                  </a:cubicBezTo>
                  <a:cubicBezTo>
                    <a:pt x="1110773" y="329191"/>
                    <a:pt x="1098289" y="349645"/>
                    <a:pt x="1085850" y="368669"/>
                  </a:cubicBezTo>
                  <a:cubicBezTo>
                    <a:pt x="1071056" y="391296"/>
                    <a:pt x="1054938" y="414160"/>
                    <a:pt x="1033463" y="430582"/>
                  </a:cubicBezTo>
                  <a:cubicBezTo>
                    <a:pt x="971004" y="478344"/>
                    <a:pt x="904081" y="504516"/>
                    <a:pt x="828675" y="521069"/>
                  </a:cubicBezTo>
                  <a:cubicBezTo>
                    <a:pt x="795782" y="528289"/>
                    <a:pt x="762000" y="530594"/>
                    <a:pt x="728663" y="535357"/>
                  </a:cubicBezTo>
                  <a:cubicBezTo>
                    <a:pt x="671513" y="530594"/>
                    <a:pt x="613037" y="534204"/>
                    <a:pt x="557213" y="521069"/>
                  </a:cubicBezTo>
                  <a:cubicBezTo>
                    <a:pt x="530181" y="514709"/>
                    <a:pt x="508196" y="494592"/>
                    <a:pt x="485775" y="478207"/>
                  </a:cubicBezTo>
                  <a:cubicBezTo>
                    <a:pt x="466721" y="464283"/>
                    <a:pt x="449175" y="448124"/>
                    <a:pt x="433388" y="430582"/>
                  </a:cubicBezTo>
                  <a:cubicBezTo>
                    <a:pt x="404858" y="398882"/>
                    <a:pt x="380918" y="347085"/>
                    <a:pt x="361950" y="311519"/>
                  </a:cubicBezTo>
                  <a:cubicBezTo>
                    <a:pt x="360363" y="298819"/>
                    <a:pt x="359292" y="286044"/>
                    <a:pt x="357188" y="273419"/>
                  </a:cubicBezTo>
                  <a:cubicBezTo>
                    <a:pt x="354527" y="257450"/>
                    <a:pt x="347663" y="225794"/>
                    <a:pt x="347663" y="225794"/>
                  </a:cubicBezTo>
                  <a:cubicBezTo>
                    <a:pt x="308247" y="265210"/>
                    <a:pt x="351587" y="217610"/>
                    <a:pt x="328613" y="254369"/>
                  </a:cubicBezTo>
                  <a:cubicBezTo>
                    <a:pt x="323226" y="262989"/>
                    <a:pt x="315439" y="269887"/>
                    <a:pt x="309563" y="278182"/>
                  </a:cubicBezTo>
                  <a:cubicBezTo>
                    <a:pt x="288438" y="308005"/>
                    <a:pt x="267923" y="338260"/>
                    <a:pt x="247650" y="368669"/>
                  </a:cubicBezTo>
                  <a:cubicBezTo>
                    <a:pt x="236169" y="385891"/>
                    <a:pt x="225366" y="403557"/>
                    <a:pt x="214313" y="421057"/>
                  </a:cubicBezTo>
                  <a:cubicBezTo>
                    <a:pt x="206316" y="433720"/>
                    <a:pt x="198541" y="446522"/>
                    <a:pt x="190500" y="459157"/>
                  </a:cubicBezTo>
                  <a:cubicBezTo>
                    <a:pt x="187427" y="463986"/>
                    <a:pt x="175545" y="475254"/>
                    <a:pt x="180975" y="473444"/>
                  </a:cubicBezTo>
                  <a:lnTo>
                    <a:pt x="195263" y="468682"/>
                  </a:lnTo>
                  <a:cubicBezTo>
                    <a:pt x="211138" y="449632"/>
                    <a:pt x="230436" y="432977"/>
                    <a:pt x="242888" y="411532"/>
                  </a:cubicBezTo>
                  <a:cubicBezTo>
                    <a:pt x="277628" y="351703"/>
                    <a:pt x="281123" y="320460"/>
                    <a:pt x="295275" y="259132"/>
                  </a:cubicBezTo>
                  <a:cubicBezTo>
                    <a:pt x="290513" y="230557"/>
                    <a:pt x="290800" y="200664"/>
                    <a:pt x="280988" y="173407"/>
                  </a:cubicBezTo>
                  <a:cubicBezTo>
                    <a:pt x="276031" y="159636"/>
                    <a:pt x="263922" y="149112"/>
                    <a:pt x="252413" y="140069"/>
                  </a:cubicBezTo>
                  <a:cubicBezTo>
                    <a:pt x="241835" y="131758"/>
                    <a:pt x="201972" y="114741"/>
                    <a:pt x="185738" y="111494"/>
                  </a:cubicBezTo>
                  <a:cubicBezTo>
                    <a:pt x="171642" y="108675"/>
                    <a:pt x="157163" y="108319"/>
                    <a:pt x="142875" y="106732"/>
                  </a:cubicBezTo>
                  <a:cubicBezTo>
                    <a:pt x="144463" y="101969"/>
                    <a:pt x="143826" y="95711"/>
                    <a:pt x="147638" y="92444"/>
                  </a:cubicBezTo>
                  <a:cubicBezTo>
                    <a:pt x="193542" y="53098"/>
                    <a:pt x="322600" y="82462"/>
                    <a:pt x="338138" y="82919"/>
                  </a:cubicBezTo>
                  <a:cubicBezTo>
                    <a:pt x="437219" y="120665"/>
                    <a:pt x="468804" y="128340"/>
                    <a:pt x="566738" y="187694"/>
                  </a:cubicBezTo>
                  <a:cubicBezTo>
                    <a:pt x="589512" y="201497"/>
                    <a:pt x="610714" y="239371"/>
                    <a:pt x="623888" y="259132"/>
                  </a:cubicBezTo>
                  <a:cubicBezTo>
                    <a:pt x="627063" y="271832"/>
                    <a:pt x="633916" y="284151"/>
                    <a:pt x="633413" y="297232"/>
                  </a:cubicBezTo>
                  <a:cubicBezTo>
                    <a:pt x="630910" y="362316"/>
                    <a:pt x="624553" y="382977"/>
                    <a:pt x="590550" y="430582"/>
                  </a:cubicBezTo>
                  <a:cubicBezTo>
                    <a:pt x="585330" y="437890"/>
                    <a:pt x="577850" y="443282"/>
                    <a:pt x="571500" y="449632"/>
                  </a:cubicBezTo>
                  <a:cubicBezTo>
                    <a:pt x="574675" y="433757"/>
                    <a:pt x="575428" y="417198"/>
                    <a:pt x="581025" y="402007"/>
                  </a:cubicBezTo>
                  <a:cubicBezTo>
                    <a:pt x="586675" y="386670"/>
                    <a:pt x="597226" y="373608"/>
                    <a:pt x="604838" y="359144"/>
                  </a:cubicBezTo>
                  <a:cubicBezTo>
                    <a:pt x="613104" y="343438"/>
                    <a:pt x="621762" y="327877"/>
                    <a:pt x="628650" y="311519"/>
                  </a:cubicBezTo>
                  <a:cubicBezTo>
                    <a:pt x="641488" y="281028"/>
                    <a:pt x="642140" y="272648"/>
                    <a:pt x="647700" y="244844"/>
                  </a:cubicBezTo>
                  <a:cubicBezTo>
                    <a:pt x="635000" y="228969"/>
                    <a:pt x="626515" y="208496"/>
                    <a:pt x="609600" y="197219"/>
                  </a:cubicBezTo>
                  <a:cubicBezTo>
                    <a:pt x="591634" y="185242"/>
                    <a:pt x="568822" y="182592"/>
                    <a:pt x="547688" y="178169"/>
                  </a:cubicBezTo>
                  <a:cubicBezTo>
                    <a:pt x="500430" y="168278"/>
                    <a:pt x="452438" y="162294"/>
                    <a:pt x="404813" y="154357"/>
                  </a:cubicBezTo>
                  <a:cubicBezTo>
                    <a:pt x="363053" y="157698"/>
                    <a:pt x="192647" y="138229"/>
                    <a:pt x="123825" y="197219"/>
                  </a:cubicBezTo>
                  <a:cubicBezTo>
                    <a:pt x="108351" y="210482"/>
                    <a:pt x="91790" y="244487"/>
                    <a:pt x="85725" y="263894"/>
                  </a:cubicBezTo>
                  <a:cubicBezTo>
                    <a:pt x="81359" y="277864"/>
                    <a:pt x="79375" y="292469"/>
                    <a:pt x="76200" y="306757"/>
                  </a:cubicBezTo>
                  <a:cubicBezTo>
                    <a:pt x="77788" y="324219"/>
                    <a:pt x="76947" y="342076"/>
                    <a:pt x="80963" y="359144"/>
                  </a:cubicBezTo>
                  <a:cubicBezTo>
                    <a:pt x="87704" y="387794"/>
                    <a:pt x="97131" y="384436"/>
                    <a:pt x="109538" y="406769"/>
                  </a:cubicBezTo>
                  <a:cubicBezTo>
                    <a:pt x="113690" y="414242"/>
                    <a:pt x="116360" y="422472"/>
                    <a:pt x="119063" y="430582"/>
                  </a:cubicBezTo>
                  <a:cubicBezTo>
                    <a:pt x="134667" y="477397"/>
                    <a:pt x="102963" y="422194"/>
                    <a:pt x="147638" y="511544"/>
                  </a:cubicBezTo>
                  <a:cubicBezTo>
                    <a:pt x="153745" y="523759"/>
                    <a:pt x="159593" y="538107"/>
                    <a:pt x="171450" y="544882"/>
                  </a:cubicBezTo>
                  <a:cubicBezTo>
                    <a:pt x="183931" y="552014"/>
                    <a:pt x="200025" y="548057"/>
                    <a:pt x="214313" y="549644"/>
                  </a:cubicBezTo>
                  <a:cubicBezTo>
                    <a:pt x="225425" y="548057"/>
                    <a:pt x="237001" y="548432"/>
                    <a:pt x="247650" y="544882"/>
                  </a:cubicBezTo>
                  <a:cubicBezTo>
                    <a:pt x="307215" y="525027"/>
                    <a:pt x="336656" y="505751"/>
                    <a:pt x="385763" y="463919"/>
                  </a:cubicBezTo>
                  <a:cubicBezTo>
                    <a:pt x="406271" y="446449"/>
                    <a:pt x="426816" y="428372"/>
                    <a:pt x="442913" y="406769"/>
                  </a:cubicBezTo>
                  <a:cubicBezTo>
                    <a:pt x="487371" y="347101"/>
                    <a:pt x="522973" y="281210"/>
                    <a:pt x="566738" y="221032"/>
                  </a:cubicBezTo>
                  <a:cubicBezTo>
                    <a:pt x="579438" y="203569"/>
                    <a:pt x="590552" y="184835"/>
                    <a:pt x="604838" y="168644"/>
                  </a:cubicBezTo>
                  <a:cubicBezTo>
                    <a:pt x="621875" y="149335"/>
                    <a:pt x="657442" y="124950"/>
                    <a:pt x="681038" y="116257"/>
                  </a:cubicBezTo>
                  <a:cubicBezTo>
                    <a:pt x="696229" y="110660"/>
                    <a:pt x="712788" y="109907"/>
                    <a:pt x="728663" y="106732"/>
                  </a:cubicBezTo>
                  <a:cubicBezTo>
                    <a:pt x="765175" y="111494"/>
                    <a:pt x="802029" y="114129"/>
                    <a:pt x="838200" y="121019"/>
                  </a:cubicBezTo>
                  <a:cubicBezTo>
                    <a:pt x="921421" y="136871"/>
                    <a:pt x="942172" y="152348"/>
                    <a:pt x="1023938" y="178169"/>
                  </a:cubicBezTo>
                  <a:cubicBezTo>
                    <a:pt x="1052218" y="187100"/>
                    <a:pt x="1081088" y="194044"/>
                    <a:pt x="1109663" y="201982"/>
                  </a:cubicBezTo>
                  <a:cubicBezTo>
                    <a:pt x="1216567" y="263070"/>
                    <a:pt x="1186637" y="228415"/>
                    <a:pt x="1223963" y="278182"/>
                  </a:cubicBezTo>
                  <a:cubicBezTo>
                    <a:pt x="1225550" y="284532"/>
                    <a:pt x="1228725" y="290687"/>
                    <a:pt x="1228725" y="297232"/>
                  </a:cubicBezTo>
                  <a:cubicBezTo>
                    <a:pt x="1228725" y="338936"/>
                    <a:pt x="1225728" y="343796"/>
                    <a:pt x="1209675" y="378194"/>
                  </a:cubicBezTo>
                  <a:cubicBezTo>
                    <a:pt x="1190523" y="419233"/>
                    <a:pt x="1183744" y="432702"/>
                    <a:pt x="1147763" y="468682"/>
                  </a:cubicBezTo>
                  <a:cubicBezTo>
                    <a:pt x="1139825" y="476619"/>
                    <a:pt x="1133146" y="486057"/>
                    <a:pt x="1123950" y="492494"/>
                  </a:cubicBezTo>
                  <a:cubicBezTo>
                    <a:pt x="1117925" y="496712"/>
                    <a:pt x="1076410" y="509928"/>
                    <a:pt x="1071563" y="511544"/>
                  </a:cubicBezTo>
                  <a:cubicBezTo>
                    <a:pt x="1057275" y="508369"/>
                    <a:pt x="1041635" y="508867"/>
                    <a:pt x="1028700" y="502019"/>
                  </a:cubicBezTo>
                  <a:cubicBezTo>
                    <a:pt x="1013786" y="494123"/>
                    <a:pt x="1004407" y="478384"/>
                    <a:pt x="990600" y="468682"/>
                  </a:cubicBezTo>
                  <a:cubicBezTo>
                    <a:pt x="945568" y="437038"/>
                    <a:pt x="903590" y="398635"/>
                    <a:pt x="852488" y="378194"/>
                  </a:cubicBezTo>
                  <a:cubicBezTo>
                    <a:pt x="826102" y="367640"/>
                    <a:pt x="759772" y="334886"/>
                    <a:pt x="714375" y="325807"/>
                  </a:cubicBezTo>
                  <a:cubicBezTo>
                    <a:pt x="704906" y="323913"/>
                    <a:pt x="695325" y="322632"/>
                    <a:pt x="685800" y="321044"/>
                  </a:cubicBezTo>
                  <a:cubicBezTo>
                    <a:pt x="679450" y="322632"/>
                    <a:pt x="672076" y="322002"/>
                    <a:pt x="666750" y="325807"/>
                  </a:cubicBezTo>
                  <a:cubicBezTo>
                    <a:pt x="660291" y="330421"/>
                    <a:pt x="658076" y="339244"/>
                    <a:pt x="652463" y="344857"/>
                  </a:cubicBezTo>
                  <a:cubicBezTo>
                    <a:pt x="638048" y="359272"/>
                    <a:pt x="635471" y="358458"/>
                    <a:pt x="619125" y="363907"/>
                  </a:cubicBezTo>
                  <a:cubicBezTo>
                    <a:pt x="611188" y="370257"/>
                    <a:pt x="602501" y="375769"/>
                    <a:pt x="595313" y="382957"/>
                  </a:cubicBezTo>
                  <a:cubicBezTo>
                    <a:pt x="580134" y="398136"/>
                    <a:pt x="581561" y="403450"/>
                    <a:pt x="571500" y="421057"/>
                  </a:cubicBezTo>
                  <a:cubicBezTo>
                    <a:pt x="568660" y="426027"/>
                    <a:pt x="565150" y="430582"/>
                    <a:pt x="561975" y="435344"/>
                  </a:cubicBezTo>
                  <a:cubicBezTo>
                    <a:pt x="545959" y="483400"/>
                    <a:pt x="570406" y="408831"/>
                    <a:pt x="552450" y="468682"/>
                  </a:cubicBezTo>
                  <a:cubicBezTo>
                    <a:pt x="549565" y="478299"/>
                    <a:pt x="548246" y="488743"/>
                    <a:pt x="542925" y="497257"/>
                  </a:cubicBezTo>
                  <a:cubicBezTo>
                    <a:pt x="539892" y="502111"/>
                    <a:pt x="533400" y="503607"/>
                    <a:pt x="528638" y="506782"/>
                  </a:cubicBezTo>
                  <a:cubicBezTo>
                    <a:pt x="525463" y="511544"/>
                    <a:pt x="522777" y="516672"/>
                    <a:pt x="519113" y="521069"/>
                  </a:cubicBezTo>
                  <a:cubicBezTo>
                    <a:pt x="514801" y="526243"/>
                    <a:pt x="508866" y="529969"/>
                    <a:pt x="504825" y="535357"/>
                  </a:cubicBezTo>
                  <a:cubicBezTo>
                    <a:pt x="499271" y="542762"/>
                    <a:pt x="495300" y="551232"/>
                    <a:pt x="490538" y="559169"/>
                  </a:cubicBezTo>
                  <a:cubicBezTo>
                    <a:pt x="487422" y="577864"/>
                    <a:pt x="481385" y="593251"/>
                    <a:pt x="490538" y="611557"/>
                  </a:cubicBezTo>
                  <a:cubicBezTo>
                    <a:pt x="495684" y="621849"/>
                    <a:pt x="519640" y="646321"/>
                    <a:pt x="528638" y="654419"/>
                  </a:cubicBezTo>
                  <a:cubicBezTo>
                    <a:pt x="548532" y="672324"/>
                    <a:pt x="577188" y="694761"/>
                    <a:pt x="600075" y="706807"/>
                  </a:cubicBezTo>
                  <a:cubicBezTo>
                    <a:pt x="615205" y="714770"/>
                    <a:pt x="632229" y="718577"/>
                    <a:pt x="647700" y="725857"/>
                  </a:cubicBezTo>
                  <a:cubicBezTo>
                    <a:pt x="659281" y="731307"/>
                    <a:pt x="669471" y="739428"/>
                    <a:pt x="681038" y="744907"/>
                  </a:cubicBezTo>
                  <a:cubicBezTo>
                    <a:pt x="699689" y="753741"/>
                    <a:pt x="720492" y="758101"/>
                    <a:pt x="738188" y="768719"/>
                  </a:cubicBezTo>
                  <a:lnTo>
                    <a:pt x="809625" y="811582"/>
                  </a:lnTo>
                  <a:cubicBezTo>
                    <a:pt x="819358" y="817608"/>
                    <a:pt x="827094" y="827856"/>
                    <a:pt x="838200" y="830632"/>
                  </a:cubicBezTo>
                  <a:lnTo>
                    <a:pt x="876300" y="840157"/>
                  </a:lnTo>
                  <a:cubicBezTo>
                    <a:pt x="819213" y="878217"/>
                    <a:pt x="860331" y="854444"/>
                    <a:pt x="704850" y="854444"/>
                  </a:cubicBezTo>
                  <a:cubicBezTo>
                    <a:pt x="676231" y="854444"/>
                    <a:pt x="647700" y="851269"/>
                    <a:pt x="619125" y="849682"/>
                  </a:cubicBezTo>
                  <a:cubicBezTo>
                    <a:pt x="608013" y="844919"/>
                    <a:pt x="597013" y="839884"/>
                    <a:pt x="585788" y="835394"/>
                  </a:cubicBezTo>
                  <a:cubicBezTo>
                    <a:pt x="573195" y="830357"/>
                    <a:pt x="560155" y="826450"/>
                    <a:pt x="547688" y="821107"/>
                  </a:cubicBezTo>
                  <a:cubicBezTo>
                    <a:pt x="537900" y="816912"/>
                    <a:pt x="511583" y="799289"/>
                    <a:pt x="519113" y="806819"/>
                  </a:cubicBezTo>
                  <a:cubicBezTo>
                    <a:pt x="531255" y="818961"/>
                    <a:pt x="546343" y="828288"/>
                    <a:pt x="561975" y="835394"/>
                  </a:cubicBezTo>
                  <a:cubicBezTo>
                    <a:pt x="581632" y="844329"/>
                    <a:pt x="603404" y="847616"/>
                    <a:pt x="623888" y="854444"/>
                  </a:cubicBezTo>
                  <a:cubicBezTo>
                    <a:pt x="717495" y="885647"/>
                    <a:pt x="658784" y="887445"/>
                    <a:pt x="842963" y="906832"/>
                  </a:cubicBezTo>
                  <a:cubicBezTo>
                    <a:pt x="933009" y="916310"/>
                    <a:pt x="1114425" y="916357"/>
                    <a:pt x="1114425" y="916357"/>
                  </a:cubicBezTo>
                  <a:cubicBezTo>
                    <a:pt x="1137130" y="914773"/>
                    <a:pt x="1325688" y="920136"/>
                    <a:pt x="1385888" y="878257"/>
                  </a:cubicBezTo>
                  <a:cubicBezTo>
                    <a:pt x="1404410" y="865372"/>
                    <a:pt x="1415540" y="844160"/>
                    <a:pt x="1428750" y="825869"/>
                  </a:cubicBezTo>
                  <a:cubicBezTo>
                    <a:pt x="1446869" y="800782"/>
                    <a:pt x="1449305" y="786587"/>
                    <a:pt x="1462088" y="759194"/>
                  </a:cubicBezTo>
                  <a:cubicBezTo>
                    <a:pt x="1468093" y="746327"/>
                    <a:pt x="1473262" y="732908"/>
                    <a:pt x="1481138" y="721094"/>
                  </a:cubicBezTo>
                  <a:cubicBezTo>
                    <a:pt x="1494959" y="700362"/>
                    <a:pt x="1558795" y="637251"/>
                    <a:pt x="1566863" y="630607"/>
                  </a:cubicBezTo>
                  <a:cubicBezTo>
                    <a:pt x="1582878" y="617418"/>
                    <a:pt x="1624364" y="617713"/>
                    <a:pt x="1638300" y="616319"/>
                  </a:cubicBezTo>
                  <a:cubicBezTo>
                    <a:pt x="1690688" y="624257"/>
                    <a:pt x="1743668" y="628961"/>
                    <a:pt x="1795463" y="640132"/>
                  </a:cubicBezTo>
                  <a:cubicBezTo>
                    <a:pt x="1824907" y="646483"/>
                    <a:pt x="1853542" y="656752"/>
                    <a:pt x="1881188" y="668707"/>
                  </a:cubicBezTo>
                  <a:cubicBezTo>
                    <a:pt x="1941056" y="694596"/>
                    <a:pt x="1993354" y="726922"/>
                    <a:pt x="2043113" y="768719"/>
                  </a:cubicBezTo>
                  <a:cubicBezTo>
                    <a:pt x="2060304" y="783159"/>
                    <a:pt x="2074863" y="800469"/>
                    <a:pt x="2090738" y="816344"/>
                  </a:cubicBezTo>
                  <a:cubicBezTo>
                    <a:pt x="2103411" y="848026"/>
                    <a:pt x="2120241" y="867833"/>
                    <a:pt x="2105025" y="902069"/>
                  </a:cubicBezTo>
                  <a:cubicBezTo>
                    <a:pt x="2102986" y="906656"/>
                    <a:pt x="2095500" y="905244"/>
                    <a:pt x="2090738" y="906832"/>
                  </a:cubicBezTo>
                  <a:cubicBezTo>
                    <a:pt x="2073275" y="902069"/>
                    <a:pt x="2055522" y="898268"/>
                    <a:pt x="2038350" y="892544"/>
                  </a:cubicBezTo>
                  <a:cubicBezTo>
                    <a:pt x="2031615" y="890299"/>
                    <a:pt x="2024320" y="888039"/>
                    <a:pt x="2019300" y="883019"/>
                  </a:cubicBezTo>
                  <a:cubicBezTo>
                    <a:pt x="2009644" y="873363"/>
                    <a:pt x="2003425" y="860794"/>
                    <a:pt x="1995488" y="849682"/>
                  </a:cubicBezTo>
                  <a:cubicBezTo>
                    <a:pt x="1992209" y="810340"/>
                    <a:pt x="1986297" y="779206"/>
                    <a:pt x="1995488" y="740144"/>
                  </a:cubicBezTo>
                  <a:cubicBezTo>
                    <a:pt x="1997927" y="729778"/>
                    <a:pt x="2003868" y="720430"/>
                    <a:pt x="2009775" y="711569"/>
                  </a:cubicBezTo>
                  <a:cubicBezTo>
                    <a:pt x="2013563" y="705886"/>
                    <a:pt x="2030821" y="690267"/>
                    <a:pt x="2038350" y="687757"/>
                  </a:cubicBezTo>
                  <a:cubicBezTo>
                    <a:pt x="2047511" y="684703"/>
                    <a:pt x="2057400" y="684582"/>
                    <a:pt x="2066925" y="682994"/>
                  </a:cubicBezTo>
                  <a:cubicBezTo>
                    <a:pt x="2071688" y="687757"/>
                    <a:pt x="2077871" y="691434"/>
                    <a:pt x="2081213" y="697282"/>
                  </a:cubicBezTo>
                  <a:cubicBezTo>
                    <a:pt x="2093988" y="719639"/>
                    <a:pt x="2078845" y="748202"/>
                    <a:pt x="2062163" y="763957"/>
                  </a:cubicBezTo>
                  <a:cubicBezTo>
                    <a:pt x="2045122" y="780051"/>
                    <a:pt x="2021215" y="786812"/>
                    <a:pt x="2000250" y="797294"/>
                  </a:cubicBezTo>
                  <a:cubicBezTo>
                    <a:pt x="1903264" y="845787"/>
                    <a:pt x="2005696" y="788740"/>
                    <a:pt x="1924050" y="835394"/>
                  </a:cubicBezTo>
                  <a:cubicBezTo>
                    <a:pt x="1933575" y="836982"/>
                    <a:pt x="1943022" y="841168"/>
                    <a:pt x="1952625" y="840157"/>
                  </a:cubicBezTo>
                  <a:cubicBezTo>
                    <a:pt x="1973689" y="837940"/>
                    <a:pt x="1994060" y="831278"/>
                    <a:pt x="2014538" y="825869"/>
                  </a:cubicBezTo>
                  <a:cubicBezTo>
                    <a:pt x="2078211" y="809050"/>
                    <a:pt x="2141388" y="790389"/>
                    <a:pt x="2205038" y="773482"/>
                  </a:cubicBezTo>
                  <a:cubicBezTo>
                    <a:pt x="2242994" y="763400"/>
                    <a:pt x="2319338" y="744907"/>
                    <a:pt x="2319338" y="744907"/>
                  </a:cubicBezTo>
                  <a:cubicBezTo>
                    <a:pt x="2353114" y="727025"/>
                    <a:pt x="2435951" y="688974"/>
                    <a:pt x="2462213" y="654419"/>
                  </a:cubicBezTo>
                  <a:cubicBezTo>
                    <a:pt x="2477731" y="634000"/>
                    <a:pt x="2481263" y="606794"/>
                    <a:pt x="2490788" y="582982"/>
                  </a:cubicBezTo>
                  <a:cubicBezTo>
                    <a:pt x="2492375" y="568694"/>
                    <a:pt x="2487576" y="552080"/>
                    <a:pt x="2495550" y="540119"/>
                  </a:cubicBezTo>
                  <a:cubicBezTo>
                    <a:pt x="2500906" y="532084"/>
                    <a:pt x="2498419" y="559225"/>
                    <a:pt x="2500313" y="568694"/>
                  </a:cubicBezTo>
                  <a:cubicBezTo>
                    <a:pt x="2501597" y="575112"/>
                    <a:pt x="2502148" y="581890"/>
                    <a:pt x="2505075" y="587744"/>
                  </a:cubicBezTo>
                  <a:cubicBezTo>
                    <a:pt x="2516523" y="610639"/>
                    <a:pt x="2530983" y="631911"/>
                    <a:pt x="2543175" y="654419"/>
                  </a:cubicBezTo>
                  <a:cubicBezTo>
                    <a:pt x="2567453" y="699240"/>
                    <a:pt x="2565036" y="696839"/>
                    <a:pt x="2581275" y="740144"/>
                  </a:cubicBezTo>
                  <a:cubicBezTo>
                    <a:pt x="2582863" y="749669"/>
                    <a:pt x="2587932" y="759250"/>
                    <a:pt x="2586038" y="768719"/>
                  </a:cubicBezTo>
                  <a:cubicBezTo>
                    <a:pt x="2582972" y="784051"/>
                    <a:pt x="2578418" y="800914"/>
                    <a:pt x="2566988" y="811582"/>
                  </a:cubicBezTo>
                  <a:cubicBezTo>
                    <a:pt x="2538273" y="838382"/>
                    <a:pt x="2481961" y="840057"/>
                    <a:pt x="2447925" y="844919"/>
                  </a:cubicBezTo>
                  <a:cubicBezTo>
                    <a:pt x="2413000" y="843332"/>
                    <a:pt x="2377790" y="844881"/>
                    <a:pt x="2343150" y="840157"/>
                  </a:cubicBezTo>
                  <a:cubicBezTo>
                    <a:pt x="2254731" y="828100"/>
                    <a:pt x="2244334" y="818898"/>
                    <a:pt x="2171700" y="787769"/>
                  </a:cubicBezTo>
                  <a:cubicBezTo>
                    <a:pt x="2163763" y="779832"/>
                    <a:pt x="2147888" y="775182"/>
                    <a:pt x="2147888" y="763957"/>
                  </a:cubicBezTo>
                  <a:cubicBezTo>
                    <a:pt x="2147888" y="729687"/>
                    <a:pt x="2158447" y="695547"/>
                    <a:pt x="2171700" y="663944"/>
                  </a:cubicBezTo>
                  <a:cubicBezTo>
                    <a:pt x="2187876" y="625370"/>
                    <a:pt x="2242642" y="588736"/>
                    <a:pt x="2276475" y="573457"/>
                  </a:cubicBezTo>
                  <a:cubicBezTo>
                    <a:pt x="2302113" y="561879"/>
                    <a:pt x="2330450" y="557582"/>
                    <a:pt x="2357438" y="549644"/>
                  </a:cubicBezTo>
                  <a:cubicBezTo>
                    <a:pt x="2428875" y="551232"/>
                    <a:pt x="2501034" y="544158"/>
                    <a:pt x="2571750" y="554407"/>
                  </a:cubicBezTo>
                  <a:cubicBezTo>
                    <a:pt x="2612020" y="560243"/>
                    <a:pt x="2648649" y="581240"/>
                    <a:pt x="2686050" y="597269"/>
                  </a:cubicBezTo>
                  <a:cubicBezTo>
                    <a:pt x="2719388" y="611557"/>
                    <a:pt x="2755306" y="620909"/>
                    <a:pt x="2786063" y="640132"/>
                  </a:cubicBezTo>
                  <a:cubicBezTo>
                    <a:pt x="2846109" y="677661"/>
                    <a:pt x="2869135" y="707858"/>
                    <a:pt x="2909888" y="754432"/>
                  </a:cubicBezTo>
                  <a:cubicBezTo>
                    <a:pt x="2911475" y="767132"/>
                    <a:pt x="2912704" y="779882"/>
                    <a:pt x="2914650" y="792532"/>
                  </a:cubicBezTo>
                  <a:cubicBezTo>
                    <a:pt x="2915881" y="800532"/>
                    <a:pt x="2911560" y="814381"/>
                    <a:pt x="2919413" y="816344"/>
                  </a:cubicBezTo>
                  <a:cubicBezTo>
                    <a:pt x="2931142" y="819276"/>
                    <a:pt x="2941638" y="806819"/>
                    <a:pt x="2952750" y="802057"/>
                  </a:cubicBezTo>
                  <a:cubicBezTo>
                    <a:pt x="2987006" y="767801"/>
                    <a:pt x="2971524" y="781011"/>
                    <a:pt x="3033713" y="740144"/>
                  </a:cubicBezTo>
                  <a:cubicBezTo>
                    <a:pt x="3068309" y="717410"/>
                    <a:pt x="3138488" y="673469"/>
                    <a:pt x="3138488" y="673469"/>
                  </a:cubicBezTo>
                  <a:cubicBezTo>
                    <a:pt x="3141663" y="668707"/>
                    <a:pt x="3147072" y="664828"/>
                    <a:pt x="3148013" y="659182"/>
                  </a:cubicBezTo>
                  <a:cubicBezTo>
                    <a:pt x="3148838" y="654230"/>
                    <a:pt x="3147266" y="647906"/>
                    <a:pt x="3143250" y="644894"/>
                  </a:cubicBezTo>
                  <a:cubicBezTo>
                    <a:pt x="3121345" y="628465"/>
                    <a:pt x="3097353" y="629037"/>
                    <a:pt x="3071813" y="625844"/>
                  </a:cubicBezTo>
                  <a:cubicBezTo>
                    <a:pt x="3046413" y="630607"/>
                    <a:pt x="3019928" y="631379"/>
                    <a:pt x="2995613" y="640132"/>
                  </a:cubicBezTo>
                  <a:cubicBezTo>
                    <a:pt x="2950628" y="656327"/>
                    <a:pt x="2940559" y="685487"/>
                    <a:pt x="2919413" y="725857"/>
                  </a:cubicBezTo>
                  <a:cubicBezTo>
                    <a:pt x="2912158" y="739707"/>
                    <a:pt x="2906713" y="754432"/>
                    <a:pt x="2900363" y="768719"/>
                  </a:cubicBezTo>
                  <a:cubicBezTo>
                    <a:pt x="2905125" y="794119"/>
                    <a:pt x="2902559" y="822080"/>
                    <a:pt x="2914650" y="844919"/>
                  </a:cubicBezTo>
                  <a:cubicBezTo>
                    <a:pt x="2919168" y="853453"/>
                    <a:pt x="2933569" y="849682"/>
                    <a:pt x="2943225" y="849682"/>
                  </a:cubicBezTo>
                  <a:cubicBezTo>
                    <a:pt x="2959179" y="849682"/>
                    <a:pt x="2974975" y="846507"/>
                    <a:pt x="2990850" y="844919"/>
                  </a:cubicBezTo>
                  <a:cubicBezTo>
                    <a:pt x="3050671" y="815008"/>
                    <a:pt x="3066596" y="812035"/>
                    <a:pt x="3119438" y="759194"/>
                  </a:cubicBezTo>
                  <a:cubicBezTo>
                    <a:pt x="3137849" y="740783"/>
                    <a:pt x="3151188" y="717919"/>
                    <a:pt x="3167063" y="697282"/>
                  </a:cubicBezTo>
                  <a:cubicBezTo>
                    <a:pt x="3172968" y="679565"/>
                    <a:pt x="3178421" y="664421"/>
                    <a:pt x="3181350" y="644894"/>
                  </a:cubicBezTo>
                  <a:cubicBezTo>
                    <a:pt x="3184186" y="625989"/>
                    <a:pt x="3176629" y="604341"/>
                    <a:pt x="3186113" y="587744"/>
                  </a:cubicBezTo>
                  <a:cubicBezTo>
                    <a:pt x="3191847" y="577710"/>
                    <a:pt x="3208069" y="580227"/>
                    <a:pt x="3219450" y="578219"/>
                  </a:cubicBezTo>
                  <a:cubicBezTo>
                    <a:pt x="3235161" y="575446"/>
                    <a:pt x="3251200" y="575044"/>
                    <a:pt x="3267075" y="573457"/>
                  </a:cubicBezTo>
                  <a:cubicBezTo>
                    <a:pt x="3297485" y="580612"/>
                    <a:pt x="3406281" y="605076"/>
                    <a:pt x="3433763" y="616319"/>
                  </a:cubicBezTo>
                  <a:cubicBezTo>
                    <a:pt x="3508978" y="647089"/>
                    <a:pt x="3558375" y="665637"/>
                    <a:pt x="3605213" y="725857"/>
                  </a:cubicBezTo>
                  <a:cubicBezTo>
                    <a:pt x="3613930" y="737065"/>
                    <a:pt x="3617913" y="751257"/>
                    <a:pt x="3624263" y="763957"/>
                  </a:cubicBezTo>
                  <a:cubicBezTo>
                    <a:pt x="3625850" y="776657"/>
                    <a:pt x="3630365" y="789329"/>
                    <a:pt x="3629025" y="802057"/>
                  </a:cubicBezTo>
                  <a:cubicBezTo>
                    <a:pt x="3624695" y="843191"/>
                    <a:pt x="3619587" y="858759"/>
                    <a:pt x="3586163" y="878257"/>
                  </a:cubicBezTo>
                  <a:cubicBezTo>
                    <a:pt x="3577490" y="883316"/>
                    <a:pt x="3567113" y="884607"/>
                    <a:pt x="3557588" y="887782"/>
                  </a:cubicBezTo>
                  <a:cubicBezTo>
                    <a:pt x="3554309" y="890241"/>
                    <a:pt x="3521555" y="923280"/>
                    <a:pt x="3514725" y="892544"/>
                  </a:cubicBezTo>
                  <a:cubicBezTo>
                    <a:pt x="3502971" y="839650"/>
                    <a:pt x="3509530" y="784035"/>
                    <a:pt x="3500438" y="730619"/>
                  </a:cubicBezTo>
                  <a:cubicBezTo>
                    <a:pt x="3496728" y="708821"/>
                    <a:pt x="3483796" y="689623"/>
                    <a:pt x="3476625" y="668707"/>
                  </a:cubicBezTo>
                  <a:cubicBezTo>
                    <a:pt x="3459099" y="617588"/>
                    <a:pt x="3444397" y="567630"/>
                    <a:pt x="3429000" y="516307"/>
                  </a:cubicBezTo>
                  <a:cubicBezTo>
                    <a:pt x="3427413" y="503607"/>
                    <a:pt x="3424238" y="491006"/>
                    <a:pt x="3424238" y="478207"/>
                  </a:cubicBezTo>
                  <a:cubicBezTo>
                    <a:pt x="3424238" y="423433"/>
                    <a:pt x="3432597" y="369730"/>
                    <a:pt x="3443288" y="316282"/>
                  </a:cubicBezTo>
                  <a:cubicBezTo>
                    <a:pt x="3441700" y="308344"/>
                    <a:pt x="3442456" y="299545"/>
                    <a:pt x="3438525" y="292469"/>
                  </a:cubicBezTo>
                  <a:cubicBezTo>
                    <a:pt x="3425322" y="268703"/>
                    <a:pt x="3414704" y="272624"/>
                    <a:pt x="3390900" y="268657"/>
                  </a:cubicBezTo>
                  <a:cubicBezTo>
                    <a:pt x="3376613" y="279769"/>
                    <a:pt x="3358476" y="287207"/>
                    <a:pt x="3348038" y="301994"/>
                  </a:cubicBezTo>
                  <a:cubicBezTo>
                    <a:pt x="3335399" y="319899"/>
                    <a:pt x="3326634" y="395876"/>
                    <a:pt x="3324225" y="411532"/>
                  </a:cubicBezTo>
                  <a:cubicBezTo>
                    <a:pt x="3328886" y="427847"/>
                    <a:pt x="3325434" y="488644"/>
                    <a:pt x="3362325" y="482969"/>
                  </a:cubicBezTo>
                  <a:cubicBezTo>
                    <a:pt x="3377210" y="480679"/>
                    <a:pt x="3390900" y="473444"/>
                    <a:pt x="3405188" y="468682"/>
                  </a:cubicBezTo>
                  <a:cubicBezTo>
                    <a:pt x="3407497" y="461755"/>
                    <a:pt x="3415578" y="447034"/>
                    <a:pt x="3405188" y="440107"/>
                  </a:cubicBezTo>
                  <a:cubicBezTo>
                    <a:pt x="3398453" y="435617"/>
                    <a:pt x="3389313" y="436932"/>
                    <a:pt x="3381375" y="435344"/>
                  </a:cubicBezTo>
                  <a:cubicBezTo>
                    <a:pt x="3368675" y="436932"/>
                    <a:pt x="3355417" y="436060"/>
                    <a:pt x="3343275" y="440107"/>
                  </a:cubicBezTo>
                  <a:cubicBezTo>
                    <a:pt x="3315656" y="449314"/>
                    <a:pt x="3302164" y="464820"/>
                    <a:pt x="3286125" y="487732"/>
                  </a:cubicBezTo>
                  <a:cubicBezTo>
                    <a:pt x="3282054" y="493548"/>
                    <a:pt x="3279237" y="500190"/>
                    <a:pt x="3276600" y="506782"/>
                  </a:cubicBezTo>
                  <a:cubicBezTo>
                    <a:pt x="3272871" y="516104"/>
                    <a:pt x="3273099" y="527325"/>
                    <a:pt x="3267075" y="535357"/>
                  </a:cubicBezTo>
                  <a:cubicBezTo>
                    <a:pt x="3262313" y="541707"/>
                    <a:pt x="3258401" y="548794"/>
                    <a:pt x="3252788" y="554407"/>
                  </a:cubicBezTo>
                  <a:cubicBezTo>
                    <a:pt x="3247175" y="560020"/>
                    <a:pt x="3233738" y="568694"/>
                    <a:pt x="3233738" y="568694"/>
                  </a:cubicBezTo>
                </a:path>
              </a:pathLst>
            </a:custGeom>
            <a:no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22"/>
            <p:cNvSpPr>
              <a:spLocks/>
            </p:cNvSpPr>
            <p:nvPr/>
          </p:nvSpPr>
          <p:spPr bwMode="auto">
            <a:xfrm flipH="1">
              <a:off x="6659508" y="4287234"/>
              <a:ext cx="2093407" cy="755476"/>
            </a:xfrm>
            <a:custGeom>
              <a:avLst/>
              <a:gdLst>
                <a:gd name="T0" fmla="*/ 0 w 1868"/>
                <a:gd name="T1" fmla="*/ 670 h 670"/>
                <a:gd name="T2" fmla="*/ 0 w 1868"/>
                <a:gd name="T3" fmla="*/ 603 h 670"/>
                <a:gd name="T4" fmla="*/ 424 w 1868"/>
                <a:gd name="T5" fmla="*/ 576 h 670"/>
                <a:gd name="T6" fmla="*/ 692 w 1868"/>
                <a:gd name="T7" fmla="*/ 494 h 670"/>
                <a:gd name="T8" fmla="*/ 992 w 1868"/>
                <a:gd name="T9" fmla="*/ 389 h 670"/>
                <a:gd name="T10" fmla="*/ 1276 w 1868"/>
                <a:gd name="T11" fmla="*/ 251 h 670"/>
                <a:gd name="T12" fmla="*/ 1414 w 1868"/>
                <a:gd name="T13" fmla="*/ 154 h 670"/>
                <a:gd name="T14" fmla="*/ 1527 w 1868"/>
                <a:gd name="T15" fmla="*/ 64 h 670"/>
                <a:gd name="T16" fmla="*/ 1657 w 1868"/>
                <a:gd name="T17" fmla="*/ 16 h 670"/>
                <a:gd name="T18" fmla="*/ 1852 w 1868"/>
                <a:gd name="T19" fmla="*/ 0 h 670"/>
                <a:gd name="T20" fmla="*/ 1868 w 1868"/>
                <a:gd name="T21" fmla="*/ 503 h 670"/>
                <a:gd name="T22" fmla="*/ 1496 w 1868"/>
                <a:gd name="T23" fmla="*/ 670 h 670"/>
                <a:gd name="T24" fmla="*/ 0 w 1868"/>
                <a:gd name="T25" fmla="*/ 67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670">
                  <a:moveTo>
                    <a:pt x="0" y="670"/>
                  </a:moveTo>
                  <a:lnTo>
                    <a:pt x="0" y="603"/>
                  </a:lnTo>
                  <a:lnTo>
                    <a:pt x="424" y="576"/>
                  </a:lnTo>
                  <a:lnTo>
                    <a:pt x="692" y="494"/>
                  </a:lnTo>
                  <a:lnTo>
                    <a:pt x="992" y="389"/>
                  </a:lnTo>
                  <a:lnTo>
                    <a:pt x="1276" y="251"/>
                  </a:lnTo>
                  <a:lnTo>
                    <a:pt x="1414" y="154"/>
                  </a:lnTo>
                  <a:lnTo>
                    <a:pt x="1527" y="64"/>
                  </a:lnTo>
                  <a:lnTo>
                    <a:pt x="1657" y="16"/>
                  </a:lnTo>
                  <a:lnTo>
                    <a:pt x="1852" y="0"/>
                  </a:lnTo>
                  <a:lnTo>
                    <a:pt x="1868" y="503"/>
                  </a:lnTo>
                  <a:lnTo>
                    <a:pt x="1496" y="670"/>
                  </a:lnTo>
                  <a:lnTo>
                    <a:pt x="0" y="670"/>
                  </a:lnTo>
                  <a:close/>
                </a:path>
              </a:pathLst>
            </a:custGeom>
            <a:solidFill>
              <a:schemeClr val="bg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 name="TextBox 1"/>
          <p:cNvSpPr txBox="1"/>
          <p:nvPr/>
        </p:nvSpPr>
        <p:spPr>
          <a:xfrm>
            <a:off x="779776" y="1240538"/>
            <a:ext cx="6705600" cy="1077218"/>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The faster the wind, the higher the altitude the blowing snow reaches.</a:t>
            </a:r>
          </a:p>
        </p:txBody>
      </p:sp>
      <p:sp>
        <p:nvSpPr>
          <p:cNvPr id="99" name="AutoShape 24"/>
          <p:cNvSpPr>
            <a:spLocks noChangeArrowheads="1"/>
          </p:cNvSpPr>
          <p:nvPr/>
        </p:nvSpPr>
        <p:spPr bwMode="auto">
          <a:xfrm rot="16200000">
            <a:off x="1112906" y="4449695"/>
            <a:ext cx="1182874" cy="97028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dirty="0"/>
              <a:t>H</a:t>
            </a:r>
            <a:r>
              <a:rPr lang="en-US" altLang="en-US" sz="1800" dirty="0">
                <a:solidFill>
                  <a:schemeClr val="tx1"/>
                </a:solidFill>
                <a:effectLst/>
              </a:rPr>
              <a:t>eight</a:t>
            </a:r>
          </a:p>
        </p:txBody>
      </p:sp>
      <p:sp>
        <p:nvSpPr>
          <p:cNvPr id="100" name="Isosceles Triangle 9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 name="5-Point Star 10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 name="Oval 10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6" name="Picture 10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75444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vert dist posts b"/>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4648200" y="1143000"/>
            <a:ext cx="3023482" cy="4648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6803" name="Picture 3" descr="Vert dist in posts a"/>
          <p:cNvPicPr>
            <a:picLocks noChangeAspect="1" noChangeArrowheads="1"/>
          </p:cNvPicPr>
          <p:nvPr/>
        </p:nvPicPr>
        <p:blipFill rotWithShape="1">
          <a:blip r:embed="rId4" cstate="print">
            <a:lum bright="6000"/>
            <a:extLst>
              <a:ext uri="{28A0092B-C50C-407E-A947-70E740481C1C}">
                <a14:useLocalDpi xmlns:a14="http://schemas.microsoft.com/office/drawing/2010/main" val="0"/>
              </a:ext>
            </a:extLst>
          </a:blip>
          <a:srcRect l="4003" t="8873"/>
          <a:stretch/>
        </p:blipFill>
        <p:spPr bwMode="auto">
          <a:xfrm>
            <a:off x="990600" y="1118484"/>
            <a:ext cx="3257250" cy="4648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6804" name="Text Box 4"/>
          <p:cNvSpPr txBox="1">
            <a:spLocks noChangeArrowheads="1"/>
          </p:cNvSpPr>
          <p:nvPr/>
        </p:nvSpPr>
        <p:spPr bwMode="auto">
          <a:xfrm>
            <a:off x="1670342" y="5120353"/>
            <a:ext cx="18517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algn="l" eaLnBrk="1" hangingPunct="1"/>
            <a:r>
              <a:rPr lang="en-US" altLang="en-US" sz="36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rPr>
              <a:t>25 mph</a:t>
            </a:r>
          </a:p>
        </p:txBody>
      </p:sp>
      <p:sp>
        <p:nvSpPr>
          <p:cNvPr id="272389" name="Text Box 5"/>
          <p:cNvSpPr txBox="1">
            <a:spLocks noChangeArrowheads="1"/>
          </p:cNvSpPr>
          <p:nvPr/>
        </p:nvSpPr>
        <p:spPr bwMode="auto">
          <a:xfrm>
            <a:off x="5169341" y="5125334"/>
            <a:ext cx="198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algn="l" eaLnBrk="1" hangingPunct="1"/>
            <a:r>
              <a:rPr lang="en-US" altLang="en-US" sz="36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rPr>
              <a:t>50</a:t>
            </a:r>
            <a:r>
              <a:rPr lang="en-US" altLang="en-US"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rPr>
              <a:t> </a:t>
            </a:r>
            <a:r>
              <a:rPr lang="en-US" altLang="en-US" sz="36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rPr>
              <a:t>mph</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622318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9" name="Rectangle 8"/>
          <p:cNvSpPr/>
          <p:nvPr/>
        </p:nvSpPr>
        <p:spPr>
          <a:xfrm>
            <a:off x="762000" y="1219200"/>
            <a:ext cx="7620000" cy="2862322"/>
          </a:xfrm>
          <a:prstGeom prst="rect">
            <a:avLst/>
          </a:prstGeom>
        </p:spPr>
        <p:txBody>
          <a:bodyPr wrap="square">
            <a:spAutoFit/>
          </a:bodyPr>
          <a:lstStyle/>
          <a:p>
            <a:endParaRPr lang="en-US" dirty="0"/>
          </a:p>
          <a:p>
            <a:r>
              <a:rPr lang="en-US" sz="5400" dirty="0">
                <a:solidFill>
                  <a:schemeClr val="bg1"/>
                </a:solidFill>
              </a:rPr>
              <a:t>Training for Winter Maintenance Supervisors and Operators</a:t>
            </a:r>
          </a:p>
        </p:txBody>
      </p:sp>
    </p:spTree>
    <p:extLst>
      <p:ext uri="{BB962C8B-B14F-4D97-AF65-F5344CB8AC3E}">
        <p14:creationId xmlns:p14="http://schemas.microsoft.com/office/powerpoint/2010/main" val="3334521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380999" y="1057511"/>
            <a:ext cx="8305800" cy="42672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89072" y="1114720"/>
            <a:ext cx="7508657" cy="1569660"/>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As wind speed increases at low elevations, the driving visibility decreases.  </a:t>
            </a:r>
          </a:p>
        </p:txBody>
      </p:sp>
      <p:grpSp>
        <p:nvGrpSpPr>
          <p:cNvPr id="6" name="Group 35"/>
          <p:cNvGrpSpPr/>
          <p:nvPr/>
        </p:nvGrpSpPr>
        <p:grpSpPr>
          <a:xfrm>
            <a:off x="152400" y="3436053"/>
            <a:ext cx="4800600" cy="2126547"/>
            <a:chOff x="-676180" y="2512026"/>
            <a:chExt cx="10649853" cy="4055347"/>
          </a:xfrm>
        </p:grpSpPr>
        <p:grpSp>
          <p:nvGrpSpPr>
            <p:cNvPr id="7" name="Group 36"/>
            <p:cNvGrpSpPr/>
            <p:nvPr/>
          </p:nvGrpSpPr>
          <p:grpSpPr>
            <a:xfrm flipH="1">
              <a:off x="228600" y="3733800"/>
              <a:ext cx="3886200" cy="1828800"/>
              <a:chOff x="1219200" y="2971800"/>
              <a:chExt cx="6324600" cy="2895600"/>
            </a:xfrm>
          </p:grpSpPr>
          <p:sp>
            <p:nvSpPr>
              <p:cNvPr id="54" name="Oval 53"/>
              <p:cNvSpPr/>
              <p:nvPr/>
            </p:nvSpPr>
            <p:spPr>
              <a:xfrm>
                <a:off x="1676400" y="4724400"/>
                <a:ext cx="1143000" cy="1143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486400" y="4724400"/>
                <a:ext cx="1143000" cy="1143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1295400" y="2971800"/>
                <a:ext cx="6226851" cy="2446663"/>
              </a:xfrm>
              <a:custGeom>
                <a:avLst/>
                <a:gdLst>
                  <a:gd name="connsiteX0" fmla="*/ 8902 w 6226851"/>
                  <a:gd name="connsiteY0" fmla="*/ 2324100 h 2446663"/>
                  <a:gd name="connsiteX1" fmla="*/ 8902 w 6226851"/>
                  <a:gd name="connsiteY1" fmla="*/ 2324100 h 2446663"/>
                  <a:gd name="connsiteX2" fmla="*/ 8902 w 6226851"/>
                  <a:gd name="connsiteY2" fmla="*/ 1920240 h 2446663"/>
                  <a:gd name="connsiteX3" fmla="*/ 24142 w 6226851"/>
                  <a:gd name="connsiteY3" fmla="*/ 1805940 h 2446663"/>
                  <a:gd name="connsiteX4" fmla="*/ 39382 w 6226851"/>
                  <a:gd name="connsiteY4" fmla="*/ 1699260 h 2446663"/>
                  <a:gd name="connsiteX5" fmla="*/ 47002 w 6226851"/>
                  <a:gd name="connsiteY5" fmla="*/ 1676400 h 2446663"/>
                  <a:gd name="connsiteX6" fmla="*/ 54622 w 6226851"/>
                  <a:gd name="connsiteY6" fmla="*/ 1615440 h 2446663"/>
                  <a:gd name="connsiteX7" fmla="*/ 77482 w 6226851"/>
                  <a:gd name="connsiteY7" fmla="*/ 1539240 h 2446663"/>
                  <a:gd name="connsiteX8" fmla="*/ 92722 w 6226851"/>
                  <a:gd name="connsiteY8" fmla="*/ 1493520 h 2446663"/>
                  <a:gd name="connsiteX9" fmla="*/ 100342 w 6226851"/>
                  <a:gd name="connsiteY9" fmla="*/ 1470660 h 2446663"/>
                  <a:gd name="connsiteX10" fmla="*/ 107962 w 6226851"/>
                  <a:gd name="connsiteY10" fmla="*/ 1447800 h 2446663"/>
                  <a:gd name="connsiteX11" fmla="*/ 123202 w 6226851"/>
                  <a:gd name="connsiteY11" fmla="*/ 1424940 h 2446663"/>
                  <a:gd name="connsiteX12" fmla="*/ 130822 w 6226851"/>
                  <a:gd name="connsiteY12" fmla="*/ 1402080 h 2446663"/>
                  <a:gd name="connsiteX13" fmla="*/ 153682 w 6226851"/>
                  <a:gd name="connsiteY13" fmla="*/ 1379220 h 2446663"/>
                  <a:gd name="connsiteX14" fmla="*/ 184162 w 6226851"/>
                  <a:gd name="connsiteY14" fmla="*/ 1348740 h 2446663"/>
                  <a:gd name="connsiteX15" fmla="*/ 191782 w 6226851"/>
                  <a:gd name="connsiteY15" fmla="*/ 1325880 h 2446663"/>
                  <a:gd name="connsiteX16" fmla="*/ 237502 w 6226851"/>
                  <a:gd name="connsiteY16" fmla="*/ 1295400 h 2446663"/>
                  <a:gd name="connsiteX17" fmla="*/ 260362 w 6226851"/>
                  <a:gd name="connsiteY17" fmla="*/ 1280160 h 2446663"/>
                  <a:gd name="connsiteX18" fmla="*/ 275602 w 6226851"/>
                  <a:gd name="connsiteY18" fmla="*/ 1257300 h 2446663"/>
                  <a:gd name="connsiteX19" fmla="*/ 321322 w 6226851"/>
                  <a:gd name="connsiteY19" fmla="*/ 1242060 h 2446663"/>
                  <a:gd name="connsiteX20" fmla="*/ 367042 w 6226851"/>
                  <a:gd name="connsiteY20" fmla="*/ 1226820 h 2446663"/>
                  <a:gd name="connsiteX21" fmla="*/ 389902 w 6226851"/>
                  <a:gd name="connsiteY21" fmla="*/ 1219200 h 2446663"/>
                  <a:gd name="connsiteX22" fmla="*/ 412762 w 6226851"/>
                  <a:gd name="connsiteY22" fmla="*/ 1203960 h 2446663"/>
                  <a:gd name="connsiteX23" fmla="*/ 435622 w 6226851"/>
                  <a:gd name="connsiteY23" fmla="*/ 1196340 h 2446663"/>
                  <a:gd name="connsiteX24" fmla="*/ 504202 w 6226851"/>
                  <a:gd name="connsiteY24" fmla="*/ 1181100 h 2446663"/>
                  <a:gd name="connsiteX25" fmla="*/ 572782 w 6226851"/>
                  <a:gd name="connsiteY25" fmla="*/ 1158240 h 2446663"/>
                  <a:gd name="connsiteX26" fmla="*/ 595642 w 6226851"/>
                  <a:gd name="connsiteY26" fmla="*/ 1150620 h 2446663"/>
                  <a:gd name="connsiteX27" fmla="*/ 656602 w 6226851"/>
                  <a:gd name="connsiteY27" fmla="*/ 1135380 h 2446663"/>
                  <a:gd name="connsiteX28" fmla="*/ 702322 w 6226851"/>
                  <a:gd name="connsiteY28" fmla="*/ 1127760 h 2446663"/>
                  <a:gd name="connsiteX29" fmla="*/ 725182 w 6226851"/>
                  <a:gd name="connsiteY29" fmla="*/ 1120140 h 2446663"/>
                  <a:gd name="connsiteX30" fmla="*/ 908062 w 6226851"/>
                  <a:gd name="connsiteY30" fmla="*/ 1112520 h 2446663"/>
                  <a:gd name="connsiteX31" fmla="*/ 1212862 w 6226851"/>
                  <a:gd name="connsiteY31" fmla="*/ 1104900 h 2446663"/>
                  <a:gd name="connsiteX32" fmla="*/ 1471942 w 6226851"/>
                  <a:gd name="connsiteY32" fmla="*/ 1097280 h 2446663"/>
                  <a:gd name="connsiteX33" fmla="*/ 2058682 w 6226851"/>
                  <a:gd name="connsiteY33" fmla="*/ 175260 h 2446663"/>
                  <a:gd name="connsiteX34" fmla="*/ 2081542 w 6226851"/>
                  <a:gd name="connsiteY34" fmla="*/ 144780 h 2446663"/>
                  <a:gd name="connsiteX35" fmla="*/ 2142502 w 6226851"/>
                  <a:gd name="connsiteY35" fmla="*/ 121920 h 2446663"/>
                  <a:gd name="connsiteX36" fmla="*/ 2165362 w 6226851"/>
                  <a:gd name="connsiteY36" fmla="*/ 114300 h 2446663"/>
                  <a:gd name="connsiteX37" fmla="*/ 2256802 w 6226851"/>
                  <a:gd name="connsiteY37" fmla="*/ 99060 h 2446663"/>
                  <a:gd name="connsiteX38" fmla="*/ 2302522 w 6226851"/>
                  <a:gd name="connsiteY38" fmla="*/ 91440 h 2446663"/>
                  <a:gd name="connsiteX39" fmla="*/ 2416822 w 6226851"/>
                  <a:gd name="connsiteY39" fmla="*/ 83820 h 2446663"/>
                  <a:gd name="connsiteX40" fmla="*/ 2493022 w 6226851"/>
                  <a:gd name="connsiteY40" fmla="*/ 68580 h 2446663"/>
                  <a:gd name="connsiteX41" fmla="*/ 2569222 w 6226851"/>
                  <a:gd name="connsiteY41" fmla="*/ 53340 h 2446663"/>
                  <a:gd name="connsiteX42" fmla="*/ 2592082 w 6226851"/>
                  <a:gd name="connsiteY42" fmla="*/ 45720 h 2446663"/>
                  <a:gd name="connsiteX43" fmla="*/ 2782582 w 6226851"/>
                  <a:gd name="connsiteY43" fmla="*/ 30480 h 2446663"/>
                  <a:gd name="connsiteX44" fmla="*/ 2805442 w 6226851"/>
                  <a:gd name="connsiteY44" fmla="*/ 22860 h 2446663"/>
                  <a:gd name="connsiteX45" fmla="*/ 3125482 w 6226851"/>
                  <a:gd name="connsiteY45" fmla="*/ 7620 h 2446663"/>
                  <a:gd name="connsiteX46" fmla="*/ 3293122 w 6226851"/>
                  <a:gd name="connsiteY46" fmla="*/ 0 h 2446663"/>
                  <a:gd name="connsiteX47" fmla="*/ 3719842 w 6226851"/>
                  <a:gd name="connsiteY47" fmla="*/ 7620 h 2446663"/>
                  <a:gd name="connsiteX48" fmla="*/ 3925582 w 6226851"/>
                  <a:gd name="connsiteY48" fmla="*/ 30480 h 2446663"/>
                  <a:gd name="connsiteX49" fmla="*/ 4017022 w 6226851"/>
                  <a:gd name="connsiteY49" fmla="*/ 45720 h 2446663"/>
                  <a:gd name="connsiteX50" fmla="*/ 4039882 w 6226851"/>
                  <a:gd name="connsiteY50" fmla="*/ 53340 h 2446663"/>
                  <a:gd name="connsiteX51" fmla="*/ 4085602 w 6226851"/>
                  <a:gd name="connsiteY51" fmla="*/ 83820 h 2446663"/>
                  <a:gd name="connsiteX52" fmla="*/ 4131322 w 6226851"/>
                  <a:gd name="connsiteY52" fmla="*/ 106680 h 2446663"/>
                  <a:gd name="connsiteX53" fmla="*/ 4161802 w 6226851"/>
                  <a:gd name="connsiteY53" fmla="*/ 121920 h 2446663"/>
                  <a:gd name="connsiteX54" fmla="*/ 4725682 w 6226851"/>
                  <a:gd name="connsiteY54" fmla="*/ 982980 h 2446663"/>
                  <a:gd name="connsiteX55" fmla="*/ 4740922 w 6226851"/>
                  <a:gd name="connsiteY55" fmla="*/ 982980 h 2446663"/>
                  <a:gd name="connsiteX56" fmla="*/ 4839982 w 6226851"/>
                  <a:gd name="connsiteY56" fmla="*/ 960120 h 2446663"/>
                  <a:gd name="connsiteX57" fmla="*/ 4900942 w 6226851"/>
                  <a:gd name="connsiteY57" fmla="*/ 937260 h 2446663"/>
                  <a:gd name="connsiteX58" fmla="*/ 4923802 w 6226851"/>
                  <a:gd name="connsiteY58" fmla="*/ 929640 h 2446663"/>
                  <a:gd name="connsiteX59" fmla="*/ 4992382 w 6226851"/>
                  <a:gd name="connsiteY59" fmla="*/ 922020 h 2446663"/>
                  <a:gd name="connsiteX60" fmla="*/ 5015242 w 6226851"/>
                  <a:gd name="connsiteY60" fmla="*/ 914400 h 2446663"/>
                  <a:gd name="connsiteX61" fmla="*/ 5137162 w 6226851"/>
                  <a:gd name="connsiteY61" fmla="*/ 929640 h 2446663"/>
                  <a:gd name="connsiteX62" fmla="*/ 5213362 w 6226851"/>
                  <a:gd name="connsiteY62" fmla="*/ 937260 h 2446663"/>
                  <a:gd name="connsiteX63" fmla="*/ 5746762 w 6226851"/>
                  <a:gd name="connsiteY63" fmla="*/ 944880 h 2446663"/>
                  <a:gd name="connsiteX64" fmla="*/ 5838202 w 6226851"/>
                  <a:gd name="connsiteY64" fmla="*/ 967740 h 2446663"/>
                  <a:gd name="connsiteX65" fmla="*/ 5861062 w 6226851"/>
                  <a:gd name="connsiteY65" fmla="*/ 982980 h 2446663"/>
                  <a:gd name="connsiteX66" fmla="*/ 5899162 w 6226851"/>
                  <a:gd name="connsiteY66" fmla="*/ 1021080 h 2446663"/>
                  <a:gd name="connsiteX67" fmla="*/ 5944882 w 6226851"/>
                  <a:gd name="connsiteY67" fmla="*/ 1036320 h 2446663"/>
                  <a:gd name="connsiteX68" fmla="*/ 5952502 w 6226851"/>
                  <a:gd name="connsiteY68" fmla="*/ 1059180 h 2446663"/>
                  <a:gd name="connsiteX69" fmla="*/ 5967742 w 6226851"/>
                  <a:gd name="connsiteY69" fmla="*/ 1082040 h 2446663"/>
                  <a:gd name="connsiteX70" fmla="*/ 5975362 w 6226851"/>
                  <a:gd name="connsiteY70" fmla="*/ 1135380 h 2446663"/>
                  <a:gd name="connsiteX71" fmla="*/ 5998222 w 6226851"/>
                  <a:gd name="connsiteY71" fmla="*/ 1203960 h 2446663"/>
                  <a:gd name="connsiteX72" fmla="*/ 6013462 w 6226851"/>
                  <a:gd name="connsiteY72" fmla="*/ 1257300 h 2446663"/>
                  <a:gd name="connsiteX73" fmla="*/ 6021082 w 6226851"/>
                  <a:gd name="connsiteY73" fmla="*/ 1341120 h 2446663"/>
                  <a:gd name="connsiteX74" fmla="*/ 6036322 w 6226851"/>
                  <a:gd name="connsiteY74" fmla="*/ 1402080 h 2446663"/>
                  <a:gd name="connsiteX75" fmla="*/ 6043942 w 6226851"/>
                  <a:gd name="connsiteY75" fmla="*/ 1432560 h 2446663"/>
                  <a:gd name="connsiteX76" fmla="*/ 6066802 w 6226851"/>
                  <a:gd name="connsiteY76" fmla="*/ 1501140 h 2446663"/>
                  <a:gd name="connsiteX77" fmla="*/ 6074422 w 6226851"/>
                  <a:gd name="connsiteY77" fmla="*/ 1524000 h 2446663"/>
                  <a:gd name="connsiteX78" fmla="*/ 6082042 w 6226851"/>
                  <a:gd name="connsiteY78" fmla="*/ 1546860 h 2446663"/>
                  <a:gd name="connsiteX79" fmla="*/ 6089662 w 6226851"/>
                  <a:gd name="connsiteY79" fmla="*/ 1645920 h 2446663"/>
                  <a:gd name="connsiteX80" fmla="*/ 6112522 w 6226851"/>
                  <a:gd name="connsiteY80" fmla="*/ 1691640 h 2446663"/>
                  <a:gd name="connsiteX81" fmla="*/ 6120142 w 6226851"/>
                  <a:gd name="connsiteY81" fmla="*/ 1714500 h 2446663"/>
                  <a:gd name="connsiteX82" fmla="*/ 6143002 w 6226851"/>
                  <a:gd name="connsiteY82" fmla="*/ 1798320 h 2446663"/>
                  <a:gd name="connsiteX83" fmla="*/ 6150622 w 6226851"/>
                  <a:gd name="connsiteY83" fmla="*/ 1821180 h 2446663"/>
                  <a:gd name="connsiteX84" fmla="*/ 6158242 w 6226851"/>
                  <a:gd name="connsiteY84" fmla="*/ 1844040 h 2446663"/>
                  <a:gd name="connsiteX85" fmla="*/ 6173482 w 6226851"/>
                  <a:gd name="connsiteY85" fmla="*/ 1866900 h 2446663"/>
                  <a:gd name="connsiteX86" fmla="*/ 6188722 w 6226851"/>
                  <a:gd name="connsiteY86" fmla="*/ 1935480 h 2446663"/>
                  <a:gd name="connsiteX87" fmla="*/ 6158242 w 6226851"/>
                  <a:gd name="connsiteY87" fmla="*/ 2308860 h 2446663"/>
                  <a:gd name="connsiteX88" fmla="*/ 6127762 w 6226851"/>
                  <a:gd name="connsiteY88" fmla="*/ 2316480 h 2446663"/>
                  <a:gd name="connsiteX89" fmla="*/ 6203962 w 6226851"/>
                  <a:gd name="connsiteY89" fmla="*/ 2385060 h 2446663"/>
                  <a:gd name="connsiteX90" fmla="*/ 6226822 w 6226851"/>
                  <a:gd name="connsiteY90" fmla="*/ 2415540 h 2446663"/>
                  <a:gd name="connsiteX91" fmla="*/ 6188722 w 6226851"/>
                  <a:gd name="connsiteY91" fmla="*/ 2423160 h 2446663"/>
                  <a:gd name="connsiteX92" fmla="*/ 5434342 w 6226851"/>
                  <a:gd name="connsiteY92" fmla="*/ 2438400 h 2446663"/>
                  <a:gd name="connsiteX93" fmla="*/ 5434342 w 6226851"/>
                  <a:gd name="connsiteY93" fmla="*/ 2438400 h 2446663"/>
                  <a:gd name="connsiteX94" fmla="*/ 5403862 w 6226851"/>
                  <a:gd name="connsiteY94" fmla="*/ 2339340 h 2446663"/>
                  <a:gd name="connsiteX95" fmla="*/ 5388622 w 6226851"/>
                  <a:gd name="connsiteY95" fmla="*/ 2240280 h 2446663"/>
                  <a:gd name="connsiteX96" fmla="*/ 5373382 w 6226851"/>
                  <a:gd name="connsiteY96" fmla="*/ 2194560 h 2446663"/>
                  <a:gd name="connsiteX97" fmla="*/ 5320042 w 6226851"/>
                  <a:gd name="connsiteY97" fmla="*/ 2118360 h 2446663"/>
                  <a:gd name="connsiteX98" fmla="*/ 5281942 w 6226851"/>
                  <a:gd name="connsiteY98" fmla="*/ 2072640 h 2446663"/>
                  <a:gd name="connsiteX99" fmla="*/ 5236222 w 6226851"/>
                  <a:gd name="connsiteY99" fmla="*/ 2042160 h 2446663"/>
                  <a:gd name="connsiteX100" fmla="*/ 5213362 w 6226851"/>
                  <a:gd name="connsiteY100" fmla="*/ 2026920 h 2446663"/>
                  <a:gd name="connsiteX101" fmla="*/ 5167642 w 6226851"/>
                  <a:gd name="connsiteY101" fmla="*/ 2011680 h 2446663"/>
                  <a:gd name="connsiteX102" fmla="*/ 5144782 w 6226851"/>
                  <a:gd name="connsiteY102" fmla="*/ 1996440 h 2446663"/>
                  <a:gd name="connsiteX103" fmla="*/ 5099062 w 6226851"/>
                  <a:gd name="connsiteY103" fmla="*/ 1981200 h 2446663"/>
                  <a:gd name="connsiteX104" fmla="*/ 5076202 w 6226851"/>
                  <a:gd name="connsiteY104" fmla="*/ 1973580 h 2446663"/>
                  <a:gd name="connsiteX105" fmla="*/ 5007622 w 6226851"/>
                  <a:gd name="connsiteY105" fmla="*/ 1950720 h 2446663"/>
                  <a:gd name="connsiteX106" fmla="*/ 4984762 w 6226851"/>
                  <a:gd name="connsiteY106" fmla="*/ 1943100 h 2446663"/>
                  <a:gd name="connsiteX107" fmla="*/ 4839982 w 6226851"/>
                  <a:gd name="connsiteY107" fmla="*/ 1927860 h 2446663"/>
                  <a:gd name="connsiteX108" fmla="*/ 4535182 w 6226851"/>
                  <a:gd name="connsiteY108" fmla="*/ 1935480 h 2446663"/>
                  <a:gd name="connsiteX109" fmla="*/ 4489462 w 6226851"/>
                  <a:gd name="connsiteY109" fmla="*/ 1950720 h 2446663"/>
                  <a:gd name="connsiteX110" fmla="*/ 4466602 w 6226851"/>
                  <a:gd name="connsiteY110" fmla="*/ 1958340 h 2446663"/>
                  <a:gd name="connsiteX111" fmla="*/ 4443742 w 6226851"/>
                  <a:gd name="connsiteY111" fmla="*/ 1965960 h 2446663"/>
                  <a:gd name="connsiteX112" fmla="*/ 4375162 w 6226851"/>
                  <a:gd name="connsiteY112" fmla="*/ 2011680 h 2446663"/>
                  <a:gd name="connsiteX113" fmla="*/ 4352302 w 6226851"/>
                  <a:gd name="connsiteY113" fmla="*/ 2026920 h 2446663"/>
                  <a:gd name="connsiteX114" fmla="*/ 4329442 w 6226851"/>
                  <a:gd name="connsiteY114" fmla="*/ 2049780 h 2446663"/>
                  <a:gd name="connsiteX115" fmla="*/ 4276102 w 6226851"/>
                  <a:gd name="connsiteY115" fmla="*/ 2087880 h 2446663"/>
                  <a:gd name="connsiteX116" fmla="*/ 4260862 w 6226851"/>
                  <a:gd name="connsiteY116" fmla="*/ 2110740 h 2446663"/>
                  <a:gd name="connsiteX117" fmla="*/ 4207522 w 6226851"/>
                  <a:gd name="connsiteY117" fmla="*/ 2171700 h 2446663"/>
                  <a:gd name="connsiteX118" fmla="*/ 4192282 w 6226851"/>
                  <a:gd name="connsiteY118" fmla="*/ 2217420 h 2446663"/>
                  <a:gd name="connsiteX119" fmla="*/ 4184662 w 6226851"/>
                  <a:gd name="connsiteY119" fmla="*/ 2240280 h 2446663"/>
                  <a:gd name="connsiteX120" fmla="*/ 4154182 w 6226851"/>
                  <a:gd name="connsiteY120" fmla="*/ 2286000 h 2446663"/>
                  <a:gd name="connsiteX121" fmla="*/ 4138942 w 6226851"/>
                  <a:gd name="connsiteY121" fmla="*/ 2308860 h 2446663"/>
                  <a:gd name="connsiteX122" fmla="*/ 4138942 w 6226851"/>
                  <a:gd name="connsiteY122" fmla="*/ 2346960 h 2446663"/>
                  <a:gd name="connsiteX123" fmla="*/ 2965462 w 6226851"/>
                  <a:gd name="connsiteY123" fmla="*/ 2438400 h 2446663"/>
                  <a:gd name="connsiteX124" fmla="*/ 2790202 w 6226851"/>
                  <a:gd name="connsiteY124" fmla="*/ 2446020 h 2446663"/>
                  <a:gd name="connsiteX125" fmla="*/ 1654822 w 6226851"/>
                  <a:gd name="connsiteY125" fmla="*/ 2415540 h 2446663"/>
                  <a:gd name="connsiteX126" fmla="*/ 1593862 w 6226851"/>
                  <a:gd name="connsiteY126" fmla="*/ 2339340 h 2446663"/>
                  <a:gd name="connsiteX127" fmla="*/ 1571002 w 6226851"/>
                  <a:gd name="connsiteY127" fmla="*/ 2270760 h 2446663"/>
                  <a:gd name="connsiteX128" fmla="*/ 1525282 w 6226851"/>
                  <a:gd name="connsiteY128" fmla="*/ 2133600 h 2446663"/>
                  <a:gd name="connsiteX129" fmla="*/ 1487182 w 6226851"/>
                  <a:gd name="connsiteY129" fmla="*/ 2065020 h 2446663"/>
                  <a:gd name="connsiteX130" fmla="*/ 1471942 w 6226851"/>
                  <a:gd name="connsiteY130" fmla="*/ 2042160 h 2446663"/>
                  <a:gd name="connsiteX131" fmla="*/ 1456702 w 6226851"/>
                  <a:gd name="connsiteY131" fmla="*/ 2019300 h 2446663"/>
                  <a:gd name="connsiteX132" fmla="*/ 1433842 w 6226851"/>
                  <a:gd name="connsiteY132" fmla="*/ 2011680 h 2446663"/>
                  <a:gd name="connsiteX133" fmla="*/ 1426222 w 6226851"/>
                  <a:gd name="connsiteY133" fmla="*/ 1988820 h 2446663"/>
                  <a:gd name="connsiteX134" fmla="*/ 1403362 w 6226851"/>
                  <a:gd name="connsiteY134" fmla="*/ 1981200 h 2446663"/>
                  <a:gd name="connsiteX135" fmla="*/ 1327162 w 6226851"/>
                  <a:gd name="connsiteY135" fmla="*/ 1958340 h 2446663"/>
                  <a:gd name="connsiteX136" fmla="*/ 1273822 w 6226851"/>
                  <a:gd name="connsiteY136" fmla="*/ 1943100 h 2446663"/>
                  <a:gd name="connsiteX137" fmla="*/ 1228102 w 6226851"/>
                  <a:gd name="connsiteY137" fmla="*/ 1927860 h 2446663"/>
                  <a:gd name="connsiteX138" fmla="*/ 1159522 w 6226851"/>
                  <a:gd name="connsiteY138" fmla="*/ 1897380 h 2446663"/>
                  <a:gd name="connsiteX139" fmla="*/ 1136662 w 6226851"/>
                  <a:gd name="connsiteY139" fmla="*/ 1889760 h 2446663"/>
                  <a:gd name="connsiteX140" fmla="*/ 1113802 w 6226851"/>
                  <a:gd name="connsiteY140" fmla="*/ 1882140 h 2446663"/>
                  <a:gd name="connsiteX141" fmla="*/ 1045222 w 6226851"/>
                  <a:gd name="connsiteY141" fmla="*/ 1874520 h 2446663"/>
                  <a:gd name="connsiteX142" fmla="*/ 984262 w 6226851"/>
                  <a:gd name="connsiteY142" fmla="*/ 1882140 h 2446663"/>
                  <a:gd name="connsiteX143" fmla="*/ 770902 w 6226851"/>
                  <a:gd name="connsiteY143" fmla="*/ 1889760 h 2446663"/>
                  <a:gd name="connsiteX144" fmla="*/ 740422 w 6226851"/>
                  <a:gd name="connsiteY144" fmla="*/ 1897380 h 2446663"/>
                  <a:gd name="connsiteX145" fmla="*/ 702322 w 6226851"/>
                  <a:gd name="connsiteY145" fmla="*/ 1905000 h 2446663"/>
                  <a:gd name="connsiteX146" fmla="*/ 656602 w 6226851"/>
                  <a:gd name="connsiteY146" fmla="*/ 1920240 h 2446663"/>
                  <a:gd name="connsiteX147" fmla="*/ 633742 w 6226851"/>
                  <a:gd name="connsiteY147" fmla="*/ 1927860 h 2446663"/>
                  <a:gd name="connsiteX148" fmla="*/ 580402 w 6226851"/>
                  <a:gd name="connsiteY148" fmla="*/ 1965960 h 2446663"/>
                  <a:gd name="connsiteX149" fmla="*/ 534682 w 6226851"/>
                  <a:gd name="connsiteY149" fmla="*/ 1996440 h 2446663"/>
                  <a:gd name="connsiteX150" fmla="*/ 519442 w 6226851"/>
                  <a:gd name="connsiteY150" fmla="*/ 2019300 h 2446663"/>
                  <a:gd name="connsiteX151" fmla="*/ 511822 w 6226851"/>
                  <a:gd name="connsiteY151" fmla="*/ 2042160 h 2446663"/>
                  <a:gd name="connsiteX152" fmla="*/ 488962 w 6226851"/>
                  <a:gd name="connsiteY152" fmla="*/ 2057400 h 2446663"/>
                  <a:gd name="connsiteX153" fmla="*/ 473722 w 6226851"/>
                  <a:gd name="connsiteY153" fmla="*/ 2080260 h 2446663"/>
                  <a:gd name="connsiteX154" fmla="*/ 450862 w 6226851"/>
                  <a:gd name="connsiteY154" fmla="*/ 2095500 h 2446663"/>
                  <a:gd name="connsiteX155" fmla="*/ 420382 w 6226851"/>
                  <a:gd name="connsiteY155" fmla="*/ 2125980 h 2446663"/>
                  <a:gd name="connsiteX156" fmla="*/ 405142 w 6226851"/>
                  <a:gd name="connsiteY156" fmla="*/ 2148840 h 2446663"/>
                  <a:gd name="connsiteX157" fmla="*/ 351802 w 6226851"/>
                  <a:gd name="connsiteY157" fmla="*/ 2217420 h 2446663"/>
                  <a:gd name="connsiteX158" fmla="*/ 328942 w 6226851"/>
                  <a:gd name="connsiteY158" fmla="*/ 2286000 h 2446663"/>
                  <a:gd name="connsiteX159" fmla="*/ 321322 w 6226851"/>
                  <a:gd name="connsiteY159" fmla="*/ 2308860 h 2446663"/>
                  <a:gd name="connsiteX160" fmla="*/ 321322 w 6226851"/>
                  <a:gd name="connsiteY160" fmla="*/ 2339340 h 2446663"/>
                  <a:gd name="connsiteX161" fmla="*/ 8902 w 6226851"/>
                  <a:gd name="connsiteY161" fmla="*/ 2324100 h 244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226851" h="2446663">
                    <a:moveTo>
                      <a:pt x="8902" y="2324100"/>
                    </a:moveTo>
                    <a:lnTo>
                      <a:pt x="8902" y="2324100"/>
                    </a:lnTo>
                    <a:cubicBezTo>
                      <a:pt x="-3417" y="2127000"/>
                      <a:pt x="-2510" y="2199822"/>
                      <a:pt x="8902" y="1920240"/>
                    </a:cubicBezTo>
                    <a:cubicBezTo>
                      <a:pt x="12371" y="1835250"/>
                      <a:pt x="8115" y="1854020"/>
                      <a:pt x="24142" y="1805940"/>
                    </a:cubicBezTo>
                    <a:cubicBezTo>
                      <a:pt x="27438" y="1779576"/>
                      <a:pt x="33104" y="1727511"/>
                      <a:pt x="39382" y="1699260"/>
                    </a:cubicBezTo>
                    <a:cubicBezTo>
                      <a:pt x="41124" y="1691419"/>
                      <a:pt x="44462" y="1684020"/>
                      <a:pt x="47002" y="1676400"/>
                    </a:cubicBezTo>
                    <a:cubicBezTo>
                      <a:pt x="49542" y="1656080"/>
                      <a:pt x="51255" y="1635640"/>
                      <a:pt x="54622" y="1615440"/>
                    </a:cubicBezTo>
                    <a:cubicBezTo>
                      <a:pt x="58461" y="1592408"/>
                      <a:pt x="70707" y="1559565"/>
                      <a:pt x="77482" y="1539240"/>
                    </a:cubicBezTo>
                    <a:lnTo>
                      <a:pt x="92722" y="1493520"/>
                    </a:lnTo>
                    <a:lnTo>
                      <a:pt x="100342" y="1470660"/>
                    </a:lnTo>
                    <a:cubicBezTo>
                      <a:pt x="102882" y="1463040"/>
                      <a:pt x="103507" y="1454483"/>
                      <a:pt x="107962" y="1447800"/>
                    </a:cubicBezTo>
                    <a:cubicBezTo>
                      <a:pt x="113042" y="1440180"/>
                      <a:pt x="119106" y="1433131"/>
                      <a:pt x="123202" y="1424940"/>
                    </a:cubicBezTo>
                    <a:cubicBezTo>
                      <a:pt x="126794" y="1417756"/>
                      <a:pt x="126367" y="1408763"/>
                      <a:pt x="130822" y="1402080"/>
                    </a:cubicBezTo>
                    <a:cubicBezTo>
                      <a:pt x="136800" y="1393114"/>
                      <a:pt x="146062" y="1386840"/>
                      <a:pt x="153682" y="1379220"/>
                    </a:cubicBezTo>
                    <a:cubicBezTo>
                      <a:pt x="174002" y="1318260"/>
                      <a:pt x="143522" y="1389380"/>
                      <a:pt x="184162" y="1348740"/>
                    </a:cubicBezTo>
                    <a:cubicBezTo>
                      <a:pt x="189842" y="1343060"/>
                      <a:pt x="186102" y="1331560"/>
                      <a:pt x="191782" y="1325880"/>
                    </a:cubicBezTo>
                    <a:cubicBezTo>
                      <a:pt x="204734" y="1312928"/>
                      <a:pt x="222262" y="1305560"/>
                      <a:pt x="237502" y="1295400"/>
                    </a:cubicBezTo>
                    <a:lnTo>
                      <a:pt x="260362" y="1280160"/>
                    </a:lnTo>
                    <a:cubicBezTo>
                      <a:pt x="265442" y="1272540"/>
                      <a:pt x="267836" y="1262154"/>
                      <a:pt x="275602" y="1257300"/>
                    </a:cubicBezTo>
                    <a:cubicBezTo>
                      <a:pt x="289225" y="1248786"/>
                      <a:pt x="306082" y="1247140"/>
                      <a:pt x="321322" y="1242060"/>
                    </a:cubicBezTo>
                    <a:lnTo>
                      <a:pt x="367042" y="1226820"/>
                    </a:lnTo>
                    <a:cubicBezTo>
                      <a:pt x="374662" y="1224280"/>
                      <a:pt x="383219" y="1223655"/>
                      <a:pt x="389902" y="1219200"/>
                    </a:cubicBezTo>
                    <a:cubicBezTo>
                      <a:pt x="397522" y="1214120"/>
                      <a:pt x="404571" y="1208056"/>
                      <a:pt x="412762" y="1203960"/>
                    </a:cubicBezTo>
                    <a:cubicBezTo>
                      <a:pt x="419946" y="1200368"/>
                      <a:pt x="427830" y="1198288"/>
                      <a:pt x="435622" y="1196340"/>
                    </a:cubicBezTo>
                    <a:cubicBezTo>
                      <a:pt x="479127" y="1185464"/>
                      <a:pt x="465090" y="1192834"/>
                      <a:pt x="504202" y="1181100"/>
                    </a:cubicBezTo>
                    <a:cubicBezTo>
                      <a:pt x="527282" y="1174176"/>
                      <a:pt x="549922" y="1165860"/>
                      <a:pt x="572782" y="1158240"/>
                    </a:cubicBezTo>
                    <a:cubicBezTo>
                      <a:pt x="580402" y="1155700"/>
                      <a:pt x="587850" y="1152568"/>
                      <a:pt x="595642" y="1150620"/>
                    </a:cubicBezTo>
                    <a:cubicBezTo>
                      <a:pt x="615962" y="1145540"/>
                      <a:pt x="635942" y="1138823"/>
                      <a:pt x="656602" y="1135380"/>
                    </a:cubicBezTo>
                    <a:cubicBezTo>
                      <a:pt x="671842" y="1132840"/>
                      <a:pt x="687240" y="1131112"/>
                      <a:pt x="702322" y="1127760"/>
                    </a:cubicBezTo>
                    <a:cubicBezTo>
                      <a:pt x="710163" y="1126018"/>
                      <a:pt x="717172" y="1120733"/>
                      <a:pt x="725182" y="1120140"/>
                    </a:cubicBezTo>
                    <a:cubicBezTo>
                      <a:pt x="786028" y="1115633"/>
                      <a:pt x="847079" y="1114426"/>
                      <a:pt x="908062" y="1112520"/>
                    </a:cubicBezTo>
                    <a:lnTo>
                      <a:pt x="1212862" y="1104900"/>
                    </a:lnTo>
                    <a:cubicBezTo>
                      <a:pt x="1328734" y="1085588"/>
                      <a:pt x="1243132" y="1097280"/>
                      <a:pt x="1471942" y="1097280"/>
                    </a:cubicBezTo>
                    <a:lnTo>
                      <a:pt x="2058682" y="175260"/>
                    </a:lnTo>
                    <a:lnTo>
                      <a:pt x="2081542" y="144780"/>
                    </a:lnTo>
                    <a:lnTo>
                      <a:pt x="2142502" y="121920"/>
                    </a:lnTo>
                    <a:cubicBezTo>
                      <a:pt x="2150051" y="119175"/>
                      <a:pt x="2157486" y="115875"/>
                      <a:pt x="2165362" y="114300"/>
                    </a:cubicBezTo>
                    <a:cubicBezTo>
                      <a:pt x="2195662" y="108240"/>
                      <a:pt x="2226322" y="104140"/>
                      <a:pt x="2256802" y="99060"/>
                    </a:cubicBezTo>
                    <a:cubicBezTo>
                      <a:pt x="2272042" y="96520"/>
                      <a:pt x="2287106" y="92468"/>
                      <a:pt x="2302522" y="91440"/>
                    </a:cubicBezTo>
                    <a:lnTo>
                      <a:pt x="2416822" y="83820"/>
                    </a:lnTo>
                    <a:cubicBezTo>
                      <a:pt x="2582199" y="60195"/>
                      <a:pt x="2406575" y="88529"/>
                      <a:pt x="2493022" y="68580"/>
                    </a:cubicBezTo>
                    <a:cubicBezTo>
                      <a:pt x="2518262" y="62755"/>
                      <a:pt x="2544648" y="61531"/>
                      <a:pt x="2569222" y="53340"/>
                    </a:cubicBezTo>
                    <a:cubicBezTo>
                      <a:pt x="2576842" y="50800"/>
                      <a:pt x="2584096" y="46576"/>
                      <a:pt x="2592082" y="45720"/>
                    </a:cubicBezTo>
                    <a:cubicBezTo>
                      <a:pt x="2655422" y="38934"/>
                      <a:pt x="2782582" y="30480"/>
                      <a:pt x="2782582" y="30480"/>
                    </a:cubicBezTo>
                    <a:cubicBezTo>
                      <a:pt x="2790202" y="27940"/>
                      <a:pt x="2797601" y="24602"/>
                      <a:pt x="2805442" y="22860"/>
                    </a:cubicBezTo>
                    <a:cubicBezTo>
                      <a:pt x="2902910" y="1200"/>
                      <a:pt x="3063558" y="9755"/>
                      <a:pt x="3125482" y="7620"/>
                    </a:cubicBezTo>
                    <a:cubicBezTo>
                      <a:pt x="3181386" y="5692"/>
                      <a:pt x="3237242" y="2540"/>
                      <a:pt x="3293122" y="0"/>
                    </a:cubicBezTo>
                    <a:cubicBezTo>
                      <a:pt x="3435362" y="2540"/>
                      <a:pt x="3577690" y="2009"/>
                      <a:pt x="3719842" y="7620"/>
                    </a:cubicBezTo>
                    <a:cubicBezTo>
                      <a:pt x="3765590" y="9426"/>
                      <a:pt x="3865509" y="20995"/>
                      <a:pt x="3925582" y="30480"/>
                    </a:cubicBezTo>
                    <a:cubicBezTo>
                      <a:pt x="3956104" y="35299"/>
                      <a:pt x="3987707" y="35948"/>
                      <a:pt x="4017022" y="45720"/>
                    </a:cubicBezTo>
                    <a:cubicBezTo>
                      <a:pt x="4024642" y="48260"/>
                      <a:pt x="4032861" y="49439"/>
                      <a:pt x="4039882" y="53340"/>
                    </a:cubicBezTo>
                    <a:cubicBezTo>
                      <a:pt x="4055893" y="62235"/>
                      <a:pt x="4068226" y="78028"/>
                      <a:pt x="4085602" y="83820"/>
                    </a:cubicBezTo>
                    <a:cubicBezTo>
                      <a:pt x="4143061" y="102973"/>
                      <a:pt x="4072236" y="77137"/>
                      <a:pt x="4131322" y="106680"/>
                    </a:cubicBezTo>
                    <a:cubicBezTo>
                      <a:pt x="4166346" y="124192"/>
                      <a:pt x="4144587" y="104705"/>
                      <a:pt x="4161802" y="121920"/>
                    </a:cubicBezTo>
                    <a:lnTo>
                      <a:pt x="4725682" y="982980"/>
                    </a:lnTo>
                    <a:lnTo>
                      <a:pt x="4740922" y="982980"/>
                    </a:lnTo>
                    <a:cubicBezTo>
                      <a:pt x="4752813" y="980338"/>
                      <a:pt x="4816708" y="966770"/>
                      <a:pt x="4839982" y="960120"/>
                    </a:cubicBezTo>
                    <a:cubicBezTo>
                      <a:pt x="4864196" y="953202"/>
                      <a:pt x="4875176" y="946922"/>
                      <a:pt x="4900942" y="937260"/>
                    </a:cubicBezTo>
                    <a:cubicBezTo>
                      <a:pt x="4908463" y="934440"/>
                      <a:pt x="4915879" y="930960"/>
                      <a:pt x="4923802" y="929640"/>
                    </a:cubicBezTo>
                    <a:cubicBezTo>
                      <a:pt x="4946490" y="925859"/>
                      <a:pt x="4969522" y="924560"/>
                      <a:pt x="4992382" y="922020"/>
                    </a:cubicBezTo>
                    <a:cubicBezTo>
                      <a:pt x="5000002" y="919480"/>
                      <a:pt x="5007210" y="914400"/>
                      <a:pt x="5015242" y="914400"/>
                    </a:cubicBezTo>
                    <a:cubicBezTo>
                      <a:pt x="5117078" y="914400"/>
                      <a:pt x="5069189" y="920577"/>
                      <a:pt x="5137162" y="929640"/>
                    </a:cubicBezTo>
                    <a:cubicBezTo>
                      <a:pt x="5162465" y="933014"/>
                      <a:pt x="5187843" y="936622"/>
                      <a:pt x="5213362" y="937260"/>
                    </a:cubicBezTo>
                    <a:cubicBezTo>
                      <a:pt x="5391125" y="941704"/>
                      <a:pt x="5568962" y="942340"/>
                      <a:pt x="5746762" y="944880"/>
                    </a:cubicBezTo>
                    <a:cubicBezTo>
                      <a:pt x="5769615" y="948689"/>
                      <a:pt x="5818076" y="954323"/>
                      <a:pt x="5838202" y="967740"/>
                    </a:cubicBezTo>
                    <a:lnTo>
                      <a:pt x="5861062" y="982980"/>
                    </a:lnTo>
                    <a:cubicBezTo>
                      <a:pt x="5874965" y="1003835"/>
                      <a:pt x="5875099" y="1010385"/>
                      <a:pt x="5899162" y="1021080"/>
                    </a:cubicBezTo>
                    <a:cubicBezTo>
                      <a:pt x="5913842" y="1027604"/>
                      <a:pt x="5944882" y="1036320"/>
                      <a:pt x="5944882" y="1036320"/>
                    </a:cubicBezTo>
                    <a:cubicBezTo>
                      <a:pt x="5947422" y="1043940"/>
                      <a:pt x="5948910" y="1051996"/>
                      <a:pt x="5952502" y="1059180"/>
                    </a:cubicBezTo>
                    <a:cubicBezTo>
                      <a:pt x="5956598" y="1067371"/>
                      <a:pt x="5965110" y="1073268"/>
                      <a:pt x="5967742" y="1082040"/>
                    </a:cubicBezTo>
                    <a:cubicBezTo>
                      <a:pt x="5972903" y="1099243"/>
                      <a:pt x="5971323" y="1117879"/>
                      <a:pt x="5975362" y="1135380"/>
                    </a:cubicBezTo>
                    <a:cubicBezTo>
                      <a:pt x="5998222" y="1234440"/>
                      <a:pt x="5982982" y="1143000"/>
                      <a:pt x="5998222" y="1203960"/>
                    </a:cubicBezTo>
                    <a:cubicBezTo>
                      <a:pt x="6007790" y="1242232"/>
                      <a:pt x="6002530" y="1224505"/>
                      <a:pt x="6013462" y="1257300"/>
                    </a:cubicBezTo>
                    <a:cubicBezTo>
                      <a:pt x="6016002" y="1285240"/>
                      <a:pt x="6016706" y="1313408"/>
                      <a:pt x="6021082" y="1341120"/>
                    </a:cubicBezTo>
                    <a:cubicBezTo>
                      <a:pt x="6024349" y="1361809"/>
                      <a:pt x="6031242" y="1381760"/>
                      <a:pt x="6036322" y="1402080"/>
                    </a:cubicBezTo>
                    <a:cubicBezTo>
                      <a:pt x="6038862" y="1412240"/>
                      <a:pt x="6040630" y="1422625"/>
                      <a:pt x="6043942" y="1432560"/>
                    </a:cubicBezTo>
                    <a:lnTo>
                      <a:pt x="6066802" y="1501140"/>
                    </a:lnTo>
                    <a:lnTo>
                      <a:pt x="6074422" y="1524000"/>
                    </a:lnTo>
                    <a:lnTo>
                      <a:pt x="6082042" y="1546860"/>
                    </a:lnTo>
                    <a:cubicBezTo>
                      <a:pt x="6084582" y="1579880"/>
                      <a:pt x="6085554" y="1613058"/>
                      <a:pt x="6089662" y="1645920"/>
                    </a:cubicBezTo>
                    <a:cubicBezTo>
                      <a:pt x="6092854" y="1671457"/>
                      <a:pt x="6101177" y="1668950"/>
                      <a:pt x="6112522" y="1691640"/>
                    </a:cubicBezTo>
                    <a:cubicBezTo>
                      <a:pt x="6116114" y="1698824"/>
                      <a:pt x="6118194" y="1706708"/>
                      <a:pt x="6120142" y="1714500"/>
                    </a:cubicBezTo>
                    <a:cubicBezTo>
                      <a:pt x="6141683" y="1800664"/>
                      <a:pt x="6110307" y="1700236"/>
                      <a:pt x="6143002" y="1798320"/>
                    </a:cubicBezTo>
                    <a:lnTo>
                      <a:pt x="6150622" y="1821180"/>
                    </a:lnTo>
                    <a:cubicBezTo>
                      <a:pt x="6153162" y="1828800"/>
                      <a:pt x="6153787" y="1837357"/>
                      <a:pt x="6158242" y="1844040"/>
                    </a:cubicBezTo>
                    <a:cubicBezTo>
                      <a:pt x="6163322" y="1851660"/>
                      <a:pt x="6169386" y="1858709"/>
                      <a:pt x="6173482" y="1866900"/>
                    </a:cubicBezTo>
                    <a:cubicBezTo>
                      <a:pt x="6182861" y="1885659"/>
                      <a:pt x="6185795" y="1917920"/>
                      <a:pt x="6188722" y="1935480"/>
                    </a:cubicBezTo>
                    <a:cubicBezTo>
                      <a:pt x="6191739" y="2050118"/>
                      <a:pt x="6238016" y="2202495"/>
                      <a:pt x="6158242" y="2308860"/>
                    </a:cubicBezTo>
                    <a:cubicBezTo>
                      <a:pt x="6151958" y="2317238"/>
                      <a:pt x="6137922" y="2313940"/>
                      <a:pt x="6127762" y="2316480"/>
                    </a:cubicBezTo>
                    <a:cubicBezTo>
                      <a:pt x="6153162" y="2339340"/>
                      <a:pt x="6178852" y="2361882"/>
                      <a:pt x="6203962" y="2385060"/>
                    </a:cubicBezTo>
                    <a:cubicBezTo>
                      <a:pt x="6228618" y="2407819"/>
                      <a:pt x="6226822" y="2397591"/>
                      <a:pt x="6226822" y="2415540"/>
                    </a:cubicBezTo>
                    <a:lnTo>
                      <a:pt x="6188722" y="2423160"/>
                    </a:lnTo>
                    <a:lnTo>
                      <a:pt x="5434342" y="2438400"/>
                    </a:lnTo>
                    <a:lnTo>
                      <a:pt x="5434342" y="2438400"/>
                    </a:lnTo>
                    <a:cubicBezTo>
                      <a:pt x="5416119" y="2389805"/>
                      <a:pt x="5410257" y="2384104"/>
                      <a:pt x="5403862" y="2339340"/>
                    </a:cubicBezTo>
                    <a:cubicBezTo>
                      <a:pt x="5395569" y="2281287"/>
                      <a:pt x="5401600" y="2283542"/>
                      <a:pt x="5388622" y="2240280"/>
                    </a:cubicBezTo>
                    <a:cubicBezTo>
                      <a:pt x="5384006" y="2224893"/>
                      <a:pt x="5382293" y="2207926"/>
                      <a:pt x="5373382" y="2194560"/>
                    </a:cubicBezTo>
                    <a:cubicBezTo>
                      <a:pt x="5303311" y="2089454"/>
                      <a:pt x="5376458" y="2197343"/>
                      <a:pt x="5320042" y="2118360"/>
                    </a:cubicBezTo>
                    <a:cubicBezTo>
                      <a:pt x="5304318" y="2096347"/>
                      <a:pt x="5304813" y="2090429"/>
                      <a:pt x="5281942" y="2072640"/>
                    </a:cubicBezTo>
                    <a:cubicBezTo>
                      <a:pt x="5267484" y="2061395"/>
                      <a:pt x="5251462" y="2052320"/>
                      <a:pt x="5236222" y="2042160"/>
                    </a:cubicBezTo>
                    <a:cubicBezTo>
                      <a:pt x="5228602" y="2037080"/>
                      <a:pt x="5222050" y="2029816"/>
                      <a:pt x="5213362" y="2026920"/>
                    </a:cubicBezTo>
                    <a:cubicBezTo>
                      <a:pt x="5198122" y="2021840"/>
                      <a:pt x="5181008" y="2020591"/>
                      <a:pt x="5167642" y="2011680"/>
                    </a:cubicBezTo>
                    <a:cubicBezTo>
                      <a:pt x="5160022" y="2006600"/>
                      <a:pt x="5153151" y="2000159"/>
                      <a:pt x="5144782" y="1996440"/>
                    </a:cubicBezTo>
                    <a:cubicBezTo>
                      <a:pt x="5130102" y="1989916"/>
                      <a:pt x="5114302" y="1986280"/>
                      <a:pt x="5099062" y="1981200"/>
                    </a:cubicBezTo>
                    <a:lnTo>
                      <a:pt x="5076202" y="1973580"/>
                    </a:lnTo>
                    <a:lnTo>
                      <a:pt x="5007622" y="1950720"/>
                    </a:lnTo>
                    <a:cubicBezTo>
                      <a:pt x="5000002" y="1948180"/>
                      <a:pt x="4992761" y="1943827"/>
                      <a:pt x="4984762" y="1943100"/>
                    </a:cubicBezTo>
                    <a:cubicBezTo>
                      <a:pt x="4880548" y="1933626"/>
                      <a:pt x="4928781" y="1938960"/>
                      <a:pt x="4839982" y="1927860"/>
                    </a:cubicBezTo>
                    <a:cubicBezTo>
                      <a:pt x="4738382" y="1930400"/>
                      <a:pt x="4636598" y="1928866"/>
                      <a:pt x="4535182" y="1935480"/>
                    </a:cubicBezTo>
                    <a:cubicBezTo>
                      <a:pt x="4519152" y="1936525"/>
                      <a:pt x="4504702" y="1945640"/>
                      <a:pt x="4489462" y="1950720"/>
                    </a:cubicBezTo>
                    <a:lnTo>
                      <a:pt x="4466602" y="1958340"/>
                    </a:lnTo>
                    <a:cubicBezTo>
                      <a:pt x="4458982" y="1960880"/>
                      <a:pt x="4450425" y="1961505"/>
                      <a:pt x="4443742" y="1965960"/>
                    </a:cubicBezTo>
                    <a:lnTo>
                      <a:pt x="4375162" y="2011680"/>
                    </a:lnTo>
                    <a:cubicBezTo>
                      <a:pt x="4367542" y="2016760"/>
                      <a:pt x="4358778" y="2020444"/>
                      <a:pt x="4352302" y="2026920"/>
                    </a:cubicBezTo>
                    <a:cubicBezTo>
                      <a:pt x="4344682" y="2034540"/>
                      <a:pt x="4337624" y="2042767"/>
                      <a:pt x="4329442" y="2049780"/>
                    </a:cubicBezTo>
                    <a:cubicBezTo>
                      <a:pt x="4312902" y="2063957"/>
                      <a:pt x="4294194" y="2075819"/>
                      <a:pt x="4276102" y="2087880"/>
                    </a:cubicBezTo>
                    <a:cubicBezTo>
                      <a:pt x="4271022" y="2095500"/>
                      <a:pt x="4267338" y="2104264"/>
                      <a:pt x="4260862" y="2110740"/>
                    </a:cubicBezTo>
                    <a:cubicBezTo>
                      <a:pt x="4229747" y="2141855"/>
                      <a:pt x="4229112" y="2106930"/>
                      <a:pt x="4207522" y="2171700"/>
                    </a:cubicBezTo>
                    <a:lnTo>
                      <a:pt x="4192282" y="2217420"/>
                    </a:lnTo>
                    <a:cubicBezTo>
                      <a:pt x="4189742" y="2225040"/>
                      <a:pt x="4189117" y="2233597"/>
                      <a:pt x="4184662" y="2240280"/>
                    </a:cubicBezTo>
                    <a:lnTo>
                      <a:pt x="4154182" y="2286000"/>
                    </a:lnTo>
                    <a:cubicBezTo>
                      <a:pt x="4149102" y="2293620"/>
                      <a:pt x="4138942" y="2299702"/>
                      <a:pt x="4138942" y="2308860"/>
                    </a:cubicBezTo>
                    <a:lnTo>
                      <a:pt x="4138942" y="2346960"/>
                    </a:lnTo>
                    <a:lnTo>
                      <a:pt x="2965462" y="2438400"/>
                    </a:lnTo>
                    <a:cubicBezTo>
                      <a:pt x="2861539" y="2449947"/>
                      <a:pt x="2919883" y="2446020"/>
                      <a:pt x="2790202" y="2446020"/>
                    </a:cubicBezTo>
                    <a:lnTo>
                      <a:pt x="1654822" y="2415540"/>
                    </a:lnTo>
                    <a:cubicBezTo>
                      <a:pt x="1653116" y="2413550"/>
                      <a:pt x="1602548" y="2358884"/>
                      <a:pt x="1593862" y="2339340"/>
                    </a:cubicBezTo>
                    <a:lnTo>
                      <a:pt x="1571002" y="2270760"/>
                    </a:lnTo>
                    <a:lnTo>
                      <a:pt x="1525282" y="2133600"/>
                    </a:lnTo>
                    <a:cubicBezTo>
                      <a:pt x="1511870" y="2093364"/>
                      <a:pt x="1522117" y="2117423"/>
                      <a:pt x="1487182" y="2065020"/>
                    </a:cubicBezTo>
                    <a:lnTo>
                      <a:pt x="1471942" y="2042160"/>
                    </a:lnTo>
                    <a:cubicBezTo>
                      <a:pt x="1466862" y="2034540"/>
                      <a:pt x="1465390" y="2022196"/>
                      <a:pt x="1456702" y="2019300"/>
                    </a:cubicBezTo>
                    <a:lnTo>
                      <a:pt x="1433842" y="2011680"/>
                    </a:lnTo>
                    <a:cubicBezTo>
                      <a:pt x="1431302" y="2004060"/>
                      <a:pt x="1431902" y="1994500"/>
                      <a:pt x="1426222" y="1988820"/>
                    </a:cubicBezTo>
                    <a:cubicBezTo>
                      <a:pt x="1420542" y="1983140"/>
                      <a:pt x="1411085" y="1983407"/>
                      <a:pt x="1403362" y="1981200"/>
                    </a:cubicBezTo>
                    <a:cubicBezTo>
                      <a:pt x="1322749" y="1958168"/>
                      <a:pt x="1435812" y="1994557"/>
                      <a:pt x="1327162" y="1958340"/>
                    </a:cubicBezTo>
                    <a:cubicBezTo>
                      <a:pt x="1250336" y="1932731"/>
                      <a:pt x="1369503" y="1971804"/>
                      <a:pt x="1273822" y="1943100"/>
                    </a:cubicBezTo>
                    <a:cubicBezTo>
                      <a:pt x="1258435" y="1938484"/>
                      <a:pt x="1241468" y="1936771"/>
                      <a:pt x="1228102" y="1927860"/>
                    </a:cubicBezTo>
                    <a:cubicBezTo>
                      <a:pt x="1191876" y="1903709"/>
                      <a:pt x="1213930" y="1915516"/>
                      <a:pt x="1159522" y="1897380"/>
                    </a:cubicBezTo>
                    <a:lnTo>
                      <a:pt x="1136662" y="1889760"/>
                    </a:lnTo>
                    <a:cubicBezTo>
                      <a:pt x="1129042" y="1887220"/>
                      <a:pt x="1121785" y="1883027"/>
                      <a:pt x="1113802" y="1882140"/>
                    </a:cubicBezTo>
                    <a:lnTo>
                      <a:pt x="1045222" y="1874520"/>
                    </a:lnTo>
                    <a:cubicBezTo>
                      <a:pt x="1024902" y="1877060"/>
                      <a:pt x="1004709" y="1881004"/>
                      <a:pt x="984262" y="1882140"/>
                    </a:cubicBezTo>
                    <a:cubicBezTo>
                      <a:pt x="913206" y="1886088"/>
                      <a:pt x="841929" y="1885321"/>
                      <a:pt x="770902" y="1889760"/>
                    </a:cubicBezTo>
                    <a:cubicBezTo>
                      <a:pt x="760450" y="1890413"/>
                      <a:pt x="750645" y="1895108"/>
                      <a:pt x="740422" y="1897380"/>
                    </a:cubicBezTo>
                    <a:cubicBezTo>
                      <a:pt x="727779" y="1900190"/>
                      <a:pt x="714817" y="1901592"/>
                      <a:pt x="702322" y="1905000"/>
                    </a:cubicBezTo>
                    <a:cubicBezTo>
                      <a:pt x="686824" y="1909227"/>
                      <a:pt x="671842" y="1915160"/>
                      <a:pt x="656602" y="1920240"/>
                    </a:cubicBezTo>
                    <a:cubicBezTo>
                      <a:pt x="648982" y="1922780"/>
                      <a:pt x="640425" y="1923405"/>
                      <a:pt x="633742" y="1927860"/>
                    </a:cubicBezTo>
                    <a:cubicBezTo>
                      <a:pt x="559421" y="1977407"/>
                      <a:pt x="674918" y="1899799"/>
                      <a:pt x="580402" y="1965960"/>
                    </a:cubicBezTo>
                    <a:cubicBezTo>
                      <a:pt x="565397" y="1976464"/>
                      <a:pt x="534682" y="1996440"/>
                      <a:pt x="534682" y="1996440"/>
                    </a:cubicBezTo>
                    <a:cubicBezTo>
                      <a:pt x="529602" y="2004060"/>
                      <a:pt x="523538" y="2011109"/>
                      <a:pt x="519442" y="2019300"/>
                    </a:cubicBezTo>
                    <a:cubicBezTo>
                      <a:pt x="515850" y="2026484"/>
                      <a:pt x="516840" y="2035888"/>
                      <a:pt x="511822" y="2042160"/>
                    </a:cubicBezTo>
                    <a:cubicBezTo>
                      <a:pt x="506101" y="2049311"/>
                      <a:pt x="496582" y="2052320"/>
                      <a:pt x="488962" y="2057400"/>
                    </a:cubicBezTo>
                    <a:cubicBezTo>
                      <a:pt x="483882" y="2065020"/>
                      <a:pt x="480198" y="2073784"/>
                      <a:pt x="473722" y="2080260"/>
                    </a:cubicBezTo>
                    <a:cubicBezTo>
                      <a:pt x="467246" y="2086736"/>
                      <a:pt x="456583" y="2088349"/>
                      <a:pt x="450862" y="2095500"/>
                    </a:cubicBezTo>
                    <a:cubicBezTo>
                      <a:pt x="421306" y="2132445"/>
                      <a:pt x="470258" y="2109355"/>
                      <a:pt x="420382" y="2125980"/>
                    </a:cubicBezTo>
                    <a:cubicBezTo>
                      <a:pt x="415302" y="2133600"/>
                      <a:pt x="411005" y="2141805"/>
                      <a:pt x="405142" y="2148840"/>
                    </a:cubicBezTo>
                    <a:cubicBezTo>
                      <a:pt x="383226" y="2175139"/>
                      <a:pt x="364641" y="2178902"/>
                      <a:pt x="351802" y="2217420"/>
                    </a:cubicBezTo>
                    <a:lnTo>
                      <a:pt x="328942" y="2286000"/>
                    </a:lnTo>
                    <a:cubicBezTo>
                      <a:pt x="326402" y="2293620"/>
                      <a:pt x="321322" y="2300828"/>
                      <a:pt x="321322" y="2308860"/>
                    </a:cubicBezTo>
                    <a:lnTo>
                      <a:pt x="321322" y="2339340"/>
                    </a:lnTo>
                    <a:lnTo>
                      <a:pt x="8902" y="2324100"/>
                    </a:ln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981200" y="5029200"/>
                <a:ext cx="533400" cy="5334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5791200" y="5029200"/>
                <a:ext cx="533400" cy="5334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1219200" y="4953000"/>
                <a:ext cx="228600" cy="3810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7315200" y="5029200"/>
                <a:ext cx="228600" cy="3810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7267389" y="4298950"/>
                <a:ext cx="152399" cy="4572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295400" y="4572000"/>
                <a:ext cx="76200" cy="381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3078480" y="3200400"/>
                <a:ext cx="1074420" cy="769620"/>
              </a:xfrm>
              <a:custGeom>
                <a:avLst/>
                <a:gdLst>
                  <a:gd name="connsiteX0" fmla="*/ 0 w 1074420"/>
                  <a:gd name="connsiteY0" fmla="*/ 769620 h 769620"/>
                  <a:gd name="connsiteX1" fmla="*/ 396240 w 1074420"/>
                  <a:gd name="connsiteY1" fmla="*/ 53340 h 769620"/>
                  <a:gd name="connsiteX2" fmla="*/ 1066800 w 1074420"/>
                  <a:gd name="connsiteY2" fmla="*/ 0 h 769620"/>
                  <a:gd name="connsiteX3" fmla="*/ 1074420 w 1074420"/>
                  <a:gd name="connsiteY3" fmla="*/ 723900 h 769620"/>
                  <a:gd name="connsiteX4" fmla="*/ 0 w 1074420"/>
                  <a:gd name="connsiteY4" fmla="*/ 769620 h 76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20" h="769620">
                    <a:moveTo>
                      <a:pt x="0" y="769620"/>
                    </a:moveTo>
                    <a:lnTo>
                      <a:pt x="396240" y="53340"/>
                    </a:lnTo>
                    <a:lnTo>
                      <a:pt x="1066800" y="0"/>
                    </a:lnTo>
                    <a:lnTo>
                      <a:pt x="1074420" y="723900"/>
                    </a:lnTo>
                    <a:lnTo>
                      <a:pt x="0" y="769620"/>
                    </a:lnTo>
                    <a:close/>
                  </a:path>
                </a:pathLst>
              </a:custGeom>
              <a:pattFill prst="pct60">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cxnSp>
            <p:nvCxnSpPr>
              <p:cNvPr id="64" name="Straight Connector 63"/>
              <p:cNvCxnSpPr>
                <a:stCxn id="56" idx="32"/>
                <a:endCxn id="56" idx="131"/>
              </p:cNvCxnSpPr>
              <p:nvPr/>
            </p:nvCxnSpPr>
            <p:spPr>
              <a:xfrm flipH="1">
                <a:off x="2752102" y="4069080"/>
                <a:ext cx="15240" cy="922020"/>
              </a:xfrm>
              <a:prstGeom prst="line">
                <a:avLst/>
              </a:prstGeom>
              <a:ln w="12700"/>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flipH="1">
                <a:off x="4267200" y="2971800"/>
                <a:ext cx="1282" cy="2430780"/>
              </a:xfrm>
              <a:prstGeom prst="line">
                <a:avLst/>
              </a:prstGeom>
              <a:ln w="12700"/>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flipH="1">
                <a:off x="4419600" y="2971800"/>
                <a:ext cx="1282" cy="2430780"/>
              </a:xfrm>
              <a:prstGeom prst="line">
                <a:avLst/>
              </a:prstGeom>
              <a:ln w="12700"/>
            </p:spPr>
            <p:style>
              <a:lnRef idx="1">
                <a:schemeClr val="dk1"/>
              </a:lnRef>
              <a:fillRef idx="0">
                <a:schemeClr val="dk1"/>
              </a:fillRef>
              <a:effectRef idx="0">
                <a:schemeClr val="dk1"/>
              </a:effectRef>
              <a:fontRef idx="minor">
                <a:schemeClr val="tx1"/>
              </a:fontRef>
            </p:style>
          </p:cxnSp>
          <p:sp>
            <p:nvSpPr>
              <p:cNvPr id="67" name="Freeform 66"/>
              <p:cNvSpPr/>
              <p:nvPr/>
            </p:nvSpPr>
            <p:spPr>
              <a:xfrm>
                <a:off x="4564380" y="3208020"/>
                <a:ext cx="1143000" cy="716280"/>
              </a:xfrm>
              <a:custGeom>
                <a:avLst/>
                <a:gdLst>
                  <a:gd name="connsiteX0" fmla="*/ 0 w 1143000"/>
                  <a:gd name="connsiteY0" fmla="*/ 0 h 716280"/>
                  <a:gd name="connsiteX1" fmla="*/ 0 w 1143000"/>
                  <a:gd name="connsiteY1" fmla="*/ 0 h 716280"/>
                  <a:gd name="connsiteX2" fmla="*/ 205740 w 1143000"/>
                  <a:gd name="connsiteY2" fmla="*/ 7620 h 716280"/>
                  <a:gd name="connsiteX3" fmla="*/ 373380 w 1143000"/>
                  <a:gd name="connsiteY3" fmla="*/ 15240 h 716280"/>
                  <a:gd name="connsiteX4" fmla="*/ 617220 w 1143000"/>
                  <a:gd name="connsiteY4" fmla="*/ 7620 h 716280"/>
                  <a:gd name="connsiteX5" fmla="*/ 777240 w 1143000"/>
                  <a:gd name="connsiteY5" fmla="*/ 7620 h 716280"/>
                  <a:gd name="connsiteX6" fmla="*/ 1143000 w 1143000"/>
                  <a:gd name="connsiteY6" fmla="*/ 701040 h 716280"/>
                  <a:gd name="connsiteX7" fmla="*/ 167640 w 1143000"/>
                  <a:gd name="connsiteY7" fmla="*/ 716280 h 716280"/>
                  <a:gd name="connsiteX8" fmla="*/ 15240 w 1143000"/>
                  <a:gd name="connsiteY8" fmla="*/ 708660 h 716280"/>
                  <a:gd name="connsiteX9" fmla="*/ 0 w 1143000"/>
                  <a:gd name="connsiteY9" fmla="*/ 0 h 71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716280">
                    <a:moveTo>
                      <a:pt x="0" y="0"/>
                    </a:moveTo>
                    <a:lnTo>
                      <a:pt x="0" y="0"/>
                    </a:lnTo>
                    <a:lnTo>
                      <a:pt x="205740" y="7620"/>
                    </a:lnTo>
                    <a:cubicBezTo>
                      <a:pt x="261631" y="9901"/>
                      <a:pt x="317442" y="15240"/>
                      <a:pt x="373380" y="15240"/>
                    </a:cubicBezTo>
                    <a:cubicBezTo>
                      <a:pt x="454700" y="15240"/>
                      <a:pt x="535915" y="9154"/>
                      <a:pt x="617220" y="7620"/>
                    </a:cubicBezTo>
                    <a:cubicBezTo>
                      <a:pt x="670551" y="6614"/>
                      <a:pt x="723900" y="7620"/>
                      <a:pt x="777240" y="7620"/>
                    </a:cubicBezTo>
                    <a:lnTo>
                      <a:pt x="1143000" y="701040"/>
                    </a:lnTo>
                    <a:lnTo>
                      <a:pt x="167640" y="716280"/>
                    </a:lnTo>
                    <a:lnTo>
                      <a:pt x="15240" y="708660"/>
                    </a:lnTo>
                    <a:lnTo>
                      <a:pt x="0" y="0"/>
                    </a:lnTo>
                    <a:close/>
                  </a:path>
                </a:pathLst>
              </a:custGeom>
              <a:pattFill prst="pct60">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931813" y="4098338"/>
                <a:ext cx="236327" cy="85042"/>
              </a:xfrm>
              <a:custGeom>
                <a:avLst/>
                <a:gdLst>
                  <a:gd name="connsiteX0" fmla="*/ 107 w 236327"/>
                  <a:gd name="connsiteY0" fmla="*/ 85042 h 85042"/>
                  <a:gd name="connsiteX1" fmla="*/ 236327 w 236327"/>
                  <a:gd name="connsiteY1" fmla="*/ 77422 h 85042"/>
                  <a:gd name="connsiteX2" fmla="*/ 236327 w 236327"/>
                  <a:gd name="connsiteY2" fmla="*/ 77422 h 85042"/>
                  <a:gd name="connsiteX3" fmla="*/ 221087 w 236327"/>
                  <a:gd name="connsiteY3" fmla="*/ 8842 h 85042"/>
                  <a:gd name="connsiteX4" fmla="*/ 167747 w 236327"/>
                  <a:gd name="connsiteY4" fmla="*/ 1222 h 85042"/>
                  <a:gd name="connsiteX5" fmla="*/ 7727 w 236327"/>
                  <a:gd name="connsiteY5" fmla="*/ 8842 h 85042"/>
                  <a:gd name="connsiteX6" fmla="*/ 107 w 236327"/>
                  <a:gd name="connsiteY6" fmla="*/ 85042 h 8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327" h="85042">
                    <a:moveTo>
                      <a:pt x="107" y="85042"/>
                    </a:moveTo>
                    <a:lnTo>
                      <a:pt x="236327" y="77422"/>
                    </a:lnTo>
                    <a:lnTo>
                      <a:pt x="236327" y="77422"/>
                    </a:lnTo>
                    <a:cubicBezTo>
                      <a:pt x="231247" y="54562"/>
                      <a:pt x="236753" y="26248"/>
                      <a:pt x="221087" y="8842"/>
                    </a:cubicBezTo>
                    <a:cubicBezTo>
                      <a:pt x="209072" y="-4508"/>
                      <a:pt x="185708" y="1222"/>
                      <a:pt x="167747" y="1222"/>
                    </a:cubicBezTo>
                    <a:cubicBezTo>
                      <a:pt x="114347" y="1222"/>
                      <a:pt x="61067" y="6302"/>
                      <a:pt x="7727" y="8842"/>
                    </a:cubicBezTo>
                    <a:cubicBezTo>
                      <a:pt x="-1499" y="36521"/>
                      <a:pt x="107" y="23670"/>
                      <a:pt x="107" y="8504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5410200" y="4114800"/>
                <a:ext cx="236327" cy="85042"/>
              </a:xfrm>
              <a:custGeom>
                <a:avLst/>
                <a:gdLst>
                  <a:gd name="connsiteX0" fmla="*/ 107 w 236327"/>
                  <a:gd name="connsiteY0" fmla="*/ 85042 h 85042"/>
                  <a:gd name="connsiteX1" fmla="*/ 236327 w 236327"/>
                  <a:gd name="connsiteY1" fmla="*/ 77422 h 85042"/>
                  <a:gd name="connsiteX2" fmla="*/ 236327 w 236327"/>
                  <a:gd name="connsiteY2" fmla="*/ 77422 h 85042"/>
                  <a:gd name="connsiteX3" fmla="*/ 221087 w 236327"/>
                  <a:gd name="connsiteY3" fmla="*/ 8842 h 85042"/>
                  <a:gd name="connsiteX4" fmla="*/ 167747 w 236327"/>
                  <a:gd name="connsiteY4" fmla="*/ 1222 h 85042"/>
                  <a:gd name="connsiteX5" fmla="*/ 7727 w 236327"/>
                  <a:gd name="connsiteY5" fmla="*/ 8842 h 85042"/>
                  <a:gd name="connsiteX6" fmla="*/ 107 w 236327"/>
                  <a:gd name="connsiteY6" fmla="*/ 85042 h 8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327" h="85042">
                    <a:moveTo>
                      <a:pt x="107" y="85042"/>
                    </a:moveTo>
                    <a:lnTo>
                      <a:pt x="236327" y="77422"/>
                    </a:lnTo>
                    <a:lnTo>
                      <a:pt x="236327" y="77422"/>
                    </a:lnTo>
                    <a:cubicBezTo>
                      <a:pt x="231247" y="54562"/>
                      <a:pt x="236753" y="26248"/>
                      <a:pt x="221087" y="8842"/>
                    </a:cubicBezTo>
                    <a:cubicBezTo>
                      <a:pt x="209072" y="-4508"/>
                      <a:pt x="185708" y="1222"/>
                      <a:pt x="167747" y="1222"/>
                    </a:cubicBezTo>
                    <a:cubicBezTo>
                      <a:pt x="114347" y="1222"/>
                      <a:pt x="61067" y="6302"/>
                      <a:pt x="7727" y="8842"/>
                    </a:cubicBezTo>
                    <a:cubicBezTo>
                      <a:pt x="-1499" y="36521"/>
                      <a:pt x="107" y="23670"/>
                      <a:pt x="107" y="8504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a:stCxn id="56" idx="54"/>
              </p:cNvCxnSpPr>
              <p:nvPr/>
            </p:nvCxnSpPr>
            <p:spPr>
              <a:xfrm flipH="1">
                <a:off x="6019800" y="3954780"/>
                <a:ext cx="1282" cy="998220"/>
              </a:xfrm>
              <a:prstGeom prst="line">
                <a:avLst/>
              </a:prstGeom>
              <a:ln w="12700"/>
            </p:spPr>
            <p:style>
              <a:lnRef idx="1">
                <a:schemeClr val="dk1"/>
              </a:lnRef>
              <a:fillRef idx="0">
                <a:schemeClr val="dk1"/>
              </a:fillRef>
              <a:effectRef idx="0">
                <a:schemeClr val="dk1"/>
              </a:effectRef>
              <a:fontRef idx="minor">
                <a:schemeClr val="tx1"/>
              </a:fontRef>
            </p:style>
          </p:cxnSp>
          <p:sp>
            <p:nvSpPr>
              <p:cNvPr id="71" name="Freeform 70"/>
              <p:cNvSpPr/>
              <p:nvPr/>
            </p:nvSpPr>
            <p:spPr>
              <a:xfrm>
                <a:off x="2819400" y="3185160"/>
                <a:ext cx="571500" cy="792480"/>
              </a:xfrm>
              <a:custGeom>
                <a:avLst/>
                <a:gdLst>
                  <a:gd name="connsiteX0" fmla="*/ 0 w 571500"/>
                  <a:gd name="connsiteY0" fmla="*/ 762000 h 792480"/>
                  <a:gd name="connsiteX1" fmla="*/ 487680 w 571500"/>
                  <a:gd name="connsiteY1" fmla="*/ 0 h 792480"/>
                  <a:gd name="connsiteX2" fmla="*/ 571500 w 571500"/>
                  <a:gd name="connsiteY2" fmla="*/ 15240 h 792480"/>
                  <a:gd name="connsiteX3" fmla="*/ 76200 w 571500"/>
                  <a:gd name="connsiteY3" fmla="*/ 792480 h 792480"/>
                  <a:gd name="connsiteX4" fmla="*/ 0 w 571500"/>
                  <a:gd name="connsiteY4" fmla="*/ 762000 h 79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792480">
                    <a:moveTo>
                      <a:pt x="0" y="762000"/>
                    </a:moveTo>
                    <a:lnTo>
                      <a:pt x="487680" y="0"/>
                    </a:lnTo>
                    <a:cubicBezTo>
                      <a:pt x="561905" y="8247"/>
                      <a:pt x="535688" y="-2666"/>
                      <a:pt x="571500" y="15240"/>
                    </a:cubicBezTo>
                    <a:lnTo>
                      <a:pt x="76200" y="792480"/>
                    </a:lnTo>
                    <a:lnTo>
                      <a:pt x="0" y="762000"/>
                    </a:lnTo>
                    <a:close/>
                  </a:path>
                </a:pathLst>
              </a:custGeom>
              <a:pattFill prst="pct50">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Isosceles Triangle 39"/>
            <p:cNvSpPr/>
            <p:nvPr/>
          </p:nvSpPr>
          <p:spPr>
            <a:xfrm rot="16200000">
              <a:off x="6096000" y="2362200"/>
              <a:ext cx="914400" cy="4876800"/>
            </a:xfrm>
            <a:prstGeom prst="triangle">
              <a:avLst/>
            </a:prstGeom>
            <a:gradFill flip="none" rotWithShape="1">
              <a:gsLst>
                <a:gs pos="0">
                  <a:srgbClr val="FFFF00">
                    <a:shade val="30000"/>
                    <a:satMod val="115000"/>
                  </a:srgbClr>
                </a:gs>
                <a:gs pos="57000">
                  <a:srgbClr val="FFFF00">
                    <a:shade val="67500"/>
                    <a:satMod val="115000"/>
                  </a:srgbClr>
                </a:gs>
                <a:gs pos="100000">
                  <a:srgbClr val="FFFF0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rot="16200000">
              <a:off x="6096000" y="2438400"/>
              <a:ext cx="914400" cy="4876800"/>
            </a:xfrm>
            <a:prstGeom prst="triangle">
              <a:avLst/>
            </a:prstGeom>
            <a:gradFill flip="none" rotWithShape="1">
              <a:gsLst>
                <a:gs pos="20000">
                  <a:srgbClr val="FFFF00">
                    <a:shade val="30000"/>
                    <a:satMod val="115000"/>
                  </a:srgbClr>
                </a:gs>
                <a:gs pos="65000">
                  <a:srgbClr val="FFFF00">
                    <a:shade val="67500"/>
                    <a:satMod val="115000"/>
                  </a:srgbClr>
                </a:gs>
                <a:gs pos="100000">
                  <a:srgbClr val="FFFF0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69047" y="5598030"/>
              <a:ext cx="9144000"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5400000">
              <a:off x="5457724" y="1517629"/>
              <a:ext cx="3183462" cy="5172256"/>
            </a:xfrm>
            <a:custGeom>
              <a:avLst/>
              <a:gdLst>
                <a:gd name="connsiteX0" fmla="*/ 2209400 w 3703350"/>
                <a:gd name="connsiteY0" fmla="*/ 1996226 h 4446156"/>
                <a:gd name="connsiteX1" fmla="*/ 2389705 w 3703350"/>
                <a:gd name="connsiteY1" fmla="*/ 1906074 h 4446156"/>
                <a:gd name="connsiteX2" fmla="*/ 2454099 w 3703350"/>
                <a:gd name="connsiteY2" fmla="*/ 1867437 h 4446156"/>
                <a:gd name="connsiteX3" fmla="*/ 2621524 w 3703350"/>
                <a:gd name="connsiteY3" fmla="*/ 1803043 h 4446156"/>
                <a:gd name="connsiteX4" fmla="*/ 2711676 w 3703350"/>
                <a:gd name="connsiteY4" fmla="*/ 1777285 h 4446156"/>
                <a:gd name="connsiteX5" fmla="*/ 2801829 w 3703350"/>
                <a:gd name="connsiteY5" fmla="*/ 1803043 h 4446156"/>
                <a:gd name="connsiteX6" fmla="*/ 2840465 w 3703350"/>
                <a:gd name="connsiteY6" fmla="*/ 1880316 h 4446156"/>
                <a:gd name="connsiteX7" fmla="*/ 2827586 w 3703350"/>
                <a:gd name="connsiteY7" fmla="*/ 2369713 h 4446156"/>
                <a:gd name="connsiteX8" fmla="*/ 2788950 w 3703350"/>
                <a:gd name="connsiteY8" fmla="*/ 2459865 h 4446156"/>
                <a:gd name="connsiteX9" fmla="*/ 2698798 w 3703350"/>
                <a:gd name="connsiteY9" fmla="*/ 2640169 h 4446156"/>
                <a:gd name="connsiteX10" fmla="*/ 2570009 w 3703350"/>
                <a:gd name="connsiteY10" fmla="*/ 2807595 h 4446156"/>
                <a:gd name="connsiteX11" fmla="*/ 2505614 w 3703350"/>
                <a:gd name="connsiteY11" fmla="*/ 2859110 h 4446156"/>
                <a:gd name="connsiteX12" fmla="*/ 2441220 w 3703350"/>
                <a:gd name="connsiteY12" fmla="*/ 2871989 h 4446156"/>
                <a:gd name="connsiteX13" fmla="*/ 2299553 w 3703350"/>
                <a:gd name="connsiteY13" fmla="*/ 2846231 h 4446156"/>
                <a:gd name="connsiteX14" fmla="*/ 2248037 w 3703350"/>
                <a:gd name="connsiteY14" fmla="*/ 2781837 h 4446156"/>
                <a:gd name="connsiteX15" fmla="*/ 2183643 w 3703350"/>
                <a:gd name="connsiteY15" fmla="*/ 2653048 h 4446156"/>
                <a:gd name="connsiteX16" fmla="*/ 2157885 w 3703350"/>
                <a:gd name="connsiteY16" fmla="*/ 2575775 h 4446156"/>
                <a:gd name="connsiteX17" fmla="*/ 2145006 w 3703350"/>
                <a:gd name="connsiteY17" fmla="*/ 2485623 h 4446156"/>
                <a:gd name="connsiteX18" fmla="*/ 2132127 w 3703350"/>
                <a:gd name="connsiteY18" fmla="*/ 2421229 h 4446156"/>
                <a:gd name="connsiteX19" fmla="*/ 2157885 w 3703350"/>
                <a:gd name="connsiteY19" fmla="*/ 1996226 h 4446156"/>
                <a:gd name="connsiteX20" fmla="*/ 2209400 w 3703350"/>
                <a:gd name="connsiteY20" fmla="*/ 1880316 h 4446156"/>
                <a:gd name="connsiteX21" fmla="*/ 2260916 w 3703350"/>
                <a:gd name="connsiteY21" fmla="*/ 1841679 h 4446156"/>
                <a:gd name="connsiteX22" fmla="*/ 2299553 w 3703350"/>
                <a:gd name="connsiteY22" fmla="*/ 1828800 h 4446156"/>
                <a:gd name="connsiteX23" fmla="*/ 2325310 w 3703350"/>
                <a:gd name="connsiteY23" fmla="*/ 1893195 h 4446156"/>
                <a:gd name="connsiteX24" fmla="*/ 2273795 w 3703350"/>
                <a:gd name="connsiteY24" fmla="*/ 2073499 h 4446156"/>
                <a:gd name="connsiteX25" fmla="*/ 2157885 w 3703350"/>
                <a:gd name="connsiteY25" fmla="*/ 2279561 h 4446156"/>
                <a:gd name="connsiteX26" fmla="*/ 2106369 w 3703350"/>
                <a:gd name="connsiteY26" fmla="*/ 2331076 h 4446156"/>
                <a:gd name="connsiteX27" fmla="*/ 2054854 w 3703350"/>
                <a:gd name="connsiteY27" fmla="*/ 2408350 h 4446156"/>
                <a:gd name="connsiteX28" fmla="*/ 1951823 w 3703350"/>
                <a:gd name="connsiteY28" fmla="*/ 2498502 h 4446156"/>
                <a:gd name="connsiteX29" fmla="*/ 1938944 w 3703350"/>
                <a:gd name="connsiteY29" fmla="*/ 2550017 h 4446156"/>
                <a:gd name="connsiteX30" fmla="*/ 1900307 w 3703350"/>
                <a:gd name="connsiteY30" fmla="*/ 2588654 h 4446156"/>
                <a:gd name="connsiteX31" fmla="*/ 1887429 w 3703350"/>
                <a:gd name="connsiteY31" fmla="*/ 2382592 h 4446156"/>
                <a:gd name="connsiteX32" fmla="*/ 1835913 w 3703350"/>
                <a:gd name="connsiteY32" fmla="*/ 2343955 h 4446156"/>
                <a:gd name="connsiteX33" fmla="*/ 1732882 w 3703350"/>
                <a:gd name="connsiteY33" fmla="*/ 2292440 h 4446156"/>
                <a:gd name="connsiteX34" fmla="*/ 1642730 w 3703350"/>
                <a:gd name="connsiteY34" fmla="*/ 2253803 h 4446156"/>
                <a:gd name="connsiteX35" fmla="*/ 1449547 w 3703350"/>
                <a:gd name="connsiteY35" fmla="*/ 2228045 h 4446156"/>
                <a:gd name="connsiteX36" fmla="*/ 1153333 w 3703350"/>
                <a:gd name="connsiteY36" fmla="*/ 2279561 h 4446156"/>
                <a:gd name="connsiteX37" fmla="*/ 1063181 w 3703350"/>
                <a:gd name="connsiteY37" fmla="*/ 2318198 h 4446156"/>
                <a:gd name="connsiteX38" fmla="*/ 960150 w 3703350"/>
                <a:gd name="connsiteY38" fmla="*/ 2356834 h 4446156"/>
                <a:gd name="connsiteX39" fmla="*/ 869998 w 3703350"/>
                <a:gd name="connsiteY39" fmla="*/ 2446986 h 4446156"/>
                <a:gd name="connsiteX40" fmla="*/ 702572 w 3703350"/>
                <a:gd name="connsiteY40" fmla="*/ 2601533 h 4446156"/>
                <a:gd name="connsiteX41" fmla="*/ 638178 w 3703350"/>
                <a:gd name="connsiteY41" fmla="*/ 2717443 h 4446156"/>
                <a:gd name="connsiteX42" fmla="*/ 573784 w 3703350"/>
                <a:gd name="connsiteY42" fmla="*/ 2794716 h 4446156"/>
                <a:gd name="connsiteX43" fmla="*/ 548026 w 3703350"/>
                <a:gd name="connsiteY43" fmla="*/ 2910626 h 4446156"/>
                <a:gd name="connsiteX44" fmla="*/ 522268 w 3703350"/>
                <a:gd name="connsiteY44" fmla="*/ 3000778 h 4446156"/>
                <a:gd name="connsiteX45" fmla="*/ 509389 w 3703350"/>
                <a:gd name="connsiteY45" fmla="*/ 3103809 h 4446156"/>
                <a:gd name="connsiteX46" fmla="*/ 535147 w 3703350"/>
                <a:gd name="connsiteY46" fmla="*/ 3335629 h 4446156"/>
                <a:gd name="connsiteX47" fmla="*/ 586662 w 3703350"/>
                <a:gd name="connsiteY47" fmla="*/ 3361386 h 4446156"/>
                <a:gd name="connsiteX48" fmla="*/ 702572 w 3703350"/>
                <a:gd name="connsiteY48" fmla="*/ 3400023 h 4446156"/>
                <a:gd name="connsiteX49" fmla="*/ 1320758 w 3703350"/>
                <a:gd name="connsiteY49" fmla="*/ 3361386 h 4446156"/>
                <a:gd name="connsiteX50" fmla="*/ 1449547 w 3703350"/>
                <a:gd name="connsiteY50" fmla="*/ 3309871 h 4446156"/>
                <a:gd name="connsiteX51" fmla="*/ 1655609 w 3703350"/>
                <a:gd name="connsiteY51" fmla="*/ 3181082 h 4446156"/>
                <a:gd name="connsiteX52" fmla="*/ 1797276 w 3703350"/>
                <a:gd name="connsiteY52" fmla="*/ 2936383 h 4446156"/>
                <a:gd name="connsiteX53" fmla="*/ 1823034 w 3703350"/>
                <a:gd name="connsiteY53" fmla="*/ 2704564 h 4446156"/>
                <a:gd name="connsiteX54" fmla="*/ 1810155 w 3703350"/>
                <a:gd name="connsiteY54" fmla="*/ 2331076 h 4446156"/>
                <a:gd name="connsiteX55" fmla="*/ 1797276 w 3703350"/>
                <a:gd name="connsiteY55" fmla="*/ 2215167 h 4446156"/>
                <a:gd name="connsiteX56" fmla="*/ 1810155 w 3703350"/>
                <a:gd name="connsiteY56" fmla="*/ 2073499 h 4446156"/>
                <a:gd name="connsiteX57" fmla="*/ 1874550 w 3703350"/>
                <a:gd name="connsiteY57" fmla="*/ 2112136 h 4446156"/>
                <a:gd name="connsiteX58" fmla="*/ 1887429 w 3703350"/>
                <a:gd name="connsiteY58" fmla="*/ 2176530 h 4446156"/>
                <a:gd name="connsiteX59" fmla="*/ 1951823 w 3703350"/>
                <a:gd name="connsiteY59" fmla="*/ 2279561 h 4446156"/>
                <a:gd name="connsiteX60" fmla="*/ 1990460 w 3703350"/>
                <a:gd name="connsiteY60" fmla="*/ 2408350 h 4446156"/>
                <a:gd name="connsiteX61" fmla="*/ 2054854 w 3703350"/>
                <a:gd name="connsiteY61" fmla="*/ 2575775 h 4446156"/>
                <a:gd name="connsiteX62" fmla="*/ 2157885 w 3703350"/>
                <a:gd name="connsiteY62" fmla="*/ 3052293 h 4446156"/>
                <a:gd name="connsiteX63" fmla="*/ 2157885 w 3703350"/>
                <a:gd name="connsiteY63" fmla="*/ 3528812 h 4446156"/>
                <a:gd name="connsiteX64" fmla="*/ 2132127 w 3703350"/>
                <a:gd name="connsiteY64" fmla="*/ 3606085 h 4446156"/>
                <a:gd name="connsiteX65" fmla="*/ 2041975 w 3703350"/>
                <a:gd name="connsiteY65" fmla="*/ 3709116 h 4446156"/>
                <a:gd name="connsiteX66" fmla="*/ 1977581 w 3703350"/>
                <a:gd name="connsiteY66" fmla="*/ 3734874 h 4446156"/>
                <a:gd name="connsiteX67" fmla="*/ 1900307 w 3703350"/>
                <a:gd name="connsiteY67" fmla="*/ 3721995 h 4446156"/>
                <a:gd name="connsiteX68" fmla="*/ 1964702 w 3703350"/>
                <a:gd name="connsiteY68" fmla="*/ 3503054 h 4446156"/>
                <a:gd name="connsiteX69" fmla="*/ 1977581 w 3703350"/>
                <a:gd name="connsiteY69" fmla="*/ 3412902 h 4446156"/>
                <a:gd name="connsiteX70" fmla="*/ 2080612 w 3703350"/>
                <a:gd name="connsiteY70" fmla="*/ 3258355 h 4446156"/>
                <a:gd name="connsiteX71" fmla="*/ 2119248 w 3703350"/>
                <a:gd name="connsiteY71" fmla="*/ 3142445 h 4446156"/>
                <a:gd name="connsiteX72" fmla="*/ 2145006 w 3703350"/>
                <a:gd name="connsiteY72" fmla="*/ 3090930 h 4446156"/>
                <a:gd name="connsiteX73" fmla="*/ 2170764 w 3703350"/>
                <a:gd name="connsiteY73" fmla="*/ 2936383 h 4446156"/>
                <a:gd name="connsiteX74" fmla="*/ 2145006 w 3703350"/>
                <a:gd name="connsiteY74" fmla="*/ 2781837 h 4446156"/>
                <a:gd name="connsiteX75" fmla="*/ 2106369 w 3703350"/>
                <a:gd name="connsiteY75" fmla="*/ 2768958 h 4446156"/>
                <a:gd name="connsiteX76" fmla="*/ 2003338 w 3703350"/>
                <a:gd name="connsiteY76" fmla="*/ 2756079 h 4446156"/>
                <a:gd name="connsiteX77" fmla="*/ 1707124 w 3703350"/>
                <a:gd name="connsiteY77" fmla="*/ 2794716 h 4446156"/>
                <a:gd name="connsiteX78" fmla="*/ 1475305 w 3703350"/>
                <a:gd name="connsiteY78" fmla="*/ 2910626 h 4446156"/>
                <a:gd name="connsiteX79" fmla="*/ 1256364 w 3703350"/>
                <a:gd name="connsiteY79" fmla="*/ 3078051 h 4446156"/>
                <a:gd name="connsiteX80" fmla="*/ 1166212 w 3703350"/>
                <a:gd name="connsiteY80" fmla="*/ 3181082 h 4446156"/>
                <a:gd name="connsiteX81" fmla="*/ 1011665 w 3703350"/>
                <a:gd name="connsiteY81" fmla="*/ 3425781 h 4446156"/>
                <a:gd name="connsiteX82" fmla="*/ 973029 w 3703350"/>
                <a:gd name="connsiteY82" fmla="*/ 3618964 h 4446156"/>
                <a:gd name="connsiteX83" fmla="*/ 985907 w 3703350"/>
                <a:gd name="connsiteY83" fmla="*/ 3773510 h 4446156"/>
                <a:gd name="connsiteX84" fmla="*/ 1037423 w 3703350"/>
                <a:gd name="connsiteY84" fmla="*/ 3786389 h 4446156"/>
                <a:gd name="connsiteX85" fmla="*/ 1217727 w 3703350"/>
                <a:gd name="connsiteY85" fmla="*/ 3850783 h 4446156"/>
                <a:gd name="connsiteX86" fmla="*/ 1591214 w 3703350"/>
                <a:gd name="connsiteY86" fmla="*/ 3799268 h 4446156"/>
                <a:gd name="connsiteX87" fmla="*/ 1951823 w 3703350"/>
                <a:gd name="connsiteY87" fmla="*/ 3606085 h 4446156"/>
                <a:gd name="connsiteX88" fmla="*/ 2029096 w 3703350"/>
                <a:gd name="connsiteY88" fmla="*/ 3541691 h 4446156"/>
                <a:gd name="connsiteX89" fmla="*/ 2054854 w 3703350"/>
                <a:gd name="connsiteY89" fmla="*/ 3464417 h 4446156"/>
                <a:gd name="connsiteX90" fmla="*/ 2080612 w 3703350"/>
                <a:gd name="connsiteY90" fmla="*/ 3309871 h 4446156"/>
                <a:gd name="connsiteX91" fmla="*/ 2054854 w 3703350"/>
                <a:gd name="connsiteY91" fmla="*/ 3052293 h 4446156"/>
                <a:gd name="connsiteX92" fmla="*/ 2016217 w 3703350"/>
                <a:gd name="connsiteY92" fmla="*/ 2949262 h 4446156"/>
                <a:gd name="connsiteX93" fmla="*/ 1758640 w 3703350"/>
                <a:gd name="connsiteY93" fmla="*/ 2678806 h 4446156"/>
                <a:gd name="connsiteX94" fmla="*/ 1668488 w 3703350"/>
                <a:gd name="connsiteY94" fmla="*/ 2627291 h 4446156"/>
                <a:gd name="connsiteX95" fmla="*/ 1475305 w 3703350"/>
                <a:gd name="connsiteY95" fmla="*/ 2562896 h 4446156"/>
                <a:gd name="connsiteX96" fmla="*/ 1282122 w 3703350"/>
                <a:gd name="connsiteY96" fmla="*/ 2627291 h 4446156"/>
                <a:gd name="connsiteX97" fmla="*/ 1191969 w 3703350"/>
                <a:gd name="connsiteY97" fmla="*/ 2807595 h 4446156"/>
                <a:gd name="connsiteX98" fmla="*/ 1204848 w 3703350"/>
                <a:gd name="connsiteY98" fmla="*/ 3181082 h 4446156"/>
                <a:gd name="connsiteX99" fmla="*/ 1243485 w 3703350"/>
                <a:gd name="connsiteY99" fmla="*/ 3245476 h 4446156"/>
                <a:gd name="connsiteX100" fmla="*/ 1423789 w 3703350"/>
                <a:gd name="connsiteY100" fmla="*/ 3309871 h 4446156"/>
                <a:gd name="connsiteX101" fmla="*/ 1823034 w 3703350"/>
                <a:gd name="connsiteY101" fmla="*/ 3284113 h 4446156"/>
                <a:gd name="connsiteX102" fmla="*/ 2260916 w 3703350"/>
                <a:gd name="connsiteY102" fmla="*/ 3103809 h 4446156"/>
                <a:gd name="connsiteX103" fmla="*/ 2363947 w 3703350"/>
                <a:gd name="connsiteY103" fmla="*/ 3052293 h 4446156"/>
                <a:gd name="connsiteX104" fmla="*/ 2454099 w 3703350"/>
                <a:gd name="connsiteY104" fmla="*/ 3013657 h 4446156"/>
                <a:gd name="connsiteX105" fmla="*/ 2531372 w 3703350"/>
                <a:gd name="connsiteY105" fmla="*/ 2975020 h 4446156"/>
                <a:gd name="connsiteX106" fmla="*/ 2595767 w 3703350"/>
                <a:gd name="connsiteY106" fmla="*/ 2949262 h 4446156"/>
                <a:gd name="connsiteX107" fmla="*/ 2673040 w 3703350"/>
                <a:gd name="connsiteY107" fmla="*/ 2923505 h 4446156"/>
                <a:gd name="connsiteX108" fmla="*/ 2750313 w 3703350"/>
                <a:gd name="connsiteY108" fmla="*/ 2949262 h 4446156"/>
                <a:gd name="connsiteX109" fmla="*/ 2801829 w 3703350"/>
                <a:gd name="connsiteY109" fmla="*/ 2962141 h 4446156"/>
                <a:gd name="connsiteX110" fmla="*/ 2866223 w 3703350"/>
                <a:gd name="connsiteY110" fmla="*/ 3078051 h 4446156"/>
                <a:gd name="connsiteX111" fmla="*/ 2917738 w 3703350"/>
                <a:gd name="connsiteY111" fmla="*/ 3258355 h 4446156"/>
                <a:gd name="connsiteX112" fmla="*/ 2866223 w 3703350"/>
                <a:gd name="connsiteY112" fmla="*/ 3837905 h 4446156"/>
                <a:gd name="connsiteX113" fmla="*/ 2827586 w 3703350"/>
                <a:gd name="connsiteY113" fmla="*/ 3902299 h 4446156"/>
                <a:gd name="connsiteX114" fmla="*/ 2776071 w 3703350"/>
                <a:gd name="connsiteY114" fmla="*/ 3953814 h 4446156"/>
                <a:gd name="connsiteX115" fmla="*/ 2570009 w 3703350"/>
                <a:gd name="connsiteY115" fmla="*/ 3915178 h 4446156"/>
                <a:gd name="connsiteX116" fmla="*/ 2531372 w 3703350"/>
                <a:gd name="connsiteY116" fmla="*/ 3850783 h 4446156"/>
                <a:gd name="connsiteX117" fmla="*/ 2698798 w 3703350"/>
                <a:gd name="connsiteY117" fmla="*/ 3361386 h 4446156"/>
                <a:gd name="connsiteX118" fmla="*/ 2763192 w 3703350"/>
                <a:gd name="connsiteY118" fmla="*/ 3322750 h 4446156"/>
                <a:gd name="connsiteX119" fmla="*/ 2827586 w 3703350"/>
                <a:gd name="connsiteY119" fmla="*/ 3271234 h 4446156"/>
                <a:gd name="connsiteX120" fmla="*/ 2982133 w 3703350"/>
                <a:gd name="connsiteY120" fmla="*/ 3219719 h 4446156"/>
                <a:gd name="connsiteX121" fmla="*/ 3201074 w 3703350"/>
                <a:gd name="connsiteY121" fmla="*/ 3258355 h 4446156"/>
                <a:gd name="connsiteX122" fmla="*/ 3304105 w 3703350"/>
                <a:gd name="connsiteY122" fmla="*/ 3322750 h 4446156"/>
                <a:gd name="connsiteX123" fmla="*/ 3368499 w 3703350"/>
                <a:gd name="connsiteY123" fmla="*/ 3387144 h 4446156"/>
                <a:gd name="connsiteX124" fmla="*/ 3523045 w 3703350"/>
                <a:gd name="connsiteY124" fmla="*/ 3606085 h 4446156"/>
                <a:gd name="connsiteX125" fmla="*/ 3561682 w 3703350"/>
                <a:gd name="connsiteY125" fmla="*/ 3670479 h 4446156"/>
                <a:gd name="connsiteX126" fmla="*/ 3613198 w 3703350"/>
                <a:gd name="connsiteY126" fmla="*/ 3837905 h 4446156"/>
                <a:gd name="connsiteX127" fmla="*/ 3664713 w 3703350"/>
                <a:gd name="connsiteY127" fmla="*/ 3709116 h 4446156"/>
                <a:gd name="connsiteX128" fmla="*/ 3677592 w 3703350"/>
                <a:gd name="connsiteY128" fmla="*/ 3657600 h 4446156"/>
                <a:gd name="connsiteX129" fmla="*/ 3703350 w 3703350"/>
                <a:gd name="connsiteY129" fmla="*/ 3490175 h 4446156"/>
                <a:gd name="connsiteX130" fmla="*/ 3664713 w 3703350"/>
                <a:gd name="connsiteY130" fmla="*/ 3129567 h 4446156"/>
                <a:gd name="connsiteX131" fmla="*/ 3587440 w 3703350"/>
                <a:gd name="connsiteY131" fmla="*/ 3013657 h 4446156"/>
                <a:gd name="connsiteX132" fmla="*/ 3420014 w 3703350"/>
                <a:gd name="connsiteY132" fmla="*/ 2833353 h 4446156"/>
                <a:gd name="connsiteX133" fmla="*/ 3342741 w 3703350"/>
                <a:gd name="connsiteY133" fmla="*/ 2781837 h 4446156"/>
                <a:gd name="connsiteX134" fmla="*/ 3213953 w 3703350"/>
                <a:gd name="connsiteY134" fmla="*/ 2704564 h 4446156"/>
                <a:gd name="connsiteX135" fmla="*/ 3046527 w 3703350"/>
                <a:gd name="connsiteY135" fmla="*/ 2665927 h 4446156"/>
                <a:gd name="connsiteX136" fmla="*/ 2801829 w 3703350"/>
                <a:gd name="connsiteY136" fmla="*/ 2678806 h 4446156"/>
                <a:gd name="connsiteX137" fmla="*/ 2660161 w 3703350"/>
                <a:gd name="connsiteY137" fmla="*/ 2781837 h 4446156"/>
                <a:gd name="connsiteX138" fmla="*/ 2595767 w 3703350"/>
                <a:gd name="connsiteY138" fmla="*/ 2846231 h 4446156"/>
                <a:gd name="connsiteX139" fmla="*/ 2454099 w 3703350"/>
                <a:gd name="connsiteY139" fmla="*/ 3155324 h 4446156"/>
                <a:gd name="connsiteX140" fmla="*/ 2428341 w 3703350"/>
                <a:gd name="connsiteY140" fmla="*/ 3309871 h 4446156"/>
                <a:gd name="connsiteX141" fmla="*/ 2466978 w 3703350"/>
                <a:gd name="connsiteY141" fmla="*/ 3464417 h 4446156"/>
                <a:gd name="connsiteX142" fmla="*/ 2531372 w 3703350"/>
                <a:gd name="connsiteY142" fmla="*/ 3477296 h 4446156"/>
                <a:gd name="connsiteX143" fmla="*/ 2737434 w 3703350"/>
                <a:gd name="connsiteY143" fmla="*/ 3451538 h 4446156"/>
                <a:gd name="connsiteX144" fmla="*/ 2801829 w 3703350"/>
                <a:gd name="connsiteY144" fmla="*/ 3425781 h 4446156"/>
                <a:gd name="connsiteX145" fmla="*/ 2956375 w 3703350"/>
                <a:gd name="connsiteY145" fmla="*/ 3309871 h 4446156"/>
                <a:gd name="connsiteX146" fmla="*/ 3007891 w 3703350"/>
                <a:gd name="connsiteY146" fmla="*/ 3232598 h 4446156"/>
                <a:gd name="connsiteX147" fmla="*/ 3007891 w 3703350"/>
                <a:gd name="connsiteY147" fmla="*/ 3026536 h 4446156"/>
                <a:gd name="connsiteX148" fmla="*/ 2904860 w 3703350"/>
                <a:gd name="connsiteY148" fmla="*/ 2910626 h 4446156"/>
                <a:gd name="connsiteX149" fmla="*/ 2853344 w 3703350"/>
                <a:gd name="connsiteY149" fmla="*/ 2871989 h 4446156"/>
                <a:gd name="connsiteX150" fmla="*/ 2724555 w 3703350"/>
                <a:gd name="connsiteY150" fmla="*/ 2846231 h 4446156"/>
                <a:gd name="connsiteX151" fmla="*/ 2570009 w 3703350"/>
                <a:gd name="connsiteY151" fmla="*/ 2923505 h 4446156"/>
                <a:gd name="connsiteX152" fmla="*/ 2492736 w 3703350"/>
                <a:gd name="connsiteY152" fmla="*/ 3026536 h 4446156"/>
                <a:gd name="connsiteX153" fmla="*/ 2415462 w 3703350"/>
                <a:gd name="connsiteY153" fmla="*/ 3193961 h 4446156"/>
                <a:gd name="connsiteX154" fmla="*/ 2389705 w 3703350"/>
                <a:gd name="connsiteY154" fmla="*/ 3284113 h 4446156"/>
                <a:gd name="connsiteX155" fmla="*/ 2518493 w 3703350"/>
                <a:gd name="connsiteY155" fmla="*/ 3567448 h 4446156"/>
                <a:gd name="connsiteX156" fmla="*/ 2608645 w 3703350"/>
                <a:gd name="connsiteY156" fmla="*/ 3554569 h 4446156"/>
                <a:gd name="connsiteX157" fmla="*/ 2673040 w 3703350"/>
                <a:gd name="connsiteY157" fmla="*/ 3528812 h 4446156"/>
                <a:gd name="connsiteX158" fmla="*/ 2853344 w 3703350"/>
                <a:gd name="connsiteY158" fmla="*/ 3374265 h 4446156"/>
                <a:gd name="connsiteX159" fmla="*/ 2930617 w 3703350"/>
                <a:gd name="connsiteY159" fmla="*/ 3232598 h 4446156"/>
                <a:gd name="connsiteX160" fmla="*/ 2917738 w 3703350"/>
                <a:gd name="connsiteY160" fmla="*/ 2807595 h 4446156"/>
                <a:gd name="connsiteX161" fmla="*/ 2866223 w 3703350"/>
                <a:gd name="connsiteY161" fmla="*/ 2730322 h 4446156"/>
                <a:gd name="connsiteX162" fmla="*/ 2788950 w 3703350"/>
                <a:gd name="connsiteY162" fmla="*/ 2678806 h 4446156"/>
                <a:gd name="connsiteX163" fmla="*/ 2711676 w 3703350"/>
                <a:gd name="connsiteY163" fmla="*/ 2820474 h 4446156"/>
                <a:gd name="connsiteX164" fmla="*/ 2698798 w 3703350"/>
                <a:gd name="connsiteY164" fmla="*/ 2923505 h 4446156"/>
                <a:gd name="connsiteX165" fmla="*/ 2647282 w 3703350"/>
                <a:gd name="connsiteY165" fmla="*/ 3206840 h 4446156"/>
                <a:gd name="connsiteX166" fmla="*/ 2724555 w 3703350"/>
                <a:gd name="connsiteY166" fmla="*/ 3644722 h 4446156"/>
                <a:gd name="connsiteX167" fmla="*/ 2763192 w 3703350"/>
                <a:gd name="connsiteY167" fmla="*/ 3657600 h 4446156"/>
                <a:gd name="connsiteX168" fmla="*/ 2930617 w 3703350"/>
                <a:gd name="connsiteY168" fmla="*/ 3618964 h 4446156"/>
                <a:gd name="connsiteX169" fmla="*/ 3072285 w 3703350"/>
                <a:gd name="connsiteY169" fmla="*/ 3503054 h 4446156"/>
                <a:gd name="connsiteX170" fmla="*/ 3188195 w 3703350"/>
                <a:gd name="connsiteY170" fmla="*/ 3400023 h 4446156"/>
                <a:gd name="connsiteX171" fmla="*/ 3278347 w 3703350"/>
                <a:gd name="connsiteY171" fmla="*/ 3129567 h 4446156"/>
                <a:gd name="connsiteX172" fmla="*/ 3278347 w 3703350"/>
                <a:gd name="connsiteY172" fmla="*/ 2704564 h 4446156"/>
                <a:gd name="connsiteX173" fmla="*/ 3239710 w 3703350"/>
                <a:gd name="connsiteY173" fmla="*/ 2562896 h 4446156"/>
                <a:gd name="connsiteX174" fmla="*/ 3213953 w 3703350"/>
                <a:gd name="connsiteY174" fmla="*/ 2421229 h 4446156"/>
                <a:gd name="connsiteX175" fmla="*/ 3007891 w 3703350"/>
                <a:gd name="connsiteY175" fmla="*/ 2047741 h 4446156"/>
                <a:gd name="connsiteX176" fmla="*/ 2866223 w 3703350"/>
                <a:gd name="connsiteY176" fmla="*/ 1854558 h 4446156"/>
                <a:gd name="connsiteX177" fmla="*/ 2737434 w 3703350"/>
                <a:gd name="connsiteY177" fmla="*/ 1700012 h 4446156"/>
                <a:gd name="connsiteX178" fmla="*/ 2673040 w 3703350"/>
                <a:gd name="connsiteY178" fmla="*/ 1674254 h 4446156"/>
                <a:gd name="connsiteX179" fmla="*/ 2621524 w 3703350"/>
                <a:gd name="connsiteY179" fmla="*/ 1648496 h 4446156"/>
                <a:gd name="connsiteX180" fmla="*/ 2595767 w 3703350"/>
                <a:gd name="connsiteY180" fmla="*/ 1712891 h 4446156"/>
                <a:gd name="connsiteX181" fmla="*/ 2685919 w 3703350"/>
                <a:gd name="connsiteY181" fmla="*/ 1790164 h 4446156"/>
                <a:gd name="connsiteX182" fmla="*/ 2866223 w 3703350"/>
                <a:gd name="connsiteY182" fmla="*/ 1764406 h 4446156"/>
                <a:gd name="connsiteX183" fmla="*/ 2904860 w 3703350"/>
                <a:gd name="connsiteY183" fmla="*/ 1738648 h 4446156"/>
                <a:gd name="connsiteX184" fmla="*/ 2956375 w 3703350"/>
                <a:gd name="connsiteY184" fmla="*/ 1674254 h 4446156"/>
                <a:gd name="connsiteX185" fmla="*/ 2982133 w 3703350"/>
                <a:gd name="connsiteY185" fmla="*/ 1429555 h 4446156"/>
                <a:gd name="connsiteX186" fmla="*/ 2969254 w 3703350"/>
                <a:gd name="connsiteY186" fmla="*/ 1390919 h 4446156"/>
                <a:gd name="connsiteX187" fmla="*/ 2866223 w 3703350"/>
                <a:gd name="connsiteY187" fmla="*/ 1365161 h 4446156"/>
                <a:gd name="connsiteX188" fmla="*/ 2788950 w 3703350"/>
                <a:gd name="connsiteY188" fmla="*/ 1390919 h 4446156"/>
                <a:gd name="connsiteX189" fmla="*/ 2673040 w 3703350"/>
                <a:gd name="connsiteY189" fmla="*/ 1455313 h 4446156"/>
                <a:gd name="connsiteX190" fmla="*/ 2634403 w 3703350"/>
                <a:gd name="connsiteY190" fmla="*/ 1519707 h 4446156"/>
                <a:gd name="connsiteX191" fmla="*/ 2544251 w 3703350"/>
                <a:gd name="connsiteY191" fmla="*/ 1648496 h 4446156"/>
                <a:gd name="connsiteX192" fmla="*/ 2518493 w 3703350"/>
                <a:gd name="connsiteY192" fmla="*/ 1712891 h 4446156"/>
                <a:gd name="connsiteX193" fmla="*/ 2479857 w 3703350"/>
                <a:gd name="connsiteY193" fmla="*/ 1790164 h 4446156"/>
                <a:gd name="connsiteX194" fmla="*/ 2492736 w 3703350"/>
                <a:gd name="connsiteY194" fmla="*/ 1931831 h 4446156"/>
                <a:gd name="connsiteX195" fmla="*/ 2544251 w 3703350"/>
                <a:gd name="connsiteY195" fmla="*/ 1996226 h 4446156"/>
                <a:gd name="connsiteX196" fmla="*/ 2582888 w 3703350"/>
                <a:gd name="connsiteY196" fmla="*/ 2073499 h 4446156"/>
                <a:gd name="connsiteX197" fmla="*/ 2750313 w 3703350"/>
                <a:gd name="connsiteY197" fmla="*/ 2331076 h 4446156"/>
                <a:gd name="connsiteX198" fmla="*/ 2840465 w 3703350"/>
                <a:gd name="connsiteY198" fmla="*/ 2485623 h 4446156"/>
                <a:gd name="connsiteX199" fmla="*/ 2866223 w 3703350"/>
                <a:gd name="connsiteY199" fmla="*/ 2601533 h 4446156"/>
                <a:gd name="connsiteX200" fmla="*/ 2879102 w 3703350"/>
                <a:gd name="connsiteY200" fmla="*/ 2653048 h 4446156"/>
                <a:gd name="connsiteX201" fmla="*/ 2853344 w 3703350"/>
                <a:gd name="connsiteY201" fmla="*/ 2743200 h 4446156"/>
                <a:gd name="connsiteX202" fmla="*/ 2814707 w 3703350"/>
                <a:gd name="connsiteY202" fmla="*/ 2768958 h 4446156"/>
                <a:gd name="connsiteX203" fmla="*/ 2621524 w 3703350"/>
                <a:gd name="connsiteY203" fmla="*/ 2717443 h 4446156"/>
                <a:gd name="connsiteX204" fmla="*/ 2557130 w 3703350"/>
                <a:gd name="connsiteY204" fmla="*/ 2665927 h 4446156"/>
                <a:gd name="connsiteX205" fmla="*/ 2454099 w 3703350"/>
                <a:gd name="connsiteY205" fmla="*/ 2550017 h 4446156"/>
                <a:gd name="connsiteX206" fmla="*/ 2415462 w 3703350"/>
                <a:gd name="connsiteY206" fmla="*/ 2343955 h 4446156"/>
                <a:gd name="connsiteX207" fmla="*/ 2441220 w 3703350"/>
                <a:gd name="connsiteY207" fmla="*/ 2125014 h 4446156"/>
                <a:gd name="connsiteX208" fmla="*/ 2454099 w 3703350"/>
                <a:gd name="connsiteY208" fmla="*/ 2060620 h 4446156"/>
                <a:gd name="connsiteX209" fmla="*/ 2479857 w 3703350"/>
                <a:gd name="connsiteY209" fmla="*/ 1996226 h 4446156"/>
                <a:gd name="connsiteX210" fmla="*/ 2466978 w 3703350"/>
                <a:gd name="connsiteY210" fmla="*/ 1661375 h 4446156"/>
                <a:gd name="connsiteX211" fmla="*/ 2389705 w 3703350"/>
                <a:gd name="connsiteY211" fmla="*/ 1622738 h 4446156"/>
                <a:gd name="connsiteX212" fmla="*/ 2170764 w 3703350"/>
                <a:gd name="connsiteY212" fmla="*/ 1584102 h 4446156"/>
                <a:gd name="connsiteX213" fmla="*/ 1707124 w 3703350"/>
                <a:gd name="connsiteY213" fmla="*/ 1725769 h 4446156"/>
                <a:gd name="connsiteX214" fmla="*/ 1526820 w 3703350"/>
                <a:gd name="connsiteY214" fmla="*/ 1841679 h 4446156"/>
                <a:gd name="connsiteX215" fmla="*/ 1423789 w 3703350"/>
                <a:gd name="connsiteY215" fmla="*/ 1983347 h 4446156"/>
                <a:gd name="connsiteX216" fmla="*/ 1333637 w 3703350"/>
                <a:gd name="connsiteY216" fmla="*/ 2266682 h 4446156"/>
                <a:gd name="connsiteX217" fmla="*/ 1385153 w 3703350"/>
                <a:gd name="connsiteY217" fmla="*/ 2434107 h 4446156"/>
                <a:gd name="connsiteX218" fmla="*/ 1462426 w 3703350"/>
                <a:gd name="connsiteY218" fmla="*/ 2421229 h 4446156"/>
                <a:gd name="connsiteX219" fmla="*/ 1501062 w 3703350"/>
                <a:gd name="connsiteY219" fmla="*/ 2292440 h 4446156"/>
                <a:gd name="connsiteX220" fmla="*/ 1488184 w 3703350"/>
                <a:gd name="connsiteY220" fmla="*/ 2125014 h 4446156"/>
                <a:gd name="connsiteX221" fmla="*/ 1449547 w 3703350"/>
                <a:gd name="connsiteY221" fmla="*/ 2047741 h 4446156"/>
                <a:gd name="connsiteX222" fmla="*/ 1269243 w 3703350"/>
                <a:gd name="connsiteY222" fmla="*/ 1828800 h 4446156"/>
                <a:gd name="connsiteX223" fmla="*/ 1179091 w 3703350"/>
                <a:gd name="connsiteY223" fmla="*/ 1790164 h 4446156"/>
                <a:gd name="connsiteX224" fmla="*/ 1088938 w 3703350"/>
                <a:gd name="connsiteY224" fmla="*/ 1738648 h 4446156"/>
                <a:gd name="connsiteX225" fmla="*/ 973029 w 3703350"/>
                <a:gd name="connsiteY225" fmla="*/ 1700012 h 4446156"/>
                <a:gd name="connsiteX226" fmla="*/ 882876 w 3703350"/>
                <a:gd name="connsiteY226" fmla="*/ 1661375 h 4446156"/>
                <a:gd name="connsiteX227" fmla="*/ 805603 w 3703350"/>
                <a:gd name="connsiteY227" fmla="*/ 1648496 h 4446156"/>
                <a:gd name="connsiteX228" fmla="*/ 586662 w 3703350"/>
                <a:gd name="connsiteY228" fmla="*/ 1622738 h 4446156"/>
                <a:gd name="connsiteX229" fmla="*/ 509389 w 3703350"/>
                <a:gd name="connsiteY229" fmla="*/ 1648496 h 4446156"/>
                <a:gd name="connsiteX230" fmla="*/ 483631 w 3703350"/>
                <a:gd name="connsiteY230" fmla="*/ 1687133 h 4446156"/>
                <a:gd name="connsiteX231" fmla="*/ 573784 w 3703350"/>
                <a:gd name="connsiteY231" fmla="*/ 2009105 h 4446156"/>
                <a:gd name="connsiteX232" fmla="*/ 805603 w 3703350"/>
                <a:gd name="connsiteY232" fmla="*/ 2240924 h 4446156"/>
                <a:gd name="connsiteX233" fmla="*/ 882876 w 3703350"/>
                <a:gd name="connsiteY233" fmla="*/ 2331076 h 4446156"/>
                <a:gd name="connsiteX234" fmla="*/ 985907 w 3703350"/>
                <a:gd name="connsiteY234" fmla="*/ 2421229 h 4446156"/>
                <a:gd name="connsiteX235" fmla="*/ 1140454 w 3703350"/>
                <a:gd name="connsiteY235" fmla="*/ 2614412 h 4446156"/>
                <a:gd name="connsiteX236" fmla="*/ 1256364 w 3703350"/>
                <a:gd name="connsiteY236" fmla="*/ 2884868 h 4446156"/>
                <a:gd name="connsiteX237" fmla="*/ 1204848 w 3703350"/>
                <a:gd name="connsiteY237" fmla="*/ 3258355 h 4446156"/>
                <a:gd name="connsiteX238" fmla="*/ 1166212 w 3703350"/>
                <a:gd name="connsiteY238" fmla="*/ 3309871 h 4446156"/>
                <a:gd name="connsiteX239" fmla="*/ 1063181 w 3703350"/>
                <a:gd name="connsiteY239" fmla="*/ 3296992 h 4446156"/>
                <a:gd name="connsiteX240" fmla="*/ 1037423 w 3703350"/>
                <a:gd name="connsiteY240" fmla="*/ 3245476 h 4446156"/>
                <a:gd name="connsiteX241" fmla="*/ 1076060 w 3703350"/>
                <a:gd name="connsiteY241" fmla="*/ 3052293 h 4446156"/>
                <a:gd name="connsiteX242" fmla="*/ 1114696 w 3703350"/>
                <a:gd name="connsiteY242" fmla="*/ 3000778 h 4446156"/>
                <a:gd name="connsiteX243" fmla="*/ 1153333 w 3703350"/>
                <a:gd name="connsiteY243" fmla="*/ 2923505 h 4446156"/>
                <a:gd name="connsiteX244" fmla="*/ 1320758 w 3703350"/>
                <a:gd name="connsiteY244" fmla="*/ 2717443 h 4446156"/>
                <a:gd name="connsiteX245" fmla="*/ 1398031 w 3703350"/>
                <a:gd name="connsiteY245" fmla="*/ 2562896 h 4446156"/>
                <a:gd name="connsiteX246" fmla="*/ 1436668 w 3703350"/>
                <a:gd name="connsiteY246" fmla="*/ 2434107 h 4446156"/>
                <a:gd name="connsiteX247" fmla="*/ 1423789 w 3703350"/>
                <a:gd name="connsiteY247" fmla="*/ 2253803 h 4446156"/>
                <a:gd name="connsiteX248" fmla="*/ 1372274 w 3703350"/>
                <a:gd name="connsiteY248" fmla="*/ 2240924 h 4446156"/>
                <a:gd name="connsiteX249" fmla="*/ 1256364 w 3703350"/>
                <a:gd name="connsiteY249" fmla="*/ 2215167 h 4446156"/>
                <a:gd name="connsiteX250" fmla="*/ 1101817 w 3703350"/>
                <a:gd name="connsiteY250" fmla="*/ 2266682 h 4446156"/>
                <a:gd name="connsiteX251" fmla="*/ 1037423 w 3703350"/>
                <a:gd name="connsiteY251" fmla="*/ 2318198 h 4446156"/>
                <a:gd name="connsiteX252" fmla="*/ 921513 w 3703350"/>
                <a:gd name="connsiteY252" fmla="*/ 2472744 h 4446156"/>
                <a:gd name="connsiteX253" fmla="*/ 882876 w 3703350"/>
                <a:gd name="connsiteY253" fmla="*/ 2601533 h 4446156"/>
                <a:gd name="connsiteX254" fmla="*/ 831361 w 3703350"/>
                <a:gd name="connsiteY254" fmla="*/ 2717443 h 4446156"/>
                <a:gd name="connsiteX255" fmla="*/ 792724 w 3703350"/>
                <a:gd name="connsiteY255" fmla="*/ 2859110 h 4446156"/>
                <a:gd name="connsiteX256" fmla="*/ 844240 w 3703350"/>
                <a:gd name="connsiteY256" fmla="*/ 3206840 h 4446156"/>
                <a:gd name="connsiteX257" fmla="*/ 1179091 w 3703350"/>
                <a:gd name="connsiteY257" fmla="*/ 3232598 h 4446156"/>
                <a:gd name="connsiteX258" fmla="*/ 1243485 w 3703350"/>
                <a:gd name="connsiteY258" fmla="*/ 3181082 h 4446156"/>
                <a:gd name="connsiteX259" fmla="*/ 1320758 w 3703350"/>
                <a:gd name="connsiteY259" fmla="*/ 3129567 h 4446156"/>
                <a:gd name="connsiteX260" fmla="*/ 1423789 w 3703350"/>
                <a:gd name="connsiteY260" fmla="*/ 2962141 h 4446156"/>
                <a:gd name="connsiteX261" fmla="*/ 1501062 w 3703350"/>
                <a:gd name="connsiteY261" fmla="*/ 2756079 h 4446156"/>
                <a:gd name="connsiteX262" fmla="*/ 1526820 w 3703350"/>
                <a:gd name="connsiteY262" fmla="*/ 2640169 h 4446156"/>
                <a:gd name="connsiteX263" fmla="*/ 1526820 w 3703350"/>
                <a:gd name="connsiteY263" fmla="*/ 2137893 h 4446156"/>
                <a:gd name="connsiteX264" fmla="*/ 1333637 w 3703350"/>
                <a:gd name="connsiteY264" fmla="*/ 1777285 h 4446156"/>
                <a:gd name="connsiteX265" fmla="*/ 1269243 w 3703350"/>
                <a:gd name="connsiteY265" fmla="*/ 1725769 h 4446156"/>
                <a:gd name="connsiteX266" fmla="*/ 1179091 w 3703350"/>
                <a:gd name="connsiteY266" fmla="*/ 1661375 h 4446156"/>
                <a:gd name="connsiteX267" fmla="*/ 1011665 w 3703350"/>
                <a:gd name="connsiteY267" fmla="*/ 1687133 h 4446156"/>
                <a:gd name="connsiteX268" fmla="*/ 985907 w 3703350"/>
                <a:gd name="connsiteY268" fmla="*/ 1764406 h 4446156"/>
                <a:gd name="connsiteX269" fmla="*/ 998786 w 3703350"/>
                <a:gd name="connsiteY269" fmla="*/ 1970468 h 4446156"/>
                <a:gd name="connsiteX270" fmla="*/ 1011665 w 3703350"/>
                <a:gd name="connsiteY270" fmla="*/ 2009105 h 4446156"/>
                <a:gd name="connsiteX271" fmla="*/ 1050302 w 3703350"/>
                <a:gd name="connsiteY271" fmla="*/ 2047741 h 4446156"/>
                <a:gd name="connsiteX272" fmla="*/ 1166212 w 3703350"/>
                <a:gd name="connsiteY272" fmla="*/ 2073499 h 4446156"/>
                <a:gd name="connsiteX273" fmla="*/ 1642730 w 3703350"/>
                <a:gd name="connsiteY273" fmla="*/ 2047741 h 4446156"/>
                <a:gd name="connsiteX274" fmla="*/ 1784398 w 3703350"/>
                <a:gd name="connsiteY274" fmla="*/ 1970468 h 4446156"/>
                <a:gd name="connsiteX275" fmla="*/ 1848792 w 3703350"/>
                <a:gd name="connsiteY275" fmla="*/ 1918953 h 4446156"/>
                <a:gd name="connsiteX276" fmla="*/ 1887429 w 3703350"/>
                <a:gd name="connsiteY276" fmla="*/ 1867437 h 4446156"/>
                <a:gd name="connsiteX277" fmla="*/ 1938944 w 3703350"/>
                <a:gd name="connsiteY277" fmla="*/ 1712891 h 4446156"/>
                <a:gd name="connsiteX278" fmla="*/ 1848792 w 3703350"/>
                <a:gd name="connsiteY278" fmla="*/ 1378040 h 4446156"/>
                <a:gd name="connsiteX279" fmla="*/ 1771519 w 3703350"/>
                <a:gd name="connsiteY279" fmla="*/ 1326524 h 4446156"/>
                <a:gd name="connsiteX280" fmla="*/ 1604093 w 3703350"/>
                <a:gd name="connsiteY280" fmla="*/ 1210614 h 4446156"/>
                <a:gd name="connsiteX281" fmla="*/ 1501062 w 3703350"/>
                <a:gd name="connsiteY281" fmla="*/ 1171978 h 4446156"/>
                <a:gd name="connsiteX282" fmla="*/ 1333637 w 3703350"/>
                <a:gd name="connsiteY282" fmla="*/ 1120462 h 4446156"/>
                <a:gd name="connsiteX283" fmla="*/ 1011665 w 3703350"/>
                <a:gd name="connsiteY283" fmla="*/ 1249251 h 4446156"/>
                <a:gd name="connsiteX284" fmla="*/ 973029 w 3703350"/>
                <a:gd name="connsiteY284" fmla="*/ 1300767 h 4446156"/>
                <a:gd name="connsiteX285" fmla="*/ 934392 w 3703350"/>
                <a:gd name="connsiteY285" fmla="*/ 1416676 h 4446156"/>
                <a:gd name="connsiteX286" fmla="*/ 921513 w 3703350"/>
                <a:gd name="connsiteY286" fmla="*/ 1481071 h 4446156"/>
                <a:gd name="connsiteX287" fmla="*/ 908634 w 3703350"/>
                <a:gd name="connsiteY287" fmla="*/ 1519707 h 4446156"/>
                <a:gd name="connsiteX288" fmla="*/ 934392 w 3703350"/>
                <a:gd name="connsiteY288" fmla="*/ 1622738 h 4446156"/>
                <a:gd name="connsiteX289" fmla="*/ 998786 w 3703350"/>
                <a:gd name="connsiteY289" fmla="*/ 1648496 h 4446156"/>
                <a:gd name="connsiteX290" fmla="*/ 1436668 w 3703350"/>
                <a:gd name="connsiteY290" fmla="*/ 1596981 h 4446156"/>
                <a:gd name="connsiteX291" fmla="*/ 1681367 w 3703350"/>
                <a:gd name="connsiteY291" fmla="*/ 1455313 h 4446156"/>
                <a:gd name="connsiteX292" fmla="*/ 1745761 w 3703350"/>
                <a:gd name="connsiteY292" fmla="*/ 1378040 h 4446156"/>
                <a:gd name="connsiteX293" fmla="*/ 1797276 w 3703350"/>
                <a:gd name="connsiteY293" fmla="*/ 1352282 h 4446156"/>
                <a:gd name="connsiteX294" fmla="*/ 1848792 w 3703350"/>
                <a:gd name="connsiteY294" fmla="*/ 1300767 h 4446156"/>
                <a:gd name="connsiteX295" fmla="*/ 1874550 w 3703350"/>
                <a:gd name="connsiteY295" fmla="*/ 1223493 h 4446156"/>
                <a:gd name="connsiteX296" fmla="*/ 1823034 w 3703350"/>
                <a:gd name="connsiteY296" fmla="*/ 1081826 h 4446156"/>
                <a:gd name="connsiteX297" fmla="*/ 1565457 w 3703350"/>
                <a:gd name="connsiteY297" fmla="*/ 1004553 h 4446156"/>
                <a:gd name="connsiteX298" fmla="*/ 1359395 w 3703350"/>
                <a:gd name="connsiteY298" fmla="*/ 1043189 h 4446156"/>
                <a:gd name="connsiteX299" fmla="*/ 1282122 w 3703350"/>
                <a:gd name="connsiteY299" fmla="*/ 1171978 h 4446156"/>
                <a:gd name="connsiteX300" fmla="*/ 1269243 w 3703350"/>
                <a:gd name="connsiteY300" fmla="*/ 1223493 h 4446156"/>
                <a:gd name="connsiteX301" fmla="*/ 1346516 w 3703350"/>
                <a:gd name="connsiteY301" fmla="*/ 1455313 h 4446156"/>
                <a:gd name="connsiteX302" fmla="*/ 1449547 w 3703350"/>
                <a:gd name="connsiteY302" fmla="*/ 1545465 h 4446156"/>
                <a:gd name="connsiteX303" fmla="*/ 1565457 w 3703350"/>
                <a:gd name="connsiteY303" fmla="*/ 1571223 h 4446156"/>
                <a:gd name="connsiteX304" fmla="*/ 1810155 w 3703350"/>
                <a:gd name="connsiteY304" fmla="*/ 1622738 h 4446156"/>
                <a:gd name="connsiteX305" fmla="*/ 2415462 w 3703350"/>
                <a:gd name="connsiteY305" fmla="*/ 1596981 h 4446156"/>
                <a:gd name="connsiteX306" fmla="*/ 2531372 w 3703350"/>
                <a:gd name="connsiteY306" fmla="*/ 1558344 h 4446156"/>
                <a:gd name="connsiteX307" fmla="*/ 2634403 w 3703350"/>
                <a:gd name="connsiteY307" fmla="*/ 1506829 h 4446156"/>
                <a:gd name="connsiteX308" fmla="*/ 2750313 w 3703350"/>
                <a:gd name="connsiteY308" fmla="*/ 1455313 h 4446156"/>
                <a:gd name="connsiteX309" fmla="*/ 2943496 w 3703350"/>
                <a:gd name="connsiteY309" fmla="*/ 1146220 h 4446156"/>
                <a:gd name="connsiteX310" fmla="*/ 2995012 w 3703350"/>
                <a:gd name="connsiteY310" fmla="*/ 914400 h 4446156"/>
                <a:gd name="connsiteX311" fmla="*/ 2917738 w 3703350"/>
                <a:gd name="connsiteY311" fmla="*/ 425003 h 4446156"/>
                <a:gd name="connsiteX312" fmla="*/ 2776071 w 3703350"/>
                <a:gd name="connsiteY312" fmla="*/ 141668 h 4446156"/>
                <a:gd name="connsiteX313" fmla="*/ 2698798 w 3703350"/>
                <a:gd name="connsiteY313" fmla="*/ 51516 h 4446156"/>
                <a:gd name="connsiteX314" fmla="*/ 2673040 w 3703350"/>
                <a:gd name="connsiteY314" fmla="*/ 12879 h 4446156"/>
                <a:gd name="connsiteX315" fmla="*/ 2634403 w 3703350"/>
                <a:gd name="connsiteY315" fmla="*/ 0 h 4446156"/>
                <a:gd name="connsiteX316" fmla="*/ 2582888 w 3703350"/>
                <a:gd name="connsiteY316" fmla="*/ 25758 h 4446156"/>
                <a:gd name="connsiteX317" fmla="*/ 2479857 w 3703350"/>
                <a:gd name="connsiteY317" fmla="*/ 51516 h 4446156"/>
                <a:gd name="connsiteX318" fmla="*/ 2312431 w 3703350"/>
                <a:gd name="connsiteY318" fmla="*/ 115910 h 4446156"/>
                <a:gd name="connsiteX319" fmla="*/ 2273795 w 3703350"/>
                <a:gd name="connsiteY319" fmla="*/ 154547 h 4446156"/>
                <a:gd name="connsiteX320" fmla="*/ 2157885 w 3703350"/>
                <a:gd name="connsiteY320" fmla="*/ 244699 h 4446156"/>
                <a:gd name="connsiteX321" fmla="*/ 2041975 w 3703350"/>
                <a:gd name="connsiteY321" fmla="*/ 347730 h 4446156"/>
                <a:gd name="connsiteX322" fmla="*/ 1990460 w 3703350"/>
                <a:gd name="connsiteY322" fmla="*/ 489398 h 4446156"/>
                <a:gd name="connsiteX323" fmla="*/ 1951823 w 3703350"/>
                <a:gd name="connsiteY323" fmla="*/ 605307 h 4446156"/>
                <a:gd name="connsiteX324" fmla="*/ 1977581 w 3703350"/>
                <a:gd name="connsiteY324" fmla="*/ 798491 h 4446156"/>
                <a:gd name="connsiteX325" fmla="*/ 2093491 w 3703350"/>
                <a:gd name="connsiteY325" fmla="*/ 888643 h 4446156"/>
                <a:gd name="connsiteX326" fmla="*/ 2145006 w 3703350"/>
                <a:gd name="connsiteY326" fmla="*/ 927279 h 4446156"/>
                <a:gd name="connsiteX327" fmla="*/ 2338189 w 3703350"/>
                <a:gd name="connsiteY327" fmla="*/ 991674 h 4446156"/>
                <a:gd name="connsiteX328" fmla="*/ 2428341 w 3703350"/>
                <a:gd name="connsiteY328" fmla="*/ 1043189 h 4446156"/>
                <a:gd name="connsiteX329" fmla="*/ 2531372 w 3703350"/>
                <a:gd name="connsiteY329" fmla="*/ 1081826 h 4446156"/>
                <a:gd name="connsiteX330" fmla="*/ 2685919 w 3703350"/>
                <a:gd name="connsiteY330" fmla="*/ 1184857 h 4446156"/>
                <a:gd name="connsiteX331" fmla="*/ 2750313 w 3703350"/>
                <a:gd name="connsiteY331" fmla="*/ 1249251 h 4446156"/>
                <a:gd name="connsiteX332" fmla="*/ 2776071 w 3703350"/>
                <a:gd name="connsiteY332" fmla="*/ 1287888 h 4446156"/>
                <a:gd name="connsiteX333" fmla="*/ 2788950 w 3703350"/>
                <a:gd name="connsiteY333" fmla="*/ 1352282 h 4446156"/>
                <a:gd name="connsiteX334" fmla="*/ 2801829 w 3703350"/>
                <a:gd name="connsiteY334" fmla="*/ 1390919 h 4446156"/>
                <a:gd name="connsiteX335" fmla="*/ 2647282 w 3703350"/>
                <a:gd name="connsiteY335" fmla="*/ 1584102 h 4446156"/>
                <a:gd name="connsiteX336" fmla="*/ 2441220 w 3703350"/>
                <a:gd name="connsiteY336" fmla="*/ 1558344 h 4446156"/>
                <a:gd name="connsiteX337" fmla="*/ 2312431 w 3703350"/>
                <a:gd name="connsiteY337" fmla="*/ 1455313 h 4446156"/>
                <a:gd name="connsiteX338" fmla="*/ 2248037 w 3703350"/>
                <a:gd name="connsiteY338" fmla="*/ 1403798 h 4446156"/>
                <a:gd name="connsiteX339" fmla="*/ 2170764 w 3703350"/>
                <a:gd name="connsiteY339" fmla="*/ 1275009 h 4446156"/>
                <a:gd name="connsiteX340" fmla="*/ 2132127 w 3703350"/>
                <a:gd name="connsiteY340" fmla="*/ 1223493 h 4446156"/>
                <a:gd name="connsiteX341" fmla="*/ 2029096 w 3703350"/>
                <a:gd name="connsiteY341" fmla="*/ 991674 h 4446156"/>
                <a:gd name="connsiteX342" fmla="*/ 2016217 w 3703350"/>
                <a:gd name="connsiteY342" fmla="*/ 901522 h 4446156"/>
                <a:gd name="connsiteX343" fmla="*/ 1990460 w 3703350"/>
                <a:gd name="connsiteY343" fmla="*/ 592429 h 4446156"/>
                <a:gd name="connsiteX344" fmla="*/ 1964702 w 3703350"/>
                <a:gd name="connsiteY344" fmla="*/ 450761 h 4446156"/>
                <a:gd name="connsiteX345" fmla="*/ 1951823 w 3703350"/>
                <a:gd name="connsiteY345" fmla="*/ 412124 h 4446156"/>
                <a:gd name="connsiteX346" fmla="*/ 1913186 w 3703350"/>
                <a:gd name="connsiteY346" fmla="*/ 373488 h 4446156"/>
                <a:gd name="connsiteX347" fmla="*/ 1642730 w 3703350"/>
                <a:gd name="connsiteY347" fmla="*/ 399245 h 4446156"/>
                <a:gd name="connsiteX348" fmla="*/ 1565457 w 3703350"/>
                <a:gd name="connsiteY348" fmla="*/ 437882 h 4446156"/>
                <a:gd name="connsiteX349" fmla="*/ 1372274 w 3703350"/>
                <a:gd name="connsiteY349" fmla="*/ 553792 h 4446156"/>
                <a:gd name="connsiteX350" fmla="*/ 1179091 w 3703350"/>
                <a:gd name="connsiteY350" fmla="*/ 721217 h 4446156"/>
                <a:gd name="connsiteX351" fmla="*/ 1076060 w 3703350"/>
                <a:gd name="connsiteY351" fmla="*/ 850006 h 4446156"/>
                <a:gd name="connsiteX352" fmla="*/ 947271 w 3703350"/>
                <a:gd name="connsiteY352" fmla="*/ 1094705 h 4446156"/>
                <a:gd name="connsiteX353" fmla="*/ 908634 w 3703350"/>
                <a:gd name="connsiteY353" fmla="*/ 1223493 h 4446156"/>
                <a:gd name="connsiteX354" fmla="*/ 921513 w 3703350"/>
                <a:gd name="connsiteY354" fmla="*/ 1545465 h 4446156"/>
                <a:gd name="connsiteX355" fmla="*/ 960150 w 3703350"/>
                <a:gd name="connsiteY355" fmla="*/ 1584102 h 4446156"/>
                <a:gd name="connsiteX356" fmla="*/ 1127575 w 3703350"/>
                <a:gd name="connsiteY356" fmla="*/ 1661375 h 4446156"/>
                <a:gd name="connsiteX357" fmla="*/ 1179091 w 3703350"/>
                <a:gd name="connsiteY357" fmla="*/ 1674254 h 4446156"/>
                <a:gd name="connsiteX358" fmla="*/ 1320758 w 3703350"/>
                <a:gd name="connsiteY358" fmla="*/ 1661375 h 4446156"/>
                <a:gd name="connsiteX359" fmla="*/ 1359395 w 3703350"/>
                <a:gd name="connsiteY359" fmla="*/ 1596981 h 4446156"/>
                <a:gd name="connsiteX360" fmla="*/ 1295000 w 3703350"/>
                <a:gd name="connsiteY360" fmla="*/ 1403798 h 4446156"/>
                <a:gd name="connsiteX361" fmla="*/ 1140454 w 3703350"/>
                <a:gd name="connsiteY361" fmla="*/ 1326524 h 4446156"/>
                <a:gd name="connsiteX362" fmla="*/ 792724 w 3703350"/>
                <a:gd name="connsiteY362" fmla="*/ 1223493 h 4446156"/>
                <a:gd name="connsiteX363" fmla="*/ 251812 w 3703350"/>
                <a:gd name="connsiteY363" fmla="*/ 1339403 h 4446156"/>
                <a:gd name="connsiteX364" fmla="*/ 187417 w 3703350"/>
                <a:gd name="connsiteY364" fmla="*/ 1468192 h 4446156"/>
                <a:gd name="connsiteX365" fmla="*/ 200296 w 3703350"/>
                <a:gd name="connsiteY365" fmla="*/ 1532586 h 4446156"/>
                <a:gd name="connsiteX366" fmla="*/ 316206 w 3703350"/>
                <a:gd name="connsiteY366" fmla="*/ 1481071 h 4446156"/>
                <a:gd name="connsiteX367" fmla="*/ 380600 w 3703350"/>
                <a:gd name="connsiteY367" fmla="*/ 1429555 h 4446156"/>
                <a:gd name="connsiteX368" fmla="*/ 496510 w 3703350"/>
                <a:gd name="connsiteY368" fmla="*/ 1287888 h 4446156"/>
                <a:gd name="connsiteX369" fmla="*/ 573784 w 3703350"/>
                <a:gd name="connsiteY369" fmla="*/ 1210614 h 4446156"/>
                <a:gd name="connsiteX370" fmla="*/ 741209 w 3703350"/>
                <a:gd name="connsiteY370" fmla="*/ 940158 h 4446156"/>
                <a:gd name="connsiteX371" fmla="*/ 805603 w 3703350"/>
                <a:gd name="connsiteY371" fmla="*/ 837127 h 4446156"/>
                <a:gd name="connsiteX372" fmla="*/ 844240 w 3703350"/>
                <a:gd name="connsiteY372" fmla="*/ 772733 h 4446156"/>
                <a:gd name="connsiteX373" fmla="*/ 921513 w 3703350"/>
                <a:gd name="connsiteY373" fmla="*/ 669702 h 4446156"/>
                <a:gd name="connsiteX374" fmla="*/ 973029 w 3703350"/>
                <a:gd name="connsiteY374" fmla="*/ 618186 h 4446156"/>
                <a:gd name="connsiteX375" fmla="*/ 1037423 w 3703350"/>
                <a:gd name="connsiteY375" fmla="*/ 579550 h 4446156"/>
                <a:gd name="connsiteX376" fmla="*/ 1088938 w 3703350"/>
                <a:gd name="connsiteY376" fmla="*/ 540913 h 4446156"/>
                <a:gd name="connsiteX377" fmla="*/ 1140454 w 3703350"/>
                <a:gd name="connsiteY377" fmla="*/ 528034 h 4446156"/>
                <a:gd name="connsiteX378" fmla="*/ 1217727 w 3703350"/>
                <a:gd name="connsiteY378" fmla="*/ 515155 h 4446156"/>
                <a:gd name="connsiteX379" fmla="*/ 1282122 w 3703350"/>
                <a:gd name="connsiteY379" fmla="*/ 502276 h 4446156"/>
                <a:gd name="connsiteX380" fmla="*/ 1655609 w 3703350"/>
                <a:gd name="connsiteY380" fmla="*/ 579550 h 4446156"/>
                <a:gd name="connsiteX381" fmla="*/ 2041975 w 3703350"/>
                <a:gd name="connsiteY381" fmla="*/ 953037 h 4446156"/>
                <a:gd name="connsiteX382" fmla="*/ 2119248 w 3703350"/>
                <a:gd name="connsiteY382" fmla="*/ 1081826 h 4446156"/>
                <a:gd name="connsiteX383" fmla="*/ 2183643 w 3703350"/>
                <a:gd name="connsiteY383" fmla="*/ 1223493 h 4446156"/>
                <a:gd name="connsiteX384" fmla="*/ 2260916 w 3703350"/>
                <a:gd name="connsiteY384" fmla="*/ 1519707 h 4446156"/>
                <a:gd name="connsiteX385" fmla="*/ 2312431 w 3703350"/>
                <a:gd name="connsiteY385" fmla="*/ 1661375 h 4446156"/>
                <a:gd name="connsiteX386" fmla="*/ 2325310 w 3703350"/>
                <a:gd name="connsiteY386" fmla="*/ 1970468 h 4446156"/>
                <a:gd name="connsiteX387" fmla="*/ 2338189 w 3703350"/>
                <a:gd name="connsiteY387" fmla="*/ 1918953 h 4446156"/>
                <a:gd name="connsiteX388" fmla="*/ 2363947 w 3703350"/>
                <a:gd name="connsiteY388" fmla="*/ 1777285 h 4446156"/>
                <a:gd name="connsiteX389" fmla="*/ 2389705 w 3703350"/>
                <a:gd name="connsiteY389" fmla="*/ 1712891 h 4446156"/>
                <a:gd name="connsiteX390" fmla="*/ 2441220 w 3703350"/>
                <a:gd name="connsiteY390" fmla="*/ 1558344 h 4446156"/>
                <a:gd name="connsiteX391" fmla="*/ 2492736 w 3703350"/>
                <a:gd name="connsiteY391" fmla="*/ 1403798 h 4446156"/>
                <a:gd name="connsiteX392" fmla="*/ 2518493 w 3703350"/>
                <a:gd name="connsiteY392" fmla="*/ 1352282 h 4446156"/>
                <a:gd name="connsiteX393" fmla="*/ 2544251 w 3703350"/>
                <a:gd name="connsiteY393" fmla="*/ 1275009 h 4446156"/>
                <a:gd name="connsiteX394" fmla="*/ 2647282 w 3703350"/>
                <a:gd name="connsiteY394" fmla="*/ 1081826 h 4446156"/>
                <a:gd name="connsiteX395" fmla="*/ 2685919 w 3703350"/>
                <a:gd name="connsiteY395" fmla="*/ 1004553 h 4446156"/>
                <a:gd name="connsiteX396" fmla="*/ 2750313 w 3703350"/>
                <a:gd name="connsiteY396" fmla="*/ 927279 h 4446156"/>
                <a:gd name="connsiteX397" fmla="*/ 2788950 w 3703350"/>
                <a:gd name="connsiteY397" fmla="*/ 824248 h 4446156"/>
                <a:gd name="connsiteX398" fmla="*/ 2801829 w 3703350"/>
                <a:gd name="connsiteY398" fmla="*/ 772733 h 4446156"/>
                <a:gd name="connsiteX399" fmla="*/ 2814707 w 3703350"/>
                <a:gd name="connsiteY399" fmla="*/ 669702 h 4446156"/>
                <a:gd name="connsiteX400" fmla="*/ 2827586 w 3703350"/>
                <a:gd name="connsiteY400" fmla="*/ 631065 h 4446156"/>
                <a:gd name="connsiteX401" fmla="*/ 2866223 w 3703350"/>
                <a:gd name="connsiteY401" fmla="*/ 605307 h 4446156"/>
                <a:gd name="connsiteX402" fmla="*/ 2930617 w 3703350"/>
                <a:gd name="connsiteY402" fmla="*/ 734096 h 4446156"/>
                <a:gd name="connsiteX403" fmla="*/ 2956375 w 3703350"/>
                <a:gd name="connsiteY403" fmla="*/ 772733 h 4446156"/>
                <a:gd name="connsiteX404" fmla="*/ 2995012 w 3703350"/>
                <a:gd name="connsiteY404" fmla="*/ 837127 h 4446156"/>
                <a:gd name="connsiteX405" fmla="*/ 3046527 w 3703350"/>
                <a:gd name="connsiteY405" fmla="*/ 978795 h 4446156"/>
                <a:gd name="connsiteX406" fmla="*/ 3059406 w 3703350"/>
                <a:gd name="connsiteY406" fmla="*/ 1017431 h 4446156"/>
                <a:gd name="connsiteX407" fmla="*/ 3085164 w 3703350"/>
                <a:gd name="connsiteY407" fmla="*/ 1081826 h 4446156"/>
                <a:gd name="connsiteX408" fmla="*/ 3098043 w 3703350"/>
                <a:gd name="connsiteY408" fmla="*/ 1133341 h 4446156"/>
                <a:gd name="connsiteX409" fmla="*/ 3110922 w 3703350"/>
                <a:gd name="connsiteY409" fmla="*/ 1171978 h 4446156"/>
                <a:gd name="connsiteX410" fmla="*/ 3059406 w 3703350"/>
                <a:gd name="connsiteY410" fmla="*/ 1184857 h 4446156"/>
                <a:gd name="connsiteX411" fmla="*/ 2763192 w 3703350"/>
                <a:gd name="connsiteY411" fmla="*/ 1120462 h 4446156"/>
                <a:gd name="connsiteX412" fmla="*/ 2660161 w 3703350"/>
                <a:gd name="connsiteY412" fmla="*/ 1068947 h 4446156"/>
                <a:gd name="connsiteX413" fmla="*/ 2479857 w 3703350"/>
                <a:gd name="connsiteY413" fmla="*/ 1017431 h 4446156"/>
                <a:gd name="connsiteX414" fmla="*/ 2325310 w 3703350"/>
                <a:gd name="connsiteY414" fmla="*/ 953037 h 4446156"/>
                <a:gd name="connsiteX415" fmla="*/ 1990460 w 3703350"/>
                <a:gd name="connsiteY415" fmla="*/ 837127 h 4446156"/>
                <a:gd name="connsiteX416" fmla="*/ 1797276 w 3703350"/>
                <a:gd name="connsiteY416" fmla="*/ 772733 h 4446156"/>
                <a:gd name="connsiteX417" fmla="*/ 1346516 w 3703350"/>
                <a:gd name="connsiteY417" fmla="*/ 669702 h 4446156"/>
                <a:gd name="connsiteX418" fmla="*/ 973029 w 3703350"/>
                <a:gd name="connsiteY418" fmla="*/ 695460 h 4446156"/>
                <a:gd name="connsiteX419" fmla="*/ 895755 w 3703350"/>
                <a:gd name="connsiteY419" fmla="*/ 734096 h 4446156"/>
                <a:gd name="connsiteX420" fmla="*/ 779845 w 3703350"/>
                <a:gd name="connsiteY420" fmla="*/ 798491 h 4446156"/>
                <a:gd name="connsiteX421" fmla="*/ 548026 w 3703350"/>
                <a:gd name="connsiteY421" fmla="*/ 978795 h 4446156"/>
                <a:gd name="connsiteX422" fmla="*/ 406358 w 3703350"/>
                <a:gd name="connsiteY422" fmla="*/ 1107583 h 4446156"/>
                <a:gd name="connsiteX423" fmla="*/ 354843 w 3703350"/>
                <a:gd name="connsiteY423" fmla="*/ 1197736 h 4446156"/>
                <a:gd name="connsiteX424" fmla="*/ 303327 w 3703350"/>
                <a:gd name="connsiteY424" fmla="*/ 1262130 h 4446156"/>
                <a:gd name="connsiteX425" fmla="*/ 148781 w 3703350"/>
                <a:gd name="connsiteY425" fmla="*/ 1648496 h 4446156"/>
                <a:gd name="connsiteX426" fmla="*/ 135902 w 3703350"/>
                <a:gd name="connsiteY426" fmla="*/ 1931831 h 4446156"/>
                <a:gd name="connsiteX427" fmla="*/ 238933 w 3703350"/>
                <a:gd name="connsiteY427" fmla="*/ 2640169 h 4446156"/>
                <a:gd name="connsiteX428" fmla="*/ 303327 w 3703350"/>
                <a:gd name="connsiteY428" fmla="*/ 2730322 h 4446156"/>
                <a:gd name="connsiteX429" fmla="*/ 444995 w 3703350"/>
                <a:gd name="connsiteY429" fmla="*/ 2807595 h 4446156"/>
                <a:gd name="connsiteX430" fmla="*/ 535147 w 3703350"/>
                <a:gd name="connsiteY430" fmla="*/ 2846231 h 4446156"/>
                <a:gd name="connsiteX431" fmla="*/ 728330 w 3703350"/>
                <a:gd name="connsiteY431" fmla="*/ 2859110 h 4446156"/>
                <a:gd name="connsiteX432" fmla="*/ 1114696 w 3703350"/>
                <a:gd name="connsiteY432" fmla="*/ 2794716 h 4446156"/>
                <a:gd name="connsiteX433" fmla="*/ 1269243 w 3703350"/>
                <a:gd name="connsiteY433" fmla="*/ 2730322 h 4446156"/>
                <a:gd name="connsiteX434" fmla="*/ 1359395 w 3703350"/>
                <a:gd name="connsiteY434" fmla="*/ 2691685 h 4446156"/>
                <a:gd name="connsiteX435" fmla="*/ 1398031 w 3703350"/>
                <a:gd name="connsiteY435" fmla="*/ 2717443 h 4446156"/>
                <a:gd name="connsiteX436" fmla="*/ 1436668 w 3703350"/>
                <a:gd name="connsiteY436" fmla="*/ 2833353 h 4446156"/>
                <a:gd name="connsiteX437" fmla="*/ 1410910 w 3703350"/>
                <a:gd name="connsiteY437" fmla="*/ 3206840 h 4446156"/>
                <a:gd name="connsiteX438" fmla="*/ 1398031 w 3703350"/>
                <a:gd name="connsiteY438" fmla="*/ 3284113 h 4446156"/>
                <a:gd name="connsiteX439" fmla="*/ 1359395 w 3703350"/>
                <a:gd name="connsiteY439" fmla="*/ 3400023 h 4446156"/>
                <a:gd name="connsiteX440" fmla="*/ 1320758 w 3703350"/>
                <a:gd name="connsiteY440" fmla="*/ 3451538 h 4446156"/>
                <a:gd name="connsiteX441" fmla="*/ 1282122 w 3703350"/>
                <a:gd name="connsiteY441" fmla="*/ 3464417 h 4446156"/>
                <a:gd name="connsiteX442" fmla="*/ 1204848 w 3703350"/>
                <a:gd name="connsiteY442" fmla="*/ 3438660 h 4446156"/>
                <a:gd name="connsiteX443" fmla="*/ 1037423 w 3703350"/>
                <a:gd name="connsiteY443" fmla="*/ 3232598 h 4446156"/>
                <a:gd name="connsiteX444" fmla="*/ 960150 w 3703350"/>
                <a:gd name="connsiteY444" fmla="*/ 3103809 h 4446156"/>
                <a:gd name="connsiteX445" fmla="*/ 895755 w 3703350"/>
                <a:gd name="connsiteY445" fmla="*/ 2962141 h 4446156"/>
                <a:gd name="connsiteX446" fmla="*/ 869998 w 3703350"/>
                <a:gd name="connsiteY446" fmla="*/ 2833353 h 4446156"/>
                <a:gd name="connsiteX447" fmla="*/ 818482 w 3703350"/>
                <a:gd name="connsiteY447" fmla="*/ 2665927 h 4446156"/>
                <a:gd name="connsiteX448" fmla="*/ 805603 w 3703350"/>
                <a:gd name="connsiteY448" fmla="*/ 2614412 h 4446156"/>
                <a:gd name="connsiteX449" fmla="*/ 754088 w 3703350"/>
                <a:gd name="connsiteY449" fmla="*/ 2511381 h 4446156"/>
                <a:gd name="connsiteX450" fmla="*/ 715451 w 3703350"/>
                <a:gd name="connsiteY450" fmla="*/ 2498502 h 4446156"/>
                <a:gd name="connsiteX451" fmla="*/ 535147 w 3703350"/>
                <a:gd name="connsiteY451" fmla="*/ 2562896 h 4446156"/>
                <a:gd name="connsiteX452" fmla="*/ 483631 w 3703350"/>
                <a:gd name="connsiteY452" fmla="*/ 2627291 h 4446156"/>
                <a:gd name="connsiteX453" fmla="*/ 380600 w 3703350"/>
                <a:gd name="connsiteY453" fmla="*/ 2807595 h 4446156"/>
                <a:gd name="connsiteX454" fmla="*/ 251812 w 3703350"/>
                <a:gd name="connsiteY454" fmla="*/ 3065172 h 4446156"/>
                <a:gd name="connsiteX455" fmla="*/ 213175 w 3703350"/>
                <a:gd name="connsiteY455" fmla="*/ 3181082 h 4446156"/>
                <a:gd name="connsiteX456" fmla="*/ 174538 w 3703350"/>
                <a:gd name="connsiteY456" fmla="*/ 3412902 h 4446156"/>
                <a:gd name="connsiteX457" fmla="*/ 187417 w 3703350"/>
                <a:gd name="connsiteY457" fmla="*/ 3580327 h 4446156"/>
                <a:gd name="connsiteX458" fmla="*/ 238933 w 3703350"/>
                <a:gd name="connsiteY458" fmla="*/ 3631843 h 4446156"/>
                <a:gd name="connsiteX459" fmla="*/ 432116 w 3703350"/>
                <a:gd name="connsiteY459" fmla="*/ 3721995 h 4446156"/>
                <a:gd name="connsiteX460" fmla="*/ 857119 w 3703350"/>
                <a:gd name="connsiteY460" fmla="*/ 3696237 h 4446156"/>
                <a:gd name="connsiteX461" fmla="*/ 1063181 w 3703350"/>
                <a:gd name="connsiteY461" fmla="*/ 3593206 h 4446156"/>
                <a:gd name="connsiteX462" fmla="*/ 1166212 w 3703350"/>
                <a:gd name="connsiteY462" fmla="*/ 3541691 h 4446156"/>
                <a:gd name="connsiteX463" fmla="*/ 1230606 w 3703350"/>
                <a:gd name="connsiteY463" fmla="*/ 3477296 h 4446156"/>
                <a:gd name="connsiteX464" fmla="*/ 1269243 w 3703350"/>
                <a:gd name="connsiteY464" fmla="*/ 3412902 h 4446156"/>
                <a:gd name="connsiteX465" fmla="*/ 1295000 w 3703350"/>
                <a:gd name="connsiteY465" fmla="*/ 3361386 h 4446156"/>
                <a:gd name="connsiteX466" fmla="*/ 1333637 w 3703350"/>
                <a:gd name="connsiteY466" fmla="*/ 3232598 h 4446156"/>
                <a:gd name="connsiteX467" fmla="*/ 1320758 w 3703350"/>
                <a:gd name="connsiteY467" fmla="*/ 3129567 h 4446156"/>
                <a:gd name="connsiteX468" fmla="*/ 1282122 w 3703350"/>
                <a:gd name="connsiteY468" fmla="*/ 3116688 h 4446156"/>
                <a:gd name="connsiteX469" fmla="*/ 1063181 w 3703350"/>
                <a:gd name="connsiteY469" fmla="*/ 3142445 h 4446156"/>
                <a:gd name="connsiteX470" fmla="*/ 947271 w 3703350"/>
                <a:gd name="connsiteY470" fmla="*/ 3206840 h 4446156"/>
                <a:gd name="connsiteX471" fmla="*/ 779845 w 3703350"/>
                <a:gd name="connsiteY471" fmla="*/ 3322750 h 4446156"/>
                <a:gd name="connsiteX472" fmla="*/ 702572 w 3703350"/>
                <a:gd name="connsiteY472" fmla="*/ 3400023 h 4446156"/>
                <a:gd name="connsiteX473" fmla="*/ 651057 w 3703350"/>
                <a:gd name="connsiteY473" fmla="*/ 3464417 h 4446156"/>
                <a:gd name="connsiteX474" fmla="*/ 573784 w 3703350"/>
                <a:gd name="connsiteY474" fmla="*/ 3528812 h 4446156"/>
                <a:gd name="connsiteX475" fmla="*/ 457874 w 3703350"/>
                <a:gd name="connsiteY475" fmla="*/ 3696237 h 4446156"/>
                <a:gd name="connsiteX476" fmla="*/ 444995 w 3703350"/>
                <a:gd name="connsiteY476" fmla="*/ 3773510 h 4446156"/>
                <a:gd name="connsiteX477" fmla="*/ 432116 w 3703350"/>
                <a:gd name="connsiteY477" fmla="*/ 3812147 h 4446156"/>
                <a:gd name="connsiteX478" fmla="*/ 470753 w 3703350"/>
                <a:gd name="connsiteY478" fmla="*/ 3837905 h 4446156"/>
                <a:gd name="connsiteX479" fmla="*/ 728330 w 3703350"/>
                <a:gd name="connsiteY479" fmla="*/ 3812147 h 4446156"/>
                <a:gd name="connsiteX480" fmla="*/ 818482 w 3703350"/>
                <a:gd name="connsiteY480" fmla="*/ 3786389 h 4446156"/>
                <a:gd name="connsiteX481" fmla="*/ 1204848 w 3703350"/>
                <a:gd name="connsiteY481" fmla="*/ 3631843 h 4446156"/>
                <a:gd name="connsiteX482" fmla="*/ 1385153 w 3703350"/>
                <a:gd name="connsiteY482" fmla="*/ 3554569 h 4446156"/>
                <a:gd name="connsiteX483" fmla="*/ 1539699 w 3703350"/>
                <a:gd name="connsiteY483" fmla="*/ 3451538 h 4446156"/>
                <a:gd name="connsiteX484" fmla="*/ 1720003 w 3703350"/>
                <a:gd name="connsiteY484" fmla="*/ 3348507 h 4446156"/>
                <a:gd name="connsiteX485" fmla="*/ 1848792 w 3703350"/>
                <a:gd name="connsiteY485" fmla="*/ 3271234 h 4446156"/>
                <a:gd name="connsiteX486" fmla="*/ 2067733 w 3703350"/>
                <a:gd name="connsiteY486" fmla="*/ 3206840 h 4446156"/>
                <a:gd name="connsiteX487" fmla="*/ 2235158 w 3703350"/>
                <a:gd name="connsiteY487" fmla="*/ 3232598 h 4446156"/>
                <a:gd name="connsiteX488" fmla="*/ 2299553 w 3703350"/>
                <a:gd name="connsiteY488" fmla="*/ 3271234 h 4446156"/>
                <a:gd name="connsiteX489" fmla="*/ 2428341 w 3703350"/>
                <a:gd name="connsiteY489" fmla="*/ 3361386 h 4446156"/>
                <a:gd name="connsiteX490" fmla="*/ 2466978 w 3703350"/>
                <a:gd name="connsiteY490" fmla="*/ 3425781 h 4446156"/>
                <a:gd name="connsiteX491" fmla="*/ 2531372 w 3703350"/>
                <a:gd name="connsiteY491" fmla="*/ 3503054 h 4446156"/>
                <a:gd name="connsiteX492" fmla="*/ 2570009 w 3703350"/>
                <a:gd name="connsiteY492" fmla="*/ 3593206 h 4446156"/>
                <a:gd name="connsiteX493" fmla="*/ 2608645 w 3703350"/>
                <a:gd name="connsiteY493" fmla="*/ 3696237 h 4446156"/>
                <a:gd name="connsiteX494" fmla="*/ 2634403 w 3703350"/>
                <a:gd name="connsiteY494" fmla="*/ 3786389 h 4446156"/>
                <a:gd name="connsiteX495" fmla="*/ 2660161 w 3703350"/>
                <a:gd name="connsiteY495" fmla="*/ 3863662 h 4446156"/>
                <a:gd name="connsiteX496" fmla="*/ 2660161 w 3703350"/>
                <a:gd name="connsiteY496" fmla="*/ 4121240 h 4446156"/>
                <a:gd name="connsiteX497" fmla="*/ 2608645 w 3703350"/>
                <a:gd name="connsiteY497" fmla="*/ 4134119 h 4446156"/>
                <a:gd name="connsiteX498" fmla="*/ 2557130 w 3703350"/>
                <a:gd name="connsiteY498" fmla="*/ 4121240 h 4446156"/>
                <a:gd name="connsiteX499" fmla="*/ 2492736 w 3703350"/>
                <a:gd name="connsiteY499" fmla="*/ 4082603 h 4446156"/>
                <a:gd name="connsiteX500" fmla="*/ 2415462 w 3703350"/>
                <a:gd name="connsiteY500" fmla="*/ 4043967 h 4446156"/>
                <a:gd name="connsiteX501" fmla="*/ 2016217 w 3703350"/>
                <a:gd name="connsiteY501" fmla="*/ 3786389 h 4446156"/>
                <a:gd name="connsiteX502" fmla="*/ 1797276 w 3703350"/>
                <a:gd name="connsiteY502" fmla="*/ 3580327 h 4446156"/>
                <a:gd name="connsiteX503" fmla="*/ 1758640 w 3703350"/>
                <a:gd name="connsiteY503" fmla="*/ 3541691 h 4446156"/>
                <a:gd name="connsiteX504" fmla="*/ 1720003 w 3703350"/>
                <a:gd name="connsiteY504" fmla="*/ 3503054 h 4446156"/>
                <a:gd name="connsiteX505" fmla="*/ 1655609 w 3703350"/>
                <a:gd name="connsiteY505" fmla="*/ 3412902 h 4446156"/>
                <a:gd name="connsiteX506" fmla="*/ 1552578 w 3703350"/>
                <a:gd name="connsiteY506" fmla="*/ 3348507 h 4446156"/>
                <a:gd name="connsiteX507" fmla="*/ 1166212 w 3703350"/>
                <a:gd name="connsiteY507" fmla="*/ 3438660 h 4446156"/>
                <a:gd name="connsiteX508" fmla="*/ 1114696 w 3703350"/>
                <a:gd name="connsiteY508" fmla="*/ 3490175 h 4446156"/>
                <a:gd name="connsiteX509" fmla="*/ 934392 w 3703350"/>
                <a:gd name="connsiteY509" fmla="*/ 3696237 h 4446156"/>
                <a:gd name="connsiteX510" fmla="*/ 869998 w 3703350"/>
                <a:gd name="connsiteY510" fmla="*/ 4121240 h 4446156"/>
                <a:gd name="connsiteX511" fmla="*/ 908634 w 3703350"/>
                <a:gd name="connsiteY511" fmla="*/ 4146998 h 4446156"/>
                <a:gd name="connsiteX512" fmla="*/ 985907 w 3703350"/>
                <a:gd name="connsiteY512" fmla="*/ 4172755 h 4446156"/>
                <a:gd name="connsiteX513" fmla="*/ 1256364 w 3703350"/>
                <a:gd name="connsiteY513" fmla="*/ 4146998 h 4446156"/>
                <a:gd name="connsiteX514" fmla="*/ 1359395 w 3703350"/>
                <a:gd name="connsiteY514" fmla="*/ 4108361 h 4446156"/>
                <a:gd name="connsiteX515" fmla="*/ 1616972 w 3703350"/>
                <a:gd name="connsiteY515" fmla="*/ 3979572 h 4446156"/>
                <a:gd name="connsiteX516" fmla="*/ 1681367 w 3703350"/>
                <a:gd name="connsiteY516" fmla="*/ 3902299 h 4446156"/>
                <a:gd name="connsiteX517" fmla="*/ 1694245 w 3703350"/>
                <a:gd name="connsiteY517" fmla="*/ 3850783 h 4446156"/>
                <a:gd name="connsiteX518" fmla="*/ 1655609 w 3703350"/>
                <a:gd name="connsiteY518" fmla="*/ 3683358 h 4446156"/>
                <a:gd name="connsiteX519" fmla="*/ 1539699 w 3703350"/>
                <a:gd name="connsiteY519" fmla="*/ 3606085 h 4446156"/>
                <a:gd name="connsiteX520" fmla="*/ 1398031 w 3703350"/>
                <a:gd name="connsiteY520" fmla="*/ 3541691 h 4446156"/>
                <a:gd name="connsiteX521" fmla="*/ 1114696 w 3703350"/>
                <a:gd name="connsiteY521" fmla="*/ 3580327 h 4446156"/>
                <a:gd name="connsiteX522" fmla="*/ 1088938 w 3703350"/>
                <a:gd name="connsiteY522" fmla="*/ 3618964 h 4446156"/>
                <a:gd name="connsiteX523" fmla="*/ 1076060 w 3703350"/>
                <a:gd name="connsiteY523" fmla="*/ 3696237 h 4446156"/>
                <a:gd name="connsiteX524" fmla="*/ 1204848 w 3703350"/>
                <a:gd name="connsiteY524" fmla="*/ 3850783 h 4446156"/>
                <a:gd name="connsiteX525" fmla="*/ 1282122 w 3703350"/>
                <a:gd name="connsiteY525" fmla="*/ 3902299 h 4446156"/>
                <a:gd name="connsiteX526" fmla="*/ 1372274 w 3703350"/>
                <a:gd name="connsiteY526" fmla="*/ 3953814 h 4446156"/>
                <a:gd name="connsiteX527" fmla="*/ 1449547 w 3703350"/>
                <a:gd name="connsiteY527" fmla="*/ 4005330 h 4446156"/>
                <a:gd name="connsiteX528" fmla="*/ 1642730 w 3703350"/>
                <a:gd name="connsiteY528" fmla="*/ 4108361 h 4446156"/>
                <a:gd name="connsiteX529" fmla="*/ 1758640 w 3703350"/>
                <a:gd name="connsiteY529" fmla="*/ 4198513 h 4446156"/>
                <a:gd name="connsiteX530" fmla="*/ 1848792 w 3703350"/>
                <a:gd name="connsiteY530" fmla="*/ 4262907 h 4446156"/>
                <a:gd name="connsiteX531" fmla="*/ 1823034 w 3703350"/>
                <a:gd name="connsiteY531" fmla="*/ 4301544 h 4446156"/>
                <a:gd name="connsiteX532" fmla="*/ 1797276 w 3703350"/>
                <a:gd name="connsiteY532" fmla="*/ 4262907 h 4446156"/>
                <a:gd name="connsiteX533" fmla="*/ 1951823 w 3703350"/>
                <a:gd name="connsiteY533" fmla="*/ 4056845 h 4446156"/>
                <a:gd name="connsiteX534" fmla="*/ 2016217 w 3703350"/>
                <a:gd name="connsiteY534" fmla="*/ 4018209 h 4446156"/>
                <a:gd name="connsiteX535" fmla="*/ 2325310 w 3703350"/>
                <a:gd name="connsiteY535" fmla="*/ 3940936 h 4446156"/>
                <a:gd name="connsiteX536" fmla="*/ 2673040 w 3703350"/>
                <a:gd name="connsiteY536" fmla="*/ 3915178 h 4446156"/>
                <a:gd name="connsiteX537" fmla="*/ 2995012 w 3703350"/>
                <a:gd name="connsiteY537" fmla="*/ 3953814 h 4446156"/>
                <a:gd name="connsiteX538" fmla="*/ 3059406 w 3703350"/>
                <a:gd name="connsiteY538" fmla="*/ 3966693 h 4446156"/>
                <a:gd name="connsiteX539" fmla="*/ 3226831 w 3703350"/>
                <a:gd name="connsiteY539" fmla="*/ 4056845 h 4446156"/>
                <a:gd name="connsiteX540" fmla="*/ 3265468 w 3703350"/>
                <a:gd name="connsiteY540" fmla="*/ 4095482 h 4446156"/>
                <a:gd name="connsiteX541" fmla="*/ 3252589 w 3703350"/>
                <a:gd name="connsiteY541" fmla="*/ 4327302 h 4446156"/>
                <a:gd name="connsiteX542" fmla="*/ 3213953 w 3703350"/>
                <a:gd name="connsiteY542" fmla="*/ 3863662 h 4446156"/>
                <a:gd name="connsiteX543" fmla="*/ 3188195 w 3703350"/>
                <a:gd name="connsiteY543" fmla="*/ 3825026 h 4446156"/>
                <a:gd name="connsiteX544" fmla="*/ 3098043 w 3703350"/>
                <a:gd name="connsiteY544" fmla="*/ 3760631 h 4446156"/>
                <a:gd name="connsiteX545" fmla="*/ 2788950 w 3703350"/>
                <a:gd name="connsiteY545" fmla="*/ 3825026 h 4446156"/>
                <a:gd name="connsiteX546" fmla="*/ 2750313 w 3703350"/>
                <a:gd name="connsiteY546" fmla="*/ 3876541 h 4446156"/>
                <a:gd name="connsiteX547" fmla="*/ 2737434 w 3703350"/>
                <a:gd name="connsiteY547" fmla="*/ 3915178 h 4446156"/>
                <a:gd name="connsiteX548" fmla="*/ 2750313 w 3703350"/>
                <a:gd name="connsiteY548" fmla="*/ 4018209 h 4446156"/>
                <a:gd name="connsiteX549" fmla="*/ 2788950 w 3703350"/>
                <a:gd name="connsiteY549" fmla="*/ 4031088 h 4446156"/>
                <a:gd name="connsiteX550" fmla="*/ 2956375 w 3703350"/>
                <a:gd name="connsiteY550" fmla="*/ 4043967 h 4446156"/>
                <a:gd name="connsiteX551" fmla="*/ 3059406 w 3703350"/>
                <a:gd name="connsiteY551" fmla="*/ 4018209 h 4446156"/>
                <a:gd name="connsiteX552" fmla="*/ 3098043 w 3703350"/>
                <a:gd name="connsiteY552" fmla="*/ 4005330 h 4446156"/>
                <a:gd name="connsiteX553" fmla="*/ 3188195 w 3703350"/>
                <a:gd name="connsiteY553" fmla="*/ 3928057 h 4446156"/>
                <a:gd name="connsiteX554" fmla="*/ 3226831 w 3703350"/>
                <a:gd name="connsiteY554" fmla="*/ 3876541 h 4446156"/>
                <a:gd name="connsiteX555" fmla="*/ 3188195 w 3703350"/>
                <a:gd name="connsiteY555" fmla="*/ 3696237 h 4446156"/>
                <a:gd name="connsiteX556" fmla="*/ 2776071 w 3703350"/>
                <a:gd name="connsiteY556" fmla="*/ 3631843 h 4446156"/>
                <a:gd name="connsiteX557" fmla="*/ 2647282 w 3703350"/>
                <a:gd name="connsiteY557" fmla="*/ 3696237 h 4446156"/>
                <a:gd name="connsiteX558" fmla="*/ 2492736 w 3703350"/>
                <a:gd name="connsiteY558" fmla="*/ 3786389 h 4446156"/>
                <a:gd name="connsiteX559" fmla="*/ 2145006 w 3703350"/>
                <a:gd name="connsiteY559" fmla="*/ 4095482 h 4446156"/>
                <a:gd name="connsiteX560" fmla="*/ 2093491 w 3703350"/>
                <a:gd name="connsiteY560" fmla="*/ 4159876 h 4446156"/>
                <a:gd name="connsiteX561" fmla="*/ 1990460 w 3703350"/>
                <a:gd name="connsiteY561" fmla="*/ 4353060 h 4446156"/>
                <a:gd name="connsiteX562" fmla="*/ 1977581 w 3703350"/>
                <a:gd name="connsiteY562" fmla="*/ 4417454 h 4446156"/>
                <a:gd name="connsiteX563" fmla="*/ 1913186 w 3703350"/>
                <a:gd name="connsiteY563" fmla="*/ 4404575 h 4446156"/>
                <a:gd name="connsiteX564" fmla="*/ 1874550 w 3703350"/>
                <a:gd name="connsiteY564" fmla="*/ 4327302 h 4446156"/>
                <a:gd name="connsiteX565" fmla="*/ 1694245 w 3703350"/>
                <a:gd name="connsiteY565" fmla="*/ 4185634 h 4446156"/>
                <a:gd name="connsiteX566" fmla="*/ 1629851 w 3703350"/>
                <a:gd name="connsiteY566" fmla="*/ 4134119 h 4446156"/>
                <a:gd name="connsiteX567" fmla="*/ 1295000 w 3703350"/>
                <a:gd name="connsiteY567" fmla="*/ 3992451 h 4446156"/>
                <a:gd name="connsiteX568" fmla="*/ 1204848 w 3703350"/>
                <a:gd name="connsiteY568" fmla="*/ 3940936 h 4446156"/>
                <a:gd name="connsiteX569" fmla="*/ 1088938 w 3703350"/>
                <a:gd name="connsiteY569" fmla="*/ 3928057 h 4446156"/>
                <a:gd name="connsiteX570" fmla="*/ 934392 w 3703350"/>
                <a:gd name="connsiteY570" fmla="*/ 3915178 h 4446156"/>
                <a:gd name="connsiteX571" fmla="*/ 831361 w 3703350"/>
                <a:gd name="connsiteY571" fmla="*/ 3940936 h 4446156"/>
                <a:gd name="connsiteX572" fmla="*/ 844240 w 3703350"/>
                <a:gd name="connsiteY572" fmla="*/ 3979572 h 4446156"/>
                <a:gd name="connsiteX573" fmla="*/ 882876 w 3703350"/>
                <a:gd name="connsiteY573" fmla="*/ 3928057 h 4446156"/>
                <a:gd name="connsiteX574" fmla="*/ 895755 w 3703350"/>
                <a:gd name="connsiteY574" fmla="*/ 3876541 h 4446156"/>
                <a:gd name="connsiteX575" fmla="*/ 857119 w 3703350"/>
                <a:gd name="connsiteY575" fmla="*/ 3747753 h 4446156"/>
                <a:gd name="connsiteX576" fmla="*/ 805603 w 3703350"/>
                <a:gd name="connsiteY576" fmla="*/ 3683358 h 4446156"/>
                <a:gd name="connsiteX577" fmla="*/ 741209 w 3703350"/>
                <a:gd name="connsiteY577" fmla="*/ 3657600 h 4446156"/>
                <a:gd name="connsiteX578" fmla="*/ 599541 w 3703350"/>
                <a:gd name="connsiteY578" fmla="*/ 3618964 h 4446156"/>
                <a:gd name="connsiteX579" fmla="*/ 419237 w 3703350"/>
                <a:gd name="connsiteY579" fmla="*/ 3657600 h 4446156"/>
                <a:gd name="connsiteX580" fmla="*/ 316206 w 3703350"/>
                <a:gd name="connsiteY580" fmla="*/ 3889420 h 4446156"/>
                <a:gd name="connsiteX581" fmla="*/ 329085 w 3703350"/>
                <a:gd name="connsiteY581" fmla="*/ 4018209 h 4446156"/>
                <a:gd name="connsiteX582" fmla="*/ 406358 w 3703350"/>
                <a:gd name="connsiteY582" fmla="*/ 4095482 h 4446156"/>
                <a:gd name="connsiteX583" fmla="*/ 548026 w 3703350"/>
                <a:gd name="connsiteY583" fmla="*/ 4121240 h 4446156"/>
                <a:gd name="connsiteX584" fmla="*/ 779845 w 3703350"/>
                <a:gd name="connsiteY584" fmla="*/ 4108361 h 4446156"/>
                <a:gd name="connsiteX585" fmla="*/ 895755 w 3703350"/>
                <a:gd name="connsiteY585" fmla="*/ 4069724 h 4446156"/>
                <a:gd name="connsiteX586" fmla="*/ 1140454 w 3703350"/>
                <a:gd name="connsiteY586" fmla="*/ 3940936 h 4446156"/>
                <a:gd name="connsiteX587" fmla="*/ 1204848 w 3703350"/>
                <a:gd name="connsiteY587" fmla="*/ 3786389 h 4446156"/>
                <a:gd name="connsiteX588" fmla="*/ 1243485 w 3703350"/>
                <a:gd name="connsiteY588" fmla="*/ 3644722 h 4446156"/>
                <a:gd name="connsiteX589" fmla="*/ 1256364 w 3703350"/>
                <a:gd name="connsiteY589" fmla="*/ 3503054 h 4446156"/>
                <a:gd name="connsiteX590" fmla="*/ 1359395 w 3703350"/>
                <a:gd name="connsiteY590" fmla="*/ 3580327 h 4446156"/>
                <a:gd name="connsiteX591" fmla="*/ 1449547 w 3703350"/>
                <a:gd name="connsiteY591" fmla="*/ 3709116 h 4446156"/>
                <a:gd name="connsiteX592" fmla="*/ 1539699 w 3703350"/>
                <a:gd name="connsiteY592" fmla="*/ 3902299 h 4446156"/>
                <a:gd name="connsiteX593" fmla="*/ 1526820 w 3703350"/>
                <a:gd name="connsiteY593" fmla="*/ 4159876 h 4446156"/>
                <a:gd name="connsiteX594" fmla="*/ 1398031 w 3703350"/>
                <a:gd name="connsiteY594" fmla="*/ 4198513 h 4446156"/>
                <a:gd name="connsiteX595" fmla="*/ 1179091 w 3703350"/>
                <a:gd name="connsiteY595" fmla="*/ 4172755 h 4446156"/>
                <a:gd name="connsiteX596" fmla="*/ 1063181 w 3703350"/>
                <a:gd name="connsiteY596" fmla="*/ 4095482 h 4446156"/>
                <a:gd name="connsiteX597" fmla="*/ 882876 w 3703350"/>
                <a:gd name="connsiteY597" fmla="*/ 3966693 h 4446156"/>
                <a:gd name="connsiteX598" fmla="*/ 792724 w 3703350"/>
                <a:gd name="connsiteY598" fmla="*/ 3837905 h 4446156"/>
                <a:gd name="connsiteX599" fmla="*/ 754088 w 3703350"/>
                <a:gd name="connsiteY599" fmla="*/ 3721995 h 4446156"/>
                <a:gd name="connsiteX600" fmla="*/ 715451 w 3703350"/>
                <a:gd name="connsiteY600" fmla="*/ 3644722 h 4446156"/>
                <a:gd name="connsiteX601" fmla="*/ 702572 w 3703350"/>
                <a:gd name="connsiteY601" fmla="*/ 3528812 h 4446156"/>
                <a:gd name="connsiteX602" fmla="*/ 651057 w 3703350"/>
                <a:gd name="connsiteY602" fmla="*/ 3580327 h 4446156"/>
                <a:gd name="connsiteX603" fmla="*/ 522268 w 3703350"/>
                <a:gd name="connsiteY603" fmla="*/ 3825026 h 4446156"/>
                <a:gd name="connsiteX604" fmla="*/ 509389 w 3703350"/>
                <a:gd name="connsiteY604" fmla="*/ 4262907 h 4446156"/>
                <a:gd name="connsiteX605" fmla="*/ 560905 w 3703350"/>
                <a:gd name="connsiteY605" fmla="*/ 4288665 h 4446156"/>
                <a:gd name="connsiteX606" fmla="*/ 702572 w 3703350"/>
                <a:gd name="connsiteY606" fmla="*/ 4224271 h 4446156"/>
                <a:gd name="connsiteX607" fmla="*/ 741209 w 3703350"/>
                <a:gd name="connsiteY607" fmla="*/ 4172755 h 4446156"/>
                <a:gd name="connsiteX608" fmla="*/ 857119 w 3703350"/>
                <a:gd name="connsiteY608" fmla="*/ 4043967 h 4446156"/>
                <a:gd name="connsiteX609" fmla="*/ 882876 w 3703350"/>
                <a:gd name="connsiteY609" fmla="*/ 3979572 h 4446156"/>
                <a:gd name="connsiteX610" fmla="*/ 921513 w 3703350"/>
                <a:gd name="connsiteY610" fmla="*/ 3825026 h 4446156"/>
                <a:gd name="connsiteX611" fmla="*/ 882876 w 3703350"/>
                <a:gd name="connsiteY611" fmla="*/ 3631843 h 4446156"/>
                <a:gd name="connsiteX612" fmla="*/ 857119 w 3703350"/>
                <a:gd name="connsiteY612" fmla="*/ 3580327 h 4446156"/>
                <a:gd name="connsiteX613" fmla="*/ 728330 w 3703350"/>
                <a:gd name="connsiteY613" fmla="*/ 3503054 h 4446156"/>
                <a:gd name="connsiteX614" fmla="*/ 663936 w 3703350"/>
                <a:gd name="connsiteY614" fmla="*/ 3451538 h 4446156"/>
                <a:gd name="connsiteX615" fmla="*/ 432116 w 3703350"/>
                <a:gd name="connsiteY615" fmla="*/ 3387144 h 4446156"/>
                <a:gd name="connsiteX616" fmla="*/ 187417 w 3703350"/>
                <a:gd name="connsiteY616" fmla="*/ 3425781 h 4446156"/>
                <a:gd name="connsiteX617" fmla="*/ 123023 w 3703350"/>
                <a:gd name="connsiteY617" fmla="*/ 3490175 h 4446156"/>
                <a:gd name="connsiteX618" fmla="*/ 19992 w 3703350"/>
                <a:gd name="connsiteY618" fmla="*/ 3747753 h 4446156"/>
                <a:gd name="connsiteX619" fmla="*/ 7113 w 3703350"/>
                <a:gd name="connsiteY619" fmla="*/ 3837905 h 4446156"/>
                <a:gd name="connsiteX620" fmla="*/ 58629 w 3703350"/>
                <a:gd name="connsiteY620" fmla="*/ 4095482 h 4446156"/>
                <a:gd name="connsiteX621" fmla="*/ 200296 w 3703350"/>
                <a:gd name="connsiteY621" fmla="*/ 4134119 h 4446156"/>
                <a:gd name="connsiteX622" fmla="*/ 470753 w 3703350"/>
                <a:gd name="connsiteY622" fmla="*/ 4082603 h 4446156"/>
                <a:gd name="connsiteX623" fmla="*/ 586662 w 3703350"/>
                <a:gd name="connsiteY623" fmla="*/ 4018209 h 4446156"/>
                <a:gd name="connsiteX624" fmla="*/ 908634 w 3703350"/>
                <a:gd name="connsiteY624" fmla="*/ 3863662 h 4446156"/>
                <a:gd name="connsiteX625" fmla="*/ 1050302 w 3703350"/>
                <a:gd name="connsiteY625" fmla="*/ 3721995 h 4446156"/>
                <a:gd name="connsiteX626" fmla="*/ 1179091 w 3703350"/>
                <a:gd name="connsiteY626" fmla="*/ 3438660 h 4446156"/>
                <a:gd name="connsiteX627" fmla="*/ 1166212 w 3703350"/>
                <a:gd name="connsiteY627" fmla="*/ 3065172 h 4446156"/>
                <a:gd name="connsiteX628" fmla="*/ 1140454 w 3703350"/>
                <a:gd name="connsiteY628" fmla="*/ 2949262 h 4446156"/>
                <a:gd name="connsiteX629" fmla="*/ 1011665 w 3703350"/>
                <a:gd name="connsiteY629" fmla="*/ 2730322 h 4446156"/>
                <a:gd name="connsiteX630" fmla="*/ 792724 w 3703350"/>
                <a:gd name="connsiteY630" fmla="*/ 2382592 h 4446156"/>
                <a:gd name="connsiteX631" fmla="*/ 741209 w 3703350"/>
                <a:gd name="connsiteY631" fmla="*/ 2305319 h 4446156"/>
                <a:gd name="connsiteX632" fmla="*/ 496510 w 3703350"/>
                <a:gd name="connsiteY632" fmla="*/ 1970468 h 4446156"/>
                <a:gd name="connsiteX633" fmla="*/ 457874 w 3703350"/>
                <a:gd name="connsiteY633" fmla="*/ 1880316 h 4446156"/>
                <a:gd name="connsiteX634" fmla="*/ 444995 w 3703350"/>
                <a:gd name="connsiteY634" fmla="*/ 1815922 h 4446156"/>
                <a:gd name="connsiteX635" fmla="*/ 560905 w 3703350"/>
                <a:gd name="connsiteY635" fmla="*/ 1738648 h 4446156"/>
                <a:gd name="connsiteX636" fmla="*/ 960150 w 3703350"/>
                <a:gd name="connsiteY636" fmla="*/ 1790164 h 4446156"/>
                <a:gd name="connsiteX637" fmla="*/ 1076060 w 3703350"/>
                <a:gd name="connsiteY637" fmla="*/ 1854558 h 4446156"/>
                <a:gd name="connsiteX638" fmla="*/ 1269243 w 3703350"/>
                <a:gd name="connsiteY638" fmla="*/ 2060620 h 4446156"/>
                <a:gd name="connsiteX639" fmla="*/ 1320758 w 3703350"/>
                <a:gd name="connsiteY639" fmla="*/ 2137893 h 4446156"/>
                <a:gd name="connsiteX640" fmla="*/ 1385153 w 3703350"/>
                <a:gd name="connsiteY640" fmla="*/ 2279561 h 4446156"/>
                <a:gd name="connsiteX641" fmla="*/ 1359395 w 3703350"/>
                <a:gd name="connsiteY641" fmla="*/ 2446986 h 4446156"/>
                <a:gd name="connsiteX642" fmla="*/ 1037423 w 3703350"/>
                <a:gd name="connsiteY642" fmla="*/ 2459865 h 4446156"/>
                <a:gd name="connsiteX643" fmla="*/ 831361 w 3703350"/>
                <a:gd name="connsiteY643" fmla="*/ 2292440 h 4446156"/>
                <a:gd name="connsiteX644" fmla="*/ 766967 w 3703350"/>
                <a:gd name="connsiteY644" fmla="*/ 2228045 h 4446156"/>
                <a:gd name="connsiteX645" fmla="*/ 612420 w 3703350"/>
                <a:gd name="connsiteY645" fmla="*/ 2009105 h 4446156"/>
                <a:gd name="connsiteX646" fmla="*/ 522268 w 3703350"/>
                <a:gd name="connsiteY646" fmla="*/ 1828800 h 4446156"/>
                <a:gd name="connsiteX647" fmla="*/ 509389 w 3703350"/>
                <a:gd name="connsiteY647" fmla="*/ 1751527 h 4446156"/>
                <a:gd name="connsiteX648" fmla="*/ 599541 w 3703350"/>
                <a:gd name="connsiteY648" fmla="*/ 1596981 h 4446156"/>
                <a:gd name="connsiteX649" fmla="*/ 663936 w 3703350"/>
                <a:gd name="connsiteY649" fmla="*/ 1584102 h 4446156"/>
                <a:gd name="connsiteX650" fmla="*/ 1088938 w 3703350"/>
                <a:gd name="connsiteY650" fmla="*/ 1635617 h 4446156"/>
                <a:gd name="connsiteX651" fmla="*/ 1513941 w 3703350"/>
                <a:gd name="connsiteY651" fmla="*/ 1790164 h 4446156"/>
                <a:gd name="connsiteX652" fmla="*/ 1655609 w 3703350"/>
                <a:gd name="connsiteY652" fmla="*/ 1854558 h 4446156"/>
                <a:gd name="connsiteX653" fmla="*/ 2067733 w 3703350"/>
                <a:gd name="connsiteY653" fmla="*/ 1931831 h 4446156"/>
                <a:gd name="connsiteX654" fmla="*/ 2608645 w 3703350"/>
                <a:gd name="connsiteY654" fmla="*/ 1918953 h 4446156"/>
                <a:gd name="connsiteX655" fmla="*/ 2660161 w 3703350"/>
                <a:gd name="connsiteY655" fmla="*/ 1867437 h 4446156"/>
                <a:gd name="connsiteX656" fmla="*/ 2776071 w 3703350"/>
                <a:gd name="connsiteY656" fmla="*/ 1764406 h 4446156"/>
                <a:gd name="connsiteX657" fmla="*/ 2840465 w 3703350"/>
                <a:gd name="connsiteY657" fmla="*/ 1648496 h 4446156"/>
                <a:gd name="connsiteX658" fmla="*/ 2879102 w 3703350"/>
                <a:gd name="connsiteY658" fmla="*/ 1609860 h 4446156"/>
                <a:gd name="connsiteX659" fmla="*/ 2904860 w 3703350"/>
                <a:gd name="connsiteY659" fmla="*/ 1532586 h 4446156"/>
                <a:gd name="connsiteX660" fmla="*/ 2917738 w 3703350"/>
                <a:gd name="connsiteY660" fmla="*/ 1455313 h 4446156"/>
                <a:gd name="connsiteX661" fmla="*/ 2930617 w 3703350"/>
                <a:gd name="connsiteY661" fmla="*/ 1390919 h 4446156"/>
                <a:gd name="connsiteX662" fmla="*/ 2917738 w 3703350"/>
                <a:gd name="connsiteY662" fmla="*/ 1352282 h 4446156"/>
                <a:gd name="connsiteX663" fmla="*/ 2879102 w 3703350"/>
                <a:gd name="connsiteY663" fmla="*/ 1468192 h 4446156"/>
                <a:gd name="connsiteX664" fmla="*/ 2840465 w 3703350"/>
                <a:gd name="connsiteY664" fmla="*/ 1545465 h 4446156"/>
                <a:gd name="connsiteX665" fmla="*/ 2763192 w 3703350"/>
                <a:gd name="connsiteY665" fmla="*/ 1867437 h 4446156"/>
                <a:gd name="connsiteX666" fmla="*/ 2853344 w 3703350"/>
                <a:gd name="connsiteY666" fmla="*/ 2112136 h 4446156"/>
                <a:gd name="connsiteX667" fmla="*/ 2891981 w 3703350"/>
                <a:gd name="connsiteY667" fmla="*/ 2099257 h 4446156"/>
                <a:gd name="connsiteX668" fmla="*/ 3020769 w 3703350"/>
                <a:gd name="connsiteY668" fmla="*/ 1867437 h 4446156"/>
                <a:gd name="connsiteX669" fmla="*/ 3085164 w 3703350"/>
                <a:gd name="connsiteY669" fmla="*/ 1648496 h 4446156"/>
                <a:gd name="connsiteX670" fmla="*/ 2982133 w 3703350"/>
                <a:gd name="connsiteY670" fmla="*/ 1275009 h 4446156"/>
                <a:gd name="connsiteX671" fmla="*/ 2840465 w 3703350"/>
                <a:gd name="connsiteY671" fmla="*/ 953037 h 4446156"/>
                <a:gd name="connsiteX672" fmla="*/ 2763192 w 3703350"/>
                <a:gd name="connsiteY672" fmla="*/ 875764 h 4446156"/>
                <a:gd name="connsiteX673" fmla="*/ 2570009 w 3703350"/>
                <a:gd name="connsiteY673" fmla="*/ 656823 h 4446156"/>
                <a:gd name="connsiteX674" fmla="*/ 2428341 w 3703350"/>
                <a:gd name="connsiteY674" fmla="*/ 605307 h 4446156"/>
                <a:gd name="connsiteX675" fmla="*/ 2312431 w 3703350"/>
                <a:gd name="connsiteY675" fmla="*/ 579550 h 4446156"/>
                <a:gd name="connsiteX676" fmla="*/ 2196522 w 3703350"/>
                <a:gd name="connsiteY676" fmla="*/ 592429 h 4446156"/>
                <a:gd name="connsiteX677" fmla="*/ 2132127 w 3703350"/>
                <a:gd name="connsiteY677" fmla="*/ 631065 h 4446156"/>
                <a:gd name="connsiteX678" fmla="*/ 1990460 w 3703350"/>
                <a:gd name="connsiteY678" fmla="*/ 734096 h 4446156"/>
                <a:gd name="connsiteX679" fmla="*/ 1732882 w 3703350"/>
                <a:gd name="connsiteY679" fmla="*/ 1043189 h 4446156"/>
                <a:gd name="connsiteX680" fmla="*/ 1565457 w 3703350"/>
                <a:gd name="connsiteY680" fmla="*/ 1365161 h 4446156"/>
                <a:gd name="connsiteX681" fmla="*/ 1475305 w 3703350"/>
                <a:gd name="connsiteY681" fmla="*/ 1777285 h 4446156"/>
                <a:gd name="connsiteX682" fmla="*/ 1565457 w 3703350"/>
                <a:gd name="connsiteY682" fmla="*/ 2511381 h 4446156"/>
                <a:gd name="connsiteX683" fmla="*/ 1642730 w 3703350"/>
                <a:gd name="connsiteY683" fmla="*/ 2562896 h 4446156"/>
                <a:gd name="connsiteX684" fmla="*/ 1681367 w 3703350"/>
                <a:gd name="connsiteY684" fmla="*/ 2537138 h 4446156"/>
                <a:gd name="connsiteX685" fmla="*/ 1513941 w 3703350"/>
                <a:gd name="connsiteY685" fmla="*/ 2292440 h 4446156"/>
                <a:gd name="connsiteX686" fmla="*/ 1204848 w 3703350"/>
                <a:gd name="connsiteY686" fmla="*/ 2163651 h 4446156"/>
                <a:gd name="connsiteX687" fmla="*/ 1101817 w 3703350"/>
                <a:gd name="connsiteY687" fmla="*/ 2125014 h 4446156"/>
                <a:gd name="connsiteX688" fmla="*/ 728330 w 3703350"/>
                <a:gd name="connsiteY688" fmla="*/ 2086378 h 4446156"/>
                <a:gd name="connsiteX689" fmla="*/ 548026 w 3703350"/>
                <a:gd name="connsiteY689" fmla="*/ 2137893 h 4446156"/>
                <a:gd name="connsiteX690" fmla="*/ 393479 w 3703350"/>
                <a:gd name="connsiteY690" fmla="*/ 2215167 h 4446156"/>
                <a:gd name="connsiteX691" fmla="*/ 316206 w 3703350"/>
                <a:gd name="connsiteY691" fmla="*/ 2266682 h 4446156"/>
                <a:gd name="connsiteX692" fmla="*/ 277569 w 3703350"/>
                <a:gd name="connsiteY692" fmla="*/ 2305319 h 4446156"/>
                <a:gd name="connsiteX693" fmla="*/ 329085 w 3703350"/>
                <a:gd name="connsiteY693" fmla="*/ 2266682 h 4446156"/>
                <a:gd name="connsiteX694" fmla="*/ 406358 w 3703350"/>
                <a:gd name="connsiteY694" fmla="*/ 2150772 h 4446156"/>
                <a:gd name="connsiteX695" fmla="*/ 444995 w 3703350"/>
                <a:gd name="connsiteY695" fmla="*/ 1931831 h 4446156"/>
                <a:gd name="connsiteX696" fmla="*/ 367722 w 3703350"/>
                <a:gd name="connsiteY696" fmla="*/ 1700012 h 4446156"/>
                <a:gd name="connsiteX697" fmla="*/ 329085 w 3703350"/>
                <a:gd name="connsiteY697" fmla="*/ 1661375 h 4446156"/>
                <a:gd name="connsiteX698" fmla="*/ 290448 w 3703350"/>
                <a:gd name="connsiteY698" fmla="*/ 1674254 h 4446156"/>
                <a:gd name="connsiteX699" fmla="*/ 277569 w 3703350"/>
                <a:gd name="connsiteY699" fmla="*/ 1751527 h 4446156"/>
                <a:gd name="connsiteX700" fmla="*/ 264691 w 3703350"/>
                <a:gd name="connsiteY700" fmla="*/ 1803043 h 4446156"/>
                <a:gd name="connsiteX701" fmla="*/ 316206 w 3703350"/>
                <a:gd name="connsiteY701" fmla="*/ 1944710 h 4446156"/>
                <a:gd name="connsiteX702" fmla="*/ 689693 w 3703350"/>
                <a:gd name="connsiteY702" fmla="*/ 1854558 h 4446156"/>
                <a:gd name="connsiteX703" fmla="*/ 779845 w 3703350"/>
                <a:gd name="connsiteY703" fmla="*/ 1790164 h 4446156"/>
                <a:gd name="connsiteX704" fmla="*/ 818482 w 3703350"/>
                <a:gd name="connsiteY704" fmla="*/ 1609860 h 4446156"/>
                <a:gd name="connsiteX705" fmla="*/ 792724 w 3703350"/>
                <a:gd name="connsiteY705" fmla="*/ 1558344 h 4446156"/>
                <a:gd name="connsiteX706" fmla="*/ 689693 w 3703350"/>
                <a:gd name="connsiteY706" fmla="*/ 1584102 h 4446156"/>
                <a:gd name="connsiteX707" fmla="*/ 638178 w 3703350"/>
                <a:gd name="connsiteY707" fmla="*/ 1687133 h 4446156"/>
                <a:gd name="connsiteX708" fmla="*/ 548026 w 3703350"/>
                <a:gd name="connsiteY708" fmla="*/ 1841679 h 4446156"/>
                <a:gd name="connsiteX709" fmla="*/ 483631 w 3703350"/>
                <a:gd name="connsiteY709" fmla="*/ 2086378 h 4446156"/>
                <a:gd name="connsiteX710" fmla="*/ 509389 w 3703350"/>
                <a:gd name="connsiteY710" fmla="*/ 2279561 h 4446156"/>
                <a:gd name="connsiteX711" fmla="*/ 548026 w 3703350"/>
                <a:gd name="connsiteY711" fmla="*/ 2305319 h 4446156"/>
                <a:gd name="connsiteX712" fmla="*/ 689693 w 3703350"/>
                <a:gd name="connsiteY712" fmla="*/ 2356834 h 4446156"/>
                <a:gd name="connsiteX713" fmla="*/ 1552578 w 3703350"/>
                <a:gd name="connsiteY713" fmla="*/ 2343955 h 4446156"/>
                <a:gd name="connsiteX714" fmla="*/ 1887429 w 3703350"/>
                <a:gd name="connsiteY714" fmla="*/ 2253803 h 4446156"/>
                <a:gd name="connsiteX715" fmla="*/ 1938944 w 3703350"/>
                <a:gd name="connsiteY715" fmla="*/ 2228045 h 4446156"/>
                <a:gd name="connsiteX716" fmla="*/ 1977581 w 3703350"/>
                <a:gd name="connsiteY716" fmla="*/ 2202288 h 4446156"/>
                <a:gd name="connsiteX717" fmla="*/ 2170764 w 3703350"/>
                <a:gd name="connsiteY717" fmla="*/ 2176530 h 4446156"/>
                <a:gd name="connsiteX718" fmla="*/ 2376826 w 3703350"/>
                <a:gd name="connsiteY718" fmla="*/ 2215167 h 4446156"/>
                <a:gd name="connsiteX719" fmla="*/ 2466978 w 3703350"/>
                <a:gd name="connsiteY719" fmla="*/ 2253803 h 4446156"/>
                <a:gd name="connsiteX720" fmla="*/ 2711676 w 3703350"/>
                <a:gd name="connsiteY720" fmla="*/ 2421229 h 4446156"/>
                <a:gd name="connsiteX721" fmla="*/ 2814707 w 3703350"/>
                <a:gd name="connsiteY721" fmla="*/ 2562896 h 4446156"/>
                <a:gd name="connsiteX722" fmla="*/ 2853344 w 3703350"/>
                <a:gd name="connsiteY722" fmla="*/ 2627291 h 4446156"/>
                <a:gd name="connsiteX723" fmla="*/ 2891981 w 3703350"/>
                <a:gd name="connsiteY723" fmla="*/ 2743200 h 4446156"/>
                <a:gd name="connsiteX724" fmla="*/ 2904860 w 3703350"/>
                <a:gd name="connsiteY724" fmla="*/ 2871989 h 4446156"/>
                <a:gd name="connsiteX725" fmla="*/ 2917738 w 3703350"/>
                <a:gd name="connsiteY725" fmla="*/ 2833353 h 4446156"/>
                <a:gd name="connsiteX726" fmla="*/ 2930617 w 3703350"/>
                <a:gd name="connsiteY726" fmla="*/ 2756079 h 4446156"/>
                <a:gd name="connsiteX727" fmla="*/ 2943496 w 3703350"/>
                <a:gd name="connsiteY727" fmla="*/ 2717443 h 4446156"/>
                <a:gd name="connsiteX728" fmla="*/ 2982133 w 3703350"/>
                <a:gd name="connsiteY728" fmla="*/ 2588654 h 4446156"/>
                <a:gd name="connsiteX729" fmla="*/ 3020769 w 3703350"/>
                <a:gd name="connsiteY729" fmla="*/ 2575775 h 4446156"/>
                <a:gd name="connsiteX730" fmla="*/ 3033648 w 3703350"/>
                <a:gd name="connsiteY730" fmla="*/ 3052293 h 4446156"/>
                <a:gd name="connsiteX731" fmla="*/ 2943496 w 3703350"/>
                <a:gd name="connsiteY731" fmla="*/ 3284113 h 4446156"/>
                <a:gd name="connsiteX732" fmla="*/ 2737434 w 3703350"/>
                <a:gd name="connsiteY732" fmla="*/ 3670479 h 4446156"/>
                <a:gd name="connsiteX733" fmla="*/ 2544251 w 3703350"/>
                <a:gd name="connsiteY733" fmla="*/ 3915178 h 4446156"/>
                <a:gd name="connsiteX734" fmla="*/ 2479857 w 3703350"/>
                <a:gd name="connsiteY734" fmla="*/ 3721995 h 4446156"/>
                <a:gd name="connsiteX735" fmla="*/ 2428341 w 3703350"/>
                <a:gd name="connsiteY735" fmla="*/ 3296992 h 4446156"/>
                <a:gd name="connsiteX736" fmla="*/ 2441220 w 3703350"/>
                <a:gd name="connsiteY736" fmla="*/ 2859110 h 4446156"/>
                <a:gd name="connsiteX737" fmla="*/ 2531372 w 3703350"/>
                <a:gd name="connsiteY737" fmla="*/ 2640169 h 4446156"/>
                <a:gd name="connsiteX738" fmla="*/ 2711676 w 3703350"/>
                <a:gd name="connsiteY738" fmla="*/ 2408350 h 4446156"/>
                <a:gd name="connsiteX739" fmla="*/ 2776071 w 3703350"/>
                <a:gd name="connsiteY739" fmla="*/ 2343955 h 4446156"/>
                <a:gd name="connsiteX740" fmla="*/ 3007891 w 3703350"/>
                <a:gd name="connsiteY740" fmla="*/ 2189409 h 4446156"/>
                <a:gd name="connsiteX741" fmla="*/ 3059406 w 3703350"/>
                <a:gd name="connsiteY741" fmla="*/ 2176530 h 4446156"/>
                <a:gd name="connsiteX742" fmla="*/ 3085164 w 3703350"/>
                <a:gd name="connsiteY742" fmla="*/ 2137893 h 4446156"/>
                <a:gd name="connsiteX743" fmla="*/ 3020769 w 3703350"/>
                <a:gd name="connsiteY743" fmla="*/ 1867437 h 4446156"/>
                <a:gd name="connsiteX744" fmla="*/ 2982133 w 3703350"/>
                <a:gd name="connsiteY744" fmla="*/ 1764406 h 4446156"/>
                <a:gd name="connsiteX745" fmla="*/ 2917738 w 3703350"/>
                <a:gd name="connsiteY745" fmla="*/ 1661375 h 4446156"/>
                <a:gd name="connsiteX746" fmla="*/ 2904860 w 3703350"/>
                <a:gd name="connsiteY746" fmla="*/ 1609860 h 4446156"/>
                <a:gd name="connsiteX747" fmla="*/ 2866223 w 3703350"/>
                <a:gd name="connsiteY747" fmla="*/ 1558344 h 4446156"/>
                <a:gd name="connsiteX748" fmla="*/ 2840465 w 3703350"/>
                <a:gd name="connsiteY748" fmla="*/ 1519707 h 4446156"/>
                <a:gd name="connsiteX749" fmla="*/ 2776071 w 3703350"/>
                <a:gd name="connsiteY749" fmla="*/ 1390919 h 4446156"/>
                <a:gd name="connsiteX750" fmla="*/ 2724555 w 3703350"/>
                <a:gd name="connsiteY750" fmla="*/ 1287888 h 4446156"/>
                <a:gd name="connsiteX751" fmla="*/ 2698798 w 3703350"/>
                <a:gd name="connsiteY751" fmla="*/ 1249251 h 4446156"/>
                <a:gd name="connsiteX752" fmla="*/ 2724555 w 3703350"/>
                <a:gd name="connsiteY752" fmla="*/ 1326524 h 4446156"/>
                <a:gd name="connsiteX753" fmla="*/ 2853344 w 3703350"/>
                <a:gd name="connsiteY753" fmla="*/ 1300767 h 4446156"/>
                <a:gd name="connsiteX754" fmla="*/ 2917738 w 3703350"/>
                <a:gd name="connsiteY754" fmla="*/ 1159099 h 4446156"/>
                <a:gd name="connsiteX755" fmla="*/ 2930617 w 3703350"/>
                <a:gd name="connsiteY755" fmla="*/ 1120462 h 4446156"/>
                <a:gd name="connsiteX756" fmla="*/ 2891981 w 3703350"/>
                <a:gd name="connsiteY756" fmla="*/ 1017431 h 4446156"/>
                <a:gd name="connsiteX757" fmla="*/ 2853344 w 3703350"/>
                <a:gd name="connsiteY757" fmla="*/ 1004553 h 4446156"/>
                <a:gd name="connsiteX758" fmla="*/ 2827586 w 3703350"/>
                <a:gd name="connsiteY758" fmla="*/ 1056068 h 4446156"/>
                <a:gd name="connsiteX759" fmla="*/ 2827586 w 3703350"/>
                <a:gd name="connsiteY759" fmla="*/ 1442434 h 4446156"/>
                <a:gd name="connsiteX760" fmla="*/ 2904860 w 3703350"/>
                <a:gd name="connsiteY760" fmla="*/ 1532586 h 4446156"/>
                <a:gd name="connsiteX761" fmla="*/ 3085164 w 3703350"/>
                <a:gd name="connsiteY761" fmla="*/ 1481071 h 4446156"/>
                <a:gd name="connsiteX762" fmla="*/ 3162437 w 3703350"/>
                <a:gd name="connsiteY762" fmla="*/ 1300767 h 4446156"/>
                <a:gd name="connsiteX763" fmla="*/ 3136679 w 3703350"/>
                <a:gd name="connsiteY763" fmla="*/ 1236372 h 4446156"/>
                <a:gd name="connsiteX764" fmla="*/ 2776071 w 3703350"/>
                <a:gd name="connsiteY764" fmla="*/ 1506829 h 4446156"/>
                <a:gd name="connsiteX765" fmla="*/ 2685919 w 3703350"/>
                <a:gd name="connsiteY765" fmla="*/ 1661375 h 4446156"/>
                <a:gd name="connsiteX766" fmla="*/ 2376826 w 3703350"/>
                <a:gd name="connsiteY766" fmla="*/ 2459865 h 4446156"/>
                <a:gd name="connsiteX767" fmla="*/ 2389705 w 3703350"/>
                <a:gd name="connsiteY767" fmla="*/ 2975020 h 4446156"/>
                <a:gd name="connsiteX768" fmla="*/ 2441220 w 3703350"/>
                <a:gd name="connsiteY768" fmla="*/ 3000778 h 4446156"/>
                <a:gd name="connsiteX769" fmla="*/ 2557130 w 3703350"/>
                <a:gd name="connsiteY769" fmla="*/ 2987899 h 4446156"/>
                <a:gd name="connsiteX770" fmla="*/ 2814707 w 3703350"/>
                <a:gd name="connsiteY770" fmla="*/ 2756079 h 4446156"/>
                <a:gd name="connsiteX771" fmla="*/ 2853344 w 3703350"/>
                <a:gd name="connsiteY771" fmla="*/ 2472744 h 4446156"/>
                <a:gd name="connsiteX772" fmla="*/ 2776071 w 3703350"/>
                <a:gd name="connsiteY772" fmla="*/ 2240924 h 4446156"/>
                <a:gd name="connsiteX773" fmla="*/ 2570009 w 3703350"/>
                <a:gd name="connsiteY773" fmla="*/ 2073499 h 4446156"/>
                <a:gd name="connsiteX774" fmla="*/ 2351068 w 3703350"/>
                <a:gd name="connsiteY774" fmla="*/ 1996226 h 4446156"/>
                <a:gd name="connsiteX775" fmla="*/ 2080612 w 3703350"/>
                <a:gd name="connsiteY775" fmla="*/ 1970468 h 4446156"/>
                <a:gd name="connsiteX776" fmla="*/ 1964702 w 3703350"/>
                <a:gd name="connsiteY776" fmla="*/ 2034862 h 4446156"/>
                <a:gd name="connsiteX777" fmla="*/ 1848792 w 3703350"/>
                <a:gd name="connsiteY777" fmla="*/ 2266682 h 4446156"/>
                <a:gd name="connsiteX778" fmla="*/ 1835913 w 3703350"/>
                <a:gd name="connsiteY778" fmla="*/ 2356834 h 4446156"/>
                <a:gd name="connsiteX779" fmla="*/ 1848792 w 3703350"/>
                <a:gd name="connsiteY779" fmla="*/ 2395471 h 4446156"/>
                <a:gd name="connsiteX780" fmla="*/ 1926065 w 3703350"/>
                <a:gd name="connsiteY780" fmla="*/ 2369713 h 4446156"/>
                <a:gd name="connsiteX781" fmla="*/ 2222279 w 3703350"/>
                <a:gd name="connsiteY781" fmla="*/ 2150772 h 4446156"/>
                <a:gd name="connsiteX782" fmla="*/ 2351068 w 3703350"/>
                <a:gd name="connsiteY782" fmla="*/ 1983347 h 4446156"/>
                <a:gd name="connsiteX783" fmla="*/ 2415462 w 3703350"/>
                <a:gd name="connsiteY783" fmla="*/ 1815922 h 4446156"/>
                <a:gd name="connsiteX784" fmla="*/ 2428341 w 3703350"/>
                <a:gd name="connsiteY784" fmla="*/ 1725769 h 4446156"/>
                <a:gd name="connsiteX785" fmla="*/ 2351068 w 3703350"/>
                <a:gd name="connsiteY785" fmla="*/ 1416676 h 4446156"/>
                <a:gd name="connsiteX786" fmla="*/ 2235158 w 3703350"/>
                <a:gd name="connsiteY786" fmla="*/ 1365161 h 4446156"/>
                <a:gd name="connsiteX787" fmla="*/ 2157885 w 3703350"/>
                <a:gd name="connsiteY787" fmla="*/ 1339403 h 4446156"/>
                <a:gd name="connsiteX788" fmla="*/ 2029096 w 3703350"/>
                <a:gd name="connsiteY788" fmla="*/ 1416676 h 4446156"/>
                <a:gd name="connsiteX789" fmla="*/ 2054854 w 3703350"/>
                <a:gd name="connsiteY789" fmla="*/ 1468192 h 4446156"/>
                <a:gd name="connsiteX790" fmla="*/ 2260916 w 3703350"/>
                <a:gd name="connsiteY790" fmla="*/ 1455313 h 4446156"/>
                <a:gd name="connsiteX791" fmla="*/ 2325310 w 3703350"/>
                <a:gd name="connsiteY791" fmla="*/ 1416676 h 4446156"/>
                <a:gd name="connsiteX792" fmla="*/ 2402584 w 3703350"/>
                <a:gd name="connsiteY792" fmla="*/ 1378040 h 4446156"/>
                <a:gd name="connsiteX793" fmla="*/ 2466978 w 3703350"/>
                <a:gd name="connsiteY793" fmla="*/ 1313645 h 4446156"/>
                <a:gd name="connsiteX794" fmla="*/ 2479857 w 3703350"/>
                <a:gd name="connsiteY794" fmla="*/ 1262130 h 4446156"/>
                <a:gd name="connsiteX795" fmla="*/ 2518493 w 3703350"/>
                <a:gd name="connsiteY795" fmla="*/ 1171978 h 4446156"/>
                <a:gd name="connsiteX796" fmla="*/ 2479857 w 3703350"/>
                <a:gd name="connsiteY796" fmla="*/ 901522 h 4446156"/>
                <a:gd name="connsiteX797" fmla="*/ 2389705 w 3703350"/>
                <a:gd name="connsiteY797" fmla="*/ 759854 h 4446156"/>
                <a:gd name="connsiteX798" fmla="*/ 2273795 w 3703350"/>
                <a:gd name="connsiteY798" fmla="*/ 708338 h 4446156"/>
                <a:gd name="connsiteX799" fmla="*/ 2003338 w 3703350"/>
                <a:gd name="connsiteY799" fmla="*/ 772733 h 4446156"/>
                <a:gd name="connsiteX800" fmla="*/ 1977581 w 3703350"/>
                <a:gd name="connsiteY800" fmla="*/ 862885 h 4446156"/>
                <a:gd name="connsiteX801" fmla="*/ 1990460 w 3703350"/>
                <a:gd name="connsiteY801" fmla="*/ 953037 h 4446156"/>
                <a:gd name="connsiteX802" fmla="*/ 2054854 w 3703350"/>
                <a:gd name="connsiteY802" fmla="*/ 1004553 h 4446156"/>
                <a:gd name="connsiteX803" fmla="*/ 2209400 w 3703350"/>
                <a:gd name="connsiteY803" fmla="*/ 1030310 h 4446156"/>
                <a:gd name="connsiteX804" fmla="*/ 2673040 w 3703350"/>
                <a:gd name="connsiteY804" fmla="*/ 978795 h 4446156"/>
                <a:gd name="connsiteX805" fmla="*/ 2724555 w 3703350"/>
                <a:gd name="connsiteY805" fmla="*/ 927279 h 4446156"/>
                <a:gd name="connsiteX806" fmla="*/ 2711676 w 3703350"/>
                <a:gd name="connsiteY806" fmla="*/ 772733 h 4446156"/>
                <a:gd name="connsiteX807" fmla="*/ 2608645 w 3703350"/>
                <a:gd name="connsiteY807" fmla="*/ 734096 h 4446156"/>
                <a:gd name="connsiteX808" fmla="*/ 2544251 w 3703350"/>
                <a:gd name="connsiteY808" fmla="*/ 746975 h 4446156"/>
                <a:gd name="connsiteX809" fmla="*/ 2466978 w 3703350"/>
                <a:gd name="connsiteY809" fmla="*/ 965916 h 4446156"/>
                <a:gd name="connsiteX810" fmla="*/ 2531372 w 3703350"/>
                <a:gd name="connsiteY810" fmla="*/ 991674 h 4446156"/>
                <a:gd name="connsiteX811" fmla="*/ 2750313 w 3703350"/>
                <a:gd name="connsiteY811" fmla="*/ 965916 h 4446156"/>
                <a:gd name="connsiteX812" fmla="*/ 2891981 w 3703350"/>
                <a:gd name="connsiteY812" fmla="*/ 811369 h 4446156"/>
                <a:gd name="connsiteX813" fmla="*/ 2917738 w 3703350"/>
                <a:gd name="connsiteY813" fmla="*/ 708338 h 4446156"/>
                <a:gd name="connsiteX814" fmla="*/ 2853344 w 3703350"/>
                <a:gd name="connsiteY814" fmla="*/ 373488 h 4446156"/>
                <a:gd name="connsiteX815" fmla="*/ 2750313 w 3703350"/>
                <a:gd name="connsiteY815" fmla="*/ 231820 h 4446156"/>
                <a:gd name="connsiteX816" fmla="*/ 2608645 w 3703350"/>
                <a:gd name="connsiteY816" fmla="*/ 128789 h 4446156"/>
                <a:gd name="connsiteX817" fmla="*/ 2402584 w 3703350"/>
                <a:gd name="connsiteY817" fmla="*/ 38637 h 4446156"/>
                <a:gd name="connsiteX818" fmla="*/ 2248037 w 3703350"/>
                <a:gd name="connsiteY818" fmla="*/ 12879 h 4446156"/>
                <a:gd name="connsiteX819" fmla="*/ 2016217 w 3703350"/>
                <a:gd name="connsiteY819" fmla="*/ 64395 h 4446156"/>
                <a:gd name="connsiteX820" fmla="*/ 1964702 w 3703350"/>
                <a:gd name="connsiteY820" fmla="*/ 141668 h 4446156"/>
                <a:gd name="connsiteX821" fmla="*/ 2003338 w 3703350"/>
                <a:gd name="connsiteY821" fmla="*/ 360609 h 4446156"/>
                <a:gd name="connsiteX822" fmla="*/ 2054854 w 3703350"/>
                <a:gd name="connsiteY822" fmla="*/ 399245 h 4446156"/>
                <a:gd name="connsiteX823" fmla="*/ 2196522 w 3703350"/>
                <a:gd name="connsiteY823" fmla="*/ 437882 h 4446156"/>
                <a:gd name="connsiteX824" fmla="*/ 2389705 w 3703350"/>
                <a:gd name="connsiteY824" fmla="*/ 502276 h 4446156"/>
                <a:gd name="connsiteX825" fmla="*/ 3007891 w 3703350"/>
                <a:gd name="connsiteY825" fmla="*/ 399245 h 4446156"/>
                <a:gd name="connsiteX826" fmla="*/ 3020769 w 3703350"/>
                <a:gd name="connsiteY826" fmla="*/ 334851 h 4446156"/>
                <a:gd name="connsiteX827" fmla="*/ 2969254 w 3703350"/>
                <a:gd name="connsiteY827" fmla="*/ 309093 h 4446156"/>
                <a:gd name="connsiteX828" fmla="*/ 2660161 w 3703350"/>
                <a:gd name="connsiteY828" fmla="*/ 450761 h 4446156"/>
                <a:gd name="connsiteX829" fmla="*/ 2595767 w 3703350"/>
                <a:gd name="connsiteY829" fmla="*/ 579550 h 4446156"/>
                <a:gd name="connsiteX830" fmla="*/ 2595767 w 3703350"/>
                <a:gd name="connsiteY830" fmla="*/ 862885 h 4446156"/>
                <a:gd name="connsiteX831" fmla="*/ 2724555 w 3703350"/>
                <a:gd name="connsiteY831" fmla="*/ 901522 h 4446156"/>
                <a:gd name="connsiteX832" fmla="*/ 3020769 w 3703350"/>
                <a:gd name="connsiteY832" fmla="*/ 824248 h 4446156"/>
                <a:gd name="connsiteX833" fmla="*/ 3046527 w 3703350"/>
                <a:gd name="connsiteY833" fmla="*/ 785612 h 4446156"/>
                <a:gd name="connsiteX834" fmla="*/ 3059406 w 3703350"/>
                <a:gd name="connsiteY834" fmla="*/ 721217 h 4446156"/>
                <a:gd name="connsiteX835" fmla="*/ 3033648 w 3703350"/>
                <a:gd name="connsiteY835" fmla="*/ 682581 h 4446156"/>
                <a:gd name="connsiteX836" fmla="*/ 2840465 w 3703350"/>
                <a:gd name="connsiteY836" fmla="*/ 721217 h 4446156"/>
                <a:gd name="connsiteX837" fmla="*/ 2698798 w 3703350"/>
                <a:gd name="connsiteY837" fmla="*/ 850006 h 4446156"/>
                <a:gd name="connsiteX838" fmla="*/ 2647282 w 3703350"/>
                <a:gd name="connsiteY838" fmla="*/ 940158 h 4446156"/>
                <a:gd name="connsiteX839" fmla="*/ 2505614 w 3703350"/>
                <a:gd name="connsiteY839" fmla="*/ 1249251 h 4446156"/>
                <a:gd name="connsiteX840" fmla="*/ 2518493 w 3703350"/>
                <a:gd name="connsiteY840" fmla="*/ 1545465 h 4446156"/>
                <a:gd name="connsiteX841" fmla="*/ 2570009 w 3703350"/>
                <a:gd name="connsiteY841" fmla="*/ 1571223 h 4446156"/>
                <a:gd name="connsiteX842" fmla="*/ 2621524 w 3703350"/>
                <a:gd name="connsiteY842" fmla="*/ 1506829 h 4446156"/>
                <a:gd name="connsiteX843" fmla="*/ 2634403 w 3703350"/>
                <a:gd name="connsiteY843" fmla="*/ 1223493 h 4446156"/>
                <a:gd name="connsiteX844" fmla="*/ 2570009 w 3703350"/>
                <a:gd name="connsiteY844" fmla="*/ 1197736 h 4446156"/>
                <a:gd name="connsiteX845" fmla="*/ 2441220 w 3703350"/>
                <a:gd name="connsiteY845" fmla="*/ 1262130 h 4446156"/>
                <a:gd name="connsiteX846" fmla="*/ 2389705 w 3703350"/>
                <a:gd name="connsiteY846" fmla="*/ 1326524 h 4446156"/>
                <a:gd name="connsiteX847" fmla="*/ 2273795 w 3703350"/>
                <a:gd name="connsiteY847" fmla="*/ 1532586 h 4446156"/>
                <a:gd name="connsiteX848" fmla="*/ 2145006 w 3703350"/>
                <a:gd name="connsiteY848" fmla="*/ 2009105 h 4446156"/>
                <a:gd name="connsiteX849" fmla="*/ 2196522 w 3703350"/>
                <a:gd name="connsiteY849" fmla="*/ 2253803 h 4446156"/>
                <a:gd name="connsiteX850" fmla="*/ 2273795 w 3703350"/>
                <a:gd name="connsiteY850" fmla="*/ 2331076 h 4446156"/>
                <a:gd name="connsiteX851" fmla="*/ 2428341 w 3703350"/>
                <a:gd name="connsiteY851" fmla="*/ 2356834 h 4446156"/>
                <a:gd name="connsiteX852" fmla="*/ 2531372 w 3703350"/>
                <a:gd name="connsiteY852" fmla="*/ 2318198 h 4446156"/>
                <a:gd name="connsiteX853" fmla="*/ 2608645 w 3703350"/>
                <a:gd name="connsiteY853" fmla="*/ 2202288 h 4446156"/>
                <a:gd name="connsiteX854" fmla="*/ 2595767 w 3703350"/>
                <a:gd name="connsiteY854" fmla="*/ 2009105 h 4446156"/>
                <a:gd name="connsiteX855" fmla="*/ 2531372 w 3703350"/>
                <a:gd name="connsiteY855" fmla="*/ 1996226 h 4446156"/>
                <a:gd name="connsiteX856" fmla="*/ 2454099 w 3703350"/>
                <a:gd name="connsiteY856" fmla="*/ 2021983 h 4446156"/>
                <a:gd name="connsiteX857" fmla="*/ 2273795 w 3703350"/>
                <a:gd name="connsiteY857" fmla="*/ 2356834 h 4446156"/>
                <a:gd name="connsiteX858" fmla="*/ 2235158 w 3703350"/>
                <a:gd name="connsiteY858" fmla="*/ 2498502 h 4446156"/>
                <a:gd name="connsiteX859" fmla="*/ 2209400 w 3703350"/>
                <a:gd name="connsiteY859" fmla="*/ 2743200 h 4446156"/>
                <a:gd name="connsiteX860" fmla="*/ 2312431 w 3703350"/>
                <a:gd name="connsiteY860" fmla="*/ 3052293 h 4446156"/>
                <a:gd name="connsiteX861" fmla="*/ 2376826 w 3703350"/>
                <a:gd name="connsiteY861" fmla="*/ 3078051 h 4446156"/>
                <a:gd name="connsiteX862" fmla="*/ 2492736 w 3703350"/>
                <a:gd name="connsiteY862" fmla="*/ 3103809 h 4446156"/>
                <a:gd name="connsiteX863" fmla="*/ 2608645 w 3703350"/>
                <a:gd name="connsiteY863" fmla="*/ 3078051 h 4446156"/>
                <a:gd name="connsiteX864" fmla="*/ 2711676 w 3703350"/>
                <a:gd name="connsiteY864" fmla="*/ 2987899 h 4446156"/>
                <a:gd name="connsiteX865" fmla="*/ 2827586 w 3703350"/>
                <a:gd name="connsiteY865" fmla="*/ 2807595 h 4446156"/>
                <a:gd name="connsiteX866" fmla="*/ 2827586 w 3703350"/>
                <a:gd name="connsiteY866" fmla="*/ 2614412 h 4446156"/>
                <a:gd name="connsiteX867" fmla="*/ 2647282 w 3703350"/>
                <a:gd name="connsiteY867" fmla="*/ 2485623 h 4446156"/>
                <a:gd name="connsiteX868" fmla="*/ 2518493 w 3703350"/>
                <a:gd name="connsiteY868" fmla="*/ 2472744 h 4446156"/>
                <a:gd name="connsiteX869" fmla="*/ 2454099 w 3703350"/>
                <a:gd name="connsiteY869" fmla="*/ 2485623 h 4446156"/>
                <a:gd name="connsiteX870" fmla="*/ 2248037 w 3703350"/>
                <a:gd name="connsiteY870" fmla="*/ 2665927 h 4446156"/>
                <a:gd name="connsiteX871" fmla="*/ 2183643 w 3703350"/>
                <a:gd name="connsiteY871" fmla="*/ 2794716 h 4446156"/>
                <a:gd name="connsiteX872" fmla="*/ 2209400 w 3703350"/>
                <a:gd name="connsiteY872" fmla="*/ 3039414 h 4446156"/>
                <a:gd name="connsiteX873" fmla="*/ 2273795 w 3703350"/>
                <a:gd name="connsiteY873" fmla="*/ 3078051 h 4446156"/>
                <a:gd name="connsiteX874" fmla="*/ 2647282 w 3703350"/>
                <a:gd name="connsiteY874" fmla="*/ 2949262 h 4446156"/>
                <a:gd name="connsiteX875" fmla="*/ 2711676 w 3703350"/>
                <a:gd name="connsiteY875" fmla="*/ 2794716 h 4446156"/>
                <a:gd name="connsiteX876" fmla="*/ 2441220 w 3703350"/>
                <a:gd name="connsiteY876" fmla="*/ 2781837 h 4446156"/>
                <a:gd name="connsiteX877" fmla="*/ 2196522 w 3703350"/>
                <a:gd name="connsiteY877" fmla="*/ 3155324 h 4446156"/>
                <a:gd name="connsiteX878" fmla="*/ 2132127 w 3703350"/>
                <a:gd name="connsiteY878" fmla="*/ 3567448 h 4446156"/>
                <a:gd name="connsiteX879" fmla="*/ 2260916 w 3703350"/>
                <a:gd name="connsiteY879" fmla="*/ 3773510 h 4446156"/>
                <a:gd name="connsiteX880" fmla="*/ 2518493 w 3703350"/>
                <a:gd name="connsiteY880" fmla="*/ 3825026 h 4446156"/>
                <a:gd name="connsiteX881" fmla="*/ 2904860 w 3703350"/>
                <a:gd name="connsiteY881" fmla="*/ 3683358 h 4446156"/>
                <a:gd name="connsiteX882" fmla="*/ 2930617 w 3703350"/>
                <a:gd name="connsiteY882" fmla="*/ 3644722 h 4446156"/>
                <a:gd name="connsiteX883" fmla="*/ 2943496 w 3703350"/>
                <a:gd name="connsiteY883" fmla="*/ 3567448 h 4446156"/>
                <a:gd name="connsiteX884" fmla="*/ 2891981 w 3703350"/>
                <a:gd name="connsiteY884" fmla="*/ 3425781 h 4446156"/>
                <a:gd name="connsiteX885" fmla="*/ 2634403 w 3703350"/>
                <a:gd name="connsiteY885" fmla="*/ 3387144 h 4446156"/>
                <a:gd name="connsiteX886" fmla="*/ 2531372 w 3703350"/>
                <a:gd name="connsiteY886" fmla="*/ 3400023 h 4446156"/>
                <a:gd name="connsiteX887" fmla="*/ 2170764 w 3703350"/>
                <a:gd name="connsiteY887" fmla="*/ 3657600 h 4446156"/>
                <a:gd name="connsiteX888" fmla="*/ 2132127 w 3703350"/>
                <a:gd name="connsiteY888" fmla="*/ 3721995 h 4446156"/>
                <a:gd name="connsiteX889" fmla="*/ 2132127 w 3703350"/>
                <a:gd name="connsiteY889" fmla="*/ 3966693 h 4446156"/>
                <a:gd name="connsiteX890" fmla="*/ 2209400 w 3703350"/>
                <a:gd name="connsiteY890" fmla="*/ 3979572 h 4446156"/>
                <a:gd name="connsiteX891" fmla="*/ 2441220 w 3703350"/>
                <a:gd name="connsiteY891" fmla="*/ 3953814 h 4446156"/>
                <a:gd name="connsiteX892" fmla="*/ 2647282 w 3703350"/>
                <a:gd name="connsiteY892" fmla="*/ 3825026 h 4446156"/>
                <a:gd name="connsiteX893" fmla="*/ 2621524 w 3703350"/>
                <a:gd name="connsiteY893" fmla="*/ 3721995 h 4446156"/>
                <a:gd name="connsiteX894" fmla="*/ 2570009 w 3703350"/>
                <a:gd name="connsiteY894" fmla="*/ 3747753 h 4446156"/>
                <a:gd name="connsiteX895" fmla="*/ 2518493 w 3703350"/>
                <a:gd name="connsiteY895" fmla="*/ 3825026 h 4446156"/>
                <a:gd name="connsiteX896" fmla="*/ 2466978 w 3703350"/>
                <a:gd name="connsiteY896" fmla="*/ 3992451 h 4446156"/>
                <a:gd name="connsiteX897" fmla="*/ 2505614 w 3703350"/>
                <a:gd name="connsiteY897" fmla="*/ 4082603 h 4446156"/>
                <a:gd name="connsiteX898" fmla="*/ 2647282 w 3703350"/>
                <a:gd name="connsiteY898" fmla="*/ 4095482 h 4446156"/>
                <a:gd name="connsiteX899" fmla="*/ 2711676 w 3703350"/>
                <a:gd name="connsiteY899" fmla="*/ 4043967 h 4446156"/>
                <a:gd name="connsiteX900" fmla="*/ 2814707 w 3703350"/>
                <a:gd name="connsiteY900" fmla="*/ 3889420 h 4446156"/>
                <a:gd name="connsiteX901" fmla="*/ 2776071 w 3703350"/>
                <a:gd name="connsiteY901" fmla="*/ 3644722 h 4446156"/>
                <a:gd name="connsiteX902" fmla="*/ 2724555 w 3703350"/>
                <a:gd name="connsiteY902" fmla="*/ 3618964 h 4446156"/>
                <a:gd name="connsiteX903" fmla="*/ 2647282 w 3703350"/>
                <a:gd name="connsiteY903" fmla="*/ 3657600 h 4446156"/>
                <a:gd name="connsiteX904" fmla="*/ 2595767 w 3703350"/>
                <a:gd name="connsiteY904" fmla="*/ 3786389 h 4446156"/>
                <a:gd name="connsiteX905" fmla="*/ 2621524 w 3703350"/>
                <a:gd name="connsiteY905" fmla="*/ 3953814 h 4446156"/>
                <a:gd name="connsiteX906" fmla="*/ 2879102 w 3703350"/>
                <a:gd name="connsiteY906" fmla="*/ 3953814 h 4446156"/>
                <a:gd name="connsiteX907" fmla="*/ 3072285 w 3703350"/>
                <a:gd name="connsiteY907" fmla="*/ 3721995 h 4446156"/>
                <a:gd name="connsiteX908" fmla="*/ 3123800 w 3703350"/>
                <a:gd name="connsiteY908" fmla="*/ 3593206 h 4446156"/>
                <a:gd name="connsiteX909" fmla="*/ 3110922 w 3703350"/>
                <a:gd name="connsiteY909" fmla="*/ 3168203 h 4446156"/>
                <a:gd name="connsiteX910" fmla="*/ 3033648 w 3703350"/>
                <a:gd name="connsiteY910" fmla="*/ 3090930 h 4446156"/>
                <a:gd name="connsiteX911" fmla="*/ 3110922 w 3703350"/>
                <a:gd name="connsiteY911" fmla="*/ 3013657 h 4446156"/>
                <a:gd name="connsiteX912" fmla="*/ 3149558 w 3703350"/>
                <a:gd name="connsiteY912" fmla="*/ 2717443 h 4446156"/>
                <a:gd name="connsiteX913" fmla="*/ 3110922 w 3703350"/>
                <a:gd name="connsiteY913" fmla="*/ 2485623 h 4446156"/>
                <a:gd name="connsiteX914" fmla="*/ 3072285 w 3703350"/>
                <a:gd name="connsiteY914" fmla="*/ 2459865 h 4446156"/>
                <a:gd name="connsiteX915" fmla="*/ 3098043 w 3703350"/>
                <a:gd name="connsiteY915" fmla="*/ 2575775 h 4446156"/>
                <a:gd name="connsiteX916" fmla="*/ 3149558 w 3703350"/>
                <a:gd name="connsiteY916" fmla="*/ 2511381 h 4446156"/>
                <a:gd name="connsiteX917" fmla="*/ 3136679 w 3703350"/>
                <a:gd name="connsiteY917" fmla="*/ 2369713 h 4446156"/>
                <a:gd name="connsiteX918" fmla="*/ 2840465 w 3703350"/>
                <a:gd name="connsiteY918" fmla="*/ 2331076 h 4446156"/>
                <a:gd name="connsiteX919" fmla="*/ 2711676 w 3703350"/>
                <a:gd name="connsiteY919" fmla="*/ 2356834 h 4446156"/>
                <a:gd name="connsiteX920" fmla="*/ 2479857 w 3703350"/>
                <a:gd name="connsiteY920" fmla="*/ 2588654 h 4446156"/>
                <a:gd name="connsiteX921" fmla="*/ 2466978 w 3703350"/>
                <a:gd name="connsiteY921" fmla="*/ 2653048 h 4446156"/>
                <a:gd name="connsiteX922" fmla="*/ 2454099 w 3703350"/>
                <a:gd name="connsiteY922" fmla="*/ 2704564 h 4446156"/>
                <a:gd name="connsiteX923" fmla="*/ 2531372 w 3703350"/>
                <a:gd name="connsiteY923" fmla="*/ 2730322 h 4446156"/>
                <a:gd name="connsiteX924" fmla="*/ 2582888 w 3703350"/>
                <a:gd name="connsiteY924" fmla="*/ 2691685 h 4446156"/>
                <a:gd name="connsiteX925" fmla="*/ 2621524 w 3703350"/>
                <a:gd name="connsiteY925" fmla="*/ 2459865 h 4446156"/>
                <a:gd name="connsiteX926" fmla="*/ 2441220 w 3703350"/>
                <a:gd name="connsiteY926" fmla="*/ 1828800 h 4446156"/>
                <a:gd name="connsiteX927" fmla="*/ 2312431 w 3703350"/>
                <a:gd name="connsiteY927" fmla="*/ 1648496 h 4446156"/>
                <a:gd name="connsiteX928" fmla="*/ 2119248 w 3703350"/>
                <a:gd name="connsiteY928" fmla="*/ 1558344 h 4446156"/>
                <a:gd name="connsiteX929" fmla="*/ 2067733 w 3703350"/>
                <a:gd name="connsiteY929" fmla="*/ 1571223 h 4446156"/>
                <a:gd name="connsiteX930" fmla="*/ 2003338 w 3703350"/>
                <a:gd name="connsiteY930" fmla="*/ 1764406 h 4446156"/>
                <a:gd name="connsiteX931" fmla="*/ 2041975 w 3703350"/>
                <a:gd name="connsiteY931" fmla="*/ 1996226 h 4446156"/>
                <a:gd name="connsiteX932" fmla="*/ 2157885 w 3703350"/>
                <a:gd name="connsiteY932" fmla="*/ 2073499 h 4446156"/>
                <a:gd name="connsiteX933" fmla="*/ 2544251 w 3703350"/>
                <a:gd name="connsiteY933" fmla="*/ 2176530 h 4446156"/>
                <a:gd name="connsiteX934" fmla="*/ 2853344 w 3703350"/>
                <a:gd name="connsiteY934" fmla="*/ 2060620 h 4446156"/>
                <a:gd name="connsiteX935" fmla="*/ 2879102 w 3703350"/>
                <a:gd name="connsiteY935" fmla="*/ 1957589 h 4446156"/>
                <a:gd name="connsiteX936" fmla="*/ 2827586 w 3703350"/>
                <a:gd name="connsiteY936" fmla="*/ 1674254 h 4446156"/>
                <a:gd name="connsiteX937" fmla="*/ 2531372 w 3703350"/>
                <a:gd name="connsiteY937" fmla="*/ 1378040 h 4446156"/>
                <a:gd name="connsiteX938" fmla="*/ 2376826 w 3703350"/>
                <a:gd name="connsiteY938" fmla="*/ 1326524 h 4446156"/>
                <a:gd name="connsiteX939" fmla="*/ 2312431 w 3703350"/>
                <a:gd name="connsiteY939" fmla="*/ 1339403 h 4446156"/>
                <a:gd name="connsiteX940" fmla="*/ 2248037 w 3703350"/>
                <a:gd name="connsiteY940" fmla="*/ 1468192 h 4446156"/>
                <a:gd name="connsiteX941" fmla="*/ 2286674 w 3703350"/>
                <a:gd name="connsiteY941" fmla="*/ 1635617 h 4446156"/>
                <a:gd name="connsiteX942" fmla="*/ 2325310 w 3703350"/>
                <a:gd name="connsiteY942" fmla="*/ 1648496 h 4446156"/>
                <a:gd name="connsiteX943" fmla="*/ 2544251 w 3703350"/>
                <a:gd name="connsiteY943" fmla="*/ 1596981 h 4446156"/>
                <a:gd name="connsiteX944" fmla="*/ 2763192 w 3703350"/>
                <a:gd name="connsiteY944" fmla="*/ 1493950 h 4446156"/>
                <a:gd name="connsiteX945" fmla="*/ 2788950 w 3703350"/>
                <a:gd name="connsiteY945" fmla="*/ 1442434 h 4446156"/>
                <a:gd name="connsiteX946" fmla="*/ 2750313 w 3703350"/>
                <a:gd name="connsiteY946" fmla="*/ 1249251 h 4446156"/>
                <a:gd name="connsiteX947" fmla="*/ 2505614 w 3703350"/>
                <a:gd name="connsiteY947" fmla="*/ 1197736 h 4446156"/>
                <a:gd name="connsiteX948" fmla="*/ 2402584 w 3703350"/>
                <a:gd name="connsiteY948" fmla="*/ 1223493 h 4446156"/>
                <a:gd name="connsiteX949" fmla="*/ 2260916 w 3703350"/>
                <a:gd name="connsiteY949" fmla="*/ 1442434 h 4446156"/>
                <a:gd name="connsiteX950" fmla="*/ 2248037 w 3703350"/>
                <a:gd name="connsiteY950" fmla="*/ 1558344 h 4446156"/>
                <a:gd name="connsiteX951" fmla="*/ 2260916 w 3703350"/>
                <a:gd name="connsiteY951" fmla="*/ 1648496 h 4446156"/>
                <a:gd name="connsiteX952" fmla="*/ 2389705 w 3703350"/>
                <a:gd name="connsiteY952" fmla="*/ 1622738 h 4446156"/>
                <a:gd name="connsiteX953" fmla="*/ 2621524 w 3703350"/>
                <a:gd name="connsiteY953" fmla="*/ 1416676 h 4446156"/>
                <a:gd name="connsiteX954" fmla="*/ 2698798 w 3703350"/>
                <a:gd name="connsiteY954" fmla="*/ 1223493 h 4446156"/>
                <a:gd name="connsiteX955" fmla="*/ 2711676 w 3703350"/>
                <a:gd name="connsiteY955" fmla="*/ 1030310 h 4446156"/>
                <a:gd name="connsiteX956" fmla="*/ 2466978 w 3703350"/>
                <a:gd name="connsiteY956" fmla="*/ 656823 h 4446156"/>
                <a:gd name="connsiteX957" fmla="*/ 1874550 w 3703350"/>
                <a:gd name="connsiteY957" fmla="*/ 412124 h 4446156"/>
                <a:gd name="connsiteX958" fmla="*/ 1552578 w 3703350"/>
                <a:gd name="connsiteY958" fmla="*/ 386367 h 4446156"/>
                <a:gd name="connsiteX959" fmla="*/ 1243485 w 3703350"/>
                <a:gd name="connsiteY959" fmla="*/ 412124 h 4446156"/>
                <a:gd name="connsiteX960" fmla="*/ 1230606 w 3703350"/>
                <a:gd name="connsiteY960" fmla="*/ 450761 h 4446156"/>
                <a:gd name="connsiteX961" fmla="*/ 1410910 w 3703350"/>
                <a:gd name="connsiteY961" fmla="*/ 669702 h 4446156"/>
                <a:gd name="connsiteX962" fmla="*/ 1771519 w 3703350"/>
                <a:gd name="connsiteY962" fmla="*/ 759854 h 4446156"/>
                <a:gd name="connsiteX963" fmla="*/ 2132127 w 3703350"/>
                <a:gd name="connsiteY963" fmla="*/ 811369 h 4446156"/>
                <a:gd name="connsiteX964" fmla="*/ 2608645 w 3703350"/>
                <a:gd name="connsiteY964" fmla="*/ 785612 h 4446156"/>
                <a:gd name="connsiteX965" fmla="*/ 2570009 w 3703350"/>
                <a:gd name="connsiteY965" fmla="*/ 837127 h 4446156"/>
                <a:gd name="connsiteX966" fmla="*/ 2557130 w 3703350"/>
                <a:gd name="connsiteY966" fmla="*/ 888643 h 4446156"/>
                <a:gd name="connsiteX967" fmla="*/ 2582888 w 3703350"/>
                <a:gd name="connsiteY967" fmla="*/ 940158 h 4446156"/>
                <a:gd name="connsiteX968" fmla="*/ 2750313 w 3703350"/>
                <a:gd name="connsiteY968" fmla="*/ 862885 h 4446156"/>
                <a:gd name="connsiteX969" fmla="*/ 2814707 w 3703350"/>
                <a:gd name="connsiteY969" fmla="*/ 785612 h 4446156"/>
                <a:gd name="connsiteX970" fmla="*/ 2840465 w 3703350"/>
                <a:gd name="connsiteY970" fmla="*/ 695460 h 4446156"/>
                <a:gd name="connsiteX971" fmla="*/ 2763192 w 3703350"/>
                <a:gd name="connsiteY971" fmla="*/ 540913 h 4446156"/>
                <a:gd name="connsiteX972" fmla="*/ 2428341 w 3703350"/>
                <a:gd name="connsiteY972" fmla="*/ 425003 h 4446156"/>
                <a:gd name="connsiteX973" fmla="*/ 2054854 w 3703350"/>
                <a:gd name="connsiteY973" fmla="*/ 450761 h 4446156"/>
                <a:gd name="connsiteX974" fmla="*/ 2106369 w 3703350"/>
                <a:gd name="connsiteY974" fmla="*/ 476519 h 4446156"/>
                <a:gd name="connsiteX975" fmla="*/ 2209400 w 3703350"/>
                <a:gd name="connsiteY975" fmla="*/ 425003 h 4446156"/>
                <a:gd name="connsiteX976" fmla="*/ 2441220 w 3703350"/>
                <a:gd name="connsiteY976" fmla="*/ 309093 h 4446156"/>
                <a:gd name="connsiteX977" fmla="*/ 2479857 w 3703350"/>
                <a:gd name="connsiteY977" fmla="*/ 257578 h 4446156"/>
                <a:gd name="connsiteX978" fmla="*/ 2479857 w 3703350"/>
                <a:gd name="connsiteY978" fmla="*/ 128789 h 4446156"/>
                <a:gd name="connsiteX979" fmla="*/ 2325310 w 3703350"/>
                <a:gd name="connsiteY979" fmla="*/ 77274 h 4446156"/>
                <a:gd name="connsiteX980" fmla="*/ 2260916 w 3703350"/>
                <a:gd name="connsiteY980" fmla="*/ 115910 h 4446156"/>
                <a:gd name="connsiteX981" fmla="*/ 2325310 w 3703350"/>
                <a:gd name="connsiteY981" fmla="*/ 141668 h 4446156"/>
                <a:gd name="connsiteX982" fmla="*/ 2402584 w 3703350"/>
                <a:gd name="connsiteY982" fmla="*/ 154547 h 4446156"/>
                <a:gd name="connsiteX983" fmla="*/ 2711676 w 3703350"/>
                <a:gd name="connsiteY983" fmla="*/ 115910 h 4446156"/>
                <a:gd name="connsiteX984" fmla="*/ 2737434 w 3703350"/>
                <a:gd name="connsiteY984" fmla="*/ 64395 h 4446156"/>
                <a:gd name="connsiteX985" fmla="*/ 2685919 w 3703350"/>
                <a:gd name="connsiteY985" fmla="*/ 51516 h 4446156"/>
                <a:gd name="connsiteX986" fmla="*/ 2505614 w 3703350"/>
                <a:gd name="connsiteY986" fmla="*/ 128789 h 4446156"/>
                <a:gd name="connsiteX987" fmla="*/ 2479857 w 3703350"/>
                <a:gd name="connsiteY987" fmla="*/ 231820 h 4446156"/>
                <a:gd name="connsiteX988" fmla="*/ 2505614 w 3703350"/>
                <a:gd name="connsiteY988" fmla="*/ 309093 h 4446156"/>
                <a:gd name="connsiteX989" fmla="*/ 2582888 w 3703350"/>
                <a:gd name="connsiteY989" fmla="*/ 321972 h 4446156"/>
                <a:gd name="connsiteX990" fmla="*/ 2891981 w 3703350"/>
                <a:gd name="connsiteY990" fmla="*/ 283336 h 4446156"/>
                <a:gd name="connsiteX991" fmla="*/ 2930617 w 3703350"/>
                <a:gd name="connsiteY991" fmla="*/ 270457 h 4446156"/>
                <a:gd name="connsiteX992" fmla="*/ 2943496 w 3703350"/>
                <a:gd name="connsiteY992" fmla="*/ 231820 h 4446156"/>
                <a:gd name="connsiteX993" fmla="*/ 2866223 w 3703350"/>
                <a:gd name="connsiteY993" fmla="*/ 321972 h 4446156"/>
                <a:gd name="connsiteX994" fmla="*/ 2788950 w 3703350"/>
                <a:gd name="connsiteY994" fmla="*/ 669702 h 4446156"/>
                <a:gd name="connsiteX995" fmla="*/ 2879102 w 3703350"/>
                <a:gd name="connsiteY995" fmla="*/ 1004553 h 4446156"/>
                <a:gd name="connsiteX996" fmla="*/ 2904860 w 3703350"/>
                <a:gd name="connsiteY996" fmla="*/ 1056068 h 4446156"/>
                <a:gd name="connsiteX997" fmla="*/ 3072285 w 3703350"/>
                <a:gd name="connsiteY997" fmla="*/ 1094705 h 4446156"/>
                <a:gd name="connsiteX998" fmla="*/ 3175316 w 3703350"/>
                <a:gd name="connsiteY998" fmla="*/ 1081826 h 4446156"/>
                <a:gd name="connsiteX999" fmla="*/ 3188195 w 3703350"/>
                <a:gd name="connsiteY999" fmla="*/ 1030310 h 4446156"/>
                <a:gd name="connsiteX1000" fmla="*/ 3201074 w 3703350"/>
                <a:gd name="connsiteY1000" fmla="*/ 965916 h 4446156"/>
                <a:gd name="connsiteX1001" fmla="*/ 3175316 w 3703350"/>
                <a:gd name="connsiteY1001" fmla="*/ 901522 h 4446156"/>
                <a:gd name="connsiteX1002" fmla="*/ 3136679 w 3703350"/>
                <a:gd name="connsiteY1002" fmla="*/ 953037 h 4446156"/>
                <a:gd name="connsiteX1003" fmla="*/ 3033648 w 3703350"/>
                <a:gd name="connsiteY1003" fmla="*/ 1236372 h 4446156"/>
                <a:gd name="connsiteX1004" fmla="*/ 3020769 w 3703350"/>
                <a:gd name="connsiteY1004" fmla="*/ 1416676 h 4446156"/>
                <a:gd name="connsiteX1005" fmla="*/ 3098043 w 3703350"/>
                <a:gd name="connsiteY1005" fmla="*/ 1287888 h 4446156"/>
                <a:gd name="connsiteX1006" fmla="*/ 3188195 w 3703350"/>
                <a:gd name="connsiteY1006" fmla="*/ 1043189 h 4446156"/>
                <a:gd name="connsiteX1007" fmla="*/ 3162437 w 3703350"/>
                <a:gd name="connsiteY1007" fmla="*/ 862885 h 4446156"/>
                <a:gd name="connsiteX1008" fmla="*/ 2930617 w 3703350"/>
                <a:gd name="connsiteY1008" fmla="*/ 798491 h 4446156"/>
                <a:gd name="connsiteX1009" fmla="*/ 2853344 w 3703350"/>
                <a:gd name="connsiteY1009" fmla="*/ 811369 h 4446156"/>
                <a:gd name="connsiteX1010" fmla="*/ 2750313 w 3703350"/>
                <a:gd name="connsiteY1010" fmla="*/ 1017431 h 4446156"/>
                <a:gd name="connsiteX1011" fmla="*/ 2776071 w 3703350"/>
                <a:gd name="connsiteY1011" fmla="*/ 1133341 h 4446156"/>
                <a:gd name="connsiteX1012" fmla="*/ 2827586 w 3703350"/>
                <a:gd name="connsiteY1012" fmla="*/ 1146220 h 4446156"/>
                <a:gd name="connsiteX1013" fmla="*/ 2995012 w 3703350"/>
                <a:gd name="connsiteY1013" fmla="*/ 1107583 h 4446156"/>
                <a:gd name="connsiteX1014" fmla="*/ 3098043 w 3703350"/>
                <a:gd name="connsiteY1014" fmla="*/ 965916 h 4446156"/>
                <a:gd name="connsiteX1015" fmla="*/ 3123800 w 3703350"/>
                <a:gd name="connsiteY1015" fmla="*/ 850006 h 4446156"/>
                <a:gd name="connsiteX1016" fmla="*/ 3098043 w 3703350"/>
                <a:gd name="connsiteY1016" fmla="*/ 643944 h 4446156"/>
                <a:gd name="connsiteX1017" fmla="*/ 3059406 w 3703350"/>
                <a:gd name="connsiteY1017" fmla="*/ 618186 h 4446156"/>
                <a:gd name="connsiteX1018" fmla="*/ 2956375 w 3703350"/>
                <a:gd name="connsiteY1018" fmla="*/ 643944 h 4446156"/>
                <a:gd name="connsiteX1019" fmla="*/ 2969254 w 3703350"/>
                <a:gd name="connsiteY1019" fmla="*/ 837127 h 4446156"/>
                <a:gd name="connsiteX1020" fmla="*/ 3046527 w 3703350"/>
                <a:gd name="connsiteY1020" fmla="*/ 824248 h 4446156"/>
                <a:gd name="connsiteX1021" fmla="*/ 3213953 w 3703350"/>
                <a:gd name="connsiteY1021" fmla="*/ 734096 h 4446156"/>
                <a:gd name="connsiteX1022" fmla="*/ 3304105 w 3703350"/>
                <a:gd name="connsiteY1022" fmla="*/ 579550 h 4446156"/>
                <a:gd name="connsiteX1023" fmla="*/ 3342741 w 3703350"/>
                <a:gd name="connsiteY1023" fmla="*/ 528034 h 4446156"/>
                <a:gd name="connsiteX1024" fmla="*/ 3291226 w 3703350"/>
                <a:gd name="connsiteY1024" fmla="*/ 373488 h 4446156"/>
                <a:gd name="connsiteX1025" fmla="*/ 3252589 w 3703350"/>
                <a:gd name="connsiteY1025" fmla="*/ 386367 h 4446156"/>
                <a:gd name="connsiteX1026" fmla="*/ 3252589 w 3703350"/>
                <a:gd name="connsiteY1026" fmla="*/ 231820 h 4446156"/>
                <a:gd name="connsiteX1027" fmla="*/ 3213953 w 3703350"/>
                <a:gd name="connsiteY1027" fmla="*/ 218941 h 4446156"/>
                <a:gd name="connsiteX1028" fmla="*/ 3110922 w 3703350"/>
                <a:gd name="connsiteY1028" fmla="*/ 309093 h 4446156"/>
                <a:gd name="connsiteX1029" fmla="*/ 3149558 w 3703350"/>
                <a:gd name="connsiteY1029" fmla="*/ 399245 h 4446156"/>
                <a:gd name="connsiteX1030" fmla="*/ 3394257 w 3703350"/>
                <a:gd name="connsiteY1030" fmla="*/ 373488 h 4446156"/>
                <a:gd name="connsiteX1031" fmla="*/ 3445772 w 3703350"/>
                <a:gd name="connsiteY1031" fmla="*/ 347730 h 4446156"/>
                <a:gd name="connsiteX1032" fmla="*/ 3458651 w 3703350"/>
                <a:gd name="connsiteY1032" fmla="*/ 309093 h 4446156"/>
                <a:gd name="connsiteX1033" fmla="*/ 3420014 w 3703350"/>
                <a:gd name="connsiteY1033" fmla="*/ 296214 h 4446156"/>
                <a:gd name="connsiteX1034" fmla="*/ 3368499 w 3703350"/>
                <a:gd name="connsiteY1034" fmla="*/ 437882 h 4446156"/>
                <a:gd name="connsiteX1035" fmla="*/ 3316984 w 3703350"/>
                <a:gd name="connsiteY1035" fmla="*/ 360609 h 4446156"/>
                <a:gd name="connsiteX1036" fmla="*/ 3278347 w 3703350"/>
                <a:gd name="connsiteY1036" fmla="*/ 309093 h 4446156"/>
                <a:gd name="connsiteX1037" fmla="*/ 3188195 w 3703350"/>
                <a:gd name="connsiteY1037" fmla="*/ 296214 h 4446156"/>
                <a:gd name="connsiteX1038" fmla="*/ 3123800 w 3703350"/>
                <a:gd name="connsiteY1038" fmla="*/ 283336 h 4446156"/>
                <a:gd name="connsiteX1039" fmla="*/ 3072285 w 3703350"/>
                <a:gd name="connsiteY1039" fmla="*/ 296214 h 4446156"/>
                <a:gd name="connsiteX1040" fmla="*/ 3059406 w 3703350"/>
                <a:gd name="connsiteY1040" fmla="*/ 489398 h 4446156"/>
                <a:gd name="connsiteX1041" fmla="*/ 3265468 w 3703350"/>
                <a:gd name="connsiteY1041" fmla="*/ 437882 h 4446156"/>
                <a:gd name="connsiteX1042" fmla="*/ 3278347 w 3703350"/>
                <a:gd name="connsiteY1042" fmla="*/ 360609 h 4446156"/>
                <a:gd name="connsiteX1043" fmla="*/ 3213953 w 3703350"/>
                <a:gd name="connsiteY1043" fmla="*/ 334851 h 4446156"/>
                <a:gd name="connsiteX1044" fmla="*/ 3110922 w 3703350"/>
                <a:gd name="connsiteY1044" fmla="*/ 463640 h 4446156"/>
                <a:gd name="connsiteX1045" fmla="*/ 3136679 w 3703350"/>
                <a:gd name="connsiteY1045" fmla="*/ 592429 h 4446156"/>
                <a:gd name="connsiteX1046" fmla="*/ 3175316 w 3703350"/>
                <a:gd name="connsiteY1046" fmla="*/ 579550 h 4446156"/>
                <a:gd name="connsiteX1047" fmla="*/ 3201074 w 3703350"/>
                <a:gd name="connsiteY1047" fmla="*/ 502276 h 4446156"/>
                <a:gd name="connsiteX1048" fmla="*/ 3188195 w 3703350"/>
                <a:gd name="connsiteY1048" fmla="*/ 399245 h 4446156"/>
                <a:gd name="connsiteX1049" fmla="*/ 3072285 w 3703350"/>
                <a:gd name="connsiteY1049" fmla="*/ 399245 h 4446156"/>
                <a:gd name="connsiteX1050" fmla="*/ 3007891 w 3703350"/>
                <a:gd name="connsiteY1050" fmla="*/ 437882 h 4446156"/>
                <a:gd name="connsiteX1051" fmla="*/ 3059406 w 3703350"/>
                <a:gd name="connsiteY1051" fmla="*/ 772733 h 4446156"/>
                <a:gd name="connsiteX1052" fmla="*/ 3201074 w 3703350"/>
                <a:gd name="connsiteY1052" fmla="*/ 798491 h 4446156"/>
                <a:gd name="connsiteX1053" fmla="*/ 3329862 w 3703350"/>
                <a:gd name="connsiteY1053" fmla="*/ 772733 h 4446156"/>
                <a:gd name="connsiteX1054" fmla="*/ 3381378 w 3703350"/>
                <a:gd name="connsiteY1054" fmla="*/ 669702 h 4446156"/>
                <a:gd name="connsiteX1055" fmla="*/ 3291226 w 3703350"/>
                <a:gd name="connsiteY1055" fmla="*/ 489398 h 4446156"/>
                <a:gd name="connsiteX1056" fmla="*/ 3226831 w 3703350"/>
                <a:gd name="connsiteY1056" fmla="*/ 476519 h 4446156"/>
                <a:gd name="connsiteX1057" fmla="*/ 3149558 w 3703350"/>
                <a:gd name="connsiteY1057" fmla="*/ 540913 h 4446156"/>
                <a:gd name="connsiteX1058" fmla="*/ 3110922 w 3703350"/>
                <a:gd name="connsiteY1058" fmla="*/ 695460 h 4446156"/>
                <a:gd name="connsiteX1059" fmla="*/ 3098043 w 3703350"/>
                <a:gd name="connsiteY1059" fmla="*/ 656823 h 4446156"/>
                <a:gd name="connsiteX1060" fmla="*/ 3072285 w 3703350"/>
                <a:gd name="connsiteY1060" fmla="*/ 695460 h 4446156"/>
                <a:gd name="connsiteX1061" fmla="*/ 3136679 w 3703350"/>
                <a:gd name="connsiteY1061" fmla="*/ 901522 h 4446156"/>
                <a:gd name="connsiteX1062" fmla="*/ 3201074 w 3703350"/>
                <a:gd name="connsiteY1062" fmla="*/ 875764 h 4446156"/>
                <a:gd name="connsiteX1063" fmla="*/ 3226831 w 3703350"/>
                <a:gd name="connsiteY1063" fmla="*/ 837127 h 4446156"/>
                <a:gd name="connsiteX1064" fmla="*/ 3188195 w 3703350"/>
                <a:gd name="connsiteY1064" fmla="*/ 901522 h 4446156"/>
                <a:gd name="connsiteX1065" fmla="*/ 3188195 w 3703350"/>
                <a:gd name="connsiteY1065" fmla="*/ 1056068 h 4446156"/>
                <a:gd name="connsiteX1066" fmla="*/ 3213953 w 3703350"/>
                <a:gd name="connsiteY1066" fmla="*/ 991674 h 4446156"/>
                <a:gd name="connsiteX1067" fmla="*/ 3201074 w 3703350"/>
                <a:gd name="connsiteY1067" fmla="*/ 888643 h 4446156"/>
                <a:gd name="connsiteX1068" fmla="*/ 3162437 w 3703350"/>
                <a:gd name="connsiteY1068" fmla="*/ 914400 h 4446156"/>
                <a:gd name="connsiteX1069" fmla="*/ 3149558 w 3703350"/>
                <a:gd name="connsiteY1069" fmla="*/ 978795 h 4446156"/>
                <a:gd name="connsiteX1070" fmla="*/ 3136679 w 3703350"/>
                <a:gd name="connsiteY1070" fmla="*/ 1030310 h 4446156"/>
                <a:gd name="connsiteX1071" fmla="*/ 3175316 w 3703350"/>
                <a:gd name="connsiteY1071" fmla="*/ 1107583 h 4446156"/>
                <a:gd name="connsiteX1072" fmla="*/ 3316984 w 3703350"/>
                <a:gd name="connsiteY1072" fmla="*/ 1081826 h 4446156"/>
                <a:gd name="connsiteX1073" fmla="*/ 3342741 w 3703350"/>
                <a:gd name="connsiteY1073" fmla="*/ 1030310 h 4446156"/>
                <a:gd name="connsiteX1074" fmla="*/ 3329862 w 3703350"/>
                <a:gd name="connsiteY1074" fmla="*/ 1068947 h 4446156"/>
                <a:gd name="connsiteX1075" fmla="*/ 3291226 w 3703350"/>
                <a:gd name="connsiteY1075" fmla="*/ 1159099 h 4446156"/>
                <a:gd name="connsiteX1076" fmla="*/ 3291226 w 3703350"/>
                <a:gd name="connsiteY1076" fmla="*/ 1339403 h 4446156"/>
                <a:gd name="connsiteX1077" fmla="*/ 3342741 w 3703350"/>
                <a:gd name="connsiteY1077" fmla="*/ 1326524 h 4446156"/>
                <a:gd name="connsiteX1078" fmla="*/ 3381378 w 3703350"/>
                <a:gd name="connsiteY1078" fmla="*/ 1184857 h 4446156"/>
                <a:gd name="connsiteX1079" fmla="*/ 3342741 w 3703350"/>
                <a:gd name="connsiteY1079" fmla="*/ 1081826 h 4446156"/>
                <a:gd name="connsiteX1080" fmla="*/ 3265468 w 3703350"/>
                <a:gd name="connsiteY1080" fmla="*/ 1094705 h 4446156"/>
                <a:gd name="connsiteX1081" fmla="*/ 3226831 w 3703350"/>
                <a:gd name="connsiteY1081" fmla="*/ 1146220 h 4446156"/>
                <a:gd name="connsiteX1082" fmla="*/ 3188195 w 3703350"/>
                <a:gd name="connsiteY1082" fmla="*/ 1287888 h 4446156"/>
                <a:gd name="connsiteX1083" fmla="*/ 3175316 w 3703350"/>
                <a:gd name="connsiteY1083" fmla="*/ 1326524 h 4446156"/>
                <a:gd name="connsiteX1084" fmla="*/ 3213953 w 3703350"/>
                <a:gd name="connsiteY1084" fmla="*/ 1365161 h 4446156"/>
                <a:gd name="connsiteX1085" fmla="*/ 3316984 w 3703350"/>
                <a:gd name="connsiteY1085" fmla="*/ 1352282 h 4446156"/>
                <a:gd name="connsiteX1086" fmla="*/ 3407136 w 3703350"/>
                <a:gd name="connsiteY1086" fmla="*/ 1275009 h 4446156"/>
                <a:gd name="connsiteX1087" fmla="*/ 3420014 w 3703350"/>
                <a:gd name="connsiteY1087" fmla="*/ 1223493 h 4446156"/>
                <a:gd name="connsiteX1088" fmla="*/ 3368499 w 3703350"/>
                <a:gd name="connsiteY1088" fmla="*/ 1378040 h 4446156"/>
                <a:gd name="connsiteX1089" fmla="*/ 3316984 w 3703350"/>
                <a:gd name="connsiteY1089" fmla="*/ 1262130 h 4446156"/>
                <a:gd name="connsiteX1090" fmla="*/ 3188195 w 3703350"/>
                <a:gd name="connsiteY1090" fmla="*/ 1184857 h 4446156"/>
                <a:gd name="connsiteX1091" fmla="*/ 3110922 w 3703350"/>
                <a:gd name="connsiteY1091" fmla="*/ 1352282 h 4446156"/>
                <a:gd name="connsiteX1092" fmla="*/ 3213953 w 3703350"/>
                <a:gd name="connsiteY1092" fmla="*/ 1287888 h 4446156"/>
                <a:gd name="connsiteX1093" fmla="*/ 3252589 w 3703350"/>
                <a:gd name="connsiteY1093" fmla="*/ 1223493 h 4446156"/>
                <a:gd name="connsiteX1094" fmla="*/ 3304105 w 3703350"/>
                <a:gd name="connsiteY1094" fmla="*/ 1081826 h 4446156"/>
                <a:gd name="connsiteX1095" fmla="*/ 3291226 w 3703350"/>
                <a:gd name="connsiteY1095" fmla="*/ 991674 h 4446156"/>
                <a:gd name="connsiteX1096" fmla="*/ 3239710 w 3703350"/>
                <a:gd name="connsiteY1096" fmla="*/ 1030310 h 4446156"/>
                <a:gd name="connsiteX1097" fmla="*/ 3226831 w 3703350"/>
                <a:gd name="connsiteY1097" fmla="*/ 1184857 h 4446156"/>
                <a:gd name="connsiteX1098" fmla="*/ 3239710 w 3703350"/>
                <a:gd name="connsiteY1098" fmla="*/ 1326524 h 4446156"/>
                <a:gd name="connsiteX1099" fmla="*/ 3278347 w 3703350"/>
                <a:gd name="connsiteY1099" fmla="*/ 1313645 h 4446156"/>
                <a:gd name="connsiteX1100" fmla="*/ 3291226 w 3703350"/>
                <a:gd name="connsiteY1100" fmla="*/ 1275009 h 4446156"/>
                <a:gd name="connsiteX1101" fmla="*/ 3252589 w 3703350"/>
                <a:gd name="connsiteY1101" fmla="*/ 1146220 h 4446156"/>
                <a:gd name="connsiteX1102" fmla="*/ 3201074 w 3703350"/>
                <a:gd name="connsiteY1102" fmla="*/ 1197736 h 4446156"/>
                <a:gd name="connsiteX1103" fmla="*/ 3175316 w 3703350"/>
                <a:gd name="connsiteY1103" fmla="*/ 1262130 h 4446156"/>
                <a:gd name="connsiteX1104" fmla="*/ 3162437 w 3703350"/>
                <a:gd name="connsiteY1104" fmla="*/ 1352282 h 4446156"/>
                <a:gd name="connsiteX1105" fmla="*/ 3213953 w 3703350"/>
                <a:gd name="connsiteY1105" fmla="*/ 1339403 h 4446156"/>
                <a:gd name="connsiteX1106" fmla="*/ 3265468 w 3703350"/>
                <a:gd name="connsiteY1106" fmla="*/ 1210614 h 4446156"/>
                <a:gd name="connsiteX1107" fmla="*/ 3239710 w 3703350"/>
                <a:gd name="connsiteY1107" fmla="*/ 1030310 h 4446156"/>
                <a:gd name="connsiteX1108" fmla="*/ 3149558 w 3703350"/>
                <a:gd name="connsiteY1108" fmla="*/ 1068947 h 4446156"/>
                <a:gd name="connsiteX1109" fmla="*/ 3059406 w 3703350"/>
                <a:gd name="connsiteY1109" fmla="*/ 1262130 h 4446156"/>
                <a:gd name="connsiteX1110" fmla="*/ 3046527 w 3703350"/>
                <a:gd name="connsiteY1110" fmla="*/ 1390919 h 4446156"/>
                <a:gd name="connsiteX1111" fmla="*/ 3072285 w 3703350"/>
                <a:gd name="connsiteY1111" fmla="*/ 1519707 h 4446156"/>
                <a:gd name="connsiteX1112" fmla="*/ 3110922 w 3703350"/>
                <a:gd name="connsiteY1112" fmla="*/ 1493950 h 4446156"/>
                <a:gd name="connsiteX1113" fmla="*/ 3265468 w 3703350"/>
                <a:gd name="connsiteY1113" fmla="*/ 1326524 h 4446156"/>
                <a:gd name="connsiteX1114" fmla="*/ 3291226 w 3703350"/>
                <a:gd name="connsiteY1114" fmla="*/ 1043189 h 4446156"/>
                <a:gd name="connsiteX1115" fmla="*/ 3252589 w 3703350"/>
                <a:gd name="connsiteY1115" fmla="*/ 1068947 h 4446156"/>
                <a:gd name="connsiteX1116" fmla="*/ 3175316 w 3703350"/>
                <a:gd name="connsiteY1116" fmla="*/ 1287888 h 4446156"/>
                <a:gd name="connsiteX1117" fmla="*/ 3149558 w 3703350"/>
                <a:gd name="connsiteY1117" fmla="*/ 1519707 h 4446156"/>
                <a:gd name="connsiteX1118" fmla="*/ 3226831 w 3703350"/>
                <a:gd name="connsiteY1118" fmla="*/ 2150772 h 4446156"/>
                <a:gd name="connsiteX1119" fmla="*/ 3355620 w 3703350"/>
                <a:gd name="connsiteY1119" fmla="*/ 2073499 h 4446156"/>
                <a:gd name="connsiteX1120" fmla="*/ 3368499 w 3703350"/>
                <a:gd name="connsiteY1120" fmla="*/ 1983347 h 4446156"/>
                <a:gd name="connsiteX1121" fmla="*/ 3381378 w 3703350"/>
                <a:gd name="connsiteY1121" fmla="*/ 1867437 h 4446156"/>
                <a:gd name="connsiteX1122" fmla="*/ 3304105 w 3703350"/>
                <a:gd name="connsiteY1122" fmla="*/ 1687133 h 4446156"/>
                <a:gd name="connsiteX1123" fmla="*/ 3188195 w 3703350"/>
                <a:gd name="connsiteY1123" fmla="*/ 1712891 h 4446156"/>
                <a:gd name="connsiteX1124" fmla="*/ 3033648 w 3703350"/>
                <a:gd name="connsiteY1124" fmla="*/ 2034862 h 4446156"/>
                <a:gd name="connsiteX1125" fmla="*/ 3007891 w 3703350"/>
                <a:gd name="connsiteY1125" fmla="*/ 2125014 h 4446156"/>
                <a:gd name="connsiteX1126" fmla="*/ 3046527 w 3703350"/>
                <a:gd name="connsiteY1126" fmla="*/ 2086378 h 4446156"/>
                <a:gd name="connsiteX1127" fmla="*/ 3123800 w 3703350"/>
                <a:gd name="connsiteY1127" fmla="*/ 1944710 h 4446156"/>
                <a:gd name="connsiteX1128" fmla="*/ 3149558 w 3703350"/>
                <a:gd name="connsiteY1128" fmla="*/ 1790164 h 4446156"/>
                <a:gd name="connsiteX1129" fmla="*/ 3136679 w 3703350"/>
                <a:gd name="connsiteY1129" fmla="*/ 1674254 h 4446156"/>
                <a:gd name="connsiteX1130" fmla="*/ 3085164 w 3703350"/>
                <a:gd name="connsiteY1130" fmla="*/ 1790164 h 4446156"/>
                <a:gd name="connsiteX1131" fmla="*/ 3033648 w 3703350"/>
                <a:gd name="connsiteY1131" fmla="*/ 1944710 h 4446156"/>
                <a:gd name="connsiteX1132" fmla="*/ 3020769 w 3703350"/>
                <a:gd name="connsiteY1132" fmla="*/ 2112136 h 4446156"/>
                <a:gd name="connsiteX1133" fmla="*/ 3033648 w 3703350"/>
                <a:gd name="connsiteY1133" fmla="*/ 2228045 h 4446156"/>
                <a:gd name="connsiteX1134" fmla="*/ 3098043 w 3703350"/>
                <a:gd name="connsiteY1134" fmla="*/ 2176530 h 4446156"/>
                <a:gd name="connsiteX1135" fmla="*/ 3213953 w 3703350"/>
                <a:gd name="connsiteY1135" fmla="*/ 1983347 h 4446156"/>
                <a:gd name="connsiteX1136" fmla="*/ 3226831 w 3703350"/>
                <a:gd name="connsiteY1136" fmla="*/ 1725769 h 4446156"/>
                <a:gd name="connsiteX1137" fmla="*/ 3201074 w 3703350"/>
                <a:gd name="connsiteY1137" fmla="*/ 1790164 h 4446156"/>
                <a:gd name="connsiteX1138" fmla="*/ 3201074 w 3703350"/>
                <a:gd name="connsiteY1138" fmla="*/ 2009105 h 4446156"/>
                <a:gd name="connsiteX1139" fmla="*/ 3265468 w 3703350"/>
                <a:gd name="connsiteY1139" fmla="*/ 1828800 h 4446156"/>
                <a:gd name="connsiteX1140" fmla="*/ 3278347 w 3703350"/>
                <a:gd name="connsiteY1140" fmla="*/ 1738648 h 4446156"/>
                <a:gd name="connsiteX1141" fmla="*/ 3201074 w 3703350"/>
                <a:gd name="connsiteY1141" fmla="*/ 1596981 h 4446156"/>
                <a:gd name="connsiteX1142" fmla="*/ 3162437 w 3703350"/>
                <a:gd name="connsiteY1142" fmla="*/ 1609860 h 4446156"/>
                <a:gd name="connsiteX1143" fmla="*/ 3175316 w 3703350"/>
                <a:gd name="connsiteY1143" fmla="*/ 1893195 h 4446156"/>
                <a:gd name="connsiteX1144" fmla="*/ 3239710 w 3703350"/>
                <a:gd name="connsiteY1144" fmla="*/ 1880316 h 4446156"/>
                <a:gd name="connsiteX1145" fmla="*/ 3291226 w 3703350"/>
                <a:gd name="connsiteY1145" fmla="*/ 1828800 h 4446156"/>
                <a:gd name="connsiteX1146" fmla="*/ 3381378 w 3703350"/>
                <a:gd name="connsiteY1146" fmla="*/ 1661375 h 4446156"/>
                <a:gd name="connsiteX1147" fmla="*/ 3368499 w 3703350"/>
                <a:gd name="connsiteY1147" fmla="*/ 1596981 h 4446156"/>
                <a:gd name="connsiteX1148" fmla="*/ 3329862 w 3703350"/>
                <a:gd name="connsiteY1148" fmla="*/ 1635617 h 4446156"/>
                <a:gd name="connsiteX1149" fmla="*/ 3316984 w 3703350"/>
                <a:gd name="connsiteY1149" fmla="*/ 1725769 h 4446156"/>
                <a:gd name="connsiteX1150" fmla="*/ 3278347 w 3703350"/>
                <a:gd name="connsiteY1150" fmla="*/ 1867437 h 4446156"/>
                <a:gd name="connsiteX1151" fmla="*/ 3316984 w 3703350"/>
                <a:gd name="connsiteY1151" fmla="*/ 2292440 h 4446156"/>
                <a:gd name="connsiteX1152" fmla="*/ 3355620 w 3703350"/>
                <a:gd name="connsiteY1152" fmla="*/ 2318198 h 4446156"/>
                <a:gd name="connsiteX1153" fmla="*/ 3304105 w 3703350"/>
                <a:gd name="connsiteY1153" fmla="*/ 2421229 h 4446156"/>
                <a:gd name="connsiteX1154" fmla="*/ 3265468 w 3703350"/>
                <a:gd name="connsiteY1154" fmla="*/ 2524260 h 4446156"/>
                <a:gd name="connsiteX1155" fmla="*/ 3291226 w 3703350"/>
                <a:gd name="connsiteY1155" fmla="*/ 2485623 h 4446156"/>
                <a:gd name="connsiteX1156" fmla="*/ 3329862 w 3703350"/>
                <a:gd name="connsiteY1156" fmla="*/ 2395471 h 4446156"/>
                <a:gd name="connsiteX1157" fmla="*/ 3291226 w 3703350"/>
                <a:gd name="connsiteY1157" fmla="*/ 2125014 h 4446156"/>
                <a:gd name="connsiteX1158" fmla="*/ 3226831 w 3703350"/>
                <a:gd name="connsiteY1158" fmla="*/ 2060620 h 4446156"/>
                <a:gd name="connsiteX1159" fmla="*/ 3123800 w 3703350"/>
                <a:gd name="connsiteY1159" fmla="*/ 2086378 h 4446156"/>
                <a:gd name="connsiteX1160" fmla="*/ 3085164 w 3703350"/>
                <a:gd name="connsiteY1160" fmla="*/ 2163651 h 4446156"/>
                <a:gd name="connsiteX1161" fmla="*/ 3033648 w 3703350"/>
                <a:gd name="connsiteY1161" fmla="*/ 2356834 h 4446156"/>
                <a:gd name="connsiteX1162" fmla="*/ 3046527 w 3703350"/>
                <a:gd name="connsiteY1162" fmla="*/ 2601533 h 4446156"/>
                <a:gd name="connsiteX1163" fmla="*/ 3098043 w 3703350"/>
                <a:gd name="connsiteY1163" fmla="*/ 2550017 h 4446156"/>
                <a:gd name="connsiteX1164" fmla="*/ 3149558 w 3703350"/>
                <a:gd name="connsiteY1164" fmla="*/ 2434107 h 4446156"/>
                <a:gd name="connsiteX1165" fmla="*/ 3136679 w 3703350"/>
                <a:gd name="connsiteY1165" fmla="*/ 2176530 h 4446156"/>
                <a:gd name="connsiteX1166" fmla="*/ 3098043 w 3703350"/>
                <a:gd name="connsiteY1166" fmla="*/ 2240924 h 4446156"/>
                <a:gd name="connsiteX1167" fmla="*/ 3072285 w 3703350"/>
                <a:gd name="connsiteY1167" fmla="*/ 2511381 h 4446156"/>
                <a:gd name="connsiteX1168" fmla="*/ 3136679 w 3703350"/>
                <a:gd name="connsiteY1168" fmla="*/ 2704564 h 4446156"/>
                <a:gd name="connsiteX1169" fmla="*/ 3201074 w 3703350"/>
                <a:gd name="connsiteY1169" fmla="*/ 2717443 h 4446156"/>
                <a:gd name="connsiteX1170" fmla="*/ 3239710 w 3703350"/>
                <a:gd name="connsiteY1170" fmla="*/ 2691685 h 4446156"/>
                <a:gd name="connsiteX1171" fmla="*/ 3239710 w 3703350"/>
                <a:gd name="connsiteY1171" fmla="*/ 2498502 h 4446156"/>
                <a:gd name="connsiteX1172" fmla="*/ 3123800 w 3703350"/>
                <a:gd name="connsiteY1172" fmla="*/ 2678806 h 4446156"/>
                <a:gd name="connsiteX1173" fmla="*/ 3110922 w 3703350"/>
                <a:gd name="connsiteY1173" fmla="*/ 2807595 h 4446156"/>
                <a:gd name="connsiteX1174" fmla="*/ 3188195 w 3703350"/>
                <a:gd name="connsiteY1174" fmla="*/ 2653048 h 4446156"/>
                <a:gd name="connsiteX1175" fmla="*/ 3175316 w 3703350"/>
                <a:gd name="connsiteY1175" fmla="*/ 2472744 h 4446156"/>
                <a:gd name="connsiteX1176" fmla="*/ 2995012 w 3703350"/>
                <a:gd name="connsiteY1176" fmla="*/ 2279561 h 4446156"/>
                <a:gd name="connsiteX1177" fmla="*/ 2879102 w 3703350"/>
                <a:gd name="connsiteY1177" fmla="*/ 2240924 h 4446156"/>
                <a:gd name="connsiteX1178" fmla="*/ 2711676 w 3703350"/>
                <a:gd name="connsiteY1178" fmla="*/ 2305319 h 4446156"/>
                <a:gd name="connsiteX1179" fmla="*/ 2685919 w 3703350"/>
                <a:gd name="connsiteY1179" fmla="*/ 2408350 h 4446156"/>
                <a:gd name="connsiteX1180" fmla="*/ 2660161 w 3703350"/>
                <a:gd name="connsiteY1180" fmla="*/ 2524260 h 4446156"/>
                <a:gd name="connsiteX1181" fmla="*/ 2737434 w 3703350"/>
                <a:gd name="connsiteY1181" fmla="*/ 2691685 h 4446156"/>
                <a:gd name="connsiteX1182" fmla="*/ 2827586 w 3703350"/>
                <a:gd name="connsiteY1182" fmla="*/ 2704564 h 4446156"/>
                <a:gd name="connsiteX1183" fmla="*/ 2930617 w 3703350"/>
                <a:gd name="connsiteY1183" fmla="*/ 2691685 h 4446156"/>
                <a:gd name="connsiteX1184" fmla="*/ 3085164 w 3703350"/>
                <a:gd name="connsiteY1184" fmla="*/ 2562896 h 4446156"/>
                <a:gd name="connsiteX1185" fmla="*/ 3149558 w 3703350"/>
                <a:gd name="connsiteY1185" fmla="*/ 2421229 h 4446156"/>
                <a:gd name="connsiteX1186" fmla="*/ 3162437 w 3703350"/>
                <a:gd name="connsiteY1186" fmla="*/ 2459865 h 4446156"/>
                <a:gd name="connsiteX1187" fmla="*/ 3201074 w 3703350"/>
                <a:gd name="connsiteY1187" fmla="*/ 2537138 h 4446156"/>
                <a:gd name="connsiteX1188" fmla="*/ 3304105 w 3703350"/>
                <a:gd name="connsiteY1188" fmla="*/ 2601533 h 4446156"/>
                <a:gd name="connsiteX1189" fmla="*/ 3278347 w 3703350"/>
                <a:gd name="connsiteY1189" fmla="*/ 2485623 h 4446156"/>
                <a:gd name="connsiteX1190" fmla="*/ 3226831 w 3703350"/>
                <a:gd name="connsiteY1190" fmla="*/ 2498502 h 4446156"/>
                <a:gd name="connsiteX1191" fmla="*/ 3201074 w 3703350"/>
                <a:gd name="connsiteY1191" fmla="*/ 2588654 h 4446156"/>
                <a:gd name="connsiteX1192" fmla="*/ 3136679 w 3703350"/>
                <a:gd name="connsiteY1192" fmla="*/ 2768958 h 4446156"/>
                <a:gd name="connsiteX1193" fmla="*/ 3162437 w 3703350"/>
                <a:gd name="connsiteY1193" fmla="*/ 2936383 h 4446156"/>
                <a:gd name="connsiteX1194" fmla="*/ 3291226 w 3703350"/>
                <a:gd name="connsiteY1194" fmla="*/ 2833353 h 4446156"/>
                <a:gd name="connsiteX1195" fmla="*/ 3291226 w 3703350"/>
                <a:gd name="connsiteY1195" fmla="*/ 2807595 h 4446156"/>
                <a:gd name="connsiteX1196" fmla="*/ 3278347 w 3703350"/>
                <a:gd name="connsiteY1196" fmla="*/ 2859110 h 4446156"/>
                <a:gd name="connsiteX1197" fmla="*/ 3316984 w 3703350"/>
                <a:gd name="connsiteY1197" fmla="*/ 2846231 h 4446156"/>
                <a:gd name="connsiteX1198" fmla="*/ 3213953 w 3703350"/>
                <a:gd name="connsiteY1198" fmla="*/ 2897747 h 4446156"/>
                <a:gd name="connsiteX1199" fmla="*/ 3175316 w 3703350"/>
                <a:gd name="connsiteY1199" fmla="*/ 2987899 h 4446156"/>
                <a:gd name="connsiteX1200" fmla="*/ 3136679 w 3703350"/>
                <a:gd name="connsiteY1200" fmla="*/ 3065172 h 4446156"/>
                <a:gd name="connsiteX1201" fmla="*/ 3149558 w 3703350"/>
                <a:gd name="connsiteY1201" fmla="*/ 3271234 h 4446156"/>
                <a:gd name="connsiteX1202" fmla="*/ 3213953 w 3703350"/>
                <a:gd name="connsiteY1202" fmla="*/ 3284113 h 4446156"/>
                <a:gd name="connsiteX1203" fmla="*/ 3329862 w 3703350"/>
                <a:gd name="connsiteY1203" fmla="*/ 3245476 h 4446156"/>
                <a:gd name="connsiteX1204" fmla="*/ 3458651 w 3703350"/>
                <a:gd name="connsiteY1204" fmla="*/ 3103809 h 4446156"/>
                <a:gd name="connsiteX1205" fmla="*/ 3471530 w 3703350"/>
                <a:gd name="connsiteY1205" fmla="*/ 3013657 h 4446156"/>
                <a:gd name="connsiteX1206" fmla="*/ 3432893 w 3703350"/>
                <a:gd name="connsiteY1206" fmla="*/ 2975020 h 4446156"/>
                <a:gd name="connsiteX1207" fmla="*/ 3381378 w 3703350"/>
                <a:gd name="connsiteY1207" fmla="*/ 3052293 h 4446156"/>
                <a:gd name="connsiteX1208" fmla="*/ 3291226 w 3703350"/>
                <a:gd name="connsiteY1208" fmla="*/ 3271234 h 4446156"/>
                <a:gd name="connsiteX1209" fmla="*/ 3252589 w 3703350"/>
                <a:gd name="connsiteY1209" fmla="*/ 3065172 h 4446156"/>
                <a:gd name="connsiteX1210" fmla="*/ 3175316 w 3703350"/>
                <a:gd name="connsiteY1210" fmla="*/ 3103809 h 4446156"/>
                <a:gd name="connsiteX1211" fmla="*/ 3136679 w 3703350"/>
                <a:gd name="connsiteY1211" fmla="*/ 3271234 h 4446156"/>
                <a:gd name="connsiteX1212" fmla="*/ 3162437 w 3703350"/>
                <a:gd name="connsiteY1212" fmla="*/ 3348507 h 4446156"/>
                <a:gd name="connsiteX1213" fmla="*/ 3316984 w 3703350"/>
                <a:gd name="connsiteY1213" fmla="*/ 3155324 h 4446156"/>
                <a:gd name="connsiteX1214" fmla="*/ 3355620 w 3703350"/>
                <a:gd name="connsiteY1214" fmla="*/ 3026536 h 4446156"/>
                <a:gd name="connsiteX1215" fmla="*/ 3394257 w 3703350"/>
                <a:gd name="connsiteY1215" fmla="*/ 2936383 h 4446156"/>
                <a:gd name="connsiteX1216" fmla="*/ 3381378 w 3703350"/>
                <a:gd name="connsiteY1216" fmla="*/ 2807595 h 4446156"/>
                <a:gd name="connsiteX1217" fmla="*/ 3252589 w 3703350"/>
                <a:gd name="connsiteY1217" fmla="*/ 3142445 h 4446156"/>
                <a:gd name="connsiteX1218" fmla="*/ 3304105 w 3703350"/>
                <a:gd name="connsiteY1218" fmla="*/ 3296992 h 4446156"/>
                <a:gd name="connsiteX1219" fmla="*/ 3316984 w 3703350"/>
                <a:gd name="connsiteY1219" fmla="*/ 3245476 h 4446156"/>
                <a:gd name="connsiteX1220" fmla="*/ 3304105 w 3703350"/>
                <a:gd name="connsiteY1220" fmla="*/ 3155324 h 4446156"/>
                <a:gd name="connsiteX1221" fmla="*/ 3175316 w 3703350"/>
                <a:gd name="connsiteY1221" fmla="*/ 3271234 h 4446156"/>
                <a:gd name="connsiteX1222" fmla="*/ 3149558 w 3703350"/>
                <a:gd name="connsiteY1222" fmla="*/ 3361386 h 4446156"/>
                <a:gd name="connsiteX1223" fmla="*/ 3149558 w 3703350"/>
                <a:gd name="connsiteY1223" fmla="*/ 3296992 h 4446156"/>
                <a:gd name="connsiteX1224" fmla="*/ 3123800 w 3703350"/>
                <a:gd name="connsiteY1224" fmla="*/ 3142445 h 4446156"/>
                <a:gd name="connsiteX1225" fmla="*/ 2995012 w 3703350"/>
                <a:gd name="connsiteY1225" fmla="*/ 3348507 h 4446156"/>
                <a:gd name="connsiteX1226" fmla="*/ 3059406 w 3703350"/>
                <a:gd name="connsiteY1226" fmla="*/ 3567448 h 4446156"/>
                <a:gd name="connsiteX1227" fmla="*/ 3213953 w 3703350"/>
                <a:gd name="connsiteY1227" fmla="*/ 3425781 h 4446156"/>
                <a:gd name="connsiteX1228" fmla="*/ 3201074 w 3703350"/>
                <a:gd name="connsiteY1228" fmla="*/ 3258355 h 4446156"/>
                <a:gd name="connsiteX1229" fmla="*/ 3149558 w 3703350"/>
                <a:gd name="connsiteY1229" fmla="*/ 3271234 h 4446156"/>
                <a:gd name="connsiteX1230" fmla="*/ 3033648 w 3703350"/>
                <a:gd name="connsiteY1230" fmla="*/ 3606085 h 4446156"/>
                <a:gd name="connsiteX1231" fmla="*/ 3059406 w 3703350"/>
                <a:gd name="connsiteY1231" fmla="*/ 3799268 h 4446156"/>
                <a:gd name="connsiteX1232" fmla="*/ 3085164 w 3703350"/>
                <a:gd name="connsiteY1232" fmla="*/ 3709116 h 4446156"/>
                <a:gd name="connsiteX1233" fmla="*/ 3072285 w 3703350"/>
                <a:gd name="connsiteY1233" fmla="*/ 3618964 h 4446156"/>
                <a:gd name="connsiteX1234" fmla="*/ 3059406 w 3703350"/>
                <a:gd name="connsiteY1234" fmla="*/ 3747753 h 4446156"/>
                <a:gd name="connsiteX1235" fmla="*/ 3110922 w 3703350"/>
                <a:gd name="connsiteY1235" fmla="*/ 3709116 h 4446156"/>
                <a:gd name="connsiteX1236" fmla="*/ 3162437 w 3703350"/>
                <a:gd name="connsiteY1236" fmla="*/ 3606085 h 4446156"/>
                <a:gd name="connsiteX1237" fmla="*/ 3213953 w 3703350"/>
                <a:gd name="connsiteY1237" fmla="*/ 3528812 h 4446156"/>
                <a:gd name="connsiteX1238" fmla="*/ 3188195 w 3703350"/>
                <a:gd name="connsiteY1238" fmla="*/ 3387144 h 4446156"/>
                <a:gd name="connsiteX1239" fmla="*/ 3098043 w 3703350"/>
                <a:gd name="connsiteY1239" fmla="*/ 3438660 h 4446156"/>
                <a:gd name="connsiteX1240" fmla="*/ 2995012 w 3703350"/>
                <a:gd name="connsiteY1240" fmla="*/ 3644722 h 4446156"/>
                <a:gd name="connsiteX1241" fmla="*/ 3033648 w 3703350"/>
                <a:gd name="connsiteY1241" fmla="*/ 3786389 h 4446156"/>
                <a:gd name="connsiteX1242" fmla="*/ 3098043 w 3703350"/>
                <a:gd name="connsiteY1242" fmla="*/ 3799268 h 4446156"/>
                <a:gd name="connsiteX1243" fmla="*/ 3239710 w 3703350"/>
                <a:gd name="connsiteY1243" fmla="*/ 3773510 h 4446156"/>
                <a:gd name="connsiteX1244" fmla="*/ 3381378 w 3703350"/>
                <a:gd name="connsiteY1244" fmla="*/ 3593206 h 4446156"/>
                <a:gd name="connsiteX1245" fmla="*/ 3394257 w 3703350"/>
                <a:gd name="connsiteY1245" fmla="*/ 3541691 h 4446156"/>
                <a:gd name="connsiteX1246" fmla="*/ 3381378 w 3703350"/>
                <a:gd name="connsiteY1246" fmla="*/ 3438660 h 4446156"/>
                <a:gd name="connsiteX1247" fmla="*/ 3342741 w 3703350"/>
                <a:gd name="connsiteY1247" fmla="*/ 3503054 h 4446156"/>
                <a:gd name="connsiteX1248" fmla="*/ 3265468 w 3703350"/>
                <a:gd name="connsiteY1248" fmla="*/ 3734874 h 4446156"/>
                <a:gd name="connsiteX1249" fmla="*/ 3304105 w 3703350"/>
                <a:gd name="connsiteY1249" fmla="*/ 3670479 h 4446156"/>
                <a:gd name="connsiteX1250" fmla="*/ 3291226 w 3703350"/>
                <a:gd name="connsiteY1250" fmla="*/ 3503054 h 4446156"/>
                <a:gd name="connsiteX1251" fmla="*/ 3252589 w 3703350"/>
                <a:gd name="connsiteY1251" fmla="*/ 3451538 h 4446156"/>
                <a:gd name="connsiteX1252" fmla="*/ 3188195 w 3703350"/>
                <a:gd name="connsiteY1252" fmla="*/ 3477296 h 4446156"/>
                <a:gd name="connsiteX1253" fmla="*/ 3149558 w 3703350"/>
                <a:gd name="connsiteY1253" fmla="*/ 3541691 h 4446156"/>
                <a:gd name="connsiteX1254" fmla="*/ 3136679 w 3703350"/>
                <a:gd name="connsiteY1254" fmla="*/ 3850783 h 4446156"/>
                <a:gd name="connsiteX1255" fmla="*/ 3201074 w 3703350"/>
                <a:gd name="connsiteY1255" fmla="*/ 3863662 h 4446156"/>
                <a:gd name="connsiteX1256" fmla="*/ 3316984 w 3703350"/>
                <a:gd name="connsiteY1256" fmla="*/ 3786389 h 4446156"/>
                <a:gd name="connsiteX1257" fmla="*/ 3394257 w 3703350"/>
                <a:gd name="connsiteY1257" fmla="*/ 3631843 h 4446156"/>
                <a:gd name="connsiteX1258" fmla="*/ 3368499 w 3703350"/>
                <a:gd name="connsiteY1258" fmla="*/ 3503054 h 4446156"/>
                <a:gd name="connsiteX1259" fmla="*/ 3329862 w 3703350"/>
                <a:gd name="connsiteY1259" fmla="*/ 3515933 h 4446156"/>
                <a:gd name="connsiteX1260" fmla="*/ 3201074 w 3703350"/>
                <a:gd name="connsiteY1260" fmla="*/ 3773510 h 4446156"/>
                <a:gd name="connsiteX1261" fmla="*/ 3136679 w 3703350"/>
                <a:gd name="connsiteY1261" fmla="*/ 3683358 h 4446156"/>
                <a:gd name="connsiteX1262" fmla="*/ 3072285 w 3703350"/>
                <a:gd name="connsiteY1262" fmla="*/ 3657600 h 4446156"/>
                <a:gd name="connsiteX1263" fmla="*/ 3020769 w 3703350"/>
                <a:gd name="connsiteY1263" fmla="*/ 3683358 h 4446156"/>
                <a:gd name="connsiteX1264" fmla="*/ 2943496 w 3703350"/>
                <a:gd name="connsiteY1264" fmla="*/ 3825026 h 4446156"/>
                <a:gd name="connsiteX1265" fmla="*/ 2956375 w 3703350"/>
                <a:gd name="connsiteY1265" fmla="*/ 4108361 h 4446156"/>
                <a:gd name="connsiteX1266" fmla="*/ 3072285 w 3703350"/>
                <a:gd name="connsiteY1266" fmla="*/ 4134119 h 4446156"/>
                <a:gd name="connsiteX1267" fmla="*/ 3265468 w 3703350"/>
                <a:gd name="connsiteY1267" fmla="*/ 3992451 h 4446156"/>
                <a:gd name="connsiteX1268" fmla="*/ 3291226 w 3703350"/>
                <a:gd name="connsiteY1268" fmla="*/ 3876541 h 4446156"/>
                <a:gd name="connsiteX1269" fmla="*/ 3291226 w 3703350"/>
                <a:gd name="connsiteY1269" fmla="*/ 3528812 h 4446156"/>
                <a:gd name="connsiteX1270" fmla="*/ 3123800 w 3703350"/>
                <a:gd name="connsiteY1270" fmla="*/ 3296992 h 4446156"/>
                <a:gd name="connsiteX1271" fmla="*/ 3007891 w 3703350"/>
                <a:gd name="connsiteY1271" fmla="*/ 3245476 h 4446156"/>
                <a:gd name="connsiteX1272" fmla="*/ 2827586 w 3703350"/>
                <a:gd name="connsiteY1272" fmla="*/ 3361386 h 4446156"/>
                <a:gd name="connsiteX1273" fmla="*/ 2750313 w 3703350"/>
                <a:gd name="connsiteY1273" fmla="*/ 3644722 h 4446156"/>
                <a:gd name="connsiteX1274" fmla="*/ 2788950 w 3703350"/>
                <a:gd name="connsiteY1274" fmla="*/ 3709116 h 4446156"/>
                <a:gd name="connsiteX1275" fmla="*/ 2904860 w 3703350"/>
                <a:gd name="connsiteY1275" fmla="*/ 3554569 h 4446156"/>
                <a:gd name="connsiteX1276" fmla="*/ 2853344 w 3703350"/>
                <a:gd name="connsiteY1276" fmla="*/ 3322750 h 4446156"/>
                <a:gd name="connsiteX1277" fmla="*/ 2827586 w 3703350"/>
                <a:gd name="connsiteY1277" fmla="*/ 3361386 h 4446156"/>
                <a:gd name="connsiteX1278" fmla="*/ 2788950 w 3703350"/>
                <a:gd name="connsiteY1278" fmla="*/ 3515933 h 4446156"/>
                <a:gd name="connsiteX1279" fmla="*/ 2827586 w 3703350"/>
                <a:gd name="connsiteY1279" fmla="*/ 3799268 h 4446156"/>
                <a:gd name="connsiteX1280" fmla="*/ 3020769 w 3703350"/>
                <a:gd name="connsiteY1280" fmla="*/ 3734874 h 4446156"/>
                <a:gd name="connsiteX1281" fmla="*/ 3110922 w 3703350"/>
                <a:gd name="connsiteY1281" fmla="*/ 3593206 h 4446156"/>
                <a:gd name="connsiteX1282" fmla="*/ 3162437 w 3703350"/>
                <a:gd name="connsiteY1282" fmla="*/ 3503054 h 4446156"/>
                <a:gd name="connsiteX1283" fmla="*/ 3175316 w 3703350"/>
                <a:gd name="connsiteY1283" fmla="*/ 3361386 h 4446156"/>
                <a:gd name="connsiteX1284" fmla="*/ 3162437 w 3703350"/>
                <a:gd name="connsiteY1284" fmla="*/ 3425781 h 4446156"/>
                <a:gd name="connsiteX1285" fmla="*/ 3175316 w 3703350"/>
                <a:gd name="connsiteY1285" fmla="*/ 3657600 h 4446156"/>
                <a:gd name="connsiteX1286" fmla="*/ 3329862 w 3703350"/>
                <a:gd name="connsiteY1286" fmla="*/ 3541691 h 4446156"/>
                <a:gd name="connsiteX1287" fmla="*/ 3316984 w 3703350"/>
                <a:gd name="connsiteY1287" fmla="*/ 3451538 h 4446156"/>
                <a:gd name="connsiteX1288" fmla="*/ 3213953 w 3703350"/>
                <a:gd name="connsiteY1288" fmla="*/ 3477296 h 4446156"/>
                <a:gd name="connsiteX1289" fmla="*/ 3239710 w 3703350"/>
                <a:gd name="connsiteY1289" fmla="*/ 3116688 h 4446156"/>
                <a:gd name="connsiteX1290" fmla="*/ 3149558 w 3703350"/>
                <a:gd name="connsiteY1290" fmla="*/ 3039414 h 4446156"/>
                <a:gd name="connsiteX1291" fmla="*/ 3098043 w 3703350"/>
                <a:gd name="connsiteY1291" fmla="*/ 3026536 h 4446156"/>
                <a:gd name="connsiteX1292" fmla="*/ 3110922 w 3703350"/>
                <a:gd name="connsiteY1292" fmla="*/ 3000778 h 4446156"/>
                <a:gd name="connsiteX1293" fmla="*/ 3149558 w 3703350"/>
                <a:gd name="connsiteY1293" fmla="*/ 2962141 h 4446156"/>
                <a:gd name="connsiteX1294" fmla="*/ 3175316 w 3703350"/>
                <a:gd name="connsiteY1294" fmla="*/ 2897747 h 4446156"/>
                <a:gd name="connsiteX1295" fmla="*/ 3201074 w 3703350"/>
                <a:gd name="connsiteY1295" fmla="*/ 2846231 h 4446156"/>
                <a:gd name="connsiteX1296" fmla="*/ 3188195 w 3703350"/>
                <a:gd name="connsiteY1296" fmla="*/ 2743200 h 4446156"/>
                <a:gd name="connsiteX1297" fmla="*/ 3175316 w 3703350"/>
                <a:gd name="connsiteY1297" fmla="*/ 2781837 h 4446156"/>
                <a:gd name="connsiteX1298" fmla="*/ 3226831 w 3703350"/>
                <a:gd name="connsiteY1298" fmla="*/ 2653048 h 4446156"/>
                <a:gd name="connsiteX1299" fmla="*/ 3213953 w 3703350"/>
                <a:gd name="connsiteY1299" fmla="*/ 2537138 h 4446156"/>
                <a:gd name="connsiteX1300" fmla="*/ 2891981 w 3703350"/>
                <a:gd name="connsiteY1300" fmla="*/ 2253803 h 4446156"/>
                <a:gd name="connsiteX1301" fmla="*/ 2814707 w 3703350"/>
                <a:gd name="connsiteY1301" fmla="*/ 2240924 h 4446156"/>
                <a:gd name="connsiteX1302" fmla="*/ 2866223 w 3703350"/>
                <a:gd name="connsiteY1302" fmla="*/ 2266682 h 4446156"/>
                <a:gd name="connsiteX1303" fmla="*/ 2943496 w 3703350"/>
                <a:gd name="connsiteY1303" fmla="*/ 2125014 h 4446156"/>
                <a:gd name="connsiteX1304" fmla="*/ 2917738 w 3703350"/>
                <a:gd name="connsiteY1304" fmla="*/ 1996226 h 4446156"/>
                <a:gd name="connsiteX1305" fmla="*/ 2956375 w 3703350"/>
                <a:gd name="connsiteY1305" fmla="*/ 2009105 h 4446156"/>
                <a:gd name="connsiteX1306" fmla="*/ 3007891 w 3703350"/>
                <a:gd name="connsiteY1306" fmla="*/ 1931831 h 4446156"/>
                <a:gd name="connsiteX1307" fmla="*/ 3033648 w 3703350"/>
                <a:gd name="connsiteY1307" fmla="*/ 1854558 h 4446156"/>
                <a:gd name="connsiteX1308" fmla="*/ 2891981 w 3703350"/>
                <a:gd name="connsiteY1308" fmla="*/ 1622738 h 4446156"/>
                <a:gd name="connsiteX1309" fmla="*/ 2827586 w 3703350"/>
                <a:gd name="connsiteY1309" fmla="*/ 1609860 h 4446156"/>
                <a:gd name="connsiteX1310" fmla="*/ 3072285 w 3703350"/>
                <a:gd name="connsiteY1310" fmla="*/ 1429555 h 4446156"/>
                <a:gd name="connsiteX1311" fmla="*/ 3098043 w 3703350"/>
                <a:gd name="connsiteY1311" fmla="*/ 1352282 h 4446156"/>
                <a:gd name="connsiteX1312" fmla="*/ 3059406 w 3703350"/>
                <a:gd name="connsiteY1312" fmla="*/ 1262130 h 4446156"/>
                <a:gd name="connsiteX1313" fmla="*/ 2956375 w 3703350"/>
                <a:gd name="connsiteY1313" fmla="*/ 1262130 h 4446156"/>
                <a:gd name="connsiteX1314" fmla="*/ 2969254 w 3703350"/>
                <a:gd name="connsiteY1314" fmla="*/ 1275009 h 444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Lst>
              <a:rect l="l" t="t" r="r" b="b"/>
              <a:pathLst>
                <a:path w="3703350" h="4446156">
                  <a:moveTo>
                    <a:pt x="2209400" y="1996226"/>
                  </a:moveTo>
                  <a:cubicBezTo>
                    <a:pt x="2269502" y="1966175"/>
                    <a:pt x="2332085" y="1940646"/>
                    <a:pt x="2389705" y="1906074"/>
                  </a:cubicBezTo>
                  <a:cubicBezTo>
                    <a:pt x="2411170" y="1893195"/>
                    <a:pt x="2431710" y="1878632"/>
                    <a:pt x="2454099" y="1867437"/>
                  </a:cubicBezTo>
                  <a:cubicBezTo>
                    <a:pt x="2509072" y="1839950"/>
                    <a:pt x="2563173" y="1820997"/>
                    <a:pt x="2621524" y="1803043"/>
                  </a:cubicBezTo>
                  <a:cubicBezTo>
                    <a:pt x="2651395" y="1793852"/>
                    <a:pt x="2681625" y="1785871"/>
                    <a:pt x="2711676" y="1777285"/>
                  </a:cubicBezTo>
                  <a:cubicBezTo>
                    <a:pt x="2741727" y="1785871"/>
                    <a:pt x="2777424" y="1783519"/>
                    <a:pt x="2801829" y="1803043"/>
                  </a:cubicBezTo>
                  <a:cubicBezTo>
                    <a:pt x="2824316" y="1821033"/>
                    <a:pt x="2839157" y="1851548"/>
                    <a:pt x="2840465" y="1880316"/>
                  </a:cubicBezTo>
                  <a:cubicBezTo>
                    <a:pt x="2847875" y="2043336"/>
                    <a:pt x="2842035" y="2207165"/>
                    <a:pt x="2827586" y="2369713"/>
                  </a:cubicBezTo>
                  <a:cubicBezTo>
                    <a:pt x="2824691" y="2402279"/>
                    <a:pt x="2801092" y="2429509"/>
                    <a:pt x="2788950" y="2459865"/>
                  </a:cubicBezTo>
                  <a:cubicBezTo>
                    <a:pt x="2705723" y="2667933"/>
                    <a:pt x="2799118" y="2468190"/>
                    <a:pt x="2698798" y="2640169"/>
                  </a:cubicBezTo>
                  <a:cubicBezTo>
                    <a:pt x="2639526" y="2741779"/>
                    <a:pt x="2682929" y="2717261"/>
                    <a:pt x="2570009" y="2807595"/>
                  </a:cubicBezTo>
                  <a:cubicBezTo>
                    <a:pt x="2548544" y="2824767"/>
                    <a:pt x="2530200" y="2846817"/>
                    <a:pt x="2505614" y="2859110"/>
                  </a:cubicBezTo>
                  <a:cubicBezTo>
                    <a:pt x="2486035" y="2868899"/>
                    <a:pt x="2462685" y="2867696"/>
                    <a:pt x="2441220" y="2871989"/>
                  </a:cubicBezTo>
                  <a:cubicBezTo>
                    <a:pt x="2393998" y="2863403"/>
                    <a:pt x="2345703" y="2859417"/>
                    <a:pt x="2299553" y="2846231"/>
                  </a:cubicBezTo>
                  <a:cubicBezTo>
                    <a:pt x="2254772" y="2833436"/>
                    <a:pt x="2261293" y="2817185"/>
                    <a:pt x="2248037" y="2781837"/>
                  </a:cubicBezTo>
                  <a:cubicBezTo>
                    <a:pt x="2172168" y="2579522"/>
                    <a:pt x="2278366" y="2861440"/>
                    <a:pt x="2183643" y="2653048"/>
                  </a:cubicBezTo>
                  <a:cubicBezTo>
                    <a:pt x="2172408" y="2628331"/>
                    <a:pt x="2166471" y="2601533"/>
                    <a:pt x="2157885" y="2575775"/>
                  </a:cubicBezTo>
                  <a:cubicBezTo>
                    <a:pt x="2153592" y="2545724"/>
                    <a:pt x="2149997" y="2515566"/>
                    <a:pt x="2145006" y="2485623"/>
                  </a:cubicBezTo>
                  <a:cubicBezTo>
                    <a:pt x="2141407" y="2464031"/>
                    <a:pt x="2131551" y="2443111"/>
                    <a:pt x="2132127" y="2421229"/>
                  </a:cubicBezTo>
                  <a:cubicBezTo>
                    <a:pt x="2135861" y="2279351"/>
                    <a:pt x="2143404" y="2137413"/>
                    <a:pt x="2157885" y="1996226"/>
                  </a:cubicBezTo>
                  <a:cubicBezTo>
                    <a:pt x="2160800" y="1967810"/>
                    <a:pt x="2184396" y="1905320"/>
                    <a:pt x="2209400" y="1880316"/>
                  </a:cubicBezTo>
                  <a:cubicBezTo>
                    <a:pt x="2224578" y="1865138"/>
                    <a:pt x="2242279" y="1852329"/>
                    <a:pt x="2260916" y="1841679"/>
                  </a:cubicBezTo>
                  <a:cubicBezTo>
                    <a:pt x="2272703" y="1834944"/>
                    <a:pt x="2286674" y="1833093"/>
                    <a:pt x="2299553" y="1828800"/>
                  </a:cubicBezTo>
                  <a:cubicBezTo>
                    <a:pt x="2308139" y="1850265"/>
                    <a:pt x="2323537" y="1870145"/>
                    <a:pt x="2325310" y="1893195"/>
                  </a:cubicBezTo>
                  <a:cubicBezTo>
                    <a:pt x="2332442" y="1985924"/>
                    <a:pt x="2308287" y="1997617"/>
                    <a:pt x="2273795" y="2073499"/>
                  </a:cubicBezTo>
                  <a:cubicBezTo>
                    <a:pt x="2235786" y="2157118"/>
                    <a:pt x="2239777" y="2197670"/>
                    <a:pt x="2157885" y="2279561"/>
                  </a:cubicBezTo>
                  <a:cubicBezTo>
                    <a:pt x="2140713" y="2296733"/>
                    <a:pt x="2121539" y="2312113"/>
                    <a:pt x="2106369" y="2331076"/>
                  </a:cubicBezTo>
                  <a:cubicBezTo>
                    <a:pt x="2087030" y="2355249"/>
                    <a:pt x="2074193" y="2384177"/>
                    <a:pt x="2054854" y="2408350"/>
                  </a:cubicBezTo>
                  <a:cubicBezTo>
                    <a:pt x="2021511" y="2450029"/>
                    <a:pt x="1993288" y="2467403"/>
                    <a:pt x="1951823" y="2498502"/>
                  </a:cubicBezTo>
                  <a:cubicBezTo>
                    <a:pt x="1947530" y="2515674"/>
                    <a:pt x="1947726" y="2534649"/>
                    <a:pt x="1938944" y="2550017"/>
                  </a:cubicBezTo>
                  <a:cubicBezTo>
                    <a:pt x="1929907" y="2565831"/>
                    <a:pt x="1905663" y="2606062"/>
                    <a:pt x="1900307" y="2588654"/>
                  </a:cubicBezTo>
                  <a:cubicBezTo>
                    <a:pt x="1880068" y="2522876"/>
                    <a:pt x="1904943" y="2449147"/>
                    <a:pt x="1887429" y="2382592"/>
                  </a:cubicBezTo>
                  <a:cubicBezTo>
                    <a:pt x="1881966" y="2361834"/>
                    <a:pt x="1851091" y="2359133"/>
                    <a:pt x="1835913" y="2343955"/>
                  </a:cubicBezTo>
                  <a:cubicBezTo>
                    <a:pt x="1771525" y="2279568"/>
                    <a:pt x="1866157" y="2314653"/>
                    <a:pt x="1732882" y="2292440"/>
                  </a:cubicBezTo>
                  <a:cubicBezTo>
                    <a:pt x="1702831" y="2279561"/>
                    <a:pt x="1674166" y="2262785"/>
                    <a:pt x="1642730" y="2253803"/>
                  </a:cubicBezTo>
                  <a:cubicBezTo>
                    <a:pt x="1628906" y="2249853"/>
                    <a:pt x="1456606" y="2228927"/>
                    <a:pt x="1449547" y="2228045"/>
                  </a:cubicBezTo>
                  <a:cubicBezTo>
                    <a:pt x="1350809" y="2245217"/>
                    <a:pt x="1250931" y="2256788"/>
                    <a:pt x="1153333" y="2279561"/>
                  </a:cubicBezTo>
                  <a:cubicBezTo>
                    <a:pt x="1121494" y="2286990"/>
                    <a:pt x="1093537" y="2306056"/>
                    <a:pt x="1063181" y="2318198"/>
                  </a:cubicBezTo>
                  <a:cubicBezTo>
                    <a:pt x="1029125" y="2331820"/>
                    <a:pt x="994494" y="2343955"/>
                    <a:pt x="960150" y="2356834"/>
                  </a:cubicBezTo>
                  <a:cubicBezTo>
                    <a:pt x="930099" y="2386885"/>
                    <a:pt x="901140" y="2418068"/>
                    <a:pt x="869998" y="2446986"/>
                  </a:cubicBezTo>
                  <a:cubicBezTo>
                    <a:pt x="828439" y="2485577"/>
                    <a:pt x="737654" y="2553693"/>
                    <a:pt x="702572" y="2601533"/>
                  </a:cubicBezTo>
                  <a:cubicBezTo>
                    <a:pt x="676435" y="2637175"/>
                    <a:pt x="662695" y="2680667"/>
                    <a:pt x="638178" y="2717443"/>
                  </a:cubicBezTo>
                  <a:cubicBezTo>
                    <a:pt x="619580" y="2745341"/>
                    <a:pt x="595249" y="2768958"/>
                    <a:pt x="573784" y="2794716"/>
                  </a:cubicBezTo>
                  <a:cubicBezTo>
                    <a:pt x="565198" y="2833353"/>
                    <a:pt x="557625" y="2872229"/>
                    <a:pt x="548026" y="2910626"/>
                  </a:cubicBezTo>
                  <a:cubicBezTo>
                    <a:pt x="540446" y="2940946"/>
                    <a:pt x="528397" y="2970132"/>
                    <a:pt x="522268" y="3000778"/>
                  </a:cubicBezTo>
                  <a:cubicBezTo>
                    <a:pt x="515480" y="3034717"/>
                    <a:pt x="513682" y="3069465"/>
                    <a:pt x="509389" y="3103809"/>
                  </a:cubicBezTo>
                  <a:cubicBezTo>
                    <a:pt x="517975" y="3181082"/>
                    <a:pt x="512806" y="3261159"/>
                    <a:pt x="535147" y="3335629"/>
                  </a:cubicBezTo>
                  <a:cubicBezTo>
                    <a:pt x="540664" y="3354018"/>
                    <a:pt x="569993" y="3351861"/>
                    <a:pt x="586662" y="3361386"/>
                  </a:cubicBezTo>
                  <a:cubicBezTo>
                    <a:pt x="661231" y="3403996"/>
                    <a:pt x="586068" y="3380605"/>
                    <a:pt x="702572" y="3400023"/>
                  </a:cubicBezTo>
                  <a:cubicBezTo>
                    <a:pt x="908634" y="3387144"/>
                    <a:pt x="1115781" y="3386125"/>
                    <a:pt x="1320758" y="3361386"/>
                  </a:cubicBezTo>
                  <a:cubicBezTo>
                    <a:pt x="1366661" y="3355846"/>
                    <a:pt x="1407761" y="3329664"/>
                    <a:pt x="1449547" y="3309871"/>
                  </a:cubicBezTo>
                  <a:cubicBezTo>
                    <a:pt x="1547309" y="3263563"/>
                    <a:pt x="1571627" y="3241069"/>
                    <a:pt x="1655609" y="3181082"/>
                  </a:cubicBezTo>
                  <a:cubicBezTo>
                    <a:pt x="1685844" y="3135730"/>
                    <a:pt x="1782269" y="3011418"/>
                    <a:pt x="1797276" y="2936383"/>
                  </a:cubicBezTo>
                  <a:cubicBezTo>
                    <a:pt x="1812524" y="2860144"/>
                    <a:pt x="1823034" y="2704564"/>
                    <a:pt x="1823034" y="2704564"/>
                  </a:cubicBezTo>
                  <a:cubicBezTo>
                    <a:pt x="1818741" y="2580068"/>
                    <a:pt x="1816702" y="2455474"/>
                    <a:pt x="1810155" y="2331076"/>
                  </a:cubicBezTo>
                  <a:cubicBezTo>
                    <a:pt x="1808112" y="2292256"/>
                    <a:pt x="1797276" y="2254041"/>
                    <a:pt x="1797276" y="2215167"/>
                  </a:cubicBezTo>
                  <a:cubicBezTo>
                    <a:pt x="1797276" y="2167750"/>
                    <a:pt x="1805862" y="2120722"/>
                    <a:pt x="1810155" y="2073499"/>
                  </a:cubicBezTo>
                  <a:cubicBezTo>
                    <a:pt x="1831620" y="2086378"/>
                    <a:pt x="1859531" y="2092110"/>
                    <a:pt x="1874550" y="2112136"/>
                  </a:cubicBezTo>
                  <a:cubicBezTo>
                    <a:pt x="1887684" y="2129648"/>
                    <a:pt x="1878256" y="2156655"/>
                    <a:pt x="1887429" y="2176530"/>
                  </a:cubicBezTo>
                  <a:cubicBezTo>
                    <a:pt x="1904401" y="2213302"/>
                    <a:pt x="1930358" y="2245217"/>
                    <a:pt x="1951823" y="2279561"/>
                  </a:cubicBezTo>
                  <a:cubicBezTo>
                    <a:pt x="1964702" y="2322491"/>
                    <a:pt x="1975736" y="2366018"/>
                    <a:pt x="1990460" y="2408350"/>
                  </a:cubicBezTo>
                  <a:cubicBezTo>
                    <a:pt x="2010104" y="2464825"/>
                    <a:pt x="2038228" y="2518339"/>
                    <a:pt x="2054854" y="2575775"/>
                  </a:cubicBezTo>
                  <a:cubicBezTo>
                    <a:pt x="2119286" y="2798360"/>
                    <a:pt x="2125825" y="2859935"/>
                    <a:pt x="2157885" y="3052293"/>
                  </a:cubicBezTo>
                  <a:cubicBezTo>
                    <a:pt x="2174960" y="3257196"/>
                    <a:pt x="2182645" y="3272963"/>
                    <a:pt x="2157885" y="3528812"/>
                  </a:cubicBezTo>
                  <a:cubicBezTo>
                    <a:pt x="2155270" y="3555837"/>
                    <a:pt x="2146809" y="3583246"/>
                    <a:pt x="2132127" y="3606085"/>
                  </a:cubicBezTo>
                  <a:cubicBezTo>
                    <a:pt x="2107450" y="3644472"/>
                    <a:pt x="2077033" y="3679901"/>
                    <a:pt x="2041975" y="3709116"/>
                  </a:cubicBezTo>
                  <a:cubicBezTo>
                    <a:pt x="2024215" y="3723916"/>
                    <a:pt x="1999046" y="3726288"/>
                    <a:pt x="1977581" y="3734874"/>
                  </a:cubicBezTo>
                  <a:lnTo>
                    <a:pt x="1900307" y="3721995"/>
                  </a:lnTo>
                  <a:cubicBezTo>
                    <a:pt x="1878670" y="3657085"/>
                    <a:pt x="1936128" y="3560202"/>
                    <a:pt x="1964702" y="3503054"/>
                  </a:cubicBezTo>
                  <a:cubicBezTo>
                    <a:pt x="1968995" y="3473003"/>
                    <a:pt x="1964586" y="3440336"/>
                    <a:pt x="1977581" y="3412902"/>
                  </a:cubicBezTo>
                  <a:cubicBezTo>
                    <a:pt x="2004086" y="3356948"/>
                    <a:pt x="2080612" y="3258355"/>
                    <a:pt x="2080612" y="3258355"/>
                  </a:cubicBezTo>
                  <a:cubicBezTo>
                    <a:pt x="2093491" y="3219718"/>
                    <a:pt x="2104628" y="3180457"/>
                    <a:pt x="2119248" y="3142445"/>
                  </a:cubicBezTo>
                  <a:cubicBezTo>
                    <a:pt x="2126140" y="3124526"/>
                    <a:pt x="2140350" y="3109555"/>
                    <a:pt x="2145006" y="3090930"/>
                  </a:cubicBezTo>
                  <a:cubicBezTo>
                    <a:pt x="2157673" y="3040263"/>
                    <a:pt x="2170764" y="2936383"/>
                    <a:pt x="2170764" y="2936383"/>
                  </a:cubicBezTo>
                  <a:cubicBezTo>
                    <a:pt x="2162178" y="2884868"/>
                    <a:pt x="2163754" y="2830582"/>
                    <a:pt x="2145006" y="2781837"/>
                  </a:cubicBezTo>
                  <a:cubicBezTo>
                    <a:pt x="2140133" y="2769166"/>
                    <a:pt x="2119726" y="2771387"/>
                    <a:pt x="2106369" y="2768958"/>
                  </a:cubicBezTo>
                  <a:cubicBezTo>
                    <a:pt x="2072316" y="2762767"/>
                    <a:pt x="2037682" y="2760372"/>
                    <a:pt x="2003338" y="2756079"/>
                  </a:cubicBezTo>
                  <a:cubicBezTo>
                    <a:pt x="1904600" y="2768958"/>
                    <a:pt x="1804884" y="2775794"/>
                    <a:pt x="1707124" y="2794716"/>
                  </a:cubicBezTo>
                  <a:cubicBezTo>
                    <a:pt x="1634401" y="2808792"/>
                    <a:pt x="1530195" y="2871999"/>
                    <a:pt x="1475305" y="2910626"/>
                  </a:cubicBezTo>
                  <a:cubicBezTo>
                    <a:pt x="1400170" y="2963498"/>
                    <a:pt x="1325506" y="3017552"/>
                    <a:pt x="1256364" y="3078051"/>
                  </a:cubicBezTo>
                  <a:cubicBezTo>
                    <a:pt x="1222020" y="3108102"/>
                    <a:pt x="1193933" y="3144832"/>
                    <a:pt x="1166212" y="3181082"/>
                  </a:cubicBezTo>
                  <a:cubicBezTo>
                    <a:pt x="1117437" y="3244865"/>
                    <a:pt x="1052163" y="3358285"/>
                    <a:pt x="1011665" y="3425781"/>
                  </a:cubicBezTo>
                  <a:cubicBezTo>
                    <a:pt x="991527" y="3496262"/>
                    <a:pt x="973029" y="3543560"/>
                    <a:pt x="973029" y="3618964"/>
                  </a:cubicBezTo>
                  <a:cubicBezTo>
                    <a:pt x="973029" y="3670658"/>
                    <a:pt x="967350" y="3725262"/>
                    <a:pt x="985907" y="3773510"/>
                  </a:cubicBezTo>
                  <a:cubicBezTo>
                    <a:pt x="992261" y="3790031"/>
                    <a:pt x="1020788" y="3780340"/>
                    <a:pt x="1037423" y="3786389"/>
                  </a:cubicBezTo>
                  <a:cubicBezTo>
                    <a:pt x="1255356" y="3865638"/>
                    <a:pt x="1001450" y="3788991"/>
                    <a:pt x="1217727" y="3850783"/>
                  </a:cubicBezTo>
                  <a:cubicBezTo>
                    <a:pt x="1342223" y="3833611"/>
                    <a:pt x="1470646" y="3834729"/>
                    <a:pt x="1591214" y="3799268"/>
                  </a:cubicBezTo>
                  <a:cubicBezTo>
                    <a:pt x="1658811" y="3779387"/>
                    <a:pt x="1858057" y="3676409"/>
                    <a:pt x="1951823" y="3606085"/>
                  </a:cubicBezTo>
                  <a:cubicBezTo>
                    <a:pt x="1978646" y="3585968"/>
                    <a:pt x="2003338" y="3563156"/>
                    <a:pt x="2029096" y="3541691"/>
                  </a:cubicBezTo>
                  <a:cubicBezTo>
                    <a:pt x="2037682" y="3515933"/>
                    <a:pt x="2048964" y="3490922"/>
                    <a:pt x="2054854" y="3464417"/>
                  </a:cubicBezTo>
                  <a:cubicBezTo>
                    <a:pt x="2066183" y="3413435"/>
                    <a:pt x="2080612" y="3309871"/>
                    <a:pt x="2080612" y="3309871"/>
                  </a:cubicBezTo>
                  <a:cubicBezTo>
                    <a:pt x="2072026" y="3224012"/>
                    <a:pt x="2070023" y="3137237"/>
                    <a:pt x="2054854" y="3052293"/>
                  </a:cubicBezTo>
                  <a:cubicBezTo>
                    <a:pt x="2048406" y="3016185"/>
                    <a:pt x="2036880" y="2979567"/>
                    <a:pt x="2016217" y="2949262"/>
                  </a:cubicBezTo>
                  <a:cubicBezTo>
                    <a:pt x="1961832" y="2869497"/>
                    <a:pt x="1846379" y="2743148"/>
                    <a:pt x="1758640" y="2678806"/>
                  </a:cubicBezTo>
                  <a:cubicBezTo>
                    <a:pt x="1730730" y="2658338"/>
                    <a:pt x="1700522" y="2640396"/>
                    <a:pt x="1668488" y="2627291"/>
                  </a:cubicBezTo>
                  <a:cubicBezTo>
                    <a:pt x="1605664" y="2601590"/>
                    <a:pt x="1539699" y="2584361"/>
                    <a:pt x="1475305" y="2562896"/>
                  </a:cubicBezTo>
                  <a:cubicBezTo>
                    <a:pt x="1401708" y="2575162"/>
                    <a:pt x="1323191" y="2557473"/>
                    <a:pt x="1282122" y="2627291"/>
                  </a:cubicBezTo>
                  <a:cubicBezTo>
                    <a:pt x="1248053" y="2685209"/>
                    <a:pt x="1191969" y="2807595"/>
                    <a:pt x="1191969" y="2807595"/>
                  </a:cubicBezTo>
                  <a:cubicBezTo>
                    <a:pt x="1169801" y="2962782"/>
                    <a:pt x="1163469" y="2957636"/>
                    <a:pt x="1204848" y="3181082"/>
                  </a:cubicBezTo>
                  <a:cubicBezTo>
                    <a:pt x="1209406" y="3205696"/>
                    <a:pt x="1223938" y="3229839"/>
                    <a:pt x="1243485" y="3245476"/>
                  </a:cubicBezTo>
                  <a:cubicBezTo>
                    <a:pt x="1276507" y="3271894"/>
                    <a:pt x="1384272" y="3298580"/>
                    <a:pt x="1423789" y="3309871"/>
                  </a:cubicBezTo>
                  <a:cubicBezTo>
                    <a:pt x="1556871" y="3301285"/>
                    <a:pt x="1690955" y="3302543"/>
                    <a:pt x="1823034" y="3284113"/>
                  </a:cubicBezTo>
                  <a:cubicBezTo>
                    <a:pt x="1919689" y="3270626"/>
                    <a:pt x="2226780" y="3119739"/>
                    <a:pt x="2260916" y="3103809"/>
                  </a:cubicBezTo>
                  <a:cubicBezTo>
                    <a:pt x="2295711" y="3087571"/>
                    <a:pt x="2329152" y="3068531"/>
                    <a:pt x="2363947" y="3052293"/>
                  </a:cubicBezTo>
                  <a:cubicBezTo>
                    <a:pt x="2393574" y="3038467"/>
                    <a:pt x="2424414" y="3027358"/>
                    <a:pt x="2454099" y="3013657"/>
                  </a:cubicBezTo>
                  <a:cubicBezTo>
                    <a:pt x="2480246" y="3001589"/>
                    <a:pt x="2505155" y="2986937"/>
                    <a:pt x="2531372" y="2975020"/>
                  </a:cubicBezTo>
                  <a:cubicBezTo>
                    <a:pt x="2552418" y="2965453"/>
                    <a:pt x="2574040" y="2957163"/>
                    <a:pt x="2595767" y="2949262"/>
                  </a:cubicBezTo>
                  <a:cubicBezTo>
                    <a:pt x="2621283" y="2939983"/>
                    <a:pt x="2673040" y="2923505"/>
                    <a:pt x="2673040" y="2923505"/>
                  </a:cubicBezTo>
                  <a:cubicBezTo>
                    <a:pt x="2698798" y="2932091"/>
                    <a:pt x="2724307" y="2941460"/>
                    <a:pt x="2750313" y="2949262"/>
                  </a:cubicBezTo>
                  <a:cubicBezTo>
                    <a:pt x="2767267" y="2954348"/>
                    <a:pt x="2789988" y="2948984"/>
                    <a:pt x="2801829" y="2962141"/>
                  </a:cubicBezTo>
                  <a:cubicBezTo>
                    <a:pt x="2831396" y="2994994"/>
                    <a:pt x="2850117" y="3036891"/>
                    <a:pt x="2866223" y="3078051"/>
                  </a:cubicBezTo>
                  <a:cubicBezTo>
                    <a:pt x="2889000" y="3136260"/>
                    <a:pt x="2917738" y="3258355"/>
                    <a:pt x="2917738" y="3258355"/>
                  </a:cubicBezTo>
                  <a:cubicBezTo>
                    <a:pt x="2913082" y="3349157"/>
                    <a:pt x="2941353" y="3672621"/>
                    <a:pt x="2866223" y="3837905"/>
                  </a:cubicBezTo>
                  <a:cubicBezTo>
                    <a:pt x="2855865" y="3860693"/>
                    <a:pt x="2842954" y="3882540"/>
                    <a:pt x="2827586" y="3902299"/>
                  </a:cubicBezTo>
                  <a:cubicBezTo>
                    <a:pt x="2812677" y="3921468"/>
                    <a:pt x="2793243" y="3936642"/>
                    <a:pt x="2776071" y="3953814"/>
                  </a:cubicBezTo>
                  <a:cubicBezTo>
                    <a:pt x="2734588" y="3950623"/>
                    <a:pt x="2616123" y="3968978"/>
                    <a:pt x="2570009" y="3915178"/>
                  </a:cubicBezTo>
                  <a:cubicBezTo>
                    <a:pt x="2553718" y="3896172"/>
                    <a:pt x="2544251" y="3872248"/>
                    <a:pt x="2531372" y="3850783"/>
                  </a:cubicBezTo>
                  <a:cubicBezTo>
                    <a:pt x="2558330" y="3540767"/>
                    <a:pt x="2503126" y="3581516"/>
                    <a:pt x="2698798" y="3361386"/>
                  </a:cubicBezTo>
                  <a:cubicBezTo>
                    <a:pt x="2715428" y="3342677"/>
                    <a:pt x="2742685" y="3337105"/>
                    <a:pt x="2763192" y="3322750"/>
                  </a:cubicBezTo>
                  <a:cubicBezTo>
                    <a:pt x="2785711" y="3306986"/>
                    <a:pt x="2802714" y="3282938"/>
                    <a:pt x="2827586" y="3271234"/>
                  </a:cubicBezTo>
                  <a:cubicBezTo>
                    <a:pt x="2876720" y="3248112"/>
                    <a:pt x="2982133" y="3219719"/>
                    <a:pt x="2982133" y="3219719"/>
                  </a:cubicBezTo>
                  <a:cubicBezTo>
                    <a:pt x="3063847" y="3227148"/>
                    <a:pt x="3128628" y="3222132"/>
                    <a:pt x="3201074" y="3258355"/>
                  </a:cubicBezTo>
                  <a:cubicBezTo>
                    <a:pt x="3237298" y="3276467"/>
                    <a:pt x="3272004" y="3298057"/>
                    <a:pt x="3304105" y="3322750"/>
                  </a:cubicBezTo>
                  <a:cubicBezTo>
                    <a:pt x="3328166" y="3341258"/>
                    <a:pt x="3348080" y="3364683"/>
                    <a:pt x="3368499" y="3387144"/>
                  </a:cubicBezTo>
                  <a:cubicBezTo>
                    <a:pt x="3440153" y="3465963"/>
                    <a:pt x="3462593" y="3505333"/>
                    <a:pt x="3523045" y="3606085"/>
                  </a:cubicBezTo>
                  <a:cubicBezTo>
                    <a:pt x="3535924" y="3627550"/>
                    <a:pt x="3551192" y="3647751"/>
                    <a:pt x="3561682" y="3670479"/>
                  </a:cubicBezTo>
                  <a:cubicBezTo>
                    <a:pt x="3599831" y="3753133"/>
                    <a:pt x="3598004" y="3761936"/>
                    <a:pt x="3613198" y="3837905"/>
                  </a:cubicBezTo>
                  <a:cubicBezTo>
                    <a:pt x="3630370" y="3794975"/>
                    <a:pt x="3653499" y="3753972"/>
                    <a:pt x="3664713" y="3709116"/>
                  </a:cubicBezTo>
                  <a:cubicBezTo>
                    <a:pt x="3669006" y="3691944"/>
                    <a:pt x="3674121" y="3674957"/>
                    <a:pt x="3677592" y="3657600"/>
                  </a:cubicBezTo>
                  <a:cubicBezTo>
                    <a:pt x="3686527" y="3612926"/>
                    <a:pt x="3697164" y="3533474"/>
                    <a:pt x="3703350" y="3490175"/>
                  </a:cubicBezTo>
                  <a:cubicBezTo>
                    <a:pt x="3690471" y="3369972"/>
                    <a:pt x="3693286" y="3247033"/>
                    <a:pt x="3664713" y="3129567"/>
                  </a:cubicBezTo>
                  <a:cubicBezTo>
                    <a:pt x="3653738" y="3084447"/>
                    <a:pt x="3617014" y="3049457"/>
                    <a:pt x="3587440" y="3013657"/>
                  </a:cubicBezTo>
                  <a:cubicBezTo>
                    <a:pt x="3535205" y="2950425"/>
                    <a:pt x="3479554" y="2889760"/>
                    <a:pt x="3420014" y="2833353"/>
                  </a:cubicBezTo>
                  <a:cubicBezTo>
                    <a:pt x="3397541" y="2812063"/>
                    <a:pt x="3368992" y="2798244"/>
                    <a:pt x="3342741" y="2781837"/>
                  </a:cubicBezTo>
                  <a:cubicBezTo>
                    <a:pt x="3300287" y="2755303"/>
                    <a:pt x="3259252" y="2725881"/>
                    <a:pt x="3213953" y="2704564"/>
                  </a:cubicBezTo>
                  <a:cubicBezTo>
                    <a:pt x="3168805" y="2683318"/>
                    <a:pt x="3096047" y="2674180"/>
                    <a:pt x="3046527" y="2665927"/>
                  </a:cubicBezTo>
                  <a:cubicBezTo>
                    <a:pt x="2964961" y="2670220"/>
                    <a:pt x="2882397" y="2665378"/>
                    <a:pt x="2801829" y="2678806"/>
                  </a:cubicBezTo>
                  <a:cubicBezTo>
                    <a:pt x="2770402" y="2684044"/>
                    <a:pt x="2673997" y="2769259"/>
                    <a:pt x="2660161" y="2781837"/>
                  </a:cubicBezTo>
                  <a:cubicBezTo>
                    <a:pt x="2637700" y="2802256"/>
                    <a:pt x="2614275" y="2822170"/>
                    <a:pt x="2595767" y="2846231"/>
                  </a:cubicBezTo>
                  <a:cubicBezTo>
                    <a:pt x="2520621" y="2943921"/>
                    <a:pt x="2494643" y="3033692"/>
                    <a:pt x="2454099" y="3155324"/>
                  </a:cubicBezTo>
                  <a:cubicBezTo>
                    <a:pt x="2444683" y="3183572"/>
                    <a:pt x="2431258" y="3289453"/>
                    <a:pt x="2428341" y="3309871"/>
                  </a:cubicBezTo>
                  <a:cubicBezTo>
                    <a:pt x="2441220" y="3361386"/>
                    <a:pt x="2439148" y="3419193"/>
                    <a:pt x="2466978" y="3464417"/>
                  </a:cubicBezTo>
                  <a:cubicBezTo>
                    <a:pt x="2478450" y="3483060"/>
                    <a:pt x="2509507" y="3478337"/>
                    <a:pt x="2531372" y="3477296"/>
                  </a:cubicBezTo>
                  <a:cubicBezTo>
                    <a:pt x="2600516" y="3474003"/>
                    <a:pt x="2668747" y="3460124"/>
                    <a:pt x="2737434" y="3451538"/>
                  </a:cubicBezTo>
                  <a:cubicBezTo>
                    <a:pt x="2758899" y="3442952"/>
                    <a:pt x="2781757" y="3437251"/>
                    <a:pt x="2801829" y="3425781"/>
                  </a:cubicBezTo>
                  <a:cubicBezTo>
                    <a:pt x="2842524" y="3402527"/>
                    <a:pt x="2920348" y="3356190"/>
                    <a:pt x="2956375" y="3309871"/>
                  </a:cubicBezTo>
                  <a:cubicBezTo>
                    <a:pt x="2975381" y="3285435"/>
                    <a:pt x="2990719" y="3258356"/>
                    <a:pt x="3007891" y="3232598"/>
                  </a:cubicBezTo>
                  <a:cubicBezTo>
                    <a:pt x="3027596" y="3153772"/>
                    <a:pt x="3038914" y="3132015"/>
                    <a:pt x="3007891" y="3026536"/>
                  </a:cubicBezTo>
                  <a:cubicBezTo>
                    <a:pt x="3001963" y="3006381"/>
                    <a:pt x="2922136" y="2925743"/>
                    <a:pt x="2904860" y="2910626"/>
                  </a:cubicBezTo>
                  <a:cubicBezTo>
                    <a:pt x="2888706" y="2896491"/>
                    <a:pt x="2873558" y="2879208"/>
                    <a:pt x="2853344" y="2871989"/>
                  </a:cubicBezTo>
                  <a:cubicBezTo>
                    <a:pt x="2812115" y="2857264"/>
                    <a:pt x="2724555" y="2846231"/>
                    <a:pt x="2724555" y="2846231"/>
                  </a:cubicBezTo>
                  <a:cubicBezTo>
                    <a:pt x="2673040" y="2871989"/>
                    <a:pt x="2619397" y="2893872"/>
                    <a:pt x="2570009" y="2923505"/>
                  </a:cubicBezTo>
                  <a:cubicBezTo>
                    <a:pt x="2536661" y="2943514"/>
                    <a:pt x="2509146" y="2996450"/>
                    <a:pt x="2492736" y="3026536"/>
                  </a:cubicBezTo>
                  <a:cubicBezTo>
                    <a:pt x="2469913" y="3068378"/>
                    <a:pt x="2430890" y="3150763"/>
                    <a:pt x="2415462" y="3193961"/>
                  </a:cubicBezTo>
                  <a:cubicBezTo>
                    <a:pt x="2404950" y="3223393"/>
                    <a:pt x="2398291" y="3254062"/>
                    <a:pt x="2389705" y="3284113"/>
                  </a:cubicBezTo>
                  <a:cubicBezTo>
                    <a:pt x="2427385" y="3481934"/>
                    <a:pt x="2356023" y="3567448"/>
                    <a:pt x="2518493" y="3567448"/>
                  </a:cubicBezTo>
                  <a:cubicBezTo>
                    <a:pt x="2548849" y="3567448"/>
                    <a:pt x="2578594" y="3558862"/>
                    <a:pt x="2608645" y="3554569"/>
                  </a:cubicBezTo>
                  <a:cubicBezTo>
                    <a:pt x="2630110" y="3545983"/>
                    <a:pt x="2653593" y="3541313"/>
                    <a:pt x="2673040" y="3528812"/>
                  </a:cubicBezTo>
                  <a:cubicBezTo>
                    <a:pt x="2716099" y="3501132"/>
                    <a:pt x="2814380" y="3422970"/>
                    <a:pt x="2853344" y="3374265"/>
                  </a:cubicBezTo>
                  <a:cubicBezTo>
                    <a:pt x="2877104" y="3344565"/>
                    <a:pt x="2914947" y="3263938"/>
                    <a:pt x="2930617" y="3232598"/>
                  </a:cubicBezTo>
                  <a:cubicBezTo>
                    <a:pt x="2958276" y="3066642"/>
                    <a:pt x="2964685" y="3065805"/>
                    <a:pt x="2917738" y="2807595"/>
                  </a:cubicBezTo>
                  <a:cubicBezTo>
                    <a:pt x="2912200" y="2777138"/>
                    <a:pt x="2888113" y="2752212"/>
                    <a:pt x="2866223" y="2730322"/>
                  </a:cubicBezTo>
                  <a:cubicBezTo>
                    <a:pt x="2844333" y="2708432"/>
                    <a:pt x="2788950" y="2678806"/>
                    <a:pt x="2788950" y="2678806"/>
                  </a:cubicBezTo>
                  <a:cubicBezTo>
                    <a:pt x="2770935" y="2708830"/>
                    <a:pt x="2720737" y="2788761"/>
                    <a:pt x="2711676" y="2820474"/>
                  </a:cubicBezTo>
                  <a:cubicBezTo>
                    <a:pt x="2702168" y="2853753"/>
                    <a:pt x="2704488" y="2889365"/>
                    <a:pt x="2698798" y="2923505"/>
                  </a:cubicBezTo>
                  <a:cubicBezTo>
                    <a:pt x="2683017" y="3018192"/>
                    <a:pt x="2664454" y="3112395"/>
                    <a:pt x="2647282" y="3206840"/>
                  </a:cubicBezTo>
                  <a:cubicBezTo>
                    <a:pt x="2653958" y="3275826"/>
                    <a:pt x="2595970" y="3559000"/>
                    <a:pt x="2724555" y="3644722"/>
                  </a:cubicBezTo>
                  <a:cubicBezTo>
                    <a:pt x="2735851" y="3652252"/>
                    <a:pt x="2750313" y="3653307"/>
                    <a:pt x="2763192" y="3657600"/>
                  </a:cubicBezTo>
                  <a:cubicBezTo>
                    <a:pt x="2819000" y="3644721"/>
                    <a:pt x="2876281" y="3637076"/>
                    <a:pt x="2930617" y="3618964"/>
                  </a:cubicBezTo>
                  <a:cubicBezTo>
                    <a:pt x="2990997" y="3598837"/>
                    <a:pt x="3028609" y="3543819"/>
                    <a:pt x="3072285" y="3503054"/>
                  </a:cubicBezTo>
                  <a:cubicBezTo>
                    <a:pt x="3110076" y="3467782"/>
                    <a:pt x="3149558" y="3434367"/>
                    <a:pt x="3188195" y="3400023"/>
                  </a:cubicBezTo>
                  <a:cubicBezTo>
                    <a:pt x="3282853" y="3210706"/>
                    <a:pt x="3259107" y="3302720"/>
                    <a:pt x="3278347" y="3129567"/>
                  </a:cubicBezTo>
                  <a:cubicBezTo>
                    <a:pt x="3284352" y="2991461"/>
                    <a:pt x="3304879" y="2843857"/>
                    <a:pt x="3278347" y="2704564"/>
                  </a:cubicBezTo>
                  <a:cubicBezTo>
                    <a:pt x="3269188" y="2656481"/>
                    <a:pt x="3250558" y="2610626"/>
                    <a:pt x="3239710" y="2562896"/>
                  </a:cubicBezTo>
                  <a:cubicBezTo>
                    <a:pt x="3229073" y="2516093"/>
                    <a:pt x="3231778" y="2465793"/>
                    <a:pt x="3213953" y="2421229"/>
                  </a:cubicBezTo>
                  <a:cubicBezTo>
                    <a:pt x="3161950" y="2291221"/>
                    <a:pt x="3078216" y="2169211"/>
                    <a:pt x="3007891" y="2047741"/>
                  </a:cubicBezTo>
                  <a:cubicBezTo>
                    <a:pt x="2870968" y="1811238"/>
                    <a:pt x="3019944" y="2036229"/>
                    <a:pt x="2866223" y="1854558"/>
                  </a:cubicBezTo>
                  <a:cubicBezTo>
                    <a:pt x="2815589" y="1794718"/>
                    <a:pt x="2802128" y="1745298"/>
                    <a:pt x="2737434" y="1700012"/>
                  </a:cubicBezTo>
                  <a:cubicBezTo>
                    <a:pt x="2718495" y="1686755"/>
                    <a:pt x="2694166" y="1683643"/>
                    <a:pt x="2673040" y="1674254"/>
                  </a:cubicBezTo>
                  <a:cubicBezTo>
                    <a:pt x="2655496" y="1666457"/>
                    <a:pt x="2638696" y="1657082"/>
                    <a:pt x="2621524" y="1648496"/>
                  </a:cubicBezTo>
                  <a:cubicBezTo>
                    <a:pt x="2612938" y="1669961"/>
                    <a:pt x="2593467" y="1689887"/>
                    <a:pt x="2595767" y="1712891"/>
                  </a:cubicBezTo>
                  <a:cubicBezTo>
                    <a:pt x="2602704" y="1782262"/>
                    <a:pt x="2638973" y="1778428"/>
                    <a:pt x="2685919" y="1790164"/>
                  </a:cubicBezTo>
                  <a:cubicBezTo>
                    <a:pt x="2722114" y="1786874"/>
                    <a:pt x="2816670" y="1789182"/>
                    <a:pt x="2866223" y="1764406"/>
                  </a:cubicBezTo>
                  <a:cubicBezTo>
                    <a:pt x="2880068" y="1757484"/>
                    <a:pt x="2893915" y="1749593"/>
                    <a:pt x="2904860" y="1738648"/>
                  </a:cubicBezTo>
                  <a:cubicBezTo>
                    <a:pt x="2924297" y="1719211"/>
                    <a:pt x="2939203" y="1695719"/>
                    <a:pt x="2956375" y="1674254"/>
                  </a:cubicBezTo>
                  <a:cubicBezTo>
                    <a:pt x="3006476" y="1540652"/>
                    <a:pt x="3005036" y="1589876"/>
                    <a:pt x="2982133" y="1429555"/>
                  </a:cubicBezTo>
                  <a:cubicBezTo>
                    <a:pt x="2980213" y="1416116"/>
                    <a:pt x="2981121" y="1397512"/>
                    <a:pt x="2969254" y="1390919"/>
                  </a:cubicBezTo>
                  <a:cubicBezTo>
                    <a:pt x="2938308" y="1373727"/>
                    <a:pt x="2866223" y="1365161"/>
                    <a:pt x="2866223" y="1365161"/>
                  </a:cubicBezTo>
                  <a:cubicBezTo>
                    <a:pt x="2840465" y="1373747"/>
                    <a:pt x="2814159" y="1380835"/>
                    <a:pt x="2788950" y="1390919"/>
                  </a:cubicBezTo>
                  <a:cubicBezTo>
                    <a:pt x="2751989" y="1405703"/>
                    <a:pt x="2705727" y="1435701"/>
                    <a:pt x="2673040" y="1455313"/>
                  </a:cubicBezTo>
                  <a:cubicBezTo>
                    <a:pt x="2660161" y="1476778"/>
                    <a:pt x="2648758" y="1499200"/>
                    <a:pt x="2634403" y="1519707"/>
                  </a:cubicBezTo>
                  <a:cubicBezTo>
                    <a:pt x="2580079" y="1597313"/>
                    <a:pt x="2585349" y="1566301"/>
                    <a:pt x="2544251" y="1648496"/>
                  </a:cubicBezTo>
                  <a:cubicBezTo>
                    <a:pt x="2533912" y="1669174"/>
                    <a:pt x="2528059" y="1691845"/>
                    <a:pt x="2518493" y="1712891"/>
                  </a:cubicBezTo>
                  <a:cubicBezTo>
                    <a:pt x="2506576" y="1739108"/>
                    <a:pt x="2492736" y="1764406"/>
                    <a:pt x="2479857" y="1790164"/>
                  </a:cubicBezTo>
                  <a:cubicBezTo>
                    <a:pt x="2484150" y="1837386"/>
                    <a:pt x="2478593" y="1886572"/>
                    <a:pt x="2492736" y="1931831"/>
                  </a:cubicBezTo>
                  <a:cubicBezTo>
                    <a:pt x="2500935" y="1958068"/>
                    <a:pt x="2529493" y="1973035"/>
                    <a:pt x="2544251" y="1996226"/>
                  </a:cubicBezTo>
                  <a:cubicBezTo>
                    <a:pt x="2559712" y="2020522"/>
                    <a:pt x="2567871" y="2048926"/>
                    <a:pt x="2582888" y="2073499"/>
                  </a:cubicBezTo>
                  <a:cubicBezTo>
                    <a:pt x="2591983" y="2088382"/>
                    <a:pt x="2729246" y="2288943"/>
                    <a:pt x="2750313" y="2331076"/>
                  </a:cubicBezTo>
                  <a:cubicBezTo>
                    <a:pt x="2802794" y="2436039"/>
                    <a:pt x="2772976" y="2384388"/>
                    <a:pt x="2840465" y="2485623"/>
                  </a:cubicBezTo>
                  <a:cubicBezTo>
                    <a:pt x="2849051" y="2524260"/>
                    <a:pt x="2857323" y="2562967"/>
                    <a:pt x="2866223" y="2601533"/>
                  </a:cubicBezTo>
                  <a:cubicBezTo>
                    <a:pt x="2870203" y="2618780"/>
                    <a:pt x="2880705" y="2635421"/>
                    <a:pt x="2879102" y="2653048"/>
                  </a:cubicBezTo>
                  <a:cubicBezTo>
                    <a:pt x="2876272" y="2684173"/>
                    <a:pt x="2868522" y="2715880"/>
                    <a:pt x="2853344" y="2743200"/>
                  </a:cubicBezTo>
                  <a:cubicBezTo>
                    <a:pt x="2845827" y="2756731"/>
                    <a:pt x="2827586" y="2760372"/>
                    <a:pt x="2814707" y="2768958"/>
                  </a:cubicBezTo>
                  <a:cubicBezTo>
                    <a:pt x="2750313" y="2751786"/>
                    <a:pt x="2683402" y="2742194"/>
                    <a:pt x="2621524" y="2717443"/>
                  </a:cubicBezTo>
                  <a:cubicBezTo>
                    <a:pt x="2596002" y="2707234"/>
                    <a:pt x="2577562" y="2684316"/>
                    <a:pt x="2557130" y="2665927"/>
                  </a:cubicBezTo>
                  <a:cubicBezTo>
                    <a:pt x="2495920" y="2610837"/>
                    <a:pt x="2497965" y="2608505"/>
                    <a:pt x="2454099" y="2550017"/>
                  </a:cubicBezTo>
                  <a:cubicBezTo>
                    <a:pt x="2414698" y="2431814"/>
                    <a:pt x="2431043" y="2499760"/>
                    <a:pt x="2415462" y="2343955"/>
                  </a:cubicBezTo>
                  <a:cubicBezTo>
                    <a:pt x="2424048" y="2270975"/>
                    <a:pt x="2431291" y="2197824"/>
                    <a:pt x="2441220" y="2125014"/>
                  </a:cubicBezTo>
                  <a:cubicBezTo>
                    <a:pt x="2444178" y="2103325"/>
                    <a:pt x="2447809" y="2081587"/>
                    <a:pt x="2454099" y="2060620"/>
                  </a:cubicBezTo>
                  <a:cubicBezTo>
                    <a:pt x="2460742" y="2038477"/>
                    <a:pt x="2471271" y="2017691"/>
                    <a:pt x="2479857" y="1996226"/>
                  </a:cubicBezTo>
                  <a:cubicBezTo>
                    <a:pt x="2506061" y="1865200"/>
                    <a:pt x="2534845" y="1804650"/>
                    <a:pt x="2466978" y="1661375"/>
                  </a:cubicBezTo>
                  <a:cubicBezTo>
                    <a:pt x="2454650" y="1635349"/>
                    <a:pt x="2417192" y="1631328"/>
                    <a:pt x="2389705" y="1622738"/>
                  </a:cubicBezTo>
                  <a:cubicBezTo>
                    <a:pt x="2336303" y="1606050"/>
                    <a:pt x="2231345" y="1592757"/>
                    <a:pt x="2170764" y="1584102"/>
                  </a:cubicBezTo>
                  <a:cubicBezTo>
                    <a:pt x="1939139" y="1626215"/>
                    <a:pt x="1890813" y="1607683"/>
                    <a:pt x="1707124" y="1725769"/>
                  </a:cubicBezTo>
                  <a:lnTo>
                    <a:pt x="1526820" y="1841679"/>
                  </a:lnTo>
                  <a:cubicBezTo>
                    <a:pt x="1492476" y="1888902"/>
                    <a:pt x="1449174" y="1930763"/>
                    <a:pt x="1423789" y="1983347"/>
                  </a:cubicBezTo>
                  <a:cubicBezTo>
                    <a:pt x="1380821" y="2072352"/>
                    <a:pt x="1357601" y="2170829"/>
                    <a:pt x="1333637" y="2266682"/>
                  </a:cubicBezTo>
                  <a:cubicBezTo>
                    <a:pt x="1335712" y="2289511"/>
                    <a:pt x="1311046" y="2425873"/>
                    <a:pt x="1385153" y="2434107"/>
                  </a:cubicBezTo>
                  <a:cubicBezTo>
                    <a:pt x="1411106" y="2436991"/>
                    <a:pt x="1436668" y="2425522"/>
                    <a:pt x="1462426" y="2421229"/>
                  </a:cubicBezTo>
                  <a:cubicBezTo>
                    <a:pt x="1477925" y="2382483"/>
                    <a:pt x="1501062" y="2335975"/>
                    <a:pt x="1501062" y="2292440"/>
                  </a:cubicBezTo>
                  <a:cubicBezTo>
                    <a:pt x="1501062" y="2236466"/>
                    <a:pt x="1499715" y="2179787"/>
                    <a:pt x="1488184" y="2125014"/>
                  </a:cubicBezTo>
                  <a:cubicBezTo>
                    <a:pt x="1482251" y="2096834"/>
                    <a:pt x="1463200" y="2073097"/>
                    <a:pt x="1449547" y="2047741"/>
                  </a:cubicBezTo>
                  <a:cubicBezTo>
                    <a:pt x="1408983" y="1972408"/>
                    <a:pt x="1350458" y="1863606"/>
                    <a:pt x="1269243" y="1828800"/>
                  </a:cubicBezTo>
                  <a:cubicBezTo>
                    <a:pt x="1239192" y="1815921"/>
                    <a:pt x="1208334" y="1804785"/>
                    <a:pt x="1179091" y="1790164"/>
                  </a:cubicBezTo>
                  <a:cubicBezTo>
                    <a:pt x="1148134" y="1774685"/>
                    <a:pt x="1120647" y="1752521"/>
                    <a:pt x="1088938" y="1738648"/>
                  </a:cubicBezTo>
                  <a:cubicBezTo>
                    <a:pt x="1051626" y="1722324"/>
                    <a:pt x="1011162" y="1714312"/>
                    <a:pt x="973029" y="1700012"/>
                  </a:cubicBezTo>
                  <a:cubicBezTo>
                    <a:pt x="942416" y="1688532"/>
                    <a:pt x="914125" y="1670990"/>
                    <a:pt x="882876" y="1661375"/>
                  </a:cubicBezTo>
                  <a:cubicBezTo>
                    <a:pt x="857918" y="1653696"/>
                    <a:pt x="831412" y="1652467"/>
                    <a:pt x="805603" y="1648496"/>
                  </a:cubicBezTo>
                  <a:cubicBezTo>
                    <a:pt x="699856" y="1632227"/>
                    <a:pt x="707119" y="1634784"/>
                    <a:pt x="586662" y="1622738"/>
                  </a:cubicBezTo>
                  <a:cubicBezTo>
                    <a:pt x="560904" y="1631324"/>
                    <a:pt x="532413" y="1634106"/>
                    <a:pt x="509389" y="1648496"/>
                  </a:cubicBezTo>
                  <a:cubicBezTo>
                    <a:pt x="496263" y="1656700"/>
                    <a:pt x="480910" y="1671895"/>
                    <a:pt x="483631" y="1687133"/>
                  </a:cubicBezTo>
                  <a:cubicBezTo>
                    <a:pt x="503223" y="1796849"/>
                    <a:pt x="527253" y="1907831"/>
                    <a:pt x="573784" y="2009105"/>
                  </a:cubicBezTo>
                  <a:cubicBezTo>
                    <a:pt x="642796" y="2159308"/>
                    <a:pt x="704787" y="2147309"/>
                    <a:pt x="805603" y="2240924"/>
                  </a:cubicBezTo>
                  <a:cubicBezTo>
                    <a:pt x="834606" y="2267856"/>
                    <a:pt x="854889" y="2303089"/>
                    <a:pt x="882876" y="2331076"/>
                  </a:cubicBezTo>
                  <a:cubicBezTo>
                    <a:pt x="915145" y="2363345"/>
                    <a:pt x="956019" y="2386743"/>
                    <a:pt x="985907" y="2421229"/>
                  </a:cubicBezTo>
                  <a:cubicBezTo>
                    <a:pt x="1324881" y="2812353"/>
                    <a:pt x="757173" y="2231131"/>
                    <a:pt x="1140454" y="2614412"/>
                  </a:cubicBezTo>
                  <a:cubicBezTo>
                    <a:pt x="1244583" y="2822670"/>
                    <a:pt x="1212146" y="2730106"/>
                    <a:pt x="1256364" y="2884868"/>
                  </a:cubicBezTo>
                  <a:cubicBezTo>
                    <a:pt x="1234894" y="3163973"/>
                    <a:pt x="1291947" y="3136416"/>
                    <a:pt x="1204848" y="3258355"/>
                  </a:cubicBezTo>
                  <a:cubicBezTo>
                    <a:pt x="1192372" y="3275822"/>
                    <a:pt x="1179091" y="3292699"/>
                    <a:pt x="1166212" y="3309871"/>
                  </a:cubicBezTo>
                  <a:cubicBezTo>
                    <a:pt x="1131868" y="3305578"/>
                    <a:pt x="1094138" y="3312471"/>
                    <a:pt x="1063181" y="3296992"/>
                  </a:cubicBezTo>
                  <a:cubicBezTo>
                    <a:pt x="1046009" y="3288406"/>
                    <a:pt x="1036414" y="3264648"/>
                    <a:pt x="1037423" y="3245476"/>
                  </a:cubicBezTo>
                  <a:cubicBezTo>
                    <a:pt x="1040875" y="3179897"/>
                    <a:pt x="1056285" y="3114914"/>
                    <a:pt x="1076060" y="3052293"/>
                  </a:cubicBezTo>
                  <a:cubicBezTo>
                    <a:pt x="1082524" y="3031825"/>
                    <a:pt x="1103653" y="3019184"/>
                    <a:pt x="1114696" y="3000778"/>
                  </a:cubicBezTo>
                  <a:cubicBezTo>
                    <a:pt x="1129512" y="2976084"/>
                    <a:pt x="1136395" y="2946795"/>
                    <a:pt x="1153333" y="2923505"/>
                  </a:cubicBezTo>
                  <a:cubicBezTo>
                    <a:pt x="1205387" y="2851931"/>
                    <a:pt x="1281179" y="2796601"/>
                    <a:pt x="1320758" y="2717443"/>
                  </a:cubicBezTo>
                  <a:cubicBezTo>
                    <a:pt x="1346516" y="2665927"/>
                    <a:pt x="1379817" y="2617536"/>
                    <a:pt x="1398031" y="2562896"/>
                  </a:cubicBezTo>
                  <a:cubicBezTo>
                    <a:pt x="1429386" y="2468831"/>
                    <a:pt x="1417204" y="2511963"/>
                    <a:pt x="1436668" y="2434107"/>
                  </a:cubicBezTo>
                  <a:cubicBezTo>
                    <a:pt x="1432375" y="2374006"/>
                    <a:pt x="1442843" y="2310965"/>
                    <a:pt x="1423789" y="2253803"/>
                  </a:cubicBezTo>
                  <a:cubicBezTo>
                    <a:pt x="1418192" y="2237011"/>
                    <a:pt x="1389293" y="2245787"/>
                    <a:pt x="1372274" y="2240924"/>
                  </a:cubicBezTo>
                  <a:cubicBezTo>
                    <a:pt x="1283505" y="2215561"/>
                    <a:pt x="1395807" y="2238406"/>
                    <a:pt x="1256364" y="2215167"/>
                  </a:cubicBezTo>
                  <a:cubicBezTo>
                    <a:pt x="1204848" y="2232339"/>
                    <a:pt x="1150951" y="2243560"/>
                    <a:pt x="1101817" y="2266682"/>
                  </a:cubicBezTo>
                  <a:cubicBezTo>
                    <a:pt x="1076945" y="2278386"/>
                    <a:pt x="1056860" y="2298761"/>
                    <a:pt x="1037423" y="2318198"/>
                  </a:cubicBezTo>
                  <a:cubicBezTo>
                    <a:pt x="1009449" y="2346172"/>
                    <a:pt x="939263" y="2447893"/>
                    <a:pt x="921513" y="2472744"/>
                  </a:cubicBezTo>
                  <a:cubicBezTo>
                    <a:pt x="908634" y="2515674"/>
                    <a:pt x="898370" y="2559477"/>
                    <a:pt x="882876" y="2601533"/>
                  </a:cubicBezTo>
                  <a:cubicBezTo>
                    <a:pt x="868259" y="2641207"/>
                    <a:pt x="845328" y="2677536"/>
                    <a:pt x="831361" y="2717443"/>
                  </a:cubicBezTo>
                  <a:cubicBezTo>
                    <a:pt x="815191" y="2763642"/>
                    <a:pt x="805603" y="2811888"/>
                    <a:pt x="792724" y="2859110"/>
                  </a:cubicBezTo>
                  <a:cubicBezTo>
                    <a:pt x="809896" y="2975020"/>
                    <a:pt x="796012" y="3100050"/>
                    <a:pt x="844240" y="3206840"/>
                  </a:cubicBezTo>
                  <a:cubicBezTo>
                    <a:pt x="887568" y="3302779"/>
                    <a:pt x="1151317" y="3236070"/>
                    <a:pt x="1179091" y="3232598"/>
                  </a:cubicBezTo>
                  <a:cubicBezTo>
                    <a:pt x="1200556" y="3215426"/>
                    <a:pt x="1221254" y="3197250"/>
                    <a:pt x="1243485" y="3181082"/>
                  </a:cubicBezTo>
                  <a:cubicBezTo>
                    <a:pt x="1268521" y="3162874"/>
                    <a:pt x="1298868" y="3151457"/>
                    <a:pt x="1320758" y="3129567"/>
                  </a:cubicBezTo>
                  <a:cubicBezTo>
                    <a:pt x="1363972" y="3086353"/>
                    <a:pt x="1398207" y="3017568"/>
                    <a:pt x="1423789" y="2962141"/>
                  </a:cubicBezTo>
                  <a:cubicBezTo>
                    <a:pt x="1455655" y="2893097"/>
                    <a:pt x="1480506" y="2830081"/>
                    <a:pt x="1501062" y="2756079"/>
                  </a:cubicBezTo>
                  <a:cubicBezTo>
                    <a:pt x="1511655" y="2717944"/>
                    <a:pt x="1518234" y="2678806"/>
                    <a:pt x="1526820" y="2640169"/>
                  </a:cubicBezTo>
                  <a:cubicBezTo>
                    <a:pt x="1544750" y="2460875"/>
                    <a:pt x="1562393" y="2342435"/>
                    <a:pt x="1526820" y="2137893"/>
                  </a:cubicBezTo>
                  <a:cubicBezTo>
                    <a:pt x="1505371" y="2014561"/>
                    <a:pt x="1415813" y="1872104"/>
                    <a:pt x="1333637" y="1777285"/>
                  </a:cubicBezTo>
                  <a:cubicBezTo>
                    <a:pt x="1315634" y="1756512"/>
                    <a:pt x="1289930" y="1743870"/>
                    <a:pt x="1269243" y="1725769"/>
                  </a:cubicBezTo>
                  <a:cubicBezTo>
                    <a:pt x="1199629" y="1664857"/>
                    <a:pt x="1265239" y="1704450"/>
                    <a:pt x="1179091" y="1661375"/>
                  </a:cubicBezTo>
                  <a:cubicBezTo>
                    <a:pt x="1123282" y="1669961"/>
                    <a:pt x="1061487" y="1660561"/>
                    <a:pt x="1011665" y="1687133"/>
                  </a:cubicBezTo>
                  <a:cubicBezTo>
                    <a:pt x="987708" y="1699910"/>
                    <a:pt x="987140" y="1737283"/>
                    <a:pt x="985907" y="1764406"/>
                  </a:cubicBezTo>
                  <a:cubicBezTo>
                    <a:pt x="982782" y="1833156"/>
                    <a:pt x="991581" y="1902025"/>
                    <a:pt x="998786" y="1970468"/>
                  </a:cubicBezTo>
                  <a:cubicBezTo>
                    <a:pt x="1000207" y="1983969"/>
                    <a:pt x="1004135" y="1997809"/>
                    <a:pt x="1011665" y="2009105"/>
                  </a:cubicBezTo>
                  <a:cubicBezTo>
                    <a:pt x="1021768" y="2024259"/>
                    <a:pt x="1035147" y="2037638"/>
                    <a:pt x="1050302" y="2047741"/>
                  </a:cubicBezTo>
                  <a:cubicBezTo>
                    <a:pt x="1071440" y="2061833"/>
                    <a:pt x="1156860" y="2071940"/>
                    <a:pt x="1166212" y="2073499"/>
                  </a:cubicBezTo>
                  <a:cubicBezTo>
                    <a:pt x="1325051" y="2064913"/>
                    <a:pt x="1484632" y="2065307"/>
                    <a:pt x="1642730" y="2047741"/>
                  </a:cubicBezTo>
                  <a:cubicBezTo>
                    <a:pt x="1742611" y="2036643"/>
                    <a:pt x="1729858" y="2018191"/>
                    <a:pt x="1784398" y="1970468"/>
                  </a:cubicBezTo>
                  <a:cubicBezTo>
                    <a:pt x="1805085" y="1952367"/>
                    <a:pt x="1829355" y="1938390"/>
                    <a:pt x="1848792" y="1918953"/>
                  </a:cubicBezTo>
                  <a:cubicBezTo>
                    <a:pt x="1863970" y="1903775"/>
                    <a:pt x="1877005" y="1886201"/>
                    <a:pt x="1887429" y="1867437"/>
                  </a:cubicBezTo>
                  <a:cubicBezTo>
                    <a:pt x="1909406" y="1827878"/>
                    <a:pt x="1927636" y="1752469"/>
                    <a:pt x="1938944" y="1712891"/>
                  </a:cubicBezTo>
                  <a:cubicBezTo>
                    <a:pt x="1931986" y="1629397"/>
                    <a:pt x="1932070" y="1433559"/>
                    <a:pt x="1848792" y="1378040"/>
                  </a:cubicBezTo>
                  <a:cubicBezTo>
                    <a:pt x="1823034" y="1360868"/>
                    <a:pt x="1796555" y="1344732"/>
                    <a:pt x="1771519" y="1326524"/>
                  </a:cubicBezTo>
                  <a:cubicBezTo>
                    <a:pt x="1691944" y="1268651"/>
                    <a:pt x="1706205" y="1261670"/>
                    <a:pt x="1604093" y="1210614"/>
                  </a:cubicBezTo>
                  <a:cubicBezTo>
                    <a:pt x="1571286" y="1194211"/>
                    <a:pt x="1535604" y="1184314"/>
                    <a:pt x="1501062" y="1171978"/>
                  </a:cubicBezTo>
                  <a:cubicBezTo>
                    <a:pt x="1429774" y="1146518"/>
                    <a:pt x="1408877" y="1141959"/>
                    <a:pt x="1333637" y="1120462"/>
                  </a:cubicBezTo>
                  <a:cubicBezTo>
                    <a:pt x="1174956" y="1168067"/>
                    <a:pt x="1107656" y="1153260"/>
                    <a:pt x="1011665" y="1249251"/>
                  </a:cubicBezTo>
                  <a:cubicBezTo>
                    <a:pt x="996487" y="1264429"/>
                    <a:pt x="985908" y="1283595"/>
                    <a:pt x="973029" y="1300767"/>
                  </a:cubicBezTo>
                  <a:cubicBezTo>
                    <a:pt x="936119" y="1485315"/>
                    <a:pt x="987714" y="1256711"/>
                    <a:pt x="934392" y="1416676"/>
                  </a:cubicBezTo>
                  <a:cubicBezTo>
                    <a:pt x="927470" y="1437443"/>
                    <a:pt x="926822" y="1459835"/>
                    <a:pt x="921513" y="1481071"/>
                  </a:cubicBezTo>
                  <a:cubicBezTo>
                    <a:pt x="918220" y="1494241"/>
                    <a:pt x="912927" y="1506828"/>
                    <a:pt x="908634" y="1519707"/>
                  </a:cubicBezTo>
                  <a:cubicBezTo>
                    <a:pt x="917220" y="1554051"/>
                    <a:pt x="914091" y="1593737"/>
                    <a:pt x="934392" y="1622738"/>
                  </a:cubicBezTo>
                  <a:cubicBezTo>
                    <a:pt x="947649" y="1641677"/>
                    <a:pt x="975698" y="1649680"/>
                    <a:pt x="998786" y="1648496"/>
                  </a:cubicBezTo>
                  <a:cubicBezTo>
                    <a:pt x="1145560" y="1640969"/>
                    <a:pt x="1290707" y="1614153"/>
                    <a:pt x="1436668" y="1596981"/>
                  </a:cubicBezTo>
                  <a:cubicBezTo>
                    <a:pt x="1618417" y="1475814"/>
                    <a:pt x="1534306" y="1518339"/>
                    <a:pt x="1681367" y="1455313"/>
                  </a:cubicBezTo>
                  <a:cubicBezTo>
                    <a:pt x="1702832" y="1429555"/>
                    <a:pt x="1720701" y="1400316"/>
                    <a:pt x="1745761" y="1378040"/>
                  </a:cubicBezTo>
                  <a:cubicBezTo>
                    <a:pt x="1760110" y="1365285"/>
                    <a:pt x="1781917" y="1363801"/>
                    <a:pt x="1797276" y="1352282"/>
                  </a:cubicBezTo>
                  <a:cubicBezTo>
                    <a:pt x="1816704" y="1337711"/>
                    <a:pt x="1831620" y="1317939"/>
                    <a:pt x="1848792" y="1300767"/>
                  </a:cubicBezTo>
                  <a:cubicBezTo>
                    <a:pt x="1857378" y="1275009"/>
                    <a:pt x="1877722" y="1250458"/>
                    <a:pt x="1874550" y="1223493"/>
                  </a:cubicBezTo>
                  <a:cubicBezTo>
                    <a:pt x="1868679" y="1173590"/>
                    <a:pt x="1857400" y="1118484"/>
                    <a:pt x="1823034" y="1081826"/>
                  </a:cubicBezTo>
                  <a:cubicBezTo>
                    <a:pt x="1759396" y="1013946"/>
                    <a:pt x="1647922" y="1013715"/>
                    <a:pt x="1565457" y="1004553"/>
                  </a:cubicBezTo>
                  <a:cubicBezTo>
                    <a:pt x="1496770" y="1017432"/>
                    <a:pt x="1424701" y="1018311"/>
                    <a:pt x="1359395" y="1043189"/>
                  </a:cubicBezTo>
                  <a:cubicBezTo>
                    <a:pt x="1288353" y="1070252"/>
                    <a:pt x="1294584" y="1115898"/>
                    <a:pt x="1282122" y="1171978"/>
                  </a:cubicBezTo>
                  <a:cubicBezTo>
                    <a:pt x="1278282" y="1189257"/>
                    <a:pt x="1273536" y="1206321"/>
                    <a:pt x="1269243" y="1223493"/>
                  </a:cubicBezTo>
                  <a:cubicBezTo>
                    <a:pt x="1295001" y="1300766"/>
                    <a:pt x="1314430" y="1380446"/>
                    <a:pt x="1346516" y="1455313"/>
                  </a:cubicBezTo>
                  <a:cubicBezTo>
                    <a:pt x="1353780" y="1472263"/>
                    <a:pt x="1447613" y="1544636"/>
                    <a:pt x="1449547" y="1545465"/>
                  </a:cubicBezTo>
                  <a:cubicBezTo>
                    <a:pt x="1485926" y="1561056"/>
                    <a:pt x="1526930" y="1562158"/>
                    <a:pt x="1565457" y="1571223"/>
                  </a:cubicBezTo>
                  <a:cubicBezTo>
                    <a:pt x="1756186" y="1616101"/>
                    <a:pt x="1577888" y="1580509"/>
                    <a:pt x="1810155" y="1622738"/>
                  </a:cubicBezTo>
                  <a:cubicBezTo>
                    <a:pt x="2011924" y="1614152"/>
                    <a:pt x="2214311" y="1614941"/>
                    <a:pt x="2415462" y="1596981"/>
                  </a:cubicBezTo>
                  <a:cubicBezTo>
                    <a:pt x="2456027" y="1593359"/>
                    <a:pt x="2493713" y="1573851"/>
                    <a:pt x="2531372" y="1558344"/>
                  </a:cubicBezTo>
                  <a:cubicBezTo>
                    <a:pt x="2566877" y="1543724"/>
                    <a:pt x="2599660" y="1523178"/>
                    <a:pt x="2634403" y="1506829"/>
                  </a:cubicBezTo>
                  <a:cubicBezTo>
                    <a:pt x="2672660" y="1488826"/>
                    <a:pt x="2711676" y="1472485"/>
                    <a:pt x="2750313" y="1455313"/>
                  </a:cubicBezTo>
                  <a:cubicBezTo>
                    <a:pt x="2817129" y="1361770"/>
                    <a:pt x="2903266" y="1246795"/>
                    <a:pt x="2943496" y="1146220"/>
                  </a:cubicBezTo>
                  <a:cubicBezTo>
                    <a:pt x="2972895" y="1072723"/>
                    <a:pt x="2995012" y="914400"/>
                    <a:pt x="2995012" y="914400"/>
                  </a:cubicBezTo>
                  <a:cubicBezTo>
                    <a:pt x="2969254" y="751268"/>
                    <a:pt x="2956393" y="585569"/>
                    <a:pt x="2917738" y="425003"/>
                  </a:cubicBezTo>
                  <a:cubicBezTo>
                    <a:pt x="2891392" y="315566"/>
                    <a:pt x="2837704" y="229715"/>
                    <a:pt x="2776071" y="141668"/>
                  </a:cubicBezTo>
                  <a:cubicBezTo>
                    <a:pt x="2691668" y="21093"/>
                    <a:pt x="2782173" y="151567"/>
                    <a:pt x="2698798" y="51516"/>
                  </a:cubicBezTo>
                  <a:cubicBezTo>
                    <a:pt x="2688889" y="39625"/>
                    <a:pt x="2685127" y="22548"/>
                    <a:pt x="2673040" y="12879"/>
                  </a:cubicBezTo>
                  <a:cubicBezTo>
                    <a:pt x="2662439" y="4398"/>
                    <a:pt x="2647282" y="4293"/>
                    <a:pt x="2634403" y="0"/>
                  </a:cubicBezTo>
                  <a:cubicBezTo>
                    <a:pt x="2617231" y="8586"/>
                    <a:pt x="2601101" y="19687"/>
                    <a:pt x="2582888" y="25758"/>
                  </a:cubicBezTo>
                  <a:cubicBezTo>
                    <a:pt x="2515481" y="48227"/>
                    <a:pt x="2532872" y="27418"/>
                    <a:pt x="2479857" y="51516"/>
                  </a:cubicBezTo>
                  <a:cubicBezTo>
                    <a:pt x="2335354" y="117199"/>
                    <a:pt x="2426959" y="93004"/>
                    <a:pt x="2312431" y="115910"/>
                  </a:cubicBezTo>
                  <a:cubicBezTo>
                    <a:pt x="2299552" y="128789"/>
                    <a:pt x="2287787" y="142887"/>
                    <a:pt x="2273795" y="154547"/>
                  </a:cubicBezTo>
                  <a:cubicBezTo>
                    <a:pt x="2236193" y="185882"/>
                    <a:pt x="2192496" y="210088"/>
                    <a:pt x="2157885" y="244699"/>
                  </a:cubicBezTo>
                  <a:cubicBezTo>
                    <a:pt x="2078313" y="324271"/>
                    <a:pt x="2117775" y="290880"/>
                    <a:pt x="2041975" y="347730"/>
                  </a:cubicBezTo>
                  <a:cubicBezTo>
                    <a:pt x="1977976" y="507724"/>
                    <a:pt x="2056596" y="307522"/>
                    <a:pt x="1990460" y="489398"/>
                  </a:cubicBezTo>
                  <a:cubicBezTo>
                    <a:pt x="1951659" y="596101"/>
                    <a:pt x="1975262" y="511553"/>
                    <a:pt x="1951823" y="605307"/>
                  </a:cubicBezTo>
                  <a:cubicBezTo>
                    <a:pt x="1960409" y="669702"/>
                    <a:pt x="1961048" y="735665"/>
                    <a:pt x="1977581" y="798491"/>
                  </a:cubicBezTo>
                  <a:cubicBezTo>
                    <a:pt x="1992642" y="855723"/>
                    <a:pt x="2051831" y="863647"/>
                    <a:pt x="2093491" y="888643"/>
                  </a:cubicBezTo>
                  <a:cubicBezTo>
                    <a:pt x="2111897" y="899686"/>
                    <a:pt x="2125224" y="918950"/>
                    <a:pt x="2145006" y="927279"/>
                  </a:cubicBezTo>
                  <a:cubicBezTo>
                    <a:pt x="2207564" y="953619"/>
                    <a:pt x="2275365" y="965973"/>
                    <a:pt x="2338189" y="991674"/>
                  </a:cubicBezTo>
                  <a:cubicBezTo>
                    <a:pt x="2370223" y="1004779"/>
                    <a:pt x="2396977" y="1028553"/>
                    <a:pt x="2428341" y="1043189"/>
                  </a:cubicBezTo>
                  <a:cubicBezTo>
                    <a:pt x="2461579" y="1058700"/>
                    <a:pt x="2498134" y="1066315"/>
                    <a:pt x="2531372" y="1081826"/>
                  </a:cubicBezTo>
                  <a:cubicBezTo>
                    <a:pt x="2591264" y="1109775"/>
                    <a:pt x="2637486" y="1141268"/>
                    <a:pt x="2685919" y="1184857"/>
                  </a:cubicBezTo>
                  <a:cubicBezTo>
                    <a:pt x="2708482" y="1205164"/>
                    <a:pt x="2730324" y="1226406"/>
                    <a:pt x="2750313" y="1249251"/>
                  </a:cubicBezTo>
                  <a:cubicBezTo>
                    <a:pt x="2760506" y="1260900"/>
                    <a:pt x="2767485" y="1275009"/>
                    <a:pt x="2776071" y="1287888"/>
                  </a:cubicBezTo>
                  <a:cubicBezTo>
                    <a:pt x="2780364" y="1309353"/>
                    <a:pt x="2783641" y="1331046"/>
                    <a:pt x="2788950" y="1352282"/>
                  </a:cubicBezTo>
                  <a:cubicBezTo>
                    <a:pt x="2792243" y="1365452"/>
                    <a:pt x="2807609" y="1378635"/>
                    <a:pt x="2801829" y="1390919"/>
                  </a:cubicBezTo>
                  <a:cubicBezTo>
                    <a:pt x="2717751" y="1569585"/>
                    <a:pt x="2746258" y="1551110"/>
                    <a:pt x="2647282" y="1584102"/>
                  </a:cubicBezTo>
                  <a:cubicBezTo>
                    <a:pt x="2578595" y="1575516"/>
                    <a:pt x="2508720" y="1573685"/>
                    <a:pt x="2441220" y="1558344"/>
                  </a:cubicBezTo>
                  <a:cubicBezTo>
                    <a:pt x="2351754" y="1538011"/>
                    <a:pt x="2370107" y="1512989"/>
                    <a:pt x="2312431" y="1455313"/>
                  </a:cubicBezTo>
                  <a:cubicBezTo>
                    <a:pt x="2292994" y="1435876"/>
                    <a:pt x="2267474" y="1423235"/>
                    <a:pt x="2248037" y="1403798"/>
                  </a:cubicBezTo>
                  <a:cubicBezTo>
                    <a:pt x="2165273" y="1321034"/>
                    <a:pt x="2220866" y="1365192"/>
                    <a:pt x="2170764" y="1275009"/>
                  </a:cubicBezTo>
                  <a:cubicBezTo>
                    <a:pt x="2160340" y="1256245"/>
                    <a:pt x="2142650" y="1242201"/>
                    <a:pt x="2132127" y="1223493"/>
                  </a:cubicBezTo>
                  <a:cubicBezTo>
                    <a:pt x="2058970" y="1093436"/>
                    <a:pt x="2065404" y="1100595"/>
                    <a:pt x="2029096" y="991674"/>
                  </a:cubicBezTo>
                  <a:cubicBezTo>
                    <a:pt x="2024803" y="961623"/>
                    <a:pt x="2019095" y="931741"/>
                    <a:pt x="2016217" y="901522"/>
                  </a:cubicBezTo>
                  <a:cubicBezTo>
                    <a:pt x="2006909" y="803785"/>
                    <a:pt x="2004576" y="691240"/>
                    <a:pt x="1990460" y="592429"/>
                  </a:cubicBezTo>
                  <a:cubicBezTo>
                    <a:pt x="1983672" y="544915"/>
                    <a:pt x="1974759" y="497692"/>
                    <a:pt x="1964702" y="450761"/>
                  </a:cubicBezTo>
                  <a:cubicBezTo>
                    <a:pt x="1961857" y="437487"/>
                    <a:pt x="1959353" y="423420"/>
                    <a:pt x="1951823" y="412124"/>
                  </a:cubicBezTo>
                  <a:cubicBezTo>
                    <a:pt x="1941720" y="396970"/>
                    <a:pt x="1926065" y="386367"/>
                    <a:pt x="1913186" y="373488"/>
                  </a:cubicBezTo>
                  <a:cubicBezTo>
                    <a:pt x="1823034" y="382074"/>
                    <a:pt x="1731776" y="382755"/>
                    <a:pt x="1642730" y="399245"/>
                  </a:cubicBezTo>
                  <a:cubicBezTo>
                    <a:pt x="1614413" y="404489"/>
                    <a:pt x="1590461" y="423594"/>
                    <a:pt x="1565457" y="437882"/>
                  </a:cubicBezTo>
                  <a:cubicBezTo>
                    <a:pt x="1500255" y="475140"/>
                    <a:pt x="1435175" y="512769"/>
                    <a:pt x="1372274" y="553792"/>
                  </a:cubicBezTo>
                  <a:cubicBezTo>
                    <a:pt x="1296837" y="602990"/>
                    <a:pt x="1238626" y="653744"/>
                    <a:pt x="1179091" y="721217"/>
                  </a:cubicBezTo>
                  <a:cubicBezTo>
                    <a:pt x="1142717" y="762441"/>
                    <a:pt x="1107587" y="804967"/>
                    <a:pt x="1076060" y="850006"/>
                  </a:cubicBezTo>
                  <a:cubicBezTo>
                    <a:pt x="1026090" y="921392"/>
                    <a:pt x="977689" y="1012143"/>
                    <a:pt x="947271" y="1094705"/>
                  </a:cubicBezTo>
                  <a:cubicBezTo>
                    <a:pt x="931777" y="1136761"/>
                    <a:pt x="921513" y="1180564"/>
                    <a:pt x="908634" y="1223493"/>
                  </a:cubicBezTo>
                  <a:cubicBezTo>
                    <a:pt x="912927" y="1330817"/>
                    <a:pt x="906323" y="1439135"/>
                    <a:pt x="921513" y="1545465"/>
                  </a:cubicBezTo>
                  <a:cubicBezTo>
                    <a:pt x="924089" y="1563496"/>
                    <a:pt x="944784" y="1574324"/>
                    <a:pt x="960150" y="1584102"/>
                  </a:cubicBezTo>
                  <a:cubicBezTo>
                    <a:pt x="991629" y="1604134"/>
                    <a:pt x="1083060" y="1646536"/>
                    <a:pt x="1127575" y="1661375"/>
                  </a:cubicBezTo>
                  <a:cubicBezTo>
                    <a:pt x="1144367" y="1666972"/>
                    <a:pt x="1161919" y="1669961"/>
                    <a:pt x="1179091" y="1674254"/>
                  </a:cubicBezTo>
                  <a:cubicBezTo>
                    <a:pt x="1226313" y="1669961"/>
                    <a:pt x="1277175" y="1680053"/>
                    <a:pt x="1320758" y="1661375"/>
                  </a:cubicBezTo>
                  <a:cubicBezTo>
                    <a:pt x="1343766" y="1651514"/>
                    <a:pt x="1357834" y="1621964"/>
                    <a:pt x="1359395" y="1596981"/>
                  </a:cubicBezTo>
                  <a:cubicBezTo>
                    <a:pt x="1363508" y="1531174"/>
                    <a:pt x="1347360" y="1450340"/>
                    <a:pt x="1295000" y="1403798"/>
                  </a:cubicBezTo>
                  <a:cubicBezTo>
                    <a:pt x="1225569" y="1342081"/>
                    <a:pt x="1220404" y="1357809"/>
                    <a:pt x="1140454" y="1326524"/>
                  </a:cubicBezTo>
                  <a:cubicBezTo>
                    <a:pt x="863440" y="1218127"/>
                    <a:pt x="1009984" y="1245219"/>
                    <a:pt x="792724" y="1223493"/>
                  </a:cubicBezTo>
                  <a:cubicBezTo>
                    <a:pt x="598791" y="1241674"/>
                    <a:pt x="401660" y="1200259"/>
                    <a:pt x="251812" y="1339403"/>
                  </a:cubicBezTo>
                  <a:cubicBezTo>
                    <a:pt x="216660" y="1372044"/>
                    <a:pt x="202181" y="1423901"/>
                    <a:pt x="187417" y="1468192"/>
                  </a:cubicBezTo>
                  <a:cubicBezTo>
                    <a:pt x="191710" y="1489657"/>
                    <a:pt x="181290" y="1521726"/>
                    <a:pt x="200296" y="1532586"/>
                  </a:cubicBezTo>
                  <a:cubicBezTo>
                    <a:pt x="254009" y="1563279"/>
                    <a:pt x="288068" y="1505692"/>
                    <a:pt x="316206" y="1481071"/>
                  </a:cubicBezTo>
                  <a:cubicBezTo>
                    <a:pt x="336893" y="1462970"/>
                    <a:pt x="361844" y="1449651"/>
                    <a:pt x="380600" y="1429555"/>
                  </a:cubicBezTo>
                  <a:cubicBezTo>
                    <a:pt x="422231" y="1384950"/>
                    <a:pt x="453366" y="1331032"/>
                    <a:pt x="496510" y="1287888"/>
                  </a:cubicBezTo>
                  <a:lnTo>
                    <a:pt x="573784" y="1210614"/>
                  </a:lnTo>
                  <a:cubicBezTo>
                    <a:pt x="664314" y="1029552"/>
                    <a:pt x="588135" y="1169769"/>
                    <a:pt x="741209" y="940158"/>
                  </a:cubicBezTo>
                  <a:cubicBezTo>
                    <a:pt x="763674" y="906460"/>
                    <a:pt x="784377" y="871619"/>
                    <a:pt x="805603" y="837127"/>
                  </a:cubicBezTo>
                  <a:cubicBezTo>
                    <a:pt x="818722" y="815808"/>
                    <a:pt x="829221" y="792759"/>
                    <a:pt x="844240" y="772733"/>
                  </a:cubicBezTo>
                  <a:cubicBezTo>
                    <a:pt x="869998" y="738389"/>
                    <a:pt x="894030" y="702681"/>
                    <a:pt x="921513" y="669702"/>
                  </a:cubicBezTo>
                  <a:cubicBezTo>
                    <a:pt x="937060" y="651046"/>
                    <a:pt x="953860" y="633095"/>
                    <a:pt x="973029" y="618186"/>
                  </a:cubicBezTo>
                  <a:cubicBezTo>
                    <a:pt x="992788" y="602818"/>
                    <a:pt x="1016595" y="593435"/>
                    <a:pt x="1037423" y="579550"/>
                  </a:cubicBezTo>
                  <a:cubicBezTo>
                    <a:pt x="1055283" y="567643"/>
                    <a:pt x="1069739" y="550512"/>
                    <a:pt x="1088938" y="540913"/>
                  </a:cubicBezTo>
                  <a:cubicBezTo>
                    <a:pt x="1104770" y="532997"/>
                    <a:pt x="1123097" y="531505"/>
                    <a:pt x="1140454" y="528034"/>
                  </a:cubicBezTo>
                  <a:cubicBezTo>
                    <a:pt x="1166060" y="522913"/>
                    <a:pt x="1192035" y="519826"/>
                    <a:pt x="1217727" y="515155"/>
                  </a:cubicBezTo>
                  <a:cubicBezTo>
                    <a:pt x="1239264" y="511239"/>
                    <a:pt x="1260657" y="506569"/>
                    <a:pt x="1282122" y="502276"/>
                  </a:cubicBezTo>
                  <a:cubicBezTo>
                    <a:pt x="1302539" y="505193"/>
                    <a:pt x="1582642" y="525413"/>
                    <a:pt x="1655609" y="579550"/>
                  </a:cubicBezTo>
                  <a:cubicBezTo>
                    <a:pt x="1818317" y="700269"/>
                    <a:pt x="1935249" y="797053"/>
                    <a:pt x="2041975" y="953037"/>
                  </a:cubicBezTo>
                  <a:cubicBezTo>
                    <a:pt x="2070245" y="994355"/>
                    <a:pt x="2096018" y="1037478"/>
                    <a:pt x="2119248" y="1081826"/>
                  </a:cubicBezTo>
                  <a:cubicBezTo>
                    <a:pt x="2143317" y="1127776"/>
                    <a:pt x="2164741" y="1175188"/>
                    <a:pt x="2183643" y="1223493"/>
                  </a:cubicBezTo>
                  <a:cubicBezTo>
                    <a:pt x="2289871" y="1494963"/>
                    <a:pt x="2190500" y="1261514"/>
                    <a:pt x="2260916" y="1519707"/>
                  </a:cubicBezTo>
                  <a:cubicBezTo>
                    <a:pt x="2274137" y="1568184"/>
                    <a:pt x="2295259" y="1614152"/>
                    <a:pt x="2312431" y="1661375"/>
                  </a:cubicBezTo>
                  <a:cubicBezTo>
                    <a:pt x="2316724" y="1764406"/>
                    <a:pt x="2315049" y="1867859"/>
                    <a:pt x="2325310" y="1970468"/>
                  </a:cubicBezTo>
                  <a:cubicBezTo>
                    <a:pt x="2327071" y="1988080"/>
                    <a:pt x="2334718" y="1936309"/>
                    <a:pt x="2338189" y="1918953"/>
                  </a:cubicBezTo>
                  <a:cubicBezTo>
                    <a:pt x="2343081" y="1894495"/>
                    <a:pt x="2355659" y="1804912"/>
                    <a:pt x="2363947" y="1777285"/>
                  </a:cubicBezTo>
                  <a:cubicBezTo>
                    <a:pt x="2370590" y="1755142"/>
                    <a:pt x="2381119" y="1734356"/>
                    <a:pt x="2389705" y="1712891"/>
                  </a:cubicBezTo>
                  <a:cubicBezTo>
                    <a:pt x="2414922" y="1561590"/>
                    <a:pt x="2382521" y="1709285"/>
                    <a:pt x="2441220" y="1558344"/>
                  </a:cubicBezTo>
                  <a:cubicBezTo>
                    <a:pt x="2460902" y="1507734"/>
                    <a:pt x="2468452" y="1452368"/>
                    <a:pt x="2492736" y="1403798"/>
                  </a:cubicBezTo>
                  <a:cubicBezTo>
                    <a:pt x="2501322" y="1386626"/>
                    <a:pt x="2511363" y="1370108"/>
                    <a:pt x="2518493" y="1352282"/>
                  </a:cubicBezTo>
                  <a:cubicBezTo>
                    <a:pt x="2528577" y="1327073"/>
                    <a:pt x="2532578" y="1299523"/>
                    <a:pt x="2544251" y="1275009"/>
                  </a:cubicBezTo>
                  <a:cubicBezTo>
                    <a:pt x="2575628" y="1209118"/>
                    <a:pt x="2613419" y="1146474"/>
                    <a:pt x="2647282" y="1081826"/>
                  </a:cubicBezTo>
                  <a:cubicBezTo>
                    <a:pt x="2660645" y="1056316"/>
                    <a:pt x="2667483" y="1026676"/>
                    <a:pt x="2685919" y="1004553"/>
                  </a:cubicBezTo>
                  <a:lnTo>
                    <a:pt x="2750313" y="927279"/>
                  </a:lnTo>
                  <a:cubicBezTo>
                    <a:pt x="2783371" y="795049"/>
                    <a:pt x="2738439" y="958942"/>
                    <a:pt x="2788950" y="824248"/>
                  </a:cubicBezTo>
                  <a:cubicBezTo>
                    <a:pt x="2795165" y="807675"/>
                    <a:pt x="2797536" y="789905"/>
                    <a:pt x="2801829" y="772733"/>
                  </a:cubicBezTo>
                  <a:cubicBezTo>
                    <a:pt x="2806122" y="738389"/>
                    <a:pt x="2808516" y="703755"/>
                    <a:pt x="2814707" y="669702"/>
                  </a:cubicBezTo>
                  <a:cubicBezTo>
                    <a:pt x="2817135" y="656345"/>
                    <a:pt x="2819105" y="641666"/>
                    <a:pt x="2827586" y="631065"/>
                  </a:cubicBezTo>
                  <a:cubicBezTo>
                    <a:pt x="2837255" y="618978"/>
                    <a:pt x="2853344" y="613893"/>
                    <a:pt x="2866223" y="605307"/>
                  </a:cubicBezTo>
                  <a:cubicBezTo>
                    <a:pt x="2924236" y="692326"/>
                    <a:pt x="2856061" y="584982"/>
                    <a:pt x="2930617" y="734096"/>
                  </a:cubicBezTo>
                  <a:cubicBezTo>
                    <a:pt x="2937539" y="747941"/>
                    <a:pt x="2948171" y="759607"/>
                    <a:pt x="2956375" y="772733"/>
                  </a:cubicBezTo>
                  <a:cubicBezTo>
                    <a:pt x="2969642" y="793960"/>
                    <a:pt x="2982133" y="815662"/>
                    <a:pt x="2995012" y="837127"/>
                  </a:cubicBezTo>
                  <a:cubicBezTo>
                    <a:pt x="3016885" y="946491"/>
                    <a:pt x="2993700" y="859933"/>
                    <a:pt x="3046527" y="978795"/>
                  </a:cubicBezTo>
                  <a:cubicBezTo>
                    <a:pt x="3052040" y="991200"/>
                    <a:pt x="3054639" y="1004720"/>
                    <a:pt x="3059406" y="1017431"/>
                  </a:cubicBezTo>
                  <a:cubicBezTo>
                    <a:pt x="3067524" y="1039078"/>
                    <a:pt x="3077853" y="1059894"/>
                    <a:pt x="3085164" y="1081826"/>
                  </a:cubicBezTo>
                  <a:cubicBezTo>
                    <a:pt x="3090761" y="1098618"/>
                    <a:pt x="3093180" y="1116322"/>
                    <a:pt x="3098043" y="1133341"/>
                  </a:cubicBezTo>
                  <a:cubicBezTo>
                    <a:pt x="3101773" y="1146394"/>
                    <a:pt x="3106629" y="1159099"/>
                    <a:pt x="3110922" y="1171978"/>
                  </a:cubicBezTo>
                  <a:cubicBezTo>
                    <a:pt x="3093750" y="1176271"/>
                    <a:pt x="3077076" y="1185896"/>
                    <a:pt x="3059406" y="1184857"/>
                  </a:cubicBezTo>
                  <a:cubicBezTo>
                    <a:pt x="2970679" y="1179638"/>
                    <a:pt x="2848434" y="1153612"/>
                    <a:pt x="2763192" y="1120462"/>
                  </a:cubicBezTo>
                  <a:cubicBezTo>
                    <a:pt x="2727406" y="1106545"/>
                    <a:pt x="2696247" y="1082069"/>
                    <a:pt x="2660161" y="1068947"/>
                  </a:cubicBezTo>
                  <a:cubicBezTo>
                    <a:pt x="2601418" y="1047586"/>
                    <a:pt x="2538925" y="1037878"/>
                    <a:pt x="2479857" y="1017431"/>
                  </a:cubicBezTo>
                  <a:cubicBezTo>
                    <a:pt x="2427119" y="999175"/>
                    <a:pt x="2377678" y="972330"/>
                    <a:pt x="2325310" y="953037"/>
                  </a:cubicBezTo>
                  <a:cubicBezTo>
                    <a:pt x="2214478" y="912204"/>
                    <a:pt x="2102238" y="875295"/>
                    <a:pt x="1990460" y="837127"/>
                  </a:cubicBezTo>
                  <a:cubicBezTo>
                    <a:pt x="1926224" y="815193"/>
                    <a:pt x="1863127" y="789196"/>
                    <a:pt x="1797276" y="772733"/>
                  </a:cubicBezTo>
                  <a:cubicBezTo>
                    <a:pt x="1544703" y="709589"/>
                    <a:pt x="1694619" y="745376"/>
                    <a:pt x="1346516" y="669702"/>
                  </a:cubicBezTo>
                  <a:cubicBezTo>
                    <a:pt x="1222020" y="678288"/>
                    <a:pt x="1096566" y="677812"/>
                    <a:pt x="973029" y="695460"/>
                  </a:cubicBezTo>
                  <a:cubicBezTo>
                    <a:pt x="944520" y="699533"/>
                    <a:pt x="921165" y="720544"/>
                    <a:pt x="895755" y="734096"/>
                  </a:cubicBezTo>
                  <a:cubicBezTo>
                    <a:pt x="856756" y="754895"/>
                    <a:pt x="817426" y="775227"/>
                    <a:pt x="779845" y="798491"/>
                  </a:cubicBezTo>
                  <a:cubicBezTo>
                    <a:pt x="571884" y="927229"/>
                    <a:pt x="682673" y="854506"/>
                    <a:pt x="548026" y="978795"/>
                  </a:cubicBezTo>
                  <a:cubicBezTo>
                    <a:pt x="531117" y="994404"/>
                    <a:pt x="429608" y="1075614"/>
                    <a:pt x="406358" y="1107583"/>
                  </a:cubicBezTo>
                  <a:cubicBezTo>
                    <a:pt x="386001" y="1135574"/>
                    <a:pt x="374042" y="1168938"/>
                    <a:pt x="354843" y="1197736"/>
                  </a:cubicBezTo>
                  <a:cubicBezTo>
                    <a:pt x="339595" y="1220608"/>
                    <a:pt x="315980" y="1237727"/>
                    <a:pt x="303327" y="1262130"/>
                  </a:cubicBezTo>
                  <a:cubicBezTo>
                    <a:pt x="178684" y="1502512"/>
                    <a:pt x="193286" y="1470472"/>
                    <a:pt x="148781" y="1648496"/>
                  </a:cubicBezTo>
                  <a:cubicBezTo>
                    <a:pt x="144488" y="1742941"/>
                    <a:pt x="133081" y="1837331"/>
                    <a:pt x="135902" y="1931831"/>
                  </a:cubicBezTo>
                  <a:cubicBezTo>
                    <a:pt x="147651" y="2325441"/>
                    <a:pt x="95408" y="2396176"/>
                    <a:pt x="238933" y="2640169"/>
                  </a:cubicBezTo>
                  <a:cubicBezTo>
                    <a:pt x="257657" y="2672000"/>
                    <a:pt x="277214" y="2704209"/>
                    <a:pt x="303327" y="2730322"/>
                  </a:cubicBezTo>
                  <a:cubicBezTo>
                    <a:pt x="320044" y="2747039"/>
                    <a:pt x="428593" y="2800025"/>
                    <a:pt x="444995" y="2807595"/>
                  </a:cubicBezTo>
                  <a:cubicBezTo>
                    <a:pt x="474680" y="2821296"/>
                    <a:pt x="502980" y="2840383"/>
                    <a:pt x="535147" y="2846231"/>
                  </a:cubicBezTo>
                  <a:cubicBezTo>
                    <a:pt x="598643" y="2857776"/>
                    <a:pt x="663936" y="2854817"/>
                    <a:pt x="728330" y="2859110"/>
                  </a:cubicBezTo>
                  <a:cubicBezTo>
                    <a:pt x="857119" y="2837645"/>
                    <a:pt x="997915" y="2853107"/>
                    <a:pt x="1114696" y="2794716"/>
                  </a:cubicBezTo>
                  <a:cubicBezTo>
                    <a:pt x="1290214" y="2706956"/>
                    <a:pt x="1094918" y="2800051"/>
                    <a:pt x="1269243" y="2730322"/>
                  </a:cubicBezTo>
                  <a:cubicBezTo>
                    <a:pt x="1428407" y="2666657"/>
                    <a:pt x="1235010" y="2733147"/>
                    <a:pt x="1359395" y="2691685"/>
                  </a:cubicBezTo>
                  <a:cubicBezTo>
                    <a:pt x="1372274" y="2700271"/>
                    <a:pt x="1388122" y="2705552"/>
                    <a:pt x="1398031" y="2717443"/>
                  </a:cubicBezTo>
                  <a:cubicBezTo>
                    <a:pt x="1426095" y="2751120"/>
                    <a:pt x="1428556" y="2792795"/>
                    <a:pt x="1436668" y="2833353"/>
                  </a:cubicBezTo>
                  <a:cubicBezTo>
                    <a:pt x="1428082" y="2957849"/>
                    <a:pt x="1421567" y="3082505"/>
                    <a:pt x="1410910" y="3206840"/>
                  </a:cubicBezTo>
                  <a:cubicBezTo>
                    <a:pt x="1408680" y="3232858"/>
                    <a:pt x="1402702" y="3258421"/>
                    <a:pt x="1398031" y="3284113"/>
                  </a:cubicBezTo>
                  <a:cubicBezTo>
                    <a:pt x="1387678" y="3341057"/>
                    <a:pt x="1389426" y="3351974"/>
                    <a:pt x="1359395" y="3400023"/>
                  </a:cubicBezTo>
                  <a:cubicBezTo>
                    <a:pt x="1348019" y="3418225"/>
                    <a:pt x="1337248" y="3437797"/>
                    <a:pt x="1320758" y="3451538"/>
                  </a:cubicBezTo>
                  <a:cubicBezTo>
                    <a:pt x="1310329" y="3460229"/>
                    <a:pt x="1295001" y="3460124"/>
                    <a:pt x="1282122" y="3464417"/>
                  </a:cubicBezTo>
                  <a:cubicBezTo>
                    <a:pt x="1256364" y="3455831"/>
                    <a:pt x="1227172" y="3454115"/>
                    <a:pt x="1204848" y="3438660"/>
                  </a:cubicBezTo>
                  <a:cubicBezTo>
                    <a:pt x="1136489" y="3391335"/>
                    <a:pt x="1078581" y="3301196"/>
                    <a:pt x="1037423" y="3232598"/>
                  </a:cubicBezTo>
                  <a:cubicBezTo>
                    <a:pt x="1011665" y="3189668"/>
                    <a:pt x="982539" y="3148588"/>
                    <a:pt x="960150" y="3103809"/>
                  </a:cubicBezTo>
                  <a:cubicBezTo>
                    <a:pt x="919771" y="3023050"/>
                    <a:pt x="941955" y="3069940"/>
                    <a:pt x="895755" y="2962141"/>
                  </a:cubicBezTo>
                  <a:cubicBezTo>
                    <a:pt x="887169" y="2919212"/>
                    <a:pt x="879017" y="2876193"/>
                    <a:pt x="869998" y="2833353"/>
                  </a:cubicBezTo>
                  <a:cubicBezTo>
                    <a:pt x="815000" y="2572109"/>
                    <a:pt x="874104" y="2814250"/>
                    <a:pt x="818482" y="2665927"/>
                  </a:cubicBezTo>
                  <a:cubicBezTo>
                    <a:pt x="812267" y="2649354"/>
                    <a:pt x="810466" y="2631431"/>
                    <a:pt x="805603" y="2614412"/>
                  </a:cubicBezTo>
                  <a:cubicBezTo>
                    <a:pt x="795565" y="2579279"/>
                    <a:pt x="779874" y="2537167"/>
                    <a:pt x="754088" y="2511381"/>
                  </a:cubicBezTo>
                  <a:cubicBezTo>
                    <a:pt x="744489" y="2501782"/>
                    <a:pt x="728330" y="2502795"/>
                    <a:pt x="715451" y="2498502"/>
                  </a:cubicBezTo>
                  <a:cubicBezTo>
                    <a:pt x="655350" y="2519967"/>
                    <a:pt x="590935" y="2531903"/>
                    <a:pt x="535147" y="2562896"/>
                  </a:cubicBezTo>
                  <a:cubicBezTo>
                    <a:pt x="511118" y="2576246"/>
                    <a:pt x="498310" y="2604050"/>
                    <a:pt x="483631" y="2627291"/>
                  </a:cubicBezTo>
                  <a:cubicBezTo>
                    <a:pt x="446667" y="2685817"/>
                    <a:pt x="406308" y="2743324"/>
                    <a:pt x="380600" y="2807595"/>
                  </a:cubicBezTo>
                  <a:cubicBezTo>
                    <a:pt x="203828" y="3249526"/>
                    <a:pt x="468367" y="2608000"/>
                    <a:pt x="251812" y="3065172"/>
                  </a:cubicBezTo>
                  <a:cubicBezTo>
                    <a:pt x="234377" y="3101978"/>
                    <a:pt x="224075" y="3141841"/>
                    <a:pt x="213175" y="3181082"/>
                  </a:cubicBezTo>
                  <a:cubicBezTo>
                    <a:pt x="184682" y="3283654"/>
                    <a:pt x="186191" y="3308028"/>
                    <a:pt x="174538" y="3412902"/>
                  </a:cubicBezTo>
                  <a:cubicBezTo>
                    <a:pt x="178831" y="3468710"/>
                    <a:pt x="171623" y="3526628"/>
                    <a:pt x="187417" y="3580327"/>
                  </a:cubicBezTo>
                  <a:cubicBezTo>
                    <a:pt x="194269" y="3603625"/>
                    <a:pt x="220277" y="3616296"/>
                    <a:pt x="238933" y="3631843"/>
                  </a:cubicBezTo>
                  <a:cubicBezTo>
                    <a:pt x="350883" y="3725134"/>
                    <a:pt x="310331" y="3704597"/>
                    <a:pt x="432116" y="3721995"/>
                  </a:cubicBezTo>
                  <a:cubicBezTo>
                    <a:pt x="573784" y="3713409"/>
                    <a:pt x="716187" y="3713015"/>
                    <a:pt x="857119" y="3696237"/>
                  </a:cubicBezTo>
                  <a:cubicBezTo>
                    <a:pt x="973120" y="3682427"/>
                    <a:pt x="971573" y="3648170"/>
                    <a:pt x="1063181" y="3593206"/>
                  </a:cubicBezTo>
                  <a:cubicBezTo>
                    <a:pt x="1096106" y="3573451"/>
                    <a:pt x="1131868" y="3558863"/>
                    <a:pt x="1166212" y="3541691"/>
                  </a:cubicBezTo>
                  <a:cubicBezTo>
                    <a:pt x="1187677" y="3520226"/>
                    <a:pt x="1211643" y="3501000"/>
                    <a:pt x="1230606" y="3477296"/>
                  </a:cubicBezTo>
                  <a:cubicBezTo>
                    <a:pt x="1246243" y="3457749"/>
                    <a:pt x="1257086" y="3434784"/>
                    <a:pt x="1269243" y="3412902"/>
                  </a:cubicBezTo>
                  <a:cubicBezTo>
                    <a:pt x="1278567" y="3396119"/>
                    <a:pt x="1287870" y="3379212"/>
                    <a:pt x="1295000" y="3361386"/>
                  </a:cubicBezTo>
                  <a:cubicBezTo>
                    <a:pt x="1315904" y="3309125"/>
                    <a:pt x="1320986" y="3283201"/>
                    <a:pt x="1333637" y="3232598"/>
                  </a:cubicBezTo>
                  <a:cubicBezTo>
                    <a:pt x="1329344" y="3198254"/>
                    <a:pt x="1334815" y="3161195"/>
                    <a:pt x="1320758" y="3129567"/>
                  </a:cubicBezTo>
                  <a:cubicBezTo>
                    <a:pt x="1315245" y="3117162"/>
                    <a:pt x="1295680" y="3116010"/>
                    <a:pt x="1282122" y="3116688"/>
                  </a:cubicBezTo>
                  <a:cubicBezTo>
                    <a:pt x="1208730" y="3120357"/>
                    <a:pt x="1136161" y="3133859"/>
                    <a:pt x="1063181" y="3142445"/>
                  </a:cubicBezTo>
                  <a:cubicBezTo>
                    <a:pt x="1014079" y="3166996"/>
                    <a:pt x="995789" y="3174494"/>
                    <a:pt x="947271" y="3206840"/>
                  </a:cubicBezTo>
                  <a:cubicBezTo>
                    <a:pt x="890793" y="3244492"/>
                    <a:pt x="827842" y="3274753"/>
                    <a:pt x="779845" y="3322750"/>
                  </a:cubicBezTo>
                  <a:cubicBezTo>
                    <a:pt x="754087" y="3348508"/>
                    <a:pt x="727075" y="3373069"/>
                    <a:pt x="702572" y="3400023"/>
                  </a:cubicBezTo>
                  <a:cubicBezTo>
                    <a:pt x="684081" y="3420363"/>
                    <a:pt x="670494" y="3444980"/>
                    <a:pt x="651057" y="3464417"/>
                  </a:cubicBezTo>
                  <a:cubicBezTo>
                    <a:pt x="627348" y="3488126"/>
                    <a:pt x="597493" y="3505103"/>
                    <a:pt x="573784" y="3528812"/>
                  </a:cubicBezTo>
                  <a:cubicBezTo>
                    <a:pt x="528972" y="3573624"/>
                    <a:pt x="489684" y="3645340"/>
                    <a:pt x="457874" y="3696237"/>
                  </a:cubicBezTo>
                  <a:cubicBezTo>
                    <a:pt x="453581" y="3721995"/>
                    <a:pt x="450660" y="3748019"/>
                    <a:pt x="444995" y="3773510"/>
                  </a:cubicBezTo>
                  <a:cubicBezTo>
                    <a:pt x="442050" y="3786762"/>
                    <a:pt x="427074" y="3799542"/>
                    <a:pt x="432116" y="3812147"/>
                  </a:cubicBezTo>
                  <a:cubicBezTo>
                    <a:pt x="437865" y="3826519"/>
                    <a:pt x="457874" y="3829319"/>
                    <a:pt x="470753" y="3837905"/>
                  </a:cubicBezTo>
                  <a:cubicBezTo>
                    <a:pt x="556612" y="3829319"/>
                    <a:pt x="642974" y="3824792"/>
                    <a:pt x="728330" y="3812147"/>
                  </a:cubicBezTo>
                  <a:cubicBezTo>
                    <a:pt x="759246" y="3807567"/>
                    <a:pt x="788936" y="3796577"/>
                    <a:pt x="818482" y="3786389"/>
                  </a:cubicBezTo>
                  <a:cubicBezTo>
                    <a:pt x="1413580" y="3581182"/>
                    <a:pt x="906600" y="3762326"/>
                    <a:pt x="1204848" y="3631843"/>
                  </a:cubicBezTo>
                  <a:cubicBezTo>
                    <a:pt x="1291907" y="3593755"/>
                    <a:pt x="1308783" y="3601239"/>
                    <a:pt x="1385153" y="3554569"/>
                  </a:cubicBezTo>
                  <a:cubicBezTo>
                    <a:pt x="1437983" y="3522284"/>
                    <a:pt x="1485943" y="3482256"/>
                    <a:pt x="1539699" y="3451538"/>
                  </a:cubicBezTo>
                  <a:cubicBezTo>
                    <a:pt x="1599800" y="3417194"/>
                    <a:pt x="1660646" y="3384121"/>
                    <a:pt x="1720003" y="3348507"/>
                  </a:cubicBezTo>
                  <a:cubicBezTo>
                    <a:pt x="1769926" y="3318553"/>
                    <a:pt x="1796456" y="3290860"/>
                    <a:pt x="1848792" y="3271234"/>
                  </a:cubicBezTo>
                  <a:cubicBezTo>
                    <a:pt x="1982362" y="3221145"/>
                    <a:pt x="1966918" y="3227003"/>
                    <a:pt x="2067733" y="3206840"/>
                  </a:cubicBezTo>
                  <a:cubicBezTo>
                    <a:pt x="2123541" y="3215426"/>
                    <a:pt x="2180753" y="3217486"/>
                    <a:pt x="2235158" y="3232598"/>
                  </a:cubicBezTo>
                  <a:cubicBezTo>
                    <a:pt x="2259277" y="3239298"/>
                    <a:pt x="2278725" y="3257349"/>
                    <a:pt x="2299553" y="3271234"/>
                  </a:cubicBezTo>
                  <a:cubicBezTo>
                    <a:pt x="2343154" y="3300301"/>
                    <a:pt x="2385412" y="3331335"/>
                    <a:pt x="2428341" y="3361386"/>
                  </a:cubicBezTo>
                  <a:cubicBezTo>
                    <a:pt x="2441220" y="3382851"/>
                    <a:pt x="2452255" y="3405536"/>
                    <a:pt x="2466978" y="3425781"/>
                  </a:cubicBezTo>
                  <a:cubicBezTo>
                    <a:pt x="2486699" y="3452897"/>
                    <a:pt x="2513800" y="3474499"/>
                    <a:pt x="2531372" y="3503054"/>
                  </a:cubicBezTo>
                  <a:cubicBezTo>
                    <a:pt x="2548507" y="3530898"/>
                    <a:pt x="2557867" y="3562850"/>
                    <a:pt x="2570009" y="3593206"/>
                  </a:cubicBezTo>
                  <a:cubicBezTo>
                    <a:pt x="2583631" y="3627262"/>
                    <a:pt x="2597046" y="3661440"/>
                    <a:pt x="2608645" y="3696237"/>
                  </a:cubicBezTo>
                  <a:cubicBezTo>
                    <a:pt x="2618528" y="3725886"/>
                    <a:pt x="2625212" y="3756518"/>
                    <a:pt x="2634403" y="3786389"/>
                  </a:cubicBezTo>
                  <a:cubicBezTo>
                    <a:pt x="2642388" y="3812339"/>
                    <a:pt x="2651575" y="3837904"/>
                    <a:pt x="2660161" y="3863662"/>
                  </a:cubicBezTo>
                  <a:cubicBezTo>
                    <a:pt x="2662970" y="3897365"/>
                    <a:pt x="2688119" y="4070916"/>
                    <a:pt x="2660161" y="4121240"/>
                  </a:cubicBezTo>
                  <a:cubicBezTo>
                    <a:pt x="2651565" y="4136713"/>
                    <a:pt x="2625817" y="4129826"/>
                    <a:pt x="2608645" y="4134119"/>
                  </a:cubicBezTo>
                  <a:cubicBezTo>
                    <a:pt x="2591473" y="4129826"/>
                    <a:pt x="2573305" y="4128429"/>
                    <a:pt x="2557130" y="4121240"/>
                  </a:cubicBezTo>
                  <a:cubicBezTo>
                    <a:pt x="2534256" y="4111073"/>
                    <a:pt x="2514712" y="4094590"/>
                    <a:pt x="2492736" y="4082603"/>
                  </a:cubicBezTo>
                  <a:cubicBezTo>
                    <a:pt x="2467454" y="4068813"/>
                    <a:pt x="2440744" y="4057757"/>
                    <a:pt x="2415462" y="4043967"/>
                  </a:cubicBezTo>
                  <a:cubicBezTo>
                    <a:pt x="2284753" y="3972672"/>
                    <a:pt x="2126077" y="3889786"/>
                    <a:pt x="2016217" y="3786389"/>
                  </a:cubicBezTo>
                  <a:lnTo>
                    <a:pt x="1797276" y="3580327"/>
                  </a:lnTo>
                  <a:cubicBezTo>
                    <a:pt x="1784071" y="3567783"/>
                    <a:pt x="1771519" y="3554570"/>
                    <a:pt x="1758640" y="3541691"/>
                  </a:cubicBezTo>
                  <a:lnTo>
                    <a:pt x="1720003" y="3503054"/>
                  </a:lnTo>
                  <a:cubicBezTo>
                    <a:pt x="1703241" y="3452767"/>
                    <a:pt x="1709933" y="3453645"/>
                    <a:pt x="1655609" y="3412902"/>
                  </a:cubicBezTo>
                  <a:cubicBezTo>
                    <a:pt x="1623209" y="3388602"/>
                    <a:pt x="1552578" y="3348507"/>
                    <a:pt x="1552578" y="3348507"/>
                  </a:cubicBezTo>
                  <a:cubicBezTo>
                    <a:pt x="1270949" y="3382303"/>
                    <a:pt x="1297813" y="3321682"/>
                    <a:pt x="1166212" y="3438660"/>
                  </a:cubicBezTo>
                  <a:cubicBezTo>
                    <a:pt x="1148061" y="3454794"/>
                    <a:pt x="1130942" y="3472124"/>
                    <a:pt x="1114696" y="3490175"/>
                  </a:cubicBezTo>
                  <a:cubicBezTo>
                    <a:pt x="1053640" y="3558015"/>
                    <a:pt x="934392" y="3696237"/>
                    <a:pt x="934392" y="3696237"/>
                  </a:cubicBezTo>
                  <a:cubicBezTo>
                    <a:pt x="870951" y="3886560"/>
                    <a:pt x="824571" y="3928174"/>
                    <a:pt x="869998" y="4121240"/>
                  </a:cubicBezTo>
                  <a:cubicBezTo>
                    <a:pt x="873543" y="4136307"/>
                    <a:pt x="894490" y="4140712"/>
                    <a:pt x="908634" y="4146998"/>
                  </a:cubicBezTo>
                  <a:cubicBezTo>
                    <a:pt x="933445" y="4158025"/>
                    <a:pt x="960149" y="4164169"/>
                    <a:pt x="985907" y="4172755"/>
                  </a:cubicBezTo>
                  <a:cubicBezTo>
                    <a:pt x="1076059" y="4164169"/>
                    <a:pt x="1167120" y="4162385"/>
                    <a:pt x="1256364" y="4146998"/>
                  </a:cubicBezTo>
                  <a:cubicBezTo>
                    <a:pt x="1292510" y="4140766"/>
                    <a:pt x="1326306" y="4124186"/>
                    <a:pt x="1359395" y="4108361"/>
                  </a:cubicBezTo>
                  <a:cubicBezTo>
                    <a:pt x="1723280" y="3934328"/>
                    <a:pt x="1437205" y="4051480"/>
                    <a:pt x="1616972" y="3979572"/>
                  </a:cubicBezTo>
                  <a:cubicBezTo>
                    <a:pt x="1638437" y="3953814"/>
                    <a:pt x="1664116" y="3931050"/>
                    <a:pt x="1681367" y="3902299"/>
                  </a:cubicBezTo>
                  <a:cubicBezTo>
                    <a:pt x="1690474" y="3887121"/>
                    <a:pt x="1696313" y="3868362"/>
                    <a:pt x="1694245" y="3850783"/>
                  </a:cubicBezTo>
                  <a:cubicBezTo>
                    <a:pt x="1687553" y="3793900"/>
                    <a:pt x="1686193" y="3731783"/>
                    <a:pt x="1655609" y="3683358"/>
                  </a:cubicBezTo>
                  <a:cubicBezTo>
                    <a:pt x="1630813" y="3644097"/>
                    <a:pt x="1579517" y="3629976"/>
                    <a:pt x="1539699" y="3606085"/>
                  </a:cubicBezTo>
                  <a:cubicBezTo>
                    <a:pt x="1490717" y="3576696"/>
                    <a:pt x="1449854" y="3562419"/>
                    <a:pt x="1398031" y="3541691"/>
                  </a:cubicBezTo>
                  <a:cubicBezTo>
                    <a:pt x="1335793" y="3544966"/>
                    <a:pt x="1183787" y="3511236"/>
                    <a:pt x="1114696" y="3580327"/>
                  </a:cubicBezTo>
                  <a:cubicBezTo>
                    <a:pt x="1103751" y="3591272"/>
                    <a:pt x="1097524" y="3606085"/>
                    <a:pt x="1088938" y="3618964"/>
                  </a:cubicBezTo>
                  <a:cubicBezTo>
                    <a:pt x="1084645" y="3644722"/>
                    <a:pt x="1073891" y="3670214"/>
                    <a:pt x="1076060" y="3696237"/>
                  </a:cubicBezTo>
                  <a:cubicBezTo>
                    <a:pt x="1083777" y="3788836"/>
                    <a:pt x="1130085" y="3797381"/>
                    <a:pt x="1204848" y="3850783"/>
                  </a:cubicBezTo>
                  <a:cubicBezTo>
                    <a:pt x="1230039" y="3868777"/>
                    <a:pt x="1255757" y="3886074"/>
                    <a:pt x="1282122" y="3902299"/>
                  </a:cubicBezTo>
                  <a:cubicBezTo>
                    <a:pt x="1311599" y="3920438"/>
                    <a:pt x="1342797" y="3935675"/>
                    <a:pt x="1372274" y="3953814"/>
                  </a:cubicBezTo>
                  <a:cubicBezTo>
                    <a:pt x="1398639" y="3970039"/>
                    <a:pt x="1422669" y="3989971"/>
                    <a:pt x="1449547" y="4005330"/>
                  </a:cubicBezTo>
                  <a:cubicBezTo>
                    <a:pt x="1512912" y="4041538"/>
                    <a:pt x="1579365" y="4072153"/>
                    <a:pt x="1642730" y="4108361"/>
                  </a:cubicBezTo>
                  <a:cubicBezTo>
                    <a:pt x="1879275" y="4243529"/>
                    <a:pt x="1613321" y="4094712"/>
                    <a:pt x="1758640" y="4198513"/>
                  </a:cubicBezTo>
                  <a:cubicBezTo>
                    <a:pt x="1877305" y="4283275"/>
                    <a:pt x="1748329" y="4162447"/>
                    <a:pt x="1848792" y="4262907"/>
                  </a:cubicBezTo>
                  <a:cubicBezTo>
                    <a:pt x="1840206" y="4275786"/>
                    <a:pt x="1838513" y="4301544"/>
                    <a:pt x="1823034" y="4301544"/>
                  </a:cubicBezTo>
                  <a:cubicBezTo>
                    <a:pt x="1807555" y="4301544"/>
                    <a:pt x="1793795" y="4277989"/>
                    <a:pt x="1797276" y="4262907"/>
                  </a:cubicBezTo>
                  <a:cubicBezTo>
                    <a:pt x="1821323" y="4158704"/>
                    <a:pt x="1873098" y="4115889"/>
                    <a:pt x="1951823" y="4056845"/>
                  </a:cubicBezTo>
                  <a:cubicBezTo>
                    <a:pt x="1971848" y="4041826"/>
                    <a:pt x="1993828" y="4029404"/>
                    <a:pt x="2016217" y="4018209"/>
                  </a:cubicBezTo>
                  <a:cubicBezTo>
                    <a:pt x="2137315" y="3957660"/>
                    <a:pt x="2158426" y="3968750"/>
                    <a:pt x="2325310" y="3940936"/>
                  </a:cubicBezTo>
                  <a:cubicBezTo>
                    <a:pt x="2464803" y="3917687"/>
                    <a:pt x="2486421" y="3924509"/>
                    <a:pt x="2673040" y="3915178"/>
                  </a:cubicBezTo>
                  <a:lnTo>
                    <a:pt x="2995012" y="3953814"/>
                  </a:lnTo>
                  <a:cubicBezTo>
                    <a:pt x="3016710" y="3956707"/>
                    <a:pt x="3039570" y="3957436"/>
                    <a:pt x="3059406" y="3966693"/>
                  </a:cubicBezTo>
                  <a:cubicBezTo>
                    <a:pt x="3340242" y="4097751"/>
                    <a:pt x="3102628" y="4015446"/>
                    <a:pt x="3226831" y="4056845"/>
                  </a:cubicBezTo>
                  <a:cubicBezTo>
                    <a:pt x="3239710" y="4069724"/>
                    <a:pt x="3253808" y="4081490"/>
                    <a:pt x="3265468" y="4095482"/>
                  </a:cubicBezTo>
                  <a:cubicBezTo>
                    <a:pt x="3330662" y="4173715"/>
                    <a:pt x="3281496" y="4182770"/>
                    <a:pt x="3252589" y="4327302"/>
                  </a:cubicBezTo>
                  <a:cubicBezTo>
                    <a:pt x="3247337" y="4169750"/>
                    <a:pt x="3278660" y="4009255"/>
                    <a:pt x="3213953" y="3863662"/>
                  </a:cubicBezTo>
                  <a:cubicBezTo>
                    <a:pt x="3207667" y="3849518"/>
                    <a:pt x="3199140" y="3835971"/>
                    <a:pt x="3188195" y="3825026"/>
                  </a:cubicBezTo>
                  <a:cubicBezTo>
                    <a:pt x="3172222" y="3809053"/>
                    <a:pt x="3119980" y="3775256"/>
                    <a:pt x="3098043" y="3760631"/>
                  </a:cubicBezTo>
                  <a:cubicBezTo>
                    <a:pt x="2929755" y="3769980"/>
                    <a:pt x="2892841" y="3732679"/>
                    <a:pt x="2788950" y="3825026"/>
                  </a:cubicBezTo>
                  <a:cubicBezTo>
                    <a:pt x="2772907" y="3839286"/>
                    <a:pt x="2763192" y="3859369"/>
                    <a:pt x="2750313" y="3876541"/>
                  </a:cubicBezTo>
                  <a:cubicBezTo>
                    <a:pt x="2746020" y="3889420"/>
                    <a:pt x="2737434" y="3901602"/>
                    <a:pt x="2737434" y="3915178"/>
                  </a:cubicBezTo>
                  <a:cubicBezTo>
                    <a:pt x="2737434" y="3949789"/>
                    <a:pt x="2736256" y="3986581"/>
                    <a:pt x="2750313" y="4018209"/>
                  </a:cubicBezTo>
                  <a:cubicBezTo>
                    <a:pt x="2755827" y="4030615"/>
                    <a:pt x="2775479" y="4029404"/>
                    <a:pt x="2788950" y="4031088"/>
                  </a:cubicBezTo>
                  <a:cubicBezTo>
                    <a:pt x="2844491" y="4038031"/>
                    <a:pt x="2900567" y="4039674"/>
                    <a:pt x="2956375" y="4043967"/>
                  </a:cubicBezTo>
                  <a:cubicBezTo>
                    <a:pt x="2990719" y="4035381"/>
                    <a:pt x="3025253" y="4027524"/>
                    <a:pt x="3059406" y="4018209"/>
                  </a:cubicBezTo>
                  <a:cubicBezTo>
                    <a:pt x="3072503" y="4014637"/>
                    <a:pt x="3085901" y="4011401"/>
                    <a:pt x="3098043" y="4005330"/>
                  </a:cubicBezTo>
                  <a:cubicBezTo>
                    <a:pt x="3132780" y="3987961"/>
                    <a:pt x="3163553" y="3956220"/>
                    <a:pt x="3188195" y="3928057"/>
                  </a:cubicBezTo>
                  <a:cubicBezTo>
                    <a:pt x="3202330" y="3911903"/>
                    <a:pt x="3213952" y="3893713"/>
                    <a:pt x="3226831" y="3876541"/>
                  </a:cubicBezTo>
                  <a:cubicBezTo>
                    <a:pt x="3213952" y="3816440"/>
                    <a:pt x="3221693" y="3747773"/>
                    <a:pt x="3188195" y="3696237"/>
                  </a:cubicBezTo>
                  <a:cubicBezTo>
                    <a:pt x="3102677" y="3564671"/>
                    <a:pt x="2874610" y="3627364"/>
                    <a:pt x="2776071" y="3631843"/>
                  </a:cubicBezTo>
                  <a:cubicBezTo>
                    <a:pt x="2686430" y="3654253"/>
                    <a:pt x="2753436" y="3631365"/>
                    <a:pt x="2647282" y="3696237"/>
                  </a:cubicBezTo>
                  <a:cubicBezTo>
                    <a:pt x="2596393" y="3727336"/>
                    <a:pt x="2541595" y="3752188"/>
                    <a:pt x="2492736" y="3786389"/>
                  </a:cubicBezTo>
                  <a:cubicBezTo>
                    <a:pt x="2291818" y="3927032"/>
                    <a:pt x="2281275" y="3938248"/>
                    <a:pt x="2145006" y="4095482"/>
                  </a:cubicBezTo>
                  <a:cubicBezTo>
                    <a:pt x="2127003" y="4116255"/>
                    <a:pt x="2109254" y="4137357"/>
                    <a:pt x="2093491" y="4159876"/>
                  </a:cubicBezTo>
                  <a:cubicBezTo>
                    <a:pt x="2056547" y="4212654"/>
                    <a:pt x="2015455" y="4303071"/>
                    <a:pt x="1990460" y="4353060"/>
                  </a:cubicBezTo>
                  <a:cubicBezTo>
                    <a:pt x="1986167" y="4374525"/>
                    <a:pt x="1988441" y="4398448"/>
                    <a:pt x="1977581" y="4417454"/>
                  </a:cubicBezTo>
                  <a:cubicBezTo>
                    <a:pt x="1944688" y="4475016"/>
                    <a:pt x="1928907" y="4432873"/>
                    <a:pt x="1913186" y="4404575"/>
                  </a:cubicBezTo>
                  <a:cubicBezTo>
                    <a:pt x="1899201" y="4379401"/>
                    <a:pt x="1894913" y="4347665"/>
                    <a:pt x="1874550" y="4327302"/>
                  </a:cubicBezTo>
                  <a:cubicBezTo>
                    <a:pt x="1820503" y="4273255"/>
                    <a:pt x="1754237" y="4232996"/>
                    <a:pt x="1694245" y="4185634"/>
                  </a:cubicBezTo>
                  <a:cubicBezTo>
                    <a:pt x="1672670" y="4168601"/>
                    <a:pt x="1655167" y="4144829"/>
                    <a:pt x="1629851" y="4134119"/>
                  </a:cubicBezTo>
                  <a:cubicBezTo>
                    <a:pt x="1518234" y="4086896"/>
                    <a:pt x="1400227" y="4052580"/>
                    <a:pt x="1295000" y="3992451"/>
                  </a:cubicBezTo>
                  <a:cubicBezTo>
                    <a:pt x="1264949" y="3975279"/>
                    <a:pt x="1237883" y="3951259"/>
                    <a:pt x="1204848" y="3940936"/>
                  </a:cubicBezTo>
                  <a:cubicBezTo>
                    <a:pt x="1167743" y="3929341"/>
                    <a:pt x="1127637" y="3931743"/>
                    <a:pt x="1088938" y="3928057"/>
                  </a:cubicBezTo>
                  <a:cubicBezTo>
                    <a:pt x="1037477" y="3923156"/>
                    <a:pt x="985907" y="3919471"/>
                    <a:pt x="934392" y="3915178"/>
                  </a:cubicBezTo>
                  <a:cubicBezTo>
                    <a:pt x="900048" y="3923764"/>
                    <a:pt x="860168" y="3920360"/>
                    <a:pt x="831361" y="3940936"/>
                  </a:cubicBezTo>
                  <a:cubicBezTo>
                    <a:pt x="820314" y="3948826"/>
                    <a:pt x="831070" y="3982865"/>
                    <a:pt x="844240" y="3979572"/>
                  </a:cubicBezTo>
                  <a:cubicBezTo>
                    <a:pt x="865064" y="3974366"/>
                    <a:pt x="869997" y="3945229"/>
                    <a:pt x="882876" y="3928057"/>
                  </a:cubicBezTo>
                  <a:cubicBezTo>
                    <a:pt x="887169" y="3910885"/>
                    <a:pt x="898258" y="3894064"/>
                    <a:pt x="895755" y="3876541"/>
                  </a:cubicBezTo>
                  <a:cubicBezTo>
                    <a:pt x="889417" y="3832172"/>
                    <a:pt x="876073" y="3788368"/>
                    <a:pt x="857119" y="3747753"/>
                  </a:cubicBezTo>
                  <a:cubicBezTo>
                    <a:pt x="845494" y="3722843"/>
                    <a:pt x="827301" y="3700234"/>
                    <a:pt x="805603" y="3683358"/>
                  </a:cubicBezTo>
                  <a:cubicBezTo>
                    <a:pt x="787355" y="3669165"/>
                    <a:pt x="762855" y="3665717"/>
                    <a:pt x="741209" y="3657600"/>
                  </a:cubicBezTo>
                  <a:cubicBezTo>
                    <a:pt x="693075" y="3639550"/>
                    <a:pt x="652931" y="3632312"/>
                    <a:pt x="599541" y="3618964"/>
                  </a:cubicBezTo>
                  <a:cubicBezTo>
                    <a:pt x="539440" y="3631843"/>
                    <a:pt x="474214" y="3630112"/>
                    <a:pt x="419237" y="3657600"/>
                  </a:cubicBezTo>
                  <a:cubicBezTo>
                    <a:pt x="370257" y="3682090"/>
                    <a:pt x="320230" y="3877348"/>
                    <a:pt x="316206" y="3889420"/>
                  </a:cubicBezTo>
                  <a:cubicBezTo>
                    <a:pt x="320499" y="3932350"/>
                    <a:pt x="319384" y="3976170"/>
                    <a:pt x="329085" y="4018209"/>
                  </a:cubicBezTo>
                  <a:cubicBezTo>
                    <a:pt x="335270" y="4045012"/>
                    <a:pt x="386115" y="4088734"/>
                    <a:pt x="406358" y="4095482"/>
                  </a:cubicBezTo>
                  <a:cubicBezTo>
                    <a:pt x="451892" y="4110660"/>
                    <a:pt x="500803" y="4112654"/>
                    <a:pt x="548026" y="4121240"/>
                  </a:cubicBezTo>
                  <a:cubicBezTo>
                    <a:pt x="625299" y="4116947"/>
                    <a:pt x="703288" y="4119703"/>
                    <a:pt x="779845" y="4108361"/>
                  </a:cubicBezTo>
                  <a:cubicBezTo>
                    <a:pt x="820132" y="4102392"/>
                    <a:pt x="858477" y="4086126"/>
                    <a:pt x="895755" y="4069724"/>
                  </a:cubicBezTo>
                  <a:cubicBezTo>
                    <a:pt x="1057445" y="3998580"/>
                    <a:pt x="1049653" y="4001468"/>
                    <a:pt x="1140454" y="3940936"/>
                  </a:cubicBezTo>
                  <a:cubicBezTo>
                    <a:pt x="1161919" y="3889420"/>
                    <a:pt x="1189516" y="3840050"/>
                    <a:pt x="1204848" y="3786389"/>
                  </a:cubicBezTo>
                  <a:cubicBezTo>
                    <a:pt x="1235469" y="3679218"/>
                    <a:pt x="1223026" y="3726557"/>
                    <a:pt x="1243485" y="3644722"/>
                  </a:cubicBezTo>
                  <a:cubicBezTo>
                    <a:pt x="1247778" y="3597499"/>
                    <a:pt x="1227253" y="3540483"/>
                    <a:pt x="1256364" y="3503054"/>
                  </a:cubicBezTo>
                  <a:cubicBezTo>
                    <a:pt x="1305823" y="3439464"/>
                    <a:pt x="1354041" y="3571999"/>
                    <a:pt x="1359395" y="3580327"/>
                  </a:cubicBezTo>
                  <a:cubicBezTo>
                    <a:pt x="1387732" y="3624407"/>
                    <a:pt x="1422586" y="3664181"/>
                    <a:pt x="1449547" y="3709116"/>
                  </a:cubicBezTo>
                  <a:cubicBezTo>
                    <a:pt x="1494384" y="3783845"/>
                    <a:pt x="1510515" y="3829339"/>
                    <a:pt x="1539699" y="3902299"/>
                  </a:cubicBezTo>
                  <a:cubicBezTo>
                    <a:pt x="1547476" y="3980065"/>
                    <a:pt x="1570637" y="4084761"/>
                    <a:pt x="1526820" y="4159876"/>
                  </a:cubicBezTo>
                  <a:cubicBezTo>
                    <a:pt x="1515630" y="4179058"/>
                    <a:pt x="1415473" y="4195025"/>
                    <a:pt x="1398031" y="4198513"/>
                  </a:cubicBezTo>
                  <a:cubicBezTo>
                    <a:pt x="1325051" y="4189927"/>
                    <a:pt x="1249325" y="4194365"/>
                    <a:pt x="1179091" y="4172755"/>
                  </a:cubicBezTo>
                  <a:cubicBezTo>
                    <a:pt x="1134709" y="4159099"/>
                    <a:pt x="1102728" y="4119819"/>
                    <a:pt x="1063181" y="4095482"/>
                  </a:cubicBezTo>
                  <a:cubicBezTo>
                    <a:pt x="965600" y="4035432"/>
                    <a:pt x="1017759" y="4109509"/>
                    <a:pt x="882876" y="3966693"/>
                  </a:cubicBezTo>
                  <a:cubicBezTo>
                    <a:pt x="846895" y="3928596"/>
                    <a:pt x="822775" y="3880834"/>
                    <a:pt x="792724" y="3837905"/>
                  </a:cubicBezTo>
                  <a:cubicBezTo>
                    <a:pt x="780427" y="3788717"/>
                    <a:pt x="778335" y="3770490"/>
                    <a:pt x="754088" y="3721995"/>
                  </a:cubicBezTo>
                  <a:cubicBezTo>
                    <a:pt x="704153" y="3622125"/>
                    <a:pt x="747824" y="3741840"/>
                    <a:pt x="715451" y="3644722"/>
                  </a:cubicBezTo>
                  <a:cubicBezTo>
                    <a:pt x="711158" y="3606085"/>
                    <a:pt x="730060" y="3556301"/>
                    <a:pt x="702572" y="3528812"/>
                  </a:cubicBezTo>
                  <a:cubicBezTo>
                    <a:pt x="685400" y="3511640"/>
                    <a:pt x="664528" y="3560121"/>
                    <a:pt x="651057" y="3580327"/>
                  </a:cubicBezTo>
                  <a:cubicBezTo>
                    <a:pt x="565181" y="3709141"/>
                    <a:pt x="564174" y="3720260"/>
                    <a:pt x="522268" y="3825026"/>
                  </a:cubicBezTo>
                  <a:cubicBezTo>
                    <a:pt x="485226" y="4010237"/>
                    <a:pt x="433785" y="4090098"/>
                    <a:pt x="509389" y="4262907"/>
                  </a:cubicBezTo>
                  <a:cubicBezTo>
                    <a:pt x="517084" y="4280496"/>
                    <a:pt x="543733" y="4280079"/>
                    <a:pt x="560905" y="4288665"/>
                  </a:cubicBezTo>
                  <a:cubicBezTo>
                    <a:pt x="608127" y="4267200"/>
                    <a:pt x="658939" y="4252321"/>
                    <a:pt x="702572" y="4224271"/>
                  </a:cubicBezTo>
                  <a:cubicBezTo>
                    <a:pt x="720628" y="4212664"/>
                    <a:pt x="727240" y="4189052"/>
                    <a:pt x="741209" y="4172755"/>
                  </a:cubicBezTo>
                  <a:cubicBezTo>
                    <a:pt x="778796" y="4128904"/>
                    <a:pt x="818482" y="4086896"/>
                    <a:pt x="857119" y="4043967"/>
                  </a:cubicBezTo>
                  <a:cubicBezTo>
                    <a:pt x="865705" y="4022502"/>
                    <a:pt x="876353" y="4001751"/>
                    <a:pt x="882876" y="3979572"/>
                  </a:cubicBezTo>
                  <a:cubicBezTo>
                    <a:pt x="897859" y="3928629"/>
                    <a:pt x="921513" y="3825026"/>
                    <a:pt x="921513" y="3825026"/>
                  </a:cubicBezTo>
                  <a:cubicBezTo>
                    <a:pt x="908634" y="3760632"/>
                    <a:pt x="899588" y="3695350"/>
                    <a:pt x="882876" y="3631843"/>
                  </a:cubicBezTo>
                  <a:cubicBezTo>
                    <a:pt x="877990" y="3613276"/>
                    <a:pt x="871868" y="3592618"/>
                    <a:pt x="857119" y="3580327"/>
                  </a:cubicBezTo>
                  <a:cubicBezTo>
                    <a:pt x="818659" y="3548277"/>
                    <a:pt x="769986" y="3530825"/>
                    <a:pt x="728330" y="3503054"/>
                  </a:cubicBezTo>
                  <a:cubicBezTo>
                    <a:pt x="705458" y="3487806"/>
                    <a:pt x="688808" y="3463242"/>
                    <a:pt x="663936" y="3451538"/>
                  </a:cubicBezTo>
                  <a:cubicBezTo>
                    <a:pt x="565602" y="3405263"/>
                    <a:pt x="524008" y="3402459"/>
                    <a:pt x="432116" y="3387144"/>
                  </a:cubicBezTo>
                  <a:cubicBezTo>
                    <a:pt x="350550" y="3400023"/>
                    <a:pt x="265756" y="3399668"/>
                    <a:pt x="187417" y="3425781"/>
                  </a:cubicBezTo>
                  <a:cubicBezTo>
                    <a:pt x="158619" y="3435380"/>
                    <a:pt x="141236" y="3465891"/>
                    <a:pt x="123023" y="3490175"/>
                  </a:cubicBezTo>
                  <a:cubicBezTo>
                    <a:pt x="60033" y="3574162"/>
                    <a:pt x="52169" y="3643177"/>
                    <a:pt x="19992" y="3747753"/>
                  </a:cubicBezTo>
                  <a:cubicBezTo>
                    <a:pt x="15699" y="3777804"/>
                    <a:pt x="7113" y="3807549"/>
                    <a:pt x="7113" y="3837905"/>
                  </a:cubicBezTo>
                  <a:cubicBezTo>
                    <a:pt x="7113" y="3861868"/>
                    <a:pt x="-28227" y="4058258"/>
                    <a:pt x="58629" y="4095482"/>
                  </a:cubicBezTo>
                  <a:cubicBezTo>
                    <a:pt x="103618" y="4114763"/>
                    <a:pt x="153074" y="4121240"/>
                    <a:pt x="200296" y="4134119"/>
                  </a:cubicBezTo>
                  <a:cubicBezTo>
                    <a:pt x="290448" y="4116947"/>
                    <a:pt x="382850" y="4108974"/>
                    <a:pt x="470753" y="4082603"/>
                  </a:cubicBezTo>
                  <a:cubicBezTo>
                    <a:pt x="513087" y="4069903"/>
                    <a:pt x="546718" y="4037130"/>
                    <a:pt x="586662" y="4018209"/>
                  </a:cubicBezTo>
                  <a:cubicBezTo>
                    <a:pt x="725701" y="3952348"/>
                    <a:pt x="765429" y="3968312"/>
                    <a:pt x="908634" y="3863662"/>
                  </a:cubicBezTo>
                  <a:cubicBezTo>
                    <a:pt x="962554" y="3824259"/>
                    <a:pt x="1018323" y="3780623"/>
                    <a:pt x="1050302" y="3721995"/>
                  </a:cubicBezTo>
                  <a:cubicBezTo>
                    <a:pt x="1151636" y="3536215"/>
                    <a:pt x="1109192" y="3630879"/>
                    <a:pt x="1179091" y="3438660"/>
                  </a:cubicBezTo>
                  <a:cubicBezTo>
                    <a:pt x="1174798" y="3314164"/>
                    <a:pt x="1176016" y="3189356"/>
                    <a:pt x="1166212" y="3065172"/>
                  </a:cubicBezTo>
                  <a:cubicBezTo>
                    <a:pt x="1163097" y="3025716"/>
                    <a:pt x="1157040" y="2985198"/>
                    <a:pt x="1140454" y="2949262"/>
                  </a:cubicBezTo>
                  <a:cubicBezTo>
                    <a:pt x="1104972" y="2872385"/>
                    <a:pt x="1055949" y="2802488"/>
                    <a:pt x="1011665" y="2730322"/>
                  </a:cubicBezTo>
                  <a:cubicBezTo>
                    <a:pt x="940026" y="2613578"/>
                    <a:pt x="866261" y="2498150"/>
                    <a:pt x="792724" y="2382592"/>
                  </a:cubicBezTo>
                  <a:cubicBezTo>
                    <a:pt x="776104" y="2356475"/>
                    <a:pt x="760548" y="2329492"/>
                    <a:pt x="741209" y="2305319"/>
                  </a:cubicBezTo>
                  <a:cubicBezTo>
                    <a:pt x="578125" y="2101464"/>
                    <a:pt x="568352" y="2126126"/>
                    <a:pt x="496510" y="1970468"/>
                  </a:cubicBezTo>
                  <a:cubicBezTo>
                    <a:pt x="482809" y="1940783"/>
                    <a:pt x="470753" y="1910367"/>
                    <a:pt x="457874" y="1880316"/>
                  </a:cubicBezTo>
                  <a:cubicBezTo>
                    <a:pt x="453581" y="1858851"/>
                    <a:pt x="444995" y="1837812"/>
                    <a:pt x="444995" y="1815922"/>
                  </a:cubicBezTo>
                  <a:cubicBezTo>
                    <a:pt x="444995" y="1751667"/>
                    <a:pt x="511298" y="1757251"/>
                    <a:pt x="560905" y="1738648"/>
                  </a:cubicBezTo>
                  <a:cubicBezTo>
                    <a:pt x="693987" y="1755820"/>
                    <a:pt x="829238" y="1760709"/>
                    <a:pt x="960150" y="1790164"/>
                  </a:cubicBezTo>
                  <a:cubicBezTo>
                    <a:pt x="1003271" y="1799866"/>
                    <a:pt x="1039638" y="1829518"/>
                    <a:pt x="1076060" y="1854558"/>
                  </a:cubicBezTo>
                  <a:cubicBezTo>
                    <a:pt x="1161441" y="1913257"/>
                    <a:pt x="1206095" y="1976422"/>
                    <a:pt x="1269243" y="2060620"/>
                  </a:cubicBezTo>
                  <a:cubicBezTo>
                    <a:pt x="1287817" y="2085385"/>
                    <a:pt x="1306274" y="2110534"/>
                    <a:pt x="1320758" y="2137893"/>
                  </a:cubicBezTo>
                  <a:cubicBezTo>
                    <a:pt x="1345028" y="2183737"/>
                    <a:pt x="1363688" y="2232338"/>
                    <a:pt x="1385153" y="2279561"/>
                  </a:cubicBezTo>
                  <a:cubicBezTo>
                    <a:pt x="1376567" y="2335369"/>
                    <a:pt x="1386817" y="2397627"/>
                    <a:pt x="1359395" y="2446986"/>
                  </a:cubicBezTo>
                  <a:cubicBezTo>
                    <a:pt x="1288971" y="2573749"/>
                    <a:pt x="1117731" y="2478761"/>
                    <a:pt x="1037423" y="2459865"/>
                  </a:cubicBezTo>
                  <a:cubicBezTo>
                    <a:pt x="913030" y="2335475"/>
                    <a:pt x="1077838" y="2495423"/>
                    <a:pt x="831361" y="2292440"/>
                  </a:cubicBezTo>
                  <a:cubicBezTo>
                    <a:pt x="807928" y="2273142"/>
                    <a:pt x="787387" y="2250507"/>
                    <a:pt x="766967" y="2228045"/>
                  </a:cubicBezTo>
                  <a:cubicBezTo>
                    <a:pt x="696880" y="2150949"/>
                    <a:pt x="670256" y="2106981"/>
                    <a:pt x="612420" y="2009105"/>
                  </a:cubicBezTo>
                  <a:cubicBezTo>
                    <a:pt x="596124" y="1981527"/>
                    <a:pt x="535127" y="1886665"/>
                    <a:pt x="522268" y="1828800"/>
                  </a:cubicBezTo>
                  <a:cubicBezTo>
                    <a:pt x="516603" y="1803309"/>
                    <a:pt x="513682" y="1777285"/>
                    <a:pt x="509389" y="1751527"/>
                  </a:cubicBezTo>
                  <a:cubicBezTo>
                    <a:pt x="535735" y="1672489"/>
                    <a:pt x="525500" y="1629888"/>
                    <a:pt x="599541" y="1596981"/>
                  </a:cubicBezTo>
                  <a:cubicBezTo>
                    <a:pt x="619544" y="1588091"/>
                    <a:pt x="642471" y="1588395"/>
                    <a:pt x="663936" y="1584102"/>
                  </a:cubicBezTo>
                  <a:cubicBezTo>
                    <a:pt x="834092" y="1516039"/>
                    <a:pt x="750270" y="1535682"/>
                    <a:pt x="1088938" y="1635617"/>
                  </a:cubicBezTo>
                  <a:cubicBezTo>
                    <a:pt x="1233518" y="1678280"/>
                    <a:pt x="1376709" y="1727786"/>
                    <a:pt x="1513941" y="1790164"/>
                  </a:cubicBezTo>
                  <a:cubicBezTo>
                    <a:pt x="1561164" y="1811629"/>
                    <a:pt x="1605966" y="1839515"/>
                    <a:pt x="1655609" y="1854558"/>
                  </a:cubicBezTo>
                  <a:cubicBezTo>
                    <a:pt x="1859602" y="1916374"/>
                    <a:pt x="1896655" y="1914724"/>
                    <a:pt x="2067733" y="1931831"/>
                  </a:cubicBezTo>
                  <a:cubicBezTo>
                    <a:pt x="2287650" y="1986811"/>
                    <a:pt x="2240082" y="1986846"/>
                    <a:pt x="2608645" y="1918953"/>
                  </a:cubicBezTo>
                  <a:cubicBezTo>
                    <a:pt x="2632528" y="1914553"/>
                    <a:pt x="2642316" y="1883909"/>
                    <a:pt x="2660161" y="1867437"/>
                  </a:cubicBezTo>
                  <a:cubicBezTo>
                    <a:pt x="2698146" y="1832374"/>
                    <a:pt x="2737434" y="1798750"/>
                    <a:pt x="2776071" y="1764406"/>
                  </a:cubicBezTo>
                  <a:cubicBezTo>
                    <a:pt x="2797536" y="1725769"/>
                    <a:pt x="2815948" y="1685271"/>
                    <a:pt x="2840465" y="1648496"/>
                  </a:cubicBezTo>
                  <a:cubicBezTo>
                    <a:pt x="2850568" y="1633342"/>
                    <a:pt x="2870257" y="1625781"/>
                    <a:pt x="2879102" y="1609860"/>
                  </a:cubicBezTo>
                  <a:cubicBezTo>
                    <a:pt x="2892288" y="1586126"/>
                    <a:pt x="2896274" y="1558344"/>
                    <a:pt x="2904860" y="1532586"/>
                  </a:cubicBezTo>
                  <a:cubicBezTo>
                    <a:pt x="2909153" y="1506828"/>
                    <a:pt x="2913067" y="1481005"/>
                    <a:pt x="2917738" y="1455313"/>
                  </a:cubicBezTo>
                  <a:cubicBezTo>
                    <a:pt x="2921654" y="1433776"/>
                    <a:pt x="2930617" y="1412809"/>
                    <a:pt x="2930617" y="1390919"/>
                  </a:cubicBezTo>
                  <a:cubicBezTo>
                    <a:pt x="2930617" y="1377343"/>
                    <a:pt x="2922031" y="1365161"/>
                    <a:pt x="2917738" y="1352282"/>
                  </a:cubicBezTo>
                  <a:cubicBezTo>
                    <a:pt x="2904859" y="1390919"/>
                    <a:pt x="2894227" y="1430378"/>
                    <a:pt x="2879102" y="1468192"/>
                  </a:cubicBezTo>
                  <a:cubicBezTo>
                    <a:pt x="2868407" y="1494930"/>
                    <a:pt x="2850803" y="1518587"/>
                    <a:pt x="2840465" y="1545465"/>
                  </a:cubicBezTo>
                  <a:cubicBezTo>
                    <a:pt x="2815461" y="1610474"/>
                    <a:pt x="2764496" y="1861570"/>
                    <a:pt x="2763192" y="1867437"/>
                  </a:cubicBezTo>
                  <a:cubicBezTo>
                    <a:pt x="2810609" y="2199350"/>
                    <a:pt x="2719097" y="2169670"/>
                    <a:pt x="2853344" y="2112136"/>
                  </a:cubicBezTo>
                  <a:cubicBezTo>
                    <a:pt x="2865822" y="2106788"/>
                    <a:pt x="2879102" y="2103550"/>
                    <a:pt x="2891981" y="2099257"/>
                  </a:cubicBezTo>
                  <a:cubicBezTo>
                    <a:pt x="2929073" y="2039910"/>
                    <a:pt x="3000767" y="1932444"/>
                    <a:pt x="3020769" y="1867437"/>
                  </a:cubicBezTo>
                  <a:cubicBezTo>
                    <a:pt x="3077491" y="1683094"/>
                    <a:pt x="3058123" y="1756659"/>
                    <a:pt x="3085164" y="1648496"/>
                  </a:cubicBezTo>
                  <a:cubicBezTo>
                    <a:pt x="3050820" y="1524000"/>
                    <a:pt x="3018043" y="1399062"/>
                    <a:pt x="2982133" y="1275009"/>
                  </a:cubicBezTo>
                  <a:cubicBezTo>
                    <a:pt x="2949034" y="1160666"/>
                    <a:pt x="2905476" y="1055197"/>
                    <a:pt x="2840465" y="953037"/>
                  </a:cubicBezTo>
                  <a:cubicBezTo>
                    <a:pt x="2820908" y="922305"/>
                    <a:pt x="2785697" y="904407"/>
                    <a:pt x="2763192" y="875764"/>
                  </a:cubicBezTo>
                  <a:cubicBezTo>
                    <a:pt x="2640677" y="719835"/>
                    <a:pt x="2768133" y="805417"/>
                    <a:pt x="2570009" y="656823"/>
                  </a:cubicBezTo>
                  <a:cubicBezTo>
                    <a:pt x="2515105" y="615645"/>
                    <a:pt x="2489089" y="618324"/>
                    <a:pt x="2428341" y="605307"/>
                  </a:cubicBezTo>
                  <a:lnTo>
                    <a:pt x="2312431" y="579550"/>
                  </a:lnTo>
                  <a:cubicBezTo>
                    <a:pt x="2273795" y="583843"/>
                    <a:pt x="2233900" y="581750"/>
                    <a:pt x="2196522" y="592429"/>
                  </a:cubicBezTo>
                  <a:cubicBezTo>
                    <a:pt x="2172453" y="599306"/>
                    <a:pt x="2152755" y="616884"/>
                    <a:pt x="2132127" y="631065"/>
                  </a:cubicBezTo>
                  <a:cubicBezTo>
                    <a:pt x="2084011" y="664145"/>
                    <a:pt x="2035533" y="696977"/>
                    <a:pt x="1990460" y="734096"/>
                  </a:cubicBezTo>
                  <a:cubicBezTo>
                    <a:pt x="1907669" y="802277"/>
                    <a:pt x="1764348" y="993076"/>
                    <a:pt x="1732882" y="1043189"/>
                  </a:cubicBezTo>
                  <a:cubicBezTo>
                    <a:pt x="1668556" y="1145635"/>
                    <a:pt x="1565457" y="1365161"/>
                    <a:pt x="1565457" y="1365161"/>
                  </a:cubicBezTo>
                  <a:cubicBezTo>
                    <a:pt x="1535406" y="1502536"/>
                    <a:pt x="1485955" y="1637066"/>
                    <a:pt x="1475305" y="1777285"/>
                  </a:cubicBezTo>
                  <a:cubicBezTo>
                    <a:pt x="1456185" y="2029036"/>
                    <a:pt x="1392554" y="2309660"/>
                    <a:pt x="1565457" y="2511381"/>
                  </a:cubicBezTo>
                  <a:cubicBezTo>
                    <a:pt x="1585603" y="2534885"/>
                    <a:pt x="1616972" y="2545724"/>
                    <a:pt x="1642730" y="2562896"/>
                  </a:cubicBezTo>
                  <a:cubicBezTo>
                    <a:pt x="1655609" y="2554310"/>
                    <a:pt x="1681367" y="2552617"/>
                    <a:pt x="1681367" y="2537138"/>
                  </a:cubicBezTo>
                  <a:cubicBezTo>
                    <a:pt x="1681367" y="2400208"/>
                    <a:pt x="1621307" y="2361154"/>
                    <a:pt x="1513941" y="2292440"/>
                  </a:cubicBezTo>
                  <a:cubicBezTo>
                    <a:pt x="1284449" y="2145565"/>
                    <a:pt x="1392752" y="2218917"/>
                    <a:pt x="1204848" y="2163651"/>
                  </a:cubicBezTo>
                  <a:cubicBezTo>
                    <a:pt x="1169659" y="2153301"/>
                    <a:pt x="1137725" y="2132495"/>
                    <a:pt x="1101817" y="2125014"/>
                  </a:cubicBezTo>
                  <a:cubicBezTo>
                    <a:pt x="1006116" y="2105076"/>
                    <a:pt x="830623" y="2094247"/>
                    <a:pt x="728330" y="2086378"/>
                  </a:cubicBezTo>
                  <a:cubicBezTo>
                    <a:pt x="681561" y="2098070"/>
                    <a:pt x="595531" y="2116780"/>
                    <a:pt x="548026" y="2137893"/>
                  </a:cubicBezTo>
                  <a:cubicBezTo>
                    <a:pt x="495394" y="2161285"/>
                    <a:pt x="443827" y="2187196"/>
                    <a:pt x="393479" y="2215167"/>
                  </a:cubicBezTo>
                  <a:cubicBezTo>
                    <a:pt x="366418" y="2230201"/>
                    <a:pt x="340642" y="2247676"/>
                    <a:pt x="316206" y="2266682"/>
                  </a:cubicBezTo>
                  <a:cubicBezTo>
                    <a:pt x="301829" y="2277864"/>
                    <a:pt x="259355" y="2305319"/>
                    <a:pt x="277569" y="2305319"/>
                  </a:cubicBezTo>
                  <a:cubicBezTo>
                    <a:pt x="299034" y="2305319"/>
                    <a:pt x="313907" y="2281860"/>
                    <a:pt x="329085" y="2266682"/>
                  </a:cubicBezTo>
                  <a:cubicBezTo>
                    <a:pt x="355917" y="2239851"/>
                    <a:pt x="387962" y="2181433"/>
                    <a:pt x="406358" y="2150772"/>
                  </a:cubicBezTo>
                  <a:cubicBezTo>
                    <a:pt x="427194" y="2077846"/>
                    <a:pt x="452162" y="2010672"/>
                    <a:pt x="444995" y="1931831"/>
                  </a:cubicBezTo>
                  <a:cubicBezTo>
                    <a:pt x="439044" y="1866370"/>
                    <a:pt x="408591" y="1761316"/>
                    <a:pt x="367722" y="1700012"/>
                  </a:cubicBezTo>
                  <a:cubicBezTo>
                    <a:pt x="357619" y="1684857"/>
                    <a:pt x="341964" y="1674254"/>
                    <a:pt x="329085" y="1661375"/>
                  </a:cubicBezTo>
                  <a:cubicBezTo>
                    <a:pt x="316206" y="1665668"/>
                    <a:pt x="297183" y="1662467"/>
                    <a:pt x="290448" y="1674254"/>
                  </a:cubicBezTo>
                  <a:cubicBezTo>
                    <a:pt x="277492" y="1696926"/>
                    <a:pt x="282690" y="1725921"/>
                    <a:pt x="277569" y="1751527"/>
                  </a:cubicBezTo>
                  <a:cubicBezTo>
                    <a:pt x="274098" y="1768884"/>
                    <a:pt x="268984" y="1785871"/>
                    <a:pt x="264691" y="1803043"/>
                  </a:cubicBezTo>
                  <a:cubicBezTo>
                    <a:pt x="281863" y="1850265"/>
                    <a:pt x="268929" y="1927690"/>
                    <a:pt x="316206" y="1944710"/>
                  </a:cubicBezTo>
                  <a:cubicBezTo>
                    <a:pt x="472862" y="2001106"/>
                    <a:pt x="578791" y="1928493"/>
                    <a:pt x="689693" y="1854558"/>
                  </a:cubicBezTo>
                  <a:cubicBezTo>
                    <a:pt x="720420" y="1834073"/>
                    <a:pt x="749794" y="1811629"/>
                    <a:pt x="779845" y="1790164"/>
                  </a:cubicBezTo>
                  <a:cubicBezTo>
                    <a:pt x="815025" y="1719803"/>
                    <a:pt x="825877" y="1713384"/>
                    <a:pt x="818482" y="1609860"/>
                  </a:cubicBezTo>
                  <a:cubicBezTo>
                    <a:pt x="817114" y="1590710"/>
                    <a:pt x="801310" y="1575516"/>
                    <a:pt x="792724" y="1558344"/>
                  </a:cubicBezTo>
                  <a:cubicBezTo>
                    <a:pt x="758380" y="1566930"/>
                    <a:pt x="721356" y="1568270"/>
                    <a:pt x="689693" y="1584102"/>
                  </a:cubicBezTo>
                  <a:cubicBezTo>
                    <a:pt x="669610" y="1594144"/>
                    <a:pt x="642057" y="1679807"/>
                    <a:pt x="638178" y="1687133"/>
                  </a:cubicBezTo>
                  <a:cubicBezTo>
                    <a:pt x="610273" y="1739842"/>
                    <a:pt x="574698" y="1788336"/>
                    <a:pt x="548026" y="1841679"/>
                  </a:cubicBezTo>
                  <a:cubicBezTo>
                    <a:pt x="522958" y="1891815"/>
                    <a:pt x="488711" y="2064364"/>
                    <a:pt x="483631" y="2086378"/>
                  </a:cubicBezTo>
                  <a:cubicBezTo>
                    <a:pt x="492217" y="2150772"/>
                    <a:pt x="491058" y="2217237"/>
                    <a:pt x="509389" y="2279561"/>
                  </a:cubicBezTo>
                  <a:cubicBezTo>
                    <a:pt x="513757" y="2294411"/>
                    <a:pt x="533799" y="2299222"/>
                    <a:pt x="548026" y="2305319"/>
                  </a:cubicBezTo>
                  <a:cubicBezTo>
                    <a:pt x="594211" y="2325112"/>
                    <a:pt x="642471" y="2339662"/>
                    <a:pt x="689693" y="2356834"/>
                  </a:cubicBezTo>
                  <a:cubicBezTo>
                    <a:pt x="977321" y="2352541"/>
                    <a:pt x="1265268" y="2358143"/>
                    <a:pt x="1552578" y="2343955"/>
                  </a:cubicBezTo>
                  <a:cubicBezTo>
                    <a:pt x="1636949" y="2339789"/>
                    <a:pt x="1806232" y="2284252"/>
                    <a:pt x="1887429" y="2253803"/>
                  </a:cubicBezTo>
                  <a:cubicBezTo>
                    <a:pt x="1905405" y="2247062"/>
                    <a:pt x="1922275" y="2237570"/>
                    <a:pt x="1938944" y="2228045"/>
                  </a:cubicBezTo>
                  <a:cubicBezTo>
                    <a:pt x="1952383" y="2220366"/>
                    <a:pt x="1962897" y="2207183"/>
                    <a:pt x="1977581" y="2202288"/>
                  </a:cubicBezTo>
                  <a:cubicBezTo>
                    <a:pt x="2006487" y="2192653"/>
                    <a:pt x="2157990" y="2177949"/>
                    <a:pt x="2170764" y="2176530"/>
                  </a:cubicBezTo>
                  <a:cubicBezTo>
                    <a:pt x="2239451" y="2189409"/>
                    <a:pt x="2309205" y="2197527"/>
                    <a:pt x="2376826" y="2215167"/>
                  </a:cubicBezTo>
                  <a:cubicBezTo>
                    <a:pt x="2408461" y="2223420"/>
                    <a:pt x="2438331" y="2238047"/>
                    <a:pt x="2466978" y="2253803"/>
                  </a:cubicBezTo>
                  <a:cubicBezTo>
                    <a:pt x="2511136" y="2278090"/>
                    <a:pt x="2661745" y="2364165"/>
                    <a:pt x="2711676" y="2421229"/>
                  </a:cubicBezTo>
                  <a:cubicBezTo>
                    <a:pt x="2750126" y="2465172"/>
                    <a:pt x="2781627" y="2514780"/>
                    <a:pt x="2814707" y="2562896"/>
                  </a:cubicBezTo>
                  <a:cubicBezTo>
                    <a:pt x="2828889" y="2583524"/>
                    <a:pt x="2843483" y="2604283"/>
                    <a:pt x="2853344" y="2627291"/>
                  </a:cubicBezTo>
                  <a:cubicBezTo>
                    <a:pt x="2869387" y="2664724"/>
                    <a:pt x="2879102" y="2704564"/>
                    <a:pt x="2891981" y="2743200"/>
                  </a:cubicBezTo>
                  <a:cubicBezTo>
                    <a:pt x="2896274" y="2786130"/>
                    <a:pt x="2893008" y="2830505"/>
                    <a:pt x="2904860" y="2871989"/>
                  </a:cubicBezTo>
                  <a:cubicBezTo>
                    <a:pt x="2908589" y="2885042"/>
                    <a:pt x="2914793" y="2846605"/>
                    <a:pt x="2917738" y="2833353"/>
                  </a:cubicBezTo>
                  <a:cubicBezTo>
                    <a:pt x="2923403" y="2807861"/>
                    <a:pt x="2924952" y="2781570"/>
                    <a:pt x="2930617" y="2756079"/>
                  </a:cubicBezTo>
                  <a:cubicBezTo>
                    <a:pt x="2933562" y="2742827"/>
                    <a:pt x="2940203" y="2730613"/>
                    <a:pt x="2943496" y="2717443"/>
                  </a:cubicBezTo>
                  <a:cubicBezTo>
                    <a:pt x="2952230" y="2682505"/>
                    <a:pt x="2957410" y="2618321"/>
                    <a:pt x="2982133" y="2588654"/>
                  </a:cubicBezTo>
                  <a:cubicBezTo>
                    <a:pt x="2990824" y="2578225"/>
                    <a:pt x="3007890" y="2580068"/>
                    <a:pt x="3020769" y="2575775"/>
                  </a:cubicBezTo>
                  <a:cubicBezTo>
                    <a:pt x="3058265" y="2763252"/>
                    <a:pt x="3077316" y="2806658"/>
                    <a:pt x="3033648" y="3052293"/>
                  </a:cubicBezTo>
                  <a:cubicBezTo>
                    <a:pt x="3019136" y="3133924"/>
                    <a:pt x="2977805" y="3208634"/>
                    <a:pt x="2943496" y="3284113"/>
                  </a:cubicBezTo>
                  <a:cubicBezTo>
                    <a:pt x="2669230" y="3887498"/>
                    <a:pt x="2929801" y="3368187"/>
                    <a:pt x="2737434" y="3670479"/>
                  </a:cubicBezTo>
                  <a:cubicBezTo>
                    <a:pt x="2590799" y="3900905"/>
                    <a:pt x="2704219" y="3800914"/>
                    <a:pt x="2544251" y="3915178"/>
                  </a:cubicBezTo>
                  <a:cubicBezTo>
                    <a:pt x="2432192" y="3887163"/>
                    <a:pt x="2501106" y="3921731"/>
                    <a:pt x="2479857" y="3721995"/>
                  </a:cubicBezTo>
                  <a:cubicBezTo>
                    <a:pt x="2464761" y="3580091"/>
                    <a:pt x="2445513" y="3438660"/>
                    <a:pt x="2428341" y="3296992"/>
                  </a:cubicBezTo>
                  <a:cubicBezTo>
                    <a:pt x="2432634" y="3151031"/>
                    <a:pt x="2418591" y="3003370"/>
                    <a:pt x="2441220" y="2859110"/>
                  </a:cubicBezTo>
                  <a:cubicBezTo>
                    <a:pt x="2453451" y="2781138"/>
                    <a:pt x="2495174" y="2710303"/>
                    <a:pt x="2531372" y="2640169"/>
                  </a:cubicBezTo>
                  <a:cubicBezTo>
                    <a:pt x="2644114" y="2421731"/>
                    <a:pt x="2598427" y="2510274"/>
                    <a:pt x="2711676" y="2408350"/>
                  </a:cubicBezTo>
                  <a:cubicBezTo>
                    <a:pt x="2734240" y="2388043"/>
                    <a:pt x="2752511" y="2363097"/>
                    <a:pt x="2776071" y="2343955"/>
                  </a:cubicBezTo>
                  <a:cubicBezTo>
                    <a:pt x="2827751" y="2301965"/>
                    <a:pt x="2936973" y="2221644"/>
                    <a:pt x="3007891" y="2189409"/>
                  </a:cubicBezTo>
                  <a:cubicBezTo>
                    <a:pt x="3024005" y="2182085"/>
                    <a:pt x="3042234" y="2180823"/>
                    <a:pt x="3059406" y="2176530"/>
                  </a:cubicBezTo>
                  <a:cubicBezTo>
                    <a:pt x="3067992" y="2163651"/>
                    <a:pt x="3085937" y="2153352"/>
                    <a:pt x="3085164" y="2137893"/>
                  </a:cubicBezTo>
                  <a:cubicBezTo>
                    <a:pt x="3072206" y="1878738"/>
                    <a:pt x="3072152" y="1990757"/>
                    <a:pt x="3020769" y="1867437"/>
                  </a:cubicBezTo>
                  <a:cubicBezTo>
                    <a:pt x="3006662" y="1833579"/>
                    <a:pt x="2998536" y="1797213"/>
                    <a:pt x="2982133" y="1764406"/>
                  </a:cubicBezTo>
                  <a:cubicBezTo>
                    <a:pt x="2964021" y="1728182"/>
                    <a:pt x="2939203" y="1695719"/>
                    <a:pt x="2917738" y="1661375"/>
                  </a:cubicBezTo>
                  <a:cubicBezTo>
                    <a:pt x="2913445" y="1644203"/>
                    <a:pt x="2912776" y="1625691"/>
                    <a:pt x="2904860" y="1609860"/>
                  </a:cubicBezTo>
                  <a:cubicBezTo>
                    <a:pt x="2895261" y="1590661"/>
                    <a:pt x="2878699" y="1575811"/>
                    <a:pt x="2866223" y="1558344"/>
                  </a:cubicBezTo>
                  <a:cubicBezTo>
                    <a:pt x="2857226" y="1545749"/>
                    <a:pt x="2847803" y="1533335"/>
                    <a:pt x="2840465" y="1519707"/>
                  </a:cubicBezTo>
                  <a:cubicBezTo>
                    <a:pt x="2817710" y="1477448"/>
                    <a:pt x="2797536" y="1433848"/>
                    <a:pt x="2776071" y="1390919"/>
                  </a:cubicBezTo>
                  <a:cubicBezTo>
                    <a:pt x="2758899" y="1356575"/>
                    <a:pt x="2745854" y="1319837"/>
                    <a:pt x="2724555" y="1287888"/>
                  </a:cubicBezTo>
                  <a:cubicBezTo>
                    <a:pt x="2715969" y="1275009"/>
                    <a:pt x="2698798" y="1233773"/>
                    <a:pt x="2698798" y="1249251"/>
                  </a:cubicBezTo>
                  <a:cubicBezTo>
                    <a:pt x="2698798" y="1276402"/>
                    <a:pt x="2715969" y="1300766"/>
                    <a:pt x="2724555" y="1326524"/>
                  </a:cubicBezTo>
                  <a:cubicBezTo>
                    <a:pt x="2767485" y="1317938"/>
                    <a:pt x="2813104" y="1318013"/>
                    <a:pt x="2853344" y="1300767"/>
                  </a:cubicBezTo>
                  <a:cubicBezTo>
                    <a:pt x="2922912" y="1270952"/>
                    <a:pt x="2905691" y="1219335"/>
                    <a:pt x="2917738" y="1159099"/>
                  </a:cubicBezTo>
                  <a:cubicBezTo>
                    <a:pt x="2920400" y="1145787"/>
                    <a:pt x="2926324" y="1133341"/>
                    <a:pt x="2930617" y="1120462"/>
                  </a:cubicBezTo>
                  <a:cubicBezTo>
                    <a:pt x="2923636" y="1085558"/>
                    <a:pt x="2923563" y="1042696"/>
                    <a:pt x="2891981" y="1017431"/>
                  </a:cubicBezTo>
                  <a:cubicBezTo>
                    <a:pt x="2881380" y="1008950"/>
                    <a:pt x="2866223" y="1008846"/>
                    <a:pt x="2853344" y="1004553"/>
                  </a:cubicBezTo>
                  <a:cubicBezTo>
                    <a:pt x="2844758" y="1021725"/>
                    <a:pt x="2834043" y="1037988"/>
                    <a:pt x="2827586" y="1056068"/>
                  </a:cubicBezTo>
                  <a:cubicBezTo>
                    <a:pt x="2768184" y="1222395"/>
                    <a:pt x="2774203" y="1228902"/>
                    <a:pt x="2827586" y="1442434"/>
                  </a:cubicBezTo>
                  <a:cubicBezTo>
                    <a:pt x="2833094" y="1464464"/>
                    <a:pt x="2888428" y="1516155"/>
                    <a:pt x="2904860" y="1532586"/>
                  </a:cubicBezTo>
                  <a:cubicBezTo>
                    <a:pt x="2971779" y="1526502"/>
                    <a:pt x="3048676" y="1549992"/>
                    <a:pt x="3085164" y="1481071"/>
                  </a:cubicBezTo>
                  <a:cubicBezTo>
                    <a:pt x="3115758" y="1423282"/>
                    <a:pt x="3162437" y="1300767"/>
                    <a:pt x="3162437" y="1300767"/>
                  </a:cubicBezTo>
                  <a:cubicBezTo>
                    <a:pt x="3153851" y="1279302"/>
                    <a:pt x="3159762" y="1235090"/>
                    <a:pt x="3136679" y="1236372"/>
                  </a:cubicBezTo>
                  <a:cubicBezTo>
                    <a:pt x="2942000" y="1247187"/>
                    <a:pt x="2876847" y="1363621"/>
                    <a:pt x="2776071" y="1506829"/>
                  </a:cubicBezTo>
                  <a:cubicBezTo>
                    <a:pt x="2741749" y="1555603"/>
                    <a:pt x="2712591" y="1608032"/>
                    <a:pt x="2685919" y="1661375"/>
                  </a:cubicBezTo>
                  <a:cubicBezTo>
                    <a:pt x="2486611" y="2059990"/>
                    <a:pt x="2521411" y="2012965"/>
                    <a:pt x="2376826" y="2459865"/>
                  </a:cubicBezTo>
                  <a:cubicBezTo>
                    <a:pt x="2345630" y="2678233"/>
                    <a:pt x="2324765" y="2715261"/>
                    <a:pt x="2389705" y="2975020"/>
                  </a:cubicBezTo>
                  <a:cubicBezTo>
                    <a:pt x="2394361" y="2993645"/>
                    <a:pt x="2424048" y="2992192"/>
                    <a:pt x="2441220" y="3000778"/>
                  </a:cubicBezTo>
                  <a:cubicBezTo>
                    <a:pt x="2479857" y="2996485"/>
                    <a:pt x="2522360" y="3005284"/>
                    <a:pt x="2557130" y="2987899"/>
                  </a:cubicBezTo>
                  <a:cubicBezTo>
                    <a:pt x="2675459" y="2928734"/>
                    <a:pt x="2733454" y="2848939"/>
                    <a:pt x="2814707" y="2756079"/>
                  </a:cubicBezTo>
                  <a:cubicBezTo>
                    <a:pt x="2823027" y="2710322"/>
                    <a:pt x="2861728" y="2521369"/>
                    <a:pt x="2853344" y="2472744"/>
                  </a:cubicBezTo>
                  <a:cubicBezTo>
                    <a:pt x="2839505" y="2392475"/>
                    <a:pt x="2816483" y="2311645"/>
                    <a:pt x="2776071" y="2240924"/>
                  </a:cubicBezTo>
                  <a:cubicBezTo>
                    <a:pt x="2731443" y="2162826"/>
                    <a:pt x="2652003" y="2105584"/>
                    <a:pt x="2570009" y="2073499"/>
                  </a:cubicBezTo>
                  <a:cubicBezTo>
                    <a:pt x="2497938" y="2045297"/>
                    <a:pt x="2425365" y="2017896"/>
                    <a:pt x="2351068" y="1996226"/>
                  </a:cubicBezTo>
                  <a:cubicBezTo>
                    <a:pt x="2302483" y="1982055"/>
                    <a:pt x="2090287" y="1971159"/>
                    <a:pt x="2080612" y="1970468"/>
                  </a:cubicBezTo>
                  <a:cubicBezTo>
                    <a:pt x="2041975" y="1991933"/>
                    <a:pt x="1998443" y="2006312"/>
                    <a:pt x="1964702" y="2034862"/>
                  </a:cubicBezTo>
                  <a:cubicBezTo>
                    <a:pt x="1916933" y="2075282"/>
                    <a:pt x="1862530" y="2233710"/>
                    <a:pt x="1848792" y="2266682"/>
                  </a:cubicBezTo>
                  <a:cubicBezTo>
                    <a:pt x="1844499" y="2296733"/>
                    <a:pt x="1835913" y="2326478"/>
                    <a:pt x="1835913" y="2356834"/>
                  </a:cubicBezTo>
                  <a:cubicBezTo>
                    <a:pt x="1835913" y="2370410"/>
                    <a:pt x="1835353" y="2393551"/>
                    <a:pt x="1848792" y="2395471"/>
                  </a:cubicBezTo>
                  <a:cubicBezTo>
                    <a:pt x="1875670" y="2399311"/>
                    <a:pt x="1902331" y="2382899"/>
                    <a:pt x="1926065" y="2369713"/>
                  </a:cubicBezTo>
                  <a:cubicBezTo>
                    <a:pt x="1995318" y="2331239"/>
                    <a:pt x="2166777" y="2208917"/>
                    <a:pt x="2222279" y="2150772"/>
                  </a:cubicBezTo>
                  <a:cubicBezTo>
                    <a:pt x="2270895" y="2099841"/>
                    <a:pt x="2308138" y="2039155"/>
                    <a:pt x="2351068" y="1983347"/>
                  </a:cubicBezTo>
                  <a:cubicBezTo>
                    <a:pt x="2372533" y="1927539"/>
                    <a:pt x="2398280" y="1873194"/>
                    <a:pt x="2415462" y="1815922"/>
                  </a:cubicBezTo>
                  <a:cubicBezTo>
                    <a:pt x="2424185" y="1786846"/>
                    <a:pt x="2428341" y="1756125"/>
                    <a:pt x="2428341" y="1725769"/>
                  </a:cubicBezTo>
                  <a:cubicBezTo>
                    <a:pt x="2428341" y="1574814"/>
                    <a:pt x="2435970" y="1529879"/>
                    <a:pt x="2351068" y="1416676"/>
                  </a:cubicBezTo>
                  <a:cubicBezTo>
                    <a:pt x="2314261" y="1367600"/>
                    <a:pt x="2287742" y="1379502"/>
                    <a:pt x="2235158" y="1365161"/>
                  </a:cubicBezTo>
                  <a:cubicBezTo>
                    <a:pt x="2208964" y="1358017"/>
                    <a:pt x="2183643" y="1347989"/>
                    <a:pt x="2157885" y="1339403"/>
                  </a:cubicBezTo>
                  <a:cubicBezTo>
                    <a:pt x="2098054" y="1352699"/>
                    <a:pt x="2018768" y="1334054"/>
                    <a:pt x="2029096" y="1416676"/>
                  </a:cubicBezTo>
                  <a:cubicBezTo>
                    <a:pt x="2031477" y="1435727"/>
                    <a:pt x="2046268" y="1451020"/>
                    <a:pt x="2054854" y="1468192"/>
                  </a:cubicBezTo>
                  <a:cubicBezTo>
                    <a:pt x="2123541" y="1463899"/>
                    <a:pt x="2193310" y="1468190"/>
                    <a:pt x="2260916" y="1455313"/>
                  </a:cubicBezTo>
                  <a:cubicBezTo>
                    <a:pt x="2285506" y="1450629"/>
                    <a:pt x="2303334" y="1428663"/>
                    <a:pt x="2325310" y="1416676"/>
                  </a:cubicBezTo>
                  <a:cubicBezTo>
                    <a:pt x="2350592" y="1402886"/>
                    <a:pt x="2376826" y="1390919"/>
                    <a:pt x="2402584" y="1378040"/>
                  </a:cubicBezTo>
                  <a:cubicBezTo>
                    <a:pt x="2424049" y="1356575"/>
                    <a:pt x="2450140" y="1338903"/>
                    <a:pt x="2466978" y="1313645"/>
                  </a:cubicBezTo>
                  <a:cubicBezTo>
                    <a:pt x="2476796" y="1298918"/>
                    <a:pt x="2473808" y="1278765"/>
                    <a:pt x="2479857" y="1262130"/>
                  </a:cubicBezTo>
                  <a:cubicBezTo>
                    <a:pt x="2491030" y="1231404"/>
                    <a:pt x="2505614" y="1202029"/>
                    <a:pt x="2518493" y="1171978"/>
                  </a:cubicBezTo>
                  <a:cubicBezTo>
                    <a:pt x="2536463" y="1028217"/>
                    <a:pt x="2545180" y="1072994"/>
                    <a:pt x="2479857" y="901522"/>
                  </a:cubicBezTo>
                  <a:cubicBezTo>
                    <a:pt x="2466766" y="867157"/>
                    <a:pt x="2433402" y="785344"/>
                    <a:pt x="2389705" y="759854"/>
                  </a:cubicBezTo>
                  <a:cubicBezTo>
                    <a:pt x="2353184" y="738550"/>
                    <a:pt x="2312432" y="725510"/>
                    <a:pt x="2273795" y="708338"/>
                  </a:cubicBezTo>
                  <a:cubicBezTo>
                    <a:pt x="2183643" y="729803"/>
                    <a:pt x="2085500" y="729866"/>
                    <a:pt x="2003338" y="772733"/>
                  </a:cubicBezTo>
                  <a:cubicBezTo>
                    <a:pt x="1975629" y="787190"/>
                    <a:pt x="1979808" y="831711"/>
                    <a:pt x="1977581" y="862885"/>
                  </a:cubicBezTo>
                  <a:cubicBezTo>
                    <a:pt x="1975418" y="893164"/>
                    <a:pt x="1975924" y="926388"/>
                    <a:pt x="1990460" y="953037"/>
                  </a:cubicBezTo>
                  <a:cubicBezTo>
                    <a:pt x="2003623" y="977169"/>
                    <a:pt x="2031544" y="989984"/>
                    <a:pt x="2054854" y="1004553"/>
                  </a:cubicBezTo>
                  <a:cubicBezTo>
                    <a:pt x="2087506" y="1024960"/>
                    <a:pt x="2202742" y="1029570"/>
                    <a:pt x="2209400" y="1030310"/>
                  </a:cubicBezTo>
                  <a:cubicBezTo>
                    <a:pt x="2334571" y="1025674"/>
                    <a:pt x="2539528" y="1050686"/>
                    <a:pt x="2673040" y="978795"/>
                  </a:cubicBezTo>
                  <a:cubicBezTo>
                    <a:pt x="2694422" y="967282"/>
                    <a:pt x="2707383" y="944451"/>
                    <a:pt x="2724555" y="927279"/>
                  </a:cubicBezTo>
                  <a:cubicBezTo>
                    <a:pt x="2734291" y="878598"/>
                    <a:pt x="2756686" y="817743"/>
                    <a:pt x="2711676" y="772733"/>
                  </a:cubicBezTo>
                  <a:cubicBezTo>
                    <a:pt x="2685740" y="746797"/>
                    <a:pt x="2642989" y="746975"/>
                    <a:pt x="2608645" y="734096"/>
                  </a:cubicBezTo>
                  <a:cubicBezTo>
                    <a:pt x="2587180" y="738389"/>
                    <a:pt x="2561763" y="733841"/>
                    <a:pt x="2544251" y="746975"/>
                  </a:cubicBezTo>
                  <a:cubicBezTo>
                    <a:pt x="2469251" y="803226"/>
                    <a:pt x="2414346" y="869423"/>
                    <a:pt x="2466978" y="965916"/>
                  </a:cubicBezTo>
                  <a:cubicBezTo>
                    <a:pt x="2478048" y="986211"/>
                    <a:pt x="2509907" y="983088"/>
                    <a:pt x="2531372" y="991674"/>
                  </a:cubicBezTo>
                  <a:cubicBezTo>
                    <a:pt x="2604352" y="983088"/>
                    <a:pt x="2680013" y="987312"/>
                    <a:pt x="2750313" y="965916"/>
                  </a:cubicBezTo>
                  <a:cubicBezTo>
                    <a:pt x="2804951" y="949287"/>
                    <a:pt x="2864276" y="850156"/>
                    <a:pt x="2891981" y="811369"/>
                  </a:cubicBezTo>
                  <a:cubicBezTo>
                    <a:pt x="2900567" y="777025"/>
                    <a:pt x="2920850" y="743602"/>
                    <a:pt x="2917738" y="708338"/>
                  </a:cubicBezTo>
                  <a:cubicBezTo>
                    <a:pt x="2907748" y="595116"/>
                    <a:pt x="2891021" y="480723"/>
                    <a:pt x="2853344" y="373488"/>
                  </a:cubicBezTo>
                  <a:cubicBezTo>
                    <a:pt x="2833988" y="318399"/>
                    <a:pt x="2791601" y="273108"/>
                    <a:pt x="2750313" y="231820"/>
                  </a:cubicBezTo>
                  <a:cubicBezTo>
                    <a:pt x="2709025" y="190532"/>
                    <a:pt x="2656761" y="161869"/>
                    <a:pt x="2608645" y="128789"/>
                  </a:cubicBezTo>
                  <a:cubicBezTo>
                    <a:pt x="2543032" y="83681"/>
                    <a:pt x="2483731" y="59806"/>
                    <a:pt x="2402584" y="38637"/>
                  </a:cubicBezTo>
                  <a:cubicBezTo>
                    <a:pt x="2352049" y="25454"/>
                    <a:pt x="2299553" y="21465"/>
                    <a:pt x="2248037" y="12879"/>
                  </a:cubicBezTo>
                  <a:cubicBezTo>
                    <a:pt x="2173382" y="19100"/>
                    <a:pt x="2079233" y="7681"/>
                    <a:pt x="2016217" y="64395"/>
                  </a:cubicBezTo>
                  <a:cubicBezTo>
                    <a:pt x="1993207" y="85104"/>
                    <a:pt x="1981874" y="115910"/>
                    <a:pt x="1964702" y="141668"/>
                  </a:cubicBezTo>
                  <a:cubicBezTo>
                    <a:pt x="1977581" y="214648"/>
                    <a:pt x="1978856" y="290662"/>
                    <a:pt x="2003338" y="360609"/>
                  </a:cubicBezTo>
                  <a:cubicBezTo>
                    <a:pt x="2010429" y="380869"/>
                    <a:pt x="2034924" y="391273"/>
                    <a:pt x="2054854" y="399245"/>
                  </a:cubicBezTo>
                  <a:cubicBezTo>
                    <a:pt x="2100301" y="417423"/>
                    <a:pt x="2149739" y="423487"/>
                    <a:pt x="2196522" y="437882"/>
                  </a:cubicBezTo>
                  <a:cubicBezTo>
                    <a:pt x="2261398" y="457844"/>
                    <a:pt x="2325311" y="480811"/>
                    <a:pt x="2389705" y="502276"/>
                  </a:cubicBezTo>
                  <a:cubicBezTo>
                    <a:pt x="2620079" y="491561"/>
                    <a:pt x="2889950" y="615472"/>
                    <a:pt x="3007891" y="399245"/>
                  </a:cubicBezTo>
                  <a:cubicBezTo>
                    <a:pt x="3018373" y="380028"/>
                    <a:pt x="3016476" y="356316"/>
                    <a:pt x="3020769" y="334851"/>
                  </a:cubicBezTo>
                  <a:cubicBezTo>
                    <a:pt x="3003597" y="326265"/>
                    <a:pt x="2988277" y="306499"/>
                    <a:pt x="2969254" y="309093"/>
                  </a:cubicBezTo>
                  <a:cubicBezTo>
                    <a:pt x="2746042" y="339531"/>
                    <a:pt x="2774292" y="336630"/>
                    <a:pt x="2660161" y="450761"/>
                  </a:cubicBezTo>
                  <a:cubicBezTo>
                    <a:pt x="2638696" y="493691"/>
                    <a:pt x="2612620" y="534609"/>
                    <a:pt x="2595767" y="579550"/>
                  </a:cubicBezTo>
                  <a:cubicBezTo>
                    <a:pt x="2571101" y="645325"/>
                    <a:pt x="2582504" y="839976"/>
                    <a:pt x="2595767" y="862885"/>
                  </a:cubicBezTo>
                  <a:cubicBezTo>
                    <a:pt x="2618223" y="901673"/>
                    <a:pt x="2681626" y="888643"/>
                    <a:pt x="2724555" y="901522"/>
                  </a:cubicBezTo>
                  <a:cubicBezTo>
                    <a:pt x="2909930" y="889936"/>
                    <a:pt x="2905494" y="926715"/>
                    <a:pt x="3020769" y="824248"/>
                  </a:cubicBezTo>
                  <a:cubicBezTo>
                    <a:pt x="3032338" y="813965"/>
                    <a:pt x="3037941" y="798491"/>
                    <a:pt x="3046527" y="785612"/>
                  </a:cubicBezTo>
                  <a:cubicBezTo>
                    <a:pt x="3050820" y="764147"/>
                    <a:pt x="3062121" y="742938"/>
                    <a:pt x="3059406" y="721217"/>
                  </a:cubicBezTo>
                  <a:cubicBezTo>
                    <a:pt x="3057486" y="705858"/>
                    <a:pt x="3049126" y="682581"/>
                    <a:pt x="3033648" y="682581"/>
                  </a:cubicBezTo>
                  <a:cubicBezTo>
                    <a:pt x="2967978" y="682581"/>
                    <a:pt x="2904859" y="708338"/>
                    <a:pt x="2840465" y="721217"/>
                  </a:cubicBezTo>
                  <a:cubicBezTo>
                    <a:pt x="2793243" y="764147"/>
                    <a:pt x="2741022" y="802152"/>
                    <a:pt x="2698798" y="850006"/>
                  </a:cubicBezTo>
                  <a:cubicBezTo>
                    <a:pt x="2675899" y="875959"/>
                    <a:pt x="2662357" y="909003"/>
                    <a:pt x="2647282" y="940158"/>
                  </a:cubicBezTo>
                  <a:cubicBezTo>
                    <a:pt x="2597916" y="1042180"/>
                    <a:pt x="2552837" y="1146220"/>
                    <a:pt x="2505614" y="1249251"/>
                  </a:cubicBezTo>
                  <a:cubicBezTo>
                    <a:pt x="2499872" y="1329650"/>
                    <a:pt x="2473126" y="1462292"/>
                    <a:pt x="2518493" y="1545465"/>
                  </a:cubicBezTo>
                  <a:cubicBezTo>
                    <a:pt x="2527686" y="1562320"/>
                    <a:pt x="2552837" y="1562637"/>
                    <a:pt x="2570009" y="1571223"/>
                  </a:cubicBezTo>
                  <a:cubicBezTo>
                    <a:pt x="2587181" y="1549758"/>
                    <a:pt x="2610005" y="1531787"/>
                    <a:pt x="2621524" y="1506829"/>
                  </a:cubicBezTo>
                  <a:cubicBezTo>
                    <a:pt x="2655992" y="1432147"/>
                    <a:pt x="2659853" y="1291359"/>
                    <a:pt x="2634403" y="1223493"/>
                  </a:cubicBezTo>
                  <a:cubicBezTo>
                    <a:pt x="2626286" y="1201847"/>
                    <a:pt x="2591474" y="1206322"/>
                    <a:pt x="2570009" y="1197736"/>
                  </a:cubicBezTo>
                  <a:cubicBezTo>
                    <a:pt x="2527079" y="1219201"/>
                    <a:pt x="2480277" y="1234233"/>
                    <a:pt x="2441220" y="1262130"/>
                  </a:cubicBezTo>
                  <a:cubicBezTo>
                    <a:pt x="2418852" y="1278107"/>
                    <a:pt x="2404174" y="1303152"/>
                    <a:pt x="2389705" y="1326524"/>
                  </a:cubicBezTo>
                  <a:cubicBezTo>
                    <a:pt x="2348224" y="1393532"/>
                    <a:pt x="2304839" y="1460150"/>
                    <a:pt x="2273795" y="1532586"/>
                  </a:cubicBezTo>
                  <a:cubicBezTo>
                    <a:pt x="2211575" y="1677767"/>
                    <a:pt x="2179088" y="1855738"/>
                    <a:pt x="2145006" y="2009105"/>
                  </a:cubicBezTo>
                  <a:cubicBezTo>
                    <a:pt x="2153838" y="2132754"/>
                    <a:pt x="2129306" y="2171651"/>
                    <a:pt x="2196522" y="2253803"/>
                  </a:cubicBezTo>
                  <a:cubicBezTo>
                    <a:pt x="2219589" y="2281996"/>
                    <a:pt x="2240508" y="2316282"/>
                    <a:pt x="2273795" y="2331076"/>
                  </a:cubicBezTo>
                  <a:cubicBezTo>
                    <a:pt x="2321520" y="2352287"/>
                    <a:pt x="2376826" y="2348248"/>
                    <a:pt x="2428341" y="2356834"/>
                  </a:cubicBezTo>
                  <a:cubicBezTo>
                    <a:pt x="2462685" y="2343955"/>
                    <a:pt x="2500853" y="2338544"/>
                    <a:pt x="2531372" y="2318198"/>
                  </a:cubicBezTo>
                  <a:cubicBezTo>
                    <a:pt x="2567097" y="2294382"/>
                    <a:pt x="2590000" y="2239579"/>
                    <a:pt x="2608645" y="2202288"/>
                  </a:cubicBezTo>
                  <a:cubicBezTo>
                    <a:pt x="2619459" y="2137405"/>
                    <a:pt x="2640181" y="2072553"/>
                    <a:pt x="2595767" y="2009105"/>
                  </a:cubicBezTo>
                  <a:cubicBezTo>
                    <a:pt x="2583214" y="1991172"/>
                    <a:pt x="2552837" y="2000519"/>
                    <a:pt x="2531372" y="1996226"/>
                  </a:cubicBezTo>
                  <a:cubicBezTo>
                    <a:pt x="2505614" y="2004812"/>
                    <a:pt x="2475619" y="2005429"/>
                    <a:pt x="2454099" y="2021983"/>
                  </a:cubicBezTo>
                  <a:cubicBezTo>
                    <a:pt x="2343787" y="2106838"/>
                    <a:pt x="2317921" y="2228869"/>
                    <a:pt x="2273795" y="2356834"/>
                  </a:cubicBezTo>
                  <a:cubicBezTo>
                    <a:pt x="2257839" y="2403108"/>
                    <a:pt x="2248037" y="2451279"/>
                    <a:pt x="2235158" y="2498502"/>
                  </a:cubicBezTo>
                  <a:cubicBezTo>
                    <a:pt x="2226572" y="2580068"/>
                    <a:pt x="2206916" y="2661221"/>
                    <a:pt x="2209400" y="2743200"/>
                  </a:cubicBezTo>
                  <a:cubicBezTo>
                    <a:pt x="2211748" y="2820686"/>
                    <a:pt x="2256738" y="2985462"/>
                    <a:pt x="2312431" y="3052293"/>
                  </a:cubicBezTo>
                  <a:cubicBezTo>
                    <a:pt x="2327231" y="3070053"/>
                    <a:pt x="2354597" y="3071700"/>
                    <a:pt x="2376826" y="3078051"/>
                  </a:cubicBezTo>
                  <a:cubicBezTo>
                    <a:pt x="2414882" y="3088924"/>
                    <a:pt x="2454099" y="3095223"/>
                    <a:pt x="2492736" y="3103809"/>
                  </a:cubicBezTo>
                  <a:cubicBezTo>
                    <a:pt x="2531372" y="3095223"/>
                    <a:pt x="2573666" y="3096570"/>
                    <a:pt x="2608645" y="3078051"/>
                  </a:cubicBezTo>
                  <a:cubicBezTo>
                    <a:pt x="2648976" y="3056699"/>
                    <a:pt x="2681483" y="3022118"/>
                    <a:pt x="2711676" y="2987899"/>
                  </a:cubicBezTo>
                  <a:cubicBezTo>
                    <a:pt x="2778379" y="2912302"/>
                    <a:pt x="2791019" y="2880730"/>
                    <a:pt x="2827586" y="2807595"/>
                  </a:cubicBezTo>
                  <a:cubicBezTo>
                    <a:pt x="2831874" y="2769004"/>
                    <a:pt x="2854564" y="2660660"/>
                    <a:pt x="2827586" y="2614412"/>
                  </a:cubicBezTo>
                  <a:cubicBezTo>
                    <a:pt x="2794987" y="2558527"/>
                    <a:pt x="2707185" y="2502263"/>
                    <a:pt x="2647282" y="2485623"/>
                  </a:cubicBezTo>
                  <a:cubicBezTo>
                    <a:pt x="2605712" y="2474076"/>
                    <a:pt x="2561423" y="2477037"/>
                    <a:pt x="2518493" y="2472744"/>
                  </a:cubicBezTo>
                  <a:cubicBezTo>
                    <a:pt x="2497028" y="2477037"/>
                    <a:pt x="2473974" y="2476450"/>
                    <a:pt x="2454099" y="2485623"/>
                  </a:cubicBezTo>
                  <a:cubicBezTo>
                    <a:pt x="2365498" y="2526516"/>
                    <a:pt x="2303603" y="2584715"/>
                    <a:pt x="2248037" y="2665927"/>
                  </a:cubicBezTo>
                  <a:cubicBezTo>
                    <a:pt x="2220934" y="2705539"/>
                    <a:pt x="2205108" y="2751786"/>
                    <a:pt x="2183643" y="2794716"/>
                  </a:cubicBezTo>
                  <a:cubicBezTo>
                    <a:pt x="2173936" y="2891790"/>
                    <a:pt x="2150302" y="2950767"/>
                    <a:pt x="2209400" y="3039414"/>
                  </a:cubicBezTo>
                  <a:cubicBezTo>
                    <a:pt x="2223285" y="3060242"/>
                    <a:pt x="2252330" y="3065172"/>
                    <a:pt x="2273795" y="3078051"/>
                  </a:cubicBezTo>
                  <a:cubicBezTo>
                    <a:pt x="2365300" y="3058787"/>
                    <a:pt x="2568454" y="3043856"/>
                    <a:pt x="2647282" y="2949262"/>
                  </a:cubicBezTo>
                  <a:cubicBezTo>
                    <a:pt x="2683010" y="2906389"/>
                    <a:pt x="2711676" y="2794716"/>
                    <a:pt x="2711676" y="2794716"/>
                  </a:cubicBezTo>
                  <a:cubicBezTo>
                    <a:pt x="2651504" y="2654313"/>
                    <a:pt x="2677773" y="2632896"/>
                    <a:pt x="2441220" y="2781837"/>
                  </a:cubicBezTo>
                  <a:cubicBezTo>
                    <a:pt x="2356365" y="2835264"/>
                    <a:pt x="2228852" y="3097130"/>
                    <a:pt x="2196522" y="3155324"/>
                  </a:cubicBezTo>
                  <a:cubicBezTo>
                    <a:pt x="2177275" y="3241935"/>
                    <a:pt x="2116133" y="3463491"/>
                    <a:pt x="2132127" y="3567448"/>
                  </a:cubicBezTo>
                  <a:cubicBezTo>
                    <a:pt x="2140332" y="3620782"/>
                    <a:pt x="2185826" y="3749481"/>
                    <a:pt x="2260916" y="3773510"/>
                  </a:cubicBezTo>
                  <a:cubicBezTo>
                    <a:pt x="2344310" y="3800196"/>
                    <a:pt x="2432634" y="3807854"/>
                    <a:pt x="2518493" y="3825026"/>
                  </a:cubicBezTo>
                  <a:cubicBezTo>
                    <a:pt x="2838687" y="3760987"/>
                    <a:pt x="2781013" y="3842589"/>
                    <a:pt x="2904860" y="3683358"/>
                  </a:cubicBezTo>
                  <a:cubicBezTo>
                    <a:pt x="2914363" y="3671140"/>
                    <a:pt x="2922031" y="3657601"/>
                    <a:pt x="2930617" y="3644722"/>
                  </a:cubicBezTo>
                  <a:cubicBezTo>
                    <a:pt x="2934910" y="3618964"/>
                    <a:pt x="2948034" y="3593164"/>
                    <a:pt x="2943496" y="3567448"/>
                  </a:cubicBezTo>
                  <a:cubicBezTo>
                    <a:pt x="2934764" y="3517965"/>
                    <a:pt x="2927511" y="3461311"/>
                    <a:pt x="2891981" y="3425781"/>
                  </a:cubicBezTo>
                  <a:cubicBezTo>
                    <a:pt x="2868552" y="3402352"/>
                    <a:pt x="2649237" y="3388493"/>
                    <a:pt x="2634403" y="3387144"/>
                  </a:cubicBezTo>
                  <a:cubicBezTo>
                    <a:pt x="2600059" y="3391437"/>
                    <a:pt x="2564040" y="3388589"/>
                    <a:pt x="2531372" y="3400023"/>
                  </a:cubicBezTo>
                  <a:cubicBezTo>
                    <a:pt x="2379963" y="3453016"/>
                    <a:pt x="2285840" y="3542524"/>
                    <a:pt x="2170764" y="3657600"/>
                  </a:cubicBezTo>
                  <a:cubicBezTo>
                    <a:pt x="2153064" y="3675300"/>
                    <a:pt x="2145006" y="3700530"/>
                    <a:pt x="2132127" y="3721995"/>
                  </a:cubicBezTo>
                  <a:cubicBezTo>
                    <a:pt x="2115570" y="3796501"/>
                    <a:pt x="2077924" y="3892165"/>
                    <a:pt x="2132127" y="3966693"/>
                  </a:cubicBezTo>
                  <a:cubicBezTo>
                    <a:pt x="2147486" y="3987811"/>
                    <a:pt x="2183642" y="3975279"/>
                    <a:pt x="2209400" y="3979572"/>
                  </a:cubicBezTo>
                  <a:cubicBezTo>
                    <a:pt x="2286673" y="3970986"/>
                    <a:pt x="2366271" y="3974490"/>
                    <a:pt x="2441220" y="3953814"/>
                  </a:cubicBezTo>
                  <a:cubicBezTo>
                    <a:pt x="2521740" y="3931602"/>
                    <a:pt x="2584464" y="3875280"/>
                    <a:pt x="2647282" y="3825026"/>
                  </a:cubicBezTo>
                  <a:cubicBezTo>
                    <a:pt x="2655438" y="3792402"/>
                    <a:pt x="2682822" y="3739508"/>
                    <a:pt x="2621524" y="3721995"/>
                  </a:cubicBezTo>
                  <a:cubicBezTo>
                    <a:pt x="2603064" y="3716721"/>
                    <a:pt x="2587181" y="3739167"/>
                    <a:pt x="2570009" y="3747753"/>
                  </a:cubicBezTo>
                  <a:cubicBezTo>
                    <a:pt x="2552837" y="3773511"/>
                    <a:pt x="2532337" y="3797337"/>
                    <a:pt x="2518493" y="3825026"/>
                  </a:cubicBezTo>
                  <a:cubicBezTo>
                    <a:pt x="2482466" y="3897080"/>
                    <a:pt x="2480907" y="3922809"/>
                    <a:pt x="2466978" y="3992451"/>
                  </a:cubicBezTo>
                  <a:cubicBezTo>
                    <a:pt x="2479857" y="4022502"/>
                    <a:pt x="2485542" y="4056796"/>
                    <a:pt x="2505614" y="4082603"/>
                  </a:cubicBezTo>
                  <a:cubicBezTo>
                    <a:pt x="2541014" y="4128118"/>
                    <a:pt x="2606534" y="4101303"/>
                    <a:pt x="2647282" y="4095482"/>
                  </a:cubicBezTo>
                  <a:cubicBezTo>
                    <a:pt x="2668747" y="4078310"/>
                    <a:pt x="2692239" y="4063404"/>
                    <a:pt x="2711676" y="4043967"/>
                  </a:cubicBezTo>
                  <a:cubicBezTo>
                    <a:pt x="2760435" y="3995208"/>
                    <a:pt x="2780249" y="3949722"/>
                    <a:pt x="2814707" y="3889420"/>
                  </a:cubicBezTo>
                  <a:cubicBezTo>
                    <a:pt x="2832563" y="3782285"/>
                    <a:pt x="2845601" y="3775091"/>
                    <a:pt x="2776071" y="3644722"/>
                  </a:cubicBezTo>
                  <a:cubicBezTo>
                    <a:pt x="2767036" y="3627782"/>
                    <a:pt x="2741727" y="3627550"/>
                    <a:pt x="2724555" y="3618964"/>
                  </a:cubicBezTo>
                  <a:cubicBezTo>
                    <a:pt x="2698797" y="3631843"/>
                    <a:pt x="2667645" y="3637237"/>
                    <a:pt x="2647282" y="3657600"/>
                  </a:cubicBezTo>
                  <a:cubicBezTo>
                    <a:pt x="2616246" y="3688636"/>
                    <a:pt x="2606093" y="3745084"/>
                    <a:pt x="2595767" y="3786389"/>
                  </a:cubicBezTo>
                  <a:cubicBezTo>
                    <a:pt x="2604353" y="3842197"/>
                    <a:pt x="2590203" y="3906832"/>
                    <a:pt x="2621524" y="3953814"/>
                  </a:cubicBezTo>
                  <a:cubicBezTo>
                    <a:pt x="2659949" y="4011451"/>
                    <a:pt x="2859698" y="3957048"/>
                    <a:pt x="2879102" y="3953814"/>
                  </a:cubicBezTo>
                  <a:cubicBezTo>
                    <a:pt x="2963950" y="3868966"/>
                    <a:pt x="3008273" y="3834017"/>
                    <a:pt x="3072285" y="3721995"/>
                  </a:cubicBezTo>
                  <a:cubicBezTo>
                    <a:pt x="3095225" y="3681850"/>
                    <a:pt x="3106628" y="3636136"/>
                    <a:pt x="3123800" y="3593206"/>
                  </a:cubicBezTo>
                  <a:cubicBezTo>
                    <a:pt x="3137652" y="3413132"/>
                    <a:pt x="3150951" y="3368348"/>
                    <a:pt x="3110922" y="3168203"/>
                  </a:cubicBezTo>
                  <a:cubicBezTo>
                    <a:pt x="3097888" y="3103030"/>
                    <a:pt x="3078359" y="3105834"/>
                    <a:pt x="3033648" y="3090930"/>
                  </a:cubicBezTo>
                  <a:cubicBezTo>
                    <a:pt x="3059406" y="3065172"/>
                    <a:pt x="3092849" y="3045285"/>
                    <a:pt x="3110922" y="3013657"/>
                  </a:cubicBezTo>
                  <a:cubicBezTo>
                    <a:pt x="3145299" y="2953497"/>
                    <a:pt x="3147144" y="2753649"/>
                    <a:pt x="3149558" y="2717443"/>
                  </a:cubicBezTo>
                  <a:cubicBezTo>
                    <a:pt x="3145216" y="2665341"/>
                    <a:pt x="3147358" y="2543920"/>
                    <a:pt x="3110922" y="2485623"/>
                  </a:cubicBezTo>
                  <a:cubicBezTo>
                    <a:pt x="3102718" y="2472497"/>
                    <a:pt x="3085164" y="2468451"/>
                    <a:pt x="3072285" y="2459865"/>
                  </a:cubicBezTo>
                  <a:cubicBezTo>
                    <a:pt x="3042234" y="2580068"/>
                    <a:pt x="3012183" y="2554310"/>
                    <a:pt x="3098043" y="2575775"/>
                  </a:cubicBezTo>
                  <a:cubicBezTo>
                    <a:pt x="3115215" y="2554310"/>
                    <a:pt x="3138986" y="2536755"/>
                    <a:pt x="3149558" y="2511381"/>
                  </a:cubicBezTo>
                  <a:cubicBezTo>
                    <a:pt x="3158794" y="2489214"/>
                    <a:pt x="3180034" y="2393361"/>
                    <a:pt x="3136679" y="2369713"/>
                  </a:cubicBezTo>
                  <a:cubicBezTo>
                    <a:pt x="3081095" y="2339394"/>
                    <a:pt x="2878863" y="2333819"/>
                    <a:pt x="2840465" y="2331076"/>
                  </a:cubicBezTo>
                  <a:cubicBezTo>
                    <a:pt x="2797535" y="2339662"/>
                    <a:pt x="2750834" y="2337255"/>
                    <a:pt x="2711676" y="2356834"/>
                  </a:cubicBezTo>
                  <a:cubicBezTo>
                    <a:pt x="2567905" y="2428720"/>
                    <a:pt x="2558291" y="2471002"/>
                    <a:pt x="2479857" y="2588654"/>
                  </a:cubicBezTo>
                  <a:cubicBezTo>
                    <a:pt x="2475564" y="2610119"/>
                    <a:pt x="2471727" y="2631680"/>
                    <a:pt x="2466978" y="2653048"/>
                  </a:cubicBezTo>
                  <a:cubicBezTo>
                    <a:pt x="2463138" y="2670327"/>
                    <a:pt x="2442768" y="2690966"/>
                    <a:pt x="2454099" y="2704564"/>
                  </a:cubicBezTo>
                  <a:cubicBezTo>
                    <a:pt x="2471480" y="2725422"/>
                    <a:pt x="2505614" y="2721736"/>
                    <a:pt x="2531372" y="2730322"/>
                  </a:cubicBezTo>
                  <a:cubicBezTo>
                    <a:pt x="2548544" y="2717443"/>
                    <a:pt x="2570981" y="2709545"/>
                    <a:pt x="2582888" y="2691685"/>
                  </a:cubicBezTo>
                  <a:cubicBezTo>
                    <a:pt x="2618977" y="2637552"/>
                    <a:pt x="2617843" y="2504039"/>
                    <a:pt x="2621524" y="2459865"/>
                  </a:cubicBezTo>
                  <a:cubicBezTo>
                    <a:pt x="2565987" y="2182177"/>
                    <a:pt x="2568876" y="2062836"/>
                    <a:pt x="2441220" y="1828800"/>
                  </a:cubicBezTo>
                  <a:cubicBezTo>
                    <a:pt x="2405853" y="1763960"/>
                    <a:pt x="2365915" y="1699433"/>
                    <a:pt x="2312431" y="1648496"/>
                  </a:cubicBezTo>
                  <a:cubicBezTo>
                    <a:pt x="2246302" y="1585516"/>
                    <a:pt x="2192978" y="1576776"/>
                    <a:pt x="2119248" y="1558344"/>
                  </a:cubicBezTo>
                  <a:cubicBezTo>
                    <a:pt x="2102076" y="1562637"/>
                    <a:pt x="2080249" y="1558707"/>
                    <a:pt x="2067733" y="1571223"/>
                  </a:cubicBezTo>
                  <a:cubicBezTo>
                    <a:pt x="2027492" y="1611464"/>
                    <a:pt x="2013221" y="1719933"/>
                    <a:pt x="2003338" y="1764406"/>
                  </a:cubicBezTo>
                  <a:cubicBezTo>
                    <a:pt x="2016217" y="1841679"/>
                    <a:pt x="2006941" y="1926157"/>
                    <a:pt x="2041975" y="1996226"/>
                  </a:cubicBezTo>
                  <a:cubicBezTo>
                    <a:pt x="2062742" y="2037759"/>
                    <a:pt x="2117120" y="2051263"/>
                    <a:pt x="2157885" y="2073499"/>
                  </a:cubicBezTo>
                  <a:cubicBezTo>
                    <a:pt x="2346102" y="2176163"/>
                    <a:pt x="2319174" y="2150050"/>
                    <a:pt x="2544251" y="2176530"/>
                  </a:cubicBezTo>
                  <a:cubicBezTo>
                    <a:pt x="2642362" y="2155875"/>
                    <a:pt x="2794211" y="2170438"/>
                    <a:pt x="2853344" y="2060620"/>
                  </a:cubicBezTo>
                  <a:cubicBezTo>
                    <a:pt x="2870127" y="2029451"/>
                    <a:pt x="2870516" y="1991933"/>
                    <a:pt x="2879102" y="1957589"/>
                  </a:cubicBezTo>
                  <a:cubicBezTo>
                    <a:pt x="2861930" y="1863144"/>
                    <a:pt x="2863237" y="1763382"/>
                    <a:pt x="2827586" y="1674254"/>
                  </a:cubicBezTo>
                  <a:cubicBezTo>
                    <a:pt x="2786161" y="1570691"/>
                    <a:pt x="2624313" y="1430087"/>
                    <a:pt x="2531372" y="1378040"/>
                  </a:cubicBezTo>
                  <a:cubicBezTo>
                    <a:pt x="2483993" y="1351508"/>
                    <a:pt x="2428341" y="1343696"/>
                    <a:pt x="2376826" y="1326524"/>
                  </a:cubicBezTo>
                  <a:cubicBezTo>
                    <a:pt x="2355361" y="1330817"/>
                    <a:pt x="2332010" y="1329613"/>
                    <a:pt x="2312431" y="1339403"/>
                  </a:cubicBezTo>
                  <a:cubicBezTo>
                    <a:pt x="2261819" y="1364709"/>
                    <a:pt x="2261428" y="1421324"/>
                    <a:pt x="2248037" y="1468192"/>
                  </a:cubicBezTo>
                  <a:cubicBezTo>
                    <a:pt x="2260916" y="1524000"/>
                    <a:pt x="2264112" y="1582973"/>
                    <a:pt x="2286674" y="1635617"/>
                  </a:cubicBezTo>
                  <a:cubicBezTo>
                    <a:pt x="2292022" y="1648095"/>
                    <a:pt x="2311885" y="1650510"/>
                    <a:pt x="2325310" y="1648496"/>
                  </a:cubicBezTo>
                  <a:cubicBezTo>
                    <a:pt x="2399454" y="1637375"/>
                    <a:pt x="2473552" y="1621934"/>
                    <a:pt x="2544251" y="1596981"/>
                  </a:cubicBezTo>
                  <a:cubicBezTo>
                    <a:pt x="2620310" y="1570137"/>
                    <a:pt x="2763192" y="1493950"/>
                    <a:pt x="2763192" y="1493950"/>
                  </a:cubicBezTo>
                  <a:cubicBezTo>
                    <a:pt x="2771778" y="1476778"/>
                    <a:pt x="2782879" y="1460648"/>
                    <a:pt x="2788950" y="1442434"/>
                  </a:cubicBezTo>
                  <a:cubicBezTo>
                    <a:pt x="2811849" y="1373736"/>
                    <a:pt x="2807947" y="1311688"/>
                    <a:pt x="2750313" y="1249251"/>
                  </a:cubicBezTo>
                  <a:cubicBezTo>
                    <a:pt x="2708109" y="1203530"/>
                    <a:pt x="2547780" y="1201569"/>
                    <a:pt x="2505614" y="1197736"/>
                  </a:cubicBezTo>
                  <a:cubicBezTo>
                    <a:pt x="2471271" y="1206322"/>
                    <a:pt x="2432362" y="1204350"/>
                    <a:pt x="2402584" y="1223493"/>
                  </a:cubicBezTo>
                  <a:cubicBezTo>
                    <a:pt x="2335954" y="1266327"/>
                    <a:pt x="2292224" y="1379818"/>
                    <a:pt x="2260916" y="1442434"/>
                  </a:cubicBezTo>
                  <a:cubicBezTo>
                    <a:pt x="2256623" y="1481071"/>
                    <a:pt x="2248037" y="1519470"/>
                    <a:pt x="2248037" y="1558344"/>
                  </a:cubicBezTo>
                  <a:cubicBezTo>
                    <a:pt x="2248037" y="1588700"/>
                    <a:pt x="2233281" y="1635935"/>
                    <a:pt x="2260916" y="1648496"/>
                  </a:cubicBezTo>
                  <a:cubicBezTo>
                    <a:pt x="2300772" y="1666612"/>
                    <a:pt x="2346775" y="1631324"/>
                    <a:pt x="2389705" y="1622738"/>
                  </a:cubicBezTo>
                  <a:cubicBezTo>
                    <a:pt x="2479660" y="1559769"/>
                    <a:pt x="2563765" y="1515692"/>
                    <a:pt x="2621524" y="1416676"/>
                  </a:cubicBezTo>
                  <a:cubicBezTo>
                    <a:pt x="2656470" y="1356769"/>
                    <a:pt x="2673040" y="1287887"/>
                    <a:pt x="2698798" y="1223493"/>
                  </a:cubicBezTo>
                  <a:cubicBezTo>
                    <a:pt x="2703091" y="1159099"/>
                    <a:pt x="2722286" y="1093969"/>
                    <a:pt x="2711676" y="1030310"/>
                  </a:cubicBezTo>
                  <a:cubicBezTo>
                    <a:pt x="2684773" y="868896"/>
                    <a:pt x="2586008" y="760327"/>
                    <a:pt x="2466978" y="656823"/>
                  </a:cubicBezTo>
                  <a:cubicBezTo>
                    <a:pt x="2342605" y="548672"/>
                    <a:pt x="1908345" y="420434"/>
                    <a:pt x="1874550" y="412124"/>
                  </a:cubicBezTo>
                  <a:cubicBezTo>
                    <a:pt x="1769998" y="386414"/>
                    <a:pt x="1659902" y="394953"/>
                    <a:pt x="1552578" y="386367"/>
                  </a:cubicBezTo>
                  <a:cubicBezTo>
                    <a:pt x="1449547" y="394953"/>
                    <a:pt x="1344865" y="391848"/>
                    <a:pt x="1243485" y="412124"/>
                  </a:cubicBezTo>
                  <a:cubicBezTo>
                    <a:pt x="1230173" y="414786"/>
                    <a:pt x="1226877" y="437708"/>
                    <a:pt x="1230606" y="450761"/>
                  </a:cubicBezTo>
                  <a:cubicBezTo>
                    <a:pt x="1266148" y="575161"/>
                    <a:pt x="1294869" y="616956"/>
                    <a:pt x="1410910" y="669702"/>
                  </a:cubicBezTo>
                  <a:cubicBezTo>
                    <a:pt x="1513640" y="716397"/>
                    <a:pt x="1664431" y="736906"/>
                    <a:pt x="1771519" y="759854"/>
                  </a:cubicBezTo>
                  <a:cubicBezTo>
                    <a:pt x="2027545" y="814717"/>
                    <a:pt x="1852819" y="792750"/>
                    <a:pt x="2132127" y="811369"/>
                  </a:cubicBezTo>
                  <a:cubicBezTo>
                    <a:pt x="2290966" y="802783"/>
                    <a:pt x="2449848" y="776271"/>
                    <a:pt x="2608645" y="785612"/>
                  </a:cubicBezTo>
                  <a:cubicBezTo>
                    <a:pt x="2630072" y="786872"/>
                    <a:pt x="2579608" y="817929"/>
                    <a:pt x="2570009" y="837127"/>
                  </a:cubicBezTo>
                  <a:cubicBezTo>
                    <a:pt x="2562093" y="852959"/>
                    <a:pt x="2561423" y="871471"/>
                    <a:pt x="2557130" y="888643"/>
                  </a:cubicBezTo>
                  <a:cubicBezTo>
                    <a:pt x="2565716" y="905815"/>
                    <a:pt x="2563689" y="940158"/>
                    <a:pt x="2582888" y="940158"/>
                  </a:cubicBezTo>
                  <a:cubicBezTo>
                    <a:pt x="2592008" y="940158"/>
                    <a:pt x="2718078" y="895120"/>
                    <a:pt x="2750313" y="862885"/>
                  </a:cubicBezTo>
                  <a:cubicBezTo>
                    <a:pt x="2774022" y="839176"/>
                    <a:pt x="2793242" y="811370"/>
                    <a:pt x="2814707" y="785612"/>
                  </a:cubicBezTo>
                  <a:cubicBezTo>
                    <a:pt x="2823293" y="755561"/>
                    <a:pt x="2846903" y="726043"/>
                    <a:pt x="2840465" y="695460"/>
                  </a:cubicBezTo>
                  <a:cubicBezTo>
                    <a:pt x="2828600" y="639099"/>
                    <a:pt x="2803919" y="581640"/>
                    <a:pt x="2763192" y="540913"/>
                  </a:cubicBezTo>
                  <a:cubicBezTo>
                    <a:pt x="2687003" y="464724"/>
                    <a:pt x="2522670" y="445217"/>
                    <a:pt x="2428341" y="425003"/>
                  </a:cubicBezTo>
                  <a:cubicBezTo>
                    <a:pt x="2303845" y="433589"/>
                    <a:pt x="2178078" y="431045"/>
                    <a:pt x="2054854" y="450761"/>
                  </a:cubicBezTo>
                  <a:cubicBezTo>
                    <a:pt x="2035897" y="453794"/>
                    <a:pt x="2087432" y="479675"/>
                    <a:pt x="2106369" y="476519"/>
                  </a:cubicBezTo>
                  <a:cubicBezTo>
                    <a:pt x="2144244" y="470206"/>
                    <a:pt x="2174312" y="440598"/>
                    <a:pt x="2209400" y="425003"/>
                  </a:cubicBezTo>
                  <a:cubicBezTo>
                    <a:pt x="2416753" y="332846"/>
                    <a:pt x="2263102" y="420418"/>
                    <a:pt x="2441220" y="309093"/>
                  </a:cubicBezTo>
                  <a:cubicBezTo>
                    <a:pt x="2454099" y="291921"/>
                    <a:pt x="2469207" y="276215"/>
                    <a:pt x="2479857" y="257578"/>
                  </a:cubicBezTo>
                  <a:cubicBezTo>
                    <a:pt x="2499575" y="223072"/>
                    <a:pt x="2500829" y="158749"/>
                    <a:pt x="2479857" y="128789"/>
                  </a:cubicBezTo>
                  <a:cubicBezTo>
                    <a:pt x="2453276" y="90816"/>
                    <a:pt x="2363844" y="83696"/>
                    <a:pt x="2325310" y="77274"/>
                  </a:cubicBezTo>
                  <a:cubicBezTo>
                    <a:pt x="2303845" y="90153"/>
                    <a:pt x="2260916" y="90878"/>
                    <a:pt x="2260916" y="115910"/>
                  </a:cubicBezTo>
                  <a:cubicBezTo>
                    <a:pt x="2260916" y="139028"/>
                    <a:pt x="2303006" y="135585"/>
                    <a:pt x="2325310" y="141668"/>
                  </a:cubicBezTo>
                  <a:cubicBezTo>
                    <a:pt x="2350503" y="148539"/>
                    <a:pt x="2376826" y="150254"/>
                    <a:pt x="2402584" y="154547"/>
                  </a:cubicBezTo>
                  <a:cubicBezTo>
                    <a:pt x="2505615" y="141668"/>
                    <a:pt x="2611414" y="142904"/>
                    <a:pt x="2711676" y="115910"/>
                  </a:cubicBezTo>
                  <a:cubicBezTo>
                    <a:pt x="2730214" y="110919"/>
                    <a:pt x="2744564" y="82220"/>
                    <a:pt x="2737434" y="64395"/>
                  </a:cubicBezTo>
                  <a:cubicBezTo>
                    <a:pt x="2730860" y="47961"/>
                    <a:pt x="2703091" y="55809"/>
                    <a:pt x="2685919" y="51516"/>
                  </a:cubicBezTo>
                  <a:cubicBezTo>
                    <a:pt x="2665470" y="57651"/>
                    <a:pt x="2531255" y="81781"/>
                    <a:pt x="2505614" y="128789"/>
                  </a:cubicBezTo>
                  <a:cubicBezTo>
                    <a:pt x="2488662" y="159867"/>
                    <a:pt x="2488443" y="197476"/>
                    <a:pt x="2479857" y="231820"/>
                  </a:cubicBezTo>
                  <a:cubicBezTo>
                    <a:pt x="2488443" y="257578"/>
                    <a:pt x="2485181" y="291214"/>
                    <a:pt x="2505614" y="309093"/>
                  </a:cubicBezTo>
                  <a:cubicBezTo>
                    <a:pt x="2525266" y="326289"/>
                    <a:pt x="2556833" y="323709"/>
                    <a:pt x="2582888" y="321972"/>
                  </a:cubicBezTo>
                  <a:cubicBezTo>
                    <a:pt x="2686491" y="315065"/>
                    <a:pt x="2788950" y="296215"/>
                    <a:pt x="2891981" y="283336"/>
                  </a:cubicBezTo>
                  <a:cubicBezTo>
                    <a:pt x="2904860" y="279043"/>
                    <a:pt x="2921018" y="280056"/>
                    <a:pt x="2930617" y="270457"/>
                  </a:cubicBezTo>
                  <a:cubicBezTo>
                    <a:pt x="2940216" y="260857"/>
                    <a:pt x="2954097" y="223339"/>
                    <a:pt x="2943496" y="231820"/>
                  </a:cubicBezTo>
                  <a:cubicBezTo>
                    <a:pt x="2912590" y="256545"/>
                    <a:pt x="2891981" y="291921"/>
                    <a:pt x="2866223" y="321972"/>
                  </a:cubicBezTo>
                  <a:cubicBezTo>
                    <a:pt x="2825206" y="434768"/>
                    <a:pt x="2773887" y="543173"/>
                    <a:pt x="2788950" y="669702"/>
                  </a:cubicBezTo>
                  <a:cubicBezTo>
                    <a:pt x="2802615" y="784483"/>
                    <a:pt x="2845887" y="893836"/>
                    <a:pt x="2879102" y="1004553"/>
                  </a:cubicBezTo>
                  <a:cubicBezTo>
                    <a:pt x="2884619" y="1022942"/>
                    <a:pt x="2887463" y="1047949"/>
                    <a:pt x="2904860" y="1056068"/>
                  </a:cubicBezTo>
                  <a:cubicBezTo>
                    <a:pt x="2956762" y="1080289"/>
                    <a:pt x="3016477" y="1081826"/>
                    <a:pt x="3072285" y="1094705"/>
                  </a:cubicBezTo>
                  <a:cubicBezTo>
                    <a:pt x="3106629" y="1090412"/>
                    <a:pt x="3145061" y="1098635"/>
                    <a:pt x="3175316" y="1081826"/>
                  </a:cubicBezTo>
                  <a:cubicBezTo>
                    <a:pt x="3190789" y="1073230"/>
                    <a:pt x="3184355" y="1047589"/>
                    <a:pt x="3188195" y="1030310"/>
                  </a:cubicBezTo>
                  <a:cubicBezTo>
                    <a:pt x="3192944" y="1008942"/>
                    <a:pt x="3196781" y="987381"/>
                    <a:pt x="3201074" y="965916"/>
                  </a:cubicBezTo>
                  <a:cubicBezTo>
                    <a:pt x="3192488" y="944451"/>
                    <a:pt x="3197985" y="906056"/>
                    <a:pt x="3175316" y="901522"/>
                  </a:cubicBezTo>
                  <a:cubicBezTo>
                    <a:pt x="3154268" y="897312"/>
                    <a:pt x="3147329" y="934400"/>
                    <a:pt x="3136679" y="953037"/>
                  </a:cubicBezTo>
                  <a:cubicBezTo>
                    <a:pt x="3058332" y="1090144"/>
                    <a:pt x="3073090" y="1078606"/>
                    <a:pt x="3033648" y="1236372"/>
                  </a:cubicBezTo>
                  <a:cubicBezTo>
                    <a:pt x="3029355" y="1296473"/>
                    <a:pt x="2973718" y="1379035"/>
                    <a:pt x="3020769" y="1416676"/>
                  </a:cubicBezTo>
                  <a:cubicBezTo>
                    <a:pt x="3059862" y="1447951"/>
                    <a:pt x="3074813" y="1332236"/>
                    <a:pt x="3098043" y="1287888"/>
                  </a:cubicBezTo>
                  <a:cubicBezTo>
                    <a:pt x="3166087" y="1157986"/>
                    <a:pt x="3157362" y="1166520"/>
                    <a:pt x="3188195" y="1043189"/>
                  </a:cubicBezTo>
                  <a:cubicBezTo>
                    <a:pt x="3179609" y="983088"/>
                    <a:pt x="3187094" y="918364"/>
                    <a:pt x="3162437" y="862885"/>
                  </a:cubicBezTo>
                  <a:cubicBezTo>
                    <a:pt x="3130052" y="790018"/>
                    <a:pt x="2969232" y="801709"/>
                    <a:pt x="2930617" y="798491"/>
                  </a:cubicBezTo>
                  <a:cubicBezTo>
                    <a:pt x="2904859" y="802784"/>
                    <a:pt x="2875736" y="797934"/>
                    <a:pt x="2853344" y="811369"/>
                  </a:cubicBezTo>
                  <a:cubicBezTo>
                    <a:pt x="2795505" y="846072"/>
                    <a:pt x="2765405" y="975930"/>
                    <a:pt x="2750313" y="1017431"/>
                  </a:cubicBezTo>
                  <a:cubicBezTo>
                    <a:pt x="2758899" y="1056068"/>
                    <a:pt x="2755708" y="1099402"/>
                    <a:pt x="2776071" y="1133341"/>
                  </a:cubicBezTo>
                  <a:cubicBezTo>
                    <a:pt x="2785178" y="1148519"/>
                    <a:pt x="2810007" y="1148288"/>
                    <a:pt x="2827586" y="1146220"/>
                  </a:cubicBezTo>
                  <a:cubicBezTo>
                    <a:pt x="2884469" y="1139528"/>
                    <a:pt x="2939203" y="1120462"/>
                    <a:pt x="2995012" y="1107583"/>
                  </a:cubicBezTo>
                  <a:cubicBezTo>
                    <a:pt x="3018438" y="1078300"/>
                    <a:pt x="3084692" y="999295"/>
                    <a:pt x="3098043" y="965916"/>
                  </a:cubicBezTo>
                  <a:cubicBezTo>
                    <a:pt x="3112742" y="929168"/>
                    <a:pt x="3115214" y="888643"/>
                    <a:pt x="3123800" y="850006"/>
                  </a:cubicBezTo>
                  <a:cubicBezTo>
                    <a:pt x="3115214" y="781319"/>
                    <a:pt x="3116570" y="710641"/>
                    <a:pt x="3098043" y="643944"/>
                  </a:cubicBezTo>
                  <a:cubicBezTo>
                    <a:pt x="3093900" y="629030"/>
                    <a:pt x="3074885" y="618186"/>
                    <a:pt x="3059406" y="618186"/>
                  </a:cubicBezTo>
                  <a:cubicBezTo>
                    <a:pt x="3024005" y="618186"/>
                    <a:pt x="2990719" y="635358"/>
                    <a:pt x="2956375" y="643944"/>
                  </a:cubicBezTo>
                  <a:cubicBezTo>
                    <a:pt x="2943021" y="697359"/>
                    <a:pt x="2897893" y="789553"/>
                    <a:pt x="2969254" y="837127"/>
                  </a:cubicBezTo>
                  <a:cubicBezTo>
                    <a:pt x="2990981" y="851612"/>
                    <a:pt x="3020769" y="828541"/>
                    <a:pt x="3046527" y="824248"/>
                  </a:cubicBezTo>
                  <a:cubicBezTo>
                    <a:pt x="3075674" y="809675"/>
                    <a:pt x="3193845" y="752376"/>
                    <a:pt x="3213953" y="734096"/>
                  </a:cubicBezTo>
                  <a:cubicBezTo>
                    <a:pt x="3253620" y="698035"/>
                    <a:pt x="3277505" y="623883"/>
                    <a:pt x="3304105" y="579550"/>
                  </a:cubicBezTo>
                  <a:cubicBezTo>
                    <a:pt x="3315149" y="561144"/>
                    <a:pt x="3329862" y="545206"/>
                    <a:pt x="3342741" y="528034"/>
                  </a:cubicBezTo>
                  <a:cubicBezTo>
                    <a:pt x="3337484" y="470208"/>
                    <a:pt x="3372312" y="373488"/>
                    <a:pt x="3291226" y="373488"/>
                  </a:cubicBezTo>
                  <a:cubicBezTo>
                    <a:pt x="3277650" y="373488"/>
                    <a:pt x="3265468" y="382074"/>
                    <a:pt x="3252589" y="386367"/>
                  </a:cubicBezTo>
                  <a:cubicBezTo>
                    <a:pt x="3260344" y="339836"/>
                    <a:pt x="3279178" y="278351"/>
                    <a:pt x="3252589" y="231820"/>
                  </a:cubicBezTo>
                  <a:cubicBezTo>
                    <a:pt x="3245854" y="220033"/>
                    <a:pt x="3226832" y="223234"/>
                    <a:pt x="3213953" y="218941"/>
                  </a:cubicBezTo>
                  <a:cubicBezTo>
                    <a:pt x="3172985" y="235328"/>
                    <a:pt x="3110922" y="245087"/>
                    <a:pt x="3110922" y="309093"/>
                  </a:cubicBezTo>
                  <a:cubicBezTo>
                    <a:pt x="3110922" y="341787"/>
                    <a:pt x="3136679" y="369194"/>
                    <a:pt x="3149558" y="399245"/>
                  </a:cubicBezTo>
                  <a:cubicBezTo>
                    <a:pt x="3231124" y="390659"/>
                    <a:pt x="3313453" y="387541"/>
                    <a:pt x="3394257" y="373488"/>
                  </a:cubicBezTo>
                  <a:cubicBezTo>
                    <a:pt x="3413172" y="370199"/>
                    <a:pt x="3432197" y="361306"/>
                    <a:pt x="3445772" y="347730"/>
                  </a:cubicBezTo>
                  <a:cubicBezTo>
                    <a:pt x="3455371" y="338130"/>
                    <a:pt x="3454358" y="321972"/>
                    <a:pt x="3458651" y="309093"/>
                  </a:cubicBezTo>
                  <a:cubicBezTo>
                    <a:pt x="3445772" y="304800"/>
                    <a:pt x="3429613" y="286614"/>
                    <a:pt x="3420014" y="296214"/>
                  </a:cubicBezTo>
                  <a:cubicBezTo>
                    <a:pt x="3394677" y="321551"/>
                    <a:pt x="3378333" y="398547"/>
                    <a:pt x="3368499" y="437882"/>
                  </a:cubicBezTo>
                  <a:cubicBezTo>
                    <a:pt x="3351327" y="412124"/>
                    <a:pt x="3334737" y="385970"/>
                    <a:pt x="3316984" y="360609"/>
                  </a:cubicBezTo>
                  <a:cubicBezTo>
                    <a:pt x="3304675" y="343024"/>
                    <a:pt x="3297546" y="318692"/>
                    <a:pt x="3278347" y="309093"/>
                  </a:cubicBezTo>
                  <a:cubicBezTo>
                    <a:pt x="3251196" y="295517"/>
                    <a:pt x="3218138" y="301204"/>
                    <a:pt x="3188195" y="296214"/>
                  </a:cubicBezTo>
                  <a:cubicBezTo>
                    <a:pt x="3166603" y="292615"/>
                    <a:pt x="3145265" y="287629"/>
                    <a:pt x="3123800" y="283336"/>
                  </a:cubicBezTo>
                  <a:cubicBezTo>
                    <a:pt x="3106628" y="287629"/>
                    <a:pt x="3085883" y="284883"/>
                    <a:pt x="3072285" y="296214"/>
                  </a:cubicBezTo>
                  <a:cubicBezTo>
                    <a:pt x="3020691" y="339209"/>
                    <a:pt x="3056225" y="454403"/>
                    <a:pt x="3059406" y="489398"/>
                  </a:cubicBezTo>
                  <a:cubicBezTo>
                    <a:pt x="3212594" y="479185"/>
                    <a:pt x="3243443" y="536994"/>
                    <a:pt x="3265468" y="437882"/>
                  </a:cubicBezTo>
                  <a:cubicBezTo>
                    <a:pt x="3271133" y="412391"/>
                    <a:pt x="3274054" y="386367"/>
                    <a:pt x="3278347" y="360609"/>
                  </a:cubicBezTo>
                  <a:cubicBezTo>
                    <a:pt x="3256882" y="352023"/>
                    <a:pt x="3236096" y="328208"/>
                    <a:pt x="3213953" y="334851"/>
                  </a:cubicBezTo>
                  <a:cubicBezTo>
                    <a:pt x="3173904" y="346865"/>
                    <a:pt x="3130503" y="431004"/>
                    <a:pt x="3110922" y="463640"/>
                  </a:cubicBezTo>
                  <a:cubicBezTo>
                    <a:pt x="3119508" y="506570"/>
                    <a:pt x="3115418" y="554159"/>
                    <a:pt x="3136679" y="592429"/>
                  </a:cubicBezTo>
                  <a:cubicBezTo>
                    <a:pt x="3143272" y="604296"/>
                    <a:pt x="3167425" y="590597"/>
                    <a:pt x="3175316" y="579550"/>
                  </a:cubicBezTo>
                  <a:cubicBezTo>
                    <a:pt x="3191097" y="557456"/>
                    <a:pt x="3192488" y="528034"/>
                    <a:pt x="3201074" y="502276"/>
                  </a:cubicBezTo>
                  <a:cubicBezTo>
                    <a:pt x="3196781" y="467932"/>
                    <a:pt x="3205004" y="429500"/>
                    <a:pt x="3188195" y="399245"/>
                  </a:cubicBezTo>
                  <a:cubicBezTo>
                    <a:pt x="3171827" y="369782"/>
                    <a:pt x="3084307" y="396841"/>
                    <a:pt x="3072285" y="399245"/>
                  </a:cubicBezTo>
                  <a:cubicBezTo>
                    <a:pt x="3050820" y="412124"/>
                    <a:pt x="3024375" y="419043"/>
                    <a:pt x="3007891" y="437882"/>
                  </a:cubicBezTo>
                  <a:cubicBezTo>
                    <a:pt x="2932108" y="524491"/>
                    <a:pt x="3037439" y="743012"/>
                    <a:pt x="3059406" y="772733"/>
                  </a:cubicBezTo>
                  <a:cubicBezTo>
                    <a:pt x="3087935" y="811331"/>
                    <a:pt x="3153851" y="789905"/>
                    <a:pt x="3201074" y="798491"/>
                  </a:cubicBezTo>
                  <a:cubicBezTo>
                    <a:pt x="3244003" y="789905"/>
                    <a:pt x="3289450" y="789571"/>
                    <a:pt x="3329862" y="772733"/>
                  </a:cubicBezTo>
                  <a:cubicBezTo>
                    <a:pt x="3348381" y="765017"/>
                    <a:pt x="3379836" y="673556"/>
                    <a:pt x="3381378" y="669702"/>
                  </a:cubicBezTo>
                  <a:cubicBezTo>
                    <a:pt x="3359079" y="547058"/>
                    <a:pt x="3392638" y="529962"/>
                    <a:pt x="3291226" y="489398"/>
                  </a:cubicBezTo>
                  <a:cubicBezTo>
                    <a:pt x="3270902" y="481268"/>
                    <a:pt x="3248296" y="480812"/>
                    <a:pt x="3226831" y="476519"/>
                  </a:cubicBezTo>
                  <a:cubicBezTo>
                    <a:pt x="3201073" y="497984"/>
                    <a:pt x="3168157" y="513015"/>
                    <a:pt x="3149558" y="540913"/>
                  </a:cubicBezTo>
                  <a:cubicBezTo>
                    <a:pt x="3135939" y="561341"/>
                    <a:pt x="3117214" y="663996"/>
                    <a:pt x="3110922" y="695460"/>
                  </a:cubicBezTo>
                  <a:cubicBezTo>
                    <a:pt x="3106629" y="682581"/>
                    <a:pt x="3111619" y="656823"/>
                    <a:pt x="3098043" y="656823"/>
                  </a:cubicBezTo>
                  <a:cubicBezTo>
                    <a:pt x="3082564" y="656823"/>
                    <a:pt x="3072285" y="679981"/>
                    <a:pt x="3072285" y="695460"/>
                  </a:cubicBezTo>
                  <a:cubicBezTo>
                    <a:pt x="3072285" y="892915"/>
                    <a:pt x="3042170" y="870018"/>
                    <a:pt x="3136679" y="901522"/>
                  </a:cubicBezTo>
                  <a:cubicBezTo>
                    <a:pt x="3158144" y="892936"/>
                    <a:pt x="3182262" y="889201"/>
                    <a:pt x="3201074" y="875764"/>
                  </a:cubicBezTo>
                  <a:cubicBezTo>
                    <a:pt x="3213669" y="866767"/>
                    <a:pt x="3233753" y="823283"/>
                    <a:pt x="3226831" y="837127"/>
                  </a:cubicBezTo>
                  <a:cubicBezTo>
                    <a:pt x="3215636" y="859516"/>
                    <a:pt x="3201074" y="880057"/>
                    <a:pt x="3188195" y="901522"/>
                  </a:cubicBezTo>
                  <a:cubicBezTo>
                    <a:pt x="3182237" y="931310"/>
                    <a:pt x="3154366" y="1033515"/>
                    <a:pt x="3188195" y="1056068"/>
                  </a:cubicBezTo>
                  <a:cubicBezTo>
                    <a:pt x="3207431" y="1068892"/>
                    <a:pt x="3205367" y="1013139"/>
                    <a:pt x="3213953" y="991674"/>
                  </a:cubicBezTo>
                  <a:cubicBezTo>
                    <a:pt x="3216467" y="979101"/>
                    <a:pt x="3248448" y="898118"/>
                    <a:pt x="3201074" y="888643"/>
                  </a:cubicBezTo>
                  <a:cubicBezTo>
                    <a:pt x="3185896" y="885607"/>
                    <a:pt x="3175316" y="905814"/>
                    <a:pt x="3162437" y="914400"/>
                  </a:cubicBezTo>
                  <a:cubicBezTo>
                    <a:pt x="3158144" y="935865"/>
                    <a:pt x="3154307" y="957426"/>
                    <a:pt x="3149558" y="978795"/>
                  </a:cubicBezTo>
                  <a:cubicBezTo>
                    <a:pt x="3145718" y="996074"/>
                    <a:pt x="3133208" y="1012954"/>
                    <a:pt x="3136679" y="1030310"/>
                  </a:cubicBezTo>
                  <a:cubicBezTo>
                    <a:pt x="3142327" y="1058549"/>
                    <a:pt x="3162437" y="1081825"/>
                    <a:pt x="3175316" y="1107583"/>
                  </a:cubicBezTo>
                  <a:cubicBezTo>
                    <a:pt x="3222539" y="1098997"/>
                    <a:pt x="3273405" y="1101939"/>
                    <a:pt x="3316984" y="1081826"/>
                  </a:cubicBezTo>
                  <a:cubicBezTo>
                    <a:pt x="3334416" y="1073781"/>
                    <a:pt x="3329166" y="1043886"/>
                    <a:pt x="3342741" y="1030310"/>
                  </a:cubicBezTo>
                  <a:cubicBezTo>
                    <a:pt x="3352340" y="1020710"/>
                    <a:pt x="3334904" y="1056342"/>
                    <a:pt x="3329862" y="1068947"/>
                  </a:cubicBezTo>
                  <a:cubicBezTo>
                    <a:pt x="3317720" y="1099303"/>
                    <a:pt x="3304105" y="1129048"/>
                    <a:pt x="3291226" y="1159099"/>
                  </a:cubicBezTo>
                  <a:cubicBezTo>
                    <a:pt x="3283503" y="1205438"/>
                    <a:pt x="3260733" y="1296712"/>
                    <a:pt x="3291226" y="1339403"/>
                  </a:cubicBezTo>
                  <a:cubicBezTo>
                    <a:pt x="3301514" y="1353806"/>
                    <a:pt x="3325569" y="1330817"/>
                    <a:pt x="3342741" y="1326524"/>
                  </a:cubicBezTo>
                  <a:cubicBezTo>
                    <a:pt x="3348089" y="1310481"/>
                    <a:pt x="3385210" y="1209767"/>
                    <a:pt x="3381378" y="1184857"/>
                  </a:cubicBezTo>
                  <a:cubicBezTo>
                    <a:pt x="3375801" y="1148604"/>
                    <a:pt x="3355620" y="1116170"/>
                    <a:pt x="3342741" y="1081826"/>
                  </a:cubicBezTo>
                  <a:cubicBezTo>
                    <a:pt x="3316983" y="1086119"/>
                    <a:pt x="3288295" y="1082023"/>
                    <a:pt x="3265468" y="1094705"/>
                  </a:cubicBezTo>
                  <a:cubicBezTo>
                    <a:pt x="3246704" y="1105129"/>
                    <a:pt x="3236430" y="1127021"/>
                    <a:pt x="3226831" y="1146220"/>
                  </a:cubicBezTo>
                  <a:cubicBezTo>
                    <a:pt x="3199203" y="1201476"/>
                    <a:pt x="3202326" y="1231363"/>
                    <a:pt x="3188195" y="1287888"/>
                  </a:cubicBezTo>
                  <a:cubicBezTo>
                    <a:pt x="3184902" y="1301058"/>
                    <a:pt x="3179609" y="1313645"/>
                    <a:pt x="3175316" y="1326524"/>
                  </a:cubicBezTo>
                  <a:cubicBezTo>
                    <a:pt x="3188195" y="1339403"/>
                    <a:pt x="3196033" y="1361903"/>
                    <a:pt x="3213953" y="1365161"/>
                  </a:cubicBezTo>
                  <a:cubicBezTo>
                    <a:pt x="3248006" y="1371352"/>
                    <a:pt x="3284149" y="1363227"/>
                    <a:pt x="3316984" y="1352282"/>
                  </a:cubicBezTo>
                  <a:cubicBezTo>
                    <a:pt x="3341763" y="1344022"/>
                    <a:pt x="3388371" y="1293774"/>
                    <a:pt x="3407136" y="1275009"/>
                  </a:cubicBezTo>
                  <a:cubicBezTo>
                    <a:pt x="3411429" y="1257837"/>
                    <a:pt x="3427930" y="1207661"/>
                    <a:pt x="3420014" y="1223493"/>
                  </a:cubicBezTo>
                  <a:cubicBezTo>
                    <a:pt x="3390115" y="1283290"/>
                    <a:pt x="3383059" y="1319802"/>
                    <a:pt x="3368499" y="1378040"/>
                  </a:cubicBezTo>
                  <a:cubicBezTo>
                    <a:pt x="3342162" y="1667747"/>
                    <a:pt x="3372903" y="1453854"/>
                    <a:pt x="3316984" y="1262130"/>
                  </a:cubicBezTo>
                  <a:cubicBezTo>
                    <a:pt x="3301753" y="1209909"/>
                    <a:pt x="3226475" y="1197617"/>
                    <a:pt x="3188195" y="1184857"/>
                  </a:cubicBezTo>
                  <a:cubicBezTo>
                    <a:pt x="3185454" y="1187598"/>
                    <a:pt x="3029364" y="1317329"/>
                    <a:pt x="3110922" y="1352282"/>
                  </a:cubicBezTo>
                  <a:cubicBezTo>
                    <a:pt x="3148147" y="1368236"/>
                    <a:pt x="3179609" y="1309353"/>
                    <a:pt x="3213953" y="1287888"/>
                  </a:cubicBezTo>
                  <a:cubicBezTo>
                    <a:pt x="3226832" y="1266423"/>
                    <a:pt x="3241394" y="1245882"/>
                    <a:pt x="3252589" y="1223493"/>
                  </a:cubicBezTo>
                  <a:cubicBezTo>
                    <a:pt x="3270511" y="1187649"/>
                    <a:pt x="3292082" y="1117894"/>
                    <a:pt x="3304105" y="1081826"/>
                  </a:cubicBezTo>
                  <a:cubicBezTo>
                    <a:pt x="3299812" y="1051775"/>
                    <a:pt x="3314930" y="1010637"/>
                    <a:pt x="3291226" y="991674"/>
                  </a:cubicBezTo>
                  <a:cubicBezTo>
                    <a:pt x="3274465" y="978265"/>
                    <a:pt x="3246498" y="1009947"/>
                    <a:pt x="3239710" y="1030310"/>
                  </a:cubicBezTo>
                  <a:cubicBezTo>
                    <a:pt x="3223363" y="1079351"/>
                    <a:pt x="3231124" y="1133341"/>
                    <a:pt x="3226831" y="1184857"/>
                  </a:cubicBezTo>
                  <a:cubicBezTo>
                    <a:pt x="3231124" y="1232079"/>
                    <a:pt x="3222100" y="1282498"/>
                    <a:pt x="3239710" y="1326524"/>
                  </a:cubicBezTo>
                  <a:cubicBezTo>
                    <a:pt x="3244752" y="1339129"/>
                    <a:pt x="3268747" y="1323244"/>
                    <a:pt x="3278347" y="1313645"/>
                  </a:cubicBezTo>
                  <a:cubicBezTo>
                    <a:pt x="3287946" y="1304046"/>
                    <a:pt x="3286933" y="1287888"/>
                    <a:pt x="3291226" y="1275009"/>
                  </a:cubicBezTo>
                  <a:cubicBezTo>
                    <a:pt x="3278347" y="1232079"/>
                    <a:pt x="3286619" y="1175388"/>
                    <a:pt x="3252589" y="1146220"/>
                  </a:cubicBezTo>
                  <a:cubicBezTo>
                    <a:pt x="3234151" y="1130416"/>
                    <a:pt x="3214545" y="1177530"/>
                    <a:pt x="3201074" y="1197736"/>
                  </a:cubicBezTo>
                  <a:cubicBezTo>
                    <a:pt x="3188250" y="1216972"/>
                    <a:pt x="3183902" y="1240665"/>
                    <a:pt x="3175316" y="1262130"/>
                  </a:cubicBezTo>
                  <a:cubicBezTo>
                    <a:pt x="3171023" y="1292181"/>
                    <a:pt x="3148861" y="1325131"/>
                    <a:pt x="3162437" y="1352282"/>
                  </a:cubicBezTo>
                  <a:cubicBezTo>
                    <a:pt x="3170353" y="1368114"/>
                    <a:pt x="3200355" y="1350735"/>
                    <a:pt x="3213953" y="1339403"/>
                  </a:cubicBezTo>
                  <a:cubicBezTo>
                    <a:pt x="3231444" y="1324827"/>
                    <a:pt x="3262501" y="1219515"/>
                    <a:pt x="3265468" y="1210614"/>
                  </a:cubicBezTo>
                  <a:cubicBezTo>
                    <a:pt x="3256882" y="1150513"/>
                    <a:pt x="3278155" y="1077298"/>
                    <a:pt x="3239710" y="1030310"/>
                  </a:cubicBezTo>
                  <a:cubicBezTo>
                    <a:pt x="3219007" y="1005006"/>
                    <a:pt x="3174862" y="1048244"/>
                    <a:pt x="3149558" y="1068947"/>
                  </a:cubicBezTo>
                  <a:cubicBezTo>
                    <a:pt x="3098611" y="1110631"/>
                    <a:pt x="3077365" y="1208253"/>
                    <a:pt x="3059406" y="1262130"/>
                  </a:cubicBezTo>
                  <a:cubicBezTo>
                    <a:pt x="3055113" y="1305060"/>
                    <a:pt x="3044372" y="1347829"/>
                    <a:pt x="3046527" y="1390919"/>
                  </a:cubicBezTo>
                  <a:cubicBezTo>
                    <a:pt x="3048713" y="1434644"/>
                    <a:pt x="3049082" y="1482582"/>
                    <a:pt x="3072285" y="1519707"/>
                  </a:cubicBezTo>
                  <a:cubicBezTo>
                    <a:pt x="3080489" y="1532833"/>
                    <a:pt x="3099353" y="1504233"/>
                    <a:pt x="3110922" y="1493950"/>
                  </a:cubicBezTo>
                  <a:cubicBezTo>
                    <a:pt x="3174073" y="1437816"/>
                    <a:pt x="3210241" y="1390956"/>
                    <a:pt x="3265468" y="1326524"/>
                  </a:cubicBezTo>
                  <a:cubicBezTo>
                    <a:pt x="3284763" y="1249345"/>
                    <a:pt x="3333606" y="1127948"/>
                    <a:pt x="3291226" y="1043189"/>
                  </a:cubicBezTo>
                  <a:cubicBezTo>
                    <a:pt x="3284304" y="1029345"/>
                    <a:pt x="3265468" y="1060361"/>
                    <a:pt x="3252589" y="1068947"/>
                  </a:cubicBezTo>
                  <a:cubicBezTo>
                    <a:pt x="3226831" y="1141927"/>
                    <a:pt x="3192561" y="1212441"/>
                    <a:pt x="3175316" y="1287888"/>
                  </a:cubicBezTo>
                  <a:cubicBezTo>
                    <a:pt x="3157992" y="1363682"/>
                    <a:pt x="3149558" y="1441958"/>
                    <a:pt x="3149558" y="1519707"/>
                  </a:cubicBezTo>
                  <a:cubicBezTo>
                    <a:pt x="3149558" y="2030835"/>
                    <a:pt x="3102528" y="1902165"/>
                    <a:pt x="3226831" y="2150772"/>
                  </a:cubicBezTo>
                  <a:cubicBezTo>
                    <a:pt x="3269761" y="2125014"/>
                    <a:pt x="3323281" y="2111717"/>
                    <a:pt x="3355620" y="2073499"/>
                  </a:cubicBezTo>
                  <a:cubicBezTo>
                    <a:pt x="3375228" y="2050326"/>
                    <a:pt x="3364734" y="2013468"/>
                    <a:pt x="3368499" y="1983347"/>
                  </a:cubicBezTo>
                  <a:cubicBezTo>
                    <a:pt x="3373321" y="1944773"/>
                    <a:pt x="3377085" y="1906074"/>
                    <a:pt x="3381378" y="1867437"/>
                  </a:cubicBezTo>
                  <a:cubicBezTo>
                    <a:pt x="3374732" y="1827560"/>
                    <a:pt x="3394146" y="1687133"/>
                    <a:pt x="3304105" y="1687133"/>
                  </a:cubicBezTo>
                  <a:cubicBezTo>
                    <a:pt x="3264526" y="1687133"/>
                    <a:pt x="3226832" y="1704305"/>
                    <a:pt x="3188195" y="1712891"/>
                  </a:cubicBezTo>
                  <a:cubicBezTo>
                    <a:pt x="3094063" y="1863501"/>
                    <a:pt x="3115654" y="1816179"/>
                    <a:pt x="3033648" y="2034862"/>
                  </a:cubicBezTo>
                  <a:cubicBezTo>
                    <a:pt x="3022674" y="2064125"/>
                    <a:pt x="3000311" y="2094694"/>
                    <a:pt x="3007891" y="2125014"/>
                  </a:cubicBezTo>
                  <a:cubicBezTo>
                    <a:pt x="3012308" y="2142683"/>
                    <a:pt x="3036678" y="2101699"/>
                    <a:pt x="3046527" y="2086378"/>
                  </a:cubicBezTo>
                  <a:cubicBezTo>
                    <a:pt x="3075615" y="2041130"/>
                    <a:pt x="3098042" y="1991933"/>
                    <a:pt x="3123800" y="1944710"/>
                  </a:cubicBezTo>
                  <a:cubicBezTo>
                    <a:pt x="3132386" y="1893195"/>
                    <a:pt x="3147074" y="1842331"/>
                    <a:pt x="3149558" y="1790164"/>
                  </a:cubicBezTo>
                  <a:cubicBezTo>
                    <a:pt x="3151407" y="1751334"/>
                    <a:pt x="3175553" y="1674254"/>
                    <a:pt x="3136679" y="1674254"/>
                  </a:cubicBezTo>
                  <a:cubicBezTo>
                    <a:pt x="3094398" y="1674254"/>
                    <a:pt x="3100216" y="1750653"/>
                    <a:pt x="3085164" y="1790164"/>
                  </a:cubicBezTo>
                  <a:cubicBezTo>
                    <a:pt x="3065833" y="1840909"/>
                    <a:pt x="3050820" y="1893195"/>
                    <a:pt x="3033648" y="1944710"/>
                  </a:cubicBezTo>
                  <a:cubicBezTo>
                    <a:pt x="3029355" y="2000519"/>
                    <a:pt x="3020769" y="2056162"/>
                    <a:pt x="3020769" y="2112136"/>
                  </a:cubicBezTo>
                  <a:cubicBezTo>
                    <a:pt x="3020769" y="2151010"/>
                    <a:pt x="3003784" y="2203159"/>
                    <a:pt x="3033648" y="2228045"/>
                  </a:cubicBezTo>
                  <a:cubicBezTo>
                    <a:pt x="3054765" y="2245642"/>
                    <a:pt x="3079654" y="2196962"/>
                    <a:pt x="3098043" y="2176530"/>
                  </a:cubicBezTo>
                  <a:cubicBezTo>
                    <a:pt x="3131151" y="2139743"/>
                    <a:pt x="3195809" y="2016007"/>
                    <a:pt x="3213953" y="1983347"/>
                  </a:cubicBezTo>
                  <a:cubicBezTo>
                    <a:pt x="3245400" y="1794660"/>
                    <a:pt x="3246188" y="1880623"/>
                    <a:pt x="3226831" y="1725769"/>
                  </a:cubicBezTo>
                  <a:cubicBezTo>
                    <a:pt x="3218245" y="1747234"/>
                    <a:pt x="3205918" y="1767559"/>
                    <a:pt x="3201074" y="1790164"/>
                  </a:cubicBezTo>
                  <a:cubicBezTo>
                    <a:pt x="3178660" y="1894767"/>
                    <a:pt x="3188460" y="1908193"/>
                    <a:pt x="3201074" y="2009105"/>
                  </a:cubicBezTo>
                  <a:cubicBezTo>
                    <a:pt x="3233851" y="1932625"/>
                    <a:pt x="3248098" y="1909859"/>
                    <a:pt x="3265468" y="1828800"/>
                  </a:cubicBezTo>
                  <a:cubicBezTo>
                    <a:pt x="3271828" y="1799118"/>
                    <a:pt x="3274054" y="1768699"/>
                    <a:pt x="3278347" y="1738648"/>
                  </a:cubicBezTo>
                  <a:cubicBezTo>
                    <a:pt x="3262604" y="1686172"/>
                    <a:pt x="3274114" y="1596981"/>
                    <a:pt x="3201074" y="1596981"/>
                  </a:cubicBezTo>
                  <a:cubicBezTo>
                    <a:pt x="3187498" y="1596981"/>
                    <a:pt x="3175316" y="1605567"/>
                    <a:pt x="3162437" y="1609860"/>
                  </a:cubicBezTo>
                  <a:cubicBezTo>
                    <a:pt x="3088647" y="1708244"/>
                    <a:pt x="3073625" y="1701112"/>
                    <a:pt x="3175316" y="1893195"/>
                  </a:cubicBezTo>
                  <a:cubicBezTo>
                    <a:pt x="3185558" y="1912541"/>
                    <a:pt x="3218245" y="1884609"/>
                    <a:pt x="3239710" y="1880316"/>
                  </a:cubicBezTo>
                  <a:cubicBezTo>
                    <a:pt x="3256882" y="1863144"/>
                    <a:pt x="3276055" y="1847763"/>
                    <a:pt x="3291226" y="1828800"/>
                  </a:cubicBezTo>
                  <a:cubicBezTo>
                    <a:pt x="3344802" y="1761829"/>
                    <a:pt x="3347523" y="1740370"/>
                    <a:pt x="3381378" y="1661375"/>
                  </a:cubicBezTo>
                  <a:cubicBezTo>
                    <a:pt x="3377085" y="1639910"/>
                    <a:pt x="3388078" y="1606770"/>
                    <a:pt x="3368499" y="1596981"/>
                  </a:cubicBezTo>
                  <a:cubicBezTo>
                    <a:pt x="3352208" y="1588836"/>
                    <a:pt x="3336626" y="1618706"/>
                    <a:pt x="3329862" y="1635617"/>
                  </a:cubicBezTo>
                  <a:cubicBezTo>
                    <a:pt x="3318588" y="1663802"/>
                    <a:pt x="3323569" y="1696136"/>
                    <a:pt x="3316984" y="1725769"/>
                  </a:cubicBezTo>
                  <a:cubicBezTo>
                    <a:pt x="3306366" y="1773551"/>
                    <a:pt x="3291226" y="1820214"/>
                    <a:pt x="3278347" y="1867437"/>
                  </a:cubicBezTo>
                  <a:cubicBezTo>
                    <a:pt x="3291226" y="2009105"/>
                    <a:pt x="3292949" y="2152233"/>
                    <a:pt x="3316984" y="2292440"/>
                  </a:cubicBezTo>
                  <a:cubicBezTo>
                    <a:pt x="3319599" y="2307696"/>
                    <a:pt x="3357160" y="2302796"/>
                    <a:pt x="3355620" y="2318198"/>
                  </a:cubicBezTo>
                  <a:cubicBezTo>
                    <a:pt x="3351799" y="2356405"/>
                    <a:pt x="3319495" y="2386051"/>
                    <a:pt x="3304105" y="2421229"/>
                  </a:cubicBezTo>
                  <a:cubicBezTo>
                    <a:pt x="3289403" y="2454833"/>
                    <a:pt x="3272661" y="2488293"/>
                    <a:pt x="3265468" y="2524260"/>
                  </a:cubicBezTo>
                  <a:cubicBezTo>
                    <a:pt x="3262432" y="2539438"/>
                    <a:pt x="3284304" y="2499468"/>
                    <a:pt x="3291226" y="2485623"/>
                  </a:cubicBezTo>
                  <a:cubicBezTo>
                    <a:pt x="3305847" y="2456380"/>
                    <a:pt x="3316983" y="2425522"/>
                    <a:pt x="3329862" y="2395471"/>
                  </a:cubicBezTo>
                  <a:cubicBezTo>
                    <a:pt x="3345412" y="2271070"/>
                    <a:pt x="3360631" y="2263825"/>
                    <a:pt x="3291226" y="2125014"/>
                  </a:cubicBezTo>
                  <a:cubicBezTo>
                    <a:pt x="3277650" y="2097863"/>
                    <a:pt x="3248296" y="2082085"/>
                    <a:pt x="3226831" y="2060620"/>
                  </a:cubicBezTo>
                  <a:cubicBezTo>
                    <a:pt x="3192487" y="2069206"/>
                    <a:pt x="3152430" y="2065556"/>
                    <a:pt x="3123800" y="2086378"/>
                  </a:cubicBezTo>
                  <a:cubicBezTo>
                    <a:pt x="3100510" y="2103316"/>
                    <a:pt x="3094271" y="2136331"/>
                    <a:pt x="3085164" y="2163651"/>
                  </a:cubicBezTo>
                  <a:cubicBezTo>
                    <a:pt x="3064089" y="2226876"/>
                    <a:pt x="3050820" y="2292440"/>
                    <a:pt x="3033648" y="2356834"/>
                  </a:cubicBezTo>
                  <a:cubicBezTo>
                    <a:pt x="3029787" y="2395443"/>
                    <a:pt x="2999524" y="2562364"/>
                    <a:pt x="3046527" y="2601533"/>
                  </a:cubicBezTo>
                  <a:cubicBezTo>
                    <a:pt x="3065183" y="2617080"/>
                    <a:pt x="3080871" y="2567189"/>
                    <a:pt x="3098043" y="2550017"/>
                  </a:cubicBezTo>
                  <a:cubicBezTo>
                    <a:pt x="3115215" y="2511380"/>
                    <a:pt x="3136947" y="2474463"/>
                    <a:pt x="3149558" y="2434107"/>
                  </a:cubicBezTo>
                  <a:cubicBezTo>
                    <a:pt x="3178596" y="2341185"/>
                    <a:pt x="3151849" y="2275135"/>
                    <a:pt x="3136679" y="2176530"/>
                  </a:cubicBezTo>
                  <a:cubicBezTo>
                    <a:pt x="3123800" y="2197995"/>
                    <a:pt x="3104493" y="2216737"/>
                    <a:pt x="3098043" y="2240924"/>
                  </a:cubicBezTo>
                  <a:cubicBezTo>
                    <a:pt x="3095616" y="2250026"/>
                    <a:pt x="3072397" y="2510144"/>
                    <a:pt x="3072285" y="2511381"/>
                  </a:cubicBezTo>
                  <a:cubicBezTo>
                    <a:pt x="3080522" y="2585510"/>
                    <a:pt x="3070020" y="2652718"/>
                    <a:pt x="3136679" y="2704564"/>
                  </a:cubicBezTo>
                  <a:cubicBezTo>
                    <a:pt x="3153958" y="2718003"/>
                    <a:pt x="3179609" y="2713150"/>
                    <a:pt x="3201074" y="2717443"/>
                  </a:cubicBezTo>
                  <a:cubicBezTo>
                    <a:pt x="3213953" y="2708857"/>
                    <a:pt x="3231124" y="2704564"/>
                    <a:pt x="3239710" y="2691685"/>
                  </a:cubicBezTo>
                  <a:cubicBezTo>
                    <a:pt x="3303413" y="2596131"/>
                    <a:pt x="3277916" y="2600384"/>
                    <a:pt x="3239710" y="2498502"/>
                  </a:cubicBezTo>
                  <a:cubicBezTo>
                    <a:pt x="3163255" y="2574957"/>
                    <a:pt x="3148289" y="2568606"/>
                    <a:pt x="3123800" y="2678806"/>
                  </a:cubicBezTo>
                  <a:cubicBezTo>
                    <a:pt x="3114441" y="2720922"/>
                    <a:pt x="3070864" y="2823618"/>
                    <a:pt x="3110922" y="2807595"/>
                  </a:cubicBezTo>
                  <a:cubicBezTo>
                    <a:pt x="3164399" y="2786204"/>
                    <a:pt x="3188195" y="2653048"/>
                    <a:pt x="3188195" y="2653048"/>
                  </a:cubicBezTo>
                  <a:cubicBezTo>
                    <a:pt x="3183902" y="2592947"/>
                    <a:pt x="3192187" y="2530588"/>
                    <a:pt x="3175316" y="2472744"/>
                  </a:cubicBezTo>
                  <a:cubicBezTo>
                    <a:pt x="3145032" y="2368914"/>
                    <a:pt x="3085629" y="2322204"/>
                    <a:pt x="2995012" y="2279561"/>
                  </a:cubicBezTo>
                  <a:cubicBezTo>
                    <a:pt x="2958162" y="2262220"/>
                    <a:pt x="2917739" y="2253803"/>
                    <a:pt x="2879102" y="2240924"/>
                  </a:cubicBezTo>
                  <a:cubicBezTo>
                    <a:pt x="2823293" y="2262389"/>
                    <a:pt x="2756862" y="2266158"/>
                    <a:pt x="2711676" y="2305319"/>
                  </a:cubicBezTo>
                  <a:cubicBezTo>
                    <a:pt x="2684924" y="2328504"/>
                    <a:pt x="2694027" y="2373890"/>
                    <a:pt x="2685919" y="2408350"/>
                  </a:cubicBezTo>
                  <a:cubicBezTo>
                    <a:pt x="2676854" y="2446877"/>
                    <a:pt x="2668747" y="2485623"/>
                    <a:pt x="2660161" y="2524260"/>
                  </a:cubicBezTo>
                  <a:cubicBezTo>
                    <a:pt x="2675419" y="2600551"/>
                    <a:pt x="2658107" y="2662839"/>
                    <a:pt x="2737434" y="2691685"/>
                  </a:cubicBezTo>
                  <a:cubicBezTo>
                    <a:pt x="2765962" y="2702059"/>
                    <a:pt x="2797535" y="2700271"/>
                    <a:pt x="2827586" y="2704564"/>
                  </a:cubicBezTo>
                  <a:cubicBezTo>
                    <a:pt x="2861930" y="2700271"/>
                    <a:pt x="2897782" y="2702630"/>
                    <a:pt x="2930617" y="2691685"/>
                  </a:cubicBezTo>
                  <a:cubicBezTo>
                    <a:pt x="3017115" y="2662852"/>
                    <a:pt x="3030353" y="2628668"/>
                    <a:pt x="3085164" y="2562896"/>
                  </a:cubicBezTo>
                  <a:cubicBezTo>
                    <a:pt x="3093534" y="2541972"/>
                    <a:pt x="3135567" y="2431723"/>
                    <a:pt x="3149558" y="2421229"/>
                  </a:cubicBezTo>
                  <a:cubicBezTo>
                    <a:pt x="3160418" y="2413084"/>
                    <a:pt x="3156923" y="2447460"/>
                    <a:pt x="3162437" y="2459865"/>
                  </a:cubicBezTo>
                  <a:cubicBezTo>
                    <a:pt x="3174133" y="2486181"/>
                    <a:pt x="3184559" y="2513546"/>
                    <a:pt x="3201074" y="2537138"/>
                  </a:cubicBezTo>
                  <a:cubicBezTo>
                    <a:pt x="3241822" y="2595349"/>
                    <a:pt x="3246000" y="2587007"/>
                    <a:pt x="3304105" y="2601533"/>
                  </a:cubicBezTo>
                  <a:cubicBezTo>
                    <a:pt x="3295519" y="2562896"/>
                    <a:pt x="3302095" y="2517286"/>
                    <a:pt x="3278347" y="2485623"/>
                  </a:cubicBezTo>
                  <a:cubicBezTo>
                    <a:pt x="3267727" y="2471463"/>
                    <a:pt x="3237451" y="2484342"/>
                    <a:pt x="3226831" y="2498502"/>
                  </a:cubicBezTo>
                  <a:cubicBezTo>
                    <a:pt x="3208079" y="2523505"/>
                    <a:pt x="3211586" y="2559222"/>
                    <a:pt x="3201074" y="2588654"/>
                  </a:cubicBezTo>
                  <a:cubicBezTo>
                    <a:pt x="3116155" y="2826429"/>
                    <a:pt x="3203892" y="2533714"/>
                    <a:pt x="3136679" y="2768958"/>
                  </a:cubicBezTo>
                  <a:cubicBezTo>
                    <a:pt x="3145265" y="2824766"/>
                    <a:pt x="3124664" y="2894413"/>
                    <a:pt x="3162437" y="2936383"/>
                  </a:cubicBezTo>
                  <a:cubicBezTo>
                    <a:pt x="3212874" y="2992424"/>
                    <a:pt x="3283792" y="2845744"/>
                    <a:pt x="3291226" y="2833353"/>
                  </a:cubicBezTo>
                  <a:cubicBezTo>
                    <a:pt x="3296126" y="2808855"/>
                    <a:pt x="3317627" y="2715193"/>
                    <a:pt x="3291226" y="2807595"/>
                  </a:cubicBezTo>
                  <a:cubicBezTo>
                    <a:pt x="3286363" y="2824614"/>
                    <a:pt x="3268529" y="2844383"/>
                    <a:pt x="3278347" y="2859110"/>
                  </a:cubicBezTo>
                  <a:cubicBezTo>
                    <a:pt x="3285878" y="2870406"/>
                    <a:pt x="3304105" y="2850524"/>
                    <a:pt x="3316984" y="2846231"/>
                  </a:cubicBezTo>
                  <a:cubicBezTo>
                    <a:pt x="3293562" y="2775968"/>
                    <a:pt x="3304636" y="2770791"/>
                    <a:pt x="3213953" y="2897747"/>
                  </a:cubicBezTo>
                  <a:cubicBezTo>
                    <a:pt x="3194950" y="2924351"/>
                    <a:pt x="3189017" y="2958214"/>
                    <a:pt x="3175316" y="2987899"/>
                  </a:cubicBezTo>
                  <a:cubicBezTo>
                    <a:pt x="3163248" y="3014046"/>
                    <a:pt x="3149558" y="3039414"/>
                    <a:pt x="3136679" y="3065172"/>
                  </a:cubicBezTo>
                  <a:cubicBezTo>
                    <a:pt x="3140972" y="3133859"/>
                    <a:pt x="3126653" y="3206336"/>
                    <a:pt x="3149558" y="3271234"/>
                  </a:cubicBezTo>
                  <a:cubicBezTo>
                    <a:pt x="3156844" y="3291876"/>
                    <a:pt x="3192283" y="3287209"/>
                    <a:pt x="3213953" y="3284113"/>
                  </a:cubicBezTo>
                  <a:cubicBezTo>
                    <a:pt x="3254270" y="3278353"/>
                    <a:pt x="3291226" y="3258355"/>
                    <a:pt x="3329862" y="3245476"/>
                  </a:cubicBezTo>
                  <a:cubicBezTo>
                    <a:pt x="3383635" y="3200666"/>
                    <a:pt x="3432192" y="3172601"/>
                    <a:pt x="3458651" y="3103809"/>
                  </a:cubicBezTo>
                  <a:cubicBezTo>
                    <a:pt x="3469548" y="3075477"/>
                    <a:pt x="3467237" y="3043708"/>
                    <a:pt x="3471530" y="3013657"/>
                  </a:cubicBezTo>
                  <a:cubicBezTo>
                    <a:pt x="3458651" y="3000778"/>
                    <a:pt x="3449634" y="2967845"/>
                    <a:pt x="3432893" y="2975020"/>
                  </a:cubicBezTo>
                  <a:cubicBezTo>
                    <a:pt x="3404439" y="2987214"/>
                    <a:pt x="3394734" y="3024366"/>
                    <a:pt x="3381378" y="3052293"/>
                  </a:cubicBezTo>
                  <a:cubicBezTo>
                    <a:pt x="3347325" y="3123494"/>
                    <a:pt x="3291226" y="3271234"/>
                    <a:pt x="3291226" y="3271234"/>
                  </a:cubicBezTo>
                  <a:cubicBezTo>
                    <a:pt x="3278347" y="3202547"/>
                    <a:pt x="3292368" y="3122630"/>
                    <a:pt x="3252589" y="3065172"/>
                  </a:cubicBezTo>
                  <a:cubicBezTo>
                    <a:pt x="3236197" y="3041495"/>
                    <a:pt x="3192254" y="3080519"/>
                    <a:pt x="3175316" y="3103809"/>
                  </a:cubicBezTo>
                  <a:cubicBezTo>
                    <a:pt x="3166746" y="3115593"/>
                    <a:pt x="3142590" y="3241680"/>
                    <a:pt x="3136679" y="3271234"/>
                  </a:cubicBezTo>
                  <a:cubicBezTo>
                    <a:pt x="3145265" y="3296992"/>
                    <a:pt x="3135496" y="3351875"/>
                    <a:pt x="3162437" y="3348507"/>
                  </a:cubicBezTo>
                  <a:cubicBezTo>
                    <a:pt x="3176948" y="3346693"/>
                    <a:pt x="3314342" y="3158847"/>
                    <a:pt x="3316984" y="3155324"/>
                  </a:cubicBezTo>
                  <a:cubicBezTo>
                    <a:pt x="3329863" y="3112395"/>
                    <a:pt x="3340703" y="3068800"/>
                    <a:pt x="3355620" y="3026536"/>
                  </a:cubicBezTo>
                  <a:cubicBezTo>
                    <a:pt x="3366501" y="2995705"/>
                    <a:pt x="3390437" y="2968854"/>
                    <a:pt x="3394257" y="2936383"/>
                  </a:cubicBezTo>
                  <a:cubicBezTo>
                    <a:pt x="3399298" y="2893535"/>
                    <a:pt x="3385671" y="2850524"/>
                    <a:pt x="3381378" y="2807595"/>
                  </a:cubicBezTo>
                  <a:cubicBezTo>
                    <a:pt x="3358781" y="2860321"/>
                    <a:pt x="3261613" y="3073263"/>
                    <a:pt x="3252589" y="3142445"/>
                  </a:cubicBezTo>
                  <a:cubicBezTo>
                    <a:pt x="3233778" y="3286660"/>
                    <a:pt x="3229909" y="3272260"/>
                    <a:pt x="3304105" y="3296992"/>
                  </a:cubicBezTo>
                  <a:cubicBezTo>
                    <a:pt x="3308398" y="3279820"/>
                    <a:pt x="3316984" y="3263176"/>
                    <a:pt x="3316984" y="3245476"/>
                  </a:cubicBezTo>
                  <a:cubicBezTo>
                    <a:pt x="3316984" y="3215120"/>
                    <a:pt x="3332006" y="3167281"/>
                    <a:pt x="3304105" y="3155324"/>
                  </a:cubicBezTo>
                  <a:cubicBezTo>
                    <a:pt x="3269302" y="3140409"/>
                    <a:pt x="3188149" y="3255192"/>
                    <a:pt x="3175316" y="3271234"/>
                  </a:cubicBezTo>
                  <a:cubicBezTo>
                    <a:pt x="3166730" y="3301285"/>
                    <a:pt x="3157138" y="3331066"/>
                    <a:pt x="3149558" y="3361386"/>
                  </a:cubicBezTo>
                  <a:cubicBezTo>
                    <a:pt x="3131775" y="3432519"/>
                    <a:pt x="3127491" y="3517664"/>
                    <a:pt x="3149558" y="3296992"/>
                  </a:cubicBezTo>
                  <a:cubicBezTo>
                    <a:pt x="3140972" y="3245476"/>
                    <a:pt x="3173824" y="3157452"/>
                    <a:pt x="3123800" y="3142445"/>
                  </a:cubicBezTo>
                  <a:cubicBezTo>
                    <a:pt x="3046427" y="3119233"/>
                    <a:pt x="3006905" y="3306882"/>
                    <a:pt x="2995012" y="3348507"/>
                  </a:cubicBezTo>
                  <a:cubicBezTo>
                    <a:pt x="3016477" y="3421487"/>
                    <a:pt x="3001648" y="3517941"/>
                    <a:pt x="3059406" y="3567448"/>
                  </a:cubicBezTo>
                  <a:cubicBezTo>
                    <a:pt x="3130731" y="3628584"/>
                    <a:pt x="3201001" y="3451684"/>
                    <a:pt x="3213953" y="3425781"/>
                  </a:cubicBezTo>
                  <a:cubicBezTo>
                    <a:pt x="3219737" y="3385289"/>
                    <a:pt x="3246209" y="3295968"/>
                    <a:pt x="3201074" y="3258355"/>
                  </a:cubicBezTo>
                  <a:cubicBezTo>
                    <a:pt x="3187476" y="3247023"/>
                    <a:pt x="3166730" y="3266941"/>
                    <a:pt x="3149558" y="3271234"/>
                  </a:cubicBezTo>
                  <a:cubicBezTo>
                    <a:pt x="3029974" y="3525349"/>
                    <a:pt x="3055434" y="3410011"/>
                    <a:pt x="3033648" y="3606085"/>
                  </a:cubicBezTo>
                  <a:cubicBezTo>
                    <a:pt x="3042234" y="3670479"/>
                    <a:pt x="3030353" y="3741162"/>
                    <a:pt x="3059406" y="3799268"/>
                  </a:cubicBezTo>
                  <a:cubicBezTo>
                    <a:pt x="3073383" y="3827222"/>
                    <a:pt x="3082937" y="3740290"/>
                    <a:pt x="3085164" y="3709116"/>
                  </a:cubicBezTo>
                  <a:cubicBezTo>
                    <a:pt x="3087327" y="3678837"/>
                    <a:pt x="3076578" y="3649015"/>
                    <a:pt x="3072285" y="3618964"/>
                  </a:cubicBezTo>
                  <a:cubicBezTo>
                    <a:pt x="3067567" y="3630758"/>
                    <a:pt x="3014372" y="3729740"/>
                    <a:pt x="3059406" y="3747753"/>
                  </a:cubicBezTo>
                  <a:cubicBezTo>
                    <a:pt x="3079336" y="3755725"/>
                    <a:pt x="3093750" y="3721995"/>
                    <a:pt x="3110922" y="3709116"/>
                  </a:cubicBezTo>
                  <a:cubicBezTo>
                    <a:pt x="3128094" y="3674772"/>
                    <a:pt x="3143387" y="3639423"/>
                    <a:pt x="3162437" y="3606085"/>
                  </a:cubicBezTo>
                  <a:cubicBezTo>
                    <a:pt x="3177796" y="3579207"/>
                    <a:pt x="3210336" y="3559557"/>
                    <a:pt x="3213953" y="3528812"/>
                  </a:cubicBezTo>
                  <a:cubicBezTo>
                    <a:pt x="3219561" y="3481144"/>
                    <a:pt x="3196781" y="3434367"/>
                    <a:pt x="3188195" y="3387144"/>
                  </a:cubicBezTo>
                  <a:cubicBezTo>
                    <a:pt x="3158144" y="3404316"/>
                    <a:pt x="3118810" y="3410971"/>
                    <a:pt x="3098043" y="3438660"/>
                  </a:cubicBezTo>
                  <a:cubicBezTo>
                    <a:pt x="3051966" y="3500096"/>
                    <a:pt x="2995012" y="3644722"/>
                    <a:pt x="2995012" y="3644722"/>
                  </a:cubicBezTo>
                  <a:cubicBezTo>
                    <a:pt x="3007891" y="3691944"/>
                    <a:pt x="3006497" y="3745663"/>
                    <a:pt x="3033648" y="3786389"/>
                  </a:cubicBezTo>
                  <a:cubicBezTo>
                    <a:pt x="3045790" y="3804603"/>
                    <a:pt x="3076196" y="3800633"/>
                    <a:pt x="3098043" y="3799268"/>
                  </a:cubicBezTo>
                  <a:cubicBezTo>
                    <a:pt x="3145946" y="3796274"/>
                    <a:pt x="3192488" y="3782096"/>
                    <a:pt x="3239710" y="3773510"/>
                  </a:cubicBezTo>
                  <a:cubicBezTo>
                    <a:pt x="3311307" y="3701914"/>
                    <a:pt x="3326478" y="3695163"/>
                    <a:pt x="3381378" y="3593206"/>
                  </a:cubicBezTo>
                  <a:cubicBezTo>
                    <a:pt x="3389770" y="3577622"/>
                    <a:pt x="3389964" y="3558863"/>
                    <a:pt x="3394257" y="3541691"/>
                  </a:cubicBezTo>
                  <a:cubicBezTo>
                    <a:pt x="3389964" y="3507347"/>
                    <a:pt x="3409067" y="3459427"/>
                    <a:pt x="3381378" y="3438660"/>
                  </a:cubicBezTo>
                  <a:cubicBezTo>
                    <a:pt x="3361352" y="3423641"/>
                    <a:pt x="3354728" y="3481079"/>
                    <a:pt x="3342741" y="3503054"/>
                  </a:cubicBezTo>
                  <a:cubicBezTo>
                    <a:pt x="3305099" y="3572064"/>
                    <a:pt x="3265468" y="3655203"/>
                    <a:pt x="3265468" y="3734874"/>
                  </a:cubicBezTo>
                  <a:cubicBezTo>
                    <a:pt x="3265468" y="3759906"/>
                    <a:pt x="3291226" y="3691944"/>
                    <a:pt x="3304105" y="3670479"/>
                  </a:cubicBezTo>
                  <a:cubicBezTo>
                    <a:pt x="3299812" y="3614671"/>
                    <a:pt x="3304046" y="3557539"/>
                    <a:pt x="3291226" y="3503054"/>
                  </a:cubicBezTo>
                  <a:cubicBezTo>
                    <a:pt x="3286310" y="3482160"/>
                    <a:pt x="3273413" y="3456744"/>
                    <a:pt x="3252589" y="3451538"/>
                  </a:cubicBezTo>
                  <a:cubicBezTo>
                    <a:pt x="3230161" y="3445931"/>
                    <a:pt x="3209660" y="3468710"/>
                    <a:pt x="3188195" y="3477296"/>
                  </a:cubicBezTo>
                  <a:cubicBezTo>
                    <a:pt x="3175316" y="3498761"/>
                    <a:pt x="3160048" y="3518963"/>
                    <a:pt x="3149558" y="3541691"/>
                  </a:cubicBezTo>
                  <a:cubicBezTo>
                    <a:pt x="3099239" y="3650716"/>
                    <a:pt x="3082552" y="3719333"/>
                    <a:pt x="3136679" y="3850783"/>
                  </a:cubicBezTo>
                  <a:cubicBezTo>
                    <a:pt x="3145014" y="3871024"/>
                    <a:pt x="3179609" y="3859369"/>
                    <a:pt x="3201074" y="3863662"/>
                  </a:cubicBezTo>
                  <a:cubicBezTo>
                    <a:pt x="3277333" y="3838243"/>
                    <a:pt x="3278957" y="3853992"/>
                    <a:pt x="3316984" y="3786389"/>
                  </a:cubicBezTo>
                  <a:cubicBezTo>
                    <a:pt x="3345221" y="3736190"/>
                    <a:pt x="3394257" y="3631843"/>
                    <a:pt x="3394257" y="3631843"/>
                  </a:cubicBezTo>
                  <a:cubicBezTo>
                    <a:pt x="3385671" y="3588913"/>
                    <a:pt x="3389761" y="3541324"/>
                    <a:pt x="3368499" y="3503054"/>
                  </a:cubicBezTo>
                  <a:cubicBezTo>
                    <a:pt x="3361906" y="3491187"/>
                    <a:pt x="3338459" y="3505426"/>
                    <a:pt x="3329862" y="3515933"/>
                  </a:cubicBezTo>
                  <a:cubicBezTo>
                    <a:pt x="3263953" y="3596489"/>
                    <a:pt x="3238718" y="3679400"/>
                    <a:pt x="3201074" y="3773510"/>
                  </a:cubicBezTo>
                  <a:cubicBezTo>
                    <a:pt x="3149019" y="4085837"/>
                    <a:pt x="3203575" y="3858961"/>
                    <a:pt x="3136679" y="3683358"/>
                  </a:cubicBezTo>
                  <a:cubicBezTo>
                    <a:pt x="3128449" y="3661754"/>
                    <a:pt x="3093750" y="3666186"/>
                    <a:pt x="3072285" y="3657600"/>
                  </a:cubicBezTo>
                  <a:cubicBezTo>
                    <a:pt x="3055113" y="3666186"/>
                    <a:pt x="3035346" y="3670863"/>
                    <a:pt x="3020769" y="3683358"/>
                  </a:cubicBezTo>
                  <a:cubicBezTo>
                    <a:pt x="2981309" y="3717181"/>
                    <a:pt x="2961965" y="3781933"/>
                    <a:pt x="2943496" y="3825026"/>
                  </a:cubicBezTo>
                  <a:cubicBezTo>
                    <a:pt x="2931123" y="3911639"/>
                    <a:pt x="2905861" y="4030294"/>
                    <a:pt x="2956375" y="4108361"/>
                  </a:cubicBezTo>
                  <a:cubicBezTo>
                    <a:pt x="2977876" y="4141590"/>
                    <a:pt x="3033648" y="4125533"/>
                    <a:pt x="3072285" y="4134119"/>
                  </a:cubicBezTo>
                  <a:cubicBezTo>
                    <a:pt x="3147712" y="4096405"/>
                    <a:pt x="3214346" y="4071458"/>
                    <a:pt x="3265468" y="3992451"/>
                  </a:cubicBezTo>
                  <a:cubicBezTo>
                    <a:pt x="3286969" y="3959222"/>
                    <a:pt x="3282640" y="3915178"/>
                    <a:pt x="3291226" y="3876541"/>
                  </a:cubicBezTo>
                  <a:cubicBezTo>
                    <a:pt x="3300829" y="3780517"/>
                    <a:pt x="3324517" y="3612039"/>
                    <a:pt x="3291226" y="3528812"/>
                  </a:cubicBezTo>
                  <a:cubicBezTo>
                    <a:pt x="3255825" y="3440310"/>
                    <a:pt x="3191201" y="3364393"/>
                    <a:pt x="3123800" y="3296992"/>
                  </a:cubicBezTo>
                  <a:cubicBezTo>
                    <a:pt x="3093903" y="3267095"/>
                    <a:pt x="3046527" y="3262648"/>
                    <a:pt x="3007891" y="3245476"/>
                  </a:cubicBezTo>
                  <a:cubicBezTo>
                    <a:pt x="2947789" y="3284113"/>
                    <a:pt x="2876725" y="3309517"/>
                    <a:pt x="2827586" y="3361386"/>
                  </a:cubicBezTo>
                  <a:cubicBezTo>
                    <a:pt x="2777391" y="3414370"/>
                    <a:pt x="2760272" y="3584966"/>
                    <a:pt x="2750313" y="3644722"/>
                  </a:cubicBezTo>
                  <a:cubicBezTo>
                    <a:pt x="2763192" y="3666187"/>
                    <a:pt x="2764071" y="3706352"/>
                    <a:pt x="2788950" y="3709116"/>
                  </a:cubicBezTo>
                  <a:cubicBezTo>
                    <a:pt x="2866560" y="3717739"/>
                    <a:pt x="2891114" y="3591224"/>
                    <a:pt x="2904860" y="3554569"/>
                  </a:cubicBezTo>
                  <a:cubicBezTo>
                    <a:pt x="2887688" y="3477296"/>
                    <a:pt x="2882743" y="3396246"/>
                    <a:pt x="2853344" y="3322750"/>
                  </a:cubicBezTo>
                  <a:cubicBezTo>
                    <a:pt x="2847595" y="3308379"/>
                    <a:pt x="2832481" y="3346702"/>
                    <a:pt x="2827586" y="3361386"/>
                  </a:cubicBezTo>
                  <a:cubicBezTo>
                    <a:pt x="2810794" y="3411762"/>
                    <a:pt x="2801829" y="3464417"/>
                    <a:pt x="2788950" y="3515933"/>
                  </a:cubicBezTo>
                  <a:cubicBezTo>
                    <a:pt x="2782207" y="3576618"/>
                    <a:pt x="2745737" y="3764805"/>
                    <a:pt x="2827586" y="3799268"/>
                  </a:cubicBezTo>
                  <a:cubicBezTo>
                    <a:pt x="2890144" y="3825608"/>
                    <a:pt x="2956375" y="3756339"/>
                    <a:pt x="3020769" y="3734874"/>
                  </a:cubicBezTo>
                  <a:cubicBezTo>
                    <a:pt x="3050820" y="3687651"/>
                    <a:pt x="3081735" y="3640967"/>
                    <a:pt x="3110922" y="3593206"/>
                  </a:cubicBezTo>
                  <a:cubicBezTo>
                    <a:pt x="3128970" y="3563673"/>
                    <a:pt x="3153174" y="3536402"/>
                    <a:pt x="3162437" y="3503054"/>
                  </a:cubicBezTo>
                  <a:cubicBezTo>
                    <a:pt x="3175128" y="3457366"/>
                    <a:pt x="3175316" y="3408803"/>
                    <a:pt x="3175316" y="3361386"/>
                  </a:cubicBezTo>
                  <a:cubicBezTo>
                    <a:pt x="3175316" y="3339496"/>
                    <a:pt x="3166730" y="3404316"/>
                    <a:pt x="3162437" y="3425781"/>
                  </a:cubicBezTo>
                  <a:cubicBezTo>
                    <a:pt x="3166730" y="3503054"/>
                    <a:pt x="3125325" y="3598520"/>
                    <a:pt x="3175316" y="3657600"/>
                  </a:cubicBezTo>
                  <a:cubicBezTo>
                    <a:pt x="3244127" y="3738922"/>
                    <a:pt x="3313500" y="3574416"/>
                    <a:pt x="3329862" y="3541691"/>
                  </a:cubicBezTo>
                  <a:cubicBezTo>
                    <a:pt x="3325569" y="3511640"/>
                    <a:pt x="3336974" y="3474383"/>
                    <a:pt x="3316984" y="3451538"/>
                  </a:cubicBezTo>
                  <a:cubicBezTo>
                    <a:pt x="3258625" y="3384842"/>
                    <a:pt x="3233934" y="3447324"/>
                    <a:pt x="3213953" y="3477296"/>
                  </a:cubicBezTo>
                  <a:cubicBezTo>
                    <a:pt x="3229643" y="3393613"/>
                    <a:pt x="3282413" y="3212769"/>
                    <a:pt x="3239710" y="3116688"/>
                  </a:cubicBezTo>
                  <a:cubicBezTo>
                    <a:pt x="3223635" y="3080520"/>
                    <a:pt x="3182949" y="3060663"/>
                    <a:pt x="3149558" y="3039414"/>
                  </a:cubicBezTo>
                  <a:cubicBezTo>
                    <a:pt x="3134625" y="3029911"/>
                    <a:pt x="3115215" y="3030829"/>
                    <a:pt x="3098043" y="3026536"/>
                  </a:cubicBezTo>
                  <a:cubicBezTo>
                    <a:pt x="3010850" y="3070131"/>
                    <a:pt x="3047415" y="3056347"/>
                    <a:pt x="3110922" y="3000778"/>
                  </a:cubicBezTo>
                  <a:cubicBezTo>
                    <a:pt x="3124629" y="2988784"/>
                    <a:pt x="3136679" y="2975020"/>
                    <a:pt x="3149558" y="2962141"/>
                  </a:cubicBezTo>
                  <a:cubicBezTo>
                    <a:pt x="3158144" y="2940676"/>
                    <a:pt x="3165927" y="2918873"/>
                    <a:pt x="3175316" y="2897747"/>
                  </a:cubicBezTo>
                  <a:cubicBezTo>
                    <a:pt x="3183113" y="2880203"/>
                    <a:pt x="3199480" y="2865364"/>
                    <a:pt x="3201074" y="2846231"/>
                  </a:cubicBezTo>
                  <a:cubicBezTo>
                    <a:pt x="3203948" y="2811740"/>
                    <a:pt x="3192488" y="2777544"/>
                    <a:pt x="3188195" y="2743200"/>
                  </a:cubicBezTo>
                  <a:cubicBezTo>
                    <a:pt x="3183902" y="2756079"/>
                    <a:pt x="3165716" y="2791436"/>
                    <a:pt x="3175316" y="2781837"/>
                  </a:cubicBezTo>
                  <a:cubicBezTo>
                    <a:pt x="3194267" y="2762887"/>
                    <a:pt x="3221802" y="2668137"/>
                    <a:pt x="3226831" y="2653048"/>
                  </a:cubicBezTo>
                  <a:cubicBezTo>
                    <a:pt x="3222538" y="2614411"/>
                    <a:pt x="3233612" y="2570675"/>
                    <a:pt x="3213953" y="2537138"/>
                  </a:cubicBezTo>
                  <a:cubicBezTo>
                    <a:pt x="3062187" y="2278242"/>
                    <a:pt x="3086781" y="2292763"/>
                    <a:pt x="2891981" y="2253803"/>
                  </a:cubicBezTo>
                  <a:cubicBezTo>
                    <a:pt x="2866375" y="2248682"/>
                    <a:pt x="2840465" y="2245217"/>
                    <a:pt x="2814707" y="2240924"/>
                  </a:cubicBezTo>
                  <a:cubicBezTo>
                    <a:pt x="2805946" y="2275969"/>
                    <a:pt x="2772694" y="2349819"/>
                    <a:pt x="2866223" y="2266682"/>
                  </a:cubicBezTo>
                  <a:cubicBezTo>
                    <a:pt x="2906157" y="2231185"/>
                    <a:pt x="2924466" y="2172588"/>
                    <a:pt x="2943496" y="2125014"/>
                  </a:cubicBezTo>
                  <a:cubicBezTo>
                    <a:pt x="2934910" y="2082085"/>
                    <a:pt x="2912903" y="2039738"/>
                    <a:pt x="2917738" y="1996226"/>
                  </a:cubicBezTo>
                  <a:cubicBezTo>
                    <a:pt x="2919237" y="1982733"/>
                    <a:pt x="2945328" y="2016996"/>
                    <a:pt x="2956375" y="2009105"/>
                  </a:cubicBezTo>
                  <a:cubicBezTo>
                    <a:pt x="2981566" y="1991111"/>
                    <a:pt x="2990719" y="1957589"/>
                    <a:pt x="3007891" y="1931831"/>
                  </a:cubicBezTo>
                  <a:cubicBezTo>
                    <a:pt x="3016477" y="1906073"/>
                    <a:pt x="3035154" y="1881667"/>
                    <a:pt x="3033648" y="1854558"/>
                  </a:cubicBezTo>
                  <a:cubicBezTo>
                    <a:pt x="3026105" y="1718789"/>
                    <a:pt x="3003937" y="1683022"/>
                    <a:pt x="2891981" y="1622738"/>
                  </a:cubicBezTo>
                  <a:cubicBezTo>
                    <a:pt x="2872707" y="1612360"/>
                    <a:pt x="2849051" y="1614153"/>
                    <a:pt x="2827586" y="1609860"/>
                  </a:cubicBezTo>
                  <a:cubicBezTo>
                    <a:pt x="2915975" y="1556826"/>
                    <a:pt x="3006442" y="1513355"/>
                    <a:pt x="3072285" y="1429555"/>
                  </a:cubicBezTo>
                  <a:cubicBezTo>
                    <a:pt x="3089060" y="1408206"/>
                    <a:pt x="3089457" y="1378040"/>
                    <a:pt x="3098043" y="1352282"/>
                  </a:cubicBezTo>
                  <a:cubicBezTo>
                    <a:pt x="3085164" y="1322231"/>
                    <a:pt x="3082524" y="1285248"/>
                    <a:pt x="3059406" y="1262130"/>
                  </a:cubicBezTo>
                  <a:cubicBezTo>
                    <a:pt x="3044710" y="1247434"/>
                    <a:pt x="2976701" y="1241804"/>
                    <a:pt x="2956375" y="1262130"/>
                  </a:cubicBezTo>
                  <a:lnTo>
                    <a:pt x="2969254" y="1275009"/>
                  </a:lnTo>
                </a:path>
              </a:pathLst>
            </a:cu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3341052" y="2918128"/>
              <a:ext cx="6632621" cy="3649245"/>
            </a:xfrm>
            <a:custGeom>
              <a:avLst/>
              <a:gdLst>
                <a:gd name="connsiteX0" fmla="*/ 4494727 w 6632620"/>
                <a:gd name="connsiteY0" fmla="*/ 1083955 h 3649245"/>
                <a:gd name="connsiteX1" fmla="*/ 4546243 w 6632620"/>
                <a:gd name="connsiteY1" fmla="*/ 826378 h 3649245"/>
                <a:gd name="connsiteX2" fmla="*/ 5396248 w 6632620"/>
                <a:gd name="connsiteY2" fmla="*/ 916530 h 3649245"/>
                <a:gd name="connsiteX3" fmla="*/ 5460643 w 6632620"/>
                <a:gd name="connsiteY3" fmla="*/ 1006682 h 3649245"/>
                <a:gd name="connsiteX4" fmla="*/ 5473522 w 6632620"/>
                <a:gd name="connsiteY4" fmla="*/ 1045318 h 3649245"/>
                <a:gd name="connsiteX5" fmla="*/ 5460643 w 6632620"/>
                <a:gd name="connsiteY5" fmla="*/ 1328654 h 3649245"/>
                <a:gd name="connsiteX6" fmla="*/ 5422006 w 6632620"/>
                <a:gd name="connsiteY6" fmla="*/ 1380169 h 3649245"/>
                <a:gd name="connsiteX7" fmla="*/ 5396248 w 6632620"/>
                <a:gd name="connsiteY7" fmla="*/ 1418806 h 3649245"/>
                <a:gd name="connsiteX8" fmla="*/ 5370491 w 6632620"/>
                <a:gd name="connsiteY8" fmla="*/ 1470321 h 3649245"/>
                <a:gd name="connsiteX9" fmla="*/ 5215944 w 6632620"/>
                <a:gd name="connsiteY9" fmla="*/ 1560473 h 3649245"/>
                <a:gd name="connsiteX10" fmla="*/ 4906851 w 6632620"/>
                <a:gd name="connsiteY10" fmla="*/ 1457442 h 3649245"/>
                <a:gd name="connsiteX11" fmla="*/ 4893972 w 6632620"/>
                <a:gd name="connsiteY11" fmla="*/ 1393048 h 3649245"/>
                <a:gd name="connsiteX12" fmla="*/ 4932609 w 6632620"/>
                <a:gd name="connsiteY12" fmla="*/ 993803 h 3649245"/>
                <a:gd name="connsiteX13" fmla="*/ 4958367 w 6632620"/>
                <a:gd name="connsiteY13" fmla="*/ 903651 h 3649245"/>
                <a:gd name="connsiteX14" fmla="*/ 5035640 w 6632620"/>
                <a:gd name="connsiteY14" fmla="*/ 749104 h 3649245"/>
                <a:gd name="connsiteX15" fmla="*/ 5087155 w 6632620"/>
                <a:gd name="connsiteY15" fmla="*/ 594558 h 3649245"/>
                <a:gd name="connsiteX16" fmla="*/ 5125792 w 6632620"/>
                <a:gd name="connsiteY16" fmla="*/ 517285 h 3649245"/>
                <a:gd name="connsiteX17" fmla="*/ 5164429 w 6632620"/>
                <a:gd name="connsiteY17" fmla="*/ 401375 h 3649245"/>
                <a:gd name="connsiteX18" fmla="*/ 5100034 w 6632620"/>
                <a:gd name="connsiteY18" fmla="*/ 143797 h 3649245"/>
                <a:gd name="connsiteX19" fmla="*/ 5048519 w 6632620"/>
                <a:gd name="connsiteY19" fmla="*/ 118040 h 3649245"/>
                <a:gd name="connsiteX20" fmla="*/ 4662153 w 6632620"/>
                <a:gd name="connsiteY20" fmla="*/ 143797 h 3649245"/>
                <a:gd name="connsiteX21" fmla="*/ 4507606 w 6632620"/>
                <a:gd name="connsiteY21" fmla="*/ 221071 h 3649245"/>
                <a:gd name="connsiteX22" fmla="*/ 4340181 w 6632620"/>
                <a:gd name="connsiteY22" fmla="*/ 311223 h 3649245"/>
                <a:gd name="connsiteX23" fmla="*/ 4262907 w 6632620"/>
                <a:gd name="connsiteY23" fmla="*/ 375617 h 3649245"/>
                <a:gd name="connsiteX24" fmla="*/ 4159876 w 6632620"/>
                <a:gd name="connsiteY24" fmla="*/ 555921 h 3649245"/>
                <a:gd name="connsiteX25" fmla="*/ 4082603 w 6632620"/>
                <a:gd name="connsiteY25" fmla="*/ 658952 h 3649245"/>
                <a:gd name="connsiteX26" fmla="*/ 4018209 w 6632620"/>
                <a:gd name="connsiteY26" fmla="*/ 916530 h 3649245"/>
                <a:gd name="connsiteX27" fmla="*/ 3992451 w 6632620"/>
                <a:gd name="connsiteY27" fmla="*/ 1032440 h 3649245"/>
                <a:gd name="connsiteX28" fmla="*/ 4005330 w 6632620"/>
                <a:gd name="connsiteY28" fmla="*/ 1418806 h 3649245"/>
                <a:gd name="connsiteX29" fmla="*/ 4056845 w 6632620"/>
                <a:gd name="connsiteY29" fmla="*/ 1547594 h 3649245"/>
                <a:gd name="connsiteX30" fmla="*/ 4211392 w 6632620"/>
                <a:gd name="connsiteY30" fmla="*/ 1727899 h 3649245"/>
                <a:gd name="connsiteX31" fmla="*/ 4340181 w 6632620"/>
                <a:gd name="connsiteY31" fmla="*/ 1779414 h 3649245"/>
                <a:gd name="connsiteX32" fmla="*/ 4481848 w 6632620"/>
                <a:gd name="connsiteY32" fmla="*/ 1843809 h 3649245"/>
                <a:gd name="connsiteX33" fmla="*/ 4610637 w 6632620"/>
                <a:gd name="connsiteY33" fmla="*/ 1882445 h 3649245"/>
                <a:gd name="connsiteX34" fmla="*/ 5164429 w 6632620"/>
                <a:gd name="connsiteY34" fmla="*/ 1843809 h 3649245"/>
                <a:gd name="connsiteX35" fmla="*/ 5228823 w 6632620"/>
                <a:gd name="connsiteY35" fmla="*/ 1818051 h 3649245"/>
                <a:gd name="connsiteX36" fmla="*/ 5280338 w 6632620"/>
                <a:gd name="connsiteY36" fmla="*/ 1779414 h 3649245"/>
                <a:gd name="connsiteX37" fmla="*/ 5357612 w 6632620"/>
                <a:gd name="connsiteY37" fmla="*/ 1702141 h 3649245"/>
                <a:gd name="connsiteX38" fmla="*/ 5383369 w 6632620"/>
                <a:gd name="connsiteY38" fmla="*/ 1599110 h 3649245"/>
                <a:gd name="connsiteX39" fmla="*/ 5344733 w 6632620"/>
                <a:gd name="connsiteY39" fmla="*/ 1290017 h 3649245"/>
                <a:gd name="connsiteX40" fmla="*/ 5293217 w 6632620"/>
                <a:gd name="connsiteY40" fmla="*/ 1148349 h 3649245"/>
                <a:gd name="connsiteX41" fmla="*/ 5215944 w 6632620"/>
                <a:gd name="connsiteY41" fmla="*/ 1083955 h 3649245"/>
                <a:gd name="connsiteX42" fmla="*/ 5177307 w 6632620"/>
                <a:gd name="connsiteY42" fmla="*/ 1032440 h 3649245"/>
                <a:gd name="connsiteX43" fmla="*/ 5035640 w 6632620"/>
                <a:gd name="connsiteY43" fmla="*/ 942287 h 3649245"/>
                <a:gd name="connsiteX44" fmla="*/ 4958367 w 6632620"/>
                <a:gd name="connsiteY44" fmla="*/ 890772 h 3649245"/>
                <a:gd name="connsiteX45" fmla="*/ 4790941 w 6632620"/>
                <a:gd name="connsiteY45" fmla="*/ 865014 h 3649245"/>
                <a:gd name="connsiteX46" fmla="*/ 4430333 w 6632620"/>
                <a:gd name="connsiteY46" fmla="*/ 877893 h 3649245"/>
                <a:gd name="connsiteX47" fmla="*/ 4314423 w 6632620"/>
                <a:gd name="connsiteY47" fmla="*/ 929409 h 3649245"/>
                <a:gd name="connsiteX48" fmla="*/ 4005330 w 6632620"/>
                <a:gd name="connsiteY48" fmla="*/ 1058197 h 3649245"/>
                <a:gd name="connsiteX49" fmla="*/ 3928057 w 6632620"/>
                <a:gd name="connsiteY49" fmla="*/ 1109713 h 3649245"/>
                <a:gd name="connsiteX50" fmla="*/ 3786389 w 6632620"/>
                <a:gd name="connsiteY50" fmla="*/ 1212744 h 3649245"/>
                <a:gd name="connsiteX51" fmla="*/ 3734874 w 6632620"/>
                <a:gd name="connsiteY51" fmla="*/ 1264259 h 3649245"/>
                <a:gd name="connsiteX52" fmla="*/ 3657600 w 6632620"/>
                <a:gd name="connsiteY52" fmla="*/ 1393048 h 3649245"/>
                <a:gd name="connsiteX53" fmla="*/ 3631843 w 6632620"/>
                <a:gd name="connsiteY53" fmla="*/ 1573352 h 3649245"/>
                <a:gd name="connsiteX54" fmla="*/ 3657600 w 6632620"/>
                <a:gd name="connsiteY54" fmla="*/ 1727899 h 3649245"/>
                <a:gd name="connsiteX55" fmla="*/ 3670479 w 6632620"/>
                <a:gd name="connsiteY55" fmla="*/ 1766535 h 3649245"/>
                <a:gd name="connsiteX56" fmla="*/ 3825026 w 6632620"/>
                <a:gd name="connsiteY56" fmla="*/ 1805172 h 3649245"/>
                <a:gd name="connsiteX57" fmla="*/ 4031088 w 6632620"/>
                <a:gd name="connsiteY57" fmla="*/ 1792293 h 3649245"/>
                <a:gd name="connsiteX58" fmla="*/ 4082603 w 6632620"/>
                <a:gd name="connsiteY58" fmla="*/ 1779414 h 3649245"/>
                <a:gd name="connsiteX59" fmla="*/ 4134119 w 6632620"/>
                <a:gd name="connsiteY59" fmla="*/ 1740778 h 3649245"/>
                <a:gd name="connsiteX60" fmla="*/ 4211392 w 6632620"/>
                <a:gd name="connsiteY60" fmla="*/ 1689262 h 3649245"/>
                <a:gd name="connsiteX61" fmla="*/ 4262907 w 6632620"/>
                <a:gd name="connsiteY61" fmla="*/ 1586231 h 3649245"/>
                <a:gd name="connsiteX62" fmla="*/ 4224271 w 6632620"/>
                <a:gd name="connsiteY62" fmla="*/ 1367290 h 3649245"/>
                <a:gd name="connsiteX63" fmla="*/ 4185634 w 6632620"/>
                <a:gd name="connsiteY63" fmla="*/ 1328654 h 3649245"/>
                <a:gd name="connsiteX64" fmla="*/ 4018209 w 6632620"/>
                <a:gd name="connsiteY64" fmla="*/ 1199865 h 3649245"/>
                <a:gd name="connsiteX65" fmla="*/ 3940936 w 6632620"/>
                <a:gd name="connsiteY65" fmla="*/ 1174107 h 3649245"/>
                <a:gd name="connsiteX66" fmla="*/ 3863662 w 6632620"/>
                <a:gd name="connsiteY66" fmla="*/ 1135471 h 3649245"/>
                <a:gd name="connsiteX67" fmla="*/ 3786389 w 6632620"/>
                <a:gd name="connsiteY67" fmla="*/ 1122592 h 3649245"/>
                <a:gd name="connsiteX68" fmla="*/ 3477296 w 6632620"/>
                <a:gd name="connsiteY68" fmla="*/ 1096834 h 3649245"/>
                <a:gd name="connsiteX69" fmla="*/ 3348507 w 6632620"/>
                <a:gd name="connsiteY69" fmla="*/ 1109713 h 3649245"/>
                <a:gd name="connsiteX70" fmla="*/ 3219719 w 6632620"/>
                <a:gd name="connsiteY70" fmla="*/ 1161228 h 3649245"/>
                <a:gd name="connsiteX71" fmla="*/ 3090930 w 6632620"/>
                <a:gd name="connsiteY71" fmla="*/ 1212744 h 3649245"/>
                <a:gd name="connsiteX72" fmla="*/ 3039414 w 6632620"/>
                <a:gd name="connsiteY72" fmla="*/ 1251380 h 3649245"/>
                <a:gd name="connsiteX73" fmla="*/ 2910626 w 6632620"/>
                <a:gd name="connsiteY73" fmla="*/ 1302896 h 3649245"/>
                <a:gd name="connsiteX74" fmla="*/ 2833353 w 6632620"/>
                <a:gd name="connsiteY74" fmla="*/ 1367290 h 3649245"/>
                <a:gd name="connsiteX75" fmla="*/ 2794716 w 6632620"/>
                <a:gd name="connsiteY75" fmla="*/ 1393048 h 3649245"/>
                <a:gd name="connsiteX76" fmla="*/ 2756079 w 6632620"/>
                <a:gd name="connsiteY76" fmla="*/ 1431685 h 3649245"/>
                <a:gd name="connsiteX77" fmla="*/ 2704564 w 6632620"/>
                <a:gd name="connsiteY77" fmla="*/ 1444563 h 3649245"/>
                <a:gd name="connsiteX78" fmla="*/ 2653048 w 6632620"/>
                <a:gd name="connsiteY78" fmla="*/ 1496079 h 3649245"/>
                <a:gd name="connsiteX79" fmla="*/ 2588654 w 6632620"/>
                <a:gd name="connsiteY79" fmla="*/ 1599110 h 3649245"/>
                <a:gd name="connsiteX80" fmla="*/ 2562896 w 6632620"/>
                <a:gd name="connsiteY80" fmla="*/ 1702141 h 3649245"/>
                <a:gd name="connsiteX81" fmla="*/ 2614412 w 6632620"/>
                <a:gd name="connsiteY81" fmla="*/ 2011234 h 3649245"/>
                <a:gd name="connsiteX82" fmla="*/ 2704564 w 6632620"/>
                <a:gd name="connsiteY82" fmla="*/ 2114265 h 3649245"/>
                <a:gd name="connsiteX83" fmla="*/ 2768958 w 6632620"/>
                <a:gd name="connsiteY83" fmla="*/ 2204417 h 3649245"/>
                <a:gd name="connsiteX84" fmla="*/ 3000778 w 6632620"/>
                <a:gd name="connsiteY84" fmla="*/ 2384721 h 3649245"/>
                <a:gd name="connsiteX85" fmla="*/ 3103809 w 6632620"/>
                <a:gd name="connsiteY85" fmla="*/ 2449116 h 3649245"/>
                <a:gd name="connsiteX86" fmla="*/ 3296992 w 6632620"/>
                <a:gd name="connsiteY86" fmla="*/ 2526389 h 3649245"/>
                <a:gd name="connsiteX87" fmla="*/ 3734874 w 6632620"/>
                <a:gd name="connsiteY87" fmla="*/ 2693814 h 3649245"/>
                <a:gd name="connsiteX88" fmla="*/ 3966693 w 6632620"/>
                <a:gd name="connsiteY88" fmla="*/ 2745330 h 3649245"/>
                <a:gd name="connsiteX89" fmla="*/ 4146998 w 6632620"/>
                <a:gd name="connsiteY89" fmla="*/ 2835482 h 3649245"/>
                <a:gd name="connsiteX90" fmla="*/ 4185634 w 6632620"/>
                <a:gd name="connsiteY90" fmla="*/ 2861240 h 3649245"/>
                <a:gd name="connsiteX91" fmla="*/ 4198513 w 6632620"/>
                <a:gd name="connsiteY91" fmla="*/ 2899876 h 3649245"/>
                <a:gd name="connsiteX92" fmla="*/ 4185634 w 6632620"/>
                <a:gd name="connsiteY92" fmla="*/ 2977149 h 3649245"/>
                <a:gd name="connsiteX93" fmla="*/ 4082603 w 6632620"/>
                <a:gd name="connsiteY93" fmla="*/ 3054423 h 3649245"/>
                <a:gd name="connsiteX94" fmla="*/ 4031088 w 6632620"/>
                <a:gd name="connsiteY94" fmla="*/ 3028665 h 3649245"/>
                <a:gd name="connsiteX95" fmla="*/ 4018209 w 6632620"/>
                <a:gd name="connsiteY95" fmla="*/ 2990028 h 3649245"/>
                <a:gd name="connsiteX96" fmla="*/ 3966693 w 6632620"/>
                <a:gd name="connsiteY96" fmla="*/ 2835482 h 3649245"/>
                <a:gd name="connsiteX97" fmla="*/ 3953814 w 6632620"/>
                <a:gd name="connsiteY97" fmla="*/ 2745330 h 3649245"/>
                <a:gd name="connsiteX98" fmla="*/ 3902299 w 6632620"/>
                <a:gd name="connsiteY98" fmla="*/ 2629420 h 3649245"/>
                <a:gd name="connsiteX99" fmla="*/ 3889420 w 6632620"/>
                <a:gd name="connsiteY99" fmla="*/ 2526389 h 3649245"/>
                <a:gd name="connsiteX100" fmla="*/ 3863662 w 6632620"/>
                <a:gd name="connsiteY100" fmla="*/ 2410479 h 3649245"/>
                <a:gd name="connsiteX101" fmla="*/ 3799268 w 6632620"/>
                <a:gd name="connsiteY101" fmla="*/ 1869566 h 3649245"/>
                <a:gd name="connsiteX102" fmla="*/ 3760631 w 6632620"/>
                <a:gd name="connsiteY102" fmla="*/ 1702141 h 3649245"/>
                <a:gd name="connsiteX103" fmla="*/ 3709116 w 6632620"/>
                <a:gd name="connsiteY103" fmla="*/ 1586231 h 3649245"/>
                <a:gd name="connsiteX104" fmla="*/ 3670479 w 6632620"/>
                <a:gd name="connsiteY104" fmla="*/ 1483200 h 3649245"/>
                <a:gd name="connsiteX105" fmla="*/ 3490175 w 6632620"/>
                <a:gd name="connsiteY105" fmla="*/ 1212744 h 3649245"/>
                <a:gd name="connsiteX106" fmla="*/ 3451538 w 6632620"/>
                <a:gd name="connsiteY106" fmla="*/ 1174107 h 3649245"/>
                <a:gd name="connsiteX107" fmla="*/ 3374265 w 6632620"/>
                <a:gd name="connsiteY107" fmla="*/ 1122592 h 3649245"/>
                <a:gd name="connsiteX108" fmla="*/ 3335629 w 6632620"/>
                <a:gd name="connsiteY108" fmla="*/ 1109713 h 3649245"/>
                <a:gd name="connsiteX109" fmla="*/ 3090930 w 6632620"/>
                <a:gd name="connsiteY109" fmla="*/ 1238501 h 3649245"/>
                <a:gd name="connsiteX110" fmla="*/ 3026536 w 6632620"/>
                <a:gd name="connsiteY110" fmla="*/ 1302896 h 3649245"/>
                <a:gd name="connsiteX111" fmla="*/ 2859110 w 6632620"/>
                <a:gd name="connsiteY111" fmla="*/ 1418806 h 3649245"/>
                <a:gd name="connsiteX112" fmla="*/ 2717443 w 6632620"/>
                <a:gd name="connsiteY112" fmla="*/ 1676383 h 3649245"/>
                <a:gd name="connsiteX113" fmla="*/ 2704564 w 6632620"/>
                <a:gd name="connsiteY113" fmla="*/ 1779414 h 3649245"/>
                <a:gd name="connsiteX114" fmla="*/ 2743200 w 6632620"/>
                <a:gd name="connsiteY114" fmla="*/ 2036992 h 3649245"/>
                <a:gd name="connsiteX115" fmla="*/ 2781837 w 6632620"/>
                <a:gd name="connsiteY115" fmla="*/ 2062749 h 3649245"/>
                <a:gd name="connsiteX116" fmla="*/ 3000778 w 6632620"/>
                <a:gd name="connsiteY116" fmla="*/ 2088507 h 3649245"/>
                <a:gd name="connsiteX117" fmla="*/ 3528812 w 6632620"/>
                <a:gd name="connsiteY117" fmla="*/ 2036992 h 3649245"/>
                <a:gd name="connsiteX118" fmla="*/ 3734874 w 6632620"/>
                <a:gd name="connsiteY118" fmla="*/ 1985476 h 3649245"/>
                <a:gd name="connsiteX119" fmla="*/ 3915178 w 6632620"/>
                <a:gd name="connsiteY119" fmla="*/ 1946840 h 3649245"/>
                <a:gd name="connsiteX120" fmla="*/ 4095482 w 6632620"/>
                <a:gd name="connsiteY120" fmla="*/ 1869566 h 3649245"/>
                <a:gd name="connsiteX121" fmla="*/ 4340181 w 6632620"/>
                <a:gd name="connsiteY121" fmla="*/ 1740778 h 3649245"/>
                <a:gd name="connsiteX122" fmla="*/ 4481848 w 6632620"/>
                <a:gd name="connsiteY122" fmla="*/ 1637747 h 3649245"/>
                <a:gd name="connsiteX123" fmla="*/ 4507606 w 6632620"/>
                <a:gd name="connsiteY123" fmla="*/ 1560473 h 3649245"/>
                <a:gd name="connsiteX124" fmla="*/ 4546243 w 6632620"/>
                <a:gd name="connsiteY124" fmla="*/ 1457442 h 3649245"/>
                <a:gd name="connsiteX125" fmla="*/ 4520485 w 6632620"/>
                <a:gd name="connsiteY125" fmla="*/ 1302896 h 3649245"/>
                <a:gd name="connsiteX126" fmla="*/ 4494727 w 6632620"/>
                <a:gd name="connsiteY126" fmla="*/ 1251380 h 3649245"/>
                <a:gd name="connsiteX127" fmla="*/ 4378817 w 6632620"/>
                <a:gd name="connsiteY127" fmla="*/ 1186986 h 3649245"/>
                <a:gd name="connsiteX128" fmla="*/ 4340181 w 6632620"/>
                <a:gd name="connsiteY128" fmla="*/ 1148349 h 3649245"/>
                <a:gd name="connsiteX129" fmla="*/ 4262907 w 6632620"/>
                <a:gd name="connsiteY129" fmla="*/ 1135471 h 3649245"/>
                <a:gd name="connsiteX130" fmla="*/ 4211392 w 6632620"/>
                <a:gd name="connsiteY130" fmla="*/ 1122592 h 3649245"/>
                <a:gd name="connsiteX131" fmla="*/ 3889420 w 6632620"/>
                <a:gd name="connsiteY131" fmla="*/ 1161228 h 3649245"/>
                <a:gd name="connsiteX132" fmla="*/ 3812147 w 6632620"/>
                <a:gd name="connsiteY132" fmla="*/ 1238501 h 3649245"/>
                <a:gd name="connsiteX133" fmla="*/ 3721995 w 6632620"/>
                <a:gd name="connsiteY133" fmla="*/ 1277138 h 3649245"/>
                <a:gd name="connsiteX134" fmla="*/ 3464417 w 6632620"/>
                <a:gd name="connsiteY134" fmla="*/ 1444563 h 3649245"/>
                <a:gd name="connsiteX135" fmla="*/ 3387144 w 6632620"/>
                <a:gd name="connsiteY135" fmla="*/ 1496079 h 3649245"/>
                <a:gd name="connsiteX136" fmla="*/ 3296992 w 6632620"/>
                <a:gd name="connsiteY136" fmla="*/ 1599110 h 3649245"/>
                <a:gd name="connsiteX137" fmla="*/ 3284113 w 6632620"/>
                <a:gd name="connsiteY137" fmla="*/ 1650625 h 3649245"/>
                <a:gd name="connsiteX138" fmla="*/ 3322750 w 6632620"/>
                <a:gd name="connsiteY138" fmla="*/ 1933961 h 3649245"/>
                <a:gd name="connsiteX139" fmla="*/ 3477296 w 6632620"/>
                <a:gd name="connsiteY139" fmla="*/ 2024113 h 3649245"/>
                <a:gd name="connsiteX140" fmla="*/ 3760631 w 6632620"/>
                <a:gd name="connsiteY140" fmla="*/ 2075628 h 3649245"/>
                <a:gd name="connsiteX141" fmla="*/ 3928057 w 6632620"/>
                <a:gd name="connsiteY141" fmla="*/ 2101386 h 3649245"/>
                <a:gd name="connsiteX142" fmla="*/ 4713668 w 6632620"/>
                <a:gd name="connsiteY142" fmla="*/ 2333206 h 3649245"/>
                <a:gd name="connsiteX143" fmla="*/ 5048519 w 6632620"/>
                <a:gd name="connsiteY143" fmla="*/ 2474873 h 3649245"/>
                <a:gd name="connsiteX144" fmla="*/ 5267460 w 6632620"/>
                <a:gd name="connsiteY144" fmla="*/ 2603662 h 3649245"/>
                <a:gd name="connsiteX145" fmla="*/ 5357612 w 6632620"/>
                <a:gd name="connsiteY145" fmla="*/ 2796845 h 3649245"/>
                <a:gd name="connsiteX146" fmla="*/ 5293217 w 6632620"/>
                <a:gd name="connsiteY146" fmla="*/ 3041544 h 3649245"/>
                <a:gd name="connsiteX147" fmla="*/ 5267460 w 6632620"/>
                <a:gd name="connsiteY147" fmla="*/ 3105938 h 3649245"/>
                <a:gd name="connsiteX148" fmla="*/ 5164429 w 6632620"/>
                <a:gd name="connsiteY148" fmla="*/ 3208969 h 3649245"/>
                <a:gd name="connsiteX149" fmla="*/ 5112913 w 6632620"/>
                <a:gd name="connsiteY149" fmla="*/ 3273363 h 3649245"/>
                <a:gd name="connsiteX150" fmla="*/ 5048519 w 6632620"/>
                <a:gd name="connsiteY150" fmla="*/ 3324879 h 3649245"/>
                <a:gd name="connsiteX151" fmla="*/ 4945488 w 6632620"/>
                <a:gd name="connsiteY151" fmla="*/ 3466547 h 3649245"/>
                <a:gd name="connsiteX152" fmla="*/ 4919730 w 6632620"/>
                <a:gd name="connsiteY152" fmla="*/ 3505183 h 3649245"/>
                <a:gd name="connsiteX153" fmla="*/ 4893972 w 6632620"/>
                <a:gd name="connsiteY153" fmla="*/ 3569578 h 3649245"/>
                <a:gd name="connsiteX154" fmla="*/ 4932609 w 6632620"/>
                <a:gd name="connsiteY154" fmla="*/ 3646851 h 3649245"/>
                <a:gd name="connsiteX155" fmla="*/ 5074276 w 6632620"/>
                <a:gd name="connsiteY155" fmla="*/ 3595335 h 3649245"/>
                <a:gd name="connsiteX156" fmla="*/ 5280338 w 6632620"/>
                <a:gd name="connsiteY156" fmla="*/ 3479425 h 3649245"/>
                <a:gd name="connsiteX157" fmla="*/ 5396248 w 6632620"/>
                <a:gd name="connsiteY157" fmla="*/ 3415031 h 3649245"/>
                <a:gd name="connsiteX158" fmla="*/ 5628068 w 6632620"/>
                <a:gd name="connsiteY158" fmla="*/ 3273363 h 3649245"/>
                <a:gd name="connsiteX159" fmla="*/ 5743978 w 6632620"/>
                <a:gd name="connsiteY159" fmla="*/ 3183211 h 3649245"/>
                <a:gd name="connsiteX160" fmla="*/ 5872767 w 6632620"/>
                <a:gd name="connsiteY160" fmla="*/ 3093059 h 3649245"/>
                <a:gd name="connsiteX161" fmla="*/ 6104586 w 6632620"/>
                <a:gd name="connsiteY161" fmla="*/ 2874118 h 3649245"/>
                <a:gd name="connsiteX162" fmla="*/ 6516710 w 6632620"/>
                <a:gd name="connsiteY162" fmla="*/ 2281690 h 3649245"/>
                <a:gd name="connsiteX163" fmla="*/ 6568226 w 6632620"/>
                <a:gd name="connsiteY163" fmla="*/ 2152901 h 3649245"/>
                <a:gd name="connsiteX164" fmla="*/ 6593983 w 6632620"/>
                <a:gd name="connsiteY164" fmla="*/ 1998355 h 3649245"/>
                <a:gd name="connsiteX165" fmla="*/ 6632620 w 6632620"/>
                <a:gd name="connsiteY165" fmla="*/ 1856687 h 3649245"/>
                <a:gd name="connsiteX166" fmla="*/ 6593983 w 6632620"/>
                <a:gd name="connsiteY166" fmla="*/ 1290017 h 3649245"/>
                <a:gd name="connsiteX167" fmla="*/ 6465195 w 6632620"/>
                <a:gd name="connsiteY167" fmla="*/ 1058197 h 3649245"/>
                <a:gd name="connsiteX168" fmla="*/ 6349285 w 6632620"/>
                <a:gd name="connsiteY168" fmla="*/ 865014 h 3649245"/>
                <a:gd name="connsiteX169" fmla="*/ 6297769 w 6632620"/>
                <a:gd name="connsiteY169" fmla="*/ 774862 h 3649245"/>
                <a:gd name="connsiteX170" fmla="*/ 6207617 w 6632620"/>
                <a:gd name="connsiteY170" fmla="*/ 710468 h 3649245"/>
                <a:gd name="connsiteX171" fmla="*/ 6053071 w 6632620"/>
                <a:gd name="connsiteY171" fmla="*/ 594558 h 3649245"/>
                <a:gd name="connsiteX172" fmla="*/ 5821251 w 6632620"/>
                <a:gd name="connsiteY172" fmla="*/ 504406 h 3649245"/>
                <a:gd name="connsiteX173" fmla="*/ 5615189 w 6632620"/>
                <a:gd name="connsiteY173" fmla="*/ 517285 h 3649245"/>
                <a:gd name="connsiteX174" fmla="*/ 5576553 w 6632620"/>
                <a:gd name="connsiteY174" fmla="*/ 543042 h 3649245"/>
                <a:gd name="connsiteX175" fmla="*/ 5499279 w 6632620"/>
                <a:gd name="connsiteY175" fmla="*/ 620316 h 3649245"/>
                <a:gd name="connsiteX176" fmla="*/ 5422006 w 6632620"/>
                <a:gd name="connsiteY176" fmla="*/ 774862 h 3649245"/>
                <a:gd name="connsiteX177" fmla="*/ 5306096 w 6632620"/>
                <a:gd name="connsiteY177" fmla="*/ 1161228 h 3649245"/>
                <a:gd name="connsiteX178" fmla="*/ 5280338 w 6632620"/>
                <a:gd name="connsiteY178" fmla="*/ 1444563 h 3649245"/>
                <a:gd name="connsiteX179" fmla="*/ 5293217 w 6632620"/>
                <a:gd name="connsiteY179" fmla="*/ 1985476 h 3649245"/>
                <a:gd name="connsiteX180" fmla="*/ 5318975 w 6632620"/>
                <a:gd name="connsiteY180" fmla="*/ 2114265 h 3649245"/>
                <a:gd name="connsiteX181" fmla="*/ 5344733 w 6632620"/>
                <a:gd name="connsiteY181" fmla="*/ 2217296 h 3649245"/>
                <a:gd name="connsiteX182" fmla="*/ 5409127 w 6632620"/>
                <a:gd name="connsiteY182" fmla="*/ 2384721 h 3649245"/>
                <a:gd name="connsiteX183" fmla="*/ 5434885 w 6632620"/>
                <a:gd name="connsiteY183" fmla="*/ 2461994 h 3649245"/>
                <a:gd name="connsiteX184" fmla="*/ 5447764 w 6632620"/>
                <a:gd name="connsiteY184" fmla="*/ 2796845 h 3649245"/>
                <a:gd name="connsiteX185" fmla="*/ 5409127 w 6632620"/>
                <a:gd name="connsiteY185" fmla="*/ 2835482 h 3649245"/>
                <a:gd name="connsiteX186" fmla="*/ 5370491 w 6632620"/>
                <a:gd name="connsiteY186" fmla="*/ 2899876 h 3649245"/>
                <a:gd name="connsiteX187" fmla="*/ 5331854 w 6632620"/>
                <a:gd name="connsiteY187" fmla="*/ 2938513 h 3649245"/>
                <a:gd name="connsiteX188" fmla="*/ 5241702 w 6632620"/>
                <a:gd name="connsiteY188" fmla="*/ 3041544 h 3649245"/>
                <a:gd name="connsiteX189" fmla="*/ 5203065 w 6632620"/>
                <a:gd name="connsiteY189" fmla="*/ 3067301 h 3649245"/>
                <a:gd name="connsiteX190" fmla="*/ 5100034 w 6632620"/>
                <a:gd name="connsiteY190" fmla="*/ 3131696 h 3649245"/>
                <a:gd name="connsiteX191" fmla="*/ 5125792 w 6632620"/>
                <a:gd name="connsiteY191" fmla="*/ 3093059 h 3649245"/>
                <a:gd name="connsiteX192" fmla="*/ 5241702 w 6632620"/>
                <a:gd name="connsiteY192" fmla="*/ 2886997 h 3649245"/>
                <a:gd name="connsiteX193" fmla="*/ 5422006 w 6632620"/>
                <a:gd name="connsiteY193" fmla="*/ 2629420 h 3649245"/>
                <a:gd name="connsiteX194" fmla="*/ 5512158 w 6632620"/>
                <a:gd name="connsiteY194" fmla="*/ 2513510 h 3649245"/>
                <a:gd name="connsiteX195" fmla="*/ 5653826 w 6632620"/>
                <a:gd name="connsiteY195" fmla="*/ 2255932 h 3649245"/>
                <a:gd name="connsiteX196" fmla="*/ 5769736 w 6632620"/>
                <a:gd name="connsiteY196" fmla="*/ 2114265 h 3649245"/>
                <a:gd name="connsiteX197" fmla="*/ 5821251 w 6632620"/>
                <a:gd name="connsiteY197" fmla="*/ 1985476 h 3649245"/>
                <a:gd name="connsiteX198" fmla="*/ 5950040 w 6632620"/>
                <a:gd name="connsiteY198" fmla="*/ 1676383 h 3649245"/>
                <a:gd name="connsiteX199" fmla="*/ 5885645 w 6632620"/>
                <a:gd name="connsiteY199" fmla="*/ 1380169 h 3649245"/>
                <a:gd name="connsiteX200" fmla="*/ 5834130 w 6632620"/>
                <a:gd name="connsiteY200" fmla="*/ 1367290 h 3649245"/>
                <a:gd name="connsiteX201" fmla="*/ 5756857 w 6632620"/>
                <a:gd name="connsiteY201" fmla="*/ 1483200 h 3649245"/>
                <a:gd name="connsiteX202" fmla="*/ 5718220 w 6632620"/>
                <a:gd name="connsiteY202" fmla="*/ 1560473 h 3649245"/>
                <a:gd name="connsiteX203" fmla="*/ 5602310 w 6632620"/>
                <a:gd name="connsiteY203" fmla="*/ 1753656 h 3649245"/>
                <a:gd name="connsiteX204" fmla="*/ 5447764 w 6632620"/>
                <a:gd name="connsiteY204" fmla="*/ 2011234 h 3649245"/>
                <a:gd name="connsiteX205" fmla="*/ 5370491 w 6632620"/>
                <a:gd name="connsiteY205" fmla="*/ 2281690 h 3649245"/>
                <a:gd name="connsiteX206" fmla="*/ 5306096 w 6632620"/>
                <a:gd name="connsiteY206" fmla="*/ 2436237 h 3649245"/>
                <a:gd name="connsiteX207" fmla="*/ 5254581 w 6632620"/>
                <a:gd name="connsiteY207" fmla="*/ 2680935 h 3649245"/>
                <a:gd name="connsiteX208" fmla="*/ 5254581 w 6632620"/>
                <a:gd name="connsiteY208" fmla="*/ 3273363 h 3649245"/>
                <a:gd name="connsiteX209" fmla="*/ 5318975 w 6632620"/>
                <a:gd name="connsiteY209" fmla="*/ 3440789 h 3649245"/>
                <a:gd name="connsiteX210" fmla="*/ 5409127 w 6632620"/>
                <a:gd name="connsiteY210" fmla="*/ 3530941 h 3649245"/>
                <a:gd name="connsiteX211" fmla="*/ 5138671 w 6632620"/>
                <a:gd name="connsiteY211" fmla="*/ 3569578 h 3649245"/>
                <a:gd name="connsiteX212" fmla="*/ 5100034 w 6632620"/>
                <a:gd name="connsiteY212" fmla="*/ 3582456 h 3649245"/>
                <a:gd name="connsiteX213" fmla="*/ 5112913 w 6632620"/>
                <a:gd name="connsiteY213" fmla="*/ 3543820 h 3649245"/>
                <a:gd name="connsiteX214" fmla="*/ 5228823 w 6632620"/>
                <a:gd name="connsiteY214" fmla="*/ 3453668 h 3649245"/>
                <a:gd name="connsiteX215" fmla="*/ 5422006 w 6632620"/>
                <a:gd name="connsiteY215" fmla="*/ 3324879 h 3649245"/>
                <a:gd name="connsiteX216" fmla="*/ 5525037 w 6632620"/>
                <a:gd name="connsiteY216" fmla="*/ 3273363 h 3649245"/>
                <a:gd name="connsiteX217" fmla="*/ 5718220 w 6632620"/>
                <a:gd name="connsiteY217" fmla="*/ 3144575 h 3649245"/>
                <a:gd name="connsiteX218" fmla="*/ 5847009 w 6632620"/>
                <a:gd name="connsiteY218" fmla="*/ 3015786 h 3649245"/>
                <a:gd name="connsiteX219" fmla="*/ 5885645 w 6632620"/>
                <a:gd name="connsiteY219" fmla="*/ 2938513 h 3649245"/>
                <a:gd name="connsiteX220" fmla="*/ 5911403 w 6632620"/>
                <a:gd name="connsiteY220" fmla="*/ 2835482 h 3649245"/>
                <a:gd name="connsiteX221" fmla="*/ 5937161 w 6632620"/>
                <a:gd name="connsiteY221" fmla="*/ 2796845 h 3649245"/>
                <a:gd name="connsiteX222" fmla="*/ 5898524 w 6632620"/>
                <a:gd name="connsiteY222" fmla="*/ 2693814 h 3649245"/>
                <a:gd name="connsiteX223" fmla="*/ 5756857 w 6632620"/>
                <a:gd name="connsiteY223" fmla="*/ 2629420 h 3649245"/>
                <a:gd name="connsiteX224" fmla="*/ 5563674 w 6632620"/>
                <a:gd name="connsiteY224" fmla="*/ 2577904 h 3649245"/>
                <a:gd name="connsiteX225" fmla="*/ 5434885 w 6632620"/>
                <a:gd name="connsiteY225" fmla="*/ 2565025 h 3649245"/>
                <a:gd name="connsiteX226" fmla="*/ 5164429 w 6632620"/>
                <a:gd name="connsiteY226" fmla="*/ 2552147 h 3649245"/>
                <a:gd name="connsiteX227" fmla="*/ 4906851 w 6632620"/>
                <a:gd name="connsiteY227" fmla="*/ 2603662 h 3649245"/>
                <a:gd name="connsiteX228" fmla="*/ 4790941 w 6632620"/>
                <a:gd name="connsiteY228" fmla="*/ 2629420 h 3649245"/>
                <a:gd name="connsiteX229" fmla="*/ 4700789 w 6632620"/>
                <a:gd name="connsiteY229" fmla="*/ 2668056 h 3649245"/>
                <a:gd name="connsiteX230" fmla="*/ 4520485 w 6632620"/>
                <a:gd name="connsiteY230" fmla="*/ 2796845 h 3649245"/>
                <a:gd name="connsiteX231" fmla="*/ 4417454 w 6632620"/>
                <a:gd name="connsiteY231" fmla="*/ 2912755 h 3649245"/>
                <a:gd name="connsiteX232" fmla="*/ 4378817 w 6632620"/>
                <a:gd name="connsiteY232" fmla="*/ 3028665 h 3649245"/>
                <a:gd name="connsiteX233" fmla="*/ 4365938 w 6632620"/>
                <a:gd name="connsiteY233" fmla="*/ 3105938 h 3649245"/>
                <a:gd name="connsiteX234" fmla="*/ 4353060 w 6632620"/>
                <a:gd name="connsiteY234" fmla="*/ 3144575 h 3649245"/>
                <a:gd name="connsiteX235" fmla="*/ 4404575 w 6632620"/>
                <a:gd name="connsiteY235" fmla="*/ 3337758 h 3649245"/>
                <a:gd name="connsiteX236" fmla="*/ 4481848 w 6632620"/>
                <a:gd name="connsiteY236" fmla="*/ 3350637 h 3649245"/>
                <a:gd name="connsiteX237" fmla="*/ 4662153 w 6632620"/>
                <a:gd name="connsiteY237" fmla="*/ 3312000 h 3649245"/>
                <a:gd name="connsiteX238" fmla="*/ 4739426 w 6632620"/>
                <a:gd name="connsiteY238" fmla="*/ 3260485 h 3649245"/>
                <a:gd name="connsiteX239" fmla="*/ 4778062 w 6632620"/>
                <a:gd name="connsiteY239" fmla="*/ 3208969 h 3649245"/>
                <a:gd name="connsiteX240" fmla="*/ 4816699 w 6632620"/>
                <a:gd name="connsiteY240" fmla="*/ 3118817 h 3649245"/>
                <a:gd name="connsiteX241" fmla="*/ 4829578 w 6632620"/>
                <a:gd name="connsiteY241" fmla="*/ 3067301 h 3649245"/>
                <a:gd name="connsiteX242" fmla="*/ 4790941 w 6632620"/>
                <a:gd name="connsiteY242" fmla="*/ 2886997 h 3649245"/>
                <a:gd name="connsiteX243" fmla="*/ 4739426 w 6632620"/>
                <a:gd name="connsiteY243" fmla="*/ 2822603 h 3649245"/>
                <a:gd name="connsiteX244" fmla="*/ 4572000 w 6632620"/>
                <a:gd name="connsiteY244" fmla="*/ 2719572 h 3649245"/>
                <a:gd name="connsiteX245" fmla="*/ 4481848 w 6632620"/>
                <a:gd name="connsiteY245" fmla="*/ 2668056 h 3649245"/>
                <a:gd name="connsiteX246" fmla="*/ 4340181 w 6632620"/>
                <a:gd name="connsiteY246" fmla="*/ 2629420 h 3649245"/>
                <a:gd name="connsiteX247" fmla="*/ 4121240 w 6632620"/>
                <a:gd name="connsiteY247" fmla="*/ 2565025 h 3649245"/>
                <a:gd name="connsiteX248" fmla="*/ 3657600 w 6632620"/>
                <a:gd name="connsiteY248" fmla="*/ 2629420 h 3649245"/>
                <a:gd name="connsiteX249" fmla="*/ 3490175 w 6632620"/>
                <a:gd name="connsiteY249" fmla="*/ 2706693 h 3649245"/>
                <a:gd name="connsiteX250" fmla="*/ 3451538 w 6632620"/>
                <a:gd name="connsiteY250" fmla="*/ 2732451 h 3649245"/>
                <a:gd name="connsiteX251" fmla="*/ 3387144 w 6632620"/>
                <a:gd name="connsiteY251" fmla="*/ 2758209 h 3649245"/>
                <a:gd name="connsiteX252" fmla="*/ 3348507 w 6632620"/>
                <a:gd name="connsiteY252" fmla="*/ 2783966 h 3649245"/>
                <a:gd name="connsiteX253" fmla="*/ 3245476 w 6632620"/>
                <a:gd name="connsiteY253" fmla="*/ 2809724 h 3649245"/>
                <a:gd name="connsiteX254" fmla="*/ 2949262 w 6632620"/>
                <a:gd name="connsiteY254" fmla="*/ 2835482 h 3649245"/>
                <a:gd name="connsiteX255" fmla="*/ 3966693 w 6632620"/>
                <a:gd name="connsiteY255" fmla="*/ 2835482 h 3649245"/>
                <a:gd name="connsiteX256" fmla="*/ 4713668 w 6632620"/>
                <a:gd name="connsiteY256" fmla="*/ 2783966 h 3649245"/>
                <a:gd name="connsiteX257" fmla="*/ 4945488 w 6632620"/>
                <a:gd name="connsiteY257" fmla="*/ 2771087 h 3649245"/>
                <a:gd name="connsiteX258" fmla="*/ 5151550 w 6632620"/>
                <a:gd name="connsiteY258" fmla="*/ 2719572 h 3649245"/>
                <a:gd name="connsiteX259" fmla="*/ 5473522 w 6632620"/>
                <a:gd name="connsiteY259" fmla="*/ 2680935 h 3649245"/>
                <a:gd name="connsiteX260" fmla="*/ 5821251 w 6632620"/>
                <a:gd name="connsiteY260" fmla="*/ 2616541 h 3649245"/>
                <a:gd name="connsiteX261" fmla="*/ 5911403 w 6632620"/>
                <a:gd name="connsiteY261" fmla="*/ 2590783 h 3649245"/>
                <a:gd name="connsiteX262" fmla="*/ 6078829 w 6632620"/>
                <a:gd name="connsiteY262" fmla="*/ 2565025 h 3649245"/>
                <a:gd name="connsiteX263" fmla="*/ 6156102 w 6632620"/>
                <a:gd name="connsiteY263" fmla="*/ 2539268 h 3649245"/>
                <a:gd name="connsiteX264" fmla="*/ 6207617 w 6632620"/>
                <a:gd name="connsiteY264" fmla="*/ 2526389 h 3649245"/>
                <a:gd name="connsiteX265" fmla="*/ 6426558 w 6632620"/>
                <a:gd name="connsiteY265" fmla="*/ 2358963 h 3649245"/>
                <a:gd name="connsiteX266" fmla="*/ 6452316 w 6632620"/>
                <a:gd name="connsiteY266" fmla="*/ 2320327 h 3649245"/>
                <a:gd name="connsiteX267" fmla="*/ 6465195 w 6632620"/>
                <a:gd name="connsiteY267" fmla="*/ 2243054 h 3649245"/>
                <a:gd name="connsiteX268" fmla="*/ 6387922 w 6632620"/>
                <a:gd name="connsiteY268" fmla="*/ 1985476 h 3649245"/>
                <a:gd name="connsiteX269" fmla="*/ 6336406 w 6632620"/>
                <a:gd name="connsiteY269" fmla="*/ 1933961 h 3649245"/>
                <a:gd name="connsiteX270" fmla="*/ 6181860 w 6632620"/>
                <a:gd name="connsiteY270" fmla="*/ 1805172 h 3649245"/>
                <a:gd name="connsiteX271" fmla="*/ 5937161 w 6632620"/>
                <a:gd name="connsiteY271" fmla="*/ 1715020 h 3649245"/>
                <a:gd name="connsiteX272" fmla="*/ 5525037 w 6632620"/>
                <a:gd name="connsiteY272" fmla="*/ 1547594 h 3649245"/>
                <a:gd name="connsiteX273" fmla="*/ 5228823 w 6632620"/>
                <a:gd name="connsiteY273" fmla="*/ 1496079 h 3649245"/>
                <a:gd name="connsiteX274" fmla="*/ 4945488 w 6632620"/>
                <a:gd name="connsiteY274" fmla="*/ 1444563 h 3649245"/>
                <a:gd name="connsiteX275" fmla="*/ 4597758 w 6632620"/>
                <a:gd name="connsiteY275" fmla="*/ 1431685 h 3649245"/>
                <a:gd name="connsiteX276" fmla="*/ 4327302 w 6632620"/>
                <a:gd name="connsiteY276" fmla="*/ 1418806 h 3649245"/>
                <a:gd name="connsiteX277" fmla="*/ 3773510 w 6632620"/>
                <a:gd name="connsiteY277" fmla="*/ 1405927 h 3649245"/>
                <a:gd name="connsiteX278" fmla="*/ 3425781 w 6632620"/>
                <a:gd name="connsiteY278" fmla="*/ 1431685 h 3649245"/>
                <a:gd name="connsiteX279" fmla="*/ 3348507 w 6632620"/>
                <a:gd name="connsiteY279" fmla="*/ 1457442 h 3649245"/>
                <a:gd name="connsiteX280" fmla="*/ 3232598 w 6632620"/>
                <a:gd name="connsiteY280" fmla="*/ 1534716 h 3649245"/>
                <a:gd name="connsiteX281" fmla="*/ 3284113 w 6632620"/>
                <a:gd name="connsiteY281" fmla="*/ 1727899 h 3649245"/>
                <a:gd name="connsiteX282" fmla="*/ 3361386 w 6632620"/>
                <a:gd name="connsiteY282" fmla="*/ 1766535 h 3649245"/>
                <a:gd name="connsiteX283" fmla="*/ 3477296 w 6632620"/>
                <a:gd name="connsiteY283" fmla="*/ 1818051 h 3649245"/>
                <a:gd name="connsiteX284" fmla="*/ 3567448 w 6632620"/>
                <a:gd name="connsiteY284" fmla="*/ 1843809 h 3649245"/>
                <a:gd name="connsiteX285" fmla="*/ 3863662 w 6632620"/>
                <a:gd name="connsiteY285" fmla="*/ 1882445 h 3649245"/>
                <a:gd name="connsiteX286" fmla="*/ 4262907 w 6632620"/>
                <a:gd name="connsiteY286" fmla="*/ 1895324 h 3649245"/>
                <a:gd name="connsiteX287" fmla="*/ 5499279 w 6632620"/>
                <a:gd name="connsiteY287" fmla="*/ 1882445 h 3649245"/>
                <a:gd name="connsiteX288" fmla="*/ 5383369 w 6632620"/>
                <a:gd name="connsiteY288" fmla="*/ 1805172 h 3649245"/>
                <a:gd name="connsiteX289" fmla="*/ 5203065 w 6632620"/>
                <a:gd name="connsiteY289" fmla="*/ 1663504 h 3649245"/>
                <a:gd name="connsiteX290" fmla="*/ 5100034 w 6632620"/>
                <a:gd name="connsiteY290" fmla="*/ 1573352 h 3649245"/>
                <a:gd name="connsiteX291" fmla="*/ 4997003 w 6632620"/>
                <a:gd name="connsiteY291" fmla="*/ 1496079 h 3649245"/>
                <a:gd name="connsiteX292" fmla="*/ 4919730 w 6632620"/>
                <a:gd name="connsiteY292" fmla="*/ 1405927 h 3649245"/>
                <a:gd name="connsiteX293" fmla="*/ 4803820 w 6632620"/>
                <a:gd name="connsiteY293" fmla="*/ 1328654 h 3649245"/>
                <a:gd name="connsiteX294" fmla="*/ 4675031 w 6632620"/>
                <a:gd name="connsiteY294" fmla="*/ 1199865 h 3649245"/>
                <a:gd name="connsiteX295" fmla="*/ 4559122 w 6632620"/>
                <a:gd name="connsiteY295" fmla="*/ 1109713 h 3649245"/>
                <a:gd name="connsiteX296" fmla="*/ 4481848 w 6632620"/>
                <a:gd name="connsiteY296" fmla="*/ 1019561 h 3649245"/>
                <a:gd name="connsiteX297" fmla="*/ 4468969 w 6632620"/>
                <a:gd name="connsiteY297" fmla="*/ 980924 h 3649245"/>
                <a:gd name="connsiteX298" fmla="*/ 4430333 w 6632620"/>
                <a:gd name="connsiteY298" fmla="*/ 955166 h 3649245"/>
                <a:gd name="connsiteX299" fmla="*/ 4353060 w 6632620"/>
                <a:gd name="connsiteY299" fmla="*/ 839256 h 3649245"/>
                <a:gd name="connsiteX300" fmla="*/ 4340181 w 6632620"/>
                <a:gd name="connsiteY300" fmla="*/ 800620 h 3649245"/>
                <a:gd name="connsiteX301" fmla="*/ 4353060 w 6632620"/>
                <a:gd name="connsiteY301" fmla="*/ 710468 h 3649245"/>
                <a:gd name="connsiteX302" fmla="*/ 4391696 w 6632620"/>
                <a:gd name="connsiteY302" fmla="*/ 671831 h 3649245"/>
                <a:gd name="connsiteX303" fmla="*/ 4430333 w 6632620"/>
                <a:gd name="connsiteY303" fmla="*/ 646073 h 3649245"/>
                <a:gd name="connsiteX304" fmla="*/ 4481848 w 6632620"/>
                <a:gd name="connsiteY304" fmla="*/ 607437 h 3649245"/>
                <a:gd name="connsiteX305" fmla="*/ 4533364 w 6632620"/>
                <a:gd name="connsiteY305" fmla="*/ 594558 h 3649245"/>
                <a:gd name="connsiteX306" fmla="*/ 4662153 w 6632620"/>
                <a:gd name="connsiteY306" fmla="*/ 530163 h 3649245"/>
                <a:gd name="connsiteX307" fmla="*/ 4713668 w 6632620"/>
                <a:gd name="connsiteY307" fmla="*/ 504406 h 3649245"/>
                <a:gd name="connsiteX308" fmla="*/ 4778062 w 6632620"/>
                <a:gd name="connsiteY308" fmla="*/ 491527 h 3649245"/>
                <a:gd name="connsiteX309" fmla="*/ 4919730 w 6632620"/>
                <a:gd name="connsiteY309" fmla="*/ 452890 h 3649245"/>
                <a:gd name="connsiteX310" fmla="*/ 4958367 w 6632620"/>
                <a:gd name="connsiteY310" fmla="*/ 427132 h 3649245"/>
                <a:gd name="connsiteX311" fmla="*/ 5035640 w 6632620"/>
                <a:gd name="connsiteY311" fmla="*/ 401375 h 3649245"/>
                <a:gd name="connsiteX312" fmla="*/ 3155324 w 6632620"/>
                <a:gd name="connsiteY312" fmla="*/ 414254 h 3649245"/>
                <a:gd name="connsiteX313" fmla="*/ 2820474 w 6632620"/>
                <a:gd name="connsiteY313" fmla="*/ 427132 h 3649245"/>
                <a:gd name="connsiteX314" fmla="*/ 2408350 w 6632620"/>
                <a:gd name="connsiteY314" fmla="*/ 452890 h 3649245"/>
                <a:gd name="connsiteX315" fmla="*/ 1906074 w 6632620"/>
                <a:gd name="connsiteY315" fmla="*/ 478648 h 3649245"/>
                <a:gd name="connsiteX316" fmla="*/ 1674254 w 6632620"/>
                <a:gd name="connsiteY316" fmla="*/ 504406 h 3649245"/>
                <a:gd name="connsiteX317" fmla="*/ 1455313 w 6632620"/>
                <a:gd name="connsiteY317" fmla="*/ 530163 h 3649245"/>
                <a:gd name="connsiteX318" fmla="*/ 1378040 w 6632620"/>
                <a:gd name="connsiteY318" fmla="*/ 543042 h 3649245"/>
                <a:gd name="connsiteX319" fmla="*/ 1081826 w 6632620"/>
                <a:gd name="connsiteY319" fmla="*/ 658952 h 3649245"/>
                <a:gd name="connsiteX320" fmla="*/ 965916 w 6632620"/>
                <a:gd name="connsiteY320" fmla="*/ 710468 h 3649245"/>
                <a:gd name="connsiteX321" fmla="*/ 927279 w 6632620"/>
                <a:gd name="connsiteY321" fmla="*/ 749104 h 3649245"/>
                <a:gd name="connsiteX322" fmla="*/ 862885 w 6632620"/>
                <a:gd name="connsiteY322" fmla="*/ 787741 h 3649245"/>
                <a:gd name="connsiteX323" fmla="*/ 837127 w 6632620"/>
                <a:gd name="connsiteY323" fmla="*/ 865014 h 3649245"/>
                <a:gd name="connsiteX324" fmla="*/ 953037 w 6632620"/>
                <a:gd name="connsiteY324" fmla="*/ 890772 h 3649245"/>
                <a:gd name="connsiteX325" fmla="*/ 1223493 w 6632620"/>
                <a:gd name="connsiteY325" fmla="*/ 903651 h 3649245"/>
                <a:gd name="connsiteX326" fmla="*/ 1596981 w 6632620"/>
                <a:gd name="connsiteY326" fmla="*/ 929409 h 3649245"/>
                <a:gd name="connsiteX327" fmla="*/ 2086378 w 6632620"/>
                <a:gd name="connsiteY327" fmla="*/ 955166 h 3649245"/>
                <a:gd name="connsiteX328" fmla="*/ 2614412 w 6632620"/>
                <a:gd name="connsiteY328" fmla="*/ 993803 h 3649245"/>
                <a:gd name="connsiteX329" fmla="*/ 3245476 w 6632620"/>
                <a:gd name="connsiteY329" fmla="*/ 1045318 h 3649245"/>
                <a:gd name="connsiteX330" fmla="*/ 4069724 w 6632620"/>
                <a:gd name="connsiteY330" fmla="*/ 1071076 h 3649245"/>
                <a:gd name="connsiteX331" fmla="*/ 4005330 w 6632620"/>
                <a:gd name="connsiteY331" fmla="*/ 1109713 h 3649245"/>
                <a:gd name="connsiteX332" fmla="*/ 3606085 w 6632620"/>
                <a:gd name="connsiteY332" fmla="*/ 1058197 h 3649245"/>
                <a:gd name="connsiteX333" fmla="*/ 3503054 w 6632620"/>
                <a:gd name="connsiteY333" fmla="*/ 993803 h 3649245"/>
                <a:gd name="connsiteX334" fmla="*/ 3284113 w 6632620"/>
                <a:gd name="connsiteY334" fmla="*/ 916530 h 3649245"/>
                <a:gd name="connsiteX335" fmla="*/ 2897747 w 6632620"/>
                <a:gd name="connsiteY335" fmla="*/ 736225 h 3649245"/>
                <a:gd name="connsiteX336" fmla="*/ 2653048 w 6632620"/>
                <a:gd name="connsiteY336" fmla="*/ 671831 h 3649245"/>
                <a:gd name="connsiteX337" fmla="*/ 2395471 w 6632620"/>
                <a:gd name="connsiteY337" fmla="*/ 633194 h 3649245"/>
                <a:gd name="connsiteX338" fmla="*/ 2266682 w 6632620"/>
                <a:gd name="connsiteY338" fmla="*/ 607437 h 3649245"/>
                <a:gd name="connsiteX339" fmla="*/ 1648496 w 6632620"/>
                <a:gd name="connsiteY339" fmla="*/ 620316 h 3649245"/>
                <a:gd name="connsiteX340" fmla="*/ 1468192 w 6632620"/>
                <a:gd name="connsiteY340" fmla="*/ 658952 h 3649245"/>
                <a:gd name="connsiteX341" fmla="*/ 1223493 w 6632620"/>
                <a:gd name="connsiteY341" fmla="*/ 736225 h 3649245"/>
                <a:gd name="connsiteX342" fmla="*/ 1120462 w 6632620"/>
                <a:gd name="connsiteY342" fmla="*/ 761983 h 3649245"/>
                <a:gd name="connsiteX343" fmla="*/ 901522 w 6632620"/>
                <a:gd name="connsiteY343" fmla="*/ 877893 h 3649245"/>
                <a:gd name="connsiteX344" fmla="*/ 850006 w 6632620"/>
                <a:gd name="connsiteY344" fmla="*/ 916530 h 3649245"/>
                <a:gd name="connsiteX345" fmla="*/ 837127 w 6632620"/>
                <a:gd name="connsiteY345" fmla="*/ 968045 h 3649245"/>
                <a:gd name="connsiteX346" fmla="*/ 824248 w 6632620"/>
                <a:gd name="connsiteY346" fmla="*/ 1006682 h 3649245"/>
                <a:gd name="connsiteX347" fmla="*/ 888643 w 6632620"/>
                <a:gd name="connsiteY347" fmla="*/ 1135471 h 3649245"/>
                <a:gd name="connsiteX348" fmla="*/ 953037 w 6632620"/>
                <a:gd name="connsiteY348" fmla="*/ 1148349 h 3649245"/>
                <a:gd name="connsiteX349" fmla="*/ 1171978 w 6632620"/>
                <a:gd name="connsiteY349" fmla="*/ 1199865 h 3649245"/>
                <a:gd name="connsiteX350" fmla="*/ 3425781 w 6632620"/>
                <a:gd name="connsiteY350" fmla="*/ 1225623 h 3649245"/>
                <a:gd name="connsiteX351" fmla="*/ 3387144 w 6632620"/>
                <a:gd name="connsiteY351" fmla="*/ 1238501 h 3649245"/>
                <a:gd name="connsiteX352" fmla="*/ 3258355 w 6632620"/>
                <a:gd name="connsiteY352" fmla="*/ 1302896 h 3649245"/>
                <a:gd name="connsiteX353" fmla="*/ 3052293 w 6632620"/>
                <a:gd name="connsiteY353" fmla="*/ 1328654 h 3649245"/>
                <a:gd name="connsiteX354" fmla="*/ 2099257 w 6632620"/>
                <a:gd name="connsiteY354" fmla="*/ 1264259 h 3649245"/>
                <a:gd name="connsiteX355" fmla="*/ 1712891 w 6632620"/>
                <a:gd name="connsiteY355" fmla="*/ 1186986 h 3649245"/>
                <a:gd name="connsiteX356" fmla="*/ 1545465 w 6632620"/>
                <a:gd name="connsiteY356" fmla="*/ 1174107 h 3649245"/>
                <a:gd name="connsiteX357" fmla="*/ 1236372 w 6632620"/>
                <a:gd name="connsiteY357" fmla="*/ 1135471 h 3649245"/>
                <a:gd name="connsiteX358" fmla="*/ 695460 w 6632620"/>
                <a:gd name="connsiteY358" fmla="*/ 1148349 h 3649245"/>
                <a:gd name="connsiteX359" fmla="*/ 605307 w 6632620"/>
                <a:gd name="connsiteY359" fmla="*/ 1161228 h 3649245"/>
                <a:gd name="connsiteX360" fmla="*/ 412124 w 6632620"/>
                <a:gd name="connsiteY360" fmla="*/ 1212744 h 3649245"/>
                <a:gd name="connsiteX361" fmla="*/ 257578 w 6632620"/>
                <a:gd name="connsiteY361" fmla="*/ 1277138 h 3649245"/>
                <a:gd name="connsiteX362" fmla="*/ 90153 w 6632620"/>
                <a:gd name="connsiteY362" fmla="*/ 1380169 h 3649245"/>
                <a:gd name="connsiteX363" fmla="*/ 51516 w 6632620"/>
                <a:gd name="connsiteY363" fmla="*/ 1521837 h 3649245"/>
                <a:gd name="connsiteX364" fmla="*/ 77274 w 6632620"/>
                <a:gd name="connsiteY364" fmla="*/ 1637747 h 3649245"/>
                <a:gd name="connsiteX365" fmla="*/ 502276 w 6632620"/>
                <a:gd name="connsiteY365" fmla="*/ 1972597 h 3649245"/>
                <a:gd name="connsiteX366" fmla="*/ 759854 w 6632620"/>
                <a:gd name="connsiteY366" fmla="*/ 2036992 h 3649245"/>
                <a:gd name="connsiteX367" fmla="*/ 3284113 w 6632620"/>
                <a:gd name="connsiteY367" fmla="*/ 2062749 h 3649245"/>
                <a:gd name="connsiteX368" fmla="*/ 3606085 w 6632620"/>
                <a:gd name="connsiteY368" fmla="*/ 2114265 h 3649245"/>
                <a:gd name="connsiteX369" fmla="*/ 3928057 w 6632620"/>
                <a:gd name="connsiteY369" fmla="*/ 2268811 h 3649245"/>
                <a:gd name="connsiteX370" fmla="*/ 3902299 w 6632620"/>
                <a:gd name="connsiteY370" fmla="*/ 2320327 h 3649245"/>
                <a:gd name="connsiteX371" fmla="*/ 3696237 w 6632620"/>
                <a:gd name="connsiteY371" fmla="*/ 2320327 h 3649245"/>
                <a:gd name="connsiteX372" fmla="*/ 2794716 w 6632620"/>
                <a:gd name="connsiteY372" fmla="*/ 1882445 h 3649245"/>
                <a:gd name="connsiteX373" fmla="*/ 2343955 w 6632620"/>
                <a:gd name="connsiteY373" fmla="*/ 1637747 h 3649245"/>
                <a:gd name="connsiteX374" fmla="*/ 1815922 w 6632620"/>
                <a:gd name="connsiteY374" fmla="*/ 1328654 h 3649245"/>
                <a:gd name="connsiteX375" fmla="*/ 1236372 w 6632620"/>
                <a:gd name="connsiteY375" fmla="*/ 1071076 h 3649245"/>
                <a:gd name="connsiteX376" fmla="*/ 1120462 w 6632620"/>
                <a:gd name="connsiteY376" fmla="*/ 1058197 h 3649245"/>
                <a:gd name="connsiteX377" fmla="*/ 734096 w 6632620"/>
                <a:gd name="connsiteY377" fmla="*/ 1083955 h 3649245"/>
                <a:gd name="connsiteX378" fmla="*/ 605307 w 6632620"/>
                <a:gd name="connsiteY378" fmla="*/ 1135471 h 3649245"/>
                <a:gd name="connsiteX379" fmla="*/ 592429 w 6632620"/>
                <a:gd name="connsiteY379" fmla="*/ 1174107 h 3649245"/>
                <a:gd name="connsiteX380" fmla="*/ 965916 w 6632620"/>
                <a:gd name="connsiteY380" fmla="*/ 1431685 h 3649245"/>
                <a:gd name="connsiteX381" fmla="*/ 1223493 w 6632620"/>
                <a:gd name="connsiteY381" fmla="*/ 1508958 h 3649245"/>
                <a:gd name="connsiteX382" fmla="*/ 2215167 w 6632620"/>
                <a:gd name="connsiteY382" fmla="*/ 1547594 h 3649245"/>
                <a:gd name="connsiteX383" fmla="*/ 2781837 w 6632620"/>
                <a:gd name="connsiteY383" fmla="*/ 1521837 h 3649245"/>
                <a:gd name="connsiteX384" fmla="*/ 3503054 w 6632620"/>
                <a:gd name="connsiteY384" fmla="*/ 1470321 h 3649245"/>
                <a:gd name="connsiteX385" fmla="*/ 4353060 w 6632620"/>
                <a:gd name="connsiteY385" fmla="*/ 1573352 h 3649245"/>
                <a:gd name="connsiteX386" fmla="*/ 4494727 w 6632620"/>
                <a:gd name="connsiteY386" fmla="*/ 1637747 h 3649245"/>
                <a:gd name="connsiteX387" fmla="*/ 4494727 w 6632620"/>
                <a:gd name="connsiteY387" fmla="*/ 1727899 h 3649245"/>
                <a:gd name="connsiteX388" fmla="*/ 4121240 w 6632620"/>
                <a:gd name="connsiteY388" fmla="*/ 1779414 h 3649245"/>
                <a:gd name="connsiteX389" fmla="*/ 2743200 w 6632620"/>
                <a:gd name="connsiteY389" fmla="*/ 1715020 h 3649245"/>
                <a:gd name="connsiteX390" fmla="*/ 1944710 w 6632620"/>
                <a:gd name="connsiteY390" fmla="*/ 1637747 h 3649245"/>
                <a:gd name="connsiteX391" fmla="*/ 1197736 w 6632620"/>
                <a:gd name="connsiteY391" fmla="*/ 1599110 h 3649245"/>
                <a:gd name="connsiteX392" fmla="*/ 631065 w 6632620"/>
                <a:gd name="connsiteY392" fmla="*/ 1624868 h 3649245"/>
                <a:gd name="connsiteX393" fmla="*/ 154547 w 6632620"/>
                <a:gd name="connsiteY393" fmla="*/ 1766535 h 3649245"/>
                <a:gd name="connsiteX394" fmla="*/ 64395 w 6632620"/>
                <a:gd name="connsiteY394" fmla="*/ 1856687 h 3649245"/>
                <a:gd name="connsiteX395" fmla="*/ 0 w 6632620"/>
                <a:gd name="connsiteY395" fmla="*/ 2049871 h 3649245"/>
                <a:gd name="connsiteX396" fmla="*/ 25758 w 6632620"/>
                <a:gd name="connsiteY396" fmla="*/ 2088507 h 3649245"/>
                <a:gd name="connsiteX397" fmla="*/ 399245 w 6632620"/>
                <a:gd name="connsiteY397" fmla="*/ 2140023 h 3649245"/>
                <a:gd name="connsiteX398" fmla="*/ 2575775 w 6632620"/>
                <a:gd name="connsiteY398" fmla="*/ 2178659 h 3649245"/>
                <a:gd name="connsiteX399" fmla="*/ 2962141 w 6632620"/>
                <a:gd name="connsiteY399" fmla="*/ 2217296 h 3649245"/>
                <a:gd name="connsiteX400" fmla="*/ 3284113 w 6632620"/>
                <a:gd name="connsiteY400" fmla="*/ 2281690 h 3649245"/>
                <a:gd name="connsiteX401" fmla="*/ 3709116 w 6632620"/>
                <a:gd name="connsiteY401" fmla="*/ 2384721 h 3649245"/>
                <a:gd name="connsiteX402" fmla="*/ 3799268 w 6632620"/>
                <a:gd name="connsiteY402" fmla="*/ 2449116 h 3649245"/>
                <a:gd name="connsiteX403" fmla="*/ 3850783 w 6632620"/>
                <a:gd name="connsiteY403" fmla="*/ 2474873 h 3649245"/>
                <a:gd name="connsiteX404" fmla="*/ 3799268 w 6632620"/>
                <a:gd name="connsiteY404" fmla="*/ 2603662 h 3649245"/>
                <a:gd name="connsiteX405" fmla="*/ 3438660 w 6632620"/>
                <a:gd name="connsiteY405" fmla="*/ 2642299 h 3649245"/>
                <a:gd name="connsiteX406" fmla="*/ 2884868 w 6632620"/>
                <a:gd name="connsiteY406" fmla="*/ 2616541 h 3649245"/>
                <a:gd name="connsiteX407" fmla="*/ 2395471 w 6632620"/>
                <a:gd name="connsiteY407" fmla="*/ 2552147 h 3649245"/>
                <a:gd name="connsiteX408" fmla="*/ 1854558 w 6632620"/>
                <a:gd name="connsiteY408" fmla="*/ 2500631 h 3649245"/>
                <a:gd name="connsiteX409" fmla="*/ 1133341 w 6632620"/>
                <a:gd name="connsiteY409" fmla="*/ 2461994 h 3649245"/>
                <a:gd name="connsiteX410" fmla="*/ 605307 w 6632620"/>
                <a:gd name="connsiteY410" fmla="*/ 2539268 h 3649245"/>
                <a:gd name="connsiteX411" fmla="*/ 579550 w 6632620"/>
                <a:gd name="connsiteY411" fmla="*/ 2577904 h 3649245"/>
                <a:gd name="connsiteX412" fmla="*/ 553792 w 6632620"/>
                <a:gd name="connsiteY412" fmla="*/ 2655178 h 3649245"/>
                <a:gd name="connsiteX413" fmla="*/ 746975 w 6632620"/>
                <a:gd name="connsiteY413" fmla="*/ 2874118 h 3649245"/>
                <a:gd name="connsiteX414" fmla="*/ 1081826 w 6632620"/>
                <a:gd name="connsiteY414" fmla="*/ 3028665 h 3649245"/>
                <a:gd name="connsiteX415" fmla="*/ 1262130 w 6632620"/>
                <a:gd name="connsiteY415" fmla="*/ 3067301 h 3649245"/>
                <a:gd name="connsiteX416" fmla="*/ 1738648 w 6632620"/>
                <a:gd name="connsiteY416" fmla="*/ 3041544 h 3649245"/>
                <a:gd name="connsiteX417" fmla="*/ 2369713 w 6632620"/>
                <a:gd name="connsiteY417" fmla="*/ 2809724 h 3649245"/>
                <a:gd name="connsiteX418" fmla="*/ 3193961 w 6632620"/>
                <a:gd name="connsiteY418" fmla="*/ 2655178 h 3649245"/>
                <a:gd name="connsiteX419" fmla="*/ 4121240 w 6632620"/>
                <a:gd name="connsiteY419" fmla="*/ 2706693 h 3649245"/>
                <a:gd name="connsiteX420" fmla="*/ 4250029 w 6632620"/>
                <a:gd name="connsiteY420" fmla="*/ 2771087 h 3649245"/>
                <a:gd name="connsiteX421" fmla="*/ 4262907 w 6632620"/>
                <a:gd name="connsiteY421" fmla="*/ 2822603 h 3649245"/>
                <a:gd name="connsiteX422" fmla="*/ 4211392 w 6632620"/>
                <a:gd name="connsiteY422" fmla="*/ 2835482 h 3649245"/>
                <a:gd name="connsiteX423" fmla="*/ 4095482 w 6632620"/>
                <a:gd name="connsiteY423" fmla="*/ 2848361 h 3649245"/>
                <a:gd name="connsiteX424" fmla="*/ 3876541 w 6632620"/>
                <a:gd name="connsiteY424" fmla="*/ 2861240 h 3649245"/>
                <a:gd name="connsiteX425" fmla="*/ 3593206 w 6632620"/>
                <a:gd name="connsiteY425" fmla="*/ 2848361 h 3649245"/>
                <a:gd name="connsiteX426" fmla="*/ 2962141 w 6632620"/>
                <a:gd name="connsiteY426" fmla="*/ 2655178 h 3649245"/>
                <a:gd name="connsiteX427" fmla="*/ 2562896 w 6632620"/>
                <a:gd name="connsiteY427" fmla="*/ 2268811 h 3649245"/>
                <a:gd name="connsiteX428" fmla="*/ 2421229 w 6632620"/>
                <a:gd name="connsiteY428" fmla="*/ 1779414 h 3649245"/>
                <a:gd name="connsiteX429" fmla="*/ 2163651 w 6632620"/>
                <a:gd name="connsiteY429" fmla="*/ 1367290 h 3649245"/>
                <a:gd name="connsiteX430" fmla="*/ 1983347 w 6632620"/>
                <a:gd name="connsiteY430" fmla="*/ 1277138 h 3649245"/>
                <a:gd name="connsiteX431" fmla="*/ 1777285 w 6632620"/>
                <a:gd name="connsiteY431" fmla="*/ 1148349 h 3649245"/>
                <a:gd name="connsiteX432" fmla="*/ 1545465 w 6632620"/>
                <a:gd name="connsiteY432" fmla="*/ 1083955 h 3649245"/>
                <a:gd name="connsiteX433" fmla="*/ 1004553 w 6632620"/>
                <a:gd name="connsiteY433" fmla="*/ 993803 h 3649245"/>
                <a:gd name="connsiteX434" fmla="*/ 463640 w 6632620"/>
                <a:gd name="connsiteY434" fmla="*/ 1058197 h 3649245"/>
                <a:gd name="connsiteX435" fmla="*/ 347730 w 6632620"/>
                <a:gd name="connsiteY435" fmla="*/ 1109713 h 3649245"/>
                <a:gd name="connsiteX436" fmla="*/ 257578 w 6632620"/>
                <a:gd name="connsiteY436" fmla="*/ 1135471 h 3649245"/>
                <a:gd name="connsiteX437" fmla="*/ 218941 w 6632620"/>
                <a:gd name="connsiteY437" fmla="*/ 1148349 h 3649245"/>
                <a:gd name="connsiteX438" fmla="*/ 669702 w 6632620"/>
                <a:gd name="connsiteY438" fmla="*/ 1109713 h 3649245"/>
                <a:gd name="connsiteX439" fmla="*/ 1918953 w 6632620"/>
                <a:gd name="connsiteY439" fmla="*/ 852135 h 3649245"/>
                <a:gd name="connsiteX440" fmla="*/ 2228045 w 6632620"/>
                <a:gd name="connsiteY440" fmla="*/ 736225 h 3649245"/>
                <a:gd name="connsiteX441" fmla="*/ 2627291 w 6632620"/>
                <a:gd name="connsiteY441" fmla="*/ 478648 h 3649245"/>
                <a:gd name="connsiteX442" fmla="*/ 2743200 w 6632620"/>
                <a:gd name="connsiteY442" fmla="*/ 311223 h 3649245"/>
                <a:gd name="connsiteX443" fmla="*/ 2756079 w 6632620"/>
                <a:gd name="connsiteY443" fmla="*/ 208192 h 3649245"/>
                <a:gd name="connsiteX444" fmla="*/ 2768958 w 6632620"/>
                <a:gd name="connsiteY444" fmla="*/ 130918 h 3649245"/>
                <a:gd name="connsiteX445" fmla="*/ 2756079 w 6632620"/>
                <a:gd name="connsiteY445" fmla="*/ 40766 h 3649245"/>
                <a:gd name="connsiteX446" fmla="*/ 2678806 w 6632620"/>
                <a:gd name="connsiteY446" fmla="*/ 2130 h 3649245"/>
                <a:gd name="connsiteX447" fmla="*/ 1712891 w 6632620"/>
                <a:gd name="connsiteY447" fmla="*/ 15009 h 3649245"/>
                <a:gd name="connsiteX448" fmla="*/ 1300767 w 6632620"/>
                <a:gd name="connsiteY448" fmla="*/ 53645 h 3649245"/>
                <a:gd name="connsiteX449" fmla="*/ 1159099 w 6632620"/>
                <a:gd name="connsiteY449" fmla="*/ 105161 h 3649245"/>
                <a:gd name="connsiteX450" fmla="*/ 850006 w 6632620"/>
                <a:gd name="connsiteY450" fmla="*/ 169555 h 3649245"/>
                <a:gd name="connsiteX451" fmla="*/ 734096 w 6632620"/>
                <a:gd name="connsiteY451" fmla="*/ 233949 h 3649245"/>
                <a:gd name="connsiteX452" fmla="*/ 682581 w 6632620"/>
                <a:gd name="connsiteY452" fmla="*/ 259707 h 3649245"/>
                <a:gd name="connsiteX453" fmla="*/ 631065 w 6632620"/>
                <a:gd name="connsiteY453" fmla="*/ 311223 h 3649245"/>
                <a:gd name="connsiteX454" fmla="*/ 579550 w 6632620"/>
                <a:gd name="connsiteY454" fmla="*/ 349859 h 364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Lst>
              <a:rect l="l" t="t" r="r" b="b"/>
              <a:pathLst>
                <a:path w="6632620" h="3649245">
                  <a:moveTo>
                    <a:pt x="4494727" y="1083955"/>
                  </a:moveTo>
                  <a:cubicBezTo>
                    <a:pt x="4511899" y="998096"/>
                    <a:pt x="4460769" y="845372"/>
                    <a:pt x="4546243" y="826378"/>
                  </a:cubicBezTo>
                  <a:cubicBezTo>
                    <a:pt x="4635324" y="806582"/>
                    <a:pt x="5137644" y="879586"/>
                    <a:pt x="5396248" y="916530"/>
                  </a:cubicBezTo>
                  <a:cubicBezTo>
                    <a:pt x="5405001" y="928201"/>
                    <a:pt x="5451225" y="987847"/>
                    <a:pt x="5460643" y="1006682"/>
                  </a:cubicBezTo>
                  <a:cubicBezTo>
                    <a:pt x="5466714" y="1018824"/>
                    <a:pt x="5469229" y="1032439"/>
                    <a:pt x="5473522" y="1045318"/>
                  </a:cubicBezTo>
                  <a:cubicBezTo>
                    <a:pt x="5487184" y="1168289"/>
                    <a:pt x="5500228" y="1194064"/>
                    <a:pt x="5460643" y="1328654"/>
                  </a:cubicBezTo>
                  <a:cubicBezTo>
                    <a:pt x="5454586" y="1349247"/>
                    <a:pt x="5434482" y="1362702"/>
                    <a:pt x="5422006" y="1380169"/>
                  </a:cubicBezTo>
                  <a:cubicBezTo>
                    <a:pt x="5413009" y="1392764"/>
                    <a:pt x="5403928" y="1405367"/>
                    <a:pt x="5396248" y="1418806"/>
                  </a:cubicBezTo>
                  <a:cubicBezTo>
                    <a:pt x="5386723" y="1435475"/>
                    <a:pt x="5384066" y="1456746"/>
                    <a:pt x="5370491" y="1470321"/>
                  </a:cubicBezTo>
                  <a:cubicBezTo>
                    <a:pt x="5292364" y="1548448"/>
                    <a:pt x="5293001" y="1541209"/>
                    <a:pt x="5215944" y="1560473"/>
                  </a:cubicBezTo>
                  <a:cubicBezTo>
                    <a:pt x="5139038" y="1545092"/>
                    <a:pt x="4963566" y="1559529"/>
                    <a:pt x="4906851" y="1457442"/>
                  </a:cubicBezTo>
                  <a:cubicBezTo>
                    <a:pt x="4896220" y="1438307"/>
                    <a:pt x="4898265" y="1414513"/>
                    <a:pt x="4893972" y="1393048"/>
                  </a:cubicBezTo>
                  <a:cubicBezTo>
                    <a:pt x="4911897" y="1151068"/>
                    <a:pt x="4892932" y="1139282"/>
                    <a:pt x="4932609" y="993803"/>
                  </a:cubicBezTo>
                  <a:cubicBezTo>
                    <a:pt x="4940832" y="963651"/>
                    <a:pt x="4946239" y="932455"/>
                    <a:pt x="4958367" y="903651"/>
                  </a:cubicBezTo>
                  <a:cubicBezTo>
                    <a:pt x="4980718" y="850568"/>
                    <a:pt x="5017427" y="803745"/>
                    <a:pt x="5035640" y="749104"/>
                  </a:cubicBezTo>
                  <a:cubicBezTo>
                    <a:pt x="5052812" y="697589"/>
                    <a:pt x="5067473" y="645168"/>
                    <a:pt x="5087155" y="594558"/>
                  </a:cubicBezTo>
                  <a:cubicBezTo>
                    <a:pt x="5097593" y="567718"/>
                    <a:pt x="5113875" y="543502"/>
                    <a:pt x="5125792" y="517285"/>
                  </a:cubicBezTo>
                  <a:cubicBezTo>
                    <a:pt x="5152735" y="458012"/>
                    <a:pt x="5150069" y="458814"/>
                    <a:pt x="5164429" y="401375"/>
                  </a:cubicBezTo>
                  <a:cubicBezTo>
                    <a:pt x="5149957" y="278362"/>
                    <a:pt x="5187307" y="206135"/>
                    <a:pt x="5100034" y="143797"/>
                  </a:cubicBezTo>
                  <a:cubicBezTo>
                    <a:pt x="5084412" y="132638"/>
                    <a:pt x="5065691" y="126626"/>
                    <a:pt x="5048519" y="118040"/>
                  </a:cubicBezTo>
                  <a:cubicBezTo>
                    <a:pt x="4919730" y="126626"/>
                    <a:pt x="4790438" y="129543"/>
                    <a:pt x="4662153" y="143797"/>
                  </a:cubicBezTo>
                  <a:cubicBezTo>
                    <a:pt x="4588870" y="151939"/>
                    <a:pt x="4569435" y="185740"/>
                    <a:pt x="4507606" y="221071"/>
                  </a:cubicBezTo>
                  <a:cubicBezTo>
                    <a:pt x="4446600" y="255932"/>
                    <a:pt x="4395507" y="270986"/>
                    <a:pt x="4340181" y="311223"/>
                  </a:cubicBezTo>
                  <a:cubicBezTo>
                    <a:pt x="4313065" y="330944"/>
                    <a:pt x="4288665" y="354152"/>
                    <a:pt x="4262907" y="375617"/>
                  </a:cubicBezTo>
                  <a:cubicBezTo>
                    <a:pt x="4228563" y="435718"/>
                    <a:pt x="4197039" y="497521"/>
                    <a:pt x="4159876" y="555921"/>
                  </a:cubicBezTo>
                  <a:cubicBezTo>
                    <a:pt x="4136828" y="592139"/>
                    <a:pt x="4102689" y="621011"/>
                    <a:pt x="4082603" y="658952"/>
                  </a:cubicBezTo>
                  <a:cubicBezTo>
                    <a:pt x="4043503" y="732808"/>
                    <a:pt x="4033912" y="838016"/>
                    <a:pt x="4018209" y="916530"/>
                  </a:cubicBezTo>
                  <a:cubicBezTo>
                    <a:pt x="4010447" y="955341"/>
                    <a:pt x="4001037" y="993803"/>
                    <a:pt x="3992451" y="1032440"/>
                  </a:cubicBezTo>
                  <a:cubicBezTo>
                    <a:pt x="3996744" y="1161229"/>
                    <a:pt x="3989347" y="1290941"/>
                    <a:pt x="4005330" y="1418806"/>
                  </a:cubicBezTo>
                  <a:cubicBezTo>
                    <a:pt x="4011065" y="1464685"/>
                    <a:pt x="4031198" y="1509123"/>
                    <a:pt x="4056845" y="1547594"/>
                  </a:cubicBezTo>
                  <a:cubicBezTo>
                    <a:pt x="4100754" y="1613458"/>
                    <a:pt x="4137895" y="1698501"/>
                    <a:pt x="4211392" y="1727899"/>
                  </a:cubicBezTo>
                  <a:cubicBezTo>
                    <a:pt x="4254322" y="1745071"/>
                    <a:pt x="4297683" y="1761200"/>
                    <a:pt x="4340181" y="1779414"/>
                  </a:cubicBezTo>
                  <a:cubicBezTo>
                    <a:pt x="4387859" y="1799847"/>
                    <a:pt x="4433374" y="1825343"/>
                    <a:pt x="4481848" y="1843809"/>
                  </a:cubicBezTo>
                  <a:cubicBezTo>
                    <a:pt x="4523732" y="1859765"/>
                    <a:pt x="4567707" y="1869566"/>
                    <a:pt x="4610637" y="1882445"/>
                  </a:cubicBezTo>
                  <a:cubicBezTo>
                    <a:pt x="4795234" y="1869566"/>
                    <a:pt x="4980379" y="1862981"/>
                    <a:pt x="5164429" y="1843809"/>
                  </a:cubicBezTo>
                  <a:cubicBezTo>
                    <a:pt x="5187423" y="1841414"/>
                    <a:pt x="5208614" y="1829278"/>
                    <a:pt x="5228823" y="1818051"/>
                  </a:cubicBezTo>
                  <a:cubicBezTo>
                    <a:pt x="5247586" y="1807627"/>
                    <a:pt x="5265160" y="1794592"/>
                    <a:pt x="5280338" y="1779414"/>
                  </a:cubicBezTo>
                  <a:cubicBezTo>
                    <a:pt x="5393327" y="1666425"/>
                    <a:pt x="5189256" y="1828408"/>
                    <a:pt x="5357612" y="1702141"/>
                  </a:cubicBezTo>
                  <a:cubicBezTo>
                    <a:pt x="5366198" y="1667797"/>
                    <a:pt x="5382008" y="1634484"/>
                    <a:pt x="5383369" y="1599110"/>
                  </a:cubicBezTo>
                  <a:cubicBezTo>
                    <a:pt x="5393537" y="1334749"/>
                    <a:pt x="5386352" y="1442616"/>
                    <a:pt x="5344733" y="1290017"/>
                  </a:cubicBezTo>
                  <a:cubicBezTo>
                    <a:pt x="5327813" y="1227977"/>
                    <a:pt x="5339530" y="1204954"/>
                    <a:pt x="5293217" y="1148349"/>
                  </a:cubicBezTo>
                  <a:cubicBezTo>
                    <a:pt x="5271985" y="1122399"/>
                    <a:pt x="5239653" y="1107663"/>
                    <a:pt x="5215944" y="1083955"/>
                  </a:cubicBezTo>
                  <a:cubicBezTo>
                    <a:pt x="5200766" y="1068777"/>
                    <a:pt x="5192485" y="1047618"/>
                    <a:pt x="5177307" y="1032440"/>
                  </a:cubicBezTo>
                  <a:cubicBezTo>
                    <a:pt x="5112682" y="967815"/>
                    <a:pt x="5114182" y="988104"/>
                    <a:pt x="5035640" y="942287"/>
                  </a:cubicBezTo>
                  <a:cubicBezTo>
                    <a:pt x="5008900" y="926689"/>
                    <a:pt x="4986943" y="902678"/>
                    <a:pt x="4958367" y="890772"/>
                  </a:cubicBezTo>
                  <a:cubicBezTo>
                    <a:pt x="4949044" y="886888"/>
                    <a:pt x="4793146" y="865329"/>
                    <a:pt x="4790941" y="865014"/>
                  </a:cubicBezTo>
                  <a:cubicBezTo>
                    <a:pt x="4670738" y="869307"/>
                    <a:pt x="4549529" y="861785"/>
                    <a:pt x="4430333" y="877893"/>
                  </a:cubicBezTo>
                  <a:cubicBezTo>
                    <a:pt x="4388433" y="883555"/>
                    <a:pt x="4353680" y="913706"/>
                    <a:pt x="4314423" y="929409"/>
                  </a:cubicBezTo>
                  <a:cubicBezTo>
                    <a:pt x="4171371" y="986630"/>
                    <a:pt x="4122175" y="991428"/>
                    <a:pt x="4005330" y="1058197"/>
                  </a:cubicBezTo>
                  <a:cubicBezTo>
                    <a:pt x="3978452" y="1073556"/>
                    <a:pt x="3954174" y="1093093"/>
                    <a:pt x="3928057" y="1109713"/>
                  </a:cubicBezTo>
                  <a:cubicBezTo>
                    <a:pt x="3840276" y="1165574"/>
                    <a:pt x="3875706" y="1132358"/>
                    <a:pt x="3786389" y="1212744"/>
                  </a:cubicBezTo>
                  <a:cubicBezTo>
                    <a:pt x="3768339" y="1228989"/>
                    <a:pt x="3748989" y="1244498"/>
                    <a:pt x="3734874" y="1264259"/>
                  </a:cubicBezTo>
                  <a:cubicBezTo>
                    <a:pt x="3705775" y="1304998"/>
                    <a:pt x="3657600" y="1393048"/>
                    <a:pt x="3657600" y="1393048"/>
                  </a:cubicBezTo>
                  <a:cubicBezTo>
                    <a:pt x="3647037" y="1445868"/>
                    <a:pt x="3629490" y="1523938"/>
                    <a:pt x="3631843" y="1573352"/>
                  </a:cubicBezTo>
                  <a:cubicBezTo>
                    <a:pt x="3634327" y="1625519"/>
                    <a:pt x="3647358" y="1676687"/>
                    <a:pt x="3657600" y="1727899"/>
                  </a:cubicBezTo>
                  <a:cubicBezTo>
                    <a:pt x="3660262" y="1741211"/>
                    <a:pt x="3658153" y="1760846"/>
                    <a:pt x="3670479" y="1766535"/>
                  </a:cubicBezTo>
                  <a:cubicBezTo>
                    <a:pt x="3718693" y="1788787"/>
                    <a:pt x="3825026" y="1805172"/>
                    <a:pt x="3825026" y="1805172"/>
                  </a:cubicBezTo>
                  <a:cubicBezTo>
                    <a:pt x="3893713" y="1800879"/>
                    <a:pt x="3962608" y="1799141"/>
                    <a:pt x="4031088" y="1792293"/>
                  </a:cubicBezTo>
                  <a:cubicBezTo>
                    <a:pt x="4048700" y="1790532"/>
                    <a:pt x="4066771" y="1787330"/>
                    <a:pt x="4082603" y="1779414"/>
                  </a:cubicBezTo>
                  <a:cubicBezTo>
                    <a:pt x="4101802" y="1769815"/>
                    <a:pt x="4116534" y="1753087"/>
                    <a:pt x="4134119" y="1740778"/>
                  </a:cubicBezTo>
                  <a:cubicBezTo>
                    <a:pt x="4159480" y="1723025"/>
                    <a:pt x="4211392" y="1689262"/>
                    <a:pt x="4211392" y="1689262"/>
                  </a:cubicBezTo>
                  <a:cubicBezTo>
                    <a:pt x="4214290" y="1684432"/>
                    <a:pt x="4265284" y="1609999"/>
                    <a:pt x="4262907" y="1586231"/>
                  </a:cubicBezTo>
                  <a:cubicBezTo>
                    <a:pt x="4255533" y="1512491"/>
                    <a:pt x="4245566" y="1438273"/>
                    <a:pt x="4224271" y="1367290"/>
                  </a:cubicBezTo>
                  <a:cubicBezTo>
                    <a:pt x="4219037" y="1349845"/>
                    <a:pt x="4197487" y="1342483"/>
                    <a:pt x="4185634" y="1328654"/>
                  </a:cubicBezTo>
                  <a:cubicBezTo>
                    <a:pt x="4109254" y="1239544"/>
                    <a:pt x="4183377" y="1282449"/>
                    <a:pt x="4018209" y="1199865"/>
                  </a:cubicBezTo>
                  <a:cubicBezTo>
                    <a:pt x="3993924" y="1187723"/>
                    <a:pt x="3965998" y="1184550"/>
                    <a:pt x="3940936" y="1174107"/>
                  </a:cubicBezTo>
                  <a:cubicBezTo>
                    <a:pt x="3914353" y="1163031"/>
                    <a:pt x="3890982" y="1144578"/>
                    <a:pt x="3863662" y="1135471"/>
                  </a:cubicBezTo>
                  <a:cubicBezTo>
                    <a:pt x="3838889" y="1127213"/>
                    <a:pt x="3812198" y="1126563"/>
                    <a:pt x="3786389" y="1122592"/>
                  </a:cubicBezTo>
                  <a:cubicBezTo>
                    <a:pt x="3642661" y="1100480"/>
                    <a:pt x="3681275" y="1108833"/>
                    <a:pt x="3477296" y="1096834"/>
                  </a:cubicBezTo>
                  <a:cubicBezTo>
                    <a:pt x="3434366" y="1101127"/>
                    <a:pt x="3390912" y="1101762"/>
                    <a:pt x="3348507" y="1109713"/>
                  </a:cubicBezTo>
                  <a:cubicBezTo>
                    <a:pt x="3279027" y="1122741"/>
                    <a:pt x="3277130" y="1136623"/>
                    <a:pt x="3219719" y="1161228"/>
                  </a:cubicBezTo>
                  <a:cubicBezTo>
                    <a:pt x="3177221" y="1179442"/>
                    <a:pt x="3132285" y="1192066"/>
                    <a:pt x="3090930" y="1212744"/>
                  </a:cubicBezTo>
                  <a:cubicBezTo>
                    <a:pt x="3071731" y="1222343"/>
                    <a:pt x="3058613" y="1241781"/>
                    <a:pt x="3039414" y="1251380"/>
                  </a:cubicBezTo>
                  <a:cubicBezTo>
                    <a:pt x="2998059" y="1272058"/>
                    <a:pt x="2910626" y="1302896"/>
                    <a:pt x="2910626" y="1302896"/>
                  </a:cubicBezTo>
                  <a:cubicBezTo>
                    <a:pt x="2884868" y="1324361"/>
                    <a:pt x="2859819" y="1346705"/>
                    <a:pt x="2833353" y="1367290"/>
                  </a:cubicBezTo>
                  <a:cubicBezTo>
                    <a:pt x="2821135" y="1376793"/>
                    <a:pt x="2806607" y="1383139"/>
                    <a:pt x="2794716" y="1393048"/>
                  </a:cubicBezTo>
                  <a:cubicBezTo>
                    <a:pt x="2780724" y="1404708"/>
                    <a:pt x="2771893" y="1422649"/>
                    <a:pt x="2756079" y="1431685"/>
                  </a:cubicBezTo>
                  <a:cubicBezTo>
                    <a:pt x="2740711" y="1440467"/>
                    <a:pt x="2721736" y="1440270"/>
                    <a:pt x="2704564" y="1444563"/>
                  </a:cubicBezTo>
                  <a:cubicBezTo>
                    <a:pt x="2687392" y="1461735"/>
                    <a:pt x="2669040" y="1477803"/>
                    <a:pt x="2653048" y="1496079"/>
                  </a:cubicBezTo>
                  <a:cubicBezTo>
                    <a:pt x="2629322" y="1523194"/>
                    <a:pt x="2600372" y="1563958"/>
                    <a:pt x="2588654" y="1599110"/>
                  </a:cubicBezTo>
                  <a:cubicBezTo>
                    <a:pt x="2577459" y="1632694"/>
                    <a:pt x="2571482" y="1667797"/>
                    <a:pt x="2562896" y="1702141"/>
                  </a:cubicBezTo>
                  <a:cubicBezTo>
                    <a:pt x="2563322" y="1705766"/>
                    <a:pt x="2580793" y="1955203"/>
                    <a:pt x="2614412" y="2011234"/>
                  </a:cubicBezTo>
                  <a:cubicBezTo>
                    <a:pt x="2637891" y="2050365"/>
                    <a:pt x="2676056" y="2078630"/>
                    <a:pt x="2704564" y="2114265"/>
                  </a:cubicBezTo>
                  <a:cubicBezTo>
                    <a:pt x="2727634" y="2143102"/>
                    <a:pt x="2743829" y="2177355"/>
                    <a:pt x="2768958" y="2204417"/>
                  </a:cubicBezTo>
                  <a:cubicBezTo>
                    <a:pt x="2829547" y="2269667"/>
                    <a:pt x="2928624" y="2336618"/>
                    <a:pt x="3000778" y="2384721"/>
                  </a:cubicBezTo>
                  <a:cubicBezTo>
                    <a:pt x="3034476" y="2407186"/>
                    <a:pt x="3067273" y="2431642"/>
                    <a:pt x="3103809" y="2449116"/>
                  </a:cubicBezTo>
                  <a:cubicBezTo>
                    <a:pt x="3166376" y="2479040"/>
                    <a:pt x="3233118" y="2499366"/>
                    <a:pt x="3296992" y="2526389"/>
                  </a:cubicBezTo>
                  <a:cubicBezTo>
                    <a:pt x="3531995" y="2625813"/>
                    <a:pt x="3393365" y="2590326"/>
                    <a:pt x="3734874" y="2693814"/>
                  </a:cubicBezTo>
                  <a:cubicBezTo>
                    <a:pt x="3959459" y="2761870"/>
                    <a:pt x="3771797" y="2680365"/>
                    <a:pt x="3966693" y="2745330"/>
                  </a:cubicBezTo>
                  <a:cubicBezTo>
                    <a:pt x="4033103" y="2767467"/>
                    <a:pt x="4087271" y="2799645"/>
                    <a:pt x="4146998" y="2835482"/>
                  </a:cubicBezTo>
                  <a:cubicBezTo>
                    <a:pt x="4160271" y="2843446"/>
                    <a:pt x="4172755" y="2852654"/>
                    <a:pt x="4185634" y="2861240"/>
                  </a:cubicBezTo>
                  <a:cubicBezTo>
                    <a:pt x="4189927" y="2874119"/>
                    <a:pt x="4198513" y="2886301"/>
                    <a:pt x="4198513" y="2899876"/>
                  </a:cubicBezTo>
                  <a:cubicBezTo>
                    <a:pt x="4198513" y="2925989"/>
                    <a:pt x="4196239" y="2953287"/>
                    <a:pt x="4185634" y="2977149"/>
                  </a:cubicBezTo>
                  <a:cubicBezTo>
                    <a:pt x="4171976" y="3007880"/>
                    <a:pt x="4103959" y="3041609"/>
                    <a:pt x="4082603" y="3054423"/>
                  </a:cubicBezTo>
                  <a:cubicBezTo>
                    <a:pt x="4065431" y="3045837"/>
                    <a:pt x="4044663" y="3042241"/>
                    <a:pt x="4031088" y="3028665"/>
                  </a:cubicBezTo>
                  <a:cubicBezTo>
                    <a:pt x="4021489" y="3019065"/>
                    <a:pt x="4022976" y="3002739"/>
                    <a:pt x="4018209" y="2990028"/>
                  </a:cubicBezTo>
                  <a:cubicBezTo>
                    <a:pt x="3991585" y="2919030"/>
                    <a:pt x="3984282" y="2917561"/>
                    <a:pt x="3966693" y="2835482"/>
                  </a:cubicBezTo>
                  <a:cubicBezTo>
                    <a:pt x="3960333" y="2805800"/>
                    <a:pt x="3962868" y="2774304"/>
                    <a:pt x="3953814" y="2745330"/>
                  </a:cubicBezTo>
                  <a:cubicBezTo>
                    <a:pt x="3941203" y="2704974"/>
                    <a:pt x="3919471" y="2668057"/>
                    <a:pt x="3902299" y="2629420"/>
                  </a:cubicBezTo>
                  <a:cubicBezTo>
                    <a:pt x="3898006" y="2595076"/>
                    <a:pt x="3895435" y="2560473"/>
                    <a:pt x="3889420" y="2526389"/>
                  </a:cubicBezTo>
                  <a:cubicBezTo>
                    <a:pt x="3882542" y="2487412"/>
                    <a:pt x="3868571" y="2449753"/>
                    <a:pt x="3863662" y="2410479"/>
                  </a:cubicBezTo>
                  <a:cubicBezTo>
                    <a:pt x="3819129" y="2054214"/>
                    <a:pt x="3849401" y="2110202"/>
                    <a:pt x="3799268" y="1869566"/>
                  </a:cubicBezTo>
                  <a:cubicBezTo>
                    <a:pt x="3787586" y="1813495"/>
                    <a:pt x="3777997" y="1756720"/>
                    <a:pt x="3760631" y="1702141"/>
                  </a:cubicBezTo>
                  <a:cubicBezTo>
                    <a:pt x="3747811" y="1661851"/>
                    <a:pt x="3725214" y="1625327"/>
                    <a:pt x="3709116" y="1586231"/>
                  </a:cubicBezTo>
                  <a:cubicBezTo>
                    <a:pt x="3695150" y="1552315"/>
                    <a:pt x="3687949" y="1515452"/>
                    <a:pt x="3670479" y="1483200"/>
                  </a:cubicBezTo>
                  <a:cubicBezTo>
                    <a:pt x="3623131" y="1395788"/>
                    <a:pt x="3559709" y="1292211"/>
                    <a:pt x="3490175" y="1212744"/>
                  </a:cubicBezTo>
                  <a:cubicBezTo>
                    <a:pt x="3478181" y="1199037"/>
                    <a:pt x="3465915" y="1185289"/>
                    <a:pt x="3451538" y="1174107"/>
                  </a:cubicBezTo>
                  <a:cubicBezTo>
                    <a:pt x="3427102" y="1155101"/>
                    <a:pt x="3403633" y="1132382"/>
                    <a:pt x="3374265" y="1122592"/>
                  </a:cubicBezTo>
                  <a:lnTo>
                    <a:pt x="3335629" y="1109713"/>
                  </a:lnTo>
                  <a:cubicBezTo>
                    <a:pt x="3228353" y="1131168"/>
                    <a:pt x="3200931" y="1128498"/>
                    <a:pt x="3090930" y="1238501"/>
                  </a:cubicBezTo>
                  <a:cubicBezTo>
                    <a:pt x="3069465" y="1259966"/>
                    <a:pt x="3050497" y="1284259"/>
                    <a:pt x="3026536" y="1302896"/>
                  </a:cubicBezTo>
                  <a:cubicBezTo>
                    <a:pt x="2972957" y="1344569"/>
                    <a:pt x="2859110" y="1418806"/>
                    <a:pt x="2859110" y="1418806"/>
                  </a:cubicBezTo>
                  <a:cubicBezTo>
                    <a:pt x="2735733" y="1603871"/>
                    <a:pt x="2777818" y="1515380"/>
                    <a:pt x="2717443" y="1676383"/>
                  </a:cubicBezTo>
                  <a:cubicBezTo>
                    <a:pt x="2713150" y="1710727"/>
                    <a:pt x="2709138" y="1745107"/>
                    <a:pt x="2704564" y="1779414"/>
                  </a:cubicBezTo>
                  <a:cubicBezTo>
                    <a:pt x="2688131" y="1902659"/>
                    <a:pt x="2673710" y="1888084"/>
                    <a:pt x="2743200" y="2036992"/>
                  </a:cubicBezTo>
                  <a:cubicBezTo>
                    <a:pt x="2749746" y="2051018"/>
                    <a:pt x="2766659" y="2059713"/>
                    <a:pt x="2781837" y="2062749"/>
                  </a:cubicBezTo>
                  <a:cubicBezTo>
                    <a:pt x="2853894" y="2077160"/>
                    <a:pt x="2927798" y="2079921"/>
                    <a:pt x="3000778" y="2088507"/>
                  </a:cubicBezTo>
                  <a:cubicBezTo>
                    <a:pt x="3176789" y="2071335"/>
                    <a:pt x="3353681" y="2061572"/>
                    <a:pt x="3528812" y="2036992"/>
                  </a:cubicBezTo>
                  <a:cubicBezTo>
                    <a:pt x="3598926" y="2027151"/>
                    <a:pt x="3665925" y="2001564"/>
                    <a:pt x="3734874" y="1985476"/>
                  </a:cubicBezTo>
                  <a:cubicBezTo>
                    <a:pt x="3794732" y="1971509"/>
                    <a:pt x="3855077" y="1959719"/>
                    <a:pt x="3915178" y="1946840"/>
                  </a:cubicBezTo>
                  <a:cubicBezTo>
                    <a:pt x="3975279" y="1921082"/>
                    <a:pt x="4036040" y="1896810"/>
                    <a:pt x="4095482" y="1869566"/>
                  </a:cubicBezTo>
                  <a:cubicBezTo>
                    <a:pt x="4160515" y="1839759"/>
                    <a:pt x="4277430" y="1778429"/>
                    <a:pt x="4340181" y="1740778"/>
                  </a:cubicBezTo>
                  <a:cubicBezTo>
                    <a:pt x="4406939" y="1700723"/>
                    <a:pt x="4422926" y="1684885"/>
                    <a:pt x="4481848" y="1637747"/>
                  </a:cubicBezTo>
                  <a:cubicBezTo>
                    <a:pt x="4490434" y="1611989"/>
                    <a:pt x="4498327" y="1585990"/>
                    <a:pt x="4507606" y="1560473"/>
                  </a:cubicBezTo>
                  <a:cubicBezTo>
                    <a:pt x="4569206" y="1391075"/>
                    <a:pt x="4507967" y="1572271"/>
                    <a:pt x="4546243" y="1457442"/>
                  </a:cubicBezTo>
                  <a:cubicBezTo>
                    <a:pt x="4539073" y="1392910"/>
                    <a:pt x="4543140" y="1355758"/>
                    <a:pt x="4520485" y="1302896"/>
                  </a:cubicBezTo>
                  <a:cubicBezTo>
                    <a:pt x="4512922" y="1285249"/>
                    <a:pt x="4509586" y="1263537"/>
                    <a:pt x="4494727" y="1251380"/>
                  </a:cubicBezTo>
                  <a:cubicBezTo>
                    <a:pt x="4460519" y="1223392"/>
                    <a:pt x="4415592" y="1211503"/>
                    <a:pt x="4378817" y="1186986"/>
                  </a:cubicBezTo>
                  <a:cubicBezTo>
                    <a:pt x="4363663" y="1176883"/>
                    <a:pt x="4356825" y="1155746"/>
                    <a:pt x="4340181" y="1148349"/>
                  </a:cubicBezTo>
                  <a:cubicBezTo>
                    <a:pt x="4316318" y="1137744"/>
                    <a:pt x="4288513" y="1140592"/>
                    <a:pt x="4262907" y="1135471"/>
                  </a:cubicBezTo>
                  <a:cubicBezTo>
                    <a:pt x="4245551" y="1132000"/>
                    <a:pt x="4228564" y="1126885"/>
                    <a:pt x="4211392" y="1122592"/>
                  </a:cubicBezTo>
                  <a:cubicBezTo>
                    <a:pt x="4182375" y="1124299"/>
                    <a:pt x="3954295" y="1124157"/>
                    <a:pt x="3889420" y="1161228"/>
                  </a:cubicBezTo>
                  <a:cubicBezTo>
                    <a:pt x="3857793" y="1179301"/>
                    <a:pt x="3842097" y="1217766"/>
                    <a:pt x="3812147" y="1238501"/>
                  </a:cubicBezTo>
                  <a:cubicBezTo>
                    <a:pt x="3785266" y="1257111"/>
                    <a:pt x="3750957" y="1261968"/>
                    <a:pt x="3721995" y="1277138"/>
                  </a:cubicBezTo>
                  <a:cubicBezTo>
                    <a:pt x="3457455" y="1415707"/>
                    <a:pt x="3621570" y="1326699"/>
                    <a:pt x="3464417" y="1444563"/>
                  </a:cubicBezTo>
                  <a:cubicBezTo>
                    <a:pt x="3439651" y="1463137"/>
                    <a:pt x="3411317" y="1476740"/>
                    <a:pt x="3387144" y="1496079"/>
                  </a:cubicBezTo>
                  <a:cubicBezTo>
                    <a:pt x="3345460" y="1529426"/>
                    <a:pt x="3328094" y="1557641"/>
                    <a:pt x="3296992" y="1599110"/>
                  </a:cubicBezTo>
                  <a:cubicBezTo>
                    <a:pt x="3292699" y="1616282"/>
                    <a:pt x="3287584" y="1633269"/>
                    <a:pt x="3284113" y="1650625"/>
                  </a:cubicBezTo>
                  <a:cubicBezTo>
                    <a:pt x="3264278" y="1749797"/>
                    <a:pt x="3252200" y="1832546"/>
                    <a:pt x="3322750" y="1933961"/>
                  </a:cubicBezTo>
                  <a:cubicBezTo>
                    <a:pt x="3356808" y="1982919"/>
                    <a:pt x="3418618" y="2013444"/>
                    <a:pt x="3477296" y="2024113"/>
                  </a:cubicBezTo>
                  <a:cubicBezTo>
                    <a:pt x="3571741" y="2041285"/>
                    <a:pt x="3665754" y="2061031"/>
                    <a:pt x="3760631" y="2075628"/>
                  </a:cubicBezTo>
                  <a:cubicBezTo>
                    <a:pt x="3816440" y="2084214"/>
                    <a:pt x="3872688" y="2090312"/>
                    <a:pt x="3928057" y="2101386"/>
                  </a:cubicBezTo>
                  <a:cubicBezTo>
                    <a:pt x="4324338" y="2180642"/>
                    <a:pt x="4297497" y="2180327"/>
                    <a:pt x="4713668" y="2333206"/>
                  </a:cubicBezTo>
                  <a:cubicBezTo>
                    <a:pt x="4801768" y="2365569"/>
                    <a:pt x="4958328" y="2429778"/>
                    <a:pt x="5048519" y="2474873"/>
                  </a:cubicBezTo>
                  <a:cubicBezTo>
                    <a:pt x="5132574" y="2516900"/>
                    <a:pt x="5188577" y="2554361"/>
                    <a:pt x="5267460" y="2603662"/>
                  </a:cubicBezTo>
                  <a:cubicBezTo>
                    <a:pt x="5355995" y="2751221"/>
                    <a:pt x="5334914" y="2683359"/>
                    <a:pt x="5357612" y="2796845"/>
                  </a:cubicBezTo>
                  <a:cubicBezTo>
                    <a:pt x="5336147" y="2878411"/>
                    <a:pt x="5316833" y="2960574"/>
                    <a:pt x="5293217" y="3041544"/>
                  </a:cubicBezTo>
                  <a:cubicBezTo>
                    <a:pt x="5286744" y="3063737"/>
                    <a:pt x="5281555" y="3087614"/>
                    <a:pt x="5267460" y="3105938"/>
                  </a:cubicBezTo>
                  <a:cubicBezTo>
                    <a:pt x="5237847" y="3144435"/>
                    <a:pt x="5197373" y="3173280"/>
                    <a:pt x="5164429" y="3208969"/>
                  </a:cubicBezTo>
                  <a:cubicBezTo>
                    <a:pt x="5145784" y="3229167"/>
                    <a:pt x="5132350" y="3253926"/>
                    <a:pt x="5112913" y="3273363"/>
                  </a:cubicBezTo>
                  <a:cubicBezTo>
                    <a:pt x="5093476" y="3292800"/>
                    <a:pt x="5066522" y="3304106"/>
                    <a:pt x="5048519" y="3324879"/>
                  </a:cubicBezTo>
                  <a:cubicBezTo>
                    <a:pt x="5010277" y="3369004"/>
                    <a:pt x="4979427" y="3419033"/>
                    <a:pt x="4945488" y="3466547"/>
                  </a:cubicBezTo>
                  <a:cubicBezTo>
                    <a:pt x="4936491" y="3479142"/>
                    <a:pt x="4925479" y="3490812"/>
                    <a:pt x="4919730" y="3505183"/>
                  </a:cubicBezTo>
                  <a:lnTo>
                    <a:pt x="4893972" y="3569578"/>
                  </a:lnTo>
                  <a:cubicBezTo>
                    <a:pt x="4906851" y="3595336"/>
                    <a:pt x="4908188" y="3631588"/>
                    <a:pt x="4932609" y="3646851"/>
                  </a:cubicBezTo>
                  <a:cubicBezTo>
                    <a:pt x="4957090" y="3662152"/>
                    <a:pt x="5067084" y="3599258"/>
                    <a:pt x="5074276" y="3595335"/>
                  </a:cubicBezTo>
                  <a:cubicBezTo>
                    <a:pt x="5143461" y="3557597"/>
                    <a:pt x="5211577" y="3517931"/>
                    <a:pt x="5280338" y="3479425"/>
                  </a:cubicBezTo>
                  <a:cubicBezTo>
                    <a:pt x="5318902" y="3457829"/>
                    <a:pt x="5357997" y="3437176"/>
                    <a:pt x="5396248" y="3415031"/>
                  </a:cubicBezTo>
                  <a:cubicBezTo>
                    <a:pt x="5404272" y="3410385"/>
                    <a:pt x="5608370" y="3288683"/>
                    <a:pt x="5628068" y="3273363"/>
                  </a:cubicBezTo>
                  <a:cubicBezTo>
                    <a:pt x="5666705" y="3243312"/>
                    <a:pt x="5704573" y="3212246"/>
                    <a:pt x="5743978" y="3183211"/>
                  </a:cubicBezTo>
                  <a:cubicBezTo>
                    <a:pt x="5786165" y="3152126"/>
                    <a:pt x="5831637" y="3125530"/>
                    <a:pt x="5872767" y="3093059"/>
                  </a:cubicBezTo>
                  <a:cubicBezTo>
                    <a:pt x="5926488" y="3050648"/>
                    <a:pt x="6061022" y="2924135"/>
                    <a:pt x="6104586" y="2874118"/>
                  </a:cubicBezTo>
                  <a:cubicBezTo>
                    <a:pt x="6322897" y="2623465"/>
                    <a:pt x="6361954" y="2574007"/>
                    <a:pt x="6516710" y="2281690"/>
                  </a:cubicBezTo>
                  <a:cubicBezTo>
                    <a:pt x="6538344" y="2240827"/>
                    <a:pt x="6551054" y="2195831"/>
                    <a:pt x="6568226" y="2152901"/>
                  </a:cubicBezTo>
                  <a:cubicBezTo>
                    <a:pt x="6576812" y="2101386"/>
                    <a:pt x="6582889" y="2049389"/>
                    <a:pt x="6593983" y="1998355"/>
                  </a:cubicBezTo>
                  <a:cubicBezTo>
                    <a:pt x="6604381" y="1950525"/>
                    <a:pt x="6632620" y="1905634"/>
                    <a:pt x="6632620" y="1856687"/>
                  </a:cubicBezTo>
                  <a:cubicBezTo>
                    <a:pt x="6632620" y="1667358"/>
                    <a:pt x="6632836" y="1475316"/>
                    <a:pt x="6593983" y="1290017"/>
                  </a:cubicBezTo>
                  <a:cubicBezTo>
                    <a:pt x="6575843" y="1203501"/>
                    <a:pt x="6498025" y="1140272"/>
                    <a:pt x="6465195" y="1058197"/>
                  </a:cubicBezTo>
                  <a:cubicBezTo>
                    <a:pt x="6360154" y="795598"/>
                    <a:pt x="6474112" y="1031451"/>
                    <a:pt x="6349285" y="865014"/>
                  </a:cubicBezTo>
                  <a:cubicBezTo>
                    <a:pt x="6328518" y="837325"/>
                    <a:pt x="6321157" y="800376"/>
                    <a:pt x="6297769" y="774862"/>
                  </a:cubicBezTo>
                  <a:cubicBezTo>
                    <a:pt x="6272815" y="747639"/>
                    <a:pt x="6237160" y="732626"/>
                    <a:pt x="6207617" y="710468"/>
                  </a:cubicBezTo>
                  <a:cubicBezTo>
                    <a:pt x="6158777" y="673838"/>
                    <a:pt x="6105954" y="623938"/>
                    <a:pt x="6053071" y="594558"/>
                  </a:cubicBezTo>
                  <a:cubicBezTo>
                    <a:pt x="5946629" y="535423"/>
                    <a:pt x="5922914" y="533452"/>
                    <a:pt x="5821251" y="504406"/>
                  </a:cubicBezTo>
                  <a:cubicBezTo>
                    <a:pt x="5752564" y="508699"/>
                    <a:pt x="5683168" y="506552"/>
                    <a:pt x="5615189" y="517285"/>
                  </a:cubicBezTo>
                  <a:cubicBezTo>
                    <a:pt x="5599900" y="519699"/>
                    <a:pt x="5588122" y="532759"/>
                    <a:pt x="5576553" y="543042"/>
                  </a:cubicBezTo>
                  <a:cubicBezTo>
                    <a:pt x="5549327" y="567243"/>
                    <a:pt x="5522599" y="592332"/>
                    <a:pt x="5499279" y="620316"/>
                  </a:cubicBezTo>
                  <a:cubicBezTo>
                    <a:pt x="5435390" y="696983"/>
                    <a:pt x="5455197" y="688566"/>
                    <a:pt x="5422006" y="774862"/>
                  </a:cubicBezTo>
                  <a:cubicBezTo>
                    <a:pt x="5326128" y="1024142"/>
                    <a:pt x="5444819" y="629456"/>
                    <a:pt x="5306096" y="1161228"/>
                  </a:cubicBezTo>
                  <a:cubicBezTo>
                    <a:pt x="5298051" y="1233631"/>
                    <a:pt x="5280338" y="1381122"/>
                    <a:pt x="5280338" y="1444563"/>
                  </a:cubicBezTo>
                  <a:cubicBezTo>
                    <a:pt x="5280338" y="1624918"/>
                    <a:pt x="5282829" y="1805420"/>
                    <a:pt x="5293217" y="1985476"/>
                  </a:cubicBezTo>
                  <a:cubicBezTo>
                    <a:pt x="5295739" y="2029183"/>
                    <a:pt x="5309478" y="2071528"/>
                    <a:pt x="5318975" y="2114265"/>
                  </a:cubicBezTo>
                  <a:cubicBezTo>
                    <a:pt x="5326655" y="2148823"/>
                    <a:pt x="5333538" y="2183712"/>
                    <a:pt x="5344733" y="2217296"/>
                  </a:cubicBezTo>
                  <a:cubicBezTo>
                    <a:pt x="5363641" y="2274021"/>
                    <a:pt x="5390218" y="2327996"/>
                    <a:pt x="5409127" y="2384721"/>
                  </a:cubicBezTo>
                  <a:lnTo>
                    <a:pt x="5434885" y="2461994"/>
                  </a:lnTo>
                  <a:cubicBezTo>
                    <a:pt x="5451801" y="2580407"/>
                    <a:pt x="5479438" y="2678068"/>
                    <a:pt x="5447764" y="2796845"/>
                  </a:cubicBezTo>
                  <a:cubicBezTo>
                    <a:pt x="5443071" y="2814444"/>
                    <a:pt x="5420055" y="2820911"/>
                    <a:pt x="5409127" y="2835482"/>
                  </a:cubicBezTo>
                  <a:cubicBezTo>
                    <a:pt x="5394108" y="2855507"/>
                    <a:pt x="5385510" y="2879851"/>
                    <a:pt x="5370491" y="2899876"/>
                  </a:cubicBezTo>
                  <a:cubicBezTo>
                    <a:pt x="5359563" y="2914447"/>
                    <a:pt x="5343707" y="2924684"/>
                    <a:pt x="5331854" y="2938513"/>
                  </a:cubicBezTo>
                  <a:cubicBezTo>
                    <a:pt x="5277209" y="3002265"/>
                    <a:pt x="5310021" y="2982985"/>
                    <a:pt x="5241702" y="3041544"/>
                  </a:cubicBezTo>
                  <a:cubicBezTo>
                    <a:pt x="5229950" y="3051617"/>
                    <a:pt x="5215660" y="3058304"/>
                    <a:pt x="5203065" y="3067301"/>
                  </a:cubicBezTo>
                  <a:cubicBezTo>
                    <a:pt x="5125040" y="3123033"/>
                    <a:pt x="5180723" y="3091352"/>
                    <a:pt x="5100034" y="3131696"/>
                  </a:cubicBezTo>
                  <a:cubicBezTo>
                    <a:pt x="5108620" y="3118817"/>
                    <a:pt x="5118037" y="3106455"/>
                    <a:pt x="5125792" y="3093059"/>
                  </a:cubicBezTo>
                  <a:cubicBezTo>
                    <a:pt x="5165278" y="3024856"/>
                    <a:pt x="5196508" y="2951559"/>
                    <a:pt x="5241702" y="2886997"/>
                  </a:cubicBezTo>
                  <a:cubicBezTo>
                    <a:pt x="5301803" y="2801138"/>
                    <a:pt x="5357662" y="2712148"/>
                    <a:pt x="5422006" y="2629420"/>
                  </a:cubicBezTo>
                  <a:cubicBezTo>
                    <a:pt x="5452057" y="2590783"/>
                    <a:pt x="5486020" y="2554894"/>
                    <a:pt x="5512158" y="2513510"/>
                  </a:cubicBezTo>
                  <a:cubicBezTo>
                    <a:pt x="5653978" y="2288963"/>
                    <a:pt x="5494454" y="2479053"/>
                    <a:pt x="5653826" y="2255932"/>
                  </a:cubicBezTo>
                  <a:cubicBezTo>
                    <a:pt x="5689290" y="2206283"/>
                    <a:pt x="5731099" y="2161487"/>
                    <a:pt x="5769736" y="2114265"/>
                  </a:cubicBezTo>
                  <a:cubicBezTo>
                    <a:pt x="5786908" y="2071335"/>
                    <a:pt x="5803038" y="2027974"/>
                    <a:pt x="5821251" y="1985476"/>
                  </a:cubicBezTo>
                  <a:cubicBezTo>
                    <a:pt x="5949569" y="1686066"/>
                    <a:pt x="5892962" y="1847613"/>
                    <a:pt x="5950040" y="1676383"/>
                  </a:cubicBezTo>
                  <a:cubicBezTo>
                    <a:pt x="5945686" y="1635018"/>
                    <a:pt x="5967302" y="1438496"/>
                    <a:pt x="5885645" y="1380169"/>
                  </a:cubicBezTo>
                  <a:cubicBezTo>
                    <a:pt x="5871242" y="1369881"/>
                    <a:pt x="5851302" y="1371583"/>
                    <a:pt x="5834130" y="1367290"/>
                  </a:cubicBezTo>
                  <a:cubicBezTo>
                    <a:pt x="5794673" y="1419900"/>
                    <a:pt x="5789979" y="1422477"/>
                    <a:pt x="5756857" y="1483200"/>
                  </a:cubicBezTo>
                  <a:cubicBezTo>
                    <a:pt x="5743067" y="1508482"/>
                    <a:pt x="5732508" y="1535469"/>
                    <a:pt x="5718220" y="1560473"/>
                  </a:cubicBezTo>
                  <a:cubicBezTo>
                    <a:pt x="5680962" y="1625675"/>
                    <a:pt x="5643966" y="1691172"/>
                    <a:pt x="5602310" y="1753656"/>
                  </a:cubicBezTo>
                  <a:cubicBezTo>
                    <a:pt x="5546740" y="1837011"/>
                    <a:pt x="5487568" y="1918358"/>
                    <a:pt x="5447764" y="2011234"/>
                  </a:cubicBezTo>
                  <a:cubicBezTo>
                    <a:pt x="5424862" y="2064671"/>
                    <a:pt x="5388375" y="2230273"/>
                    <a:pt x="5370491" y="2281690"/>
                  </a:cubicBezTo>
                  <a:cubicBezTo>
                    <a:pt x="5352157" y="2334401"/>
                    <a:pt x="5323744" y="2383292"/>
                    <a:pt x="5306096" y="2436237"/>
                  </a:cubicBezTo>
                  <a:cubicBezTo>
                    <a:pt x="5297280" y="2462685"/>
                    <a:pt x="5258855" y="2659565"/>
                    <a:pt x="5254581" y="2680935"/>
                  </a:cubicBezTo>
                  <a:cubicBezTo>
                    <a:pt x="5248074" y="2876150"/>
                    <a:pt x="5229036" y="3077517"/>
                    <a:pt x="5254581" y="3273363"/>
                  </a:cubicBezTo>
                  <a:cubicBezTo>
                    <a:pt x="5259938" y="3314433"/>
                    <a:pt x="5292448" y="3406304"/>
                    <a:pt x="5318975" y="3440789"/>
                  </a:cubicBezTo>
                  <a:cubicBezTo>
                    <a:pt x="5344887" y="3474474"/>
                    <a:pt x="5409127" y="3530941"/>
                    <a:pt x="5409127" y="3530941"/>
                  </a:cubicBezTo>
                  <a:cubicBezTo>
                    <a:pt x="5318975" y="3543820"/>
                    <a:pt x="5228499" y="3554607"/>
                    <a:pt x="5138671" y="3569578"/>
                  </a:cubicBezTo>
                  <a:cubicBezTo>
                    <a:pt x="5125280" y="3571810"/>
                    <a:pt x="5109633" y="3592055"/>
                    <a:pt x="5100034" y="3582456"/>
                  </a:cubicBezTo>
                  <a:cubicBezTo>
                    <a:pt x="5090435" y="3572857"/>
                    <a:pt x="5106178" y="3555607"/>
                    <a:pt x="5112913" y="3543820"/>
                  </a:cubicBezTo>
                  <a:cubicBezTo>
                    <a:pt x="5155798" y="3468771"/>
                    <a:pt x="5149833" y="3502567"/>
                    <a:pt x="5228823" y="3453668"/>
                  </a:cubicBezTo>
                  <a:cubicBezTo>
                    <a:pt x="5294627" y="3412932"/>
                    <a:pt x="5352784" y="3359490"/>
                    <a:pt x="5422006" y="3324879"/>
                  </a:cubicBezTo>
                  <a:cubicBezTo>
                    <a:pt x="5456350" y="3307707"/>
                    <a:pt x="5493088" y="3294662"/>
                    <a:pt x="5525037" y="3273363"/>
                  </a:cubicBezTo>
                  <a:cubicBezTo>
                    <a:pt x="5780684" y="3102931"/>
                    <a:pt x="5447518" y="3279925"/>
                    <a:pt x="5718220" y="3144575"/>
                  </a:cubicBezTo>
                  <a:cubicBezTo>
                    <a:pt x="5761150" y="3101645"/>
                    <a:pt x="5819858" y="3070088"/>
                    <a:pt x="5847009" y="3015786"/>
                  </a:cubicBezTo>
                  <a:cubicBezTo>
                    <a:pt x="5859888" y="2990028"/>
                    <a:pt x="5873949" y="2964829"/>
                    <a:pt x="5885645" y="2938513"/>
                  </a:cubicBezTo>
                  <a:cubicBezTo>
                    <a:pt x="5923782" y="2852704"/>
                    <a:pt x="5866296" y="2955766"/>
                    <a:pt x="5911403" y="2835482"/>
                  </a:cubicBezTo>
                  <a:cubicBezTo>
                    <a:pt x="5916838" y="2820989"/>
                    <a:pt x="5928575" y="2809724"/>
                    <a:pt x="5937161" y="2796845"/>
                  </a:cubicBezTo>
                  <a:cubicBezTo>
                    <a:pt x="5929563" y="2758858"/>
                    <a:pt x="5930543" y="2721259"/>
                    <a:pt x="5898524" y="2693814"/>
                  </a:cubicBezTo>
                  <a:cubicBezTo>
                    <a:pt x="5856228" y="2657560"/>
                    <a:pt x="5808655" y="2645358"/>
                    <a:pt x="5756857" y="2629420"/>
                  </a:cubicBezTo>
                  <a:cubicBezTo>
                    <a:pt x="5721587" y="2618568"/>
                    <a:pt x="5596304" y="2583342"/>
                    <a:pt x="5563674" y="2577904"/>
                  </a:cubicBezTo>
                  <a:cubicBezTo>
                    <a:pt x="5521117" y="2570811"/>
                    <a:pt x="5477939" y="2567803"/>
                    <a:pt x="5434885" y="2565025"/>
                  </a:cubicBezTo>
                  <a:cubicBezTo>
                    <a:pt x="5344818" y="2559214"/>
                    <a:pt x="5254581" y="2556440"/>
                    <a:pt x="5164429" y="2552147"/>
                  </a:cubicBezTo>
                  <a:lnTo>
                    <a:pt x="4906851" y="2603662"/>
                  </a:lnTo>
                  <a:cubicBezTo>
                    <a:pt x="4868093" y="2611681"/>
                    <a:pt x="4828719" y="2617615"/>
                    <a:pt x="4790941" y="2629420"/>
                  </a:cubicBezTo>
                  <a:cubicBezTo>
                    <a:pt x="4759735" y="2639172"/>
                    <a:pt x="4729637" y="2652671"/>
                    <a:pt x="4700789" y="2668056"/>
                  </a:cubicBezTo>
                  <a:cubicBezTo>
                    <a:pt x="4625998" y="2707945"/>
                    <a:pt x="4581953" y="2741524"/>
                    <a:pt x="4520485" y="2796845"/>
                  </a:cubicBezTo>
                  <a:cubicBezTo>
                    <a:pt x="4490805" y="2823557"/>
                    <a:pt x="4437422" y="2879474"/>
                    <a:pt x="4417454" y="2912755"/>
                  </a:cubicBezTo>
                  <a:cubicBezTo>
                    <a:pt x="4400448" y="2941098"/>
                    <a:pt x="4385569" y="2994906"/>
                    <a:pt x="4378817" y="3028665"/>
                  </a:cubicBezTo>
                  <a:cubicBezTo>
                    <a:pt x="4373696" y="3054271"/>
                    <a:pt x="4371603" y="3080447"/>
                    <a:pt x="4365938" y="3105938"/>
                  </a:cubicBezTo>
                  <a:cubicBezTo>
                    <a:pt x="4362993" y="3119190"/>
                    <a:pt x="4357353" y="3131696"/>
                    <a:pt x="4353060" y="3144575"/>
                  </a:cubicBezTo>
                  <a:cubicBezTo>
                    <a:pt x="4357191" y="3194155"/>
                    <a:pt x="4333000" y="3305946"/>
                    <a:pt x="4404575" y="3337758"/>
                  </a:cubicBezTo>
                  <a:cubicBezTo>
                    <a:pt x="4428437" y="3348364"/>
                    <a:pt x="4456090" y="3346344"/>
                    <a:pt x="4481848" y="3350637"/>
                  </a:cubicBezTo>
                  <a:cubicBezTo>
                    <a:pt x="4589245" y="3339897"/>
                    <a:pt x="4590069" y="3355250"/>
                    <a:pt x="4662153" y="3312000"/>
                  </a:cubicBezTo>
                  <a:cubicBezTo>
                    <a:pt x="4688698" y="3296073"/>
                    <a:pt x="4739426" y="3260485"/>
                    <a:pt x="4739426" y="3260485"/>
                  </a:cubicBezTo>
                  <a:cubicBezTo>
                    <a:pt x="4752305" y="3243313"/>
                    <a:pt x="4766686" y="3227171"/>
                    <a:pt x="4778062" y="3208969"/>
                  </a:cubicBezTo>
                  <a:cubicBezTo>
                    <a:pt x="4796139" y="3180046"/>
                    <a:pt x="4807474" y="3151106"/>
                    <a:pt x="4816699" y="3118817"/>
                  </a:cubicBezTo>
                  <a:cubicBezTo>
                    <a:pt x="4821562" y="3101798"/>
                    <a:pt x="4825285" y="3084473"/>
                    <a:pt x="4829578" y="3067301"/>
                  </a:cubicBezTo>
                  <a:cubicBezTo>
                    <a:pt x="4816699" y="3007200"/>
                    <a:pt x="4812190" y="2944673"/>
                    <a:pt x="4790941" y="2886997"/>
                  </a:cubicBezTo>
                  <a:cubicBezTo>
                    <a:pt x="4781438" y="2861204"/>
                    <a:pt x="4758863" y="2842040"/>
                    <a:pt x="4739426" y="2822603"/>
                  </a:cubicBezTo>
                  <a:cubicBezTo>
                    <a:pt x="4678969" y="2762146"/>
                    <a:pt x="4652235" y="2762364"/>
                    <a:pt x="4572000" y="2719572"/>
                  </a:cubicBezTo>
                  <a:cubicBezTo>
                    <a:pt x="4541461" y="2703284"/>
                    <a:pt x="4514106" y="2680601"/>
                    <a:pt x="4481848" y="2668056"/>
                  </a:cubicBezTo>
                  <a:cubicBezTo>
                    <a:pt x="4436229" y="2650315"/>
                    <a:pt x="4387064" y="2643485"/>
                    <a:pt x="4340181" y="2629420"/>
                  </a:cubicBezTo>
                  <a:cubicBezTo>
                    <a:pt x="4091009" y="2554668"/>
                    <a:pt x="4350424" y="2622322"/>
                    <a:pt x="4121240" y="2565025"/>
                  </a:cubicBezTo>
                  <a:cubicBezTo>
                    <a:pt x="3891288" y="2588813"/>
                    <a:pt x="3824493" y="2573789"/>
                    <a:pt x="3657600" y="2629420"/>
                  </a:cubicBezTo>
                  <a:cubicBezTo>
                    <a:pt x="3604962" y="2646966"/>
                    <a:pt x="3535145" y="2682164"/>
                    <a:pt x="3490175" y="2706693"/>
                  </a:cubicBezTo>
                  <a:cubicBezTo>
                    <a:pt x="3476586" y="2714105"/>
                    <a:pt x="3465382" y="2725529"/>
                    <a:pt x="3451538" y="2732451"/>
                  </a:cubicBezTo>
                  <a:cubicBezTo>
                    <a:pt x="3430860" y="2742790"/>
                    <a:pt x="3407822" y="2747870"/>
                    <a:pt x="3387144" y="2758209"/>
                  </a:cubicBezTo>
                  <a:cubicBezTo>
                    <a:pt x="3373300" y="2765131"/>
                    <a:pt x="3363054" y="2778676"/>
                    <a:pt x="3348507" y="2783966"/>
                  </a:cubicBezTo>
                  <a:cubicBezTo>
                    <a:pt x="3315238" y="2796064"/>
                    <a:pt x="3280395" y="2803904"/>
                    <a:pt x="3245476" y="2809724"/>
                  </a:cubicBezTo>
                  <a:cubicBezTo>
                    <a:pt x="3096091" y="2834622"/>
                    <a:pt x="3194271" y="2821070"/>
                    <a:pt x="2949262" y="2835482"/>
                  </a:cubicBezTo>
                  <a:cubicBezTo>
                    <a:pt x="2384874" y="2906031"/>
                    <a:pt x="2400291" y="2896910"/>
                    <a:pt x="3966693" y="2835482"/>
                  </a:cubicBezTo>
                  <a:cubicBezTo>
                    <a:pt x="4216084" y="2825702"/>
                    <a:pt x="4464623" y="2800351"/>
                    <a:pt x="4713668" y="2783966"/>
                  </a:cubicBezTo>
                  <a:cubicBezTo>
                    <a:pt x="4790894" y="2778885"/>
                    <a:pt x="4868215" y="2775380"/>
                    <a:pt x="4945488" y="2771087"/>
                  </a:cubicBezTo>
                  <a:cubicBezTo>
                    <a:pt x="5014175" y="2753915"/>
                    <a:pt x="5082124" y="2733457"/>
                    <a:pt x="5151550" y="2719572"/>
                  </a:cubicBezTo>
                  <a:cubicBezTo>
                    <a:pt x="5259765" y="2697929"/>
                    <a:pt x="5364357" y="2690859"/>
                    <a:pt x="5473522" y="2680935"/>
                  </a:cubicBezTo>
                  <a:cubicBezTo>
                    <a:pt x="5731773" y="2603460"/>
                    <a:pt x="5460935" y="2676594"/>
                    <a:pt x="5821251" y="2616541"/>
                  </a:cubicBezTo>
                  <a:cubicBezTo>
                    <a:pt x="5852079" y="2611403"/>
                    <a:pt x="5880950" y="2597811"/>
                    <a:pt x="5911403" y="2590783"/>
                  </a:cubicBezTo>
                  <a:cubicBezTo>
                    <a:pt x="5940442" y="2584082"/>
                    <a:pt x="6053705" y="2568614"/>
                    <a:pt x="6078829" y="2565025"/>
                  </a:cubicBezTo>
                  <a:cubicBezTo>
                    <a:pt x="6104587" y="2556439"/>
                    <a:pt x="6130096" y="2547070"/>
                    <a:pt x="6156102" y="2539268"/>
                  </a:cubicBezTo>
                  <a:cubicBezTo>
                    <a:pt x="6173056" y="2534182"/>
                    <a:pt x="6191785" y="2534305"/>
                    <a:pt x="6207617" y="2526389"/>
                  </a:cubicBezTo>
                  <a:cubicBezTo>
                    <a:pt x="6318922" y="2470737"/>
                    <a:pt x="6346782" y="2447603"/>
                    <a:pt x="6426558" y="2358963"/>
                  </a:cubicBezTo>
                  <a:cubicBezTo>
                    <a:pt x="6436912" y="2347458"/>
                    <a:pt x="6443730" y="2333206"/>
                    <a:pt x="6452316" y="2320327"/>
                  </a:cubicBezTo>
                  <a:cubicBezTo>
                    <a:pt x="6456609" y="2294569"/>
                    <a:pt x="6466567" y="2269131"/>
                    <a:pt x="6465195" y="2243054"/>
                  </a:cubicBezTo>
                  <a:cubicBezTo>
                    <a:pt x="6458935" y="2124124"/>
                    <a:pt x="6452274" y="2073959"/>
                    <a:pt x="6387922" y="1985476"/>
                  </a:cubicBezTo>
                  <a:cubicBezTo>
                    <a:pt x="6373638" y="1965836"/>
                    <a:pt x="6354682" y="1949953"/>
                    <a:pt x="6336406" y="1933961"/>
                  </a:cubicBezTo>
                  <a:cubicBezTo>
                    <a:pt x="6285940" y="1889803"/>
                    <a:pt x="6243138" y="1832407"/>
                    <a:pt x="6181860" y="1805172"/>
                  </a:cubicBezTo>
                  <a:cubicBezTo>
                    <a:pt x="5665696" y="1575764"/>
                    <a:pt x="6487321" y="1935084"/>
                    <a:pt x="5937161" y="1715020"/>
                  </a:cubicBezTo>
                  <a:cubicBezTo>
                    <a:pt x="5753396" y="1641514"/>
                    <a:pt x="5780385" y="1592002"/>
                    <a:pt x="5525037" y="1547594"/>
                  </a:cubicBezTo>
                  <a:cubicBezTo>
                    <a:pt x="5426299" y="1530422"/>
                    <a:pt x="5326656" y="1517820"/>
                    <a:pt x="5228823" y="1496079"/>
                  </a:cubicBezTo>
                  <a:cubicBezTo>
                    <a:pt x="5135331" y="1475303"/>
                    <a:pt x="5041414" y="1451757"/>
                    <a:pt x="4945488" y="1444563"/>
                  </a:cubicBezTo>
                  <a:cubicBezTo>
                    <a:pt x="4829823" y="1435888"/>
                    <a:pt x="4713647" y="1436514"/>
                    <a:pt x="4597758" y="1431685"/>
                  </a:cubicBezTo>
                  <a:lnTo>
                    <a:pt x="4327302" y="1418806"/>
                  </a:lnTo>
                  <a:lnTo>
                    <a:pt x="3773510" y="1405927"/>
                  </a:lnTo>
                  <a:cubicBezTo>
                    <a:pt x="3657600" y="1414513"/>
                    <a:pt x="3541164" y="1417699"/>
                    <a:pt x="3425781" y="1431685"/>
                  </a:cubicBezTo>
                  <a:cubicBezTo>
                    <a:pt x="3398827" y="1434952"/>
                    <a:pt x="3348507" y="1457442"/>
                    <a:pt x="3348507" y="1457442"/>
                  </a:cubicBezTo>
                  <a:cubicBezTo>
                    <a:pt x="3309871" y="1483200"/>
                    <a:pt x="3220633" y="1489849"/>
                    <a:pt x="3232598" y="1534716"/>
                  </a:cubicBezTo>
                  <a:cubicBezTo>
                    <a:pt x="3249770" y="1599110"/>
                    <a:pt x="3251748" y="1669641"/>
                    <a:pt x="3284113" y="1727899"/>
                  </a:cubicBezTo>
                  <a:cubicBezTo>
                    <a:pt x="3298098" y="1753073"/>
                    <a:pt x="3335290" y="1754357"/>
                    <a:pt x="3361386" y="1766535"/>
                  </a:cubicBezTo>
                  <a:cubicBezTo>
                    <a:pt x="3399700" y="1784415"/>
                    <a:pt x="3437707" y="1803205"/>
                    <a:pt x="3477296" y="1818051"/>
                  </a:cubicBezTo>
                  <a:cubicBezTo>
                    <a:pt x="3506559" y="1829025"/>
                    <a:pt x="3536939" y="1837029"/>
                    <a:pt x="3567448" y="1843809"/>
                  </a:cubicBezTo>
                  <a:cubicBezTo>
                    <a:pt x="3676322" y="1868003"/>
                    <a:pt x="3751382" y="1877223"/>
                    <a:pt x="3863662" y="1882445"/>
                  </a:cubicBezTo>
                  <a:cubicBezTo>
                    <a:pt x="3996669" y="1888631"/>
                    <a:pt x="4129825" y="1891031"/>
                    <a:pt x="4262907" y="1895324"/>
                  </a:cubicBezTo>
                  <a:cubicBezTo>
                    <a:pt x="4705492" y="1929369"/>
                    <a:pt x="4885125" y="1948840"/>
                    <a:pt x="5499279" y="1882445"/>
                  </a:cubicBezTo>
                  <a:cubicBezTo>
                    <a:pt x="5545445" y="1877454"/>
                    <a:pt x="5419882" y="1833861"/>
                    <a:pt x="5383369" y="1805172"/>
                  </a:cubicBezTo>
                  <a:cubicBezTo>
                    <a:pt x="5323268" y="1757949"/>
                    <a:pt x="5262222" y="1711905"/>
                    <a:pt x="5203065" y="1663504"/>
                  </a:cubicBezTo>
                  <a:cubicBezTo>
                    <a:pt x="5167746" y="1634606"/>
                    <a:pt x="5135452" y="1602129"/>
                    <a:pt x="5100034" y="1573352"/>
                  </a:cubicBezTo>
                  <a:cubicBezTo>
                    <a:pt x="5066716" y="1546281"/>
                    <a:pt x="5028461" y="1525290"/>
                    <a:pt x="4997003" y="1496079"/>
                  </a:cubicBezTo>
                  <a:cubicBezTo>
                    <a:pt x="4968000" y="1469147"/>
                    <a:pt x="4949639" y="1431848"/>
                    <a:pt x="4919730" y="1405927"/>
                  </a:cubicBezTo>
                  <a:cubicBezTo>
                    <a:pt x="4884639" y="1375515"/>
                    <a:pt x="4839339" y="1358565"/>
                    <a:pt x="4803820" y="1328654"/>
                  </a:cubicBezTo>
                  <a:cubicBezTo>
                    <a:pt x="4757381" y="1289547"/>
                    <a:pt x="4722954" y="1237139"/>
                    <a:pt x="4675031" y="1199865"/>
                  </a:cubicBezTo>
                  <a:lnTo>
                    <a:pt x="4559122" y="1109713"/>
                  </a:lnTo>
                  <a:cubicBezTo>
                    <a:pt x="4490119" y="971706"/>
                    <a:pt x="4586340" y="1144950"/>
                    <a:pt x="4481848" y="1019561"/>
                  </a:cubicBezTo>
                  <a:cubicBezTo>
                    <a:pt x="4473157" y="1009132"/>
                    <a:pt x="4477450" y="991525"/>
                    <a:pt x="4468969" y="980924"/>
                  </a:cubicBezTo>
                  <a:cubicBezTo>
                    <a:pt x="4459300" y="968837"/>
                    <a:pt x="4441278" y="966111"/>
                    <a:pt x="4430333" y="955166"/>
                  </a:cubicBezTo>
                  <a:cubicBezTo>
                    <a:pt x="4392348" y="917181"/>
                    <a:pt x="4373283" y="886443"/>
                    <a:pt x="4353060" y="839256"/>
                  </a:cubicBezTo>
                  <a:cubicBezTo>
                    <a:pt x="4347712" y="826778"/>
                    <a:pt x="4344474" y="813499"/>
                    <a:pt x="4340181" y="800620"/>
                  </a:cubicBezTo>
                  <a:cubicBezTo>
                    <a:pt x="4344474" y="770569"/>
                    <a:pt x="4341786" y="738653"/>
                    <a:pt x="4353060" y="710468"/>
                  </a:cubicBezTo>
                  <a:cubicBezTo>
                    <a:pt x="4359824" y="693557"/>
                    <a:pt x="4377704" y="683491"/>
                    <a:pt x="4391696" y="671831"/>
                  </a:cubicBezTo>
                  <a:cubicBezTo>
                    <a:pt x="4403587" y="661922"/>
                    <a:pt x="4417738" y="655070"/>
                    <a:pt x="4430333" y="646073"/>
                  </a:cubicBezTo>
                  <a:cubicBezTo>
                    <a:pt x="4447799" y="633597"/>
                    <a:pt x="4462650" y="617036"/>
                    <a:pt x="4481848" y="607437"/>
                  </a:cubicBezTo>
                  <a:cubicBezTo>
                    <a:pt x="4497680" y="599521"/>
                    <a:pt x="4516192" y="598851"/>
                    <a:pt x="4533364" y="594558"/>
                  </a:cubicBezTo>
                  <a:lnTo>
                    <a:pt x="4662153" y="530163"/>
                  </a:lnTo>
                  <a:cubicBezTo>
                    <a:pt x="4679325" y="521577"/>
                    <a:pt x="4694842" y="508171"/>
                    <a:pt x="4713668" y="504406"/>
                  </a:cubicBezTo>
                  <a:lnTo>
                    <a:pt x="4778062" y="491527"/>
                  </a:lnTo>
                  <a:cubicBezTo>
                    <a:pt x="4910974" y="425071"/>
                    <a:pt x="4724804" y="511368"/>
                    <a:pt x="4919730" y="452890"/>
                  </a:cubicBezTo>
                  <a:cubicBezTo>
                    <a:pt x="4934556" y="448442"/>
                    <a:pt x="4944222" y="433418"/>
                    <a:pt x="4958367" y="427132"/>
                  </a:cubicBezTo>
                  <a:cubicBezTo>
                    <a:pt x="4983178" y="416105"/>
                    <a:pt x="5062790" y="401189"/>
                    <a:pt x="5035640" y="401375"/>
                  </a:cubicBezTo>
                  <a:lnTo>
                    <a:pt x="3155324" y="414254"/>
                  </a:lnTo>
                  <a:lnTo>
                    <a:pt x="2820474" y="427132"/>
                  </a:lnTo>
                  <a:cubicBezTo>
                    <a:pt x="2683015" y="434242"/>
                    <a:pt x="2545775" y="445148"/>
                    <a:pt x="2408350" y="452890"/>
                  </a:cubicBezTo>
                  <a:lnTo>
                    <a:pt x="1906074" y="478648"/>
                  </a:lnTo>
                  <a:lnTo>
                    <a:pt x="1674254" y="504406"/>
                  </a:lnTo>
                  <a:lnTo>
                    <a:pt x="1455313" y="530163"/>
                  </a:lnTo>
                  <a:cubicBezTo>
                    <a:pt x="1429462" y="533856"/>
                    <a:pt x="1403798" y="538749"/>
                    <a:pt x="1378040" y="543042"/>
                  </a:cubicBezTo>
                  <a:cubicBezTo>
                    <a:pt x="1294483" y="573426"/>
                    <a:pt x="1159961" y="619884"/>
                    <a:pt x="1081826" y="658952"/>
                  </a:cubicBezTo>
                  <a:cubicBezTo>
                    <a:pt x="1009632" y="695049"/>
                    <a:pt x="1048136" y="677580"/>
                    <a:pt x="965916" y="710468"/>
                  </a:cubicBezTo>
                  <a:cubicBezTo>
                    <a:pt x="953037" y="723347"/>
                    <a:pt x="941850" y="738176"/>
                    <a:pt x="927279" y="749104"/>
                  </a:cubicBezTo>
                  <a:cubicBezTo>
                    <a:pt x="907253" y="764123"/>
                    <a:pt x="878253" y="767982"/>
                    <a:pt x="862885" y="787741"/>
                  </a:cubicBezTo>
                  <a:cubicBezTo>
                    <a:pt x="846216" y="809173"/>
                    <a:pt x="837127" y="865014"/>
                    <a:pt x="837127" y="865014"/>
                  </a:cubicBezTo>
                  <a:cubicBezTo>
                    <a:pt x="862870" y="871450"/>
                    <a:pt x="929421" y="888955"/>
                    <a:pt x="953037" y="890772"/>
                  </a:cubicBezTo>
                  <a:cubicBezTo>
                    <a:pt x="1043025" y="897694"/>
                    <a:pt x="1133401" y="898245"/>
                    <a:pt x="1223493" y="903651"/>
                  </a:cubicBezTo>
                  <a:lnTo>
                    <a:pt x="1596981" y="929409"/>
                  </a:lnTo>
                  <a:lnTo>
                    <a:pt x="2086378" y="955166"/>
                  </a:lnTo>
                  <a:cubicBezTo>
                    <a:pt x="2938855" y="1013957"/>
                    <a:pt x="1729449" y="951662"/>
                    <a:pt x="2614412" y="993803"/>
                  </a:cubicBezTo>
                  <a:cubicBezTo>
                    <a:pt x="2821848" y="1014547"/>
                    <a:pt x="3038003" y="1038834"/>
                    <a:pt x="3245476" y="1045318"/>
                  </a:cubicBezTo>
                  <a:lnTo>
                    <a:pt x="4069724" y="1071076"/>
                  </a:lnTo>
                  <a:cubicBezTo>
                    <a:pt x="4048259" y="1083955"/>
                    <a:pt x="4030303" y="1107991"/>
                    <a:pt x="4005330" y="1109713"/>
                  </a:cubicBezTo>
                  <a:cubicBezTo>
                    <a:pt x="3827800" y="1121957"/>
                    <a:pt x="3738951" y="1129059"/>
                    <a:pt x="3606085" y="1058197"/>
                  </a:cubicBezTo>
                  <a:cubicBezTo>
                    <a:pt x="3570350" y="1039138"/>
                    <a:pt x="3539278" y="1011915"/>
                    <a:pt x="3503054" y="993803"/>
                  </a:cubicBezTo>
                  <a:cubicBezTo>
                    <a:pt x="3401392" y="942972"/>
                    <a:pt x="3390959" y="964426"/>
                    <a:pt x="3284113" y="916530"/>
                  </a:cubicBezTo>
                  <a:cubicBezTo>
                    <a:pt x="3167162" y="864104"/>
                    <a:pt x="3028010" y="776651"/>
                    <a:pt x="2897747" y="736225"/>
                  </a:cubicBezTo>
                  <a:cubicBezTo>
                    <a:pt x="2817194" y="711226"/>
                    <a:pt x="2735320" y="690409"/>
                    <a:pt x="2653048" y="671831"/>
                  </a:cubicBezTo>
                  <a:cubicBezTo>
                    <a:pt x="2488428" y="634659"/>
                    <a:pt x="2534376" y="656344"/>
                    <a:pt x="2395471" y="633194"/>
                  </a:cubicBezTo>
                  <a:cubicBezTo>
                    <a:pt x="2352287" y="625997"/>
                    <a:pt x="2309612" y="616023"/>
                    <a:pt x="2266682" y="607437"/>
                  </a:cubicBezTo>
                  <a:lnTo>
                    <a:pt x="1648496" y="620316"/>
                  </a:lnTo>
                  <a:cubicBezTo>
                    <a:pt x="1584316" y="622650"/>
                    <a:pt x="1528939" y="640261"/>
                    <a:pt x="1468192" y="658952"/>
                  </a:cubicBezTo>
                  <a:cubicBezTo>
                    <a:pt x="1386438" y="684107"/>
                    <a:pt x="1306476" y="715479"/>
                    <a:pt x="1223493" y="736225"/>
                  </a:cubicBezTo>
                  <a:cubicBezTo>
                    <a:pt x="1189149" y="744811"/>
                    <a:pt x="1154046" y="750788"/>
                    <a:pt x="1120462" y="761983"/>
                  </a:cubicBezTo>
                  <a:cubicBezTo>
                    <a:pt x="1052288" y="784708"/>
                    <a:pt x="954228" y="838363"/>
                    <a:pt x="901522" y="877893"/>
                  </a:cubicBezTo>
                  <a:lnTo>
                    <a:pt x="850006" y="916530"/>
                  </a:lnTo>
                  <a:cubicBezTo>
                    <a:pt x="845713" y="933702"/>
                    <a:pt x="841990" y="951026"/>
                    <a:pt x="837127" y="968045"/>
                  </a:cubicBezTo>
                  <a:cubicBezTo>
                    <a:pt x="833397" y="981098"/>
                    <a:pt x="820256" y="993707"/>
                    <a:pt x="824248" y="1006682"/>
                  </a:cubicBezTo>
                  <a:cubicBezTo>
                    <a:pt x="838363" y="1052556"/>
                    <a:pt x="856357" y="1099956"/>
                    <a:pt x="888643" y="1135471"/>
                  </a:cubicBezTo>
                  <a:cubicBezTo>
                    <a:pt x="903368" y="1151668"/>
                    <a:pt x="931692" y="1143498"/>
                    <a:pt x="953037" y="1148349"/>
                  </a:cubicBezTo>
                  <a:cubicBezTo>
                    <a:pt x="1026146" y="1164965"/>
                    <a:pt x="1097041" y="1197523"/>
                    <a:pt x="1171978" y="1199865"/>
                  </a:cubicBezTo>
                  <a:cubicBezTo>
                    <a:pt x="1922928" y="1223332"/>
                    <a:pt x="2674513" y="1217037"/>
                    <a:pt x="3425781" y="1225623"/>
                  </a:cubicBezTo>
                  <a:cubicBezTo>
                    <a:pt x="3412902" y="1229916"/>
                    <a:pt x="3399286" y="1232430"/>
                    <a:pt x="3387144" y="1238501"/>
                  </a:cubicBezTo>
                  <a:cubicBezTo>
                    <a:pt x="3319003" y="1272571"/>
                    <a:pt x="3331144" y="1283044"/>
                    <a:pt x="3258355" y="1302896"/>
                  </a:cubicBezTo>
                  <a:cubicBezTo>
                    <a:pt x="3212104" y="1315510"/>
                    <a:pt x="3085498" y="1325333"/>
                    <a:pt x="3052293" y="1328654"/>
                  </a:cubicBezTo>
                  <a:lnTo>
                    <a:pt x="2099257" y="1264259"/>
                  </a:lnTo>
                  <a:cubicBezTo>
                    <a:pt x="1829756" y="1242821"/>
                    <a:pt x="2000135" y="1236510"/>
                    <a:pt x="1712891" y="1186986"/>
                  </a:cubicBezTo>
                  <a:cubicBezTo>
                    <a:pt x="1657731" y="1177476"/>
                    <a:pt x="1601245" y="1178755"/>
                    <a:pt x="1545465" y="1174107"/>
                  </a:cubicBezTo>
                  <a:cubicBezTo>
                    <a:pt x="1368830" y="1159387"/>
                    <a:pt x="1425341" y="1164542"/>
                    <a:pt x="1236372" y="1135471"/>
                  </a:cubicBezTo>
                  <a:lnTo>
                    <a:pt x="695460" y="1148349"/>
                  </a:lnTo>
                  <a:cubicBezTo>
                    <a:pt x="665129" y="1149587"/>
                    <a:pt x="634908" y="1154500"/>
                    <a:pt x="605307" y="1161228"/>
                  </a:cubicBezTo>
                  <a:cubicBezTo>
                    <a:pt x="540320" y="1175998"/>
                    <a:pt x="475349" y="1191669"/>
                    <a:pt x="412124" y="1212744"/>
                  </a:cubicBezTo>
                  <a:cubicBezTo>
                    <a:pt x="359180" y="1230392"/>
                    <a:pt x="306572" y="1250414"/>
                    <a:pt x="257578" y="1277138"/>
                  </a:cubicBezTo>
                  <a:cubicBezTo>
                    <a:pt x="15729" y="1409055"/>
                    <a:pt x="204910" y="1341916"/>
                    <a:pt x="90153" y="1380169"/>
                  </a:cubicBezTo>
                  <a:cubicBezTo>
                    <a:pt x="82708" y="1402504"/>
                    <a:pt x="49374" y="1491854"/>
                    <a:pt x="51516" y="1521837"/>
                  </a:cubicBezTo>
                  <a:cubicBezTo>
                    <a:pt x="54336" y="1561316"/>
                    <a:pt x="58909" y="1602686"/>
                    <a:pt x="77274" y="1637747"/>
                  </a:cubicBezTo>
                  <a:cubicBezTo>
                    <a:pt x="171489" y="1817612"/>
                    <a:pt x="310312" y="1889704"/>
                    <a:pt x="502276" y="1972597"/>
                  </a:cubicBezTo>
                  <a:cubicBezTo>
                    <a:pt x="583526" y="2007682"/>
                    <a:pt x="673995" y="2015527"/>
                    <a:pt x="759854" y="2036992"/>
                  </a:cubicBezTo>
                  <a:cubicBezTo>
                    <a:pt x="1975943" y="2015468"/>
                    <a:pt x="2168682" y="1980124"/>
                    <a:pt x="3284113" y="2062749"/>
                  </a:cubicBezTo>
                  <a:cubicBezTo>
                    <a:pt x="3392505" y="2070778"/>
                    <a:pt x="3498761" y="2097093"/>
                    <a:pt x="3606085" y="2114265"/>
                  </a:cubicBezTo>
                  <a:cubicBezTo>
                    <a:pt x="3916713" y="2235815"/>
                    <a:pt x="3843484" y="2141955"/>
                    <a:pt x="3928057" y="2268811"/>
                  </a:cubicBezTo>
                  <a:cubicBezTo>
                    <a:pt x="3919471" y="2285983"/>
                    <a:pt x="3917922" y="2309168"/>
                    <a:pt x="3902299" y="2320327"/>
                  </a:cubicBezTo>
                  <a:cubicBezTo>
                    <a:pt x="3862235" y="2348944"/>
                    <a:pt x="3706281" y="2321240"/>
                    <a:pt x="3696237" y="2320327"/>
                  </a:cubicBezTo>
                  <a:cubicBezTo>
                    <a:pt x="3269056" y="2144429"/>
                    <a:pt x="3457431" y="2228864"/>
                    <a:pt x="2794716" y="1882445"/>
                  </a:cubicBezTo>
                  <a:cubicBezTo>
                    <a:pt x="2643202" y="1803245"/>
                    <a:pt x="2492755" y="1721936"/>
                    <a:pt x="2343955" y="1637747"/>
                  </a:cubicBezTo>
                  <a:cubicBezTo>
                    <a:pt x="2166448" y="1537315"/>
                    <a:pt x="1999376" y="1417760"/>
                    <a:pt x="1815922" y="1328654"/>
                  </a:cubicBezTo>
                  <a:cubicBezTo>
                    <a:pt x="1674785" y="1260102"/>
                    <a:pt x="1431260" y="1112105"/>
                    <a:pt x="1236372" y="1071076"/>
                  </a:cubicBezTo>
                  <a:cubicBezTo>
                    <a:pt x="1198331" y="1063067"/>
                    <a:pt x="1159099" y="1062490"/>
                    <a:pt x="1120462" y="1058197"/>
                  </a:cubicBezTo>
                  <a:cubicBezTo>
                    <a:pt x="991673" y="1066783"/>
                    <a:pt x="861742" y="1064808"/>
                    <a:pt x="734096" y="1083955"/>
                  </a:cubicBezTo>
                  <a:cubicBezTo>
                    <a:pt x="688371" y="1090814"/>
                    <a:pt x="605307" y="1135471"/>
                    <a:pt x="605307" y="1135471"/>
                  </a:cubicBezTo>
                  <a:cubicBezTo>
                    <a:pt x="601014" y="1148350"/>
                    <a:pt x="588857" y="1161010"/>
                    <a:pt x="592429" y="1174107"/>
                  </a:cubicBezTo>
                  <a:cubicBezTo>
                    <a:pt x="639177" y="1345513"/>
                    <a:pt x="789172" y="1378662"/>
                    <a:pt x="965916" y="1431685"/>
                  </a:cubicBezTo>
                  <a:cubicBezTo>
                    <a:pt x="1051775" y="1457443"/>
                    <a:pt x="1135299" y="1492923"/>
                    <a:pt x="1223493" y="1508958"/>
                  </a:cubicBezTo>
                  <a:cubicBezTo>
                    <a:pt x="1435497" y="1547504"/>
                    <a:pt x="2142086" y="1546215"/>
                    <a:pt x="2215167" y="1547594"/>
                  </a:cubicBezTo>
                  <a:cubicBezTo>
                    <a:pt x="2404057" y="1539008"/>
                    <a:pt x="2593194" y="1534758"/>
                    <a:pt x="2781837" y="1521837"/>
                  </a:cubicBezTo>
                  <a:cubicBezTo>
                    <a:pt x="3813971" y="1451143"/>
                    <a:pt x="2526783" y="1506479"/>
                    <a:pt x="3503054" y="1470321"/>
                  </a:cubicBezTo>
                  <a:cubicBezTo>
                    <a:pt x="3760360" y="1491763"/>
                    <a:pt x="4087739" y="1491011"/>
                    <a:pt x="4353060" y="1573352"/>
                  </a:cubicBezTo>
                  <a:cubicBezTo>
                    <a:pt x="4402601" y="1588727"/>
                    <a:pt x="4447505" y="1616282"/>
                    <a:pt x="4494727" y="1637747"/>
                  </a:cubicBezTo>
                  <a:cubicBezTo>
                    <a:pt x="4521906" y="1664925"/>
                    <a:pt x="4575684" y="1693203"/>
                    <a:pt x="4494727" y="1727899"/>
                  </a:cubicBezTo>
                  <a:cubicBezTo>
                    <a:pt x="4446140" y="1748722"/>
                    <a:pt x="4126071" y="1778877"/>
                    <a:pt x="4121240" y="1779414"/>
                  </a:cubicBezTo>
                  <a:lnTo>
                    <a:pt x="2743200" y="1715020"/>
                  </a:lnTo>
                  <a:cubicBezTo>
                    <a:pt x="2476358" y="1697652"/>
                    <a:pt x="2211154" y="1660423"/>
                    <a:pt x="1944710" y="1637747"/>
                  </a:cubicBezTo>
                  <a:cubicBezTo>
                    <a:pt x="1674865" y="1614781"/>
                    <a:pt x="1464196" y="1609359"/>
                    <a:pt x="1197736" y="1599110"/>
                  </a:cubicBezTo>
                  <a:cubicBezTo>
                    <a:pt x="1008846" y="1607696"/>
                    <a:pt x="819271" y="1606655"/>
                    <a:pt x="631065" y="1624868"/>
                  </a:cubicBezTo>
                  <a:cubicBezTo>
                    <a:pt x="460629" y="1641362"/>
                    <a:pt x="312933" y="1708182"/>
                    <a:pt x="154547" y="1766535"/>
                  </a:cubicBezTo>
                  <a:cubicBezTo>
                    <a:pt x="124496" y="1796586"/>
                    <a:pt x="89096" y="1822105"/>
                    <a:pt x="64395" y="1856687"/>
                  </a:cubicBezTo>
                  <a:cubicBezTo>
                    <a:pt x="30689" y="1903876"/>
                    <a:pt x="13249" y="1996874"/>
                    <a:pt x="0" y="2049871"/>
                  </a:cubicBezTo>
                  <a:cubicBezTo>
                    <a:pt x="8586" y="2062750"/>
                    <a:pt x="11387" y="2082758"/>
                    <a:pt x="25758" y="2088507"/>
                  </a:cubicBezTo>
                  <a:cubicBezTo>
                    <a:pt x="131703" y="2130885"/>
                    <a:pt x="290471" y="2137671"/>
                    <a:pt x="399245" y="2140023"/>
                  </a:cubicBezTo>
                  <a:lnTo>
                    <a:pt x="2575775" y="2178659"/>
                  </a:lnTo>
                  <a:cubicBezTo>
                    <a:pt x="2704564" y="2191538"/>
                    <a:pt x="2834058" y="2198666"/>
                    <a:pt x="2962141" y="2217296"/>
                  </a:cubicBezTo>
                  <a:cubicBezTo>
                    <a:pt x="3070451" y="2233050"/>
                    <a:pt x="3176985" y="2259268"/>
                    <a:pt x="3284113" y="2281690"/>
                  </a:cubicBezTo>
                  <a:cubicBezTo>
                    <a:pt x="3514114" y="2329830"/>
                    <a:pt x="3495752" y="2327824"/>
                    <a:pt x="3709116" y="2384721"/>
                  </a:cubicBezTo>
                  <a:cubicBezTo>
                    <a:pt x="3739167" y="2406186"/>
                    <a:pt x="3768112" y="2429289"/>
                    <a:pt x="3799268" y="2449116"/>
                  </a:cubicBezTo>
                  <a:cubicBezTo>
                    <a:pt x="3815465" y="2459423"/>
                    <a:pt x="3844712" y="2456660"/>
                    <a:pt x="3850783" y="2474873"/>
                  </a:cubicBezTo>
                  <a:cubicBezTo>
                    <a:pt x="3862778" y="2510857"/>
                    <a:pt x="3842900" y="2586880"/>
                    <a:pt x="3799268" y="2603662"/>
                  </a:cubicBezTo>
                  <a:cubicBezTo>
                    <a:pt x="3709422" y="2638218"/>
                    <a:pt x="3511196" y="2638269"/>
                    <a:pt x="3438660" y="2642299"/>
                  </a:cubicBezTo>
                  <a:cubicBezTo>
                    <a:pt x="3254063" y="2633713"/>
                    <a:pt x="3068979" y="2632452"/>
                    <a:pt x="2884868" y="2616541"/>
                  </a:cubicBezTo>
                  <a:cubicBezTo>
                    <a:pt x="2720941" y="2602374"/>
                    <a:pt x="2558978" y="2570542"/>
                    <a:pt x="2395471" y="2552147"/>
                  </a:cubicBezTo>
                  <a:cubicBezTo>
                    <a:pt x="2215486" y="2531899"/>
                    <a:pt x="2035086" y="2515269"/>
                    <a:pt x="1854558" y="2500631"/>
                  </a:cubicBezTo>
                  <a:cubicBezTo>
                    <a:pt x="1582321" y="2478557"/>
                    <a:pt x="1398050" y="2473024"/>
                    <a:pt x="1133341" y="2461994"/>
                  </a:cubicBezTo>
                  <a:cubicBezTo>
                    <a:pt x="863165" y="2477004"/>
                    <a:pt x="751337" y="2393238"/>
                    <a:pt x="605307" y="2539268"/>
                  </a:cubicBezTo>
                  <a:cubicBezTo>
                    <a:pt x="594362" y="2550213"/>
                    <a:pt x="585836" y="2563760"/>
                    <a:pt x="579550" y="2577904"/>
                  </a:cubicBezTo>
                  <a:cubicBezTo>
                    <a:pt x="568523" y="2602715"/>
                    <a:pt x="562378" y="2629420"/>
                    <a:pt x="553792" y="2655178"/>
                  </a:cubicBezTo>
                  <a:cubicBezTo>
                    <a:pt x="595435" y="2800926"/>
                    <a:pt x="562570" y="2753545"/>
                    <a:pt x="746975" y="2874118"/>
                  </a:cubicBezTo>
                  <a:cubicBezTo>
                    <a:pt x="836702" y="2932786"/>
                    <a:pt x="978201" y="2997962"/>
                    <a:pt x="1081826" y="3028665"/>
                  </a:cubicBezTo>
                  <a:cubicBezTo>
                    <a:pt x="1140759" y="3046127"/>
                    <a:pt x="1202029" y="3054422"/>
                    <a:pt x="1262130" y="3067301"/>
                  </a:cubicBezTo>
                  <a:cubicBezTo>
                    <a:pt x="1420969" y="3058715"/>
                    <a:pt x="1581672" y="3067278"/>
                    <a:pt x="1738648" y="3041544"/>
                  </a:cubicBezTo>
                  <a:cubicBezTo>
                    <a:pt x="1884962" y="3017558"/>
                    <a:pt x="2236872" y="2855812"/>
                    <a:pt x="2369713" y="2809724"/>
                  </a:cubicBezTo>
                  <a:cubicBezTo>
                    <a:pt x="2726587" y="2685911"/>
                    <a:pt x="2763147" y="2709029"/>
                    <a:pt x="3193961" y="2655178"/>
                  </a:cubicBezTo>
                  <a:cubicBezTo>
                    <a:pt x="3375788" y="2658743"/>
                    <a:pt x="3869400" y="2641702"/>
                    <a:pt x="4121240" y="2706693"/>
                  </a:cubicBezTo>
                  <a:cubicBezTo>
                    <a:pt x="4167714" y="2718686"/>
                    <a:pt x="4207099" y="2749622"/>
                    <a:pt x="4250029" y="2771087"/>
                  </a:cubicBezTo>
                  <a:cubicBezTo>
                    <a:pt x="4254322" y="2788259"/>
                    <a:pt x="4272014" y="2807425"/>
                    <a:pt x="4262907" y="2822603"/>
                  </a:cubicBezTo>
                  <a:cubicBezTo>
                    <a:pt x="4253800" y="2837781"/>
                    <a:pt x="4228886" y="2832791"/>
                    <a:pt x="4211392" y="2835482"/>
                  </a:cubicBezTo>
                  <a:cubicBezTo>
                    <a:pt x="4172970" y="2841393"/>
                    <a:pt x="4134242" y="2845379"/>
                    <a:pt x="4095482" y="2848361"/>
                  </a:cubicBezTo>
                  <a:cubicBezTo>
                    <a:pt x="4022591" y="2853968"/>
                    <a:pt x="3949521" y="2856947"/>
                    <a:pt x="3876541" y="2861240"/>
                  </a:cubicBezTo>
                  <a:cubicBezTo>
                    <a:pt x="3782096" y="2856947"/>
                    <a:pt x="3686462" y="2863904"/>
                    <a:pt x="3593206" y="2848361"/>
                  </a:cubicBezTo>
                  <a:cubicBezTo>
                    <a:pt x="3404136" y="2816849"/>
                    <a:pt x="3144393" y="2718570"/>
                    <a:pt x="2962141" y="2655178"/>
                  </a:cubicBezTo>
                  <a:cubicBezTo>
                    <a:pt x="2746818" y="2486664"/>
                    <a:pt x="2671454" y="2477578"/>
                    <a:pt x="2562896" y="2268811"/>
                  </a:cubicBezTo>
                  <a:cubicBezTo>
                    <a:pt x="2342128" y="1844257"/>
                    <a:pt x="2727966" y="2444003"/>
                    <a:pt x="2421229" y="1779414"/>
                  </a:cubicBezTo>
                  <a:cubicBezTo>
                    <a:pt x="2347019" y="1618627"/>
                    <a:pt x="2305380" y="1498896"/>
                    <a:pt x="2163651" y="1367290"/>
                  </a:cubicBezTo>
                  <a:cubicBezTo>
                    <a:pt x="2114411" y="1321567"/>
                    <a:pt x="2041808" y="1310266"/>
                    <a:pt x="1983347" y="1277138"/>
                  </a:cubicBezTo>
                  <a:cubicBezTo>
                    <a:pt x="1912876" y="1237204"/>
                    <a:pt x="1851393" y="1181044"/>
                    <a:pt x="1777285" y="1148349"/>
                  </a:cubicBezTo>
                  <a:cubicBezTo>
                    <a:pt x="1703909" y="1115977"/>
                    <a:pt x="1622994" y="1104477"/>
                    <a:pt x="1545465" y="1083955"/>
                  </a:cubicBezTo>
                  <a:cubicBezTo>
                    <a:pt x="1261431" y="1008770"/>
                    <a:pt x="1360494" y="1034874"/>
                    <a:pt x="1004553" y="993803"/>
                  </a:cubicBezTo>
                  <a:cubicBezTo>
                    <a:pt x="733014" y="1004665"/>
                    <a:pt x="699642" y="985581"/>
                    <a:pt x="463640" y="1058197"/>
                  </a:cubicBezTo>
                  <a:cubicBezTo>
                    <a:pt x="423229" y="1070631"/>
                    <a:pt x="387319" y="1094867"/>
                    <a:pt x="347730" y="1109713"/>
                  </a:cubicBezTo>
                  <a:cubicBezTo>
                    <a:pt x="318467" y="1120687"/>
                    <a:pt x="287513" y="1126491"/>
                    <a:pt x="257578" y="1135471"/>
                  </a:cubicBezTo>
                  <a:cubicBezTo>
                    <a:pt x="244575" y="1139372"/>
                    <a:pt x="205392" y="1149196"/>
                    <a:pt x="218941" y="1148349"/>
                  </a:cubicBezTo>
                  <a:cubicBezTo>
                    <a:pt x="369452" y="1138942"/>
                    <a:pt x="519448" y="1122592"/>
                    <a:pt x="669702" y="1109713"/>
                  </a:cubicBezTo>
                  <a:cubicBezTo>
                    <a:pt x="1201825" y="1015809"/>
                    <a:pt x="1464829" y="997797"/>
                    <a:pt x="1918953" y="852135"/>
                  </a:cubicBezTo>
                  <a:cubicBezTo>
                    <a:pt x="2023732" y="818527"/>
                    <a:pt x="2128207" y="782491"/>
                    <a:pt x="2228045" y="736225"/>
                  </a:cubicBezTo>
                  <a:cubicBezTo>
                    <a:pt x="2370042" y="670421"/>
                    <a:pt x="2500739" y="569042"/>
                    <a:pt x="2627291" y="478648"/>
                  </a:cubicBezTo>
                  <a:cubicBezTo>
                    <a:pt x="2665927" y="422840"/>
                    <a:pt x="2714017" y="372507"/>
                    <a:pt x="2743200" y="311223"/>
                  </a:cubicBezTo>
                  <a:cubicBezTo>
                    <a:pt x="2758080" y="279974"/>
                    <a:pt x="2751184" y="242455"/>
                    <a:pt x="2756079" y="208192"/>
                  </a:cubicBezTo>
                  <a:cubicBezTo>
                    <a:pt x="2759772" y="182341"/>
                    <a:pt x="2764665" y="156676"/>
                    <a:pt x="2768958" y="130918"/>
                  </a:cubicBezTo>
                  <a:cubicBezTo>
                    <a:pt x="2764665" y="100867"/>
                    <a:pt x="2773487" y="65634"/>
                    <a:pt x="2756079" y="40766"/>
                  </a:cubicBezTo>
                  <a:cubicBezTo>
                    <a:pt x="2739564" y="17174"/>
                    <a:pt x="2707595" y="2841"/>
                    <a:pt x="2678806" y="2130"/>
                  </a:cubicBezTo>
                  <a:cubicBezTo>
                    <a:pt x="2356904" y="-5818"/>
                    <a:pt x="2034863" y="10716"/>
                    <a:pt x="1712891" y="15009"/>
                  </a:cubicBezTo>
                  <a:cubicBezTo>
                    <a:pt x="1592940" y="21672"/>
                    <a:pt x="1422376" y="24459"/>
                    <a:pt x="1300767" y="53645"/>
                  </a:cubicBezTo>
                  <a:cubicBezTo>
                    <a:pt x="1251907" y="65372"/>
                    <a:pt x="1207414" y="91357"/>
                    <a:pt x="1159099" y="105161"/>
                  </a:cubicBezTo>
                  <a:cubicBezTo>
                    <a:pt x="998316" y="151099"/>
                    <a:pt x="978866" y="151146"/>
                    <a:pt x="850006" y="169555"/>
                  </a:cubicBezTo>
                  <a:cubicBezTo>
                    <a:pt x="723795" y="220040"/>
                    <a:pt x="842998" y="165885"/>
                    <a:pt x="734096" y="233949"/>
                  </a:cubicBezTo>
                  <a:cubicBezTo>
                    <a:pt x="717816" y="244124"/>
                    <a:pt x="697940" y="248188"/>
                    <a:pt x="682581" y="259707"/>
                  </a:cubicBezTo>
                  <a:cubicBezTo>
                    <a:pt x="663153" y="274278"/>
                    <a:pt x="649503" y="295419"/>
                    <a:pt x="631065" y="311223"/>
                  </a:cubicBezTo>
                  <a:cubicBezTo>
                    <a:pt x="529126" y="398599"/>
                    <a:pt x="626223" y="303186"/>
                    <a:pt x="579550" y="349859"/>
                  </a:cubicBezTo>
                </a:path>
              </a:pathLst>
            </a:cu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676180" y="4097032"/>
              <a:ext cx="7174781" cy="1777286"/>
            </a:xfrm>
            <a:custGeom>
              <a:avLst/>
              <a:gdLst>
                <a:gd name="connsiteX0" fmla="*/ 5474770 w 7174781"/>
                <a:gd name="connsiteY0" fmla="*/ 373488 h 1777285"/>
                <a:gd name="connsiteX1" fmla="*/ 3839153 w 7174781"/>
                <a:gd name="connsiteY1" fmla="*/ 257578 h 1777285"/>
                <a:gd name="connsiteX2" fmla="*/ 3800517 w 7174781"/>
                <a:gd name="connsiteY2" fmla="*/ 334851 h 1777285"/>
                <a:gd name="connsiteX3" fmla="*/ 3787638 w 7174781"/>
                <a:gd name="connsiteY3" fmla="*/ 412124 h 1777285"/>
                <a:gd name="connsiteX4" fmla="*/ 3736122 w 7174781"/>
                <a:gd name="connsiteY4" fmla="*/ 605308 h 1777285"/>
                <a:gd name="connsiteX5" fmla="*/ 3427029 w 7174781"/>
                <a:gd name="connsiteY5" fmla="*/ 553792 h 1777285"/>
                <a:gd name="connsiteX6" fmla="*/ 3298241 w 7174781"/>
                <a:gd name="connsiteY6" fmla="*/ 528034 h 1777285"/>
                <a:gd name="connsiteX7" fmla="*/ 3169452 w 7174781"/>
                <a:gd name="connsiteY7" fmla="*/ 476519 h 1777285"/>
                <a:gd name="connsiteX8" fmla="*/ 2911874 w 7174781"/>
                <a:gd name="connsiteY8" fmla="*/ 425003 h 1777285"/>
                <a:gd name="connsiteX9" fmla="*/ 2680055 w 7174781"/>
                <a:gd name="connsiteY9" fmla="*/ 373488 h 1777285"/>
                <a:gd name="connsiteX10" fmla="*/ 2461114 w 7174781"/>
                <a:gd name="connsiteY10" fmla="*/ 309093 h 1777285"/>
                <a:gd name="connsiteX11" fmla="*/ 2370962 w 7174781"/>
                <a:gd name="connsiteY11" fmla="*/ 283336 h 1777285"/>
                <a:gd name="connsiteX12" fmla="*/ 2255052 w 7174781"/>
                <a:gd name="connsiteY12" fmla="*/ 270457 h 1777285"/>
                <a:gd name="connsiteX13" fmla="*/ 2113384 w 7174781"/>
                <a:gd name="connsiteY13" fmla="*/ 231820 h 1777285"/>
                <a:gd name="connsiteX14" fmla="*/ 1971717 w 7174781"/>
                <a:gd name="connsiteY14" fmla="*/ 193184 h 1777285"/>
                <a:gd name="connsiteX15" fmla="*/ 1933080 w 7174781"/>
                <a:gd name="connsiteY15" fmla="*/ 167426 h 1777285"/>
                <a:gd name="connsiteX16" fmla="*/ 1830049 w 7174781"/>
                <a:gd name="connsiteY16" fmla="*/ 141668 h 1777285"/>
                <a:gd name="connsiteX17" fmla="*/ 1791412 w 7174781"/>
                <a:gd name="connsiteY17" fmla="*/ 115910 h 1777285"/>
                <a:gd name="connsiteX18" fmla="*/ 1662624 w 7174781"/>
                <a:gd name="connsiteY18" fmla="*/ 64395 h 1777285"/>
                <a:gd name="connsiteX19" fmla="*/ 1623987 w 7174781"/>
                <a:gd name="connsiteY19" fmla="*/ 51516 h 1777285"/>
                <a:gd name="connsiteX20" fmla="*/ 1533835 w 7174781"/>
                <a:gd name="connsiteY20" fmla="*/ 38637 h 1777285"/>
                <a:gd name="connsiteX21" fmla="*/ 1456562 w 7174781"/>
                <a:gd name="connsiteY21" fmla="*/ 25758 h 1777285"/>
                <a:gd name="connsiteX22" fmla="*/ 1392167 w 7174781"/>
                <a:gd name="connsiteY22" fmla="*/ 0 h 1777285"/>
                <a:gd name="connsiteX23" fmla="*/ 1018680 w 7174781"/>
                <a:gd name="connsiteY23" fmla="*/ 38637 h 1777285"/>
                <a:gd name="connsiteX24" fmla="*/ 980043 w 7174781"/>
                <a:gd name="connsiteY24" fmla="*/ 64395 h 1777285"/>
                <a:gd name="connsiteX25" fmla="*/ 941407 w 7174781"/>
                <a:gd name="connsiteY25" fmla="*/ 77274 h 1777285"/>
                <a:gd name="connsiteX26" fmla="*/ 851255 w 7174781"/>
                <a:gd name="connsiteY26" fmla="*/ 154547 h 1777285"/>
                <a:gd name="connsiteX27" fmla="*/ 812618 w 7174781"/>
                <a:gd name="connsiteY27" fmla="*/ 180305 h 1777285"/>
                <a:gd name="connsiteX28" fmla="*/ 799739 w 7174781"/>
                <a:gd name="connsiteY28" fmla="*/ 218941 h 1777285"/>
                <a:gd name="connsiteX29" fmla="*/ 786860 w 7174781"/>
                <a:gd name="connsiteY29" fmla="*/ 283336 h 1777285"/>
                <a:gd name="connsiteX30" fmla="*/ 773981 w 7174781"/>
                <a:gd name="connsiteY30" fmla="*/ 334851 h 1777285"/>
                <a:gd name="connsiteX31" fmla="*/ 812618 w 7174781"/>
                <a:gd name="connsiteY31" fmla="*/ 592429 h 1777285"/>
                <a:gd name="connsiteX32" fmla="*/ 902770 w 7174781"/>
                <a:gd name="connsiteY32" fmla="*/ 669702 h 1777285"/>
                <a:gd name="connsiteX33" fmla="*/ 941407 w 7174781"/>
                <a:gd name="connsiteY33" fmla="*/ 695460 h 1777285"/>
                <a:gd name="connsiteX34" fmla="*/ 1070196 w 7174781"/>
                <a:gd name="connsiteY34" fmla="*/ 734096 h 1777285"/>
                <a:gd name="connsiteX35" fmla="*/ 1134590 w 7174781"/>
                <a:gd name="connsiteY35" fmla="*/ 746975 h 1777285"/>
                <a:gd name="connsiteX36" fmla="*/ 1173227 w 7174781"/>
                <a:gd name="connsiteY36" fmla="*/ 759854 h 1777285"/>
                <a:gd name="connsiteX37" fmla="*/ 1353531 w 7174781"/>
                <a:gd name="connsiteY37" fmla="*/ 708338 h 1777285"/>
                <a:gd name="connsiteX38" fmla="*/ 1456562 w 7174781"/>
                <a:gd name="connsiteY38" fmla="*/ 643944 h 1777285"/>
                <a:gd name="connsiteX39" fmla="*/ 1572472 w 7174781"/>
                <a:gd name="connsiteY39" fmla="*/ 579550 h 1777285"/>
                <a:gd name="connsiteX40" fmla="*/ 1649745 w 7174781"/>
                <a:gd name="connsiteY40" fmla="*/ 566671 h 1777285"/>
                <a:gd name="connsiteX41" fmla="*/ 1817170 w 7174781"/>
                <a:gd name="connsiteY41" fmla="*/ 528034 h 1777285"/>
                <a:gd name="connsiteX42" fmla="*/ 2473993 w 7174781"/>
                <a:gd name="connsiteY42" fmla="*/ 540913 h 1777285"/>
                <a:gd name="connsiteX43" fmla="*/ 2564145 w 7174781"/>
                <a:gd name="connsiteY43" fmla="*/ 566671 h 1777285"/>
                <a:gd name="connsiteX44" fmla="*/ 2718691 w 7174781"/>
                <a:gd name="connsiteY44" fmla="*/ 605308 h 1777285"/>
                <a:gd name="connsiteX45" fmla="*/ 2783086 w 7174781"/>
                <a:gd name="connsiteY45" fmla="*/ 643944 h 1777285"/>
                <a:gd name="connsiteX46" fmla="*/ 2963390 w 7174781"/>
                <a:gd name="connsiteY46" fmla="*/ 746975 h 1777285"/>
                <a:gd name="connsiteX47" fmla="*/ 3002027 w 7174781"/>
                <a:gd name="connsiteY47" fmla="*/ 785612 h 1777285"/>
                <a:gd name="connsiteX48" fmla="*/ 3014905 w 7174781"/>
                <a:gd name="connsiteY48" fmla="*/ 824248 h 1777285"/>
                <a:gd name="connsiteX49" fmla="*/ 3040663 w 7174781"/>
                <a:gd name="connsiteY49" fmla="*/ 875764 h 1777285"/>
                <a:gd name="connsiteX50" fmla="*/ 3014905 w 7174781"/>
                <a:gd name="connsiteY50" fmla="*/ 1043189 h 1777285"/>
                <a:gd name="connsiteX51" fmla="*/ 2847480 w 7174781"/>
                <a:gd name="connsiteY51" fmla="*/ 1017431 h 1777285"/>
                <a:gd name="connsiteX52" fmla="*/ 2641418 w 7174781"/>
                <a:gd name="connsiteY52" fmla="*/ 901522 h 1777285"/>
                <a:gd name="connsiteX53" fmla="*/ 2512629 w 7174781"/>
                <a:gd name="connsiteY53" fmla="*/ 850006 h 1777285"/>
                <a:gd name="connsiteX54" fmla="*/ 2383841 w 7174781"/>
                <a:gd name="connsiteY54" fmla="*/ 785612 h 1777285"/>
                <a:gd name="connsiteX55" fmla="*/ 2229294 w 7174781"/>
                <a:gd name="connsiteY55" fmla="*/ 734096 h 1777285"/>
                <a:gd name="connsiteX56" fmla="*/ 1920201 w 7174781"/>
                <a:gd name="connsiteY56" fmla="*/ 605308 h 1777285"/>
                <a:gd name="connsiteX57" fmla="*/ 1662624 w 7174781"/>
                <a:gd name="connsiteY57" fmla="*/ 540913 h 1777285"/>
                <a:gd name="connsiteX58" fmla="*/ 1495198 w 7174781"/>
                <a:gd name="connsiteY58" fmla="*/ 528034 h 1777285"/>
                <a:gd name="connsiteX59" fmla="*/ 1430804 w 7174781"/>
                <a:gd name="connsiteY59" fmla="*/ 515155 h 1777285"/>
                <a:gd name="connsiteX60" fmla="*/ 1173227 w 7174781"/>
                <a:gd name="connsiteY60" fmla="*/ 528034 h 1777285"/>
                <a:gd name="connsiteX61" fmla="*/ 1044438 w 7174781"/>
                <a:gd name="connsiteY61" fmla="*/ 553792 h 1777285"/>
                <a:gd name="connsiteX62" fmla="*/ 877012 w 7174781"/>
                <a:gd name="connsiteY62" fmla="*/ 579550 h 1777285"/>
                <a:gd name="connsiteX63" fmla="*/ 477767 w 7174781"/>
                <a:gd name="connsiteY63" fmla="*/ 605308 h 1777285"/>
                <a:gd name="connsiteX64" fmla="*/ 207311 w 7174781"/>
                <a:gd name="connsiteY64" fmla="*/ 631065 h 1777285"/>
                <a:gd name="connsiteX65" fmla="*/ 91401 w 7174781"/>
                <a:gd name="connsiteY65" fmla="*/ 682581 h 1777285"/>
                <a:gd name="connsiteX66" fmla="*/ 14128 w 7174781"/>
                <a:gd name="connsiteY66" fmla="*/ 759854 h 1777285"/>
                <a:gd name="connsiteX67" fmla="*/ 27007 w 7174781"/>
                <a:gd name="connsiteY67" fmla="*/ 991674 h 1777285"/>
                <a:gd name="connsiteX68" fmla="*/ 130038 w 7174781"/>
                <a:gd name="connsiteY68" fmla="*/ 1146220 h 1777285"/>
                <a:gd name="connsiteX69" fmla="*/ 271705 w 7174781"/>
                <a:gd name="connsiteY69" fmla="*/ 1287888 h 1777285"/>
                <a:gd name="connsiteX70" fmla="*/ 361858 w 7174781"/>
                <a:gd name="connsiteY70" fmla="*/ 1339403 h 1777285"/>
                <a:gd name="connsiteX71" fmla="*/ 452010 w 7174781"/>
                <a:gd name="connsiteY71" fmla="*/ 1403798 h 1777285"/>
                <a:gd name="connsiteX72" fmla="*/ 567919 w 7174781"/>
                <a:gd name="connsiteY72" fmla="*/ 1442434 h 1777285"/>
                <a:gd name="connsiteX73" fmla="*/ 670950 w 7174781"/>
                <a:gd name="connsiteY73" fmla="*/ 1481071 h 1777285"/>
                <a:gd name="connsiteX74" fmla="*/ 889891 w 7174781"/>
                <a:gd name="connsiteY74" fmla="*/ 1519708 h 1777285"/>
                <a:gd name="connsiteX75" fmla="*/ 1727018 w 7174781"/>
                <a:gd name="connsiteY75" fmla="*/ 1468192 h 1777285"/>
                <a:gd name="connsiteX76" fmla="*/ 2023232 w 7174781"/>
                <a:gd name="connsiteY76" fmla="*/ 1390919 h 1777285"/>
                <a:gd name="connsiteX77" fmla="*/ 2152021 w 7174781"/>
                <a:gd name="connsiteY77" fmla="*/ 1326524 h 1777285"/>
                <a:gd name="connsiteX78" fmla="*/ 2229294 w 7174781"/>
                <a:gd name="connsiteY78" fmla="*/ 1287888 h 1777285"/>
                <a:gd name="connsiteX79" fmla="*/ 2306567 w 7174781"/>
                <a:gd name="connsiteY79" fmla="*/ 1236372 h 1777285"/>
                <a:gd name="connsiteX80" fmla="*/ 2486872 w 7174781"/>
                <a:gd name="connsiteY80" fmla="*/ 1133341 h 1777285"/>
                <a:gd name="connsiteX81" fmla="*/ 2602781 w 7174781"/>
                <a:gd name="connsiteY81" fmla="*/ 1068947 h 1777285"/>
                <a:gd name="connsiteX82" fmla="*/ 2834601 w 7174781"/>
                <a:gd name="connsiteY82" fmla="*/ 965916 h 1777285"/>
                <a:gd name="connsiteX83" fmla="*/ 3439908 w 7174781"/>
                <a:gd name="connsiteY83" fmla="*/ 682581 h 1777285"/>
                <a:gd name="connsiteX84" fmla="*/ 3749001 w 7174781"/>
                <a:gd name="connsiteY84" fmla="*/ 579550 h 1777285"/>
                <a:gd name="connsiteX85" fmla="*/ 3890669 w 7174781"/>
                <a:gd name="connsiteY85" fmla="*/ 553792 h 1777285"/>
                <a:gd name="connsiteX86" fmla="*/ 4045215 w 7174781"/>
                <a:gd name="connsiteY86" fmla="*/ 489398 h 1777285"/>
                <a:gd name="connsiteX87" fmla="*/ 4302793 w 7174781"/>
                <a:gd name="connsiteY87" fmla="*/ 437882 h 1777285"/>
                <a:gd name="connsiteX88" fmla="*/ 4624765 w 7174781"/>
                <a:gd name="connsiteY88" fmla="*/ 347730 h 1777285"/>
                <a:gd name="connsiteX89" fmla="*/ 5230072 w 7174781"/>
                <a:gd name="connsiteY89" fmla="*/ 360609 h 1777285"/>
                <a:gd name="connsiteX90" fmla="*/ 5307345 w 7174781"/>
                <a:gd name="connsiteY90" fmla="*/ 386367 h 1777285"/>
                <a:gd name="connsiteX91" fmla="*/ 5397497 w 7174781"/>
                <a:gd name="connsiteY91" fmla="*/ 399246 h 1777285"/>
                <a:gd name="connsiteX92" fmla="*/ 5552043 w 7174781"/>
                <a:gd name="connsiteY92" fmla="*/ 463640 h 1777285"/>
                <a:gd name="connsiteX93" fmla="*/ 5809621 w 7174781"/>
                <a:gd name="connsiteY93" fmla="*/ 553792 h 1777285"/>
                <a:gd name="connsiteX94" fmla="*/ 5912652 w 7174781"/>
                <a:gd name="connsiteY94" fmla="*/ 618186 h 1777285"/>
                <a:gd name="connsiteX95" fmla="*/ 6002804 w 7174781"/>
                <a:gd name="connsiteY95" fmla="*/ 643944 h 1777285"/>
                <a:gd name="connsiteX96" fmla="*/ 6170229 w 7174781"/>
                <a:gd name="connsiteY96" fmla="*/ 721217 h 1777285"/>
                <a:gd name="connsiteX97" fmla="*/ 6234624 w 7174781"/>
                <a:gd name="connsiteY97" fmla="*/ 746975 h 1777285"/>
                <a:gd name="connsiteX98" fmla="*/ 6350534 w 7174781"/>
                <a:gd name="connsiteY98" fmla="*/ 837127 h 1777285"/>
                <a:gd name="connsiteX99" fmla="*/ 6466443 w 7174781"/>
                <a:gd name="connsiteY99" fmla="*/ 901522 h 1777285"/>
                <a:gd name="connsiteX100" fmla="*/ 6479322 w 7174781"/>
                <a:gd name="connsiteY100" fmla="*/ 940158 h 1777285"/>
                <a:gd name="connsiteX101" fmla="*/ 6505080 w 7174781"/>
                <a:gd name="connsiteY101" fmla="*/ 978795 h 1777285"/>
                <a:gd name="connsiteX102" fmla="*/ 6492201 w 7174781"/>
                <a:gd name="connsiteY102" fmla="*/ 1107584 h 1777285"/>
                <a:gd name="connsiteX103" fmla="*/ 6479322 w 7174781"/>
                <a:gd name="connsiteY103" fmla="*/ 1146220 h 1777285"/>
                <a:gd name="connsiteX104" fmla="*/ 6363412 w 7174781"/>
                <a:gd name="connsiteY104" fmla="*/ 1236372 h 1777285"/>
                <a:gd name="connsiteX105" fmla="*/ 6208866 w 7174781"/>
                <a:gd name="connsiteY105" fmla="*/ 1275009 h 1777285"/>
                <a:gd name="connsiteX106" fmla="*/ 6157350 w 7174781"/>
                <a:gd name="connsiteY106" fmla="*/ 1287888 h 1777285"/>
                <a:gd name="connsiteX107" fmla="*/ 5899773 w 7174781"/>
                <a:gd name="connsiteY107" fmla="*/ 1313646 h 1777285"/>
                <a:gd name="connsiteX108" fmla="*/ 5745227 w 7174781"/>
                <a:gd name="connsiteY108" fmla="*/ 1339403 h 1777285"/>
                <a:gd name="connsiteX109" fmla="*/ 5590680 w 7174781"/>
                <a:gd name="connsiteY109" fmla="*/ 1378040 h 1777285"/>
                <a:gd name="connsiteX110" fmla="*/ 5526286 w 7174781"/>
                <a:gd name="connsiteY110" fmla="*/ 1416677 h 1777285"/>
                <a:gd name="connsiteX111" fmla="*/ 5487649 w 7174781"/>
                <a:gd name="connsiteY111" fmla="*/ 1455313 h 1777285"/>
                <a:gd name="connsiteX112" fmla="*/ 5449012 w 7174781"/>
                <a:gd name="connsiteY112" fmla="*/ 1481071 h 1777285"/>
                <a:gd name="connsiteX113" fmla="*/ 5449012 w 7174781"/>
                <a:gd name="connsiteY113" fmla="*/ 1725769 h 1777285"/>
                <a:gd name="connsiteX114" fmla="*/ 5474770 w 7174781"/>
                <a:gd name="connsiteY114" fmla="*/ 1764406 h 1777285"/>
                <a:gd name="connsiteX115" fmla="*/ 5513407 w 7174781"/>
                <a:gd name="connsiteY115" fmla="*/ 1777285 h 1777285"/>
                <a:gd name="connsiteX116" fmla="*/ 5719469 w 7174781"/>
                <a:gd name="connsiteY116" fmla="*/ 1738648 h 1777285"/>
                <a:gd name="connsiteX117" fmla="*/ 5783863 w 7174781"/>
                <a:gd name="connsiteY117" fmla="*/ 1700012 h 1777285"/>
                <a:gd name="connsiteX118" fmla="*/ 5925531 w 7174781"/>
                <a:gd name="connsiteY118" fmla="*/ 1609860 h 1777285"/>
                <a:gd name="connsiteX119" fmla="*/ 6067198 w 7174781"/>
                <a:gd name="connsiteY119" fmla="*/ 1506829 h 1777285"/>
                <a:gd name="connsiteX120" fmla="*/ 6260381 w 7174781"/>
                <a:gd name="connsiteY120" fmla="*/ 1287888 h 1777285"/>
                <a:gd name="connsiteX121" fmla="*/ 6337655 w 7174781"/>
                <a:gd name="connsiteY121" fmla="*/ 1210615 h 1777285"/>
                <a:gd name="connsiteX122" fmla="*/ 6466443 w 7174781"/>
                <a:gd name="connsiteY122" fmla="*/ 1056068 h 1777285"/>
                <a:gd name="connsiteX123" fmla="*/ 6595232 w 7174781"/>
                <a:gd name="connsiteY123" fmla="*/ 953037 h 1777285"/>
                <a:gd name="connsiteX124" fmla="*/ 6633869 w 7174781"/>
                <a:gd name="connsiteY124" fmla="*/ 914400 h 1777285"/>
                <a:gd name="connsiteX125" fmla="*/ 6788415 w 7174781"/>
                <a:gd name="connsiteY125" fmla="*/ 798491 h 1777285"/>
                <a:gd name="connsiteX126" fmla="*/ 6827052 w 7174781"/>
                <a:gd name="connsiteY126" fmla="*/ 746975 h 1777285"/>
                <a:gd name="connsiteX127" fmla="*/ 6942962 w 7174781"/>
                <a:gd name="connsiteY127" fmla="*/ 631065 h 1777285"/>
                <a:gd name="connsiteX128" fmla="*/ 6994477 w 7174781"/>
                <a:gd name="connsiteY128" fmla="*/ 553792 h 1777285"/>
                <a:gd name="connsiteX129" fmla="*/ 7084629 w 7174781"/>
                <a:gd name="connsiteY129" fmla="*/ 463640 h 1777285"/>
                <a:gd name="connsiteX130" fmla="*/ 7174781 w 7174781"/>
                <a:gd name="connsiteY130" fmla="*/ 296215 h 1777285"/>
                <a:gd name="connsiteX131" fmla="*/ 7136145 w 7174781"/>
                <a:gd name="connsiteY131" fmla="*/ 283336 h 1777285"/>
                <a:gd name="connsiteX132" fmla="*/ 6942962 w 7174781"/>
                <a:gd name="connsiteY132" fmla="*/ 321972 h 1777285"/>
                <a:gd name="connsiteX133" fmla="*/ 6839931 w 7174781"/>
                <a:gd name="connsiteY133" fmla="*/ 334851 h 1777285"/>
                <a:gd name="connsiteX134" fmla="*/ 6685384 w 7174781"/>
                <a:gd name="connsiteY134" fmla="*/ 347730 h 1777285"/>
                <a:gd name="connsiteX135" fmla="*/ 6569474 w 7174781"/>
                <a:gd name="connsiteY135" fmla="*/ 360609 h 1777285"/>
                <a:gd name="connsiteX136" fmla="*/ 5899773 w 7174781"/>
                <a:gd name="connsiteY136" fmla="*/ 347730 h 1777285"/>
                <a:gd name="connsiteX137" fmla="*/ 5809621 w 7174781"/>
                <a:gd name="connsiteY137" fmla="*/ 321972 h 1777285"/>
                <a:gd name="connsiteX138" fmla="*/ 5706590 w 7174781"/>
                <a:gd name="connsiteY138" fmla="*/ 296215 h 1777285"/>
                <a:gd name="connsiteX139" fmla="*/ 5345981 w 7174781"/>
                <a:gd name="connsiteY139" fmla="*/ 244699 h 1777285"/>
                <a:gd name="connsiteX140" fmla="*/ 5255829 w 7174781"/>
                <a:gd name="connsiteY140" fmla="*/ 231820 h 1777285"/>
                <a:gd name="connsiteX141" fmla="*/ 3684607 w 7174781"/>
                <a:gd name="connsiteY141" fmla="*/ 218941 h 1777285"/>
                <a:gd name="connsiteX142" fmla="*/ 2950511 w 7174781"/>
                <a:gd name="connsiteY142" fmla="*/ 193184 h 1777285"/>
                <a:gd name="connsiteX143" fmla="*/ 2873238 w 7174781"/>
                <a:gd name="connsiteY143" fmla="*/ 231820 h 1777285"/>
                <a:gd name="connsiteX144" fmla="*/ 2834601 w 7174781"/>
                <a:gd name="connsiteY144" fmla="*/ 283336 h 1777285"/>
                <a:gd name="connsiteX145" fmla="*/ 2834601 w 7174781"/>
                <a:gd name="connsiteY145" fmla="*/ 553792 h 1777285"/>
                <a:gd name="connsiteX146" fmla="*/ 2860359 w 7174781"/>
                <a:gd name="connsiteY146" fmla="*/ 605308 h 1777285"/>
                <a:gd name="connsiteX147" fmla="*/ 2989148 w 7174781"/>
                <a:gd name="connsiteY147" fmla="*/ 669702 h 1777285"/>
                <a:gd name="connsiteX148" fmla="*/ 3208088 w 7174781"/>
                <a:gd name="connsiteY148" fmla="*/ 708338 h 1777285"/>
                <a:gd name="connsiteX149" fmla="*/ 3362635 w 7174781"/>
                <a:gd name="connsiteY149" fmla="*/ 721217 h 1777285"/>
                <a:gd name="connsiteX150" fmla="*/ 4148246 w 7174781"/>
                <a:gd name="connsiteY150" fmla="*/ 734096 h 1777285"/>
                <a:gd name="connsiteX151" fmla="*/ 5706590 w 7174781"/>
                <a:gd name="connsiteY151" fmla="*/ 643944 h 1777285"/>
                <a:gd name="connsiteX152" fmla="*/ 5822500 w 7174781"/>
                <a:gd name="connsiteY152" fmla="*/ 605308 h 1777285"/>
                <a:gd name="connsiteX153" fmla="*/ 5989925 w 7174781"/>
                <a:gd name="connsiteY153" fmla="*/ 528034 h 1777285"/>
                <a:gd name="connsiteX154" fmla="*/ 6041441 w 7174781"/>
                <a:gd name="connsiteY154" fmla="*/ 476519 h 1777285"/>
                <a:gd name="connsiteX155" fmla="*/ 6118714 w 7174781"/>
                <a:gd name="connsiteY155" fmla="*/ 399246 h 1777285"/>
                <a:gd name="connsiteX156" fmla="*/ 6131593 w 7174781"/>
                <a:gd name="connsiteY156" fmla="*/ 360609 h 1777285"/>
                <a:gd name="connsiteX157" fmla="*/ 6092956 w 7174781"/>
                <a:gd name="connsiteY157" fmla="*/ 231820 h 1777285"/>
                <a:gd name="connsiteX158" fmla="*/ 6054319 w 7174781"/>
                <a:gd name="connsiteY158" fmla="*/ 244699 h 1777285"/>
                <a:gd name="connsiteX159" fmla="*/ 6015683 w 7174781"/>
                <a:gd name="connsiteY159" fmla="*/ 283336 h 177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7174781" h="1777285">
                  <a:moveTo>
                    <a:pt x="5474770" y="373488"/>
                  </a:moveTo>
                  <a:cubicBezTo>
                    <a:pt x="4428937" y="255410"/>
                    <a:pt x="4126497" y="-269219"/>
                    <a:pt x="3839153" y="257578"/>
                  </a:cubicBezTo>
                  <a:cubicBezTo>
                    <a:pt x="3825363" y="282860"/>
                    <a:pt x="3813396" y="309093"/>
                    <a:pt x="3800517" y="334851"/>
                  </a:cubicBezTo>
                  <a:cubicBezTo>
                    <a:pt x="3796224" y="360609"/>
                    <a:pt x="3790236" y="386141"/>
                    <a:pt x="3787638" y="412124"/>
                  </a:cubicBezTo>
                  <a:cubicBezTo>
                    <a:pt x="3768062" y="607880"/>
                    <a:pt x="3833213" y="572944"/>
                    <a:pt x="3736122" y="605308"/>
                  </a:cubicBezTo>
                  <a:cubicBezTo>
                    <a:pt x="3324103" y="556835"/>
                    <a:pt x="3656754" y="607846"/>
                    <a:pt x="3427029" y="553792"/>
                  </a:cubicBezTo>
                  <a:cubicBezTo>
                    <a:pt x="3384413" y="543765"/>
                    <a:pt x="3340174" y="540614"/>
                    <a:pt x="3298241" y="528034"/>
                  </a:cubicBezTo>
                  <a:cubicBezTo>
                    <a:pt x="3253954" y="514748"/>
                    <a:pt x="3214127" y="488432"/>
                    <a:pt x="3169452" y="476519"/>
                  </a:cubicBezTo>
                  <a:cubicBezTo>
                    <a:pt x="3084849" y="453958"/>
                    <a:pt x="2995741" y="450163"/>
                    <a:pt x="2911874" y="425003"/>
                  </a:cubicBezTo>
                  <a:cubicBezTo>
                    <a:pt x="2749935" y="376422"/>
                    <a:pt x="2827559" y="391926"/>
                    <a:pt x="2680055" y="373488"/>
                  </a:cubicBezTo>
                  <a:cubicBezTo>
                    <a:pt x="2508727" y="309239"/>
                    <a:pt x="2646537" y="355448"/>
                    <a:pt x="2461114" y="309093"/>
                  </a:cubicBezTo>
                  <a:cubicBezTo>
                    <a:pt x="2430794" y="301513"/>
                    <a:pt x="2401680" y="289095"/>
                    <a:pt x="2370962" y="283336"/>
                  </a:cubicBezTo>
                  <a:cubicBezTo>
                    <a:pt x="2332753" y="276172"/>
                    <a:pt x="2293689" y="274750"/>
                    <a:pt x="2255052" y="270457"/>
                  </a:cubicBezTo>
                  <a:cubicBezTo>
                    <a:pt x="2092581" y="205468"/>
                    <a:pt x="2296858" y="281859"/>
                    <a:pt x="2113384" y="231820"/>
                  </a:cubicBezTo>
                  <a:cubicBezTo>
                    <a:pt x="1918387" y="178639"/>
                    <a:pt x="2191929" y="229884"/>
                    <a:pt x="1971717" y="193184"/>
                  </a:cubicBezTo>
                  <a:cubicBezTo>
                    <a:pt x="1958838" y="184598"/>
                    <a:pt x="1947573" y="172861"/>
                    <a:pt x="1933080" y="167426"/>
                  </a:cubicBezTo>
                  <a:cubicBezTo>
                    <a:pt x="1874297" y="145382"/>
                    <a:pt x="1877716" y="165502"/>
                    <a:pt x="1830049" y="141668"/>
                  </a:cubicBezTo>
                  <a:cubicBezTo>
                    <a:pt x="1816204" y="134746"/>
                    <a:pt x="1805466" y="122396"/>
                    <a:pt x="1791412" y="115910"/>
                  </a:cubicBezTo>
                  <a:cubicBezTo>
                    <a:pt x="1749431" y="96534"/>
                    <a:pt x="1705778" y="80993"/>
                    <a:pt x="1662624" y="64395"/>
                  </a:cubicBezTo>
                  <a:cubicBezTo>
                    <a:pt x="1649953" y="59522"/>
                    <a:pt x="1637299" y="54178"/>
                    <a:pt x="1623987" y="51516"/>
                  </a:cubicBezTo>
                  <a:cubicBezTo>
                    <a:pt x="1594221" y="45563"/>
                    <a:pt x="1563838" y="43253"/>
                    <a:pt x="1533835" y="38637"/>
                  </a:cubicBezTo>
                  <a:cubicBezTo>
                    <a:pt x="1508026" y="34666"/>
                    <a:pt x="1482320" y="30051"/>
                    <a:pt x="1456562" y="25758"/>
                  </a:cubicBezTo>
                  <a:cubicBezTo>
                    <a:pt x="1435097" y="17172"/>
                    <a:pt x="1415286" y="0"/>
                    <a:pt x="1392167" y="0"/>
                  </a:cubicBezTo>
                  <a:cubicBezTo>
                    <a:pt x="1161230" y="0"/>
                    <a:pt x="1156781" y="4112"/>
                    <a:pt x="1018680" y="38637"/>
                  </a:cubicBezTo>
                  <a:cubicBezTo>
                    <a:pt x="1005801" y="47223"/>
                    <a:pt x="993887" y="57473"/>
                    <a:pt x="980043" y="64395"/>
                  </a:cubicBezTo>
                  <a:cubicBezTo>
                    <a:pt x="967901" y="70466"/>
                    <a:pt x="952528" y="69489"/>
                    <a:pt x="941407" y="77274"/>
                  </a:cubicBezTo>
                  <a:cubicBezTo>
                    <a:pt x="908983" y="99971"/>
                    <a:pt x="882161" y="129822"/>
                    <a:pt x="851255" y="154547"/>
                  </a:cubicBezTo>
                  <a:cubicBezTo>
                    <a:pt x="839168" y="164216"/>
                    <a:pt x="825497" y="171719"/>
                    <a:pt x="812618" y="180305"/>
                  </a:cubicBezTo>
                  <a:cubicBezTo>
                    <a:pt x="808325" y="193184"/>
                    <a:pt x="803032" y="205771"/>
                    <a:pt x="799739" y="218941"/>
                  </a:cubicBezTo>
                  <a:cubicBezTo>
                    <a:pt x="794430" y="240177"/>
                    <a:pt x="791609" y="261967"/>
                    <a:pt x="786860" y="283336"/>
                  </a:cubicBezTo>
                  <a:cubicBezTo>
                    <a:pt x="783020" y="300615"/>
                    <a:pt x="778274" y="317679"/>
                    <a:pt x="773981" y="334851"/>
                  </a:cubicBezTo>
                  <a:cubicBezTo>
                    <a:pt x="786860" y="420710"/>
                    <a:pt x="790703" y="508421"/>
                    <a:pt x="812618" y="592429"/>
                  </a:cubicBezTo>
                  <a:cubicBezTo>
                    <a:pt x="816905" y="608862"/>
                    <a:pt x="895054" y="664190"/>
                    <a:pt x="902770" y="669702"/>
                  </a:cubicBezTo>
                  <a:cubicBezTo>
                    <a:pt x="915365" y="678699"/>
                    <a:pt x="927262" y="689174"/>
                    <a:pt x="941407" y="695460"/>
                  </a:cubicBezTo>
                  <a:cubicBezTo>
                    <a:pt x="973509" y="709727"/>
                    <a:pt x="1032735" y="725771"/>
                    <a:pt x="1070196" y="734096"/>
                  </a:cubicBezTo>
                  <a:cubicBezTo>
                    <a:pt x="1091564" y="738845"/>
                    <a:pt x="1113354" y="741666"/>
                    <a:pt x="1134590" y="746975"/>
                  </a:cubicBezTo>
                  <a:cubicBezTo>
                    <a:pt x="1147760" y="750268"/>
                    <a:pt x="1160348" y="755561"/>
                    <a:pt x="1173227" y="759854"/>
                  </a:cubicBezTo>
                  <a:cubicBezTo>
                    <a:pt x="1226857" y="749128"/>
                    <a:pt x="1304073" y="745432"/>
                    <a:pt x="1353531" y="708338"/>
                  </a:cubicBezTo>
                  <a:cubicBezTo>
                    <a:pt x="1449578" y="636303"/>
                    <a:pt x="1358151" y="668547"/>
                    <a:pt x="1456562" y="643944"/>
                  </a:cubicBezTo>
                  <a:cubicBezTo>
                    <a:pt x="1495199" y="622479"/>
                    <a:pt x="1531435" y="595965"/>
                    <a:pt x="1572472" y="579550"/>
                  </a:cubicBezTo>
                  <a:cubicBezTo>
                    <a:pt x="1596717" y="569852"/>
                    <a:pt x="1624412" y="573004"/>
                    <a:pt x="1649745" y="566671"/>
                  </a:cubicBezTo>
                  <a:cubicBezTo>
                    <a:pt x="1838315" y="519528"/>
                    <a:pt x="1607903" y="557930"/>
                    <a:pt x="1817170" y="528034"/>
                  </a:cubicBezTo>
                  <a:cubicBezTo>
                    <a:pt x="2036111" y="532327"/>
                    <a:pt x="2255302" y="529601"/>
                    <a:pt x="2473993" y="540913"/>
                  </a:cubicBezTo>
                  <a:cubicBezTo>
                    <a:pt x="2505204" y="542527"/>
                    <a:pt x="2533692" y="559643"/>
                    <a:pt x="2564145" y="566671"/>
                  </a:cubicBezTo>
                  <a:cubicBezTo>
                    <a:pt x="2644848" y="585295"/>
                    <a:pt x="2640924" y="569960"/>
                    <a:pt x="2718691" y="605308"/>
                  </a:cubicBezTo>
                  <a:cubicBezTo>
                    <a:pt x="2741479" y="615666"/>
                    <a:pt x="2761110" y="631957"/>
                    <a:pt x="2783086" y="643944"/>
                  </a:cubicBezTo>
                  <a:cubicBezTo>
                    <a:pt x="2833163" y="671258"/>
                    <a:pt x="2925128" y="708713"/>
                    <a:pt x="2963390" y="746975"/>
                  </a:cubicBezTo>
                  <a:lnTo>
                    <a:pt x="3002027" y="785612"/>
                  </a:lnTo>
                  <a:cubicBezTo>
                    <a:pt x="3006320" y="798491"/>
                    <a:pt x="3009558" y="811770"/>
                    <a:pt x="3014905" y="824248"/>
                  </a:cubicBezTo>
                  <a:cubicBezTo>
                    <a:pt x="3022468" y="841895"/>
                    <a:pt x="3039295" y="856614"/>
                    <a:pt x="3040663" y="875764"/>
                  </a:cubicBezTo>
                  <a:cubicBezTo>
                    <a:pt x="3046522" y="957795"/>
                    <a:pt x="3035106" y="982586"/>
                    <a:pt x="3014905" y="1043189"/>
                  </a:cubicBezTo>
                  <a:cubicBezTo>
                    <a:pt x="2959097" y="1034603"/>
                    <a:pt x="2900275" y="1037456"/>
                    <a:pt x="2847480" y="1017431"/>
                  </a:cubicBezTo>
                  <a:cubicBezTo>
                    <a:pt x="2773795" y="989481"/>
                    <a:pt x="2711906" y="936766"/>
                    <a:pt x="2641418" y="901522"/>
                  </a:cubicBezTo>
                  <a:cubicBezTo>
                    <a:pt x="2600063" y="880844"/>
                    <a:pt x="2554793" y="868980"/>
                    <a:pt x="2512629" y="850006"/>
                  </a:cubicBezTo>
                  <a:cubicBezTo>
                    <a:pt x="2468860" y="830310"/>
                    <a:pt x="2428264" y="803785"/>
                    <a:pt x="2383841" y="785612"/>
                  </a:cubicBezTo>
                  <a:cubicBezTo>
                    <a:pt x="2333582" y="765051"/>
                    <a:pt x="2279904" y="753778"/>
                    <a:pt x="2229294" y="734096"/>
                  </a:cubicBezTo>
                  <a:cubicBezTo>
                    <a:pt x="2125267" y="693641"/>
                    <a:pt x="2027110" y="637381"/>
                    <a:pt x="1920201" y="605308"/>
                  </a:cubicBezTo>
                  <a:cubicBezTo>
                    <a:pt x="1822031" y="575857"/>
                    <a:pt x="1764493" y="554200"/>
                    <a:pt x="1662624" y="540913"/>
                  </a:cubicBezTo>
                  <a:cubicBezTo>
                    <a:pt x="1607121" y="533673"/>
                    <a:pt x="1551007" y="532327"/>
                    <a:pt x="1495198" y="528034"/>
                  </a:cubicBezTo>
                  <a:cubicBezTo>
                    <a:pt x="1473733" y="523741"/>
                    <a:pt x="1452694" y="515155"/>
                    <a:pt x="1430804" y="515155"/>
                  </a:cubicBezTo>
                  <a:cubicBezTo>
                    <a:pt x="1344838" y="515155"/>
                    <a:pt x="1258767" y="519480"/>
                    <a:pt x="1173227" y="528034"/>
                  </a:cubicBezTo>
                  <a:cubicBezTo>
                    <a:pt x="1129664" y="532390"/>
                    <a:pt x="1087709" y="547135"/>
                    <a:pt x="1044438" y="553792"/>
                  </a:cubicBezTo>
                  <a:cubicBezTo>
                    <a:pt x="988629" y="562378"/>
                    <a:pt x="933132" y="573314"/>
                    <a:pt x="877012" y="579550"/>
                  </a:cubicBezTo>
                  <a:cubicBezTo>
                    <a:pt x="792289" y="588964"/>
                    <a:pt x="552416" y="599415"/>
                    <a:pt x="477767" y="605308"/>
                  </a:cubicBezTo>
                  <a:cubicBezTo>
                    <a:pt x="387488" y="612435"/>
                    <a:pt x="297463" y="622479"/>
                    <a:pt x="207311" y="631065"/>
                  </a:cubicBezTo>
                  <a:cubicBezTo>
                    <a:pt x="153117" y="644614"/>
                    <a:pt x="140418" y="642477"/>
                    <a:pt x="91401" y="682581"/>
                  </a:cubicBezTo>
                  <a:cubicBezTo>
                    <a:pt x="63208" y="705648"/>
                    <a:pt x="14128" y="759854"/>
                    <a:pt x="14128" y="759854"/>
                  </a:cubicBezTo>
                  <a:cubicBezTo>
                    <a:pt x="1248" y="850011"/>
                    <a:pt x="-14913" y="895259"/>
                    <a:pt x="27007" y="991674"/>
                  </a:cubicBezTo>
                  <a:cubicBezTo>
                    <a:pt x="51694" y="1048453"/>
                    <a:pt x="94333" y="1095638"/>
                    <a:pt x="130038" y="1146220"/>
                  </a:cubicBezTo>
                  <a:cubicBezTo>
                    <a:pt x="172506" y="1206383"/>
                    <a:pt x="209308" y="1243319"/>
                    <a:pt x="271705" y="1287888"/>
                  </a:cubicBezTo>
                  <a:cubicBezTo>
                    <a:pt x="299869" y="1308005"/>
                    <a:pt x="332744" y="1320687"/>
                    <a:pt x="361858" y="1339403"/>
                  </a:cubicBezTo>
                  <a:cubicBezTo>
                    <a:pt x="392922" y="1359373"/>
                    <a:pt x="418979" y="1387283"/>
                    <a:pt x="452010" y="1403798"/>
                  </a:cubicBezTo>
                  <a:cubicBezTo>
                    <a:pt x="488437" y="1422011"/>
                    <a:pt x="529515" y="1428879"/>
                    <a:pt x="567919" y="1442434"/>
                  </a:cubicBezTo>
                  <a:cubicBezTo>
                    <a:pt x="602507" y="1454642"/>
                    <a:pt x="635761" y="1470721"/>
                    <a:pt x="670950" y="1481071"/>
                  </a:cubicBezTo>
                  <a:cubicBezTo>
                    <a:pt x="757007" y="1506382"/>
                    <a:pt x="803237" y="1508876"/>
                    <a:pt x="889891" y="1519708"/>
                  </a:cubicBezTo>
                  <a:cubicBezTo>
                    <a:pt x="2046448" y="1498679"/>
                    <a:pt x="1295473" y="1576079"/>
                    <a:pt x="1727018" y="1468192"/>
                  </a:cubicBezTo>
                  <a:cubicBezTo>
                    <a:pt x="1858254" y="1435383"/>
                    <a:pt x="1907908" y="1439476"/>
                    <a:pt x="2023232" y="1390919"/>
                  </a:cubicBezTo>
                  <a:cubicBezTo>
                    <a:pt x="2067468" y="1372293"/>
                    <a:pt x="2109091" y="1347989"/>
                    <a:pt x="2152021" y="1326524"/>
                  </a:cubicBezTo>
                  <a:cubicBezTo>
                    <a:pt x="2177779" y="1313645"/>
                    <a:pt x="2205333" y="1303862"/>
                    <a:pt x="2229294" y="1287888"/>
                  </a:cubicBezTo>
                  <a:cubicBezTo>
                    <a:pt x="2255052" y="1270716"/>
                    <a:pt x="2280022" y="1252299"/>
                    <a:pt x="2306567" y="1236372"/>
                  </a:cubicBezTo>
                  <a:cubicBezTo>
                    <a:pt x="2365924" y="1200757"/>
                    <a:pt x="2426610" y="1167402"/>
                    <a:pt x="2486872" y="1133341"/>
                  </a:cubicBezTo>
                  <a:cubicBezTo>
                    <a:pt x="2525349" y="1111593"/>
                    <a:pt x="2562392" y="1086898"/>
                    <a:pt x="2602781" y="1068947"/>
                  </a:cubicBezTo>
                  <a:cubicBezTo>
                    <a:pt x="2680054" y="1034603"/>
                    <a:pt x="2758482" y="1002748"/>
                    <a:pt x="2834601" y="965916"/>
                  </a:cubicBezTo>
                  <a:cubicBezTo>
                    <a:pt x="3113001" y="831207"/>
                    <a:pt x="3018262" y="823130"/>
                    <a:pt x="3439908" y="682581"/>
                  </a:cubicBezTo>
                  <a:cubicBezTo>
                    <a:pt x="3542939" y="648237"/>
                    <a:pt x="3642149" y="598978"/>
                    <a:pt x="3749001" y="579550"/>
                  </a:cubicBezTo>
                  <a:lnTo>
                    <a:pt x="3890669" y="553792"/>
                  </a:lnTo>
                  <a:cubicBezTo>
                    <a:pt x="3942184" y="532327"/>
                    <a:pt x="3992271" y="507046"/>
                    <a:pt x="4045215" y="489398"/>
                  </a:cubicBezTo>
                  <a:cubicBezTo>
                    <a:pt x="4137014" y="458798"/>
                    <a:pt x="4208242" y="463965"/>
                    <a:pt x="4302793" y="437882"/>
                  </a:cubicBezTo>
                  <a:cubicBezTo>
                    <a:pt x="4676022" y="334922"/>
                    <a:pt x="4412009" y="378124"/>
                    <a:pt x="4624765" y="347730"/>
                  </a:cubicBezTo>
                  <a:cubicBezTo>
                    <a:pt x="4826534" y="352023"/>
                    <a:pt x="5028580" y="349204"/>
                    <a:pt x="5230072" y="360609"/>
                  </a:cubicBezTo>
                  <a:cubicBezTo>
                    <a:pt x="5257180" y="362143"/>
                    <a:pt x="5280889" y="380262"/>
                    <a:pt x="5307345" y="386367"/>
                  </a:cubicBezTo>
                  <a:cubicBezTo>
                    <a:pt x="5336923" y="393193"/>
                    <a:pt x="5367446" y="394953"/>
                    <a:pt x="5397497" y="399246"/>
                  </a:cubicBezTo>
                  <a:cubicBezTo>
                    <a:pt x="5717498" y="505910"/>
                    <a:pt x="5222010" y="336704"/>
                    <a:pt x="5552043" y="463640"/>
                  </a:cubicBezTo>
                  <a:cubicBezTo>
                    <a:pt x="5636946" y="496295"/>
                    <a:pt x="5726010" y="517959"/>
                    <a:pt x="5809621" y="553792"/>
                  </a:cubicBezTo>
                  <a:cubicBezTo>
                    <a:pt x="5846846" y="569746"/>
                    <a:pt x="5875952" y="601059"/>
                    <a:pt x="5912652" y="618186"/>
                  </a:cubicBezTo>
                  <a:cubicBezTo>
                    <a:pt x="5940973" y="631403"/>
                    <a:pt x="5973372" y="633432"/>
                    <a:pt x="6002804" y="643944"/>
                  </a:cubicBezTo>
                  <a:cubicBezTo>
                    <a:pt x="6090329" y="675203"/>
                    <a:pt x="6089342" y="684450"/>
                    <a:pt x="6170229" y="721217"/>
                  </a:cubicBezTo>
                  <a:cubicBezTo>
                    <a:pt x="6191275" y="730783"/>
                    <a:pt x="6215177" y="734474"/>
                    <a:pt x="6234624" y="746975"/>
                  </a:cubicBezTo>
                  <a:cubicBezTo>
                    <a:pt x="6275797" y="773444"/>
                    <a:pt x="6306754" y="815237"/>
                    <a:pt x="6350534" y="837127"/>
                  </a:cubicBezTo>
                  <a:cubicBezTo>
                    <a:pt x="6441651" y="882686"/>
                    <a:pt x="6403846" y="859789"/>
                    <a:pt x="6466443" y="901522"/>
                  </a:cubicBezTo>
                  <a:cubicBezTo>
                    <a:pt x="6470736" y="914401"/>
                    <a:pt x="6473251" y="928016"/>
                    <a:pt x="6479322" y="940158"/>
                  </a:cubicBezTo>
                  <a:cubicBezTo>
                    <a:pt x="6486244" y="954002"/>
                    <a:pt x="6503893" y="963362"/>
                    <a:pt x="6505080" y="978795"/>
                  </a:cubicBezTo>
                  <a:cubicBezTo>
                    <a:pt x="6508389" y="1021812"/>
                    <a:pt x="6498761" y="1064942"/>
                    <a:pt x="6492201" y="1107584"/>
                  </a:cubicBezTo>
                  <a:cubicBezTo>
                    <a:pt x="6490137" y="1121001"/>
                    <a:pt x="6488921" y="1136621"/>
                    <a:pt x="6479322" y="1146220"/>
                  </a:cubicBezTo>
                  <a:cubicBezTo>
                    <a:pt x="6444711" y="1180831"/>
                    <a:pt x="6410898" y="1224500"/>
                    <a:pt x="6363412" y="1236372"/>
                  </a:cubicBezTo>
                  <a:lnTo>
                    <a:pt x="6208866" y="1275009"/>
                  </a:lnTo>
                  <a:cubicBezTo>
                    <a:pt x="6191694" y="1279302"/>
                    <a:pt x="6174963" y="1286127"/>
                    <a:pt x="6157350" y="1287888"/>
                  </a:cubicBezTo>
                  <a:cubicBezTo>
                    <a:pt x="6071491" y="1296474"/>
                    <a:pt x="5984886" y="1299461"/>
                    <a:pt x="5899773" y="1313646"/>
                  </a:cubicBezTo>
                  <a:cubicBezTo>
                    <a:pt x="5848258" y="1322232"/>
                    <a:pt x="5795894" y="1326736"/>
                    <a:pt x="5745227" y="1339403"/>
                  </a:cubicBezTo>
                  <a:lnTo>
                    <a:pt x="5590680" y="1378040"/>
                  </a:lnTo>
                  <a:cubicBezTo>
                    <a:pt x="5569215" y="1390919"/>
                    <a:pt x="5546312" y="1401658"/>
                    <a:pt x="5526286" y="1416677"/>
                  </a:cubicBezTo>
                  <a:cubicBezTo>
                    <a:pt x="5511715" y="1427605"/>
                    <a:pt x="5501641" y="1443653"/>
                    <a:pt x="5487649" y="1455313"/>
                  </a:cubicBezTo>
                  <a:cubicBezTo>
                    <a:pt x="5475758" y="1465222"/>
                    <a:pt x="5461891" y="1472485"/>
                    <a:pt x="5449012" y="1481071"/>
                  </a:cubicBezTo>
                  <a:cubicBezTo>
                    <a:pt x="5423952" y="1581317"/>
                    <a:pt x="5422306" y="1565531"/>
                    <a:pt x="5449012" y="1725769"/>
                  </a:cubicBezTo>
                  <a:cubicBezTo>
                    <a:pt x="5451557" y="1741037"/>
                    <a:pt x="5462683" y="1754737"/>
                    <a:pt x="5474770" y="1764406"/>
                  </a:cubicBezTo>
                  <a:cubicBezTo>
                    <a:pt x="5485371" y="1772887"/>
                    <a:pt x="5500528" y="1772992"/>
                    <a:pt x="5513407" y="1777285"/>
                  </a:cubicBezTo>
                  <a:cubicBezTo>
                    <a:pt x="5582094" y="1764406"/>
                    <a:pt x="5652274" y="1757847"/>
                    <a:pt x="5719469" y="1738648"/>
                  </a:cubicBezTo>
                  <a:cubicBezTo>
                    <a:pt x="5743538" y="1731771"/>
                    <a:pt x="5761888" y="1711999"/>
                    <a:pt x="5783863" y="1700012"/>
                  </a:cubicBezTo>
                  <a:cubicBezTo>
                    <a:pt x="5974568" y="1595991"/>
                    <a:pt x="5753843" y="1730041"/>
                    <a:pt x="5925531" y="1609860"/>
                  </a:cubicBezTo>
                  <a:cubicBezTo>
                    <a:pt x="6001055" y="1556994"/>
                    <a:pt x="5994297" y="1583201"/>
                    <a:pt x="6067198" y="1506829"/>
                  </a:cubicBezTo>
                  <a:cubicBezTo>
                    <a:pt x="6134401" y="1436426"/>
                    <a:pt x="6191559" y="1356709"/>
                    <a:pt x="6260381" y="1287888"/>
                  </a:cubicBezTo>
                  <a:cubicBezTo>
                    <a:pt x="6286139" y="1262130"/>
                    <a:pt x="6314125" y="1238423"/>
                    <a:pt x="6337655" y="1210615"/>
                  </a:cubicBezTo>
                  <a:cubicBezTo>
                    <a:pt x="6429909" y="1101588"/>
                    <a:pt x="6367538" y="1141785"/>
                    <a:pt x="6466443" y="1056068"/>
                  </a:cubicBezTo>
                  <a:cubicBezTo>
                    <a:pt x="6507988" y="1020062"/>
                    <a:pt x="6556358" y="991911"/>
                    <a:pt x="6595232" y="953037"/>
                  </a:cubicBezTo>
                  <a:cubicBezTo>
                    <a:pt x="6608111" y="940158"/>
                    <a:pt x="6619647" y="925778"/>
                    <a:pt x="6633869" y="914400"/>
                  </a:cubicBezTo>
                  <a:cubicBezTo>
                    <a:pt x="6669359" y="886008"/>
                    <a:pt x="6752521" y="834385"/>
                    <a:pt x="6788415" y="798491"/>
                  </a:cubicBezTo>
                  <a:cubicBezTo>
                    <a:pt x="6803593" y="783313"/>
                    <a:pt x="6812493" y="762748"/>
                    <a:pt x="6827052" y="746975"/>
                  </a:cubicBezTo>
                  <a:cubicBezTo>
                    <a:pt x="6864114" y="706825"/>
                    <a:pt x="6907176" y="672356"/>
                    <a:pt x="6942962" y="631065"/>
                  </a:cubicBezTo>
                  <a:cubicBezTo>
                    <a:pt x="6963237" y="607671"/>
                    <a:pt x="6974481" y="577424"/>
                    <a:pt x="6994477" y="553792"/>
                  </a:cubicBezTo>
                  <a:cubicBezTo>
                    <a:pt x="7021928" y="521350"/>
                    <a:pt x="7058813" y="497399"/>
                    <a:pt x="7084629" y="463640"/>
                  </a:cubicBezTo>
                  <a:cubicBezTo>
                    <a:pt x="7151017" y="376826"/>
                    <a:pt x="7150918" y="367808"/>
                    <a:pt x="7174781" y="296215"/>
                  </a:cubicBezTo>
                  <a:cubicBezTo>
                    <a:pt x="7161902" y="291922"/>
                    <a:pt x="7149720" y="283336"/>
                    <a:pt x="7136145" y="283336"/>
                  </a:cubicBezTo>
                  <a:cubicBezTo>
                    <a:pt x="7040438" y="283336"/>
                    <a:pt x="7041052" y="309711"/>
                    <a:pt x="6942962" y="321972"/>
                  </a:cubicBezTo>
                  <a:cubicBezTo>
                    <a:pt x="6908618" y="326265"/>
                    <a:pt x="6874370" y="331407"/>
                    <a:pt x="6839931" y="334851"/>
                  </a:cubicBezTo>
                  <a:cubicBezTo>
                    <a:pt x="6788493" y="339995"/>
                    <a:pt x="6736845" y="342829"/>
                    <a:pt x="6685384" y="347730"/>
                  </a:cubicBezTo>
                  <a:cubicBezTo>
                    <a:pt x="6646685" y="351416"/>
                    <a:pt x="6608111" y="356316"/>
                    <a:pt x="6569474" y="360609"/>
                  </a:cubicBezTo>
                  <a:cubicBezTo>
                    <a:pt x="6346240" y="356316"/>
                    <a:pt x="6122760" y="359068"/>
                    <a:pt x="5899773" y="347730"/>
                  </a:cubicBezTo>
                  <a:cubicBezTo>
                    <a:pt x="5868560" y="346143"/>
                    <a:pt x="5839819" y="330025"/>
                    <a:pt x="5809621" y="321972"/>
                  </a:cubicBezTo>
                  <a:cubicBezTo>
                    <a:pt x="5775416" y="312851"/>
                    <a:pt x="5741183" y="303735"/>
                    <a:pt x="5706590" y="296215"/>
                  </a:cubicBezTo>
                  <a:cubicBezTo>
                    <a:pt x="5441548" y="238598"/>
                    <a:pt x="5593349" y="269436"/>
                    <a:pt x="5345981" y="244699"/>
                  </a:cubicBezTo>
                  <a:cubicBezTo>
                    <a:pt x="5315776" y="241678"/>
                    <a:pt x="5286181" y="232291"/>
                    <a:pt x="5255829" y="231820"/>
                  </a:cubicBezTo>
                  <a:lnTo>
                    <a:pt x="3684607" y="218941"/>
                  </a:lnTo>
                  <a:cubicBezTo>
                    <a:pt x="3208805" y="166075"/>
                    <a:pt x="3453436" y="176420"/>
                    <a:pt x="2950511" y="193184"/>
                  </a:cubicBezTo>
                  <a:cubicBezTo>
                    <a:pt x="2919085" y="203659"/>
                    <a:pt x="2898206" y="206852"/>
                    <a:pt x="2873238" y="231820"/>
                  </a:cubicBezTo>
                  <a:cubicBezTo>
                    <a:pt x="2858060" y="246998"/>
                    <a:pt x="2847480" y="266164"/>
                    <a:pt x="2834601" y="283336"/>
                  </a:cubicBezTo>
                  <a:cubicBezTo>
                    <a:pt x="2815268" y="399334"/>
                    <a:pt x="2809714" y="396177"/>
                    <a:pt x="2834601" y="553792"/>
                  </a:cubicBezTo>
                  <a:cubicBezTo>
                    <a:pt x="2837595" y="572756"/>
                    <a:pt x="2847865" y="590731"/>
                    <a:pt x="2860359" y="605308"/>
                  </a:cubicBezTo>
                  <a:cubicBezTo>
                    <a:pt x="2892022" y="642248"/>
                    <a:pt x="2944099" y="659909"/>
                    <a:pt x="2989148" y="669702"/>
                  </a:cubicBezTo>
                  <a:cubicBezTo>
                    <a:pt x="3061564" y="685445"/>
                    <a:pt x="3134675" y="698212"/>
                    <a:pt x="3208088" y="708338"/>
                  </a:cubicBezTo>
                  <a:cubicBezTo>
                    <a:pt x="3259297" y="715401"/>
                    <a:pt x="3310960" y="719801"/>
                    <a:pt x="3362635" y="721217"/>
                  </a:cubicBezTo>
                  <a:cubicBezTo>
                    <a:pt x="3624442" y="728390"/>
                    <a:pt x="3886376" y="729803"/>
                    <a:pt x="4148246" y="734096"/>
                  </a:cubicBezTo>
                  <a:cubicBezTo>
                    <a:pt x="5261534" y="722619"/>
                    <a:pt x="5055248" y="821581"/>
                    <a:pt x="5706590" y="643944"/>
                  </a:cubicBezTo>
                  <a:cubicBezTo>
                    <a:pt x="5745882" y="633228"/>
                    <a:pt x="5784095" y="618863"/>
                    <a:pt x="5822500" y="605308"/>
                  </a:cubicBezTo>
                  <a:cubicBezTo>
                    <a:pt x="5883635" y="583731"/>
                    <a:pt x="5938667" y="567901"/>
                    <a:pt x="5989925" y="528034"/>
                  </a:cubicBezTo>
                  <a:cubicBezTo>
                    <a:pt x="6009094" y="513125"/>
                    <a:pt x="6023165" y="492511"/>
                    <a:pt x="6041441" y="476519"/>
                  </a:cubicBezTo>
                  <a:cubicBezTo>
                    <a:pt x="6118117" y="409427"/>
                    <a:pt x="6071835" y="469563"/>
                    <a:pt x="6118714" y="399246"/>
                  </a:cubicBezTo>
                  <a:cubicBezTo>
                    <a:pt x="6123007" y="386367"/>
                    <a:pt x="6131593" y="374185"/>
                    <a:pt x="6131593" y="360609"/>
                  </a:cubicBezTo>
                  <a:cubicBezTo>
                    <a:pt x="6131593" y="277736"/>
                    <a:pt x="6127869" y="284190"/>
                    <a:pt x="6092956" y="231820"/>
                  </a:cubicBezTo>
                  <a:cubicBezTo>
                    <a:pt x="6080077" y="236113"/>
                    <a:pt x="6064920" y="236218"/>
                    <a:pt x="6054319" y="244699"/>
                  </a:cubicBezTo>
                  <a:cubicBezTo>
                    <a:pt x="6001559" y="286908"/>
                    <a:pt x="6050870" y="283336"/>
                    <a:pt x="6015683" y="283336"/>
                  </a:cubicBezTo>
                </a:path>
              </a:pathLst>
            </a:cu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446457" y="2867633"/>
            <a:ext cx="6629400"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30 mph 			vs. 			10 mph</a:t>
            </a:r>
          </a:p>
        </p:txBody>
      </p:sp>
      <p:grpSp>
        <p:nvGrpSpPr>
          <p:cNvPr id="8" name="Group 5"/>
          <p:cNvGrpSpPr/>
          <p:nvPr/>
        </p:nvGrpSpPr>
        <p:grpSpPr>
          <a:xfrm>
            <a:off x="4648200" y="4058818"/>
            <a:ext cx="4302343" cy="1122782"/>
            <a:chOff x="35295" y="3596640"/>
            <a:chExt cx="4674127" cy="1402080"/>
          </a:xfrm>
        </p:grpSpPr>
        <p:grpSp>
          <p:nvGrpSpPr>
            <p:cNvPr id="9" name="Group 34"/>
            <p:cNvGrpSpPr/>
            <p:nvPr/>
          </p:nvGrpSpPr>
          <p:grpSpPr>
            <a:xfrm flipH="1">
              <a:off x="35295" y="3808852"/>
              <a:ext cx="1969979" cy="1020302"/>
              <a:chOff x="1219200" y="2971800"/>
              <a:chExt cx="6324600" cy="2895600"/>
            </a:xfrm>
          </p:grpSpPr>
          <p:sp>
            <p:nvSpPr>
              <p:cNvPr id="11" name="Oval 10"/>
              <p:cNvSpPr/>
              <p:nvPr/>
            </p:nvSpPr>
            <p:spPr>
              <a:xfrm>
                <a:off x="1676400" y="4724400"/>
                <a:ext cx="1143000" cy="1143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486400" y="4724400"/>
                <a:ext cx="1143000" cy="1143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295400" y="2971800"/>
                <a:ext cx="6226851" cy="2446663"/>
              </a:xfrm>
              <a:custGeom>
                <a:avLst/>
                <a:gdLst>
                  <a:gd name="connsiteX0" fmla="*/ 8902 w 6226851"/>
                  <a:gd name="connsiteY0" fmla="*/ 2324100 h 2446663"/>
                  <a:gd name="connsiteX1" fmla="*/ 8902 w 6226851"/>
                  <a:gd name="connsiteY1" fmla="*/ 2324100 h 2446663"/>
                  <a:gd name="connsiteX2" fmla="*/ 8902 w 6226851"/>
                  <a:gd name="connsiteY2" fmla="*/ 1920240 h 2446663"/>
                  <a:gd name="connsiteX3" fmla="*/ 24142 w 6226851"/>
                  <a:gd name="connsiteY3" fmla="*/ 1805940 h 2446663"/>
                  <a:gd name="connsiteX4" fmla="*/ 39382 w 6226851"/>
                  <a:gd name="connsiteY4" fmla="*/ 1699260 h 2446663"/>
                  <a:gd name="connsiteX5" fmla="*/ 47002 w 6226851"/>
                  <a:gd name="connsiteY5" fmla="*/ 1676400 h 2446663"/>
                  <a:gd name="connsiteX6" fmla="*/ 54622 w 6226851"/>
                  <a:gd name="connsiteY6" fmla="*/ 1615440 h 2446663"/>
                  <a:gd name="connsiteX7" fmla="*/ 77482 w 6226851"/>
                  <a:gd name="connsiteY7" fmla="*/ 1539240 h 2446663"/>
                  <a:gd name="connsiteX8" fmla="*/ 92722 w 6226851"/>
                  <a:gd name="connsiteY8" fmla="*/ 1493520 h 2446663"/>
                  <a:gd name="connsiteX9" fmla="*/ 100342 w 6226851"/>
                  <a:gd name="connsiteY9" fmla="*/ 1470660 h 2446663"/>
                  <a:gd name="connsiteX10" fmla="*/ 107962 w 6226851"/>
                  <a:gd name="connsiteY10" fmla="*/ 1447800 h 2446663"/>
                  <a:gd name="connsiteX11" fmla="*/ 123202 w 6226851"/>
                  <a:gd name="connsiteY11" fmla="*/ 1424940 h 2446663"/>
                  <a:gd name="connsiteX12" fmla="*/ 130822 w 6226851"/>
                  <a:gd name="connsiteY12" fmla="*/ 1402080 h 2446663"/>
                  <a:gd name="connsiteX13" fmla="*/ 153682 w 6226851"/>
                  <a:gd name="connsiteY13" fmla="*/ 1379220 h 2446663"/>
                  <a:gd name="connsiteX14" fmla="*/ 184162 w 6226851"/>
                  <a:gd name="connsiteY14" fmla="*/ 1348740 h 2446663"/>
                  <a:gd name="connsiteX15" fmla="*/ 191782 w 6226851"/>
                  <a:gd name="connsiteY15" fmla="*/ 1325880 h 2446663"/>
                  <a:gd name="connsiteX16" fmla="*/ 237502 w 6226851"/>
                  <a:gd name="connsiteY16" fmla="*/ 1295400 h 2446663"/>
                  <a:gd name="connsiteX17" fmla="*/ 260362 w 6226851"/>
                  <a:gd name="connsiteY17" fmla="*/ 1280160 h 2446663"/>
                  <a:gd name="connsiteX18" fmla="*/ 275602 w 6226851"/>
                  <a:gd name="connsiteY18" fmla="*/ 1257300 h 2446663"/>
                  <a:gd name="connsiteX19" fmla="*/ 321322 w 6226851"/>
                  <a:gd name="connsiteY19" fmla="*/ 1242060 h 2446663"/>
                  <a:gd name="connsiteX20" fmla="*/ 367042 w 6226851"/>
                  <a:gd name="connsiteY20" fmla="*/ 1226820 h 2446663"/>
                  <a:gd name="connsiteX21" fmla="*/ 389902 w 6226851"/>
                  <a:gd name="connsiteY21" fmla="*/ 1219200 h 2446663"/>
                  <a:gd name="connsiteX22" fmla="*/ 412762 w 6226851"/>
                  <a:gd name="connsiteY22" fmla="*/ 1203960 h 2446663"/>
                  <a:gd name="connsiteX23" fmla="*/ 435622 w 6226851"/>
                  <a:gd name="connsiteY23" fmla="*/ 1196340 h 2446663"/>
                  <a:gd name="connsiteX24" fmla="*/ 504202 w 6226851"/>
                  <a:gd name="connsiteY24" fmla="*/ 1181100 h 2446663"/>
                  <a:gd name="connsiteX25" fmla="*/ 572782 w 6226851"/>
                  <a:gd name="connsiteY25" fmla="*/ 1158240 h 2446663"/>
                  <a:gd name="connsiteX26" fmla="*/ 595642 w 6226851"/>
                  <a:gd name="connsiteY26" fmla="*/ 1150620 h 2446663"/>
                  <a:gd name="connsiteX27" fmla="*/ 656602 w 6226851"/>
                  <a:gd name="connsiteY27" fmla="*/ 1135380 h 2446663"/>
                  <a:gd name="connsiteX28" fmla="*/ 702322 w 6226851"/>
                  <a:gd name="connsiteY28" fmla="*/ 1127760 h 2446663"/>
                  <a:gd name="connsiteX29" fmla="*/ 725182 w 6226851"/>
                  <a:gd name="connsiteY29" fmla="*/ 1120140 h 2446663"/>
                  <a:gd name="connsiteX30" fmla="*/ 908062 w 6226851"/>
                  <a:gd name="connsiteY30" fmla="*/ 1112520 h 2446663"/>
                  <a:gd name="connsiteX31" fmla="*/ 1212862 w 6226851"/>
                  <a:gd name="connsiteY31" fmla="*/ 1104900 h 2446663"/>
                  <a:gd name="connsiteX32" fmla="*/ 1471942 w 6226851"/>
                  <a:gd name="connsiteY32" fmla="*/ 1097280 h 2446663"/>
                  <a:gd name="connsiteX33" fmla="*/ 2058682 w 6226851"/>
                  <a:gd name="connsiteY33" fmla="*/ 175260 h 2446663"/>
                  <a:gd name="connsiteX34" fmla="*/ 2081542 w 6226851"/>
                  <a:gd name="connsiteY34" fmla="*/ 144780 h 2446663"/>
                  <a:gd name="connsiteX35" fmla="*/ 2142502 w 6226851"/>
                  <a:gd name="connsiteY35" fmla="*/ 121920 h 2446663"/>
                  <a:gd name="connsiteX36" fmla="*/ 2165362 w 6226851"/>
                  <a:gd name="connsiteY36" fmla="*/ 114300 h 2446663"/>
                  <a:gd name="connsiteX37" fmla="*/ 2256802 w 6226851"/>
                  <a:gd name="connsiteY37" fmla="*/ 99060 h 2446663"/>
                  <a:gd name="connsiteX38" fmla="*/ 2302522 w 6226851"/>
                  <a:gd name="connsiteY38" fmla="*/ 91440 h 2446663"/>
                  <a:gd name="connsiteX39" fmla="*/ 2416822 w 6226851"/>
                  <a:gd name="connsiteY39" fmla="*/ 83820 h 2446663"/>
                  <a:gd name="connsiteX40" fmla="*/ 2493022 w 6226851"/>
                  <a:gd name="connsiteY40" fmla="*/ 68580 h 2446663"/>
                  <a:gd name="connsiteX41" fmla="*/ 2569222 w 6226851"/>
                  <a:gd name="connsiteY41" fmla="*/ 53340 h 2446663"/>
                  <a:gd name="connsiteX42" fmla="*/ 2592082 w 6226851"/>
                  <a:gd name="connsiteY42" fmla="*/ 45720 h 2446663"/>
                  <a:gd name="connsiteX43" fmla="*/ 2782582 w 6226851"/>
                  <a:gd name="connsiteY43" fmla="*/ 30480 h 2446663"/>
                  <a:gd name="connsiteX44" fmla="*/ 2805442 w 6226851"/>
                  <a:gd name="connsiteY44" fmla="*/ 22860 h 2446663"/>
                  <a:gd name="connsiteX45" fmla="*/ 3125482 w 6226851"/>
                  <a:gd name="connsiteY45" fmla="*/ 7620 h 2446663"/>
                  <a:gd name="connsiteX46" fmla="*/ 3293122 w 6226851"/>
                  <a:gd name="connsiteY46" fmla="*/ 0 h 2446663"/>
                  <a:gd name="connsiteX47" fmla="*/ 3719842 w 6226851"/>
                  <a:gd name="connsiteY47" fmla="*/ 7620 h 2446663"/>
                  <a:gd name="connsiteX48" fmla="*/ 3925582 w 6226851"/>
                  <a:gd name="connsiteY48" fmla="*/ 30480 h 2446663"/>
                  <a:gd name="connsiteX49" fmla="*/ 4017022 w 6226851"/>
                  <a:gd name="connsiteY49" fmla="*/ 45720 h 2446663"/>
                  <a:gd name="connsiteX50" fmla="*/ 4039882 w 6226851"/>
                  <a:gd name="connsiteY50" fmla="*/ 53340 h 2446663"/>
                  <a:gd name="connsiteX51" fmla="*/ 4085602 w 6226851"/>
                  <a:gd name="connsiteY51" fmla="*/ 83820 h 2446663"/>
                  <a:gd name="connsiteX52" fmla="*/ 4131322 w 6226851"/>
                  <a:gd name="connsiteY52" fmla="*/ 106680 h 2446663"/>
                  <a:gd name="connsiteX53" fmla="*/ 4161802 w 6226851"/>
                  <a:gd name="connsiteY53" fmla="*/ 121920 h 2446663"/>
                  <a:gd name="connsiteX54" fmla="*/ 4725682 w 6226851"/>
                  <a:gd name="connsiteY54" fmla="*/ 982980 h 2446663"/>
                  <a:gd name="connsiteX55" fmla="*/ 4740922 w 6226851"/>
                  <a:gd name="connsiteY55" fmla="*/ 982980 h 2446663"/>
                  <a:gd name="connsiteX56" fmla="*/ 4839982 w 6226851"/>
                  <a:gd name="connsiteY56" fmla="*/ 960120 h 2446663"/>
                  <a:gd name="connsiteX57" fmla="*/ 4900942 w 6226851"/>
                  <a:gd name="connsiteY57" fmla="*/ 937260 h 2446663"/>
                  <a:gd name="connsiteX58" fmla="*/ 4923802 w 6226851"/>
                  <a:gd name="connsiteY58" fmla="*/ 929640 h 2446663"/>
                  <a:gd name="connsiteX59" fmla="*/ 4992382 w 6226851"/>
                  <a:gd name="connsiteY59" fmla="*/ 922020 h 2446663"/>
                  <a:gd name="connsiteX60" fmla="*/ 5015242 w 6226851"/>
                  <a:gd name="connsiteY60" fmla="*/ 914400 h 2446663"/>
                  <a:gd name="connsiteX61" fmla="*/ 5137162 w 6226851"/>
                  <a:gd name="connsiteY61" fmla="*/ 929640 h 2446663"/>
                  <a:gd name="connsiteX62" fmla="*/ 5213362 w 6226851"/>
                  <a:gd name="connsiteY62" fmla="*/ 937260 h 2446663"/>
                  <a:gd name="connsiteX63" fmla="*/ 5746762 w 6226851"/>
                  <a:gd name="connsiteY63" fmla="*/ 944880 h 2446663"/>
                  <a:gd name="connsiteX64" fmla="*/ 5838202 w 6226851"/>
                  <a:gd name="connsiteY64" fmla="*/ 967740 h 2446663"/>
                  <a:gd name="connsiteX65" fmla="*/ 5861062 w 6226851"/>
                  <a:gd name="connsiteY65" fmla="*/ 982980 h 2446663"/>
                  <a:gd name="connsiteX66" fmla="*/ 5899162 w 6226851"/>
                  <a:gd name="connsiteY66" fmla="*/ 1021080 h 2446663"/>
                  <a:gd name="connsiteX67" fmla="*/ 5944882 w 6226851"/>
                  <a:gd name="connsiteY67" fmla="*/ 1036320 h 2446663"/>
                  <a:gd name="connsiteX68" fmla="*/ 5952502 w 6226851"/>
                  <a:gd name="connsiteY68" fmla="*/ 1059180 h 2446663"/>
                  <a:gd name="connsiteX69" fmla="*/ 5967742 w 6226851"/>
                  <a:gd name="connsiteY69" fmla="*/ 1082040 h 2446663"/>
                  <a:gd name="connsiteX70" fmla="*/ 5975362 w 6226851"/>
                  <a:gd name="connsiteY70" fmla="*/ 1135380 h 2446663"/>
                  <a:gd name="connsiteX71" fmla="*/ 5998222 w 6226851"/>
                  <a:gd name="connsiteY71" fmla="*/ 1203960 h 2446663"/>
                  <a:gd name="connsiteX72" fmla="*/ 6013462 w 6226851"/>
                  <a:gd name="connsiteY72" fmla="*/ 1257300 h 2446663"/>
                  <a:gd name="connsiteX73" fmla="*/ 6021082 w 6226851"/>
                  <a:gd name="connsiteY73" fmla="*/ 1341120 h 2446663"/>
                  <a:gd name="connsiteX74" fmla="*/ 6036322 w 6226851"/>
                  <a:gd name="connsiteY74" fmla="*/ 1402080 h 2446663"/>
                  <a:gd name="connsiteX75" fmla="*/ 6043942 w 6226851"/>
                  <a:gd name="connsiteY75" fmla="*/ 1432560 h 2446663"/>
                  <a:gd name="connsiteX76" fmla="*/ 6066802 w 6226851"/>
                  <a:gd name="connsiteY76" fmla="*/ 1501140 h 2446663"/>
                  <a:gd name="connsiteX77" fmla="*/ 6074422 w 6226851"/>
                  <a:gd name="connsiteY77" fmla="*/ 1524000 h 2446663"/>
                  <a:gd name="connsiteX78" fmla="*/ 6082042 w 6226851"/>
                  <a:gd name="connsiteY78" fmla="*/ 1546860 h 2446663"/>
                  <a:gd name="connsiteX79" fmla="*/ 6089662 w 6226851"/>
                  <a:gd name="connsiteY79" fmla="*/ 1645920 h 2446663"/>
                  <a:gd name="connsiteX80" fmla="*/ 6112522 w 6226851"/>
                  <a:gd name="connsiteY80" fmla="*/ 1691640 h 2446663"/>
                  <a:gd name="connsiteX81" fmla="*/ 6120142 w 6226851"/>
                  <a:gd name="connsiteY81" fmla="*/ 1714500 h 2446663"/>
                  <a:gd name="connsiteX82" fmla="*/ 6143002 w 6226851"/>
                  <a:gd name="connsiteY82" fmla="*/ 1798320 h 2446663"/>
                  <a:gd name="connsiteX83" fmla="*/ 6150622 w 6226851"/>
                  <a:gd name="connsiteY83" fmla="*/ 1821180 h 2446663"/>
                  <a:gd name="connsiteX84" fmla="*/ 6158242 w 6226851"/>
                  <a:gd name="connsiteY84" fmla="*/ 1844040 h 2446663"/>
                  <a:gd name="connsiteX85" fmla="*/ 6173482 w 6226851"/>
                  <a:gd name="connsiteY85" fmla="*/ 1866900 h 2446663"/>
                  <a:gd name="connsiteX86" fmla="*/ 6188722 w 6226851"/>
                  <a:gd name="connsiteY86" fmla="*/ 1935480 h 2446663"/>
                  <a:gd name="connsiteX87" fmla="*/ 6158242 w 6226851"/>
                  <a:gd name="connsiteY87" fmla="*/ 2308860 h 2446663"/>
                  <a:gd name="connsiteX88" fmla="*/ 6127762 w 6226851"/>
                  <a:gd name="connsiteY88" fmla="*/ 2316480 h 2446663"/>
                  <a:gd name="connsiteX89" fmla="*/ 6203962 w 6226851"/>
                  <a:gd name="connsiteY89" fmla="*/ 2385060 h 2446663"/>
                  <a:gd name="connsiteX90" fmla="*/ 6226822 w 6226851"/>
                  <a:gd name="connsiteY90" fmla="*/ 2415540 h 2446663"/>
                  <a:gd name="connsiteX91" fmla="*/ 6188722 w 6226851"/>
                  <a:gd name="connsiteY91" fmla="*/ 2423160 h 2446663"/>
                  <a:gd name="connsiteX92" fmla="*/ 5434342 w 6226851"/>
                  <a:gd name="connsiteY92" fmla="*/ 2438400 h 2446663"/>
                  <a:gd name="connsiteX93" fmla="*/ 5434342 w 6226851"/>
                  <a:gd name="connsiteY93" fmla="*/ 2438400 h 2446663"/>
                  <a:gd name="connsiteX94" fmla="*/ 5403862 w 6226851"/>
                  <a:gd name="connsiteY94" fmla="*/ 2339340 h 2446663"/>
                  <a:gd name="connsiteX95" fmla="*/ 5388622 w 6226851"/>
                  <a:gd name="connsiteY95" fmla="*/ 2240280 h 2446663"/>
                  <a:gd name="connsiteX96" fmla="*/ 5373382 w 6226851"/>
                  <a:gd name="connsiteY96" fmla="*/ 2194560 h 2446663"/>
                  <a:gd name="connsiteX97" fmla="*/ 5320042 w 6226851"/>
                  <a:gd name="connsiteY97" fmla="*/ 2118360 h 2446663"/>
                  <a:gd name="connsiteX98" fmla="*/ 5281942 w 6226851"/>
                  <a:gd name="connsiteY98" fmla="*/ 2072640 h 2446663"/>
                  <a:gd name="connsiteX99" fmla="*/ 5236222 w 6226851"/>
                  <a:gd name="connsiteY99" fmla="*/ 2042160 h 2446663"/>
                  <a:gd name="connsiteX100" fmla="*/ 5213362 w 6226851"/>
                  <a:gd name="connsiteY100" fmla="*/ 2026920 h 2446663"/>
                  <a:gd name="connsiteX101" fmla="*/ 5167642 w 6226851"/>
                  <a:gd name="connsiteY101" fmla="*/ 2011680 h 2446663"/>
                  <a:gd name="connsiteX102" fmla="*/ 5144782 w 6226851"/>
                  <a:gd name="connsiteY102" fmla="*/ 1996440 h 2446663"/>
                  <a:gd name="connsiteX103" fmla="*/ 5099062 w 6226851"/>
                  <a:gd name="connsiteY103" fmla="*/ 1981200 h 2446663"/>
                  <a:gd name="connsiteX104" fmla="*/ 5076202 w 6226851"/>
                  <a:gd name="connsiteY104" fmla="*/ 1973580 h 2446663"/>
                  <a:gd name="connsiteX105" fmla="*/ 5007622 w 6226851"/>
                  <a:gd name="connsiteY105" fmla="*/ 1950720 h 2446663"/>
                  <a:gd name="connsiteX106" fmla="*/ 4984762 w 6226851"/>
                  <a:gd name="connsiteY106" fmla="*/ 1943100 h 2446663"/>
                  <a:gd name="connsiteX107" fmla="*/ 4839982 w 6226851"/>
                  <a:gd name="connsiteY107" fmla="*/ 1927860 h 2446663"/>
                  <a:gd name="connsiteX108" fmla="*/ 4535182 w 6226851"/>
                  <a:gd name="connsiteY108" fmla="*/ 1935480 h 2446663"/>
                  <a:gd name="connsiteX109" fmla="*/ 4489462 w 6226851"/>
                  <a:gd name="connsiteY109" fmla="*/ 1950720 h 2446663"/>
                  <a:gd name="connsiteX110" fmla="*/ 4466602 w 6226851"/>
                  <a:gd name="connsiteY110" fmla="*/ 1958340 h 2446663"/>
                  <a:gd name="connsiteX111" fmla="*/ 4443742 w 6226851"/>
                  <a:gd name="connsiteY111" fmla="*/ 1965960 h 2446663"/>
                  <a:gd name="connsiteX112" fmla="*/ 4375162 w 6226851"/>
                  <a:gd name="connsiteY112" fmla="*/ 2011680 h 2446663"/>
                  <a:gd name="connsiteX113" fmla="*/ 4352302 w 6226851"/>
                  <a:gd name="connsiteY113" fmla="*/ 2026920 h 2446663"/>
                  <a:gd name="connsiteX114" fmla="*/ 4329442 w 6226851"/>
                  <a:gd name="connsiteY114" fmla="*/ 2049780 h 2446663"/>
                  <a:gd name="connsiteX115" fmla="*/ 4276102 w 6226851"/>
                  <a:gd name="connsiteY115" fmla="*/ 2087880 h 2446663"/>
                  <a:gd name="connsiteX116" fmla="*/ 4260862 w 6226851"/>
                  <a:gd name="connsiteY116" fmla="*/ 2110740 h 2446663"/>
                  <a:gd name="connsiteX117" fmla="*/ 4207522 w 6226851"/>
                  <a:gd name="connsiteY117" fmla="*/ 2171700 h 2446663"/>
                  <a:gd name="connsiteX118" fmla="*/ 4192282 w 6226851"/>
                  <a:gd name="connsiteY118" fmla="*/ 2217420 h 2446663"/>
                  <a:gd name="connsiteX119" fmla="*/ 4184662 w 6226851"/>
                  <a:gd name="connsiteY119" fmla="*/ 2240280 h 2446663"/>
                  <a:gd name="connsiteX120" fmla="*/ 4154182 w 6226851"/>
                  <a:gd name="connsiteY120" fmla="*/ 2286000 h 2446663"/>
                  <a:gd name="connsiteX121" fmla="*/ 4138942 w 6226851"/>
                  <a:gd name="connsiteY121" fmla="*/ 2308860 h 2446663"/>
                  <a:gd name="connsiteX122" fmla="*/ 4138942 w 6226851"/>
                  <a:gd name="connsiteY122" fmla="*/ 2346960 h 2446663"/>
                  <a:gd name="connsiteX123" fmla="*/ 2965462 w 6226851"/>
                  <a:gd name="connsiteY123" fmla="*/ 2438400 h 2446663"/>
                  <a:gd name="connsiteX124" fmla="*/ 2790202 w 6226851"/>
                  <a:gd name="connsiteY124" fmla="*/ 2446020 h 2446663"/>
                  <a:gd name="connsiteX125" fmla="*/ 1654822 w 6226851"/>
                  <a:gd name="connsiteY125" fmla="*/ 2415540 h 2446663"/>
                  <a:gd name="connsiteX126" fmla="*/ 1593862 w 6226851"/>
                  <a:gd name="connsiteY126" fmla="*/ 2339340 h 2446663"/>
                  <a:gd name="connsiteX127" fmla="*/ 1571002 w 6226851"/>
                  <a:gd name="connsiteY127" fmla="*/ 2270760 h 2446663"/>
                  <a:gd name="connsiteX128" fmla="*/ 1525282 w 6226851"/>
                  <a:gd name="connsiteY128" fmla="*/ 2133600 h 2446663"/>
                  <a:gd name="connsiteX129" fmla="*/ 1487182 w 6226851"/>
                  <a:gd name="connsiteY129" fmla="*/ 2065020 h 2446663"/>
                  <a:gd name="connsiteX130" fmla="*/ 1471942 w 6226851"/>
                  <a:gd name="connsiteY130" fmla="*/ 2042160 h 2446663"/>
                  <a:gd name="connsiteX131" fmla="*/ 1456702 w 6226851"/>
                  <a:gd name="connsiteY131" fmla="*/ 2019300 h 2446663"/>
                  <a:gd name="connsiteX132" fmla="*/ 1433842 w 6226851"/>
                  <a:gd name="connsiteY132" fmla="*/ 2011680 h 2446663"/>
                  <a:gd name="connsiteX133" fmla="*/ 1426222 w 6226851"/>
                  <a:gd name="connsiteY133" fmla="*/ 1988820 h 2446663"/>
                  <a:gd name="connsiteX134" fmla="*/ 1403362 w 6226851"/>
                  <a:gd name="connsiteY134" fmla="*/ 1981200 h 2446663"/>
                  <a:gd name="connsiteX135" fmla="*/ 1327162 w 6226851"/>
                  <a:gd name="connsiteY135" fmla="*/ 1958340 h 2446663"/>
                  <a:gd name="connsiteX136" fmla="*/ 1273822 w 6226851"/>
                  <a:gd name="connsiteY136" fmla="*/ 1943100 h 2446663"/>
                  <a:gd name="connsiteX137" fmla="*/ 1228102 w 6226851"/>
                  <a:gd name="connsiteY137" fmla="*/ 1927860 h 2446663"/>
                  <a:gd name="connsiteX138" fmla="*/ 1159522 w 6226851"/>
                  <a:gd name="connsiteY138" fmla="*/ 1897380 h 2446663"/>
                  <a:gd name="connsiteX139" fmla="*/ 1136662 w 6226851"/>
                  <a:gd name="connsiteY139" fmla="*/ 1889760 h 2446663"/>
                  <a:gd name="connsiteX140" fmla="*/ 1113802 w 6226851"/>
                  <a:gd name="connsiteY140" fmla="*/ 1882140 h 2446663"/>
                  <a:gd name="connsiteX141" fmla="*/ 1045222 w 6226851"/>
                  <a:gd name="connsiteY141" fmla="*/ 1874520 h 2446663"/>
                  <a:gd name="connsiteX142" fmla="*/ 984262 w 6226851"/>
                  <a:gd name="connsiteY142" fmla="*/ 1882140 h 2446663"/>
                  <a:gd name="connsiteX143" fmla="*/ 770902 w 6226851"/>
                  <a:gd name="connsiteY143" fmla="*/ 1889760 h 2446663"/>
                  <a:gd name="connsiteX144" fmla="*/ 740422 w 6226851"/>
                  <a:gd name="connsiteY144" fmla="*/ 1897380 h 2446663"/>
                  <a:gd name="connsiteX145" fmla="*/ 702322 w 6226851"/>
                  <a:gd name="connsiteY145" fmla="*/ 1905000 h 2446663"/>
                  <a:gd name="connsiteX146" fmla="*/ 656602 w 6226851"/>
                  <a:gd name="connsiteY146" fmla="*/ 1920240 h 2446663"/>
                  <a:gd name="connsiteX147" fmla="*/ 633742 w 6226851"/>
                  <a:gd name="connsiteY147" fmla="*/ 1927860 h 2446663"/>
                  <a:gd name="connsiteX148" fmla="*/ 580402 w 6226851"/>
                  <a:gd name="connsiteY148" fmla="*/ 1965960 h 2446663"/>
                  <a:gd name="connsiteX149" fmla="*/ 534682 w 6226851"/>
                  <a:gd name="connsiteY149" fmla="*/ 1996440 h 2446663"/>
                  <a:gd name="connsiteX150" fmla="*/ 519442 w 6226851"/>
                  <a:gd name="connsiteY150" fmla="*/ 2019300 h 2446663"/>
                  <a:gd name="connsiteX151" fmla="*/ 511822 w 6226851"/>
                  <a:gd name="connsiteY151" fmla="*/ 2042160 h 2446663"/>
                  <a:gd name="connsiteX152" fmla="*/ 488962 w 6226851"/>
                  <a:gd name="connsiteY152" fmla="*/ 2057400 h 2446663"/>
                  <a:gd name="connsiteX153" fmla="*/ 473722 w 6226851"/>
                  <a:gd name="connsiteY153" fmla="*/ 2080260 h 2446663"/>
                  <a:gd name="connsiteX154" fmla="*/ 450862 w 6226851"/>
                  <a:gd name="connsiteY154" fmla="*/ 2095500 h 2446663"/>
                  <a:gd name="connsiteX155" fmla="*/ 420382 w 6226851"/>
                  <a:gd name="connsiteY155" fmla="*/ 2125980 h 2446663"/>
                  <a:gd name="connsiteX156" fmla="*/ 405142 w 6226851"/>
                  <a:gd name="connsiteY156" fmla="*/ 2148840 h 2446663"/>
                  <a:gd name="connsiteX157" fmla="*/ 351802 w 6226851"/>
                  <a:gd name="connsiteY157" fmla="*/ 2217420 h 2446663"/>
                  <a:gd name="connsiteX158" fmla="*/ 328942 w 6226851"/>
                  <a:gd name="connsiteY158" fmla="*/ 2286000 h 2446663"/>
                  <a:gd name="connsiteX159" fmla="*/ 321322 w 6226851"/>
                  <a:gd name="connsiteY159" fmla="*/ 2308860 h 2446663"/>
                  <a:gd name="connsiteX160" fmla="*/ 321322 w 6226851"/>
                  <a:gd name="connsiteY160" fmla="*/ 2339340 h 2446663"/>
                  <a:gd name="connsiteX161" fmla="*/ 8902 w 6226851"/>
                  <a:gd name="connsiteY161" fmla="*/ 2324100 h 244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226851" h="2446663">
                    <a:moveTo>
                      <a:pt x="8902" y="2324100"/>
                    </a:moveTo>
                    <a:lnTo>
                      <a:pt x="8902" y="2324100"/>
                    </a:lnTo>
                    <a:cubicBezTo>
                      <a:pt x="-3417" y="2127000"/>
                      <a:pt x="-2510" y="2199822"/>
                      <a:pt x="8902" y="1920240"/>
                    </a:cubicBezTo>
                    <a:cubicBezTo>
                      <a:pt x="12371" y="1835250"/>
                      <a:pt x="8115" y="1854020"/>
                      <a:pt x="24142" y="1805940"/>
                    </a:cubicBezTo>
                    <a:cubicBezTo>
                      <a:pt x="27438" y="1779576"/>
                      <a:pt x="33104" y="1727511"/>
                      <a:pt x="39382" y="1699260"/>
                    </a:cubicBezTo>
                    <a:cubicBezTo>
                      <a:pt x="41124" y="1691419"/>
                      <a:pt x="44462" y="1684020"/>
                      <a:pt x="47002" y="1676400"/>
                    </a:cubicBezTo>
                    <a:cubicBezTo>
                      <a:pt x="49542" y="1656080"/>
                      <a:pt x="51255" y="1635640"/>
                      <a:pt x="54622" y="1615440"/>
                    </a:cubicBezTo>
                    <a:cubicBezTo>
                      <a:pt x="58461" y="1592408"/>
                      <a:pt x="70707" y="1559565"/>
                      <a:pt x="77482" y="1539240"/>
                    </a:cubicBezTo>
                    <a:lnTo>
                      <a:pt x="92722" y="1493520"/>
                    </a:lnTo>
                    <a:lnTo>
                      <a:pt x="100342" y="1470660"/>
                    </a:lnTo>
                    <a:cubicBezTo>
                      <a:pt x="102882" y="1463040"/>
                      <a:pt x="103507" y="1454483"/>
                      <a:pt x="107962" y="1447800"/>
                    </a:cubicBezTo>
                    <a:cubicBezTo>
                      <a:pt x="113042" y="1440180"/>
                      <a:pt x="119106" y="1433131"/>
                      <a:pt x="123202" y="1424940"/>
                    </a:cubicBezTo>
                    <a:cubicBezTo>
                      <a:pt x="126794" y="1417756"/>
                      <a:pt x="126367" y="1408763"/>
                      <a:pt x="130822" y="1402080"/>
                    </a:cubicBezTo>
                    <a:cubicBezTo>
                      <a:pt x="136800" y="1393114"/>
                      <a:pt x="146062" y="1386840"/>
                      <a:pt x="153682" y="1379220"/>
                    </a:cubicBezTo>
                    <a:cubicBezTo>
                      <a:pt x="174002" y="1318260"/>
                      <a:pt x="143522" y="1389380"/>
                      <a:pt x="184162" y="1348740"/>
                    </a:cubicBezTo>
                    <a:cubicBezTo>
                      <a:pt x="189842" y="1343060"/>
                      <a:pt x="186102" y="1331560"/>
                      <a:pt x="191782" y="1325880"/>
                    </a:cubicBezTo>
                    <a:cubicBezTo>
                      <a:pt x="204734" y="1312928"/>
                      <a:pt x="222262" y="1305560"/>
                      <a:pt x="237502" y="1295400"/>
                    </a:cubicBezTo>
                    <a:lnTo>
                      <a:pt x="260362" y="1280160"/>
                    </a:lnTo>
                    <a:cubicBezTo>
                      <a:pt x="265442" y="1272540"/>
                      <a:pt x="267836" y="1262154"/>
                      <a:pt x="275602" y="1257300"/>
                    </a:cubicBezTo>
                    <a:cubicBezTo>
                      <a:pt x="289225" y="1248786"/>
                      <a:pt x="306082" y="1247140"/>
                      <a:pt x="321322" y="1242060"/>
                    </a:cubicBezTo>
                    <a:lnTo>
                      <a:pt x="367042" y="1226820"/>
                    </a:lnTo>
                    <a:cubicBezTo>
                      <a:pt x="374662" y="1224280"/>
                      <a:pt x="383219" y="1223655"/>
                      <a:pt x="389902" y="1219200"/>
                    </a:cubicBezTo>
                    <a:cubicBezTo>
                      <a:pt x="397522" y="1214120"/>
                      <a:pt x="404571" y="1208056"/>
                      <a:pt x="412762" y="1203960"/>
                    </a:cubicBezTo>
                    <a:cubicBezTo>
                      <a:pt x="419946" y="1200368"/>
                      <a:pt x="427830" y="1198288"/>
                      <a:pt x="435622" y="1196340"/>
                    </a:cubicBezTo>
                    <a:cubicBezTo>
                      <a:pt x="479127" y="1185464"/>
                      <a:pt x="465090" y="1192834"/>
                      <a:pt x="504202" y="1181100"/>
                    </a:cubicBezTo>
                    <a:cubicBezTo>
                      <a:pt x="527282" y="1174176"/>
                      <a:pt x="549922" y="1165860"/>
                      <a:pt x="572782" y="1158240"/>
                    </a:cubicBezTo>
                    <a:cubicBezTo>
                      <a:pt x="580402" y="1155700"/>
                      <a:pt x="587850" y="1152568"/>
                      <a:pt x="595642" y="1150620"/>
                    </a:cubicBezTo>
                    <a:cubicBezTo>
                      <a:pt x="615962" y="1145540"/>
                      <a:pt x="635942" y="1138823"/>
                      <a:pt x="656602" y="1135380"/>
                    </a:cubicBezTo>
                    <a:cubicBezTo>
                      <a:pt x="671842" y="1132840"/>
                      <a:pt x="687240" y="1131112"/>
                      <a:pt x="702322" y="1127760"/>
                    </a:cubicBezTo>
                    <a:cubicBezTo>
                      <a:pt x="710163" y="1126018"/>
                      <a:pt x="717172" y="1120733"/>
                      <a:pt x="725182" y="1120140"/>
                    </a:cubicBezTo>
                    <a:cubicBezTo>
                      <a:pt x="786028" y="1115633"/>
                      <a:pt x="847079" y="1114426"/>
                      <a:pt x="908062" y="1112520"/>
                    </a:cubicBezTo>
                    <a:lnTo>
                      <a:pt x="1212862" y="1104900"/>
                    </a:lnTo>
                    <a:cubicBezTo>
                      <a:pt x="1328734" y="1085588"/>
                      <a:pt x="1243132" y="1097280"/>
                      <a:pt x="1471942" y="1097280"/>
                    </a:cubicBezTo>
                    <a:lnTo>
                      <a:pt x="2058682" y="175260"/>
                    </a:lnTo>
                    <a:lnTo>
                      <a:pt x="2081542" y="144780"/>
                    </a:lnTo>
                    <a:lnTo>
                      <a:pt x="2142502" y="121920"/>
                    </a:lnTo>
                    <a:cubicBezTo>
                      <a:pt x="2150051" y="119175"/>
                      <a:pt x="2157486" y="115875"/>
                      <a:pt x="2165362" y="114300"/>
                    </a:cubicBezTo>
                    <a:cubicBezTo>
                      <a:pt x="2195662" y="108240"/>
                      <a:pt x="2226322" y="104140"/>
                      <a:pt x="2256802" y="99060"/>
                    </a:cubicBezTo>
                    <a:cubicBezTo>
                      <a:pt x="2272042" y="96520"/>
                      <a:pt x="2287106" y="92468"/>
                      <a:pt x="2302522" y="91440"/>
                    </a:cubicBezTo>
                    <a:lnTo>
                      <a:pt x="2416822" y="83820"/>
                    </a:lnTo>
                    <a:cubicBezTo>
                      <a:pt x="2582199" y="60195"/>
                      <a:pt x="2406575" y="88529"/>
                      <a:pt x="2493022" y="68580"/>
                    </a:cubicBezTo>
                    <a:cubicBezTo>
                      <a:pt x="2518262" y="62755"/>
                      <a:pt x="2544648" y="61531"/>
                      <a:pt x="2569222" y="53340"/>
                    </a:cubicBezTo>
                    <a:cubicBezTo>
                      <a:pt x="2576842" y="50800"/>
                      <a:pt x="2584096" y="46576"/>
                      <a:pt x="2592082" y="45720"/>
                    </a:cubicBezTo>
                    <a:cubicBezTo>
                      <a:pt x="2655422" y="38934"/>
                      <a:pt x="2782582" y="30480"/>
                      <a:pt x="2782582" y="30480"/>
                    </a:cubicBezTo>
                    <a:cubicBezTo>
                      <a:pt x="2790202" y="27940"/>
                      <a:pt x="2797601" y="24602"/>
                      <a:pt x="2805442" y="22860"/>
                    </a:cubicBezTo>
                    <a:cubicBezTo>
                      <a:pt x="2902910" y="1200"/>
                      <a:pt x="3063558" y="9755"/>
                      <a:pt x="3125482" y="7620"/>
                    </a:cubicBezTo>
                    <a:cubicBezTo>
                      <a:pt x="3181386" y="5692"/>
                      <a:pt x="3237242" y="2540"/>
                      <a:pt x="3293122" y="0"/>
                    </a:cubicBezTo>
                    <a:cubicBezTo>
                      <a:pt x="3435362" y="2540"/>
                      <a:pt x="3577690" y="2009"/>
                      <a:pt x="3719842" y="7620"/>
                    </a:cubicBezTo>
                    <a:cubicBezTo>
                      <a:pt x="3765590" y="9426"/>
                      <a:pt x="3865509" y="20995"/>
                      <a:pt x="3925582" y="30480"/>
                    </a:cubicBezTo>
                    <a:cubicBezTo>
                      <a:pt x="3956104" y="35299"/>
                      <a:pt x="3987707" y="35948"/>
                      <a:pt x="4017022" y="45720"/>
                    </a:cubicBezTo>
                    <a:cubicBezTo>
                      <a:pt x="4024642" y="48260"/>
                      <a:pt x="4032861" y="49439"/>
                      <a:pt x="4039882" y="53340"/>
                    </a:cubicBezTo>
                    <a:cubicBezTo>
                      <a:pt x="4055893" y="62235"/>
                      <a:pt x="4068226" y="78028"/>
                      <a:pt x="4085602" y="83820"/>
                    </a:cubicBezTo>
                    <a:cubicBezTo>
                      <a:pt x="4143061" y="102973"/>
                      <a:pt x="4072236" y="77137"/>
                      <a:pt x="4131322" y="106680"/>
                    </a:cubicBezTo>
                    <a:cubicBezTo>
                      <a:pt x="4166346" y="124192"/>
                      <a:pt x="4144587" y="104705"/>
                      <a:pt x="4161802" y="121920"/>
                    </a:cubicBezTo>
                    <a:lnTo>
                      <a:pt x="4725682" y="982980"/>
                    </a:lnTo>
                    <a:lnTo>
                      <a:pt x="4740922" y="982980"/>
                    </a:lnTo>
                    <a:cubicBezTo>
                      <a:pt x="4752813" y="980338"/>
                      <a:pt x="4816708" y="966770"/>
                      <a:pt x="4839982" y="960120"/>
                    </a:cubicBezTo>
                    <a:cubicBezTo>
                      <a:pt x="4864196" y="953202"/>
                      <a:pt x="4875176" y="946922"/>
                      <a:pt x="4900942" y="937260"/>
                    </a:cubicBezTo>
                    <a:cubicBezTo>
                      <a:pt x="4908463" y="934440"/>
                      <a:pt x="4915879" y="930960"/>
                      <a:pt x="4923802" y="929640"/>
                    </a:cubicBezTo>
                    <a:cubicBezTo>
                      <a:pt x="4946490" y="925859"/>
                      <a:pt x="4969522" y="924560"/>
                      <a:pt x="4992382" y="922020"/>
                    </a:cubicBezTo>
                    <a:cubicBezTo>
                      <a:pt x="5000002" y="919480"/>
                      <a:pt x="5007210" y="914400"/>
                      <a:pt x="5015242" y="914400"/>
                    </a:cubicBezTo>
                    <a:cubicBezTo>
                      <a:pt x="5117078" y="914400"/>
                      <a:pt x="5069189" y="920577"/>
                      <a:pt x="5137162" y="929640"/>
                    </a:cubicBezTo>
                    <a:cubicBezTo>
                      <a:pt x="5162465" y="933014"/>
                      <a:pt x="5187843" y="936622"/>
                      <a:pt x="5213362" y="937260"/>
                    </a:cubicBezTo>
                    <a:cubicBezTo>
                      <a:pt x="5391125" y="941704"/>
                      <a:pt x="5568962" y="942340"/>
                      <a:pt x="5746762" y="944880"/>
                    </a:cubicBezTo>
                    <a:cubicBezTo>
                      <a:pt x="5769615" y="948689"/>
                      <a:pt x="5818076" y="954323"/>
                      <a:pt x="5838202" y="967740"/>
                    </a:cubicBezTo>
                    <a:lnTo>
                      <a:pt x="5861062" y="982980"/>
                    </a:lnTo>
                    <a:cubicBezTo>
                      <a:pt x="5874965" y="1003835"/>
                      <a:pt x="5875099" y="1010385"/>
                      <a:pt x="5899162" y="1021080"/>
                    </a:cubicBezTo>
                    <a:cubicBezTo>
                      <a:pt x="5913842" y="1027604"/>
                      <a:pt x="5944882" y="1036320"/>
                      <a:pt x="5944882" y="1036320"/>
                    </a:cubicBezTo>
                    <a:cubicBezTo>
                      <a:pt x="5947422" y="1043940"/>
                      <a:pt x="5948910" y="1051996"/>
                      <a:pt x="5952502" y="1059180"/>
                    </a:cubicBezTo>
                    <a:cubicBezTo>
                      <a:pt x="5956598" y="1067371"/>
                      <a:pt x="5965110" y="1073268"/>
                      <a:pt x="5967742" y="1082040"/>
                    </a:cubicBezTo>
                    <a:cubicBezTo>
                      <a:pt x="5972903" y="1099243"/>
                      <a:pt x="5971323" y="1117879"/>
                      <a:pt x="5975362" y="1135380"/>
                    </a:cubicBezTo>
                    <a:cubicBezTo>
                      <a:pt x="5998222" y="1234440"/>
                      <a:pt x="5982982" y="1143000"/>
                      <a:pt x="5998222" y="1203960"/>
                    </a:cubicBezTo>
                    <a:cubicBezTo>
                      <a:pt x="6007790" y="1242232"/>
                      <a:pt x="6002530" y="1224505"/>
                      <a:pt x="6013462" y="1257300"/>
                    </a:cubicBezTo>
                    <a:cubicBezTo>
                      <a:pt x="6016002" y="1285240"/>
                      <a:pt x="6016706" y="1313408"/>
                      <a:pt x="6021082" y="1341120"/>
                    </a:cubicBezTo>
                    <a:cubicBezTo>
                      <a:pt x="6024349" y="1361809"/>
                      <a:pt x="6031242" y="1381760"/>
                      <a:pt x="6036322" y="1402080"/>
                    </a:cubicBezTo>
                    <a:cubicBezTo>
                      <a:pt x="6038862" y="1412240"/>
                      <a:pt x="6040630" y="1422625"/>
                      <a:pt x="6043942" y="1432560"/>
                    </a:cubicBezTo>
                    <a:lnTo>
                      <a:pt x="6066802" y="1501140"/>
                    </a:lnTo>
                    <a:lnTo>
                      <a:pt x="6074422" y="1524000"/>
                    </a:lnTo>
                    <a:lnTo>
                      <a:pt x="6082042" y="1546860"/>
                    </a:lnTo>
                    <a:cubicBezTo>
                      <a:pt x="6084582" y="1579880"/>
                      <a:pt x="6085554" y="1613058"/>
                      <a:pt x="6089662" y="1645920"/>
                    </a:cubicBezTo>
                    <a:cubicBezTo>
                      <a:pt x="6092854" y="1671457"/>
                      <a:pt x="6101177" y="1668950"/>
                      <a:pt x="6112522" y="1691640"/>
                    </a:cubicBezTo>
                    <a:cubicBezTo>
                      <a:pt x="6116114" y="1698824"/>
                      <a:pt x="6118194" y="1706708"/>
                      <a:pt x="6120142" y="1714500"/>
                    </a:cubicBezTo>
                    <a:cubicBezTo>
                      <a:pt x="6141683" y="1800664"/>
                      <a:pt x="6110307" y="1700236"/>
                      <a:pt x="6143002" y="1798320"/>
                    </a:cubicBezTo>
                    <a:lnTo>
                      <a:pt x="6150622" y="1821180"/>
                    </a:lnTo>
                    <a:cubicBezTo>
                      <a:pt x="6153162" y="1828800"/>
                      <a:pt x="6153787" y="1837357"/>
                      <a:pt x="6158242" y="1844040"/>
                    </a:cubicBezTo>
                    <a:cubicBezTo>
                      <a:pt x="6163322" y="1851660"/>
                      <a:pt x="6169386" y="1858709"/>
                      <a:pt x="6173482" y="1866900"/>
                    </a:cubicBezTo>
                    <a:cubicBezTo>
                      <a:pt x="6182861" y="1885659"/>
                      <a:pt x="6185795" y="1917920"/>
                      <a:pt x="6188722" y="1935480"/>
                    </a:cubicBezTo>
                    <a:cubicBezTo>
                      <a:pt x="6191739" y="2050118"/>
                      <a:pt x="6238016" y="2202495"/>
                      <a:pt x="6158242" y="2308860"/>
                    </a:cubicBezTo>
                    <a:cubicBezTo>
                      <a:pt x="6151958" y="2317238"/>
                      <a:pt x="6137922" y="2313940"/>
                      <a:pt x="6127762" y="2316480"/>
                    </a:cubicBezTo>
                    <a:cubicBezTo>
                      <a:pt x="6153162" y="2339340"/>
                      <a:pt x="6178852" y="2361882"/>
                      <a:pt x="6203962" y="2385060"/>
                    </a:cubicBezTo>
                    <a:cubicBezTo>
                      <a:pt x="6228618" y="2407819"/>
                      <a:pt x="6226822" y="2397591"/>
                      <a:pt x="6226822" y="2415540"/>
                    </a:cubicBezTo>
                    <a:lnTo>
                      <a:pt x="6188722" y="2423160"/>
                    </a:lnTo>
                    <a:lnTo>
                      <a:pt x="5434342" y="2438400"/>
                    </a:lnTo>
                    <a:lnTo>
                      <a:pt x="5434342" y="2438400"/>
                    </a:lnTo>
                    <a:cubicBezTo>
                      <a:pt x="5416119" y="2389805"/>
                      <a:pt x="5410257" y="2384104"/>
                      <a:pt x="5403862" y="2339340"/>
                    </a:cubicBezTo>
                    <a:cubicBezTo>
                      <a:pt x="5395569" y="2281287"/>
                      <a:pt x="5401600" y="2283542"/>
                      <a:pt x="5388622" y="2240280"/>
                    </a:cubicBezTo>
                    <a:cubicBezTo>
                      <a:pt x="5384006" y="2224893"/>
                      <a:pt x="5382293" y="2207926"/>
                      <a:pt x="5373382" y="2194560"/>
                    </a:cubicBezTo>
                    <a:cubicBezTo>
                      <a:pt x="5303311" y="2089454"/>
                      <a:pt x="5376458" y="2197343"/>
                      <a:pt x="5320042" y="2118360"/>
                    </a:cubicBezTo>
                    <a:cubicBezTo>
                      <a:pt x="5304318" y="2096347"/>
                      <a:pt x="5304813" y="2090429"/>
                      <a:pt x="5281942" y="2072640"/>
                    </a:cubicBezTo>
                    <a:cubicBezTo>
                      <a:pt x="5267484" y="2061395"/>
                      <a:pt x="5251462" y="2052320"/>
                      <a:pt x="5236222" y="2042160"/>
                    </a:cubicBezTo>
                    <a:cubicBezTo>
                      <a:pt x="5228602" y="2037080"/>
                      <a:pt x="5222050" y="2029816"/>
                      <a:pt x="5213362" y="2026920"/>
                    </a:cubicBezTo>
                    <a:cubicBezTo>
                      <a:pt x="5198122" y="2021840"/>
                      <a:pt x="5181008" y="2020591"/>
                      <a:pt x="5167642" y="2011680"/>
                    </a:cubicBezTo>
                    <a:cubicBezTo>
                      <a:pt x="5160022" y="2006600"/>
                      <a:pt x="5153151" y="2000159"/>
                      <a:pt x="5144782" y="1996440"/>
                    </a:cubicBezTo>
                    <a:cubicBezTo>
                      <a:pt x="5130102" y="1989916"/>
                      <a:pt x="5114302" y="1986280"/>
                      <a:pt x="5099062" y="1981200"/>
                    </a:cubicBezTo>
                    <a:lnTo>
                      <a:pt x="5076202" y="1973580"/>
                    </a:lnTo>
                    <a:lnTo>
                      <a:pt x="5007622" y="1950720"/>
                    </a:lnTo>
                    <a:cubicBezTo>
                      <a:pt x="5000002" y="1948180"/>
                      <a:pt x="4992761" y="1943827"/>
                      <a:pt x="4984762" y="1943100"/>
                    </a:cubicBezTo>
                    <a:cubicBezTo>
                      <a:pt x="4880548" y="1933626"/>
                      <a:pt x="4928781" y="1938960"/>
                      <a:pt x="4839982" y="1927860"/>
                    </a:cubicBezTo>
                    <a:cubicBezTo>
                      <a:pt x="4738382" y="1930400"/>
                      <a:pt x="4636598" y="1928866"/>
                      <a:pt x="4535182" y="1935480"/>
                    </a:cubicBezTo>
                    <a:cubicBezTo>
                      <a:pt x="4519152" y="1936525"/>
                      <a:pt x="4504702" y="1945640"/>
                      <a:pt x="4489462" y="1950720"/>
                    </a:cubicBezTo>
                    <a:lnTo>
                      <a:pt x="4466602" y="1958340"/>
                    </a:lnTo>
                    <a:cubicBezTo>
                      <a:pt x="4458982" y="1960880"/>
                      <a:pt x="4450425" y="1961505"/>
                      <a:pt x="4443742" y="1965960"/>
                    </a:cubicBezTo>
                    <a:lnTo>
                      <a:pt x="4375162" y="2011680"/>
                    </a:lnTo>
                    <a:cubicBezTo>
                      <a:pt x="4367542" y="2016760"/>
                      <a:pt x="4358778" y="2020444"/>
                      <a:pt x="4352302" y="2026920"/>
                    </a:cubicBezTo>
                    <a:cubicBezTo>
                      <a:pt x="4344682" y="2034540"/>
                      <a:pt x="4337624" y="2042767"/>
                      <a:pt x="4329442" y="2049780"/>
                    </a:cubicBezTo>
                    <a:cubicBezTo>
                      <a:pt x="4312902" y="2063957"/>
                      <a:pt x="4294194" y="2075819"/>
                      <a:pt x="4276102" y="2087880"/>
                    </a:cubicBezTo>
                    <a:cubicBezTo>
                      <a:pt x="4271022" y="2095500"/>
                      <a:pt x="4267338" y="2104264"/>
                      <a:pt x="4260862" y="2110740"/>
                    </a:cubicBezTo>
                    <a:cubicBezTo>
                      <a:pt x="4229747" y="2141855"/>
                      <a:pt x="4229112" y="2106930"/>
                      <a:pt x="4207522" y="2171700"/>
                    </a:cubicBezTo>
                    <a:lnTo>
                      <a:pt x="4192282" y="2217420"/>
                    </a:lnTo>
                    <a:cubicBezTo>
                      <a:pt x="4189742" y="2225040"/>
                      <a:pt x="4189117" y="2233597"/>
                      <a:pt x="4184662" y="2240280"/>
                    </a:cubicBezTo>
                    <a:lnTo>
                      <a:pt x="4154182" y="2286000"/>
                    </a:lnTo>
                    <a:cubicBezTo>
                      <a:pt x="4149102" y="2293620"/>
                      <a:pt x="4138942" y="2299702"/>
                      <a:pt x="4138942" y="2308860"/>
                    </a:cubicBezTo>
                    <a:lnTo>
                      <a:pt x="4138942" y="2346960"/>
                    </a:lnTo>
                    <a:lnTo>
                      <a:pt x="2965462" y="2438400"/>
                    </a:lnTo>
                    <a:cubicBezTo>
                      <a:pt x="2861539" y="2449947"/>
                      <a:pt x="2919883" y="2446020"/>
                      <a:pt x="2790202" y="2446020"/>
                    </a:cubicBezTo>
                    <a:lnTo>
                      <a:pt x="1654822" y="2415540"/>
                    </a:lnTo>
                    <a:cubicBezTo>
                      <a:pt x="1653116" y="2413550"/>
                      <a:pt x="1602548" y="2358884"/>
                      <a:pt x="1593862" y="2339340"/>
                    </a:cubicBezTo>
                    <a:lnTo>
                      <a:pt x="1571002" y="2270760"/>
                    </a:lnTo>
                    <a:lnTo>
                      <a:pt x="1525282" y="2133600"/>
                    </a:lnTo>
                    <a:cubicBezTo>
                      <a:pt x="1511870" y="2093364"/>
                      <a:pt x="1522117" y="2117423"/>
                      <a:pt x="1487182" y="2065020"/>
                    </a:cubicBezTo>
                    <a:lnTo>
                      <a:pt x="1471942" y="2042160"/>
                    </a:lnTo>
                    <a:cubicBezTo>
                      <a:pt x="1466862" y="2034540"/>
                      <a:pt x="1465390" y="2022196"/>
                      <a:pt x="1456702" y="2019300"/>
                    </a:cubicBezTo>
                    <a:lnTo>
                      <a:pt x="1433842" y="2011680"/>
                    </a:lnTo>
                    <a:cubicBezTo>
                      <a:pt x="1431302" y="2004060"/>
                      <a:pt x="1431902" y="1994500"/>
                      <a:pt x="1426222" y="1988820"/>
                    </a:cubicBezTo>
                    <a:cubicBezTo>
                      <a:pt x="1420542" y="1983140"/>
                      <a:pt x="1411085" y="1983407"/>
                      <a:pt x="1403362" y="1981200"/>
                    </a:cubicBezTo>
                    <a:cubicBezTo>
                      <a:pt x="1322749" y="1958168"/>
                      <a:pt x="1435812" y="1994557"/>
                      <a:pt x="1327162" y="1958340"/>
                    </a:cubicBezTo>
                    <a:cubicBezTo>
                      <a:pt x="1250336" y="1932731"/>
                      <a:pt x="1369503" y="1971804"/>
                      <a:pt x="1273822" y="1943100"/>
                    </a:cubicBezTo>
                    <a:cubicBezTo>
                      <a:pt x="1258435" y="1938484"/>
                      <a:pt x="1241468" y="1936771"/>
                      <a:pt x="1228102" y="1927860"/>
                    </a:cubicBezTo>
                    <a:cubicBezTo>
                      <a:pt x="1191876" y="1903709"/>
                      <a:pt x="1213930" y="1915516"/>
                      <a:pt x="1159522" y="1897380"/>
                    </a:cubicBezTo>
                    <a:lnTo>
                      <a:pt x="1136662" y="1889760"/>
                    </a:lnTo>
                    <a:cubicBezTo>
                      <a:pt x="1129042" y="1887220"/>
                      <a:pt x="1121785" y="1883027"/>
                      <a:pt x="1113802" y="1882140"/>
                    </a:cubicBezTo>
                    <a:lnTo>
                      <a:pt x="1045222" y="1874520"/>
                    </a:lnTo>
                    <a:cubicBezTo>
                      <a:pt x="1024902" y="1877060"/>
                      <a:pt x="1004709" y="1881004"/>
                      <a:pt x="984262" y="1882140"/>
                    </a:cubicBezTo>
                    <a:cubicBezTo>
                      <a:pt x="913206" y="1886088"/>
                      <a:pt x="841929" y="1885321"/>
                      <a:pt x="770902" y="1889760"/>
                    </a:cubicBezTo>
                    <a:cubicBezTo>
                      <a:pt x="760450" y="1890413"/>
                      <a:pt x="750645" y="1895108"/>
                      <a:pt x="740422" y="1897380"/>
                    </a:cubicBezTo>
                    <a:cubicBezTo>
                      <a:pt x="727779" y="1900190"/>
                      <a:pt x="714817" y="1901592"/>
                      <a:pt x="702322" y="1905000"/>
                    </a:cubicBezTo>
                    <a:cubicBezTo>
                      <a:pt x="686824" y="1909227"/>
                      <a:pt x="671842" y="1915160"/>
                      <a:pt x="656602" y="1920240"/>
                    </a:cubicBezTo>
                    <a:cubicBezTo>
                      <a:pt x="648982" y="1922780"/>
                      <a:pt x="640425" y="1923405"/>
                      <a:pt x="633742" y="1927860"/>
                    </a:cubicBezTo>
                    <a:cubicBezTo>
                      <a:pt x="559421" y="1977407"/>
                      <a:pt x="674918" y="1899799"/>
                      <a:pt x="580402" y="1965960"/>
                    </a:cubicBezTo>
                    <a:cubicBezTo>
                      <a:pt x="565397" y="1976464"/>
                      <a:pt x="534682" y="1996440"/>
                      <a:pt x="534682" y="1996440"/>
                    </a:cubicBezTo>
                    <a:cubicBezTo>
                      <a:pt x="529602" y="2004060"/>
                      <a:pt x="523538" y="2011109"/>
                      <a:pt x="519442" y="2019300"/>
                    </a:cubicBezTo>
                    <a:cubicBezTo>
                      <a:pt x="515850" y="2026484"/>
                      <a:pt x="516840" y="2035888"/>
                      <a:pt x="511822" y="2042160"/>
                    </a:cubicBezTo>
                    <a:cubicBezTo>
                      <a:pt x="506101" y="2049311"/>
                      <a:pt x="496582" y="2052320"/>
                      <a:pt x="488962" y="2057400"/>
                    </a:cubicBezTo>
                    <a:cubicBezTo>
                      <a:pt x="483882" y="2065020"/>
                      <a:pt x="480198" y="2073784"/>
                      <a:pt x="473722" y="2080260"/>
                    </a:cubicBezTo>
                    <a:cubicBezTo>
                      <a:pt x="467246" y="2086736"/>
                      <a:pt x="456583" y="2088349"/>
                      <a:pt x="450862" y="2095500"/>
                    </a:cubicBezTo>
                    <a:cubicBezTo>
                      <a:pt x="421306" y="2132445"/>
                      <a:pt x="470258" y="2109355"/>
                      <a:pt x="420382" y="2125980"/>
                    </a:cubicBezTo>
                    <a:cubicBezTo>
                      <a:pt x="415302" y="2133600"/>
                      <a:pt x="411005" y="2141805"/>
                      <a:pt x="405142" y="2148840"/>
                    </a:cubicBezTo>
                    <a:cubicBezTo>
                      <a:pt x="383226" y="2175139"/>
                      <a:pt x="364641" y="2178902"/>
                      <a:pt x="351802" y="2217420"/>
                    </a:cubicBezTo>
                    <a:lnTo>
                      <a:pt x="328942" y="2286000"/>
                    </a:lnTo>
                    <a:cubicBezTo>
                      <a:pt x="326402" y="2293620"/>
                      <a:pt x="321322" y="2300828"/>
                      <a:pt x="321322" y="2308860"/>
                    </a:cubicBezTo>
                    <a:lnTo>
                      <a:pt x="321322" y="2339340"/>
                    </a:lnTo>
                    <a:lnTo>
                      <a:pt x="8902" y="2324100"/>
                    </a:ln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981200" y="5029200"/>
                <a:ext cx="533400" cy="5334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791200" y="5029200"/>
                <a:ext cx="533400" cy="5334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219200" y="4953000"/>
                <a:ext cx="228600" cy="3810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7315200" y="5029200"/>
                <a:ext cx="228600" cy="3810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7267389" y="4298950"/>
                <a:ext cx="152399" cy="4572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295400" y="4572000"/>
                <a:ext cx="76200" cy="381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3078480" y="3200400"/>
                <a:ext cx="1074420" cy="769620"/>
              </a:xfrm>
              <a:custGeom>
                <a:avLst/>
                <a:gdLst>
                  <a:gd name="connsiteX0" fmla="*/ 0 w 1074420"/>
                  <a:gd name="connsiteY0" fmla="*/ 769620 h 769620"/>
                  <a:gd name="connsiteX1" fmla="*/ 396240 w 1074420"/>
                  <a:gd name="connsiteY1" fmla="*/ 53340 h 769620"/>
                  <a:gd name="connsiteX2" fmla="*/ 1066800 w 1074420"/>
                  <a:gd name="connsiteY2" fmla="*/ 0 h 769620"/>
                  <a:gd name="connsiteX3" fmla="*/ 1074420 w 1074420"/>
                  <a:gd name="connsiteY3" fmla="*/ 723900 h 769620"/>
                  <a:gd name="connsiteX4" fmla="*/ 0 w 1074420"/>
                  <a:gd name="connsiteY4" fmla="*/ 769620 h 76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20" h="769620">
                    <a:moveTo>
                      <a:pt x="0" y="769620"/>
                    </a:moveTo>
                    <a:lnTo>
                      <a:pt x="396240" y="53340"/>
                    </a:lnTo>
                    <a:lnTo>
                      <a:pt x="1066800" y="0"/>
                    </a:lnTo>
                    <a:lnTo>
                      <a:pt x="1074420" y="723900"/>
                    </a:lnTo>
                    <a:lnTo>
                      <a:pt x="0" y="769620"/>
                    </a:lnTo>
                    <a:close/>
                  </a:path>
                </a:pathLst>
              </a:custGeom>
              <a:pattFill prst="pct60">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cxnSp>
            <p:nvCxnSpPr>
              <p:cNvPr id="22" name="Straight Connector 21"/>
              <p:cNvCxnSpPr>
                <a:stCxn id="10" idx="32"/>
                <a:endCxn id="10" idx="131"/>
              </p:cNvCxnSpPr>
              <p:nvPr/>
            </p:nvCxnSpPr>
            <p:spPr>
              <a:xfrm flipH="1">
                <a:off x="2752102" y="4069080"/>
                <a:ext cx="15240" cy="922020"/>
              </a:xfrm>
              <a:prstGeom prst="line">
                <a:avLst/>
              </a:prstGeom>
              <a:ln w="12700"/>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H="1">
                <a:off x="4267200" y="2971800"/>
                <a:ext cx="1282" cy="2430780"/>
              </a:xfrm>
              <a:prstGeom prst="line">
                <a:avLst/>
              </a:prstGeom>
              <a:ln w="12700"/>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H="1">
                <a:off x="4419600" y="2971800"/>
                <a:ext cx="1282" cy="2430780"/>
              </a:xfrm>
              <a:prstGeom prst="line">
                <a:avLst/>
              </a:prstGeom>
              <a:ln w="12700"/>
            </p:spPr>
            <p:style>
              <a:lnRef idx="1">
                <a:schemeClr val="dk1"/>
              </a:lnRef>
              <a:fillRef idx="0">
                <a:schemeClr val="dk1"/>
              </a:fillRef>
              <a:effectRef idx="0">
                <a:schemeClr val="dk1"/>
              </a:effectRef>
              <a:fontRef idx="minor">
                <a:schemeClr val="tx1"/>
              </a:fontRef>
            </p:style>
          </p:cxnSp>
          <p:sp>
            <p:nvSpPr>
              <p:cNvPr id="26" name="Freeform 25"/>
              <p:cNvSpPr/>
              <p:nvPr/>
            </p:nvSpPr>
            <p:spPr>
              <a:xfrm>
                <a:off x="4564380" y="3208020"/>
                <a:ext cx="1143000" cy="716280"/>
              </a:xfrm>
              <a:custGeom>
                <a:avLst/>
                <a:gdLst>
                  <a:gd name="connsiteX0" fmla="*/ 0 w 1143000"/>
                  <a:gd name="connsiteY0" fmla="*/ 0 h 716280"/>
                  <a:gd name="connsiteX1" fmla="*/ 0 w 1143000"/>
                  <a:gd name="connsiteY1" fmla="*/ 0 h 716280"/>
                  <a:gd name="connsiteX2" fmla="*/ 205740 w 1143000"/>
                  <a:gd name="connsiteY2" fmla="*/ 7620 h 716280"/>
                  <a:gd name="connsiteX3" fmla="*/ 373380 w 1143000"/>
                  <a:gd name="connsiteY3" fmla="*/ 15240 h 716280"/>
                  <a:gd name="connsiteX4" fmla="*/ 617220 w 1143000"/>
                  <a:gd name="connsiteY4" fmla="*/ 7620 h 716280"/>
                  <a:gd name="connsiteX5" fmla="*/ 777240 w 1143000"/>
                  <a:gd name="connsiteY5" fmla="*/ 7620 h 716280"/>
                  <a:gd name="connsiteX6" fmla="*/ 1143000 w 1143000"/>
                  <a:gd name="connsiteY6" fmla="*/ 701040 h 716280"/>
                  <a:gd name="connsiteX7" fmla="*/ 167640 w 1143000"/>
                  <a:gd name="connsiteY7" fmla="*/ 716280 h 716280"/>
                  <a:gd name="connsiteX8" fmla="*/ 15240 w 1143000"/>
                  <a:gd name="connsiteY8" fmla="*/ 708660 h 716280"/>
                  <a:gd name="connsiteX9" fmla="*/ 0 w 1143000"/>
                  <a:gd name="connsiteY9" fmla="*/ 0 h 71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716280">
                    <a:moveTo>
                      <a:pt x="0" y="0"/>
                    </a:moveTo>
                    <a:lnTo>
                      <a:pt x="0" y="0"/>
                    </a:lnTo>
                    <a:lnTo>
                      <a:pt x="205740" y="7620"/>
                    </a:lnTo>
                    <a:cubicBezTo>
                      <a:pt x="261631" y="9901"/>
                      <a:pt x="317442" y="15240"/>
                      <a:pt x="373380" y="15240"/>
                    </a:cubicBezTo>
                    <a:cubicBezTo>
                      <a:pt x="454700" y="15240"/>
                      <a:pt x="535915" y="9154"/>
                      <a:pt x="617220" y="7620"/>
                    </a:cubicBezTo>
                    <a:cubicBezTo>
                      <a:pt x="670551" y="6614"/>
                      <a:pt x="723900" y="7620"/>
                      <a:pt x="777240" y="7620"/>
                    </a:cubicBezTo>
                    <a:lnTo>
                      <a:pt x="1143000" y="701040"/>
                    </a:lnTo>
                    <a:lnTo>
                      <a:pt x="167640" y="716280"/>
                    </a:lnTo>
                    <a:lnTo>
                      <a:pt x="15240" y="708660"/>
                    </a:lnTo>
                    <a:lnTo>
                      <a:pt x="0" y="0"/>
                    </a:lnTo>
                    <a:close/>
                  </a:path>
                </a:pathLst>
              </a:custGeom>
              <a:pattFill prst="pct60">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931813" y="4098338"/>
                <a:ext cx="236327" cy="85042"/>
              </a:xfrm>
              <a:custGeom>
                <a:avLst/>
                <a:gdLst>
                  <a:gd name="connsiteX0" fmla="*/ 107 w 236327"/>
                  <a:gd name="connsiteY0" fmla="*/ 85042 h 85042"/>
                  <a:gd name="connsiteX1" fmla="*/ 236327 w 236327"/>
                  <a:gd name="connsiteY1" fmla="*/ 77422 h 85042"/>
                  <a:gd name="connsiteX2" fmla="*/ 236327 w 236327"/>
                  <a:gd name="connsiteY2" fmla="*/ 77422 h 85042"/>
                  <a:gd name="connsiteX3" fmla="*/ 221087 w 236327"/>
                  <a:gd name="connsiteY3" fmla="*/ 8842 h 85042"/>
                  <a:gd name="connsiteX4" fmla="*/ 167747 w 236327"/>
                  <a:gd name="connsiteY4" fmla="*/ 1222 h 85042"/>
                  <a:gd name="connsiteX5" fmla="*/ 7727 w 236327"/>
                  <a:gd name="connsiteY5" fmla="*/ 8842 h 85042"/>
                  <a:gd name="connsiteX6" fmla="*/ 107 w 236327"/>
                  <a:gd name="connsiteY6" fmla="*/ 85042 h 8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327" h="85042">
                    <a:moveTo>
                      <a:pt x="107" y="85042"/>
                    </a:moveTo>
                    <a:lnTo>
                      <a:pt x="236327" y="77422"/>
                    </a:lnTo>
                    <a:lnTo>
                      <a:pt x="236327" y="77422"/>
                    </a:lnTo>
                    <a:cubicBezTo>
                      <a:pt x="231247" y="54562"/>
                      <a:pt x="236753" y="26248"/>
                      <a:pt x="221087" y="8842"/>
                    </a:cubicBezTo>
                    <a:cubicBezTo>
                      <a:pt x="209072" y="-4508"/>
                      <a:pt x="185708" y="1222"/>
                      <a:pt x="167747" y="1222"/>
                    </a:cubicBezTo>
                    <a:cubicBezTo>
                      <a:pt x="114347" y="1222"/>
                      <a:pt x="61067" y="6302"/>
                      <a:pt x="7727" y="8842"/>
                    </a:cubicBezTo>
                    <a:cubicBezTo>
                      <a:pt x="-1499" y="36521"/>
                      <a:pt x="107" y="23670"/>
                      <a:pt x="107" y="8504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410200" y="4114800"/>
                <a:ext cx="236327" cy="85042"/>
              </a:xfrm>
              <a:custGeom>
                <a:avLst/>
                <a:gdLst>
                  <a:gd name="connsiteX0" fmla="*/ 107 w 236327"/>
                  <a:gd name="connsiteY0" fmla="*/ 85042 h 85042"/>
                  <a:gd name="connsiteX1" fmla="*/ 236327 w 236327"/>
                  <a:gd name="connsiteY1" fmla="*/ 77422 h 85042"/>
                  <a:gd name="connsiteX2" fmla="*/ 236327 w 236327"/>
                  <a:gd name="connsiteY2" fmla="*/ 77422 h 85042"/>
                  <a:gd name="connsiteX3" fmla="*/ 221087 w 236327"/>
                  <a:gd name="connsiteY3" fmla="*/ 8842 h 85042"/>
                  <a:gd name="connsiteX4" fmla="*/ 167747 w 236327"/>
                  <a:gd name="connsiteY4" fmla="*/ 1222 h 85042"/>
                  <a:gd name="connsiteX5" fmla="*/ 7727 w 236327"/>
                  <a:gd name="connsiteY5" fmla="*/ 8842 h 85042"/>
                  <a:gd name="connsiteX6" fmla="*/ 107 w 236327"/>
                  <a:gd name="connsiteY6" fmla="*/ 85042 h 8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327" h="85042">
                    <a:moveTo>
                      <a:pt x="107" y="85042"/>
                    </a:moveTo>
                    <a:lnTo>
                      <a:pt x="236327" y="77422"/>
                    </a:lnTo>
                    <a:lnTo>
                      <a:pt x="236327" y="77422"/>
                    </a:lnTo>
                    <a:cubicBezTo>
                      <a:pt x="231247" y="54562"/>
                      <a:pt x="236753" y="26248"/>
                      <a:pt x="221087" y="8842"/>
                    </a:cubicBezTo>
                    <a:cubicBezTo>
                      <a:pt x="209072" y="-4508"/>
                      <a:pt x="185708" y="1222"/>
                      <a:pt x="167747" y="1222"/>
                    </a:cubicBezTo>
                    <a:cubicBezTo>
                      <a:pt x="114347" y="1222"/>
                      <a:pt x="61067" y="6302"/>
                      <a:pt x="7727" y="8842"/>
                    </a:cubicBezTo>
                    <a:cubicBezTo>
                      <a:pt x="-1499" y="36521"/>
                      <a:pt x="107" y="23670"/>
                      <a:pt x="107" y="8504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a:stCxn id="10" idx="54"/>
              </p:cNvCxnSpPr>
              <p:nvPr/>
            </p:nvCxnSpPr>
            <p:spPr>
              <a:xfrm flipH="1">
                <a:off x="6019800" y="3954780"/>
                <a:ext cx="1282" cy="998220"/>
              </a:xfrm>
              <a:prstGeom prst="line">
                <a:avLst/>
              </a:prstGeom>
              <a:ln w="12700"/>
            </p:spPr>
            <p:style>
              <a:lnRef idx="1">
                <a:schemeClr val="dk1"/>
              </a:lnRef>
              <a:fillRef idx="0">
                <a:schemeClr val="dk1"/>
              </a:fillRef>
              <a:effectRef idx="0">
                <a:schemeClr val="dk1"/>
              </a:effectRef>
              <a:fontRef idx="minor">
                <a:schemeClr val="tx1"/>
              </a:fontRef>
            </p:style>
          </p:cxnSp>
          <p:sp>
            <p:nvSpPr>
              <p:cNvPr id="34" name="Freeform 33"/>
              <p:cNvSpPr/>
              <p:nvPr/>
            </p:nvSpPr>
            <p:spPr>
              <a:xfrm>
                <a:off x="2819400" y="3185160"/>
                <a:ext cx="571500" cy="792480"/>
              </a:xfrm>
              <a:custGeom>
                <a:avLst/>
                <a:gdLst>
                  <a:gd name="connsiteX0" fmla="*/ 0 w 571500"/>
                  <a:gd name="connsiteY0" fmla="*/ 762000 h 792480"/>
                  <a:gd name="connsiteX1" fmla="*/ 487680 w 571500"/>
                  <a:gd name="connsiteY1" fmla="*/ 0 h 792480"/>
                  <a:gd name="connsiteX2" fmla="*/ 571500 w 571500"/>
                  <a:gd name="connsiteY2" fmla="*/ 15240 h 792480"/>
                  <a:gd name="connsiteX3" fmla="*/ 76200 w 571500"/>
                  <a:gd name="connsiteY3" fmla="*/ 792480 h 792480"/>
                  <a:gd name="connsiteX4" fmla="*/ 0 w 571500"/>
                  <a:gd name="connsiteY4" fmla="*/ 762000 h 79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792480">
                    <a:moveTo>
                      <a:pt x="0" y="762000"/>
                    </a:moveTo>
                    <a:lnTo>
                      <a:pt x="487680" y="0"/>
                    </a:lnTo>
                    <a:cubicBezTo>
                      <a:pt x="561905" y="8247"/>
                      <a:pt x="535688" y="-2666"/>
                      <a:pt x="571500" y="15240"/>
                    </a:cubicBezTo>
                    <a:lnTo>
                      <a:pt x="76200" y="792480"/>
                    </a:lnTo>
                    <a:lnTo>
                      <a:pt x="0" y="762000"/>
                    </a:lnTo>
                    <a:close/>
                  </a:path>
                </a:pathLst>
              </a:custGeom>
              <a:pattFill prst="pct50">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Isosceles Triangle 37"/>
            <p:cNvSpPr/>
            <p:nvPr/>
          </p:nvSpPr>
          <p:spPr>
            <a:xfrm rot="16200000">
              <a:off x="2986264" y="3167963"/>
              <a:ext cx="510151" cy="2472130"/>
            </a:xfrm>
            <a:prstGeom prst="triangle">
              <a:avLst/>
            </a:prstGeom>
            <a:gradFill flip="none" rotWithShape="1">
              <a:gsLst>
                <a:gs pos="0">
                  <a:srgbClr val="FFFF00">
                    <a:shade val="30000"/>
                    <a:satMod val="115000"/>
                  </a:srgbClr>
                </a:gs>
                <a:gs pos="57000">
                  <a:srgbClr val="FFFF00">
                    <a:shade val="67500"/>
                    <a:satMod val="115000"/>
                  </a:srgbClr>
                </a:gs>
                <a:gs pos="100000">
                  <a:srgbClr val="FFFF0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p:cNvSpPr/>
            <p:nvPr/>
          </p:nvSpPr>
          <p:spPr>
            <a:xfrm rot="16200000">
              <a:off x="2986264" y="3210476"/>
              <a:ext cx="510151" cy="2472130"/>
            </a:xfrm>
            <a:prstGeom prst="triangle">
              <a:avLst/>
            </a:prstGeom>
            <a:gradFill flip="none" rotWithShape="1">
              <a:gsLst>
                <a:gs pos="0">
                  <a:srgbClr val="FFFF00">
                    <a:shade val="30000"/>
                    <a:satMod val="115000"/>
                  </a:srgbClr>
                </a:gs>
                <a:gs pos="21000">
                  <a:srgbClr val="EDED00"/>
                </a:gs>
                <a:gs pos="28000">
                  <a:srgbClr val="FFFF00">
                    <a:shade val="67500"/>
                    <a:satMod val="115000"/>
                  </a:srgbClr>
                </a:gs>
                <a:gs pos="22984">
                  <a:srgbClr val="E7E700"/>
                </a:gs>
                <a:gs pos="97000">
                  <a:srgbClr val="FFFF00">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74670" y="3596640"/>
              <a:ext cx="4634752" cy="1402080"/>
            </a:xfrm>
            <a:custGeom>
              <a:avLst/>
              <a:gdLst>
                <a:gd name="connsiteX0" fmla="*/ 1929390 w 4634752"/>
                <a:gd name="connsiteY0" fmla="*/ 472440 h 1402080"/>
                <a:gd name="connsiteX1" fmla="*/ 1632210 w 4634752"/>
                <a:gd name="connsiteY1" fmla="*/ 335280 h 1402080"/>
                <a:gd name="connsiteX2" fmla="*/ 1548390 w 4634752"/>
                <a:gd name="connsiteY2" fmla="*/ 373380 h 1402080"/>
                <a:gd name="connsiteX3" fmla="*/ 1517910 w 4634752"/>
                <a:gd name="connsiteY3" fmla="*/ 388620 h 1402080"/>
                <a:gd name="connsiteX4" fmla="*/ 1510290 w 4634752"/>
                <a:gd name="connsiteY4" fmla="*/ 419100 h 1402080"/>
                <a:gd name="connsiteX5" fmla="*/ 1479810 w 4634752"/>
                <a:gd name="connsiteY5" fmla="*/ 464820 h 1402080"/>
                <a:gd name="connsiteX6" fmla="*/ 1464570 w 4634752"/>
                <a:gd name="connsiteY6" fmla="*/ 594360 h 1402080"/>
                <a:gd name="connsiteX7" fmla="*/ 1487430 w 4634752"/>
                <a:gd name="connsiteY7" fmla="*/ 731520 h 1402080"/>
                <a:gd name="connsiteX8" fmla="*/ 1510290 w 4634752"/>
                <a:gd name="connsiteY8" fmla="*/ 769620 h 1402080"/>
                <a:gd name="connsiteX9" fmla="*/ 1533150 w 4634752"/>
                <a:gd name="connsiteY9" fmla="*/ 784860 h 1402080"/>
                <a:gd name="connsiteX10" fmla="*/ 1563630 w 4634752"/>
                <a:gd name="connsiteY10" fmla="*/ 807720 h 1402080"/>
                <a:gd name="connsiteX11" fmla="*/ 1624590 w 4634752"/>
                <a:gd name="connsiteY11" fmla="*/ 830580 h 1402080"/>
                <a:gd name="connsiteX12" fmla="*/ 1670310 w 4634752"/>
                <a:gd name="connsiteY12" fmla="*/ 822960 h 1402080"/>
                <a:gd name="connsiteX13" fmla="*/ 1639830 w 4634752"/>
                <a:gd name="connsiteY13" fmla="*/ 662940 h 1402080"/>
                <a:gd name="connsiteX14" fmla="*/ 1571250 w 4634752"/>
                <a:gd name="connsiteY14" fmla="*/ 586740 h 1402080"/>
                <a:gd name="connsiteX15" fmla="*/ 1525530 w 4634752"/>
                <a:gd name="connsiteY15" fmla="*/ 548640 h 1402080"/>
                <a:gd name="connsiteX16" fmla="*/ 1479810 w 4634752"/>
                <a:gd name="connsiteY16" fmla="*/ 518160 h 1402080"/>
                <a:gd name="connsiteX17" fmla="*/ 1434090 w 4634752"/>
                <a:gd name="connsiteY17" fmla="*/ 502920 h 1402080"/>
                <a:gd name="connsiteX18" fmla="*/ 1281690 w 4634752"/>
                <a:gd name="connsiteY18" fmla="*/ 472440 h 1402080"/>
                <a:gd name="connsiteX19" fmla="*/ 1053090 w 4634752"/>
                <a:gd name="connsiteY19" fmla="*/ 480060 h 1402080"/>
                <a:gd name="connsiteX20" fmla="*/ 984510 w 4634752"/>
                <a:gd name="connsiteY20" fmla="*/ 510540 h 1402080"/>
                <a:gd name="connsiteX21" fmla="*/ 946410 w 4634752"/>
                <a:gd name="connsiteY21" fmla="*/ 518160 h 1402080"/>
                <a:gd name="connsiteX22" fmla="*/ 885450 w 4634752"/>
                <a:gd name="connsiteY22" fmla="*/ 548640 h 1402080"/>
                <a:gd name="connsiteX23" fmla="*/ 862590 w 4634752"/>
                <a:gd name="connsiteY23" fmla="*/ 563880 h 1402080"/>
                <a:gd name="connsiteX24" fmla="*/ 832110 w 4634752"/>
                <a:gd name="connsiteY24" fmla="*/ 579120 h 1402080"/>
                <a:gd name="connsiteX25" fmla="*/ 778770 w 4634752"/>
                <a:gd name="connsiteY25" fmla="*/ 640080 h 1402080"/>
                <a:gd name="connsiteX26" fmla="*/ 748290 w 4634752"/>
                <a:gd name="connsiteY26" fmla="*/ 685800 h 1402080"/>
                <a:gd name="connsiteX27" fmla="*/ 733050 w 4634752"/>
                <a:gd name="connsiteY27" fmla="*/ 731520 h 1402080"/>
                <a:gd name="connsiteX28" fmla="*/ 725430 w 4634752"/>
                <a:gd name="connsiteY28" fmla="*/ 784860 h 1402080"/>
                <a:gd name="connsiteX29" fmla="*/ 740670 w 4634752"/>
                <a:gd name="connsiteY29" fmla="*/ 830580 h 1402080"/>
                <a:gd name="connsiteX30" fmla="*/ 725430 w 4634752"/>
                <a:gd name="connsiteY30" fmla="*/ 792480 h 1402080"/>
                <a:gd name="connsiteX31" fmla="*/ 702570 w 4634752"/>
                <a:gd name="connsiteY31" fmla="*/ 784860 h 1402080"/>
                <a:gd name="connsiteX32" fmla="*/ 557790 w 4634752"/>
                <a:gd name="connsiteY32" fmla="*/ 746760 h 1402080"/>
                <a:gd name="connsiteX33" fmla="*/ 512070 w 4634752"/>
                <a:gd name="connsiteY33" fmla="*/ 739140 h 1402080"/>
                <a:gd name="connsiteX34" fmla="*/ 344430 w 4634752"/>
                <a:gd name="connsiteY34" fmla="*/ 754380 h 1402080"/>
                <a:gd name="connsiteX35" fmla="*/ 306330 w 4634752"/>
                <a:gd name="connsiteY35" fmla="*/ 762000 h 1402080"/>
                <a:gd name="connsiteX36" fmla="*/ 268230 w 4634752"/>
                <a:gd name="connsiteY36" fmla="*/ 777240 h 1402080"/>
                <a:gd name="connsiteX37" fmla="*/ 252990 w 4634752"/>
                <a:gd name="connsiteY37" fmla="*/ 807720 h 1402080"/>
                <a:gd name="connsiteX38" fmla="*/ 222510 w 4634752"/>
                <a:gd name="connsiteY38" fmla="*/ 845820 h 1402080"/>
                <a:gd name="connsiteX39" fmla="*/ 207270 w 4634752"/>
                <a:gd name="connsiteY39" fmla="*/ 906780 h 1402080"/>
                <a:gd name="connsiteX40" fmla="*/ 245370 w 4634752"/>
                <a:gd name="connsiteY40" fmla="*/ 952500 h 1402080"/>
                <a:gd name="connsiteX41" fmla="*/ 306330 w 4634752"/>
                <a:gd name="connsiteY41" fmla="*/ 967740 h 1402080"/>
                <a:gd name="connsiteX42" fmla="*/ 352050 w 4634752"/>
                <a:gd name="connsiteY42" fmla="*/ 952500 h 1402080"/>
                <a:gd name="connsiteX43" fmla="*/ 359670 w 4634752"/>
                <a:gd name="connsiteY43" fmla="*/ 929640 h 1402080"/>
                <a:gd name="connsiteX44" fmla="*/ 367290 w 4634752"/>
                <a:gd name="connsiteY44" fmla="*/ 899160 h 1402080"/>
                <a:gd name="connsiteX45" fmla="*/ 352050 w 4634752"/>
                <a:gd name="connsiteY45" fmla="*/ 830580 h 1402080"/>
                <a:gd name="connsiteX46" fmla="*/ 321570 w 4634752"/>
                <a:gd name="connsiteY46" fmla="*/ 800100 h 1402080"/>
                <a:gd name="connsiteX47" fmla="*/ 268230 w 4634752"/>
                <a:gd name="connsiteY47" fmla="*/ 769620 h 1402080"/>
                <a:gd name="connsiteX48" fmla="*/ 199650 w 4634752"/>
                <a:gd name="connsiteY48" fmla="*/ 777240 h 1402080"/>
                <a:gd name="connsiteX49" fmla="*/ 184410 w 4634752"/>
                <a:gd name="connsiteY49" fmla="*/ 800100 h 1402080"/>
                <a:gd name="connsiteX50" fmla="*/ 176790 w 4634752"/>
                <a:gd name="connsiteY50" fmla="*/ 876300 h 1402080"/>
                <a:gd name="connsiteX51" fmla="*/ 192030 w 4634752"/>
                <a:gd name="connsiteY51" fmla="*/ 975360 h 1402080"/>
                <a:gd name="connsiteX52" fmla="*/ 214890 w 4634752"/>
                <a:gd name="connsiteY52" fmla="*/ 1013460 h 1402080"/>
                <a:gd name="connsiteX53" fmla="*/ 230130 w 4634752"/>
                <a:gd name="connsiteY53" fmla="*/ 1043940 h 1402080"/>
                <a:gd name="connsiteX54" fmla="*/ 260610 w 4634752"/>
                <a:gd name="connsiteY54" fmla="*/ 1074420 h 1402080"/>
                <a:gd name="connsiteX55" fmla="*/ 382530 w 4634752"/>
                <a:gd name="connsiteY55" fmla="*/ 1120140 h 1402080"/>
                <a:gd name="connsiteX56" fmla="*/ 458730 w 4634752"/>
                <a:gd name="connsiteY56" fmla="*/ 1097280 h 1402080"/>
                <a:gd name="connsiteX57" fmla="*/ 473970 w 4634752"/>
                <a:gd name="connsiteY57" fmla="*/ 1066800 h 1402080"/>
                <a:gd name="connsiteX58" fmla="*/ 496830 w 4634752"/>
                <a:gd name="connsiteY58" fmla="*/ 990600 h 1402080"/>
                <a:gd name="connsiteX59" fmla="*/ 481590 w 4634752"/>
                <a:gd name="connsiteY59" fmla="*/ 784860 h 1402080"/>
                <a:gd name="connsiteX60" fmla="*/ 451110 w 4634752"/>
                <a:gd name="connsiteY60" fmla="*/ 739140 h 1402080"/>
                <a:gd name="connsiteX61" fmla="*/ 428250 w 4634752"/>
                <a:gd name="connsiteY61" fmla="*/ 693420 h 1402080"/>
                <a:gd name="connsiteX62" fmla="*/ 390150 w 4634752"/>
                <a:gd name="connsiteY62" fmla="*/ 640080 h 1402080"/>
                <a:gd name="connsiteX63" fmla="*/ 313950 w 4634752"/>
                <a:gd name="connsiteY63" fmla="*/ 571500 h 1402080"/>
                <a:gd name="connsiteX64" fmla="*/ 268230 w 4634752"/>
                <a:gd name="connsiteY64" fmla="*/ 541020 h 1402080"/>
                <a:gd name="connsiteX65" fmla="*/ 230130 w 4634752"/>
                <a:gd name="connsiteY65" fmla="*/ 533400 h 1402080"/>
                <a:gd name="connsiteX66" fmla="*/ 199650 w 4634752"/>
                <a:gd name="connsiteY66" fmla="*/ 518160 h 1402080"/>
                <a:gd name="connsiteX67" fmla="*/ 70110 w 4634752"/>
                <a:gd name="connsiteY67" fmla="*/ 541020 h 1402080"/>
                <a:gd name="connsiteX68" fmla="*/ 39630 w 4634752"/>
                <a:gd name="connsiteY68" fmla="*/ 579120 h 1402080"/>
                <a:gd name="connsiteX69" fmla="*/ 24390 w 4634752"/>
                <a:gd name="connsiteY69" fmla="*/ 617220 h 1402080"/>
                <a:gd name="connsiteX70" fmla="*/ 9150 w 4634752"/>
                <a:gd name="connsiteY70" fmla="*/ 685800 h 1402080"/>
                <a:gd name="connsiteX71" fmla="*/ 9150 w 4634752"/>
                <a:gd name="connsiteY71" fmla="*/ 937260 h 1402080"/>
                <a:gd name="connsiteX72" fmla="*/ 47250 w 4634752"/>
                <a:gd name="connsiteY72" fmla="*/ 1028700 h 1402080"/>
                <a:gd name="connsiteX73" fmla="*/ 70110 w 4634752"/>
                <a:gd name="connsiteY73" fmla="*/ 1059180 h 1402080"/>
                <a:gd name="connsiteX74" fmla="*/ 108210 w 4634752"/>
                <a:gd name="connsiteY74" fmla="*/ 1074420 h 1402080"/>
                <a:gd name="connsiteX75" fmla="*/ 138690 w 4634752"/>
                <a:gd name="connsiteY75" fmla="*/ 1089660 h 1402080"/>
                <a:gd name="connsiteX76" fmla="*/ 222510 w 4634752"/>
                <a:gd name="connsiteY76" fmla="*/ 1120140 h 1402080"/>
                <a:gd name="connsiteX77" fmla="*/ 268230 w 4634752"/>
                <a:gd name="connsiteY77" fmla="*/ 1127760 h 1402080"/>
                <a:gd name="connsiteX78" fmla="*/ 603510 w 4634752"/>
                <a:gd name="connsiteY78" fmla="*/ 1112520 h 1402080"/>
                <a:gd name="connsiteX79" fmla="*/ 664470 w 4634752"/>
                <a:gd name="connsiteY79" fmla="*/ 1104900 h 1402080"/>
                <a:gd name="connsiteX80" fmla="*/ 717810 w 4634752"/>
                <a:gd name="connsiteY80" fmla="*/ 1089660 h 1402080"/>
                <a:gd name="connsiteX81" fmla="*/ 786390 w 4634752"/>
                <a:gd name="connsiteY81" fmla="*/ 1074420 h 1402080"/>
                <a:gd name="connsiteX82" fmla="*/ 893070 w 4634752"/>
                <a:gd name="connsiteY82" fmla="*/ 1043940 h 1402080"/>
                <a:gd name="connsiteX83" fmla="*/ 954030 w 4634752"/>
                <a:gd name="connsiteY83" fmla="*/ 1028700 h 1402080"/>
                <a:gd name="connsiteX84" fmla="*/ 1053090 w 4634752"/>
                <a:gd name="connsiteY84" fmla="*/ 998220 h 1402080"/>
                <a:gd name="connsiteX85" fmla="*/ 1281690 w 4634752"/>
                <a:gd name="connsiteY85" fmla="*/ 975360 h 1402080"/>
                <a:gd name="connsiteX86" fmla="*/ 1472190 w 4634752"/>
                <a:gd name="connsiteY86" fmla="*/ 982980 h 1402080"/>
                <a:gd name="connsiteX87" fmla="*/ 1525530 w 4634752"/>
                <a:gd name="connsiteY87" fmla="*/ 998220 h 1402080"/>
                <a:gd name="connsiteX88" fmla="*/ 1639830 w 4634752"/>
                <a:gd name="connsiteY88" fmla="*/ 1028700 h 1402080"/>
                <a:gd name="connsiteX89" fmla="*/ 1723650 w 4634752"/>
                <a:gd name="connsiteY89" fmla="*/ 1074420 h 1402080"/>
                <a:gd name="connsiteX90" fmla="*/ 1746510 w 4634752"/>
                <a:gd name="connsiteY90" fmla="*/ 1104900 h 1402080"/>
                <a:gd name="connsiteX91" fmla="*/ 1784610 w 4634752"/>
                <a:gd name="connsiteY91" fmla="*/ 1158240 h 1402080"/>
                <a:gd name="connsiteX92" fmla="*/ 1799850 w 4634752"/>
                <a:gd name="connsiteY92" fmla="*/ 1203960 h 1402080"/>
                <a:gd name="connsiteX93" fmla="*/ 1776990 w 4634752"/>
                <a:gd name="connsiteY93" fmla="*/ 1356360 h 1402080"/>
                <a:gd name="connsiteX94" fmla="*/ 1746510 w 4634752"/>
                <a:gd name="connsiteY94" fmla="*/ 1371600 h 1402080"/>
                <a:gd name="connsiteX95" fmla="*/ 1594110 w 4634752"/>
                <a:gd name="connsiteY95" fmla="*/ 1363980 h 1402080"/>
                <a:gd name="connsiteX96" fmla="*/ 1525530 w 4634752"/>
                <a:gd name="connsiteY96" fmla="*/ 1333500 h 1402080"/>
                <a:gd name="connsiteX97" fmla="*/ 1472190 w 4634752"/>
                <a:gd name="connsiteY97" fmla="*/ 1318260 h 1402080"/>
                <a:gd name="connsiteX98" fmla="*/ 1335030 w 4634752"/>
                <a:gd name="connsiteY98" fmla="*/ 1257300 h 1402080"/>
                <a:gd name="connsiteX99" fmla="*/ 1266450 w 4634752"/>
                <a:gd name="connsiteY99" fmla="*/ 1234440 h 1402080"/>
                <a:gd name="connsiteX100" fmla="*/ 1152150 w 4634752"/>
                <a:gd name="connsiteY100" fmla="*/ 1173480 h 1402080"/>
                <a:gd name="connsiteX101" fmla="*/ 1098810 w 4634752"/>
                <a:gd name="connsiteY101" fmla="*/ 1143000 h 1402080"/>
                <a:gd name="connsiteX102" fmla="*/ 1045470 w 4634752"/>
                <a:gd name="connsiteY102" fmla="*/ 1074420 h 1402080"/>
                <a:gd name="connsiteX103" fmla="*/ 1037850 w 4634752"/>
                <a:gd name="connsiteY103" fmla="*/ 1051560 h 1402080"/>
                <a:gd name="connsiteX104" fmla="*/ 1014990 w 4634752"/>
                <a:gd name="connsiteY104" fmla="*/ 1013460 h 1402080"/>
                <a:gd name="connsiteX105" fmla="*/ 984510 w 4634752"/>
                <a:gd name="connsiteY105" fmla="*/ 952500 h 1402080"/>
                <a:gd name="connsiteX106" fmla="*/ 961650 w 4634752"/>
                <a:gd name="connsiteY106" fmla="*/ 899160 h 1402080"/>
                <a:gd name="connsiteX107" fmla="*/ 1022610 w 4634752"/>
                <a:gd name="connsiteY107" fmla="*/ 868680 h 1402080"/>
                <a:gd name="connsiteX108" fmla="*/ 1517910 w 4634752"/>
                <a:gd name="connsiteY108" fmla="*/ 876300 h 1402080"/>
                <a:gd name="connsiteX109" fmla="*/ 1563630 w 4634752"/>
                <a:gd name="connsiteY109" fmla="*/ 891540 h 1402080"/>
                <a:gd name="connsiteX110" fmla="*/ 1632210 w 4634752"/>
                <a:gd name="connsiteY110" fmla="*/ 944880 h 1402080"/>
                <a:gd name="connsiteX111" fmla="*/ 1685550 w 4634752"/>
                <a:gd name="connsiteY111" fmla="*/ 990600 h 1402080"/>
                <a:gd name="connsiteX112" fmla="*/ 1708410 w 4634752"/>
                <a:gd name="connsiteY112" fmla="*/ 1021080 h 1402080"/>
                <a:gd name="connsiteX113" fmla="*/ 1731270 w 4634752"/>
                <a:gd name="connsiteY113" fmla="*/ 1043940 h 1402080"/>
                <a:gd name="connsiteX114" fmla="*/ 1754130 w 4634752"/>
                <a:gd name="connsiteY114" fmla="*/ 1089660 h 1402080"/>
                <a:gd name="connsiteX115" fmla="*/ 1784610 w 4634752"/>
                <a:gd name="connsiteY115" fmla="*/ 1127760 h 1402080"/>
                <a:gd name="connsiteX116" fmla="*/ 1815090 w 4634752"/>
                <a:gd name="connsiteY116" fmla="*/ 1188720 h 1402080"/>
                <a:gd name="connsiteX117" fmla="*/ 1830330 w 4634752"/>
                <a:gd name="connsiteY117" fmla="*/ 1219200 h 1402080"/>
                <a:gd name="connsiteX118" fmla="*/ 1876050 w 4634752"/>
                <a:gd name="connsiteY118" fmla="*/ 1272540 h 1402080"/>
                <a:gd name="connsiteX119" fmla="*/ 1883670 w 4634752"/>
                <a:gd name="connsiteY119" fmla="*/ 1295400 h 1402080"/>
                <a:gd name="connsiteX120" fmla="*/ 1944630 w 4634752"/>
                <a:gd name="connsiteY120" fmla="*/ 1363980 h 1402080"/>
                <a:gd name="connsiteX121" fmla="*/ 1967490 w 4634752"/>
                <a:gd name="connsiteY121" fmla="*/ 1379220 h 1402080"/>
                <a:gd name="connsiteX122" fmla="*/ 2066550 w 4634752"/>
                <a:gd name="connsiteY122" fmla="*/ 1402080 h 1402080"/>
                <a:gd name="connsiteX123" fmla="*/ 2257050 w 4634752"/>
                <a:gd name="connsiteY123" fmla="*/ 1386840 h 1402080"/>
                <a:gd name="connsiteX124" fmla="*/ 2363730 w 4634752"/>
                <a:gd name="connsiteY124" fmla="*/ 1363980 h 1402080"/>
                <a:gd name="connsiteX125" fmla="*/ 2409450 w 4634752"/>
                <a:gd name="connsiteY125" fmla="*/ 1348740 h 1402080"/>
                <a:gd name="connsiteX126" fmla="*/ 2493270 w 4634752"/>
                <a:gd name="connsiteY126" fmla="*/ 1295400 h 1402080"/>
                <a:gd name="connsiteX127" fmla="*/ 2531370 w 4634752"/>
                <a:gd name="connsiteY127" fmla="*/ 1264920 h 1402080"/>
                <a:gd name="connsiteX128" fmla="*/ 2592330 w 4634752"/>
                <a:gd name="connsiteY128" fmla="*/ 1188720 h 1402080"/>
                <a:gd name="connsiteX129" fmla="*/ 2622810 w 4634752"/>
                <a:gd name="connsiteY129" fmla="*/ 1005840 h 1402080"/>
                <a:gd name="connsiteX130" fmla="*/ 2561850 w 4634752"/>
                <a:gd name="connsiteY130" fmla="*/ 838200 h 1402080"/>
                <a:gd name="connsiteX131" fmla="*/ 2523750 w 4634752"/>
                <a:gd name="connsiteY131" fmla="*/ 754380 h 1402080"/>
                <a:gd name="connsiteX132" fmla="*/ 2462790 w 4634752"/>
                <a:gd name="connsiteY132" fmla="*/ 701040 h 1402080"/>
                <a:gd name="connsiteX133" fmla="*/ 2417070 w 4634752"/>
                <a:gd name="connsiteY133" fmla="*/ 678180 h 1402080"/>
                <a:gd name="connsiteX134" fmla="*/ 2394210 w 4634752"/>
                <a:gd name="connsiteY134" fmla="*/ 662940 h 1402080"/>
                <a:gd name="connsiteX135" fmla="*/ 2340870 w 4634752"/>
                <a:gd name="connsiteY135" fmla="*/ 647700 h 1402080"/>
                <a:gd name="connsiteX136" fmla="*/ 2089410 w 4634752"/>
                <a:gd name="connsiteY136" fmla="*/ 655320 h 1402080"/>
                <a:gd name="connsiteX137" fmla="*/ 2051310 w 4634752"/>
                <a:gd name="connsiteY137" fmla="*/ 678180 h 1402080"/>
                <a:gd name="connsiteX138" fmla="*/ 2005590 w 4634752"/>
                <a:gd name="connsiteY138" fmla="*/ 701040 h 1402080"/>
                <a:gd name="connsiteX139" fmla="*/ 1883670 w 4634752"/>
                <a:gd name="connsiteY139" fmla="*/ 784860 h 1402080"/>
                <a:gd name="connsiteX140" fmla="*/ 1815090 w 4634752"/>
                <a:gd name="connsiteY140" fmla="*/ 861060 h 1402080"/>
                <a:gd name="connsiteX141" fmla="*/ 1792230 w 4634752"/>
                <a:gd name="connsiteY141" fmla="*/ 899160 h 1402080"/>
                <a:gd name="connsiteX142" fmla="*/ 1754130 w 4634752"/>
                <a:gd name="connsiteY142" fmla="*/ 937260 h 1402080"/>
                <a:gd name="connsiteX143" fmla="*/ 1731270 w 4634752"/>
                <a:gd name="connsiteY143" fmla="*/ 975360 h 1402080"/>
                <a:gd name="connsiteX144" fmla="*/ 1677930 w 4634752"/>
                <a:gd name="connsiteY144" fmla="*/ 1036320 h 1402080"/>
                <a:gd name="connsiteX145" fmla="*/ 1632210 w 4634752"/>
                <a:gd name="connsiteY145" fmla="*/ 1066800 h 1402080"/>
                <a:gd name="connsiteX146" fmla="*/ 1586490 w 4634752"/>
                <a:gd name="connsiteY146" fmla="*/ 1104900 h 1402080"/>
                <a:gd name="connsiteX147" fmla="*/ 1571250 w 4634752"/>
                <a:gd name="connsiteY147" fmla="*/ 1066800 h 1402080"/>
                <a:gd name="connsiteX148" fmla="*/ 1578870 w 4634752"/>
                <a:gd name="connsiteY148" fmla="*/ 952500 h 1402080"/>
                <a:gd name="connsiteX149" fmla="*/ 1647450 w 4634752"/>
                <a:gd name="connsiteY149" fmla="*/ 853440 h 1402080"/>
                <a:gd name="connsiteX150" fmla="*/ 1677930 w 4634752"/>
                <a:gd name="connsiteY150" fmla="*/ 815340 h 1402080"/>
                <a:gd name="connsiteX151" fmla="*/ 1716030 w 4634752"/>
                <a:gd name="connsiteY151" fmla="*/ 784860 h 1402080"/>
                <a:gd name="connsiteX152" fmla="*/ 1784610 w 4634752"/>
                <a:gd name="connsiteY152" fmla="*/ 731520 h 1402080"/>
                <a:gd name="connsiteX153" fmla="*/ 1830330 w 4634752"/>
                <a:gd name="connsiteY153" fmla="*/ 701040 h 1402080"/>
                <a:gd name="connsiteX154" fmla="*/ 1868430 w 4634752"/>
                <a:gd name="connsiteY154" fmla="*/ 693420 h 1402080"/>
                <a:gd name="connsiteX155" fmla="*/ 2043690 w 4634752"/>
                <a:gd name="connsiteY155" fmla="*/ 655320 h 1402080"/>
                <a:gd name="connsiteX156" fmla="*/ 2226570 w 4634752"/>
                <a:gd name="connsiteY156" fmla="*/ 678180 h 1402080"/>
                <a:gd name="connsiteX157" fmla="*/ 2249430 w 4634752"/>
                <a:gd name="connsiteY157" fmla="*/ 708660 h 1402080"/>
                <a:gd name="connsiteX158" fmla="*/ 2310390 w 4634752"/>
                <a:gd name="connsiteY158" fmla="*/ 754380 h 1402080"/>
                <a:gd name="connsiteX159" fmla="*/ 2356110 w 4634752"/>
                <a:gd name="connsiteY159" fmla="*/ 830580 h 1402080"/>
                <a:gd name="connsiteX160" fmla="*/ 2378970 w 4634752"/>
                <a:gd name="connsiteY160" fmla="*/ 883920 h 1402080"/>
                <a:gd name="connsiteX161" fmla="*/ 2478030 w 4634752"/>
                <a:gd name="connsiteY161" fmla="*/ 1028700 h 1402080"/>
                <a:gd name="connsiteX162" fmla="*/ 2538990 w 4634752"/>
                <a:gd name="connsiteY162" fmla="*/ 1104900 h 1402080"/>
                <a:gd name="connsiteX163" fmla="*/ 2561850 w 4634752"/>
                <a:gd name="connsiteY163" fmla="*/ 1112520 h 1402080"/>
                <a:gd name="connsiteX164" fmla="*/ 2599950 w 4634752"/>
                <a:gd name="connsiteY164" fmla="*/ 1127760 h 1402080"/>
                <a:gd name="connsiteX165" fmla="*/ 2630430 w 4634752"/>
                <a:gd name="connsiteY165" fmla="*/ 1135380 h 1402080"/>
                <a:gd name="connsiteX166" fmla="*/ 2798070 w 4634752"/>
                <a:gd name="connsiteY166" fmla="*/ 1120140 h 1402080"/>
                <a:gd name="connsiteX167" fmla="*/ 2828550 w 4634752"/>
                <a:gd name="connsiteY167" fmla="*/ 1104900 h 1402080"/>
                <a:gd name="connsiteX168" fmla="*/ 2866650 w 4634752"/>
                <a:gd name="connsiteY168" fmla="*/ 1097280 h 1402080"/>
                <a:gd name="connsiteX169" fmla="*/ 2958090 w 4634752"/>
                <a:gd name="connsiteY169" fmla="*/ 1051560 h 1402080"/>
                <a:gd name="connsiteX170" fmla="*/ 3072390 w 4634752"/>
                <a:gd name="connsiteY170" fmla="*/ 982980 h 1402080"/>
                <a:gd name="connsiteX171" fmla="*/ 3125730 w 4634752"/>
                <a:gd name="connsiteY171" fmla="*/ 914400 h 1402080"/>
                <a:gd name="connsiteX172" fmla="*/ 3171450 w 4634752"/>
                <a:gd name="connsiteY172" fmla="*/ 853440 h 1402080"/>
                <a:gd name="connsiteX173" fmla="*/ 3179070 w 4634752"/>
                <a:gd name="connsiteY173" fmla="*/ 815340 h 1402080"/>
                <a:gd name="connsiteX174" fmla="*/ 3186690 w 4634752"/>
                <a:gd name="connsiteY174" fmla="*/ 792480 h 1402080"/>
                <a:gd name="connsiteX175" fmla="*/ 3194310 w 4634752"/>
                <a:gd name="connsiteY175" fmla="*/ 762000 h 1402080"/>
                <a:gd name="connsiteX176" fmla="*/ 3179070 w 4634752"/>
                <a:gd name="connsiteY176" fmla="*/ 601980 h 1402080"/>
                <a:gd name="connsiteX177" fmla="*/ 3163830 w 4634752"/>
                <a:gd name="connsiteY177" fmla="*/ 579120 h 1402080"/>
                <a:gd name="connsiteX178" fmla="*/ 3156210 w 4634752"/>
                <a:gd name="connsiteY178" fmla="*/ 556260 h 1402080"/>
                <a:gd name="connsiteX179" fmla="*/ 3133350 w 4634752"/>
                <a:gd name="connsiteY179" fmla="*/ 548640 h 1402080"/>
                <a:gd name="connsiteX180" fmla="*/ 3072390 w 4634752"/>
                <a:gd name="connsiteY180" fmla="*/ 495300 h 1402080"/>
                <a:gd name="connsiteX181" fmla="*/ 3057150 w 4634752"/>
                <a:gd name="connsiteY181" fmla="*/ 472440 h 1402080"/>
                <a:gd name="connsiteX182" fmla="*/ 2996190 w 4634752"/>
                <a:gd name="connsiteY182" fmla="*/ 441960 h 1402080"/>
                <a:gd name="connsiteX183" fmla="*/ 2958090 w 4634752"/>
                <a:gd name="connsiteY183" fmla="*/ 426720 h 1402080"/>
                <a:gd name="connsiteX184" fmla="*/ 2897130 w 4634752"/>
                <a:gd name="connsiteY184" fmla="*/ 411480 h 1402080"/>
                <a:gd name="connsiteX185" fmla="*/ 2820930 w 4634752"/>
                <a:gd name="connsiteY185" fmla="*/ 434340 h 1402080"/>
                <a:gd name="connsiteX186" fmla="*/ 2790450 w 4634752"/>
                <a:gd name="connsiteY186" fmla="*/ 472440 h 1402080"/>
                <a:gd name="connsiteX187" fmla="*/ 2721870 w 4634752"/>
                <a:gd name="connsiteY187" fmla="*/ 594360 h 1402080"/>
                <a:gd name="connsiteX188" fmla="*/ 2691390 w 4634752"/>
                <a:gd name="connsiteY188" fmla="*/ 640080 h 1402080"/>
                <a:gd name="connsiteX189" fmla="*/ 2668530 w 4634752"/>
                <a:gd name="connsiteY189" fmla="*/ 693420 h 1402080"/>
                <a:gd name="connsiteX190" fmla="*/ 2638050 w 4634752"/>
                <a:gd name="connsiteY190" fmla="*/ 739140 h 1402080"/>
                <a:gd name="connsiteX191" fmla="*/ 2615190 w 4634752"/>
                <a:gd name="connsiteY191" fmla="*/ 777240 h 1402080"/>
                <a:gd name="connsiteX192" fmla="*/ 2584710 w 4634752"/>
                <a:gd name="connsiteY192" fmla="*/ 822960 h 1402080"/>
                <a:gd name="connsiteX193" fmla="*/ 2508510 w 4634752"/>
                <a:gd name="connsiteY193" fmla="*/ 937260 h 1402080"/>
                <a:gd name="connsiteX194" fmla="*/ 2455170 w 4634752"/>
                <a:gd name="connsiteY194" fmla="*/ 967740 h 1402080"/>
                <a:gd name="connsiteX195" fmla="*/ 2401830 w 4634752"/>
                <a:gd name="connsiteY195" fmla="*/ 990600 h 1402080"/>
                <a:gd name="connsiteX196" fmla="*/ 2249430 w 4634752"/>
                <a:gd name="connsiteY196" fmla="*/ 952500 h 1402080"/>
                <a:gd name="connsiteX197" fmla="*/ 2234190 w 4634752"/>
                <a:gd name="connsiteY197" fmla="*/ 899160 h 1402080"/>
                <a:gd name="connsiteX198" fmla="*/ 2241810 w 4634752"/>
                <a:gd name="connsiteY198" fmla="*/ 762000 h 1402080"/>
                <a:gd name="connsiteX199" fmla="*/ 2295150 w 4634752"/>
                <a:gd name="connsiteY199" fmla="*/ 670560 h 1402080"/>
                <a:gd name="connsiteX200" fmla="*/ 2348490 w 4634752"/>
                <a:gd name="connsiteY200" fmla="*/ 594360 h 1402080"/>
                <a:gd name="connsiteX201" fmla="*/ 2424690 w 4634752"/>
                <a:gd name="connsiteY201" fmla="*/ 541020 h 1402080"/>
                <a:gd name="connsiteX202" fmla="*/ 2516130 w 4634752"/>
                <a:gd name="connsiteY202" fmla="*/ 495300 h 1402080"/>
                <a:gd name="connsiteX203" fmla="*/ 2615190 w 4634752"/>
                <a:gd name="connsiteY203" fmla="*/ 472440 h 1402080"/>
                <a:gd name="connsiteX204" fmla="*/ 2828550 w 4634752"/>
                <a:gd name="connsiteY204" fmla="*/ 480060 h 1402080"/>
                <a:gd name="connsiteX205" fmla="*/ 2859030 w 4634752"/>
                <a:gd name="connsiteY205" fmla="*/ 487680 h 1402080"/>
                <a:gd name="connsiteX206" fmla="*/ 2897130 w 4634752"/>
                <a:gd name="connsiteY206" fmla="*/ 510540 h 1402080"/>
                <a:gd name="connsiteX207" fmla="*/ 2980950 w 4634752"/>
                <a:gd name="connsiteY207" fmla="*/ 548640 h 1402080"/>
                <a:gd name="connsiteX208" fmla="*/ 3110490 w 4634752"/>
                <a:gd name="connsiteY208" fmla="*/ 670560 h 1402080"/>
                <a:gd name="connsiteX209" fmla="*/ 3148590 w 4634752"/>
                <a:gd name="connsiteY209" fmla="*/ 723900 h 1402080"/>
                <a:gd name="connsiteX210" fmla="*/ 3270510 w 4634752"/>
                <a:gd name="connsiteY210" fmla="*/ 853440 h 1402080"/>
                <a:gd name="connsiteX211" fmla="*/ 3308610 w 4634752"/>
                <a:gd name="connsiteY211" fmla="*/ 891540 h 1402080"/>
                <a:gd name="connsiteX212" fmla="*/ 3354330 w 4634752"/>
                <a:gd name="connsiteY212" fmla="*/ 944880 h 1402080"/>
                <a:gd name="connsiteX213" fmla="*/ 3400050 w 4634752"/>
                <a:gd name="connsiteY213" fmla="*/ 975360 h 1402080"/>
                <a:gd name="connsiteX214" fmla="*/ 3613410 w 4634752"/>
                <a:gd name="connsiteY214" fmla="*/ 1112520 h 1402080"/>
                <a:gd name="connsiteX215" fmla="*/ 3697230 w 4634752"/>
                <a:gd name="connsiteY215" fmla="*/ 1150620 h 1402080"/>
                <a:gd name="connsiteX216" fmla="*/ 3918210 w 4634752"/>
                <a:gd name="connsiteY216" fmla="*/ 1173480 h 1402080"/>
                <a:gd name="connsiteX217" fmla="*/ 4085850 w 4634752"/>
                <a:gd name="connsiteY217" fmla="*/ 1150620 h 1402080"/>
                <a:gd name="connsiteX218" fmla="*/ 4215390 w 4634752"/>
                <a:gd name="connsiteY218" fmla="*/ 1104900 h 1402080"/>
                <a:gd name="connsiteX219" fmla="*/ 4451610 w 4634752"/>
                <a:gd name="connsiteY219" fmla="*/ 975360 h 1402080"/>
                <a:gd name="connsiteX220" fmla="*/ 4558290 w 4634752"/>
                <a:gd name="connsiteY220" fmla="*/ 891540 h 1402080"/>
                <a:gd name="connsiteX221" fmla="*/ 4634490 w 4634752"/>
                <a:gd name="connsiteY221" fmla="*/ 708660 h 1402080"/>
                <a:gd name="connsiteX222" fmla="*/ 4588770 w 4634752"/>
                <a:gd name="connsiteY222" fmla="*/ 464820 h 1402080"/>
                <a:gd name="connsiteX223" fmla="*/ 4512570 w 4634752"/>
                <a:gd name="connsiteY223" fmla="*/ 335280 h 1402080"/>
                <a:gd name="connsiteX224" fmla="*/ 4268730 w 4634752"/>
                <a:gd name="connsiteY224" fmla="*/ 76200 h 1402080"/>
                <a:gd name="connsiteX225" fmla="*/ 4192530 w 4634752"/>
                <a:gd name="connsiteY225" fmla="*/ 38100 h 1402080"/>
                <a:gd name="connsiteX226" fmla="*/ 4078230 w 4634752"/>
                <a:gd name="connsiteY226" fmla="*/ 0 h 1402080"/>
                <a:gd name="connsiteX227" fmla="*/ 3971550 w 4634752"/>
                <a:gd name="connsiteY227" fmla="*/ 68580 h 1402080"/>
                <a:gd name="connsiteX228" fmla="*/ 3849630 w 4634752"/>
                <a:gd name="connsiteY228" fmla="*/ 266700 h 1402080"/>
                <a:gd name="connsiteX229" fmla="*/ 3811530 w 4634752"/>
                <a:gd name="connsiteY229" fmla="*/ 388620 h 1402080"/>
                <a:gd name="connsiteX230" fmla="*/ 3796290 w 4634752"/>
                <a:gd name="connsiteY230" fmla="*/ 701040 h 1402080"/>
                <a:gd name="connsiteX231" fmla="*/ 3826770 w 4634752"/>
                <a:gd name="connsiteY231" fmla="*/ 739140 h 1402080"/>
                <a:gd name="connsiteX232" fmla="*/ 3948690 w 4634752"/>
                <a:gd name="connsiteY232" fmla="*/ 800100 h 1402080"/>
                <a:gd name="connsiteX233" fmla="*/ 4200150 w 4634752"/>
                <a:gd name="connsiteY233" fmla="*/ 762000 h 1402080"/>
                <a:gd name="connsiteX234" fmla="*/ 4223010 w 4634752"/>
                <a:gd name="connsiteY234" fmla="*/ 723900 h 1402080"/>
                <a:gd name="connsiteX235" fmla="*/ 4215390 w 4634752"/>
                <a:gd name="connsiteY235" fmla="*/ 609600 h 1402080"/>
                <a:gd name="connsiteX236" fmla="*/ 4101090 w 4634752"/>
                <a:gd name="connsiteY236" fmla="*/ 449580 h 1402080"/>
                <a:gd name="connsiteX237" fmla="*/ 4009650 w 4634752"/>
                <a:gd name="connsiteY237" fmla="*/ 411480 h 1402080"/>
                <a:gd name="connsiteX238" fmla="*/ 3925830 w 4634752"/>
                <a:gd name="connsiteY238" fmla="*/ 426720 h 1402080"/>
                <a:gd name="connsiteX239" fmla="*/ 3880110 w 4634752"/>
                <a:gd name="connsiteY239" fmla="*/ 472440 h 1402080"/>
                <a:gd name="connsiteX240" fmla="*/ 3819150 w 4634752"/>
                <a:gd name="connsiteY240" fmla="*/ 548640 h 1402080"/>
                <a:gd name="connsiteX241" fmla="*/ 3712470 w 4634752"/>
                <a:gd name="connsiteY241" fmla="*/ 754380 h 1402080"/>
                <a:gd name="connsiteX242" fmla="*/ 3689610 w 4634752"/>
                <a:gd name="connsiteY242" fmla="*/ 868680 h 1402080"/>
                <a:gd name="connsiteX243" fmla="*/ 3681990 w 4634752"/>
                <a:gd name="connsiteY243" fmla="*/ 922020 h 1402080"/>
                <a:gd name="connsiteX244" fmla="*/ 3712470 w 4634752"/>
                <a:gd name="connsiteY244" fmla="*/ 998220 h 1402080"/>
                <a:gd name="connsiteX245" fmla="*/ 3758190 w 4634752"/>
                <a:gd name="connsiteY245" fmla="*/ 1005840 h 1402080"/>
                <a:gd name="connsiteX246" fmla="*/ 3963930 w 4634752"/>
                <a:gd name="connsiteY246" fmla="*/ 929640 h 1402080"/>
                <a:gd name="connsiteX247" fmla="*/ 3986790 w 4634752"/>
                <a:gd name="connsiteY247" fmla="*/ 861060 h 1402080"/>
                <a:gd name="connsiteX248" fmla="*/ 3971550 w 4634752"/>
                <a:gd name="connsiteY248" fmla="*/ 594360 h 1402080"/>
                <a:gd name="connsiteX249" fmla="*/ 3918210 w 4634752"/>
                <a:gd name="connsiteY249" fmla="*/ 510540 h 1402080"/>
                <a:gd name="connsiteX250" fmla="*/ 3796290 w 4634752"/>
                <a:gd name="connsiteY250" fmla="*/ 419100 h 1402080"/>
                <a:gd name="connsiteX251" fmla="*/ 3590550 w 4634752"/>
                <a:gd name="connsiteY251" fmla="*/ 381000 h 1402080"/>
                <a:gd name="connsiteX252" fmla="*/ 3491490 w 4634752"/>
                <a:gd name="connsiteY252" fmla="*/ 388620 h 1402080"/>
                <a:gd name="connsiteX253" fmla="*/ 3369570 w 4634752"/>
                <a:gd name="connsiteY253" fmla="*/ 434340 h 1402080"/>
                <a:gd name="connsiteX254" fmla="*/ 3262890 w 4634752"/>
                <a:gd name="connsiteY254" fmla="*/ 487680 h 1402080"/>
                <a:gd name="connsiteX255" fmla="*/ 3072390 w 4634752"/>
                <a:gd name="connsiteY255" fmla="*/ 640080 h 1402080"/>
                <a:gd name="connsiteX256" fmla="*/ 3026670 w 4634752"/>
                <a:gd name="connsiteY256" fmla="*/ 685800 h 1402080"/>
                <a:gd name="connsiteX257" fmla="*/ 3003810 w 4634752"/>
                <a:gd name="connsiteY257" fmla="*/ 739140 h 1402080"/>
                <a:gd name="connsiteX258" fmla="*/ 2980950 w 4634752"/>
                <a:gd name="connsiteY258" fmla="*/ 784860 h 1402080"/>
                <a:gd name="connsiteX259" fmla="*/ 2965710 w 4634752"/>
                <a:gd name="connsiteY259" fmla="*/ 845820 h 1402080"/>
                <a:gd name="connsiteX260" fmla="*/ 3095250 w 4634752"/>
                <a:gd name="connsiteY260" fmla="*/ 1089660 h 1402080"/>
                <a:gd name="connsiteX261" fmla="*/ 3171450 w 4634752"/>
                <a:gd name="connsiteY261" fmla="*/ 1104900 h 1402080"/>
                <a:gd name="connsiteX262" fmla="*/ 3361950 w 4634752"/>
                <a:gd name="connsiteY262" fmla="*/ 1059180 h 1402080"/>
                <a:gd name="connsiteX263" fmla="*/ 3392430 w 4634752"/>
                <a:gd name="connsiteY263" fmla="*/ 990600 h 1402080"/>
                <a:gd name="connsiteX264" fmla="*/ 3445770 w 4634752"/>
                <a:gd name="connsiteY264" fmla="*/ 739140 h 1402080"/>
                <a:gd name="connsiteX265" fmla="*/ 3506730 w 4634752"/>
                <a:gd name="connsiteY265" fmla="*/ 624840 h 1402080"/>
                <a:gd name="connsiteX266" fmla="*/ 3529590 w 4634752"/>
                <a:gd name="connsiteY266" fmla="*/ 586740 h 1402080"/>
                <a:gd name="connsiteX267" fmla="*/ 3567690 w 4634752"/>
                <a:gd name="connsiteY267" fmla="*/ 472440 h 1402080"/>
                <a:gd name="connsiteX268" fmla="*/ 3552450 w 4634752"/>
                <a:gd name="connsiteY268" fmla="*/ 289560 h 1402080"/>
                <a:gd name="connsiteX269" fmla="*/ 3476250 w 4634752"/>
                <a:gd name="connsiteY269" fmla="*/ 190500 h 1402080"/>
                <a:gd name="connsiteX270" fmla="*/ 3308610 w 4634752"/>
                <a:gd name="connsiteY270" fmla="*/ 99060 h 1402080"/>
                <a:gd name="connsiteX271" fmla="*/ 3217170 w 4634752"/>
                <a:gd name="connsiteY271" fmla="*/ 76200 h 1402080"/>
                <a:gd name="connsiteX272" fmla="*/ 2996190 w 4634752"/>
                <a:gd name="connsiteY272" fmla="*/ 106680 h 1402080"/>
                <a:gd name="connsiteX273" fmla="*/ 2859030 w 4634752"/>
                <a:gd name="connsiteY273" fmla="*/ 182880 h 1402080"/>
                <a:gd name="connsiteX274" fmla="*/ 2630430 w 4634752"/>
                <a:gd name="connsiteY274" fmla="*/ 304800 h 1402080"/>
                <a:gd name="connsiteX275" fmla="*/ 2592330 w 4634752"/>
                <a:gd name="connsiteY275" fmla="*/ 327660 h 1402080"/>
                <a:gd name="connsiteX276" fmla="*/ 2516130 w 4634752"/>
                <a:gd name="connsiteY276" fmla="*/ 419100 h 1402080"/>
                <a:gd name="connsiteX277" fmla="*/ 2508510 w 4634752"/>
                <a:gd name="connsiteY277" fmla="*/ 472440 h 1402080"/>
                <a:gd name="connsiteX278" fmla="*/ 2500890 w 4634752"/>
                <a:gd name="connsiteY278" fmla="*/ 510540 h 1402080"/>
                <a:gd name="connsiteX279" fmla="*/ 2554230 w 4634752"/>
                <a:gd name="connsiteY279" fmla="*/ 640080 h 1402080"/>
                <a:gd name="connsiteX280" fmla="*/ 2721870 w 4634752"/>
                <a:gd name="connsiteY280" fmla="*/ 762000 h 1402080"/>
                <a:gd name="connsiteX281" fmla="*/ 2813310 w 4634752"/>
                <a:gd name="connsiteY281" fmla="*/ 792480 h 1402080"/>
                <a:gd name="connsiteX282" fmla="*/ 2874270 w 4634752"/>
                <a:gd name="connsiteY282" fmla="*/ 815340 h 1402080"/>
                <a:gd name="connsiteX283" fmla="*/ 2996190 w 4634752"/>
                <a:gd name="connsiteY283" fmla="*/ 845820 h 1402080"/>
                <a:gd name="connsiteX284" fmla="*/ 3156210 w 4634752"/>
                <a:gd name="connsiteY284" fmla="*/ 830580 h 1402080"/>
                <a:gd name="connsiteX285" fmla="*/ 3445770 w 4634752"/>
                <a:gd name="connsiteY285" fmla="*/ 739140 h 1402080"/>
                <a:gd name="connsiteX286" fmla="*/ 3529590 w 4634752"/>
                <a:gd name="connsiteY286" fmla="*/ 693420 h 1402080"/>
                <a:gd name="connsiteX287" fmla="*/ 3613410 w 4634752"/>
                <a:gd name="connsiteY287" fmla="*/ 609600 h 1402080"/>
                <a:gd name="connsiteX288" fmla="*/ 3636270 w 4634752"/>
                <a:gd name="connsiteY288" fmla="*/ 594360 h 1402080"/>
                <a:gd name="connsiteX289" fmla="*/ 3697230 w 4634752"/>
                <a:gd name="connsiteY289" fmla="*/ 586740 h 1402080"/>
                <a:gd name="connsiteX290" fmla="*/ 3834390 w 4634752"/>
                <a:gd name="connsiteY290" fmla="*/ 670560 h 1402080"/>
                <a:gd name="connsiteX291" fmla="*/ 3910590 w 4634752"/>
                <a:gd name="connsiteY291" fmla="*/ 723900 h 1402080"/>
                <a:gd name="connsiteX292" fmla="*/ 4047750 w 4634752"/>
                <a:gd name="connsiteY292" fmla="*/ 868680 h 1402080"/>
                <a:gd name="connsiteX293" fmla="*/ 4101090 w 4634752"/>
                <a:gd name="connsiteY293" fmla="*/ 998220 h 1402080"/>
                <a:gd name="connsiteX294" fmla="*/ 4070610 w 4634752"/>
                <a:gd name="connsiteY294" fmla="*/ 1089660 h 1402080"/>
                <a:gd name="connsiteX295" fmla="*/ 3902970 w 4634752"/>
                <a:gd name="connsiteY295" fmla="*/ 1120140 h 1402080"/>
                <a:gd name="connsiteX296" fmla="*/ 3377190 w 4634752"/>
                <a:gd name="connsiteY296" fmla="*/ 1089660 h 1402080"/>
                <a:gd name="connsiteX297" fmla="*/ 3240030 w 4634752"/>
                <a:gd name="connsiteY297" fmla="*/ 1036320 h 1402080"/>
                <a:gd name="connsiteX298" fmla="*/ 3171450 w 4634752"/>
                <a:gd name="connsiteY298" fmla="*/ 1005840 h 1402080"/>
                <a:gd name="connsiteX299" fmla="*/ 3110490 w 4634752"/>
                <a:gd name="connsiteY299" fmla="*/ 967740 h 1402080"/>
                <a:gd name="connsiteX300" fmla="*/ 2980950 w 4634752"/>
                <a:gd name="connsiteY300" fmla="*/ 922020 h 1402080"/>
                <a:gd name="connsiteX301" fmla="*/ 2919990 w 4634752"/>
                <a:gd name="connsiteY301" fmla="*/ 929640 h 1402080"/>
                <a:gd name="connsiteX302" fmla="*/ 2897130 w 4634752"/>
                <a:gd name="connsiteY302" fmla="*/ 982980 h 1402080"/>
                <a:gd name="connsiteX303" fmla="*/ 2874270 w 4634752"/>
                <a:gd name="connsiteY303" fmla="*/ 1028700 h 1402080"/>
                <a:gd name="connsiteX304" fmla="*/ 2828550 w 4634752"/>
                <a:gd name="connsiteY304" fmla="*/ 1196340 h 1402080"/>
                <a:gd name="connsiteX305" fmla="*/ 2843790 w 4634752"/>
                <a:gd name="connsiteY305" fmla="*/ 1287780 h 1402080"/>
                <a:gd name="connsiteX306" fmla="*/ 2881890 w 4634752"/>
                <a:gd name="connsiteY306" fmla="*/ 1303020 h 1402080"/>
                <a:gd name="connsiteX307" fmla="*/ 3369570 w 4634752"/>
                <a:gd name="connsiteY307" fmla="*/ 1272540 h 1402080"/>
                <a:gd name="connsiteX308" fmla="*/ 3499110 w 4634752"/>
                <a:gd name="connsiteY308" fmla="*/ 1257300 h 1402080"/>
                <a:gd name="connsiteX309" fmla="*/ 3712470 w 4634752"/>
                <a:gd name="connsiteY309" fmla="*/ 1226820 h 1402080"/>
                <a:gd name="connsiteX310" fmla="*/ 3834390 w 4634752"/>
                <a:gd name="connsiteY310" fmla="*/ 1173480 h 1402080"/>
                <a:gd name="connsiteX311" fmla="*/ 4009650 w 4634752"/>
                <a:gd name="connsiteY311" fmla="*/ 1089660 h 1402080"/>
                <a:gd name="connsiteX312" fmla="*/ 4108710 w 4634752"/>
                <a:gd name="connsiteY312" fmla="*/ 1059180 h 1402080"/>
                <a:gd name="connsiteX313" fmla="*/ 4230630 w 4634752"/>
                <a:gd name="connsiteY313" fmla="*/ 1043940 h 1402080"/>
                <a:gd name="connsiteX314" fmla="*/ 4344930 w 4634752"/>
                <a:gd name="connsiteY314" fmla="*/ 1074420 h 1402080"/>
                <a:gd name="connsiteX315" fmla="*/ 4352550 w 4634752"/>
                <a:gd name="connsiteY315" fmla="*/ 1097280 h 1402080"/>
                <a:gd name="connsiteX316" fmla="*/ 4337310 w 4634752"/>
                <a:gd name="connsiteY316" fmla="*/ 1150620 h 1402080"/>
                <a:gd name="connsiteX317" fmla="*/ 4177290 w 4634752"/>
                <a:gd name="connsiteY317" fmla="*/ 1181100 h 1402080"/>
                <a:gd name="connsiteX318" fmla="*/ 3788670 w 4634752"/>
                <a:gd name="connsiteY318" fmla="*/ 1143000 h 1402080"/>
                <a:gd name="connsiteX319" fmla="*/ 3659130 w 4634752"/>
                <a:gd name="connsiteY319" fmla="*/ 1120140 h 1402080"/>
                <a:gd name="connsiteX320" fmla="*/ 3514350 w 4634752"/>
                <a:gd name="connsiteY320" fmla="*/ 1104900 h 1402080"/>
                <a:gd name="connsiteX321" fmla="*/ 3255270 w 4634752"/>
                <a:gd name="connsiteY321" fmla="*/ 1074420 h 1402080"/>
                <a:gd name="connsiteX322" fmla="*/ 3140970 w 4634752"/>
                <a:gd name="connsiteY322" fmla="*/ 1059180 h 1402080"/>
                <a:gd name="connsiteX323" fmla="*/ 2798070 w 4634752"/>
                <a:gd name="connsiteY323" fmla="*/ 967740 h 1402080"/>
                <a:gd name="connsiteX324" fmla="*/ 2653290 w 4634752"/>
                <a:gd name="connsiteY324" fmla="*/ 914400 h 1402080"/>
                <a:gd name="connsiteX325" fmla="*/ 2516130 w 4634752"/>
                <a:gd name="connsiteY325" fmla="*/ 883920 h 1402080"/>
                <a:gd name="connsiteX326" fmla="*/ 2394210 w 4634752"/>
                <a:gd name="connsiteY326" fmla="*/ 853440 h 1402080"/>
                <a:gd name="connsiteX327" fmla="*/ 2142750 w 4634752"/>
                <a:gd name="connsiteY327" fmla="*/ 792480 h 1402080"/>
                <a:gd name="connsiteX328" fmla="*/ 1906530 w 4634752"/>
                <a:gd name="connsiteY328" fmla="*/ 716280 h 1402080"/>
                <a:gd name="connsiteX329" fmla="*/ 1822710 w 4634752"/>
                <a:gd name="connsiteY329" fmla="*/ 678180 h 1402080"/>
                <a:gd name="connsiteX330" fmla="*/ 1761750 w 4634752"/>
                <a:gd name="connsiteY330" fmla="*/ 655320 h 1402080"/>
                <a:gd name="connsiteX331" fmla="*/ 1738890 w 4634752"/>
                <a:gd name="connsiteY331" fmla="*/ 777240 h 1402080"/>
                <a:gd name="connsiteX332" fmla="*/ 1754130 w 4634752"/>
                <a:gd name="connsiteY332" fmla="*/ 876300 h 1402080"/>
                <a:gd name="connsiteX333" fmla="*/ 1876050 w 4634752"/>
                <a:gd name="connsiteY333" fmla="*/ 1150620 h 1402080"/>
                <a:gd name="connsiteX334" fmla="*/ 1982730 w 4634752"/>
                <a:gd name="connsiteY334" fmla="*/ 1287780 h 1402080"/>
                <a:gd name="connsiteX335" fmla="*/ 2142750 w 4634752"/>
                <a:gd name="connsiteY335" fmla="*/ 1356360 h 1402080"/>
                <a:gd name="connsiteX336" fmla="*/ 2257050 w 4634752"/>
                <a:gd name="connsiteY336" fmla="*/ 1348740 h 1402080"/>
                <a:gd name="connsiteX337" fmla="*/ 2363730 w 4634752"/>
                <a:gd name="connsiteY337" fmla="*/ 1287780 h 1402080"/>
                <a:gd name="connsiteX338" fmla="*/ 2447550 w 4634752"/>
                <a:gd name="connsiteY338" fmla="*/ 1120140 h 1402080"/>
                <a:gd name="connsiteX339" fmla="*/ 2455170 w 4634752"/>
                <a:gd name="connsiteY339" fmla="*/ 967740 h 1402080"/>
                <a:gd name="connsiteX340" fmla="*/ 2439930 w 4634752"/>
                <a:gd name="connsiteY340" fmla="*/ 853440 h 1402080"/>
                <a:gd name="connsiteX341" fmla="*/ 2371350 w 4634752"/>
                <a:gd name="connsiteY341" fmla="*/ 731520 h 1402080"/>
                <a:gd name="connsiteX342" fmla="*/ 2211330 w 4634752"/>
                <a:gd name="connsiteY342" fmla="*/ 556260 h 1402080"/>
                <a:gd name="connsiteX343" fmla="*/ 2119890 w 4634752"/>
                <a:gd name="connsiteY343" fmla="*/ 487680 h 1402080"/>
                <a:gd name="connsiteX344" fmla="*/ 2013210 w 4634752"/>
                <a:gd name="connsiteY344" fmla="*/ 449580 h 1402080"/>
                <a:gd name="connsiteX345" fmla="*/ 1952250 w 4634752"/>
                <a:gd name="connsiteY345" fmla="*/ 411480 h 1402080"/>
                <a:gd name="connsiteX346" fmla="*/ 1914150 w 4634752"/>
                <a:gd name="connsiteY346" fmla="*/ 403860 h 1402080"/>
                <a:gd name="connsiteX347" fmla="*/ 1784610 w 4634752"/>
                <a:gd name="connsiteY347" fmla="*/ 381000 h 1402080"/>
                <a:gd name="connsiteX348" fmla="*/ 1746510 w 4634752"/>
                <a:gd name="connsiteY348" fmla="*/ 388620 h 1402080"/>
                <a:gd name="connsiteX349" fmla="*/ 1601730 w 4634752"/>
                <a:gd name="connsiteY349" fmla="*/ 457200 h 1402080"/>
                <a:gd name="connsiteX350" fmla="*/ 1525530 w 4634752"/>
                <a:gd name="connsiteY350" fmla="*/ 495300 h 1402080"/>
                <a:gd name="connsiteX351" fmla="*/ 1502670 w 4634752"/>
                <a:gd name="connsiteY351" fmla="*/ 502920 h 1402080"/>
                <a:gd name="connsiteX352" fmla="*/ 1449330 w 4634752"/>
                <a:gd name="connsiteY352" fmla="*/ 533400 h 1402080"/>
                <a:gd name="connsiteX353" fmla="*/ 1426470 w 4634752"/>
                <a:gd name="connsiteY353" fmla="*/ 548640 h 1402080"/>
                <a:gd name="connsiteX354" fmla="*/ 1395990 w 4634752"/>
                <a:gd name="connsiteY354" fmla="*/ 556260 h 1402080"/>
                <a:gd name="connsiteX355" fmla="*/ 1357890 w 4634752"/>
                <a:gd name="connsiteY355" fmla="*/ 579120 h 1402080"/>
                <a:gd name="connsiteX356" fmla="*/ 1266450 w 4634752"/>
                <a:gd name="connsiteY356" fmla="*/ 594360 h 1402080"/>
                <a:gd name="connsiteX357" fmla="*/ 1243590 w 4634752"/>
                <a:gd name="connsiteY357" fmla="*/ 609600 h 1402080"/>
                <a:gd name="connsiteX358" fmla="*/ 1167390 w 4634752"/>
                <a:gd name="connsiteY358" fmla="*/ 632460 h 1402080"/>
                <a:gd name="connsiteX359" fmla="*/ 1121670 w 4634752"/>
                <a:gd name="connsiteY359" fmla="*/ 647700 h 1402080"/>
                <a:gd name="connsiteX360" fmla="*/ 1098810 w 4634752"/>
                <a:gd name="connsiteY360" fmla="*/ 670560 h 1402080"/>
                <a:gd name="connsiteX361" fmla="*/ 1182630 w 4634752"/>
                <a:gd name="connsiteY361" fmla="*/ 861060 h 1402080"/>
                <a:gd name="connsiteX362" fmla="*/ 1365510 w 4634752"/>
                <a:gd name="connsiteY362" fmla="*/ 1013460 h 1402080"/>
                <a:gd name="connsiteX363" fmla="*/ 1418850 w 4634752"/>
                <a:gd name="connsiteY363" fmla="*/ 1043940 h 1402080"/>
                <a:gd name="connsiteX364" fmla="*/ 1479810 w 4634752"/>
                <a:gd name="connsiteY364" fmla="*/ 1059180 h 1402080"/>
                <a:gd name="connsiteX365" fmla="*/ 1594110 w 4634752"/>
                <a:gd name="connsiteY365" fmla="*/ 1043940 h 1402080"/>
                <a:gd name="connsiteX366" fmla="*/ 1616970 w 4634752"/>
                <a:gd name="connsiteY366" fmla="*/ 1005840 h 1402080"/>
                <a:gd name="connsiteX367" fmla="*/ 1517910 w 4634752"/>
                <a:gd name="connsiteY367" fmla="*/ 1021080 h 1402080"/>
                <a:gd name="connsiteX368" fmla="*/ 1106430 w 4634752"/>
                <a:gd name="connsiteY368" fmla="*/ 1173480 h 1402080"/>
                <a:gd name="connsiteX369" fmla="*/ 1030230 w 4634752"/>
                <a:gd name="connsiteY369" fmla="*/ 1203960 h 1402080"/>
                <a:gd name="connsiteX370" fmla="*/ 984510 w 4634752"/>
                <a:gd name="connsiteY370" fmla="*/ 1226820 h 1402080"/>
                <a:gd name="connsiteX371" fmla="*/ 946410 w 4634752"/>
                <a:gd name="connsiteY371" fmla="*/ 1234440 h 1402080"/>
                <a:gd name="connsiteX372" fmla="*/ 725430 w 4634752"/>
                <a:gd name="connsiteY372" fmla="*/ 1143000 h 1402080"/>
                <a:gd name="connsiteX373" fmla="*/ 664470 w 4634752"/>
                <a:gd name="connsiteY373" fmla="*/ 1097280 h 1402080"/>
                <a:gd name="connsiteX374" fmla="*/ 641610 w 4634752"/>
                <a:gd name="connsiteY374" fmla="*/ 1051560 h 1402080"/>
                <a:gd name="connsiteX375" fmla="*/ 656850 w 4634752"/>
                <a:gd name="connsiteY375" fmla="*/ 914400 h 1402080"/>
                <a:gd name="connsiteX376" fmla="*/ 748290 w 4634752"/>
                <a:gd name="connsiteY376" fmla="*/ 861060 h 1402080"/>
                <a:gd name="connsiteX377" fmla="*/ 771150 w 4634752"/>
                <a:gd name="connsiteY377" fmla="*/ 845820 h 1402080"/>
                <a:gd name="connsiteX378" fmla="*/ 801630 w 4634752"/>
                <a:gd name="connsiteY378" fmla="*/ 830580 h 1402080"/>
                <a:gd name="connsiteX379" fmla="*/ 824490 w 4634752"/>
                <a:gd name="connsiteY379" fmla="*/ 777240 h 1402080"/>
                <a:gd name="connsiteX380" fmla="*/ 816870 w 4634752"/>
                <a:gd name="connsiteY380" fmla="*/ 701040 h 1402080"/>
                <a:gd name="connsiteX381" fmla="*/ 786390 w 4634752"/>
                <a:gd name="connsiteY381" fmla="*/ 678180 h 1402080"/>
                <a:gd name="connsiteX382" fmla="*/ 748290 w 4634752"/>
                <a:gd name="connsiteY382" fmla="*/ 662940 h 1402080"/>
                <a:gd name="connsiteX383" fmla="*/ 702570 w 4634752"/>
                <a:gd name="connsiteY383" fmla="*/ 640080 h 1402080"/>
                <a:gd name="connsiteX384" fmla="*/ 649230 w 4634752"/>
                <a:gd name="connsiteY384" fmla="*/ 632460 h 1402080"/>
                <a:gd name="connsiteX385" fmla="*/ 527310 w 4634752"/>
                <a:gd name="connsiteY385" fmla="*/ 594360 h 1402080"/>
                <a:gd name="connsiteX386" fmla="*/ 435870 w 4634752"/>
                <a:gd name="connsiteY386" fmla="*/ 571500 h 1402080"/>
                <a:gd name="connsiteX387" fmla="*/ 199650 w 4634752"/>
                <a:gd name="connsiteY387" fmla="*/ 594360 h 1402080"/>
                <a:gd name="connsiteX388" fmla="*/ 176790 w 4634752"/>
                <a:gd name="connsiteY388" fmla="*/ 617220 h 1402080"/>
                <a:gd name="connsiteX389" fmla="*/ 146310 w 4634752"/>
                <a:gd name="connsiteY389" fmla="*/ 640080 h 1402080"/>
                <a:gd name="connsiteX390" fmla="*/ 131070 w 4634752"/>
                <a:gd name="connsiteY390" fmla="*/ 670560 h 1402080"/>
                <a:gd name="connsiteX391" fmla="*/ 108210 w 4634752"/>
                <a:gd name="connsiteY391" fmla="*/ 693420 h 1402080"/>
                <a:gd name="connsiteX392" fmla="*/ 77730 w 4634752"/>
                <a:gd name="connsiteY392" fmla="*/ 792480 h 1402080"/>
                <a:gd name="connsiteX393" fmla="*/ 92970 w 4634752"/>
                <a:gd name="connsiteY393" fmla="*/ 937260 h 1402080"/>
                <a:gd name="connsiteX394" fmla="*/ 100590 w 4634752"/>
                <a:gd name="connsiteY394" fmla="*/ 967740 h 1402080"/>
                <a:gd name="connsiteX395" fmla="*/ 123450 w 4634752"/>
                <a:gd name="connsiteY395" fmla="*/ 1013460 h 1402080"/>
                <a:gd name="connsiteX396" fmla="*/ 199650 w 4634752"/>
                <a:gd name="connsiteY396" fmla="*/ 1082040 h 1402080"/>
                <a:gd name="connsiteX397" fmla="*/ 260610 w 4634752"/>
                <a:gd name="connsiteY397" fmla="*/ 1104900 h 140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Lst>
              <a:rect l="l" t="t" r="r" b="b"/>
              <a:pathLst>
                <a:path w="4634752" h="1402080">
                  <a:moveTo>
                    <a:pt x="1929390" y="472440"/>
                  </a:moveTo>
                  <a:cubicBezTo>
                    <a:pt x="1830330" y="426720"/>
                    <a:pt x="1736147" y="368451"/>
                    <a:pt x="1632210" y="335280"/>
                  </a:cubicBezTo>
                  <a:cubicBezTo>
                    <a:pt x="1606504" y="327076"/>
                    <a:pt x="1570811" y="360568"/>
                    <a:pt x="1548390" y="373380"/>
                  </a:cubicBezTo>
                  <a:cubicBezTo>
                    <a:pt x="1538527" y="379016"/>
                    <a:pt x="1528070" y="383540"/>
                    <a:pt x="1517910" y="388620"/>
                  </a:cubicBezTo>
                  <a:cubicBezTo>
                    <a:pt x="1515370" y="398780"/>
                    <a:pt x="1514974" y="409733"/>
                    <a:pt x="1510290" y="419100"/>
                  </a:cubicBezTo>
                  <a:cubicBezTo>
                    <a:pt x="1502099" y="435483"/>
                    <a:pt x="1479810" y="464820"/>
                    <a:pt x="1479810" y="464820"/>
                  </a:cubicBezTo>
                  <a:cubicBezTo>
                    <a:pt x="1475199" y="497098"/>
                    <a:pt x="1464570" y="566139"/>
                    <a:pt x="1464570" y="594360"/>
                  </a:cubicBezTo>
                  <a:cubicBezTo>
                    <a:pt x="1464570" y="677624"/>
                    <a:pt x="1458932" y="680224"/>
                    <a:pt x="1487430" y="731520"/>
                  </a:cubicBezTo>
                  <a:cubicBezTo>
                    <a:pt x="1494623" y="744467"/>
                    <a:pt x="1500651" y="758375"/>
                    <a:pt x="1510290" y="769620"/>
                  </a:cubicBezTo>
                  <a:cubicBezTo>
                    <a:pt x="1516250" y="776573"/>
                    <a:pt x="1525698" y="779537"/>
                    <a:pt x="1533150" y="784860"/>
                  </a:cubicBezTo>
                  <a:cubicBezTo>
                    <a:pt x="1543484" y="792242"/>
                    <a:pt x="1552528" y="801552"/>
                    <a:pt x="1563630" y="807720"/>
                  </a:cubicBezTo>
                  <a:cubicBezTo>
                    <a:pt x="1577297" y="815313"/>
                    <a:pt x="1607480" y="824877"/>
                    <a:pt x="1624590" y="830580"/>
                  </a:cubicBezTo>
                  <a:lnTo>
                    <a:pt x="1670310" y="822960"/>
                  </a:lnTo>
                  <a:cubicBezTo>
                    <a:pt x="1690154" y="755490"/>
                    <a:pt x="1673315" y="710775"/>
                    <a:pt x="1639830" y="662940"/>
                  </a:cubicBezTo>
                  <a:cubicBezTo>
                    <a:pt x="1620325" y="635075"/>
                    <a:pt x="1596341" y="609550"/>
                    <a:pt x="1571250" y="586740"/>
                  </a:cubicBezTo>
                  <a:cubicBezTo>
                    <a:pt x="1556571" y="573395"/>
                    <a:pt x="1541400" y="560543"/>
                    <a:pt x="1525530" y="548640"/>
                  </a:cubicBezTo>
                  <a:cubicBezTo>
                    <a:pt x="1510877" y="537650"/>
                    <a:pt x="1496193" y="526351"/>
                    <a:pt x="1479810" y="518160"/>
                  </a:cubicBezTo>
                  <a:cubicBezTo>
                    <a:pt x="1465442" y="510976"/>
                    <a:pt x="1449444" y="507644"/>
                    <a:pt x="1434090" y="502920"/>
                  </a:cubicBezTo>
                  <a:cubicBezTo>
                    <a:pt x="1360836" y="480380"/>
                    <a:pt x="1376968" y="487098"/>
                    <a:pt x="1281690" y="472440"/>
                  </a:cubicBezTo>
                  <a:cubicBezTo>
                    <a:pt x="1205490" y="474980"/>
                    <a:pt x="1129201" y="475583"/>
                    <a:pt x="1053090" y="480060"/>
                  </a:cubicBezTo>
                  <a:cubicBezTo>
                    <a:pt x="1013857" y="482368"/>
                    <a:pt x="1023649" y="494884"/>
                    <a:pt x="984510" y="510540"/>
                  </a:cubicBezTo>
                  <a:cubicBezTo>
                    <a:pt x="972485" y="515350"/>
                    <a:pt x="959110" y="515620"/>
                    <a:pt x="946410" y="518160"/>
                  </a:cubicBezTo>
                  <a:cubicBezTo>
                    <a:pt x="893448" y="553468"/>
                    <a:pt x="960015" y="511358"/>
                    <a:pt x="885450" y="548640"/>
                  </a:cubicBezTo>
                  <a:cubicBezTo>
                    <a:pt x="877259" y="552736"/>
                    <a:pt x="870541" y="559336"/>
                    <a:pt x="862590" y="563880"/>
                  </a:cubicBezTo>
                  <a:cubicBezTo>
                    <a:pt x="852727" y="569516"/>
                    <a:pt x="841197" y="572304"/>
                    <a:pt x="832110" y="579120"/>
                  </a:cubicBezTo>
                  <a:cubicBezTo>
                    <a:pt x="812187" y="594063"/>
                    <a:pt x="792983" y="619776"/>
                    <a:pt x="778770" y="640080"/>
                  </a:cubicBezTo>
                  <a:cubicBezTo>
                    <a:pt x="768266" y="655085"/>
                    <a:pt x="754082" y="668424"/>
                    <a:pt x="748290" y="685800"/>
                  </a:cubicBezTo>
                  <a:lnTo>
                    <a:pt x="733050" y="731520"/>
                  </a:lnTo>
                  <a:cubicBezTo>
                    <a:pt x="730510" y="749300"/>
                    <a:pt x="724052" y="766952"/>
                    <a:pt x="725430" y="784860"/>
                  </a:cubicBezTo>
                  <a:cubicBezTo>
                    <a:pt x="726662" y="800877"/>
                    <a:pt x="740670" y="814516"/>
                    <a:pt x="740670" y="830580"/>
                  </a:cubicBezTo>
                  <a:cubicBezTo>
                    <a:pt x="740670" y="844258"/>
                    <a:pt x="734187" y="802988"/>
                    <a:pt x="725430" y="792480"/>
                  </a:cubicBezTo>
                  <a:cubicBezTo>
                    <a:pt x="720288" y="786310"/>
                    <a:pt x="710028" y="787843"/>
                    <a:pt x="702570" y="784860"/>
                  </a:cubicBezTo>
                  <a:cubicBezTo>
                    <a:pt x="610819" y="748160"/>
                    <a:pt x="684300" y="767845"/>
                    <a:pt x="557790" y="746760"/>
                  </a:cubicBezTo>
                  <a:lnTo>
                    <a:pt x="512070" y="739140"/>
                  </a:lnTo>
                  <a:cubicBezTo>
                    <a:pt x="456190" y="744220"/>
                    <a:pt x="400197" y="748184"/>
                    <a:pt x="344430" y="754380"/>
                  </a:cubicBezTo>
                  <a:cubicBezTo>
                    <a:pt x="331558" y="755810"/>
                    <a:pt x="318735" y="758278"/>
                    <a:pt x="306330" y="762000"/>
                  </a:cubicBezTo>
                  <a:cubicBezTo>
                    <a:pt x="293229" y="765930"/>
                    <a:pt x="280930" y="772160"/>
                    <a:pt x="268230" y="777240"/>
                  </a:cubicBezTo>
                  <a:cubicBezTo>
                    <a:pt x="263150" y="787400"/>
                    <a:pt x="259291" y="798269"/>
                    <a:pt x="252990" y="807720"/>
                  </a:cubicBezTo>
                  <a:cubicBezTo>
                    <a:pt x="243968" y="821252"/>
                    <a:pt x="229326" y="831053"/>
                    <a:pt x="222510" y="845820"/>
                  </a:cubicBezTo>
                  <a:cubicBezTo>
                    <a:pt x="213733" y="864838"/>
                    <a:pt x="207270" y="906780"/>
                    <a:pt x="207270" y="906780"/>
                  </a:cubicBezTo>
                  <a:cubicBezTo>
                    <a:pt x="215894" y="932653"/>
                    <a:pt x="213226" y="939107"/>
                    <a:pt x="245370" y="952500"/>
                  </a:cubicBezTo>
                  <a:cubicBezTo>
                    <a:pt x="264704" y="960556"/>
                    <a:pt x="306330" y="967740"/>
                    <a:pt x="306330" y="967740"/>
                  </a:cubicBezTo>
                  <a:cubicBezTo>
                    <a:pt x="321570" y="962660"/>
                    <a:pt x="338978" y="961837"/>
                    <a:pt x="352050" y="952500"/>
                  </a:cubicBezTo>
                  <a:cubicBezTo>
                    <a:pt x="358586" y="947831"/>
                    <a:pt x="357463" y="937363"/>
                    <a:pt x="359670" y="929640"/>
                  </a:cubicBezTo>
                  <a:cubicBezTo>
                    <a:pt x="362547" y="919570"/>
                    <a:pt x="364750" y="909320"/>
                    <a:pt x="367290" y="899160"/>
                  </a:cubicBezTo>
                  <a:cubicBezTo>
                    <a:pt x="362210" y="876300"/>
                    <a:pt x="361863" y="851842"/>
                    <a:pt x="352050" y="830580"/>
                  </a:cubicBezTo>
                  <a:cubicBezTo>
                    <a:pt x="346029" y="817534"/>
                    <a:pt x="332383" y="809562"/>
                    <a:pt x="321570" y="800100"/>
                  </a:cubicBezTo>
                  <a:cubicBezTo>
                    <a:pt x="293181" y="775260"/>
                    <a:pt x="297752" y="779461"/>
                    <a:pt x="268230" y="769620"/>
                  </a:cubicBezTo>
                  <a:cubicBezTo>
                    <a:pt x="245370" y="772160"/>
                    <a:pt x="221266" y="769380"/>
                    <a:pt x="199650" y="777240"/>
                  </a:cubicBezTo>
                  <a:cubicBezTo>
                    <a:pt x="191043" y="780370"/>
                    <a:pt x="186469" y="791176"/>
                    <a:pt x="184410" y="800100"/>
                  </a:cubicBezTo>
                  <a:cubicBezTo>
                    <a:pt x="178670" y="824973"/>
                    <a:pt x="179330" y="850900"/>
                    <a:pt x="176790" y="876300"/>
                  </a:cubicBezTo>
                  <a:cubicBezTo>
                    <a:pt x="181870" y="909320"/>
                    <a:pt x="183088" y="943170"/>
                    <a:pt x="192030" y="975360"/>
                  </a:cubicBezTo>
                  <a:cubicBezTo>
                    <a:pt x="195994" y="989630"/>
                    <a:pt x="207697" y="1000513"/>
                    <a:pt x="214890" y="1013460"/>
                  </a:cubicBezTo>
                  <a:cubicBezTo>
                    <a:pt x="220407" y="1023390"/>
                    <a:pt x="223314" y="1034853"/>
                    <a:pt x="230130" y="1043940"/>
                  </a:cubicBezTo>
                  <a:cubicBezTo>
                    <a:pt x="238751" y="1055435"/>
                    <a:pt x="248655" y="1066450"/>
                    <a:pt x="260610" y="1074420"/>
                  </a:cubicBezTo>
                  <a:cubicBezTo>
                    <a:pt x="308426" y="1106298"/>
                    <a:pt x="328920" y="1106737"/>
                    <a:pt x="382530" y="1120140"/>
                  </a:cubicBezTo>
                  <a:cubicBezTo>
                    <a:pt x="407930" y="1112520"/>
                    <a:pt x="435824" y="1110642"/>
                    <a:pt x="458730" y="1097280"/>
                  </a:cubicBezTo>
                  <a:cubicBezTo>
                    <a:pt x="468542" y="1091556"/>
                    <a:pt x="469751" y="1077347"/>
                    <a:pt x="473970" y="1066800"/>
                  </a:cubicBezTo>
                  <a:cubicBezTo>
                    <a:pt x="486338" y="1035880"/>
                    <a:pt x="489345" y="1020539"/>
                    <a:pt x="496830" y="990600"/>
                  </a:cubicBezTo>
                  <a:cubicBezTo>
                    <a:pt x="491750" y="922020"/>
                    <a:pt x="493892" y="852519"/>
                    <a:pt x="481590" y="784860"/>
                  </a:cubicBezTo>
                  <a:cubicBezTo>
                    <a:pt x="478313" y="766839"/>
                    <a:pt x="460339" y="754961"/>
                    <a:pt x="451110" y="739140"/>
                  </a:cubicBezTo>
                  <a:cubicBezTo>
                    <a:pt x="442525" y="724422"/>
                    <a:pt x="437180" y="707931"/>
                    <a:pt x="428250" y="693420"/>
                  </a:cubicBezTo>
                  <a:cubicBezTo>
                    <a:pt x="416799" y="674811"/>
                    <a:pt x="404138" y="656866"/>
                    <a:pt x="390150" y="640080"/>
                  </a:cubicBezTo>
                  <a:cubicBezTo>
                    <a:pt x="370390" y="616368"/>
                    <a:pt x="339053" y="589757"/>
                    <a:pt x="313950" y="571500"/>
                  </a:cubicBezTo>
                  <a:cubicBezTo>
                    <a:pt x="299137" y="560727"/>
                    <a:pt x="284904" y="548599"/>
                    <a:pt x="268230" y="541020"/>
                  </a:cubicBezTo>
                  <a:cubicBezTo>
                    <a:pt x="256439" y="535661"/>
                    <a:pt x="242830" y="535940"/>
                    <a:pt x="230130" y="533400"/>
                  </a:cubicBezTo>
                  <a:cubicBezTo>
                    <a:pt x="219970" y="528320"/>
                    <a:pt x="210996" y="517620"/>
                    <a:pt x="199650" y="518160"/>
                  </a:cubicBezTo>
                  <a:cubicBezTo>
                    <a:pt x="155852" y="520246"/>
                    <a:pt x="111085" y="525411"/>
                    <a:pt x="70110" y="541020"/>
                  </a:cubicBezTo>
                  <a:cubicBezTo>
                    <a:pt x="54912" y="546810"/>
                    <a:pt x="47998" y="565174"/>
                    <a:pt x="39630" y="579120"/>
                  </a:cubicBezTo>
                  <a:cubicBezTo>
                    <a:pt x="32593" y="590849"/>
                    <a:pt x="28715" y="604244"/>
                    <a:pt x="24390" y="617220"/>
                  </a:cubicBezTo>
                  <a:cubicBezTo>
                    <a:pt x="19009" y="633362"/>
                    <a:pt x="12170" y="670701"/>
                    <a:pt x="9150" y="685800"/>
                  </a:cubicBezTo>
                  <a:cubicBezTo>
                    <a:pt x="-872" y="796046"/>
                    <a:pt x="-5052" y="799978"/>
                    <a:pt x="9150" y="937260"/>
                  </a:cubicBezTo>
                  <a:cubicBezTo>
                    <a:pt x="13054" y="974997"/>
                    <a:pt x="27215" y="998647"/>
                    <a:pt x="47250" y="1028700"/>
                  </a:cubicBezTo>
                  <a:cubicBezTo>
                    <a:pt x="54295" y="1039267"/>
                    <a:pt x="59950" y="1051560"/>
                    <a:pt x="70110" y="1059180"/>
                  </a:cubicBezTo>
                  <a:cubicBezTo>
                    <a:pt x="81053" y="1067387"/>
                    <a:pt x="95711" y="1068865"/>
                    <a:pt x="108210" y="1074420"/>
                  </a:cubicBezTo>
                  <a:cubicBezTo>
                    <a:pt x="118590" y="1079033"/>
                    <a:pt x="128310" y="1085047"/>
                    <a:pt x="138690" y="1089660"/>
                  </a:cubicBezTo>
                  <a:cubicBezTo>
                    <a:pt x="158168" y="1098317"/>
                    <a:pt x="203201" y="1115313"/>
                    <a:pt x="222510" y="1120140"/>
                  </a:cubicBezTo>
                  <a:cubicBezTo>
                    <a:pt x="237499" y="1123887"/>
                    <a:pt x="252990" y="1125220"/>
                    <a:pt x="268230" y="1127760"/>
                  </a:cubicBezTo>
                  <a:lnTo>
                    <a:pt x="603510" y="1112520"/>
                  </a:lnTo>
                  <a:cubicBezTo>
                    <a:pt x="623954" y="1111341"/>
                    <a:pt x="644390" y="1108916"/>
                    <a:pt x="664470" y="1104900"/>
                  </a:cubicBezTo>
                  <a:cubicBezTo>
                    <a:pt x="682602" y="1101274"/>
                    <a:pt x="699871" y="1094145"/>
                    <a:pt x="717810" y="1089660"/>
                  </a:cubicBezTo>
                  <a:cubicBezTo>
                    <a:pt x="740528" y="1083980"/>
                    <a:pt x="763731" y="1080331"/>
                    <a:pt x="786390" y="1074420"/>
                  </a:cubicBezTo>
                  <a:cubicBezTo>
                    <a:pt x="822175" y="1065085"/>
                    <a:pt x="857390" y="1053671"/>
                    <a:pt x="893070" y="1043940"/>
                  </a:cubicBezTo>
                  <a:cubicBezTo>
                    <a:pt x="913277" y="1038429"/>
                    <a:pt x="934011" y="1034860"/>
                    <a:pt x="954030" y="1028700"/>
                  </a:cubicBezTo>
                  <a:cubicBezTo>
                    <a:pt x="1027521" y="1006087"/>
                    <a:pt x="954446" y="1016155"/>
                    <a:pt x="1053090" y="998220"/>
                  </a:cubicBezTo>
                  <a:cubicBezTo>
                    <a:pt x="1152083" y="980221"/>
                    <a:pt x="1178327" y="981820"/>
                    <a:pt x="1281690" y="975360"/>
                  </a:cubicBezTo>
                  <a:cubicBezTo>
                    <a:pt x="1345190" y="977900"/>
                    <a:pt x="1408917" y="977048"/>
                    <a:pt x="1472190" y="982980"/>
                  </a:cubicBezTo>
                  <a:cubicBezTo>
                    <a:pt x="1490601" y="984706"/>
                    <a:pt x="1507591" y="993735"/>
                    <a:pt x="1525530" y="998220"/>
                  </a:cubicBezTo>
                  <a:cubicBezTo>
                    <a:pt x="1558782" y="1006533"/>
                    <a:pt x="1606886" y="1013197"/>
                    <a:pt x="1639830" y="1028700"/>
                  </a:cubicBezTo>
                  <a:cubicBezTo>
                    <a:pt x="1668627" y="1042251"/>
                    <a:pt x="1695710" y="1059180"/>
                    <a:pt x="1723650" y="1074420"/>
                  </a:cubicBezTo>
                  <a:cubicBezTo>
                    <a:pt x="1731270" y="1084580"/>
                    <a:pt x="1738245" y="1095257"/>
                    <a:pt x="1746510" y="1104900"/>
                  </a:cubicBezTo>
                  <a:cubicBezTo>
                    <a:pt x="1774127" y="1137120"/>
                    <a:pt x="1768003" y="1116721"/>
                    <a:pt x="1784610" y="1158240"/>
                  </a:cubicBezTo>
                  <a:cubicBezTo>
                    <a:pt x="1790576" y="1173155"/>
                    <a:pt x="1799850" y="1203960"/>
                    <a:pt x="1799850" y="1203960"/>
                  </a:cubicBezTo>
                  <a:cubicBezTo>
                    <a:pt x="1792230" y="1254760"/>
                    <a:pt x="1792565" y="1307410"/>
                    <a:pt x="1776990" y="1356360"/>
                  </a:cubicBezTo>
                  <a:cubicBezTo>
                    <a:pt x="1773546" y="1367184"/>
                    <a:pt x="1757859" y="1371127"/>
                    <a:pt x="1746510" y="1371600"/>
                  </a:cubicBezTo>
                  <a:lnTo>
                    <a:pt x="1594110" y="1363980"/>
                  </a:lnTo>
                  <a:cubicBezTo>
                    <a:pt x="1571250" y="1353820"/>
                    <a:pt x="1548953" y="1342284"/>
                    <a:pt x="1525530" y="1333500"/>
                  </a:cubicBezTo>
                  <a:cubicBezTo>
                    <a:pt x="1508216" y="1327007"/>
                    <a:pt x="1489359" y="1325128"/>
                    <a:pt x="1472190" y="1318260"/>
                  </a:cubicBezTo>
                  <a:cubicBezTo>
                    <a:pt x="1425736" y="1299679"/>
                    <a:pt x="1382495" y="1273122"/>
                    <a:pt x="1335030" y="1257300"/>
                  </a:cubicBezTo>
                  <a:cubicBezTo>
                    <a:pt x="1312170" y="1249680"/>
                    <a:pt x="1288732" y="1243615"/>
                    <a:pt x="1266450" y="1234440"/>
                  </a:cubicBezTo>
                  <a:cubicBezTo>
                    <a:pt x="1223748" y="1216857"/>
                    <a:pt x="1192248" y="1195352"/>
                    <a:pt x="1152150" y="1173480"/>
                  </a:cubicBezTo>
                  <a:cubicBezTo>
                    <a:pt x="1139002" y="1166308"/>
                    <a:pt x="1110544" y="1154734"/>
                    <a:pt x="1098810" y="1143000"/>
                  </a:cubicBezTo>
                  <a:cubicBezTo>
                    <a:pt x="1092064" y="1136254"/>
                    <a:pt x="1054533" y="1092546"/>
                    <a:pt x="1045470" y="1074420"/>
                  </a:cubicBezTo>
                  <a:cubicBezTo>
                    <a:pt x="1041878" y="1067236"/>
                    <a:pt x="1041442" y="1058744"/>
                    <a:pt x="1037850" y="1051560"/>
                  </a:cubicBezTo>
                  <a:cubicBezTo>
                    <a:pt x="1031226" y="1038313"/>
                    <a:pt x="1022012" y="1026500"/>
                    <a:pt x="1014990" y="1013460"/>
                  </a:cubicBezTo>
                  <a:cubicBezTo>
                    <a:pt x="1004219" y="993457"/>
                    <a:pt x="994670" y="972820"/>
                    <a:pt x="984510" y="952500"/>
                  </a:cubicBezTo>
                  <a:cubicBezTo>
                    <a:pt x="965678" y="914836"/>
                    <a:pt x="972862" y="932796"/>
                    <a:pt x="961650" y="899160"/>
                  </a:cubicBezTo>
                  <a:cubicBezTo>
                    <a:pt x="981854" y="868854"/>
                    <a:pt x="973940" y="868680"/>
                    <a:pt x="1022610" y="868680"/>
                  </a:cubicBezTo>
                  <a:cubicBezTo>
                    <a:pt x="1187730" y="868680"/>
                    <a:pt x="1352810" y="873760"/>
                    <a:pt x="1517910" y="876300"/>
                  </a:cubicBezTo>
                  <a:cubicBezTo>
                    <a:pt x="1533150" y="881380"/>
                    <a:pt x="1549262" y="884356"/>
                    <a:pt x="1563630" y="891540"/>
                  </a:cubicBezTo>
                  <a:cubicBezTo>
                    <a:pt x="1617143" y="918297"/>
                    <a:pt x="1597089" y="914776"/>
                    <a:pt x="1632210" y="944880"/>
                  </a:cubicBezTo>
                  <a:cubicBezTo>
                    <a:pt x="1664641" y="972678"/>
                    <a:pt x="1659370" y="960056"/>
                    <a:pt x="1685550" y="990600"/>
                  </a:cubicBezTo>
                  <a:cubicBezTo>
                    <a:pt x="1693815" y="1000243"/>
                    <a:pt x="1700145" y="1011437"/>
                    <a:pt x="1708410" y="1021080"/>
                  </a:cubicBezTo>
                  <a:cubicBezTo>
                    <a:pt x="1715423" y="1029262"/>
                    <a:pt x="1725292" y="1034974"/>
                    <a:pt x="1731270" y="1043940"/>
                  </a:cubicBezTo>
                  <a:cubicBezTo>
                    <a:pt x="1740721" y="1058117"/>
                    <a:pt x="1744982" y="1075285"/>
                    <a:pt x="1754130" y="1089660"/>
                  </a:cubicBezTo>
                  <a:cubicBezTo>
                    <a:pt x="1762862" y="1103381"/>
                    <a:pt x="1776086" y="1113909"/>
                    <a:pt x="1784610" y="1127760"/>
                  </a:cubicBezTo>
                  <a:cubicBezTo>
                    <a:pt x="1796517" y="1147108"/>
                    <a:pt x="1804930" y="1168400"/>
                    <a:pt x="1815090" y="1188720"/>
                  </a:cubicBezTo>
                  <a:cubicBezTo>
                    <a:pt x="1820170" y="1198880"/>
                    <a:pt x="1822298" y="1211168"/>
                    <a:pt x="1830330" y="1219200"/>
                  </a:cubicBezTo>
                  <a:cubicBezTo>
                    <a:pt x="1862170" y="1251040"/>
                    <a:pt x="1846724" y="1233439"/>
                    <a:pt x="1876050" y="1272540"/>
                  </a:cubicBezTo>
                  <a:cubicBezTo>
                    <a:pt x="1878590" y="1280160"/>
                    <a:pt x="1879685" y="1288426"/>
                    <a:pt x="1883670" y="1295400"/>
                  </a:cubicBezTo>
                  <a:cubicBezTo>
                    <a:pt x="1896533" y="1317911"/>
                    <a:pt x="1926927" y="1348490"/>
                    <a:pt x="1944630" y="1363980"/>
                  </a:cubicBezTo>
                  <a:cubicBezTo>
                    <a:pt x="1951522" y="1370011"/>
                    <a:pt x="1958883" y="1376090"/>
                    <a:pt x="1967490" y="1379220"/>
                  </a:cubicBezTo>
                  <a:cubicBezTo>
                    <a:pt x="1989956" y="1387389"/>
                    <a:pt x="2039483" y="1396667"/>
                    <a:pt x="2066550" y="1402080"/>
                  </a:cubicBezTo>
                  <a:lnTo>
                    <a:pt x="2257050" y="1386840"/>
                  </a:lnTo>
                  <a:cubicBezTo>
                    <a:pt x="2288285" y="1383817"/>
                    <a:pt x="2335426" y="1372067"/>
                    <a:pt x="2363730" y="1363980"/>
                  </a:cubicBezTo>
                  <a:cubicBezTo>
                    <a:pt x="2379176" y="1359567"/>
                    <a:pt x="2395253" y="1356256"/>
                    <a:pt x="2409450" y="1348740"/>
                  </a:cubicBezTo>
                  <a:cubicBezTo>
                    <a:pt x="2438719" y="1333245"/>
                    <a:pt x="2465980" y="1314162"/>
                    <a:pt x="2493270" y="1295400"/>
                  </a:cubicBezTo>
                  <a:cubicBezTo>
                    <a:pt x="2506672" y="1286186"/>
                    <a:pt x="2519281" y="1275800"/>
                    <a:pt x="2531370" y="1264920"/>
                  </a:cubicBezTo>
                  <a:cubicBezTo>
                    <a:pt x="2560236" y="1238941"/>
                    <a:pt x="2576480" y="1223590"/>
                    <a:pt x="2592330" y="1188720"/>
                  </a:cubicBezTo>
                  <a:cubicBezTo>
                    <a:pt x="2617834" y="1132611"/>
                    <a:pt x="2617845" y="1065416"/>
                    <a:pt x="2622810" y="1005840"/>
                  </a:cubicBezTo>
                  <a:cubicBezTo>
                    <a:pt x="2567412" y="784247"/>
                    <a:pt x="2624520" y="954586"/>
                    <a:pt x="2561850" y="838200"/>
                  </a:cubicBezTo>
                  <a:cubicBezTo>
                    <a:pt x="2561446" y="837450"/>
                    <a:pt x="2531827" y="765149"/>
                    <a:pt x="2523750" y="754380"/>
                  </a:cubicBezTo>
                  <a:cubicBezTo>
                    <a:pt x="2511940" y="738633"/>
                    <a:pt x="2480325" y="711561"/>
                    <a:pt x="2462790" y="701040"/>
                  </a:cubicBezTo>
                  <a:cubicBezTo>
                    <a:pt x="2448179" y="692274"/>
                    <a:pt x="2431965" y="686455"/>
                    <a:pt x="2417070" y="678180"/>
                  </a:cubicBezTo>
                  <a:cubicBezTo>
                    <a:pt x="2409064" y="673732"/>
                    <a:pt x="2402401" y="667036"/>
                    <a:pt x="2394210" y="662940"/>
                  </a:cubicBezTo>
                  <a:cubicBezTo>
                    <a:pt x="2383278" y="657474"/>
                    <a:pt x="2350636" y="650141"/>
                    <a:pt x="2340870" y="647700"/>
                  </a:cubicBezTo>
                  <a:cubicBezTo>
                    <a:pt x="2257050" y="650240"/>
                    <a:pt x="2172808" y="646541"/>
                    <a:pt x="2089410" y="655320"/>
                  </a:cubicBezTo>
                  <a:cubicBezTo>
                    <a:pt x="2074681" y="656870"/>
                    <a:pt x="2064312" y="671088"/>
                    <a:pt x="2051310" y="678180"/>
                  </a:cubicBezTo>
                  <a:cubicBezTo>
                    <a:pt x="2036352" y="686339"/>
                    <a:pt x="2020276" y="692401"/>
                    <a:pt x="2005590" y="701040"/>
                  </a:cubicBezTo>
                  <a:cubicBezTo>
                    <a:pt x="1930217" y="745377"/>
                    <a:pt x="1936744" y="742401"/>
                    <a:pt x="1883670" y="784860"/>
                  </a:cubicBezTo>
                  <a:cubicBezTo>
                    <a:pt x="1829289" y="875494"/>
                    <a:pt x="1900737" y="765897"/>
                    <a:pt x="1815090" y="861060"/>
                  </a:cubicBezTo>
                  <a:cubicBezTo>
                    <a:pt x="1805182" y="872069"/>
                    <a:pt x="1801482" y="887595"/>
                    <a:pt x="1792230" y="899160"/>
                  </a:cubicBezTo>
                  <a:cubicBezTo>
                    <a:pt x="1781010" y="913185"/>
                    <a:pt x="1765350" y="923235"/>
                    <a:pt x="1754130" y="937260"/>
                  </a:cubicBezTo>
                  <a:cubicBezTo>
                    <a:pt x="1744878" y="948825"/>
                    <a:pt x="1739763" y="963227"/>
                    <a:pt x="1731270" y="975360"/>
                  </a:cubicBezTo>
                  <a:cubicBezTo>
                    <a:pt x="1721976" y="988637"/>
                    <a:pt x="1693792" y="1023983"/>
                    <a:pt x="1677930" y="1036320"/>
                  </a:cubicBezTo>
                  <a:cubicBezTo>
                    <a:pt x="1663472" y="1047565"/>
                    <a:pt x="1647450" y="1056640"/>
                    <a:pt x="1632210" y="1066800"/>
                  </a:cubicBezTo>
                  <a:cubicBezTo>
                    <a:pt x="1626258" y="1075728"/>
                    <a:pt x="1605826" y="1114568"/>
                    <a:pt x="1586490" y="1104900"/>
                  </a:cubicBezTo>
                  <a:cubicBezTo>
                    <a:pt x="1574256" y="1098783"/>
                    <a:pt x="1576330" y="1079500"/>
                    <a:pt x="1571250" y="1066800"/>
                  </a:cubicBezTo>
                  <a:cubicBezTo>
                    <a:pt x="1573790" y="1028700"/>
                    <a:pt x="1569609" y="989544"/>
                    <a:pt x="1578870" y="952500"/>
                  </a:cubicBezTo>
                  <a:cubicBezTo>
                    <a:pt x="1593329" y="894665"/>
                    <a:pt x="1615302" y="889606"/>
                    <a:pt x="1647450" y="853440"/>
                  </a:cubicBezTo>
                  <a:cubicBezTo>
                    <a:pt x="1658255" y="841284"/>
                    <a:pt x="1666430" y="826840"/>
                    <a:pt x="1677930" y="815340"/>
                  </a:cubicBezTo>
                  <a:cubicBezTo>
                    <a:pt x="1689430" y="803840"/>
                    <a:pt x="1703874" y="795665"/>
                    <a:pt x="1716030" y="784860"/>
                  </a:cubicBezTo>
                  <a:cubicBezTo>
                    <a:pt x="1782046" y="726179"/>
                    <a:pt x="1708355" y="780046"/>
                    <a:pt x="1784610" y="731520"/>
                  </a:cubicBezTo>
                  <a:cubicBezTo>
                    <a:pt x="1800063" y="721686"/>
                    <a:pt x="1813656" y="708619"/>
                    <a:pt x="1830330" y="701040"/>
                  </a:cubicBezTo>
                  <a:cubicBezTo>
                    <a:pt x="1842121" y="695681"/>
                    <a:pt x="1855823" y="696386"/>
                    <a:pt x="1868430" y="693420"/>
                  </a:cubicBezTo>
                  <a:cubicBezTo>
                    <a:pt x="2020142" y="657723"/>
                    <a:pt x="1899382" y="681558"/>
                    <a:pt x="2043690" y="655320"/>
                  </a:cubicBezTo>
                  <a:cubicBezTo>
                    <a:pt x="2055005" y="655916"/>
                    <a:pt x="2185241" y="647184"/>
                    <a:pt x="2226570" y="678180"/>
                  </a:cubicBezTo>
                  <a:cubicBezTo>
                    <a:pt x="2236730" y="685800"/>
                    <a:pt x="2240033" y="700117"/>
                    <a:pt x="2249430" y="708660"/>
                  </a:cubicBezTo>
                  <a:cubicBezTo>
                    <a:pt x="2268224" y="725746"/>
                    <a:pt x="2310390" y="754380"/>
                    <a:pt x="2310390" y="754380"/>
                  </a:cubicBezTo>
                  <a:cubicBezTo>
                    <a:pt x="2351064" y="856066"/>
                    <a:pt x="2294025" y="724149"/>
                    <a:pt x="2356110" y="830580"/>
                  </a:cubicBezTo>
                  <a:cubicBezTo>
                    <a:pt x="2365857" y="847289"/>
                    <a:pt x="2368832" y="867445"/>
                    <a:pt x="2378970" y="883920"/>
                  </a:cubicBezTo>
                  <a:cubicBezTo>
                    <a:pt x="2409617" y="933721"/>
                    <a:pt x="2443734" y="981338"/>
                    <a:pt x="2478030" y="1028700"/>
                  </a:cubicBezTo>
                  <a:cubicBezTo>
                    <a:pt x="2497108" y="1055046"/>
                    <a:pt x="2508131" y="1094614"/>
                    <a:pt x="2538990" y="1104900"/>
                  </a:cubicBezTo>
                  <a:cubicBezTo>
                    <a:pt x="2546610" y="1107440"/>
                    <a:pt x="2554329" y="1109700"/>
                    <a:pt x="2561850" y="1112520"/>
                  </a:cubicBezTo>
                  <a:cubicBezTo>
                    <a:pt x="2574657" y="1117323"/>
                    <a:pt x="2586974" y="1123435"/>
                    <a:pt x="2599950" y="1127760"/>
                  </a:cubicBezTo>
                  <a:cubicBezTo>
                    <a:pt x="2609885" y="1131072"/>
                    <a:pt x="2620270" y="1132840"/>
                    <a:pt x="2630430" y="1135380"/>
                  </a:cubicBezTo>
                  <a:cubicBezTo>
                    <a:pt x="2686310" y="1130300"/>
                    <a:pt x="2742612" y="1128672"/>
                    <a:pt x="2798070" y="1120140"/>
                  </a:cubicBezTo>
                  <a:cubicBezTo>
                    <a:pt x="2809297" y="1118413"/>
                    <a:pt x="2817774" y="1108492"/>
                    <a:pt x="2828550" y="1104900"/>
                  </a:cubicBezTo>
                  <a:cubicBezTo>
                    <a:pt x="2840837" y="1100804"/>
                    <a:pt x="2853950" y="1099820"/>
                    <a:pt x="2866650" y="1097280"/>
                  </a:cubicBezTo>
                  <a:cubicBezTo>
                    <a:pt x="2897130" y="1082040"/>
                    <a:pt x="2927877" y="1067323"/>
                    <a:pt x="2958090" y="1051560"/>
                  </a:cubicBezTo>
                  <a:cubicBezTo>
                    <a:pt x="2965136" y="1047884"/>
                    <a:pt x="3051534" y="1005732"/>
                    <a:pt x="3072390" y="982980"/>
                  </a:cubicBezTo>
                  <a:cubicBezTo>
                    <a:pt x="3091959" y="961632"/>
                    <a:pt x="3105252" y="934878"/>
                    <a:pt x="3125730" y="914400"/>
                  </a:cubicBezTo>
                  <a:cubicBezTo>
                    <a:pt x="3159063" y="881067"/>
                    <a:pt x="3143046" y="900781"/>
                    <a:pt x="3171450" y="853440"/>
                  </a:cubicBezTo>
                  <a:cubicBezTo>
                    <a:pt x="3173990" y="840740"/>
                    <a:pt x="3175929" y="827905"/>
                    <a:pt x="3179070" y="815340"/>
                  </a:cubicBezTo>
                  <a:cubicBezTo>
                    <a:pt x="3181018" y="807548"/>
                    <a:pt x="3184483" y="800203"/>
                    <a:pt x="3186690" y="792480"/>
                  </a:cubicBezTo>
                  <a:cubicBezTo>
                    <a:pt x="3189567" y="782410"/>
                    <a:pt x="3191770" y="772160"/>
                    <a:pt x="3194310" y="762000"/>
                  </a:cubicBezTo>
                  <a:cubicBezTo>
                    <a:pt x="3189230" y="708660"/>
                    <a:pt x="3187879" y="654832"/>
                    <a:pt x="3179070" y="601980"/>
                  </a:cubicBezTo>
                  <a:cubicBezTo>
                    <a:pt x="3177564" y="592947"/>
                    <a:pt x="3167926" y="587311"/>
                    <a:pt x="3163830" y="579120"/>
                  </a:cubicBezTo>
                  <a:cubicBezTo>
                    <a:pt x="3160238" y="571936"/>
                    <a:pt x="3161890" y="561940"/>
                    <a:pt x="3156210" y="556260"/>
                  </a:cubicBezTo>
                  <a:cubicBezTo>
                    <a:pt x="3150530" y="550580"/>
                    <a:pt x="3140970" y="551180"/>
                    <a:pt x="3133350" y="548640"/>
                  </a:cubicBezTo>
                  <a:cubicBezTo>
                    <a:pt x="3099060" y="497205"/>
                    <a:pt x="3143510" y="557530"/>
                    <a:pt x="3072390" y="495300"/>
                  </a:cubicBezTo>
                  <a:cubicBezTo>
                    <a:pt x="3065498" y="489269"/>
                    <a:pt x="3064653" y="477692"/>
                    <a:pt x="3057150" y="472440"/>
                  </a:cubicBezTo>
                  <a:cubicBezTo>
                    <a:pt x="3038538" y="459412"/>
                    <a:pt x="3017284" y="450397"/>
                    <a:pt x="2996190" y="441960"/>
                  </a:cubicBezTo>
                  <a:cubicBezTo>
                    <a:pt x="2983490" y="436880"/>
                    <a:pt x="2971163" y="430743"/>
                    <a:pt x="2958090" y="426720"/>
                  </a:cubicBezTo>
                  <a:cubicBezTo>
                    <a:pt x="2938071" y="420560"/>
                    <a:pt x="2897130" y="411480"/>
                    <a:pt x="2897130" y="411480"/>
                  </a:cubicBezTo>
                  <a:cubicBezTo>
                    <a:pt x="2871730" y="419100"/>
                    <a:pt x="2843954" y="421183"/>
                    <a:pt x="2820930" y="434340"/>
                  </a:cubicBezTo>
                  <a:cubicBezTo>
                    <a:pt x="2806809" y="442409"/>
                    <a:pt x="2799472" y="458908"/>
                    <a:pt x="2790450" y="472440"/>
                  </a:cubicBezTo>
                  <a:cubicBezTo>
                    <a:pt x="2694648" y="616143"/>
                    <a:pt x="2781743" y="491721"/>
                    <a:pt x="2721870" y="594360"/>
                  </a:cubicBezTo>
                  <a:cubicBezTo>
                    <a:pt x="2712641" y="610181"/>
                    <a:pt x="2700074" y="623953"/>
                    <a:pt x="2691390" y="640080"/>
                  </a:cubicBezTo>
                  <a:cubicBezTo>
                    <a:pt x="2682219" y="657112"/>
                    <a:pt x="2677701" y="676388"/>
                    <a:pt x="2668530" y="693420"/>
                  </a:cubicBezTo>
                  <a:cubicBezTo>
                    <a:pt x="2659846" y="709547"/>
                    <a:pt x="2647884" y="723687"/>
                    <a:pt x="2638050" y="739140"/>
                  </a:cubicBezTo>
                  <a:cubicBezTo>
                    <a:pt x="2630099" y="751635"/>
                    <a:pt x="2623141" y="764745"/>
                    <a:pt x="2615190" y="777240"/>
                  </a:cubicBezTo>
                  <a:cubicBezTo>
                    <a:pt x="2605356" y="792693"/>
                    <a:pt x="2594544" y="807507"/>
                    <a:pt x="2584710" y="822960"/>
                  </a:cubicBezTo>
                  <a:cubicBezTo>
                    <a:pt x="2565799" y="852678"/>
                    <a:pt x="2528684" y="922130"/>
                    <a:pt x="2508510" y="937260"/>
                  </a:cubicBezTo>
                  <a:cubicBezTo>
                    <a:pt x="2434808" y="992537"/>
                    <a:pt x="2513350" y="938650"/>
                    <a:pt x="2455170" y="967740"/>
                  </a:cubicBezTo>
                  <a:cubicBezTo>
                    <a:pt x="2402547" y="994052"/>
                    <a:pt x="2465265" y="974741"/>
                    <a:pt x="2401830" y="990600"/>
                  </a:cubicBezTo>
                  <a:cubicBezTo>
                    <a:pt x="2390822" y="989132"/>
                    <a:pt x="2275032" y="989075"/>
                    <a:pt x="2249430" y="952500"/>
                  </a:cubicBezTo>
                  <a:cubicBezTo>
                    <a:pt x="2238826" y="937351"/>
                    <a:pt x="2239270" y="916940"/>
                    <a:pt x="2234190" y="899160"/>
                  </a:cubicBezTo>
                  <a:cubicBezTo>
                    <a:pt x="2236730" y="853440"/>
                    <a:pt x="2234282" y="807167"/>
                    <a:pt x="2241810" y="762000"/>
                  </a:cubicBezTo>
                  <a:cubicBezTo>
                    <a:pt x="2245414" y="740375"/>
                    <a:pt x="2284723" y="686945"/>
                    <a:pt x="2295150" y="670560"/>
                  </a:cubicBezTo>
                  <a:cubicBezTo>
                    <a:pt x="2315753" y="638184"/>
                    <a:pt x="2320425" y="622425"/>
                    <a:pt x="2348490" y="594360"/>
                  </a:cubicBezTo>
                  <a:cubicBezTo>
                    <a:pt x="2368474" y="574376"/>
                    <a:pt x="2399672" y="554265"/>
                    <a:pt x="2424690" y="541020"/>
                  </a:cubicBezTo>
                  <a:cubicBezTo>
                    <a:pt x="2454807" y="525075"/>
                    <a:pt x="2482925" y="502963"/>
                    <a:pt x="2516130" y="495300"/>
                  </a:cubicBezTo>
                  <a:lnTo>
                    <a:pt x="2615190" y="472440"/>
                  </a:lnTo>
                  <a:cubicBezTo>
                    <a:pt x="2686310" y="474980"/>
                    <a:pt x="2757523" y="475621"/>
                    <a:pt x="2828550" y="480060"/>
                  </a:cubicBezTo>
                  <a:cubicBezTo>
                    <a:pt x="2839002" y="480713"/>
                    <a:pt x="2849460" y="483427"/>
                    <a:pt x="2859030" y="487680"/>
                  </a:cubicBezTo>
                  <a:cubicBezTo>
                    <a:pt x="2872564" y="493695"/>
                    <a:pt x="2883883" y="503916"/>
                    <a:pt x="2897130" y="510540"/>
                  </a:cubicBezTo>
                  <a:cubicBezTo>
                    <a:pt x="2932565" y="528257"/>
                    <a:pt x="2946023" y="524460"/>
                    <a:pt x="2980950" y="548640"/>
                  </a:cubicBezTo>
                  <a:cubicBezTo>
                    <a:pt x="3008607" y="567787"/>
                    <a:pt x="3098962" y="654420"/>
                    <a:pt x="3110490" y="670560"/>
                  </a:cubicBezTo>
                  <a:cubicBezTo>
                    <a:pt x="3123190" y="688340"/>
                    <a:pt x="3134202" y="707456"/>
                    <a:pt x="3148590" y="723900"/>
                  </a:cubicBezTo>
                  <a:cubicBezTo>
                    <a:pt x="3187637" y="768525"/>
                    <a:pt x="3229567" y="810547"/>
                    <a:pt x="3270510" y="853440"/>
                  </a:cubicBezTo>
                  <a:cubicBezTo>
                    <a:pt x="3282911" y="866432"/>
                    <a:pt x="3296921" y="877903"/>
                    <a:pt x="3308610" y="891540"/>
                  </a:cubicBezTo>
                  <a:cubicBezTo>
                    <a:pt x="3323850" y="909320"/>
                    <a:pt x="3337068" y="929056"/>
                    <a:pt x="3354330" y="944880"/>
                  </a:cubicBezTo>
                  <a:cubicBezTo>
                    <a:pt x="3367832" y="957257"/>
                    <a:pt x="3385304" y="964495"/>
                    <a:pt x="3400050" y="975360"/>
                  </a:cubicBezTo>
                  <a:cubicBezTo>
                    <a:pt x="3531051" y="1071887"/>
                    <a:pt x="3464719" y="1038175"/>
                    <a:pt x="3613410" y="1112520"/>
                  </a:cubicBezTo>
                  <a:cubicBezTo>
                    <a:pt x="3640861" y="1126245"/>
                    <a:pt x="3667767" y="1142027"/>
                    <a:pt x="3697230" y="1150620"/>
                  </a:cubicBezTo>
                  <a:cubicBezTo>
                    <a:pt x="3752757" y="1166816"/>
                    <a:pt x="3865058" y="1170158"/>
                    <a:pt x="3918210" y="1173480"/>
                  </a:cubicBezTo>
                  <a:cubicBezTo>
                    <a:pt x="3974090" y="1165860"/>
                    <a:pt x="4030897" y="1163301"/>
                    <a:pt x="4085850" y="1150620"/>
                  </a:cubicBezTo>
                  <a:cubicBezTo>
                    <a:pt x="4130468" y="1140324"/>
                    <a:pt x="4172967" y="1122134"/>
                    <a:pt x="4215390" y="1104900"/>
                  </a:cubicBezTo>
                  <a:cubicBezTo>
                    <a:pt x="4305383" y="1068341"/>
                    <a:pt x="4371246" y="1031615"/>
                    <a:pt x="4451610" y="975360"/>
                  </a:cubicBezTo>
                  <a:cubicBezTo>
                    <a:pt x="4488658" y="949426"/>
                    <a:pt x="4522730" y="919480"/>
                    <a:pt x="4558290" y="891540"/>
                  </a:cubicBezTo>
                  <a:cubicBezTo>
                    <a:pt x="4587250" y="841895"/>
                    <a:pt x="4638874" y="772958"/>
                    <a:pt x="4634490" y="708660"/>
                  </a:cubicBezTo>
                  <a:cubicBezTo>
                    <a:pt x="4628865" y="626155"/>
                    <a:pt x="4614439" y="543432"/>
                    <a:pt x="4588770" y="464820"/>
                  </a:cubicBezTo>
                  <a:cubicBezTo>
                    <a:pt x="4573220" y="417198"/>
                    <a:pt x="4538989" y="377844"/>
                    <a:pt x="4512570" y="335280"/>
                  </a:cubicBezTo>
                  <a:cubicBezTo>
                    <a:pt x="4451286" y="236545"/>
                    <a:pt x="4375790" y="129730"/>
                    <a:pt x="4268730" y="76200"/>
                  </a:cubicBezTo>
                  <a:cubicBezTo>
                    <a:pt x="4243330" y="63500"/>
                    <a:pt x="4218194" y="50257"/>
                    <a:pt x="4192530" y="38100"/>
                  </a:cubicBezTo>
                  <a:cubicBezTo>
                    <a:pt x="4117707" y="2658"/>
                    <a:pt x="4143761" y="10922"/>
                    <a:pt x="4078230" y="0"/>
                  </a:cubicBezTo>
                  <a:cubicBezTo>
                    <a:pt x="4019194" y="16868"/>
                    <a:pt x="4012835" y="9345"/>
                    <a:pt x="3971550" y="68580"/>
                  </a:cubicBezTo>
                  <a:cubicBezTo>
                    <a:pt x="3927212" y="132196"/>
                    <a:pt x="3849630" y="266700"/>
                    <a:pt x="3849630" y="266700"/>
                  </a:cubicBezTo>
                  <a:cubicBezTo>
                    <a:pt x="3836930" y="307340"/>
                    <a:pt x="3820528" y="347004"/>
                    <a:pt x="3811530" y="388620"/>
                  </a:cubicBezTo>
                  <a:cubicBezTo>
                    <a:pt x="3791083" y="483186"/>
                    <a:pt x="3776911" y="604145"/>
                    <a:pt x="3796290" y="701040"/>
                  </a:cubicBezTo>
                  <a:cubicBezTo>
                    <a:pt x="3799480" y="716988"/>
                    <a:pt x="3814736" y="728200"/>
                    <a:pt x="3826770" y="739140"/>
                  </a:cubicBezTo>
                  <a:cubicBezTo>
                    <a:pt x="3875036" y="783019"/>
                    <a:pt x="3886601" y="779404"/>
                    <a:pt x="3948690" y="800100"/>
                  </a:cubicBezTo>
                  <a:cubicBezTo>
                    <a:pt x="4032510" y="787400"/>
                    <a:pt x="4118466" y="784690"/>
                    <a:pt x="4200150" y="762000"/>
                  </a:cubicBezTo>
                  <a:cubicBezTo>
                    <a:pt x="4214420" y="758036"/>
                    <a:pt x="4221536" y="738637"/>
                    <a:pt x="4223010" y="723900"/>
                  </a:cubicBezTo>
                  <a:cubicBezTo>
                    <a:pt x="4226810" y="685905"/>
                    <a:pt x="4226238" y="646211"/>
                    <a:pt x="4215390" y="609600"/>
                  </a:cubicBezTo>
                  <a:cubicBezTo>
                    <a:pt x="4204792" y="573833"/>
                    <a:pt x="4135087" y="473378"/>
                    <a:pt x="4101090" y="449580"/>
                  </a:cubicBezTo>
                  <a:cubicBezTo>
                    <a:pt x="4074039" y="430644"/>
                    <a:pt x="4040130" y="424180"/>
                    <a:pt x="4009650" y="411480"/>
                  </a:cubicBezTo>
                  <a:cubicBezTo>
                    <a:pt x="3981710" y="416560"/>
                    <a:pt x="3951525" y="414628"/>
                    <a:pt x="3925830" y="426720"/>
                  </a:cubicBezTo>
                  <a:cubicBezTo>
                    <a:pt x="3906329" y="435897"/>
                    <a:pt x="3894302" y="456220"/>
                    <a:pt x="3880110" y="472440"/>
                  </a:cubicBezTo>
                  <a:cubicBezTo>
                    <a:pt x="3858690" y="496920"/>
                    <a:pt x="3837474" y="521765"/>
                    <a:pt x="3819150" y="548640"/>
                  </a:cubicBezTo>
                  <a:cubicBezTo>
                    <a:pt x="3771916" y="617917"/>
                    <a:pt x="3748215" y="677783"/>
                    <a:pt x="3712470" y="754380"/>
                  </a:cubicBezTo>
                  <a:cubicBezTo>
                    <a:pt x="3704850" y="792480"/>
                    <a:pt x="3696561" y="830452"/>
                    <a:pt x="3689610" y="868680"/>
                  </a:cubicBezTo>
                  <a:cubicBezTo>
                    <a:pt x="3686397" y="886351"/>
                    <a:pt x="3681990" y="904059"/>
                    <a:pt x="3681990" y="922020"/>
                  </a:cubicBezTo>
                  <a:cubicBezTo>
                    <a:pt x="3681990" y="949038"/>
                    <a:pt x="3682396" y="984854"/>
                    <a:pt x="3712470" y="998220"/>
                  </a:cubicBezTo>
                  <a:cubicBezTo>
                    <a:pt x="3726589" y="1004495"/>
                    <a:pt x="3742950" y="1003300"/>
                    <a:pt x="3758190" y="1005840"/>
                  </a:cubicBezTo>
                  <a:cubicBezTo>
                    <a:pt x="3860363" y="987263"/>
                    <a:pt x="3919154" y="1013595"/>
                    <a:pt x="3963930" y="929640"/>
                  </a:cubicBezTo>
                  <a:cubicBezTo>
                    <a:pt x="3975270" y="908378"/>
                    <a:pt x="3979170" y="883920"/>
                    <a:pt x="3986790" y="861060"/>
                  </a:cubicBezTo>
                  <a:cubicBezTo>
                    <a:pt x="3995446" y="757193"/>
                    <a:pt x="4005795" y="710795"/>
                    <a:pt x="3971550" y="594360"/>
                  </a:cubicBezTo>
                  <a:cubicBezTo>
                    <a:pt x="3962205" y="562588"/>
                    <a:pt x="3941628" y="533958"/>
                    <a:pt x="3918210" y="510540"/>
                  </a:cubicBezTo>
                  <a:cubicBezTo>
                    <a:pt x="3882289" y="474619"/>
                    <a:pt x="3841432" y="442399"/>
                    <a:pt x="3796290" y="419100"/>
                  </a:cubicBezTo>
                  <a:cubicBezTo>
                    <a:pt x="3735354" y="387649"/>
                    <a:pt x="3656970" y="386535"/>
                    <a:pt x="3590550" y="381000"/>
                  </a:cubicBezTo>
                  <a:cubicBezTo>
                    <a:pt x="3557530" y="383540"/>
                    <a:pt x="3523683" y="380849"/>
                    <a:pt x="3491490" y="388620"/>
                  </a:cubicBezTo>
                  <a:cubicBezTo>
                    <a:pt x="3449298" y="398804"/>
                    <a:pt x="3409395" y="417082"/>
                    <a:pt x="3369570" y="434340"/>
                  </a:cubicBezTo>
                  <a:cubicBezTo>
                    <a:pt x="3333090" y="450148"/>
                    <a:pt x="3296298" y="466127"/>
                    <a:pt x="3262890" y="487680"/>
                  </a:cubicBezTo>
                  <a:cubicBezTo>
                    <a:pt x="3214356" y="518992"/>
                    <a:pt x="3123368" y="592743"/>
                    <a:pt x="3072390" y="640080"/>
                  </a:cubicBezTo>
                  <a:cubicBezTo>
                    <a:pt x="3056596" y="654746"/>
                    <a:pt x="3041910" y="670560"/>
                    <a:pt x="3026670" y="685800"/>
                  </a:cubicBezTo>
                  <a:cubicBezTo>
                    <a:pt x="3019050" y="703580"/>
                    <a:pt x="3011916" y="721576"/>
                    <a:pt x="3003810" y="739140"/>
                  </a:cubicBezTo>
                  <a:cubicBezTo>
                    <a:pt x="2996670" y="754611"/>
                    <a:pt x="2986681" y="768814"/>
                    <a:pt x="2980950" y="784860"/>
                  </a:cubicBezTo>
                  <a:cubicBezTo>
                    <a:pt x="2973905" y="804585"/>
                    <a:pt x="2970790" y="825500"/>
                    <a:pt x="2965710" y="845820"/>
                  </a:cubicBezTo>
                  <a:cubicBezTo>
                    <a:pt x="3015236" y="1043926"/>
                    <a:pt x="2954884" y="1047550"/>
                    <a:pt x="3095250" y="1089660"/>
                  </a:cubicBezTo>
                  <a:cubicBezTo>
                    <a:pt x="3120061" y="1097103"/>
                    <a:pt x="3146050" y="1099820"/>
                    <a:pt x="3171450" y="1104900"/>
                  </a:cubicBezTo>
                  <a:cubicBezTo>
                    <a:pt x="3222720" y="1099773"/>
                    <a:pt x="3321356" y="1117816"/>
                    <a:pt x="3361950" y="1059180"/>
                  </a:cubicBezTo>
                  <a:cubicBezTo>
                    <a:pt x="3376189" y="1038612"/>
                    <a:pt x="3382270" y="1013460"/>
                    <a:pt x="3392430" y="990600"/>
                  </a:cubicBezTo>
                  <a:cubicBezTo>
                    <a:pt x="3397289" y="963878"/>
                    <a:pt x="3423672" y="791372"/>
                    <a:pt x="3445770" y="739140"/>
                  </a:cubicBezTo>
                  <a:cubicBezTo>
                    <a:pt x="3462595" y="699373"/>
                    <a:pt x="3485921" y="662675"/>
                    <a:pt x="3506730" y="624840"/>
                  </a:cubicBezTo>
                  <a:cubicBezTo>
                    <a:pt x="3513868" y="611863"/>
                    <a:pt x="3524089" y="600491"/>
                    <a:pt x="3529590" y="586740"/>
                  </a:cubicBezTo>
                  <a:cubicBezTo>
                    <a:pt x="3544505" y="549452"/>
                    <a:pt x="3567690" y="472440"/>
                    <a:pt x="3567690" y="472440"/>
                  </a:cubicBezTo>
                  <a:cubicBezTo>
                    <a:pt x="3562610" y="411480"/>
                    <a:pt x="3562190" y="349951"/>
                    <a:pt x="3552450" y="289560"/>
                  </a:cubicBezTo>
                  <a:cubicBezTo>
                    <a:pt x="3544397" y="239634"/>
                    <a:pt x="3515184" y="218619"/>
                    <a:pt x="3476250" y="190500"/>
                  </a:cubicBezTo>
                  <a:cubicBezTo>
                    <a:pt x="3426752" y="154751"/>
                    <a:pt x="3366776" y="119292"/>
                    <a:pt x="3308610" y="99060"/>
                  </a:cubicBezTo>
                  <a:cubicBezTo>
                    <a:pt x="3278936" y="88739"/>
                    <a:pt x="3247650" y="83820"/>
                    <a:pt x="3217170" y="76200"/>
                  </a:cubicBezTo>
                  <a:cubicBezTo>
                    <a:pt x="3143510" y="86360"/>
                    <a:pt x="3067453" y="85453"/>
                    <a:pt x="2996190" y="106680"/>
                  </a:cubicBezTo>
                  <a:cubicBezTo>
                    <a:pt x="2946065" y="121611"/>
                    <a:pt x="2905810" y="159490"/>
                    <a:pt x="2859030" y="182880"/>
                  </a:cubicBezTo>
                  <a:cubicBezTo>
                    <a:pt x="2715917" y="254436"/>
                    <a:pt x="2762643" y="228256"/>
                    <a:pt x="2630430" y="304800"/>
                  </a:cubicBezTo>
                  <a:cubicBezTo>
                    <a:pt x="2617613" y="312221"/>
                    <a:pt x="2602803" y="317187"/>
                    <a:pt x="2592330" y="327660"/>
                  </a:cubicBezTo>
                  <a:cubicBezTo>
                    <a:pt x="2543889" y="376101"/>
                    <a:pt x="2570471" y="346645"/>
                    <a:pt x="2516130" y="419100"/>
                  </a:cubicBezTo>
                  <a:cubicBezTo>
                    <a:pt x="2513590" y="436880"/>
                    <a:pt x="2511463" y="454724"/>
                    <a:pt x="2508510" y="472440"/>
                  </a:cubicBezTo>
                  <a:cubicBezTo>
                    <a:pt x="2506381" y="485215"/>
                    <a:pt x="2497482" y="498045"/>
                    <a:pt x="2500890" y="510540"/>
                  </a:cubicBezTo>
                  <a:cubicBezTo>
                    <a:pt x="2513177" y="555592"/>
                    <a:pt x="2527972" y="601465"/>
                    <a:pt x="2554230" y="640080"/>
                  </a:cubicBezTo>
                  <a:cubicBezTo>
                    <a:pt x="2568555" y="661146"/>
                    <a:pt x="2705262" y="753696"/>
                    <a:pt x="2721870" y="762000"/>
                  </a:cubicBezTo>
                  <a:cubicBezTo>
                    <a:pt x="2750607" y="776368"/>
                    <a:pt x="2782985" y="781866"/>
                    <a:pt x="2813310" y="792480"/>
                  </a:cubicBezTo>
                  <a:cubicBezTo>
                    <a:pt x="2833793" y="799649"/>
                    <a:pt x="2853436" y="809264"/>
                    <a:pt x="2874270" y="815340"/>
                  </a:cubicBezTo>
                  <a:cubicBezTo>
                    <a:pt x="2914485" y="827069"/>
                    <a:pt x="2996190" y="845820"/>
                    <a:pt x="2996190" y="845820"/>
                  </a:cubicBezTo>
                  <a:cubicBezTo>
                    <a:pt x="3049530" y="840740"/>
                    <a:pt x="3103546" y="840454"/>
                    <a:pt x="3156210" y="830580"/>
                  </a:cubicBezTo>
                  <a:cubicBezTo>
                    <a:pt x="3287792" y="805908"/>
                    <a:pt x="3342448" y="790801"/>
                    <a:pt x="3445770" y="739140"/>
                  </a:cubicBezTo>
                  <a:cubicBezTo>
                    <a:pt x="3474236" y="724907"/>
                    <a:pt x="3504406" y="712880"/>
                    <a:pt x="3529590" y="693420"/>
                  </a:cubicBezTo>
                  <a:cubicBezTo>
                    <a:pt x="3560856" y="669260"/>
                    <a:pt x="3580533" y="631518"/>
                    <a:pt x="3613410" y="609600"/>
                  </a:cubicBezTo>
                  <a:cubicBezTo>
                    <a:pt x="3621030" y="604520"/>
                    <a:pt x="3627435" y="596770"/>
                    <a:pt x="3636270" y="594360"/>
                  </a:cubicBezTo>
                  <a:cubicBezTo>
                    <a:pt x="3656027" y="588972"/>
                    <a:pt x="3676910" y="589280"/>
                    <a:pt x="3697230" y="586740"/>
                  </a:cubicBezTo>
                  <a:cubicBezTo>
                    <a:pt x="3802956" y="633729"/>
                    <a:pt x="3733698" y="596366"/>
                    <a:pt x="3834390" y="670560"/>
                  </a:cubicBezTo>
                  <a:cubicBezTo>
                    <a:pt x="3859350" y="688952"/>
                    <a:pt x="3886966" y="703820"/>
                    <a:pt x="3910590" y="723900"/>
                  </a:cubicBezTo>
                  <a:cubicBezTo>
                    <a:pt x="3931246" y="741458"/>
                    <a:pt x="4028634" y="841599"/>
                    <a:pt x="4047750" y="868680"/>
                  </a:cubicBezTo>
                  <a:cubicBezTo>
                    <a:pt x="4073807" y="905594"/>
                    <a:pt x="4087168" y="956453"/>
                    <a:pt x="4101090" y="998220"/>
                  </a:cubicBezTo>
                  <a:cubicBezTo>
                    <a:pt x="4090930" y="1028700"/>
                    <a:pt x="4088432" y="1062927"/>
                    <a:pt x="4070610" y="1089660"/>
                  </a:cubicBezTo>
                  <a:cubicBezTo>
                    <a:pt x="4045611" y="1127159"/>
                    <a:pt x="3905340" y="1119992"/>
                    <a:pt x="3902970" y="1120140"/>
                  </a:cubicBezTo>
                  <a:cubicBezTo>
                    <a:pt x="3727710" y="1109980"/>
                    <a:pt x="3552059" y="1105155"/>
                    <a:pt x="3377190" y="1089660"/>
                  </a:cubicBezTo>
                  <a:cubicBezTo>
                    <a:pt x="3325831" y="1085109"/>
                    <a:pt x="3284785" y="1057381"/>
                    <a:pt x="3240030" y="1036320"/>
                  </a:cubicBezTo>
                  <a:cubicBezTo>
                    <a:pt x="3217395" y="1025668"/>
                    <a:pt x="3193559" y="1017545"/>
                    <a:pt x="3171450" y="1005840"/>
                  </a:cubicBezTo>
                  <a:cubicBezTo>
                    <a:pt x="3150272" y="994628"/>
                    <a:pt x="3131923" y="978456"/>
                    <a:pt x="3110490" y="967740"/>
                  </a:cubicBezTo>
                  <a:cubicBezTo>
                    <a:pt x="3089609" y="957300"/>
                    <a:pt x="3000564" y="928558"/>
                    <a:pt x="2980950" y="922020"/>
                  </a:cubicBezTo>
                  <a:cubicBezTo>
                    <a:pt x="2960630" y="924560"/>
                    <a:pt x="2936551" y="917595"/>
                    <a:pt x="2919990" y="929640"/>
                  </a:cubicBezTo>
                  <a:cubicBezTo>
                    <a:pt x="2904346" y="941018"/>
                    <a:pt x="2905236" y="965416"/>
                    <a:pt x="2897130" y="982980"/>
                  </a:cubicBezTo>
                  <a:cubicBezTo>
                    <a:pt x="2889990" y="998451"/>
                    <a:pt x="2879484" y="1012479"/>
                    <a:pt x="2874270" y="1028700"/>
                  </a:cubicBezTo>
                  <a:cubicBezTo>
                    <a:pt x="2856546" y="1083842"/>
                    <a:pt x="2828550" y="1196340"/>
                    <a:pt x="2828550" y="1196340"/>
                  </a:cubicBezTo>
                  <a:cubicBezTo>
                    <a:pt x="2833630" y="1226820"/>
                    <a:pt x="2829971" y="1260142"/>
                    <a:pt x="2843790" y="1287780"/>
                  </a:cubicBezTo>
                  <a:cubicBezTo>
                    <a:pt x="2849907" y="1300014"/>
                    <a:pt x="2868217" y="1303416"/>
                    <a:pt x="2881890" y="1303020"/>
                  </a:cubicBezTo>
                  <a:cubicBezTo>
                    <a:pt x="3044699" y="1298301"/>
                    <a:pt x="3207138" y="1284572"/>
                    <a:pt x="3369570" y="1272540"/>
                  </a:cubicBezTo>
                  <a:cubicBezTo>
                    <a:pt x="3412929" y="1269328"/>
                    <a:pt x="3455968" y="1262693"/>
                    <a:pt x="3499110" y="1257300"/>
                  </a:cubicBezTo>
                  <a:cubicBezTo>
                    <a:pt x="3603939" y="1244196"/>
                    <a:pt x="3612435" y="1242210"/>
                    <a:pt x="3712470" y="1226820"/>
                  </a:cubicBezTo>
                  <a:cubicBezTo>
                    <a:pt x="3753110" y="1209040"/>
                    <a:pt x="3795447" y="1194721"/>
                    <a:pt x="3834390" y="1173480"/>
                  </a:cubicBezTo>
                  <a:cubicBezTo>
                    <a:pt x="3911616" y="1131357"/>
                    <a:pt x="3925749" y="1119864"/>
                    <a:pt x="4009650" y="1089660"/>
                  </a:cubicBezTo>
                  <a:cubicBezTo>
                    <a:pt x="4042156" y="1077958"/>
                    <a:pt x="4074374" y="1062995"/>
                    <a:pt x="4108710" y="1059180"/>
                  </a:cubicBezTo>
                  <a:cubicBezTo>
                    <a:pt x="4195141" y="1049577"/>
                    <a:pt x="4154520" y="1054813"/>
                    <a:pt x="4230630" y="1043940"/>
                  </a:cubicBezTo>
                  <a:cubicBezTo>
                    <a:pt x="4240254" y="1045690"/>
                    <a:pt x="4323199" y="1052689"/>
                    <a:pt x="4344930" y="1074420"/>
                  </a:cubicBezTo>
                  <a:cubicBezTo>
                    <a:pt x="4350610" y="1080100"/>
                    <a:pt x="4350010" y="1089660"/>
                    <a:pt x="4352550" y="1097280"/>
                  </a:cubicBezTo>
                  <a:cubicBezTo>
                    <a:pt x="4347470" y="1115060"/>
                    <a:pt x="4348862" y="1136181"/>
                    <a:pt x="4337310" y="1150620"/>
                  </a:cubicBezTo>
                  <a:cubicBezTo>
                    <a:pt x="4308061" y="1187182"/>
                    <a:pt x="4195141" y="1179910"/>
                    <a:pt x="4177290" y="1181100"/>
                  </a:cubicBezTo>
                  <a:lnTo>
                    <a:pt x="3788670" y="1143000"/>
                  </a:lnTo>
                  <a:cubicBezTo>
                    <a:pt x="3745123" y="1137877"/>
                    <a:pt x="3702560" y="1126172"/>
                    <a:pt x="3659130" y="1120140"/>
                  </a:cubicBezTo>
                  <a:cubicBezTo>
                    <a:pt x="3611065" y="1113464"/>
                    <a:pt x="3562440" y="1111399"/>
                    <a:pt x="3514350" y="1104900"/>
                  </a:cubicBezTo>
                  <a:cubicBezTo>
                    <a:pt x="3260046" y="1070535"/>
                    <a:pt x="3491076" y="1089158"/>
                    <a:pt x="3255270" y="1074420"/>
                  </a:cubicBezTo>
                  <a:cubicBezTo>
                    <a:pt x="3217170" y="1069340"/>
                    <a:pt x="3178707" y="1066484"/>
                    <a:pt x="3140970" y="1059180"/>
                  </a:cubicBezTo>
                  <a:cubicBezTo>
                    <a:pt x="3082094" y="1047785"/>
                    <a:pt x="2809219" y="971224"/>
                    <a:pt x="2798070" y="967740"/>
                  </a:cubicBezTo>
                  <a:cubicBezTo>
                    <a:pt x="2748980" y="952399"/>
                    <a:pt x="2702589" y="929056"/>
                    <a:pt x="2653290" y="914400"/>
                  </a:cubicBezTo>
                  <a:cubicBezTo>
                    <a:pt x="2608397" y="901053"/>
                    <a:pt x="2561720" y="894647"/>
                    <a:pt x="2516130" y="883920"/>
                  </a:cubicBezTo>
                  <a:cubicBezTo>
                    <a:pt x="2475353" y="874325"/>
                    <a:pt x="2435005" y="862959"/>
                    <a:pt x="2394210" y="853440"/>
                  </a:cubicBezTo>
                  <a:cubicBezTo>
                    <a:pt x="2238670" y="817147"/>
                    <a:pt x="2322789" y="843920"/>
                    <a:pt x="2142750" y="792480"/>
                  </a:cubicBezTo>
                  <a:cubicBezTo>
                    <a:pt x="2051406" y="766382"/>
                    <a:pt x="1987467" y="748655"/>
                    <a:pt x="1906530" y="716280"/>
                  </a:cubicBezTo>
                  <a:cubicBezTo>
                    <a:pt x="1782039" y="666484"/>
                    <a:pt x="1906142" y="715261"/>
                    <a:pt x="1822710" y="678180"/>
                  </a:cubicBezTo>
                  <a:cubicBezTo>
                    <a:pt x="1795375" y="666031"/>
                    <a:pt x="1786885" y="663698"/>
                    <a:pt x="1761750" y="655320"/>
                  </a:cubicBezTo>
                  <a:cubicBezTo>
                    <a:pt x="1745801" y="703167"/>
                    <a:pt x="1736408" y="720156"/>
                    <a:pt x="1738890" y="777240"/>
                  </a:cubicBezTo>
                  <a:cubicBezTo>
                    <a:pt x="1740341" y="810617"/>
                    <a:pt x="1745782" y="843951"/>
                    <a:pt x="1754130" y="876300"/>
                  </a:cubicBezTo>
                  <a:cubicBezTo>
                    <a:pt x="1781858" y="983748"/>
                    <a:pt x="1813920" y="1057425"/>
                    <a:pt x="1876050" y="1150620"/>
                  </a:cubicBezTo>
                  <a:cubicBezTo>
                    <a:pt x="1908179" y="1198813"/>
                    <a:pt x="1940979" y="1247635"/>
                    <a:pt x="1982730" y="1287780"/>
                  </a:cubicBezTo>
                  <a:cubicBezTo>
                    <a:pt x="2037273" y="1340225"/>
                    <a:pt x="2077634" y="1341890"/>
                    <a:pt x="2142750" y="1356360"/>
                  </a:cubicBezTo>
                  <a:cubicBezTo>
                    <a:pt x="2180850" y="1353820"/>
                    <a:pt x="2220581" y="1360058"/>
                    <a:pt x="2257050" y="1348740"/>
                  </a:cubicBezTo>
                  <a:cubicBezTo>
                    <a:pt x="2296166" y="1336601"/>
                    <a:pt x="2363730" y="1287780"/>
                    <a:pt x="2363730" y="1287780"/>
                  </a:cubicBezTo>
                  <a:cubicBezTo>
                    <a:pt x="2398327" y="1233414"/>
                    <a:pt x="2436907" y="1186126"/>
                    <a:pt x="2447550" y="1120140"/>
                  </a:cubicBezTo>
                  <a:cubicBezTo>
                    <a:pt x="2455649" y="1069926"/>
                    <a:pt x="2452630" y="1018540"/>
                    <a:pt x="2455170" y="967740"/>
                  </a:cubicBezTo>
                  <a:cubicBezTo>
                    <a:pt x="2450090" y="929640"/>
                    <a:pt x="2452784" y="889664"/>
                    <a:pt x="2439930" y="853440"/>
                  </a:cubicBezTo>
                  <a:cubicBezTo>
                    <a:pt x="2424337" y="809496"/>
                    <a:pt x="2396903" y="770523"/>
                    <a:pt x="2371350" y="731520"/>
                  </a:cubicBezTo>
                  <a:cubicBezTo>
                    <a:pt x="2319190" y="651907"/>
                    <a:pt x="2283318" y="615728"/>
                    <a:pt x="2211330" y="556260"/>
                  </a:cubicBezTo>
                  <a:cubicBezTo>
                    <a:pt x="2181956" y="531995"/>
                    <a:pt x="2153436" y="505743"/>
                    <a:pt x="2119890" y="487680"/>
                  </a:cubicBezTo>
                  <a:cubicBezTo>
                    <a:pt x="2086644" y="469778"/>
                    <a:pt x="2047585" y="465205"/>
                    <a:pt x="2013210" y="449580"/>
                  </a:cubicBezTo>
                  <a:cubicBezTo>
                    <a:pt x="1991396" y="439664"/>
                    <a:pt x="1974007" y="421522"/>
                    <a:pt x="1952250" y="411480"/>
                  </a:cubicBezTo>
                  <a:cubicBezTo>
                    <a:pt x="1940491" y="406053"/>
                    <a:pt x="1926715" y="407001"/>
                    <a:pt x="1914150" y="403860"/>
                  </a:cubicBezTo>
                  <a:cubicBezTo>
                    <a:pt x="1817722" y="379753"/>
                    <a:pt x="1904809" y="393020"/>
                    <a:pt x="1784610" y="381000"/>
                  </a:cubicBezTo>
                  <a:cubicBezTo>
                    <a:pt x="1771910" y="383540"/>
                    <a:pt x="1758915" y="384898"/>
                    <a:pt x="1746510" y="388620"/>
                  </a:cubicBezTo>
                  <a:cubicBezTo>
                    <a:pt x="1709003" y="399872"/>
                    <a:pt x="1611627" y="452251"/>
                    <a:pt x="1601730" y="457200"/>
                  </a:cubicBezTo>
                  <a:lnTo>
                    <a:pt x="1525530" y="495300"/>
                  </a:lnTo>
                  <a:cubicBezTo>
                    <a:pt x="1517910" y="497840"/>
                    <a:pt x="1509854" y="499328"/>
                    <a:pt x="1502670" y="502920"/>
                  </a:cubicBezTo>
                  <a:cubicBezTo>
                    <a:pt x="1484354" y="512078"/>
                    <a:pt x="1466890" y="522864"/>
                    <a:pt x="1449330" y="533400"/>
                  </a:cubicBezTo>
                  <a:cubicBezTo>
                    <a:pt x="1441477" y="538112"/>
                    <a:pt x="1434888" y="545032"/>
                    <a:pt x="1426470" y="548640"/>
                  </a:cubicBezTo>
                  <a:cubicBezTo>
                    <a:pt x="1416844" y="552765"/>
                    <a:pt x="1406150" y="553720"/>
                    <a:pt x="1395990" y="556260"/>
                  </a:cubicBezTo>
                  <a:cubicBezTo>
                    <a:pt x="1383290" y="563880"/>
                    <a:pt x="1371424" y="573105"/>
                    <a:pt x="1357890" y="579120"/>
                  </a:cubicBezTo>
                  <a:cubicBezTo>
                    <a:pt x="1338189" y="587876"/>
                    <a:pt x="1277877" y="592932"/>
                    <a:pt x="1266450" y="594360"/>
                  </a:cubicBezTo>
                  <a:cubicBezTo>
                    <a:pt x="1258830" y="599440"/>
                    <a:pt x="1251959" y="605881"/>
                    <a:pt x="1243590" y="609600"/>
                  </a:cubicBezTo>
                  <a:cubicBezTo>
                    <a:pt x="1206287" y="626179"/>
                    <a:pt x="1201490" y="622230"/>
                    <a:pt x="1167390" y="632460"/>
                  </a:cubicBezTo>
                  <a:cubicBezTo>
                    <a:pt x="1152003" y="637076"/>
                    <a:pt x="1121670" y="647700"/>
                    <a:pt x="1121670" y="647700"/>
                  </a:cubicBezTo>
                  <a:cubicBezTo>
                    <a:pt x="1114050" y="655320"/>
                    <a:pt x="1098810" y="659784"/>
                    <a:pt x="1098810" y="670560"/>
                  </a:cubicBezTo>
                  <a:cubicBezTo>
                    <a:pt x="1098810" y="752571"/>
                    <a:pt x="1136488" y="798439"/>
                    <a:pt x="1182630" y="861060"/>
                  </a:cubicBezTo>
                  <a:cubicBezTo>
                    <a:pt x="1232628" y="928915"/>
                    <a:pt x="1287454" y="968857"/>
                    <a:pt x="1365510" y="1013460"/>
                  </a:cubicBezTo>
                  <a:cubicBezTo>
                    <a:pt x="1383290" y="1023620"/>
                    <a:pt x="1399837" y="1036335"/>
                    <a:pt x="1418850" y="1043940"/>
                  </a:cubicBezTo>
                  <a:cubicBezTo>
                    <a:pt x="1438297" y="1051719"/>
                    <a:pt x="1459490" y="1054100"/>
                    <a:pt x="1479810" y="1059180"/>
                  </a:cubicBezTo>
                  <a:cubicBezTo>
                    <a:pt x="1517910" y="1054100"/>
                    <a:pt x="1558286" y="1057871"/>
                    <a:pt x="1594110" y="1043940"/>
                  </a:cubicBezTo>
                  <a:cubicBezTo>
                    <a:pt x="1607914" y="1038572"/>
                    <a:pt x="1631156" y="1010096"/>
                    <a:pt x="1616970" y="1005840"/>
                  </a:cubicBezTo>
                  <a:cubicBezTo>
                    <a:pt x="1584970" y="996240"/>
                    <a:pt x="1550930" y="1016000"/>
                    <a:pt x="1517910" y="1021080"/>
                  </a:cubicBezTo>
                  <a:cubicBezTo>
                    <a:pt x="1281826" y="1095633"/>
                    <a:pt x="1420119" y="1048004"/>
                    <a:pt x="1106430" y="1173480"/>
                  </a:cubicBezTo>
                  <a:cubicBezTo>
                    <a:pt x="1081030" y="1183640"/>
                    <a:pt x="1054699" y="1191726"/>
                    <a:pt x="1030230" y="1203960"/>
                  </a:cubicBezTo>
                  <a:cubicBezTo>
                    <a:pt x="1014990" y="1211580"/>
                    <a:pt x="1000523" y="1220997"/>
                    <a:pt x="984510" y="1226820"/>
                  </a:cubicBezTo>
                  <a:cubicBezTo>
                    <a:pt x="972338" y="1231246"/>
                    <a:pt x="959110" y="1231900"/>
                    <a:pt x="946410" y="1234440"/>
                  </a:cubicBezTo>
                  <a:cubicBezTo>
                    <a:pt x="832269" y="1215416"/>
                    <a:pt x="838295" y="1227649"/>
                    <a:pt x="725430" y="1143000"/>
                  </a:cubicBezTo>
                  <a:lnTo>
                    <a:pt x="664470" y="1097280"/>
                  </a:lnTo>
                  <a:cubicBezTo>
                    <a:pt x="656850" y="1082040"/>
                    <a:pt x="642319" y="1068584"/>
                    <a:pt x="641610" y="1051560"/>
                  </a:cubicBezTo>
                  <a:cubicBezTo>
                    <a:pt x="639695" y="1005599"/>
                    <a:pt x="634374" y="954536"/>
                    <a:pt x="656850" y="914400"/>
                  </a:cubicBezTo>
                  <a:cubicBezTo>
                    <a:pt x="674091" y="883612"/>
                    <a:pt x="718930" y="880634"/>
                    <a:pt x="748290" y="861060"/>
                  </a:cubicBezTo>
                  <a:cubicBezTo>
                    <a:pt x="755910" y="855980"/>
                    <a:pt x="763199" y="850364"/>
                    <a:pt x="771150" y="845820"/>
                  </a:cubicBezTo>
                  <a:cubicBezTo>
                    <a:pt x="781013" y="840184"/>
                    <a:pt x="791470" y="835660"/>
                    <a:pt x="801630" y="830580"/>
                  </a:cubicBezTo>
                  <a:cubicBezTo>
                    <a:pt x="809250" y="812800"/>
                    <a:pt x="822230" y="796452"/>
                    <a:pt x="824490" y="777240"/>
                  </a:cubicBezTo>
                  <a:cubicBezTo>
                    <a:pt x="827473" y="751888"/>
                    <a:pt x="826034" y="724865"/>
                    <a:pt x="816870" y="701040"/>
                  </a:cubicBezTo>
                  <a:cubicBezTo>
                    <a:pt x="812311" y="689187"/>
                    <a:pt x="797492" y="684348"/>
                    <a:pt x="786390" y="678180"/>
                  </a:cubicBezTo>
                  <a:cubicBezTo>
                    <a:pt x="774433" y="671537"/>
                    <a:pt x="760742" y="668600"/>
                    <a:pt x="748290" y="662940"/>
                  </a:cubicBezTo>
                  <a:cubicBezTo>
                    <a:pt x="732778" y="655889"/>
                    <a:pt x="718855" y="645091"/>
                    <a:pt x="702570" y="640080"/>
                  </a:cubicBezTo>
                  <a:cubicBezTo>
                    <a:pt x="685404" y="634798"/>
                    <a:pt x="667010" y="635000"/>
                    <a:pt x="649230" y="632460"/>
                  </a:cubicBezTo>
                  <a:cubicBezTo>
                    <a:pt x="510785" y="582116"/>
                    <a:pt x="613057" y="614536"/>
                    <a:pt x="527310" y="594360"/>
                  </a:cubicBezTo>
                  <a:cubicBezTo>
                    <a:pt x="496727" y="587164"/>
                    <a:pt x="435870" y="571500"/>
                    <a:pt x="435870" y="571500"/>
                  </a:cubicBezTo>
                  <a:cubicBezTo>
                    <a:pt x="408430" y="572555"/>
                    <a:pt x="260958" y="556043"/>
                    <a:pt x="199650" y="594360"/>
                  </a:cubicBezTo>
                  <a:cubicBezTo>
                    <a:pt x="190512" y="600071"/>
                    <a:pt x="184972" y="610207"/>
                    <a:pt x="176790" y="617220"/>
                  </a:cubicBezTo>
                  <a:cubicBezTo>
                    <a:pt x="167147" y="625485"/>
                    <a:pt x="156470" y="632460"/>
                    <a:pt x="146310" y="640080"/>
                  </a:cubicBezTo>
                  <a:cubicBezTo>
                    <a:pt x="141230" y="650240"/>
                    <a:pt x="137672" y="661317"/>
                    <a:pt x="131070" y="670560"/>
                  </a:cubicBezTo>
                  <a:cubicBezTo>
                    <a:pt x="124806" y="679329"/>
                    <a:pt x="113029" y="683781"/>
                    <a:pt x="108210" y="693420"/>
                  </a:cubicBezTo>
                  <a:cubicBezTo>
                    <a:pt x="95124" y="719592"/>
                    <a:pt x="85507" y="761372"/>
                    <a:pt x="77730" y="792480"/>
                  </a:cubicBezTo>
                  <a:cubicBezTo>
                    <a:pt x="82810" y="840740"/>
                    <a:pt x="86694" y="889141"/>
                    <a:pt x="92970" y="937260"/>
                  </a:cubicBezTo>
                  <a:cubicBezTo>
                    <a:pt x="94325" y="947645"/>
                    <a:pt x="96701" y="958016"/>
                    <a:pt x="100590" y="967740"/>
                  </a:cubicBezTo>
                  <a:cubicBezTo>
                    <a:pt x="106918" y="983560"/>
                    <a:pt x="113227" y="999829"/>
                    <a:pt x="123450" y="1013460"/>
                  </a:cubicBezTo>
                  <a:cubicBezTo>
                    <a:pt x="130438" y="1022778"/>
                    <a:pt x="180042" y="1072990"/>
                    <a:pt x="199650" y="1082040"/>
                  </a:cubicBezTo>
                  <a:cubicBezTo>
                    <a:pt x="250920" y="1105703"/>
                    <a:pt x="294405" y="1104900"/>
                    <a:pt x="260610" y="1104900"/>
                  </a:cubicBezTo>
                </a:path>
              </a:pathLst>
            </a:custGeom>
            <a:noFill/>
            <a:ln>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Freeform 71"/>
          <p:cNvSpPr/>
          <p:nvPr/>
        </p:nvSpPr>
        <p:spPr>
          <a:xfrm>
            <a:off x="2667000" y="3124200"/>
            <a:ext cx="4634752" cy="1402080"/>
          </a:xfrm>
          <a:custGeom>
            <a:avLst/>
            <a:gdLst>
              <a:gd name="connsiteX0" fmla="*/ 1929390 w 4634752"/>
              <a:gd name="connsiteY0" fmla="*/ 472440 h 1402080"/>
              <a:gd name="connsiteX1" fmla="*/ 1632210 w 4634752"/>
              <a:gd name="connsiteY1" fmla="*/ 335280 h 1402080"/>
              <a:gd name="connsiteX2" fmla="*/ 1548390 w 4634752"/>
              <a:gd name="connsiteY2" fmla="*/ 373380 h 1402080"/>
              <a:gd name="connsiteX3" fmla="*/ 1517910 w 4634752"/>
              <a:gd name="connsiteY3" fmla="*/ 388620 h 1402080"/>
              <a:gd name="connsiteX4" fmla="*/ 1510290 w 4634752"/>
              <a:gd name="connsiteY4" fmla="*/ 419100 h 1402080"/>
              <a:gd name="connsiteX5" fmla="*/ 1479810 w 4634752"/>
              <a:gd name="connsiteY5" fmla="*/ 464820 h 1402080"/>
              <a:gd name="connsiteX6" fmla="*/ 1464570 w 4634752"/>
              <a:gd name="connsiteY6" fmla="*/ 594360 h 1402080"/>
              <a:gd name="connsiteX7" fmla="*/ 1487430 w 4634752"/>
              <a:gd name="connsiteY7" fmla="*/ 731520 h 1402080"/>
              <a:gd name="connsiteX8" fmla="*/ 1510290 w 4634752"/>
              <a:gd name="connsiteY8" fmla="*/ 769620 h 1402080"/>
              <a:gd name="connsiteX9" fmla="*/ 1533150 w 4634752"/>
              <a:gd name="connsiteY9" fmla="*/ 784860 h 1402080"/>
              <a:gd name="connsiteX10" fmla="*/ 1563630 w 4634752"/>
              <a:gd name="connsiteY10" fmla="*/ 807720 h 1402080"/>
              <a:gd name="connsiteX11" fmla="*/ 1624590 w 4634752"/>
              <a:gd name="connsiteY11" fmla="*/ 830580 h 1402080"/>
              <a:gd name="connsiteX12" fmla="*/ 1670310 w 4634752"/>
              <a:gd name="connsiteY12" fmla="*/ 822960 h 1402080"/>
              <a:gd name="connsiteX13" fmla="*/ 1639830 w 4634752"/>
              <a:gd name="connsiteY13" fmla="*/ 662940 h 1402080"/>
              <a:gd name="connsiteX14" fmla="*/ 1571250 w 4634752"/>
              <a:gd name="connsiteY14" fmla="*/ 586740 h 1402080"/>
              <a:gd name="connsiteX15" fmla="*/ 1525530 w 4634752"/>
              <a:gd name="connsiteY15" fmla="*/ 548640 h 1402080"/>
              <a:gd name="connsiteX16" fmla="*/ 1479810 w 4634752"/>
              <a:gd name="connsiteY16" fmla="*/ 518160 h 1402080"/>
              <a:gd name="connsiteX17" fmla="*/ 1434090 w 4634752"/>
              <a:gd name="connsiteY17" fmla="*/ 502920 h 1402080"/>
              <a:gd name="connsiteX18" fmla="*/ 1281690 w 4634752"/>
              <a:gd name="connsiteY18" fmla="*/ 472440 h 1402080"/>
              <a:gd name="connsiteX19" fmla="*/ 1053090 w 4634752"/>
              <a:gd name="connsiteY19" fmla="*/ 480060 h 1402080"/>
              <a:gd name="connsiteX20" fmla="*/ 984510 w 4634752"/>
              <a:gd name="connsiteY20" fmla="*/ 510540 h 1402080"/>
              <a:gd name="connsiteX21" fmla="*/ 946410 w 4634752"/>
              <a:gd name="connsiteY21" fmla="*/ 518160 h 1402080"/>
              <a:gd name="connsiteX22" fmla="*/ 885450 w 4634752"/>
              <a:gd name="connsiteY22" fmla="*/ 548640 h 1402080"/>
              <a:gd name="connsiteX23" fmla="*/ 862590 w 4634752"/>
              <a:gd name="connsiteY23" fmla="*/ 563880 h 1402080"/>
              <a:gd name="connsiteX24" fmla="*/ 832110 w 4634752"/>
              <a:gd name="connsiteY24" fmla="*/ 579120 h 1402080"/>
              <a:gd name="connsiteX25" fmla="*/ 778770 w 4634752"/>
              <a:gd name="connsiteY25" fmla="*/ 640080 h 1402080"/>
              <a:gd name="connsiteX26" fmla="*/ 748290 w 4634752"/>
              <a:gd name="connsiteY26" fmla="*/ 685800 h 1402080"/>
              <a:gd name="connsiteX27" fmla="*/ 733050 w 4634752"/>
              <a:gd name="connsiteY27" fmla="*/ 731520 h 1402080"/>
              <a:gd name="connsiteX28" fmla="*/ 725430 w 4634752"/>
              <a:gd name="connsiteY28" fmla="*/ 784860 h 1402080"/>
              <a:gd name="connsiteX29" fmla="*/ 740670 w 4634752"/>
              <a:gd name="connsiteY29" fmla="*/ 830580 h 1402080"/>
              <a:gd name="connsiteX30" fmla="*/ 725430 w 4634752"/>
              <a:gd name="connsiteY30" fmla="*/ 792480 h 1402080"/>
              <a:gd name="connsiteX31" fmla="*/ 702570 w 4634752"/>
              <a:gd name="connsiteY31" fmla="*/ 784860 h 1402080"/>
              <a:gd name="connsiteX32" fmla="*/ 557790 w 4634752"/>
              <a:gd name="connsiteY32" fmla="*/ 746760 h 1402080"/>
              <a:gd name="connsiteX33" fmla="*/ 512070 w 4634752"/>
              <a:gd name="connsiteY33" fmla="*/ 739140 h 1402080"/>
              <a:gd name="connsiteX34" fmla="*/ 344430 w 4634752"/>
              <a:gd name="connsiteY34" fmla="*/ 754380 h 1402080"/>
              <a:gd name="connsiteX35" fmla="*/ 306330 w 4634752"/>
              <a:gd name="connsiteY35" fmla="*/ 762000 h 1402080"/>
              <a:gd name="connsiteX36" fmla="*/ 268230 w 4634752"/>
              <a:gd name="connsiteY36" fmla="*/ 777240 h 1402080"/>
              <a:gd name="connsiteX37" fmla="*/ 252990 w 4634752"/>
              <a:gd name="connsiteY37" fmla="*/ 807720 h 1402080"/>
              <a:gd name="connsiteX38" fmla="*/ 222510 w 4634752"/>
              <a:gd name="connsiteY38" fmla="*/ 845820 h 1402080"/>
              <a:gd name="connsiteX39" fmla="*/ 207270 w 4634752"/>
              <a:gd name="connsiteY39" fmla="*/ 906780 h 1402080"/>
              <a:gd name="connsiteX40" fmla="*/ 245370 w 4634752"/>
              <a:gd name="connsiteY40" fmla="*/ 952500 h 1402080"/>
              <a:gd name="connsiteX41" fmla="*/ 306330 w 4634752"/>
              <a:gd name="connsiteY41" fmla="*/ 967740 h 1402080"/>
              <a:gd name="connsiteX42" fmla="*/ 352050 w 4634752"/>
              <a:gd name="connsiteY42" fmla="*/ 952500 h 1402080"/>
              <a:gd name="connsiteX43" fmla="*/ 359670 w 4634752"/>
              <a:gd name="connsiteY43" fmla="*/ 929640 h 1402080"/>
              <a:gd name="connsiteX44" fmla="*/ 367290 w 4634752"/>
              <a:gd name="connsiteY44" fmla="*/ 899160 h 1402080"/>
              <a:gd name="connsiteX45" fmla="*/ 352050 w 4634752"/>
              <a:gd name="connsiteY45" fmla="*/ 830580 h 1402080"/>
              <a:gd name="connsiteX46" fmla="*/ 321570 w 4634752"/>
              <a:gd name="connsiteY46" fmla="*/ 800100 h 1402080"/>
              <a:gd name="connsiteX47" fmla="*/ 268230 w 4634752"/>
              <a:gd name="connsiteY47" fmla="*/ 769620 h 1402080"/>
              <a:gd name="connsiteX48" fmla="*/ 199650 w 4634752"/>
              <a:gd name="connsiteY48" fmla="*/ 777240 h 1402080"/>
              <a:gd name="connsiteX49" fmla="*/ 184410 w 4634752"/>
              <a:gd name="connsiteY49" fmla="*/ 800100 h 1402080"/>
              <a:gd name="connsiteX50" fmla="*/ 176790 w 4634752"/>
              <a:gd name="connsiteY50" fmla="*/ 876300 h 1402080"/>
              <a:gd name="connsiteX51" fmla="*/ 192030 w 4634752"/>
              <a:gd name="connsiteY51" fmla="*/ 975360 h 1402080"/>
              <a:gd name="connsiteX52" fmla="*/ 214890 w 4634752"/>
              <a:gd name="connsiteY52" fmla="*/ 1013460 h 1402080"/>
              <a:gd name="connsiteX53" fmla="*/ 230130 w 4634752"/>
              <a:gd name="connsiteY53" fmla="*/ 1043940 h 1402080"/>
              <a:gd name="connsiteX54" fmla="*/ 260610 w 4634752"/>
              <a:gd name="connsiteY54" fmla="*/ 1074420 h 1402080"/>
              <a:gd name="connsiteX55" fmla="*/ 382530 w 4634752"/>
              <a:gd name="connsiteY55" fmla="*/ 1120140 h 1402080"/>
              <a:gd name="connsiteX56" fmla="*/ 458730 w 4634752"/>
              <a:gd name="connsiteY56" fmla="*/ 1097280 h 1402080"/>
              <a:gd name="connsiteX57" fmla="*/ 473970 w 4634752"/>
              <a:gd name="connsiteY57" fmla="*/ 1066800 h 1402080"/>
              <a:gd name="connsiteX58" fmla="*/ 496830 w 4634752"/>
              <a:gd name="connsiteY58" fmla="*/ 990600 h 1402080"/>
              <a:gd name="connsiteX59" fmla="*/ 481590 w 4634752"/>
              <a:gd name="connsiteY59" fmla="*/ 784860 h 1402080"/>
              <a:gd name="connsiteX60" fmla="*/ 451110 w 4634752"/>
              <a:gd name="connsiteY60" fmla="*/ 739140 h 1402080"/>
              <a:gd name="connsiteX61" fmla="*/ 428250 w 4634752"/>
              <a:gd name="connsiteY61" fmla="*/ 693420 h 1402080"/>
              <a:gd name="connsiteX62" fmla="*/ 390150 w 4634752"/>
              <a:gd name="connsiteY62" fmla="*/ 640080 h 1402080"/>
              <a:gd name="connsiteX63" fmla="*/ 313950 w 4634752"/>
              <a:gd name="connsiteY63" fmla="*/ 571500 h 1402080"/>
              <a:gd name="connsiteX64" fmla="*/ 268230 w 4634752"/>
              <a:gd name="connsiteY64" fmla="*/ 541020 h 1402080"/>
              <a:gd name="connsiteX65" fmla="*/ 230130 w 4634752"/>
              <a:gd name="connsiteY65" fmla="*/ 533400 h 1402080"/>
              <a:gd name="connsiteX66" fmla="*/ 199650 w 4634752"/>
              <a:gd name="connsiteY66" fmla="*/ 518160 h 1402080"/>
              <a:gd name="connsiteX67" fmla="*/ 70110 w 4634752"/>
              <a:gd name="connsiteY67" fmla="*/ 541020 h 1402080"/>
              <a:gd name="connsiteX68" fmla="*/ 39630 w 4634752"/>
              <a:gd name="connsiteY68" fmla="*/ 579120 h 1402080"/>
              <a:gd name="connsiteX69" fmla="*/ 24390 w 4634752"/>
              <a:gd name="connsiteY69" fmla="*/ 617220 h 1402080"/>
              <a:gd name="connsiteX70" fmla="*/ 9150 w 4634752"/>
              <a:gd name="connsiteY70" fmla="*/ 685800 h 1402080"/>
              <a:gd name="connsiteX71" fmla="*/ 9150 w 4634752"/>
              <a:gd name="connsiteY71" fmla="*/ 937260 h 1402080"/>
              <a:gd name="connsiteX72" fmla="*/ 47250 w 4634752"/>
              <a:gd name="connsiteY72" fmla="*/ 1028700 h 1402080"/>
              <a:gd name="connsiteX73" fmla="*/ 70110 w 4634752"/>
              <a:gd name="connsiteY73" fmla="*/ 1059180 h 1402080"/>
              <a:gd name="connsiteX74" fmla="*/ 108210 w 4634752"/>
              <a:gd name="connsiteY74" fmla="*/ 1074420 h 1402080"/>
              <a:gd name="connsiteX75" fmla="*/ 138690 w 4634752"/>
              <a:gd name="connsiteY75" fmla="*/ 1089660 h 1402080"/>
              <a:gd name="connsiteX76" fmla="*/ 222510 w 4634752"/>
              <a:gd name="connsiteY76" fmla="*/ 1120140 h 1402080"/>
              <a:gd name="connsiteX77" fmla="*/ 268230 w 4634752"/>
              <a:gd name="connsiteY77" fmla="*/ 1127760 h 1402080"/>
              <a:gd name="connsiteX78" fmla="*/ 603510 w 4634752"/>
              <a:gd name="connsiteY78" fmla="*/ 1112520 h 1402080"/>
              <a:gd name="connsiteX79" fmla="*/ 664470 w 4634752"/>
              <a:gd name="connsiteY79" fmla="*/ 1104900 h 1402080"/>
              <a:gd name="connsiteX80" fmla="*/ 717810 w 4634752"/>
              <a:gd name="connsiteY80" fmla="*/ 1089660 h 1402080"/>
              <a:gd name="connsiteX81" fmla="*/ 786390 w 4634752"/>
              <a:gd name="connsiteY81" fmla="*/ 1074420 h 1402080"/>
              <a:gd name="connsiteX82" fmla="*/ 893070 w 4634752"/>
              <a:gd name="connsiteY82" fmla="*/ 1043940 h 1402080"/>
              <a:gd name="connsiteX83" fmla="*/ 954030 w 4634752"/>
              <a:gd name="connsiteY83" fmla="*/ 1028700 h 1402080"/>
              <a:gd name="connsiteX84" fmla="*/ 1053090 w 4634752"/>
              <a:gd name="connsiteY84" fmla="*/ 998220 h 1402080"/>
              <a:gd name="connsiteX85" fmla="*/ 1281690 w 4634752"/>
              <a:gd name="connsiteY85" fmla="*/ 975360 h 1402080"/>
              <a:gd name="connsiteX86" fmla="*/ 1472190 w 4634752"/>
              <a:gd name="connsiteY86" fmla="*/ 982980 h 1402080"/>
              <a:gd name="connsiteX87" fmla="*/ 1525530 w 4634752"/>
              <a:gd name="connsiteY87" fmla="*/ 998220 h 1402080"/>
              <a:gd name="connsiteX88" fmla="*/ 1639830 w 4634752"/>
              <a:gd name="connsiteY88" fmla="*/ 1028700 h 1402080"/>
              <a:gd name="connsiteX89" fmla="*/ 1723650 w 4634752"/>
              <a:gd name="connsiteY89" fmla="*/ 1074420 h 1402080"/>
              <a:gd name="connsiteX90" fmla="*/ 1746510 w 4634752"/>
              <a:gd name="connsiteY90" fmla="*/ 1104900 h 1402080"/>
              <a:gd name="connsiteX91" fmla="*/ 1784610 w 4634752"/>
              <a:gd name="connsiteY91" fmla="*/ 1158240 h 1402080"/>
              <a:gd name="connsiteX92" fmla="*/ 1799850 w 4634752"/>
              <a:gd name="connsiteY92" fmla="*/ 1203960 h 1402080"/>
              <a:gd name="connsiteX93" fmla="*/ 1776990 w 4634752"/>
              <a:gd name="connsiteY93" fmla="*/ 1356360 h 1402080"/>
              <a:gd name="connsiteX94" fmla="*/ 1746510 w 4634752"/>
              <a:gd name="connsiteY94" fmla="*/ 1371600 h 1402080"/>
              <a:gd name="connsiteX95" fmla="*/ 1594110 w 4634752"/>
              <a:gd name="connsiteY95" fmla="*/ 1363980 h 1402080"/>
              <a:gd name="connsiteX96" fmla="*/ 1525530 w 4634752"/>
              <a:gd name="connsiteY96" fmla="*/ 1333500 h 1402080"/>
              <a:gd name="connsiteX97" fmla="*/ 1472190 w 4634752"/>
              <a:gd name="connsiteY97" fmla="*/ 1318260 h 1402080"/>
              <a:gd name="connsiteX98" fmla="*/ 1335030 w 4634752"/>
              <a:gd name="connsiteY98" fmla="*/ 1257300 h 1402080"/>
              <a:gd name="connsiteX99" fmla="*/ 1266450 w 4634752"/>
              <a:gd name="connsiteY99" fmla="*/ 1234440 h 1402080"/>
              <a:gd name="connsiteX100" fmla="*/ 1152150 w 4634752"/>
              <a:gd name="connsiteY100" fmla="*/ 1173480 h 1402080"/>
              <a:gd name="connsiteX101" fmla="*/ 1098810 w 4634752"/>
              <a:gd name="connsiteY101" fmla="*/ 1143000 h 1402080"/>
              <a:gd name="connsiteX102" fmla="*/ 1045470 w 4634752"/>
              <a:gd name="connsiteY102" fmla="*/ 1074420 h 1402080"/>
              <a:gd name="connsiteX103" fmla="*/ 1037850 w 4634752"/>
              <a:gd name="connsiteY103" fmla="*/ 1051560 h 1402080"/>
              <a:gd name="connsiteX104" fmla="*/ 1014990 w 4634752"/>
              <a:gd name="connsiteY104" fmla="*/ 1013460 h 1402080"/>
              <a:gd name="connsiteX105" fmla="*/ 984510 w 4634752"/>
              <a:gd name="connsiteY105" fmla="*/ 952500 h 1402080"/>
              <a:gd name="connsiteX106" fmla="*/ 961650 w 4634752"/>
              <a:gd name="connsiteY106" fmla="*/ 899160 h 1402080"/>
              <a:gd name="connsiteX107" fmla="*/ 1022610 w 4634752"/>
              <a:gd name="connsiteY107" fmla="*/ 868680 h 1402080"/>
              <a:gd name="connsiteX108" fmla="*/ 1517910 w 4634752"/>
              <a:gd name="connsiteY108" fmla="*/ 876300 h 1402080"/>
              <a:gd name="connsiteX109" fmla="*/ 1563630 w 4634752"/>
              <a:gd name="connsiteY109" fmla="*/ 891540 h 1402080"/>
              <a:gd name="connsiteX110" fmla="*/ 1632210 w 4634752"/>
              <a:gd name="connsiteY110" fmla="*/ 944880 h 1402080"/>
              <a:gd name="connsiteX111" fmla="*/ 1685550 w 4634752"/>
              <a:gd name="connsiteY111" fmla="*/ 990600 h 1402080"/>
              <a:gd name="connsiteX112" fmla="*/ 1708410 w 4634752"/>
              <a:gd name="connsiteY112" fmla="*/ 1021080 h 1402080"/>
              <a:gd name="connsiteX113" fmla="*/ 1731270 w 4634752"/>
              <a:gd name="connsiteY113" fmla="*/ 1043940 h 1402080"/>
              <a:gd name="connsiteX114" fmla="*/ 1754130 w 4634752"/>
              <a:gd name="connsiteY114" fmla="*/ 1089660 h 1402080"/>
              <a:gd name="connsiteX115" fmla="*/ 1784610 w 4634752"/>
              <a:gd name="connsiteY115" fmla="*/ 1127760 h 1402080"/>
              <a:gd name="connsiteX116" fmla="*/ 1815090 w 4634752"/>
              <a:gd name="connsiteY116" fmla="*/ 1188720 h 1402080"/>
              <a:gd name="connsiteX117" fmla="*/ 1830330 w 4634752"/>
              <a:gd name="connsiteY117" fmla="*/ 1219200 h 1402080"/>
              <a:gd name="connsiteX118" fmla="*/ 1876050 w 4634752"/>
              <a:gd name="connsiteY118" fmla="*/ 1272540 h 1402080"/>
              <a:gd name="connsiteX119" fmla="*/ 1883670 w 4634752"/>
              <a:gd name="connsiteY119" fmla="*/ 1295400 h 1402080"/>
              <a:gd name="connsiteX120" fmla="*/ 1944630 w 4634752"/>
              <a:gd name="connsiteY120" fmla="*/ 1363980 h 1402080"/>
              <a:gd name="connsiteX121" fmla="*/ 1967490 w 4634752"/>
              <a:gd name="connsiteY121" fmla="*/ 1379220 h 1402080"/>
              <a:gd name="connsiteX122" fmla="*/ 2066550 w 4634752"/>
              <a:gd name="connsiteY122" fmla="*/ 1402080 h 1402080"/>
              <a:gd name="connsiteX123" fmla="*/ 2257050 w 4634752"/>
              <a:gd name="connsiteY123" fmla="*/ 1386840 h 1402080"/>
              <a:gd name="connsiteX124" fmla="*/ 2363730 w 4634752"/>
              <a:gd name="connsiteY124" fmla="*/ 1363980 h 1402080"/>
              <a:gd name="connsiteX125" fmla="*/ 2409450 w 4634752"/>
              <a:gd name="connsiteY125" fmla="*/ 1348740 h 1402080"/>
              <a:gd name="connsiteX126" fmla="*/ 2493270 w 4634752"/>
              <a:gd name="connsiteY126" fmla="*/ 1295400 h 1402080"/>
              <a:gd name="connsiteX127" fmla="*/ 2531370 w 4634752"/>
              <a:gd name="connsiteY127" fmla="*/ 1264920 h 1402080"/>
              <a:gd name="connsiteX128" fmla="*/ 2592330 w 4634752"/>
              <a:gd name="connsiteY128" fmla="*/ 1188720 h 1402080"/>
              <a:gd name="connsiteX129" fmla="*/ 2622810 w 4634752"/>
              <a:gd name="connsiteY129" fmla="*/ 1005840 h 1402080"/>
              <a:gd name="connsiteX130" fmla="*/ 2561850 w 4634752"/>
              <a:gd name="connsiteY130" fmla="*/ 838200 h 1402080"/>
              <a:gd name="connsiteX131" fmla="*/ 2523750 w 4634752"/>
              <a:gd name="connsiteY131" fmla="*/ 754380 h 1402080"/>
              <a:gd name="connsiteX132" fmla="*/ 2462790 w 4634752"/>
              <a:gd name="connsiteY132" fmla="*/ 701040 h 1402080"/>
              <a:gd name="connsiteX133" fmla="*/ 2417070 w 4634752"/>
              <a:gd name="connsiteY133" fmla="*/ 678180 h 1402080"/>
              <a:gd name="connsiteX134" fmla="*/ 2394210 w 4634752"/>
              <a:gd name="connsiteY134" fmla="*/ 662940 h 1402080"/>
              <a:gd name="connsiteX135" fmla="*/ 2340870 w 4634752"/>
              <a:gd name="connsiteY135" fmla="*/ 647700 h 1402080"/>
              <a:gd name="connsiteX136" fmla="*/ 2089410 w 4634752"/>
              <a:gd name="connsiteY136" fmla="*/ 655320 h 1402080"/>
              <a:gd name="connsiteX137" fmla="*/ 2051310 w 4634752"/>
              <a:gd name="connsiteY137" fmla="*/ 678180 h 1402080"/>
              <a:gd name="connsiteX138" fmla="*/ 2005590 w 4634752"/>
              <a:gd name="connsiteY138" fmla="*/ 701040 h 1402080"/>
              <a:gd name="connsiteX139" fmla="*/ 1883670 w 4634752"/>
              <a:gd name="connsiteY139" fmla="*/ 784860 h 1402080"/>
              <a:gd name="connsiteX140" fmla="*/ 1815090 w 4634752"/>
              <a:gd name="connsiteY140" fmla="*/ 861060 h 1402080"/>
              <a:gd name="connsiteX141" fmla="*/ 1792230 w 4634752"/>
              <a:gd name="connsiteY141" fmla="*/ 899160 h 1402080"/>
              <a:gd name="connsiteX142" fmla="*/ 1754130 w 4634752"/>
              <a:gd name="connsiteY142" fmla="*/ 937260 h 1402080"/>
              <a:gd name="connsiteX143" fmla="*/ 1731270 w 4634752"/>
              <a:gd name="connsiteY143" fmla="*/ 975360 h 1402080"/>
              <a:gd name="connsiteX144" fmla="*/ 1677930 w 4634752"/>
              <a:gd name="connsiteY144" fmla="*/ 1036320 h 1402080"/>
              <a:gd name="connsiteX145" fmla="*/ 1632210 w 4634752"/>
              <a:gd name="connsiteY145" fmla="*/ 1066800 h 1402080"/>
              <a:gd name="connsiteX146" fmla="*/ 1586490 w 4634752"/>
              <a:gd name="connsiteY146" fmla="*/ 1104900 h 1402080"/>
              <a:gd name="connsiteX147" fmla="*/ 1571250 w 4634752"/>
              <a:gd name="connsiteY147" fmla="*/ 1066800 h 1402080"/>
              <a:gd name="connsiteX148" fmla="*/ 1578870 w 4634752"/>
              <a:gd name="connsiteY148" fmla="*/ 952500 h 1402080"/>
              <a:gd name="connsiteX149" fmla="*/ 1647450 w 4634752"/>
              <a:gd name="connsiteY149" fmla="*/ 853440 h 1402080"/>
              <a:gd name="connsiteX150" fmla="*/ 1677930 w 4634752"/>
              <a:gd name="connsiteY150" fmla="*/ 815340 h 1402080"/>
              <a:gd name="connsiteX151" fmla="*/ 1716030 w 4634752"/>
              <a:gd name="connsiteY151" fmla="*/ 784860 h 1402080"/>
              <a:gd name="connsiteX152" fmla="*/ 1784610 w 4634752"/>
              <a:gd name="connsiteY152" fmla="*/ 731520 h 1402080"/>
              <a:gd name="connsiteX153" fmla="*/ 1830330 w 4634752"/>
              <a:gd name="connsiteY153" fmla="*/ 701040 h 1402080"/>
              <a:gd name="connsiteX154" fmla="*/ 1868430 w 4634752"/>
              <a:gd name="connsiteY154" fmla="*/ 693420 h 1402080"/>
              <a:gd name="connsiteX155" fmla="*/ 2043690 w 4634752"/>
              <a:gd name="connsiteY155" fmla="*/ 655320 h 1402080"/>
              <a:gd name="connsiteX156" fmla="*/ 2226570 w 4634752"/>
              <a:gd name="connsiteY156" fmla="*/ 678180 h 1402080"/>
              <a:gd name="connsiteX157" fmla="*/ 2249430 w 4634752"/>
              <a:gd name="connsiteY157" fmla="*/ 708660 h 1402080"/>
              <a:gd name="connsiteX158" fmla="*/ 2310390 w 4634752"/>
              <a:gd name="connsiteY158" fmla="*/ 754380 h 1402080"/>
              <a:gd name="connsiteX159" fmla="*/ 2356110 w 4634752"/>
              <a:gd name="connsiteY159" fmla="*/ 830580 h 1402080"/>
              <a:gd name="connsiteX160" fmla="*/ 2378970 w 4634752"/>
              <a:gd name="connsiteY160" fmla="*/ 883920 h 1402080"/>
              <a:gd name="connsiteX161" fmla="*/ 2478030 w 4634752"/>
              <a:gd name="connsiteY161" fmla="*/ 1028700 h 1402080"/>
              <a:gd name="connsiteX162" fmla="*/ 2538990 w 4634752"/>
              <a:gd name="connsiteY162" fmla="*/ 1104900 h 1402080"/>
              <a:gd name="connsiteX163" fmla="*/ 2561850 w 4634752"/>
              <a:gd name="connsiteY163" fmla="*/ 1112520 h 1402080"/>
              <a:gd name="connsiteX164" fmla="*/ 2599950 w 4634752"/>
              <a:gd name="connsiteY164" fmla="*/ 1127760 h 1402080"/>
              <a:gd name="connsiteX165" fmla="*/ 2630430 w 4634752"/>
              <a:gd name="connsiteY165" fmla="*/ 1135380 h 1402080"/>
              <a:gd name="connsiteX166" fmla="*/ 2798070 w 4634752"/>
              <a:gd name="connsiteY166" fmla="*/ 1120140 h 1402080"/>
              <a:gd name="connsiteX167" fmla="*/ 2828550 w 4634752"/>
              <a:gd name="connsiteY167" fmla="*/ 1104900 h 1402080"/>
              <a:gd name="connsiteX168" fmla="*/ 2866650 w 4634752"/>
              <a:gd name="connsiteY168" fmla="*/ 1097280 h 1402080"/>
              <a:gd name="connsiteX169" fmla="*/ 2958090 w 4634752"/>
              <a:gd name="connsiteY169" fmla="*/ 1051560 h 1402080"/>
              <a:gd name="connsiteX170" fmla="*/ 3072390 w 4634752"/>
              <a:gd name="connsiteY170" fmla="*/ 982980 h 1402080"/>
              <a:gd name="connsiteX171" fmla="*/ 3125730 w 4634752"/>
              <a:gd name="connsiteY171" fmla="*/ 914400 h 1402080"/>
              <a:gd name="connsiteX172" fmla="*/ 3171450 w 4634752"/>
              <a:gd name="connsiteY172" fmla="*/ 853440 h 1402080"/>
              <a:gd name="connsiteX173" fmla="*/ 3179070 w 4634752"/>
              <a:gd name="connsiteY173" fmla="*/ 815340 h 1402080"/>
              <a:gd name="connsiteX174" fmla="*/ 3186690 w 4634752"/>
              <a:gd name="connsiteY174" fmla="*/ 792480 h 1402080"/>
              <a:gd name="connsiteX175" fmla="*/ 3194310 w 4634752"/>
              <a:gd name="connsiteY175" fmla="*/ 762000 h 1402080"/>
              <a:gd name="connsiteX176" fmla="*/ 3179070 w 4634752"/>
              <a:gd name="connsiteY176" fmla="*/ 601980 h 1402080"/>
              <a:gd name="connsiteX177" fmla="*/ 3163830 w 4634752"/>
              <a:gd name="connsiteY177" fmla="*/ 579120 h 1402080"/>
              <a:gd name="connsiteX178" fmla="*/ 3156210 w 4634752"/>
              <a:gd name="connsiteY178" fmla="*/ 556260 h 1402080"/>
              <a:gd name="connsiteX179" fmla="*/ 3133350 w 4634752"/>
              <a:gd name="connsiteY179" fmla="*/ 548640 h 1402080"/>
              <a:gd name="connsiteX180" fmla="*/ 3072390 w 4634752"/>
              <a:gd name="connsiteY180" fmla="*/ 495300 h 1402080"/>
              <a:gd name="connsiteX181" fmla="*/ 3057150 w 4634752"/>
              <a:gd name="connsiteY181" fmla="*/ 472440 h 1402080"/>
              <a:gd name="connsiteX182" fmla="*/ 2996190 w 4634752"/>
              <a:gd name="connsiteY182" fmla="*/ 441960 h 1402080"/>
              <a:gd name="connsiteX183" fmla="*/ 2958090 w 4634752"/>
              <a:gd name="connsiteY183" fmla="*/ 426720 h 1402080"/>
              <a:gd name="connsiteX184" fmla="*/ 2897130 w 4634752"/>
              <a:gd name="connsiteY184" fmla="*/ 411480 h 1402080"/>
              <a:gd name="connsiteX185" fmla="*/ 2820930 w 4634752"/>
              <a:gd name="connsiteY185" fmla="*/ 434340 h 1402080"/>
              <a:gd name="connsiteX186" fmla="*/ 2790450 w 4634752"/>
              <a:gd name="connsiteY186" fmla="*/ 472440 h 1402080"/>
              <a:gd name="connsiteX187" fmla="*/ 2721870 w 4634752"/>
              <a:gd name="connsiteY187" fmla="*/ 594360 h 1402080"/>
              <a:gd name="connsiteX188" fmla="*/ 2691390 w 4634752"/>
              <a:gd name="connsiteY188" fmla="*/ 640080 h 1402080"/>
              <a:gd name="connsiteX189" fmla="*/ 2668530 w 4634752"/>
              <a:gd name="connsiteY189" fmla="*/ 693420 h 1402080"/>
              <a:gd name="connsiteX190" fmla="*/ 2638050 w 4634752"/>
              <a:gd name="connsiteY190" fmla="*/ 739140 h 1402080"/>
              <a:gd name="connsiteX191" fmla="*/ 2615190 w 4634752"/>
              <a:gd name="connsiteY191" fmla="*/ 777240 h 1402080"/>
              <a:gd name="connsiteX192" fmla="*/ 2584710 w 4634752"/>
              <a:gd name="connsiteY192" fmla="*/ 822960 h 1402080"/>
              <a:gd name="connsiteX193" fmla="*/ 2508510 w 4634752"/>
              <a:gd name="connsiteY193" fmla="*/ 937260 h 1402080"/>
              <a:gd name="connsiteX194" fmla="*/ 2455170 w 4634752"/>
              <a:gd name="connsiteY194" fmla="*/ 967740 h 1402080"/>
              <a:gd name="connsiteX195" fmla="*/ 2401830 w 4634752"/>
              <a:gd name="connsiteY195" fmla="*/ 990600 h 1402080"/>
              <a:gd name="connsiteX196" fmla="*/ 2249430 w 4634752"/>
              <a:gd name="connsiteY196" fmla="*/ 952500 h 1402080"/>
              <a:gd name="connsiteX197" fmla="*/ 2234190 w 4634752"/>
              <a:gd name="connsiteY197" fmla="*/ 899160 h 1402080"/>
              <a:gd name="connsiteX198" fmla="*/ 2241810 w 4634752"/>
              <a:gd name="connsiteY198" fmla="*/ 762000 h 1402080"/>
              <a:gd name="connsiteX199" fmla="*/ 2295150 w 4634752"/>
              <a:gd name="connsiteY199" fmla="*/ 670560 h 1402080"/>
              <a:gd name="connsiteX200" fmla="*/ 2348490 w 4634752"/>
              <a:gd name="connsiteY200" fmla="*/ 594360 h 1402080"/>
              <a:gd name="connsiteX201" fmla="*/ 2424690 w 4634752"/>
              <a:gd name="connsiteY201" fmla="*/ 541020 h 1402080"/>
              <a:gd name="connsiteX202" fmla="*/ 2516130 w 4634752"/>
              <a:gd name="connsiteY202" fmla="*/ 495300 h 1402080"/>
              <a:gd name="connsiteX203" fmla="*/ 2615190 w 4634752"/>
              <a:gd name="connsiteY203" fmla="*/ 472440 h 1402080"/>
              <a:gd name="connsiteX204" fmla="*/ 2828550 w 4634752"/>
              <a:gd name="connsiteY204" fmla="*/ 480060 h 1402080"/>
              <a:gd name="connsiteX205" fmla="*/ 2859030 w 4634752"/>
              <a:gd name="connsiteY205" fmla="*/ 487680 h 1402080"/>
              <a:gd name="connsiteX206" fmla="*/ 2897130 w 4634752"/>
              <a:gd name="connsiteY206" fmla="*/ 510540 h 1402080"/>
              <a:gd name="connsiteX207" fmla="*/ 2980950 w 4634752"/>
              <a:gd name="connsiteY207" fmla="*/ 548640 h 1402080"/>
              <a:gd name="connsiteX208" fmla="*/ 3110490 w 4634752"/>
              <a:gd name="connsiteY208" fmla="*/ 670560 h 1402080"/>
              <a:gd name="connsiteX209" fmla="*/ 3148590 w 4634752"/>
              <a:gd name="connsiteY209" fmla="*/ 723900 h 1402080"/>
              <a:gd name="connsiteX210" fmla="*/ 3270510 w 4634752"/>
              <a:gd name="connsiteY210" fmla="*/ 853440 h 1402080"/>
              <a:gd name="connsiteX211" fmla="*/ 3308610 w 4634752"/>
              <a:gd name="connsiteY211" fmla="*/ 891540 h 1402080"/>
              <a:gd name="connsiteX212" fmla="*/ 3354330 w 4634752"/>
              <a:gd name="connsiteY212" fmla="*/ 944880 h 1402080"/>
              <a:gd name="connsiteX213" fmla="*/ 3400050 w 4634752"/>
              <a:gd name="connsiteY213" fmla="*/ 975360 h 1402080"/>
              <a:gd name="connsiteX214" fmla="*/ 3613410 w 4634752"/>
              <a:gd name="connsiteY214" fmla="*/ 1112520 h 1402080"/>
              <a:gd name="connsiteX215" fmla="*/ 3697230 w 4634752"/>
              <a:gd name="connsiteY215" fmla="*/ 1150620 h 1402080"/>
              <a:gd name="connsiteX216" fmla="*/ 3918210 w 4634752"/>
              <a:gd name="connsiteY216" fmla="*/ 1173480 h 1402080"/>
              <a:gd name="connsiteX217" fmla="*/ 4085850 w 4634752"/>
              <a:gd name="connsiteY217" fmla="*/ 1150620 h 1402080"/>
              <a:gd name="connsiteX218" fmla="*/ 4215390 w 4634752"/>
              <a:gd name="connsiteY218" fmla="*/ 1104900 h 1402080"/>
              <a:gd name="connsiteX219" fmla="*/ 4451610 w 4634752"/>
              <a:gd name="connsiteY219" fmla="*/ 975360 h 1402080"/>
              <a:gd name="connsiteX220" fmla="*/ 4558290 w 4634752"/>
              <a:gd name="connsiteY220" fmla="*/ 891540 h 1402080"/>
              <a:gd name="connsiteX221" fmla="*/ 4634490 w 4634752"/>
              <a:gd name="connsiteY221" fmla="*/ 708660 h 1402080"/>
              <a:gd name="connsiteX222" fmla="*/ 4588770 w 4634752"/>
              <a:gd name="connsiteY222" fmla="*/ 464820 h 1402080"/>
              <a:gd name="connsiteX223" fmla="*/ 4512570 w 4634752"/>
              <a:gd name="connsiteY223" fmla="*/ 335280 h 1402080"/>
              <a:gd name="connsiteX224" fmla="*/ 4268730 w 4634752"/>
              <a:gd name="connsiteY224" fmla="*/ 76200 h 1402080"/>
              <a:gd name="connsiteX225" fmla="*/ 4192530 w 4634752"/>
              <a:gd name="connsiteY225" fmla="*/ 38100 h 1402080"/>
              <a:gd name="connsiteX226" fmla="*/ 4078230 w 4634752"/>
              <a:gd name="connsiteY226" fmla="*/ 0 h 1402080"/>
              <a:gd name="connsiteX227" fmla="*/ 3971550 w 4634752"/>
              <a:gd name="connsiteY227" fmla="*/ 68580 h 1402080"/>
              <a:gd name="connsiteX228" fmla="*/ 3849630 w 4634752"/>
              <a:gd name="connsiteY228" fmla="*/ 266700 h 1402080"/>
              <a:gd name="connsiteX229" fmla="*/ 3811530 w 4634752"/>
              <a:gd name="connsiteY229" fmla="*/ 388620 h 1402080"/>
              <a:gd name="connsiteX230" fmla="*/ 3796290 w 4634752"/>
              <a:gd name="connsiteY230" fmla="*/ 701040 h 1402080"/>
              <a:gd name="connsiteX231" fmla="*/ 3826770 w 4634752"/>
              <a:gd name="connsiteY231" fmla="*/ 739140 h 1402080"/>
              <a:gd name="connsiteX232" fmla="*/ 3948690 w 4634752"/>
              <a:gd name="connsiteY232" fmla="*/ 800100 h 1402080"/>
              <a:gd name="connsiteX233" fmla="*/ 4200150 w 4634752"/>
              <a:gd name="connsiteY233" fmla="*/ 762000 h 1402080"/>
              <a:gd name="connsiteX234" fmla="*/ 4223010 w 4634752"/>
              <a:gd name="connsiteY234" fmla="*/ 723900 h 1402080"/>
              <a:gd name="connsiteX235" fmla="*/ 4215390 w 4634752"/>
              <a:gd name="connsiteY235" fmla="*/ 609600 h 1402080"/>
              <a:gd name="connsiteX236" fmla="*/ 4101090 w 4634752"/>
              <a:gd name="connsiteY236" fmla="*/ 449580 h 1402080"/>
              <a:gd name="connsiteX237" fmla="*/ 4009650 w 4634752"/>
              <a:gd name="connsiteY237" fmla="*/ 411480 h 1402080"/>
              <a:gd name="connsiteX238" fmla="*/ 3925830 w 4634752"/>
              <a:gd name="connsiteY238" fmla="*/ 426720 h 1402080"/>
              <a:gd name="connsiteX239" fmla="*/ 3880110 w 4634752"/>
              <a:gd name="connsiteY239" fmla="*/ 472440 h 1402080"/>
              <a:gd name="connsiteX240" fmla="*/ 3819150 w 4634752"/>
              <a:gd name="connsiteY240" fmla="*/ 548640 h 1402080"/>
              <a:gd name="connsiteX241" fmla="*/ 3712470 w 4634752"/>
              <a:gd name="connsiteY241" fmla="*/ 754380 h 1402080"/>
              <a:gd name="connsiteX242" fmla="*/ 3689610 w 4634752"/>
              <a:gd name="connsiteY242" fmla="*/ 868680 h 1402080"/>
              <a:gd name="connsiteX243" fmla="*/ 3681990 w 4634752"/>
              <a:gd name="connsiteY243" fmla="*/ 922020 h 1402080"/>
              <a:gd name="connsiteX244" fmla="*/ 3712470 w 4634752"/>
              <a:gd name="connsiteY244" fmla="*/ 998220 h 1402080"/>
              <a:gd name="connsiteX245" fmla="*/ 3758190 w 4634752"/>
              <a:gd name="connsiteY245" fmla="*/ 1005840 h 1402080"/>
              <a:gd name="connsiteX246" fmla="*/ 3963930 w 4634752"/>
              <a:gd name="connsiteY246" fmla="*/ 929640 h 1402080"/>
              <a:gd name="connsiteX247" fmla="*/ 3986790 w 4634752"/>
              <a:gd name="connsiteY247" fmla="*/ 861060 h 1402080"/>
              <a:gd name="connsiteX248" fmla="*/ 3971550 w 4634752"/>
              <a:gd name="connsiteY248" fmla="*/ 594360 h 1402080"/>
              <a:gd name="connsiteX249" fmla="*/ 3918210 w 4634752"/>
              <a:gd name="connsiteY249" fmla="*/ 510540 h 1402080"/>
              <a:gd name="connsiteX250" fmla="*/ 3796290 w 4634752"/>
              <a:gd name="connsiteY250" fmla="*/ 419100 h 1402080"/>
              <a:gd name="connsiteX251" fmla="*/ 3590550 w 4634752"/>
              <a:gd name="connsiteY251" fmla="*/ 381000 h 1402080"/>
              <a:gd name="connsiteX252" fmla="*/ 3491490 w 4634752"/>
              <a:gd name="connsiteY252" fmla="*/ 388620 h 1402080"/>
              <a:gd name="connsiteX253" fmla="*/ 3369570 w 4634752"/>
              <a:gd name="connsiteY253" fmla="*/ 434340 h 1402080"/>
              <a:gd name="connsiteX254" fmla="*/ 3262890 w 4634752"/>
              <a:gd name="connsiteY254" fmla="*/ 487680 h 1402080"/>
              <a:gd name="connsiteX255" fmla="*/ 3072390 w 4634752"/>
              <a:gd name="connsiteY255" fmla="*/ 640080 h 1402080"/>
              <a:gd name="connsiteX256" fmla="*/ 3026670 w 4634752"/>
              <a:gd name="connsiteY256" fmla="*/ 685800 h 1402080"/>
              <a:gd name="connsiteX257" fmla="*/ 3003810 w 4634752"/>
              <a:gd name="connsiteY257" fmla="*/ 739140 h 1402080"/>
              <a:gd name="connsiteX258" fmla="*/ 2980950 w 4634752"/>
              <a:gd name="connsiteY258" fmla="*/ 784860 h 1402080"/>
              <a:gd name="connsiteX259" fmla="*/ 2965710 w 4634752"/>
              <a:gd name="connsiteY259" fmla="*/ 845820 h 1402080"/>
              <a:gd name="connsiteX260" fmla="*/ 3095250 w 4634752"/>
              <a:gd name="connsiteY260" fmla="*/ 1089660 h 1402080"/>
              <a:gd name="connsiteX261" fmla="*/ 3171450 w 4634752"/>
              <a:gd name="connsiteY261" fmla="*/ 1104900 h 1402080"/>
              <a:gd name="connsiteX262" fmla="*/ 3361950 w 4634752"/>
              <a:gd name="connsiteY262" fmla="*/ 1059180 h 1402080"/>
              <a:gd name="connsiteX263" fmla="*/ 3392430 w 4634752"/>
              <a:gd name="connsiteY263" fmla="*/ 990600 h 1402080"/>
              <a:gd name="connsiteX264" fmla="*/ 3445770 w 4634752"/>
              <a:gd name="connsiteY264" fmla="*/ 739140 h 1402080"/>
              <a:gd name="connsiteX265" fmla="*/ 3506730 w 4634752"/>
              <a:gd name="connsiteY265" fmla="*/ 624840 h 1402080"/>
              <a:gd name="connsiteX266" fmla="*/ 3529590 w 4634752"/>
              <a:gd name="connsiteY266" fmla="*/ 586740 h 1402080"/>
              <a:gd name="connsiteX267" fmla="*/ 3567690 w 4634752"/>
              <a:gd name="connsiteY267" fmla="*/ 472440 h 1402080"/>
              <a:gd name="connsiteX268" fmla="*/ 3552450 w 4634752"/>
              <a:gd name="connsiteY268" fmla="*/ 289560 h 1402080"/>
              <a:gd name="connsiteX269" fmla="*/ 3476250 w 4634752"/>
              <a:gd name="connsiteY269" fmla="*/ 190500 h 1402080"/>
              <a:gd name="connsiteX270" fmla="*/ 3308610 w 4634752"/>
              <a:gd name="connsiteY270" fmla="*/ 99060 h 1402080"/>
              <a:gd name="connsiteX271" fmla="*/ 3217170 w 4634752"/>
              <a:gd name="connsiteY271" fmla="*/ 76200 h 1402080"/>
              <a:gd name="connsiteX272" fmla="*/ 2996190 w 4634752"/>
              <a:gd name="connsiteY272" fmla="*/ 106680 h 1402080"/>
              <a:gd name="connsiteX273" fmla="*/ 2859030 w 4634752"/>
              <a:gd name="connsiteY273" fmla="*/ 182880 h 1402080"/>
              <a:gd name="connsiteX274" fmla="*/ 2630430 w 4634752"/>
              <a:gd name="connsiteY274" fmla="*/ 304800 h 1402080"/>
              <a:gd name="connsiteX275" fmla="*/ 2592330 w 4634752"/>
              <a:gd name="connsiteY275" fmla="*/ 327660 h 1402080"/>
              <a:gd name="connsiteX276" fmla="*/ 2516130 w 4634752"/>
              <a:gd name="connsiteY276" fmla="*/ 419100 h 1402080"/>
              <a:gd name="connsiteX277" fmla="*/ 2508510 w 4634752"/>
              <a:gd name="connsiteY277" fmla="*/ 472440 h 1402080"/>
              <a:gd name="connsiteX278" fmla="*/ 2500890 w 4634752"/>
              <a:gd name="connsiteY278" fmla="*/ 510540 h 1402080"/>
              <a:gd name="connsiteX279" fmla="*/ 2554230 w 4634752"/>
              <a:gd name="connsiteY279" fmla="*/ 640080 h 1402080"/>
              <a:gd name="connsiteX280" fmla="*/ 2721870 w 4634752"/>
              <a:gd name="connsiteY280" fmla="*/ 762000 h 1402080"/>
              <a:gd name="connsiteX281" fmla="*/ 2813310 w 4634752"/>
              <a:gd name="connsiteY281" fmla="*/ 792480 h 1402080"/>
              <a:gd name="connsiteX282" fmla="*/ 2874270 w 4634752"/>
              <a:gd name="connsiteY282" fmla="*/ 815340 h 1402080"/>
              <a:gd name="connsiteX283" fmla="*/ 2996190 w 4634752"/>
              <a:gd name="connsiteY283" fmla="*/ 845820 h 1402080"/>
              <a:gd name="connsiteX284" fmla="*/ 3156210 w 4634752"/>
              <a:gd name="connsiteY284" fmla="*/ 830580 h 1402080"/>
              <a:gd name="connsiteX285" fmla="*/ 3445770 w 4634752"/>
              <a:gd name="connsiteY285" fmla="*/ 739140 h 1402080"/>
              <a:gd name="connsiteX286" fmla="*/ 3529590 w 4634752"/>
              <a:gd name="connsiteY286" fmla="*/ 693420 h 1402080"/>
              <a:gd name="connsiteX287" fmla="*/ 3613410 w 4634752"/>
              <a:gd name="connsiteY287" fmla="*/ 609600 h 1402080"/>
              <a:gd name="connsiteX288" fmla="*/ 3636270 w 4634752"/>
              <a:gd name="connsiteY288" fmla="*/ 594360 h 1402080"/>
              <a:gd name="connsiteX289" fmla="*/ 3697230 w 4634752"/>
              <a:gd name="connsiteY289" fmla="*/ 586740 h 1402080"/>
              <a:gd name="connsiteX290" fmla="*/ 3834390 w 4634752"/>
              <a:gd name="connsiteY290" fmla="*/ 670560 h 1402080"/>
              <a:gd name="connsiteX291" fmla="*/ 3910590 w 4634752"/>
              <a:gd name="connsiteY291" fmla="*/ 723900 h 1402080"/>
              <a:gd name="connsiteX292" fmla="*/ 4047750 w 4634752"/>
              <a:gd name="connsiteY292" fmla="*/ 868680 h 1402080"/>
              <a:gd name="connsiteX293" fmla="*/ 4101090 w 4634752"/>
              <a:gd name="connsiteY293" fmla="*/ 998220 h 1402080"/>
              <a:gd name="connsiteX294" fmla="*/ 4070610 w 4634752"/>
              <a:gd name="connsiteY294" fmla="*/ 1089660 h 1402080"/>
              <a:gd name="connsiteX295" fmla="*/ 3902970 w 4634752"/>
              <a:gd name="connsiteY295" fmla="*/ 1120140 h 1402080"/>
              <a:gd name="connsiteX296" fmla="*/ 3377190 w 4634752"/>
              <a:gd name="connsiteY296" fmla="*/ 1089660 h 1402080"/>
              <a:gd name="connsiteX297" fmla="*/ 3240030 w 4634752"/>
              <a:gd name="connsiteY297" fmla="*/ 1036320 h 1402080"/>
              <a:gd name="connsiteX298" fmla="*/ 3171450 w 4634752"/>
              <a:gd name="connsiteY298" fmla="*/ 1005840 h 1402080"/>
              <a:gd name="connsiteX299" fmla="*/ 3110490 w 4634752"/>
              <a:gd name="connsiteY299" fmla="*/ 967740 h 1402080"/>
              <a:gd name="connsiteX300" fmla="*/ 2980950 w 4634752"/>
              <a:gd name="connsiteY300" fmla="*/ 922020 h 1402080"/>
              <a:gd name="connsiteX301" fmla="*/ 2919990 w 4634752"/>
              <a:gd name="connsiteY301" fmla="*/ 929640 h 1402080"/>
              <a:gd name="connsiteX302" fmla="*/ 2897130 w 4634752"/>
              <a:gd name="connsiteY302" fmla="*/ 982980 h 1402080"/>
              <a:gd name="connsiteX303" fmla="*/ 2874270 w 4634752"/>
              <a:gd name="connsiteY303" fmla="*/ 1028700 h 1402080"/>
              <a:gd name="connsiteX304" fmla="*/ 2828550 w 4634752"/>
              <a:gd name="connsiteY304" fmla="*/ 1196340 h 1402080"/>
              <a:gd name="connsiteX305" fmla="*/ 2843790 w 4634752"/>
              <a:gd name="connsiteY305" fmla="*/ 1287780 h 1402080"/>
              <a:gd name="connsiteX306" fmla="*/ 2881890 w 4634752"/>
              <a:gd name="connsiteY306" fmla="*/ 1303020 h 1402080"/>
              <a:gd name="connsiteX307" fmla="*/ 3369570 w 4634752"/>
              <a:gd name="connsiteY307" fmla="*/ 1272540 h 1402080"/>
              <a:gd name="connsiteX308" fmla="*/ 3499110 w 4634752"/>
              <a:gd name="connsiteY308" fmla="*/ 1257300 h 1402080"/>
              <a:gd name="connsiteX309" fmla="*/ 3712470 w 4634752"/>
              <a:gd name="connsiteY309" fmla="*/ 1226820 h 1402080"/>
              <a:gd name="connsiteX310" fmla="*/ 3834390 w 4634752"/>
              <a:gd name="connsiteY310" fmla="*/ 1173480 h 1402080"/>
              <a:gd name="connsiteX311" fmla="*/ 4009650 w 4634752"/>
              <a:gd name="connsiteY311" fmla="*/ 1089660 h 1402080"/>
              <a:gd name="connsiteX312" fmla="*/ 4108710 w 4634752"/>
              <a:gd name="connsiteY312" fmla="*/ 1059180 h 1402080"/>
              <a:gd name="connsiteX313" fmla="*/ 4230630 w 4634752"/>
              <a:gd name="connsiteY313" fmla="*/ 1043940 h 1402080"/>
              <a:gd name="connsiteX314" fmla="*/ 4344930 w 4634752"/>
              <a:gd name="connsiteY314" fmla="*/ 1074420 h 1402080"/>
              <a:gd name="connsiteX315" fmla="*/ 4352550 w 4634752"/>
              <a:gd name="connsiteY315" fmla="*/ 1097280 h 1402080"/>
              <a:gd name="connsiteX316" fmla="*/ 4337310 w 4634752"/>
              <a:gd name="connsiteY316" fmla="*/ 1150620 h 1402080"/>
              <a:gd name="connsiteX317" fmla="*/ 4177290 w 4634752"/>
              <a:gd name="connsiteY317" fmla="*/ 1181100 h 1402080"/>
              <a:gd name="connsiteX318" fmla="*/ 3788670 w 4634752"/>
              <a:gd name="connsiteY318" fmla="*/ 1143000 h 1402080"/>
              <a:gd name="connsiteX319" fmla="*/ 3659130 w 4634752"/>
              <a:gd name="connsiteY319" fmla="*/ 1120140 h 1402080"/>
              <a:gd name="connsiteX320" fmla="*/ 3514350 w 4634752"/>
              <a:gd name="connsiteY320" fmla="*/ 1104900 h 1402080"/>
              <a:gd name="connsiteX321" fmla="*/ 3255270 w 4634752"/>
              <a:gd name="connsiteY321" fmla="*/ 1074420 h 1402080"/>
              <a:gd name="connsiteX322" fmla="*/ 3140970 w 4634752"/>
              <a:gd name="connsiteY322" fmla="*/ 1059180 h 1402080"/>
              <a:gd name="connsiteX323" fmla="*/ 2798070 w 4634752"/>
              <a:gd name="connsiteY323" fmla="*/ 967740 h 1402080"/>
              <a:gd name="connsiteX324" fmla="*/ 2653290 w 4634752"/>
              <a:gd name="connsiteY324" fmla="*/ 914400 h 1402080"/>
              <a:gd name="connsiteX325" fmla="*/ 2516130 w 4634752"/>
              <a:gd name="connsiteY325" fmla="*/ 883920 h 1402080"/>
              <a:gd name="connsiteX326" fmla="*/ 2394210 w 4634752"/>
              <a:gd name="connsiteY326" fmla="*/ 853440 h 1402080"/>
              <a:gd name="connsiteX327" fmla="*/ 2142750 w 4634752"/>
              <a:gd name="connsiteY327" fmla="*/ 792480 h 1402080"/>
              <a:gd name="connsiteX328" fmla="*/ 1906530 w 4634752"/>
              <a:gd name="connsiteY328" fmla="*/ 716280 h 1402080"/>
              <a:gd name="connsiteX329" fmla="*/ 1822710 w 4634752"/>
              <a:gd name="connsiteY329" fmla="*/ 678180 h 1402080"/>
              <a:gd name="connsiteX330" fmla="*/ 1761750 w 4634752"/>
              <a:gd name="connsiteY330" fmla="*/ 655320 h 1402080"/>
              <a:gd name="connsiteX331" fmla="*/ 1738890 w 4634752"/>
              <a:gd name="connsiteY331" fmla="*/ 777240 h 1402080"/>
              <a:gd name="connsiteX332" fmla="*/ 1754130 w 4634752"/>
              <a:gd name="connsiteY332" fmla="*/ 876300 h 1402080"/>
              <a:gd name="connsiteX333" fmla="*/ 1876050 w 4634752"/>
              <a:gd name="connsiteY333" fmla="*/ 1150620 h 1402080"/>
              <a:gd name="connsiteX334" fmla="*/ 1982730 w 4634752"/>
              <a:gd name="connsiteY334" fmla="*/ 1287780 h 1402080"/>
              <a:gd name="connsiteX335" fmla="*/ 2142750 w 4634752"/>
              <a:gd name="connsiteY335" fmla="*/ 1356360 h 1402080"/>
              <a:gd name="connsiteX336" fmla="*/ 2257050 w 4634752"/>
              <a:gd name="connsiteY336" fmla="*/ 1348740 h 1402080"/>
              <a:gd name="connsiteX337" fmla="*/ 2363730 w 4634752"/>
              <a:gd name="connsiteY337" fmla="*/ 1287780 h 1402080"/>
              <a:gd name="connsiteX338" fmla="*/ 2447550 w 4634752"/>
              <a:gd name="connsiteY338" fmla="*/ 1120140 h 1402080"/>
              <a:gd name="connsiteX339" fmla="*/ 2455170 w 4634752"/>
              <a:gd name="connsiteY339" fmla="*/ 967740 h 1402080"/>
              <a:gd name="connsiteX340" fmla="*/ 2439930 w 4634752"/>
              <a:gd name="connsiteY340" fmla="*/ 853440 h 1402080"/>
              <a:gd name="connsiteX341" fmla="*/ 2371350 w 4634752"/>
              <a:gd name="connsiteY341" fmla="*/ 731520 h 1402080"/>
              <a:gd name="connsiteX342" fmla="*/ 2211330 w 4634752"/>
              <a:gd name="connsiteY342" fmla="*/ 556260 h 1402080"/>
              <a:gd name="connsiteX343" fmla="*/ 2119890 w 4634752"/>
              <a:gd name="connsiteY343" fmla="*/ 487680 h 1402080"/>
              <a:gd name="connsiteX344" fmla="*/ 2013210 w 4634752"/>
              <a:gd name="connsiteY344" fmla="*/ 449580 h 1402080"/>
              <a:gd name="connsiteX345" fmla="*/ 1952250 w 4634752"/>
              <a:gd name="connsiteY345" fmla="*/ 411480 h 1402080"/>
              <a:gd name="connsiteX346" fmla="*/ 1914150 w 4634752"/>
              <a:gd name="connsiteY346" fmla="*/ 403860 h 1402080"/>
              <a:gd name="connsiteX347" fmla="*/ 1784610 w 4634752"/>
              <a:gd name="connsiteY347" fmla="*/ 381000 h 1402080"/>
              <a:gd name="connsiteX348" fmla="*/ 1746510 w 4634752"/>
              <a:gd name="connsiteY348" fmla="*/ 388620 h 1402080"/>
              <a:gd name="connsiteX349" fmla="*/ 1601730 w 4634752"/>
              <a:gd name="connsiteY349" fmla="*/ 457200 h 1402080"/>
              <a:gd name="connsiteX350" fmla="*/ 1525530 w 4634752"/>
              <a:gd name="connsiteY350" fmla="*/ 495300 h 1402080"/>
              <a:gd name="connsiteX351" fmla="*/ 1502670 w 4634752"/>
              <a:gd name="connsiteY351" fmla="*/ 502920 h 1402080"/>
              <a:gd name="connsiteX352" fmla="*/ 1449330 w 4634752"/>
              <a:gd name="connsiteY352" fmla="*/ 533400 h 1402080"/>
              <a:gd name="connsiteX353" fmla="*/ 1426470 w 4634752"/>
              <a:gd name="connsiteY353" fmla="*/ 548640 h 1402080"/>
              <a:gd name="connsiteX354" fmla="*/ 1395990 w 4634752"/>
              <a:gd name="connsiteY354" fmla="*/ 556260 h 1402080"/>
              <a:gd name="connsiteX355" fmla="*/ 1357890 w 4634752"/>
              <a:gd name="connsiteY355" fmla="*/ 579120 h 1402080"/>
              <a:gd name="connsiteX356" fmla="*/ 1266450 w 4634752"/>
              <a:gd name="connsiteY356" fmla="*/ 594360 h 1402080"/>
              <a:gd name="connsiteX357" fmla="*/ 1243590 w 4634752"/>
              <a:gd name="connsiteY357" fmla="*/ 609600 h 1402080"/>
              <a:gd name="connsiteX358" fmla="*/ 1167390 w 4634752"/>
              <a:gd name="connsiteY358" fmla="*/ 632460 h 1402080"/>
              <a:gd name="connsiteX359" fmla="*/ 1121670 w 4634752"/>
              <a:gd name="connsiteY359" fmla="*/ 647700 h 1402080"/>
              <a:gd name="connsiteX360" fmla="*/ 1098810 w 4634752"/>
              <a:gd name="connsiteY360" fmla="*/ 670560 h 1402080"/>
              <a:gd name="connsiteX361" fmla="*/ 1182630 w 4634752"/>
              <a:gd name="connsiteY361" fmla="*/ 861060 h 1402080"/>
              <a:gd name="connsiteX362" fmla="*/ 1365510 w 4634752"/>
              <a:gd name="connsiteY362" fmla="*/ 1013460 h 1402080"/>
              <a:gd name="connsiteX363" fmla="*/ 1418850 w 4634752"/>
              <a:gd name="connsiteY363" fmla="*/ 1043940 h 1402080"/>
              <a:gd name="connsiteX364" fmla="*/ 1479810 w 4634752"/>
              <a:gd name="connsiteY364" fmla="*/ 1059180 h 1402080"/>
              <a:gd name="connsiteX365" fmla="*/ 1594110 w 4634752"/>
              <a:gd name="connsiteY365" fmla="*/ 1043940 h 1402080"/>
              <a:gd name="connsiteX366" fmla="*/ 1616970 w 4634752"/>
              <a:gd name="connsiteY366" fmla="*/ 1005840 h 1402080"/>
              <a:gd name="connsiteX367" fmla="*/ 1517910 w 4634752"/>
              <a:gd name="connsiteY367" fmla="*/ 1021080 h 1402080"/>
              <a:gd name="connsiteX368" fmla="*/ 1106430 w 4634752"/>
              <a:gd name="connsiteY368" fmla="*/ 1173480 h 1402080"/>
              <a:gd name="connsiteX369" fmla="*/ 1030230 w 4634752"/>
              <a:gd name="connsiteY369" fmla="*/ 1203960 h 1402080"/>
              <a:gd name="connsiteX370" fmla="*/ 984510 w 4634752"/>
              <a:gd name="connsiteY370" fmla="*/ 1226820 h 1402080"/>
              <a:gd name="connsiteX371" fmla="*/ 946410 w 4634752"/>
              <a:gd name="connsiteY371" fmla="*/ 1234440 h 1402080"/>
              <a:gd name="connsiteX372" fmla="*/ 725430 w 4634752"/>
              <a:gd name="connsiteY372" fmla="*/ 1143000 h 1402080"/>
              <a:gd name="connsiteX373" fmla="*/ 664470 w 4634752"/>
              <a:gd name="connsiteY373" fmla="*/ 1097280 h 1402080"/>
              <a:gd name="connsiteX374" fmla="*/ 641610 w 4634752"/>
              <a:gd name="connsiteY374" fmla="*/ 1051560 h 1402080"/>
              <a:gd name="connsiteX375" fmla="*/ 656850 w 4634752"/>
              <a:gd name="connsiteY375" fmla="*/ 914400 h 1402080"/>
              <a:gd name="connsiteX376" fmla="*/ 748290 w 4634752"/>
              <a:gd name="connsiteY376" fmla="*/ 861060 h 1402080"/>
              <a:gd name="connsiteX377" fmla="*/ 771150 w 4634752"/>
              <a:gd name="connsiteY377" fmla="*/ 845820 h 1402080"/>
              <a:gd name="connsiteX378" fmla="*/ 801630 w 4634752"/>
              <a:gd name="connsiteY378" fmla="*/ 830580 h 1402080"/>
              <a:gd name="connsiteX379" fmla="*/ 824490 w 4634752"/>
              <a:gd name="connsiteY379" fmla="*/ 777240 h 1402080"/>
              <a:gd name="connsiteX380" fmla="*/ 816870 w 4634752"/>
              <a:gd name="connsiteY380" fmla="*/ 701040 h 1402080"/>
              <a:gd name="connsiteX381" fmla="*/ 786390 w 4634752"/>
              <a:gd name="connsiteY381" fmla="*/ 678180 h 1402080"/>
              <a:gd name="connsiteX382" fmla="*/ 748290 w 4634752"/>
              <a:gd name="connsiteY382" fmla="*/ 662940 h 1402080"/>
              <a:gd name="connsiteX383" fmla="*/ 702570 w 4634752"/>
              <a:gd name="connsiteY383" fmla="*/ 640080 h 1402080"/>
              <a:gd name="connsiteX384" fmla="*/ 649230 w 4634752"/>
              <a:gd name="connsiteY384" fmla="*/ 632460 h 1402080"/>
              <a:gd name="connsiteX385" fmla="*/ 527310 w 4634752"/>
              <a:gd name="connsiteY385" fmla="*/ 594360 h 1402080"/>
              <a:gd name="connsiteX386" fmla="*/ 435870 w 4634752"/>
              <a:gd name="connsiteY386" fmla="*/ 571500 h 1402080"/>
              <a:gd name="connsiteX387" fmla="*/ 199650 w 4634752"/>
              <a:gd name="connsiteY387" fmla="*/ 594360 h 1402080"/>
              <a:gd name="connsiteX388" fmla="*/ 176790 w 4634752"/>
              <a:gd name="connsiteY388" fmla="*/ 617220 h 1402080"/>
              <a:gd name="connsiteX389" fmla="*/ 146310 w 4634752"/>
              <a:gd name="connsiteY389" fmla="*/ 640080 h 1402080"/>
              <a:gd name="connsiteX390" fmla="*/ 131070 w 4634752"/>
              <a:gd name="connsiteY390" fmla="*/ 670560 h 1402080"/>
              <a:gd name="connsiteX391" fmla="*/ 108210 w 4634752"/>
              <a:gd name="connsiteY391" fmla="*/ 693420 h 1402080"/>
              <a:gd name="connsiteX392" fmla="*/ 77730 w 4634752"/>
              <a:gd name="connsiteY392" fmla="*/ 792480 h 1402080"/>
              <a:gd name="connsiteX393" fmla="*/ 92970 w 4634752"/>
              <a:gd name="connsiteY393" fmla="*/ 937260 h 1402080"/>
              <a:gd name="connsiteX394" fmla="*/ 100590 w 4634752"/>
              <a:gd name="connsiteY394" fmla="*/ 967740 h 1402080"/>
              <a:gd name="connsiteX395" fmla="*/ 123450 w 4634752"/>
              <a:gd name="connsiteY395" fmla="*/ 1013460 h 1402080"/>
              <a:gd name="connsiteX396" fmla="*/ 199650 w 4634752"/>
              <a:gd name="connsiteY396" fmla="*/ 1082040 h 1402080"/>
              <a:gd name="connsiteX397" fmla="*/ 260610 w 4634752"/>
              <a:gd name="connsiteY397" fmla="*/ 1104900 h 140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Lst>
            <a:rect l="l" t="t" r="r" b="b"/>
            <a:pathLst>
              <a:path w="4634752" h="1402080">
                <a:moveTo>
                  <a:pt x="1929390" y="472440"/>
                </a:moveTo>
                <a:cubicBezTo>
                  <a:pt x="1830330" y="426720"/>
                  <a:pt x="1736147" y="368451"/>
                  <a:pt x="1632210" y="335280"/>
                </a:cubicBezTo>
                <a:cubicBezTo>
                  <a:pt x="1606504" y="327076"/>
                  <a:pt x="1570811" y="360568"/>
                  <a:pt x="1548390" y="373380"/>
                </a:cubicBezTo>
                <a:cubicBezTo>
                  <a:pt x="1538527" y="379016"/>
                  <a:pt x="1528070" y="383540"/>
                  <a:pt x="1517910" y="388620"/>
                </a:cubicBezTo>
                <a:cubicBezTo>
                  <a:pt x="1515370" y="398780"/>
                  <a:pt x="1514974" y="409733"/>
                  <a:pt x="1510290" y="419100"/>
                </a:cubicBezTo>
                <a:cubicBezTo>
                  <a:pt x="1502099" y="435483"/>
                  <a:pt x="1479810" y="464820"/>
                  <a:pt x="1479810" y="464820"/>
                </a:cubicBezTo>
                <a:cubicBezTo>
                  <a:pt x="1475199" y="497098"/>
                  <a:pt x="1464570" y="566139"/>
                  <a:pt x="1464570" y="594360"/>
                </a:cubicBezTo>
                <a:cubicBezTo>
                  <a:pt x="1464570" y="677624"/>
                  <a:pt x="1458932" y="680224"/>
                  <a:pt x="1487430" y="731520"/>
                </a:cubicBezTo>
                <a:cubicBezTo>
                  <a:pt x="1494623" y="744467"/>
                  <a:pt x="1500651" y="758375"/>
                  <a:pt x="1510290" y="769620"/>
                </a:cubicBezTo>
                <a:cubicBezTo>
                  <a:pt x="1516250" y="776573"/>
                  <a:pt x="1525698" y="779537"/>
                  <a:pt x="1533150" y="784860"/>
                </a:cubicBezTo>
                <a:cubicBezTo>
                  <a:pt x="1543484" y="792242"/>
                  <a:pt x="1552528" y="801552"/>
                  <a:pt x="1563630" y="807720"/>
                </a:cubicBezTo>
                <a:cubicBezTo>
                  <a:pt x="1577297" y="815313"/>
                  <a:pt x="1607480" y="824877"/>
                  <a:pt x="1624590" y="830580"/>
                </a:cubicBezTo>
                <a:lnTo>
                  <a:pt x="1670310" y="822960"/>
                </a:lnTo>
                <a:cubicBezTo>
                  <a:pt x="1690154" y="755490"/>
                  <a:pt x="1673315" y="710775"/>
                  <a:pt x="1639830" y="662940"/>
                </a:cubicBezTo>
                <a:cubicBezTo>
                  <a:pt x="1620325" y="635075"/>
                  <a:pt x="1596341" y="609550"/>
                  <a:pt x="1571250" y="586740"/>
                </a:cubicBezTo>
                <a:cubicBezTo>
                  <a:pt x="1556571" y="573395"/>
                  <a:pt x="1541400" y="560543"/>
                  <a:pt x="1525530" y="548640"/>
                </a:cubicBezTo>
                <a:cubicBezTo>
                  <a:pt x="1510877" y="537650"/>
                  <a:pt x="1496193" y="526351"/>
                  <a:pt x="1479810" y="518160"/>
                </a:cubicBezTo>
                <a:cubicBezTo>
                  <a:pt x="1465442" y="510976"/>
                  <a:pt x="1449444" y="507644"/>
                  <a:pt x="1434090" y="502920"/>
                </a:cubicBezTo>
                <a:cubicBezTo>
                  <a:pt x="1360836" y="480380"/>
                  <a:pt x="1376968" y="487098"/>
                  <a:pt x="1281690" y="472440"/>
                </a:cubicBezTo>
                <a:cubicBezTo>
                  <a:pt x="1205490" y="474980"/>
                  <a:pt x="1129201" y="475583"/>
                  <a:pt x="1053090" y="480060"/>
                </a:cubicBezTo>
                <a:cubicBezTo>
                  <a:pt x="1013857" y="482368"/>
                  <a:pt x="1023649" y="494884"/>
                  <a:pt x="984510" y="510540"/>
                </a:cubicBezTo>
                <a:cubicBezTo>
                  <a:pt x="972485" y="515350"/>
                  <a:pt x="959110" y="515620"/>
                  <a:pt x="946410" y="518160"/>
                </a:cubicBezTo>
                <a:cubicBezTo>
                  <a:pt x="893448" y="553468"/>
                  <a:pt x="960015" y="511358"/>
                  <a:pt x="885450" y="548640"/>
                </a:cubicBezTo>
                <a:cubicBezTo>
                  <a:pt x="877259" y="552736"/>
                  <a:pt x="870541" y="559336"/>
                  <a:pt x="862590" y="563880"/>
                </a:cubicBezTo>
                <a:cubicBezTo>
                  <a:pt x="852727" y="569516"/>
                  <a:pt x="841197" y="572304"/>
                  <a:pt x="832110" y="579120"/>
                </a:cubicBezTo>
                <a:cubicBezTo>
                  <a:pt x="812187" y="594063"/>
                  <a:pt x="792983" y="619776"/>
                  <a:pt x="778770" y="640080"/>
                </a:cubicBezTo>
                <a:cubicBezTo>
                  <a:pt x="768266" y="655085"/>
                  <a:pt x="754082" y="668424"/>
                  <a:pt x="748290" y="685800"/>
                </a:cubicBezTo>
                <a:lnTo>
                  <a:pt x="733050" y="731520"/>
                </a:lnTo>
                <a:cubicBezTo>
                  <a:pt x="730510" y="749300"/>
                  <a:pt x="724052" y="766952"/>
                  <a:pt x="725430" y="784860"/>
                </a:cubicBezTo>
                <a:cubicBezTo>
                  <a:pt x="726662" y="800877"/>
                  <a:pt x="740670" y="814516"/>
                  <a:pt x="740670" y="830580"/>
                </a:cubicBezTo>
                <a:cubicBezTo>
                  <a:pt x="740670" y="844258"/>
                  <a:pt x="734187" y="802988"/>
                  <a:pt x="725430" y="792480"/>
                </a:cubicBezTo>
                <a:cubicBezTo>
                  <a:pt x="720288" y="786310"/>
                  <a:pt x="710028" y="787843"/>
                  <a:pt x="702570" y="784860"/>
                </a:cubicBezTo>
                <a:cubicBezTo>
                  <a:pt x="610819" y="748160"/>
                  <a:pt x="684300" y="767845"/>
                  <a:pt x="557790" y="746760"/>
                </a:cubicBezTo>
                <a:lnTo>
                  <a:pt x="512070" y="739140"/>
                </a:lnTo>
                <a:cubicBezTo>
                  <a:pt x="456190" y="744220"/>
                  <a:pt x="400197" y="748184"/>
                  <a:pt x="344430" y="754380"/>
                </a:cubicBezTo>
                <a:cubicBezTo>
                  <a:pt x="331558" y="755810"/>
                  <a:pt x="318735" y="758278"/>
                  <a:pt x="306330" y="762000"/>
                </a:cubicBezTo>
                <a:cubicBezTo>
                  <a:pt x="293229" y="765930"/>
                  <a:pt x="280930" y="772160"/>
                  <a:pt x="268230" y="777240"/>
                </a:cubicBezTo>
                <a:cubicBezTo>
                  <a:pt x="263150" y="787400"/>
                  <a:pt x="259291" y="798269"/>
                  <a:pt x="252990" y="807720"/>
                </a:cubicBezTo>
                <a:cubicBezTo>
                  <a:pt x="243968" y="821252"/>
                  <a:pt x="229326" y="831053"/>
                  <a:pt x="222510" y="845820"/>
                </a:cubicBezTo>
                <a:cubicBezTo>
                  <a:pt x="213733" y="864838"/>
                  <a:pt x="207270" y="906780"/>
                  <a:pt x="207270" y="906780"/>
                </a:cubicBezTo>
                <a:cubicBezTo>
                  <a:pt x="215894" y="932653"/>
                  <a:pt x="213226" y="939107"/>
                  <a:pt x="245370" y="952500"/>
                </a:cubicBezTo>
                <a:cubicBezTo>
                  <a:pt x="264704" y="960556"/>
                  <a:pt x="306330" y="967740"/>
                  <a:pt x="306330" y="967740"/>
                </a:cubicBezTo>
                <a:cubicBezTo>
                  <a:pt x="321570" y="962660"/>
                  <a:pt x="338978" y="961837"/>
                  <a:pt x="352050" y="952500"/>
                </a:cubicBezTo>
                <a:cubicBezTo>
                  <a:pt x="358586" y="947831"/>
                  <a:pt x="357463" y="937363"/>
                  <a:pt x="359670" y="929640"/>
                </a:cubicBezTo>
                <a:cubicBezTo>
                  <a:pt x="362547" y="919570"/>
                  <a:pt x="364750" y="909320"/>
                  <a:pt x="367290" y="899160"/>
                </a:cubicBezTo>
                <a:cubicBezTo>
                  <a:pt x="362210" y="876300"/>
                  <a:pt x="361863" y="851842"/>
                  <a:pt x="352050" y="830580"/>
                </a:cubicBezTo>
                <a:cubicBezTo>
                  <a:pt x="346029" y="817534"/>
                  <a:pt x="332383" y="809562"/>
                  <a:pt x="321570" y="800100"/>
                </a:cubicBezTo>
                <a:cubicBezTo>
                  <a:pt x="293181" y="775260"/>
                  <a:pt x="297752" y="779461"/>
                  <a:pt x="268230" y="769620"/>
                </a:cubicBezTo>
                <a:cubicBezTo>
                  <a:pt x="245370" y="772160"/>
                  <a:pt x="221266" y="769380"/>
                  <a:pt x="199650" y="777240"/>
                </a:cubicBezTo>
                <a:cubicBezTo>
                  <a:pt x="191043" y="780370"/>
                  <a:pt x="186469" y="791176"/>
                  <a:pt x="184410" y="800100"/>
                </a:cubicBezTo>
                <a:cubicBezTo>
                  <a:pt x="178670" y="824973"/>
                  <a:pt x="179330" y="850900"/>
                  <a:pt x="176790" y="876300"/>
                </a:cubicBezTo>
                <a:cubicBezTo>
                  <a:pt x="181870" y="909320"/>
                  <a:pt x="183088" y="943170"/>
                  <a:pt x="192030" y="975360"/>
                </a:cubicBezTo>
                <a:cubicBezTo>
                  <a:pt x="195994" y="989630"/>
                  <a:pt x="207697" y="1000513"/>
                  <a:pt x="214890" y="1013460"/>
                </a:cubicBezTo>
                <a:cubicBezTo>
                  <a:pt x="220407" y="1023390"/>
                  <a:pt x="223314" y="1034853"/>
                  <a:pt x="230130" y="1043940"/>
                </a:cubicBezTo>
                <a:cubicBezTo>
                  <a:pt x="238751" y="1055435"/>
                  <a:pt x="248655" y="1066450"/>
                  <a:pt x="260610" y="1074420"/>
                </a:cubicBezTo>
                <a:cubicBezTo>
                  <a:pt x="308426" y="1106298"/>
                  <a:pt x="328920" y="1106737"/>
                  <a:pt x="382530" y="1120140"/>
                </a:cubicBezTo>
                <a:cubicBezTo>
                  <a:pt x="407930" y="1112520"/>
                  <a:pt x="435824" y="1110642"/>
                  <a:pt x="458730" y="1097280"/>
                </a:cubicBezTo>
                <a:cubicBezTo>
                  <a:pt x="468542" y="1091556"/>
                  <a:pt x="469751" y="1077347"/>
                  <a:pt x="473970" y="1066800"/>
                </a:cubicBezTo>
                <a:cubicBezTo>
                  <a:pt x="486338" y="1035880"/>
                  <a:pt x="489345" y="1020539"/>
                  <a:pt x="496830" y="990600"/>
                </a:cubicBezTo>
                <a:cubicBezTo>
                  <a:pt x="491750" y="922020"/>
                  <a:pt x="493892" y="852519"/>
                  <a:pt x="481590" y="784860"/>
                </a:cubicBezTo>
                <a:cubicBezTo>
                  <a:pt x="478313" y="766839"/>
                  <a:pt x="460339" y="754961"/>
                  <a:pt x="451110" y="739140"/>
                </a:cubicBezTo>
                <a:cubicBezTo>
                  <a:pt x="442525" y="724422"/>
                  <a:pt x="437180" y="707931"/>
                  <a:pt x="428250" y="693420"/>
                </a:cubicBezTo>
                <a:cubicBezTo>
                  <a:pt x="416799" y="674811"/>
                  <a:pt x="404138" y="656866"/>
                  <a:pt x="390150" y="640080"/>
                </a:cubicBezTo>
                <a:cubicBezTo>
                  <a:pt x="370390" y="616368"/>
                  <a:pt x="339053" y="589757"/>
                  <a:pt x="313950" y="571500"/>
                </a:cubicBezTo>
                <a:cubicBezTo>
                  <a:pt x="299137" y="560727"/>
                  <a:pt x="284904" y="548599"/>
                  <a:pt x="268230" y="541020"/>
                </a:cubicBezTo>
                <a:cubicBezTo>
                  <a:pt x="256439" y="535661"/>
                  <a:pt x="242830" y="535940"/>
                  <a:pt x="230130" y="533400"/>
                </a:cubicBezTo>
                <a:cubicBezTo>
                  <a:pt x="219970" y="528320"/>
                  <a:pt x="210996" y="517620"/>
                  <a:pt x="199650" y="518160"/>
                </a:cubicBezTo>
                <a:cubicBezTo>
                  <a:pt x="155852" y="520246"/>
                  <a:pt x="111085" y="525411"/>
                  <a:pt x="70110" y="541020"/>
                </a:cubicBezTo>
                <a:cubicBezTo>
                  <a:pt x="54912" y="546810"/>
                  <a:pt x="47998" y="565174"/>
                  <a:pt x="39630" y="579120"/>
                </a:cubicBezTo>
                <a:cubicBezTo>
                  <a:pt x="32593" y="590849"/>
                  <a:pt x="28715" y="604244"/>
                  <a:pt x="24390" y="617220"/>
                </a:cubicBezTo>
                <a:cubicBezTo>
                  <a:pt x="19009" y="633362"/>
                  <a:pt x="12170" y="670701"/>
                  <a:pt x="9150" y="685800"/>
                </a:cubicBezTo>
                <a:cubicBezTo>
                  <a:pt x="-872" y="796046"/>
                  <a:pt x="-5052" y="799978"/>
                  <a:pt x="9150" y="937260"/>
                </a:cubicBezTo>
                <a:cubicBezTo>
                  <a:pt x="13054" y="974997"/>
                  <a:pt x="27215" y="998647"/>
                  <a:pt x="47250" y="1028700"/>
                </a:cubicBezTo>
                <a:cubicBezTo>
                  <a:pt x="54295" y="1039267"/>
                  <a:pt x="59950" y="1051560"/>
                  <a:pt x="70110" y="1059180"/>
                </a:cubicBezTo>
                <a:cubicBezTo>
                  <a:pt x="81053" y="1067387"/>
                  <a:pt x="95711" y="1068865"/>
                  <a:pt x="108210" y="1074420"/>
                </a:cubicBezTo>
                <a:cubicBezTo>
                  <a:pt x="118590" y="1079033"/>
                  <a:pt x="128310" y="1085047"/>
                  <a:pt x="138690" y="1089660"/>
                </a:cubicBezTo>
                <a:cubicBezTo>
                  <a:pt x="158168" y="1098317"/>
                  <a:pt x="203201" y="1115313"/>
                  <a:pt x="222510" y="1120140"/>
                </a:cubicBezTo>
                <a:cubicBezTo>
                  <a:pt x="237499" y="1123887"/>
                  <a:pt x="252990" y="1125220"/>
                  <a:pt x="268230" y="1127760"/>
                </a:cubicBezTo>
                <a:lnTo>
                  <a:pt x="603510" y="1112520"/>
                </a:lnTo>
                <a:cubicBezTo>
                  <a:pt x="623954" y="1111341"/>
                  <a:pt x="644390" y="1108916"/>
                  <a:pt x="664470" y="1104900"/>
                </a:cubicBezTo>
                <a:cubicBezTo>
                  <a:pt x="682602" y="1101274"/>
                  <a:pt x="699871" y="1094145"/>
                  <a:pt x="717810" y="1089660"/>
                </a:cubicBezTo>
                <a:cubicBezTo>
                  <a:pt x="740528" y="1083980"/>
                  <a:pt x="763731" y="1080331"/>
                  <a:pt x="786390" y="1074420"/>
                </a:cubicBezTo>
                <a:cubicBezTo>
                  <a:pt x="822175" y="1065085"/>
                  <a:pt x="857390" y="1053671"/>
                  <a:pt x="893070" y="1043940"/>
                </a:cubicBezTo>
                <a:cubicBezTo>
                  <a:pt x="913277" y="1038429"/>
                  <a:pt x="934011" y="1034860"/>
                  <a:pt x="954030" y="1028700"/>
                </a:cubicBezTo>
                <a:cubicBezTo>
                  <a:pt x="1027521" y="1006087"/>
                  <a:pt x="954446" y="1016155"/>
                  <a:pt x="1053090" y="998220"/>
                </a:cubicBezTo>
                <a:cubicBezTo>
                  <a:pt x="1152083" y="980221"/>
                  <a:pt x="1178327" y="981820"/>
                  <a:pt x="1281690" y="975360"/>
                </a:cubicBezTo>
                <a:cubicBezTo>
                  <a:pt x="1345190" y="977900"/>
                  <a:pt x="1408917" y="977048"/>
                  <a:pt x="1472190" y="982980"/>
                </a:cubicBezTo>
                <a:cubicBezTo>
                  <a:pt x="1490601" y="984706"/>
                  <a:pt x="1507591" y="993735"/>
                  <a:pt x="1525530" y="998220"/>
                </a:cubicBezTo>
                <a:cubicBezTo>
                  <a:pt x="1558782" y="1006533"/>
                  <a:pt x="1606886" y="1013197"/>
                  <a:pt x="1639830" y="1028700"/>
                </a:cubicBezTo>
                <a:cubicBezTo>
                  <a:pt x="1668627" y="1042251"/>
                  <a:pt x="1695710" y="1059180"/>
                  <a:pt x="1723650" y="1074420"/>
                </a:cubicBezTo>
                <a:cubicBezTo>
                  <a:pt x="1731270" y="1084580"/>
                  <a:pt x="1738245" y="1095257"/>
                  <a:pt x="1746510" y="1104900"/>
                </a:cubicBezTo>
                <a:cubicBezTo>
                  <a:pt x="1774127" y="1137120"/>
                  <a:pt x="1768003" y="1116721"/>
                  <a:pt x="1784610" y="1158240"/>
                </a:cubicBezTo>
                <a:cubicBezTo>
                  <a:pt x="1790576" y="1173155"/>
                  <a:pt x="1799850" y="1203960"/>
                  <a:pt x="1799850" y="1203960"/>
                </a:cubicBezTo>
                <a:cubicBezTo>
                  <a:pt x="1792230" y="1254760"/>
                  <a:pt x="1792565" y="1307410"/>
                  <a:pt x="1776990" y="1356360"/>
                </a:cubicBezTo>
                <a:cubicBezTo>
                  <a:pt x="1773546" y="1367184"/>
                  <a:pt x="1757859" y="1371127"/>
                  <a:pt x="1746510" y="1371600"/>
                </a:cubicBezTo>
                <a:lnTo>
                  <a:pt x="1594110" y="1363980"/>
                </a:lnTo>
                <a:cubicBezTo>
                  <a:pt x="1571250" y="1353820"/>
                  <a:pt x="1548953" y="1342284"/>
                  <a:pt x="1525530" y="1333500"/>
                </a:cubicBezTo>
                <a:cubicBezTo>
                  <a:pt x="1508216" y="1327007"/>
                  <a:pt x="1489359" y="1325128"/>
                  <a:pt x="1472190" y="1318260"/>
                </a:cubicBezTo>
                <a:cubicBezTo>
                  <a:pt x="1425736" y="1299679"/>
                  <a:pt x="1382495" y="1273122"/>
                  <a:pt x="1335030" y="1257300"/>
                </a:cubicBezTo>
                <a:cubicBezTo>
                  <a:pt x="1312170" y="1249680"/>
                  <a:pt x="1288732" y="1243615"/>
                  <a:pt x="1266450" y="1234440"/>
                </a:cubicBezTo>
                <a:cubicBezTo>
                  <a:pt x="1223748" y="1216857"/>
                  <a:pt x="1192248" y="1195352"/>
                  <a:pt x="1152150" y="1173480"/>
                </a:cubicBezTo>
                <a:cubicBezTo>
                  <a:pt x="1139002" y="1166308"/>
                  <a:pt x="1110544" y="1154734"/>
                  <a:pt x="1098810" y="1143000"/>
                </a:cubicBezTo>
                <a:cubicBezTo>
                  <a:pt x="1092064" y="1136254"/>
                  <a:pt x="1054533" y="1092546"/>
                  <a:pt x="1045470" y="1074420"/>
                </a:cubicBezTo>
                <a:cubicBezTo>
                  <a:pt x="1041878" y="1067236"/>
                  <a:pt x="1041442" y="1058744"/>
                  <a:pt x="1037850" y="1051560"/>
                </a:cubicBezTo>
                <a:cubicBezTo>
                  <a:pt x="1031226" y="1038313"/>
                  <a:pt x="1022012" y="1026500"/>
                  <a:pt x="1014990" y="1013460"/>
                </a:cubicBezTo>
                <a:cubicBezTo>
                  <a:pt x="1004219" y="993457"/>
                  <a:pt x="994670" y="972820"/>
                  <a:pt x="984510" y="952500"/>
                </a:cubicBezTo>
                <a:cubicBezTo>
                  <a:pt x="965678" y="914836"/>
                  <a:pt x="972862" y="932796"/>
                  <a:pt x="961650" y="899160"/>
                </a:cubicBezTo>
                <a:cubicBezTo>
                  <a:pt x="981854" y="868854"/>
                  <a:pt x="973940" y="868680"/>
                  <a:pt x="1022610" y="868680"/>
                </a:cubicBezTo>
                <a:cubicBezTo>
                  <a:pt x="1187730" y="868680"/>
                  <a:pt x="1352810" y="873760"/>
                  <a:pt x="1517910" y="876300"/>
                </a:cubicBezTo>
                <a:cubicBezTo>
                  <a:pt x="1533150" y="881380"/>
                  <a:pt x="1549262" y="884356"/>
                  <a:pt x="1563630" y="891540"/>
                </a:cubicBezTo>
                <a:cubicBezTo>
                  <a:pt x="1617143" y="918297"/>
                  <a:pt x="1597089" y="914776"/>
                  <a:pt x="1632210" y="944880"/>
                </a:cubicBezTo>
                <a:cubicBezTo>
                  <a:pt x="1664641" y="972678"/>
                  <a:pt x="1659370" y="960056"/>
                  <a:pt x="1685550" y="990600"/>
                </a:cubicBezTo>
                <a:cubicBezTo>
                  <a:pt x="1693815" y="1000243"/>
                  <a:pt x="1700145" y="1011437"/>
                  <a:pt x="1708410" y="1021080"/>
                </a:cubicBezTo>
                <a:cubicBezTo>
                  <a:pt x="1715423" y="1029262"/>
                  <a:pt x="1725292" y="1034974"/>
                  <a:pt x="1731270" y="1043940"/>
                </a:cubicBezTo>
                <a:cubicBezTo>
                  <a:pt x="1740721" y="1058117"/>
                  <a:pt x="1744982" y="1075285"/>
                  <a:pt x="1754130" y="1089660"/>
                </a:cubicBezTo>
                <a:cubicBezTo>
                  <a:pt x="1762862" y="1103381"/>
                  <a:pt x="1776086" y="1113909"/>
                  <a:pt x="1784610" y="1127760"/>
                </a:cubicBezTo>
                <a:cubicBezTo>
                  <a:pt x="1796517" y="1147108"/>
                  <a:pt x="1804930" y="1168400"/>
                  <a:pt x="1815090" y="1188720"/>
                </a:cubicBezTo>
                <a:cubicBezTo>
                  <a:pt x="1820170" y="1198880"/>
                  <a:pt x="1822298" y="1211168"/>
                  <a:pt x="1830330" y="1219200"/>
                </a:cubicBezTo>
                <a:cubicBezTo>
                  <a:pt x="1862170" y="1251040"/>
                  <a:pt x="1846724" y="1233439"/>
                  <a:pt x="1876050" y="1272540"/>
                </a:cubicBezTo>
                <a:cubicBezTo>
                  <a:pt x="1878590" y="1280160"/>
                  <a:pt x="1879685" y="1288426"/>
                  <a:pt x="1883670" y="1295400"/>
                </a:cubicBezTo>
                <a:cubicBezTo>
                  <a:pt x="1896533" y="1317911"/>
                  <a:pt x="1926927" y="1348490"/>
                  <a:pt x="1944630" y="1363980"/>
                </a:cubicBezTo>
                <a:cubicBezTo>
                  <a:pt x="1951522" y="1370011"/>
                  <a:pt x="1958883" y="1376090"/>
                  <a:pt x="1967490" y="1379220"/>
                </a:cubicBezTo>
                <a:cubicBezTo>
                  <a:pt x="1989956" y="1387389"/>
                  <a:pt x="2039483" y="1396667"/>
                  <a:pt x="2066550" y="1402080"/>
                </a:cubicBezTo>
                <a:lnTo>
                  <a:pt x="2257050" y="1386840"/>
                </a:lnTo>
                <a:cubicBezTo>
                  <a:pt x="2288285" y="1383817"/>
                  <a:pt x="2335426" y="1372067"/>
                  <a:pt x="2363730" y="1363980"/>
                </a:cubicBezTo>
                <a:cubicBezTo>
                  <a:pt x="2379176" y="1359567"/>
                  <a:pt x="2395253" y="1356256"/>
                  <a:pt x="2409450" y="1348740"/>
                </a:cubicBezTo>
                <a:cubicBezTo>
                  <a:pt x="2438719" y="1333245"/>
                  <a:pt x="2465980" y="1314162"/>
                  <a:pt x="2493270" y="1295400"/>
                </a:cubicBezTo>
                <a:cubicBezTo>
                  <a:pt x="2506672" y="1286186"/>
                  <a:pt x="2519281" y="1275800"/>
                  <a:pt x="2531370" y="1264920"/>
                </a:cubicBezTo>
                <a:cubicBezTo>
                  <a:pt x="2560236" y="1238941"/>
                  <a:pt x="2576480" y="1223590"/>
                  <a:pt x="2592330" y="1188720"/>
                </a:cubicBezTo>
                <a:cubicBezTo>
                  <a:pt x="2617834" y="1132611"/>
                  <a:pt x="2617845" y="1065416"/>
                  <a:pt x="2622810" y="1005840"/>
                </a:cubicBezTo>
                <a:cubicBezTo>
                  <a:pt x="2567412" y="784247"/>
                  <a:pt x="2624520" y="954586"/>
                  <a:pt x="2561850" y="838200"/>
                </a:cubicBezTo>
                <a:cubicBezTo>
                  <a:pt x="2561446" y="837450"/>
                  <a:pt x="2531827" y="765149"/>
                  <a:pt x="2523750" y="754380"/>
                </a:cubicBezTo>
                <a:cubicBezTo>
                  <a:pt x="2511940" y="738633"/>
                  <a:pt x="2480325" y="711561"/>
                  <a:pt x="2462790" y="701040"/>
                </a:cubicBezTo>
                <a:cubicBezTo>
                  <a:pt x="2448179" y="692274"/>
                  <a:pt x="2431965" y="686455"/>
                  <a:pt x="2417070" y="678180"/>
                </a:cubicBezTo>
                <a:cubicBezTo>
                  <a:pt x="2409064" y="673732"/>
                  <a:pt x="2402401" y="667036"/>
                  <a:pt x="2394210" y="662940"/>
                </a:cubicBezTo>
                <a:cubicBezTo>
                  <a:pt x="2383278" y="657474"/>
                  <a:pt x="2350636" y="650141"/>
                  <a:pt x="2340870" y="647700"/>
                </a:cubicBezTo>
                <a:cubicBezTo>
                  <a:pt x="2257050" y="650240"/>
                  <a:pt x="2172808" y="646541"/>
                  <a:pt x="2089410" y="655320"/>
                </a:cubicBezTo>
                <a:cubicBezTo>
                  <a:pt x="2074681" y="656870"/>
                  <a:pt x="2064312" y="671088"/>
                  <a:pt x="2051310" y="678180"/>
                </a:cubicBezTo>
                <a:cubicBezTo>
                  <a:pt x="2036352" y="686339"/>
                  <a:pt x="2020276" y="692401"/>
                  <a:pt x="2005590" y="701040"/>
                </a:cubicBezTo>
                <a:cubicBezTo>
                  <a:pt x="1930217" y="745377"/>
                  <a:pt x="1936744" y="742401"/>
                  <a:pt x="1883670" y="784860"/>
                </a:cubicBezTo>
                <a:cubicBezTo>
                  <a:pt x="1829289" y="875494"/>
                  <a:pt x="1900737" y="765897"/>
                  <a:pt x="1815090" y="861060"/>
                </a:cubicBezTo>
                <a:cubicBezTo>
                  <a:pt x="1805182" y="872069"/>
                  <a:pt x="1801482" y="887595"/>
                  <a:pt x="1792230" y="899160"/>
                </a:cubicBezTo>
                <a:cubicBezTo>
                  <a:pt x="1781010" y="913185"/>
                  <a:pt x="1765350" y="923235"/>
                  <a:pt x="1754130" y="937260"/>
                </a:cubicBezTo>
                <a:cubicBezTo>
                  <a:pt x="1744878" y="948825"/>
                  <a:pt x="1739763" y="963227"/>
                  <a:pt x="1731270" y="975360"/>
                </a:cubicBezTo>
                <a:cubicBezTo>
                  <a:pt x="1721976" y="988637"/>
                  <a:pt x="1693792" y="1023983"/>
                  <a:pt x="1677930" y="1036320"/>
                </a:cubicBezTo>
                <a:cubicBezTo>
                  <a:pt x="1663472" y="1047565"/>
                  <a:pt x="1647450" y="1056640"/>
                  <a:pt x="1632210" y="1066800"/>
                </a:cubicBezTo>
                <a:cubicBezTo>
                  <a:pt x="1626258" y="1075728"/>
                  <a:pt x="1605826" y="1114568"/>
                  <a:pt x="1586490" y="1104900"/>
                </a:cubicBezTo>
                <a:cubicBezTo>
                  <a:pt x="1574256" y="1098783"/>
                  <a:pt x="1576330" y="1079500"/>
                  <a:pt x="1571250" y="1066800"/>
                </a:cubicBezTo>
                <a:cubicBezTo>
                  <a:pt x="1573790" y="1028700"/>
                  <a:pt x="1569609" y="989544"/>
                  <a:pt x="1578870" y="952500"/>
                </a:cubicBezTo>
                <a:cubicBezTo>
                  <a:pt x="1593329" y="894665"/>
                  <a:pt x="1615302" y="889606"/>
                  <a:pt x="1647450" y="853440"/>
                </a:cubicBezTo>
                <a:cubicBezTo>
                  <a:pt x="1658255" y="841284"/>
                  <a:pt x="1666430" y="826840"/>
                  <a:pt x="1677930" y="815340"/>
                </a:cubicBezTo>
                <a:cubicBezTo>
                  <a:pt x="1689430" y="803840"/>
                  <a:pt x="1703874" y="795665"/>
                  <a:pt x="1716030" y="784860"/>
                </a:cubicBezTo>
                <a:cubicBezTo>
                  <a:pt x="1782046" y="726179"/>
                  <a:pt x="1708355" y="780046"/>
                  <a:pt x="1784610" y="731520"/>
                </a:cubicBezTo>
                <a:cubicBezTo>
                  <a:pt x="1800063" y="721686"/>
                  <a:pt x="1813656" y="708619"/>
                  <a:pt x="1830330" y="701040"/>
                </a:cubicBezTo>
                <a:cubicBezTo>
                  <a:pt x="1842121" y="695681"/>
                  <a:pt x="1855823" y="696386"/>
                  <a:pt x="1868430" y="693420"/>
                </a:cubicBezTo>
                <a:cubicBezTo>
                  <a:pt x="2020142" y="657723"/>
                  <a:pt x="1899382" y="681558"/>
                  <a:pt x="2043690" y="655320"/>
                </a:cubicBezTo>
                <a:cubicBezTo>
                  <a:pt x="2055005" y="655916"/>
                  <a:pt x="2185241" y="647184"/>
                  <a:pt x="2226570" y="678180"/>
                </a:cubicBezTo>
                <a:cubicBezTo>
                  <a:pt x="2236730" y="685800"/>
                  <a:pt x="2240033" y="700117"/>
                  <a:pt x="2249430" y="708660"/>
                </a:cubicBezTo>
                <a:cubicBezTo>
                  <a:pt x="2268224" y="725746"/>
                  <a:pt x="2310390" y="754380"/>
                  <a:pt x="2310390" y="754380"/>
                </a:cubicBezTo>
                <a:cubicBezTo>
                  <a:pt x="2351064" y="856066"/>
                  <a:pt x="2294025" y="724149"/>
                  <a:pt x="2356110" y="830580"/>
                </a:cubicBezTo>
                <a:cubicBezTo>
                  <a:pt x="2365857" y="847289"/>
                  <a:pt x="2368832" y="867445"/>
                  <a:pt x="2378970" y="883920"/>
                </a:cubicBezTo>
                <a:cubicBezTo>
                  <a:pt x="2409617" y="933721"/>
                  <a:pt x="2443734" y="981338"/>
                  <a:pt x="2478030" y="1028700"/>
                </a:cubicBezTo>
                <a:cubicBezTo>
                  <a:pt x="2497108" y="1055046"/>
                  <a:pt x="2508131" y="1094614"/>
                  <a:pt x="2538990" y="1104900"/>
                </a:cubicBezTo>
                <a:cubicBezTo>
                  <a:pt x="2546610" y="1107440"/>
                  <a:pt x="2554329" y="1109700"/>
                  <a:pt x="2561850" y="1112520"/>
                </a:cubicBezTo>
                <a:cubicBezTo>
                  <a:pt x="2574657" y="1117323"/>
                  <a:pt x="2586974" y="1123435"/>
                  <a:pt x="2599950" y="1127760"/>
                </a:cubicBezTo>
                <a:cubicBezTo>
                  <a:pt x="2609885" y="1131072"/>
                  <a:pt x="2620270" y="1132840"/>
                  <a:pt x="2630430" y="1135380"/>
                </a:cubicBezTo>
                <a:cubicBezTo>
                  <a:pt x="2686310" y="1130300"/>
                  <a:pt x="2742612" y="1128672"/>
                  <a:pt x="2798070" y="1120140"/>
                </a:cubicBezTo>
                <a:cubicBezTo>
                  <a:pt x="2809297" y="1118413"/>
                  <a:pt x="2817774" y="1108492"/>
                  <a:pt x="2828550" y="1104900"/>
                </a:cubicBezTo>
                <a:cubicBezTo>
                  <a:pt x="2840837" y="1100804"/>
                  <a:pt x="2853950" y="1099820"/>
                  <a:pt x="2866650" y="1097280"/>
                </a:cubicBezTo>
                <a:cubicBezTo>
                  <a:pt x="2897130" y="1082040"/>
                  <a:pt x="2927877" y="1067323"/>
                  <a:pt x="2958090" y="1051560"/>
                </a:cubicBezTo>
                <a:cubicBezTo>
                  <a:pt x="2965136" y="1047884"/>
                  <a:pt x="3051534" y="1005732"/>
                  <a:pt x="3072390" y="982980"/>
                </a:cubicBezTo>
                <a:cubicBezTo>
                  <a:pt x="3091959" y="961632"/>
                  <a:pt x="3105252" y="934878"/>
                  <a:pt x="3125730" y="914400"/>
                </a:cubicBezTo>
                <a:cubicBezTo>
                  <a:pt x="3159063" y="881067"/>
                  <a:pt x="3143046" y="900781"/>
                  <a:pt x="3171450" y="853440"/>
                </a:cubicBezTo>
                <a:cubicBezTo>
                  <a:pt x="3173990" y="840740"/>
                  <a:pt x="3175929" y="827905"/>
                  <a:pt x="3179070" y="815340"/>
                </a:cubicBezTo>
                <a:cubicBezTo>
                  <a:pt x="3181018" y="807548"/>
                  <a:pt x="3184483" y="800203"/>
                  <a:pt x="3186690" y="792480"/>
                </a:cubicBezTo>
                <a:cubicBezTo>
                  <a:pt x="3189567" y="782410"/>
                  <a:pt x="3191770" y="772160"/>
                  <a:pt x="3194310" y="762000"/>
                </a:cubicBezTo>
                <a:cubicBezTo>
                  <a:pt x="3189230" y="708660"/>
                  <a:pt x="3187879" y="654832"/>
                  <a:pt x="3179070" y="601980"/>
                </a:cubicBezTo>
                <a:cubicBezTo>
                  <a:pt x="3177564" y="592947"/>
                  <a:pt x="3167926" y="587311"/>
                  <a:pt x="3163830" y="579120"/>
                </a:cubicBezTo>
                <a:cubicBezTo>
                  <a:pt x="3160238" y="571936"/>
                  <a:pt x="3161890" y="561940"/>
                  <a:pt x="3156210" y="556260"/>
                </a:cubicBezTo>
                <a:cubicBezTo>
                  <a:pt x="3150530" y="550580"/>
                  <a:pt x="3140970" y="551180"/>
                  <a:pt x="3133350" y="548640"/>
                </a:cubicBezTo>
                <a:cubicBezTo>
                  <a:pt x="3099060" y="497205"/>
                  <a:pt x="3143510" y="557530"/>
                  <a:pt x="3072390" y="495300"/>
                </a:cubicBezTo>
                <a:cubicBezTo>
                  <a:pt x="3065498" y="489269"/>
                  <a:pt x="3064653" y="477692"/>
                  <a:pt x="3057150" y="472440"/>
                </a:cubicBezTo>
                <a:cubicBezTo>
                  <a:pt x="3038538" y="459412"/>
                  <a:pt x="3017284" y="450397"/>
                  <a:pt x="2996190" y="441960"/>
                </a:cubicBezTo>
                <a:cubicBezTo>
                  <a:pt x="2983490" y="436880"/>
                  <a:pt x="2971163" y="430743"/>
                  <a:pt x="2958090" y="426720"/>
                </a:cubicBezTo>
                <a:cubicBezTo>
                  <a:pt x="2938071" y="420560"/>
                  <a:pt x="2897130" y="411480"/>
                  <a:pt x="2897130" y="411480"/>
                </a:cubicBezTo>
                <a:cubicBezTo>
                  <a:pt x="2871730" y="419100"/>
                  <a:pt x="2843954" y="421183"/>
                  <a:pt x="2820930" y="434340"/>
                </a:cubicBezTo>
                <a:cubicBezTo>
                  <a:pt x="2806809" y="442409"/>
                  <a:pt x="2799472" y="458908"/>
                  <a:pt x="2790450" y="472440"/>
                </a:cubicBezTo>
                <a:cubicBezTo>
                  <a:pt x="2694648" y="616143"/>
                  <a:pt x="2781743" y="491721"/>
                  <a:pt x="2721870" y="594360"/>
                </a:cubicBezTo>
                <a:cubicBezTo>
                  <a:pt x="2712641" y="610181"/>
                  <a:pt x="2700074" y="623953"/>
                  <a:pt x="2691390" y="640080"/>
                </a:cubicBezTo>
                <a:cubicBezTo>
                  <a:pt x="2682219" y="657112"/>
                  <a:pt x="2677701" y="676388"/>
                  <a:pt x="2668530" y="693420"/>
                </a:cubicBezTo>
                <a:cubicBezTo>
                  <a:pt x="2659846" y="709547"/>
                  <a:pt x="2647884" y="723687"/>
                  <a:pt x="2638050" y="739140"/>
                </a:cubicBezTo>
                <a:cubicBezTo>
                  <a:pt x="2630099" y="751635"/>
                  <a:pt x="2623141" y="764745"/>
                  <a:pt x="2615190" y="777240"/>
                </a:cubicBezTo>
                <a:cubicBezTo>
                  <a:pt x="2605356" y="792693"/>
                  <a:pt x="2594544" y="807507"/>
                  <a:pt x="2584710" y="822960"/>
                </a:cubicBezTo>
                <a:cubicBezTo>
                  <a:pt x="2565799" y="852678"/>
                  <a:pt x="2528684" y="922130"/>
                  <a:pt x="2508510" y="937260"/>
                </a:cubicBezTo>
                <a:cubicBezTo>
                  <a:pt x="2434808" y="992537"/>
                  <a:pt x="2513350" y="938650"/>
                  <a:pt x="2455170" y="967740"/>
                </a:cubicBezTo>
                <a:cubicBezTo>
                  <a:pt x="2402547" y="994052"/>
                  <a:pt x="2465265" y="974741"/>
                  <a:pt x="2401830" y="990600"/>
                </a:cubicBezTo>
                <a:cubicBezTo>
                  <a:pt x="2390822" y="989132"/>
                  <a:pt x="2275032" y="989075"/>
                  <a:pt x="2249430" y="952500"/>
                </a:cubicBezTo>
                <a:cubicBezTo>
                  <a:pt x="2238826" y="937351"/>
                  <a:pt x="2239270" y="916940"/>
                  <a:pt x="2234190" y="899160"/>
                </a:cubicBezTo>
                <a:cubicBezTo>
                  <a:pt x="2236730" y="853440"/>
                  <a:pt x="2234282" y="807167"/>
                  <a:pt x="2241810" y="762000"/>
                </a:cubicBezTo>
                <a:cubicBezTo>
                  <a:pt x="2245414" y="740375"/>
                  <a:pt x="2284723" y="686945"/>
                  <a:pt x="2295150" y="670560"/>
                </a:cubicBezTo>
                <a:cubicBezTo>
                  <a:pt x="2315753" y="638184"/>
                  <a:pt x="2320425" y="622425"/>
                  <a:pt x="2348490" y="594360"/>
                </a:cubicBezTo>
                <a:cubicBezTo>
                  <a:pt x="2368474" y="574376"/>
                  <a:pt x="2399672" y="554265"/>
                  <a:pt x="2424690" y="541020"/>
                </a:cubicBezTo>
                <a:cubicBezTo>
                  <a:pt x="2454807" y="525075"/>
                  <a:pt x="2482925" y="502963"/>
                  <a:pt x="2516130" y="495300"/>
                </a:cubicBezTo>
                <a:lnTo>
                  <a:pt x="2615190" y="472440"/>
                </a:lnTo>
                <a:cubicBezTo>
                  <a:pt x="2686310" y="474980"/>
                  <a:pt x="2757523" y="475621"/>
                  <a:pt x="2828550" y="480060"/>
                </a:cubicBezTo>
                <a:cubicBezTo>
                  <a:pt x="2839002" y="480713"/>
                  <a:pt x="2849460" y="483427"/>
                  <a:pt x="2859030" y="487680"/>
                </a:cubicBezTo>
                <a:cubicBezTo>
                  <a:pt x="2872564" y="493695"/>
                  <a:pt x="2883883" y="503916"/>
                  <a:pt x="2897130" y="510540"/>
                </a:cubicBezTo>
                <a:cubicBezTo>
                  <a:pt x="2932565" y="528257"/>
                  <a:pt x="2946023" y="524460"/>
                  <a:pt x="2980950" y="548640"/>
                </a:cubicBezTo>
                <a:cubicBezTo>
                  <a:pt x="3008607" y="567787"/>
                  <a:pt x="3098962" y="654420"/>
                  <a:pt x="3110490" y="670560"/>
                </a:cubicBezTo>
                <a:cubicBezTo>
                  <a:pt x="3123190" y="688340"/>
                  <a:pt x="3134202" y="707456"/>
                  <a:pt x="3148590" y="723900"/>
                </a:cubicBezTo>
                <a:cubicBezTo>
                  <a:pt x="3187637" y="768525"/>
                  <a:pt x="3229567" y="810547"/>
                  <a:pt x="3270510" y="853440"/>
                </a:cubicBezTo>
                <a:cubicBezTo>
                  <a:pt x="3282911" y="866432"/>
                  <a:pt x="3296921" y="877903"/>
                  <a:pt x="3308610" y="891540"/>
                </a:cubicBezTo>
                <a:cubicBezTo>
                  <a:pt x="3323850" y="909320"/>
                  <a:pt x="3337068" y="929056"/>
                  <a:pt x="3354330" y="944880"/>
                </a:cubicBezTo>
                <a:cubicBezTo>
                  <a:pt x="3367832" y="957257"/>
                  <a:pt x="3385304" y="964495"/>
                  <a:pt x="3400050" y="975360"/>
                </a:cubicBezTo>
                <a:cubicBezTo>
                  <a:pt x="3531051" y="1071887"/>
                  <a:pt x="3464719" y="1038175"/>
                  <a:pt x="3613410" y="1112520"/>
                </a:cubicBezTo>
                <a:cubicBezTo>
                  <a:pt x="3640861" y="1126245"/>
                  <a:pt x="3667767" y="1142027"/>
                  <a:pt x="3697230" y="1150620"/>
                </a:cubicBezTo>
                <a:cubicBezTo>
                  <a:pt x="3752757" y="1166816"/>
                  <a:pt x="3865058" y="1170158"/>
                  <a:pt x="3918210" y="1173480"/>
                </a:cubicBezTo>
                <a:cubicBezTo>
                  <a:pt x="3974090" y="1165860"/>
                  <a:pt x="4030897" y="1163301"/>
                  <a:pt x="4085850" y="1150620"/>
                </a:cubicBezTo>
                <a:cubicBezTo>
                  <a:pt x="4130468" y="1140324"/>
                  <a:pt x="4172967" y="1122134"/>
                  <a:pt x="4215390" y="1104900"/>
                </a:cubicBezTo>
                <a:cubicBezTo>
                  <a:pt x="4305383" y="1068341"/>
                  <a:pt x="4371246" y="1031615"/>
                  <a:pt x="4451610" y="975360"/>
                </a:cubicBezTo>
                <a:cubicBezTo>
                  <a:pt x="4488658" y="949426"/>
                  <a:pt x="4522730" y="919480"/>
                  <a:pt x="4558290" y="891540"/>
                </a:cubicBezTo>
                <a:cubicBezTo>
                  <a:pt x="4587250" y="841895"/>
                  <a:pt x="4638874" y="772958"/>
                  <a:pt x="4634490" y="708660"/>
                </a:cubicBezTo>
                <a:cubicBezTo>
                  <a:pt x="4628865" y="626155"/>
                  <a:pt x="4614439" y="543432"/>
                  <a:pt x="4588770" y="464820"/>
                </a:cubicBezTo>
                <a:cubicBezTo>
                  <a:pt x="4573220" y="417198"/>
                  <a:pt x="4538989" y="377844"/>
                  <a:pt x="4512570" y="335280"/>
                </a:cubicBezTo>
                <a:cubicBezTo>
                  <a:pt x="4451286" y="236545"/>
                  <a:pt x="4375790" y="129730"/>
                  <a:pt x="4268730" y="76200"/>
                </a:cubicBezTo>
                <a:cubicBezTo>
                  <a:pt x="4243330" y="63500"/>
                  <a:pt x="4218194" y="50257"/>
                  <a:pt x="4192530" y="38100"/>
                </a:cubicBezTo>
                <a:cubicBezTo>
                  <a:pt x="4117707" y="2658"/>
                  <a:pt x="4143761" y="10922"/>
                  <a:pt x="4078230" y="0"/>
                </a:cubicBezTo>
                <a:cubicBezTo>
                  <a:pt x="4019194" y="16868"/>
                  <a:pt x="4012835" y="9345"/>
                  <a:pt x="3971550" y="68580"/>
                </a:cubicBezTo>
                <a:cubicBezTo>
                  <a:pt x="3927212" y="132196"/>
                  <a:pt x="3849630" y="266700"/>
                  <a:pt x="3849630" y="266700"/>
                </a:cubicBezTo>
                <a:cubicBezTo>
                  <a:pt x="3836930" y="307340"/>
                  <a:pt x="3820528" y="347004"/>
                  <a:pt x="3811530" y="388620"/>
                </a:cubicBezTo>
                <a:cubicBezTo>
                  <a:pt x="3791083" y="483186"/>
                  <a:pt x="3776911" y="604145"/>
                  <a:pt x="3796290" y="701040"/>
                </a:cubicBezTo>
                <a:cubicBezTo>
                  <a:pt x="3799480" y="716988"/>
                  <a:pt x="3814736" y="728200"/>
                  <a:pt x="3826770" y="739140"/>
                </a:cubicBezTo>
                <a:cubicBezTo>
                  <a:pt x="3875036" y="783019"/>
                  <a:pt x="3886601" y="779404"/>
                  <a:pt x="3948690" y="800100"/>
                </a:cubicBezTo>
                <a:cubicBezTo>
                  <a:pt x="4032510" y="787400"/>
                  <a:pt x="4118466" y="784690"/>
                  <a:pt x="4200150" y="762000"/>
                </a:cubicBezTo>
                <a:cubicBezTo>
                  <a:pt x="4214420" y="758036"/>
                  <a:pt x="4221536" y="738637"/>
                  <a:pt x="4223010" y="723900"/>
                </a:cubicBezTo>
                <a:cubicBezTo>
                  <a:pt x="4226810" y="685905"/>
                  <a:pt x="4226238" y="646211"/>
                  <a:pt x="4215390" y="609600"/>
                </a:cubicBezTo>
                <a:cubicBezTo>
                  <a:pt x="4204792" y="573833"/>
                  <a:pt x="4135087" y="473378"/>
                  <a:pt x="4101090" y="449580"/>
                </a:cubicBezTo>
                <a:cubicBezTo>
                  <a:pt x="4074039" y="430644"/>
                  <a:pt x="4040130" y="424180"/>
                  <a:pt x="4009650" y="411480"/>
                </a:cubicBezTo>
                <a:cubicBezTo>
                  <a:pt x="3981710" y="416560"/>
                  <a:pt x="3951525" y="414628"/>
                  <a:pt x="3925830" y="426720"/>
                </a:cubicBezTo>
                <a:cubicBezTo>
                  <a:pt x="3906329" y="435897"/>
                  <a:pt x="3894302" y="456220"/>
                  <a:pt x="3880110" y="472440"/>
                </a:cubicBezTo>
                <a:cubicBezTo>
                  <a:pt x="3858690" y="496920"/>
                  <a:pt x="3837474" y="521765"/>
                  <a:pt x="3819150" y="548640"/>
                </a:cubicBezTo>
                <a:cubicBezTo>
                  <a:pt x="3771916" y="617917"/>
                  <a:pt x="3748215" y="677783"/>
                  <a:pt x="3712470" y="754380"/>
                </a:cubicBezTo>
                <a:cubicBezTo>
                  <a:pt x="3704850" y="792480"/>
                  <a:pt x="3696561" y="830452"/>
                  <a:pt x="3689610" y="868680"/>
                </a:cubicBezTo>
                <a:cubicBezTo>
                  <a:pt x="3686397" y="886351"/>
                  <a:pt x="3681990" y="904059"/>
                  <a:pt x="3681990" y="922020"/>
                </a:cubicBezTo>
                <a:cubicBezTo>
                  <a:pt x="3681990" y="949038"/>
                  <a:pt x="3682396" y="984854"/>
                  <a:pt x="3712470" y="998220"/>
                </a:cubicBezTo>
                <a:cubicBezTo>
                  <a:pt x="3726589" y="1004495"/>
                  <a:pt x="3742950" y="1003300"/>
                  <a:pt x="3758190" y="1005840"/>
                </a:cubicBezTo>
                <a:cubicBezTo>
                  <a:pt x="3860363" y="987263"/>
                  <a:pt x="3919154" y="1013595"/>
                  <a:pt x="3963930" y="929640"/>
                </a:cubicBezTo>
                <a:cubicBezTo>
                  <a:pt x="3975270" y="908378"/>
                  <a:pt x="3979170" y="883920"/>
                  <a:pt x="3986790" y="861060"/>
                </a:cubicBezTo>
                <a:cubicBezTo>
                  <a:pt x="3995446" y="757193"/>
                  <a:pt x="4005795" y="710795"/>
                  <a:pt x="3971550" y="594360"/>
                </a:cubicBezTo>
                <a:cubicBezTo>
                  <a:pt x="3962205" y="562588"/>
                  <a:pt x="3941628" y="533958"/>
                  <a:pt x="3918210" y="510540"/>
                </a:cubicBezTo>
                <a:cubicBezTo>
                  <a:pt x="3882289" y="474619"/>
                  <a:pt x="3841432" y="442399"/>
                  <a:pt x="3796290" y="419100"/>
                </a:cubicBezTo>
                <a:cubicBezTo>
                  <a:pt x="3735354" y="387649"/>
                  <a:pt x="3656970" y="386535"/>
                  <a:pt x="3590550" y="381000"/>
                </a:cubicBezTo>
                <a:cubicBezTo>
                  <a:pt x="3557530" y="383540"/>
                  <a:pt x="3523683" y="380849"/>
                  <a:pt x="3491490" y="388620"/>
                </a:cubicBezTo>
                <a:cubicBezTo>
                  <a:pt x="3449298" y="398804"/>
                  <a:pt x="3409395" y="417082"/>
                  <a:pt x="3369570" y="434340"/>
                </a:cubicBezTo>
                <a:cubicBezTo>
                  <a:pt x="3333090" y="450148"/>
                  <a:pt x="3296298" y="466127"/>
                  <a:pt x="3262890" y="487680"/>
                </a:cubicBezTo>
                <a:cubicBezTo>
                  <a:pt x="3214356" y="518992"/>
                  <a:pt x="3123368" y="592743"/>
                  <a:pt x="3072390" y="640080"/>
                </a:cubicBezTo>
                <a:cubicBezTo>
                  <a:pt x="3056596" y="654746"/>
                  <a:pt x="3041910" y="670560"/>
                  <a:pt x="3026670" y="685800"/>
                </a:cubicBezTo>
                <a:cubicBezTo>
                  <a:pt x="3019050" y="703580"/>
                  <a:pt x="3011916" y="721576"/>
                  <a:pt x="3003810" y="739140"/>
                </a:cubicBezTo>
                <a:cubicBezTo>
                  <a:pt x="2996670" y="754611"/>
                  <a:pt x="2986681" y="768814"/>
                  <a:pt x="2980950" y="784860"/>
                </a:cubicBezTo>
                <a:cubicBezTo>
                  <a:pt x="2973905" y="804585"/>
                  <a:pt x="2970790" y="825500"/>
                  <a:pt x="2965710" y="845820"/>
                </a:cubicBezTo>
                <a:cubicBezTo>
                  <a:pt x="3015236" y="1043926"/>
                  <a:pt x="2954884" y="1047550"/>
                  <a:pt x="3095250" y="1089660"/>
                </a:cubicBezTo>
                <a:cubicBezTo>
                  <a:pt x="3120061" y="1097103"/>
                  <a:pt x="3146050" y="1099820"/>
                  <a:pt x="3171450" y="1104900"/>
                </a:cubicBezTo>
                <a:cubicBezTo>
                  <a:pt x="3222720" y="1099773"/>
                  <a:pt x="3321356" y="1117816"/>
                  <a:pt x="3361950" y="1059180"/>
                </a:cubicBezTo>
                <a:cubicBezTo>
                  <a:pt x="3376189" y="1038612"/>
                  <a:pt x="3382270" y="1013460"/>
                  <a:pt x="3392430" y="990600"/>
                </a:cubicBezTo>
                <a:cubicBezTo>
                  <a:pt x="3397289" y="963878"/>
                  <a:pt x="3423672" y="791372"/>
                  <a:pt x="3445770" y="739140"/>
                </a:cubicBezTo>
                <a:cubicBezTo>
                  <a:pt x="3462595" y="699373"/>
                  <a:pt x="3485921" y="662675"/>
                  <a:pt x="3506730" y="624840"/>
                </a:cubicBezTo>
                <a:cubicBezTo>
                  <a:pt x="3513868" y="611863"/>
                  <a:pt x="3524089" y="600491"/>
                  <a:pt x="3529590" y="586740"/>
                </a:cubicBezTo>
                <a:cubicBezTo>
                  <a:pt x="3544505" y="549452"/>
                  <a:pt x="3567690" y="472440"/>
                  <a:pt x="3567690" y="472440"/>
                </a:cubicBezTo>
                <a:cubicBezTo>
                  <a:pt x="3562610" y="411480"/>
                  <a:pt x="3562190" y="349951"/>
                  <a:pt x="3552450" y="289560"/>
                </a:cubicBezTo>
                <a:cubicBezTo>
                  <a:pt x="3544397" y="239634"/>
                  <a:pt x="3515184" y="218619"/>
                  <a:pt x="3476250" y="190500"/>
                </a:cubicBezTo>
                <a:cubicBezTo>
                  <a:pt x="3426752" y="154751"/>
                  <a:pt x="3366776" y="119292"/>
                  <a:pt x="3308610" y="99060"/>
                </a:cubicBezTo>
                <a:cubicBezTo>
                  <a:pt x="3278936" y="88739"/>
                  <a:pt x="3247650" y="83820"/>
                  <a:pt x="3217170" y="76200"/>
                </a:cubicBezTo>
                <a:cubicBezTo>
                  <a:pt x="3143510" y="86360"/>
                  <a:pt x="3067453" y="85453"/>
                  <a:pt x="2996190" y="106680"/>
                </a:cubicBezTo>
                <a:cubicBezTo>
                  <a:pt x="2946065" y="121611"/>
                  <a:pt x="2905810" y="159490"/>
                  <a:pt x="2859030" y="182880"/>
                </a:cubicBezTo>
                <a:cubicBezTo>
                  <a:pt x="2715917" y="254436"/>
                  <a:pt x="2762643" y="228256"/>
                  <a:pt x="2630430" y="304800"/>
                </a:cubicBezTo>
                <a:cubicBezTo>
                  <a:pt x="2617613" y="312221"/>
                  <a:pt x="2602803" y="317187"/>
                  <a:pt x="2592330" y="327660"/>
                </a:cubicBezTo>
                <a:cubicBezTo>
                  <a:pt x="2543889" y="376101"/>
                  <a:pt x="2570471" y="346645"/>
                  <a:pt x="2516130" y="419100"/>
                </a:cubicBezTo>
                <a:cubicBezTo>
                  <a:pt x="2513590" y="436880"/>
                  <a:pt x="2511463" y="454724"/>
                  <a:pt x="2508510" y="472440"/>
                </a:cubicBezTo>
                <a:cubicBezTo>
                  <a:pt x="2506381" y="485215"/>
                  <a:pt x="2497482" y="498045"/>
                  <a:pt x="2500890" y="510540"/>
                </a:cubicBezTo>
                <a:cubicBezTo>
                  <a:pt x="2513177" y="555592"/>
                  <a:pt x="2527972" y="601465"/>
                  <a:pt x="2554230" y="640080"/>
                </a:cubicBezTo>
                <a:cubicBezTo>
                  <a:pt x="2568555" y="661146"/>
                  <a:pt x="2705262" y="753696"/>
                  <a:pt x="2721870" y="762000"/>
                </a:cubicBezTo>
                <a:cubicBezTo>
                  <a:pt x="2750607" y="776368"/>
                  <a:pt x="2782985" y="781866"/>
                  <a:pt x="2813310" y="792480"/>
                </a:cubicBezTo>
                <a:cubicBezTo>
                  <a:pt x="2833793" y="799649"/>
                  <a:pt x="2853436" y="809264"/>
                  <a:pt x="2874270" y="815340"/>
                </a:cubicBezTo>
                <a:cubicBezTo>
                  <a:pt x="2914485" y="827069"/>
                  <a:pt x="2996190" y="845820"/>
                  <a:pt x="2996190" y="845820"/>
                </a:cubicBezTo>
                <a:cubicBezTo>
                  <a:pt x="3049530" y="840740"/>
                  <a:pt x="3103546" y="840454"/>
                  <a:pt x="3156210" y="830580"/>
                </a:cubicBezTo>
                <a:cubicBezTo>
                  <a:pt x="3287792" y="805908"/>
                  <a:pt x="3342448" y="790801"/>
                  <a:pt x="3445770" y="739140"/>
                </a:cubicBezTo>
                <a:cubicBezTo>
                  <a:pt x="3474236" y="724907"/>
                  <a:pt x="3504406" y="712880"/>
                  <a:pt x="3529590" y="693420"/>
                </a:cubicBezTo>
                <a:cubicBezTo>
                  <a:pt x="3560856" y="669260"/>
                  <a:pt x="3580533" y="631518"/>
                  <a:pt x="3613410" y="609600"/>
                </a:cubicBezTo>
                <a:cubicBezTo>
                  <a:pt x="3621030" y="604520"/>
                  <a:pt x="3627435" y="596770"/>
                  <a:pt x="3636270" y="594360"/>
                </a:cubicBezTo>
                <a:cubicBezTo>
                  <a:pt x="3656027" y="588972"/>
                  <a:pt x="3676910" y="589280"/>
                  <a:pt x="3697230" y="586740"/>
                </a:cubicBezTo>
                <a:cubicBezTo>
                  <a:pt x="3802956" y="633729"/>
                  <a:pt x="3733698" y="596366"/>
                  <a:pt x="3834390" y="670560"/>
                </a:cubicBezTo>
                <a:cubicBezTo>
                  <a:pt x="3859350" y="688952"/>
                  <a:pt x="3886966" y="703820"/>
                  <a:pt x="3910590" y="723900"/>
                </a:cubicBezTo>
                <a:cubicBezTo>
                  <a:pt x="3931246" y="741458"/>
                  <a:pt x="4028634" y="841599"/>
                  <a:pt x="4047750" y="868680"/>
                </a:cubicBezTo>
                <a:cubicBezTo>
                  <a:pt x="4073807" y="905594"/>
                  <a:pt x="4087168" y="956453"/>
                  <a:pt x="4101090" y="998220"/>
                </a:cubicBezTo>
                <a:cubicBezTo>
                  <a:pt x="4090930" y="1028700"/>
                  <a:pt x="4088432" y="1062927"/>
                  <a:pt x="4070610" y="1089660"/>
                </a:cubicBezTo>
                <a:cubicBezTo>
                  <a:pt x="4045611" y="1127159"/>
                  <a:pt x="3905340" y="1119992"/>
                  <a:pt x="3902970" y="1120140"/>
                </a:cubicBezTo>
                <a:cubicBezTo>
                  <a:pt x="3727710" y="1109980"/>
                  <a:pt x="3552059" y="1105155"/>
                  <a:pt x="3377190" y="1089660"/>
                </a:cubicBezTo>
                <a:cubicBezTo>
                  <a:pt x="3325831" y="1085109"/>
                  <a:pt x="3284785" y="1057381"/>
                  <a:pt x="3240030" y="1036320"/>
                </a:cubicBezTo>
                <a:cubicBezTo>
                  <a:pt x="3217395" y="1025668"/>
                  <a:pt x="3193559" y="1017545"/>
                  <a:pt x="3171450" y="1005840"/>
                </a:cubicBezTo>
                <a:cubicBezTo>
                  <a:pt x="3150272" y="994628"/>
                  <a:pt x="3131923" y="978456"/>
                  <a:pt x="3110490" y="967740"/>
                </a:cubicBezTo>
                <a:cubicBezTo>
                  <a:pt x="3089609" y="957300"/>
                  <a:pt x="3000564" y="928558"/>
                  <a:pt x="2980950" y="922020"/>
                </a:cubicBezTo>
                <a:cubicBezTo>
                  <a:pt x="2960630" y="924560"/>
                  <a:pt x="2936551" y="917595"/>
                  <a:pt x="2919990" y="929640"/>
                </a:cubicBezTo>
                <a:cubicBezTo>
                  <a:pt x="2904346" y="941018"/>
                  <a:pt x="2905236" y="965416"/>
                  <a:pt x="2897130" y="982980"/>
                </a:cubicBezTo>
                <a:cubicBezTo>
                  <a:pt x="2889990" y="998451"/>
                  <a:pt x="2879484" y="1012479"/>
                  <a:pt x="2874270" y="1028700"/>
                </a:cubicBezTo>
                <a:cubicBezTo>
                  <a:pt x="2856546" y="1083842"/>
                  <a:pt x="2828550" y="1196340"/>
                  <a:pt x="2828550" y="1196340"/>
                </a:cubicBezTo>
                <a:cubicBezTo>
                  <a:pt x="2833630" y="1226820"/>
                  <a:pt x="2829971" y="1260142"/>
                  <a:pt x="2843790" y="1287780"/>
                </a:cubicBezTo>
                <a:cubicBezTo>
                  <a:pt x="2849907" y="1300014"/>
                  <a:pt x="2868217" y="1303416"/>
                  <a:pt x="2881890" y="1303020"/>
                </a:cubicBezTo>
                <a:cubicBezTo>
                  <a:pt x="3044699" y="1298301"/>
                  <a:pt x="3207138" y="1284572"/>
                  <a:pt x="3369570" y="1272540"/>
                </a:cubicBezTo>
                <a:cubicBezTo>
                  <a:pt x="3412929" y="1269328"/>
                  <a:pt x="3455968" y="1262693"/>
                  <a:pt x="3499110" y="1257300"/>
                </a:cubicBezTo>
                <a:cubicBezTo>
                  <a:pt x="3603939" y="1244196"/>
                  <a:pt x="3612435" y="1242210"/>
                  <a:pt x="3712470" y="1226820"/>
                </a:cubicBezTo>
                <a:cubicBezTo>
                  <a:pt x="3753110" y="1209040"/>
                  <a:pt x="3795447" y="1194721"/>
                  <a:pt x="3834390" y="1173480"/>
                </a:cubicBezTo>
                <a:cubicBezTo>
                  <a:pt x="3911616" y="1131357"/>
                  <a:pt x="3925749" y="1119864"/>
                  <a:pt x="4009650" y="1089660"/>
                </a:cubicBezTo>
                <a:cubicBezTo>
                  <a:pt x="4042156" y="1077958"/>
                  <a:pt x="4074374" y="1062995"/>
                  <a:pt x="4108710" y="1059180"/>
                </a:cubicBezTo>
                <a:cubicBezTo>
                  <a:pt x="4195141" y="1049577"/>
                  <a:pt x="4154520" y="1054813"/>
                  <a:pt x="4230630" y="1043940"/>
                </a:cubicBezTo>
                <a:cubicBezTo>
                  <a:pt x="4240254" y="1045690"/>
                  <a:pt x="4323199" y="1052689"/>
                  <a:pt x="4344930" y="1074420"/>
                </a:cubicBezTo>
                <a:cubicBezTo>
                  <a:pt x="4350610" y="1080100"/>
                  <a:pt x="4350010" y="1089660"/>
                  <a:pt x="4352550" y="1097280"/>
                </a:cubicBezTo>
                <a:cubicBezTo>
                  <a:pt x="4347470" y="1115060"/>
                  <a:pt x="4348862" y="1136181"/>
                  <a:pt x="4337310" y="1150620"/>
                </a:cubicBezTo>
                <a:cubicBezTo>
                  <a:pt x="4308061" y="1187182"/>
                  <a:pt x="4195141" y="1179910"/>
                  <a:pt x="4177290" y="1181100"/>
                </a:cubicBezTo>
                <a:lnTo>
                  <a:pt x="3788670" y="1143000"/>
                </a:lnTo>
                <a:cubicBezTo>
                  <a:pt x="3745123" y="1137877"/>
                  <a:pt x="3702560" y="1126172"/>
                  <a:pt x="3659130" y="1120140"/>
                </a:cubicBezTo>
                <a:cubicBezTo>
                  <a:pt x="3611065" y="1113464"/>
                  <a:pt x="3562440" y="1111399"/>
                  <a:pt x="3514350" y="1104900"/>
                </a:cubicBezTo>
                <a:cubicBezTo>
                  <a:pt x="3260046" y="1070535"/>
                  <a:pt x="3491076" y="1089158"/>
                  <a:pt x="3255270" y="1074420"/>
                </a:cubicBezTo>
                <a:cubicBezTo>
                  <a:pt x="3217170" y="1069340"/>
                  <a:pt x="3178707" y="1066484"/>
                  <a:pt x="3140970" y="1059180"/>
                </a:cubicBezTo>
                <a:cubicBezTo>
                  <a:pt x="3082094" y="1047785"/>
                  <a:pt x="2809219" y="971224"/>
                  <a:pt x="2798070" y="967740"/>
                </a:cubicBezTo>
                <a:cubicBezTo>
                  <a:pt x="2748980" y="952399"/>
                  <a:pt x="2702589" y="929056"/>
                  <a:pt x="2653290" y="914400"/>
                </a:cubicBezTo>
                <a:cubicBezTo>
                  <a:pt x="2608397" y="901053"/>
                  <a:pt x="2561720" y="894647"/>
                  <a:pt x="2516130" y="883920"/>
                </a:cubicBezTo>
                <a:cubicBezTo>
                  <a:pt x="2475353" y="874325"/>
                  <a:pt x="2435005" y="862959"/>
                  <a:pt x="2394210" y="853440"/>
                </a:cubicBezTo>
                <a:cubicBezTo>
                  <a:pt x="2238670" y="817147"/>
                  <a:pt x="2322789" y="843920"/>
                  <a:pt x="2142750" y="792480"/>
                </a:cubicBezTo>
                <a:cubicBezTo>
                  <a:pt x="2051406" y="766382"/>
                  <a:pt x="1987467" y="748655"/>
                  <a:pt x="1906530" y="716280"/>
                </a:cubicBezTo>
                <a:cubicBezTo>
                  <a:pt x="1782039" y="666484"/>
                  <a:pt x="1906142" y="715261"/>
                  <a:pt x="1822710" y="678180"/>
                </a:cubicBezTo>
                <a:cubicBezTo>
                  <a:pt x="1795375" y="666031"/>
                  <a:pt x="1786885" y="663698"/>
                  <a:pt x="1761750" y="655320"/>
                </a:cubicBezTo>
                <a:cubicBezTo>
                  <a:pt x="1745801" y="703167"/>
                  <a:pt x="1736408" y="720156"/>
                  <a:pt x="1738890" y="777240"/>
                </a:cubicBezTo>
                <a:cubicBezTo>
                  <a:pt x="1740341" y="810617"/>
                  <a:pt x="1745782" y="843951"/>
                  <a:pt x="1754130" y="876300"/>
                </a:cubicBezTo>
                <a:cubicBezTo>
                  <a:pt x="1781858" y="983748"/>
                  <a:pt x="1813920" y="1057425"/>
                  <a:pt x="1876050" y="1150620"/>
                </a:cubicBezTo>
                <a:cubicBezTo>
                  <a:pt x="1908179" y="1198813"/>
                  <a:pt x="1940979" y="1247635"/>
                  <a:pt x="1982730" y="1287780"/>
                </a:cubicBezTo>
                <a:cubicBezTo>
                  <a:pt x="2037273" y="1340225"/>
                  <a:pt x="2077634" y="1341890"/>
                  <a:pt x="2142750" y="1356360"/>
                </a:cubicBezTo>
                <a:cubicBezTo>
                  <a:pt x="2180850" y="1353820"/>
                  <a:pt x="2220581" y="1360058"/>
                  <a:pt x="2257050" y="1348740"/>
                </a:cubicBezTo>
                <a:cubicBezTo>
                  <a:pt x="2296166" y="1336601"/>
                  <a:pt x="2363730" y="1287780"/>
                  <a:pt x="2363730" y="1287780"/>
                </a:cubicBezTo>
                <a:cubicBezTo>
                  <a:pt x="2398327" y="1233414"/>
                  <a:pt x="2436907" y="1186126"/>
                  <a:pt x="2447550" y="1120140"/>
                </a:cubicBezTo>
                <a:cubicBezTo>
                  <a:pt x="2455649" y="1069926"/>
                  <a:pt x="2452630" y="1018540"/>
                  <a:pt x="2455170" y="967740"/>
                </a:cubicBezTo>
                <a:cubicBezTo>
                  <a:pt x="2450090" y="929640"/>
                  <a:pt x="2452784" y="889664"/>
                  <a:pt x="2439930" y="853440"/>
                </a:cubicBezTo>
                <a:cubicBezTo>
                  <a:pt x="2424337" y="809496"/>
                  <a:pt x="2396903" y="770523"/>
                  <a:pt x="2371350" y="731520"/>
                </a:cubicBezTo>
                <a:cubicBezTo>
                  <a:pt x="2319190" y="651907"/>
                  <a:pt x="2283318" y="615728"/>
                  <a:pt x="2211330" y="556260"/>
                </a:cubicBezTo>
                <a:cubicBezTo>
                  <a:pt x="2181956" y="531995"/>
                  <a:pt x="2153436" y="505743"/>
                  <a:pt x="2119890" y="487680"/>
                </a:cubicBezTo>
                <a:cubicBezTo>
                  <a:pt x="2086644" y="469778"/>
                  <a:pt x="2047585" y="465205"/>
                  <a:pt x="2013210" y="449580"/>
                </a:cubicBezTo>
                <a:cubicBezTo>
                  <a:pt x="1991396" y="439664"/>
                  <a:pt x="1974007" y="421522"/>
                  <a:pt x="1952250" y="411480"/>
                </a:cubicBezTo>
                <a:cubicBezTo>
                  <a:pt x="1940491" y="406053"/>
                  <a:pt x="1926715" y="407001"/>
                  <a:pt x="1914150" y="403860"/>
                </a:cubicBezTo>
                <a:cubicBezTo>
                  <a:pt x="1817722" y="379753"/>
                  <a:pt x="1904809" y="393020"/>
                  <a:pt x="1784610" y="381000"/>
                </a:cubicBezTo>
                <a:cubicBezTo>
                  <a:pt x="1771910" y="383540"/>
                  <a:pt x="1758915" y="384898"/>
                  <a:pt x="1746510" y="388620"/>
                </a:cubicBezTo>
                <a:cubicBezTo>
                  <a:pt x="1709003" y="399872"/>
                  <a:pt x="1611627" y="452251"/>
                  <a:pt x="1601730" y="457200"/>
                </a:cubicBezTo>
                <a:lnTo>
                  <a:pt x="1525530" y="495300"/>
                </a:lnTo>
                <a:cubicBezTo>
                  <a:pt x="1517910" y="497840"/>
                  <a:pt x="1509854" y="499328"/>
                  <a:pt x="1502670" y="502920"/>
                </a:cubicBezTo>
                <a:cubicBezTo>
                  <a:pt x="1484354" y="512078"/>
                  <a:pt x="1466890" y="522864"/>
                  <a:pt x="1449330" y="533400"/>
                </a:cubicBezTo>
                <a:cubicBezTo>
                  <a:pt x="1441477" y="538112"/>
                  <a:pt x="1434888" y="545032"/>
                  <a:pt x="1426470" y="548640"/>
                </a:cubicBezTo>
                <a:cubicBezTo>
                  <a:pt x="1416844" y="552765"/>
                  <a:pt x="1406150" y="553720"/>
                  <a:pt x="1395990" y="556260"/>
                </a:cubicBezTo>
                <a:cubicBezTo>
                  <a:pt x="1383290" y="563880"/>
                  <a:pt x="1371424" y="573105"/>
                  <a:pt x="1357890" y="579120"/>
                </a:cubicBezTo>
                <a:cubicBezTo>
                  <a:pt x="1338189" y="587876"/>
                  <a:pt x="1277877" y="592932"/>
                  <a:pt x="1266450" y="594360"/>
                </a:cubicBezTo>
                <a:cubicBezTo>
                  <a:pt x="1258830" y="599440"/>
                  <a:pt x="1251959" y="605881"/>
                  <a:pt x="1243590" y="609600"/>
                </a:cubicBezTo>
                <a:cubicBezTo>
                  <a:pt x="1206287" y="626179"/>
                  <a:pt x="1201490" y="622230"/>
                  <a:pt x="1167390" y="632460"/>
                </a:cubicBezTo>
                <a:cubicBezTo>
                  <a:pt x="1152003" y="637076"/>
                  <a:pt x="1121670" y="647700"/>
                  <a:pt x="1121670" y="647700"/>
                </a:cubicBezTo>
                <a:cubicBezTo>
                  <a:pt x="1114050" y="655320"/>
                  <a:pt x="1098810" y="659784"/>
                  <a:pt x="1098810" y="670560"/>
                </a:cubicBezTo>
                <a:cubicBezTo>
                  <a:pt x="1098810" y="752571"/>
                  <a:pt x="1136488" y="798439"/>
                  <a:pt x="1182630" y="861060"/>
                </a:cubicBezTo>
                <a:cubicBezTo>
                  <a:pt x="1232628" y="928915"/>
                  <a:pt x="1287454" y="968857"/>
                  <a:pt x="1365510" y="1013460"/>
                </a:cubicBezTo>
                <a:cubicBezTo>
                  <a:pt x="1383290" y="1023620"/>
                  <a:pt x="1399837" y="1036335"/>
                  <a:pt x="1418850" y="1043940"/>
                </a:cubicBezTo>
                <a:cubicBezTo>
                  <a:pt x="1438297" y="1051719"/>
                  <a:pt x="1459490" y="1054100"/>
                  <a:pt x="1479810" y="1059180"/>
                </a:cubicBezTo>
                <a:cubicBezTo>
                  <a:pt x="1517910" y="1054100"/>
                  <a:pt x="1558286" y="1057871"/>
                  <a:pt x="1594110" y="1043940"/>
                </a:cubicBezTo>
                <a:cubicBezTo>
                  <a:pt x="1607914" y="1038572"/>
                  <a:pt x="1631156" y="1010096"/>
                  <a:pt x="1616970" y="1005840"/>
                </a:cubicBezTo>
                <a:cubicBezTo>
                  <a:pt x="1584970" y="996240"/>
                  <a:pt x="1550930" y="1016000"/>
                  <a:pt x="1517910" y="1021080"/>
                </a:cubicBezTo>
                <a:cubicBezTo>
                  <a:pt x="1281826" y="1095633"/>
                  <a:pt x="1420119" y="1048004"/>
                  <a:pt x="1106430" y="1173480"/>
                </a:cubicBezTo>
                <a:cubicBezTo>
                  <a:pt x="1081030" y="1183640"/>
                  <a:pt x="1054699" y="1191726"/>
                  <a:pt x="1030230" y="1203960"/>
                </a:cubicBezTo>
                <a:cubicBezTo>
                  <a:pt x="1014990" y="1211580"/>
                  <a:pt x="1000523" y="1220997"/>
                  <a:pt x="984510" y="1226820"/>
                </a:cubicBezTo>
                <a:cubicBezTo>
                  <a:pt x="972338" y="1231246"/>
                  <a:pt x="959110" y="1231900"/>
                  <a:pt x="946410" y="1234440"/>
                </a:cubicBezTo>
                <a:cubicBezTo>
                  <a:pt x="832269" y="1215416"/>
                  <a:pt x="838295" y="1227649"/>
                  <a:pt x="725430" y="1143000"/>
                </a:cubicBezTo>
                <a:lnTo>
                  <a:pt x="664470" y="1097280"/>
                </a:lnTo>
                <a:cubicBezTo>
                  <a:pt x="656850" y="1082040"/>
                  <a:pt x="642319" y="1068584"/>
                  <a:pt x="641610" y="1051560"/>
                </a:cubicBezTo>
                <a:cubicBezTo>
                  <a:pt x="639695" y="1005599"/>
                  <a:pt x="634374" y="954536"/>
                  <a:pt x="656850" y="914400"/>
                </a:cubicBezTo>
                <a:cubicBezTo>
                  <a:pt x="674091" y="883612"/>
                  <a:pt x="718930" y="880634"/>
                  <a:pt x="748290" y="861060"/>
                </a:cubicBezTo>
                <a:cubicBezTo>
                  <a:pt x="755910" y="855980"/>
                  <a:pt x="763199" y="850364"/>
                  <a:pt x="771150" y="845820"/>
                </a:cubicBezTo>
                <a:cubicBezTo>
                  <a:pt x="781013" y="840184"/>
                  <a:pt x="791470" y="835660"/>
                  <a:pt x="801630" y="830580"/>
                </a:cubicBezTo>
                <a:cubicBezTo>
                  <a:pt x="809250" y="812800"/>
                  <a:pt x="822230" y="796452"/>
                  <a:pt x="824490" y="777240"/>
                </a:cubicBezTo>
                <a:cubicBezTo>
                  <a:pt x="827473" y="751888"/>
                  <a:pt x="826034" y="724865"/>
                  <a:pt x="816870" y="701040"/>
                </a:cubicBezTo>
                <a:cubicBezTo>
                  <a:pt x="812311" y="689187"/>
                  <a:pt x="797492" y="684348"/>
                  <a:pt x="786390" y="678180"/>
                </a:cubicBezTo>
                <a:cubicBezTo>
                  <a:pt x="774433" y="671537"/>
                  <a:pt x="760742" y="668600"/>
                  <a:pt x="748290" y="662940"/>
                </a:cubicBezTo>
                <a:cubicBezTo>
                  <a:pt x="732778" y="655889"/>
                  <a:pt x="718855" y="645091"/>
                  <a:pt x="702570" y="640080"/>
                </a:cubicBezTo>
                <a:cubicBezTo>
                  <a:pt x="685404" y="634798"/>
                  <a:pt x="667010" y="635000"/>
                  <a:pt x="649230" y="632460"/>
                </a:cubicBezTo>
                <a:cubicBezTo>
                  <a:pt x="510785" y="582116"/>
                  <a:pt x="613057" y="614536"/>
                  <a:pt x="527310" y="594360"/>
                </a:cubicBezTo>
                <a:cubicBezTo>
                  <a:pt x="496727" y="587164"/>
                  <a:pt x="435870" y="571500"/>
                  <a:pt x="435870" y="571500"/>
                </a:cubicBezTo>
                <a:cubicBezTo>
                  <a:pt x="408430" y="572555"/>
                  <a:pt x="260958" y="556043"/>
                  <a:pt x="199650" y="594360"/>
                </a:cubicBezTo>
                <a:cubicBezTo>
                  <a:pt x="190512" y="600071"/>
                  <a:pt x="184972" y="610207"/>
                  <a:pt x="176790" y="617220"/>
                </a:cubicBezTo>
                <a:cubicBezTo>
                  <a:pt x="167147" y="625485"/>
                  <a:pt x="156470" y="632460"/>
                  <a:pt x="146310" y="640080"/>
                </a:cubicBezTo>
                <a:cubicBezTo>
                  <a:pt x="141230" y="650240"/>
                  <a:pt x="137672" y="661317"/>
                  <a:pt x="131070" y="670560"/>
                </a:cubicBezTo>
                <a:cubicBezTo>
                  <a:pt x="124806" y="679329"/>
                  <a:pt x="113029" y="683781"/>
                  <a:pt x="108210" y="693420"/>
                </a:cubicBezTo>
                <a:cubicBezTo>
                  <a:pt x="95124" y="719592"/>
                  <a:pt x="85507" y="761372"/>
                  <a:pt x="77730" y="792480"/>
                </a:cubicBezTo>
                <a:cubicBezTo>
                  <a:pt x="82810" y="840740"/>
                  <a:pt x="86694" y="889141"/>
                  <a:pt x="92970" y="937260"/>
                </a:cubicBezTo>
                <a:cubicBezTo>
                  <a:pt x="94325" y="947645"/>
                  <a:pt x="96701" y="958016"/>
                  <a:pt x="100590" y="967740"/>
                </a:cubicBezTo>
                <a:cubicBezTo>
                  <a:pt x="106918" y="983560"/>
                  <a:pt x="113227" y="999829"/>
                  <a:pt x="123450" y="1013460"/>
                </a:cubicBezTo>
                <a:cubicBezTo>
                  <a:pt x="130438" y="1022778"/>
                  <a:pt x="180042" y="1072990"/>
                  <a:pt x="199650" y="1082040"/>
                </a:cubicBezTo>
                <a:cubicBezTo>
                  <a:pt x="250920" y="1105703"/>
                  <a:pt x="294405" y="1104900"/>
                  <a:pt x="260610" y="1104900"/>
                </a:cubicBezTo>
              </a:path>
            </a:pathLst>
          </a:custGeom>
          <a:noFill/>
          <a:ln>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Isosceles Triangle 72"/>
          <p:cNvSpPr/>
          <p:nvPr/>
        </p:nvSpPr>
        <p:spPr>
          <a:xfrm>
            <a:off x="7831791" y="188071"/>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 name="5-Point Star 73"/>
          <p:cNvSpPr/>
          <p:nvPr/>
        </p:nvSpPr>
        <p:spPr>
          <a:xfrm>
            <a:off x="8510832" y="88911"/>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 name="Oval 74"/>
          <p:cNvSpPr/>
          <p:nvPr/>
        </p:nvSpPr>
        <p:spPr>
          <a:xfrm>
            <a:off x="7142033" y="189394"/>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6" name="Picture 7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77" name="Rectangle 76"/>
          <p:cNvSpPr/>
          <p:nvPr/>
        </p:nvSpPr>
        <p:spPr>
          <a:xfrm>
            <a:off x="381000" y="5334000"/>
            <a:ext cx="4635245" cy="5334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495800" y="5054295"/>
            <a:ext cx="4121811" cy="2797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038600" y="5334000"/>
            <a:ext cx="4635245" cy="5334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91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12545" r="27649" b="39222"/>
          <a:stretch/>
        </p:blipFill>
        <p:spPr>
          <a:xfrm>
            <a:off x="685800" y="1133573"/>
            <a:ext cx="6248400" cy="4762444"/>
          </a:xfrm>
          <a:prstGeom prst="rect">
            <a:avLst/>
          </a:prstGeom>
          <a:ln>
            <a:solidFill>
              <a:schemeClr val="tx1"/>
            </a:solidFill>
          </a:ln>
        </p:spPr>
      </p:pic>
      <p:sp>
        <p:nvSpPr>
          <p:cNvPr id="3" name="TextBox 2"/>
          <p:cNvSpPr txBox="1"/>
          <p:nvPr/>
        </p:nvSpPr>
        <p:spPr>
          <a:xfrm>
            <a:off x="914400" y="1295400"/>
            <a:ext cx="5181600" cy="707886"/>
          </a:xfrm>
          <a:prstGeom prst="rect">
            <a:avLst/>
          </a:prstGeom>
          <a:noFill/>
        </p:spPr>
        <p:txBody>
          <a:bodyPr wrap="square" rtlCol="0">
            <a:spAutoFit/>
          </a:bodyPr>
          <a:lstStyle/>
          <a:p>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Whiteout conditions</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054913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
          <p:cNvGraphicFramePr>
            <a:graphicFrameLocks noChangeAspect="1"/>
          </p:cNvGraphicFramePr>
          <p:nvPr>
            <p:extLst>
              <p:ext uri="{D42A27DB-BD31-4B8C-83A1-F6EECF244321}">
                <p14:modId xmlns:p14="http://schemas.microsoft.com/office/powerpoint/2010/main" val="69691573"/>
              </p:ext>
            </p:extLst>
          </p:nvPr>
        </p:nvGraphicFramePr>
        <p:xfrm>
          <a:off x="0" y="844550"/>
          <a:ext cx="9042400" cy="6378575"/>
        </p:xfrm>
        <a:graphic>
          <a:graphicData uri="http://schemas.openxmlformats.org/drawingml/2006/chart">
            <c:chart xmlns:c="http://schemas.openxmlformats.org/drawingml/2006/chart" xmlns:r="http://schemas.openxmlformats.org/officeDocument/2006/relationships" r:id="rId3"/>
          </a:graphicData>
        </a:graphic>
      </p:graphicFrame>
      <p:sp>
        <p:nvSpPr>
          <p:cNvPr id="280580" name="AutoShape 4"/>
          <p:cNvSpPr>
            <a:spLocks noChangeArrowheads="1"/>
          </p:cNvSpPr>
          <p:nvPr/>
        </p:nvSpPr>
        <p:spPr bwMode="auto">
          <a:xfrm>
            <a:off x="7620000" y="4606925"/>
            <a:ext cx="1352062" cy="682625"/>
          </a:xfrm>
          <a:custGeom>
            <a:avLst/>
            <a:gdLst>
              <a:gd name="T0" fmla="*/ 732234 w 21600"/>
              <a:gd name="T1" fmla="*/ 0 h 21600"/>
              <a:gd name="T2" fmla="*/ 0 w 21600"/>
              <a:gd name="T3" fmla="*/ 242888 h 21600"/>
              <a:gd name="T4" fmla="*/ 732234 w 21600"/>
              <a:gd name="T5" fmla="*/ 485775 h 21600"/>
              <a:gd name="T6" fmla="*/ 976312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sz="2800" dirty="0">
                <a:solidFill>
                  <a:schemeClr val="tx1"/>
                </a:solidFill>
                <a:latin typeface="Arial" panose="020B0604020202020204" pitchFamily="34" charset="0"/>
              </a:rPr>
              <a:t>6,300</a:t>
            </a:r>
          </a:p>
        </p:txBody>
      </p:sp>
      <p:sp>
        <p:nvSpPr>
          <p:cNvPr id="280581" name="Text Box 5"/>
          <p:cNvSpPr txBox="1">
            <a:spLocks noChangeArrowheads="1"/>
          </p:cNvSpPr>
          <p:nvPr/>
        </p:nvSpPr>
        <p:spPr bwMode="auto">
          <a:xfrm>
            <a:off x="7718425" y="3805238"/>
            <a:ext cx="1095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dirty="0">
                <a:solidFill>
                  <a:schemeClr val="bg1"/>
                </a:solidFill>
                <a:latin typeface="Arial" panose="020B0604020202020204" pitchFamily="34" charset="0"/>
              </a:rPr>
              <a:t>2,070</a:t>
            </a:r>
          </a:p>
        </p:txBody>
      </p:sp>
      <p:sp>
        <p:nvSpPr>
          <p:cNvPr id="280582" name="Text Box 6"/>
          <p:cNvSpPr txBox="1">
            <a:spLocks noChangeArrowheads="1"/>
          </p:cNvSpPr>
          <p:nvPr/>
        </p:nvSpPr>
        <p:spPr bwMode="auto">
          <a:xfrm>
            <a:off x="4438650" y="3592513"/>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dirty="0">
                <a:solidFill>
                  <a:schemeClr val="bg1"/>
                </a:solidFill>
                <a:latin typeface="Arial" panose="020B0604020202020204" pitchFamily="34" charset="0"/>
              </a:rPr>
              <a:t>830</a:t>
            </a:r>
          </a:p>
        </p:txBody>
      </p:sp>
      <p:sp>
        <p:nvSpPr>
          <p:cNvPr id="280583" name="Text Box 7"/>
          <p:cNvSpPr txBox="1">
            <a:spLocks noChangeArrowheads="1"/>
          </p:cNvSpPr>
          <p:nvPr/>
        </p:nvSpPr>
        <p:spPr bwMode="auto">
          <a:xfrm>
            <a:off x="2505075" y="2508250"/>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dirty="0">
                <a:solidFill>
                  <a:schemeClr val="bg1"/>
                </a:solidFill>
                <a:latin typeface="Arial" panose="020B0604020202020204" pitchFamily="34" charset="0"/>
              </a:rPr>
              <a:t>200</a:t>
            </a:r>
          </a:p>
        </p:txBody>
      </p:sp>
      <p:sp>
        <p:nvSpPr>
          <p:cNvPr id="280584" name="Text Box 8"/>
          <p:cNvSpPr txBox="1">
            <a:spLocks noChangeArrowheads="1"/>
          </p:cNvSpPr>
          <p:nvPr/>
        </p:nvSpPr>
        <p:spPr bwMode="auto">
          <a:xfrm>
            <a:off x="3046413" y="3051175"/>
            <a:ext cx="693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dirty="0">
                <a:solidFill>
                  <a:schemeClr val="bg1"/>
                </a:solidFill>
                <a:latin typeface="Arial" panose="020B0604020202020204" pitchFamily="34" charset="0"/>
              </a:rPr>
              <a:t>380</a:t>
            </a:r>
          </a:p>
        </p:txBody>
      </p:sp>
      <p:sp>
        <p:nvSpPr>
          <p:cNvPr id="280585" name="Text Box 9"/>
          <p:cNvSpPr txBox="1">
            <a:spLocks noChangeArrowheads="1"/>
          </p:cNvSpPr>
          <p:nvPr/>
        </p:nvSpPr>
        <p:spPr bwMode="auto">
          <a:xfrm>
            <a:off x="2132013" y="1963738"/>
            <a:ext cx="693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dirty="0">
                <a:solidFill>
                  <a:schemeClr val="bg1"/>
                </a:solidFill>
                <a:latin typeface="Arial" panose="020B0604020202020204" pitchFamily="34" charset="0"/>
              </a:rPr>
              <a:t>110</a:t>
            </a:r>
          </a:p>
        </p:txBody>
      </p:sp>
      <p:sp>
        <p:nvSpPr>
          <p:cNvPr id="280586" name="Text Box 10"/>
          <p:cNvSpPr txBox="1">
            <a:spLocks noChangeArrowheads="1"/>
          </p:cNvSpPr>
          <p:nvPr/>
        </p:nvSpPr>
        <p:spPr bwMode="auto">
          <a:xfrm>
            <a:off x="2044700" y="14335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dirty="0">
                <a:solidFill>
                  <a:schemeClr val="bg1"/>
                </a:solidFill>
                <a:latin typeface="Arial" panose="020B0604020202020204" pitchFamily="34" charset="0"/>
              </a:rPr>
              <a:t>70</a:t>
            </a:r>
          </a:p>
        </p:txBody>
      </p:sp>
      <p:sp>
        <p:nvSpPr>
          <p:cNvPr id="280587" name="Text Box 11"/>
          <p:cNvSpPr txBox="1">
            <a:spLocks noChangeArrowheads="1"/>
          </p:cNvSpPr>
          <p:nvPr/>
        </p:nvSpPr>
        <p:spPr bwMode="auto">
          <a:xfrm>
            <a:off x="1949450" y="904875"/>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dirty="0">
                <a:solidFill>
                  <a:schemeClr val="bg1"/>
                </a:solidFill>
                <a:latin typeface="Arial" panose="020B0604020202020204" pitchFamily="34" charset="0"/>
              </a:rPr>
              <a:t>26</a:t>
            </a:r>
          </a:p>
        </p:txBody>
      </p:sp>
      <p:sp>
        <p:nvSpPr>
          <p:cNvPr id="2" name="TextBox 1"/>
          <p:cNvSpPr txBox="1"/>
          <p:nvPr/>
        </p:nvSpPr>
        <p:spPr>
          <a:xfrm>
            <a:off x="0" y="282714"/>
            <a:ext cx="9144000" cy="646331"/>
          </a:xfrm>
          <a:prstGeom prst="rect">
            <a:avLst/>
          </a:prstGeom>
          <a:noFill/>
        </p:spPr>
        <p:txBody>
          <a:bodyPr wrap="square" rtlCol="0">
            <a:spAutoFit/>
          </a:bodyPr>
          <a:lstStyle/>
          <a:p>
            <a:r>
              <a:rPr lang="en-US" sz="3600" spc="-100" dirty="0">
                <a:solidFill>
                  <a:schemeClr val="bg1"/>
                </a:solidFill>
                <a:latin typeface="+mj-lt"/>
              </a:rPr>
              <a:t>How visibility varies with wind speed</a:t>
            </a:r>
          </a:p>
        </p:txBody>
      </p:sp>
      <p:cxnSp>
        <p:nvCxnSpPr>
          <p:cNvPr id="4" name="Straight Arrow Connector 3"/>
          <p:cNvCxnSpPr/>
          <p:nvPr/>
        </p:nvCxnSpPr>
        <p:spPr>
          <a:xfrm>
            <a:off x="990600" y="3276600"/>
            <a:ext cx="838200" cy="0"/>
          </a:xfrm>
          <a:prstGeom prst="straightConnector1">
            <a:avLst/>
          </a:prstGeom>
          <a:ln w="762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3657600" y="3048000"/>
            <a:ext cx="2514600" cy="400110"/>
          </a:xfrm>
          <a:prstGeom prst="rect">
            <a:avLst/>
          </a:prstGeom>
          <a:noFill/>
        </p:spPr>
        <p:txBody>
          <a:bodyPr wrap="square" rtlCol="0">
            <a:spAutoFit/>
          </a:bodyPr>
          <a:lstStyle/>
          <a:p>
            <a:r>
              <a:rPr lang="en-US" sz="2000" dirty="0">
                <a:solidFill>
                  <a:schemeClr val="bg1"/>
                </a:solidFill>
              </a:rPr>
              <a:t>Blizzard Conditions</a:t>
            </a:r>
          </a:p>
        </p:txBody>
      </p:sp>
      <p:sp>
        <p:nvSpPr>
          <p:cNvPr id="18" name="Isosceles Triangle 1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5-Point Star 1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Oval 1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21" name="Picture 2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89687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8058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8058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80582"/>
                                        </p:tgtEl>
                                        <p:attrNameLst>
                                          <p:attrName>style.visibility</p:attrName>
                                        </p:attrNameLst>
                                      </p:cBhvr>
                                      <p:to>
                                        <p:strVal val="visible"/>
                                      </p:to>
                                    </p:set>
                                  </p:childTnLst>
                                </p:cTn>
                              </p:par>
                            </p:childTnLst>
                          </p:cTn>
                        </p:par>
                        <p:par>
                          <p:cTn id="13" fill="hold" nodeType="afterGroup">
                            <p:stCondLst>
                              <p:cond delay="1500"/>
                            </p:stCondLst>
                            <p:childTnLst>
                              <p:par>
                                <p:cTn id="14" presetID="2" presetClass="entr" presetSubtype="8" fill="hold" grpId="0" nodeType="afterEffect">
                                  <p:stCondLst>
                                    <p:cond delay="0"/>
                                  </p:stCondLst>
                                  <p:childTnLst>
                                    <p:set>
                                      <p:cBhvr>
                                        <p:cTn id="15" dur="1" fill="hold">
                                          <p:stCondLst>
                                            <p:cond delay="0"/>
                                          </p:stCondLst>
                                        </p:cTn>
                                        <p:tgtEl>
                                          <p:spTgt spid="280584"/>
                                        </p:tgtEl>
                                        <p:attrNameLst>
                                          <p:attrName>style.visibility</p:attrName>
                                        </p:attrNameLst>
                                      </p:cBhvr>
                                      <p:to>
                                        <p:strVal val="visible"/>
                                      </p:to>
                                    </p:set>
                                    <p:anim calcmode="lin" valueType="num">
                                      <p:cBhvr additive="base">
                                        <p:cTn id="16" dur="500" fill="hold"/>
                                        <p:tgtEl>
                                          <p:spTgt spid="280584"/>
                                        </p:tgtEl>
                                        <p:attrNameLst>
                                          <p:attrName>ppt_x</p:attrName>
                                        </p:attrNameLst>
                                      </p:cBhvr>
                                      <p:tavLst>
                                        <p:tav tm="0">
                                          <p:val>
                                            <p:strVal val="0-#ppt_w/2"/>
                                          </p:val>
                                        </p:tav>
                                        <p:tav tm="100000">
                                          <p:val>
                                            <p:strVal val="#ppt_x"/>
                                          </p:val>
                                        </p:tav>
                                      </p:tavLst>
                                    </p:anim>
                                    <p:anim calcmode="lin" valueType="num">
                                      <p:cBhvr additive="base">
                                        <p:cTn id="17" dur="500" fill="hold"/>
                                        <p:tgtEl>
                                          <p:spTgt spid="280584"/>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280583"/>
                                        </p:tgtEl>
                                        <p:attrNameLst>
                                          <p:attrName>style.visibility</p:attrName>
                                        </p:attrNameLst>
                                      </p:cBhvr>
                                      <p:to>
                                        <p:strVal val="visible"/>
                                      </p:to>
                                    </p:set>
                                  </p:childTnLst>
                                </p:cTn>
                              </p:par>
                            </p:childTnLst>
                          </p:cTn>
                        </p:par>
                        <p:par>
                          <p:cTn id="21" fill="hold" nodeType="afterGroup">
                            <p:stCondLst>
                              <p:cond delay="2500"/>
                            </p:stCondLst>
                            <p:childTnLst>
                              <p:par>
                                <p:cTn id="22" presetID="1" presetClass="entr" presetSubtype="0" fill="hold" grpId="0" nodeType="afterEffect">
                                  <p:stCondLst>
                                    <p:cond delay="0"/>
                                  </p:stCondLst>
                                  <p:childTnLst>
                                    <p:set>
                                      <p:cBhvr>
                                        <p:cTn id="23" dur="1" fill="hold">
                                          <p:stCondLst>
                                            <p:cond delay="499"/>
                                          </p:stCondLst>
                                        </p:cTn>
                                        <p:tgtEl>
                                          <p:spTgt spid="280585"/>
                                        </p:tgtEl>
                                        <p:attrNameLst>
                                          <p:attrName>style.visibility</p:attrName>
                                        </p:attrNameLst>
                                      </p:cBhvr>
                                      <p:to>
                                        <p:strVal val="visible"/>
                                      </p:to>
                                    </p:set>
                                  </p:childTnLst>
                                </p:cTn>
                              </p:par>
                            </p:childTnLst>
                          </p:cTn>
                        </p:par>
                        <p:par>
                          <p:cTn id="24" fill="hold" nodeType="afterGroup">
                            <p:stCondLst>
                              <p:cond delay="3000"/>
                            </p:stCondLst>
                            <p:childTnLst>
                              <p:par>
                                <p:cTn id="25" presetID="1" presetClass="entr" presetSubtype="0" fill="hold" grpId="0" nodeType="afterEffect">
                                  <p:stCondLst>
                                    <p:cond delay="0"/>
                                  </p:stCondLst>
                                  <p:childTnLst>
                                    <p:set>
                                      <p:cBhvr>
                                        <p:cTn id="26" dur="1" fill="hold">
                                          <p:stCondLst>
                                            <p:cond delay="499"/>
                                          </p:stCondLst>
                                        </p:cTn>
                                        <p:tgtEl>
                                          <p:spTgt spid="280586"/>
                                        </p:tgtEl>
                                        <p:attrNameLst>
                                          <p:attrName>style.visibility</p:attrName>
                                        </p:attrNameLst>
                                      </p:cBhvr>
                                      <p:to>
                                        <p:strVal val="visible"/>
                                      </p:to>
                                    </p:set>
                                  </p:childTnLst>
                                </p:cTn>
                              </p:par>
                            </p:childTnLst>
                          </p:cTn>
                        </p:par>
                        <p:par>
                          <p:cTn id="27" fill="hold" nodeType="afterGroup">
                            <p:stCondLst>
                              <p:cond delay="3500"/>
                            </p:stCondLst>
                            <p:childTnLst>
                              <p:par>
                                <p:cTn id="28" presetID="1" presetClass="entr" presetSubtype="0" fill="hold" grpId="0" nodeType="afterEffect">
                                  <p:stCondLst>
                                    <p:cond delay="0"/>
                                  </p:stCondLst>
                                  <p:childTnLst>
                                    <p:set>
                                      <p:cBhvr>
                                        <p:cTn id="29" dur="1" fill="hold">
                                          <p:stCondLst>
                                            <p:cond delay="499"/>
                                          </p:stCondLst>
                                        </p:cTn>
                                        <p:tgtEl>
                                          <p:spTgt spid="280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0" grpId="0" animBg="1" autoUpdateAnimBg="0"/>
      <p:bldP spid="280581" grpId="0" autoUpdateAnimBg="0"/>
      <p:bldP spid="280582" grpId="0" autoUpdateAnimBg="0"/>
      <p:bldP spid="280583" grpId="0" autoUpdateAnimBg="0"/>
      <p:bldP spid="280584" grpId="0" autoUpdateAnimBg="0"/>
      <p:bldP spid="280585" grpId="0" autoUpdateAnimBg="0"/>
      <p:bldP spid="280586" grpId="0" autoUpdateAnimBg="0"/>
      <p:bldP spid="28058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a:xfrm>
            <a:off x="457200" y="1193800"/>
            <a:ext cx="8229600" cy="5207000"/>
          </a:xfrm>
        </p:spPr>
        <p:txBody>
          <a:bodyPr>
            <a:normAutofit/>
          </a:bodyPr>
          <a:lstStyle/>
          <a:p>
            <a:pPr marL="0" indent="0">
              <a:lnSpc>
                <a:spcPct val="100000"/>
              </a:lnSpc>
              <a:buNone/>
              <a:defRPr/>
            </a:pPr>
            <a:r>
              <a:rPr lang="en-US" sz="3600" dirty="0"/>
              <a:t>As the wind speed increases, how does it change visibility?</a:t>
            </a:r>
          </a:p>
          <a:p>
            <a:pPr marL="0" indent="0">
              <a:lnSpc>
                <a:spcPct val="100000"/>
              </a:lnSpc>
              <a:buNone/>
              <a:defRPr/>
            </a:pPr>
            <a:endParaRPr lang="en-US" sz="3600" dirty="0"/>
          </a:p>
          <a:p>
            <a:pPr marL="742950" indent="-742950">
              <a:lnSpc>
                <a:spcPct val="100000"/>
              </a:lnSpc>
              <a:buFont typeface="+mj-lt"/>
              <a:buAutoNum type="alphaUcPeriod"/>
              <a:defRPr/>
            </a:pPr>
            <a:r>
              <a:rPr lang="en-US" sz="3600" dirty="0"/>
              <a:t>Visibility increases</a:t>
            </a:r>
          </a:p>
          <a:p>
            <a:pPr marL="742950" indent="-742950">
              <a:lnSpc>
                <a:spcPct val="100000"/>
              </a:lnSpc>
              <a:buFont typeface="+mj-lt"/>
              <a:buAutoNum type="alphaUcPeriod"/>
              <a:defRPr/>
            </a:pPr>
            <a:endParaRPr lang="en-US" sz="3600" dirty="0"/>
          </a:p>
          <a:p>
            <a:pPr marL="742950" indent="-742950">
              <a:lnSpc>
                <a:spcPct val="100000"/>
              </a:lnSpc>
              <a:buFont typeface="+mj-lt"/>
              <a:buAutoNum type="alphaUcPeriod"/>
              <a:defRPr/>
            </a:pPr>
            <a:r>
              <a:rPr lang="en-US" sz="3600" dirty="0"/>
              <a:t>No change in visibility</a:t>
            </a:r>
          </a:p>
          <a:p>
            <a:pPr marL="742950" indent="-742950">
              <a:lnSpc>
                <a:spcPct val="100000"/>
              </a:lnSpc>
              <a:buFont typeface="+mj-lt"/>
              <a:buAutoNum type="alphaUcPeriod"/>
              <a:defRPr/>
            </a:pPr>
            <a:endParaRPr lang="en-US" sz="3600" dirty="0"/>
          </a:p>
          <a:p>
            <a:pPr marL="742950" indent="-742950">
              <a:lnSpc>
                <a:spcPct val="100000"/>
              </a:lnSpc>
              <a:buFont typeface="+mj-lt"/>
              <a:buAutoNum type="alphaUcPeriod"/>
              <a:defRPr/>
            </a:pPr>
            <a:r>
              <a:rPr lang="en-US" sz="3600" dirty="0"/>
              <a:t>Visibility decreases</a:t>
            </a:r>
          </a:p>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a:xfrm>
            <a:off x="457200" y="1193800"/>
            <a:ext cx="8229600" cy="5207000"/>
          </a:xfrm>
        </p:spPr>
        <p:txBody>
          <a:bodyPr>
            <a:normAutofit/>
          </a:bodyPr>
          <a:lstStyle/>
          <a:p>
            <a:pPr marL="0" indent="0">
              <a:lnSpc>
                <a:spcPct val="100000"/>
              </a:lnSpc>
              <a:buNone/>
              <a:defRPr/>
            </a:pPr>
            <a:r>
              <a:rPr lang="en-US" sz="3600" dirty="0"/>
              <a:t>As the wind speed increases, how does it change visibility?</a:t>
            </a:r>
            <a:endParaRPr lang="en-US" sz="3600" dirty="0">
              <a:solidFill>
                <a:schemeClr val="accent1">
                  <a:lumMod val="75000"/>
                </a:schemeClr>
              </a:solidFill>
            </a:endParaRPr>
          </a:p>
          <a:p>
            <a:pPr marL="0" indent="0">
              <a:lnSpc>
                <a:spcPct val="100000"/>
              </a:lnSpc>
              <a:buNone/>
              <a:defRPr/>
            </a:pPr>
            <a:endParaRPr lang="en-US" sz="3600" dirty="0">
              <a:solidFill>
                <a:schemeClr val="accent1">
                  <a:lumMod val="75000"/>
                </a:schemeClr>
              </a:solidFill>
            </a:endParaRPr>
          </a:p>
          <a:p>
            <a:pPr marL="742950" indent="-742950">
              <a:lnSpc>
                <a:spcPct val="100000"/>
              </a:lnSpc>
              <a:buFont typeface="+mj-lt"/>
              <a:buAutoNum type="alphaUcPeriod"/>
              <a:defRPr/>
            </a:pPr>
            <a:r>
              <a:rPr lang="en-US" sz="3600" dirty="0">
                <a:solidFill>
                  <a:schemeClr val="accent1">
                    <a:lumMod val="75000"/>
                  </a:schemeClr>
                </a:solidFill>
              </a:rPr>
              <a:t>Visibility increases</a:t>
            </a:r>
          </a:p>
          <a:p>
            <a:pPr marL="742950" indent="-742950">
              <a:lnSpc>
                <a:spcPct val="100000"/>
              </a:lnSpc>
              <a:buFont typeface="+mj-lt"/>
              <a:buAutoNum type="alphaUcPeriod"/>
              <a:defRPr/>
            </a:pPr>
            <a:endParaRPr lang="en-US" sz="3600" dirty="0">
              <a:solidFill>
                <a:schemeClr val="accent1">
                  <a:lumMod val="75000"/>
                </a:schemeClr>
              </a:solidFill>
            </a:endParaRPr>
          </a:p>
          <a:p>
            <a:pPr marL="742950" indent="-742950">
              <a:lnSpc>
                <a:spcPct val="100000"/>
              </a:lnSpc>
              <a:buFont typeface="+mj-lt"/>
              <a:buAutoNum type="alphaUcPeriod"/>
              <a:defRPr/>
            </a:pPr>
            <a:r>
              <a:rPr lang="en-US" sz="3600" dirty="0">
                <a:solidFill>
                  <a:schemeClr val="accent1">
                    <a:lumMod val="75000"/>
                  </a:schemeClr>
                </a:solidFill>
              </a:rPr>
              <a:t>No change in visibility</a:t>
            </a:r>
            <a:endParaRPr lang="en-US" sz="3600" dirty="0">
              <a:solidFill>
                <a:srgbClr val="FFFF00"/>
              </a:solidFill>
            </a:endParaRPr>
          </a:p>
          <a:p>
            <a:pPr marL="742950" indent="-742950">
              <a:lnSpc>
                <a:spcPct val="100000"/>
              </a:lnSpc>
              <a:buFont typeface="+mj-lt"/>
              <a:buAutoNum type="alphaUcPeriod"/>
              <a:defRPr/>
            </a:pPr>
            <a:endParaRPr lang="en-US" sz="3600" dirty="0">
              <a:solidFill>
                <a:srgbClr val="FFFF00"/>
              </a:solidFill>
            </a:endParaRPr>
          </a:p>
          <a:p>
            <a:pPr marL="742950" indent="-742950">
              <a:lnSpc>
                <a:spcPct val="100000"/>
              </a:lnSpc>
              <a:buFont typeface="+mj-lt"/>
              <a:buAutoNum type="alphaUcPeriod"/>
              <a:defRPr/>
            </a:pPr>
            <a:r>
              <a:rPr lang="en-US" sz="3600" dirty="0">
                <a:solidFill>
                  <a:srgbClr val="FFFF00"/>
                </a:solidFill>
              </a:rPr>
              <a:t>Visibility decreases</a:t>
            </a:r>
          </a:p>
          <a:p>
            <a:endParaRPr lang="en-US" dirty="0">
              <a:solidFill>
                <a:schemeClr val="accent1">
                  <a:lumMod val="75000"/>
                </a:schemeClr>
              </a:solidFill>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Freeform 2"/>
          <p:cNvSpPr>
            <a:spLocks/>
          </p:cNvSpPr>
          <p:nvPr/>
        </p:nvSpPr>
        <p:spPr bwMode="auto">
          <a:xfrm>
            <a:off x="4343400" y="1905000"/>
            <a:ext cx="914400" cy="762000"/>
          </a:xfrm>
          <a:custGeom>
            <a:avLst/>
            <a:gdLst>
              <a:gd name="T0" fmla="*/ 0 w 978"/>
              <a:gd name="T1" fmla="*/ 190975 h 802"/>
              <a:gd name="T2" fmla="*/ 8415 w 978"/>
              <a:gd name="T3" fmla="*/ 459860 h 802"/>
              <a:gd name="T4" fmla="*/ 221588 w 978"/>
              <a:gd name="T5" fmla="*/ 668888 h 802"/>
              <a:gd name="T6" fmla="*/ 429151 w 978"/>
              <a:gd name="T7" fmla="*/ 762000 h 802"/>
              <a:gd name="T8" fmla="*/ 726471 w 978"/>
              <a:gd name="T9" fmla="*/ 721145 h 802"/>
              <a:gd name="T10" fmla="*/ 914400 w 978"/>
              <a:gd name="T11" fmla="*/ 512117 h 802"/>
              <a:gd name="T12" fmla="*/ 854562 w 978"/>
              <a:gd name="T13" fmla="*/ 329693 h 802"/>
              <a:gd name="T14" fmla="*/ 615210 w 978"/>
              <a:gd name="T15" fmla="*/ 60808 h 802"/>
              <a:gd name="T16" fmla="*/ 427281 w 978"/>
              <a:gd name="T17" fmla="*/ 0 h 802"/>
              <a:gd name="T18" fmla="*/ 119676 w 978"/>
              <a:gd name="T19" fmla="*/ 34204 h 802"/>
              <a:gd name="T20" fmla="*/ 0 w 978"/>
              <a:gd name="T21" fmla="*/ 190975 h 8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8" h="802">
                <a:moveTo>
                  <a:pt x="0" y="201"/>
                </a:moveTo>
                <a:lnTo>
                  <a:pt x="9" y="484"/>
                </a:lnTo>
                <a:lnTo>
                  <a:pt x="237" y="704"/>
                </a:lnTo>
                <a:lnTo>
                  <a:pt x="459" y="802"/>
                </a:lnTo>
                <a:lnTo>
                  <a:pt x="777" y="759"/>
                </a:lnTo>
                <a:lnTo>
                  <a:pt x="978" y="539"/>
                </a:lnTo>
                <a:lnTo>
                  <a:pt x="914" y="347"/>
                </a:lnTo>
                <a:lnTo>
                  <a:pt x="658" y="64"/>
                </a:lnTo>
                <a:lnTo>
                  <a:pt x="457" y="0"/>
                </a:lnTo>
                <a:lnTo>
                  <a:pt x="128" y="36"/>
                </a:lnTo>
                <a:lnTo>
                  <a:pt x="0" y="201"/>
                </a:lnTo>
                <a:close/>
              </a:path>
            </a:pathLst>
          </a:custGeom>
          <a:solidFill>
            <a:schemeClr val="bg1"/>
          </a:solidFill>
          <a:ln w="9525" cap="flat" cmpd="sng">
            <a:solidFill>
              <a:schemeClr val="tx1"/>
            </a:solidFill>
            <a:prstDash val="solid"/>
            <a:round/>
            <a:headEnd/>
            <a:tailEnd/>
          </a:ln>
          <a:effectLst/>
          <a:extLst/>
        </p:spPr>
        <p:txBody>
          <a:bodyPr wrap="none"/>
          <a:lstStyle/>
          <a:p>
            <a:endParaRPr lang="en-US"/>
          </a:p>
        </p:txBody>
      </p:sp>
      <p:sp>
        <p:nvSpPr>
          <p:cNvPr id="55338" name="Freeform 4"/>
          <p:cNvSpPr>
            <a:spLocks/>
          </p:cNvSpPr>
          <p:nvPr/>
        </p:nvSpPr>
        <p:spPr bwMode="auto">
          <a:xfrm>
            <a:off x="6629400" y="2133600"/>
            <a:ext cx="381000" cy="381000"/>
          </a:xfrm>
          <a:custGeom>
            <a:avLst/>
            <a:gdLst>
              <a:gd name="T0" fmla="*/ 0 w 978"/>
              <a:gd name="T1" fmla="*/ 60 h 802"/>
              <a:gd name="T2" fmla="*/ 2 w 978"/>
              <a:gd name="T3" fmla="*/ 145 h 802"/>
              <a:gd name="T4" fmla="*/ 58 w 978"/>
              <a:gd name="T5" fmla="*/ 211 h 802"/>
              <a:gd name="T6" fmla="*/ 113 w 978"/>
              <a:gd name="T7" fmla="*/ 240 h 802"/>
              <a:gd name="T8" fmla="*/ 191 w 978"/>
              <a:gd name="T9" fmla="*/ 227 h 802"/>
              <a:gd name="T10" fmla="*/ 240 w 978"/>
              <a:gd name="T11" fmla="*/ 161 h 802"/>
              <a:gd name="T12" fmla="*/ 224 w 978"/>
              <a:gd name="T13" fmla="*/ 104 h 802"/>
              <a:gd name="T14" fmla="*/ 161 w 978"/>
              <a:gd name="T15" fmla="*/ 19 h 802"/>
              <a:gd name="T16" fmla="*/ 112 w 978"/>
              <a:gd name="T17" fmla="*/ 0 h 802"/>
              <a:gd name="T18" fmla="*/ 31 w 978"/>
              <a:gd name="T19" fmla="*/ 11 h 802"/>
              <a:gd name="T20" fmla="*/ 0 w 978"/>
              <a:gd name="T21" fmla="*/ 60 h 8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8" h="802">
                <a:moveTo>
                  <a:pt x="0" y="201"/>
                </a:moveTo>
                <a:lnTo>
                  <a:pt x="9" y="484"/>
                </a:lnTo>
                <a:lnTo>
                  <a:pt x="237" y="704"/>
                </a:lnTo>
                <a:lnTo>
                  <a:pt x="459" y="802"/>
                </a:lnTo>
                <a:lnTo>
                  <a:pt x="777" y="759"/>
                </a:lnTo>
                <a:lnTo>
                  <a:pt x="978" y="539"/>
                </a:lnTo>
                <a:lnTo>
                  <a:pt x="914" y="347"/>
                </a:lnTo>
                <a:lnTo>
                  <a:pt x="658" y="64"/>
                </a:lnTo>
                <a:lnTo>
                  <a:pt x="457" y="0"/>
                </a:lnTo>
                <a:lnTo>
                  <a:pt x="128" y="36"/>
                </a:lnTo>
                <a:lnTo>
                  <a:pt x="0" y="201"/>
                </a:lnTo>
                <a:close/>
              </a:path>
            </a:pathLst>
          </a:custGeom>
          <a:solidFill>
            <a:schemeClr val="bg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5334" name="Freeform 7"/>
          <p:cNvSpPr>
            <a:spLocks/>
          </p:cNvSpPr>
          <p:nvPr/>
        </p:nvSpPr>
        <p:spPr bwMode="auto">
          <a:xfrm>
            <a:off x="1785938" y="1698625"/>
            <a:ext cx="1552575" cy="1273175"/>
          </a:xfrm>
          <a:custGeom>
            <a:avLst/>
            <a:gdLst>
              <a:gd name="T0" fmla="*/ 0 w 978"/>
              <a:gd name="T1" fmla="*/ 201 h 802"/>
              <a:gd name="T2" fmla="*/ 9 w 978"/>
              <a:gd name="T3" fmla="*/ 484 h 802"/>
              <a:gd name="T4" fmla="*/ 237 w 978"/>
              <a:gd name="T5" fmla="*/ 704 h 802"/>
              <a:gd name="T6" fmla="*/ 459 w 978"/>
              <a:gd name="T7" fmla="*/ 802 h 802"/>
              <a:gd name="T8" fmla="*/ 777 w 978"/>
              <a:gd name="T9" fmla="*/ 759 h 802"/>
              <a:gd name="T10" fmla="*/ 978 w 978"/>
              <a:gd name="T11" fmla="*/ 539 h 802"/>
              <a:gd name="T12" fmla="*/ 914 w 978"/>
              <a:gd name="T13" fmla="*/ 347 h 802"/>
              <a:gd name="T14" fmla="*/ 658 w 978"/>
              <a:gd name="T15" fmla="*/ 64 h 802"/>
              <a:gd name="T16" fmla="*/ 457 w 978"/>
              <a:gd name="T17" fmla="*/ 0 h 802"/>
              <a:gd name="T18" fmla="*/ 128 w 978"/>
              <a:gd name="T19" fmla="*/ 36 h 802"/>
              <a:gd name="T20" fmla="*/ 0 w 978"/>
              <a:gd name="T21" fmla="*/ 201 h 8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8" h="802">
                <a:moveTo>
                  <a:pt x="0" y="201"/>
                </a:moveTo>
                <a:lnTo>
                  <a:pt x="9" y="484"/>
                </a:lnTo>
                <a:lnTo>
                  <a:pt x="237" y="704"/>
                </a:lnTo>
                <a:lnTo>
                  <a:pt x="459" y="802"/>
                </a:lnTo>
                <a:lnTo>
                  <a:pt x="777" y="759"/>
                </a:lnTo>
                <a:lnTo>
                  <a:pt x="978" y="539"/>
                </a:lnTo>
                <a:lnTo>
                  <a:pt x="914" y="347"/>
                </a:lnTo>
                <a:lnTo>
                  <a:pt x="658" y="64"/>
                </a:lnTo>
                <a:lnTo>
                  <a:pt x="457" y="0"/>
                </a:lnTo>
                <a:lnTo>
                  <a:pt x="128" y="36"/>
                </a:lnTo>
                <a:lnTo>
                  <a:pt x="0" y="201"/>
                </a:lnTo>
                <a:close/>
              </a:path>
            </a:pathLst>
          </a:custGeom>
          <a:solidFill>
            <a:schemeClr val="bg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92587" name="Line 11"/>
          <p:cNvSpPr>
            <a:spLocks noChangeShapeType="1"/>
          </p:cNvSpPr>
          <p:nvPr/>
        </p:nvSpPr>
        <p:spPr bwMode="auto">
          <a:xfrm flipV="1">
            <a:off x="2057400" y="2514600"/>
            <a:ext cx="6172200" cy="533400"/>
          </a:xfrm>
          <a:prstGeom prst="line">
            <a:avLst/>
          </a:prstGeom>
          <a:noFill/>
          <a:ln w="254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92588" name="Line 12"/>
          <p:cNvSpPr>
            <a:spLocks noChangeShapeType="1"/>
          </p:cNvSpPr>
          <p:nvPr/>
        </p:nvSpPr>
        <p:spPr bwMode="auto">
          <a:xfrm>
            <a:off x="1905000" y="1524000"/>
            <a:ext cx="6324600" cy="762000"/>
          </a:xfrm>
          <a:prstGeom prst="line">
            <a:avLst/>
          </a:prstGeom>
          <a:noFill/>
          <a:ln w="254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2" name="Group 13"/>
          <p:cNvGrpSpPr>
            <a:grpSpLocks/>
          </p:cNvGrpSpPr>
          <p:nvPr/>
        </p:nvGrpSpPr>
        <p:grpSpPr bwMode="auto">
          <a:xfrm>
            <a:off x="2357438" y="914400"/>
            <a:ext cx="6329362" cy="1371600"/>
            <a:chOff x="1485" y="332"/>
            <a:chExt cx="3987" cy="864"/>
          </a:xfrm>
        </p:grpSpPr>
        <p:sp>
          <p:nvSpPr>
            <p:cNvPr id="55329" name="Text Box 14"/>
            <p:cNvSpPr txBox="1">
              <a:spLocks noChangeArrowheads="1"/>
            </p:cNvSpPr>
            <p:nvPr/>
          </p:nvSpPr>
          <p:spPr bwMode="auto">
            <a:xfrm>
              <a:off x="1766" y="380"/>
              <a:ext cx="348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spc="-100" dirty="0">
                  <a:solidFill>
                    <a:schemeClr val="bg1"/>
                  </a:solidFill>
                  <a:latin typeface="Arial" panose="020B0604020202020204" pitchFamily="34" charset="0"/>
                </a:rPr>
                <a:t>MAXIMUM  TRANSPORT  DISTANCE,  T</a:t>
              </a:r>
            </a:p>
          </p:txBody>
        </p:sp>
        <p:sp>
          <p:nvSpPr>
            <p:cNvPr id="55330" name="Line 15"/>
            <p:cNvSpPr>
              <a:spLocks noChangeShapeType="1"/>
            </p:cNvSpPr>
            <p:nvPr/>
          </p:nvSpPr>
          <p:spPr bwMode="auto">
            <a:xfrm>
              <a:off x="1488" y="428"/>
              <a:ext cx="0" cy="384"/>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5331" name="Line 16"/>
            <p:cNvSpPr>
              <a:spLocks noChangeShapeType="1"/>
            </p:cNvSpPr>
            <p:nvPr/>
          </p:nvSpPr>
          <p:spPr bwMode="auto">
            <a:xfrm>
              <a:off x="5470" y="332"/>
              <a:ext cx="0" cy="864"/>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5332" name="Freeform 17"/>
            <p:cNvSpPr>
              <a:spLocks/>
            </p:cNvSpPr>
            <p:nvPr/>
          </p:nvSpPr>
          <p:spPr bwMode="auto">
            <a:xfrm>
              <a:off x="1485" y="570"/>
              <a:ext cx="216" cy="4"/>
            </a:xfrm>
            <a:custGeom>
              <a:avLst/>
              <a:gdLst>
                <a:gd name="T0" fmla="*/ 216 w 216"/>
                <a:gd name="T1" fmla="*/ 0 h 4"/>
                <a:gd name="T2" fmla="*/ 0 w 216"/>
                <a:gd name="T3" fmla="*/ 4 h 4"/>
                <a:gd name="T4" fmla="*/ 0 60000 65536"/>
                <a:gd name="T5" fmla="*/ 0 60000 65536"/>
              </a:gdLst>
              <a:ahLst/>
              <a:cxnLst>
                <a:cxn ang="T4">
                  <a:pos x="T0" y="T1"/>
                </a:cxn>
                <a:cxn ang="T5">
                  <a:pos x="T2" y="T3"/>
                </a:cxn>
              </a:cxnLst>
              <a:rect l="0" t="0" r="r" b="b"/>
              <a:pathLst>
                <a:path w="216" h="4">
                  <a:moveTo>
                    <a:pt x="216" y="0"/>
                  </a:moveTo>
                  <a:lnTo>
                    <a:pt x="0" y="4"/>
                  </a:lnTo>
                </a:path>
              </a:pathLst>
            </a:custGeom>
            <a:noFill/>
            <a:ln w="25400" cap="flat" cmpd="sng">
              <a:solidFill>
                <a:schemeClr val="bg1"/>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5333" name="Line 18"/>
            <p:cNvSpPr>
              <a:spLocks noChangeShapeType="1"/>
            </p:cNvSpPr>
            <p:nvPr/>
          </p:nvSpPr>
          <p:spPr bwMode="auto">
            <a:xfrm>
              <a:off x="5280" y="572"/>
              <a:ext cx="192" cy="0"/>
            </a:xfrm>
            <a:prstGeom prst="line">
              <a:avLst/>
            </a:prstGeom>
            <a:noFill/>
            <a:ln w="254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4" name="Group 19"/>
          <p:cNvGrpSpPr>
            <a:grpSpLocks/>
          </p:cNvGrpSpPr>
          <p:nvPr/>
        </p:nvGrpSpPr>
        <p:grpSpPr bwMode="auto">
          <a:xfrm>
            <a:off x="2362200" y="2895600"/>
            <a:ext cx="4495800" cy="762000"/>
            <a:chOff x="1488" y="1532"/>
            <a:chExt cx="2832" cy="480"/>
          </a:xfrm>
        </p:grpSpPr>
        <p:sp>
          <p:nvSpPr>
            <p:cNvPr id="55324" name="Line 20"/>
            <p:cNvSpPr>
              <a:spLocks noChangeShapeType="1"/>
            </p:cNvSpPr>
            <p:nvPr/>
          </p:nvSpPr>
          <p:spPr bwMode="auto">
            <a:xfrm>
              <a:off x="1488" y="1676"/>
              <a:ext cx="0" cy="336"/>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solidFill>
                  <a:schemeClr val="bg1"/>
                </a:solidFill>
              </a:endParaRPr>
            </a:p>
          </p:txBody>
        </p:sp>
        <p:sp>
          <p:nvSpPr>
            <p:cNvPr id="55325" name="Line 21"/>
            <p:cNvSpPr>
              <a:spLocks noChangeShapeType="1"/>
            </p:cNvSpPr>
            <p:nvPr/>
          </p:nvSpPr>
          <p:spPr bwMode="auto">
            <a:xfrm>
              <a:off x="4320" y="1532"/>
              <a:ext cx="0" cy="48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solidFill>
                  <a:schemeClr val="bg1"/>
                </a:solidFill>
              </a:endParaRPr>
            </a:p>
          </p:txBody>
        </p:sp>
        <p:sp>
          <p:nvSpPr>
            <p:cNvPr id="55326" name="Text Box 22"/>
            <p:cNvSpPr txBox="1">
              <a:spLocks noChangeArrowheads="1"/>
            </p:cNvSpPr>
            <p:nvPr/>
          </p:nvSpPr>
          <p:spPr bwMode="auto">
            <a:xfrm>
              <a:off x="2500" y="1708"/>
              <a:ext cx="97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a:solidFill>
                    <a:schemeClr val="bg1"/>
                  </a:solidFill>
                  <a:latin typeface="Arial" panose="020B0604020202020204" pitchFamily="34" charset="0"/>
                </a:rPr>
                <a:t>FETCH, F</a:t>
              </a:r>
            </a:p>
          </p:txBody>
        </p:sp>
        <p:sp>
          <p:nvSpPr>
            <p:cNvPr id="55327" name="Line 23"/>
            <p:cNvSpPr>
              <a:spLocks noChangeShapeType="1"/>
            </p:cNvSpPr>
            <p:nvPr/>
          </p:nvSpPr>
          <p:spPr bwMode="auto">
            <a:xfrm>
              <a:off x="3504" y="1820"/>
              <a:ext cx="816" cy="0"/>
            </a:xfrm>
            <a:prstGeom prst="line">
              <a:avLst/>
            </a:prstGeom>
            <a:noFill/>
            <a:ln w="254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solidFill>
                  <a:schemeClr val="bg1"/>
                </a:solidFill>
              </a:endParaRPr>
            </a:p>
          </p:txBody>
        </p:sp>
        <p:sp>
          <p:nvSpPr>
            <p:cNvPr id="55328" name="Line 24"/>
            <p:cNvSpPr>
              <a:spLocks noChangeShapeType="1"/>
            </p:cNvSpPr>
            <p:nvPr/>
          </p:nvSpPr>
          <p:spPr bwMode="auto">
            <a:xfrm flipH="1">
              <a:off x="1488" y="1820"/>
              <a:ext cx="1008" cy="0"/>
            </a:xfrm>
            <a:prstGeom prst="line">
              <a:avLst/>
            </a:prstGeom>
            <a:noFill/>
            <a:ln w="254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solidFill>
                  <a:schemeClr val="bg1"/>
                </a:solidFill>
              </a:endParaRPr>
            </a:p>
          </p:txBody>
        </p:sp>
      </p:grpSp>
      <p:sp>
        <p:nvSpPr>
          <p:cNvPr id="792601" name="Freeform 25" descr="20%"/>
          <p:cNvSpPr>
            <a:spLocks/>
          </p:cNvSpPr>
          <p:nvPr/>
        </p:nvSpPr>
        <p:spPr bwMode="auto">
          <a:xfrm>
            <a:off x="228600" y="4953000"/>
            <a:ext cx="6705600" cy="133350"/>
          </a:xfrm>
          <a:custGeom>
            <a:avLst/>
            <a:gdLst>
              <a:gd name="T0" fmla="*/ 0 w 4224"/>
              <a:gd name="T1" fmla="*/ 133350 h 84"/>
              <a:gd name="T2" fmla="*/ 0 w 4224"/>
              <a:gd name="T3" fmla="*/ 57150 h 84"/>
              <a:gd name="T4" fmla="*/ 152400 w 4224"/>
              <a:gd name="T5" fmla="*/ 57150 h 84"/>
              <a:gd name="T6" fmla="*/ 228600 w 4224"/>
              <a:gd name="T7" fmla="*/ 57150 h 84"/>
              <a:gd name="T8" fmla="*/ 457200 w 4224"/>
              <a:gd name="T9" fmla="*/ 57150 h 84"/>
              <a:gd name="T10" fmla="*/ 533400 w 4224"/>
              <a:gd name="T11" fmla="*/ 57150 h 84"/>
              <a:gd name="T12" fmla="*/ 762000 w 4224"/>
              <a:gd name="T13" fmla="*/ 57150 h 84"/>
              <a:gd name="T14" fmla="*/ 914400 w 4224"/>
              <a:gd name="T15" fmla="*/ 133350 h 84"/>
              <a:gd name="T16" fmla="*/ 1066800 w 4224"/>
              <a:gd name="T17" fmla="*/ 57150 h 84"/>
              <a:gd name="T18" fmla="*/ 1143000 w 4224"/>
              <a:gd name="T19" fmla="*/ 57150 h 84"/>
              <a:gd name="T20" fmla="*/ 1219200 w 4224"/>
              <a:gd name="T21" fmla="*/ 133350 h 84"/>
              <a:gd name="T22" fmla="*/ 1295400 w 4224"/>
              <a:gd name="T23" fmla="*/ 57150 h 84"/>
              <a:gd name="T24" fmla="*/ 1371600 w 4224"/>
              <a:gd name="T25" fmla="*/ 57150 h 84"/>
              <a:gd name="T26" fmla="*/ 1447800 w 4224"/>
              <a:gd name="T27" fmla="*/ 57150 h 84"/>
              <a:gd name="T28" fmla="*/ 1600200 w 4224"/>
              <a:gd name="T29" fmla="*/ 57150 h 84"/>
              <a:gd name="T30" fmla="*/ 1600200 w 4224"/>
              <a:gd name="T31" fmla="*/ 133350 h 84"/>
              <a:gd name="T32" fmla="*/ 1752600 w 4224"/>
              <a:gd name="T33" fmla="*/ 57150 h 84"/>
              <a:gd name="T34" fmla="*/ 1981200 w 4224"/>
              <a:gd name="T35" fmla="*/ 57150 h 84"/>
              <a:gd name="T36" fmla="*/ 2057400 w 4224"/>
              <a:gd name="T37" fmla="*/ 57150 h 84"/>
              <a:gd name="T38" fmla="*/ 2133600 w 4224"/>
              <a:gd name="T39" fmla="*/ 57150 h 84"/>
              <a:gd name="T40" fmla="*/ 2290763 w 4224"/>
              <a:gd name="T41" fmla="*/ 4763 h 84"/>
              <a:gd name="T42" fmla="*/ 2976563 w 4224"/>
              <a:gd name="T43" fmla="*/ 4763 h 84"/>
              <a:gd name="T44" fmla="*/ 3424238 w 4224"/>
              <a:gd name="T45" fmla="*/ 4763 h 84"/>
              <a:gd name="T46" fmla="*/ 4329113 w 4224"/>
              <a:gd name="T47" fmla="*/ 0 h 84"/>
              <a:gd name="T48" fmla="*/ 6705600 w 4224"/>
              <a:gd name="T49" fmla="*/ 0 h 84"/>
              <a:gd name="T50" fmla="*/ 6481763 w 4224"/>
              <a:gd name="T51" fmla="*/ 114300 h 84"/>
              <a:gd name="T52" fmla="*/ 0 w 4224"/>
              <a:gd name="T53" fmla="*/ 133350 h 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24" h="84">
                <a:moveTo>
                  <a:pt x="0" y="84"/>
                </a:moveTo>
                <a:lnTo>
                  <a:pt x="0" y="36"/>
                </a:lnTo>
                <a:lnTo>
                  <a:pt x="96" y="36"/>
                </a:lnTo>
                <a:lnTo>
                  <a:pt x="144" y="36"/>
                </a:lnTo>
                <a:lnTo>
                  <a:pt x="288" y="36"/>
                </a:lnTo>
                <a:lnTo>
                  <a:pt x="336" y="36"/>
                </a:lnTo>
                <a:lnTo>
                  <a:pt x="480" y="36"/>
                </a:lnTo>
                <a:lnTo>
                  <a:pt x="576" y="84"/>
                </a:lnTo>
                <a:lnTo>
                  <a:pt x="672" y="36"/>
                </a:lnTo>
                <a:lnTo>
                  <a:pt x="720" y="36"/>
                </a:lnTo>
                <a:lnTo>
                  <a:pt x="768" y="84"/>
                </a:lnTo>
                <a:lnTo>
                  <a:pt x="816" y="36"/>
                </a:lnTo>
                <a:lnTo>
                  <a:pt x="864" y="36"/>
                </a:lnTo>
                <a:lnTo>
                  <a:pt x="912" y="36"/>
                </a:lnTo>
                <a:lnTo>
                  <a:pt x="1008" y="36"/>
                </a:lnTo>
                <a:lnTo>
                  <a:pt x="1008" y="84"/>
                </a:lnTo>
                <a:lnTo>
                  <a:pt x="1104" y="36"/>
                </a:lnTo>
                <a:lnTo>
                  <a:pt x="1248" y="36"/>
                </a:lnTo>
                <a:lnTo>
                  <a:pt x="1296" y="36"/>
                </a:lnTo>
                <a:lnTo>
                  <a:pt x="1344" y="36"/>
                </a:lnTo>
                <a:lnTo>
                  <a:pt x="1443" y="3"/>
                </a:lnTo>
                <a:lnTo>
                  <a:pt x="1875" y="3"/>
                </a:lnTo>
                <a:lnTo>
                  <a:pt x="2157" y="3"/>
                </a:lnTo>
                <a:lnTo>
                  <a:pt x="2727" y="0"/>
                </a:lnTo>
                <a:lnTo>
                  <a:pt x="4224" y="0"/>
                </a:lnTo>
                <a:lnTo>
                  <a:pt x="4083" y="72"/>
                </a:lnTo>
                <a:lnTo>
                  <a:pt x="0" y="84"/>
                </a:lnTo>
                <a:close/>
              </a:path>
            </a:pathLst>
          </a:custGeom>
          <a:solidFill>
            <a:schemeClr val="bg1">
              <a:lumMod val="95000"/>
            </a:schemeClr>
          </a:solidFill>
          <a:ln w="3175" cap="flat" cmpd="sng">
            <a:solidFill>
              <a:schemeClr val="tx1"/>
            </a:solidFill>
            <a:prstDash val="solid"/>
            <a:round/>
            <a:headEnd type="none" w="med" len="med"/>
            <a:tailEnd type="none" w="lg" len="lg"/>
          </a:ln>
          <a:effectLst/>
          <a:extLst/>
        </p:spPr>
        <p:txBody>
          <a:bodyPr wrap="none"/>
          <a:lstStyle/>
          <a:p>
            <a:endParaRPr lang="en-US"/>
          </a:p>
        </p:txBody>
      </p:sp>
      <p:grpSp>
        <p:nvGrpSpPr>
          <p:cNvPr id="5" name="Group 26"/>
          <p:cNvGrpSpPr>
            <a:grpSpLocks/>
          </p:cNvGrpSpPr>
          <p:nvPr/>
        </p:nvGrpSpPr>
        <p:grpSpPr bwMode="auto">
          <a:xfrm>
            <a:off x="228600" y="4267200"/>
            <a:ext cx="8763000" cy="990600"/>
            <a:chOff x="96" y="2492"/>
            <a:chExt cx="5520" cy="624"/>
          </a:xfrm>
        </p:grpSpPr>
        <p:sp>
          <p:nvSpPr>
            <p:cNvPr id="55317" name="Freeform 27"/>
            <p:cNvSpPr>
              <a:spLocks/>
            </p:cNvSpPr>
            <p:nvPr/>
          </p:nvSpPr>
          <p:spPr bwMode="auto">
            <a:xfrm>
              <a:off x="96" y="2492"/>
              <a:ext cx="207" cy="528"/>
            </a:xfrm>
            <a:custGeom>
              <a:avLst/>
              <a:gdLst>
                <a:gd name="T0" fmla="*/ 96 w 207"/>
                <a:gd name="T1" fmla="*/ 480 h 528"/>
                <a:gd name="T2" fmla="*/ 96 w 207"/>
                <a:gd name="T3" fmla="*/ 384 h 528"/>
                <a:gd name="T4" fmla="*/ 0 w 207"/>
                <a:gd name="T5" fmla="*/ 432 h 528"/>
                <a:gd name="T6" fmla="*/ 48 w 207"/>
                <a:gd name="T7" fmla="*/ 384 h 528"/>
                <a:gd name="T8" fmla="*/ 0 w 207"/>
                <a:gd name="T9" fmla="*/ 384 h 528"/>
                <a:gd name="T10" fmla="*/ 57 w 207"/>
                <a:gd name="T11" fmla="*/ 312 h 528"/>
                <a:gd name="T12" fmla="*/ 15 w 207"/>
                <a:gd name="T13" fmla="*/ 306 h 528"/>
                <a:gd name="T14" fmla="*/ 96 w 207"/>
                <a:gd name="T15" fmla="*/ 234 h 528"/>
                <a:gd name="T16" fmla="*/ 51 w 207"/>
                <a:gd name="T17" fmla="*/ 231 h 528"/>
                <a:gd name="T18" fmla="*/ 114 w 207"/>
                <a:gd name="T19" fmla="*/ 138 h 528"/>
                <a:gd name="T20" fmla="*/ 75 w 207"/>
                <a:gd name="T21" fmla="*/ 147 h 528"/>
                <a:gd name="T22" fmla="*/ 117 w 207"/>
                <a:gd name="T23" fmla="*/ 81 h 528"/>
                <a:gd name="T24" fmla="*/ 84 w 207"/>
                <a:gd name="T25" fmla="*/ 78 h 528"/>
                <a:gd name="T26" fmla="*/ 144 w 207"/>
                <a:gd name="T27" fmla="*/ 0 h 528"/>
                <a:gd name="T28" fmla="*/ 183 w 207"/>
                <a:gd name="T29" fmla="*/ 75 h 528"/>
                <a:gd name="T30" fmla="*/ 144 w 207"/>
                <a:gd name="T31" fmla="*/ 48 h 528"/>
                <a:gd name="T32" fmla="*/ 171 w 207"/>
                <a:gd name="T33" fmla="*/ 111 h 528"/>
                <a:gd name="T34" fmla="*/ 144 w 207"/>
                <a:gd name="T35" fmla="*/ 96 h 528"/>
                <a:gd name="T36" fmla="*/ 186 w 207"/>
                <a:gd name="T37" fmla="*/ 174 h 528"/>
                <a:gd name="T38" fmla="*/ 144 w 207"/>
                <a:gd name="T39" fmla="*/ 144 h 528"/>
                <a:gd name="T40" fmla="*/ 198 w 207"/>
                <a:gd name="T41" fmla="*/ 249 h 528"/>
                <a:gd name="T42" fmla="*/ 174 w 207"/>
                <a:gd name="T43" fmla="*/ 231 h 528"/>
                <a:gd name="T44" fmla="*/ 207 w 207"/>
                <a:gd name="T45" fmla="*/ 336 h 528"/>
                <a:gd name="T46" fmla="*/ 165 w 207"/>
                <a:gd name="T47" fmla="*/ 336 h 528"/>
                <a:gd name="T48" fmla="*/ 195 w 207"/>
                <a:gd name="T49" fmla="*/ 384 h 528"/>
                <a:gd name="T50" fmla="*/ 165 w 207"/>
                <a:gd name="T51" fmla="*/ 375 h 528"/>
                <a:gd name="T52" fmla="*/ 207 w 207"/>
                <a:gd name="T53" fmla="*/ 432 h 528"/>
                <a:gd name="T54" fmla="*/ 165 w 207"/>
                <a:gd name="T55" fmla="*/ 414 h 528"/>
                <a:gd name="T56" fmla="*/ 195 w 207"/>
                <a:gd name="T57" fmla="*/ 468 h 528"/>
                <a:gd name="T58" fmla="*/ 129 w 207"/>
                <a:gd name="T59" fmla="*/ 402 h 528"/>
                <a:gd name="T60" fmla="*/ 123 w 207"/>
                <a:gd name="T61" fmla="*/ 525 h 528"/>
                <a:gd name="T62" fmla="*/ 96 w 207"/>
                <a:gd name="T63" fmla="*/ 528 h 528"/>
                <a:gd name="T64" fmla="*/ 96 w 207"/>
                <a:gd name="T65" fmla="*/ 480 h 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7" h="528">
                  <a:moveTo>
                    <a:pt x="96" y="480"/>
                  </a:moveTo>
                  <a:lnTo>
                    <a:pt x="96" y="384"/>
                  </a:lnTo>
                  <a:lnTo>
                    <a:pt x="0" y="432"/>
                  </a:lnTo>
                  <a:lnTo>
                    <a:pt x="48" y="384"/>
                  </a:lnTo>
                  <a:lnTo>
                    <a:pt x="0" y="384"/>
                  </a:lnTo>
                  <a:lnTo>
                    <a:pt x="57" y="312"/>
                  </a:lnTo>
                  <a:lnTo>
                    <a:pt x="15" y="306"/>
                  </a:lnTo>
                  <a:lnTo>
                    <a:pt x="96" y="234"/>
                  </a:lnTo>
                  <a:lnTo>
                    <a:pt x="51" y="231"/>
                  </a:lnTo>
                  <a:lnTo>
                    <a:pt x="114" y="138"/>
                  </a:lnTo>
                  <a:lnTo>
                    <a:pt x="75" y="147"/>
                  </a:lnTo>
                  <a:lnTo>
                    <a:pt x="117" y="81"/>
                  </a:lnTo>
                  <a:lnTo>
                    <a:pt x="84" y="78"/>
                  </a:lnTo>
                  <a:lnTo>
                    <a:pt x="144" y="0"/>
                  </a:lnTo>
                  <a:lnTo>
                    <a:pt x="183" y="75"/>
                  </a:lnTo>
                  <a:lnTo>
                    <a:pt x="144" y="48"/>
                  </a:lnTo>
                  <a:lnTo>
                    <a:pt x="171" y="111"/>
                  </a:lnTo>
                  <a:lnTo>
                    <a:pt x="144" y="96"/>
                  </a:lnTo>
                  <a:lnTo>
                    <a:pt x="186" y="174"/>
                  </a:lnTo>
                  <a:lnTo>
                    <a:pt x="144" y="144"/>
                  </a:lnTo>
                  <a:lnTo>
                    <a:pt x="198" y="249"/>
                  </a:lnTo>
                  <a:lnTo>
                    <a:pt x="174" y="231"/>
                  </a:lnTo>
                  <a:lnTo>
                    <a:pt x="207" y="336"/>
                  </a:lnTo>
                  <a:lnTo>
                    <a:pt x="165" y="336"/>
                  </a:lnTo>
                  <a:lnTo>
                    <a:pt x="195" y="384"/>
                  </a:lnTo>
                  <a:lnTo>
                    <a:pt x="165" y="375"/>
                  </a:lnTo>
                  <a:lnTo>
                    <a:pt x="207" y="432"/>
                  </a:lnTo>
                  <a:lnTo>
                    <a:pt x="165" y="414"/>
                  </a:lnTo>
                  <a:lnTo>
                    <a:pt x="195" y="468"/>
                  </a:lnTo>
                  <a:lnTo>
                    <a:pt x="129" y="402"/>
                  </a:lnTo>
                  <a:lnTo>
                    <a:pt x="123" y="525"/>
                  </a:lnTo>
                  <a:lnTo>
                    <a:pt x="96" y="528"/>
                  </a:lnTo>
                  <a:lnTo>
                    <a:pt x="96" y="480"/>
                  </a:lnTo>
                  <a:close/>
                </a:path>
              </a:pathLst>
            </a:custGeom>
            <a:solidFill>
              <a:srgbClr val="00FF00"/>
            </a:solidFill>
            <a:ln w="3175" cap="flat" cmpd="sng">
              <a:solidFill>
                <a:srgbClr val="00FF0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5318" name="Freeform 28"/>
            <p:cNvSpPr>
              <a:spLocks/>
            </p:cNvSpPr>
            <p:nvPr/>
          </p:nvSpPr>
          <p:spPr bwMode="auto">
            <a:xfrm flipH="1">
              <a:off x="336" y="2540"/>
              <a:ext cx="192" cy="480"/>
            </a:xfrm>
            <a:custGeom>
              <a:avLst/>
              <a:gdLst>
                <a:gd name="T0" fmla="*/ 89 w 207"/>
                <a:gd name="T1" fmla="*/ 436 h 528"/>
                <a:gd name="T2" fmla="*/ 89 w 207"/>
                <a:gd name="T3" fmla="*/ 349 h 528"/>
                <a:gd name="T4" fmla="*/ 0 w 207"/>
                <a:gd name="T5" fmla="*/ 393 h 528"/>
                <a:gd name="T6" fmla="*/ 45 w 207"/>
                <a:gd name="T7" fmla="*/ 349 h 528"/>
                <a:gd name="T8" fmla="*/ 0 w 207"/>
                <a:gd name="T9" fmla="*/ 349 h 528"/>
                <a:gd name="T10" fmla="*/ 53 w 207"/>
                <a:gd name="T11" fmla="*/ 284 h 528"/>
                <a:gd name="T12" fmla="*/ 14 w 207"/>
                <a:gd name="T13" fmla="*/ 278 h 528"/>
                <a:gd name="T14" fmla="*/ 89 w 207"/>
                <a:gd name="T15" fmla="*/ 213 h 528"/>
                <a:gd name="T16" fmla="*/ 47 w 207"/>
                <a:gd name="T17" fmla="*/ 210 h 528"/>
                <a:gd name="T18" fmla="*/ 106 w 207"/>
                <a:gd name="T19" fmla="*/ 125 h 528"/>
                <a:gd name="T20" fmla="*/ 70 w 207"/>
                <a:gd name="T21" fmla="*/ 134 h 528"/>
                <a:gd name="T22" fmla="*/ 109 w 207"/>
                <a:gd name="T23" fmla="*/ 74 h 528"/>
                <a:gd name="T24" fmla="*/ 78 w 207"/>
                <a:gd name="T25" fmla="*/ 71 h 528"/>
                <a:gd name="T26" fmla="*/ 134 w 207"/>
                <a:gd name="T27" fmla="*/ 0 h 528"/>
                <a:gd name="T28" fmla="*/ 170 w 207"/>
                <a:gd name="T29" fmla="*/ 68 h 528"/>
                <a:gd name="T30" fmla="*/ 134 w 207"/>
                <a:gd name="T31" fmla="*/ 44 h 528"/>
                <a:gd name="T32" fmla="*/ 159 w 207"/>
                <a:gd name="T33" fmla="*/ 101 h 528"/>
                <a:gd name="T34" fmla="*/ 134 w 207"/>
                <a:gd name="T35" fmla="*/ 87 h 528"/>
                <a:gd name="T36" fmla="*/ 173 w 207"/>
                <a:gd name="T37" fmla="*/ 158 h 528"/>
                <a:gd name="T38" fmla="*/ 134 w 207"/>
                <a:gd name="T39" fmla="*/ 131 h 528"/>
                <a:gd name="T40" fmla="*/ 184 w 207"/>
                <a:gd name="T41" fmla="*/ 226 h 528"/>
                <a:gd name="T42" fmla="*/ 161 w 207"/>
                <a:gd name="T43" fmla="*/ 210 h 528"/>
                <a:gd name="T44" fmla="*/ 192 w 207"/>
                <a:gd name="T45" fmla="*/ 305 h 528"/>
                <a:gd name="T46" fmla="*/ 153 w 207"/>
                <a:gd name="T47" fmla="*/ 305 h 528"/>
                <a:gd name="T48" fmla="*/ 181 w 207"/>
                <a:gd name="T49" fmla="*/ 349 h 528"/>
                <a:gd name="T50" fmla="*/ 153 w 207"/>
                <a:gd name="T51" fmla="*/ 341 h 528"/>
                <a:gd name="T52" fmla="*/ 192 w 207"/>
                <a:gd name="T53" fmla="*/ 393 h 528"/>
                <a:gd name="T54" fmla="*/ 153 w 207"/>
                <a:gd name="T55" fmla="*/ 376 h 528"/>
                <a:gd name="T56" fmla="*/ 181 w 207"/>
                <a:gd name="T57" fmla="*/ 425 h 528"/>
                <a:gd name="T58" fmla="*/ 120 w 207"/>
                <a:gd name="T59" fmla="*/ 365 h 528"/>
                <a:gd name="T60" fmla="*/ 114 w 207"/>
                <a:gd name="T61" fmla="*/ 477 h 528"/>
                <a:gd name="T62" fmla="*/ 89 w 207"/>
                <a:gd name="T63" fmla="*/ 480 h 528"/>
                <a:gd name="T64" fmla="*/ 89 w 207"/>
                <a:gd name="T65" fmla="*/ 436 h 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7" h="528">
                  <a:moveTo>
                    <a:pt x="96" y="480"/>
                  </a:moveTo>
                  <a:lnTo>
                    <a:pt x="96" y="384"/>
                  </a:lnTo>
                  <a:lnTo>
                    <a:pt x="0" y="432"/>
                  </a:lnTo>
                  <a:lnTo>
                    <a:pt x="48" y="384"/>
                  </a:lnTo>
                  <a:lnTo>
                    <a:pt x="0" y="384"/>
                  </a:lnTo>
                  <a:lnTo>
                    <a:pt x="57" y="312"/>
                  </a:lnTo>
                  <a:lnTo>
                    <a:pt x="15" y="306"/>
                  </a:lnTo>
                  <a:lnTo>
                    <a:pt x="96" y="234"/>
                  </a:lnTo>
                  <a:lnTo>
                    <a:pt x="51" y="231"/>
                  </a:lnTo>
                  <a:lnTo>
                    <a:pt x="114" y="138"/>
                  </a:lnTo>
                  <a:lnTo>
                    <a:pt x="75" y="147"/>
                  </a:lnTo>
                  <a:lnTo>
                    <a:pt x="117" y="81"/>
                  </a:lnTo>
                  <a:lnTo>
                    <a:pt x="84" y="78"/>
                  </a:lnTo>
                  <a:lnTo>
                    <a:pt x="144" y="0"/>
                  </a:lnTo>
                  <a:lnTo>
                    <a:pt x="183" y="75"/>
                  </a:lnTo>
                  <a:lnTo>
                    <a:pt x="144" y="48"/>
                  </a:lnTo>
                  <a:lnTo>
                    <a:pt x="171" y="111"/>
                  </a:lnTo>
                  <a:lnTo>
                    <a:pt x="144" y="96"/>
                  </a:lnTo>
                  <a:lnTo>
                    <a:pt x="186" y="174"/>
                  </a:lnTo>
                  <a:lnTo>
                    <a:pt x="144" y="144"/>
                  </a:lnTo>
                  <a:lnTo>
                    <a:pt x="198" y="249"/>
                  </a:lnTo>
                  <a:lnTo>
                    <a:pt x="174" y="231"/>
                  </a:lnTo>
                  <a:lnTo>
                    <a:pt x="207" y="336"/>
                  </a:lnTo>
                  <a:lnTo>
                    <a:pt x="165" y="336"/>
                  </a:lnTo>
                  <a:lnTo>
                    <a:pt x="195" y="384"/>
                  </a:lnTo>
                  <a:lnTo>
                    <a:pt x="165" y="375"/>
                  </a:lnTo>
                  <a:lnTo>
                    <a:pt x="207" y="432"/>
                  </a:lnTo>
                  <a:lnTo>
                    <a:pt x="165" y="414"/>
                  </a:lnTo>
                  <a:lnTo>
                    <a:pt x="195" y="468"/>
                  </a:lnTo>
                  <a:lnTo>
                    <a:pt x="129" y="402"/>
                  </a:lnTo>
                  <a:lnTo>
                    <a:pt x="123" y="525"/>
                  </a:lnTo>
                  <a:lnTo>
                    <a:pt x="96" y="528"/>
                  </a:lnTo>
                  <a:lnTo>
                    <a:pt x="96" y="480"/>
                  </a:lnTo>
                  <a:close/>
                </a:path>
              </a:pathLst>
            </a:custGeom>
            <a:solidFill>
              <a:srgbClr val="00FF00"/>
            </a:solidFill>
            <a:ln w="3175" cap="flat" cmpd="sng">
              <a:solidFill>
                <a:srgbClr val="00FF0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5319" name="Freeform 29"/>
            <p:cNvSpPr>
              <a:spLocks/>
            </p:cNvSpPr>
            <p:nvPr/>
          </p:nvSpPr>
          <p:spPr bwMode="auto">
            <a:xfrm>
              <a:off x="576" y="2540"/>
              <a:ext cx="144" cy="480"/>
            </a:xfrm>
            <a:custGeom>
              <a:avLst/>
              <a:gdLst>
                <a:gd name="T0" fmla="*/ 67 w 207"/>
                <a:gd name="T1" fmla="*/ 436 h 528"/>
                <a:gd name="T2" fmla="*/ 67 w 207"/>
                <a:gd name="T3" fmla="*/ 349 h 528"/>
                <a:gd name="T4" fmla="*/ 0 w 207"/>
                <a:gd name="T5" fmla="*/ 393 h 528"/>
                <a:gd name="T6" fmla="*/ 33 w 207"/>
                <a:gd name="T7" fmla="*/ 349 h 528"/>
                <a:gd name="T8" fmla="*/ 0 w 207"/>
                <a:gd name="T9" fmla="*/ 349 h 528"/>
                <a:gd name="T10" fmla="*/ 40 w 207"/>
                <a:gd name="T11" fmla="*/ 284 h 528"/>
                <a:gd name="T12" fmla="*/ 10 w 207"/>
                <a:gd name="T13" fmla="*/ 278 h 528"/>
                <a:gd name="T14" fmla="*/ 67 w 207"/>
                <a:gd name="T15" fmla="*/ 213 h 528"/>
                <a:gd name="T16" fmla="*/ 35 w 207"/>
                <a:gd name="T17" fmla="*/ 210 h 528"/>
                <a:gd name="T18" fmla="*/ 79 w 207"/>
                <a:gd name="T19" fmla="*/ 125 h 528"/>
                <a:gd name="T20" fmla="*/ 52 w 207"/>
                <a:gd name="T21" fmla="*/ 134 h 528"/>
                <a:gd name="T22" fmla="*/ 81 w 207"/>
                <a:gd name="T23" fmla="*/ 74 h 528"/>
                <a:gd name="T24" fmla="*/ 58 w 207"/>
                <a:gd name="T25" fmla="*/ 71 h 528"/>
                <a:gd name="T26" fmla="*/ 100 w 207"/>
                <a:gd name="T27" fmla="*/ 0 h 528"/>
                <a:gd name="T28" fmla="*/ 127 w 207"/>
                <a:gd name="T29" fmla="*/ 68 h 528"/>
                <a:gd name="T30" fmla="*/ 100 w 207"/>
                <a:gd name="T31" fmla="*/ 44 h 528"/>
                <a:gd name="T32" fmla="*/ 119 w 207"/>
                <a:gd name="T33" fmla="*/ 101 h 528"/>
                <a:gd name="T34" fmla="*/ 100 w 207"/>
                <a:gd name="T35" fmla="*/ 87 h 528"/>
                <a:gd name="T36" fmla="*/ 129 w 207"/>
                <a:gd name="T37" fmla="*/ 158 h 528"/>
                <a:gd name="T38" fmla="*/ 100 w 207"/>
                <a:gd name="T39" fmla="*/ 131 h 528"/>
                <a:gd name="T40" fmla="*/ 138 w 207"/>
                <a:gd name="T41" fmla="*/ 226 h 528"/>
                <a:gd name="T42" fmla="*/ 121 w 207"/>
                <a:gd name="T43" fmla="*/ 210 h 528"/>
                <a:gd name="T44" fmla="*/ 144 w 207"/>
                <a:gd name="T45" fmla="*/ 305 h 528"/>
                <a:gd name="T46" fmla="*/ 115 w 207"/>
                <a:gd name="T47" fmla="*/ 305 h 528"/>
                <a:gd name="T48" fmla="*/ 136 w 207"/>
                <a:gd name="T49" fmla="*/ 349 h 528"/>
                <a:gd name="T50" fmla="*/ 115 w 207"/>
                <a:gd name="T51" fmla="*/ 341 h 528"/>
                <a:gd name="T52" fmla="*/ 144 w 207"/>
                <a:gd name="T53" fmla="*/ 393 h 528"/>
                <a:gd name="T54" fmla="*/ 115 w 207"/>
                <a:gd name="T55" fmla="*/ 376 h 528"/>
                <a:gd name="T56" fmla="*/ 136 w 207"/>
                <a:gd name="T57" fmla="*/ 425 h 528"/>
                <a:gd name="T58" fmla="*/ 90 w 207"/>
                <a:gd name="T59" fmla="*/ 365 h 528"/>
                <a:gd name="T60" fmla="*/ 86 w 207"/>
                <a:gd name="T61" fmla="*/ 477 h 528"/>
                <a:gd name="T62" fmla="*/ 67 w 207"/>
                <a:gd name="T63" fmla="*/ 480 h 528"/>
                <a:gd name="T64" fmla="*/ 67 w 207"/>
                <a:gd name="T65" fmla="*/ 436 h 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7" h="528">
                  <a:moveTo>
                    <a:pt x="96" y="480"/>
                  </a:moveTo>
                  <a:lnTo>
                    <a:pt x="96" y="384"/>
                  </a:lnTo>
                  <a:lnTo>
                    <a:pt x="0" y="432"/>
                  </a:lnTo>
                  <a:lnTo>
                    <a:pt x="48" y="384"/>
                  </a:lnTo>
                  <a:lnTo>
                    <a:pt x="0" y="384"/>
                  </a:lnTo>
                  <a:lnTo>
                    <a:pt x="57" y="312"/>
                  </a:lnTo>
                  <a:lnTo>
                    <a:pt x="15" y="306"/>
                  </a:lnTo>
                  <a:lnTo>
                    <a:pt x="96" y="234"/>
                  </a:lnTo>
                  <a:lnTo>
                    <a:pt x="51" y="231"/>
                  </a:lnTo>
                  <a:lnTo>
                    <a:pt x="114" y="138"/>
                  </a:lnTo>
                  <a:lnTo>
                    <a:pt x="75" y="147"/>
                  </a:lnTo>
                  <a:lnTo>
                    <a:pt x="117" y="81"/>
                  </a:lnTo>
                  <a:lnTo>
                    <a:pt x="84" y="78"/>
                  </a:lnTo>
                  <a:lnTo>
                    <a:pt x="144" y="0"/>
                  </a:lnTo>
                  <a:lnTo>
                    <a:pt x="183" y="75"/>
                  </a:lnTo>
                  <a:lnTo>
                    <a:pt x="144" y="48"/>
                  </a:lnTo>
                  <a:lnTo>
                    <a:pt x="171" y="111"/>
                  </a:lnTo>
                  <a:lnTo>
                    <a:pt x="144" y="96"/>
                  </a:lnTo>
                  <a:lnTo>
                    <a:pt x="186" y="174"/>
                  </a:lnTo>
                  <a:lnTo>
                    <a:pt x="144" y="144"/>
                  </a:lnTo>
                  <a:lnTo>
                    <a:pt x="198" y="249"/>
                  </a:lnTo>
                  <a:lnTo>
                    <a:pt x="174" y="231"/>
                  </a:lnTo>
                  <a:lnTo>
                    <a:pt x="207" y="336"/>
                  </a:lnTo>
                  <a:lnTo>
                    <a:pt x="165" y="336"/>
                  </a:lnTo>
                  <a:lnTo>
                    <a:pt x="195" y="384"/>
                  </a:lnTo>
                  <a:lnTo>
                    <a:pt x="165" y="375"/>
                  </a:lnTo>
                  <a:lnTo>
                    <a:pt x="207" y="432"/>
                  </a:lnTo>
                  <a:lnTo>
                    <a:pt x="165" y="414"/>
                  </a:lnTo>
                  <a:lnTo>
                    <a:pt x="195" y="468"/>
                  </a:lnTo>
                  <a:lnTo>
                    <a:pt x="129" y="402"/>
                  </a:lnTo>
                  <a:lnTo>
                    <a:pt x="123" y="525"/>
                  </a:lnTo>
                  <a:lnTo>
                    <a:pt x="96" y="528"/>
                  </a:lnTo>
                  <a:lnTo>
                    <a:pt x="96" y="480"/>
                  </a:lnTo>
                  <a:close/>
                </a:path>
              </a:pathLst>
            </a:custGeom>
            <a:solidFill>
              <a:srgbClr val="00FF00"/>
            </a:solidFill>
            <a:ln w="3175" cap="flat" cmpd="sng">
              <a:solidFill>
                <a:srgbClr val="00FF0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5320" name="Freeform 30"/>
            <p:cNvSpPr>
              <a:spLocks/>
            </p:cNvSpPr>
            <p:nvPr/>
          </p:nvSpPr>
          <p:spPr bwMode="auto">
            <a:xfrm>
              <a:off x="816" y="2636"/>
              <a:ext cx="96" cy="384"/>
            </a:xfrm>
            <a:custGeom>
              <a:avLst/>
              <a:gdLst>
                <a:gd name="T0" fmla="*/ 45 w 207"/>
                <a:gd name="T1" fmla="*/ 349 h 528"/>
                <a:gd name="T2" fmla="*/ 45 w 207"/>
                <a:gd name="T3" fmla="*/ 279 h 528"/>
                <a:gd name="T4" fmla="*/ 0 w 207"/>
                <a:gd name="T5" fmla="*/ 314 h 528"/>
                <a:gd name="T6" fmla="*/ 22 w 207"/>
                <a:gd name="T7" fmla="*/ 279 h 528"/>
                <a:gd name="T8" fmla="*/ 0 w 207"/>
                <a:gd name="T9" fmla="*/ 279 h 528"/>
                <a:gd name="T10" fmla="*/ 26 w 207"/>
                <a:gd name="T11" fmla="*/ 227 h 528"/>
                <a:gd name="T12" fmla="*/ 7 w 207"/>
                <a:gd name="T13" fmla="*/ 223 h 528"/>
                <a:gd name="T14" fmla="*/ 45 w 207"/>
                <a:gd name="T15" fmla="*/ 170 h 528"/>
                <a:gd name="T16" fmla="*/ 24 w 207"/>
                <a:gd name="T17" fmla="*/ 168 h 528"/>
                <a:gd name="T18" fmla="*/ 53 w 207"/>
                <a:gd name="T19" fmla="*/ 100 h 528"/>
                <a:gd name="T20" fmla="*/ 35 w 207"/>
                <a:gd name="T21" fmla="*/ 107 h 528"/>
                <a:gd name="T22" fmla="*/ 54 w 207"/>
                <a:gd name="T23" fmla="*/ 59 h 528"/>
                <a:gd name="T24" fmla="*/ 39 w 207"/>
                <a:gd name="T25" fmla="*/ 57 h 528"/>
                <a:gd name="T26" fmla="*/ 67 w 207"/>
                <a:gd name="T27" fmla="*/ 0 h 528"/>
                <a:gd name="T28" fmla="*/ 85 w 207"/>
                <a:gd name="T29" fmla="*/ 55 h 528"/>
                <a:gd name="T30" fmla="*/ 67 w 207"/>
                <a:gd name="T31" fmla="*/ 35 h 528"/>
                <a:gd name="T32" fmla="*/ 79 w 207"/>
                <a:gd name="T33" fmla="*/ 81 h 528"/>
                <a:gd name="T34" fmla="*/ 67 w 207"/>
                <a:gd name="T35" fmla="*/ 70 h 528"/>
                <a:gd name="T36" fmla="*/ 86 w 207"/>
                <a:gd name="T37" fmla="*/ 127 h 528"/>
                <a:gd name="T38" fmla="*/ 67 w 207"/>
                <a:gd name="T39" fmla="*/ 105 h 528"/>
                <a:gd name="T40" fmla="*/ 92 w 207"/>
                <a:gd name="T41" fmla="*/ 181 h 528"/>
                <a:gd name="T42" fmla="*/ 81 w 207"/>
                <a:gd name="T43" fmla="*/ 168 h 528"/>
                <a:gd name="T44" fmla="*/ 96 w 207"/>
                <a:gd name="T45" fmla="*/ 244 h 528"/>
                <a:gd name="T46" fmla="*/ 77 w 207"/>
                <a:gd name="T47" fmla="*/ 244 h 528"/>
                <a:gd name="T48" fmla="*/ 90 w 207"/>
                <a:gd name="T49" fmla="*/ 279 h 528"/>
                <a:gd name="T50" fmla="*/ 77 w 207"/>
                <a:gd name="T51" fmla="*/ 273 h 528"/>
                <a:gd name="T52" fmla="*/ 96 w 207"/>
                <a:gd name="T53" fmla="*/ 314 h 528"/>
                <a:gd name="T54" fmla="*/ 77 w 207"/>
                <a:gd name="T55" fmla="*/ 301 h 528"/>
                <a:gd name="T56" fmla="*/ 90 w 207"/>
                <a:gd name="T57" fmla="*/ 340 h 528"/>
                <a:gd name="T58" fmla="*/ 60 w 207"/>
                <a:gd name="T59" fmla="*/ 292 h 528"/>
                <a:gd name="T60" fmla="*/ 57 w 207"/>
                <a:gd name="T61" fmla="*/ 382 h 528"/>
                <a:gd name="T62" fmla="*/ 45 w 207"/>
                <a:gd name="T63" fmla="*/ 384 h 528"/>
                <a:gd name="T64" fmla="*/ 45 w 207"/>
                <a:gd name="T65" fmla="*/ 349 h 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7" h="528">
                  <a:moveTo>
                    <a:pt x="96" y="480"/>
                  </a:moveTo>
                  <a:lnTo>
                    <a:pt x="96" y="384"/>
                  </a:lnTo>
                  <a:lnTo>
                    <a:pt x="0" y="432"/>
                  </a:lnTo>
                  <a:lnTo>
                    <a:pt x="48" y="384"/>
                  </a:lnTo>
                  <a:lnTo>
                    <a:pt x="0" y="384"/>
                  </a:lnTo>
                  <a:lnTo>
                    <a:pt x="57" y="312"/>
                  </a:lnTo>
                  <a:lnTo>
                    <a:pt x="15" y="306"/>
                  </a:lnTo>
                  <a:lnTo>
                    <a:pt x="96" y="234"/>
                  </a:lnTo>
                  <a:lnTo>
                    <a:pt x="51" y="231"/>
                  </a:lnTo>
                  <a:lnTo>
                    <a:pt x="114" y="138"/>
                  </a:lnTo>
                  <a:lnTo>
                    <a:pt x="75" y="147"/>
                  </a:lnTo>
                  <a:lnTo>
                    <a:pt x="117" y="81"/>
                  </a:lnTo>
                  <a:lnTo>
                    <a:pt x="84" y="78"/>
                  </a:lnTo>
                  <a:lnTo>
                    <a:pt x="144" y="0"/>
                  </a:lnTo>
                  <a:lnTo>
                    <a:pt x="183" y="75"/>
                  </a:lnTo>
                  <a:lnTo>
                    <a:pt x="144" y="48"/>
                  </a:lnTo>
                  <a:lnTo>
                    <a:pt x="171" y="111"/>
                  </a:lnTo>
                  <a:lnTo>
                    <a:pt x="144" y="96"/>
                  </a:lnTo>
                  <a:lnTo>
                    <a:pt x="186" y="174"/>
                  </a:lnTo>
                  <a:lnTo>
                    <a:pt x="144" y="144"/>
                  </a:lnTo>
                  <a:lnTo>
                    <a:pt x="198" y="249"/>
                  </a:lnTo>
                  <a:lnTo>
                    <a:pt x="174" y="231"/>
                  </a:lnTo>
                  <a:lnTo>
                    <a:pt x="207" y="336"/>
                  </a:lnTo>
                  <a:lnTo>
                    <a:pt x="165" y="336"/>
                  </a:lnTo>
                  <a:lnTo>
                    <a:pt x="195" y="384"/>
                  </a:lnTo>
                  <a:lnTo>
                    <a:pt x="165" y="375"/>
                  </a:lnTo>
                  <a:lnTo>
                    <a:pt x="207" y="432"/>
                  </a:lnTo>
                  <a:lnTo>
                    <a:pt x="165" y="414"/>
                  </a:lnTo>
                  <a:lnTo>
                    <a:pt x="195" y="468"/>
                  </a:lnTo>
                  <a:lnTo>
                    <a:pt x="129" y="402"/>
                  </a:lnTo>
                  <a:lnTo>
                    <a:pt x="123" y="525"/>
                  </a:lnTo>
                  <a:lnTo>
                    <a:pt x="96" y="528"/>
                  </a:lnTo>
                  <a:lnTo>
                    <a:pt x="96" y="480"/>
                  </a:lnTo>
                  <a:close/>
                </a:path>
              </a:pathLst>
            </a:custGeom>
            <a:solidFill>
              <a:srgbClr val="00FF00"/>
            </a:solidFill>
            <a:ln w="3175" cap="flat" cmpd="sng">
              <a:solidFill>
                <a:srgbClr val="00FF0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5321" name="Freeform 31"/>
            <p:cNvSpPr>
              <a:spLocks/>
            </p:cNvSpPr>
            <p:nvPr/>
          </p:nvSpPr>
          <p:spPr bwMode="auto">
            <a:xfrm>
              <a:off x="1008" y="2492"/>
              <a:ext cx="207" cy="528"/>
            </a:xfrm>
            <a:custGeom>
              <a:avLst/>
              <a:gdLst>
                <a:gd name="T0" fmla="*/ 96 w 207"/>
                <a:gd name="T1" fmla="*/ 480 h 528"/>
                <a:gd name="T2" fmla="*/ 96 w 207"/>
                <a:gd name="T3" fmla="*/ 384 h 528"/>
                <a:gd name="T4" fmla="*/ 0 w 207"/>
                <a:gd name="T5" fmla="*/ 432 h 528"/>
                <a:gd name="T6" fmla="*/ 48 w 207"/>
                <a:gd name="T7" fmla="*/ 384 h 528"/>
                <a:gd name="T8" fmla="*/ 0 w 207"/>
                <a:gd name="T9" fmla="*/ 384 h 528"/>
                <a:gd name="T10" fmla="*/ 57 w 207"/>
                <a:gd name="T11" fmla="*/ 312 h 528"/>
                <a:gd name="T12" fmla="*/ 15 w 207"/>
                <a:gd name="T13" fmla="*/ 306 h 528"/>
                <a:gd name="T14" fmla="*/ 96 w 207"/>
                <a:gd name="T15" fmla="*/ 234 h 528"/>
                <a:gd name="T16" fmla="*/ 51 w 207"/>
                <a:gd name="T17" fmla="*/ 231 h 528"/>
                <a:gd name="T18" fmla="*/ 114 w 207"/>
                <a:gd name="T19" fmla="*/ 138 h 528"/>
                <a:gd name="T20" fmla="*/ 75 w 207"/>
                <a:gd name="T21" fmla="*/ 147 h 528"/>
                <a:gd name="T22" fmla="*/ 117 w 207"/>
                <a:gd name="T23" fmla="*/ 81 h 528"/>
                <a:gd name="T24" fmla="*/ 84 w 207"/>
                <a:gd name="T25" fmla="*/ 78 h 528"/>
                <a:gd name="T26" fmla="*/ 144 w 207"/>
                <a:gd name="T27" fmla="*/ 0 h 528"/>
                <a:gd name="T28" fmla="*/ 183 w 207"/>
                <a:gd name="T29" fmla="*/ 75 h 528"/>
                <a:gd name="T30" fmla="*/ 144 w 207"/>
                <a:gd name="T31" fmla="*/ 48 h 528"/>
                <a:gd name="T32" fmla="*/ 171 w 207"/>
                <a:gd name="T33" fmla="*/ 111 h 528"/>
                <a:gd name="T34" fmla="*/ 144 w 207"/>
                <a:gd name="T35" fmla="*/ 96 h 528"/>
                <a:gd name="T36" fmla="*/ 186 w 207"/>
                <a:gd name="T37" fmla="*/ 174 h 528"/>
                <a:gd name="T38" fmla="*/ 144 w 207"/>
                <a:gd name="T39" fmla="*/ 144 h 528"/>
                <a:gd name="T40" fmla="*/ 198 w 207"/>
                <a:gd name="T41" fmla="*/ 249 h 528"/>
                <a:gd name="T42" fmla="*/ 174 w 207"/>
                <a:gd name="T43" fmla="*/ 231 h 528"/>
                <a:gd name="T44" fmla="*/ 207 w 207"/>
                <a:gd name="T45" fmla="*/ 336 h 528"/>
                <a:gd name="T46" fmla="*/ 165 w 207"/>
                <a:gd name="T47" fmla="*/ 336 h 528"/>
                <a:gd name="T48" fmla="*/ 195 w 207"/>
                <a:gd name="T49" fmla="*/ 384 h 528"/>
                <a:gd name="T50" fmla="*/ 165 w 207"/>
                <a:gd name="T51" fmla="*/ 375 h 528"/>
                <a:gd name="T52" fmla="*/ 207 w 207"/>
                <a:gd name="T53" fmla="*/ 432 h 528"/>
                <a:gd name="T54" fmla="*/ 165 w 207"/>
                <a:gd name="T55" fmla="*/ 414 h 528"/>
                <a:gd name="T56" fmla="*/ 195 w 207"/>
                <a:gd name="T57" fmla="*/ 468 h 528"/>
                <a:gd name="T58" fmla="*/ 129 w 207"/>
                <a:gd name="T59" fmla="*/ 402 h 528"/>
                <a:gd name="T60" fmla="*/ 123 w 207"/>
                <a:gd name="T61" fmla="*/ 525 h 528"/>
                <a:gd name="T62" fmla="*/ 96 w 207"/>
                <a:gd name="T63" fmla="*/ 528 h 528"/>
                <a:gd name="T64" fmla="*/ 96 w 207"/>
                <a:gd name="T65" fmla="*/ 480 h 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7" h="528">
                  <a:moveTo>
                    <a:pt x="96" y="480"/>
                  </a:moveTo>
                  <a:lnTo>
                    <a:pt x="96" y="384"/>
                  </a:lnTo>
                  <a:lnTo>
                    <a:pt x="0" y="432"/>
                  </a:lnTo>
                  <a:lnTo>
                    <a:pt x="48" y="384"/>
                  </a:lnTo>
                  <a:lnTo>
                    <a:pt x="0" y="384"/>
                  </a:lnTo>
                  <a:lnTo>
                    <a:pt x="57" y="312"/>
                  </a:lnTo>
                  <a:lnTo>
                    <a:pt x="15" y="306"/>
                  </a:lnTo>
                  <a:lnTo>
                    <a:pt x="96" y="234"/>
                  </a:lnTo>
                  <a:lnTo>
                    <a:pt x="51" y="231"/>
                  </a:lnTo>
                  <a:lnTo>
                    <a:pt x="114" y="138"/>
                  </a:lnTo>
                  <a:lnTo>
                    <a:pt x="75" y="147"/>
                  </a:lnTo>
                  <a:lnTo>
                    <a:pt x="117" y="81"/>
                  </a:lnTo>
                  <a:lnTo>
                    <a:pt x="84" y="78"/>
                  </a:lnTo>
                  <a:lnTo>
                    <a:pt x="144" y="0"/>
                  </a:lnTo>
                  <a:lnTo>
                    <a:pt x="183" y="75"/>
                  </a:lnTo>
                  <a:lnTo>
                    <a:pt x="144" y="48"/>
                  </a:lnTo>
                  <a:lnTo>
                    <a:pt x="171" y="111"/>
                  </a:lnTo>
                  <a:lnTo>
                    <a:pt x="144" y="96"/>
                  </a:lnTo>
                  <a:lnTo>
                    <a:pt x="186" y="174"/>
                  </a:lnTo>
                  <a:lnTo>
                    <a:pt x="144" y="144"/>
                  </a:lnTo>
                  <a:lnTo>
                    <a:pt x="198" y="249"/>
                  </a:lnTo>
                  <a:lnTo>
                    <a:pt x="174" y="231"/>
                  </a:lnTo>
                  <a:lnTo>
                    <a:pt x="207" y="336"/>
                  </a:lnTo>
                  <a:lnTo>
                    <a:pt x="165" y="336"/>
                  </a:lnTo>
                  <a:lnTo>
                    <a:pt x="195" y="384"/>
                  </a:lnTo>
                  <a:lnTo>
                    <a:pt x="165" y="375"/>
                  </a:lnTo>
                  <a:lnTo>
                    <a:pt x="207" y="432"/>
                  </a:lnTo>
                  <a:lnTo>
                    <a:pt x="165" y="414"/>
                  </a:lnTo>
                  <a:lnTo>
                    <a:pt x="195" y="468"/>
                  </a:lnTo>
                  <a:lnTo>
                    <a:pt x="129" y="402"/>
                  </a:lnTo>
                  <a:lnTo>
                    <a:pt x="123" y="525"/>
                  </a:lnTo>
                  <a:lnTo>
                    <a:pt x="96" y="528"/>
                  </a:lnTo>
                  <a:lnTo>
                    <a:pt x="96" y="480"/>
                  </a:lnTo>
                  <a:close/>
                </a:path>
              </a:pathLst>
            </a:custGeom>
            <a:solidFill>
              <a:srgbClr val="00FF00"/>
            </a:solidFill>
            <a:ln w="3175" cap="flat" cmpd="sng">
              <a:solidFill>
                <a:srgbClr val="00FF0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5322" name="Freeform 32"/>
            <p:cNvSpPr>
              <a:spLocks/>
            </p:cNvSpPr>
            <p:nvPr/>
          </p:nvSpPr>
          <p:spPr bwMode="auto">
            <a:xfrm>
              <a:off x="1248" y="2492"/>
              <a:ext cx="192" cy="480"/>
            </a:xfrm>
            <a:custGeom>
              <a:avLst/>
              <a:gdLst>
                <a:gd name="T0" fmla="*/ 89 w 207"/>
                <a:gd name="T1" fmla="*/ 436 h 528"/>
                <a:gd name="T2" fmla="*/ 89 w 207"/>
                <a:gd name="T3" fmla="*/ 349 h 528"/>
                <a:gd name="T4" fmla="*/ 0 w 207"/>
                <a:gd name="T5" fmla="*/ 393 h 528"/>
                <a:gd name="T6" fmla="*/ 45 w 207"/>
                <a:gd name="T7" fmla="*/ 349 h 528"/>
                <a:gd name="T8" fmla="*/ 0 w 207"/>
                <a:gd name="T9" fmla="*/ 349 h 528"/>
                <a:gd name="T10" fmla="*/ 53 w 207"/>
                <a:gd name="T11" fmla="*/ 284 h 528"/>
                <a:gd name="T12" fmla="*/ 14 w 207"/>
                <a:gd name="T13" fmla="*/ 278 h 528"/>
                <a:gd name="T14" fmla="*/ 89 w 207"/>
                <a:gd name="T15" fmla="*/ 213 h 528"/>
                <a:gd name="T16" fmla="*/ 47 w 207"/>
                <a:gd name="T17" fmla="*/ 210 h 528"/>
                <a:gd name="T18" fmla="*/ 106 w 207"/>
                <a:gd name="T19" fmla="*/ 125 h 528"/>
                <a:gd name="T20" fmla="*/ 70 w 207"/>
                <a:gd name="T21" fmla="*/ 134 h 528"/>
                <a:gd name="T22" fmla="*/ 109 w 207"/>
                <a:gd name="T23" fmla="*/ 74 h 528"/>
                <a:gd name="T24" fmla="*/ 78 w 207"/>
                <a:gd name="T25" fmla="*/ 71 h 528"/>
                <a:gd name="T26" fmla="*/ 134 w 207"/>
                <a:gd name="T27" fmla="*/ 0 h 528"/>
                <a:gd name="T28" fmla="*/ 170 w 207"/>
                <a:gd name="T29" fmla="*/ 68 h 528"/>
                <a:gd name="T30" fmla="*/ 134 w 207"/>
                <a:gd name="T31" fmla="*/ 44 h 528"/>
                <a:gd name="T32" fmla="*/ 159 w 207"/>
                <a:gd name="T33" fmla="*/ 101 h 528"/>
                <a:gd name="T34" fmla="*/ 134 w 207"/>
                <a:gd name="T35" fmla="*/ 87 h 528"/>
                <a:gd name="T36" fmla="*/ 173 w 207"/>
                <a:gd name="T37" fmla="*/ 158 h 528"/>
                <a:gd name="T38" fmla="*/ 134 w 207"/>
                <a:gd name="T39" fmla="*/ 131 h 528"/>
                <a:gd name="T40" fmla="*/ 184 w 207"/>
                <a:gd name="T41" fmla="*/ 226 h 528"/>
                <a:gd name="T42" fmla="*/ 161 w 207"/>
                <a:gd name="T43" fmla="*/ 210 h 528"/>
                <a:gd name="T44" fmla="*/ 192 w 207"/>
                <a:gd name="T45" fmla="*/ 305 h 528"/>
                <a:gd name="T46" fmla="*/ 153 w 207"/>
                <a:gd name="T47" fmla="*/ 305 h 528"/>
                <a:gd name="T48" fmla="*/ 181 w 207"/>
                <a:gd name="T49" fmla="*/ 349 h 528"/>
                <a:gd name="T50" fmla="*/ 153 w 207"/>
                <a:gd name="T51" fmla="*/ 341 h 528"/>
                <a:gd name="T52" fmla="*/ 192 w 207"/>
                <a:gd name="T53" fmla="*/ 393 h 528"/>
                <a:gd name="T54" fmla="*/ 153 w 207"/>
                <a:gd name="T55" fmla="*/ 376 h 528"/>
                <a:gd name="T56" fmla="*/ 181 w 207"/>
                <a:gd name="T57" fmla="*/ 425 h 528"/>
                <a:gd name="T58" fmla="*/ 120 w 207"/>
                <a:gd name="T59" fmla="*/ 365 h 528"/>
                <a:gd name="T60" fmla="*/ 114 w 207"/>
                <a:gd name="T61" fmla="*/ 477 h 528"/>
                <a:gd name="T62" fmla="*/ 89 w 207"/>
                <a:gd name="T63" fmla="*/ 480 h 528"/>
                <a:gd name="T64" fmla="*/ 89 w 207"/>
                <a:gd name="T65" fmla="*/ 436 h 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7" h="528">
                  <a:moveTo>
                    <a:pt x="96" y="480"/>
                  </a:moveTo>
                  <a:lnTo>
                    <a:pt x="96" y="384"/>
                  </a:lnTo>
                  <a:lnTo>
                    <a:pt x="0" y="432"/>
                  </a:lnTo>
                  <a:lnTo>
                    <a:pt x="48" y="384"/>
                  </a:lnTo>
                  <a:lnTo>
                    <a:pt x="0" y="384"/>
                  </a:lnTo>
                  <a:lnTo>
                    <a:pt x="57" y="312"/>
                  </a:lnTo>
                  <a:lnTo>
                    <a:pt x="15" y="306"/>
                  </a:lnTo>
                  <a:lnTo>
                    <a:pt x="96" y="234"/>
                  </a:lnTo>
                  <a:lnTo>
                    <a:pt x="51" y="231"/>
                  </a:lnTo>
                  <a:lnTo>
                    <a:pt x="114" y="138"/>
                  </a:lnTo>
                  <a:lnTo>
                    <a:pt x="75" y="147"/>
                  </a:lnTo>
                  <a:lnTo>
                    <a:pt x="117" y="81"/>
                  </a:lnTo>
                  <a:lnTo>
                    <a:pt x="84" y="78"/>
                  </a:lnTo>
                  <a:lnTo>
                    <a:pt x="144" y="0"/>
                  </a:lnTo>
                  <a:lnTo>
                    <a:pt x="183" y="75"/>
                  </a:lnTo>
                  <a:lnTo>
                    <a:pt x="144" y="48"/>
                  </a:lnTo>
                  <a:lnTo>
                    <a:pt x="171" y="111"/>
                  </a:lnTo>
                  <a:lnTo>
                    <a:pt x="144" y="96"/>
                  </a:lnTo>
                  <a:lnTo>
                    <a:pt x="186" y="174"/>
                  </a:lnTo>
                  <a:lnTo>
                    <a:pt x="144" y="144"/>
                  </a:lnTo>
                  <a:lnTo>
                    <a:pt x="198" y="249"/>
                  </a:lnTo>
                  <a:lnTo>
                    <a:pt x="174" y="231"/>
                  </a:lnTo>
                  <a:lnTo>
                    <a:pt x="207" y="336"/>
                  </a:lnTo>
                  <a:lnTo>
                    <a:pt x="165" y="336"/>
                  </a:lnTo>
                  <a:lnTo>
                    <a:pt x="195" y="384"/>
                  </a:lnTo>
                  <a:lnTo>
                    <a:pt x="165" y="375"/>
                  </a:lnTo>
                  <a:lnTo>
                    <a:pt x="207" y="432"/>
                  </a:lnTo>
                  <a:lnTo>
                    <a:pt x="165" y="414"/>
                  </a:lnTo>
                  <a:lnTo>
                    <a:pt x="195" y="468"/>
                  </a:lnTo>
                  <a:lnTo>
                    <a:pt x="129" y="402"/>
                  </a:lnTo>
                  <a:lnTo>
                    <a:pt x="123" y="525"/>
                  </a:lnTo>
                  <a:lnTo>
                    <a:pt x="96" y="528"/>
                  </a:lnTo>
                  <a:lnTo>
                    <a:pt x="96" y="480"/>
                  </a:lnTo>
                  <a:close/>
                </a:path>
              </a:pathLst>
            </a:custGeom>
            <a:solidFill>
              <a:srgbClr val="00FF00"/>
            </a:solidFill>
            <a:ln w="3175" cap="flat" cmpd="sng">
              <a:solidFill>
                <a:srgbClr val="00FF0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5323" name="Freeform 33" descr="Light upward diagonal"/>
            <p:cNvSpPr>
              <a:spLocks/>
            </p:cNvSpPr>
            <p:nvPr/>
          </p:nvSpPr>
          <p:spPr bwMode="auto">
            <a:xfrm>
              <a:off x="96" y="2924"/>
              <a:ext cx="5520" cy="192"/>
            </a:xfrm>
            <a:custGeom>
              <a:avLst/>
              <a:gdLst>
                <a:gd name="T0" fmla="*/ 0 w 5520"/>
                <a:gd name="T1" fmla="*/ 96 h 192"/>
                <a:gd name="T2" fmla="*/ 4080 w 5520"/>
                <a:gd name="T3" fmla="*/ 96 h 192"/>
                <a:gd name="T4" fmla="*/ 4272 w 5520"/>
                <a:gd name="T5" fmla="*/ 0 h 192"/>
                <a:gd name="T6" fmla="*/ 5520 w 5520"/>
                <a:gd name="T7" fmla="*/ 0 h 192"/>
                <a:gd name="T8" fmla="*/ 5520 w 5520"/>
                <a:gd name="T9" fmla="*/ 96 h 192"/>
                <a:gd name="T10" fmla="*/ 4272 w 5520"/>
                <a:gd name="T11" fmla="*/ 96 h 192"/>
                <a:gd name="T12" fmla="*/ 4080 w 5520"/>
                <a:gd name="T13" fmla="*/ 192 h 192"/>
                <a:gd name="T14" fmla="*/ 0 w 5520"/>
                <a:gd name="T15" fmla="*/ 192 h 192"/>
                <a:gd name="T16" fmla="*/ 0 w 5520"/>
                <a:gd name="T17" fmla="*/ 96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20" h="192">
                  <a:moveTo>
                    <a:pt x="0" y="96"/>
                  </a:moveTo>
                  <a:lnTo>
                    <a:pt x="4080" y="96"/>
                  </a:lnTo>
                  <a:lnTo>
                    <a:pt x="4272" y="0"/>
                  </a:lnTo>
                  <a:lnTo>
                    <a:pt x="5520" y="0"/>
                  </a:lnTo>
                  <a:lnTo>
                    <a:pt x="5520" y="96"/>
                  </a:lnTo>
                  <a:lnTo>
                    <a:pt x="4272" y="96"/>
                  </a:lnTo>
                  <a:lnTo>
                    <a:pt x="4080" y="192"/>
                  </a:lnTo>
                  <a:lnTo>
                    <a:pt x="0" y="192"/>
                  </a:lnTo>
                  <a:lnTo>
                    <a:pt x="0" y="96"/>
                  </a:lnTo>
                  <a:close/>
                </a:path>
              </a:pathLst>
            </a:custGeom>
            <a:pattFill prst="ltUpDiag">
              <a:fgClr>
                <a:srgbClr val="CC3300"/>
              </a:fgClr>
              <a:bgClr>
                <a:schemeClr val="tx1"/>
              </a:bgClr>
            </a:pattFill>
            <a:ln w="25400" cap="flat" cmpd="sng">
              <a:solidFill>
                <a:srgbClr val="CC330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6" name="Group 34"/>
          <p:cNvGrpSpPr>
            <a:grpSpLocks/>
          </p:cNvGrpSpPr>
          <p:nvPr/>
        </p:nvGrpSpPr>
        <p:grpSpPr bwMode="auto">
          <a:xfrm>
            <a:off x="2743200" y="3860800"/>
            <a:ext cx="3709988" cy="1092200"/>
            <a:chOff x="1728" y="2197"/>
            <a:chExt cx="2337" cy="688"/>
          </a:xfrm>
        </p:grpSpPr>
        <p:sp>
          <p:nvSpPr>
            <p:cNvPr id="55315" name="Freeform 35"/>
            <p:cNvSpPr>
              <a:spLocks/>
            </p:cNvSpPr>
            <p:nvPr/>
          </p:nvSpPr>
          <p:spPr bwMode="auto">
            <a:xfrm>
              <a:off x="1728" y="2504"/>
              <a:ext cx="2337" cy="381"/>
            </a:xfrm>
            <a:custGeom>
              <a:avLst/>
              <a:gdLst>
                <a:gd name="T0" fmla="*/ 0 w 2337"/>
                <a:gd name="T1" fmla="*/ 324 h 381"/>
                <a:gd name="T2" fmla="*/ 2112 w 2337"/>
                <a:gd name="T3" fmla="*/ 324 h 381"/>
                <a:gd name="T4" fmla="*/ 2070 w 2337"/>
                <a:gd name="T5" fmla="*/ 381 h 381"/>
                <a:gd name="T6" fmla="*/ 2337 w 2337"/>
                <a:gd name="T7" fmla="*/ 309 h 381"/>
                <a:gd name="T8" fmla="*/ 2061 w 2337"/>
                <a:gd name="T9" fmla="*/ 201 h 381"/>
                <a:gd name="T10" fmla="*/ 2109 w 2337"/>
                <a:gd name="T11" fmla="*/ 258 h 381"/>
                <a:gd name="T12" fmla="*/ 1260 w 2337"/>
                <a:gd name="T13" fmla="*/ 279 h 381"/>
                <a:gd name="T14" fmla="*/ 1344 w 2337"/>
                <a:gd name="T15" fmla="*/ 258 h 381"/>
                <a:gd name="T16" fmla="*/ 1392 w 2337"/>
                <a:gd name="T17" fmla="*/ 228 h 381"/>
                <a:gd name="T18" fmla="*/ 1437 w 2337"/>
                <a:gd name="T19" fmla="*/ 201 h 381"/>
                <a:gd name="T20" fmla="*/ 1467 w 2337"/>
                <a:gd name="T21" fmla="*/ 174 h 381"/>
                <a:gd name="T22" fmla="*/ 1491 w 2337"/>
                <a:gd name="T23" fmla="*/ 132 h 381"/>
                <a:gd name="T24" fmla="*/ 1512 w 2337"/>
                <a:gd name="T25" fmla="*/ 111 h 381"/>
                <a:gd name="T26" fmla="*/ 1560 w 2337"/>
                <a:gd name="T27" fmla="*/ 122 h 381"/>
                <a:gd name="T28" fmla="*/ 1460 w 2337"/>
                <a:gd name="T29" fmla="*/ 0 h 381"/>
                <a:gd name="T30" fmla="*/ 1353 w 2337"/>
                <a:gd name="T31" fmla="*/ 117 h 381"/>
                <a:gd name="T32" fmla="*/ 1407 w 2337"/>
                <a:gd name="T33" fmla="*/ 102 h 381"/>
                <a:gd name="T34" fmla="*/ 1412 w 2337"/>
                <a:gd name="T35" fmla="*/ 126 h 381"/>
                <a:gd name="T36" fmla="*/ 1401 w 2337"/>
                <a:gd name="T37" fmla="*/ 161 h 381"/>
                <a:gd name="T38" fmla="*/ 1374 w 2337"/>
                <a:gd name="T39" fmla="*/ 192 h 381"/>
                <a:gd name="T40" fmla="*/ 1332 w 2337"/>
                <a:gd name="T41" fmla="*/ 221 h 381"/>
                <a:gd name="T42" fmla="*/ 1296 w 2337"/>
                <a:gd name="T43" fmla="*/ 237 h 381"/>
                <a:gd name="T44" fmla="*/ 1242 w 2337"/>
                <a:gd name="T45" fmla="*/ 258 h 381"/>
                <a:gd name="T46" fmla="*/ 1190 w 2337"/>
                <a:gd name="T47" fmla="*/ 276 h 381"/>
                <a:gd name="T48" fmla="*/ 1151 w 2337"/>
                <a:gd name="T49" fmla="*/ 281 h 381"/>
                <a:gd name="T50" fmla="*/ 1089 w 2337"/>
                <a:gd name="T51" fmla="*/ 282 h 381"/>
                <a:gd name="T52" fmla="*/ 0 w 2337"/>
                <a:gd name="T53" fmla="*/ 324 h 38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37" h="381">
                  <a:moveTo>
                    <a:pt x="0" y="324"/>
                  </a:moveTo>
                  <a:lnTo>
                    <a:pt x="2112" y="324"/>
                  </a:lnTo>
                  <a:lnTo>
                    <a:pt x="2070" y="381"/>
                  </a:lnTo>
                  <a:lnTo>
                    <a:pt x="2337" y="309"/>
                  </a:lnTo>
                  <a:lnTo>
                    <a:pt x="2061" y="201"/>
                  </a:lnTo>
                  <a:lnTo>
                    <a:pt x="2109" y="258"/>
                  </a:lnTo>
                  <a:lnTo>
                    <a:pt x="1260" y="279"/>
                  </a:lnTo>
                  <a:lnTo>
                    <a:pt x="1344" y="258"/>
                  </a:lnTo>
                  <a:lnTo>
                    <a:pt x="1392" y="228"/>
                  </a:lnTo>
                  <a:lnTo>
                    <a:pt x="1437" y="201"/>
                  </a:lnTo>
                  <a:lnTo>
                    <a:pt x="1467" y="174"/>
                  </a:lnTo>
                  <a:lnTo>
                    <a:pt x="1491" y="132"/>
                  </a:lnTo>
                  <a:lnTo>
                    <a:pt x="1512" y="111"/>
                  </a:lnTo>
                  <a:lnTo>
                    <a:pt x="1560" y="122"/>
                  </a:lnTo>
                  <a:lnTo>
                    <a:pt x="1460" y="0"/>
                  </a:lnTo>
                  <a:lnTo>
                    <a:pt x="1353" y="117"/>
                  </a:lnTo>
                  <a:lnTo>
                    <a:pt x="1407" y="102"/>
                  </a:lnTo>
                  <a:lnTo>
                    <a:pt x="1412" y="126"/>
                  </a:lnTo>
                  <a:lnTo>
                    <a:pt x="1401" y="161"/>
                  </a:lnTo>
                  <a:lnTo>
                    <a:pt x="1374" y="192"/>
                  </a:lnTo>
                  <a:lnTo>
                    <a:pt x="1332" y="221"/>
                  </a:lnTo>
                  <a:lnTo>
                    <a:pt x="1296" y="237"/>
                  </a:lnTo>
                  <a:lnTo>
                    <a:pt x="1242" y="258"/>
                  </a:lnTo>
                  <a:lnTo>
                    <a:pt x="1190" y="276"/>
                  </a:lnTo>
                  <a:lnTo>
                    <a:pt x="1151" y="281"/>
                  </a:lnTo>
                  <a:lnTo>
                    <a:pt x="1089" y="282"/>
                  </a:lnTo>
                  <a:lnTo>
                    <a:pt x="0" y="324"/>
                  </a:lnTo>
                  <a:close/>
                </a:path>
              </a:pathLst>
            </a:custGeom>
            <a:solidFill>
              <a:schemeClr val="tx1"/>
            </a:solidFill>
            <a:ln>
              <a:noFill/>
            </a:ln>
            <a:effectLst/>
            <a:extLst>
              <a:ext uri="{91240B29-F687-4F45-9708-019B960494DF}">
                <a14:hiddenLine xmlns:a14="http://schemas.microsoft.com/office/drawing/2010/main" w="3175" cap="flat" cmpd="sng">
                  <a:solidFill>
                    <a:schemeClr val="folHlink"/>
                  </a:solidFill>
                  <a:prstDash val="solid"/>
                  <a:round/>
                  <a:headEnd type="none" w="med" len="me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5316" name="Text Box 36"/>
            <p:cNvSpPr txBox="1">
              <a:spLocks noChangeArrowheads="1"/>
            </p:cNvSpPr>
            <p:nvPr/>
          </p:nvSpPr>
          <p:spPr bwMode="auto">
            <a:xfrm>
              <a:off x="2439" y="2197"/>
              <a:ext cx="15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dirty="0">
                  <a:solidFill>
                    <a:schemeClr val="bg1"/>
                  </a:solidFill>
                  <a:effectLst>
                    <a:outerShdw blurRad="38100" dist="38100" dir="2700000" algn="tl">
                      <a:srgbClr val="000000">
                        <a:alpha val="43137"/>
                      </a:srgbClr>
                    </a:outerShdw>
                  </a:effectLst>
                  <a:latin typeface="Arial" panose="020B0604020202020204" pitchFamily="34" charset="0"/>
                </a:rPr>
                <a:t>EVAPORATION</a:t>
              </a:r>
            </a:p>
          </p:txBody>
        </p:sp>
      </p:grpSp>
      <p:sp>
        <p:nvSpPr>
          <p:cNvPr id="55312" name="Text Box 39"/>
          <p:cNvSpPr txBox="1">
            <a:spLocks noChangeArrowheads="1"/>
          </p:cNvSpPr>
          <p:nvPr/>
        </p:nvSpPr>
        <p:spPr bwMode="auto">
          <a:xfrm>
            <a:off x="304800" y="5334000"/>
            <a:ext cx="8340745" cy="52322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folHlink"/>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sz="2800" b="0" dirty="0">
                <a:solidFill>
                  <a:schemeClr val="bg1"/>
                </a:solidFill>
                <a:effectLst>
                  <a:outerShdw blurRad="38100" dist="38100" dir="2700000" algn="tl">
                    <a:srgbClr val="000000">
                      <a:alpha val="43137"/>
                    </a:srgbClr>
                  </a:outerShdw>
                </a:effectLst>
                <a:latin typeface="Arial" panose="020B0604020202020204" pitchFamily="34" charset="0"/>
              </a:rPr>
              <a:t>Maximum snow transport distance is about 2 miles.</a:t>
            </a:r>
          </a:p>
        </p:txBody>
      </p:sp>
      <p:pic>
        <p:nvPicPr>
          <p:cNvPr id="55309" name="Picture 43" descr="suburban mod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9000" y="4443413"/>
            <a:ext cx="619125"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2400" y="152400"/>
            <a:ext cx="6629400"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rPr>
              <a:t>Snow shrinks as it blows</a:t>
            </a:r>
          </a:p>
        </p:txBody>
      </p:sp>
      <p:sp>
        <p:nvSpPr>
          <p:cNvPr id="35" name="Isosceles Triangle 34"/>
          <p:cNvSpPr/>
          <p:nvPr/>
        </p:nvSpPr>
        <p:spPr>
          <a:xfrm>
            <a:off x="7661910" y="188529"/>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5-Point Star 35"/>
          <p:cNvSpPr/>
          <p:nvPr/>
        </p:nvSpPr>
        <p:spPr>
          <a:xfrm>
            <a:off x="8376501" y="112986"/>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Oval 36"/>
          <p:cNvSpPr/>
          <p:nvPr/>
        </p:nvSpPr>
        <p:spPr>
          <a:xfrm>
            <a:off x="6915726" y="201543"/>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38" name="Picture 3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35133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9260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4"/>
                                        </p:tgtEl>
                                        <p:attrNameLst>
                                          <p:attrName>style.visibility</p:attrName>
                                        </p:attrNameLst>
                                      </p:cBhvr>
                                      <p:to>
                                        <p:strVal val="visible"/>
                                      </p:to>
                                    </p:set>
                                  </p:childTnLst>
                                </p:cTn>
                              </p:par>
                            </p:childTnLst>
                          </p:cTn>
                        </p:par>
                        <p:par>
                          <p:cTn id="13" fill="hold" nodeType="afterGroup">
                            <p:stCondLst>
                              <p:cond delay="1500"/>
                            </p:stCondLst>
                            <p:childTnLst>
                              <p:par>
                                <p:cTn id="14" presetID="2" presetClass="entr" presetSubtype="8" fill="hold" grpId="0" nodeType="afterEffect">
                                  <p:stCondLst>
                                    <p:cond delay="0"/>
                                  </p:stCondLst>
                                  <p:childTnLst>
                                    <p:set>
                                      <p:cBhvr>
                                        <p:cTn id="15" dur="1" fill="hold">
                                          <p:stCondLst>
                                            <p:cond delay="0"/>
                                          </p:stCondLst>
                                        </p:cTn>
                                        <p:tgtEl>
                                          <p:spTgt spid="792578"/>
                                        </p:tgtEl>
                                        <p:attrNameLst>
                                          <p:attrName>style.visibility</p:attrName>
                                        </p:attrNameLst>
                                      </p:cBhvr>
                                      <p:to>
                                        <p:strVal val="visible"/>
                                      </p:to>
                                    </p:set>
                                    <p:anim calcmode="lin" valueType="num">
                                      <p:cBhvr additive="base">
                                        <p:cTn id="16" dur="500" fill="hold"/>
                                        <p:tgtEl>
                                          <p:spTgt spid="792578"/>
                                        </p:tgtEl>
                                        <p:attrNameLst>
                                          <p:attrName>ppt_x</p:attrName>
                                        </p:attrNameLst>
                                      </p:cBhvr>
                                      <p:tavLst>
                                        <p:tav tm="0">
                                          <p:val>
                                            <p:strVal val="0-#ppt_w/2"/>
                                          </p:val>
                                        </p:tav>
                                        <p:tav tm="100000">
                                          <p:val>
                                            <p:strVal val="#ppt_x"/>
                                          </p:val>
                                        </p:tav>
                                      </p:tavLst>
                                    </p:anim>
                                    <p:anim calcmode="lin" valueType="num">
                                      <p:cBhvr additive="base">
                                        <p:cTn id="17" dur="500" fill="hold"/>
                                        <p:tgtEl>
                                          <p:spTgt spid="79257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792587"/>
                                        </p:tgtEl>
                                        <p:attrNameLst>
                                          <p:attrName>style.visibility</p:attrName>
                                        </p:attrNameLst>
                                      </p:cBhvr>
                                      <p:to>
                                        <p:strVal val="visible"/>
                                      </p:to>
                                    </p:set>
                                  </p:childTnLst>
                                </p:cTn>
                              </p:par>
                            </p:childTnLst>
                          </p:cTn>
                        </p:par>
                        <p:par>
                          <p:cTn id="21" fill="hold" nodeType="afterGroup">
                            <p:stCondLst>
                              <p:cond delay="2500"/>
                            </p:stCondLst>
                            <p:childTnLst>
                              <p:par>
                                <p:cTn id="22" presetID="1" presetClass="entr" presetSubtype="0" fill="hold" grpId="0" nodeType="afterEffect">
                                  <p:stCondLst>
                                    <p:cond delay="0"/>
                                  </p:stCondLst>
                                  <p:childTnLst>
                                    <p:set>
                                      <p:cBhvr>
                                        <p:cTn id="23" dur="1" fill="hold">
                                          <p:stCondLst>
                                            <p:cond delay="499"/>
                                          </p:stCondLst>
                                        </p:cTn>
                                        <p:tgtEl>
                                          <p:spTgt spid="792588"/>
                                        </p:tgtEl>
                                        <p:attrNameLst>
                                          <p:attrName>style.visibility</p:attrName>
                                        </p:attrNameLst>
                                      </p:cBhvr>
                                      <p:to>
                                        <p:strVal val="visible"/>
                                      </p:to>
                                    </p:set>
                                  </p:childTnLst>
                                </p:cTn>
                              </p:par>
                            </p:childTnLst>
                          </p:cTn>
                        </p:par>
                        <p:par>
                          <p:cTn id="24" fill="hold" nodeType="afterGroup">
                            <p:stCondLst>
                              <p:cond delay="3000"/>
                            </p:stCondLst>
                            <p:childTnLst>
                              <p:par>
                                <p:cTn id="25" presetID="2" presetClass="entr" presetSubtype="1"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3500"/>
                            </p:stCondLst>
                            <p:childTnLst>
                              <p:par>
                                <p:cTn id="30" presetID="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0-#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578" grpId="0" animBg="1"/>
      <p:bldP spid="792587" grpId="0" animBg="1"/>
      <p:bldP spid="792588" grpId="0" animBg="1"/>
      <p:bldP spid="79260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a:xfrm>
            <a:off x="457200" y="1193800"/>
            <a:ext cx="8229600" cy="5207000"/>
          </a:xfrm>
        </p:spPr>
        <p:txBody>
          <a:bodyPr>
            <a:normAutofit/>
          </a:bodyPr>
          <a:lstStyle/>
          <a:p>
            <a:pPr>
              <a:buNone/>
            </a:pPr>
            <a:r>
              <a:rPr lang="en-US" sz="3600" dirty="0"/>
              <a:t>Wind-blown snow particles ________ in size.</a:t>
            </a:r>
            <a:endParaRPr lang="en-US" sz="3600" dirty="0">
              <a:solidFill>
                <a:schemeClr val="tx2">
                  <a:lumMod val="75000"/>
                </a:schemeClr>
              </a:solidFill>
            </a:endParaRPr>
          </a:p>
          <a:p>
            <a:endParaRPr lang="en-US" sz="3600" dirty="0"/>
          </a:p>
          <a:p>
            <a:pPr marL="574675" indent="-574675">
              <a:buAutoNum type="alphaUcPeriod"/>
            </a:pPr>
            <a:r>
              <a:rPr lang="en-US" sz="3600" dirty="0"/>
              <a:t>Increase</a:t>
            </a:r>
          </a:p>
          <a:p>
            <a:pPr marL="574675" indent="-574675">
              <a:buAutoNum type="alphaUcPeriod"/>
            </a:pPr>
            <a:endParaRPr lang="en-US" sz="3600" dirty="0"/>
          </a:p>
          <a:p>
            <a:pPr marL="574675" indent="-574675">
              <a:buAutoNum type="alphaUcPeriod"/>
            </a:pPr>
            <a:r>
              <a:rPr lang="en-US" sz="3600" dirty="0"/>
              <a:t>Decrease</a:t>
            </a:r>
          </a:p>
          <a:p>
            <a:pPr marL="574675" indent="-574675">
              <a:buAutoNum type="alphaUcPeriod"/>
            </a:pPr>
            <a:endParaRPr lang="en-US" sz="3600" dirty="0"/>
          </a:p>
          <a:p>
            <a:pPr marL="574675" indent="-574675">
              <a:buAutoNum type="alphaUcPeriod"/>
            </a:pPr>
            <a:r>
              <a:rPr lang="en-US" sz="3600" dirty="0"/>
              <a:t>Double</a:t>
            </a:r>
          </a:p>
          <a:p>
            <a:pPr marL="574675" indent="-574675">
              <a:buAutoNum type="alphaUcPeriod"/>
            </a:pPr>
            <a:endParaRPr lang="en-US" sz="3600" dirty="0"/>
          </a:p>
          <a:p>
            <a:pPr marL="574675" indent="-574675">
              <a:buAutoNum type="alphaUcPeriod"/>
            </a:pPr>
            <a:r>
              <a:rPr lang="en-US" sz="3600" dirty="0"/>
              <a:t>Triple.</a:t>
            </a:r>
          </a:p>
          <a:p>
            <a:pPr marL="574675" indent="-574675"/>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a:xfrm>
            <a:off x="457200" y="1193800"/>
            <a:ext cx="8229600" cy="5207000"/>
          </a:xfrm>
        </p:spPr>
        <p:txBody>
          <a:bodyPr>
            <a:normAutofit/>
          </a:bodyPr>
          <a:lstStyle/>
          <a:p>
            <a:pPr>
              <a:buNone/>
            </a:pPr>
            <a:r>
              <a:rPr lang="en-US" sz="3600" dirty="0"/>
              <a:t>Wind-blown snow particles ________ in size.</a:t>
            </a:r>
            <a:endParaRPr lang="en-US" sz="3600" dirty="0">
              <a:solidFill>
                <a:schemeClr val="tx2">
                  <a:lumMod val="75000"/>
                </a:schemeClr>
              </a:solidFill>
            </a:endParaRPr>
          </a:p>
          <a:p>
            <a:endParaRPr lang="en-US" sz="3600" dirty="0">
              <a:solidFill>
                <a:schemeClr val="tx2">
                  <a:lumMod val="75000"/>
                </a:schemeClr>
              </a:solidFill>
            </a:endParaRPr>
          </a:p>
          <a:p>
            <a:pPr marL="574675" indent="-574675">
              <a:buAutoNum type="alphaUcPeriod"/>
            </a:pPr>
            <a:r>
              <a:rPr lang="en-US" sz="3600" dirty="0">
                <a:solidFill>
                  <a:schemeClr val="tx2">
                    <a:lumMod val="75000"/>
                  </a:schemeClr>
                </a:solidFill>
              </a:rPr>
              <a:t>Increase</a:t>
            </a:r>
            <a:endParaRPr lang="en-US" sz="3600" dirty="0">
              <a:solidFill>
                <a:srgbClr val="FFFF00"/>
              </a:solidFill>
            </a:endParaRPr>
          </a:p>
          <a:p>
            <a:pPr marL="574675" indent="-574675">
              <a:buAutoNum type="alphaUcPeriod"/>
            </a:pPr>
            <a:endParaRPr lang="en-US" sz="3600" dirty="0">
              <a:solidFill>
                <a:srgbClr val="FFFF00"/>
              </a:solidFill>
            </a:endParaRPr>
          </a:p>
          <a:p>
            <a:pPr marL="574675" indent="-574675">
              <a:buAutoNum type="alphaUcPeriod"/>
            </a:pPr>
            <a:r>
              <a:rPr lang="en-US" sz="3600" dirty="0">
                <a:solidFill>
                  <a:srgbClr val="FFFF00"/>
                </a:solidFill>
              </a:rPr>
              <a:t>Decrease</a:t>
            </a:r>
            <a:endParaRPr lang="en-US" sz="3600" dirty="0">
              <a:solidFill>
                <a:schemeClr val="tx2">
                  <a:lumMod val="75000"/>
                </a:schemeClr>
              </a:solidFill>
            </a:endParaRPr>
          </a:p>
          <a:p>
            <a:pPr marL="574675" indent="-574675">
              <a:buAutoNum type="alphaUcPeriod"/>
            </a:pPr>
            <a:endParaRPr lang="en-US" sz="3600" dirty="0">
              <a:solidFill>
                <a:schemeClr val="tx2">
                  <a:lumMod val="75000"/>
                </a:schemeClr>
              </a:solidFill>
            </a:endParaRPr>
          </a:p>
          <a:p>
            <a:pPr marL="574675" indent="-574675">
              <a:buAutoNum type="alphaUcPeriod"/>
            </a:pPr>
            <a:r>
              <a:rPr lang="en-US" sz="3600" dirty="0">
                <a:solidFill>
                  <a:schemeClr val="tx2">
                    <a:lumMod val="75000"/>
                  </a:schemeClr>
                </a:solidFill>
              </a:rPr>
              <a:t>Double</a:t>
            </a:r>
          </a:p>
          <a:p>
            <a:pPr marL="574675" indent="-574675">
              <a:buAutoNum type="alphaUcPeriod"/>
            </a:pPr>
            <a:endParaRPr lang="en-US" sz="3600" dirty="0">
              <a:solidFill>
                <a:schemeClr val="tx2">
                  <a:lumMod val="75000"/>
                </a:schemeClr>
              </a:solidFill>
            </a:endParaRPr>
          </a:p>
          <a:p>
            <a:pPr marL="574675" indent="-574675">
              <a:buAutoNum type="alphaUcPeriod"/>
            </a:pPr>
            <a:r>
              <a:rPr lang="en-US" sz="3600" dirty="0">
                <a:solidFill>
                  <a:schemeClr val="tx2">
                    <a:lumMod val="75000"/>
                  </a:schemeClr>
                </a:solidFill>
              </a:rPr>
              <a:t>Triple.</a:t>
            </a:r>
          </a:p>
          <a:p>
            <a:pPr marL="574675" indent="-574675"/>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suburban mod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0800" y="3563449"/>
            <a:ext cx="762000" cy="90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4" name="Freeform 4" descr="90%"/>
          <p:cNvSpPr>
            <a:spLocks/>
          </p:cNvSpPr>
          <p:nvPr/>
        </p:nvSpPr>
        <p:spPr bwMode="auto">
          <a:xfrm>
            <a:off x="1905000" y="3028950"/>
            <a:ext cx="3876675" cy="1695450"/>
          </a:xfrm>
          <a:custGeom>
            <a:avLst/>
            <a:gdLst>
              <a:gd name="T0" fmla="*/ 0 w 2442"/>
              <a:gd name="T1" fmla="*/ 0 h 1068"/>
              <a:gd name="T2" fmla="*/ 228600 w 2442"/>
              <a:gd name="T3" fmla="*/ 19050 h 1068"/>
              <a:gd name="T4" fmla="*/ 628650 w 2442"/>
              <a:gd name="T5" fmla="*/ 85725 h 1068"/>
              <a:gd name="T6" fmla="*/ 1052513 w 2442"/>
              <a:gd name="T7" fmla="*/ 161925 h 1068"/>
              <a:gd name="T8" fmla="*/ 1552575 w 2442"/>
              <a:gd name="T9" fmla="*/ 285750 h 1068"/>
              <a:gd name="T10" fmla="*/ 2209800 w 2442"/>
              <a:gd name="T11" fmla="*/ 471488 h 1068"/>
              <a:gd name="T12" fmla="*/ 2686050 w 2442"/>
              <a:gd name="T13" fmla="*/ 628650 h 1068"/>
              <a:gd name="T14" fmla="*/ 3005138 w 2442"/>
              <a:gd name="T15" fmla="*/ 766763 h 1068"/>
              <a:gd name="T16" fmla="*/ 3371850 w 2442"/>
              <a:gd name="T17" fmla="*/ 933450 h 1068"/>
              <a:gd name="T18" fmla="*/ 3552825 w 2442"/>
              <a:gd name="T19" fmla="*/ 1023938 h 1068"/>
              <a:gd name="T20" fmla="*/ 3481388 w 2442"/>
              <a:gd name="T21" fmla="*/ 1066800 h 1068"/>
              <a:gd name="T22" fmla="*/ 3452813 w 2442"/>
              <a:gd name="T23" fmla="*/ 1166813 h 1068"/>
              <a:gd name="T24" fmla="*/ 3495675 w 2442"/>
              <a:gd name="T25" fmla="*/ 1328738 h 1068"/>
              <a:gd name="T26" fmla="*/ 3571875 w 2442"/>
              <a:gd name="T27" fmla="*/ 1466850 h 1068"/>
              <a:gd name="T28" fmla="*/ 3662363 w 2442"/>
              <a:gd name="T29" fmla="*/ 1543050 h 1068"/>
              <a:gd name="T30" fmla="*/ 3876675 w 2442"/>
              <a:gd name="T31" fmla="*/ 1552575 h 1068"/>
              <a:gd name="T32" fmla="*/ 3629025 w 2442"/>
              <a:gd name="T33" fmla="*/ 1619250 h 1068"/>
              <a:gd name="T34" fmla="*/ 3276600 w 2442"/>
              <a:gd name="T35" fmla="*/ 1695450 h 1068"/>
              <a:gd name="T36" fmla="*/ 0 w 2442"/>
              <a:gd name="T37" fmla="*/ 0 h 10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42" h="1068">
                <a:moveTo>
                  <a:pt x="0" y="0"/>
                </a:moveTo>
                <a:lnTo>
                  <a:pt x="144" y="12"/>
                </a:lnTo>
                <a:lnTo>
                  <a:pt x="396" y="54"/>
                </a:lnTo>
                <a:lnTo>
                  <a:pt x="663" y="102"/>
                </a:lnTo>
                <a:lnTo>
                  <a:pt x="978" y="180"/>
                </a:lnTo>
                <a:lnTo>
                  <a:pt x="1392" y="297"/>
                </a:lnTo>
                <a:lnTo>
                  <a:pt x="1692" y="396"/>
                </a:lnTo>
                <a:lnTo>
                  <a:pt x="1893" y="483"/>
                </a:lnTo>
                <a:lnTo>
                  <a:pt x="2124" y="588"/>
                </a:lnTo>
                <a:lnTo>
                  <a:pt x="2238" y="645"/>
                </a:lnTo>
                <a:lnTo>
                  <a:pt x="2193" y="672"/>
                </a:lnTo>
                <a:lnTo>
                  <a:pt x="2175" y="735"/>
                </a:lnTo>
                <a:lnTo>
                  <a:pt x="2202" y="837"/>
                </a:lnTo>
                <a:lnTo>
                  <a:pt x="2250" y="924"/>
                </a:lnTo>
                <a:lnTo>
                  <a:pt x="2307" y="972"/>
                </a:lnTo>
                <a:lnTo>
                  <a:pt x="2442" y="978"/>
                </a:lnTo>
                <a:lnTo>
                  <a:pt x="2286" y="1020"/>
                </a:lnTo>
                <a:lnTo>
                  <a:pt x="2064" y="1068"/>
                </a:lnTo>
                <a:lnTo>
                  <a:pt x="0" y="0"/>
                </a:lnTo>
                <a:close/>
              </a:path>
            </a:pathLst>
          </a:custGeom>
          <a:pattFill prst="pct90">
            <a:fgClr>
              <a:schemeClr val="tx1"/>
            </a:fgClr>
            <a:bgClr>
              <a:schemeClr val="bg1"/>
            </a:bgClr>
          </a:pattFill>
          <a:ln w="3175" cap="flat" cmpd="sng">
            <a:solidFill>
              <a:schemeClr val="bg2"/>
            </a:solidFill>
            <a:prstDash val="solid"/>
            <a:round/>
            <a:headEnd type="none" w="med" len="me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02085" name="Freeform 5" descr="40%"/>
          <p:cNvSpPr>
            <a:spLocks/>
          </p:cNvSpPr>
          <p:nvPr/>
        </p:nvSpPr>
        <p:spPr bwMode="auto">
          <a:xfrm>
            <a:off x="1919288" y="3028950"/>
            <a:ext cx="3429000" cy="1681163"/>
          </a:xfrm>
          <a:custGeom>
            <a:avLst/>
            <a:gdLst>
              <a:gd name="T0" fmla="*/ 0 w 2160"/>
              <a:gd name="T1" fmla="*/ 0 h 1059"/>
              <a:gd name="T2" fmla="*/ 461963 w 2160"/>
              <a:gd name="T3" fmla="*/ 80963 h 1059"/>
              <a:gd name="T4" fmla="*/ 1123950 w 2160"/>
              <a:gd name="T5" fmla="*/ 219075 h 1059"/>
              <a:gd name="T6" fmla="*/ 1766888 w 2160"/>
              <a:gd name="T7" fmla="*/ 385763 h 1059"/>
              <a:gd name="T8" fmla="*/ 2276475 w 2160"/>
              <a:gd name="T9" fmla="*/ 561975 h 1059"/>
              <a:gd name="T10" fmla="*/ 2571750 w 2160"/>
              <a:gd name="T11" fmla="*/ 681038 h 1059"/>
              <a:gd name="T12" fmla="*/ 2862263 w 2160"/>
              <a:gd name="T13" fmla="*/ 814388 h 1059"/>
              <a:gd name="T14" fmla="*/ 3114675 w 2160"/>
              <a:gd name="T15" fmla="*/ 957263 h 1059"/>
              <a:gd name="T16" fmla="*/ 3057525 w 2160"/>
              <a:gd name="T17" fmla="*/ 1004888 h 1059"/>
              <a:gd name="T18" fmla="*/ 3019425 w 2160"/>
              <a:gd name="T19" fmla="*/ 1104900 h 1059"/>
              <a:gd name="T20" fmla="*/ 3024188 w 2160"/>
              <a:gd name="T21" fmla="*/ 1223963 h 1059"/>
              <a:gd name="T22" fmla="*/ 3143250 w 2160"/>
              <a:gd name="T23" fmla="*/ 1404938 h 1059"/>
              <a:gd name="T24" fmla="*/ 3429000 w 2160"/>
              <a:gd name="T25" fmla="*/ 1643063 h 1059"/>
              <a:gd name="T26" fmla="*/ 3281363 w 2160"/>
              <a:gd name="T27" fmla="*/ 1681163 h 1059"/>
              <a:gd name="T28" fmla="*/ 0 w 2160"/>
              <a:gd name="T29" fmla="*/ 0 h 10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 h="1059">
                <a:moveTo>
                  <a:pt x="0" y="0"/>
                </a:moveTo>
                <a:lnTo>
                  <a:pt x="291" y="51"/>
                </a:lnTo>
                <a:lnTo>
                  <a:pt x="708" y="138"/>
                </a:lnTo>
                <a:lnTo>
                  <a:pt x="1113" y="243"/>
                </a:lnTo>
                <a:lnTo>
                  <a:pt x="1434" y="354"/>
                </a:lnTo>
                <a:lnTo>
                  <a:pt x="1620" y="429"/>
                </a:lnTo>
                <a:lnTo>
                  <a:pt x="1803" y="513"/>
                </a:lnTo>
                <a:lnTo>
                  <a:pt x="1962" y="603"/>
                </a:lnTo>
                <a:lnTo>
                  <a:pt x="1926" y="633"/>
                </a:lnTo>
                <a:lnTo>
                  <a:pt x="1902" y="696"/>
                </a:lnTo>
                <a:lnTo>
                  <a:pt x="1905" y="771"/>
                </a:lnTo>
                <a:lnTo>
                  <a:pt x="1980" y="885"/>
                </a:lnTo>
                <a:lnTo>
                  <a:pt x="2160" y="1035"/>
                </a:lnTo>
                <a:lnTo>
                  <a:pt x="2067" y="1059"/>
                </a:lnTo>
                <a:lnTo>
                  <a:pt x="0" y="0"/>
                </a:lnTo>
                <a:close/>
              </a:path>
            </a:pathLst>
          </a:custGeom>
          <a:pattFill prst="pct40">
            <a:fgClr>
              <a:schemeClr val="tx1"/>
            </a:fgClr>
            <a:bgClr>
              <a:schemeClr val="bg1"/>
            </a:bgClr>
          </a:pattFill>
          <a:ln w="6350" cap="flat" cmpd="sng">
            <a:solidFill>
              <a:schemeClr val="bg2"/>
            </a:solidFill>
            <a:prstDash val="solid"/>
            <a:round/>
            <a:headEnd type="none" w="med" len="me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02086" name="Freeform 6" descr="70%"/>
          <p:cNvSpPr>
            <a:spLocks/>
          </p:cNvSpPr>
          <p:nvPr/>
        </p:nvSpPr>
        <p:spPr bwMode="auto">
          <a:xfrm>
            <a:off x="1905000" y="3024188"/>
            <a:ext cx="2538413" cy="1309687"/>
          </a:xfrm>
          <a:custGeom>
            <a:avLst/>
            <a:gdLst>
              <a:gd name="T0" fmla="*/ 0 w 1599"/>
              <a:gd name="T1" fmla="*/ 0 h 825"/>
              <a:gd name="T2" fmla="*/ 1042988 w 1599"/>
              <a:gd name="T3" fmla="*/ 228600 h 825"/>
              <a:gd name="T4" fmla="*/ 1771650 w 1599"/>
              <a:gd name="T5" fmla="*/ 423862 h 825"/>
              <a:gd name="T6" fmla="*/ 2095500 w 1599"/>
              <a:gd name="T7" fmla="*/ 566737 h 825"/>
              <a:gd name="T8" fmla="*/ 2324100 w 1599"/>
              <a:gd name="T9" fmla="*/ 690562 h 825"/>
              <a:gd name="T10" fmla="*/ 2476500 w 1599"/>
              <a:gd name="T11" fmla="*/ 804862 h 825"/>
              <a:gd name="T12" fmla="*/ 2419350 w 1599"/>
              <a:gd name="T13" fmla="*/ 938212 h 825"/>
              <a:gd name="T14" fmla="*/ 2395538 w 1599"/>
              <a:gd name="T15" fmla="*/ 1033462 h 825"/>
              <a:gd name="T16" fmla="*/ 2395538 w 1599"/>
              <a:gd name="T17" fmla="*/ 1128712 h 825"/>
              <a:gd name="T18" fmla="*/ 2438400 w 1599"/>
              <a:gd name="T19" fmla="*/ 1219200 h 825"/>
              <a:gd name="T20" fmla="*/ 2538413 w 1599"/>
              <a:gd name="T21" fmla="*/ 1309687 h 825"/>
              <a:gd name="T22" fmla="*/ 0 w 1599"/>
              <a:gd name="T23" fmla="*/ 0 h 8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99" h="825">
                <a:moveTo>
                  <a:pt x="0" y="0"/>
                </a:moveTo>
                <a:lnTo>
                  <a:pt x="657" y="144"/>
                </a:lnTo>
                <a:lnTo>
                  <a:pt x="1116" y="267"/>
                </a:lnTo>
                <a:lnTo>
                  <a:pt x="1320" y="357"/>
                </a:lnTo>
                <a:lnTo>
                  <a:pt x="1464" y="435"/>
                </a:lnTo>
                <a:lnTo>
                  <a:pt x="1560" y="507"/>
                </a:lnTo>
                <a:lnTo>
                  <a:pt x="1524" y="591"/>
                </a:lnTo>
                <a:lnTo>
                  <a:pt x="1509" y="651"/>
                </a:lnTo>
                <a:lnTo>
                  <a:pt x="1509" y="711"/>
                </a:lnTo>
                <a:lnTo>
                  <a:pt x="1536" y="768"/>
                </a:lnTo>
                <a:lnTo>
                  <a:pt x="1599" y="825"/>
                </a:lnTo>
                <a:lnTo>
                  <a:pt x="0" y="0"/>
                </a:lnTo>
                <a:close/>
              </a:path>
            </a:pathLst>
          </a:custGeom>
          <a:pattFill prst="pct70">
            <a:fgClr>
              <a:schemeClr val="tx1"/>
            </a:fgClr>
            <a:bgClr>
              <a:schemeClr val="bg1"/>
            </a:bgClr>
          </a:pattFill>
          <a:ln w="3175" cap="flat" cmpd="sng">
            <a:solidFill>
              <a:schemeClr val="bg2"/>
            </a:solidFill>
            <a:prstDash val="solid"/>
            <a:round/>
            <a:headEnd type="none" w="med" len="me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02088" name="AutoShape 8"/>
          <p:cNvSpPr>
            <a:spLocks noChangeArrowheads="1"/>
          </p:cNvSpPr>
          <p:nvPr/>
        </p:nvSpPr>
        <p:spPr bwMode="auto">
          <a:xfrm>
            <a:off x="1081088" y="1828801"/>
            <a:ext cx="1433512" cy="685800"/>
          </a:xfrm>
          <a:custGeom>
            <a:avLst/>
            <a:gdLst>
              <a:gd name="T0" fmla="*/ 732234 w 21600"/>
              <a:gd name="T1" fmla="*/ 0 h 21600"/>
              <a:gd name="T2" fmla="*/ 0 w 21600"/>
              <a:gd name="T3" fmla="*/ 242888 h 21600"/>
              <a:gd name="T4" fmla="*/ 732234 w 21600"/>
              <a:gd name="T5" fmla="*/ 485775 h 21600"/>
              <a:gd name="T6" fmla="*/ 976312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19050">
            <a:solidFill>
              <a:schemeClr val="tx1"/>
            </a:solidFill>
            <a:miter lim="800000"/>
            <a:headEnd/>
            <a:tailEnd type="none" w="sm" len="lg"/>
          </a:ln>
          <a:effectLst>
            <a:outerShdw dist="107763" dir="2700000" algn="ctr" rotWithShape="0">
              <a:schemeClr val="bg2"/>
            </a:outerShdw>
          </a:effectLst>
        </p:spPr>
        <p:txBody>
          <a:bodyPr wrap="none" anchor="ct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sz="1800">
                <a:latin typeface="Arial" panose="020B0604020202020204" pitchFamily="34" charset="0"/>
              </a:rPr>
              <a:t>WIND</a:t>
            </a:r>
          </a:p>
        </p:txBody>
      </p:sp>
      <p:sp>
        <p:nvSpPr>
          <p:cNvPr id="302089" name="Freeform 9"/>
          <p:cNvSpPr>
            <a:spLocks/>
          </p:cNvSpPr>
          <p:nvPr/>
        </p:nvSpPr>
        <p:spPr bwMode="auto">
          <a:xfrm>
            <a:off x="1905000" y="3048000"/>
            <a:ext cx="5576888" cy="1666875"/>
          </a:xfrm>
          <a:custGeom>
            <a:avLst/>
            <a:gdLst>
              <a:gd name="T0" fmla="*/ 0 w 3513"/>
              <a:gd name="T1" fmla="*/ 0 h 1050"/>
              <a:gd name="T2" fmla="*/ 333375 w 3513"/>
              <a:gd name="T3" fmla="*/ 19050 h 1050"/>
              <a:gd name="T4" fmla="*/ 538163 w 3513"/>
              <a:gd name="T5" fmla="*/ 42863 h 1050"/>
              <a:gd name="T6" fmla="*/ 828675 w 3513"/>
              <a:gd name="T7" fmla="*/ 90488 h 1050"/>
              <a:gd name="T8" fmla="*/ 1143000 w 3513"/>
              <a:gd name="T9" fmla="*/ 152400 h 1050"/>
              <a:gd name="T10" fmla="*/ 1447800 w 3513"/>
              <a:gd name="T11" fmla="*/ 228600 h 1050"/>
              <a:gd name="T12" fmla="*/ 1752600 w 3513"/>
              <a:gd name="T13" fmla="*/ 304800 h 1050"/>
              <a:gd name="T14" fmla="*/ 2057400 w 3513"/>
              <a:gd name="T15" fmla="*/ 381000 h 1050"/>
              <a:gd name="T16" fmla="*/ 2352675 w 3513"/>
              <a:gd name="T17" fmla="*/ 466725 h 1050"/>
              <a:gd name="T18" fmla="*/ 2595563 w 3513"/>
              <a:gd name="T19" fmla="*/ 542925 h 1050"/>
              <a:gd name="T20" fmla="*/ 3014663 w 3513"/>
              <a:gd name="T21" fmla="*/ 700088 h 1050"/>
              <a:gd name="T22" fmla="*/ 3438525 w 3513"/>
              <a:gd name="T23" fmla="*/ 866775 h 1050"/>
              <a:gd name="T24" fmla="*/ 3762375 w 3513"/>
              <a:gd name="T25" fmla="*/ 1004888 h 1050"/>
              <a:gd name="T26" fmla="*/ 4076700 w 3513"/>
              <a:gd name="T27" fmla="*/ 1128713 h 1050"/>
              <a:gd name="T28" fmla="*/ 4362450 w 3513"/>
              <a:gd name="T29" fmla="*/ 1233488 h 1050"/>
              <a:gd name="T30" fmla="*/ 4638675 w 3513"/>
              <a:gd name="T31" fmla="*/ 1314450 h 1050"/>
              <a:gd name="T32" fmla="*/ 4900613 w 3513"/>
              <a:gd name="T33" fmla="*/ 1376363 h 1050"/>
              <a:gd name="T34" fmla="*/ 5157788 w 3513"/>
              <a:gd name="T35" fmla="*/ 1423988 h 1050"/>
              <a:gd name="T36" fmla="*/ 5576888 w 3513"/>
              <a:gd name="T37" fmla="*/ 1466850 h 1050"/>
              <a:gd name="T38" fmla="*/ 3967163 w 3513"/>
              <a:gd name="T39" fmla="*/ 1509713 h 1050"/>
              <a:gd name="T40" fmla="*/ 3281363 w 3513"/>
              <a:gd name="T41" fmla="*/ 1666875 h 1050"/>
              <a:gd name="T42" fmla="*/ 0 w 3513"/>
              <a:gd name="T43" fmla="*/ 0 h 10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513" h="1050">
                <a:moveTo>
                  <a:pt x="0" y="0"/>
                </a:moveTo>
                <a:lnTo>
                  <a:pt x="210" y="12"/>
                </a:lnTo>
                <a:lnTo>
                  <a:pt x="339" y="27"/>
                </a:lnTo>
                <a:lnTo>
                  <a:pt x="522" y="57"/>
                </a:lnTo>
                <a:lnTo>
                  <a:pt x="720" y="96"/>
                </a:lnTo>
                <a:lnTo>
                  <a:pt x="912" y="144"/>
                </a:lnTo>
                <a:lnTo>
                  <a:pt x="1104" y="192"/>
                </a:lnTo>
                <a:lnTo>
                  <a:pt x="1296" y="240"/>
                </a:lnTo>
                <a:lnTo>
                  <a:pt x="1482" y="294"/>
                </a:lnTo>
                <a:lnTo>
                  <a:pt x="1635" y="342"/>
                </a:lnTo>
                <a:lnTo>
                  <a:pt x="1899" y="441"/>
                </a:lnTo>
                <a:lnTo>
                  <a:pt x="2166" y="546"/>
                </a:lnTo>
                <a:lnTo>
                  <a:pt x="2370" y="633"/>
                </a:lnTo>
                <a:lnTo>
                  <a:pt x="2568" y="711"/>
                </a:lnTo>
                <a:lnTo>
                  <a:pt x="2748" y="777"/>
                </a:lnTo>
                <a:lnTo>
                  <a:pt x="2922" y="828"/>
                </a:lnTo>
                <a:lnTo>
                  <a:pt x="3087" y="867"/>
                </a:lnTo>
                <a:lnTo>
                  <a:pt x="3249" y="897"/>
                </a:lnTo>
                <a:lnTo>
                  <a:pt x="3513" y="924"/>
                </a:lnTo>
                <a:lnTo>
                  <a:pt x="2499" y="951"/>
                </a:lnTo>
                <a:lnTo>
                  <a:pt x="2067" y="1050"/>
                </a:lnTo>
                <a:lnTo>
                  <a:pt x="0" y="0"/>
                </a:lnTo>
                <a:close/>
              </a:path>
            </a:pathLst>
          </a:custGeom>
          <a:solidFill>
            <a:schemeClr val="bg1">
              <a:alpha val="50000"/>
            </a:schemeClr>
          </a:solidFill>
          <a:ln w="25400" cap="flat" cmpd="sng">
            <a:solidFill>
              <a:schemeClr val="tx1"/>
            </a:solidFill>
            <a:prstDash val="solid"/>
            <a:round/>
            <a:headEnd type="none" w="med" len="med"/>
            <a:tailEnd type="none" w="sm" len="lg"/>
          </a:ln>
          <a:effectLst/>
        </p:spPr>
        <p:txBody>
          <a:bodyPr wrap="none"/>
          <a:lstStyle/>
          <a:p>
            <a:endParaRPr lang="en-US"/>
          </a:p>
        </p:txBody>
      </p:sp>
      <p:sp>
        <p:nvSpPr>
          <p:cNvPr id="117770" name="Freeform 10" descr="Dark upward diagonal"/>
          <p:cNvSpPr>
            <a:spLocks/>
          </p:cNvSpPr>
          <p:nvPr/>
        </p:nvSpPr>
        <p:spPr bwMode="auto">
          <a:xfrm>
            <a:off x="536575" y="2989263"/>
            <a:ext cx="7988300" cy="1962150"/>
          </a:xfrm>
          <a:custGeom>
            <a:avLst/>
            <a:gdLst>
              <a:gd name="T0" fmla="*/ 4659313 w 5032"/>
              <a:gd name="T1" fmla="*/ 1738313 h 1236"/>
              <a:gd name="T2" fmla="*/ 5364163 w 5032"/>
              <a:gd name="T3" fmla="*/ 1562100 h 1236"/>
              <a:gd name="T4" fmla="*/ 7273925 w 5032"/>
              <a:gd name="T5" fmla="*/ 1568450 h 1236"/>
              <a:gd name="T6" fmla="*/ 7988300 w 5032"/>
              <a:gd name="T7" fmla="*/ 1757363 h 1236"/>
              <a:gd name="T8" fmla="*/ 7920038 w 5032"/>
              <a:gd name="T9" fmla="*/ 1962150 h 1236"/>
              <a:gd name="T10" fmla="*/ 7259638 w 5032"/>
              <a:gd name="T11" fmla="*/ 1773238 h 1236"/>
              <a:gd name="T12" fmla="*/ 5411788 w 5032"/>
              <a:gd name="T13" fmla="*/ 1768475 h 1236"/>
              <a:gd name="T14" fmla="*/ 4621213 w 5032"/>
              <a:gd name="T15" fmla="*/ 1958975 h 1236"/>
              <a:gd name="T16" fmla="*/ 1328738 w 5032"/>
              <a:gd name="T17" fmla="*/ 228600 h 1236"/>
              <a:gd name="T18" fmla="*/ 0 w 5032"/>
              <a:gd name="T19" fmla="*/ 219075 h 1236"/>
              <a:gd name="T20" fmla="*/ 0 w 5032"/>
              <a:gd name="T21" fmla="*/ 0 h 1236"/>
              <a:gd name="T22" fmla="*/ 1368425 w 5032"/>
              <a:gd name="T23" fmla="*/ 25400 h 12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2" h="1236">
                <a:moveTo>
                  <a:pt x="2935" y="1095"/>
                </a:moveTo>
                <a:lnTo>
                  <a:pt x="3379" y="984"/>
                </a:lnTo>
                <a:lnTo>
                  <a:pt x="4582" y="988"/>
                </a:lnTo>
                <a:lnTo>
                  <a:pt x="5032" y="1107"/>
                </a:lnTo>
                <a:lnTo>
                  <a:pt x="4989" y="1236"/>
                </a:lnTo>
                <a:lnTo>
                  <a:pt x="4573" y="1117"/>
                </a:lnTo>
                <a:lnTo>
                  <a:pt x="3409" y="1114"/>
                </a:lnTo>
                <a:lnTo>
                  <a:pt x="2911" y="1234"/>
                </a:lnTo>
                <a:lnTo>
                  <a:pt x="837" y="144"/>
                </a:lnTo>
                <a:lnTo>
                  <a:pt x="0" y="138"/>
                </a:lnTo>
                <a:lnTo>
                  <a:pt x="0" y="0"/>
                </a:lnTo>
                <a:lnTo>
                  <a:pt x="862" y="16"/>
                </a:lnTo>
              </a:path>
            </a:pathLst>
          </a:custGeom>
          <a:pattFill prst="dkUpDiag">
            <a:fgClr>
              <a:srgbClr val="996633"/>
            </a:fgClr>
            <a:bgClr>
              <a:srgbClr val="969696"/>
            </a:bgClr>
          </a:pattFill>
          <a:ln w="0" cap="flat" cmpd="sng">
            <a:solidFill>
              <a:srgbClr val="99330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3" name="Group 11"/>
          <p:cNvGrpSpPr>
            <a:grpSpLocks/>
          </p:cNvGrpSpPr>
          <p:nvPr/>
        </p:nvGrpSpPr>
        <p:grpSpPr bwMode="auto">
          <a:xfrm>
            <a:off x="4114801" y="2133601"/>
            <a:ext cx="2895601" cy="1981200"/>
            <a:chOff x="2592" y="1344"/>
            <a:chExt cx="1824" cy="1248"/>
          </a:xfrm>
        </p:grpSpPr>
        <p:sp>
          <p:nvSpPr>
            <p:cNvPr id="117773" name="Text Box 12"/>
            <p:cNvSpPr txBox="1">
              <a:spLocks noChangeArrowheads="1"/>
            </p:cNvSpPr>
            <p:nvPr/>
          </p:nvSpPr>
          <p:spPr bwMode="auto">
            <a:xfrm>
              <a:off x="2592" y="1344"/>
              <a:ext cx="1450" cy="36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bg2"/>
                  </a:solidFill>
                  <a:miter lim="800000"/>
                  <a:headEnd/>
                  <a:tailEnd type="none" w="sm" len="lg"/>
                </a14:hiddenLine>
              </a:ext>
            </a:extLst>
          </p:spPr>
          <p:txBody>
            <a:bodyPr wrap="none">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sz="3200" b="0" dirty="0">
                  <a:ln w="18415" cmpd="sng">
                    <a:solidFill>
                      <a:srgbClr val="FFFFFF"/>
                    </a:solidFill>
                    <a:prstDash val="solid"/>
                  </a:ln>
                  <a:solidFill>
                    <a:srgbClr val="C00000"/>
                  </a:solidFill>
                  <a:effectLst>
                    <a:outerShdw blurRad="38100" dist="38100" dir="2700000" algn="tl">
                      <a:srgbClr val="000000">
                        <a:alpha val="43137"/>
                      </a:srgbClr>
                    </a:outerShdw>
                  </a:effectLst>
                  <a:latin typeface="Arial" panose="020B0604020202020204" pitchFamily="34" charset="0"/>
                </a:rPr>
                <a:t>Final shape</a:t>
              </a:r>
            </a:p>
          </p:txBody>
        </p:sp>
        <p:sp>
          <p:nvSpPr>
            <p:cNvPr id="117774" name="Freeform 13"/>
            <p:cNvSpPr>
              <a:spLocks/>
            </p:cNvSpPr>
            <p:nvPr/>
          </p:nvSpPr>
          <p:spPr bwMode="auto">
            <a:xfrm>
              <a:off x="3744" y="1536"/>
              <a:ext cx="672" cy="1056"/>
            </a:xfrm>
            <a:custGeom>
              <a:avLst/>
              <a:gdLst>
                <a:gd name="T0" fmla="*/ 336 w 672"/>
                <a:gd name="T1" fmla="*/ 0 h 1056"/>
                <a:gd name="T2" fmla="*/ 672 w 672"/>
                <a:gd name="T3" fmla="*/ 0 h 1056"/>
                <a:gd name="T4" fmla="*/ 0 w 672"/>
                <a:gd name="T5" fmla="*/ 1056 h 1056"/>
                <a:gd name="T6" fmla="*/ 0 60000 65536"/>
                <a:gd name="T7" fmla="*/ 0 60000 65536"/>
                <a:gd name="T8" fmla="*/ 0 60000 65536"/>
              </a:gdLst>
              <a:ahLst/>
              <a:cxnLst>
                <a:cxn ang="T6">
                  <a:pos x="T0" y="T1"/>
                </a:cxn>
                <a:cxn ang="T7">
                  <a:pos x="T2" y="T3"/>
                </a:cxn>
                <a:cxn ang="T8">
                  <a:pos x="T4" y="T5"/>
                </a:cxn>
              </a:cxnLst>
              <a:rect l="0" t="0" r="r" b="b"/>
              <a:pathLst>
                <a:path w="672" h="1056">
                  <a:moveTo>
                    <a:pt x="336" y="0"/>
                  </a:moveTo>
                  <a:lnTo>
                    <a:pt x="672" y="0"/>
                  </a:lnTo>
                  <a:lnTo>
                    <a:pt x="0" y="1056"/>
                  </a:lnTo>
                </a:path>
              </a:pathLst>
            </a:custGeom>
            <a:noFill/>
            <a:ln w="38100" cap="flat" cmpd="sng">
              <a:solidFill>
                <a:schemeClr val="folHlink"/>
              </a:solidFill>
              <a:prstDash val="solid"/>
              <a:round/>
              <a:headEnd type="none" w="med" len="med"/>
              <a:tailEnd type="stealth" w="lg" len="lg"/>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Lst>
          </p:spPr>
          <p:txBody>
            <a:bodyPr wrap="none"/>
            <a:lstStyle/>
            <a:p>
              <a:endParaRPr lang="en-US"/>
            </a:p>
          </p:txBody>
        </p:sp>
      </p:grpSp>
      <p:sp>
        <p:nvSpPr>
          <p:cNvPr id="117772" name="Freeform 14"/>
          <p:cNvSpPr>
            <a:spLocks/>
          </p:cNvSpPr>
          <p:nvPr/>
        </p:nvSpPr>
        <p:spPr bwMode="auto">
          <a:xfrm>
            <a:off x="5876925" y="4491038"/>
            <a:ext cx="1957388" cy="71437"/>
          </a:xfrm>
          <a:custGeom>
            <a:avLst/>
            <a:gdLst>
              <a:gd name="T0" fmla="*/ 0 w 1233"/>
              <a:gd name="T1" fmla="*/ 61912 h 45"/>
              <a:gd name="T2" fmla="*/ 71438 w 1233"/>
              <a:gd name="T3" fmla="*/ 28575 h 45"/>
              <a:gd name="T4" fmla="*/ 990600 w 1233"/>
              <a:gd name="T5" fmla="*/ 0 h 45"/>
              <a:gd name="T6" fmla="*/ 1900238 w 1233"/>
              <a:gd name="T7" fmla="*/ 47625 h 45"/>
              <a:gd name="T8" fmla="*/ 1957388 w 1233"/>
              <a:gd name="T9" fmla="*/ 71437 h 45"/>
              <a:gd name="T10" fmla="*/ 0 w 1233"/>
              <a:gd name="T11" fmla="*/ 61912 h 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33" h="45">
                <a:moveTo>
                  <a:pt x="0" y="39"/>
                </a:moveTo>
                <a:lnTo>
                  <a:pt x="45" y="18"/>
                </a:lnTo>
                <a:lnTo>
                  <a:pt x="624" y="0"/>
                </a:lnTo>
                <a:lnTo>
                  <a:pt x="1197" y="30"/>
                </a:lnTo>
                <a:lnTo>
                  <a:pt x="1233" y="45"/>
                </a:lnTo>
                <a:lnTo>
                  <a:pt x="0" y="39"/>
                </a:lnTo>
                <a:close/>
              </a:path>
            </a:pathLst>
          </a:custGeom>
          <a:solidFill>
            <a:schemeClr val="bg2"/>
          </a:solidFill>
          <a:ln w="3175" cap="flat" cmpd="sng">
            <a:solidFill>
              <a:schemeClr val="bg2"/>
            </a:solidFill>
            <a:prstDash val="solid"/>
            <a:round/>
            <a:headEnd type="none" w="med" len="me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 name="TextBox 1"/>
          <p:cNvSpPr txBox="1"/>
          <p:nvPr/>
        </p:nvSpPr>
        <p:spPr>
          <a:xfrm>
            <a:off x="609600" y="5105400"/>
            <a:ext cx="5943600" cy="1200329"/>
          </a:xfrm>
          <a:prstGeom prst="rect">
            <a:avLst/>
          </a:prstGeom>
          <a:noFill/>
        </p:spPr>
        <p:txBody>
          <a:bodyPr wrap="square" rtlCol="0">
            <a:spAutoFit/>
          </a:bodyPr>
          <a:lstStyle/>
          <a:p>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If you let the snow blow, it starts as a small drift and grows, eventually having the shape in white.</a:t>
            </a:r>
          </a:p>
        </p:txBody>
      </p:sp>
      <p:sp>
        <p:nvSpPr>
          <p:cNvPr id="18" name="Isosceles Triangle 1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5-Point Star 1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Oval 1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21" name="Picture 2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22" name="Title 1"/>
          <p:cNvSpPr txBox="1">
            <a:spLocks/>
          </p:cNvSpPr>
          <p:nvPr/>
        </p:nvSpPr>
        <p:spPr>
          <a:xfrm>
            <a:off x="457200" y="0"/>
            <a:ext cx="8229600" cy="889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rPr>
              <a:t>Stages of snow drift</a:t>
            </a:r>
          </a:p>
        </p:txBody>
      </p:sp>
    </p:spTree>
    <p:extLst>
      <p:ext uri="{BB962C8B-B14F-4D97-AF65-F5344CB8AC3E}">
        <p14:creationId xmlns:p14="http://schemas.microsoft.com/office/powerpoint/2010/main" val="1642037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2088"/>
                                        </p:tgtEl>
                                        <p:attrNameLst>
                                          <p:attrName>style.visibility</p:attrName>
                                        </p:attrNameLst>
                                      </p:cBhvr>
                                      <p:to>
                                        <p:strVal val="visible"/>
                                      </p:to>
                                    </p:set>
                                    <p:anim calcmode="lin" valueType="num">
                                      <p:cBhvr additive="base">
                                        <p:cTn id="7" dur="500" fill="hold"/>
                                        <p:tgtEl>
                                          <p:spTgt spid="302088"/>
                                        </p:tgtEl>
                                        <p:attrNameLst>
                                          <p:attrName>ppt_x</p:attrName>
                                        </p:attrNameLst>
                                      </p:cBhvr>
                                      <p:tavLst>
                                        <p:tav tm="0">
                                          <p:val>
                                            <p:strVal val="0-#ppt_w/2"/>
                                          </p:val>
                                        </p:tav>
                                        <p:tav tm="100000">
                                          <p:val>
                                            <p:strVal val="#ppt_x"/>
                                          </p:val>
                                        </p:tav>
                                      </p:tavLst>
                                    </p:anim>
                                    <p:anim calcmode="lin" valueType="num">
                                      <p:cBhvr additive="base">
                                        <p:cTn id="8" dur="500" fill="hold"/>
                                        <p:tgtEl>
                                          <p:spTgt spid="30208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02086"/>
                                        </p:tgtEl>
                                        <p:attrNameLst>
                                          <p:attrName>style.visibility</p:attrName>
                                        </p:attrNameLst>
                                      </p:cBhvr>
                                      <p:to>
                                        <p:strVal val="visible"/>
                                      </p:to>
                                    </p:set>
                                    <p:animEffect transition="in" filter="dissolve">
                                      <p:cBhvr>
                                        <p:cTn id="13" dur="500"/>
                                        <p:tgtEl>
                                          <p:spTgt spid="302086"/>
                                        </p:tgtEl>
                                      </p:cBhvr>
                                    </p:animEffect>
                                  </p:childTnLst>
                                </p:cTn>
                              </p:par>
                            </p:childTnLst>
                          </p:cTn>
                        </p:par>
                        <p:par>
                          <p:cTn id="14" fill="hold" nodeType="afterGroup">
                            <p:stCondLst>
                              <p:cond delay="500"/>
                            </p:stCondLst>
                            <p:childTnLst>
                              <p:par>
                                <p:cTn id="15" presetID="9" presetClass="entr" presetSubtype="0" fill="hold" grpId="0" nodeType="afterEffect">
                                  <p:stCondLst>
                                    <p:cond delay="1000"/>
                                  </p:stCondLst>
                                  <p:childTnLst>
                                    <p:set>
                                      <p:cBhvr>
                                        <p:cTn id="16" dur="1" fill="hold">
                                          <p:stCondLst>
                                            <p:cond delay="0"/>
                                          </p:stCondLst>
                                        </p:cTn>
                                        <p:tgtEl>
                                          <p:spTgt spid="302085"/>
                                        </p:tgtEl>
                                        <p:attrNameLst>
                                          <p:attrName>style.visibility</p:attrName>
                                        </p:attrNameLst>
                                      </p:cBhvr>
                                      <p:to>
                                        <p:strVal val="visible"/>
                                      </p:to>
                                    </p:set>
                                    <p:animEffect transition="in" filter="dissolve">
                                      <p:cBhvr>
                                        <p:cTn id="17" dur="500"/>
                                        <p:tgtEl>
                                          <p:spTgt spid="302085"/>
                                        </p:tgtEl>
                                      </p:cBhvr>
                                    </p:animEffect>
                                  </p:childTnLst>
                                </p:cTn>
                              </p:par>
                            </p:childTnLst>
                          </p:cTn>
                        </p:par>
                        <p:par>
                          <p:cTn id="18" fill="hold" nodeType="afterGroup">
                            <p:stCondLst>
                              <p:cond delay="2000"/>
                            </p:stCondLst>
                            <p:childTnLst>
                              <p:par>
                                <p:cTn id="19" presetID="9" presetClass="entr" presetSubtype="0" fill="hold" grpId="0" nodeType="afterEffect">
                                  <p:stCondLst>
                                    <p:cond delay="1000"/>
                                  </p:stCondLst>
                                  <p:childTnLst>
                                    <p:set>
                                      <p:cBhvr>
                                        <p:cTn id="20" dur="1" fill="hold">
                                          <p:stCondLst>
                                            <p:cond delay="0"/>
                                          </p:stCondLst>
                                        </p:cTn>
                                        <p:tgtEl>
                                          <p:spTgt spid="302084"/>
                                        </p:tgtEl>
                                        <p:attrNameLst>
                                          <p:attrName>style.visibility</p:attrName>
                                        </p:attrNameLst>
                                      </p:cBhvr>
                                      <p:to>
                                        <p:strVal val="visible"/>
                                      </p:to>
                                    </p:set>
                                    <p:animEffect transition="in" filter="dissolve">
                                      <p:cBhvr>
                                        <p:cTn id="21" dur="500"/>
                                        <p:tgtEl>
                                          <p:spTgt spid="302084"/>
                                        </p:tgtEl>
                                      </p:cBhvr>
                                    </p:animEffect>
                                  </p:childTnLst>
                                </p:cTn>
                              </p:par>
                            </p:childTnLst>
                          </p:cTn>
                        </p:par>
                        <p:par>
                          <p:cTn id="22" fill="hold" nodeType="afterGroup">
                            <p:stCondLst>
                              <p:cond delay="3500"/>
                            </p:stCondLst>
                            <p:childTnLst>
                              <p:par>
                                <p:cTn id="23" presetID="9" presetClass="entr" presetSubtype="0" fill="hold" grpId="0" nodeType="afterEffect">
                                  <p:stCondLst>
                                    <p:cond delay="1000"/>
                                  </p:stCondLst>
                                  <p:childTnLst>
                                    <p:set>
                                      <p:cBhvr>
                                        <p:cTn id="24" dur="1" fill="hold">
                                          <p:stCondLst>
                                            <p:cond delay="0"/>
                                          </p:stCondLst>
                                        </p:cTn>
                                        <p:tgtEl>
                                          <p:spTgt spid="302089"/>
                                        </p:tgtEl>
                                        <p:attrNameLst>
                                          <p:attrName>style.visibility</p:attrName>
                                        </p:attrNameLst>
                                      </p:cBhvr>
                                      <p:to>
                                        <p:strVal val="visible"/>
                                      </p:to>
                                    </p:set>
                                    <p:animEffect transition="in" filter="dissolve">
                                      <p:cBhvr>
                                        <p:cTn id="25" dur="500"/>
                                        <p:tgtEl>
                                          <p:spTgt spid="302089"/>
                                        </p:tgtEl>
                                      </p:cBhvr>
                                    </p:animEffect>
                                  </p:childTnLst>
                                </p:cTn>
                              </p:par>
                            </p:childTnLst>
                          </p:cTn>
                        </p:par>
                        <p:par>
                          <p:cTn id="26" fill="hold" nodeType="afterGroup">
                            <p:stCondLst>
                              <p:cond delay="5000"/>
                            </p:stCondLst>
                            <p:childTnLst>
                              <p:par>
                                <p:cTn id="27" presetID="9"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4" grpId="0" animBg="1"/>
      <p:bldP spid="302085" grpId="0" animBg="1"/>
      <p:bldP spid="302086" grpId="0" animBg="1"/>
      <p:bldP spid="302088" grpId="0" animBg="1" autoUpdateAnimBg="0"/>
      <p:bldP spid="30208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4800" y="4749801"/>
            <a:ext cx="8240713" cy="1941513"/>
            <a:chOff x="352425" y="4448176"/>
            <a:chExt cx="8240713" cy="1941513"/>
          </a:xfrm>
        </p:grpSpPr>
        <p:sp>
          <p:nvSpPr>
            <p:cNvPr id="301058" name="Freeform 2"/>
            <p:cNvSpPr>
              <a:spLocks/>
            </p:cNvSpPr>
            <p:nvPr/>
          </p:nvSpPr>
          <p:spPr bwMode="auto">
            <a:xfrm>
              <a:off x="1262063" y="4710113"/>
              <a:ext cx="2957512" cy="809625"/>
            </a:xfrm>
            <a:custGeom>
              <a:avLst/>
              <a:gdLst>
                <a:gd name="T0" fmla="*/ 0 w 1863"/>
                <a:gd name="T1" fmla="*/ 0 h 510"/>
                <a:gd name="T2" fmla="*/ 319087 w 1863"/>
                <a:gd name="T3" fmla="*/ 114300 h 510"/>
                <a:gd name="T4" fmla="*/ 552450 w 1863"/>
                <a:gd name="T5" fmla="*/ 190500 h 510"/>
                <a:gd name="T6" fmla="*/ 828675 w 1863"/>
                <a:gd name="T7" fmla="*/ 300038 h 510"/>
                <a:gd name="T8" fmla="*/ 1042987 w 1863"/>
                <a:gd name="T9" fmla="*/ 371475 h 510"/>
                <a:gd name="T10" fmla="*/ 1290637 w 1863"/>
                <a:gd name="T11" fmla="*/ 442913 h 510"/>
                <a:gd name="T12" fmla="*/ 1676400 w 1863"/>
                <a:gd name="T13" fmla="*/ 528638 h 510"/>
                <a:gd name="T14" fmla="*/ 2000250 w 1863"/>
                <a:gd name="T15" fmla="*/ 600075 h 510"/>
                <a:gd name="T16" fmla="*/ 2395537 w 1863"/>
                <a:gd name="T17" fmla="*/ 666750 h 510"/>
                <a:gd name="T18" fmla="*/ 2957512 w 1863"/>
                <a:gd name="T19" fmla="*/ 723900 h 510"/>
                <a:gd name="T20" fmla="*/ 1562100 w 1863"/>
                <a:gd name="T21" fmla="*/ 709613 h 510"/>
                <a:gd name="T22" fmla="*/ 1338262 w 1863"/>
                <a:gd name="T23" fmla="*/ 809625 h 510"/>
                <a:gd name="T24" fmla="*/ 0 w 1863"/>
                <a:gd name="T25" fmla="*/ 0 h 5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63" h="510">
                  <a:moveTo>
                    <a:pt x="0" y="0"/>
                  </a:moveTo>
                  <a:lnTo>
                    <a:pt x="201" y="72"/>
                  </a:lnTo>
                  <a:lnTo>
                    <a:pt x="348" y="120"/>
                  </a:lnTo>
                  <a:lnTo>
                    <a:pt x="522" y="189"/>
                  </a:lnTo>
                  <a:lnTo>
                    <a:pt x="657" y="234"/>
                  </a:lnTo>
                  <a:lnTo>
                    <a:pt x="813" y="279"/>
                  </a:lnTo>
                  <a:lnTo>
                    <a:pt x="1056" y="333"/>
                  </a:lnTo>
                  <a:lnTo>
                    <a:pt x="1260" y="378"/>
                  </a:lnTo>
                  <a:lnTo>
                    <a:pt x="1509" y="420"/>
                  </a:lnTo>
                  <a:lnTo>
                    <a:pt x="1863" y="456"/>
                  </a:lnTo>
                  <a:lnTo>
                    <a:pt x="984" y="447"/>
                  </a:lnTo>
                  <a:lnTo>
                    <a:pt x="843" y="510"/>
                  </a:lnTo>
                  <a:lnTo>
                    <a:pt x="0" y="0"/>
                  </a:lnTo>
                  <a:close/>
                </a:path>
              </a:pathLst>
            </a:custGeom>
            <a:solidFill>
              <a:schemeClr val="bg1"/>
            </a:solidFill>
            <a:ln>
              <a:solidFill>
                <a:srgbClr val="0070C0"/>
              </a:solidFill>
            </a:ln>
            <a:effectLst/>
          </p:spPr>
          <p:txBody>
            <a:bodyPr/>
            <a:lstStyle/>
            <a:p>
              <a:endParaRPr lang="en-US"/>
            </a:p>
          </p:txBody>
        </p:sp>
        <p:sp>
          <p:nvSpPr>
            <p:cNvPr id="301059" name="Freeform 3"/>
            <p:cNvSpPr>
              <a:spLocks/>
            </p:cNvSpPr>
            <p:nvPr/>
          </p:nvSpPr>
          <p:spPr bwMode="auto">
            <a:xfrm>
              <a:off x="4229100" y="5414963"/>
              <a:ext cx="538163" cy="247650"/>
            </a:xfrm>
            <a:custGeom>
              <a:avLst/>
              <a:gdLst>
                <a:gd name="T0" fmla="*/ 0 w 339"/>
                <a:gd name="T1" fmla="*/ 19050 h 156"/>
                <a:gd name="T2" fmla="*/ 119063 w 339"/>
                <a:gd name="T3" fmla="*/ 52388 h 156"/>
                <a:gd name="T4" fmla="*/ 242888 w 339"/>
                <a:gd name="T5" fmla="*/ 80963 h 156"/>
                <a:gd name="T6" fmla="*/ 323850 w 339"/>
                <a:gd name="T7" fmla="*/ 80963 h 156"/>
                <a:gd name="T8" fmla="*/ 442913 w 339"/>
                <a:gd name="T9" fmla="*/ 47625 h 156"/>
                <a:gd name="T10" fmla="*/ 538163 w 339"/>
                <a:gd name="T11" fmla="*/ 0 h 156"/>
                <a:gd name="T12" fmla="*/ 247650 w 339"/>
                <a:gd name="T13" fmla="*/ 247650 h 156"/>
                <a:gd name="T14" fmla="*/ 0 w 339"/>
                <a:gd name="T15" fmla="*/ 19050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9" h="156">
                  <a:moveTo>
                    <a:pt x="0" y="12"/>
                  </a:moveTo>
                  <a:lnTo>
                    <a:pt x="75" y="33"/>
                  </a:lnTo>
                  <a:lnTo>
                    <a:pt x="153" y="51"/>
                  </a:lnTo>
                  <a:lnTo>
                    <a:pt x="204" y="51"/>
                  </a:lnTo>
                  <a:lnTo>
                    <a:pt x="279" y="30"/>
                  </a:lnTo>
                  <a:lnTo>
                    <a:pt x="339" y="0"/>
                  </a:lnTo>
                  <a:lnTo>
                    <a:pt x="156" y="156"/>
                  </a:lnTo>
                  <a:lnTo>
                    <a:pt x="0" y="12"/>
                  </a:lnTo>
                  <a:close/>
                </a:path>
              </a:pathLst>
            </a:custGeom>
            <a:solidFill>
              <a:schemeClr val="bg1"/>
            </a:solidFill>
            <a:ln>
              <a:solidFill>
                <a:srgbClr val="0070C0"/>
              </a:solidFill>
            </a:ln>
            <a:effectLst/>
          </p:spPr>
          <p:txBody>
            <a:bodyPr/>
            <a:lstStyle/>
            <a:p>
              <a:endParaRPr lang="en-US"/>
            </a:p>
          </p:txBody>
        </p:sp>
        <p:sp>
          <p:nvSpPr>
            <p:cNvPr id="301060" name="Freeform 4"/>
            <p:cNvSpPr>
              <a:spLocks/>
            </p:cNvSpPr>
            <p:nvPr/>
          </p:nvSpPr>
          <p:spPr bwMode="auto">
            <a:xfrm>
              <a:off x="5395913" y="4986338"/>
              <a:ext cx="1790700" cy="519112"/>
            </a:xfrm>
            <a:custGeom>
              <a:avLst/>
              <a:gdLst>
                <a:gd name="T0" fmla="*/ 0 w 1128"/>
                <a:gd name="T1" fmla="*/ 414337 h 327"/>
                <a:gd name="T2" fmla="*/ 371475 w 1128"/>
                <a:gd name="T3" fmla="*/ 390525 h 327"/>
                <a:gd name="T4" fmla="*/ 581025 w 1128"/>
                <a:gd name="T5" fmla="*/ 361950 h 327"/>
                <a:gd name="T6" fmla="*/ 828675 w 1128"/>
                <a:gd name="T7" fmla="*/ 323850 h 327"/>
                <a:gd name="T8" fmla="*/ 1042988 w 1128"/>
                <a:gd name="T9" fmla="*/ 261937 h 327"/>
                <a:gd name="T10" fmla="*/ 1290638 w 1128"/>
                <a:gd name="T11" fmla="*/ 190500 h 327"/>
                <a:gd name="T12" fmla="*/ 1528763 w 1128"/>
                <a:gd name="T13" fmla="*/ 114300 h 327"/>
                <a:gd name="T14" fmla="*/ 1790700 w 1128"/>
                <a:gd name="T15" fmla="*/ 0 h 327"/>
                <a:gd name="T16" fmla="*/ 1004888 w 1128"/>
                <a:gd name="T17" fmla="*/ 519112 h 327"/>
                <a:gd name="T18" fmla="*/ 738188 w 1128"/>
                <a:gd name="T19" fmla="*/ 419100 h 327"/>
                <a:gd name="T20" fmla="*/ 0 w 1128"/>
                <a:gd name="T21" fmla="*/ 414337 h 3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8" h="327">
                  <a:moveTo>
                    <a:pt x="0" y="261"/>
                  </a:moveTo>
                  <a:lnTo>
                    <a:pt x="234" y="246"/>
                  </a:lnTo>
                  <a:lnTo>
                    <a:pt x="366" y="228"/>
                  </a:lnTo>
                  <a:lnTo>
                    <a:pt x="522" y="204"/>
                  </a:lnTo>
                  <a:lnTo>
                    <a:pt x="657" y="165"/>
                  </a:lnTo>
                  <a:lnTo>
                    <a:pt x="813" y="120"/>
                  </a:lnTo>
                  <a:lnTo>
                    <a:pt x="963" y="72"/>
                  </a:lnTo>
                  <a:lnTo>
                    <a:pt x="1128" y="0"/>
                  </a:lnTo>
                  <a:lnTo>
                    <a:pt x="633" y="327"/>
                  </a:lnTo>
                  <a:lnTo>
                    <a:pt x="465" y="264"/>
                  </a:lnTo>
                  <a:lnTo>
                    <a:pt x="0" y="261"/>
                  </a:lnTo>
                  <a:close/>
                </a:path>
              </a:pathLst>
            </a:custGeom>
            <a:solidFill>
              <a:schemeClr val="bg1"/>
            </a:solidFill>
            <a:ln>
              <a:solidFill>
                <a:srgbClr val="0070C0"/>
              </a:solidFill>
            </a:ln>
            <a:effectLst/>
          </p:spPr>
          <p:txBody>
            <a:bodyPr/>
            <a:lstStyle/>
            <a:p>
              <a:endParaRPr lang="en-US"/>
            </a:p>
          </p:txBody>
        </p:sp>
        <p:grpSp>
          <p:nvGrpSpPr>
            <p:cNvPr id="4" name="Group 13"/>
            <p:cNvGrpSpPr>
              <a:grpSpLocks/>
            </p:cNvGrpSpPr>
            <p:nvPr/>
          </p:nvGrpSpPr>
          <p:grpSpPr bwMode="auto">
            <a:xfrm>
              <a:off x="352425" y="4448176"/>
              <a:ext cx="8240713" cy="1941513"/>
              <a:chOff x="222" y="2802"/>
              <a:chExt cx="5191" cy="1223"/>
            </a:xfrm>
          </p:grpSpPr>
          <p:sp>
            <p:nvSpPr>
              <p:cNvPr id="115723" name="Freeform 14"/>
              <p:cNvSpPr>
                <a:spLocks/>
              </p:cNvSpPr>
              <p:nvPr/>
            </p:nvSpPr>
            <p:spPr bwMode="auto">
              <a:xfrm>
                <a:off x="229" y="2802"/>
                <a:ext cx="5171" cy="779"/>
              </a:xfrm>
              <a:custGeom>
                <a:avLst/>
                <a:gdLst>
                  <a:gd name="T0" fmla="*/ 0 w 5171"/>
                  <a:gd name="T1" fmla="*/ 2 h 779"/>
                  <a:gd name="T2" fmla="*/ 566 w 5171"/>
                  <a:gd name="T3" fmla="*/ 168 h 779"/>
                  <a:gd name="T4" fmla="*/ 1415 w 5171"/>
                  <a:gd name="T5" fmla="*/ 675 h 779"/>
                  <a:gd name="T6" fmla="*/ 1550 w 5171"/>
                  <a:gd name="T7" fmla="*/ 615 h 779"/>
                  <a:gd name="T8" fmla="*/ 2429 w 5171"/>
                  <a:gd name="T9" fmla="*/ 627 h 779"/>
                  <a:gd name="T10" fmla="*/ 2587 w 5171"/>
                  <a:gd name="T11" fmla="*/ 779 h 779"/>
                  <a:gd name="T12" fmla="*/ 2786 w 5171"/>
                  <a:gd name="T13" fmla="*/ 612 h 779"/>
                  <a:gd name="T14" fmla="*/ 3632 w 5171"/>
                  <a:gd name="T15" fmla="*/ 609 h 779"/>
                  <a:gd name="T16" fmla="*/ 3806 w 5171"/>
                  <a:gd name="T17" fmla="*/ 678 h 779"/>
                  <a:gd name="T18" fmla="*/ 4565 w 5171"/>
                  <a:gd name="T19" fmla="*/ 177 h 779"/>
                  <a:gd name="T20" fmla="*/ 5171 w 5171"/>
                  <a:gd name="T21" fmla="*/ 0 h 7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71" h="779">
                    <a:moveTo>
                      <a:pt x="0" y="2"/>
                    </a:moveTo>
                    <a:lnTo>
                      <a:pt x="566" y="168"/>
                    </a:lnTo>
                    <a:lnTo>
                      <a:pt x="1415" y="675"/>
                    </a:lnTo>
                    <a:lnTo>
                      <a:pt x="1550" y="615"/>
                    </a:lnTo>
                    <a:lnTo>
                      <a:pt x="2429" y="627"/>
                    </a:lnTo>
                    <a:lnTo>
                      <a:pt x="2587" y="779"/>
                    </a:lnTo>
                    <a:lnTo>
                      <a:pt x="2786" y="612"/>
                    </a:lnTo>
                    <a:lnTo>
                      <a:pt x="3632" y="609"/>
                    </a:lnTo>
                    <a:lnTo>
                      <a:pt x="3806" y="678"/>
                    </a:lnTo>
                    <a:lnTo>
                      <a:pt x="4565" y="177"/>
                    </a:lnTo>
                    <a:lnTo>
                      <a:pt x="5171" y="0"/>
                    </a:lnTo>
                  </a:path>
                </a:pathLst>
              </a:custGeom>
              <a:noFill/>
              <a:ln w="25400" cap="flat" cmpd="sng">
                <a:solidFill>
                  <a:srgbClr val="CC6600"/>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24" name="Freeform 15" descr="Wide upward diagonal"/>
              <p:cNvSpPr>
                <a:spLocks/>
              </p:cNvSpPr>
              <p:nvPr/>
            </p:nvSpPr>
            <p:spPr bwMode="auto">
              <a:xfrm>
                <a:off x="222" y="2807"/>
                <a:ext cx="5191" cy="880"/>
              </a:xfrm>
              <a:custGeom>
                <a:avLst/>
                <a:gdLst>
                  <a:gd name="T0" fmla="*/ 0 w 5191"/>
                  <a:gd name="T1" fmla="*/ 13 h 880"/>
                  <a:gd name="T2" fmla="*/ 583 w 5191"/>
                  <a:gd name="T3" fmla="*/ 174 h 880"/>
                  <a:gd name="T4" fmla="*/ 1424 w 5191"/>
                  <a:gd name="T5" fmla="*/ 676 h 880"/>
                  <a:gd name="T6" fmla="*/ 1552 w 5191"/>
                  <a:gd name="T7" fmla="*/ 612 h 880"/>
                  <a:gd name="T8" fmla="*/ 2439 w 5191"/>
                  <a:gd name="T9" fmla="*/ 631 h 880"/>
                  <a:gd name="T10" fmla="*/ 2601 w 5191"/>
                  <a:gd name="T11" fmla="*/ 775 h 880"/>
                  <a:gd name="T12" fmla="*/ 2786 w 5191"/>
                  <a:gd name="T13" fmla="*/ 622 h 880"/>
                  <a:gd name="T14" fmla="*/ 3639 w 5191"/>
                  <a:gd name="T15" fmla="*/ 616 h 880"/>
                  <a:gd name="T16" fmla="*/ 3810 w 5191"/>
                  <a:gd name="T17" fmla="*/ 676 h 880"/>
                  <a:gd name="T18" fmla="*/ 4587 w 5191"/>
                  <a:gd name="T19" fmla="*/ 174 h 880"/>
                  <a:gd name="T20" fmla="*/ 5191 w 5191"/>
                  <a:gd name="T21" fmla="*/ 0 h 880"/>
                  <a:gd name="T22" fmla="*/ 5190 w 5191"/>
                  <a:gd name="T23" fmla="*/ 94 h 880"/>
                  <a:gd name="T24" fmla="*/ 4623 w 5191"/>
                  <a:gd name="T25" fmla="*/ 259 h 880"/>
                  <a:gd name="T26" fmla="*/ 3825 w 5191"/>
                  <a:gd name="T27" fmla="*/ 766 h 880"/>
                  <a:gd name="T28" fmla="*/ 3636 w 5191"/>
                  <a:gd name="T29" fmla="*/ 703 h 880"/>
                  <a:gd name="T30" fmla="*/ 2826 w 5191"/>
                  <a:gd name="T31" fmla="*/ 703 h 880"/>
                  <a:gd name="T32" fmla="*/ 2601 w 5191"/>
                  <a:gd name="T33" fmla="*/ 880 h 880"/>
                  <a:gd name="T34" fmla="*/ 2409 w 5191"/>
                  <a:gd name="T35" fmla="*/ 712 h 880"/>
                  <a:gd name="T36" fmla="*/ 1554 w 5191"/>
                  <a:gd name="T37" fmla="*/ 715 h 880"/>
                  <a:gd name="T38" fmla="*/ 1416 w 5191"/>
                  <a:gd name="T39" fmla="*/ 781 h 880"/>
                  <a:gd name="T40" fmla="*/ 543 w 5191"/>
                  <a:gd name="T41" fmla="*/ 253 h 880"/>
                  <a:gd name="T42" fmla="*/ 0 w 5191"/>
                  <a:gd name="T43" fmla="*/ 118 h 880"/>
                  <a:gd name="T44" fmla="*/ 0 w 5191"/>
                  <a:gd name="T45" fmla="*/ 13 h 8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191" h="880">
                    <a:moveTo>
                      <a:pt x="0" y="13"/>
                    </a:moveTo>
                    <a:lnTo>
                      <a:pt x="583" y="174"/>
                    </a:lnTo>
                    <a:lnTo>
                      <a:pt x="1424" y="676"/>
                    </a:lnTo>
                    <a:lnTo>
                      <a:pt x="1552" y="612"/>
                    </a:lnTo>
                    <a:lnTo>
                      <a:pt x="2439" y="631"/>
                    </a:lnTo>
                    <a:lnTo>
                      <a:pt x="2601" y="775"/>
                    </a:lnTo>
                    <a:lnTo>
                      <a:pt x="2786" y="622"/>
                    </a:lnTo>
                    <a:lnTo>
                      <a:pt x="3639" y="616"/>
                    </a:lnTo>
                    <a:lnTo>
                      <a:pt x="3810" y="676"/>
                    </a:lnTo>
                    <a:lnTo>
                      <a:pt x="4587" y="174"/>
                    </a:lnTo>
                    <a:lnTo>
                      <a:pt x="5191" y="0"/>
                    </a:lnTo>
                    <a:lnTo>
                      <a:pt x="5190" y="94"/>
                    </a:lnTo>
                    <a:lnTo>
                      <a:pt x="4623" y="259"/>
                    </a:lnTo>
                    <a:lnTo>
                      <a:pt x="3825" y="766"/>
                    </a:lnTo>
                    <a:lnTo>
                      <a:pt x="3636" y="703"/>
                    </a:lnTo>
                    <a:lnTo>
                      <a:pt x="2826" y="703"/>
                    </a:lnTo>
                    <a:lnTo>
                      <a:pt x="2601" y="880"/>
                    </a:lnTo>
                    <a:lnTo>
                      <a:pt x="2409" y="712"/>
                    </a:lnTo>
                    <a:lnTo>
                      <a:pt x="1554" y="715"/>
                    </a:lnTo>
                    <a:lnTo>
                      <a:pt x="1416" y="781"/>
                    </a:lnTo>
                    <a:lnTo>
                      <a:pt x="543" y="253"/>
                    </a:lnTo>
                    <a:lnTo>
                      <a:pt x="0" y="118"/>
                    </a:lnTo>
                    <a:lnTo>
                      <a:pt x="0" y="13"/>
                    </a:lnTo>
                    <a:close/>
                  </a:path>
                </a:pathLst>
              </a:custGeom>
              <a:pattFill prst="wdUpDiag">
                <a:fgClr>
                  <a:schemeClr val="bg1"/>
                </a:fgClr>
                <a:bgClr>
                  <a:srgbClr val="CC6600"/>
                </a:bgClr>
              </a:pattFill>
              <a:ln>
                <a:noFill/>
              </a:ln>
              <a:effectLst>
                <a:outerShdw dist="35921" dir="2700000" algn="ctr" rotWithShape="0">
                  <a:schemeClr val="bg2"/>
                </a:outerShdw>
              </a:effectLst>
              <a:extLst>
                <a:ext uri="{91240B29-F687-4F45-9708-019B960494DF}">
                  <a14:hiddenLine xmlns:a14="http://schemas.microsoft.com/office/drawing/2010/main" w="12700" cap="flat" cmpd="sng">
                    <a:solidFill>
                      <a:schemeClr val="folHlink"/>
                    </a:solidFill>
                    <a:prstDash val="solid"/>
                    <a:round/>
                    <a:headEnd type="none" w="med" len="med"/>
                    <a:tailEnd type="none" w="med" len="med"/>
                  </a14:hiddenLine>
                </a:ext>
              </a:extLst>
            </p:spPr>
            <p:txBody>
              <a:bodyPr/>
              <a:lstStyle/>
              <a:p>
                <a:endParaRPr lang="en-US"/>
              </a:p>
            </p:txBody>
          </p:sp>
          <p:sp>
            <p:nvSpPr>
              <p:cNvPr id="115725" name="Text Box 16"/>
              <p:cNvSpPr txBox="1">
                <a:spLocks noChangeArrowheads="1"/>
              </p:cNvSpPr>
              <p:nvPr/>
            </p:nvSpPr>
            <p:spPr bwMode="auto">
              <a:xfrm>
                <a:off x="2142" y="3698"/>
                <a:ext cx="1486"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folHlink"/>
                    </a:solidFill>
                    <a:miter lim="800000"/>
                    <a:headEnd/>
                    <a:tailEnd/>
                  </a14:hiddenLine>
                </a:ext>
              </a:extLst>
            </p:spPr>
            <p:txBody>
              <a:bodyPr wrap="none">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sz="2800" dirty="0">
                    <a:solidFill>
                      <a:srgbClr val="FFC000"/>
                    </a:solidFill>
                    <a:latin typeface="Arial" panose="020B0604020202020204" pitchFamily="34" charset="0"/>
                  </a:rPr>
                  <a:t>Combination</a:t>
                </a:r>
              </a:p>
            </p:txBody>
          </p:sp>
        </p:grpSp>
      </p:grpSp>
      <p:sp>
        <p:nvSpPr>
          <p:cNvPr id="301073" name="AutoShape 17"/>
          <p:cNvSpPr>
            <a:spLocks noChangeArrowheads="1"/>
          </p:cNvSpPr>
          <p:nvPr/>
        </p:nvSpPr>
        <p:spPr bwMode="auto">
          <a:xfrm>
            <a:off x="457200" y="1600200"/>
            <a:ext cx="1252537" cy="6302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9050">
            <a:solidFill>
              <a:schemeClr val="tx1"/>
            </a:solidFill>
            <a:miter lim="800000"/>
            <a:headEnd/>
            <a:tailEnd type="none" w="sm" len="lg"/>
          </a:ln>
          <a:effectLst>
            <a:outerShdw dist="107763" dir="2700000" algn="ctr" rotWithShape="0">
              <a:schemeClr val="bg2"/>
            </a:outerShdw>
          </a:effectLst>
        </p:spPr>
        <p:txBody>
          <a:bodyPr wrap="none" anchor="ctr"/>
          <a:lstStyle/>
          <a:p>
            <a:pPr algn="ctr" eaLnBrk="1" hangingPunct="1">
              <a:defRPr/>
            </a:pPr>
            <a:r>
              <a:rPr lang="en-US" altLang="en-US" sz="1800">
                <a:effectLst>
                  <a:outerShdw blurRad="38100" dist="38100" dir="2700000" algn="tl">
                    <a:srgbClr val="FFFFFF"/>
                  </a:outerShdw>
                </a:effectLst>
                <a:latin typeface="Arial" panose="020B0604020202020204" pitchFamily="34" charset="0"/>
              </a:rPr>
              <a:t>WIND</a:t>
            </a:r>
          </a:p>
        </p:txBody>
      </p:sp>
      <p:grpSp>
        <p:nvGrpSpPr>
          <p:cNvPr id="5" name="Group 4"/>
          <p:cNvGrpSpPr/>
          <p:nvPr/>
        </p:nvGrpSpPr>
        <p:grpSpPr>
          <a:xfrm>
            <a:off x="152400" y="2362200"/>
            <a:ext cx="4495800" cy="1818332"/>
            <a:chOff x="1905000" y="76200"/>
            <a:chExt cx="5195888" cy="1930401"/>
          </a:xfrm>
        </p:grpSpPr>
        <p:grpSp>
          <p:nvGrpSpPr>
            <p:cNvPr id="6" name="Group 5"/>
            <p:cNvGrpSpPr>
              <a:grpSpLocks/>
            </p:cNvGrpSpPr>
            <p:nvPr/>
          </p:nvGrpSpPr>
          <p:grpSpPr bwMode="auto">
            <a:xfrm>
              <a:off x="1905000" y="76200"/>
              <a:ext cx="5195888" cy="1930401"/>
              <a:chOff x="1230" y="64"/>
              <a:chExt cx="3273" cy="1216"/>
            </a:xfrm>
          </p:grpSpPr>
          <p:sp>
            <p:nvSpPr>
              <p:cNvPr id="115729" name="Freeform 6"/>
              <p:cNvSpPr>
                <a:spLocks/>
              </p:cNvSpPr>
              <p:nvPr/>
            </p:nvSpPr>
            <p:spPr bwMode="auto">
              <a:xfrm>
                <a:off x="1232" y="66"/>
                <a:ext cx="3271" cy="985"/>
              </a:xfrm>
              <a:custGeom>
                <a:avLst/>
                <a:gdLst>
                  <a:gd name="T0" fmla="*/ 0 w 3271"/>
                  <a:gd name="T1" fmla="*/ 0 h 985"/>
                  <a:gd name="T2" fmla="*/ 637 w 3271"/>
                  <a:gd name="T3" fmla="*/ 162 h 985"/>
                  <a:gd name="T4" fmla="*/ 1435 w 3271"/>
                  <a:gd name="T5" fmla="*/ 657 h 985"/>
                  <a:gd name="T6" fmla="*/ 1561 w 3271"/>
                  <a:gd name="T7" fmla="*/ 600 h 985"/>
                  <a:gd name="T8" fmla="*/ 2458 w 3271"/>
                  <a:gd name="T9" fmla="*/ 602 h 985"/>
                  <a:gd name="T10" fmla="*/ 2650 w 3271"/>
                  <a:gd name="T11" fmla="*/ 802 h 985"/>
                  <a:gd name="T12" fmla="*/ 3271 w 3271"/>
                  <a:gd name="T13" fmla="*/ 985 h 9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71" h="985">
                    <a:moveTo>
                      <a:pt x="0" y="0"/>
                    </a:moveTo>
                    <a:lnTo>
                      <a:pt x="637" y="162"/>
                    </a:lnTo>
                    <a:lnTo>
                      <a:pt x="1435" y="657"/>
                    </a:lnTo>
                    <a:lnTo>
                      <a:pt x="1561" y="600"/>
                    </a:lnTo>
                    <a:lnTo>
                      <a:pt x="2458" y="602"/>
                    </a:lnTo>
                    <a:lnTo>
                      <a:pt x="2650" y="802"/>
                    </a:lnTo>
                    <a:lnTo>
                      <a:pt x="3271" y="985"/>
                    </a:lnTo>
                  </a:path>
                </a:pathLst>
              </a:custGeom>
              <a:noFill/>
              <a:ln w="25400" cap="flat" cmpd="sng">
                <a:solidFill>
                  <a:srgbClr val="CC6600"/>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30" name="Freeform 7" descr="Wide upward diagonal"/>
              <p:cNvSpPr>
                <a:spLocks/>
              </p:cNvSpPr>
              <p:nvPr/>
            </p:nvSpPr>
            <p:spPr bwMode="auto">
              <a:xfrm>
                <a:off x="1230" y="64"/>
                <a:ext cx="3268" cy="1088"/>
              </a:xfrm>
              <a:custGeom>
                <a:avLst/>
                <a:gdLst>
                  <a:gd name="T0" fmla="*/ 4 w 3268"/>
                  <a:gd name="T1" fmla="*/ 0 h 1088"/>
                  <a:gd name="T2" fmla="*/ 627 w 3268"/>
                  <a:gd name="T3" fmla="*/ 161 h 1088"/>
                  <a:gd name="T4" fmla="*/ 1437 w 3268"/>
                  <a:gd name="T5" fmla="*/ 665 h 1088"/>
                  <a:gd name="T6" fmla="*/ 1577 w 3268"/>
                  <a:gd name="T7" fmla="*/ 612 h 1088"/>
                  <a:gd name="T8" fmla="*/ 2463 w 3268"/>
                  <a:gd name="T9" fmla="*/ 614 h 1088"/>
                  <a:gd name="T10" fmla="*/ 2656 w 3268"/>
                  <a:gd name="T11" fmla="*/ 804 h 1088"/>
                  <a:gd name="T12" fmla="*/ 3268 w 3268"/>
                  <a:gd name="T13" fmla="*/ 987 h 1088"/>
                  <a:gd name="T14" fmla="*/ 3268 w 3268"/>
                  <a:gd name="T15" fmla="*/ 1088 h 1088"/>
                  <a:gd name="T16" fmla="*/ 2604 w 3268"/>
                  <a:gd name="T17" fmla="*/ 884 h 1088"/>
                  <a:gd name="T18" fmla="*/ 2418 w 3268"/>
                  <a:gd name="T19" fmla="*/ 707 h 1088"/>
                  <a:gd name="T20" fmla="*/ 1586 w 3268"/>
                  <a:gd name="T21" fmla="*/ 704 h 1088"/>
                  <a:gd name="T22" fmla="*/ 1443 w 3268"/>
                  <a:gd name="T23" fmla="*/ 785 h 1088"/>
                  <a:gd name="T24" fmla="*/ 603 w 3268"/>
                  <a:gd name="T25" fmla="*/ 254 h 1088"/>
                  <a:gd name="T26" fmla="*/ 0 w 3268"/>
                  <a:gd name="T27" fmla="*/ 104 h 1088"/>
                  <a:gd name="T28" fmla="*/ 4 w 3268"/>
                  <a:gd name="T29" fmla="*/ 0 h 10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68" h="1088">
                    <a:moveTo>
                      <a:pt x="4" y="0"/>
                    </a:moveTo>
                    <a:lnTo>
                      <a:pt x="627" y="161"/>
                    </a:lnTo>
                    <a:lnTo>
                      <a:pt x="1437" y="665"/>
                    </a:lnTo>
                    <a:lnTo>
                      <a:pt x="1577" y="612"/>
                    </a:lnTo>
                    <a:lnTo>
                      <a:pt x="2463" y="614"/>
                    </a:lnTo>
                    <a:lnTo>
                      <a:pt x="2656" y="804"/>
                    </a:lnTo>
                    <a:lnTo>
                      <a:pt x="3268" y="987"/>
                    </a:lnTo>
                    <a:lnTo>
                      <a:pt x="3268" y="1088"/>
                    </a:lnTo>
                    <a:lnTo>
                      <a:pt x="2604" y="884"/>
                    </a:lnTo>
                    <a:lnTo>
                      <a:pt x="2418" y="707"/>
                    </a:lnTo>
                    <a:lnTo>
                      <a:pt x="1586" y="704"/>
                    </a:lnTo>
                    <a:lnTo>
                      <a:pt x="1443" y="785"/>
                    </a:lnTo>
                    <a:lnTo>
                      <a:pt x="603" y="254"/>
                    </a:lnTo>
                    <a:lnTo>
                      <a:pt x="0" y="104"/>
                    </a:lnTo>
                    <a:lnTo>
                      <a:pt x="4" y="0"/>
                    </a:lnTo>
                    <a:close/>
                  </a:path>
                </a:pathLst>
              </a:custGeom>
              <a:pattFill prst="wdUpDiag">
                <a:fgClr>
                  <a:schemeClr val="bg1"/>
                </a:fgClr>
                <a:bgClr>
                  <a:srgbClr val="CC6600"/>
                </a:bgClr>
              </a:pattFill>
              <a:ln>
                <a:noFill/>
              </a:ln>
              <a:effectLst>
                <a:outerShdw dist="35921" dir="2700000" algn="ctr" rotWithShape="0">
                  <a:schemeClr val="bg2"/>
                </a:outerShdw>
              </a:effectLst>
              <a:extLst>
                <a:ext uri="{91240B29-F687-4F45-9708-019B960494DF}">
                  <a14:hiddenLine xmlns:a14="http://schemas.microsoft.com/office/drawing/2010/main" w="12700" cap="flat" cmpd="sng">
                    <a:solidFill>
                      <a:schemeClr val="folHlink"/>
                    </a:solidFill>
                    <a:prstDash val="solid"/>
                    <a:round/>
                    <a:headEnd type="none" w="med" len="med"/>
                    <a:tailEnd type="none" w="med" len="med"/>
                  </a14:hiddenLine>
                </a:ext>
              </a:extLst>
            </p:spPr>
            <p:txBody>
              <a:bodyPr/>
              <a:lstStyle/>
              <a:p>
                <a:endParaRPr lang="en-US"/>
              </a:p>
            </p:txBody>
          </p:sp>
          <p:sp>
            <p:nvSpPr>
              <p:cNvPr id="115731" name="Text Box 8"/>
              <p:cNvSpPr txBox="1">
                <a:spLocks noChangeArrowheads="1"/>
              </p:cNvSpPr>
              <p:nvPr/>
            </p:nvSpPr>
            <p:spPr bwMode="auto">
              <a:xfrm>
                <a:off x="1674" y="930"/>
                <a:ext cx="2052" cy="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folHlink"/>
                    </a:solidFill>
                    <a:miter lim="800000"/>
                    <a:headEnd/>
                    <a:tailEnd/>
                  </a14:hiddenLine>
                </a:ext>
              </a:extLst>
            </p:spPr>
            <p:txBody>
              <a:bodyPr wrap="none">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sz="2800" dirty="0">
                    <a:solidFill>
                      <a:srgbClr val="FFC000"/>
                    </a:solidFill>
                    <a:latin typeface="Arial" pitchFamily="34" charset="0"/>
                    <a:cs typeface="Arial" pitchFamily="34" charset="0"/>
                  </a:rPr>
                  <a:t>Downwind Drift</a:t>
                </a:r>
              </a:p>
            </p:txBody>
          </p:sp>
        </p:grpSp>
        <p:sp>
          <p:nvSpPr>
            <p:cNvPr id="301074" name="Freeform 18"/>
            <p:cNvSpPr>
              <a:spLocks/>
            </p:cNvSpPr>
            <p:nvPr/>
          </p:nvSpPr>
          <p:spPr bwMode="auto">
            <a:xfrm>
              <a:off x="2967038" y="333375"/>
              <a:ext cx="2571750" cy="785813"/>
            </a:xfrm>
            <a:custGeom>
              <a:avLst/>
              <a:gdLst>
                <a:gd name="T0" fmla="*/ 0 w 1620"/>
                <a:gd name="T1" fmla="*/ 0 h 495"/>
                <a:gd name="T2" fmla="*/ 252413 w 1620"/>
                <a:gd name="T3" fmla="*/ 95250 h 495"/>
                <a:gd name="T4" fmla="*/ 561975 w 1620"/>
                <a:gd name="T5" fmla="*/ 214313 h 495"/>
                <a:gd name="T6" fmla="*/ 833438 w 1620"/>
                <a:gd name="T7" fmla="*/ 314325 h 495"/>
                <a:gd name="T8" fmla="*/ 1143000 w 1620"/>
                <a:gd name="T9" fmla="*/ 404813 h 495"/>
                <a:gd name="T10" fmla="*/ 1390650 w 1620"/>
                <a:gd name="T11" fmla="*/ 466725 h 495"/>
                <a:gd name="T12" fmla="*/ 1652588 w 1620"/>
                <a:gd name="T13" fmla="*/ 528638 h 495"/>
                <a:gd name="T14" fmla="*/ 2005013 w 1620"/>
                <a:gd name="T15" fmla="*/ 614363 h 495"/>
                <a:gd name="T16" fmla="*/ 2352675 w 1620"/>
                <a:gd name="T17" fmla="*/ 671513 h 495"/>
                <a:gd name="T18" fmla="*/ 2571750 w 1620"/>
                <a:gd name="T19" fmla="*/ 695325 h 495"/>
                <a:gd name="T20" fmla="*/ 1462088 w 1620"/>
                <a:gd name="T21" fmla="*/ 700088 h 495"/>
                <a:gd name="T22" fmla="*/ 1271588 w 1620"/>
                <a:gd name="T23" fmla="*/ 785813 h 495"/>
                <a:gd name="T24" fmla="*/ 0 w 1620"/>
                <a:gd name="T25" fmla="*/ 0 h 4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20" h="495">
                  <a:moveTo>
                    <a:pt x="0" y="0"/>
                  </a:moveTo>
                  <a:lnTo>
                    <a:pt x="159" y="60"/>
                  </a:lnTo>
                  <a:lnTo>
                    <a:pt x="354" y="135"/>
                  </a:lnTo>
                  <a:lnTo>
                    <a:pt x="525" y="198"/>
                  </a:lnTo>
                  <a:lnTo>
                    <a:pt x="720" y="255"/>
                  </a:lnTo>
                  <a:lnTo>
                    <a:pt x="876" y="294"/>
                  </a:lnTo>
                  <a:lnTo>
                    <a:pt x="1041" y="333"/>
                  </a:lnTo>
                  <a:lnTo>
                    <a:pt x="1263" y="387"/>
                  </a:lnTo>
                  <a:lnTo>
                    <a:pt x="1482" y="423"/>
                  </a:lnTo>
                  <a:lnTo>
                    <a:pt x="1620" y="438"/>
                  </a:lnTo>
                  <a:lnTo>
                    <a:pt x="921" y="441"/>
                  </a:lnTo>
                  <a:lnTo>
                    <a:pt x="801" y="495"/>
                  </a:lnTo>
                  <a:lnTo>
                    <a:pt x="0" y="0"/>
                  </a:lnTo>
                  <a:close/>
                </a:path>
              </a:pathLst>
            </a:custGeom>
            <a:solidFill>
              <a:schemeClr val="bg1"/>
            </a:solidFill>
            <a:ln>
              <a:solidFill>
                <a:srgbClr val="0070C0"/>
              </a:solidFill>
            </a:ln>
            <a:effectLst/>
          </p:spPr>
          <p:txBody>
            <a:bodyPr/>
            <a:lstStyle/>
            <a:p>
              <a:endParaRPr lang="en-US"/>
            </a:p>
          </p:txBody>
        </p:sp>
      </p:grpSp>
      <p:grpSp>
        <p:nvGrpSpPr>
          <p:cNvPr id="7" name="Group 3"/>
          <p:cNvGrpSpPr/>
          <p:nvPr/>
        </p:nvGrpSpPr>
        <p:grpSpPr>
          <a:xfrm>
            <a:off x="4876800" y="2438400"/>
            <a:ext cx="4019550" cy="1739740"/>
            <a:chOff x="1981200" y="2667001"/>
            <a:chExt cx="5162550" cy="1962151"/>
          </a:xfrm>
        </p:grpSpPr>
        <p:grpSp>
          <p:nvGrpSpPr>
            <p:cNvPr id="8" name="Group 9"/>
            <p:cNvGrpSpPr>
              <a:grpSpLocks/>
            </p:cNvGrpSpPr>
            <p:nvPr/>
          </p:nvGrpSpPr>
          <p:grpSpPr bwMode="auto">
            <a:xfrm>
              <a:off x="1981200" y="2667001"/>
              <a:ext cx="5162550" cy="1962151"/>
              <a:chOff x="1239" y="1404"/>
              <a:chExt cx="3252" cy="1236"/>
            </a:xfrm>
          </p:grpSpPr>
          <p:sp>
            <p:nvSpPr>
              <p:cNvPr id="115726" name="Freeform 10"/>
              <p:cNvSpPr>
                <a:spLocks/>
              </p:cNvSpPr>
              <p:nvPr/>
            </p:nvSpPr>
            <p:spPr bwMode="auto">
              <a:xfrm>
                <a:off x="1242" y="1404"/>
                <a:ext cx="3246" cy="996"/>
              </a:xfrm>
              <a:custGeom>
                <a:avLst/>
                <a:gdLst>
                  <a:gd name="T0" fmla="*/ 0 w 3246"/>
                  <a:gd name="T1" fmla="*/ 996 h 996"/>
                  <a:gd name="T2" fmla="*/ 623 w 3246"/>
                  <a:gd name="T3" fmla="*/ 800 h 996"/>
                  <a:gd name="T4" fmla="*/ 846 w 3246"/>
                  <a:gd name="T5" fmla="*/ 609 h 996"/>
                  <a:gd name="T6" fmla="*/ 1693 w 3246"/>
                  <a:gd name="T7" fmla="*/ 608 h 996"/>
                  <a:gd name="T8" fmla="*/ 1854 w 3246"/>
                  <a:gd name="T9" fmla="*/ 663 h 996"/>
                  <a:gd name="T10" fmla="*/ 2607 w 3246"/>
                  <a:gd name="T11" fmla="*/ 171 h 996"/>
                  <a:gd name="T12" fmla="*/ 3246 w 3246"/>
                  <a:gd name="T13" fmla="*/ 0 h 9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46" h="996">
                    <a:moveTo>
                      <a:pt x="0" y="996"/>
                    </a:moveTo>
                    <a:lnTo>
                      <a:pt x="623" y="800"/>
                    </a:lnTo>
                    <a:lnTo>
                      <a:pt x="846" y="609"/>
                    </a:lnTo>
                    <a:lnTo>
                      <a:pt x="1693" y="608"/>
                    </a:lnTo>
                    <a:lnTo>
                      <a:pt x="1854" y="663"/>
                    </a:lnTo>
                    <a:lnTo>
                      <a:pt x="2607" y="171"/>
                    </a:lnTo>
                    <a:lnTo>
                      <a:pt x="3246" y="0"/>
                    </a:lnTo>
                  </a:path>
                </a:pathLst>
              </a:custGeom>
              <a:noFill/>
              <a:ln w="25400" cap="flat" cmpd="sng">
                <a:solidFill>
                  <a:srgbClr val="CC6600"/>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27" name="Freeform 11" descr="Wide upward diagonal"/>
              <p:cNvSpPr>
                <a:spLocks/>
              </p:cNvSpPr>
              <p:nvPr/>
            </p:nvSpPr>
            <p:spPr bwMode="auto">
              <a:xfrm>
                <a:off x="1239" y="1413"/>
                <a:ext cx="3252" cy="1089"/>
              </a:xfrm>
              <a:custGeom>
                <a:avLst/>
                <a:gdLst>
                  <a:gd name="T0" fmla="*/ 0 w 3252"/>
                  <a:gd name="T1" fmla="*/ 996 h 1089"/>
                  <a:gd name="T2" fmla="*/ 615 w 3252"/>
                  <a:gd name="T3" fmla="*/ 804 h 1089"/>
                  <a:gd name="T4" fmla="*/ 849 w 3252"/>
                  <a:gd name="T5" fmla="*/ 615 h 1089"/>
                  <a:gd name="T6" fmla="*/ 1698 w 3252"/>
                  <a:gd name="T7" fmla="*/ 606 h 1089"/>
                  <a:gd name="T8" fmla="*/ 1851 w 3252"/>
                  <a:gd name="T9" fmla="*/ 666 h 1089"/>
                  <a:gd name="T10" fmla="*/ 2628 w 3252"/>
                  <a:gd name="T11" fmla="*/ 165 h 1089"/>
                  <a:gd name="T12" fmla="*/ 3252 w 3252"/>
                  <a:gd name="T13" fmla="*/ 0 h 1089"/>
                  <a:gd name="T14" fmla="*/ 3252 w 3252"/>
                  <a:gd name="T15" fmla="*/ 90 h 1089"/>
                  <a:gd name="T16" fmla="*/ 2679 w 3252"/>
                  <a:gd name="T17" fmla="*/ 249 h 1089"/>
                  <a:gd name="T18" fmla="*/ 1869 w 3252"/>
                  <a:gd name="T19" fmla="*/ 771 h 1089"/>
                  <a:gd name="T20" fmla="*/ 1719 w 3252"/>
                  <a:gd name="T21" fmla="*/ 705 h 1089"/>
                  <a:gd name="T22" fmla="*/ 891 w 3252"/>
                  <a:gd name="T23" fmla="*/ 705 h 1089"/>
                  <a:gd name="T24" fmla="*/ 690 w 3252"/>
                  <a:gd name="T25" fmla="*/ 882 h 1089"/>
                  <a:gd name="T26" fmla="*/ 0 w 3252"/>
                  <a:gd name="T27" fmla="*/ 1089 h 1089"/>
                  <a:gd name="T28" fmla="*/ 0 w 3252"/>
                  <a:gd name="T29" fmla="*/ 996 h 10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52" h="1089">
                    <a:moveTo>
                      <a:pt x="0" y="996"/>
                    </a:moveTo>
                    <a:lnTo>
                      <a:pt x="615" y="804"/>
                    </a:lnTo>
                    <a:lnTo>
                      <a:pt x="849" y="615"/>
                    </a:lnTo>
                    <a:lnTo>
                      <a:pt x="1698" y="606"/>
                    </a:lnTo>
                    <a:lnTo>
                      <a:pt x="1851" y="666"/>
                    </a:lnTo>
                    <a:lnTo>
                      <a:pt x="2628" y="165"/>
                    </a:lnTo>
                    <a:lnTo>
                      <a:pt x="3252" y="0"/>
                    </a:lnTo>
                    <a:lnTo>
                      <a:pt x="3252" y="90"/>
                    </a:lnTo>
                    <a:lnTo>
                      <a:pt x="2679" y="249"/>
                    </a:lnTo>
                    <a:lnTo>
                      <a:pt x="1869" y="771"/>
                    </a:lnTo>
                    <a:lnTo>
                      <a:pt x="1719" y="705"/>
                    </a:lnTo>
                    <a:lnTo>
                      <a:pt x="891" y="705"/>
                    </a:lnTo>
                    <a:lnTo>
                      <a:pt x="690" y="882"/>
                    </a:lnTo>
                    <a:lnTo>
                      <a:pt x="0" y="1089"/>
                    </a:lnTo>
                    <a:lnTo>
                      <a:pt x="0" y="996"/>
                    </a:lnTo>
                    <a:close/>
                  </a:path>
                </a:pathLst>
              </a:custGeom>
              <a:pattFill prst="wdUpDiag">
                <a:fgClr>
                  <a:schemeClr val="bg1"/>
                </a:fgClr>
                <a:bgClr>
                  <a:srgbClr val="CC6600"/>
                </a:bgClr>
              </a:pattFill>
              <a:ln>
                <a:noFill/>
              </a:ln>
              <a:effectLst>
                <a:outerShdw dist="35921" dir="2700000" algn="ctr" rotWithShape="0">
                  <a:schemeClr val="bg2"/>
                </a:outerShdw>
              </a:effectLst>
              <a:extLst>
                <a:ext uri="{91240B29-F687-4F45-9708-019B960494DF}">
                  <a14:hiddenLine xmlns:a14="http://schemas.microsoft.com/office/drawing/2010/main" w="12700" cap="flat" cmpd="sng">
                    <a:solidFill>
                      <a:schemeClr val="folHlink"/>
                    </a:solidFill>
                    <a:prstDash val="solid"/>
                    <a:round/>
                    <a:headEnd type="none" w="med" len="med"/>
                    <a:tailEnd type="none" w="med" len="med"/>
                  </a14:hiddenLine>
                </a:ext>
              </a:extLst>
            </p:spPr>
            <p:txBody>
              <a:bodyPr/>
              <a:lstStyle/>
              <a:p>
                <a:endParaRPr lang="en-US"/>
              </a:p>
            </p:txBody>
          </p:sp>
          <p:sp>
            <p:nvSpPr>
              <p:cNvPr id="115728" name="Text Box 12"/>
              <p:cNvSpPr txBox="1">
                <a:spLocks noChangeArrowheads="1"/>
              </p:cNvSpPr>
              <p:nvPr/>
            </p:nvSpPr>
            <p:spPr bwMode="auto">
              <a:xfrm>
                <a:off x="1985" y="2268"/>
                <a:ext cx="1877" cy="3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folHlink"/>
                    </a:solidFill>
                    <a:miter lim="800000"/>
                    <a:headEnd/>
                    <a:tailEnd/>
                  </a14:hiddenLine>
                </a:ext>
              </a:extLst>
            </p:spPr>
            <p:txBody>
              <a:bodyPr wrap="none">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r>
                  <a:rPr lang="en-US" altLang="en-US" sz="2800" dirty="0">
                    <a:solidFill>
                      <a:srgbClr val="FFC000"/>
                    </a:solidFill>
                    <a:latin typeface="Arial" pitchFamily="34" charset="0"/>
                    <a:cs typeface="Arial" pitchFamily="34" charset="0"/>
                  </a:rPr>
                  <a:t>Upwind Drift</a:t>
                </a:r>
              </a:p>
            </p:txBody>
          </p:sp>
        </p:grpSp>
        <p:sp>
          <p:nvSpPr>
            <p:cNvPr id="301075" name="Freeform 19"/>
            <p:cNvSpPr>
              <a:spLocks/>
            </p:cNvSpPr>
            <p:nvPr/>
          </p:nvSpPr>
          <p:spPr bwMode="auto">
            <a:xfrm>
              <a:off x="3881437" y="3148013"/>
              <a:ext cx="1881188" cy="557212"/>
            </a:xfrm>
            <a:custGeom>
              <a:avLst/>
              <a:gdLst>
                <a:gd name="T0" fmla="*/ 0 w 1185"/>
                <a:gd name="T1" fmla="*/ 471487 h 351"/>
                <a:gd name="T2" fmla="*/ 352425 w 1185"/>
                <a:gd name="T3" fmla="*/ 442912 h 351"/>
                <a:gd name="T4" fmla="*/ 642938 w 1185"/>
                <a:gd name="T5" fmla="*/ 419100 h 351"/>
                <a:gd name="T6" fmla="*/ 847725 w 1185"/>
                <a:gd name="T7" fmla="*/ 376237 h 351"/>
                <a:gd name="T8" fmla="*/ 1128713 w 1185"/>
                <a:gd name="T9" fmla="*/ 295275 h 351"/>
                <a:gd name="T10" fmla="*/ 1400175 w 1185"/>
                <a:gd name="T11" fmla="*/ 204787 h 351"/>
                <a:gd name="T12" fmla="*/ 1619250 w 1185"/>
                <a:gd name="T13" fmla="*/ 138112 h 351"/>
                <a:gd name="T14" fmla="*/ 1881188 w 1185"/>
                <a:gd name="T15" fmla="*/ 0 h 351"/>
                <a:gd name="T16" fmla="*/ 1019175 w 1185"/>
                <a:gd name="T17" fmla="*/ 557212 h 351"/>
                <a:gd name="T18" fmla="*/ 800100 w 1185"/>
                <a:gd name="T19" fmla="*/ 471487 h 351"/>
                <a:gd name="T20" fmla="*/ 28575 w 1185"/>
                <a:gd name="T21" fmla="*/ 476250 h 3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85" h="351">
                  <a:moveTo>
                    <a:pt x="0" y="297"/>
                  </a:moveTo>
                  <a:lnTo>
                    <a:pt x="222" y="279"/>
                  </a:lnTo>
                  <a:lnTo>
                    <a:pt x="405" y="264"/>
                  </a:lnTo>
                  <a:lnTo>
                    <a:pt x="534" y="237"/>
                  </a:lnTo>
                  <a:lnTo>
                    <a:pt x="711" y="186"/>
                  </a:lnTo>
                  <a:lnTo>
                    <a:pt x="882" y="129"/>
                  </a:lnTo>
                  <a:lnTo>
                    <a:pt x="1020" y="87"/>
                  </a:lnTo>
                  <a:lnTo>
                    <a:pt x="1185" y="0"/>
                  </a:lnTo>
                  <a:lnTo>
                    <a:pt x="642" y="351"/>
                  </a:lnTo>
                  <a:lnTo>
                    <a:pt x="504" y="297"/>
                  </a:lnTo>
                  <a:lnTo>
                    <a:pt x="18" y="300"/>
                  </a:lnTo>
                </a:path>
              </a:pathLst>
            </a:custGeom>
            <a:solidFill>
              <a:schemeClr val="bg1"/>
            </a:solidFill>
            <a:ln>
              <a:solidFill>
                <a:srgbClr val="0070C0"/>
              </a:solidFill>
            </a:ln>
            <a:effectLst/>
          </p:spPr>
          <p:txBody>
            <a:bodyPr/>
            <a:lstStyle/>
            <a:p>
              <a:endParaRPr lang="en-US"/>
            </a:p>
          </p:txBody>
        </p:sp>
      </p:grpSp>
      <p:sp>
        <p:nvSpPr>
          <p:cNvPr id="2" name="TextBox 1"/>
          <p:cNvSpPr txBox="1"/>
          <p:nvPr/>
        </p:nvSpPr>
        <p:spPr>
          <a:xfrm>
            <a:off x="0" y="304800"/>
            <a:ext cx="8686800"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rPr>
              <a:t>Snow can accumulate in any of these ways</a:t>
            </a:r>
          </a:p>
        </p:txBody>
      </p:sp>
      <p:sp>
        <p:nvSpPr>
          <p:cNvPr id="25" name="Isosceles Triangle 24"/>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5-Point Star 2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Oval 2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28" name="Picture 2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179689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1073"/>
                                        </p:tgtEl>
                                        <p:attrNameLst>
                                          <p:attrName>style.visibility</p:attrName>
                                        </p:attrNameLst>
                                      </p:cBhvr>
                                      <p:to>
                                        <p:strVal val="visible"/>
                                      </p:to>
                                    </p:set>
                                    <p:anim calcmode="lin" valueType="num">
                                      <p:cBhvr additive="base">
                                        <p:cTn id="7" dur="500" fill="hold"/>
                                        <p:tgtEl>
                                          <p:spTgt spid="301073"/>
                                        </p:tgtEl>
                                        <p:attrNameLst>
                                          <p:attrName>ppt_x</p:attrName>
                                        </p:attrNameLst>
                                      </p:cBhvr>
                                      <p:tavLst>
                                        <p:tav tm="0">
                                          <p:val>
                                            <p:strVal val="0-#ppt_w/2"/>
                                          </p:val>
                                        </p:tav>
                                        <p:tav tm="100000">
                                          <p:val>
                                            <p:strVal val="#ppt_x"/>
                                          </p:val>
                                        </p:tav>
                                      </p:tavLst>
                                    </p:anim>
                                    <p:anim calcmode="lin" valueType="num">
                                      <p:cBhvr additive="base">
                                        <p:cTn id="8" dur="500" fill="hold"/>
                                        <p:tgtEl>
                                          <p:spTgt spid="3010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73"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3743"/>
            <a:ext cx="8229600" cy="5080000"/>
          </a:xfrm>
        </p:spPr>
        <p:txBody>
          <a:bodyPr>
            <a:normAutofit/>
          </a:bodyPr>
          <a:lstStyle/>
          <a:p>
            <a:endParaRPr lang="en-US" sz="3600" dirty="0"/>
          </a:p>
          <a:p>
            <a:pPr marL="0" indent="0">
              <a:buNone/>
            </a:pPr>
            <a:r>
              <a:rPr lang="en-US" sz="3200" dirty="0">
                <a:effectLst/>
                <a:latin typeface="Arial" pitchFamily="34" charset="0"/>
                <a:cs typeface="Arial" pitchFamily="34" charset="0"/>
              </a:rPr>
              <a:t>Winter maintenance professionals are a very powerful and important group</a:t>
            </a:r>
          </a:p>
          <a:p>
            <a:endParaRPr lang="en-US" sz="3600" dirty="0">
              <a:latin typeface="Arial" pitchFamily="34" charset="0"/>
              <a:cs typeface="Arial" pitchFamily="34" charset="0"/>
            </a:endParaRPr>
          </a:p>
          <a:p>
            <a:endParaRPr lang="en-US" sz="3600" dirty="0">
              <a:latin typeface="Arial" pitchFamily="34" charset="0"/>
              <a:cs typeface="Arial" pitchFamily="34" charset="0"/>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7303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1927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a:xfrm>
            <a:off x="457200" y="1193800"/>
            <a:ext cx="8229600" cy="5207000"/>
          </a:xfrm>
        </p:spPr>
        <p:txBody>
          <a:bodyPr>
            <a:normAutofit/>
          </a:bodyPr>
          <a:lstStyle/>
          <a:p>
            <a:pPr>
              <a:buNone/>
            </a:pPr>
            <a:r>
              <a:rPr lang="en-US" sz="3600" dirty="0"/>
              <a:t>True or false: Snow drifts can only form downwind.</a:t>
            </a:r>
          </a:p>
          <a:p>
            <a:endParaRPr lang="en-US" sz="3600" dirty="0"/>
          </a:p>
          <a:p>
            <a:pPr marL="457200" indent="-457200">
              <a:buAutoNum type="alphaUcPeriod"/>
              <a:tabLst>
                <a:tab pos="457200" algn="l"/>
              </a:tabLst>
            </a:pPr>
            <a:r>
              <a:rPr lang="en-US" sz="3600" dirty="0"/>
              <a:t>True</a:t>
            </a:r>
          </a:p>
          <a:p>
            <a:pPr marL="457200" indent="-457200">
              <a:buAutoNum type="alphaUcPeriod"/>
              <a:tabLst>
                <a:tab pos="457200" algn="l"/>
              </a:tabLst>
            </a:pPr>
            <a:endParaRPr lang="en-US" sz="3600" dirty="0"/>
          </a:p>
          <a:p>
            <a:pPr marL="457200" indent="-457200">
              <a:buAutoNum type="alphaUcPeriod"/>
              <a:tabLst>
                <a:tab pos="457200" algn="l"/>
              </a:tabLst>
            </a:pPr>
            <a:r>
              <a:rPr lang="en-US" sz="3600" dirty="0"/>
              <a:t>False</a:t>
            </a: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a:xfrm>
            <a:off x="457200" y="1193800"/>
            <a:ext cx="8229600" cy="5207000"/>
          </a:xfrm>
        </p:spPr>
        <p:txBody>
          <a:bodyPr>
            <a:normAutofit/>
          </a:bodyPr>
          <a:lstStyle/>
          <a:p>
            <a:pPr>
              <a:buNone/>
            </a:pPr>
            <a:r>
              <a:rPr lang="en-US" sz="3600" dirty="0"/>
              <a:t>True or false: Snow drifts can only form downwind.</a:t>
            </a:r>
          </a:p>
          <a:p>
            <a:endParaRPr lang="en-US" sz="3600" dirty="0">
              <a:solidFill>
                <a:schemeClr val="tx2">
                  <a:lumMod val="75000"/>
                </a:schemeClr>
              </a:solidFill>
            </a:endParaRPr>
          </a:p>
          <a:p>
            <a:pPr marL="457200" indent="-457200">
              <a:buAutoNum type="alphaUcPeriod"/>
              <a:tabLst>
                <a:tab pos="457200" algn="l"/>
              </a:tabLst>
            </a:pPr>
            <a:r>
              <a:rPr lang="en-US" sz="3600" dirty="0">
                <a:solidFill>
                  <a:schemeClr val="tx2">
                    <a:lumMod val="75000"/>
                  </a:schemeClr>
                </a:solidFill>
              </a:rPr>
              <a:t>True</a:t>
            </a:r>
          </a:p>
          <a:p>
            <a:pPr marL="457200" indent="-457200">
              <a:buAutoNum type="alphaUcPeriod"/>
              <a:tabLst>
                <a:tab pos="457200" algn="l"/>
              </a:tabLst>
            </a:pPr>
            <a:endParaRPr lang="en-US" sz="3600" dirty="0">
              <a:solidFill>
                <a:srgbClr val="FFFF00"/>
              </a:solidFill>
            </a:endParaRPr>
          </a:p>
          <a:p>
            <a:pPr marL="457200" indent="-457200">
              <a:buAutoNum type="alphaUcPeriod"/>
              <a:tabLst>
                <a:tab pos="457200" algn="l"/>
              </a:tabLst>
            </a:pPr>
            <a:r>
              <a:rPr lang="en-US" sz="3600" dirty="0">
                <a:solidFill>
                  <a:srgbClr val="FFFF00"/>
                </a:solidFill>
              </a:rPr>
              <a:t>False</a:t>
            </a:r>
            <a:endParaRPr lang="en-US" dirty="0">
              <a:solidFill>
                <a:srgbClr val="FFFF00"/>
              </a:solidFill>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upwind drift Sadys gro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520825"/>
            <a:ext cx="6584662" cy="44227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05155" name="AutoShape 3"/>
          <p:cNvSpPr>
            <a:spLocks noChangeArrowheads="1"/>
          </p:cNvSpPr>
          <p:nvPr/>
        </p:nvSpPr>
        <p:spPr bwMode="auto">
          <a:xfrm rot="10800000">
            <a:off x="5257800" y="1752600"/>
            <a:ext cx="1800224" cy="7635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lumMod val="40000"/>
              <a:lumOff val="60000"/>
            </a:schemeClr>
          </a:solidFill>
          <a:ln w="9525">
            <a:solidFill>
              <a:schemeClr val="tx1"/>
            </a:solidFill>
            <a:miter lim="800000"/>
            <a:headEnd/>
            <a:tailEnd/>
          </a:ln>
          <a:effectLst>
            <a:outerShdw dist="107763" dir="2700000" algn="ctr" rotWithShape="0">
              <a:schemeClr val="bg2"/>
            </a:outerShdw>
          </a:effectLst>
        </p:spPr>
        <p:txBody>
          <a:bodyPr rot="10800000" wrap="none" anchor="ctr"/>
          <a:lstStyle/>
          <a:p>
            <a:pPr algn="ctr" eaLnBrk="1" hangingPunct="1">
              <a:defRPr/>
            </a:pPr>
            <a:r>
              <a:rPr lang="en-US" altLang="en-US">
                <a:effectLst>
                  <a:outerShdw blurRad="38100" dist="38100" dir="2700000" algn="tl">
                    <a:srgbClr val="FFFFFF"/>
                  </a:outerShdw>
                </a:effectLst>
                <a:latin typeface="Arial" panose="020B0604020202020204" pitchFamily="34" charset="0"/>
              </a:rPr>
              <a:t>WIND</a:t>
            </a:r>
          </a:p>
        </p:txBody>
      </p:sp>
      <p:sp>
        <p:nvSpPr>
          <p:cNvPr id="2" name="TextBox 1"/>
          <p:cNvSpPr txBox="1"/>
          <p:nvPr/>
        </p:nvSpPr>
        <p:spPr>
          <a:xfrm>
            <a:off x="990600" y="5105400"/>
            <a:ext cx="5334000"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Arial" pitchFamily="34" charset="0"/>
                <a:cs typeface="Arial" pitchFamily="34" charset="0"/>
              </a:rPr>
              <a:t>Upwind drift or back drift  </a:t>
            </a:r>
          </a:p>
        </p:txBody>
      </p:sp>
      <p:sp>
        <p:nvSpPr>
          <p:cNvPr id="6" name="Isosceles Triangle 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74193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05155"/>
                                        </p:tgtEl>
                                        <p:attrNameLst>
                                          <p:attrName>style.visibility</p:attrName>
                                        </p:attrNameLst>
                                      </p:cBhvr>
                                      <p:to>
                                        <p:strVal val="visible"/>
                                      </p:to>
                                    </p:set>
                                    <p:anim calcmode="lin" valueType="num">
                                      <p:cBhvr additive="base">
                                        <p:cTn id="7" dur="500" fill="hold"/>
                                        <p:tgtEl>
                                          <p:spTgt spid="305155"/>
                                        </p:tgtEl>
                                        <p:attrNameLst>
                                          <p:attrName>ppt_x</p:attrName>
                                        </p:attrNameLst>
                                      </p:cBhvr>
                                      <p:tavLst>
                                        <p:tav tm="0">
                                          <p:val>
                                            <p:strVal val="1+#ppt_w/2"/>
                                          </p:val>
                                        </p:tav>
                                        <p:tav tm="100000">
                                          <p:val>
                                            <p:strVal val="#ppt_x"/>
                                          </p:val>
                                        </p:tav>
                                      </p:tavLst>
                                    </p:anim>
                                    <p:anim calcmode="lin" valueType="num">
                                      <p:cBhvr additive="base">
                                        <p:cTn id="8" dur="500" fill="hold"/>
                                        <p:tgtEl>
                                          <p:spTgt spid="3051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5"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normAutofit/>
          </a:bodyPr>
          <a:lstStyle/>
          <a:p>
            <a:r>
              <a:rPr lang="en-US" dirty="0"/>
              <a:t>Drift control best practices</a:t>
            </a:r>
          </a:p>
        </p:txBody>
      </p:sp>
      <p:sp>
        <p:nvSpPr>
          <p:cNvPr id="3" name="Content Placeholder 2"/>
          <p:cNvSpPr>
            <a:spLocks noGrp="1"/>
          </p:cNvSpPr>
          <p:nvPr>
            <p:ph idx="1"/>
          </p:nvPr>
        </p:nvSpPr>
        <p:spPr>
          <a:xfrm>
            <a:off x="457200" y="1295400"/>
            <a:ext cx="8229600" cy="5257800"/>
          </a:xfrm>
        </p:spPr>
        <p:txBody>
          <a:bodyPr>
            <a:normAutofit/>
          </a:bodyPr>
          <a:lstStyle/>
          <a:p>
            <a:pPr marL="514350" indent="-514350">
              <a:lnSpc>
                <a:spcPct val="100000"/>
              </a:lnSpc>
              <a:buAutoNum type="arabicPeriod"/>
            </a:pPr>
            <a:r>
              <a:rPr lang="en-US" sz="3200" dirty="0">
                <a:latin typeface="Arial" pitchFamily="34" charset="0"/>
                <a:cs typeface="Arial" pitchFamily="34" charset="0"/>
              </a:rPr>
              <a:t>Living snow fences</a:t>
            </a:r>
          </a:p>
          <a:p>
            <a:pPr marL="514350" indent="-514350">
              <a:lnSpc>
                <a:spcPct val="100000"/>
              </a:lnSpc>
              <a:buAutoNum type="arabicPeriod"/>
            </a:pPr>
            <a:r>
              <a:rPr lang="en-US" sz="3200" dirty="0">
                <a:latin typeface="Arial" pitchFamily="34" charset="0"/>
                <a:cs typeface="Arial" pitchFamily="34" charset="0"/>
              </a:rPr>
              <a:t>Standing corn rows</a:t>
            </a:r>
          </a:p>
          <a:p>
            <a:pPr marL="514350" indent="-514350">
              <a:lnSpc>
                <a:spcPct val="100000"/>
              </a:lnSpc>
              <a:buAutoNum type="arabicPeriod"/>
            </a:pPr>
            <a:r>
              <a:rPr lang="en-US" sz="3200" dirty="0">
                <a:latin typeface="Arial" pitchFamily="34" charset="0"/>
                <a:cs typeface="Arial" pitchFamily="34" charset="0"/>
              </a:rPr>
              <a:t>Structural snow fences</a:t>
            </a:r>
          </a:p>
          <a:p>
            <a:pPr marL="514350" indent="-514350">
              <a:lnSpc>
                <a:spcPct val="100000"/>
              </a:lnSpc>
              <a:buAutoNum type="arabicPeriod"/>
            </a:pPr>
            <a:r>
              <a:rPr lang="en-US" sz="3200" dirty="0">
                <a:latin typeface="Arial" pitchFamily="34" charset="0"/>
                <a:cs typeface="Arial" pitchFamily="34" charset="0"/>
              </a:rPr>
              <a:t>Grading</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814200396"/>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43"/>
            <a:ext cx="8229600" cy="889000"/>
          </a:xfrm>
        </p:spPr>
        <p:txBody>
          <a:bodyPr>
            <a:noAutofit/>
          </a:bodyPr>
          <a:lstStyle/>
          <a:p>
            <a:pPr>
              <a:lnSpc>
                <a:spcPts val="3300"/>
              </a:lnSpc>
            </a:pPr>
            <a:r>
              <a:rPr lang="en-US" dirty="0"/>
              <a:t>What we are going to do </a:t>
            </a:r>
            <a:br>
              <a:rPr lang="en-US" dirty="0"/>
            </a:br>
            <a:r>
              <a:rPr lang="en-US" dirty="0"/>
              <a:t>about blowing snow?</a:t>
            </a:r>
          </a:p>
        </p:txBody>
      </p:sp>
      <p:pic>
        <p:nvPicPr>
          <p:cNvPr id="7" name="Content Placeholder 6"/>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9200" y="1143000"/>
            <a:ext cx="4546600" cy="4351746"/>
          </a:xfrm>
        </p:spPr>
      </p:pic>
      <p:sp>
        <p:nvSpPr>
          <p:cNvPr id="6" name="Isosceles Triangle 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640422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5352871"/>
            <a:ext cx="7696200"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rial" pitchFamily="34" charset="0"/>
                <a:cs typeface="Arial" pitchFamily="34" charset="0"/>
              </a:rPr>
              <a:t>Collaborate with engineers to determine the best option </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17" name="Content Placeholder 6"/>
          <p:cNvPicPr>
            <a:picLocks noGrp="1" noChangeAspect="1"/>
          </p:cNvPicPr>
          <p:nvPr>
            <p:ph idx="1"/>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9200" y="1143000"/>
            <a:ext cx="4546600" cy="4351746"/>
          </a:xfrm>
        </p:spPr>
      </p:pic>
      <p:sp>
        <p:nvSpPr>
          <p:cNvPr id="13" name="Title 1"/>
          <p:cNvSpPr>
            <a:spLocks noGrp="1"/>
          </p:cNvSpPr>
          <p:nvPr>
            <p:ph type="title"/>
          </p:nvPr>
        </p:nvSpPr>
        <p:spPr>
          <a:xfrm>
            <a:off x="457200" y="24743"/>
            <a:ext cx="8229600" cy="889000"/>
          </a:xfrm>
        </p:spPr>
        <p:txBody>
          <a:bodyPr>
            <a:noAutofit/>
          </a:bodyPr>
          <a:lstStyle/>
          <a:p>
            <a:pPr>
              <a:lnSpc>
                <a:spcPts val="3300"/>
              </a:lnSpc>
            </a:pPr>
            <a:r>
              <a:rPr lang="en-US" dirty="0"/>
              <a:t>What we are going to do </a:t>
            </a:r>
            <a:br>
              <a:rPr lang="en-US" dirty="0"/>
            </a:br>
            <a:r>
              <a:rPr lang="en-US" dirty="0"/>
              <a:t>about blowing snow?</a:t>
            </a:r>
          </a:p>
        </p:txBody>
      </p:sp>
    </p:spTree>
    <p:extLst>
      <p:ext uri="{BB962C8B-B14F-4D97-AF65-F5344CB8AC3E}">
        <p14:creationId xmlns:p14="http://schemas.microsoft.com/office/powerpoint/2010/main" val="1762108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lowing snow backli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13333"/>
          <a:stretch/>
        </p:blipFill>
        <p:spPr bwMode="auto">
          <a:xfrm>
            <a:off x="2133600" y="1637646"/>
            <a:ext cx="5744308" cy="3733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
            <a:ext cx="8229600" cy="889000"/>
          </a:xfrm>
        </p:spPr>
        <p:txBody>
          <a:bodyPr>
            <a:noAutofit/>
          </a:bodyPr>
          <a:lstStyle/>
          <a:p>
            <a:pPr>
              <a:lnSpc>
                <a:spcPts val="3300"/>
              </a:lnSpc>
            </a:pPr>
            <a:r>
              <a:rPr lang="en-US" dirty="0"/>
              <a:t>Don’t salt if snow is blowing </a:t>
            </a:r>
            <a:br>
              <a:rPr lang="en-US" dirty="0"/>
            </a:br>
            <a:r>
              <a:rPr lang="en-US" dirty="0"/>
              <a:t>across the road</a:t>
            </a:r>
          </a:p>
        </p:txBody>
      </p:sp>
      <p:pic>
        <p:nvPicPr>
          <p:cNvPr id="6" name="Picture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467938">
            <a:off x="378150" y="1108550"/>
            <a:ext cx="1816487" cy="2088960"/>
          </a:xfrm>
          <a:prstGeom prst="rect">
            <a:avLst/>
          </a:prstGeom>
        </p:spPr>
      </p:pic>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404674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a:xfrm>
            <a:off x="457200" y="1193800"/>
            <a:ext cx="8229600" cy="5207000"/>
          </a:xfrm>
        </p:spPr>
        <p:txBody>
          <a:bodyPr>
            <a:normAutofit/>
          </a:bodyPr>
          <a:lstStyle/>
          <a:p>
            <a:pPr>
              <a:buNone/>
            </a:pPr>
            <a:r>
              <a:rPr lang="en-US" sz="3600" dirty="0"/>
              <a:t>Should we salt the road if snow is blowing across it?</a:t>
            </a:r>
          </a:p>
          <a:p>
            <a:pPr>
              <a:buNone/>
            </a:pPr>
            <a:endParaRPr lang="en-US" sz="3600" dirty="0"/>
          </a:p>
          <a:p>
            <a:pPr marL="742950" indent="-742950">
              <a:buFont typeface="+mj-lt"/>
              <a:buAutoNum type="alphaUcPeriod"/>
            </a:pPr>
            <a:r>
              <a:rPr lang="en-US" sz="3600" dirty="0"/>
              <a:t>Yes</a:t>
            </a:r>
          </a:p>
          <a:p>
            <a:pPr marL="742950" indent="-742950">
              <a:buFont typeface="+mj-lt"/>
              <a:buAutoNum type="alphaUcPeriod"/>
            </a:pPr>
            <a:endParaRPr lang="en-US" sz="3600" dirty="0"/>
          </a:p>
          <a:p>
            <a:pPr marL="742950" indent="-742950">
              <a:buFont typeface="+mj-lt"/>
              <a:buAutoNum type="alphaUcPeriod"/>
            </a:pPr>
            <a:r>
              <a:rPr lang="en-US" sz="3600" dirty="0"/>
              <a:t>No </a:t>
            </a:r>
          </a:p>
          <a:p>
            <a:pPr marL="742950" indent="-742950">
              <a:lnSpc>
                <a:spcPct val="100000"/>
              </a:lnSpc>
              <a:buFont typeface="+mj-lt"/>
              <a:buAutoNum type="alphaUcPeriod"/>
              <a:defRPr/>
            </a:pPr>
            <a:endParaRPr lang="en-US" sz="3600" dirty="0"/>
          </a:p>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a:xfrm>
            <a:off x="457200" y="1193800"/>
            <a:ext cx="8229600" cy="5207000"/>
          </a:xfrm>
        </p:spPr>
        <p:txBody>
          <a:bodyPr>
            <a:normAutofit/>
          </a:bodyPr>
          <a:lstStyle/>
          <a:p>
            <a:pPr>
              <a:buNone/>
            </a:pPr>
            <a:r>
              <a:rPr lang="en-US" sz="3600" dirty="0"/>
              <a:t>Should we salt the road if snow is blowing across it?</a:t>
            </a:r>
            <a:endParaRPr lang="en-US" sz="3600" dirty="0">
              <a:solidFill>
                <a:schemeClr val="tx2">
                  <a:lumMod val="75000"/>
                </a:schemeClr>
              </a:solidFill>
            </a:endParaRPr>
          </a:p>
          <a:p>
            <a:pPr>
              <a:buNone/>
            </a:pPr>
            <a:endParaRPr lang="en-US" sz="3600" dirty="0">
              <a:solidFill>
                <a:schemeClr val="tx2">
                  <a:lumMod val="75000"/>
                </a:schemeClr>
              </a:solidFill>
            </a:endParaRPr>
          </a:p>
          <a:p>
            <a:pPr marL="742950" indent="-742950">
              <a:buFont typeface="+mj-lt"/>
              <a:buAutoNum type="alphaUcPeriod"/>
            </a:pPr>
            <a:r>
              <a:rPr lang="en-US" sz="3600" dirty="0">
                <a:solidFill>
                  <a:schemeClr val="tx2">
                    <a:lumMod val="75000"/>
                  </a:schemeClr>
                </a:solidFill>
              </a:rPr>
              <a:t>Yes</a:t>
            </a:r>
            <a:endParaRPr lang="en-US" sz="3600" dirty="0">
              <a:solidFill>
                <a:srgbClr val="FFFF00"/>
              </a:solidFill>
            </a:endParaRPr>
          </a:p>
          <a:p>
            <a:pPr marL="742950" indent="-742950">
              <a:buFont typeface="+mj-lt"/>
              <a:buAutoNum type="alphaUcPeriod"/>
            </a:pPr>
            <a:endParaRPr lang="en-US" sz="3600" dirty="0">
              <a:solidFill>
                <a:srgbClr val="FFFF00"/>
              </a:solidFill>
            </a:endParaRPr>
          </a:p>
          <a:p>
            <a:pPr marL="742950" indent="-742950">
              <a:buFont typeface="+mj-lt"/>
              <a:buAutoNum type="alphaUcPeriod"/>
            </a:pPr>
            <a:r>
              <a:rPr lang="en-US" sz="3600" dirty="0">
                <a:solidFill>
                  <a:srgbClr val="FFFF00"/>
                </a:solidFill>
              </a:rPr>
              <a:t>No </a:t>
            </a:r>
          </a:p>
          <a:p>
            <a:pPr marL="742950" indent="-742950">
              <a:lnSpc>
                <a:spcPct val="100000"/>
              </a:lnSpc>
              <a:buFont typeface="+mj-lt"/>
              <a:buAutoNum type="alphaUcPeriod"/>
              <a:defRPr/>
            </a:pPr>
            <a:endParaRPr lang="en-US" sz="3600" dirty="0"/>
          </a:p>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lstStyle/>
          <a:p>
            <a:r>
              <a:rPr lang="en-US" dirty="0"/>
              <a:t>Types of drift control</a:t>
            </a:r>
          </a:p>
        </p:txBody>
      </p:sp>
      <p:sp>
        <p:nvSpPr>
          <p:cNvPr id="3" name="Content Placeholder 2"/>
          <p:cNvSpPr>
            <a:spLocks noGrp="1"/>
          </p:cNvSpPr>
          <p:nvPr>
            <p:ph idx="1"/>
          </p:nvPr>
        </p:nvSpPr>
        <p:spPr>
          <a:xfrm>
            <a:off x="152400" y="1244600"/>
            <a:ext cx="8229600" cy="5080000"/>
          </a:xfrm>
        </p:spPr>
        <p:txBody>
          <a:bodyPr>
            <a:normAutofit/>
          </a:bodyPr>
          <a:lstStyle/>
          <a:p>
            <a:r>
              <a:rPr lang="en-US" sz="3200" dirty="0">
                <a:latin typeface="Arial" pitchFamily="34" charset="0"/>
                <a:cs typeface="Arial" pitchFamily="34" charset="0"/>
              </a:rPr>
              <a:t>Structural snow fences</a:t>
            </a:r>
          </a:p>
          <a:p>
            <a:r>
              <a:rPr lang="en-US" sz="3200" dirty="0">
                <a:latin typeface="Arial" pitchFamily="34" charset="0"/>
                <a:cs typeface="Arial" pitchFamily="34" charset="0"/>
              </a:rPr>
              <a:t>Living snow fences</a:t>
            </a:r>
          </a:p>
          <a:p>
            <a:r>
              <a:rPr lang="en-US" sz="3200" dirty="0">
                <a:latin typeface="Arial" pitchFamily="34" charset="0"/>
                <a:cs typeface="Arial" pitchFamily="34" charset="0"/>
              </a:rPr>
              <a:t>Standing corn rows</a:t>
            </a:r>
          </a:p>
          <a:p>
            <a:r>
              <a:rPr lang="en-US" sz="3200" dirty="0">
                <a:latin typeface="Arial" pitchFamily="34" charset="0"/>
                <a:cs typeface="Arial" pitchFamily="34" charset="0"/>
              </a:rPr>
              <a:t>Grading – road design</a:t>
            </a:r>
          </a:p>
        </p:txBody>
      </p:sp>
      <p:pic>
        <p:nvPicPr>
          <p:cNvPr id="4" name="Picture 3" descr="Scenic snow fence 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3384" y="1028831"/>
            <a:ext cx="27432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Standing cor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427" b="45038"/>
          <a:stretch/>
        </p:blipFill>
        <p:spPr bwMode="auto">
          <a:xfrm>
            <a:off x="4670512" y="3270108"/>
            <a:ext cx="3286497" cy="24388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pic>
        <p:nvPicPr>
          <p:cNvPr id="6" name="Picture 3" descr="abut planting"/>
          <p:cNvPicPr>
            <a:picLocks noChangeAspect="1" noChangeArrowheads="1"/>
          </p:cNvPicPr>
          <p:nvPr/>
        </p:nvPicPr>
        <p:blipFill>
          <a:blip r:embed="rId6" cstate="print">
            <a:lum contrast="12000"/>
            <a:extLst>
              <a:ext uri="{28A0092B-C50C-407E-A947-70E740481C1C}">
                <a14:useLocalDpi xmlns:a14="http://schemas.microsoft.com/office/drawing/2010/main" val="0"/>
              </a:ext>
            </a:extLst>
          </a:blip>
          <a:srcRect/>
          <a:stretch>
            <a:fillRect/>
          </a:stretch>
        </p:blipFill>
        <p:spPr bwMode="auto">
          <a:xfrm>
            <a:off x="609600" y="3429000"/>
            <a:ext cx="3581400" cy="22831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277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93800"/>
            <a:ext cx="8991600" cy="5080000"/>
          </a:xfrm>
        </p:spPr>
        <p:txBody>
          <a:bodyPr>
            <a:normAutofit/>
          </a:bodyPr>
          <a:lstStyle/>
          <a:p>
            <a:pPr marL="0" indent="0">
              <a:buNone/>
            </a:pPr>
            <a:r>
              <a:rPr lang="en-US" sz="3200" dirty="0">
                <a:effectLst/>
              </a:rPr>
              <a:t>You do a great job of taking care of our roads!</a:t>
            </a:r>
          </a:p>
        </p:txBody>
      </p:sp>
      <p:pic>
        <p:nvPicPr>
          <p:cNvPr id="3074" name="Picture 2" descr="C:\Connie\customers\2015\U of MN center for transportatin research\Modules\material use, prewetting, brine production and use, deicing, anti-icing\Walworth county prewetting syste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828800"/>
            <a:ext cx="531363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190868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a:xfrm>
            <a:off x="457200" y="1193800"/>
            <a:ext cx="8229600" cy="5207000"/>
          </a:xfrm>
        </p:spPr>
        <p:txBody>
          <a:bodyPr>
            <a:normAutofit/>
          </a:bodyPr>
          <a:lstStyle/>
          <a:p>
            <a:pPr>
              <a:buNone/>
            </a:pPr>
            <a:r>
              <a:rPr lang="en-US" sz="3600" dirty="0"/>
              <a:t>True or false: snow fences are made of snow.</a:t>
            </a:r>
          </a:p>
          <a:p>
            <a:endParaRPr lang="en-US" sz="3600" dirty="0"/>
          </a:p>
          <a:p>
            <a:pPr marL="398463" indent="-398463">
              <a:buAutoNum type="alphaUcPeriod"/>
            </a:pPr>
            <a:r>
              <a:rPr lang="en-US" sz="3600" dirty="0"/>
              <a:t>True</a:t>
            </a:r>
          </a:p>
          <a:p>
            <a:pPr marL="398463" indent="-398463">
              <a:buAutoNum type="alphaUcPeriod"/>
            </a:pPr>
            <a:endParaRPr lang="en-US" sz="3600" dirty="0"/>
          </a:p>
          <a:p>
            <a:pPr marL="398463" indent="-398463">
              <a:buAutoNum type="alphaUcPeriod"/>
            </a:pPr>
            <a:r>
              <a:rPr lang="en-US" sz="3600" dirty="0"/>
              <a:t>False</a:t>
            </a:r>
          </a:p>
          <a:p>
            <a:pPr marL="742950" indent="-742950">
              <a:lnSpc>
                <a:spcPct val="100000"/>
              </a:lnSpc>
              <a:buFont typeface="+mj-lt"/>
              <a:buAutoNum type="alphaUcPeriod"/>
              <a:defRPr/>
            </a:pPr>
            <a:endParaRPr lang="en-US" sz="3600" dirty="0"/>
          </a:p>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a:xfrm>
            <a:off x="457200" y="1193800"/>
            <a:ext cx="8229600" cy="5207000"/>
          </a:xfrm>
        </p:spPr>
        <p:txBody>
          <a:bodyPr>
            <a:normAutofit/>
          </a:bodyPr>
          <a:lstStyle/>
          <a:p>
            <a:pPr>
              <a:buNone/>
            </a:pPr>
            <a:r>
              <a:rPr lang="en-US" sz="3600" dirty="0"/>
              <a:t>True or false: snow fences are made of snow.</a:t>
            </a:r>
            <a:endParaRPr lang="en-US" sz="3600" dirty="0">
              <a:solidFill>
                <a:schemeClr val="accent1">
                  <a:lumMod val="75000"/>
                </a:schemeClr>
              </a:solidFill>
            </a:endParaRPr>
          </a:p>
          <a:p>
            <a:endParaRPr lang="en-US" sz="3600" dirty="0">
              <a:solidFill>
                <a:schemeClr val="accent1">
                  <a:lumMod val="75000"/>
                </a:schemeClr>
              </a:solidFill>
            </a:endParaRPr>
          </a:p>
          <a:p>
            <a:pPr marL="398463" indent="-398463">
              <a:buAutoNum type="alphaUcPeriod"/>
            </a:pPr>
            <a:r>
              <a:rPr lang="en-US" sz="3600" dirty="0">
                <a:solidFill>
                  <a:schemeClr val="accent1">
                    <a:lumMod val="75000"/>
                  </a:schemeClr>
                </a:solidFill>
              </a:rPr>
              <a:t>True</a:t>
            </a:r>
            <a:endParaRPr lang="en-US" sz="3600" dirty="0">
              <a:solidFill>
                <a:srgbClr val="FFFF00"/>
              </a:solidFill>
            </a:endParaRPr>
          </a:p>
          <a:p>
            <a:pPr marL="398463" indent="-398463">
              <a:buAutoNum type="alphaUcPeriod"/>
            </a:pPr>
            <a:endParaRPr lang="en-US" sz="3600" dirty="0">
              <a:solidFill>
                <a:srgbClr val="FFFF00"/>
              </a:solidFill>
            </a:endParaRPr>
          </a:p>
          <a:p>
            <a:pPr marL="398463" indent="-398463">
              <a:buAutoNum type="alphaUcPeriod"/>
            </a:pPr>
            <a:r>
              <a:rPr lang="en-US" sz="3600" dirty="0">
                <a:solidFill>
                  <a:srgbClr val="FFFF00"/>
                </a:solidFill>
              </a:rPr>
              <a:t>False</a:t>
            </a:r>
          </a:p>
          <a:p>
            <a:pPr marL="742950" indent="-742950">
              <a:lnSpc>
                <a:spcPct val="100000"/>
              </a:lnSpc>
              <a:buFont typeface="+mj-lt"/>
              <a:buAutoNum type="alphaUcPeriod"/>
              <a:defRPr/>
            </a:pPr>
            <a:endParaRPr lang="en-US" sz="3600" dirty="0"/>
          </a:p>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162" name="Picture 2" descr="Background fences 01"/>
          <p:cNvPicPr>
            <a:picLocks noChangeAspect="1" noChangeArrowheads="1"/>
          </p:cNvPicPr>
          <p:nvPr/>
        </p:nvPicPr>
        <p:blipFill rotWithShape="1">
          <a:blip r:embed="rId3" cstate="print">
            <a:lum bright="12000"/>
            <a:extLst>
              <a:ext uri="{28A0092B-C50C-407E-A947-70E740481C1C}">
                <a14:useLocalDpi xmlns:a14="http://schemas.microsoft.com/office/drawing/2010/main" val="0"/>
              </a:ext>
            </a:extLst>
          </a:blip>
          <a:srcRect l="9015"/>
          <a:stretch/>
        </p:blipFill>
        <p:spPr bwMode="auto">
          <a:xfrm>
            <a:off x="685800" y="1090891"/>
            <a:ext cx="6324600" cy="47634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32164" name="Rectangle 4"/>
          <p:cNvSpPr>
            <a:spLocks noChangeArrowheads="1"/>
          </p:cNvSpPr>
          <p:nvPr/>
        </p:nvSpPr>
        <p:spPr bwMode="auto">
          <a:xfrm>
            <a:off x="685800" y="838200"/>
            <a:ext cx="7848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20000"/>
              </a:spcBef>
              <a:buClr>
                <a:schemeClr val="accent2"/>
              </a:buClr>
              <a:buSzPct val="80000"/>
              <a:buFont typeface="Wingdings" panose="05000000000000000000" pitchFamily="2" charset="2"/>
              <a:buNone/>
            </a:pPr>
            <a:endParaRPr lang="en-US" altLang="en-US" sz="2800" b="0" dirty="0"/>
          </a:p>
          <a:p>
            <a:pPr>
              <a:lnSpc>
                <a:spcPct val="90000"/>
              </a:lnSpc>
              <a:spcBef>
                <a:spcPct val="20000"/>
              </a:spcBef>
              <a:buClr>
                <a:schemeClr val="tx1"/>
              </a:buClr>
              <a:buSzPct val="80000"/>
              <a:buFont typeface="Arial" pitchFamily="34" charset="0"/>
              <a:buChar char="•"/>
            </a:pPr>
            <a:r>
              <a:rPr lang="en-US" altLang="en-US" sz="2800" dirty="0">
                <a:latin typeface="Arial" panose="020B0604020202020204" pitchFamily="34" charset="0"/>
              </a:rPr>
              <a:t>Prevent drifts from forming on roads.</a:t>
            </a:r>
          </a:p>
          <a:p>
            <a:pPr>
              <a:lnSpc>
                <a:spcPct val="90000"/>
              </a:lnSpc>
              <a:spcBef>
                <a:spcPct val="20000"/>
              </a:spcBef>
              <a:buClr>
                <a:schemeClr val="tx1"/>
              </a:buClr>
              <a:buSzPct val="80000"/>
              <a:buFont typeface="Arial" pitchFamily="34" charset="0"/>
              <a:buChar char="•"/>
            </a:pPr>
            <a:r>
              <a:rPr lang="en-US" altLang="en-US" sz="2800" dirty="0">
                <a:latin typeface="Arial" panose="020B0604020202020204" pitchFamily="34" charset="0"/>
              </a:rPr>
              <a:t>Improve visibility.</a:t>
            </a:r>
          </a:p>
          <a:p>
            <a:pPr>
              <a:lnSpc>
                <a:spcPct val="90000"/>
              </a:lnSpc>
              <a:spcBef>
                <a:spcPct val="20000"/>
              </a:spcBef>
              <a:buClr>
                <a:schemeClr val="tx1"/>
              </a:buClr>
              <a:buSzPct val="80000"/>
              <a:buFont typeface="Arial" pitchFamily="34" charset="0"/>
              <a:buChar char="•"/>
            </a:pPr>
            <a:r>
              <a:rPr lang="en-US" altLang="en-US" sz="2800" dirty="0">
                <a:latin typeface="Arial" panose="020B0604020202020204" pitchFamily="34" charset="0"/>
              </a:rPr>
              <a:t>Improve road surface conditions.</a:t>
            </a:r>
          </a:p>
          <a:p>
            <a:pPr>
              <a:lnSpc>
                <a:spcPct val="90000"/>
              </a:lnSpc>
              <a:spcBef>
                <a:spcPct val="20000"/>
              </a:spcBef>
              <a:buClr>
                <a:schemeClr val="tx1"/>
              </a:buClr>
              <a:buSzPct val="80000"/>
              <a:buFont typeface="Arial" pitchFamily="34" charset="0"/>
              <a:buChar char="•"/>
            </a:pPr>
            <a:r>
              <a:rPr lang="en-US" altLang="en-US" sz="2800" dirty="0">
                <a:latin typeface="Arial" panose="020B0604020202020204" pitchFamily="34" charset="0"/>
              </a:rPr>
              <a:t>Reduce accidents.</a:t>
            </a:r>
          </a:p>
          <a:p>
            <a:pPr>
              <a:lnSpc>
                <a:spcPct val="90000"/>
              </a:lnSpc>
              <a:spcBef>
                <a:spcPct val="20000"/>
              </a:spcBef>
              <a:buClr>
                <a:schemeClr val="tx1"/>
              </a:buClr>
              <a:buSzPct val="80000"/>
              <a:buFont typeface="Arial" pitchFamily="34" charset="0"/>
              <a:buChar char="•"/>
            </a:pPr>
            <a:r>
              <a:rPr lang="en-US" altLang="en-US" sz="2800" dirty="0">
                <a:latin typeface="Arial" panose="020B0604020202020204" pitchFamily="34" charset="0"/>
              </a:rPr>
              <a:t>Reduce winter maintenance costs.</a:t>
            </a:r>
            <a:endParaRPr lang="en-US" altLang="en-US" sz="2800" dirty="0">
              <a:effectLst>
                <a:outerShdw blurRad="38100" dist="38100" dir="2700000" algn="tl">
                  <a:srgbClr val="000000">
                    <a:alpha val="43137"/>
                  </a:srgbClr>
                </a:outerShdw>
              </a:effectLst>
              <a:latin typeface="Arial" panose="020B0604020202020204" pitchFamily="34" charset="0"/>
            </a:endParaRPr>
          </a:p>
          <a:p>
            <a:pPr>
              <a:lnSpc>
                <a:spcPct val="90000"/>
              </a:lnSpc>
              <a:spcBef>
                <a:spcPct val="20000"/>
              </a:spcBef>
              <a:buClr>
                <a:schemeClr val="accent2"/>
              </a:buClr>
              <a:buSzPct val="80000"/>
              <a:buFont typeface="Wingdings" panose="05000000000000000000" pitchFamily="2" charset="2"/>
              <a:buNone/>
            </a:pPr>
            <a:endParaRPr lang="en-US" altLang="en-US" sz="3600" dirty="0">
              <a:latin typeface="Arial" panose="020B0604020202020204" pitchFamily="34" charset="0"/>
            </a:endParaRPr>
          </a:p>
        </p:txBody>
      </p:sp>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3" name="Title 1"/>
          <p:cNvSpPr txBox="1">
            <a:spLocks/>
          </p:cNvSpPr>
          <p:nvPr/>
        </p:nvSpPr>
        <p:spPr>
          <a:xfrm>
            <a:off x="0" y="0"/>
            <a:ext cx="8229600" cy="889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rPr>
              <a:t>Properly designed fence systems</a:t>
            </a:r>
          </a:p>
        </p:txBody>
      </p:sp>
    </p:spTree>
    <p:extLst>
      <p:ext uri="{BB962C8B-B14F-4D97-AF65-F5344CB8AC3E}">
        <p14:creationId xmlns:p14="http://schemas.microsoft.com/office/powerpoint/2010/main" val="877330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5475"/>
            <a:ext cx="8229600" cy="890016"/>
          </a:xfrm>
        </p:spPr>
        <p:txBody>
          <a:bodyPr/>
          <a:lstStyle/>
          <a:p>
            <a:r>
              <a:rPr lang="en-US" dirty="0"/>
              <a:t>Fence types</a:t>
            </a:r>
          </a:p>
        </p:txBody>
      </p:sp>
      <p:sp>
        <p:nvSpPr>
          <p:cNvPr id="3" name="Text Placeholder 2"/>
          <p:cNvSpPr>
            <a:spLocks noGrp="1"/>
          </p:cNvSpPr>
          <p:nvPr>
            <p:ph type="body" idx="1"/>
          </p:nvPr>
        </p:nvSpPr>
        <p:spPr>
          <a:xfrm>
            <a:off x="836612" y="4724400"/>
            <a:ext cx="4040188" cy="639762"/>
          </a:xfrm>
        </p:spPr>
        <p:txBody>
          <a:bodyPr>
            <a:normAutofit/>
          </a:bodyPr>
          <a:lstStyle/>
          <a:p>
            <a:r>
              <a:rPr lang="en-US" sz="3200" dirty="0">
                <a:latin typeface="Arial" pitchFamily="34" charset="0"/>
                <a:cs typeface="Arial" pitchFamily="34" charset="0"/>
              </a:rPr>
              <a:t>Post-supported</a:t>
            </a:r>
          </a:p>
        </p:txBody>
      </p:sp>
      <p:sp>
        <p:nvSpPr>
          <p:cNvPr id="5" name="Text Placeholder 4"/>
          <p:cNvSpPr>
            <a:spLocks noGrp="1"/>
          </p:cNvSpPr>
          <p:nvPr>
            <p:ph type="body" sz="quarter" idx="3"/>
          </p:nvPr>
        </p:nvSpPr>
        <p:spPr>
          <a:xfrm>
            <a:off x="5486400" y="1591637"/>
            <a:ext cx="4041775" cy="639762"/>
          </a:xfrm>
        </p:spPr>
        <p:txBody>
          <a:bodyPr>
            <a:normAutofit/>
          </a:bodyPr>
          <a:lstStyle/>
          <a:p>
            <a:r>
              <a:rPr lang="en-US" sz="3200" dirty="0">
                <a:latin typeface="Arial" pitchFamily="34" charset="0"/>
                <a:cs typeface="Arial" pitchFamily="34" charset="0"/>
              </a:rPr>
              <a:t>Truss-type</a:t>
            </a:r>
          </a:p>
        </p:txBody>
      </p:sp>
      <p:pic>
        <p:nvPicPr>
          <p:cNvPr id="9" name="Picture 1026" descr="Centaur Mont Trmblant"/>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r="21282"/>
          <a:stretch/>
        </p:blipFill>
        <p:spPr bwMode="auto">
          <a:xfrm>
            <a:off x="381000" y="1143000"/>
            <a:ext cx="4247147" cy="36793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Isosceles Triangle 1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Content Placeholder 6"/>
          <p:cNvPicPr>
            <a:picLocks noGrp="1" noChangeAspect="1"/>
          </p:cNvPicPr>
          <p:nvPr>
            <p:ph sz="quarter" idx="4"/>
          </p:nvPr>
        </p:nvPicPr>
        <p:blipFill rotWithShape="1">
          <a:blip r:embed="rId4" cstate="print"/>
          <a:srcRect r="22405"/>
          <a:stretch/>
        </p:blipFill>
        <p:spPr>
          <a:xfrm>
            <a:off x="4876800" y="2260876"/>
            <a:ext cx="3877327" cy="3331233"/>
          </a:xfrm>
          <a:prstGeom prst="rect">
            <a:avLst/>
          </a:prstGeom>
          <a:ln>
            <a:solidFill>
              <a:schemeClr val="tx1"/>
            </a:solidFill>
          </a:ln>
        </p:spPr>
      </p:pic>
      <p:pic>
        <p:nvPicPr>
          <p:cNvPr id="16" name="Picture 15"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168744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8" name="Picture 2" descr="Horizontal vs vertical"/>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457200" y="1133475"/>
            <a:ext cx="7067938" cy="4810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97699" name="Text Box 3"/>
          <p:cNvSpPr txBox="1">
            <a:spLocks noChangeArrowheads="1"/>
          </p:cNvSpPr>
          <p:nvPr/>
        </p:nvSpPr>
        <p:spPr bwMode="auto">
          <a:xfrm>
            <a:off x="304800" y="228600"/>
            <a:ext cx="7113166"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none">
            <a:spAutoFit/>
          </a:bodyPr>
          <a:lstStyle/>
          <a:p>
            <a:r>
              <a:rPr lang="en-US" altLang="en-US" sz="40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rPr>
              <a:t>Horizontal rails less prone to burial</a:t>
            </a:r>
          </a:p>
        </p:txBody>
      </p:sp>
      <p:sp>
        <p:nvSpPr>
          <p:cNvPr id="5" name="Isosceles Triangle 4"/>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543673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a:xfrm>
            <a:off x="457200" y="1193800"/>
            <a:ext cx="8229600" cy="5207000"/>
          </a:xfrm>
        </p:spPr>
        <p:txBody>
          <a:bodyPr>
            <a:normAutofit/>
          </a:bodyPr>
          <a:lstStyle/>
          <a:p>
            <a:pPr marL="0" indent="0">
              <a:lnSpc>
                <a:spcPct val="100000"/>
              </a:lnSpc>
              <a:buNone/>
              <a:defRPr/>
            </a:pPr>
            <a:r>
              <a:rPr lang="en-US" sz="3600" dirty="0"/>
              <a:t>Are horizontal (sideways) or vertical (up and down) rails more effective?</a:t>
            </a:r>
          </a:p>
          <a:p>
            <a:pPr marL="0" indent="0">
              <a:lnSpc>
                <a:spcPct val="100000"/>
              </a:lnSpc>
              <a:buNone/>
              <a:defRPr/>
            </a:pPr>
            <a:endParaRPr lang="en-US" sz="3600" dirty="0"/>
          </a:p>
          <a:p>
            <a:pPr marL="742950" indent="-742950">
              <a:lnSpc>
                <a:spcPct val="100000"/>
              </a:lnSpc>
              <a:buFont typeface="+mj-lt"/>
              <a:buAutoNum type="alphaUcPeriod"/>
              <a:defRPr/>
            </a:pPr>
            <a:r>
              <a:rPr lang="en-US" sz="3600" dirty="0"/>
              <a:t>Vertical </a:t>
            </a:r>
          </a:p>
          <a:p>
            <a:pPr marL="742950" indent="-742950">
              <a:lnSpc>
                <a:spcPct val="100000"/>
              </a:lnSpc>
              <a:buFont typeface="+mj-lt"/>
              <a:buAutoNum type="alphaUcPeriod"/>
              <a:defRPr/>
            </a:pPr>
            <a:r>
              <a:rPr lang="en-US" sz="3600" dirty="0"/>
              <a:t>Horizontal</a:t>
            </a:r>
          </a:p>
          <a:p>
            <a:pPr marL="742950" indent="-742950">
              <a:lnSpc>
                <a:spcPct val="100000"/>
              </a:lnSpc>
              <a:buFont typeface="+mj-lt"/>
              <a:buAutoNum type="alphaUcPeriod"/>
              <a:defRPr/>
            </a:pPr>
            <a:r>
              <a:rPr lang="en-US" sz="3600" dirty="0"/>
              <a:t>The same</a:t>
            </a:r>
          </a:p>
          <a:p>
            <a:pPr marL="742950" indent="-742950">
              <a:lnSpc>
                <a:spcPct val="100000"/>
              </a:lnSpc>
              <a:buFont typeface="+mj-lt"/>
              <a:buAutoNum type="alphaUcPeriod"/>
              <a:defRPr/>
            </a:pPr>
            <a:endParaRPr lang="en-US" sz="3600" dirty="0"/>
          </a:p>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a:xfrm>
            <a:off x="457200" y="1193800"/>
            <a:ext cx="8229600" cy="5207000"/>
          </a:xfrm>
        </p:spPr>
        <p:txBody>
          <a:bodyPr>
            <a:normAutofit/>
          </a:bodyPr>
          <a:lstStyle/>
          <a:p>
            <a:pPr marL="0" indent="0">
              <a:lnSpc>
                <a:spcPct val="100000"/>
              </a:lnSpc>
              <a:buNone/>
              <a:defRPr/>
            </a:pPr>
            <a:r>
              <a:rPr lang="en-US" sz="3600" dirty="0"/>
              <a:t>Are horizontal (sideways) or vertical (up and down) rails more effective?</a:t>
            </a:r>
          </a:p>
          <a:p>
            <a:pPr marL="0" indent="0">
              <a:lnSpc>
                <a:spcPct val="100000"/>
              </a:lnSpc>
              <a:buNone/>
              <a:defRPr/>
            </a:pPr>
            <a:endParaRPr lang="en-US" sz="3600" dirty="0">
              <a:solidFill>
                <a:schemeClr val="accent1">
                  <a:lumMod val="75000"/>
                </a:schemeClr>
              </a:solidFill>
            </a:endParaRPr>
          </a:p>
          <a:p>
            <a:pPr marL="742950" indent="-742950">
              <a:lnSpc>
                <a:spcPct val="100000"/>
              </a:lnSpc>
              <a:buFont typeface="+mj-lt"/>
              <a:buAutoNum type="alphaUcPeriod"/>
              <a:defRPr/>
            </a:pPr>
            <a:r>
              <a:rPr lang="en-US" sz="3600" dirty="0">
                <a:solidFill>
                  <a:schemeClr val="accent1">
                    <a:lumMod val="75000"/>
                  </a:schemeClr>
                </a:solidFill>
              </a:rPr>
              <a:t>Vertical </a:t>
            </a:r>
          </a:p>
          <a:p>
            <a:pPr marL="742950" indent="-742950">
              <a:lnSpc>
                <a:spcPct val="100000"/>
              </a:lnSpc>
              <a:buFont typeface="+mj-lt"/>
              <a:buAutoNum type="alphaUcPeriod"/>
              <a:defRPr/>
            </a:pPr>
            <a:r>
              <a:rPr lang="en-US" sz="3600" dirty="0">
                <a:solidFill>
                  <a:srgbClr val="FFFF00"/>
                </a:solidFill>
              </a:rPr>
              <a:t>Horizontal</a:t>
            </a:r>
            <a:endParaRPr lang="en-US" sz="3600" dirty="0">
              <a:solidFill>
                <a:schemeClr val="accent1">
                  <a:lumMod val="75000"/>
                </a:schemeClr>
              </a:solidFill>
            </a:endParaRPr>
          </a:p>
          <a:p>
            <a:pPr marL="742950" indent="-742950">
              <a:lnSpc>
                <a:spcPct val="100000"/>
              </a:lnSpc>
              <a:buFont typeface="+mj-lt"/>
              <a:buAutoNum type="alphaUcPeriod"/>
              <a:defRPr/>
            </a:pPr>
            <a:r>
              <a:rPr lang="en-US" sz="3600" dirty="0">
                <a:solidFill>
                  <a:schemeClr val="accent1">
                    <a:lumMod val="75000"/>
                  </a:schemeClr>
                </a:solidFill>
              </a:rPr>
              <a:t>The same</a:t>
            </a:r>
          </a:p>
          <a:p>
            <a:pPr marL="742950" indent="-742950">
              <a:lnSpc>
                <a:spcPct val="100000"/>
              </a:lnSpc>
              <a:buFont typeface="+mj-lt"/>
              <a:buAutoNum type="alphaUcPeriod"/>
              <a:defRPr/>
            </a:pPr>
            <a:endParaRPr lang="en-US" sz="3600" dirty="0"/>
          </a:p>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2" descr="DSCN00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08" y="1256367"/>
            <a:ext cx="7048471" cy="49548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59842" name="Rectangle 2"/>
          <p:cNvSpPr>
            <a:spLocks noGrp="1" noChangeArrowheads="1"/>
          </p:cNvSpPr>
          <p:nvPr>
            <p:ph type="title"/>
          </p:nvPr>
        </p:nvSpPr>
        <p:spPr>
          <a:xfrm>
            <a:off x="105508" y="38100"/>
            <a:ext cx="8229600" cy="1143000"/>
          </a:xfrm>
          <a:noFill/>
          <a:ln>
            <a:noFill/>
          </a:ln>
        </p:spPr>
        <p:style>
          <a:lnRef idx="2">
            <a:schemeClr val="accent6"/>
          </a:lnRef>
          <a:fillRef idx="1">
            <a:schemeClr val="lt1"/>
          </a:fillRef>
          <a:effectRef idx="0">
            <a:schemeClr val="accent6"/>
          </a:effectRef>
          <a:fontRef idx="minor">
            <a:schemeClr val="dk1"/>
          </a:fontRef>
        </p:style>
        <p:txBody>
          <a:bodyPr>
            <a:noAutofit/>
          </a:bodyPr>
          <a:lstStyle/>
          <a:p>
            <a:r>
              <a:rPr lang="en-US" altLang="en-US" dirty="0">
                <a:solidFill>
                  <a:schemeClr val="bg1"/>
                </a:solidFill>
                <a:latin typeface="Tw Cen MT Condensed Extra Bold" pitchFamily="34" charset="0"/>
                <a:ea typeface="+mj-ea"/>
                <a:cs typeface="Times New Roman" pitchFamily="18" charset="0"/>
              </a:rPr>
              <a:t>Advantages of post-supported fence</a:t>
            </a:r>
          </a:p>
        </p:txBody>
      </p:sp>
      <p:sp>
        <p:nvSpPr>
          <p:cNvPr id="1059843" name="Rectangle 3"/>
          <p:cNvSpPr>
            <a:spLocks noGrp="1" noChangeArrowheads="1"/>
          </p:cNvSpPr>
          <p:nvPr>
            <p:ph type="body" idx="1"/>
          </p:nvPr>
        </p:nvSpPr>
        <p:spPr>
          <a:xfrm>
            <a:off x="85083" y="1384433"/>
            <a:ext cx="7467600" cy="5105400"/>
          </a:xfrm>
        </p:spPr>
        <p:txBody>
          <a:bodyPr>
            <a:normAutofit/>
          </a:bodyPr>
          <a:lstStyle/>
          <a:p>
            <a:pPr>
              <a:buClr>
                <a:schemeClr val="tx1"/>
              </a:buClr>
            </a:pPr>
            <a:r>
              <a:rPr lang="en-US" alt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rPr>
              <a:t>Easily installed and maintained.</a:t>
            </a:r>
          </a:p>
          <a:p>
            <a:pPr marL="0" indent="0">
              <a:buClr>
                <a:schemeClr val="tx1"/>
              </a:buClr>
              <a:buNone/>
            </a:pPr>
            <a:endParaRPr lang="en-US" alt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ndParaRPr>
          </a:p>
          <a:p>
            <a:pPr>
              <a:buClr>
                <a:schemeClr val="tx1"/>
              </a:buClr>
            </a:pPr>
            <a:r>
              <a:rPr lang="en-US" alt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rPr>
              <a:t> Resistant to damage by snow   settlement and creep.</a:t>
            </a:r>
          </a:p>
          <a:p>
            <a:pPr marL="0" indent="0">
              <a:buClr>
                <a:schemeClr val="tx1"/>
              </a:buClr>
              <a:buNone/>
            </a:pPr>
            <a:endParaRPr lang="en-US" alt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ndParaRPr>
          </a:p>
          <a:p>
            <a:pPr>
              <a:buClr>
                <a:schemeClr val="tx1"/>
              </a:buClr>
            </a:pPr>
            <a:r>
              <a:rPr lang="en-US" alt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rPr>
              <a:t>Allows construction of fences of any desired porosity or height.</a:t>
            </a:r>
          </a:p>
          <a:p>
            <a:pPr>
              <a:buClr>
                <a:schemeClr val="tx1"/>
              </a:buClr>
            </a:pPr>
            <a:endParaRPr lang="en-US" alt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ndParaRPr>
          </a:p>
          <a:p>
            <a:pPr>
              <a:buClr>
                <a:schemeClr val="tx1"/>
              </a:buClr>
            </a:pPr>
            <a:r>
              <a:rPr lang="en-US" alt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No roots plugging tile line.</a:t>
            </a:r>
          </a:p>
          <a:p>
            <a:pPr>
              <a:buClr>
                <a:schemeClr val="tx1"/>
              </a:buClr>
            </a:pPr>
            <a:endParaRPr lang="en-US" alt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buClr>
                <a:schemeClr val="tx1"/>
              </a:buClr>
            </a:pPr>
            <a:r>
              <a:rPr lang="en-US" alt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Can’t spray and kill with herbicides.</a:t>
            </a:r>
            <a:endParaRPr lang="en-US" altLang="en-US" sz="3200" b="1" dirty="0">
              <a:latin typeface="Arial" panose="020B0604020202020204" pitchFamily="34" charset="0"/>
              <a:cs typeface="Arial" panose="020B0604020202020204" pitchFamily="34" charset="0"/>
            </a:endParaRPr>
          </a:p>
        </p:txBody>
      </p:sp>
      <p:sp>
        <p:nvSpPr>
          <p:cNvPr id="6" name="Isosceles Triangle 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31140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Signode 0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74" r="7105"/>
          <a:stretch/>
        </p:blipFill>
        <p:spPr bwMode="auto">
          <a:xfrm>
            <a:off x="2362200" y="1143000"/>
            <a:ext cx="5784971" cy="3429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64962" name="Rectangle 1026"/>
          <p:cNvSpPr>
            <a:spLocks noChangeArrowheads="1"/>
          </p:cNvSpPr>
          <p:nvPr/>
        </p:nvSpPr>
        <p:spPr bwMode="auto">
          <a:xfrm>
            <a:off x="1524000" y="114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064964" name="Rectangle 1028"/>
          <p:cNvSpPr>
            <a:spLocks noChangeArrowheads="1"/>
          </p:cNvSpPr>
          <p:nvPr/>
        </p:nvSpPr>
        <p:spPr bwMode="auto">
          <a:xfrm>
            <a:off x="1524000" y="114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 name="Rectangle 2"/>
          <p:cNvSpPr txBox="1">
            <a:spLocks noChangeArrowheads="1"/>
          </p:cNvSpPr>
          <p:nvPr/>
        </p:nvSpPr>
        <p:spPr>
          <a:xfrm>
            <a:off x="29308" y="348985"/>
            <a:ext cx="8686800" cy="1295400"/>
          </a:xfrm>
          <a:prstGeom prst="rect">
            <a:avLst/>
          </a:prstGeom>
          <a:noFill/>
          <a:ln>
            <a:noFill/>
          </a:ln>
        </p:spPr>
        <p:style>
          <a:lnRef idx="2">
            <a:schemeClr val="dk1"/>
          </a:lnRef>
          <a:fillRef idx="1">
            <a:schemeClr val="lt1"/>
          </a:fillRef>
          <a:effectRef idx="0">
            <a:schemeClr val="dk1"/>
          </a:effectRef>
          <a:fontRef idx="minor">
            <a:schemeClr val="dk1"/>
          </a:fontRef>
        </p:style>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300"/>
              </a:lnSpc>
            </a:pPr>
            <a:r>
              <a:rPr lang="en-US" altLang="en-US" sz="4000" dirty="0">
                <a:solidFill>
                  <a:schemeClr val="bg1"/>
                </a:solidFill>
                <a:effectLst>
                  <a:outerShdw blurRad="38100" dist="38100" dir="2700000" algn="tl">
                    <a:srgbClr val="000000">
                      <a:alpha val="43137"/>
                    </a:srgbClr>
                  </a:outerShdw>
                </a:effectLst>
                <a:latin typeface="Tw Cen MT Condensed Extra Bold" pitchFamily="34" charset="0"/>
                <a:cs typeface="Times New Roman" pitchFamily="18" charset="0"/>
              </a:rPr>
              <a:t>Disadvantages of post-supported fence</a:t>
            </a:r>
          </a:p>
        </p:txBody>
      </p:sp>
      <p:sp>
        <p:nvSpPr>
          <p:cNvPr id="8" name="Rectangle 3"/>
          <p:cNvSpPr txBox="1">
            <a:spLocks noChangeArrowheads="1"/>
          </p:cNvSpPr>
          <p:nvPr/>
        </p:nvSpPr>
        <p:spPr>
          <a:xfrm>
            <a:off x="533400" y="4648200"/>
            <a:ext cx="8229600" cy="24384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Usually more expensive than truss-type.</a:t>
            </a:r>
          </a:p>
          <a:p>
            <a:pPr>
              <a:buClr>
                <a:schemeClr val="bg1"/>
              </a:buCl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More time is required for field construction</a:t>
            </a:r>
            <a:r>
              <a:rPr lang="en-US" dirty="0">
                <a:solidFill>
                  <a:schemeClr val="bg1"/>
                </a:solidFill>
                <a:latin typeface="Arial" pitchFamily="34" charset="0"/>
                <a:cs typeface="Arial" pitchFamily="34" charset="0"/>
              </a:rPr>
              <a:t>.</a:t>
            </a:r>
            <a:endParaRPr lang="en-US" altLang="en-US" dirty="0">
              <a:solidFill>
                <a:schemeClr val="bg1"/>
              </a:solidFill>
              <a:latin typeface="Arial" pitchFamily="34" charset="0"/>
              <a:cs typeface="Arial" pitchFamily="34" charset="0"/>
            </a:endParaRP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95284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6866" name="Picture 2" descr="Deadman 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117"/>
          <a:stretch/>
        </p:blipFill>
        <p:spPr bwMode="auto">
          <a:xfrm>
            <a:off x="2362200" y="3711310"/>
            <a:ext cx="3758961"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152400" y="76200"/>
            <a:ext cx="8229600" cy="838200"/>
          </a:xfrm>
          <a:prstGeom prst="rect">
            <a:avLst/>
          </a:prstGeom>
          <a:noFill/>
          <a:ln>
            <a:noFill/>
          </a:ln>
        </p:spPr>
        <p:style>
          <a:lnRef idx="2">
            <a:schemeClr val="dk1"/>
          </a:lnRef>
          <a:fillRef idx="1">
            <a:schemeClr val="lt1"/>
          </a:fillRef>
          <a:effectRef idx="0">
            <a:schemeClr val="dk1"/>
          </a:effectRef>
          <a:fontRef idx="minor">
            <a:schemeClr val="dk1"/>
          </a:fontRef>
        </p:style>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4000" dirty="0">
                <a:solidFill>
                  <a:schemeClr val="bg1"/>
                </a:solidFill>
                <a:effectLst>
                  <a:outerShdw blurRad="38100" dist="38100" dir="2700000" algn="tl">
                    <a:srgbClr val="000000">
                      <a:alpha val="43137"/>
                    </a:srgbClr>
                  </a:outerShdw>
                </a:effectLst>
                <a:latin typeface="Tw Cen MT Condensed Extra Bold" pitchFamily="34" charset="0"/>
                <a:cs typeface="Times New Roman" pitchFamily="18" charset="0"/>
              </a:rPr>
              <a:t>Advantages of truss-type fence</a:t>
            </a:r>
          </a:p>
        </p:txBody>
      </p:sp>
      <p:sp>
        <p:nvSpPr>
          <p:cNvPr id="6" name="Rectangle 3"/>
          <p:cNvSpPr txBox="1">
            <a:spLocks noChangeArrowheads="1"/>
          </p:cNvSpPr>
          <p:nvPr/>
        </p:nvSpPr>
        <p:spPr>
          <a:xfrm>
            <a:off x="152400" y="914400"/>
            <a:ext cx="7772400" cy="2971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Least expensive to build in most locations.</a:t>
            </a:r>
          </a:p>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Relatively easy to remove or relocate.</a:t>
            </a:r>
          </a:p>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Can be prefabricated to reduce field construction time.</a:t>
            </a:r>
          </a:p>
        </p:txBody>
      </p:sp>
      <p:sp>
        <p:nvSpPr>
          <p:cNvPr id="7" name="Isosceles Triangle 6"/>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2497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2667000"/>
            <a:ext cx="3276600" cy="369332"/>
          </a:xfrm>
          <a:prstGeom prst="rect">
            <a:avLst/>
          </a:prstGeom>
          <a:solidFill>
            <a:schemeClr val="accent5">
              <a:lumMod val="60000"/>
              <a:lumOff val="40000"/>
            </a:schemeClr>
          </a:solidFill>
        </p:spPr>
        <p:txBody>
          <a:bodyPr wrap="square" rtlCol="0">
            <a:spAutoFit/>
          </a:bodyPr>
          <a:lstStyle/>
          <a:p>
            <a:endParaRPr lang="en-US" dirty="0"/>
          </a:p>
        </p:txBody>
      </p:sp>
      <p:sp>
        <p:nvSpPr>
          <p:cNvPr id="3" name="Content Placeholder 2"/>
          <p:cNvSpPr>
            <a:spLocks noGrp="1"/>
          </p:cNvSpPr>
          <p:nvPr>
            <p:ph idx="1"/>
          </p:nvPr>
        </p:nvSpPr>
        <p:spPr>
          <a:xfrm>
            <a:off x="0" y="1447800"/>
            <a:ext cx="8686800" cy="4749800"/>
          </a:xfrm>
        </p:spPr>
        <p:txBody>
          <a:bodyPr/>
          <a:lstStyle/>
          <a:p>
            <a:endParaRPr lang="en-US" dirty="0">
              <a:latin typeface="Arial" pitchFamily="34" charset="0"/>
              <a:cs typeface="Arial" pitchFamily="34" charset="0"/>
            </a:endParaRPr>
          </a:p>
          <a:p>
            <a:pPr>
              <a:buNone/>
            </a:pPr>
            <a:endParaRPr lang="en-US" dirty="0"/>
          </a:p>
        </p:txBody>
      </p:sp>
      <p:sp>
        <p:nvSpPr>
          <p:cNvPr id="2" name="TextBox 1"/>
          <p:cNvSpPr txBox="1"/>
          <p:nvPr/>
        </p:nvSpPr>
        <p:spPr>
          <a:xfrm>
            <a:off x="457200" y="1066800"/>
            <a:ext cx="8382000" cy="4370427"/>
          </a:xfrm>
          <a:prstGeom prst="rect">
            <a:avLst/>
          </a:prstGeom>
          <a:noFill/>
        </p:spPr>
        <p:txBody>
          <a:bodyPr wrap="square" rtlCol="0">
            <a:spAutoFit/>
          </a:bodyPr>
          <a:lstStyle/>
          <a:p>
            <a:r>
              <a:rPr lang="en-US" sz="3200" dirty="0">
                <a:solidFill>
                  <a:schemeClr val="bg1"/>
                </a:solidFill>
                <a:latin typeface="Tw Cen MT" pitchFamily="34" charset="0"/>
                <a:cs typeface="Times New Roman" pitchFamily="18" charset="0"/>
              </a:rPr>
              <a:t>This is one of a series of 22 winter maintenance training modules developed by the Clear Roads Program.   All of the modules are available online at </a:t>
            </a:r>
            <a:r>
              <a:rPr lang="en-US" sz="3200" dirty="0">
                <a:solidFill>
                  <a:schemeClr val="bg1"/>
                </a:solidFill>
                <a:latin typeface="Tw Cen MT" pitchFamily="34" charset="0"/>
                <a:cs typeface="Times New Roman" pitchFamily="18" charset="0"/>
                <a:hlinkClick r:id="rId3"/>
              </a:rPr>
              <a:t>www.clearroads.org</a:t>
            </a:r>
            <a:endParaRPr lang="en-US" sz="3200" dirty="0">
              <a:solidFill>
                <a:schemeClr val="bg1"/>
              </a:solidFill>
              <a:latin typeface="Tw Cen MT" pitchFamily="34" charset="0"/>
              <a:cs typeface="Times New Roman" pitchFamily="18" charset="0"/>
            </a:endParaRPr>
          </a:p>
          <a:p>
            <a:r>
              <a:rPr lang="en-US" sz="3200" dirty="0">
                <a:solidFill>
                  <a:schemeClr val="bg1"/>
                </a:solidFill>
                <a:latin typeface="Tw Cen MT" pitchFamily="34" charset="0"/>
                <a:cs typeface="Times New Roman" pitchFamily="18" charset="0"/>
              </a:rPr>
              <a:t>Modules include information on the following:</a:t>
            </a:r>
          </a:p>
          <a:p>
            <a:endParaRPr lang="en-US" sz="3200" dirty="0">
              <a:solidFill>
                <a:schemeClr val="bg1"/>
              </a:solidFill>
              <a:latin typeface="Tw Cen MT" pitchFamily="34" charset="0"/>
              <a:cs typeface="Times New Roman" pitchFamily="18" charset="0"/>
            </a:endParaRPr>
          </a:p>
          <a:p>
            <a:endParaRPr lang="en-US" sz="2800" dirty="0">
              <a:solidFill>
                <a:schemeClr val="bg1"/>
              </a:solidFill>
              <a:latin typeface="Tw Cen MT Condensed Extra Bold" pitchFamily="34" charset="0"/>
              <a:cs typeface="Arial" pitchFamily="34" charset="0"/>
            </a:endParaRPr>
          </a:p>
          <a:p>
            <a:endParaRPr lang="en-US" sz="4000" dirty="0">
              <a:solidFill>
                <a:schemeClr val="bg1"/>
              </a:solidFill>
              <a:latin typeface="Tw Cen MT Condensed Extra Bold" pitchFamily="34" charset="0"/>
              <a:cs typeface="Arial" pitchFamily="34" charset="0"/>
            </a:endParaRPr>
          </a:p>
          <a:p>
            <a:endParaRPr lang="en-US" dirty="0"/>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Rectangle 6"/>
          <p:cNvSpPr/>
          <p:nvPr/>
        </p:nvSpPr>
        <p:spPr>
          <a:xfrm>
            <a:off x="578358" y="3512297"/>
            <a:ext cx="7346442" cy="3416320"/>
          </a:xfrm>
          <a:prstGeom prst="rect">
            <a:avLst/>
          </a:prstGeom>
        </p:spPr>
        <p:txBody>
          <a:bodyPr wrap="square" numCol="2">
            <a:spAutoFit/>
          </a:bodyPr>
          <a:lstStyle/>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Plowing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Truck operations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Spreading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Material use</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Pre-wetting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Brine production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De-icing and anti-icing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Level of service</a:t>
            </a:r>
          </a:p>
          <a:p>
            <a:pPr marL="285750" indent="-285750">
              <a:buFont typeface="Arial" panose="020B0604020202020204" pitchFamily="34" charset="0"/>
              <a:buChar char="•"/>
            </a:pPr>
            <a:endParaRPr lang="en-US" sz="2400" dirty="0">
              <a:solidFill>
                <a:schemeClr val="bg1"/>
              </a:solidFill>
              <a:latin typeface="Tw Cen MT" pitchFamily="34" charset="0"/>
              <a:cs typeface="Times New Roman" pitchFamily="18" charset="0"/>
            </a:endParaRP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Ice formation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Freeze point depressants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Environmental issues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Drift control</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Weather</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Avalanche management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Bridge frost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Safety</a:t>
            </a:r>
          </a:p>
        </p:txBody>
      </p:sp>
    </p:spTree>
    <p:extLst>
      <p:ext uri="{BB962C8B-B14F-4D97-AF65-F5344CB8AC3E}">
        <p14:creationId xmlns:p14="http://schemas.microsoft.com/office/powerpoint/2010/main" val="3180410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28600" y="152400"/>
            <a:ext cx="8382000" cy="838200"/>
          </a:xfrm>
          <a:prstGeom prst="rect">
            <a:avLst/>
          </a:prstGeom>
          <a:noFill/>
          <a:ln>
            <a:noFill/>
          </a:ln>
        </p:spPr>
        <p:style>
          <a:lnRef idx="2">
            <a:schemeClr val="dk1"/>
          </a:lnRef>
          <a:fillRef idx="1">
            <a:schemeClr val="lt1"/>
          </a:fillRef>
          <a:effectRef idx="0">
            <a:schemeClr val="dk1"/>
          </a:effectRef>
          <a:fontRef idx="minor">
            <a:schemeClr val="dk1"/>
          </a:fontRef>
        </p:style>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4000" dirty="0">
                <a:solidFill>
                  <a:schemeClr val="bg1"/>
                </a:solidFill>
                <a:effectLst>
                  <a:outerShdw blurRad="38100" dist="38100" dir="2700000" algn="tl">
                    <a:srgbClr val="000000">
                      <a:alpha val="43137"/>
                    </a:srgbClr>
                  </a:outerShdw>
                </a:effectLst>
                <a:latin typeface="Tw Cen MT Condensed Extra Bold" pitchFamily="34" charset="0"/>
                <a:cs typeface="Times New Roman" pitchFamily="18" charset="0"/>
              </a:rPr>
              <a:t>Disadvantages of truss-type fence</a:t>
            </a:r>
            <a:br>
              <a:rPr lang="en-US" altLang="en-US" sz="4000" dirty="0">
                <a:solidFill>
                  <a:schemeClr val="bg1"/>
                </a:solidFill>
                <a:effectLst>
                  <a:outerShdw blurRad="38100" dist="38100" dir="2700000" algn="tl">
                    <a:srgbClr val="000000">
                      <a:alpha val="43137"/>
                    </a:srgbClr>
                  </a:outerShdw>
                </a:effectLst>
                <a:latin typeface="Tw Cen MT Condensed Extra Bold" pitchFamily="34" charset="0"/>
                <a:cs typeface="Times New Roman" pitchFamily="18" charset="0"/>
              </a:rPr>
            </a:br>
            <a:endParaRPr lang="en-US" altLang="en-US" sz="4000" dirty="0">
              <a:solidFill>
                <a:schemeClr val="bg1"/>
              </a:solidFill>
              <a:effectLst>
                <a:outerShdw blurRad="38100" dist="38100" dir="2700000" algn="tl">
                  <a:srgbClr val="000000">
                    <a:alpha val="43137"/>
                  </a:srgbClr>
                </a:outerShdw>
              </a:effectLst>
              <a:latin typeface="Tw Cen MT Condensed Extra Bold" pitchFamily="34" charset="0"/>
              <a:cs typeface="Times New Roman" pitchFamily="18" charset="0"/>
            </a:endParaRPr>
          </a:p>
        </p:txBody>
      </p:sp>
      <p:sp>
        <p:nvSpPr>
          <p:cNvPr id="2" name="TextBox 1"/>
          <p:cNvSpPr txBox="1"/>
          <p:nvPr/>
        </p:nvSpPr>
        <p:spPr>
          <a:xfrm>
            <a:off x="228600" y="1066800"/>
            <a:ext cx="800100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Susceptible to damage by snow creep or glide on steep slopes.</a:t>
            </a:r>
          </a:p>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Occupies significant land area.</a:t>
            </a:r>
          </a:p>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High maintenance costs.</a:t>
            </a:r>
          </a:p>
        </p:txBody>
      </p:sp>
      <p:sp>
        <p:nvSpPr>
          <p:cNvPr id="6" name="Isosceles Triangle 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3" name="Picture 2"/>
          <p:cNvPicPr>
            <a:picLocks noChangeAspect="1"/>
          </p:cNvPicPr>
          <p:nvPr/>
        </p:nvPicPr>
        <p:blipFill rotWithShape="1">
          <a:blip r:embed="rId4"/>
          <a:srcRect l="15208" b="23611"/>
          <a:stretch/>
        </p:blipFill>
        <p:spPr>
          <a:xfrm>
            <a:off x="2057400" y="3200400"/>
            <a:ext cx="4623815" cy="3124200"/>
          </a:xfrm>
          <a:prstGeom prst="rect">
            <a:avLst/>
          </a:prstGeom>
          <a:ln>
            <a:solidFill>
              <a:schemeClr val="tx1"/>
            </a:solidFill>
          </a:ln>
        </p:spPr>
      </p:pic>
    </p:spTree>
    <p:extLst>
      <p:ext uri="{BB962C8B-B14F-4D97-AF65-F5344CB8AC3E}">
        <p14:creationId xmlns:p14="http://schemas.microsoft.com/office/powerpoint/2010/main" val="4073389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S and 6ft conwed fen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16992" r="-93" b="23894"/>
          <a:stretch/>
        </p:blipFill>
        <p:spPr bwMode="auto">
          <a:xfrm>
            <a:off x="0" y="1090127"/>
            <a:ext cx="6690103" cy="2667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55028"/>
            <a:ext cx="8229600" cy="1143000"/>
          </a:xfrm>
        </p:spPr>
        <p:txBody>
          <a:bodyPr/>
          <a:lstStyle/>
          <a:p>
            <a:r>
              <a:rPr lang="en-US" dirty="0"/>
              <a:t>When to use “short” fencing</a:t>
            </a:r>
          </a:p>
        </p:txBody>
      </p:sp>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pic>
        <p:nvPicPr>
          <p:cNvPr id="7" name="Picture 2" descr="Vertical slat 4f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866" b="23493"/>
          <a:stretch/>
        </p:blipFill>
        <p:spPr bwMode="auto">
          <a:xfrm>
            <a:off x="2658035" y="2875729"/>
            <a:ext cx="5876365" cy="21599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 y="4891282"/>
            <a:ext cx="8839200" cy="954107"/>
          </a:xfrm>
          <a:prstGeom prst="rect">
            <a:avLst/>
          </a:prstGeom>
          <a:solidFill>
            <a:srgbClr val="1597B9"/>
          </a:solidFill>
          <a:ln>
            <a:solidFill>
              <a:schemeClr val="tx1"/>
            </a:solidFill>
          </a:ln>
        </p:spPr>
        <p:txBody>
          <a:bodyPr wrap="square" rtlCol="0">
            <a:spAutoFit/>
          </a:bodyPr>
          <a:lstStyle/>
          <a:p>
            <a:pPr marL="228600" indent="-228600">
              <a:buFont typeface="Arial" pitchFamily="34" charset="0"/>
              <a:buChar char="•"/>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For smaller amounts of accumulating blowing snow.</a:t>
            </a:r>
          </a:p>
          <a:p>
            <a:pPr marL="228600" indent="-228600">
              <a:buFont typeface="Arial" pitchFamily="34" charset="0"/>
              <a:buChar char="•"/>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For less costly option.</a:t>
            </a:r>
          </a:p>
        </p:txBody>
      </p:sp>
    </p:spTree>
    <p:extLst>
      <p:ext uri="{BB962C8B-B14F-4D97-AF65-F5344CB8AC3E}">
        <p14:creationId xmlns:p14="http://schemas.microsoft.com/office/powerpoint/2010/main" val="3754957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372" y="812276"/>
            <a:ext cx="6807200" cy="5105400"/>
          </a:xfrm>
          <a:prstGeom prst="rect">
            <a:avLst/>
          </a:prstGeom>
          <a:ln>
            <a:solidFill>
              <a:schemeClr val="tx1"/>
            </a:solidFill>
          </a:ln>
        </p:spPr>
      </p:pic>
      <p:sp>
        <p:nvSpPr>
          <p:cNvPr id="3" name="Isosceles Triangle 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5-Point Star 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TextBox 6"/>
          <p:cNvSpPr txBox="1"/>
          <p:nvPr/>
        </p:nvSpPr>
        <p:spPr>
          <a:xfrm>
            <a:off x="930427" y="4784534"/>
            <a:ext cx="4495800" cy="1754326"/>
          </a:xfrm>
          <a:prstGeom prst="rect">
            <a:avLst/>
          </a:prstGeom>
          <a:solidFill>
            <a:srgbClr val="1597B9"/>
          </a:solidFill>
        </p:spPr>
        <p:txBody>
          <a:bodyPr wrap="square" rtlCol="0">
            <a:spAutoFit/>
          </a:bodyPr>
          <a:lstStyle/>
          <a:p>
            <a:r>
              <a:rPr lang="en-US" sz="3600" dirty="0"/>
              <a:t>Example of a snow fence along highway to alleviate drifting.</a:t>
            </a:r>
          </a:p>
        </p:txBody>
      </p:sp>
    </p:spTree>
    <p:extLst>
      <p:ext uri="{BB962C8B-B14F-4D97-AF65-F5344CB8AC3E}">
        <p14:creationId xmlns:p14="http://schemas.microsoft.com/office/powerpoint/2010/main" val="22024019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21" y="933939"/>
            <a:ext cx="7112000" cy="5334000"/>
          </a:xfrm>
          <a:prstGeom prst="rect">
            <a:avLst/>
          </a:prstGeom>
          <a:ln>
            <a:solidFill>
              <a:schemeClr val="tx1"/>
            </a:solidFill>
          </a:ln>
        </p:spPr>
      </p:pic>
      <p:sp>
        <p:nvSpPr>
          <p:cNvPr id="3" name="Isosceles Triangle 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5-Point Star 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TextBox 6"/>
          <p:cNvSpPr txBox="1"/>
          <p:nvPr/>
        </p:nvSpPr>
        <p:spPr>
          <a:xfrm>
            <a:off x="1143000" y="5029200"/>
            <a:ext cx="6160661" cy="646331"/>
          </a:xfrm>
          <a:prstGeom prst="rect">
            <a:avLst/>
          </a:prstGeom>
          <a:noFill/>
        </p:spPr>
        <p:txBody>
          <a:bodyPr wrap="none" rtlCol="0">
            <a:spAutoFit/>
          </a:bodyPr>
          <a:lstStyle/>
          <a:p>
            <a:r>
              <a:rPr lang="en-US" sz="3600" dirty="0"/>
              <a:t>Drift captured by snow fence</a:t>
            </a:r>
          </a:p>
        </p:txBody>
      </p:sp>
    </p:spTree>
    <p:extLst>
      <p:ext uri="{BB962C8B-B14F-4D97-AF65-F5344CB8AC3E}">
        <p14:creationId xmlns:p14="http://schemas.microsoft.com/office/powerpoint/2010/main" val="1231125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stretch>
            <a:fillRect/>
          </a:stretch>
        </p:blipFill>
        <p:spPr>
          <a:xfrm>
            <a:off x="674016" y="1143000"/>
            <a:ext cx="6502400" cy="4876800"/>
          </a:xfrm>
          <a:prstGeom prst="rect">
            <a:avLst/>
          </a:prstGeom>
          <a:ln>
            <a:solidFill>
              <a:schemeClr val="tx1"/>
            </a:solidFill>
          </a:ln>
        </p:spPr>
      </p:pic>
      <p:sp>
        <p:nvSpPr>
          <p:cNvPr id="2" name="Title 1"/>
          <p:cNvSpPr>
            <a:spLocks noGrp="1"/>
          </p:cNvSpPr>
          <p:nvPr>
            <p:ph type="title"/>
          </p:nvPr>
        </p:nvSpPr>
        <p:spPr>
          <a:xfrm>
            <a:off x="457200" y="177800"/>
            <a:ext cx="8229600" cy="889000"/>
          </a:xfrm>
        </p:spPr>
        <p:txBody>
          <a:bodyPr/>
          <a:lstStyle/>
          <a:p>
            <a:r>
              <a:rPr lang="en-US" dirty="0"/>
              <a:t>Fences from snow ridges</a:t>
            </a:r>
          </a:p>
        </p:txBody>
      </p:sp>
      <p:sp>
        <p:nvSpPr>
          <p:cNvPr id="3" name="Content Placeholder 2"/>
          <p:cNvSpPr>
            <a:spLocks noGrp="1"/>
          </p:cNvSpPr>
          <p:nvPr>
            <p:ph idx="1"/>
          </p:nvPr>
        </p:nvSpPr>
        <p:spPr>
          <a:xfrm>
            <a:off x="609600" y="1066800"/>
            <a:ext cx="6781800" cy="1752600"/>
          </a:xfrm>
        </p:spPr>
        <p:txBody>
          <a:bodyPr>
            <a:normAutofit fontScale="92500" lnSpcReduction="10000"/>
          </a:bodyPr>
          <a:lstStyle/>
          <a:p>
            <a:pPr>
              <a:lnSpc>
                <a:spcPct val="100000"/>
              </a:lnSpc>
            </a:pPr>
            <a:r>
              <a:rPr lang="en-US" sz="3200" dirty="0">
                <a:effectLst/>
                <a:latin typeface="Arial" pitchFamily="34" charset="0"/>
                <a:cs typeface="Arial" pitchFamily="34" charset="0"/>
              </a:rPr>
              <a:t>Inexpensive</a:t>
            </a:r>
          </a:p>
          <a:p>
            <a:pPr>
              <a:lnSpc>
                <a:spcPct val="100000"/>
              </a:lnSpc>
            </a:pPr>
            <a:r>
              <a:rPr lang="en-US" sz="3200" dirty="0">
                <a:effectLst/>
                <a:latin typeface="Arial" pitchFamily="34" charset="0"/>
                <a:cs typeface="Arial" pitchFamily="34" charset="0"/>
              </a:rPr>
              <a:t>Must have enough snow on the ground</a:t>
            </a:r>
          </a:p>
          <a:p>
            <a:pPr>
              <a:lnSpc>
                <a:spcPct val="100000"/>
              </a:lnSpc>
            </a:pPr>
            <a:r>
              <a:rPr lang="en-US" sz="3200" dirty="0">
                <a:effectLst/>
                <a:latin typeface="Arial" pitchFamily="34" charset="0"/>
                <a:cs typeface="Arial" pitchFamily="34" charset="0"/>
              </a:rPr>
              <a:t>Will only last 1 day if wind comes up</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2383186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srcRect l="-174" r="8585"/>
          <a:stretch/>
        </p:blipFill>
        <p:spPr>
          <a:xfrm>
            <a:off x="1187216" y="1273224"/>
            <a:ext cx="6056356" cy="4505325"/>
          </a:xfrm>
          <a:prstGeom prst="rect">
            <a:avLst/>
          </a:prstGeom>
          <a:ln>
            <a:solidFill>
              <a:schemeClr val="tx1"/>
            </a:solidFill>
          </a:ln>
        </p:spPr>
      </p:pic>
      <p:sp>
        <p:nvSpPr>
          <p:cNvPr id="2" name="Title 1"/>
          <p:cNvSpPr>
            <a:spLocks noGrp="1"/>
          </p:cNvSpPr>
          <p:nvPr>
            <p:ph type="title"/>
          </p:nvPr>
        </p:nvSpPr>
        <p:spPr>
          <a:xfrm>
            <a:off x="533400" y="228600"/>
            <a:ext cx="8229600" cy="889000"/>
          </a:xfrm>
        </p:spPr>
        <p:txBody>
          <a:bodyPr>
            <a:normAutofit/>
          </a:bodyPr>
          <a:lstStyle/>
          <a:p>
            <a:r>
              <a:rPr lang="en-US" dirty="0"/>
              <a:t>Do they work?</a:t>
            </a:r>
          </a:p>
        </p:txBody>
      </p:sp>
      <p:sp>
        <p:nvSpPr>
          <p:cNvPr id="9" name="TextBox 8"/>
          <p:cNvSpPr txBox="1"/>
          <p:nvPr/>
        </p:nvSpPr>
        <p:spPr>
          <a:xfrm>
            <a:off x="3124200" y="4495800"/>
            <a:ext cx="3124200"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itchFamily="34" charset="0"/>
                <a:cs typeface="Arial" pitchFamily="34" charset="0"/>
              </a:rPr>
              <a:t>Snow fence</a:t>
            </a:r>
          </a:p>
        </p:txBody>
      </p:sp>
      <p:sp>
        <p:nvSpPr>
          <p:cNvPr id="10" name="TextBox 9"/>
          <p:cNvSpPr txBox="1"/>
          <p:nvPr/>
        </p:nvSpPr>
        <p:spPr>
          <a:xfrm>
            <a:off x="4267200" y="1905000"/>
            <a:ext cx="2895600" cy="523220"/>
          </a:xfrm>
          <a:prstGeom prst="rect">
            <a:avLst/>
          </a:prstGeom>
          <a:noFill/>
        </p:spPr>
        <p:txBody>
          <a:bodyPr wrap="square" rtlCol="0">
            <a:spAutoFit/>
          </a:bodyPr>
          <a:lstStyle/>
          <a:p>
            <a:r>
              <a:rPr lang="en-US" sz="2800" b="1" dirty="0">
                <a:latin typeface="Arial" pitchFamily="34" charset="0"/>
                <a:cs typeface="Arial" pitchFamily="34" charset="0"/>
              </a:rPr>
              <a:t>No snow fence</a:t>
            </a:r>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696524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Cooper Cove befo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219200"/>
            <a:ext cx="7315200" cy="497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08579" name="Text Box 3"/>
          <p:cNvSpPr txBox="1">
            <a:spLocks noChangeArrowheads="1"/>
          </p:cNvSpPr>
          <p:nvPr/>
        </p:nvSpPr>
        <p:spPr bwMode="auto">
          <a:xfrm>
            <a:off x="534201" y="304800"/>
            <a:ext cx="1442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sz="4000" b="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rPr>
              <a:t>Before</a:t>
            </a:r>
          </a:p>
        </p:txBody>
      </p:sp>
      <p:sp>
        <p:nvSpPr>
          <p:cNvPr id="408580" name="AutoShape 4"/>
          <p:cNvSpPr>
            <a:spLocks noChangeArrowheads="1"/>
          </p:cNvSpPr>
          <p:nvPr/>
        </p:nvSpPr>
        <p:spPr bwMode="auto">
          <a:xfrm>
            <a:off x="5257800" y="2133600"/>
            <a:ext cx="485775" cy="976313"/>
          </a:xfrm>
          <a:prstGeom prst="downArrow">
            <a:avLst>
              <a:gd name="adj1" fmla="val 50000"/>
              <a:gd name="adj2" fmla="val 50245"/>
            </a:avLst>
          </a:prstGeom>
          <a:solidFill>
            <a:schemeClr val="bg1"/>
          </a:solidFill>
          <a:ln w="25400">
            <a:solidFill>
              <a:schemeClr val="folHlink"/>
            </a:solidFill>
            <a:miter lim="800000"/>
            <a:headEnd type="none" w="med" len="lg"/>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endParaRPr lang="en-US" altLang="en-US"/>
          </a:p>
        </p:txBody>
      </p:sp>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107299867"/>
      </p:ext>
    </p:extLst>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Cooper Cove af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447800"/>
            <a:ext cx="6540826" cy="4419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09603" name="Text Box 3"/>
          <p:cNvSpPr txBox="1">
            <a:spLocks noChangeArrowheads="1"/>
          </p:cNvSpPr>
          <p:nvPr/>
        </p:nvSpPr>
        <p:spPr bwMode="auto">
          <a:xfrm>
            <a:off x="609601" y="282714"/>
            <a:ext cx="1143262"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none">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sz="4000" b="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rPr>
              <a:t>After</a:t>
            </a:r>
          </a:p>
        </p:txBody>
      </p:sp>
      <p:sp>
        <p:nvSpPr>
          <p:cNvPr id="7" name="Isosceles Triangle 6"/>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4" name="AutoShape 4"/>
          <p:cNvSpPr>
            <a:spLocks noChangeArrowheads="1"/>
          </p:cNvSpPr>
          <p:nvPr/>
        </p:nvSpPr>
        <p:spPr bwMode="auto">
          <a:xfrm>
            <a:off x="4800600" y="2438400"/>
            <a:ext cx="485775" cy="976313"/>
          </a:xfrm>
          <a:prstGeom prst="downArrow">
            <a:avLst>
              <a:gd name="adj1" fmla="val 50000"/>
              <a:gd name="adj2" fmla="val 50245"/>
            </a:avLst>
          </a:prstGeom>
          <a:solidFill>
            <a:schemeClr val="bg1"/>
          </a:solidFill>
          <a:ln w="25400">
            <a:solidFill>
              <a:schemeClr val="folHlink"/>
            </a:solidFill>
            <a:miter lim="800000"/>
            <a:headEnd type="none" w="med" len="lg"/>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endParaRPr lang="en-US" altLang="en-US"/>
          </a:p>
        </p:txBody>
      </p:sp>
    </p:spTree>
    <p:extLst>
      <p:ext uri="{BB962C8B-B14F-4D97-AF65-F5344CB8AC3E}">
        <p14:creationId xmlns:p14="http://schemas.microsoft.com/office/powerpoint/2010/main" val="3406777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Underpass befo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772" y="1143000"/>
            <a:ext cx="6708449" cy="44816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16771" name="Text Box 3"/>
          <p:cNvSpPr txBox="1">
            <a:spLocks noChangeArrowheads="1"/>
          </p:cNvSpPr>
          <p:nvPr/>
        </p:nvSpPr>
        <p:spPr bwMode="auto">
          <a:xfrm>
            <a:off x="538496" y="282714"/>
            <a:ext cx="1442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sz="4000" b="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rPr>
              <a:t>Before</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6047331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Underpass af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780" y="1143000"/>
            <a:ext cx="6825792" cy="45979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17795" name="Text Box 3"/>
          <p:cNvSpPr txBox="1">
            <a:spLocks noChangeArrowheads="1"/>
          </p:cNvSpPr>
          <p:nvPr/>
        </p:nvSpPr>
        <p:spPr bwMode="auto">
          <a:xfrm>
            <a:off x="228600" y="282714"/>
            <a:ext cx="1557996"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square">
            <a:spAutoFit/>
          </a:bodyPr>
          <a:lstStyle>
            <a:lvl1pPr algn="ctr">
              <a:defRPr sz="2400" b="1">
                <a:solidFill>
                  <a:schemeClr val="bg2"/>
                </a:solidFill>
                <a:latin typeface="Times New Roman" panose="02020603050405020304" pitchFamily="18" charset="0"/>
              </a:defRPr>
            </a:lvl1pPr>
            <a:lvl2pPr marL="742950" indent="-285750" algn="ctr">
              <a:defRPr sz="2400" b="1">
                <a:solidFill>
                  <a:schemeClr val="bg2"/>
                </a:solidFill>
                <a:latin typeface="Times New Roman" panose="02020603050405020304" pitchFamily="18" charset="0"/>
              </a:defRPr>
            </a:lvl2pPr>
            <a:lvl3pPr marL="1143000" indent="-228600" algn="ctr">
              <a:defRPr sz="2400" b="1">
                <a:solidFill>
                  <a:schemeClr val="bg2"/>
                </a:solidFill>
                <a:latin typeface="Times New Roman" panose="02020603050405020304" pitchFamily="18" charset="0"/>
              </a:defRPr>
            </a:lvl3pPr>
            <a:lvl4pPr marL="1600200" indent="-228600" algn="ctr">
              <a:defRPr sz="2400" b="1">
                <a:solidFill>
                  <a:schemeClr val="bg2"/>
                </a:solidFill>
                <a:latin typeface="Times New Roman" panose="02020603050405020304" pitchFamily="18" charset="0"/>
              </a:defRPr>
            </a:lvl4pPr>
            <a:lvl5pPr marL="2057400" indent="-228600" algn="ctr">
              <a:defRPr sz="2400" b="1">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defRPr>
            </a:lvl9pPr>
          </a:lstStyle>
          <a:p>
            <a:pPr eaLnBrk="1" hangingPunct="1"/>
            <a:r>
              <a:rPr lang="en-US" altLang="en-US" sz="4000" b="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rPr>
              <a:t>After</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898361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a:t>
            </a:r>
            <a:r>
              <a:rPr lang="en-US" altLang="en-US" sz="3200" dirty="0"/>
              <a:t>15:  Drift Control and Wind</a:t>
            </a:r>
            <a:endParaRPr lang="en-PH" sz="3200" dirty="0"/>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5"/>
          <p:cNvPicPr>
            <a:picLocks noChangeAspect="1"/>
          </p:cNvPicPr>
          <p:nvPr/>
        </p:nvPicPr>
        <p:blipFill>
          <a:blip r:embed="rId4" cstate="print"/>
          <a:stretch>
            <a:fillRect/>
          </a:stretch>
        </p:blipFill>
        <p:spPr>
          <a:xfrm>
            <a:off x="2057400" y="1066800"/>
            <a:ext cx="5562600" cy="4171950"/>
          </a:xfrm>
          <a:prstGeom prst="rect">
            <a:avLst/>
          </a:prstGeom>
          <a:ln>
            <a:solidFill>
              <a:schemeClr val="tx1"/>
            </a:solidFill>
          </a:ln>
        </p:spPr>
      </p:pic>
    </p:spTree>
    <p:extLst>
      <p:ext uri="{BB962C8B-B14F-4D97-AF65-F5344CB8AC3E}">
        <p14:creationId xmlns:p14="http://schemas.microsoft.com/office/powerpoint/2010/main" val="3691585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Living snow fences</a:t>
            </a:r>
          </a:p>
        </p:txBody>
      </p:sp>
      <p:sp>
        <p:nvSpPr>
          <p:cNvPr id="3" name="Content Placeholder 2"/>
          <p:cNvSpPr>
            <a:spLocks noGrp="1"/>
          </p:cNvSpPr>
          <p:nvPr>
            <p:ph idx="1"/>
          </p:nvPr>
        </p:nvSpPr>
        <p:spPr>
          <a:xfrm>
            <a:off x="457200" y="1066800"/>
            <a:ext cx="7162800" cy="1295400"/>
          </a:xfrm>
        </p:spPr>
        <p:txBody>
          <a:bodyPr/>
          <a:lstStyle/>
          <a:p>
            <a:pPr marL="0" indent="0">
              <a:buNone/>
            </a:pPr>
            <a:r>
              <a:rPr lang="en-US" dirty="0">
                <a:latin typeface="Arial" pitchFamily="34" charset="0"/>
                <a:cs typeface="Arial" pitchFamily="34" charset="0"/>
              </a:rPr>
              <a:t>Using trees, shrubs, grasses, or other plants to trap snow.</a:t>
            </a:r>
          </a:p>
        </p:txBody>
      </p:sp>
      <p:pic>
        <p:nvPicPr>
          <p:cNvPr id="4" name="Picture 3"/>
          <p:cNvPicPr>
            <a:picLocks noChangeAspect="1"/>
          </p:cNvPicPr>
          <p:nvPr/>
        </p:nvPicPr>
        <p:blipFill>
          <a:blip r:embed="rId3" cstate="print"/>
          <a:stretch>
            <a:fillRect/>
          </a:stretch>
        </p:blipFill>
        <p:spPr>
          <a:xfrm>
            <a:off x="4572000" y="1688848"/>
            <a:ext cx="3692597" cy="2096510"/>
          </a:xfrm>
          <a:prstGeom prst="rect">
            <a:avLst/>
          </a:prstGeom>
          <a:ln>
            <a:solidFill>
              <a:schemeClr val="tx1"/>
            </a:solidFill>
          </a:ln>
        </p:spPr>
      </p:pic>
      <p:pic>
        <p:nvPicPr>
          <p:cNvPr id="5" name="Picture 4"/>
          <p:cNvPicPr>
            <a:picLocks noChangeAspect="1"/>
          </p:cNvPicPr>
          <p:nvPr/>
        </p:nvPicPr>
        <p:blipFill>
          <a:blip r:embed="rId4" cstate="print"/>
          <a:stretch>
            <a:fillRect/>
          </a:stretch>
        </p:blipFill>
        <p:spPr>
          <a:xfrm>
            <a:off x="609600" y="2329611"/>
            <a:ext cx="3545958" cy="2033016"/>
          </a:xfrm>
          <a:prstGeom prst="rect">
            <a:avLst/>
          </a:prstGeom>
          <a:ln>
            <a:solidFill>
              <a:schemeClr val="tx1"/>
            </a:solidFill>
          </a:ln>
        </p:spPr>
      </p:pic>
      <p:pic>
        <p:nvPicPr>
          <p:cNvPr id="7" name="Picture 6"/>
          <p:cNvPicPr>
            <a:picLocks noChangeAspect="1"/>
          </p:cNvPicPr>
          <p:nvPr/>
        </p:nvPicPr>
        <p:blipFill>
          <a:blip r:embed="rId5" cstate="print"/>
          <a:stretch>
            <a:fillRect/>
          </a:stretch>
        </p:blipFill>
        <p:spPr>
          <a:xfrm>
            <a:off x="4348268" y="4164202"/>
            <a:ext cx="2782986" cy="2087240"/>
          </a:xfrm>
          <a:prstGeom prst="rect">
            <a:avLst/>
          </a:prstGeom>
          <a:ln>
            <a:solidFill>
              <a:schemeClr val="tx1"/>
            </a:solidFill>
          </a:ln>
        </p:spPr>
      </p:pic>
      <p:pic>
        <p:nvPicPr>
          <p:cNvPr id="6" name="Picture 5"/>
          <p:cNvPicPr>
            <a:picLocks noChangeAspect="1"/>
          </p:cNvPicPr>
          <p:nvPr/>
        </p:nvPicPr>
        <p:blipFill rotWithShape="1">
          <a:blip r:embed="rId6" cstate="print"/>
          <a:srcRect r="23385" b="29774"/>
          <a:stretch/>
        </p:blipFill>
        <p:spPr>
          <a:xfrm>
            <a:off x="569290" y="4474830"/>
            <a:ext cx="3626578" cy="1872916"/>
          </a:xfrm>
          <a:prstGeom prst="rect">
            <a:avLst/>
          </a:prstGeom>
          <a:ln>
            <a:solidFill>
              <a:schemeClr val="tx1"/>
            </a:solidFill>
          </a:ln>
        </p:spPr>
      </p:pic>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7"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5646007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5234" name="Picture 2" descr="Scenic BS and trees at Arl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917" y="1341034"/>
            <a:ext cx="6704724" cy="50285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75235" name="Rectangle 3"/>
          <p:cNvSpPr>
            <a:spLocks noChangeArrowheads="1"/>
          </p:cNvSpPr>
          <p:nvPr/>
        </p:nvSpPr>
        <p:spPr bwMode="auto">
          <a:xfrm>
            <a:off x="381000" y="0"/>
            <a:ext cx="75438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style>
          <a:lnRef idx="2">
            <a:schemeClr val="dk1"/>
          </a:lnRef>
          <a:fillRef idx="1">
            <a:schemeClr val="lt1"/>
          </a:fillRef>
          <a:effectRef idx="0">
            <a:schemeClr val="dk1"/>
          </a:effectRef>
          <a:fontRef idx="minor">
            <a:schemeClr val="dk1"/>
          </a:fontRef>
        </p:style>
        <p:txBody>
          <a:bodyPr lIns="92075" tIns="46038" rIns="92075" bIns="46038"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nSpc>
                <a:spcPts val="3300"/>
              </a:lnSpc>
            </a:pPr>
            <a:r>
              <a:rPr lang="en-US" altLang="en-US" sz="40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rPr>
              <a:t>How living fences differ from structural fences</a:t>
            </a:r>
          </a:p>
        </p:txBody>
      </p:sp>
      <p:sp>
        <p:nvSpPr>
          <p:cNvPr id="1375236" name="Rectangle 4"/>
          <p:cNvSpPr>
            <a:spLocks noChangeArrowheads="1"/>
          </p:cNvSpPr>
          <p:nvPr/>
        </p:nvSpPr>
        <p:spPr bwMode="auto">
          <a:xfrm>
            <a:off x="381000" y="2286000"/>
            <a:ext cx="686257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bg1"/>
              </a:buClr>
              <a:buSzPct val="80000"/>
              <a:buFont typeface="Arial" pitchFamily="34" charset="0"/>
              <a:buChar char="•"/>
            </a:pPr>
            <a:r>
              <a:rPr lang="en-US" alt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rPr>
              <a:t>Height increases with growth.</a:t>
            </a:r>
          </a:p>
          <a:p>
            <a:pPr>
              <a:spcBef>
                <a:spcPct val="20000"/>
              </a:spcBef>
              <a:buClr>
                <a:schemeClr val="bg1"/>
              </a:buClr>
              <a:buSzPct val="80000"/>
              <a:buFont typeface="Arial" pitchFamily="34" charset="0"/>
              <a:buChar char="•"/>
            </a:pPr>
            <a:r>
              <a:rPr lang="en-US" alt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rPr>
              <a:t>Open spaces (porosity) decreases with growth.</a:t>
            </a:r>
          </a:p>
          <a:p>
            <a:pPr>
              <a:spcBef>
                <a:spcPct val="20000"/>
              </a:spcBef>
              <a:buClr>
                <a:schemeClr val="bg1"/>
              </a:buClr>
              <a:buSzPct val="80000"/>
              <a:buFont typeface="Arial" pitchFamily="34" charset="0"/>
              <a:buChar char="•"/>
            </a:pPr>
            <a:r>
              <a:rPr lang="en-US" alt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rPr>
              <a:t>Open spaces (porosity) not uniform.</a:t>
            </a:r>
          </a:p>
          <a:p>
            <a:pPr>
              <a:spcBef>
                <a:spcPct val="20000"/>
              </a:spcBef>
              <a:buClr>
                <a:schemeClr val="bg1"/>
              </a:buClr>
              <a:buSzPct val="80000"/>
              <a:buFont typeface="Arial" pitchFamily="34" charset="0"/>
              <a:buChar char="•"/>
            </a:pPr>
            <a:r>
              <a:rPr lang="en-US" alt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rPr>
              <a:t>Effectiveness starts low, but increases with time.</a:t>
            </a:r>
          </a:p>
          <a:p>
            <a:pPr>
              <a:spcBef>
                <a:spcPct val="20000"/>
              </a:spcBef>
              <a:buClr>
                <a:schemeClr val="bg1"/>
              </a:buClr>
              <a:buSzPct val="80000"/>
              <a:buFont typeface="Arial" pitchFamily="34" charset="0"/>
              <a:buChar char="•"/>
            </a:pPr>
            <a:r>
              <a:rPr lang="en-US" alt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rPr>
              <a:t>May be damaged by fire, weather, insects or disease.</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49364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75236">
                                            <p:txEl>
                                              <p:pRg st="0" end="0"/>
                                            </p:txEl>
                                          </p:spTgt>
                                        </p:tgtEl>
                                        <p:attrNameLst>
                                          <p:attrName>style.visibility</p:attrName>
                                        </p:attrNameLst>
                                      </p:cBhvr>
                                      <p:to>
                                        <p:strVal val="visible"/>
                                      </p:to>
                                    </p:set>
                                    <p:animEffect transition="in" filter="dissolve">
                                      <p:cBhvr>
                                        <p:cTn id="7" dur="500"/>
                                        <p:tgtEl>
                                          <p:spTgt spid="1375236">
                                            <p:txEl>
                                              <p:pRg st="0" end="0"/>
                                            </p:txEl>
                                          </p:spTgt>
                                        </p:tgtEl>
                                      </p:cBhvr>
                                    </p:animEffect>
                                  </p:childTnLst>
                                  <p:subTnLst>
                                    <p:animClr clrSpc="rgb" dir="cw">
                                      <p:cBhvr override="childStyle">
                                        <p:cTn dur="1" fill="hold" display="0" masterRel="nextClick" afterEffect="1"/>
                                        <p:tgtEl>
                                          <p:spTgt spid="1375236">
                                            <p:txEl>
                                              <p:pRg st="0" end="0"/>
                                            </p:txEl>
                                          </p:spTgt>
                                        </p:tgtEl>
                                        <p:attrNameLst>
                                          <p:attrName>ppt_c</p:attrName>
                                        </p:attrNameLst>
                                      </p:cBhvr>
                                      <p:to>
                                        <a:schemeClr val="folHlink"/>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75236">
                                            <p:txEl>
                                              <p:pRg st="1" end="1"/>
                                            </p:txEl>
                                          </p:spTgt>
                                        </p:tgtEl>
                                        <p:attrNameLst>
                                          <p:attrName>style.visibility</p:attrName>
                                        </p:attrNameLst>
                                      </p:cBhvr>
                                      <p:to>
                                        <p:strVal val="visible"/>
                                      </p:to>
                                    </p:set>
                                    <p:animEffect transition="in" filter="dissolve">
                                      <p:cBhvr>
                                        <p:cTn id="12" dur="500"/>
                                        <p:tgtEl>
                                          <p:spTgt spid="1375236">
                                            <p:txEl>
                                              <p:pRg st="1" end="1"/>
                                            </p:txEl>
                                          </p:spTgt>
                                        </p:tgtEl>
                                      </p:cBhvr>
                                    </p:animEffect>
                                  </p:childTnLst>
                                  <p:subTnLst>
                                    <p:animClr clrSpc="rgb" dir="cw">
                                      <p:cBhvr override="childStyle">
                                        <p:cTn dur="1" fill="hold" display="0" masterRel="nextClick" afterEffect="1"/>
                                        <p:tgtEl>
                                          <p:spTgt spid="1375236">
                                            <p:txEl>
                                              <p:pRg st="1" end="1"/>
                                            </p:txEl>
                                          </p:spTgt>
                                        </p:tgtEl>
                                        <p:attrNameLst>
                                          <p:attrName>ppt_c</p:attrName>
                                        </p:attrNameLst>
                                      </p:cBhvr>
                                      <p:to>
                                        <a:schemeClr val="folHlink"/>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75236">
                                            <p:txEl>
                                              <p:pRg st="2" end="2"/>
                                            </p:txEl>
                                          </p:spTgt>
                                        </p:tgtEl>
                                        <p:attrNameLst>
                                          <p:attrName>style.visibility</p:attrName>
                                        </p:attrNameLst>
                                      </p:cBhvr>
                                      <p:to>
                                        <p:strVal val="visible"/>
                                      </p:to>
                                    </p:set>
                                    <p:animEffect transition="in" filter="dissolve">
                                      <p:cBhvr>
                                        <p:cTn id="17" dur="500"/>
                                        <p:tgtEl>
                                          <p:spTgt spid="1375236">
                                            <p:txEl>
                                              <p:pRg st="2" end="2"/>
                                            </p:txEl>
                                          </p:spTgt>
                                        </p:tgtEl>
                                      </p:cBhvr>
                                    </p:animEffect>
                                  </p:childTnLst>
                                  <p:subTnLst>
                                    <p:animClr clrSpc="rgb" dir="cw">
                                      <p:cBhvr override="childStyle">
                                        <p:cTn dur="1" fill="hold" display="0" masterRel="nextClick" afterEffect="1"/>
                                        <p:tgtEl>
                                          <p:spTgt spid="1375236">
                                            <p:txEl>
                                              <p:pRg st="2" end="2"/>
                                            </p:txEl>
                                          </p:spTgt>
                                        </p:tgtEl>
                                        <p:attrNameLst>
                                          <p:attrName>ppt_c</p:attrName>
                                        </p:attrNameLst>
                                      </p:cBhvr>
                                      <p:to>
                                        <a:schemeClr val="folHlink"/>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75236">
                                            <p:txEl>
                                              <p:pRg st="3" end="3"/>
                                            </p:txEl>
                                          </p:spTgt>
                                        </p:tgtEl>
                                        <p:attrNameLst>
                                          <p:attrName>style.visibility</p:attrName>
                                        </p:attrNameLst>
                                      </p:cBhvr>
                                      <p:to>
                                        <p:strVal val="visible"/>
                                      </p:to>
                                    </p:set>
                                    <p:animEffect transition="in" filter="dissolve">
                                      <p:cBhvr>
                                        <p:cTn id="22" dur="500"/>
                                        <p:tgtEl>
                                          <p:spTgt spid="1375236">
                                            <p:txEl>
                                              <p:pRg st="3" end="3"/>
                                            </p:txEl>
                                          </p:spTgt>
                                        </p:tgtEl>
                                      </p:cBhvr>
                                    </p:animEffect>
                                  </p:childTnLst>
                                  <p:subTnLst>
                                    <p:animClr clrSpc="rgb" dir="cw">
                                      <p:cBhvr override="childStyle">
                                        <p:cTn dur="1" fill="hold" display="0" masterRel="nextClick" afterEffect="1"/>
                                        <p:tgtEl>
                                          <p:spTgt spid="1375236">
                                            <p:txEl>
                                              <p:pRg st="3" end="3"/>
                                            </p:txEl>
                                          </p:spTgt>
                                        </p:tgtEl>
                                        <p:attrNameLst>
                                          <p:attrName>ppt_c</p:attrName>
                                        </p:attrNameLst>
                                      </p:cBhvr>
                                      <p:to>
                                        <a:schemeClr val="folHlink"/>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75236">
                                            <p:txEl>
                                              <p:pRg st="4" end="4"/>
                                            </p:txEl>
                                          </p:spTgt>
                                        </p:tgtEl>
                                        <p:attrNameLst>
                                          <p:attrName>style.visibility</p:attrName>
                                        </p:attrNameLst>
                                      </p:cBhvr>
                                      <p:to>
                                        <p:strVal val="visible"/>
                                      </p:to>
                                    </p:set>
                                    <p:animEffect transition="in" filter="dissolve">
                                      <p:cBhvr>
                                        <p:cTn id="27" dur="500"/>
                                        <p:tgtEl>
                                          <p:spTgt spid="13752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5236"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ative vegetation creates a living snow fence in Lewis County, New Yo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2133600"/>
            <a:ext cx="4160556" cy="3124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152400" y="152400"/>
            <a:ext cx="9829800" cy="1143000"/>
          </a:xfrm>
          <a:prstGeom prst="rect">
            <a:avLst/>
          </a:prstGeom>
          <a:noFill/>
          <a:ln>
            <a:noFill/>
          </a:ln>
        </p:spPr>
        <p:style>
          <a:lnRef idx="2">
            <a:schemeClr val="dk1"/>
          </a:lnRef>
          <a:fillRef idx="1">
            <a:schemeClr val="lt1"/>
          </a:fillRef>
          <a:effectRef idx="0">
            <a:schemeClr val="dk1"/>
          </a:effectRef>
          <a:fontRef idx="minor">
            <a:schemeClr val="dk1"/>
          </a:fontRef>
        </p:style>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4000" dirty="0">
                <a:solidFill>
                  <a:schemeClr val="bg1"/>
                </a:solidFill>
                <a:effectLst>
                  <a:outerShdw blurRad="38100" dist="38100" dir="2700000" algn="tl">
                    <a:srgbClr val="000000">
                      <a:alpha val="43137"/>
                    </a:srgbClr>
                  </a:outerShdw>
                </a:effectLst>
                <a:latin typeface="Tw Cen MT Condensed Extra Bold" pitchFamily="34" charset="0"/>
                <a:cs typeface="Times New Roman" pitchFamily="18" charset="0"/>
              </a:rPr>
              <a:t>Advantages of living snow fences</a:t>
            </a:r>
            <a:br>
              <a:rPr lang="en-US" altLang="en-US" sz="4000" dirty="0">
                <a:solidFill>
                  <a:schemeClr val="bg1"/>
                </a:solidFill>
                <a:effectLst>
                  <a:outerShdw blurRad="38100" dist="38100" dir="2700000" algn="tl">
                    <a:srgbClr val="000000">
                      <a:alpha val="43137"/>
                    </a:srgbClr>
                  </a:outerShdw>
                </a:effectLst>
                <a:latin typeface="Tw Cen MT Condensed Extra Bold" pitchFamily="34" charset="0"/>
                <a:cs typeface="Times New Roman" pitchFamily="18" charset="0"/>
              </a:rPr>
            </a:br>
            <a:endParaRPr lang="en-US" altLang="en-US" sz="4000" dirty="0">
              <a:solidFill>
                <a:schemeClr val="bg1"/>
              </a:solidFill>
              <a:effectLst>
                <a:outerShdw blurRad="38100" dist="38100" dir="2700000" algn="tl">
                  <a:srgbClr val="000000">
                    <a:alpha val="43137"/>
                  </a:srgbClr>
                </a:outerShdw>
              </a:effectLst>
              <a:latin typeface="Tw Cen MT Condensed Extra Bold" pitchFamily="34" charset="0"/>
              <a:cs typeface="Times New Roman" pitchFamily="18" charset="0"/>
            </a:endParaRPr>
          </a:p>
        </p:txBody>
      </p:sp>
      <p:sp>
        <p:nvSpPr>
          <p:cNvPr id="2" name="TextBox 1"/>
          <p:cNvSpPr txBox="1"/>
          <p:nvPr/>
        </p:nvSpPr>
        <p:spPr>
          <a:xfrm>
            <a:off x="0" y="1066800"/>
            <a:ext cx="8153400"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Habitat is provided for wildlife.</a:t>
            </a:r>
          </a:p>
          <a:p>
            <a:pPr marL="285750" indent="-285750">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Little maintenance is required after plants are established.</a:t>
            </a:r>
          </a:p>
          <a:p>
            <a:pPr marL="285750" indent="-285750">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Soil erosion control.</a:t>
            </a:r>
          </a:p>
          <a:p>
            <a:pPr marL="285750" indent="-285750">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Living snow fences are                                      more pleasing in                                     appearance than                                    structural fences.</a:t>
            </a:r>
          </a:p>
          <a:p>
            <a:pPr marL="285750" indent="-285750">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Living snow fences                                          can be a part of the                                  roadside beautification plan.</a:t>
            </a:r>
          </a:p>
        </p:txBody>
      </p:sp>
      <p:sp>
        <p:nvSpPr>
          <p:cNvPr id="6" name="Isosceles Triangle 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319449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p:txBody>
          <a:bodyPr/>
          <a:lstStyle/>
          <a:p>
            <a:pPr>
              <a:buNone/>
            </a:pPr>
            <a:r>
              <a:rPr lang="en-US" dirty="0">
                <a:latin typeface="Arial" panose="020B0604020202020204" pitchFamily="34" charset="0"/>
                <a:cs typeface="Arial" panose="020B0604020202020204" pitchFamily="34" charset="0"/>
              </a:rPr>
              <a:t>Living snow fences serve which of the following purposes:</a:t>
            </a:r>
          </a:p>
          <a:p>
            <a:pPr>
              <a:buNone/>
            </a:pPr>
            <a:endParaRPr lang="en-US" dirty="0"/>
          </a:p>
          <a:p>
            <a:pPr marL="514350" indent="-514350">
              <a:buFont typeface="+mj-lt"/>
              <a:buAutoNum type="alphaUcPeriod"/>
            </a:pPr>
            <a:r>
              <a:rPr lang="en-US" dirty="0">
                <a:latin typeface="Arial" panose="020B0604020202020204" pitchFamily="34" charset="0"/>
                <a:cs typeface="Arial" panose="020B0604020202020204" pitchFamily="34" charset="0"/>
              </a:rPr>
              <a:t>Habitat is provided for wildlife</a:t>
            </a:r>
            <a:endParaRPr lang="en-US" sz="1400" dirty="0">
              <a:latin typeface="Arial" panose="020B0604020202020204" pitchFamily="34" charset="0"/>
              <a:cs typeface="Arial" panose="020B0604020202020204" pitchFamily="34" charset="0"/>
            </a:endParaRPr>
          </a:p>
          <a:p>
            <a:pPr marL="514350" indent="-514350">
              <a:buFont typeface="+mj-lt"/>
              <a:buAutoNum type="alphaUcPeriod"/>
            </a:pPr>
            <a:r>
              <a:rPr lang="en-US" dirty="0">
                <a:latin typeface="Arial" panose="020B0604020202020204" pitchFamily="34" charset="0"/>
                <a:cs typeface="Arial" panose="020B0604020202020204" pitchFamily="34" charset="0"/>
              </a:rPr>
              <a:t>Soil erosion control</a:t>
            </a:r>
            <a:endParaRPr lang="en-US" sz="1400" dirty="0">
              <a:latin typeface="Arial" panose="020B0604020202020204" pitchFamily="34" charset="0"/>
              <a:cs typeface="Arial" panose="020B0604020202020204" pitchFamily="34" charset="0"/>
            </a:endParaRPr>
          </a:p>
          <a:p>
            <a:pPr marL="514350" indent="-514350">
              <a:buFont typeface="+mj-lt"/>
              <a:buAutoNum type="alphaUcPeriod"/>
            </a:pPr>
            <a:r>
              <a:rPr lang="en-US" dirty="0">
                <a:latin typeface="Arial" panose="020B0604020202020204" pitchFamily="34" charset="0"/>
                <a:cs typeface="Arial" panose="020B0604020202020204" pitchFamily="34" charset="0"/>
              </a:rPr>
              <a:t>Roadside beautification plan</a:t>
            </a:r>
          </a:p>
          <a:p>
            <a:pPr marL="514350" indent="-514350">
              <a:buFont typeface="+mj-lt"/>
              <a:buAutoNum type="alphaUcPeriod"/>
            </a:pPr>
            <a:r>
              <a:rPr lang="en-US" dirty="0">
                <a:latin typeface="Arial" panose="020B0604020202020204" pitchFamily="34" charset="0"/>
                <a:cs typeface="Arial" panose="020B0604020202020204" pitchFamily="34" charset="0"/>
              </a:rPr>
              <a:t>Snow drift control</a:t>
            </a:r>
          </a:p>
          <a:p>
            <a:pPr marL="514350" indent="-514350">
              <a:buFont typeface="+mj-lt"/>
              <a:buAutoNum type="alphaUcPeriod"/>
            </a:pPr>
            <a:r>
              <a:rPr lang="en-US" dirty="0">
                <a:latin typeface="Arial" panose="020B0604020202020204" pitchFamily="34" charset="0"/>
                <a:cs typeface="Arial" panose="020B0604020202020204" pitchFamily="34" charset="0"/>
              </a:rPr>
              <a:t>All of the above</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p:txBody>
          <a:bodyPr/>
          <a:lstStyle/>
          <a:p>
            <a:pPr>
              <a:buNone/>
            </a:pPr>
            <a:r>
              <a:rPr lang="en-US" dirty="0">
                <a:latin typeface="Arial" panose="020B0604020202020204" pitchFamily="34" charset="0"/>
                <a:cs typeface="Arial" panose="020B0604020202020204" pitchFamily="34" charset="0"/>
              </a:rPr>
              <a:t>Living snow fences serve which of the following purposes:</a:t>
            </a:r>
            <a:endParaRPr lang="en-US" dirty="0">
              <a:solidFill>
                <a:schemeClr val="accent1">
                  <a:lumMod val="75000"/>
                </a:schemeClr>
              </a:solidFill>
              <a:latin typeface="Arial" panose="020B0604020202020204" pitchFamily="34" charset="0"/>
              <a:cs typeface="Arial" panose="020B0604020202020204" pitchFamily="34" charset="0"/>
            </a:endParaRPr>
          </a:p>
          <a:p>
            <a:pPr>
              <a:buNone/>
            </a:pPr>
            <a:endParaRPr lang="en-US" dirty="0">
              <a:solidFill>
                <a:schemeClr val="accent1">
                  <a:lumMod val="75000"/>
                </a:schemeClr>
              </a:solidFill>
            </a:endParaRPr>
          </a:p>
          <a:p>
            <a:pPr marL="514350" indent="-514350">
              <a:buFont typeface="+mj-lt"/>
              <a:buAutoNum type="alphaUcPeriod"/>
            </a:pPr>
            <a:r>
              <a:rPr lang="en-US" dirty="0">
                <a:solidFill>
                  <a:schemeClr val="accent1">
                    <a:lumMod val="75000"/>
                  </a:schemeClr>
                </a:solidFill>
                <a:latin typeface="Arial" panose="020B0604020202020204" pitchFamily="34" charset="0"/>
                <a:cs typeface="Arial" panose="020B0604020202020204" pitchFamily="34" charset="0"/>
              </a:rPr>
              <a:t>Habitat is provided for wildlife</a:t>
            </a:r>
            <a:endParaRPr lang="en-US" sz="1400" dirty="0">
              <a:solidFill>
                <a:schemeClr val="accent1">
                  <a:lumMod val="75000"/>
                </a:schemeClr>
              </a:solidFill>
              <a:latin typeface="Arial" panose="020B0604020202020204" pitchFamily="34" charset="0"/>
              <a:cs typeface="Arial" panose="020B0604020202020204" pitchFamily="34" charset="0"/>
            </a:endParaRPr>
          </a:p>
          <a:p>
            <a:pPr marL="514350" indent="-514350">
              <a:buFont typeface="+mj-lt"/>
              <a:buAutoNum type="alphaUcPeriod"/>
            </a:pPr>
            <a:r>
              <a:rPr lang="en-US" dirty="0">
                <a:solidFill>
                  <a:schemeClr val="accent1">
                    <a:lumMod val="75000"/>
                  </a:schemeClr>
                </a:solidFill>
                <a:latin typeface="Arial" panose="020B0604020202020204" pitchFamily="34" charset="0"/>
                <a:cs typeface="Arial" panose="020B0604020202020204" pitchFamily="34" charset="0"/>
              </a:rPr>
              <a:t>Soil erosion control</a:t>
            </a:r>
            <a:endParaRPr lang="en-US" sz="1400" dirty="0">
              <a:solidFill>
                <a:schemeClr val="accent1">
                  <a:lumMod val="75000"/>
                </a:schemeClr>
              </a:solidFill>
              <a:latin typeface="Arial" panose="020B0604020202020204" pitchFamily="34" charset="0"/>
              <a:cs typeface="Arial" panose="020B0604020202020204" pitchFamily="34" charset="0"/>
            </a:endParaRPr>
          </a:p>
          <a:p>
            <a:pPr marL="514350" indent="-514350">
              <a:buFont typeface="+mj-lt"/>
              <a:buAutoNum type="alphaUcPeriod"/>
            </a:pPr>
            <a:r>
              <a:rPr lang="en-US" dirty="0">
                <a:solidFill>
                  <a:schemeClr val="accent1">
                    <a:lumMod val="75000"/>
                  </a:schemeClr>
                </a:solidFill>
                <a:latin typeface="Arial" panose="020B0604020202020204" pitchFamily="34" charset="0"/>
                <a:cs typeface="Arial" panose="020B0604020202020204" pitchFamily="34" charset="0"/>
              </a:rPr>
              <a:t>Roadside beautification plan</a:t>
            </a:r>
          </a:p>
          <a:p>
            <a:pPr marL="514350" indent="-514350">
              <a:buFont typeface="+mj-lt"/>
              <a:buAutoNum type="alphaUcPeriod"/>
            </a:pPr>
            <a:r>
              <a:rPr lang="en-US" dirty="0">
                <a:solidFill>
                  <a:schemeClr val="accent1">
                    <a:lumMod val="75000"/>
                  </a:schemeClr>
                </a:solidFill>
                <a:latin typeface="Arial" panose="020B0604020202020204" pitchFamily="34" charset="0"/>
                <a:cs typeface="Arial" panose="020B0604020202020204" pitchFamily="34" charset="0"/>
              </a:rPr>
              <a:t>Snow drift control</a:t>
            </a:r>
            <a:endParaRPr lang="en-US" dirty="0">
              <a:solidFill>
                <a:srgbClr val="FFFF00"/>
              </a:solidFill>
              <a:latin typeface="Arial" panose="020B0604020202020204" pitchFamily="34" charset="0"/>
              <a:cs typeface="Arial" panose="020B0604020202020204" pitchFamily="34" charset="0"/>
            </a:endParaRPr>
          </a:p>
          <a:p>
            <a:pPr marL="514350" indent="-514350">
              <a:buFont typeface="+mj-lt"/>
              <a:buAutoNum type="alphaUcPeriod"/>
            </a:pPr>
            <a:r>
              <a:rPr lang="en-US" dirty="0">
                <a:solidFill>
                  <a:srgbClr val="FFFF00"/>
                </a:solidFill>
                <a:latin typeface="Arial" panose="020B0604020202020204" pitchFamily="34" charset="0"/>
                <a:cs typeface="Arial" panose="020B0604020202020204" pitchFamily="34" charset="0"/>
              </a:rPr>
              <a:t>All of the above</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www.dot.ny.gov/divisions/engineering/design/landscape/trees/repository/snow%20accumulating%20in%20cor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15" r="7968"/>
          <a:stretch/>
        </p:blipFill>
        <p:spPr bwMode="auto">
          <a:xfrm>
            <a:off x="144655" y="1066800"/>
            <a:ext cx="6756017" cy="5105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177800"/>
            <a:ext cx="8229600" cy="889000"/>
          </a:xfrm>
        </p:spPr>
        <p:txBody>
          <a:bodyPr/>
          <a:lstStyle/>
          <a:p>
            <a:r>
              <a:rPr lang="en-US" dirty="0"/>
              <a:t>Advantages of standing corn rows</a:t>
            </a:r>
          </a:p>
        </p:txBody>
      </p:sp>
      <p:sp>
        <p:nvSpPr>
          <p:cNvPr id="3" name="Content Placeholder 2"/>
          <p:cNvSpPr>
            <a:spLocks noGrp="1"/>
          </p:cNvSpPr>
          <p:nvPr>
            <p:ph idx="1"/>
          </p:nvPr>
        </p:nvSpPr>
        <p:spPr>
          <a:xfrm>
            <a:off x="214503" y="1066800"/>
            <a:ext cx="6705600" cy="2209800"/>
          </a:xfrm>
        </p:spPr>
        <p:txBody>
          <a:bodyPr>
            <a:normAutofit fontScale="70000" lnSpcReduction="20000"/>
          </a:bodyPr>
          <a:lstStyle/>
          <a:p>
            <a:r>
              <a:rPr lang="en-US" sz="3600" b="1" dirty="0">
                <a:solidFill>
                  <a:schemeClr val="tx1"/>
                </a:solidFill>
                <a:effectLst/>
              </a:rPr>
              <a:t>Cheapest.</a:t>
            </a:r>
          </a:p>
          <a:p>
            <a:r>
              <a:rPr lang="en-US" sz="3600" b="1" dirty="0">
                <a:solidFill>
                  <a:schemeClr val="tx1"/>
                </a:solidFill>
                <a:effectLst/>
              </a:rPr>
              <a:t>Can be a starting point to work with farmer in the future.</a:t>
            </a:r>
          </a:p>
          <a:p>
            <a:r>
              <a:rPr lang="en-US" sz="3600" b="1" dirty="0">
                <a:solidFill>
                  <a:schemeClr val="tx1"/>
                </a:solidFill>
                <a:effectLst/>
              </a:rPr>
              <a:t>No maintenance cost.</a:t>
            </a:r>
          </a:p>
          <a:p>
            <a:r>
              <a:rPr lang="en-US" sz="3600" b="1" dirty="0">
                <a:solidFill>
                  <a:schemeClr val="tx1"/>
                </a:solidFill>
                <a:effectLst/>
              </a:rPr>
              <a:t>Don’t have to build and install a structure.</a:t>
            </a:r>
          </a:p>
        </p:txBody>
      </p:sp>
      <p:sp>
        <p:nvSpPr>
          <p:cNvPr id="7" name="Isosceles Triangle 6"/>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6019514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a:ln>
            <a:noFill/>
          </a:ln>
        </p:spPr>
        <p:txBody>
          <a:bodyPr>
            <a:normAutofit/>
          </a:bodyPr>
          <a:lstStyle/>
          <a:p>
            <a:r>
              <a:rPr lang="en-US" dirty="0"/>
              <a:t>Disadvantages of standing corn rows</a:t>
            </a:r>
          </a:p>
        </p:txBody>
      </p:sp>
      <p:sp>
        <p:nvSpPr>
          <p:cNvPr id="3" name="Content Placeholder 2"/>
          <p:cNvSpPr>
            <a:spLocks noGrp="1"/>
          </p:cNvSpPr>
          <p:nvPr>
            <p:ph idx="1"/>
          </p:nvPr>
        </p:nvSpPr>
        <p:spPr>
          <a:xfrm>
            <a:off x="457200" y="1066800"/>
            <a:ext cx="8229600" cy="4525963"/>
          </a:xfrm>
        </p:spPr>
        <p:txBody>
          <a:bodyPr/>
          <a:lstStyle/>
          <a:p>
            <a:r>
              <a:rPr lang="en-US" dirty="0">
                <a:latin typeface="Arial" pitchFamily="34" charset="0"/>
                <a:cs typeface="Arial" pitchFamily="34" charset="0"/>
              </a:rPr>
              <a:t>Temporary.</a:t>
            </a:r>
          </a:p>
          <a:p>
            <a:r>
              <a:rPr lang="en-US" dirty="0">
                <a:latin typeface="Arial" pitchFamily="34" charset="0"/>
                <a:cs typeface="Arial" pitchFamily="34" charset="0"/>
              </a:rPr>
              <a:t>Crops can change year to year.</a:t>
            </a:r>
          </a:p>
          <a:p>
            <a:r>
              <a:rPr lang="en-US" dirty="0">
                <a:latin typeface="Arial" pitchFamily="34" charset="0"/>
                <a:cs typeface="Arial" pitchFamily="34" charset="0"/>
              </a:rPr>
              <a:t>Hassle for farmers.</a:t>
            </a:r>
          </a:p>
          <a:p>
            <a:pPr lvl="1"/>
            <a:r>
              <a:rPr lang="en-US" dirty="0">
                <a:latin typeface="Arial" pitchFamily="34" charset="0"/>
                <a:cs typeface="Arial" pitchFamily="34" charset="0"/>
              </a:rPr>
              <a:t>Corn left on the field</a:t>
            </a:r>
          </a:p>
          <a:p>
            <a:pPr lvl="1"/>
            <a:r>
              <a:rPr lang="en-US" dirty="0">
                <a:latin typeface="Arial" pitchFamily="34" charset="0"/>
                <a:cs typeface="Arial" pitchFamily="34" charset="0"/>
              </a:rPr>
              <a:t>Spring tillage required</a:t>
            </a:r>
          </a:p>
        </p:txBody>
      </p:sp>
      <p:pic>
        <p:nvPicPr>
          <p:cNvPr id="11268" name="Picture 4" descr="http://farmprogress.com/cdfm/Faress1/author/252/2012/10/why_strips_corn_left_field_1_63487062577584662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543" b="14112"/>
          <a:stretch/>
        </p:blipFill>
        <p:spPr bwMode="auto">
          <a:xfrm>
            <a:off x="457200" y="3355426"/>
            <a:ext cx="8109284" cy="24331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Isosceles Triangle 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124751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58" y="228600"/>
            <a:ext cx="8229600" cy="889000"/>
          </a:xfrm>
        </p:spPr>
        <p:txBody>
          <a:bodyPr/>
          <a:lstStyle/>
          <a:p>
            <a:r>
              <a:rPr lang="en-US" dirty="0"/>
              <a:t>Does it work?</a:t>
            </a:r>
          </a:p>
        </p:txBody>
      </p:sp>
      <p:pic>
        <p:nvPicPr>
          <p:cNvPr id="7" name="Picture 6"/>
          <p:cNvPicPr>
            <a:picLocks noChangeAspect="1"/>
          </p:cNvPicPr>
          <p:nvPr/>
        </p:nvPicPr>
        <p:blipFill>
          <a:blip r:embed="rId3" cstate="print"/>
          <a:stretch>
            <a:fillRect/>
          </a:stretch>
        </p:blipFill>
        <p:spPr>
          <a:xfrm>
            <a:off x="872360" y="1219200"/>
            <a:ext cx="3696498" cy="2298258"/>
          </a:xfrm>
          <a:prstGeom prst="rect">
            <a:avLst/>
          </a:prstGeom>
          <a:ln>
            <a:solidFill>
              <a:schemeClr val="tx1"/>
            </a:solidFill>
          </a:ln>
        </p:spPr>
      </p:pic>
      <p:pic>
        <p:nvPicPr>
          <p:cNvPr id="8" name="Picture 7"/>
          <p:cNvPicPr>
            <a:picLocks noChangeAspect="1"/>
          </p:cNvPicPr>
          <p:nvPr/>
        </p:nvPicPr>
        <p:blipFill rotWithShape="1">
          <a:blip r:embed="rId4" cstate="print"/>
          <a:srcRect r="31270"/>
          <a:stretch/>
        </p:blipFill>
        <p:spPr>
          <a:xfrm>
            <a:off x="5025999" y="1820159"/>
            <a:ext cx="3153128" cy="3440759"/>
          </a:xfrm>
          <a:prstGeom prst="rect">
            <a:avLst/>
          </a:prstGeom>
          <a:ln>
            <a:solidFill>
              <a:schemeClr val="tx1"/>
            </a:solidFill>
          </a:ln>
        </p:spPr>
      </p:pic>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pic>
        <p:nvPicPr>
          <p:cNvPr id="9" name="Content Placeholder 8"/>
          <p:cNvPicPr>
            <a:picLocks noGrp="1" noChangeAspect="1"/>
          </p:cNvPicPr>
          <p:nvPr>
            <p:ph idx="1"/>
          </p:nvPr>
        </p:nvPicPr>
        <p:blipFill>
          <a:blip r:embed="rId6" cstate="print"/>
          <a:stretch>
            <a:fillRect/>
          </a:stretch>
        </p:blipFill>
        <p:spPr>
          <a:xfrm>
            <a:off x="1127485" y="3931152"/>
            <a:ext cx="3314700" cy="2320290"/>
          </a:xfrm>
          <a:prstGeom prst="rect">
            <a:avLst/>
          </a:prstGeom>
          <a:ln>
            <a:solidFill>
              <a:schemeClr val="tx1"/>
            </a:solidFill>
          </a:ln>
        </p:spPr>
      </p:pic>
    </p:spTree>
    <p:extLst>
      <p:ext uri="{BB962C8B-B14F-4D97-AF65-F5344CB8AC3E}">
        <p14:creationId xmlns:p14="http://schemas.microsoft.com/office/powerpoint/2010/main" val="40338067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Test Question:</a:t>
            </a:r>
          </a:p>
        </p:txBody>
      </p:sp>
      <p:sp>
        <p:nvSpPr>
          <p:cNvPr id="5" name="Content Placeholder 4"/>
          <p:cNvSpPr>
            <a:spLocks noGrp="1"/>
          </p:cNvSpPr>
          <p:nvPr>
            <p:ph idx="1"/>
          </p:nvPr>
        </p:nvSpPr>
        <p:spPr>
          <a:xfrm>
            <a:off x="457200" y="1193800"/>
            <a:ext cx="8229600" cy="5130800"/>
          </a:xfrm>
        </p:spPr>
        <p:txBody>
          <a:bodyPr>
            <a:normAutofit/>
          </a:bodyPr>
          <a:lstStyle/>
          <a:p>
            <a:pPr marL="0" indent="0">
              <a:buNone/>
            </a:pPr>
            <a:r>
              <a:rPr lang="en-US" sz="3600" dirty="0"/>
              <a:t>True or false:  standing corn rows are a cost-effective method of drift control.</a:t>
            </a:r>
          </a:p>
          <a:p>
            <a:pPr marL="0" indent="0">
              <a:buNone/>
            </a:pPr>
            <a:endParaRPr lang="en-US" sz="3600" dirty="0"/>
          </a:p>
          <a:p>
            <a:pPr marL="742950" indent="-742950">
              <a:buFont typeface="+mj-lt"/>
              <a:buAutoNum type="alphaUcPeriod"/>
            </a:pPr>
            <a:r>
              <a:rPr lang="en-US" sz="3600" dirty="0"/>
              <a:t>True</a:t>
            </a:r>
          </a:p>
          <a:p>
            <a:pPr marL="742950" indent="-742950">
              <a:buFont typeface="+mj-lt"/>
              <a:buAutoNum type="alphaUcPeriod"/>
            </a:pPr>
            <a:endParaRPr lang="en-US" sz="3600" dirty="0"/>
          </a:p>
          <a:p>
            <a:pPr marL="742950" indent="-742950">
              <a:buFont typeface="+mj-lt"/>
              <a:buAutoNum type="alphaUcPeriod"/>
            </a:pPr>
            <a:r>
              <a:rPr lang="en-US" sz="3600" dirty="0"/>
              <a:t>False</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Test Question:</a:t>
            </a:r>
          </a:p>
        </p:txBody>
      </p:sp>
      <p:sp>
        <p:nvSpPr>
          <p:cNvPr id="5" name="Content Placeholder 4"/>
          <p:cNvSpPr>
            <a:spLocks noGrp="1"/>
          </p:cNvSpPr>
          <p:nvPr>
            <p:ph idx="1"/>
          </p:nvPr>
        </p:nvSpPr>
        <p:spPr>
          <a:xfrm>
            <a:off x="457200" y="1193800"/>
            <a:ext cx="8229600" cy="5130800"/>
          </a:xfrm>
        </p:spPr>
        <p:txBody>
          <a:bodyPr>
            <a:normAutofit/>
          </a:bodyPr>
          <a:lstStyle/>
          <a:p>
            <a:pPr marL="0" indent="0">
              <a:buNone/>
            </a:pPr>
            <a:r>
              <a:rPr lang="en-US" sz="3600" dirty="0"/>
              <a:t>True or false:  standing corn rows are a cost-effective method of drift control.</a:t>
            </a:r>
            <a:endParaRPr lang="en-US" sz="3600" dirty="0">
              <a:solidFill>
                <a:srgbClr val="FFFF00"/>
              </a:solidFill>
            </a:endParaRPr>
          </a:p>
          <a:p>
            <a:pPr marL="0" indent="0">
              <a:buNone/>
            </a:pPr>
            <a:endParaRPr lang="en-US" sz="3600" dirty="0">
              <a:solidFill>
                <a:srgbClr val="FFFF00"/>
              </a:solidFill>
            </a:endParaRPr>
          </a:p>
          <a:p>
            <a:pPr marL="742950" indent="-742950">
              <a:buFont typeface="+mj-lt"/>
              <a:buAutoNum type="alphaUcPeriod"/>
            </a:pPr>
            <a:r>
              <a:rPr lang="en-US" sz="3600" dirty="0">
                <a:solidFill>
                  <a:srgbClr val="FFFF00"/>
                </a:solidFill>
              </a:rPr>
              <a:t>True</a:t>
            </a:r>
            <a:endParaRPr lang="en-US" sz="3600" dirty="0">
              <a:solidFill>
                <a:schemeClr val="accent1">
                  <a:lumMod val="75000"/>
                </a:schemeClr>
              </a:solidFill>
            </a:endParaRPr>
          </a:p>
          <a:p>
            <a:pPr marL="742950" indent="-742950">
              <a:buFont typeface="+mj-lt"/>
              <a:buAutoNum type="alphaUcPeriod"/>
            </a:pPr>
            <a:endParaRPr lang="en-US" sz="3600" dirty="0">
              <a:solidFill>
                <a:schemeClr val="accent1">
                  <a:lumMod val="75000"/>
                </a:schemeClr>
              </a:solidFill>
            </a:endParaRPr>
          </a:p>
          <a:p>
            <a:pPr marL="742950" indent="-742950">
              <a:buFont typeface="+mj-lt"/>
              <a:buAutoNum type="alphaUcPeriod"/>
            </a:pPr>
            <a:r>
              <a:rPr lang="en-US" sz="3600" dirty="0">
                <a:solidFill>
                  <a:schemeClr val="accent1">
                    <a:lumMod val="75000"/>
                  </a:schemeClr>
                </a:solidFill>
              </a:rPr>
              <a:t>False</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86000" y="2819400"/>
            <a:ext cx="5334000" cy="3124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PH" dirty="0"/>
              <a:t>FACILITATOR NOTES </a:t>
            </a:r>
            <a:r>
              <a:rPr lang="en-PH" sz="1400" dirty="0"/>
              <a:t>(do not show </a:t>
            </a:r>
            <a:r>
              <a:rPr lang="en-PH" sz="1400"/>
              <a:t>during class)</a:t>
            </a:r>
            <a:endParaRPr lang="en-PH" dirty="0"/>
          </a:p>
        </p:txBody>
      </p:sp>
      <p:sp>
        <p:nvSpPr>
          <p:cNvPr id="7" name="Content Placeholder 6"/>
          <p:cNvSpPr>
            <a:spLocks noGrp="1"/>
          </p:cNvSpPr>
          <p:nvPr>
            <p:ph idx="1"/>
          </p:nvPr>
        </p:nvSpPr>
        <p:spPr>
          <a:xfrm>
            <a:off x="457200" y="1193800"/>
            <a:ext cx="8229600" cy="1320800"/>
          </a:xfrm>
        </p:spPr>
        <p:txBody>
          <a:bodyPr>
            <a:normAutofit/>
          </a:bodyPr>
          <a:lstStyle/>
          <a:p>
            <a:pPr marL="0" indent="0">
              <a:spcBef>
                <a:spcPts val="0"/>
              </a:spcBef>
              <a:buNone/>
            </a:pPr>
            <a:r>
              <a:rPr lang="en-PH" sz="2400" dirty="0"/>
              <a:t>This is a priority 1 module to be developed for Clear Roads national training. It will address three audiences. Slides can be customized for the audience.</a:t>
            </a:r>
          </a:p>
          <a:p>
            <a:pPr marL="0" indent="0">
              <a:spcBef>
                <a:spcPts val="0"/>
              </a:spcBef>
              <a:buNone/>
            </a:pPr>
            <a:endParaRPr lang="en-PH" sz="2400" dirty="0"/>
          </a:p>
        </p:txBody>
      </p:sp>
      <p:sp>
        <p:nvSpPr>
          <p:cNvPr id="3" name="Oval 2"/>
          <p:cNvSpPr/>
          <p:nvPr/>
        </p:nvSpPr>
        <p:spPr>
          <a:xfrm>
            <a:off x="2932938" y="3657600"/>
            <a:ext cx="457200" cy="4572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Isosceles Triangle 3"/>
          <p:cNvSpPr/>
          <p:nvPr/>
        </p:nvSpPr>
        <p:spPr>
          <a:xfrm>
            <a:off x="2895600" y="4266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5-Point Star 4"/>
          <p:cNvSpPr/>
          <p:nvPr/>
        </p:nvSpPr>
        <p:spPr>
          <a:xfrm>
            <a:off x="2856738" y="4876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TextBox 5"/>
          <p:cNvSpPr txBox="1"/>
          <p:nvPr/>
        </p:nvSpPr>
        <p:spPr>
          <a:xfrm>
            <a:off x="3525836" y="2971800"/>
            <a:ext cx="2051524" cy="523220"/>
          </a:xfrm>
          <a:prstGeom prst="rect">
            <a:avLst/>
          </a:prstGeom>
          <a:noFill/>
        </p:spPr>
        <p:txBody>
          <a:bodyPr wrap="none" rtlCol="0">
            <a:spAutoFit/>
          </a:bodyPr>
          <a:lstStyle/>
          <a:p>
            <a:r>
              <a:rPr lang="en-US" sz="2800" b="1" dirty="0">
                <a:solidFill>
                  <a:schemeClr val="accent6"/>
                </a:solidFill>
                <a:effectLst>
                  <a:outerShdw blurRad="38100" dist="38100" dir="2700000" algn="tl">
                    <a:srgbClr val="000000">
                      <a:alpha val="43137"/>
                    </a:srgbClr>
                  </a:outerShdw>
                </a:effectLst>
              </a:rPr>
              <a:t>Slide Legend</a:t>
            </a:r>
          </a:p>
        </p:txBody>
      </p:sp>
      <p:sp>
        <p:nvSpPr>
          <p:cNvPr id="9" name="TextBox 8"/>
          <p:cNvSpPr txBox="1"/>
          <p:nvPr/>
        </p:nvSpPr>
        <p:spPr>
          <a:xfrm>
            <a:off x="3489302" y="3653135"/>
            <a:ext cx="320760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Entry-level plow drivers</a:t>
            </a:r>
          </a:p>
        </p:txBody>
      </p:sp>
      <p:sp>
        <p:nvSpPr>
          <p:cNvPr id="10" name="TextBox 9"/>
          <p:cNvSpPr txBox="1"/>
          <p:nvPr/>
        </p:nvSpPr>
        <p:spPr>
          <a:xfrm>
            <a:off x="3489302" y="4338935"/>
            <a:ext cx="34747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Experienced plow drivers</a:t>
            </a:r>
          </a:p>
        </p:txBody>
      </p:sp>
      <p:sp>
        <p:nvSpPr>
          <p:cNvPr id="11" name="TextBox 10"/>
          <p:cNvSpPr txBox="1"/>
          <p:nvPr/>
        </p:nvSpPr>
        <p:spPr>
          <a:xfrm>
            <a:off x="3489302" y="5024735"/>
            <a:ext cx="166635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Supervisors</a:t>
            </a:r>
          </a:p>
        </p:txBody>
      </p:sp>
      <p:pic>
        <p:nvPicPr>
          <p:cNvPr id="13" name="Picture 12"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2280991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t="5319" b="8997"/>
          <a:stretch/>
        </p:blipFill>
        <p:spPr>
          <a:xfrm>
            <a:off x="1067193" y="3600403"/>
            <a:ext cx="6857214" cy="2220960"/>
          </a:xfrm>
          <a:prstGeom prst="rect">
            <a:avLst/>
          </a:prstGeom>
          <a:ln>
            <a:solidFill>
              <a:schemeClr val="tx1"/>
            </a:solidFill>
          </a:ln>
        </p:spPr>
      </p:pic>
      <p:sp>
        <p:nvSpPr>
          <p:cNvPr id="1273858" name="Rectangle 2"/>
          <p:cNvSpPr>
            <a:spLocks noGrp="1" noChangeArrowheads="1"/>
          </p:cNvSpPr>
          <p:nvPr>
            <p:ph type="title"/>
          </p:nvPr>
        </p:nvSpPr>
        <p:spPr>
          <a:xfrm>
            <a:off x="457200" y="0"/>
            <a:ext cx="8229600" cy="1143000"/>
          </a:xfrm>
        </p:spPr>
        <p:txBody>
          <a:bodyPr/>
          <a:lstStyle/>
          <a:p>
            <a:r>
              <a:rPr lang="en-US" altLang="en-US" dirty="0"/>
              <a:t>Grading concepts</a:t>
            </a:r>
          </a:p>
        </p:txBody>
      </p:sp>
      <p:sp>
        <p:nvSpPr>
          <p:cNvPr id="1273859" name="Rectangle 3"/>
          <p:cNvSpPr>
            <a:spLocks noGrp="1" noChangeArrowheads="1"/>
          </p:cNvSpPr>
          <p:nvPr>
            <p:ph type="body" idx="1"/>
          </p:nvPr>
        </p:nvSpPr>
        <p:spPr>
          <a:xfrm>
            <a:off x="381000" y="1219200"/>
            <a:ext cx="8229600" cy="4525963"/>
          </a:xfrm>
        </p:spPr>
        <p:txBody>
          <a:bodyPr/>
          <a:lstStyle/>
          <a:p>
            <a:pPr>
              <a:buClr>
                <a:schemeClr val="tx1"/>
              </a:buClr>
              <a:buSzTx/>
            </a:pPr>
            <a:r>
              <a:rPr lang="en-US" altLang="en-US" dirty="0">
                <a:latin typeface="Arial" panose="020B0604020202020204" pitchFamily="34" charset="0"/>
              </a:rPr>
              <a:t>Raise the grade – elevate road above surrounding snow cover</a:t>
            </a:r>
          </a:p>
          <a:p>
            <a:pPr>
              <a:buClr>
                <a:schemeClr val="tx1"/>
              </a:buClr>
              <a:buSzTx/>
            </a:pPr>
            <a:r>
              <a:rPr lang="en-US" altLang="en-US" dirty="0">
                <a:latin typeface="Arial" panose="020B0604020202020204" pitchFamily="34" charset="0"/>
              </a:rPr>
              <a:t>Flatten the back slope, widen ditches:</a:t>
            </a:r>
          </a:p>
          <a:p>
            <a:pPr lvl="1">
              <a:buSzTx/>
            </a:pPr>
            <a:r>
              <a:rPr lang="en-US" altLang="en-US" dirty="0">
                <a:latin typeface="Arial" panose="020B0604020202020204" pitchFamily="34" charset="0"/>
              </a:rPr>
              <a:t>Provide space for plowed snow</a:t>
            </a:r>
          </a:p>
          <a:p>
            <a:pPr lvl="1">
              <a:buSzTx/>
            </a:pPr>
            <a:r>
              <a:rPr lang="en-US" altLang="en-US" dirty="0">
                <a:latin typeface="Arial" panose="020B0604020202020204" pitchFamily="34" charset="0"/>
              </a:rPr>
              <a:t>Provide space for snow sloughing</a:t>
            </a:r>
          </a:p>
          <a:p>
            <a:endParaRPr lang="en-US" altLang="en-US" b="1" dirty="0">
              <a:effectLst>
                <a:outerShdw blurRad="38100" dist="38100" dir="2700000" algn="tl">
                  <a:srgbClr val="000000"/>
                </a:outerShdw>
              </a:effectLst>
              <a:latin typeface="Arial" panose="020B0604020202020204" pitchFamily="34" charset="0"/>
            </a:endParaRPr>
          </a:p>
        </p:txBody>
      </p:sp>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767640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73859">
                                            <p:txEl>
                                              <p:pRg st="0" end="0"/>
                                            </p:txEl>
                                          </p:spTgt>
                                        </p:tgtEl>
                                        <p:attrNameLst>
                                          <p:attrName>style.visibility</p:attrName>
                                        </p:attrNameLst>
                                      </p:cBhvr>
                                      <p:to>
                                        <p:strVal val="visible"/>
                                      </p:to>
                                    </p:set>
                                    <p:animEffect transition="in" filter="dissolve">
                                      <p:cBhvr>
                                        <p:cTn id="7" dur="500"/>
                                        <p:tgtEl>
                                          <p:spTgt spid="1273859">
                                            <p:txEl>
                                              <p:pRg st="0" end="0"/>
                                            </p:txEl>
                                          </p:spTgt>
                                        </p:tgtEl>
                                      </p:cBhvr>
                                    </p:animEffect>
                                  </p:childTnLst>
                                  <p:subTnLst>
                                    <p:animClr clrSpc="rgb" dir="cw">
                                      <p:cBhvr override="childStyle">
                                        <p:cTn dur="1" fill="hold" display="0" masterRel="nextClick" afterEffect="1"/>
                                        <p:tgtEl>
                                          <p:spTgt spid="1273859">
                                            <p:txEl>
                                              <p:pRg st="0" end="0"/>
                                            </p:txEl>
                                          </p:spTgt>
                                        </p:tgtEl>
                                        <p:attrNameLst>
                                          <p:attrName>ppt_c</p:attrName>
                                        </p:attrNameLst>
                                      </p:cBhvr>
                                      <p:to>
                                        <a:schemeClr val="folHlink"/>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73859">
                                            <p:txEl>
                                              <p:pRg st="1" end="1"/>
                                            </p:txEl>
                                          </p:spTgt>
                                        </p:tgtEl>
                                        <p:attrNameLst>
                                          <p:attrName>style.visibility</p:attrName>
                                        </p:attrNameLst>
                                      </p:cBhvr>
                                      <p:to>
                                        <p:strVal val="visible"/>
                                      </p:to>
                                    </p:set>
                                    <p:animEffect transition="in" filter="dissolve">
                                      <p:cBhvr>
                                        <p:cTn id="12" dur="500"/>
                                        <p:tgtEl>
                                          <p:spTgt spid="1273859">
                                            <p:txEl>
                                              <p:pRg st="1" end="1"/>
                                            </p:txEl>
                                          </p:spTgt>
                                        </p:tgtEl>
                                      </p:cBhvr>
                                    </p:animEffect>
                                  </p:childTnLst>
                                  <p:subTnLst>
                                    <p:animClr clrSpc="rgb" dir="cw">
                                      <p:cBhvr override="childStyle">
                                        <p:cTn dur="1" fill="hold" display="0" masterRel="nextClick" afterEffect="1"/>
                                        <p:tgtEl>
                                          <p:spTgt spid="1273859">
                                            <p:txEl>
                                              <p:pRg st="1" end="1"/>
                                            </p:txEl>
                                          </p:spTgt>
                                        </p:tgtEl>
                                        <p:attrNameLst>
                                          <p:attrName>ppt_c</p:attrName>
                                        </p:attrNameLst>
                                      </p:cBhvr>
                                      <p:to>
                                        <a:schemeClr val="folHlink"/>
                                      </p:to>
                                    </p:animClr>
                                  </p:subTnLst>
                                </p:cTn>
                              </p:par>
                              <p:par>
                                <p:cTn id="13" presetID="9" presetClass="entr" presetSubtype="0" fill="hold" grpId="0" nodeType="withEffect">
                                  <p:stCondLst>
                                    <p:cond delay="0"/>
                                  </p:stCondLst>
                                  <p:childTnLst>
                                    <p:set>
                                      <p:cBhvr>
                                        <p:cTn id="14" dur="1" fill="hold">
                                          <p:stCondLst>
                                            <p:cond delay="0"/>
                                          </p:stCondLst>
                                        </p:cTn>
                                        <p:tgtEl>
                                          <p:spTgt spid="1273859">
                                            <p:txEl>
                                              <p:pRg st="2" end="2"/>
                                            </p:txEl>
                                          </p:spTgt>
                                        </p:tgtEl>
                                        <p:attrNameLst>
                                          <p:attrName>style.visibility</p:attrName>
                                        </p:attrNameLst>
                                      </p:cBhvr>
                                      <p:to>
                                        <p:strVal val="visible"/>
                                      </p:to>
                                    </p:set>
                                    <p:animEffect transition="in" filter="dissolve">
                                      <p:cBhvr>
                                        <p:cTn id="15" dur="500"/>
                                        <p:tgtEl>
                                          <p:spTgt spid="1273859">
                                            <p:txEl>
                                              <p:pRg st="2" end="2"/>
                                            </p:txEl>
                                          </p:spTgt>
                                        </p:tgtEl>
                                      </p:cBhvr>
                                    </p:animEffect>
                                  </p:childTnLst>
                                  <p:subTnLst>
                                    <p:animClr clrSpc="rgb" dir="cw">
                                      <p:cBhvr override="childStyle">
                                        <p:cTn dur="1" fill="hold" display="0" masterRel="nextClick" afterEffect="1"/>
                                        <p:tgtEl>
                                          <p:spTgt spid="1273859">
                                            <p:txEl>
                                              <p:pRg st="2" end="2"/>
                                            </p:txEl>
                                          </p:spTgt>
                                        </p:tgtEl>
                                        <p:attrNameLst>
                                          <p:attrName>ppt_c</p:attrName>
                                        </p:attrNameLst>
                                      </p:cBhvr>
                                      <p:to>
                                        <a:schemeClr val="folHlink"/>
                                      </p:to>
                                    </p:animClr>
                                  </p:subTnLst>
                                </p:cTn>
                              </p:par>
                              <p:par>
                                <p:cTn id="16" presetID="9" presetClass="entr" presetSubtype="0" fill="hold" grpId="0" nodeType="withEffect">
                                  <p:stCondLst>
                                    <p:cond delay="0"/>
                                  </p:stCondLst>
                                  <p:childTnLst>
                                    <p:set>
                                      <p:cBhvr>
                                        <p:cTn id="17" dur="1" fill="hold">
                                          <p:stCondLst>
                                            <p:cond delay="0"/>
                                          </p:stCondLst>
                                        </p:cTn>
                                        <p:tgtEl>
                                          <p:spTgt spid="1273859">
                                            <p:txEl>
                                              <p:pRg st="3" end="3"/>
                                            </p:txEl>
                                          </p:spTgt>
                                        </p:tgtEl>
                                        <p:attrNameLst>
                                          <p:attrName>style.visibility</p:attrName>
                                        </p:attrNameLst>
                                      </p:cBhvr>
                                      <p:to>
                                        <p:strVal val="visible"/>
                                      </p:to>
                                    </p:set>
                                    <p:animEffect transition="in" filter="dissolve">
                                      <p:cBhvr>
                                        <p:cTn id="18" dur="500"/>
                                        <p:tgtEl>
                                          <p:spTgt spid="1273859">
                                            <p:txEl>
                                              <p:pRg st="3" end="3"/>
                                            </p:txEl>
                                          </p:spTgt>
                                        </p:tgtEl>
                                      </p:cBhvr>
                                    </p:animEffect>
                                  </p:childTnLst>
                                  <p:subTnLst>
                                    <p:animClr clrSpc="rgb" dir="cw">
                                      <p:cBhvr override="childStyle">
                                        <p:cTn dur="1" fill="hold" display="0" masterRel="nextClick" afterEffect="1"/>
                                        <p:tgtEl>
                                          <p:spTgt spid="1273859">
                                            <p:txEl>
                                              <p:pRg st="3" end="3"/>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3859"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7650" name="Picture 2" descr="Klondike Hwy 0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39" r="8814"/>
          <a:stretch/>
        </p:blipFill>
        <p:spPr bwMode="auto">
          <a:xfrm>
            <a:off x="628429" y="1600200"/>
            <a:ext cx="6329012" cy="47813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07651" name="WordArt 3"/>
          <p:cNvSpPr>
            <a:spLocks noChangeArrowheads="1" noChangeShapeType="1" noTextEdit="1"/>
          </p:cNvSpPr>
          <p:nvPr/>
        </p:nvSpPr>
        <p:spPr bwMode="auto">
          <a:xfrm>
            <a:off x="1016000" y="4724399"/>
            <a:ext cx="5655310" cy="1524001"/>
          </a:xfrm>
          <a:prstGeom prst="rect">
            <a:avLst/>
          </a:prstGeom>
        </p:spPr>
        <p:txBody>
          <a:bodyPr wrap="none" fromWordArt="1">
            <a:prstTxWarp prst="textSlantUp">
              <a:avLst>
                <a:gd name="adj" fmla="val 0"/>
              </a:avLst>
            </a:prstTxWarp>
          </a:bodyPr>
          <a:lstStyle/>
          <a:p>
            <a:r>
              <a:rPr lang="en-US" sz="3600" kern="10" dirty="0">
                <a:ln w="12700">
                  <a:solidFill>
                    <a:schemeClr val="tx2">
                      <a:satMod val="155000"/>
                    </a:schemeClr>
                  </a:solidFill>
                  <a:prstDash val="solid"/>
                </a:ln>
                <a:latin typeface="+mj-lt"/>
              </a:rPr>
              <a:t>Wider ditch section =</a:t>
            </a:r>
          </a:p>
          <a:p>
            <a:r>
              <a:rPr lang="en-US" sz="3600" kern="10" dirty="0">
                <a:ln w="12700">
                  <a:solidFill>
                    <a:schemeClr val="tx2">
                      <a:satMod val="155000"/>
                    </a:schemeClr>
                  </a:solidFill>
                  <a:prstDash val="solid"/>
                </a:ln>
                <a:latin typeface="+mj-lt"/>
              </a:rPr>
              <a:t>40% reduction in snow removal costs</a:t>
            </a:r>
            <a:endParaRPr lang="en-US" sz="3600" kern="10" dirty="0">
              <a:ln w="9525">
                <a:solidFill>
                  <a:srgbClr val="CC99FF"/>
                </a:solidFill>
                <a:round/>
                <a:headEnd/>
                <a:tailEnd/>
              </a:ln>
              <a:latin typeface="+mj-lt"/>
            </a:endParaRPr>
          </a:p>
        </p:txBody>
      </p:sp>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655310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8674" name="Rectangle 2"/>
          <p:cNvSpPr>
            <a:spLocks noGrp="1" noChangeArrowheads="1"/>
          </p:cNvSpPr>
          <p:nvPr>
            <p:ph type="title"/>
          </p:nvPr>
        </p:nvSpPr>
        <p:spPr>
          <a:xfrm>
            <a:off x="381000" y="0"/>
            <a:ext cx="7772400" cy="1143000"/>
          </a:xfrm>
          <a:extLst>
            <a:ext uri="{AF507438-7753-43E0-B8FC-AC1667EBCBE1}">
              <a14:hiddenEffects xmlns:a14="http://schemas.microsoft.com/office/drawing/2010/main">
                <a:effectLst>
                  <a:outerShdw dist="35921" dir="2700000" algn="ctr" rotWithShape="0">
                    <a:schemeClr val="tx2"/>
                  </a:outerShdw>
                </a:effectLst>
              </a14:hiddenEffects>
            </a:ext>
          </a:extLst>
        </p:spPr>
        <p:txBody>
          <a:bodyPr/>
          <a:lstStyle/>
          <a:p>
            <a:r>
              <a:rPr lang="en-US" altLang="en-US" dirty="0"/>
              <a:t>Advantages of grading changes</a:t>
            </a:r>
          </a:p>
        </p:txBody>
      </p:sp>
      <p:sp>
        <p:nvSpPr>
          <p:cNvPr id="1308675" name="Rectangle 3"/>
          <p:cNvSpPr>
            <a:spLocks noGrp="1" noChangeArrowheads="1"/>
          </p:cNvSpPr>
          <p:nvPr>
            <p:ph type="body" idx="1"/>
          </p:nvPr>
        </p:nvSpPr>
        <p:spPr>
          <a:xfrm>
            <a:off x="685800" y="892175"/>
            <a:ext cx="7772400" cy="5029200"/>
          </a:xfrm>
        </p:spPr>
        <p:txBody>
          <a:bodyPr>
            <a:normAutofit lnSpcReduction="10000"/>
          </a:bodyPr>
          <a:lstStyle/>
          <a:p>
            <a:pPr>
              <a:lnSpc>
                <a:spcPct val="90000"/>
              </a:lnSpc>
              <a:buClr>
                <a:schemeClr val="bg1"/>
              </a:buClr>
              <a:buFont typeface="Wingdings" panose="05000000000000000000" pitchFamily="2" charset="2"/>
              <a:buNone/>
            </a:pPr>
            <a:r>
              <a:rPr lang="en-US" altLang="en-US" sz="2800" b="1" dirty="0">
                <a:solidFill>
                  <a:srgbClr val="FF00FF"/>
                </a:solidFill>
                <a:latin typeface="Arial" panose="020B0604020202020204" pitchFamily="34" charset="0"/>
              </a:rPr>
              <a:t>    </a:t>
            </a:r>
            <a:endParaRPr lang="en-US" altLang="en-US" dirty="0">
              <a:solidFill>
                <a:srgbClr val="CCECFF"/>
              </a:solidFill>
              <a:effectLst>
                <a:outerShdw blurRad="38100" dist="38100" dir="2700000" algn="tl">
                  <a:srgbClr val="000000"/>
                </a:outerShdw>
              </a:effectLst>
              <a:latin typeface="Arial" panose="020B0604020202020204" pitchFamily="34" charset="0"/>
            </a:endParaRPr>
          </a:p>
          <a:p>
            <a:pPr>
              <a:lnSpc>
                <a:spcPct val="90000"/>
              </a:lnSpc>
              <a:buClr>
                <a:schemeClr val="bg1"/>
              </a:buClr>
            </a:pPr>
            <a:r>
              <a:rPr lang="en-US" altLang="en-US" sz="3200" dirty="0">
                <a:latin typeface="Arial" panose="020B0604020202020204" pitchFamily="34" charset="0"/>
              </a:rPr>
              <a:t>More efficient use of truck-mounted displacement plows</a:t>
            </a:r>
          </a:p>
          <a:p>
            <a:pPr>
              <a:lnSpc>
                <a:spcPct val="90000"/>
              </a:lnSpc>
              <a:buClr>
                <a:schemeClr val="bg1"/>
              </a:buClr>
              <a:buFont typeface="Wingdings" panose="05000000000000000000" pitchFamily="2" charset="2"/>
              <a:buNone/>
            </a:pPr>
            <a:endParaRPr lang="en-US" altLang="en-US" sz="3200" dirty="0">
              <a:latin typeface="Arial" panose="020B0604020202020204" pitchFamily="34" charset="0"/>
            </a:endParaRPr>
          </a:p>
          <a:p>
            <a:pPr>
              <a:lnSpc>
                <a:spcPct val="90000"/>
              </a:lnSpc>
              <a:buClr>
                <a:schemeClr val="bg1"/>
              </a:buClr>
            </a:pPr>
            <a:r>
              <a:rPr lang="en-US" altLang="en-US" sz="3200" dirty="0">
                <a:latin typeface="Arial" panose="020B0604020202020204" pitchFamily="34" charset="0"/>
              </a:rPr>
              <a:t>Provides space to store plowed snow</a:t>
            </a:r>
          </a:p>
          <a:p>
            <a:pPr>
              <a:lnSpc>
                <a:spcPct val="90000"/>
              </a:lnSpc>
              <a:buClr>
                <a:schemeClr val="bg1"/>
              </a:buClr>
              <a:buFont typeface="Wingdings" panose="05000000000000000000" pitchFamily="2" charset="2"/>
              <a:buNone/>
            </a:pPr>
            <a:endParaRPr lang="en-US" altLang="en-US" sz="3200" dirty="0">
              <a:latin typeface="Arial" panose="020B0604020202020204" pitchFamily="34" charset="0"/>
            </a:endParaRPr>
          </a:p>
          <a:p>
            <a:pPr>
              <a:lnSpc>
                <a:spcPct val="90000"/>
              </a:lnSpc>
              <a:buClr>
                <a:schemeClr val="bg1"/>
              </a:buClr>
            </a:pPr>
            <a:r>
              <a:rPr lang="en-US" altLang="en-US" sz="3200" dirty="0">
                <a:latin typeface="Arial" panose="020B0604020202020204" pitchFamily="34" charset="0"/>
              </a:rPr>
              <a:t>Increases required time between plow cycles</a:t>
            </a:r>
          </a:p>
          <a:p>
            <a:pPr>
              <a:lnSpc>
                <a:spcPct val="90000"/>
              </a:lnSpc>
              <a:buClr>
                <a:schemeClr val="bg1"/>
              </a:buClr>
              <a:buFont typeface="Wingdings" panose="05000000000000000000" pitchFamily="2" charset="2"/>
              <a:buNone/>
            </a:pPr>
            <a:endParaRPr lang="en-US" altLang="en-US" sz="3200" dirty="0">
              <a:latin typeface="Arial" panose="020B0604020202020204" pitchFamily="34" charset="0"/>
            </a:endParaRPr>
          </a:p>
          <a:p>
            <a:pPr>
              <a:lnSpc>
                <a:spcPct val="90000"/>
              </a:lnSpc>
              <a:buClr>
                <a:schemeClr val="bg1"/>
              </a:buClr>
            </a:pPr>
            <a:r>
              <a:rPr lang="en-US" altLang="en-US" sz="3200" dirty="0">
                <a:latin typeface="Arial" panose="020B0604020202020204" pitchFamily="34" charset="0"/>
              </a:rPr>
              <a:t>Eliminates snow sliding into traffic lanes</a:t>
            </a:r>
          </a:p>
          <a:p>
            <a:pPr>
              <a:lnSpc>
                <a:spcPct val="90000"/>
              </a:lnSpc>
              <a:buClr>
                <a:schemeClr val="bg1"/>
              </a:buClr>
              <a:buFont typeface="Wingdings" panose="05000000000000000000" pitchFamily="2" charset="2"/>
              <a:buNone/>
            </a:pPr>
            <a:endParaRPr lang="en-US" altLang="en-US" sz="3200" dirty="0">
              <a:latin typeface="Arial" panose="020B0604020202020204" pitchFamily="34" charset="0"/>
            </a:endParaRPr>
          </a:p>
          <a:p>
            <a:pPr>
              <a:lnSpc>
                <a:spcPct val="90000"/>
              </a:lnSpc>
              <a:buClr>
                <a:schemeClr val="bg1"/>
              </a:buClr>
            </a:pPr>
            <a:r>
              <a:rPr lang="en-US" altLang="en-US" sz="3200" dirty="0">
                <a:latin typeface="Arial" panose="020B0604020202020204" pitchFamily="34" charset="0"/>
              </a:rPr>
              <a:t>Reduces snowdrift encroachment</a:t>
            </a:r>
          </a:p>
          <a:p>
            <a:pPr>
              <a:lnSpc>
                <a:spcPct val="90000"/>
              </a:lnSpc>
              <a:buClr>
                <a:schemeClr val="bg1"/>
              </a:buClr>
              <a:buFont typeface="Wingdings" panose="05000000000000000000" pitchFamily="2" charset="2"/>
              <a:buNone/>
            </a:pPr>
            <a:endParaRPr lang="en-US" altLang="en-US" sz="2800" dirty="0">
              <a:solidFill>
                <a:srgbClr val="FF00FF"/>
              </a:solidFill>
              <a:latin typeface="Arial" panose="020B0604020202020204" pitchFamily="34" charset="0"/>
            </a:endParaRPr>
          </a:p>
        </p:txBody>
      </p:sp>
      <p:sp>
        <p:nvSpPr>
          <p:cNvPr id="6" name="Isosceles Triangle 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8528124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7800"/>
            <a:ext cx="8229600" cy="889000"/>
          </a:xfrm>
        </p:spPr>
        <p:txBody>
          <a:bodyPr/>
          <a:lstStyle/>
          <a:p>
            <a:r>
              <a:rPr lang="en-US" dirty="0"/>
              <a:t>Disadvantages of grading changes</a:t>
            </a:r>
          </a:p>
        </p:txBody>
      </p:sp>
      <p:sp>
        <p:nvSpPr>
          <p:cNvPr id="3" name="Content Placeholder 2"/>
          <p:cNvSpPr>
            <a:spLocks noGrp="1"/>
          </p:cNvSpPr>
          <p:nvPr>
            <p:ph idx="1"/>
          </p:nvPr>
        </p:nvSpPr>
        <p:spPr/>
        <p:txBody>
          <a:bodyPr/>
          <a:lstStyle/>
          <a:p>
            <a:r>
              <a:rPr lang="en-US" dirty="0">
                <a:effectLst/>
                <a:latin typeface="Arial" pitchFamily="34" charset="0"/>
                <a:cs typeface="Arial" pitchFamily="34" charset="0"/>
              </a:rPr>
              <a:t>Costly, easiest to do when already have equipment on site.</a:t>
            </a:r>
          </a:p>
          <a:p>
            <a:r>
              <a:rPr lang="en-US" dirty="0">
                <a:effectLst/>
                <a:latin typeface="Arial" pitchFamily="34" charset="0"/>
                <a:cs typeface="Arial" pitchFamily="34" charset="0"/>
              </a:rPr>
              <a:t>May need more rights of way space.</a:t>
            </a:r>
          </a:p>
          <a:p>
            <a:r>
              <a:rPr lang="en-US" dirty="0">
                <a:effectLst/>
                <a:latin typeface="Arial" pitchFamily="34" charset="0"/>
                <a:cs typeface="Arial" pitchFamily="34" charset="0"/>
              </a:rPr>
              <a:t>May have to close roads to complete.</a:t>
            </a:r>
          </a:p>
          <a:p>
            <a:endParaRPr lang="en-US" dirty="0"/>
          </a:p>
          <a:p>
            <a:endParaRPr lang="en-US" dirty="0"/>
          </a:p>
        </p:txBody>
      </p:sp>
      <p:pic>
        <p:nvPicPr>
          <p:cNvPr id="12290" name="Picture 2" descr="http://blog.fleetowner.com/trucks_at_work/wp-content/uploads/2011/07/vdot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3200400"/>
            <a:ext cx="4572000" cy="304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Isosceles Triangle 6"/>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8241184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buNone/>
            </a:pPr>
            <a:r>
              <a:rPr lang="en-US" sz="3600" dirty="0"/>
              <a:t>True or false: grading can be effective in providing drift control; however, it is the most costly of the solutions.</a:t>
            </a:r>
          </a:p>
          <a:p>
            <a:pPr>
              <a:buNone/>
            </a:pPr>
            <a:endParaRPr lang="en-US" sz="3600" dirty="0"/>
          </a:p>
          <a:p>
            <a:pPr marL="514350" indent="-514350">
              <a:buAutoNum type="alphaUcPeriod"/>
            </a:pPr>
            <a:r>
              <a:rPr lang="en-US" sz="3600" dirty="0"/>
              <a:t>True</a:t>
            </a:r>
          </a:p>
          <a:p>
            <a:pPr marL="514350" indent="-514350">
              <a:buAutoNum type="alphaUcPeriod"/>
            </a:pPr>
            <a:r>
              <a:rPr lang="en-US" sz="3600" dirty="0"/>
              <a:t>False</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7" name="Title 3"/>
          <p:cNvSpPr txBox="1">
            <a:spLocks/>
          </p:cNvSpPr>
          <p:nvPr/>
        </p:nvSpPr>
        <p:spPr>
          <a:xfrm>
            <a:off x="609600" y="152400"/>
            <a:ext cx="8229600" cy="8890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r>
              <a:rPr lang="en-US" dirty="0"/>
              <a:t>Test Question: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buNone/>
            </a:pPr>
            <a:r>
              <a:rPr lang="en-US" sz="3600" dirty="0"/>
              <a:t>True or false: grading can be effective in providing drift control; however, it is the most costly of the solutions.</a:t>
            </a:r>
          </a:p>
          <a:p>
            <a:pPr>
              <a:buNone/>
            </a:pPr>
            <a:endParaRPr lang="en-US" sz="3600" dirty="0">
              <a:solidFill>
                <a:srgbClr val="FFFF00"/>
              </a:solidFill>
            </a:endParaRPr>
          </a:p>
          <a:p>
            <a:pPr marL="514350" indent="-514350">
              <a:buAutoNum type="alphaUcPeriod"/>
            </a:pPr>
            <a:r>
              <a:rPr lang="en-US" sz="3600" dirty="0">
                <a:solidFill>
                  <a:srgbClr val="FFFF00"/>
                </a:solidFill>
              </a:rPr>
              <a:t>True</a:t>
            </a:r>
            <a:endParaRPr lang="en-US" sz="3600" dirty="0">
              <a:solidFill>
                <a:schemeClr val="accent1">
                  <a:lumMod val="75000"/>
                </a:schemeClr>
              </a:solidFill>
            </a:endParaRPr>
          </a:p>
          <a:p>
            <a:pPr marL="514350" indent="-514350">
              <a:buAutoNum type="alphaUcPeriod"/>
            </a:pPr>
            <a:r>
              <a:rPr lang="en-US" sz="3600" dirty="0">
                <a:solidFill>
                  <a:schemeClr val="accent1">
                    <a:lumMod val="75000"/>
                  </a:schemeClr>
                </a:solidFill>
              </a:rPr>
              <a:t>False</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7" name="Title 3"/>
          <p:cNvSpPr txBox="1">
            <a:spLocks/>
          </p:cNvSpPr>
          <p:nvPr/>
        </p:nvSpPr>
        <p:spPr>
          <a:xfrm>
            <a:off x="609600" y="152400"/>
            <a:ext cx="8229600" cy="8890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r>
              <a:rPr lang="en-US" dirty="0"/>
              <a:t>Test Question: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0"/>
            <a:ext cx="8229600" cy="889000"/>
          </a:xfrm>
        </p:spPr>
        <p:txBody>
          <a:bodyPr/>
          <a:lstStyle/>
          <a:p>
            <a:r>
              <a:rPr lang="en-US" dirty="0"/>
              <a:t>Mowing roadsides</a:t>
            </a:r>
          </a:p>
        </p:txBody>
      </p:sp>
      <p:sp>
        <p:nvSpPr>
          <p:cNvPr id="3" name="Content Placeholder 2"/>
          <p:cNvSpPr>
            <a:spLocks noGrp="1"/>
          </p:cNvSpPr>
          <p:nvPr>
            <p:ph idx="1"/>
          </p:nvPr>
        </p:nvSpPr>
        <p:spPr>
          <a:xfrm>
            <a:off x="457200" y="4735909"/>
            <a:ext cx="9525000" cy="2122091"/>
          </a:xfrm>
        </p:spPr>
        <p:txBody>
          <a:bodyPr>
            <a:normAutofit/>
          </a:bodyPr>
          <a:lstStyle/>
          <a:p>
            <a:pPr marL="0" indent="0">
              <a:lnSpc>
                <a:spcPct val="100000"/>
              </a:lnSpc>
            </a:pPr>
            <a:r>
              <a:rPr lang="en-US" dirty="0">
                <a:latin typeface="Arial" pitchFamily="34" charset="0"/>
                <a:cs typeface="Arial" pitchFamily="34" charset="0"/>
              </a:rPr>
              <a:t>  Increases snow storage capacity</a:t>
            </a:r>
          </a:p>
          <a:p>
            <a:pPr marL="0" indent="0">
              <a:lnSpc>
                <a:spcPct val="100000"/>
              </a:lnSpc>
            </a:pPr>
            <a:r>
              <a:rPr lang="en-US" dirty="0">
                <a:latin typeface="Arial" pitchFamily="34" charset="0"/>
                <a:cs typeface="Arial" pitchFamily="34" charset="0"/>
              </a:rPr>
              <a:t>  Helps keep snow from  accumulating on roadways</a:t>
            </a:r>
          </a:p>
        </p:txBody>
      </p:sp>
      <p:pic>
        <p:nvPicPr>
          <p:cNvPr id="8" name="Picture 7"/>
          <p:cNvPicPr>
            <a:picLocks noChangeAspect="1"/>
          </p:cNvPicPr>
          <p:nvPr/>
        </p:nvPicPr>
        <p:blipFill>
          <a:blip r:embed="rId3" cstate="print"/>
          <a:stretch>
            <a:fillRect/>
          </a:stretch>
        </p:blipFill>
        <p:spPr>
          <a:xfrm>
            <a:off x="685800" y="1295400"/>
            <a:ext cx="5009056" cy="3276600"/>
          </a:xfrm>
          <a:prstGeom prst="rect">
            <a:avLst/>
          </a:prstGeom>
          <a:ln>
            <a:solidFill>
              <a:schemeClr val="tx1"/>
            </a:solidFill>
          </a:ln>
        </p:spPr>
      </p:pic>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979134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2994"/>
            <a:ext cx="8229600" cy="889000"/>
          </a:xfrm>
        </p:spPr>
        <p:txBody>
          <a:bodyPr/>
          <a:lstStyle/>
          <a:p>
            <a:r>
              <a:rPr lang="en-US" dirty="0"/>
              <a:t>Test Question:</a:t>
            </a:r>
          </a:p>
        </p:txBody>
      </p:sp>
      <p:sp>
        <p:nvSpPr>
          <p:cNvPr id="5" name="Content Placeholder 4"/>
          <p:cNvSpPr>
            <a:spLocks noGrp="1"/>
          </p:cNvSpPr>
          <p:nvPr>
            <p:ph idx="1"/>
          </p:nvPr>
        </p:nvSpPr>
        <p:spPr/>
        <p:txBody>
          <a:bodyPr>
            <a:normAutofit/>
          </a:bodyPr>
          <a:lstStyle/>
          <a:p>
            <a:pPr>
              <a:buNone/>
            </a:pPr>
            <a:r>
              <a:rPr lang="en-US" sz="3600" dirty="0"/>
              <a:t>True or false: mowing roadsides will help with blowing snow.</a:t>
            </a:r>
          </a:p>
          <a:p>
            <a:pPr marL="228600" indent="-228600">
              <a:buAutoNum type="arabicPeriod"/>
            </a:pPr>
            <a:endParaRPr lang="en-US" sz="3600" dirty="0"/>
          </a:p>
          <a:p>
            <a:pPr marL="742950" indent="-742950">
              <a:buFont typeface="+mj-lt"/>
              <a:buAutoNum type="arabicPeriod"/>
            </a:pPr>
            <a:r>
              <a:rPr lang="en-US" sz="3600" dirty="0">
                <a:effectLst/>
              </a:rPr>
              <a:t>True </a:t>
            </a:r>
          </a:p>
          <a:p>
            <a:pPr marL="742950" indent="-742950">
              <a:buFont typeface="+mj-lt"/>
              <a:buAutoNum type="arabicPeriod"/>
            </a:pPr>
            <a:r>
              <a:rPr lang="en-US" sz="3600" dirty="0">
                <a:effectLst/>
              </a:rPr>
              <a:t>False </a:t>
            </a:r>
            <a:endParaRPr lang="en-US" sz="3600" dirty="0"/>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buNone/>
            </a:pPr>
            <a:r>
              <a:rPr lang="en-US" sz="3600" dirty="0"/>
              <a:t>True or false: mowing roadsides will help with blowing snow.</a:t>
            </a:r>
          </a:p>
          <a:p>
            <a:pPr marL="228600" indent="-228600">
              <a:buAutoNum type="arabicPeriod"/>
            </a:pPr>
            <a:endParaRPr lang="en-US" sz="3600" dirty="0">
              <a:solidFill>
                <a:srgbClr val="FFFF00"/>
              </a:solidFill>
            </a:endParaRPr>
          </a:p>
          <a:p>
            <a:pPr marL="742950" indent="-742950">
              <a:buFont typeface="+mj-lt"/>
              <a:buAutoNum type="arabicPeriod"/>
            </a:pPr>
            <a:r>
              <a:rPr lang="en-US" sz="3600" dirty="0">
                <a:solidFill>
                  <a:srgbClr val="FFFF00"/>
                </a:solidFill>
                <a:effectLst/>
              </a:rPr>
              <a:t>True </a:t>
            </a:r>
          </a:p>
          <a:p>
            <a:pPr marL="742950" indent="-742950">
              <a:buFont typeface="+mj-lt"/>
              <a:buAutoNum type="arabicPeriod"/>
            </a:pPr>
            <a:r>
              <a:rPr lang="en-US" sz="3600" dirty="0">
                <a:solidFill>
                  <a:schemeClr val="accent1">
                    <a:lumMod val="75000"/>
                  </a:schemeClr>
                </a:solidFill>
                <a:effectLst/>
              </a:rPr>
              <a:t>False</a:t>
            </a:r>
            <a:r>
              <a:rPr lang="en-US" sz="3600" dirty="0">
                <a:effectLst/>
              </a:rPr>
              <a:t> </a:t>
            </a:r>
            <a:endParaRPr lang="en-US" sz="3600" dirty="0"/>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7" name="Title 3"/>
          <p:cNvSpPr>
            <a:spLocks noGrp="1"/>
          </p:cNvSpPr>
          <p:nvPr>
            <p:ph type="title"/>
          </p:nvPr>
        </p:nvSpPr>
        <p:spPr>
          <a:xfrm>
            <a:off x="304800" y="32994"/>
            <a:ext cx="8229600" cy="889000"/>
          </a:xfrm>
        </p:spPr>
        <p:txBody>
          <a:bodyPr/>
          <a:lstStyle/>
          <a:p>
            <a:r>
              <a:rPr lang="en-US" dirty="0"/>
              <a:t>Test Question: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normAutofit/>
          </a:bodyPr>
          <a:lstStyle/>
          <a:p>
            <a:pPr>
              <a:lnSpc>
                <a:spcPts val="3300"/>
              </a:lnSpc>
            </a:pPr>
            <a:r>
              <a:rPr lang="en-US" dirty="0"/>
              <a:t>Your best option may to be to </a:t>
            </a:r>
            <a:br>
              <a:rPr lang="en-US" dirty="0"/>
            </a:br>
            <a:r>
              <a:rPr lang="en-US" dirty="0"/>
              <a:t>combine more than one practice!</a:t>
            </a:r>
          </a:p>
        </p:txBody>
      </p:sp>
      <p:grpSp>
        <p:nvGrpSpPr>
          <p:cNvPr id="3" name="Group 3"/>
          <p:cNvGrpSpPr/>
          <p:nvPr/>
        </p:nvGrpSpPr>
        <p:grpSpPr>
          <a:xfrm>
            <a:off x="381000" y="3505200"/>
            <a:ext cx="8382000" cy="2438400"/>
            <a:chOff x="-9525" y="977901"/>
            <a:chExt cx="8772525" cy="4394199"/>
          </a:xfrm>
        </p:grpSpPr>
        <p:pic>
          <p:nvPicPr>
            <p:cNvPr id="5" name="Picture 2" descr="suburban mod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9525" y="3998913"/>
              <a:ext cx="676275" cy="1030287"/>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4"/>
            <p:cNvSpPr>
              <a:spLocks/>
            </p:cNvSpPr>
            <p:nvPr/>
          </p:nvSpPr>
          <p:spPr bwMode="auto">
            <a:xfrm>
              <a:off x="7342188" y="2909888"/>
              <a:ext cx="1587" cy="1905000"/>
            </a:xfrm>
            <a:custGeom>
              <a:avLst/>
              <a:gdLst>
                <a:gd name="T0" fmla="*/ 0 w 1"/>
                <a:gd name="T1" fmla="*/ 0 h 1200"/>
                <a:gd name="T2" fmla="*/ 0 w 1"/>
                <a:gd name="T3" fmla="*/ 1200 h 1200"/>
              </a:gdLst>
              <a:ahLst/>
              <a:cxnLst>
                <a:cxn ang="0">
                  <a:pos x="T0" y="T1"/>
                </a:cxn>
                <a:cxn ang="0">
                  <a:pos x="T2" y="T3"/>
                </a:cxn>
              </a:cxnLst>
              <a:rect l="0" t="0" r="r" b="b"/>
              <a:pathLst>
                <a:path w="1" h="1200">
                  <a:moveTo>
                    <a:pt x="0" y="0"/>
                  </a:moveTo>
                  <a:lnTo>
                    <a:pt x="0" y="1200"/>
                  </a:lnTo>
                </a:path>
              </a:pathLst>
            </a:custGeom>
            <a:noFill/>
            <a:ln w="25400" cap="flat" cmpd="sng">
              <a:solidFill>
                <a:schemeClr val="bg1"/>
              </a:solidFill>
              <a:prstDash val="solid"/>
              <a:round/>
              <a:headEnd type="none" w="med" len="lg"/>
              <a:tailEnd type="stealth"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 name="Text Box 5"/>
            <p:cNvSpPr txBox="1">
              <a:spLocks noChangeArrowheads="1"/>
            </p:cNvSpPr>
            <p:nvPr/>
          </p:nvSpPr>
          <p:spPr bwMode="auto">
            <a:xfrm>
              <a:off x="6908633" y="1252538"/>
              <a:ext cx="1782041" cy="171938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folHlink"/>
                  </a:solidFill>
                  <a:miter lim="800000"/>
                  <a:headEnd type="none" w="med" len="lg"/>
                  <a:tailEnd type="none" w="med" len="lg"/>
                </a14:hiddenLine>
              </a:ext>
            </a:extLst>
          </p:spPr>
          <p:style>
            <a:lnRef idx="2">
              <a:schemeClr val="dk1"/>
            </a:lnRef>
            <a:fillRef idx="1">
              <a:schemeClr val="lt1"/>
            </a:fillRef>
            <a:effectRef idx="0">
              <a:schemeClr val="dk1"/>
            </a:effectRef>
            <a:fontRef idx="minor">
              <a:schemeClr val="dk1"/>
            </a:fontRef>
          </p:style>
          <p:txBody>
            <a:bodyPr wrap="none">
              <a:spAutoFit/>
            </a:bodyPr>
            <a:lstStyle/>
            <a:p>
              <a:r>
                <a:rPr lang="en-US" altLang="en-US" sz="2800" b="1" dirty="0">
                  <a:solidFill>
                    <a:schemeClr val="bg1"/>
                  </a:solidFill>
                </a:rPr>
                <a:t>Road</a:t>
              </a:r>
            </a:p>
            <a:p>
              <a:r>
                <a:rPr lang="en-US" altLang="en-US" sz="2800" b="1" dirty="0">
                  <a:solidFill>
                    <a:schemeClr val="bg1"/>
                  </a:solidFill>
                </a:rPr>
                <a:t>shoulder</a:t>
              </a:r>
            </a:p>
          </p:txBody>
        </p:sp>
        <p:sp>
          <p:nvSpPr>
            <p:cNvPr id="8" name="AutoShape 6"/>
            <p:cNvSpPr>
              <a:spLocks noChangeArrowheads="1"/>
            </p:cNvSpPr>
            <p:nvPr/>
          </p:nvSpPr>
          <p:spPr bwMode="auto">
            <a:xfrm>
              <a:off x="728663" y="977901"/>
              <a:ext cx="1219200" cy="9604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r>
                <a:rPr lang="en-US" altLang="en-US" sz="2000" dirty="0">
                  <a:solidFill>
                    <a:schemeClr val="tx1"/>
                  </a:solidFill>
                </a:rPr>
                <a:t>WIND</a:t>
              </a:r>
            </a:p>
          </p:txBody>
        </p:sp>
        <p:grpSp>
          <p:nvGrpSpPr>
            <p:cNvPr id="4" name="Group 7"/>
            <p:cNvGrpSpPr>
              <a:grpSpLocks/>
            </p:cNvGrpSpPr>
            <p:nvPr/>
          </p:nvGrpSpPr>
          <p:grpSpPr bwMode="auto">
            <a:xfrm>
              <a:off x="442913" y="3300413"/>
              <a:ext cx="1163637" cy="1271587"/>
              <a:chOff x="2048" y="3287"/>
              <a:chExt cx="733" cy="513"/>
            </a:xfrm>
          </p:grpSpPr>
          <p:sp>
            <p:nvSpPr>
              <p:cNvPr id="27" name="Freeform 8" descr="Sphere"/>
              <p:cNvSpPr>
                <a:spLocks/>
              </p:cNvSpPr>
              <p:nvPr/>
            </p:nvSpPr>
            <p:spPr bwMode="auto">
              <a:xfrm>
                <a:off x="2048" y="3287"/>
                <a:ext cx="339" cy="508"/>
              </a:xfrm>
              <a:custGeom>
                <a:avLst/>
                <a:gdLst>
                  <a:gd name="T0" fmla="*/ 145 w 339"/>
                  <a:gd name="T1" fmla="*/ 508 h 508"/>
                  <a:gd name="T2" fmla="*/ 142 w 339"/>
                  <a:gd name="T3" fmla="*/ 478 h 508"/>
                  <a:gd name="T4" fmla="*/ 0 w 339"/>
                  <a:gd name="T5" fmla="*/ 489 h 508"/>
                  <a:gd name="T6" fmla="*/ 55 w 339"/>
                  <a:gd name="T7" fmla="*/ 426 h 508"/>
                  <a:gd name="T8" fmla="*/ 19 w 339"/>
                  <a:gd name="T9" fmla="*/ 427 h 508"/>
                  <a:gd name="T10" fmla="*/ 82 w 339"/>
                  <a:gd name="T11" fmla="*/ 349 h 508"/>
                  <a:gd name="T12" fmla="*/ 51 w 339"/>
                  <a:gd name="T13" fmla="*/ 342 h 508"/>
                  <a:gd name="T14" fmla="*/ 103 w 339"/>
                  <a:gd name="T15" fmla="*/ 268 h 508"/>
                  <a:gd name="T16" fmla="*/ 76 w 339"/>
                  <a:gd name="T17" fmla="*/ 262 h 508"/>
                  <a:gd name="T18" fmla="*/ 121 w 339"/>
                  <a:gd name="T19" fmla="*/ 195 h 508"/>
                  <a:gd name="T20" fmla="*/ 105 w 339"/>
                  <a:gd name="T21" fmla="*/ 184 h 508"/>
                  <a:gd name="T22" fmla="*/ 147 w 339"/>
                  <a:gd name="T23" fmla="*/ 126 h 508"/>
                  <a:gd name="T24" fmla="*/ 129 w 339"/>
                  <a:gd name="T25" fmla="*/ 117 h 508"/>
                  <a:gd name="T26" fmla="*/ 172 w 339"/>
                  <a:gd name="T27" fmla="*/ 0 h 508"/>
                  <a:gd name="T28" fmla="*/ 195 w 339"/>
                  <a:gd name="T29" fmla="*/ 73 h 508"/>
                  <a:gd name="T30" fmla="*/ 217 w 339"/>
                  <a:gd name="T31" fmla="*/ 118 h 508"/>
                  <a:gd name="T32" fmla="*/ 192 w 339"/>
                  <a:gd name="T33" fmla="*/ 123 h 508"/>
                  <a:gd name="T34" fmla="*/ 240 w 339"/>
                  <a:gd name="T35" fmla="*/ 211 h 508"/>
                  <a:gd name="T36" fmla="*/ 207 w 339"/>
                  <a:gd name="T37" fmla="*/ 193 h 508"/>
                  <a:gd name="T38" fmla="*/ 270 w 339"/>
                  <a:gd name="T39" fmla="*/ 285 h 508"/>
                  <a:gd name="T40" fmla="*/ 234 w 339"/>
                  <a:gd name="T41" fmla="*/ 271 h 508"/>
                  <a:gd name="T42" fmla="*/ 303 w 339"/>
                  <a:gd name="T43" fmla="*/ 363 h 508"/>
                  <a:gd name="T44" fmla="*/ 267 w 339"/>
                  <a:gd name="T45" fmla="*/ 354 h 508"/>
                  <a:gd name="T46" fmla="*/ 319 w 339"/>
                  <a:gd name="T47" fmla="*/ 427 h 508"/>
                  <a:gd name="T48" fmla="*/ 292 w 339"/>
                  <a:gd name="T49" fmla="*/ 430 h 508"/>
                  <a:gd name="T50" fmla="*/ 339 w 339"/>
                  <a:gd name="T51" fmla="*/ 481 h 508"/>
                  <a:gd name="T52" fmla="*/ 198 w 339"/>
                  <a:gd name="T53" fmla="*/ 478 h 508"/>
                  <a:gd name="T54" fmla="*/ 196 w 339"/>
                  <a:gd name="T55" fmla="*/ 507 h 508"/>
                  <a:gd name="T56" fmla="*/ 145 w 339"/>
                  <a:gd name="T57" fmla="*/ 50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9" h="508">
                    <a:moveTo>
                      <a:pt x="145" y="508"/>
                    </a:moveTo>
                    <a:lnTo>
                      <a:pt x="142" y="478"/>
                    </a:lnTo>
                    <a:lnTo>
                      <a:pt x="0" y="489"/>
                    </a:lnTo>
                    <a:lnTo>
                      <a:pt x="55" y="426"/>
                    </a:lnTo>
                    <a:lnTo>
                      <a:pt x="19" y="427"/>
                    </a:lnTo>
                    <a:lnTo>
                      <a:pt x="82" y="349"/>
                    </a:lnTo>
                    <a:lnTo>
                      <a:pt x="51" y="342"/>
                    </a:lnTo>
                    <a:lnTo>
                      <a:pt x="103" y="268"/>
                    </a:lnTo>
                    <a:lnTo>
                      <a:pt x="76" y="262"/>
                    </a:lnTo>
                    <a:lnTo>
                      <a:pt x="121" y="195"/>
                    </a:lnTo>
                    <a:lnTo>
                      <a:pt x="105" y="184"/>
                    </a:lnTo>
                    <a:lnTo>
                      <a:pt x="147" y="126"/>
                    </a:lnTo>
                    <a:lnTo>
                      <a:pt x="129" y="117"/>
                    </a:lnTo>
                    <a:lnTo>
                      <a:pt x="172" y="0"/>
                    </a:lnTo>
                    <a:lnTo>
                      <a:pt x="195" y="73"/>
                    </a:lnTo>
                    <a:lnTo>
                      <a:pt x="217" y="118"/>
                    </a:lnTo>
                    <a:lnTo>
                      <a:pt x="192" y="123"/>
                    </a:lnTo>
                    <a:lnTo>
                      <a:pt x="240" y="211"/>
                    </a:lnTo>
                    <a:lnTo>
                      <a:pt x="207" y="193"/>
                    </a:lnTo>
                    <a:lnTo>
                      <a:pt x="270" y="285"/>
                    </a:lnTo>
                    <a:lnTo>
                      <a:pt x="234" y="271"/>
                    </a:lnTo>
                    <a:lnTo>
                      <a:pt x="303" y="363"/>
                    </a:lnTo>
                    <a:lnTo>
                      <a:pt x="267" y="354"/>
                    </a:lnTo>
                    <a:lnTo>
                      <a:pt x="319" y="427"/>
                    </a:lnTo>
                    <a:lnTo>
                      <a:pt x="292" y="430"/>
                    </a:lnTo>
                    <a:lnTo>
                      <a:pt x="339" y="481"/>
                    </a:lnTo>
                    <a:lnTo>
                      <a:pt x="198" y="478"/>
                    </a:lnTo>
                    <a:lnTo>
                      <a:pt x="196" y="507"/>
                    </a:lnTo>
                    <a:lnTo>
                      <a:pt x="145" y="508"/>
                    </a:lnTo>
                    <a:close/>
                  </a:path>
                </a:pathLst>
              </a:custGeom>
              <a:pattFill prst="sphere">
                <a:fgClr>
                  <a:srgbClr val="33CC33"/>
                </a:fgClr>
                <a:bgClr>
                  <a:schemeClr val="tx1"/>
                </a:bgClr>
              </a:pattFill>
              <a:ln w="6350" cap="flat" cmpd="sng">
                <a:solidFill>
                  <a:schemeClr val="bg2"/>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8" name="Freeform 9" descr="Sphere"/>
              <p:cNvSpPr>
                <a:spLocks/>
              </p:cNvSpPr>
              <p:nvPr/>
            </p:nvSpPr>
            <p:spPr bwMode="auto">
              <a:xfrm flipH="1">
                <a:off x="2442" y="3292"/>
                <a:ext cx="339" cy="508"/>
              </a:xfrm>
              <a:custGeom>
                <a:avLst/>
                <a:gdLst>
                  <a:gd name="T0" fmla="*/ 145 w 339"/>
                  <a:gd name="T1" fmla="*/ 508 h 508"/>
                  <a:gd name="T2" fmla="*/ 142 w 339"/>
                  <a:gd name="T3" fmla="*/ 478 h 508"/>
                  <a:gd name="T4" fmla="*/ 0 w 339"/>
                  <a:gd name="T5" fmla="*/ 489 h 508"/>
                  <a:gd name="T6" fmla="*/ 55 w 339"/>
                  <a:gd name="T7" fmla="*/ 426 h 508"/>
                  <a:gd name="T8" fmla="*/ 19 w 339"/>
                  <a:gd name="T9" fmla="*/ 427 h 508"/>
                  <a:gd name="T10" fmla="*/ 82 w 339"/>
                  <a:gd name="T11" fmla="*/ 349 h 508"/>
                  <a:gd name="T12" fmla="*/ 51 w 339"/>
                  <a:gd name="T13" fmla="*/ 342 h 508"/>
                  <a:gd name="T14" fmla="*/ 103 w 339"/>
                  <a:gd name="T15" fmla="*/ 268 h 508"/>
                  <a:gd name="T16" fmla="*/ 76 w 339"/>
                  <a:gd name="T17" fmla="*/ 262 h 508"/>
                  <a:gd name="T18" fmla="*/ 121 w 339"/>
                  <a:gd name="T19" fmla="*/ 195 h 508"/>
                  <a:gd name="T20" fmla="*/ 105 w 339"/>
                  <a:gd name="T21" fmla="*/ 184 h 508"/>
                  <a:gd name="T22" fmla="*/ 147 w 339"/>
                  <a:gd name="T23" fmla="*/ 126 h 508"/>
                  <a:gd name="T24" fmla="*/ 129 w 339"/>
                  <a:gd name="T25" fmla="*/ 117 h 508"/>
                  <a:gd name="T26" fmla="*/ 172 w 339"/>
                  <a:gd name="T27" fmla="*/ 0 h 508"/>
                  <a:gd name="T28" fmla="*/ 195 w 339"/>
                  <a:gd name="T29" fmla="*/ 73 h 508"/>
                  <a:gd name="T30" fmla="*/ 217 w 339"/>
                  <a:gd name="T31" fmla="*/ 118 h 508"/>
                  <a:gd name="T32" fmla="*/ 192 w 339"/>
                  <a:gd name="T33" fmla="*/ 123 h 508"/>
                  <a:gd name="T34" fmla="*/ 240 w 339"/>
                  <a:gd name="T35" fmla="*/ 211 h 508"/>
                  <a:gd name="T36" fmla="*/ 207 w 339"/>
                  <a:gd name="T37" fmla="*/ 193 h 508"/>
                  <a:gd name="T38" fmla="*/ 270 w 339"/>
                  <a:gd name="T39" fmla="*/ 285 h 508"/>
                  <a:gd name="T40" fmla="*/ 234 w 339"/>
                  <a:gd name="T41" fmla="*/ 271 h 508"/>
                  <a:gd name="T42" fmla="*/ 303 w 339"/>
                  <a:gd name="T43" fmla="*/ 363 h 508"/>
                  <a:gd name="T44" fmla="*/ 267 w 339"/>
                  <a:gd name="T45" fmla="*/ 354 h 508"/>
                  <a:gd name="T46" fmla="*/ 319 w 339"/>
                  <a:gd name="T47" fmla="*/ 427 h 508"/>
                  <a:gd name="T48" fmla="*/ 292 w 339"/>
                  <a:gd name="T49" fmla="*/ 430 h 508"/>
                  <a:gd name="T50" fmla="*/ 339 w 339"/>
                  <a:gd name="T51" fmla="*/ 481 h 508"/>
                  <a:gd name="T52" fmla="*/ 198 w 339"/>
                  <a:gd name="T53" fmla="*/ 478 h 508"/>
                  <a:gd name="T54" fmla="*/ 196 w 339"/>
                  <a:gd name="T55" fmla="*/ 507 h 508"/>
                  <a:gd name="T56" fmla="*/ 145 w 339"/>
                  <a:gd name="T57" fmla="*/ 50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9" h="508">
                    <a:moveTo>
                      <a:pt x="145" y="508"/>
                    </a:moveTo>
                    <a:lnTo>
                      <a:pt x="142" y="478"/>
                    </a:lnTo>
                    <a:lnTo>
                      <a:pt x="0" y="489"/>
                    </a:lnTo>
                    <a:lnTo>
                      <a:pt x="55" y="426"/>
                    </a:lnTo>
                    <a:lnTo>
                      <a:pt x="19" y="427"/>
                    </a:lnTo>
                    <a:lnTo>
                      <a:pt x="82" y="349"/>
                    </a:lnTo>
                    <a:lnTo>
                      <a:pt x="51" y="342"/>
                    </a:lnTo>
                    <a:lnTo>
                      <a:pt x="103" y="268"/>
                    </a:lnTo>
                    <a:lnTo>
                      <a:pt x="76" y="262"/>
                    </a:lnTo>
                    <a:lnTo>
                      <a:pt x="121" y="195"/>
                    </a:lnTo>
                    <a:lnTo>
                      <a:pt x="105" y="184"/>
                    </a:lnTo>
                    <a:lnTo>
                      <a:pt x="147" y="126"/>
                    </a:lnTo>
                    <a:lnTo>
                      <a:pt x="129" y="117"/>
                    </a:lnTo>
                    <a:lnTo>
                      <a:pt x="172" y="0"/>
                    </a:lnTo>
                    <a:lnTo>
                      <a:pt x="195" y="73"/>
                    </a:lnTo>
                    <a:lnTo>
                      <a:pt x="217" y="118"/>
                    </a:lnTo>
                    <a:lnTo>
                      <a:pt x="192" y="123"/>
                    </a:lnTo>
                    <a:lnTo>
                      <a:pt x="240" y="211"/>
                    </a:lnTo>
                    <a:lnTo>
                      <a:pt x="207" y="193"/>
                    </a:lnTo>
                    <a:lnTo>
                      <a:pt x="270" y="285"/>
                    </a:lnTo>
                    <a:lnTo>
                      <a:pt x="234" y="271"/>
                    </a:lnTo>
                    <a:lnTo>
                      <a:pt x="303" y="363"/>
                    </a:lnTo>
                    <a:lnTo>
                      <a:pt x="267" y="354"/>
                    </a:lnTo>
                    <a:lnTo>
                      <a:pt x="319" y="427"/>
                    </a:lnTo>
                    <a:lnTo>
                      <a:pt x="292" y="430"/>
                    </a:lnTo>
                    <a:lnTo>
                      <a:pt x="339" y="481"/>
                    </a:lnTo>
                    <a:lnTo>
                      <a:pt x="198" y="478"/>
                    </a:lnTo>
                    <a:lnTo>
                      <a:pt x="196" y="507"/>
                    </a:lnTo>
                    <a:lnTo>
                      <a:pt x="145" y="508"/>
                    </a:lnTo>
                    <a:close/>
                  </a:path>
                </a:pathLst>
              </a:custGeom>
              <a:pattFill prst="sphere">
                <a:fgClr>
                  <a:srgbClr val="33CC33"/>
                </a:fgClr>
                <a:bgClr>
                  <a:schemeClr val="tx1"/>
                </a:bgClr>
              </a:pattFill>
              <a:ln w="6350" cap="flat" cmpd="sng">
                <a:solidFill>
                  <a:schemeClr val="bg2"/>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9" name="Freeform 10" descr="Sphere"/>
              <p:cNvSpPr>
                <a:spLocks/>
              </p:cNvSpPr>
              <p:nvPr/>
            </p:nvSpPr>
            <p:spPr bwMode="auto">
              <a:xfrm>
                <a:off x="2282" y="3309"/>
                <a:ext cx="256" cy="489"/>
              </a:xfrm>
              <a:custGeom>
                <a:avLst/>
                <a:gdLst>
                  <a:gd name="T0" fmla="*/ 145 w 339"/>
                  <a:gd name="T1" fmla="*/ 508 h 508"/>
                  <a:gd name="T2" fmla="*/ 142 w 339"/>
                  <a:gd name="T3" fmla="*/ 478 h 508"/>
                  <a:gd name="T4" fmla="*/ 0 w 339"/>
                  <a:gd name="T5" fmla="*/ 489 h 508"/>
                  <a:gd name="T6" fmla="*/ 55 w 339"/>
                  <a:gd name="T7" fmla="*/ 426 h 508"/>
                  <a:gd name="T8" fmla="*/ 19 w 339"/>
                  <a:gd name="T9" fmla="*/ 427 h 508"/>
                  <a:gd name="T10" fmla="*/ 82 w 339"/>
                  <a:gd name="T11" fmla="*/ 349 h 508"/>
                  <a:gd name="T12" fmla="*/ 51 w 339"/>
                  <a:gd name="T13" fmla="*/ 342 h 508"/>
                  <a:gd name="T14" fmla="*/ 103 w 339"/>
                  <a:gd name="T15" fmla="*/ 268 h 508"/>
                  <a:gd name="T16" fmla="*/ 76 w 339"/>
                  <a:gd name="T17" fmla="*/ 262 h 508"/>
                  <a:gd name="T18" fmla="*/ 121 w 339"/>
                  <a:gd name="T19" fmla="*/ 195 h 508"/>
                  <a:gd name="T20" fmla="*/ 105 w 339"/>
                  <a:gd name="T21" fmla="*/ 184 h 508"/>
                  <a:gd name="T22" fmla="*/ 147 w 339"/>
                  <a:gd name="T23" fmla="*/ 126 h 508"/>
                  <a:gd name="T24" fmla="*/ 129 w 339"/>
                  <a:gd name="T25" fmla="*/ 117 h 508"/>
                  <a:gd name="T26" fmla="*/ 172 w 339"/>
                  <a:gd name="T27" fmla="*/ 0 h 508"/>
                  <a:gd name="T28" fmla="*/ 195 w 339"/>
                  <a:gd name="T29" fmla="*/ 73 h 508"/>
                  <a:gd name="T30" fmla="*/ 217 w 339"/>
                  <a:gd name="T31" fmla="*/ 118 h 508"/>
                  <a:gd name="T32" fmla="*/ 192 w 339"/>
                  <a:gd name="T33" fmla="*/ 123 h 508"/>
                  <a:gd name="T34" fmla="*/ 240 w 339"/>
                  <a:gd name="T35" fmla="*/ 211 h 508"/>
                  <a:gd name="T36" fmla="*/ 207 w 339"/>
                  <a:gd name="T37" fmla="*/ 193 h 508"/>
                  <a:gd name="T38" fmla="*/ 270 w 339"/>
                  <a:gd name="T39" fmla="*/ 285 h 508"/>
                  <a:gd name="T40" fmla="*/ 234 w 339"/>
                  <a:gd name="T41" fmla="*/ 271 h 508"/>
                  <a:gd name="T42" fmla="*/ 303 w 339"/>
                  <a:gd name="T43" fmla="*/ 363 h 508"/>
                  <a:gd name="T44" fmla="*/ 267 w 339"/>
                  <a:gd name="T45" fmla="*/ 354 h 508"/>
                  <a:gd name="T46" fmla="*/ 319 w 339"/>
                  <a:gd name="T47" fmla="*/ 427 h 508"/>
                  <a:gd name="T48" fmla="*/ 292 w 339"/>
                  <a:gd name="T49" fmla="*/ 430 h 508"/>
                  <a:gd name="T50" fmla="*/ 339 w 339"/>
                  <a:gd name="T51" fmla="*/ 481 h 508"/>
                  <a:gd name="T52" fmla="*/ 198 w 339"/>
                  <a:gd name="T53" fmla="*/ 478 h 508"/>
                  <a:gd name="T54" fmla="*/ 196 w 339"/>
                  <a:gd name="T55" fmla="*/ 507 h 508"/>
                  <a:gd name="T56" fmla="*/ 145 w 339"/>
                  <a:gd name="T57" fmla="*/ 50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9" h="508">
                    <a:moveTo>
                      <a:pt x="145" y="508"/>
                    </a:moveTo>
                    <a:lnTo>
                      <a:pt x="142" y="478"/>
                    </a:lnTo>
                    <a:lnTo>
                      <a:pt x="0" y="489"/>
                    </a:lnTo>
                    <a:lnTo>
                      <a:pt x="55" y="426"/>
                    </a:lnTo>
                    <a:lnTo>
                      <a:pt x="19" y="427"/>
                    </a:lnTo>
                    <a:lnTo>
                      <a:pt x="82" y="349"/>
                    </a:lnTo>
                    <a:lnTo>
                      <a:pt x="51" y="342"/>
                    </a:lnTo>
                    <a:lnTo>
                      <a:pt x="103" y="268"/>
                    </a:lnTo>
                    <a:lnTo>
                      <a:pt x="76" y="262"/>
                    </a:lnTo>
                    <a:lnTo>
                      <a:pt x="121" y="195"/>
                    </a:lnTo>
                    <a:lnTo>
                      <a:pt x="105" y="184"/>
                    </a:lnTo>
                    <a:lnTo>
                      <a:pt x="147" y="126"/>
                    </a:lnTo>
                    <a:lnTo>
                      <a:pt x="129" y="117"/>
                    </a:lnTo>
                    <a:lnTo>
                      <a:pt x="172" y="0"/>
                    </a:lnTo>
                    <a:lnTo>
                      <a:pt x="195" y="73"/>
                    </a:lnTo>
                    <a:lnTo>
                      <a:pt x="217" y="118"/>
                    </a:lnTo>
                    <a:lnTo>
                      <a:pt x="192" y="123"/>
                    </a:lnTo>
                    <a:lnTo>
                      <a:pt x="240" y="211"/>
                    </a:lnTo>
                    <a:lnTo>
                      <a:pt x="207" y="193"/>
                    </a:lnTo>
                    <a:lnTo>
                      <a:pt x="270" y="285"/>
                    </a:lnTo>
                    <a:lnTo>
                      <a:pt x="234" y="271"/>
                    </a:lnTo>
                    <a:lnTo>
                      <a:pt x="303" y="363"/>
                    </a:lnTo>
                    <a:lnTo>
                      <a:pt x="267" y="354"/>
                    </a:lnTo>
                    <a:lnTo>
                      <a:pt x="319" y="427"/>
                    </a:lnTo>
                    <a:lnTo>
                      <a:pt x="292" y="430"/>
                    </a:lnTo>
                    <a:lnTo>
                      <a:pt x="339" y="481"/>
                    </a:lnTo>
                    <a:lnTo>
                      <a:pt x="198" y="478"/>
                    </a:lnTo>
                    <a:lnTo>
                      <a:pt x="196" y="507"/>
                    </a:lnTo>
                    <a:lnTo>
                      <a:pt x="145" y="508"/>
                    </a:lnTo>
                    <a:close/>
                  </a:path>
                </a:pathLst>
              </a:custGeom>
              <a:pattFill prst="sphere">
                <a:fgClr>
                  <a:srgbClr val="33CC33"/>
                </a:fgClr>
                <a:bgClr>
                  <a:schemeClr val="tx1"/>
                </a:bgClr>
              </a:pattFill>
              <a:ln w="6350" cap="flat" cmpd="sng">
                <a:solidFill>
                  <a:schemeClr val="bg2"/>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9" name="Group 11"/>
            <p:cNvGrpSpPr>
              <a:grpSpLocks/>
            </p:cNvGrpSpPr>
            <p:nvPr/>
          </p:nvGrpSpPr>
          <p:grpSpPr bwMode="auto">
            <a:xfrm>
              <a:off x="4219575" y="2625724"/>
              <a:ext cx="3152775" cy="942976"/>
              <a:chOff x="2658" y="1702"/>
              <a:chExt cx="1986" cy="594"/>
            </a:xfrm>
          </p:grpSpPr>
          <p:sp>
            <p:nvSpPr>
              <p:cNvPr id="24" name="Text Box 12"/>
              <p:cNvSpPr txBox="1">
                <a:spLocks noChangeArrowheads="1"/>
              </p:cNvSpPr>
              <p:nvPr/>
            </p:nvSpPr>
            <p:spPr bwMode="auto">
              <a:xfrm>
                <a:off x="3208" y="1702"/>
                <a:ext cx="928" cy="59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folHlink"/>
                    </a:solidFill>
                    <a:miter lim="800000"/>
                    <a:headEnd type="none" w="med" len="lg"/>
                    <a:tailEnd type="none" w="med" len="lg"/>
                  </a14:hiddenLine>
                </a:ext>
              </a:extLst>
            </p:spPr>
            <p:style>
              <a:lnRef idx="2">
                <a:schemeClr val="dk1"/>
              </a:lnRef>
              <a:fillRef idx="1">
                <a:schemeClr val="lt1"/>
              </a:fillRef>
              <a:effectRef idx="0">
                <a:schemeClr val="dk1"/>
              </a:effectRef>
              <a:fontRef idx="minor">
                <a:schemeClr val="dk1"/>
              </a:fontRef>
            </p:style>
            <p:txBody>
              <a:bodyPr wrap="none">
                <a:spAutoFit/>
              </a:bodyPr>
              <a:lstStyle/>
              <a:p>
                <a:r>
                  <a:rPr lang="en-US" altLang="en-US" sz="2800" b="1" dirty="0">
                    <a:solidFill>
                      <a:schemeClr val="bg1"/>
                    </a:solidFill>
                    <a:effectLst>
                      <a:outerShdw blurRad="38100" dist="38100" dir="2700000" algn="tl">
                        <a:srgbClr val="000000">
                          <a:alpha val="43137"/>
                        </a:srgbClr>
                      </a:outerShdw>
                    </a:effectLst>
                  </a:rPr>
                  <a:t>150 feet</a:t>
                </a:r>
              </a:p>
            </p:txBody>
          </p:sp>
          <p:sp>
            <p:nvSpPr>
              <p:cNvPr id="25" name="Freeform 13"/>
              <p:cNvSpPr>
                <a:spLocks/>
              </p:cNvSpPr>
              <p:nvPr/>
            </p:nvSpPr>
            <p:spPr bwMode="auto">
              <a:xfrm>
                <a:off x="2658" y="2052"/>
                <a:ext cx="552" cy="1"/>
              </a:xfrm>
              <a:custGeom>
                <a:avLst/>
                <a:gdLst>
                  <a:gd name="T0" fmla="*/ 552 w 552"/>
                  <a:gd name="T1" fmla="*/ 0 h 1"/>
                  <a:gd name="T2" fmla="*/ 0 w 552"/>
                  <a:gd name="T3" fmla="*/ 0 h 1"/>
                </a:gdLst>
                <a:ahLst/>
                <a:cxnLst>
                  <a:cxn ang="0">
                    <a:pos x="T0" y="T1"/>
                  </a:cxn>
                  <a:cxn ang="0">
                    <a:pos x="T2" y="T3"/>
                  </a:cxn>
                </a:cxnLst>
                <a:rect l="0" t="0" r="r" b="b"/>
                <a:pathLst>
                  <a:path w="552" h="1">
                    <a:moveTo>
                      <a:pt x="552" y="0"/>
                    </a:moveTo>
                    <a:lnTo>
                      <a:pt x="0" y="0"/>
                    </a:lnTo>
                  </a:path>
                </a:pathLst>
              </a:custGeom>
              <a:noFill/>
              <a:ln w="25400" cap="flat" cmpd="sng">
                <a:solidFill>
                  <a:schemeClr val="bg1"/>
                </a:solidFill>
                <a:prstDash val="solid"/>
                <a:round/>
                <a:headEnd type="none" w="med" len="lg"/>
                <a:tailEnd type="stealth" w="med" len="lg"/>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26" name="Freeform 14"/>
              <p:cNvSpPr>
                <a:spLocks/>
              </p:cNvSpPr>
              <p:nvPr/>
            </p:nvSpPr>
            <p:spPr bwMode="auto">
              <a:xfrm>
                <a:off x="4140" y="2028"/>
                <a:ext cx="504" cy="1"/>
              </a:xfrm>
              <a:custGeom>
                <a:avLst/>
                <a:gdLst>
                  <a:gd name="T0" fmla="*/ 0 w 504"/>
                  <a:gd name="T1" fmla="*/ 0 h 1"/>
                  <a:gd name="T2" fmla="*/ 504 w 504"/>
                  <a:gd name="T3" fmla="*/ 0 h 1"/>
                </a:gdLst>
                <a:ahLst/>
                <a:cxnLst>
                  <a:cxn ang="0">
                    <a:pos x="T0" y="T1"/>
                  </a:cxn>
                  <a:cxn ang="0">
                    <a:pos x="T2" y="T3"/>
                  </a:cxn>
                </a:cxnLst>
                <a:rect l="0" t="0" r="r" b="b"/>
                <a:pathLst>
                  <a:path w="504" h="1">
                    <a:moveTo>
                      <a:pt x="0" y="0"/>
                    </a:moveTo>
                    <a:lnTo>
                      <a:pt x="504" y="0"/>
                    </a:lnTo>
                  </a:path>
                </a:pathLst>
              </a:custGeom>
              <a:noFill/>
              <a:ln w="25400">
                <a:solidFill>
                  <a:schemeClr val="bg1"/>
                </a:solidFill>
                <a:round/>
                <a:headEnd type="none" w="med" len="lg"/>
                <a:tailEnd type="stealth" w="med" len="lg"/>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lstStyle/>
              <a:p>
                <a:endParaRPr lang="en-US"/>
              </a:p>
            </p:txBody>
          </p:sp>
        </p:grpSp>
        <p:sp>
          <p:nvSpPr>
            <p:cNvPr id="11" name="Line 15"/>
            <p:cNvSpPr>
              <a:spLocks noChangeShapeType="1"/>
            </p:cNvSpPr>
            <p:nvPr/>
          </p:nvSpPr>
          <p:spPr bwMode="auto">
            <a:xfrm>
              <a:off x="4200525" y="2909888"/>
              <a:ext cx="0" cy="838200"/>
            </a:xfrm>
            <a:prstGeom prst="line">
              <a:avLst/>
            </a:prstGeom>
            <a:noFill/>
            <a:ln w="25400">
              <a:solidFill>
                <a:schemeClr val="bg1"/>
              </a:solidFill>
              <a:round/>
              <a:headEnd type="none"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 name="Freeform 16" descr="Wide upward diagonal"/>
            <p:cNvSpPr>
              <a:spLocks/>
            </p:cNvSpPr>
            <p:nvPr/>
          </p:nvSpPr>
          <p:spPr bwMode="auto">
            <a:xfrm>
              <a:off x="-9525" y="4581525"/>
              <a:ext cx="8772525" cy="790575"/>
            </a:xfrm>
            <a:custGeom>
              <a:avLst/>
              <a:gdLst>
                <a:gd name="T0" fmla="*/ 6 w 5526"/>
                <a:gd name="T1" fmla="*/ 3 h 498"/>
                <a:gd name="T2" fmla="*/ 3336 w 5526"/>
                <a:gd name="T3" fmla="*/ 0 h 498"/>
                <a:gd name="T4" fmla="*/ 3762 w 5526"/>
                <a:gd name="T5" fmla="*/ 432 h 498"/>
                <a:gd name="T6" fmla="*/ 4098 w 5526"/>
                <a:gd name="T7" fmla="*/ 414 h 498"/>
                <a:gd name="T8" fmla="*/ 4656 w 5526"/>
                <a:gd name="T9" fmla="*/ 276 h 498"/>
                <a:gd name="T10" fmla="*/ 5523 w 5526"/>
                <a:gd name="T11" fmla="*/ 264 h 498"/>
                <a:gd name="T12" fmla="*/ 5526 w 5526"/>
                <a:gd name="T13" fmla="*/ 330 h 498"/>
                <a:gd name="T14" fmla="*/ 4656 w 5526"/>
                <a:gd name="T15" fmla="*/ 336 h 498"/>
                <a:gd name="T16" fmla="*/ 4110 w 5526"/>
                <a:gd name="T17" fmla="*/ 480 h 498"/>
                <a:gd name="T18" fmla="*/ 3732 w 5526"/>
                <a:gd name="T19" fmla="*/ 498 h 498"/>
                <a:gd name="T20" fmla="*/ 3300 w 5526"/>
                <a:gd name="T21" fmla="*/ 66 h 498"/>
                <a:gd name="T22" fmla="*/ 0 w 5526"/>
                <a:gd name="T23" fmla="*/ 66 h 498"/>
                <a:gd name="T24" fmla="*/ 13 w 5526"/>
                <a:gd name="T25" fmla="*/ 9 h 498"/>
                <a:gd name="T26" fmla="*/ 6 w 5526"/>
                <a:gd name="T27" fmla="*/ 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26" h="498">
                  <a:moveTo>
                    <a:pt x="6" y="3"/>
                  </a:moveTo>
                  <a:lnTo>
                    <a:pt x="3336" y="0"/>
                  </a:lnTo>
                  <a:lnTo>
                    <a:pt x="3762" y="432"/>
                  </a:lnTo>
                  <a:lnTo>
                    <a:pt x="4098" y="414"/>
                  </a:lnTo>
                  <a:lnTo>
                    <a:pt x="4656" y="276"/>
                  </a:lnTo>
                  <a:lnTo>
                    <a:pt x="5523" y="264"/>
                  </a:lnTo>
                  <a:lnTo>
                    <a:pt x="5526" y="330"/>
                  </a:lnTo>
                  <a:lnTo>
                    <a:pt x="4656" y="336"/>
                  </a:lnTo>
                  <a:lnTo>
                    <a:pt x="4110" y="480"/>
                  </a:lnTo>
                  <a:lnTo>
                    <a:pt x="3732" y="498"/>
                  </a:lnTo>
                  <a:lnTo>
                    <a:pt x="3300" y="66"/>
                  </a:lnTo>
                  <a:lnTo>
                    <a:pt x="0" y="66"/>
                  </a:lnTo>
                  <a:lnTo>
                    <a:pt x="13" y="9"/>
                  </a:lnTo>
                  <a:lnTo>
                    <a:pt x="6" y="3"/>
                  </a:lnTo>
                  <a:close/>
                </a:path>
              </a:pathLst>
            </a:custGeom>
            <a:pattFill prst="wdUpDiag">
              <a:fgClr>
                <a:schemeClr val="tx1"/>
              </a:fgClr>
              <a:bgClr>
                <a:srgbClr val="CC6600"/>
              </a:bgClr>
            </a:pattFill>
            <a:ln w="0" cap="flat" cmpd="sng">
              <a:solidFill>
                <a:srgbClr val="CC6600"/>
              </a:solidFill>
              <a:prstDash val="solid"/>
              <a:round/>
              <a:headEnd type="stealth" w="med" len="lg"/>
              <a:tailEnd type="stealth"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 name="Freeform 17"/>
            <p:cNvSpPr>
              <a:spLocks/>
            </p:cNvSpPr>
            <p:nvPr/>
          </p:nvSpPr>
          <p:spPr bwMode="auto">
            <a:xfrm>
              <a:off x="7494588" y="4972050"/>
              <a:ext cx="1262062" cy="31750"/>
            </a:xfrm>
            <a:custGeom>
              <a:avLst/>
              <a:gdLst>
                <a:gd name="T0" fmla="*/ 795 w 795"/>
                <a:gd name="T1" fmla="*/ 20 h 20"/>
                <a:gd name="T2" fmla="*/ 0 w 795"/>
                <a:gd name="T3" fmla="*/ 17 h 20"/>
                <a:gd name="T4" fmla="*/ 42 w 795"/>
                <a:gd name="T5" fmla="*/ 3 h 20"/>
                <a:gd name="T6" fmla="*/ 795 w 795"/>
                <a:gd name="T7" fmla="*/ 0 h 20"/>
                <a:gd name="T8" fmla="*/ 795 w 795"/>
                <a:gd name="T9" fmla="*/ 20 h 20"/>
              </a:gdLst>
              <a:ahLst/>
              <a:cxnLst>
                <a:cxn ang="0">
                  <a:pos x="T0" y="T1"/>
                </a:cxn>
                <a:cxn ang="0">
                  <a:pos x="T2" y="T3"/>
                </a:cxn>
                <a:cxn ang="0">
                  <a:pos x="T4" y="T5"/>
                </a:cxn>
                <a:cxn ang="0">
                  <a:pos x="T6" y="T7"/>
                </a:cxn>
                <a:cxn ang="0">
                  <a:pos x="T8" y="T9"/>
                </a:cxn>
              </a:cxnLst>
              <a:rect l="0" t="0" r="r" b="b"/>
              <a:pathLst>
                <a:path w="795" h="20">
                  <a:moveTo>
                    <a:pt x="795" y="20"/>
                  </a:moveTo>
                  <a:lnTo>
                    <a:pt x="0" y="17"/>
                  </a:lnTo>
                  <a:lnTo>
                    <a:pt x="42" y="3"/>
                  </a:lnTo>
                  <a:lnTo>
                    <a:pt x="795" y="0"/>
                  </a:lnTo>
                  <a:lnTo>
                    <a:pt x="795" y="20"/>
                  </a:lnTo>
                  <a:close/>
                </a:path>
              </a:pathLst>
            </a:custGeom>
            <a:solidFill>
              <a:schemeClr val="bg2"/>
            </a:solidFill>
            <a:ln w="0" cap="flat" cmpd="sng">
              <a:solidFill>
                <a:schemeClr val="bg2"/>
              </a:solidFill>
              <a:prstDash val="solid"/>
              <a:round/>
              <a:headEnd type="none" w="med" len="lg"/>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pic>
          <p:nvPicPr>
            <p:cNvPr id="14" name="Picture 18" descr="tree shrub decid"/>
            <p:cNvPicPr>
              <a:picLocks noChangeAspect="1" noChangeArrowheads="1"/>
            </p:cNvPicPr>
            <p:nvPr/>
          </p:nvPicPr>
          <p:blipFill>
            <a:blip r:embed="rId4" cstate="print">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b="28502"/>
            <a:stretch>
              <a:fillRect/>
            </a:stretch>
          </p:blipFill>
          <p:spPr bwMode="auto">
            <a:xfrm>
              <a:off x="3743325" y="4167188"/>
              <a:ext cx="438150" cy="430212"/>
            </a:xfrm>
            <a:prstGeom prst="rect">
              <a:avLst/>
            </a:prstGeom>
            <a:noFill/>
            <a:effectLst>
              <a:outerShdw dist="35921" dir="2700000" algn="ctr" rotWithShape="0">
                <a:srgbClr val="33CC33"/>
              </a:outerShdw>
            </a:effectLst>
            <a:extLst>
              <a:ext uri="{909E8E84-426E-40DD-AFC4-6F175D3DCCD1}">
                <a14:hiddenFill xmlns:a14="http://schemas.microsoft.com/office/drawing/2010/main">
                  <a:solidFill>
                    <a:srgbClr val="FFFFFF"/>
                  </a:solidFill>
                </a14:hiddenFill>
              </a:ext>
            </a:extLst>
          </p:spPr>
        </p:pic>
        <p:pic>
          <p:nvPicPr>
            <p:cNvPr id="15" name="Picture 19" descr="tree shrub decid"/>
            <p:cNvPicPr>
              <a:picLocks noChangeAspect="1" noChangeArrowheads="1"/>
            </p:cNvPicPr>
            <p:nvPr/>
          </p:nvPicPr>
          <p:blipFill>
            <a:blip r:embed="rId4" cstate="print">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b="28502"/>
            <a:stretch>
              <a:fillRect/>
            </a:stretch>
          </p:blipFill>
          <p:spPr bwMode="auto">
            <a:xfrm>
              <a:off x="4314825" y="4157663"/>
              <a:ext cx="438150" cy="430212"/>
            </a:xfrm>
            <a:prstGeom prst="rect">
              <a:avLst/>
            </a:prstGeom>
            <a:noFill/>
            <a:effectLst>
              <a:outerShdw dist="35921" dir="2700000" algn="ctr" rotWithShape="0">
                <a:srgbClr val="33CC33"/>
              </a:outerShdw>
            </a:effectLst>
            <a:extLst>
              <a:ext uri="{909E8E84-426E-40DD-AFC4-6F175D3DCCD1}">
                <a14:hiddenFill xmlns:a14="http://schemas.microsoft.com/office/drawing/2010/main">
                  <a:solidFill>
                    <a:srgbClr val="FFFFFF"/>
                  </a:solidFill>
                </a14:hiddenFill>
              </a:ext>
            </a:extLst>
          </p:spPr>
        </p:pic>
        <p:pic>
          <p:nvPicPr>
            <p:cNvPr id="16" name="Picture 20" descr="tree shrub decid"/>
            <p:cNvPicPr>
              <a:picLocks noChangeAspect="1" noChangeArrowheads="1"/>
            </p:cNvPicPr>
            <p:nvPr/>
          </p:nvPicPr>
          <p:blipFill>
            <a:blip r:embed="rId4" cstate="print">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b="28502"/>
            <a:stretch>
              <a:fillRect/>
            </a:stretch>
          </p:blipFill>
          <p:spPr bwMode="auto">
            <a:xfrm>
              <a:off x="4038600" y="4167188"/>
              <a:ext cx="438150" cy="430212"/>
            </a:xfrm>
            <a:prstGeom prst="rect">
              <a:avLst/>
            </a:prstGeom>
            <a:noFill/>
            <a:effectLst>
              <a:outerShdw dist="35921" dir="2700000" algn="ctr" rotWithShape="0">
                <a:srgbClr val="33CC33"/>
              </a:outerShdw>
            </a:effectLst>
            <a:extLst>
              <a:ext uri="{909E8E84-426E-40DD-AFC4-6F175D3DCCD1}">
                <a14:hiddenFill xmlns:a14="http://schemas.microsoft.com/office/drawing/2010/main">
                  <a:solidFill>
                    <a:srgbClr val="FFFFFF"/>
                  </a:solidFill>
                </a14:hiddenFill>
              </a:ext>
            </a:extLst>
          </p:spPr>
        </p:pic>
        <p:grpSp>
          <p:nvGrpSpPr>
            <p:cNvPr id="10" name="Group 21"/>
            <p:cNvGrpSpPr>
              <a:grpSpLocks/>
            </p:cNvGrpSpPr>
            <p:nvPr/>
          </p:nvGrpSpPr>
          <p:grpSpPr bwMode="auto">
            <a:xfrm>
              <a:off x="1028700" y="2763837"/>
              <a:ext cx="3152775" cy="942976"/>
              <a:chOff x="2658" y="1765"/>
              <a:chExt cx="1986" cy="594"/>
            </a:xfrm>
          </p:grpSpPr>
          <p:sp>
            <p:nvSpPr>
              <p:cNvPr id="21" name="Text Box 22"/>
              <p:cNvSpPr txBox="1">
                <a:spLocks noChangeArrowheads="1"/>
              </p:cNvSpPr>
              <p:nvPr/>
            </p:nvSpPr>
            <p:spPr bwMode="auto">
              <a:xfrm>
                <a:off x="3208" y="1765"/>
                <a:ext cx="928" cy="59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folHlink"/>
                    </a:solidFill>
                    <a:miter lim="800000"/>
                    <a:headEnd type="none" w="med" len="lg"/>
                    <a:tailEnd type="none" w="med" len="lg"/>
                  </a14:hiddenLine>
                </a:ext>
              </a:extLst>
            </p:spPr>
            <p:style>
              <a:lnRef idx="2">
                <a:schemeClr val="dk1"/>
              </a:lnRef>
              <a:fillRef idx="1">
                <a:schemeClr val="lt1"/>
              </a:fillRef>
              <a:effectRef idx="0">
                <a:schemeClr val="dk1"/>
              </a:effectRef>
              <a:fontRef idx="minor">
                <a:schemeClr val="dk1"/>
              </a:fontRef>
            </p:style>
            <p:txBody>
              <a:bodyPr wrap="none">
                <a:spAutoFit/>
              </a:bodyPr>
              <a:lstStyle/>
              <a:p>
                <a:r>
                  <a:rPr lang="en-US" altLang="en-US" sz="2800" b="1" dirty="0">
                    <a:solidFill>
                      <a:schemeClr val="bg1"/>
                    </a:solidFill>
                  </a:rPr>
                  <a:t>150 feet</a:t>
                </a:r>
              </a:p>
            </p:txBody>
          </p:sp>
          <p:sp>
            <p:nvSpPr>
              <p:cNvPr id="22" name="Freeform 23"/>
              <p:cNvSpPr>
                <a:spLocks/>
              </p:cNvSpPr>
              <p:nvPr/>
            </p:nvSpPr>
            <p:spPr bwMode="auto">
              <a:xfrm>
                <a:off x="2658" y="2052"/>
                <a:ext cx="552" cy="1"/>
              </a:xfrm>
              <a:custGeom>
                <a:avLst/>
                <a:gdLst>
                  <a:gd name="T0" fmla="*/ 552 w 552"/>
                  <a:gd name="T1" fmla="*/ 0 h 1"/>
                  <a:gd name="T2" fmla="*/ 0 w 552"/>
                  <a:gd name="T3" fmla="*/ 0 h 1"/>
                </a:gdLst>
                <a:ahLst/>
                <a:cxnLst>
                  <a:cxn ang="0">
                    <a:pos x="T0" y="T1"/>
                  </a:cxn>
                  <a:cxn ang="0">
                    <a:pos x="T2" y="T3"/>
                  </a:cxn>
                </a:cxnLst>
                <a:rect l="0" t="0" r="r" b="b"/>
                <a:pathLst>
                  <a:path w="552" h="1">
                    <a:moveTo>
                      <a:pt x="552" y="0"/>
                    </a:moveTo>
                    <a:lnTo>
                      <a:pt x="0" y="0"/>
                    </a:lnTo>
                  </a:path>
                </a:pathLst>
              </a:custGeom>
              <a:noFill/>
              <a:ln w="25400" cap="flat" cmpd="sng">
                <a:solidFill>
                  <a:schemeClr val="bg1"/>
                </a:solidFill>
                <a:prstDash val="solid"/>
                <a:round/>
                <a:headEnd type="none" w="med" len="lg"/>
                <a:tailEnd type="stealth" w="med" len="lg"/>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23" name="Freeform 24"/>
              <p:cNvSpPr>
                <a:spLocks/>
              </p:cNvSpPr>
              <p:nvPr/>
            </p:nvSpPr>
            <p:spPr bwMode="auto">
              <a:xfrm>
                <a:off x="4140" y="2028"/>
                <a:ext cx="504" cy="1"/>
              </a:xfrm>
              <a:custGeom>
                <a:avLst/>
                <a:gdLst>
                  <a:gd name="T0" fmla="*/ 0 w 504"/>
                  <a:gd name="T1" fmla="*/ 0 h 1"/>
                  <a:gd name="T2" fmla="*/ 504 w 504"/>
                  <a:gd name="T3" fmla="*/ 0 h 1"/>
                </a:gdLst>
                <a:ahLst/>
                <a:cxnLst>
                  <a:cxn ang="0">
                    <a:pos x="T0" y="T1"/>
                  </a:cxn>
                  <a:cxn ang="0">
                    <a:pos x="T2" y="T3"/>
                  </a:cxn>
                </a:cxnLst>
                <a:rect l="0" t="0" r="r" b="b"/>
                <a:pathLst>
                  <a:path w="504" h="1">
                    <a:moveTo>
                      <a:pt x="0" y="0"/>
                    </a:moveTo>
                    <a:lnTo>
                      <a:pt x="504" y="0"/>
                    </a:lnTo>
                  </a:path>
                </a:pathLst>
              </a:custGeom>
              <a:noFill/>
              <a:ln w="25400">
                <a:solidFill>
                  <a:schemeClr val="bg1"/>
                </a:solidFill>
                <a:round/>
                <a:headEnd type="none" w="med" len="lg"/>
                <a:tailEnd type="stealth" w="med" len="lg"/>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lstStyle/>
              <a:p>
                <a:endParaRPr lang="en-US"/>
              </a:p>
            </p:txBody>
          </p:sp>
        </p:grpSp>
        <p:sp>
          <p:nvSpPr>
            <p:cNvPr id="18" name="Text Box 25"/>
            <p:cNvSpPr txBox="1">
              <a:spLocks noChangeArrowheads="1"/>
            </p:cNvSpPr>
            <p:nvPr/>
          </p:nvSpPr>
          <p:spPr bwMode="auto">
            <a:xfrm>
              <a:off x="3382963" y="2211389"/>
              <a:ext cx="874881" cy="665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none">
              <a:spAutoFit/>
            </a:bodyPr>
            <a:lstStyle/>
            <a:p>
              <a:r>
                <a:rPr lang="en-US" altLang="en-US" b="1" dirty="0">
                  <a:solidFill>
                    <a:schemeClr val="bg1"/>
                  </a:solidFill>
                </a:rPr>
                <a:t>Shrubs</a:t>
              </a:r>
            </a:p>
          </p:txBody>
        </p:sp>
        <p:sp>
          <p:nvSpPr>
            <p:cNvPr id="19" name="Text Box 26"/>
            <p:cNvSpPr txBox="1">
              <a:spLocks noChangeArrowheads="1"/>
            </p:cNvSpPr>
            <p:nvPr/>
          </p:nvSpPr>
          <p:spPr bwMode="auto">
            <a:xfrm>
              <a:off x="392113" y="1939132"/>
              <a:ext cx="824148" cy="665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n-US" altLang="en-US" b="1" dirty="0">
                  <a:solidFill>
                    <a:schemeClr val="bg1"/>
                  </a:solidFill>
                </a:rPr>
                <a:t>Trees</a:t>
              </a:r>
            </a:p>
          </p:txBody>
        </p:sp>
        <p:sp>
          <p:nvSpPr>
            <p:cNvPr id="20" name="Freeform 27"/>
            <p:cNvSpPr>
              <a:spLocks/>
            </p:cNvSpPr>
            <p:nvPr/>
          </p:nvSpPr>
          <p:spPr bwMode="auto">
            <a:xfrm>
              <a:off x="1016000" y="2488407"/>
              <a:ext cx="1588" cy="623887"/>
            </a:xfrm>
            <a:custGeom>
              <a:avLst/>
              <a:gdLst>
                <a:gd name="T0" fmla="*/ 0 w 1"/>
                <a:gd name="T1" fmla="*/ 0 h 393"/>
                <a:gd name="T2" fmla="*/ 0 w 1"/>
                <a:gd name="T3" fmla="*/ 393 h 393"/>
              </a:gdLst>
              <a:ahLst/>
              <a:cxnLst>
                <a:cxn ang="0">
                  <a:pos x="T0" y="T1"/>
                </a:cxn>
                <a:cxn ang="0">
                  <a:pos x="T2" y="T3"/>
                </a:cxn>
              </a:cxnLst>
              <a:rect l="0" t="0" r="r" b="b"/>
              <a:pathLst>
                <a:path w="1" h="393">
                  <a:moveTo>
                    <a:pt x="0" y="0"/>
                  </a:moveTo>
                  <a:lnTo>
                    <a:pt x="0" y="393"/>
                  </a:lnTo>
                </a:path>
              </a:pathLst>
            </a:custGeom>
            <a:noFill/>
            <a:ln w="25400">
              <a:solidFill>
                <a:schemeClr val="bg1"/>
              </a:solidFill>
              <a:round/>
              <a:headEnd type="none" w="med" len="lg"/>
              <a:tailEnd type="stealth"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17" name="Group 58"/>
          <p:cNvGrpSpPr/>
          <p:nvPr/>
        </p:nvGrpSpPr>
        <p:grpSpPr>
          <a:xfrm>
            <a:off x="533400" y="1524000"/>
            <a:ext cx="8202091" cy="1981200"/>
            <a:chOff x="0" y="1306995"/>
            <a:chExt cx="9039313" cy="2541104"/>
          </a:xfrm>
        </p:grpSpPr>
        <p:grpSp>
          <p:nvGrpSpPr>
            <p:cNvPr id="30" name="Group 29"/>
            <p:cNvGrpSpPr/>
            <p:nvPr/>
          </p:nvGrpSpPr>
          <p:grpSpPr>
            <a:xfrm>
              <a:off x="503868" y="1306995"/>
              <a:ext cx="8535445" cy="2541104"/>
              <a:chOff x="546731" y="715204"/>
              <a:chExt cx="8535445" cy="4656896"/>
            </a:xfrm>
          </p:grpSpPr>
          <p:pic>
            <p:nvPicPr>
              <p:cNvPr id="31" name="Picture 2" descr="suburban mod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3863" y="3580986"/>
                <a:ext cx="676275" cy="1300981"/>
              </a:xfrm>
              <a:prstGeom prst="rect">
                <a:avLst/>
              </a:prstGeom>
              <a:noFill/>
              <a:extLst>
                <a:ext uri="{909E8E84-426E-40DD-AFC4-6F175D3DCCD1}">
                  <a14:hiddenFill xmlns:a14="http://schemas.microsoft.com/office/drawing/2010/main">
                    <a:solidFill>
                      <a:srgbClr val="FFFFFF"/>
                    </a:solidFill>
                  </a14:hiddenFill>
                </a:ext>
              </a:extLst>
            </p:spPr>
          </p:pic>
          <p:sp>
            <p:nvSpPr>
              <p:cNvPr id="32" name="Freeform 4"/>
              <p:cNvSpPr>
                <a:spLocks/>
              </p:cNvSpPr>
              <p:nvPr/>
            </p:nvSpPr>
            <p:spPr bwMode="auto">
              <a:xfrm>
                <a:off x="7891463" y="2928292"/>
                <a:ext cx="1587" cy="1904999"/>
              </a:xfrm>
              <a:custGeom>
                <a:avLst/>
                <a:gdLst>
                  <a:gd name="T0" fmla="*/ 0 w 1"/>
                  <a:gd name="T1" fmla="*/ 0 h 1200"/>
                  <a:gd name="T2" fmla="*/ 0 w 1"/>
                  <a:gd name="T3" fmla="*/ 1200 h 1200"/>
                </a:gdLst>
                <a:ahLst/>
                <a:cxnLst>
                  <a:cxn ang="0">
                    <a:pos x="T0" y="T1"/>
                  </a:cxn>
                  <a:cxn ang="0">
                    <a:pos x="T2" y="T3"/>
                  </a:cxn>
                </a:cxnLst>
                <a:rect l="0" t="0" r="r" b="b"/>
                <a:pathLst>
                  <a:path w="1" h="1200">
                    <a:moveTo>
                      <a:pt x="0" y="0"/>
                    </a:moveTo>
                    <a:lnTo>
                      <a:pt x="0" y="1200"/>
                    </a:lnTo>
                  </a:path>
                </a:pathLst>
              </a:custGeom>
              <a:noFill/>
              <a:ln w="25400" cap="flat" cmpd="sng">
                <a:solidFill>
                  <a:schemeClr val="bg1"/>
                </a:solidFill>
                <a:prstDash val="solid"/>
                <a:round/>
                <a:headEnd type="none" w="med" len="lg"/>
                <a:tailEnd type="stealth"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3" name="Text Box 5"/>
              <p:cNvSpPr txBox="1">
                <a:spLocks noChangeArrowheads="1"/>
              </p:cNvSpPr>
              <p:nvPr/>
            </p:nvSpPr>
            <p:spPr bwMode="auto">
              <a:xfrm>
                <a:off x="7205663" y="800982"/>
                <a:ext cx="1876513" cy="224267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folHlink"/>
                    </a:solidFill>
                    <a:miter lim="800000"/>
                    <a:headEnd type="none" w="med" len="lg"/>
                    <a:tailEnd type="none" w="med" len="lg"/>
                  </a14:hiddenLine>
                </a:ext>
              </a:extLst>
            </p:spPr>
            <p:style>
              <a:lnRef idx="2">
                <a:schemeClr val="dk1"/>
              </a:lnRef>
              <a:fillRef idx="1">
                <a:schemeClr val="lt1"/>
              </a:fillRef>
              <a:effectRef idx="0">
                <a:schemeClr val="dk1"/>
              </a:effectRef>
              <a:fontRef idx="minor">
                <a:schemeClr val="dk1"/>
              </a:fontRef>
            </p:style>
            <p:txBody>
              <a:bodyPr wrap="none">
                <a:spAutoFit/>
              </a:bodyPr>
              <a:lstStyle/>
              <a:p>
                <a:r>
                  <a:rPr lang="en-US" altLang="en-US" sz="2800" b="1" dirty="0">
                    <a:solidFill>
                      <a:schemeClr val="bg1"/>
                    </a:solidFill>
                  </a:rPr>
                  <a:t>Road</a:t>
                </a:r>
              </a:p>
              <a:p>
                <a:r>
                  <a:rPr lang="en-US" altLang="en-US" sz="2800" b="1" dirty="0">
                    <a:solidFill>
                      <a:schemeClr val="bg1"/>
                    </a:solidFill>
                  </a:rPr>
                  <a:t>shoulder</a:t>
                </a:r>
              </a:p>
            </p:txBody>
          </p:sp>
          <p:sp>
            <p:nvSpPr>
              <p:cNvPr id="34" name="AutoShape 6"/>
              <p:cNvSpPr>
                <a:spLocks noChangeArrowheads="1"/>
              </p:cNvSpPr>
              <p:nvPr/>
            </p:nvSpPr>
            <p:spPr bwMode="auto">
              <a:xfrm>
                <a:off x="546731" y="715204"/>
                <a:ext cx="1219200" cy="122313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r>
                  <a:rPr lang="en-US" altLang="en-US" sz="2000" dirty="0">
                    <a:solidFill>
                      <a:schemeClr val="tx1"/>
                    </a:solidFill>
                  </a:rPr>
                  <a:t>WIND</a:t>
                </a:r>
              </a:p>
            </p:txBody>
          </p:sp>
          <p:sp>
            <p:nvSpPr>
              <p:cNvPr id="38" name="Freeform 16" descr="Wide upward diagonal"/>
              <p:cNvSpPr>
                <a:spLocks/>
              </p:cNvSpPr>
              <p:nvPr/>
            </p:nvSpPr>
            <p:spPr bwMode="auto">
              <a:xfrm>
                <a:off x="3343275" y="4581525"/>
                <a:ext cx="5419725" cy="790575"/>
              </a:xfrm>
              <a:custGeom>
                <a:avLst/>
                <a:gdLst>
                  <a:gd name="T0" fmla="*/ 6 w 5526"/>
                  <a:gd name="T1" fmla="*/ 3 h 498"/>
                  <a:gd name="T2" fmla="*/ 3336 w 5526"/>
                  <a:gd name="T3" fmla="*/ 0 h 498"/>
                  <a:gd name="T4" fmla="*/ 3762 w 5526"/>
                  <a:gd name="T5" fmla="*/ 432 h 498"/>
                  <a:gd name="T6" fmla="*/ 4098 w 5526"/>
                  <a:gd name="T7" fmla="*/ 414 h 498"/>
                  <a:gd name="T8" fmla="*/ 4656 w 5526"/>
                  <a:gd name="T9" fmla="*/ 276 h 498"/>
                  <a:gd name="T10" fmla="*/ 5523 w 5526"/>
                  <a:gd name="T11" fmla="*/ 264 h 498"/>
                  <a:gd name="T12" fmla="*/ 5526 w 5526"/>
                  <a:gd name="T13" fmla="*/ 330 h 498"/>
                  <a:gd name="T14" fmla="*/ 4656 w 5526"/>
                  <a:gd name="T15" fmla="*/ 336 h 498"/>
                  <a:gd name="T16" fmla="*/ 4110 w 5526"/>
                  <a:gd name="T17" fmla="*/ 480 h 498"/>
                  <a:gd name="T18" fmla="*/ 3732 w 5526"/>
                  <a:gd name="T19" fmla="*/ 498 h 498"/>
                  <a:gd name="T20" fmla="*/ 3300 w 5526"/>
                  <a:gd name="T21" fmla="*/ 66 h 498"/>
                  <a:gd name="T22" fmla="*/ 0 w 5526"/>
                  <a:gd name="T23" fmla="*/ 66 h 498"/>
                  <a:gd name="T24" fmla="*/ 13 w 5526"/>
                  <a:gd name="T25" fmla="*/ 9 h 498"/>
                  <a:gd name="T26" fmla="*/ 6 w 5526"/>
                  <a:gd name="T27" fmla="*/ 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26" h="498">
                    <a:moveTo>
                      <a:pt x="6" y="3"/>
                    </a:moveTo>
                    <a:lnTo>
                      <a:pt x="3336" y="0"/>
                    </a:lnTo>
                    <a:lnTo>
                      <a:pt x="3762" y="432"/>
                    </a:lnTo>
                    <a:lnTo>
                      <a:pt x="4098" y="414"/>
                    </a:lnTo>
                    <a:lnTo>
                      <a:pt x="4656" y="276"/>
                    </a:lnTo>
                    <a:lnTo>
                      <a:pt x="5523" y="264"/>
                    </a:lnTo>
                    <a:lnTo>
                      <a:pt x="5526" y="330"/>
                    </a:lnTo>
                    <a:lnTo>
                      <a:pt x="4656" y="336"/>
                    </a:lnTo>
                    <a:lnTo>
                      <a:pt x="4110" y="480"/>
                    </a:lnTo>
                    <a:lnTo>
                      <a:pt x="3732" y="498"/>
                    </a:lnTo>
                    <a:lnTo>
                      <a:pt x="3300" y="66"/>
                    </a:lnTo>
                    <a:lnTo>
                      <a:pt x="0" y="66"/>
                    </a:lnTo>
                    <a:lnTo>
                      <a:pt x="13" y="9"/>
                    </a:lnTo>
                    <a:lnTo>
                      <a:pt x="6" y="3"/>
                    </a:lnTo>
                    <a:close/>
                  </a:path>
                </a:pathLst>
              </a:custGeom>
              <a:pattFill prst="wdUpDiag">
                <a:fgClr>
                  <a:schemeClr val="tx1"/>
                </a:fgClr>
                <a:bgClr>
                  <a:srgbClr val="CC6600"/>
                </a:bgClr>
              </a:pattFill>
              <a:ln w="0" cap="flat" cmpd="sng">
                <a:solidFill>
                  <a:srgbClr val="CC6600"/>
                </a:solidFill>
                <a:prstDash val="solid"/>
                <a:round/>
                <a:headEnd type="stealth" w="med" len="lg"/>
                <a:tailEnd type="stealth"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9" name="Freeform 17"/>
              <p:cNvSpPr>
                <a:spLocks/>
              </p:cNvSpPr>
              <p:nvPr/>
            </p:nvSpPr>
            <p:spPr bwMode="auto">
              <a:xfrm>
                <a:off x="7494588" y="4972050"/>
                <a:ext cx="1262062" cy="31750"/>
              </a:xfrm>
              <a:custGeom>
                <a:avLst/>
                <a:gdLst>
                  <a:gd name="T0" fmla="*/ 795 w 795"/>
                  <a:gd name="T1" fmla="*/ 20 h 20"/>
                  <a:gd name="T2" fmla="*/ 0 w 795"/>
                  <a:gd name="T3" fmla="*/ 17 h 20"/>
                  <a:gd name="T4" fmla="*/ 42 w 795"/>
                  <a:gd name="T5" fmla="*/ 3 h 20"/>
                  <a:gd name="T6" fmla="*/ 795 w 795"/>
                  <a:gd name="T7" fmla="*/ 0 h 20"/>
                  <a:gd name="T8" fmla="*/ 795 w 795"/>
                  <a:gd name="T9" fmla="*/ 20 h 20"/>
                </a:gdLst>
                <a:ahLst/>
                <a:cxnLst>
                  <a:cxn ang="0">
                    <a:pos x="T0" y="T1"/>
                  </a:cxn>
                  <a:cxn ang="0">
                    <a:pos x="T2" y="T3"/>
                  </a:cxn>
                  <a:cxn ang="0">
                    <a:pos x="T4" y="T5"/>
                  </a:cxn>
                  <a:cxn ang="0">
                    <a:pos x="T6" y="T7"/>
                  </a:cxn>
                  <a:cxn ang="0">
                    <a:pos x="T8" y="T9"/>
                  </a:cxn>
                </a:cxnLst>
                <a:rect l="0" t="0" r="r" b="b"/>
                <a:pathLst>
                  <a:path w="795" h="20">
                    <a:moveTo>
                      <a:pt x="795" y="20"/>
                    </a:moveTo>
                    <a:lnTo>
                      <a:pt x="0" y="17"/>
                    </a:lnTo>
                    <a:lnTo>
                      <a:pt x="42" y="3"/>
                    </a:lnTo>
                    <a:lnTo>
                      <a:pt x="795" y="0"/>
                    </a:lnTo>
                    <a:lnTo>
                      <a:pt x="795" y="20"/>
                    </a:lnTo>
                    <a:close/>
                  </a:path>
                </a:pathLst>
              </a:custGeom>
              <a:solidFill>
                <a:schemeClr val="bg2"/>
              </a:solidFill>
              <a:ln w="0" cap="flat" cmpd="sng">
                <a:solidFill>
                  <a:schemeClr val="bg2"/>
                </a:solidFill>
                <a:prstDash val="solid"/>
                <a:round/>
                <a:headEnd type="none" w="med" len="lg"/>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cxnSp>
          <p:nvCxnSpPr>
            <p:cNvPr id="57" name="Straight Connector 56"/>
            <p:cNvCxnSpPr/>
            <p:nvPr/>
          </p:nvCxnSpPr>
          <p:spPr>
            <a:xfrm>
              <a:off x="0" y="3429000"/>
              <a:ext cx="3358685" cy="0"/>
            </a:xfrm>
            <a:prstGeom prst="line">
              <a:avLst/>
            </a:prstGeom>
            <a:ln w="57150">
              <a:solidFill>
                <a:srgbClr val="D19350"/>
              </a:solidFill>
            </a:ln>
          </p:spPr>
          <p:style>
            <a:lnRef idx="1">
              <a:schemeClr val="accent1"/>
            </a:lnRef>
            <a:fillRef idx="0">
              <a:schemeClr val="accent1"/>
            </a:fillRef>
            <a:effectRef idx="0">
              <a:schemeClr val="accent1"/>
            </a:effectRef>
            <a:fontRef idx="minor">
              <a:schemeClr val="tx1"/>
            </a:fontRef>
          </p:style>
        </p:cxnSp>
      </p:grpSp>
      <p:sp>
        <p:nvSpPr>
          <p:cNvPr id="60" name="Text Box 25"/>
          <p:cNvSpPr txBox="1">
            <a:spLocks noChangeArrowheads="1"/>
          </p:cNvSpPr>
          <p:nvPr/>
        </p:nvSpPr>
        <p:spPr bwMode="auto">
          <a:xfrm>
            <a:off x="5334000" y="4126468"/>
            <a:ext cx="1342227"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none">
            <a:spAutoFit/>
          </a:bodyPr>
          <a:lstStyle/>
          <a:p>
            <a:r>
              <a:rPr lang="en-US" altLang="en-US" b="1" dirty="0">
                <a:solidFill>
                  <a:schemeClr val="bg1"/>
                </a:solidFill>
              </a:rPr>
              <a:t>Widen ditch</a:t>
            </a:r>
          </a:p>
        </p:txBody>
      </p:sp>
      <p:sp>
        <p:nvSpPr>
          <p:cNvPr id="40" name="Isosceles Triangle 3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5-Point Star 4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Oval 4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43" name="Picture 42"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129613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8229600" cy="889000"/>
          </a:xfrm>
        </p:spPr>
        <p:txBody>
          <a:bodyPr>
            <a:normAutofit/>
          </a:bodyPr>
          <a:lstStyle/>
          <a:p>
            <a:r>
              <a:rPr lang="en-US" sz="3200" dirty="0"/>
              <a:t>This module will contain these topics</a:t>
            </a:r>
            <a:r>
              <a:rPr lang="en-US" sz="3600" spc="-100" dirty="0"/>
              <a:t>:</a:t>
            </a:r>
          </a:p>
        </p:txBody>
      </p:sp>
      <p:sp>
        <p:nvSpPr>
          <p:cNvPr id="3" name="Content Placeholder 2"/>
          <p:cNvSpPr>
            <a:spLocks noGrp="1"/>
          </p:cNvSpPr>
          <p:nvPr>
            <p:ph idx="1"/>
          </p:nvPr>
        </p:nvSpPr>
        <p:spPr/>
        <p:txBody>
          <a:bodyPr>
            <a:normAutofit/>
          </a:bodyPr>
          <a:lstStyle/>
          <a:p>
            <a:pPr>
              <a:lnSpc>
                <a:spcPct val="100000"/>
              </a:lnSpc>
            </a:pPr>
            <a:r>
              <a:rPr lang="en-US" sz="3200" dirty="0">
                <a:latin typeface="Arial" pitchFamily="34" charset="0"/>
                <a:cs typeface="Arial" pitchFamily="34" charset="0"/>
              </a:rPr>
              <a:t>Effects of wind on snow.</a:t>
            </a:r>
          </a:p>
          <a:p>
            <a:pPr>
              <a:lnSpc>
                <a:spcPct val="100000"/>
              </a:lnSpc>
            </a:pPr>
            <a:r>
              <a:rPr lang="en-US" sz="3200" dirty="0">
                <a:latin typeface="Arial" pitchFamily="34" charset="0"/>
                <a:cs typeface="Arial" pitchFamily="34" charset="0"/>
              </a:rPr>
              <a:t>Drift control best practices.</a:t>
            </a:r>
          </a:p>
          <a:p>
            <a:pPr>
              <a:lnSpc>
                <a:spcPct val="100000"/>
              </a:lnSpc>
            </a:pPr>
            <a:r>
              <a:rPr lang="en-US" sz="3200" dirty="0">
                <a:latin typeface="Arial" pitchFamily="34" charset="0"/>
                <a:cs typeface="Arial" pitchFamily="34" charset="0"/>
              </a:rPr>
              <a:t>Selection of drift control BMP.</a:t>
            </a:r>
          </a:p>
          <a:p>
            <a:pPr>
              <a:lnSpc>
                <a:spcPct val="100000"/>
              </a:lnSpc>
            </a:pPr>
            <a:r>
              <a:rPr lang="en-US" sz="3200" dirty="0">
                <a:latin typeface="Arial" pitchFamily="34" charset="0"/>
                <a:cs typeface="Arial" pitchFamily="34" charset="0"/>
              </a:rPr>
              <a:t>Drift control case studies.</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45984282"/>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Wyo fence const 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513002"/>
            <a:ext cx="6389016" cy="42593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0"/>
            <a:ext cx="8229600" cy="1265238"/>
          </a:xfrm>
        </p:spPr>
        <p:txBody>
          <a:bodyPr>
            <a:normAutofit/>
          </a:bodyPr>
          <a:lstStyle/>
          <a:p>
            <a:r>
              <a:rPr lang="en-US" dirty="0"/>
              <a:t>Factors affecting snow fence design</a:t>
            </a:r>
          </a:p>
        </p:txBody>
      </p:sp>
      <p:sp>
        <p:nvSpPr>
          <p:cNvPr id="3" name="Content Placeholder 2"/>
          <p:cNvSpPr>
            <a:spLocks noGrp="1"/>
          </p:cNvSpPr>
          <p:nvPr>
            <p:ph idx="1"/>
          </p:nvPr>
        </p:nvSpPr>
        <p:spPr>
          <a:xfrm>
            <a:off x="304800" y="1143001"/>
            <a:ext cx="2514600" cy="2133599"/>
          </a:xfrm>
          <a:solidFill>
            <a:schemeClr val="tx2">
              <a:lumMod val="60000"/>
              <a:lumOff val="40000"/>
            </a:schemeClr>
          </a:solidFill>
          <a:ln>
            <a:solidFill>
              <a:schemeClr val="tx1"/>
            </a:solidFill>
          </a:ln>
        </p:spPr>
        <p:txBody>
          <a:bodyPr/>
          <a:lstStyle/>
          <a:p>
            <a:r>
              <a:rPr lang="en-US" dirty="0">
                <a:latin typeface="Arial" pitchFamily="34" charset="0"/>
                <a:cs typeface="Arial" pitchFamily="34" charset="0"/>
              </a:rPr>
              <a:t>Height</a:t>
            </a:r>
          </a:p>
          <a:p>
            <a:r>
              <a:rPr lang="en-US" dirty="0">
                <a:latin typeface="Arial" pitchFamily="34" charset="0"/>
                <a:cs typeface="Arial" pitchFamily="34" charset="0"/>
              </a:rPr>
              <a:t>Porosity</a:t>
            </a:r>
          </a:p>
          <a:p>
            <a:r>
              <a:rPr lang="en-US" dirty="0">
                <a:latin typeface="Arial" pitchFamily="34" charset="0"/>
                <a:cs typeface="Arial" pitchFamily="34" charset="0"/>
              </a:rPr>
              <a:t>Bottom gap</a:t>
            </a:r>
          </a:p>
          <a:p>
            <a:r>
              <a:rPr lang="en-US" dirty="0">
                <a:latin typeface="Arial" pitchFamily="34" charset="0"/>
                <a:cs typeface="Arial" pitchFamily="34" charset="0"/>
              </a:rPr>
              <a:t>Length</a:t>
            </a:r>
          </a:p>
          <a:p>
            <a:r>
              <a:rPr lang="en-US" dirty="0">
                <a:latin typeface="Arial" pitchFamily="34" charset="0"/>
                <a:cs typeface="Arial" pitchFamily="34" charset="0"/>
              </a:rPr>
              <a:t>Placement</a:t>
            </a:r>
          </a:p>
        </p:txBody>
      </p:sp>
      <p:sp>
        <p:nvSpPr>
          <p:cNvPr id="7" name="Isosceles Triangle 6"/>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9891939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rcRect t="8602"/>
          <a:stretch>
            <a:fillRect/>
          </a:stretch>
        </p:blipFill>
        <p:spPr>
          <a:xfrm>
            <a:off x="304800" y="965200"/>
            <a:ext cx="5974976" cy="4095750"/>
          </a:xfrm>
          <a:prstGeom prst="rect">
            <a:avLst/>
          </a:prstGeom>
          <a:ln>
            <a:solidFill>
              <a:schemeClr val="tx1"/>
            </a:solidFill>
          </a:ln>
        </p:spPr>
      </p:pic>
      <p:sp>
        <p:nvSpPr>
          <p:cNvPr id="2" name="Title 1"/>
          <p:cNvSpPr>
            <a:spLocks noGrp="1"/>
          </p:cNvSpPr>
          <p:nvPr>
            <p:ph type="title"/>
          </p:nvPr>
        </p:nvSpPr>
        <p:spPr>
          <a:xfrm>
            <a:off x="457200" y="76200"/>
            <a:ext cx="8229600" cy="889000"/>
          </a:xfrm>
        </p:spPr>
        <p:txBody>
          <a:bodyPr>
            <a:noAutofit/>
          </a:bodyPr>
          <a:lstStyle/>
          <a:p>
            <a:pPr>
              <a:lnSpc>
                <a:spcPts val="3300"/>
              </a:lnSpc>
            </a:pPr>
            <a:r>
              <a:rPr lang="en-US" dirty="0"/>
              <a:t>Poorly designed snow fences </a:t>
            </a:r>
            <a:br>
              <a:rPr lang="en-US" dirty="0"/>
            </a:br>
            <a:r>
              <a:rPr lang="en-US" dirty="0"/>
              <a:t>can cause problems</a:t>
            </a:r>
          </a:p>
        </p:txBody>
      </p:sp>
      <p:sp>
        <p:nvSpPr>
          <p:cNvPr id="3" name="Content Placeholder 2"/>
          <p:cNvSpPr>
            <a:spLocks noGrp="1"/>
          </p:cNvSpPr>
          <p:nvPr>
            <p:ph idx="1"/>
          </p:nvPr>
        </p:nvSpPr>
        <p:spPr>
          <a:xfrm>
            <a:off x="333080" y="4792545"/>
            <a:ext cx="6372520" cy="1752600"/>
          </a:xfrm>
          <a:solidFill>
            <a:schemeClr val="tx2">
              <a:lumMod val="60000"/>
              <a:lumOff val="40000"/>
            </a:schemeClr>
          </a:solidFill>
          <a:ln>
            <a:solidFill>
              <a:schemeClr val="tx1"/>
            </a:solidFill>
          </a:ln>
        </p:spPr>
        <p:txBody>
          <a:bodyPr>
            <a:noAutofit/>
          </a:bodyPr>
          <a:lstStyle/>
          <a:p>
            <a:pPr marL="339725" indent="-339725"/>
            <a:r>
              <a:rPr lang="en-US" sz="2000" dirty="0">
                <a:effectLst/>
                <a:latin typeface="Arial" pitchFamily="34" charset="0"/>
                <a:cs typeface="Arial" pitchFamily="34" charset="0"/>
              </a:rPr>
              <a:t>For example: if the snow fence is too close to the road, the snow will catch and drift onto the road. </a:t>
            </a:r>
          </a:p>
          <a:p>
            <a:pPr marL="339725" indent="-339725"/>
            <a:r>
              <a:rPr lang="en-US" sz="2000" dirty="0">
                <a:effectLst/>
                <a:latin typeface="Arial" pitchFamily="34" charset="0"/>
                <a:cs typeface="Arial" pitchFamily="34" charset="0"/>
              </a:rPr>
              <a:t>Use the resources below to help select correct drift control type and placement.</a:t>
            </a:r>
          </a:p>
        </p:txBody>
      </p:sp>
      <p:sp>
        <p:nvSpPr>
          <p:cNvPr id="6" name="Isosceles Triangle 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629251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Test Question:</a:t>
            </a:r>
          </a:p>
        </p:txBody>
      </p:sp>
      <p:sp>
        <p:nvSpPr>
          <p:cNvPr id="5" name="Content Placeholder 4"/>
          <p:cNvSpPr>
            <a:spLocks noGrp="1"/>
          </p:cNvSpPr>
          <p:nvPr>
            <p:ph idx="1"/>
          </p:nvPr>
        </p:nvSpPr>
        <p:spPr>
          <a:xfrm>
            <a:off x="457200" y="1193800"/>
            <a:ext cx="8229600" cy="5130800"/>
          </a:xfrm>
        </p:spPr>
        <p:txBody>
          <a:bodyPr>
            <a:normAutofit/>
          </a:bodyPr>
          <a:lstStyle/>
          <a:p>
            <a:pPr marL="0" indent="0">
              <a:buNone/>
            </a:pPr>
            <a:r>
              <a:rPr lang="en-US" sz="3600" dirty="0"/>
              <a:t>Does it matter how close to the road you place a snow fence?</a:t>
            </a:r>
          </a:p>
          <a:p>
            <a:pPr marL="0" indent="0">
              <a:buNone/>
            </a:pPr>
            <a:endParaRPr lang="en-US" sz="3600" dirty="0"/>
          </a:p>
          <a:p>
            <a:pPr marL="742950" indent="-742950">
              <a:buFont typeface="+mj-lt"/>
              <a:buAutoNum type="alphaUcPeriod"/>
            </a:pPr>
            <a:r>
              <a:rPr lang="en-US" sz="3600" dirty="0"/>
              <a:t>Yes </a:t>
            </a:r>
          </a:p>
          <a:p>
            <a:pPr marL="742950" indent="-742950">
              <a:buFont typeface="+mj-lt"/>
              <a:buAutoNum type="alphaUcPeriod"/>
            </a:pPr>
            <a:r>
              <a:rPr lang="en-US" sz="3600" dirty="0"/>
              <a:t>No </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Test Question:</a:t>
            </a:r>
          </a:p>
        </p:txBody>
      </p:sp>
      <p:sp>
        <p:nvSpPr>
          <p:cNvPr id="5" name="Content Placeholder 4"/>
          <p:cNvSpPr>
            <a:spLocks noGrp="1"/>
          </p:cNvSpPr>
          <p:nvPr>
            <p:ph idx="1"/>
          </p:nvPr>
        </p:nvSpPr>
        <p:spPr>
          <a:xfrm>
            <a:off x="457200" y="1193800"/>
            <a:ext cx="8229600" cy="5130800"/>
          </a:xfrm>
        </p:spPr>
        <p:txBody>
          <a:bodyPr>
            <a:normAutofit/>
          </a:bodyPr>
          <a:lstStyle/>
          <a:p>
            <a:pPr marL="0" indent="0">
              <a:buNone/>
            </a:pPr>
            <a:r>
              <a:rPr lang="en-US" sz="3600" dirty="0"/>
              <a:t>Does it matter how close to the road you place a snow fence?</a:t>
            </a:r>
          </a:p>
          <a:p>
            <a:pPr marL="0" indent="0">
              <a:buNone/>
            </a:pPr>
            <a:endParaRPr lang="en-US" sz="3600" dirty="0">
              <a:solidFill>
                <a:srgbClr val="FFFF00"/>
              </a:solidFill>
            </a:endParaRPr>
          </a:p>
          <a:p>
            <a:pPr marL="742950" indent="-742950">
              <a:buFont typeface="+mj-lt"/>
              <a:buAutoNum type="alphaUcPeriod"/>
            </a:pPr>
            <a:r>
              <a:rPr lang="en-US" sz="3600" dirty="0">
                <a:solidFill>
                  <a:srgbClr val="FFFF00"/>
                </a:solidFill>
              </a:rPr>
              <a:t>Yes </a:t>
            </a:r>
            <a:endParaRPr lang="en-US" sz="3600" dirty="0">
              <a:solidFill>
                <a:schemeClr val="accent1">
                  <a:lumMod val="75000"/>
                </a:schemeClr>
              </a:solidFill>
            </a:endParaRPr>
          </a:p>
          <a:p>
            <a:pPr marL="742950" indent="-742950">
              <a:buFont typeface="+mj-lt"/>
              <a:buAutoNum type="alphaUcPeriod"/>
            </a:pPr>
            <a:r>
              <a:rPr lang="en-US" sz="3600" dirty="0">
                <a:solidFill>
                  <a:schemeClr val="accent1">
                    <a:lumMod val="75000"/>
                  </a:schemeClr>
                </a:solidFill>
              </a:rPr>
              <a:t>No </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33400" y="5638800"/>
            <a:ext cx="6172200"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053"/>
            <a:ext cx="8229600" cy="1143000"/>
          </a:xfrm>
        </p:spPr>
        <p:txBody>
          <a:bodyPr>
            <a:normAutofit/>
          </a:bodyPr>
          <a:lstStyle/>
          <a:p>
            <a:r>
              <a:rPr lang="en-US" dirty="0"/>
              <a:t>Help is available</a:t>
            </a:r>
          </a:p>
        </p:txBody>
      </p:sp>
      <p:pic>
        <p:nvPicPr>
          <p:cNvPr id="4" name="Picture 3"/>
          <p:cNvPicPr>
            <a:picLocks noChangeAspect="1"/>
          </p:cNvPicPr>
          <p:nvPr/>
        </p:nvPicPr>
        <p:blipFill rotWithShape="1">
          <a:blip r:embed="rId3" cstate="print"/>
          <a:srcRect t="25913" r="37931"/>
          <a:stretch/>
        </p:blipFill>
        <p:spPr>
          <a:xfrm>
            <a:off x="990600" y="1143000"/>
            <a:ext cx="5265832" cy="4343400"/>
          </a:xfrm>
          <a:prstGeom prst="rect">
            <a:avLst/>
          </a:prstGeom>
          <a:ln>
            <a:solidFill>
              <a:schemeClr val="tx1"/>
            </a:solidFill>
          </a:ln>
        </p:spPr>
      </p:pic>
      <p:sp>
        <p:nvSpPr>
          <p:cNvPr id="5" name="TextBox 4"/>
          <p:cNvSpPr txBox="1"/>
          <p:nvPr/>
        </p:nvSpPr>
        <p:spPr>
          <a:xfrm>
            <a:off x="685800" y="5562600"/>
            <a:ext cx="6781800"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hlinkClick r:id="rId4"/>
              </a:rPr>
              <a:t>snowcontroltools.umn.edu</a:t>
            </a:r>
            <a:endPar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Isosceles Triangle 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5506632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33400" y="5638800"/>
            <a:ext cx="6172200"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50143"/>
            <a:ext cx="8229600" cy="889000"/>
          </a:xfrm>
        </p:spPr>
        <p:txBody>
          <a:bodyPr>
            <a:normAutofit/>
          </a:bodyPr>
          <a:lstStyle/>
          <a:p>
            <a:r>
              <a:rPr lang="en-US" dirty="0"/>
              <a:t>How to maximize your investment</a:t>
            </a:r>
          </a:p>
        </p:txBody>
      </p:sp>
      <p:pic>
        <p:nvPicPr>
          <p:cNvPr id="4" name="Picture 3"/>
          <p:cNvPicPr>
            <a:picLocks noChangeAspect="1"/>
          </p:cNvPicPr>
          <p:nvPr/>
        </p:nvPicPr>
        <p:blipFill rotWithShape="1">
          <a:blip r:embed="rId3" cstate="print"/>
          <a:srcRect t="39284" r="29420"/>
          <a:stretch/>
        </p:blipFill>
        <p:spPr>
          <a:xfrm>
            <a:off x="304800" y="2171700"/>
            <a:ext cx="8326962" cy="3200400"/>
          </a:xfrm>
          <a:prstGeom prst="rect">
            <a:avLst/>
          </a:prstGeom>
          <a:ln>
            <a:solidFill>
              <a:schemeClr val="tx1"/>
            </a:solidFill>
          </a:ln>
        </p:spPr>
      </p:pic>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2" name="TextBox 11"/>
          <p:cNvSpPr txBox="1"/>
          <p:nvPr/>
        </p:nvSpPr>
        <p:spPr>
          <a:xfrm>
            <a:off x="685800" y="5562600"/>
            <a:ext cx="6781800"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hlinkClick r:id="rId5"/>
              </a:rPr>
              <a:t>snowcontroltools.umn.edu</a:t>
            </a:r>
            <a:endPar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3795688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srcRect l="50327" b="47653"/>
          <a:stretch/>
        </p:blipFill>
        <p:spPr>
          <a:xfrm>
            <a:off x="685800" y="1425087"/>
            <a:ext cx="7315200" cy="3726351"/>
          </a:xfrm>
          <a:prstGeom prst="rect">
            <a:avLst/>
          </a:prstGeom>
          <a:ln>
            <a:solidFill>
              <a:schemeClr val="tx1"/>
            </a:solidFill>
          </a:ln>
        </p:spPr>
      </p:pic>
      <p:sp>
        <p:nvSpPr>
          <p:cNvPr id="2" name="Title 1"/>
          <p:cNvSpPr>
            <a:spLocks noGrp="1"/>
          </p:cNvSpPr>
          <p:nvPr>
            <p:ph type="title"/>
          </p:nvPr>
        </p:nvSpPr>
        <p:spPr>
          <a:xfrm>
            <a:off x="304800" y="5151438"/>
            <a:ext cx="6858000" cy="1477962"/>
          </a:xfrm>
        </p:spPr>
        <p:txBody>
          <a:bodyPr>
            <a:noAutofit/>
          </a:bodyPr>
          <a:lstStyle/>
          <a:p>
            <a:r>
              <a:rPr lang="en-US" sz="2800" dirty="0">
                <a:latin typeface="Arial" pitchFamily="34" charset="0"/>
                <a:cs typeface="Arial" pitchFamily="34" charset="0"/>
              </a:rPr>
              <a:t>Enter road and maintenance details and find out the cost and benefits of each drift control option.</a:t>
            </a:r>
          </a:p>
        </p:txBody>
      </p:sp>
      <p:sp>
        <p:nvSpPr>
          <p:cNvPr id="7" name="TextBox 6"/>
          <p:cNvSpPr txBox="1"/>
          <p:nvPr/>
        </p:nvSpPr>
        <p:spPr>
          <a:xfrm>
            <a:off x="304800" y="201181"/>
            <a:ext cx="5867400"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rPr>
              <a:t>Cost benefit tool</a:t>
            </a:r>
          </a:p>
        </p:txBody>
      </p:sp>
      <p:sp>
        <p:nvSpPr>
          <p:cNvPr id="8" name="TextBox 7"/>
          <p:cNvSpPr txBox="1"/>
          <p:nvPr/>
        </p:nvSpPr>
        <p:spPr>
          <a:xfrm>
            <a:off x="1981200" y="3505200"/>
            <a:ext cx="1524000" cy="646331"/>
          </a:xfrm>
          <a:prstGeom prst="rect">
            <a:avLst/>
          </a:prstGeom>
          <a:noFill/>
        </p:spPr>
        <p:txBody>
          <a:bodyPr wrap="square" rtlCol="0">
            <a:spAutoFit/>
          </a:bodyPr>
          <a:lstStyle/>
          <a:p>
            <a:r>
              <a:rPr lang="en-US" sz="3600" dirty="0">
                <a:solidFill>
                  <a:srgbClr val="C00000"/>
                </a:solidFill>
              </a:rPr>
              <a:t>COST</a:t>
            </a:r>
          </a:p>
        </p:txBody>
      </p:sp>
      <p:sp>
        <p:nvSpPr>
          <p:cNvPr id="9" name="TextBox 8"/>
          <p:cNvSpPr txBox="1"/>
          <p:nvPr/>
        </p:nvSpPr>
        <p:spPr>
          <a:xfrm>
            <a:off x="6172200" y="3505200"/>
            <a:ext cx="1524000" cy="646331"/>
          </a:xfrm>
          <a:prstGeom prst="rect">
            <a:avLst/>
          </a:prstGeom>
          <a:noFill/>
        </p:spPr>
        <p:txBody>
          <a:bodyPr wrap="square" rtlCol="0">
            <a:spAutoFit/>
          </a:bodyPr>
          <a:lstStyle/>
          <a:p>
            <a:r>
              <a:rPr lang="en-US" sz="3600" dirty="0">
                <a:solidFill>
                  <a:srgbClr val="0070C0"/>
                </a:solidFill>
              </a:rPr>
              <a:t>Benefit</a:t>
            </a:r>
          </a:p>
        </p:txBody>
      </p:sp>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7723866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p:txBody>
          <a:bodyPr/>
          <a:lstStyle/>
          <a:p>
            <a:pPr>
              <a:buNone/>
            </a:pPr>
            <a:r>
              <a:rPr lang="en-US" dirty="0"/>
              <a:t>True or false:  cost is never a consideration when determining the proper method for drift control.</a:t>
            </a:r>
          </a:p>
          <a:p>
            <a:pPr>
              <a:buNone/>
            </a:pPr>
            <a:endParaRPr lang="en-US" dirty="0"/>
          </a:p>
          <a:p>
            <a:pPr marL="514350" indent="-514350">
              <a:buAutoNum type="alphaUcPeriod"/>
            </a:pPr>
            <a:r>
              <a:rPr lang="en-US" dirty="0"/>
              <a:t>True</a:t>
            </a:r>
          </a:p>
          <a:p>
            <a:pPr marL="514350" indent="-514350">
              <a:buAutoNum type="alphaUcPeriod"/>
            </a:pPr>
            <a:r>
              <a:rPr lang="en-US" dirty="0"/>
              <a:t>False</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p:txBody>
          <a:bodyPr/>
          <a:lstStyle/>
          <a:p>
            <a:pPr>
              <a:buNone/>
            </a:pPr>
            <a:r>
              <a:rPr lang="en-US" dirty="0"/>
              <a:t>True or false:  cost is never a consideration when determining the proper method for drift control.</a:t>
            </a:r>
          </a:p>
          <a:p>
            <a:pPr>
              <a:buNone/>
            </a:pPr>
            <a:endParaRPr lang="en-US" dirty="0"/>
          </a:p>
          <a:p>
            <a:pPr marL="514350" indent="-514350">
              <a:buAutoNum type="alphaUcPeriod"/>
            </a:pPr>
            <a:r>
              <a:rPr lang="en-US" dirty="0">
                <a:solidFill>
                  <a:schemeClr val="accent1">
                    <a:lumMod val="75000"/>
                  </a:schemeClr>
                </a:solidFill>
              </a:rPr>
              <a:t>True</a:t>
            </a:r>
            <a:endParaRPr lang="en-US" dirty="0">
              <a:solidFill>
                <a:srgbClr val="FFFF00"/>
              </a:solidFill>
            </a:endParaRPr>
          </a:p>
          <a:p>
            <a:pPr marL="514350" indent="-514350">
              <a:buAutoNum type="alphaUcPeriod"/>
            </a:pPr>
            <a:r>
              <a:rPr lang="en-US" dirty="0">
                <a:solidFill>
                  <a:srgbClr val="FFFF00"/>
                </a:solidFill>
              </a:rPr>
              <a:t>False</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 y="0"/>
            <a:ext cx="8229600" cy="889000"/>
          </a:xfrm>
        </p:spPr>
        <p:txBody>
          <a:bodyPr/>
          <a:lstStyle/>
          <a:p>
            <a:r>
              <a:rPr lang="en-US" dirty="0">
                <a:solidFill>
                  <a:srgbClr val="FF8F29"/>
                </a:solidFill>
              </a:rPr>
              <a:t>Importance of Record Keeping</a:t>
            </a:r>
          </a:p>
        </p:txBody>
      </p:sp>
      <p:sp>
        <p:nvSpPr>
          <p:cNvPr id="3" name="Content Placeholder 2"/>
          <p:cNvSpPr>
            <a:spLocks noGrp="1"/>
          </p:cNvSpPr>
          <p:nvPr>
            <p:ph idx="1"/>
          </p:nvPr>
        </p:nvSpPr>
        <p:spPr>
          <a:xfrm>
            <a:off x="-21336" y="1143000"/>
            <a:ext cx="5739619" cy="3810000"/>
          </a:xfrm>
        </p:spPr>
        <p:txBody>
          <a:bodyPr>
            <a:noAutofit/>
          </a:bodyPr>
          <a:lstStyle/>
          <a:p>
            <a:pPr>
              <a:lnSpc>
                <a:spcPct val="120000"/>
              </a:lnSpc>
              <a:spcBef>
                <a:spcPts val="1200"/>
              </a:spcBef>
              <a:spcAft>
                <a:spcPts val="1200"/>
              </a:spcAft>
            </a:pPr>
            <a:r>
              <a:rPr lang="en-US" dirty="0"/>
              <a:t>Keep records of drift locations, frequency, treatments and effectiveness.</a:t>
            </a:r>
          </a:p>
          <a:p>
            <a:pPr>
              <a:lnSpc>
                <a:spcPct val="120000"/>
              </a:lnSpc>
              <a:spcBef>
                <a:spcPts val="1200"/>
              </a:spcBef>
              <a:spcAft>
                <a:spcPts val="1200"/>
              </a:spcAft>
            </a:pPr>
            <a:r>
              <a:rPr lang="en-US" dirty="0"/>
              <a:t>This helps you know where danger areas occur, and shows where efficiency can be improved.</a:t>
            </a:r>
          </a:p>
          <a:p>
            <a:pPr>
              <a:lnSpc>
                <a:spcPct val="120000"/>
              </a:lnSpc>
              <a:spcBef>
                <a:spcPts val="1200"/>
              </a:spcBef>
              <a:spcAft>
                <a:spcPts val="1200"/>
              </a:spcAft>
            </a:pPr>
            <a:r>
              <a:rPr lang="en-US" dirty="0"/>
              <a:t>Helps with planning for future incidents, and helps protect you from claims.</a:t>
            </a:r>
            <a:endParaRPr lang="en-US" sz="3200" dirty="0"/>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18283" y="1364637"/>
            <a:ext cx="2892317" cy="4335089"/>
          </a:xfrm>
          <a:prstGeom prst="rect">
            <a:avLst/>
          </a:prstGeom>
        </p:spPr>
      </p:pic>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840865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l="11309" r="33418" b="26149"/>
          <a:stretch/>
        </p:blipFill>
        <p:spPr>
          <a:xfrm>
            <a:off x="884035" y="1144571"/>
            <a:ext cx="6335184" cy="4761307"/>
          </a:xfrm>
          <a:prstGeom prst="rect">
            <a:avLst/>
          </a:prstGeom>
          <a:ln>
            <a:solidFill>
              <a:schemeClr val="tx1"/>
            </a:solidFill>
          </a:ln>
        </p:spPr>
      </p:pic>
      <p:sp>
        <p:nvSpPr>
          <p:cNvPr id="2" name="Title 1"/>
          <p:cNvSpPr>
            <a:spLocks noGrp="1"/>
          </p:cNvSpPr>
          <p:nvPr>
            <p:ph type="title"/>
          </p:nvPr>
        </p:nvSpPr>
        <p:spPr>
          <a:xfrm>
            <a:off x="0" y="76200"/>
            <a:ext cx="8763000" cy="1143000"/>
          </a:xfrm>
        </p:spPr>
        <p:txBody>
          <a:bodyPr>
            <a:normAutofit/>
          </a:bodyPr>
          <a:lstStyle/>
          <a:p>
            <a:r>
              <a:rPr lang="en-US" sz="3200" dirty="0"/>
              <a:t>Controlling drifting snow is important to:</a:t>
            </a:r>
          </a:p>
        </p:txBody>
      </p:sp>
      <p:sp>
        <p:nvSpPr>
          <p:cNvPr id="3" name="Content Placeholder 2"/>
          <p:cNvSpPr>
            <a:spLocks noGrp="1"/>
          </p:cNvSpPr>
          <p:nvPr>
            <p:ph idx="1"/>
          </p:nvPr>
        </p:nvSpPr>
        <p:spPr>
          <a:xfrm>
            <a:off x="914400" y="1219200"/>
            <a:ext cx="6629400" cy="4800600"/>
          </a:xfrm>
        </p:spPr>
        <p:txBody>
          <a:bodyPr>
            <a:normAutofit/>
          </a:bodyPr>
          <a:lstStyle/>
          <a:p>
            <a:pPr>
              <a:lnSpc>
                <a:spcPts val="3300"/>
              </a:lnSpc>
            </a:pPr>
            <a:r>
              <a:rPr lang="en-US" sz="3200" b="1" dirty="0">
                <a:solidFill>
                  <a:schemeClr val="bg1"/>
                </a:solidFill>
                <a:effectLst/>
                <a:latin typeface="Arial" pitchFamily="34" charset="0"/>
                <a:cs typeface="Arial" pitchFamily="34" charset="0"/>
              </a:rPr>
              <a:t>Reduce maintenance costs.</a:t>
            </a:r>
          </a:p>
          <a:p>
            <a:pPr>
              <a:lnSpc>
                <a:spcPts val="3300"/>
              </a:lnSpc>
            </a:pPr>
            <a:r>
              <a:rPr lang="en-US" sz="3200" b="1" dirty="0">
                <a:solidFill>
                  <a:schemeClr val="bg1"/>
                </a:solidFill>
                <a:effectLst/>
                <a:latin typeface="Arial" pitchFamily="34" charset="0"/>
                <a:cs typeface="Arial" pitchFamily="34" charset="0"/>
              </a:rPr>
              <a:t>Reduce closure times.</a:t>
            </a:r>
          </a:p>
          <a:p>
            <a:pPr>
              <a:lnSpc>
                <a:spcPts val="3300"/>
              </a:lnSpc>
            </a:pPr>
            <a:r>
              <a:rPr lang="en-US" sz="3200" b="1" dirty="0">
                <a:solidFill>
                  <a:schemeClr val="bg1"/>
                </a:solidFill>
                <a:effectLst/>
                <a:latin typeface="Arial" pitchFamily="34" charset="0"/>
                <a:cs typeface="Arial" pitchFamily="34" charset="0"/>
              </a:rPr>
              <a:t>Increase visibility.</a:t>
            </a:r>
          </a:p>
          <a:p>
            <a:pPr>
              <a:lnSpc>
                <a:spcPts val="3300"/>
              </a:lnSpc>
            </a:pPr>
            <a:r>
              <a:rPr lang="en-US" sz="3200" b="1" dirty="0">
                <a:solidFill>
                  <a:schemeClr val="bg1"/>
                </a:solidFill>
                <a:effectLst/>
                <a:latin typeface="Arial" pitchFamily="34" charset="0"/>
                <a:cs typeface="Arial" pitchFamily="34" charset="0"/>
              </a:rPr>
              <a:t>Decrease crash incidences.</a:t>
            </a:r>
          </a:p>
          <a:p>
            <a:pPr>
              <a:lnSpc>
                <a:spcPts val="3300"/>
              </a:lnSpc>
            </a:pPr>
            <a:r>
              <a:rPr lang="en-US" sz="3200" b="1" dirty="0">
                <a:solidFill>
                  <a:schemeClr val="bg1"/>
                </a:solidFill>
                <a:effectLst/>
                <a:latin typeface="Arial" pitchFamily="34" charset="0"/>
                <a:cs typeface="Arial" pitchFamily="34" charset="0"/>
              </a:rPr>
              <a:t>Reduce road icing.</a:t>
            </a:r>
          </a:p>
        </p:txBody>
      </p:sp>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11197392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467600" cy="762000"/>
          </a:xfrm>
        </p:spPr>
        <p:txBody>
          <a:bodyPr/>
          <a:lstStyle/>
          <a:p>
            <a:r>
              <a:rPr lang="en-US" dirty="0"/>
              <a:t>Record Keeping</a:t>
            </a:r>
          </a:p>
        </p:txBody>
      </p:sp>
      <p:sp>
        <p:nvSpPr>
          <p:cNvPr id="6" name="Rectangle 5"/>
          <p:cNvSpPr/>
          <p:nvPr/>
        </p:nvSpPr>
        <p:spPr>
          <a:xfrm>
            <a:off x="228600" y="1295400"/>
            <a:ext cx="8153400" cy="1938992"/>
          </a:xfrm>
          <a:prstGeom prst="rect">
            <a:avLst/>
          </a:prstGeom>
        </p:spPr>
        <p:txBody>
          <a:bodyPr wrap="square">
            <a:spAutoFit/>
          </a:bodyPr>
          <a:lstStyle/>
          <a:p>
            <a:pPr>
              <a:lnSpc>
                <a:spcPct val="100000"/>
              </a:lnSpc>
            </a:pPr>
            <a:r>
              <a:rPr lang="en-US" sz="4000" dirty="0">
                <a:solidFill>
                  <a:schemeClr val="bg1"/>
                </a:solidFill>
              </a:rPr>
              <a:t>Keeping good records helps</a:t>
            </a:r>
          </a:p>
          <a:p>
            <a:pPr>
              <a:lnSpc>
                <a:spcPct val="100000"/>
              </a:lnSpc>
            </a:pPr>
            <a:endParaRPr lang="en-US" sz="4000" dirty="0">
              <a:solidFill>
                <a:schemeClr val="bg1"/>
              </a:solidFill>
            </a:endParaRPr>
          </a:p>
          <a:p>
            <a:pPr>
              <a:lnSpc>
                <a:spcPct val="100000"/>
              </a:lnSpc>
            </a:pPr>
            <a:r>
              <a:rPr lang="en-US" sz="4000" dirty="0">
                <a:solidFill>
                  <a:schemeClr val="bg1"/>
                </a:solidFill>
              </a:rPr>
              <a:t> </a:t>
            </a:r>
          </a:p>
        </p:txBody>
      </p:sp>
      <p:sp>
        <p:nvSpPr>
          <p:cNvPr id="7" name="Isosceles Triangle 6"/>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
        <p:nvSpPr>
          <p:cNvPr id="8" name="Rectangle 7"/>
          <p:cNvSpPr/>
          <p:nvPr/>
        </p:nvSpPr>
        <p:spPr>
          <a:xfrm>
            <a:off x="228600" y="2230737"/>
            <a:ext cx="8125206" cy="3477875"/>
          </a:xfrm>
          <a:prstGeom prst="rect">
            <a:avLst/>
          </a:prstGeom>
        </p:spPr>
        <p:txBody>
          <a:bodyPr wrap="square">
            <a:spAutoFit/>
          </a:bodyPr>
          <a:lstStyle/>
          <a:p>
            <a:pPr marL="285750" indent="-285750">
              <a:lnSpc>
                <a:spcPct val="100000"/>
              </a:lnSpc>
              <a:buFont typeface="Arial" panose="020B0604020202020204" pitchFamily="34" charset="0"/>
              <a:buChar char="•"/>
            </a:pPr>
            <a:r>
              <a:rPr lang="en-US" sz="3600" dirty="0">
                <a:solidFill>
                  <a:schemeClr val="bg1"/>
                </a:solidFill>
              </a:rPr>
              <a:t>Demonstrate how goals are met.</a:t>
            </a:r>
          </a:p>
          <a:p>
            <a:pPr marL="171450" indent="-1714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3600" dirty="0">
                <a:solidFill>
                  <a:schemeClr val="bg1"/>
                </a:solidFill>
              </a:rPr>
              <a:t>Demonstrates that you are following policy.</a:t>
            </a:r>
          </a:p>
          <a:p>
            <a:pPr marL="285750" indent="-2857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3600" dirty="0">
                <a:solidFill>
                  <a:schemeClr val="bg1"/>
                </a:solidFill>
              </a:rPr>
              <a:t>Identify ways to improve and change your approach.</a:t>
            </a: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655455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lstStyle/>
          <a:p>
            <a:r>
              <a:rPr lang="en-US" dirty="0"/>
              <a:t>You have the tools!</a:t>
            </a:r>
          </a:p>
        </p:txBody>
      </p:sp>
      <p:sp>
        <p:nvSpPr>
          <p:cNvPr id="3" name="Content Placeholder 2"/>
          <p:cNvSpPr>
            <a:spLocks noGrp="1"/>
          </p:cNvSpPr>
          <p:nvPr>
            <p:ph idx="1"/>
          </p:nvPr>
        </p:nvSpPr>
        <p:spPr>
          <a:xfrm>
            <a:off x="457200" y="1600200"/>
            <a:ext cx="4267200" cy="4525963"/>
          </a:xfrm>
        </p:spPr>
        <p:txBody>
          <a:bodyPr>
            <a:normAutofit/>
          </a:bodyPr>
          <a:lstStyle/>
          <a:p>
            <a:r>
              <a:rPr lang="en-US" sz="3200" dirty="0">
                <a:latin typeface="Arial" pitchFamily="34" charset="0"/>
                <a:cs typeface="Arial" pitchFamily="34" charset="0"/>
              </a:rPr>
              <a:t>Know your options.</a:t>
            </a:r>
          </a:p>
          <a:p>
            <a:endParaRPr lang="en-US" sz="3200" dirty="0">
              <a:latin typeface="Arial" pitchFamily="34" charset="0"/>
              <a:cs typeface="Arial" pitchFamily="34" charset="0"/>
            </a:endParaRPr>
          </a:p>
          <a:p>
            <a:r>
              <a:rPr lang="en-US" sz="3200" dirty="0">
                <a:latin typeface="Arial" pitchFamily="34" charset="0"/>
                <a:cs typeface="Arial" pitchFamily="34" charset="0"/>
              </a:rPr>
              <a:t>Examine your area.</a:t>
            </a:r>
          </a:p>
          <a:p>
            <a:endParaRPr lang="en-US" sz="3200" dirty="0">
              <a:latin typeface="Arial" pitchFamily="34" charset="0"/>
              <a:cs typeface="Arial" pitchFamily="34" charset="0"/>
            </a:endParaRPr>
          </a:p>
          <a:p>
            <a:r>
              <a:rPr lang="en-US" sz="3200" dirty="0">
                <a:latin typeface="Arial" pitchFamily="34" charset="0"/>
                <a:cs typeface="Arial" pitchFamily="34" charset="0"/>
              </a:rPr>
              <a:t>Choose what works best for you.</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1371600"/>
            <a:ext cx="3667003" cy="3794329"/>
          </a:xfrm>
          <a:prstGeom prst="rect">
            <a:avLst/>
          </a:prstGeom>
        </p:spPr>
      </p:pic>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5186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800600" y="5919250"/>
            <a:ext cx="2442972" cy="271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4570098"/>
            <a:ext cx="4724400" cy="459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85800" y="3715629"/>
            <a:ext cx="7620000" cy="380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429000" y="2971800"/>
            <a:ext cx="2362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58737"/>
            <a:ext cx="8229600" cy="889000"/>
          </a:xfrm>
        </p:spPr>
        <p:txBody>
          <a:bodyPr/>
          <a:lstStyle/>
          <a:p>
            <a:r>
              <a:rPr lang="en-US" dirty="0"/>
              <a:t>Additional resources</a:t>
            </a:r>
            <a:r>
              <a:rPr lang="en-US" dirty="0">
                <a:effectLst/>
                <a:latin typeface="+mj-lt"/>
              </a:rPr>
              <a:t>	</a:t>
            </a:r>
          </a:p>
        </p:txBody>
      </p:sp>
      <p:pic>
        <p:nvPicPr>
          <p:cNvPr id="4" name="Picture 3" descr="Clear Roads Logo use.jpg"/>
          <p:cNvPicPr>
            <a:picLocks noChangeAspect="1"/>
          </p:cNvPicPr>
          <p:nvPr/>
        </p:nvPicPr>
        <p:blipFill>
          <a:blip r:embed="rId2" cstate="print"/>
          <a:stretch>
            <a:fillRect/>
          </a:stretch>
        </p:blipFill>
        <p:spPr>
          <a:xfrm>
            <a:off x="7243572" y="5943600"/>
            <a:ext cx="1900428" cy="615685"/>
          </a:xfrm>
          <a:prstGeom prst="rect">
            <a:avLst/>
          </a:prstGeom>
        </p:spPr>
      </p:pic>
      <p:sp>
        <p:nvSpPr>
          <p:cNvPr id="3" name="Content Placeholder 2"/>
          <p:cNvSpPr>
            <a:spLocks noGrp="1"/>
          </p:cNvSpPr>
          <p:nvPr>
            <p:ph idx="1"/>
          </p:nvPr>
        </p:nvSpPr>
        <p:spPr>
          <a:xfrm>
            <a:off x="304800" y="1072978"/>
            <a:ext cx="8991600" cy="4525963"/>
          </a:xfrm>
        </p:spPr>
        <p:txBody>
          <a:bodyPr>
            <a:noAutofit/>
          </a:bodyPr>
          <a:lstStyle/>
          <a:p>
            <a:r>
              <a:rPr lang="en-US" sz="1600" dirty="0">
                <a:latin typeface="Arial" pitchFamily="34" charset="0"/>
                <a:cs typeface="Arial" pitchFamily="34" charset="0"/>
              </a:rPr>
              <a:t>AASHTO, Clear Roads Computer Based training:</a:t>
            </a:r>
          </a:p>
          <a:p>
            <a:pPr lvl="1"/>
            <a:r>
              <a:rPr lang="en-US" sz="1200" dirty="0">
                <a:latin typeface="Arial" pitchFamily="34" charset="0"/>
                <a:cs typeface="Arial" pitchFamily="34" charset="0"/>
              </a:rPr>
              <a:t>Blowing Snow Mitigation: Unit 1 The Problem of Blowing Snow, Unit 2 How Snow Fences Work, Unit 3 Identifying and Analyzing Problem Areas, Unit 4 Structural Snow Fence Design, Unit 5 Living Snow Fences, and Unit 6 Road Design to Mitigate Blowing Snow</a:t>
            </a:r>
            <a:endParaRPr lang="en-US" sz="1600" dirty="0">
              <a:latin typeface="Arial" pitchFamily="34" charset="0"/>
              <a:cs typeface="Arial" pitchFamily="34" charset="0"/>
            </a:endParaRPr>
          </a:p>
          <a:p>
            <a:r>
              <a:rPr lang="en-US" sz="1600" dirty="0" err="1">
                <a:latin typeface="Arial" pitchFamily="34" charset="0"/>
                <a:cs typeface="Arial" pitchFamily="34" charset="0"/>
              </a:rPr>
              <a:t>Gullickson</a:t>
            </a:r>
            <a:r>
              <a:rPr lang="en-US" sz="1600" dirty="0">
                <a:latin typeface="Arial" pitchFamily="34" charset="0"/>
                <a:cs typeface="Arial" pitchFamily="34" charset="0"/>
              </a:rPr>
              <a:t>, Dan; Moline, Dennis; Wyatt, Gary. Informal Snow Control by Design Training. September 23, 2015.</a:t>
            </a:r>
          </a:p>
          <a:p>
            <a:r>
              <a:rPr lang="en-US" sz="1600" dirty="0" err="1">
                <a:latin typeface="Arial" pitchFamily="34" charset="0"/>
                <a:cs typeface="Arial" pitchFamily="34" charset="0"/>
              </a:rPr>
              <a:t>Perma</a:t>
            </a:r>
            <a:r>
              <a:rPr lang="en-US" sz="1600" dirty="0">
                <a:latin typeface="Arial" pitchFamily="34" charset="0"/>
                <a:cs typeface="Arial" pitchFamily="34" charset="0"/>
              </a:rPr>
              <a:t>-Rail International Inc.   </a:t>
            </a:r>
            <a:r>
              <a:rPr lang="en-US" sz="1600" dirty="0">
                <a:latin typeface="Arial" pitchFamily="34" charset="0"/>
                <a:cs typeface="Arial" pitchFamily="34" charset="0"/>
                <a:hlinkClick r:id="rId3"/>
              </a:rPr>
              <a:t>http://snowfence.com/</a:t>
            </a:r>
            <a:endParaRPr lang="en-US" sz="1600" dirty="0">
              <a:latin typeface="Arial" pitchFamily="34" charset="0"/>
              <a:cs typeface="Arial" pitchFamily="34" charset="0"/>
            </a:endParaRPr>
          </a:p>
          <a:p>
            <a:r>
              <a:rPr lang="en-US" sz="1600" dirty="0" err="1">
                <a:latin typeface="Arial" pitchFamily="34" charset="0"/>
                <a:cs typeface="Arial" pitchFamily="34" charset="0"/>
              </a:rPr>
              <a:t>Tabler</a:t>
            </a:r>
            <a:r>
              <a:rPr lang="en-US" sz="1600" dirty="0">
                <a:latin typeface="Arial" pitchFamily="34" charset="0"/>
                <a:cs typeface="Arial" pitchFamily="34" charset="0"/>
              </a:rPr>
              <a:t>, Ronald D. Snow Fence Guide. Strategic Highway Research Program. </a:t>
            </a:r>
            <a:r>
              <a:rPr lang="en-US" sz="1600" dirty="0">
                <a:latin typeface="Arial" pitchFamily="34" charset="0"/>
                <a:cs typeface="Arial" pitchFamily="34" charset="0"/>
                <a:hlinkClick r:id="rId4"/>
              </a:rPr>
              <a:t>https://www.extension.iastate.edu/forestry/publications/PDF_files/SHRP-H-320.pdf</a:t>
            </a:r>
            <a:r>
              <a:rPr lang="en-US" sz="1600" dirty="0">
                <a:latin typeface="Arial" pitchFamily="34" charset="0"/>
                <a:cs typeface="Arial" pitchFamily="34" charset="0"/>
              </a:rPr>
              <a:t> </a:t>
            </a:r>
          </a:p>
          <a:p>
            <a:r>
              <a:rPr lang="en-US" sz="1600" dirty="0" err="1">
                <a:latin typeface="Arial" pitchFamily="34" charset="0"/>
                <a:cs typeface="Arial" pitchFamily="34" charset="0"/>
              </a:rPr>
              <a:t>Tabler</a:t>
            </a:r>
            <a:r>
              <a:rPr lang="en-US" sz="1600" dirty="0">
                <a:latin typeface="Arial" pitchFamily="34" charset="0"/>
                <a:cs typeface="Arial" pitchFamily="34" charset="0"/>
              </a:rPr>
              <a:t>, Ronald D. Controlling Blowing and Drifting Snow with Snow Fences and Road Design. 2003. </a:t>
            </a:r>
            <a:r>
              <a:rPr lang="en-US" sz="1600" dirty="0">
                <a:latin typeface="Arial" pitchFamily="34" charset="0"/>
                <a:cs typeface="Arial" pitchFamily="34" charset="0"/>
                <a:hlinkClick r:id="rId5"/>
              </a:rPr>
              <a:t>http://sicop.transportation.org/documents/Tabler.pdf</a:t>
            </a:r>
            <a:endParaRPr lang="en-US" sz="1600" dirty="0">
              <a:latin typeface="Arial" pitchFamily="34" charset="0"/>
              <a:cs typeface="Arial" pitchFamily="34" charset="0"/>
            </a:endParaRPr>
          </a:p>
          <a:p>
            <a:r>
              <a:rPr lang="en-US" sz="1600" dirty="0">
                <a:latin typeface="Arial" pitchFamily="34" charset="0"/>
                <a:cs typeface="Arial" pitchFamily="34" charset="0"/>
              </a:rPr>
              <a:t>Wyoming Department of Transportation. Blowing and Drifting Snow Mitigation Presentations. </a:t>
            </a:r>
            <a:r>
              <a:rPr lang="en-US" sz="1600" dirty="0" err="1">
                <a:latin typeface="Arial" pitchFamily="34" charset="0"/>
                <a:cs typeface="Arial" pitchFamily="34" charset="0"/>
              </a:rPr>
              <a:t>Tabler</a:t>
            </a:r>
            <a:r>
              <a:rPr lang="en-US" sz="1600" dirty="0">
                <a:latin typeface="Arial" pitchFamily="34" charset="0"/>
                <a:cs typeface="Arial" pitchFamily="34" charset="0"/>
              </a:rPr>
              <a:t> &amp; Associates.</a:t>
            </a:r>
          </a:p>
          <a:p>
            <a:r>
              <a:rPr lang="en-US" sz="1600" dirty="0">
                <a:latin typeface="Arial" pitchFamily="34" charset="0"/>
                <a:cs typeface="Arial" pitchFamily="34" charset="0"/>
              </a:rPr>
              <a:t>University of Minnesota Snow Control Tools   </a:t>
            </a:r>
            <a:r>
              <a:rPr lang="en-US" sz="1600" dirty="0">
                <a:latin typeface="Arial" pitchFamily="34" charset="0"/>
                <a:cs typeface="Arial" pitchFamily="34" charset="0"/>
                <a:hlinkClick r:id="rId6" action="ppaction://hlinkfile"/>
              </a:rPr>
              <a:t>snowcontroltools.umn.edu</a:t>
            </a:r>
            <a:endParaRPr lang="en-US" sz="1600" dirty="0">
              <a:latin typeface="Arial" pitchFamily="34" charset="0"/>
              <a:cs typeface="Arial" pitchFamily="34" charset="0"/>
            </a:endParaRPr>
          </a:p>
          <a:p>
            <a:endParaRPr lang="en-US" sz="1600" dirty="0"/>
          </a:p>
        </p:txBody>
      </p:sp>
    </p:spTree>
    <p:extLst>
      <p:ext uri="{BB962C8B-B14F-4D97-AF65-F5344CB8AC3E}">
        <p14:creationId xmlns:p14="http://schemas.microsoft.com/office/powerpoint/2010/main" val="33301001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43200" y="3733800"/>
            <a:ext cx="27432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77800"/>
            <a:ext cx="8229600" cy="889000"/>
          </a:xfrm>
        </p:spPr>
        <p:txBody>
          <a:bodyPr/>
          <a:lstStyle/>
          <a:p>
            <a:r>
              <a:rPr lang="en-US" dirty="0"/>
              <a:t>Acknowledgements	</a:t>
            </a:r>
          </a:p>
        </p:txBody>
      </p:sp>
      <p:sp>
        <p:nvSpPr>
          <p:cNvPr id="3" name="Content Placeholder 2"/>
          <p:cNvSpPr>
            <a:spLocks noGrp="1"/>
          </p:cNvSpPr>
          <p:nvPr>
            <p:ph idx="1"/>
          </p:nvPr>
        </p:nvSpPr>
        <p:spPr>
          <a:xfrm>
            <a:off x="304800" y="1219200"/>
            <a:ext cx="8839200" cy="5032242"/>
          </a:xfrm>
        </p:spPr>
        <p:txBody>
          <a:bodyPr>
            <a:normAutofit fontScale="70000" lnSpcReduction="20000"/>
          </a:bodyPr>
          <a:lstStyle/>
          <a:p>
            <a:pPr>
              <a:buNone/>
            </a:pPr>
            <a:r>
              <a:rPr lang="en-US" sz="3200" dirty="0">
                <a:latin typeface="Arial" pitchFamily="34" charset="0"/>
                <a:cs typeface="Arial" pitchFamily="34" charset="0"/>
              </a:rPr>
              <a:t>Training contents were developed by </a:t>
            </a:r>
            <a:r>
              <a:rPr lang="en-US" sz="3100" dirty="0">
                <a:latin typeface="Arial" pitchFamily="34" charset="0"/>
                <a:cs typeface="Arial" pitchFamily="34" charset="0"/>
              </a:rPr>
              <a:t>Fortin Consulting Inc., under the direction of the Clear Roads Advisory Team.</a:t>
            </a:r>
          </a:p>
          <a:p>
            <a:r>
              <a:rPr lang="en-US" sz="3200" dirty="0">
                <a:latin typeface="Arial" pitchFamily="34" charset="0"/>
                <a:cs typeface="Arial" pitchFamily="34" charset="0"/>
              </a:rPr>
              <a:t>Connie Fortin – connie@fortinconsulting.com</a:t>
            </a:r>
          </a:p>
          <a:p>
            <a:pPr marL="0" indent="0">
              <a:buNone/>
            </a:pPr>
            <a:r>
              <a:rPr lang="en-US" sz="3200" dirty="0">
                <a:latin typeface="Arial" pitchFamily="34" charset="0"/>
                <a:cs typeface="Arial" pitchFamily="34" charset="0"/>
              </a:rPr>
              <a:t>    </a:t>
            </a:r>
          </a:p>
          <a:p>
            <a:pPr>
              <a:buNone/>
            </a:pPr>
            <a:r>
              <a:rPr lang="en-US" sz="3200" dirty="0">
                <a:latin typeface="Arial" pitchFamily="34" charset="0"/>
                <a:cs typeface="Arial" pitchFamily="34" charset="0"/>
              </a:rPr>
              <a:t>Professional formatting and training aids were developed by the University of Minnesota, Center for Transportation Studies.</a:t>
            </a:r>
          </a:p>
          <a:p>
            <a:r>
              <a:rPr lang="en-US" sz="3200" dirty="0">
                <a:latin typeface="Arial" pitchFamily="34" charset="0"/>
                <a:cs typeface="Arial" pitchFamily="34" charset="0"/>
              </a:rPr>
              <a:t>Jim </a:t>
            </a:r>
            <a:r>
              <a:rPr lang="en-US" sz="3200" dirty="0" err="1">
                <a:latin typeface="Arial" pitchFamily="34" charset="0"/>
                <a:cs typeface="Arial" pitchFamily="34" charset="0"/>
              </a:rPr>
              <a:t>Grothaus</a:t>
            </a:r>
            <a:r>
              <a:rPr lang="en-US" sz="3200" dirty="0">
                <a:latin typeface="Arial" pitchFamily="34" charset="0"/>
                <a:cs typeface="Arial" pitchFamily="34" charset="0"/>
              </a:rPr>
              <a:t> –  </a:t>
            </a:r>
            <a:r>
              <a:rPr lang="en-US" sz="3200" dirty="0">
                <a:latin typeface="Arial" pitchFamily="34" charset="0"/>
                <a:cs typeface="Arial" pitchFamily="34" charset="0"/>
                <a:hlinkClick r:id="rId3"/>
              </a:rPr>
              <a:t>Groth020@umn.edu</a:t>
            </a:r>
            <a:endParaRPr lang="en-US" sz="3200" dirty="0">
              <a:latin typeface="Arial" pitchFamily="34" charset="0"/>
              <a:cs typeface="Arial" pitchFamily="34" charset="0"/>
            </a:endParaRPr>
          </a:p>
          <a:p>
            <a:r>
              <a:rPr lang="en-US" sz="3200" dirty="0">
                <a:latin typeface="Arial" pitchFamily="34" charset="0"/>
                <a:cs typeface="Arial" pitchFamily="34" charset="0"/>
              </a:rPr>
              <a:t>Ann Johnson –   </a:t>
            </a:r>
            <a:r>
              <a:rPr lang="en-US" sz="3200" dirty="0">
                <a:latin typeface="Arial" pitchFamily="34" charset="0"/>
                <a:cs typeface="Arial" pitchFamily="34" charset="0"/>
                <a:hlinkClick r:id="rId4"/>
              </a:rPr>
              <a:t>Johns421@umn.edu</a:t>
            </a:r>
            <a:endParaRPr lang="en-US" sz="3200" dirty="0">
              <a:latin typeface="Arial" pitchFamily="34" charset="0"/>
              <a:cs typeface="Arial" pitchFamily="34" charset="0"/>
            </a:endParaRPr>
          </a:p>
          <a:p>
            <a:endParaRPr lang="en-US" sz="3200" dirty="0">
              <a:latin typeface="Arial" pitchFamily="34" charset="0"/>
              <a:cs typeface="Arial" pitchFamily="34" charset="0"/>
            </a:endParaRPr>
          </a:p>
          <a:p>
            <a:pPr>
              <a:buNone/>
            </a:pPr>
            <a:r>
              <a:rPr lang="en-US" sz="3200" dirty="0">
                <a:latin typeface="Arial" pitchFamily="34" charset="0"/>
                <a:cs typeface="Arial" pitchFamily="34" charset="0"/>
              </a:rPr>
              <a:t>Members of the Clear Roads Advisory Team include:</a:t>
            </a:r>
          </a:p>
          <a:p>
            <a:pPr marL="457200" lvl="1" indent="0">
              <a:buNone/>
            </a:pPr>
            <a:r>
              <a:rPr lang="en-US" dirty="0">
                <a:latin typeface="Arial" pitchFamily="34" charset="0"/>
                <a:cs typeface="Arial" pitchFamily="34" charset="0"/>
              </a:rPr>
              <a:t>Mike </a:t>
            </a:r>
            <a:r>
              <a:rPr lang="en-US" dirty="0" err="1">
                <a:latin typeface="Arial" pitchFamily="34" charset="0"/>
                <a:cs typeface="Arial" pitchFamily="34" charset="0"/>
              </a:rPr>
              <a:t>Sproul</a:t>
            </a:r>
            <a:r>
              <a:rPr lang="en-US" dirty="0">
                <a:latin typeface="Arial" pitchFamily="34" charset="0"/>
                <a:cs typeface="Arial" pitchFamily="34" charset="0"/>
              </a:rPr>
              <a:t>, Dave Wieder, Cliff </a:t>
            </a:r>
            <a:r>
              <a:rPr lang="en-US" dirty="0" err="1">
                <a:latin typeface="Arial" pitchFamily="34" charset="0"/>
                <a:cs typeface="Arial" pitchFamily="34" charset="0"/>
              </a:rPr>
              <a:t>Spoonemore</a:t>
            </a:r>
            <a:r>
              <a:rPr lang="en-US" dirty="0">
                <a:latin typeface="Arial" pitchFamily="34" charset="0"/>
                <a:cs typeface="Arial" pitchFamily="34" charset="0"/>
              </a:rPr>
              <a:t>, Monty Mills, David Frame,</a:t>
            </a:r>
          </a:p>
          <a:p>
            <a:pPr marL="457200" lvl="1" indent="0">
              <a:buNone/>
            </a:pPr>
            <a:r>
              <a:rPr lang="en-US" dirty="0">
                <a:latin typeface="Arial" pitchFamily="34" charset="0"/>
                <a:cs typeface="Arial" pitchFamily="34" charset="0"/>
              </a:rPr>
              <a:t>Mike </a:t>
            </a:r>
            <a:r>
              <a:rPr lang="en-US" dirty="0" err="1">
                <a:latin typeface="Arial" pitchFamily="34" charset="0"/>
                <a:cs typeface="Arial" pitchFamily="34" charset="0"/>
              </a:rPr>
              <a:t>Lashmet</a:t>
            </a:r>
            <a:r>
              <a:rPr lang="en-US" dirty="0">
                <a:latin typeface="Arial" pitchFamily="34" charset="0"/>
                <a:cs typeface="Arial" pitchFamily="34" charset="0"/>
              </a:rPr>
              <a:t>, Clay Adams, </a:t>
            </a:r>
            <a:r>
              <a:rPr lang="en-US" dirty="0" err="1">
                <a:latin typeface="Arial" pitchFamily="34" charset="0"/>
                <a:cs typeface="Arial" pitchFamily="34" charset="0"/>
              </a:rPr>
              <a:t>Justun</a:t>
            </a:r>
            <a:r>
              <a:rPr lang="en-US" dirty="0">
                <a:latin typeface="Arial" pitchFamily="34" charset="0"/>
                <a:cs typeface="Arial" pitchFamily="34" charset="0"/>
              </a:rPr>
              <a:t> </a:t>
            </a:r>
            <a:r>
              <a:rPr lang="en-US" dirty="0" err="1">
                <a:latin typeface="Arial" pitchFamily="34" charset="0"/>
                <a:cs typeface="Arial" pitchFamily="34" charset="0"/>
              </a:rPr>
              <a:t>Juelfs</a:t>
            </a:r>
            <a:r>
              <a:rPr lang="en-US" dirty="0">
                <a:latin typeface="Arial" pitchFamily="34" charset="0"/>
                <a:cs typeface="Arial" pitchFamily="34" charset="0"/>
              </a:rPr>
              <a:t>, and Tom Peters</a:t>
            </a:r>
          </a:p>
          <a:p>
            <a:endParaRPr lang="en-US" sz="3200" dirty="0">
              <a:effectLst/>
            </a:endParaRPr>
          </a:p>
          <a:p>
            <a:endParaRPr lang="en-US" sz="3200" dirty="0">
              <a:effectLst/>
            </a:endParaRPr>
          </a:p>
          <a:p>
            <a:endParaRPr lang="en-US" sz="3200" dirty="0">
              <a:effectLst/>
            </a:endParaRPr>
          </a:p>
          <a:p>
            <a:endParaRPr lang="en-US" sz="3200" dirty="0"/>
          </a:p>
          <a:p>
            <a:endParaRPr lang="en-US" sz="3200" dirty="0"/>
          </a:p>
        </p:txBody>
      </p:sp>
      <p:pic>
        <p:nvPicPr>
          <p:cNvPr id="5" name="Picture 4"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731670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19200"/>
            <a:ext cx="8991600" cy="4525963"/>
          </a:xfrm>
        </p:spPr>
        <p:txBody>
          <a:bodyPr>
            <a:normAutofit/>
          </a:bodyPr>
          <a:lstStyle/>
          <a:p>
            <a:pPr algn="ctr">
              <a:buNone/>
            </a:pPr>
            <a:r>
              <a:rPr lang="en-US" sz="3200" dirty="0"/>
              <a:t>	</a:t>
            </a:r>
            <a:r>
              <a:rPr lang="en-US" dirty="0">
                <a:latin typeface="Arial" pitchFamily="34" charset="0"/>
                <a:cs typeface="Arial" pitchFamily="34" charset="0"/>
              </a:rPr>
              <a:t>This presentation was developed with funding from the Clear Roads research program, which brings together transportation professionals and researchers from around the country to drive innovation in the field of winter maintenance.</a:t>
            </a:r>
          </a:p>
          <a:p>
            <a:pPr algn="ctr">
              <a:buNone/>
            </a:pPr>
            <a:endParaRPr lang="en-US" dirty="0">
              <a:latin typeface="Arial" pitchFamily="34" charset="0"/>
              <a:cs typeface="Arial" pitchFamily="34" charset="0"/>
            </a:endParaRPr>
          </a:p>
          <a:p>
            <a:pPr algn="ctr">
              <a:buNone/>
            </a:pPr>
            <a:r>
              <a:rPr lang="en-US" dirty="0">
                <a:latin typeface="Arial" pitchFamily="34" charset="0"/>
                <a:cs typeface="Arial" pitchFamily="34" charset="0"/>
              </a:rPr>
              <a:t>	Find additional information and resources at </a:t>
            </a:r>
          </a:p>
          <a:p>
            <a:pPr algn="ctr">
              <a:buNone/>
            </a:pPr>
            <a:r>
              <a:rPr lang="en-US" dirty="0">
                <a:latin typeface="Arial" pitchFamily="34" charset="0"/>
                <a:cs typeface="Arial" pitchFamily="34" charset="0"/>
              </a:rPr>
              <a:t>		</a:t>
            </a:r>
          </a:p>
          <a:p>
            <a:pPr algn="ctr">
              <a:buNone/>
            </a:pPr>
            <a:r>
              <a:rPr lang="en-US" dirty="0">
                <a:latin typeface="Arial" pitchFamily="34" charset="0"/>
                <a:cs typeface="Arial" pitchFamily="34" charset="0"/>
              </a:rPr>
              <a:t>		http://clearroads.org/</a:t>
            </a:r>
          </a:p>
          <a:p>
            <a:pPr>
              <a:buNone/>
            </a:pPr>
            <a:endParaRPr lang="en-US" dirty="0"/>
          </a:p>
          <a:p>
            <a:pPr>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Connie\customers\2015\U of MN center for transportatin research\Modules\Truck operations, plowing procedures, tips from experience drivers\100_062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966" r="22689"/>
          <a:stretch/>
        </p:blipFill>
        <p:spPr bwMode="auto">
          <a:xfrm>
            <a:off x="6629400" y="1828800"/>
            <a:ext cx="2167969" cy="3106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177800"/>
            <a:ext cx="8229600" cy="889000"/>
          </a:xfrm>
        </p:spPr>
        <p:txBody>
          <a:bodyPr>
            <a:normAutofit/>
          </a:bodyPr>
          <a:lstStyle/>
          <a:p>
            <a:r>
              <a:rPr lang="en-US" dirty="0"/>
              <a:t>Thank You for Your Good Work!</a:t>
            </a:r>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124" r="8418"/>
          <a:stretch/>
        </p:blipFill>
        <p:spPr bwMode="auto">
          <a:xfrm>
            <a:off x="3190655" y="1752600"/>
            <a:ext cx="2851704" cy="3124200"/>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C:\pictures\Pictures\salt\calibration\IMG_178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867" b="16033"/>
          <a:stretch/>
        </p:blipFill>
        <p:spPr bwMode="auto">
          <a:xfrm rot="5400000">
            <a:off x="-161699" y="2324438"/>
            <a:ext cx="3657602" cy="21150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37833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7582</TotalTime>
  <Words>6016</Words>
  <Application>Microsoft Office PowerPoint</Application>
  <PresentationFormat>On-screen Show (4:3)</PresentationFormat>
  <Paragraphs>1057</Paragraphs>
  <Slides>95</Slides>
  <Notes>92</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95</vt:i4>
      </vt:variant>
    </vt:vector>
  </HeadingPairs>
  <TitlesOfParts>
    <vt:vector size="102" baseType="lpstr">
      <vt:lpstr>Arial</vt:lpstr>
      <vt:lpstr>Calibri</vt:lpstr>
      <vt:lpstr>Times New Roman</vt:lpstr>
      <vt:lpstr>Tw Cen MT</vt:lpstr>
      <vt:lpstr>Tw Cen MT Condensed Extra Bold</vt:lpstr>
      <vt:lpstr>Wingdings</vt:lpstr>
      <vt:lpstr>Office Theme</vt:lpstr>
      <vt:lpstr>Module 15:  Drift Control and Wind</vt:lpstr>
      <vt:lpstr>PowerPoint Presentation</vt:lpstr>
      <vt:lpstr>PowerPoint Presentation</vt:lpstr>
      <vt:lpstr>PowerPoint Presentation</vt:lpstr>
      <vt:lpstr>PowerPoint Presentation</vt:lpstr>
      <vt:lpstr>Module 15:  Drift Control and Wind</vt:lpstr>
      <vt:lpstr>FACILITATOR NOTES (do not show during class)</vt:lpstr>
      <vt:lpstr>This module will contain these topics:</vt:lpstr>
      <vt:lpstr>Controlling drifting snow is important to:</vt:lpstr>
      <vt:lpstr>Effects of wind on snow </vt:lpstr>
      <vt:lpstr>PowerPoint Presentation</vt:lpstr>
      <vt:lpstr>Prevailing wind direction</vt:lpstr>
      <vt:lpstr>PowerPoint Presentation</vt:lpstr>
      <vt:lpstr>Test Question:</vt:lpstr>
      <vt:lpstr>Test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 Question:</vt:lpstr>
      <vt:lpstr>Test Question:</vt:lpstr>
      <vt:lpstr>PowerPoint Presentation</vt:lpstr>
      <vt:lpstr>Test Question:</vt:lpstr>
      <vt:lpstr>Test Question:</vt:lpstr>
      <vt:lpstr>PowerPoint Presentation</vt:lpstr>
      <vt:lpstr>PowerPoint Presentation</vt:lpstr>
      <vt:lpstr>Test Question:</vt:lpstr>
      <vt:lpstr>Test Question:</vt:lpstr>
      <vt:lpstr>PowerPoint Presentation</vt:lpstr>
      <vt:lpstr>Drift control best practices</vt:lpstr>
      <vt:lpstr>What we are going to do  about blowing snow?</vt:lpstr>
      <vt:lpstr>What we are going to do  about blowing snow?</vt:lpstr>
      <vt:lpstr>Don’t salt if snow is blowing  across the road</vt:lpstr>
      <vt:lpstr>Test Question:</vt:lpstr>
      <vt:lpstr>Test Question:</vt:lpstr>
      <vt:lpstr>Types of drift control</vt:lpstr>
      <vt:lpstr>Test Question:</vt:lpstr>
      <vt:lpstr>Test Question:</vt:lpstr>
      <vt:lpstr>PowerPoint Presentation</vt:lpstr>
      <vt:lpstr>Fence types</vt:lpstr>
      <vt:lpstr>PowerPoint Presentation</vt:lpstr>
      <vt:lpstr>Test Question:</vt:lpstr>
      <vt:lpstr>Test Question:</vt:lpstr>
      <vt:lpstr>Advantages of post-supported fence</vt:lpstr>
      <vt:lpstr>PowerPoint Presentation</vt:lpstr>
      <vt:lpstr>PowerPoint Presentation</vt:lpstr>
      <vt:lpstr>PowerPoint Presentation</vt:lpstr>
      <vt:lpstr>When to use “short” fencing</vt:lpstr>
      <vt:lpstr>PowerPoint Presentation</vt:lpstr>
      <vt:lpstr>PowerPoint Presentation</vt:lpstr>
      <vt:lpstr>Fences from snow ridges</vt:lpstr>
      <vt:lpstr>Do they work?</vt:lpstr>
      <vt:lpstr>PowerPoint Presentation</vt:lpstr>
      <vt:lpstr>PowerPoint Presentation</vt:lpstr>
      <vt:lpstr>PowerPoint Presentation</vt:lpstr>
      <vt:lpstr>PowerPoint Presentation</vt:lpstr>
      <vt:lpstr>Living snow fences</vt:lpstr>
      <vt:lpstr>PowerPoint Presentation</vt:lpstr>
      <vt:lpstr>PowerPoint Presentation</vt:lpstr>
      <vt:lpstr>Test Question:</vt:lpstr>
      <vt:lpstr>Test Question:</vt:lpstr>
      <vt:lpstr>Advantages of standing corn rows</vt:lpstr>
      <vt:lpstr>Disadvantages of standing corn rows</vt:lpstr>
      <vt:lpstr>Does it work?</vt:lpstr>
      <vt:lpstr>Test Question:</vt:lpstr>
      <vt:lpstr>Test Question:</vt:lpstr>
      <vt:lpstr>Grading concepts</vt:lpstr>
      <vt:lpstr>PowerPoint Presentation</vt:lpstr>
      <vt:lpstr>Advantages of grading changes</vt:lpstr>
      <vt:lpstr>Disadvantages of grading changes</vt:lpstr>
      <vt:lpstr>PowerPoint Presentation</vt:lpstr>
      <vt:lpstr>PowerPoint Presentation</vt:lpstr>
      <vt:lpstr>Mowing roadsides</vt:lpstr>
      <vt:lpstr>Test Question:</vt:lpstr>
      <vt:lpstr>Test Question:</vt:lpstr>
      <vt:lpstr>Your best option may to be to  combine more than one practice!</vt:lpstr>
      <vt:lpstr>Factors affecting snow fence design</vt:lpstr>
      <vt:lpstr>Poorly designed snow fences  can cause problems</vt:lpstr>
      <vt:lpstr>Test Question:</vt:lpstr>
      <vt:lpstr>Test Question:</vt:lpstr>
      <vt:lpstr>Help is available</vt:lpstr>
      <vt:lpstr>How to maximize your investment</vt:lpstr>
      <vt:lpstr>Enter road and maintenance details and find out the cost and benefits of each drift control option.</vt:lpstr>
      <vt:lpstr>Test Question:</vt:lpstr>
      <vt:lpstr>Test Question:</vt:lpstr>
      <vt:lpstr>Importance of Record Keeping</vt:lpstr>
      <vt:lpstr>Record Keeping</vt:lpstr>
      <vt:lpstr>You have the tools!</vt:lpstr>
      <vt:lpstr>Additional resources </vt:lpstr>
      <vt:lpstr>Acknowledgements </vt:lpstr>
      <vt:lpstr>PowerPoint Presentation</vt:lpstr>
      <vt:lpstr>Thank You for Your Good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Jim L. Frye [KDOT]</cp:lastModifiedBy>
  <cp:revision>275</cp:revision>
  <dcterms:created xsi:type="dcterms:W3CDTF">2012-11-22T11:43:17Z</dcterms:created>
  <dcterms:modified xsi:type="dcterms:W3CDTF">2017-08-09T15:05:44Z</dcterms:modified>
</cp:coreProperties>
</file>