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561" r:id="rId2"/>
    <p:sldId id="562" r:id="rId3"/>
    <p:sldId id="569" r:id="rId4"/>
    <p:sldId id="564" r:id="rId5"/>
    <p:sldId id="568" r:id="rId6"/>
    <p:sldId id="566" r:id="rId7"/>
    <p:sldId id="567" r:id="rId8"/>
    <p:sldId id="472" r:id="rId9"/>
    <p:sldId id="473" r:id="rId10"/>
    <p:sldId id="474" r:id="rId11"/>
    <p:sldId id="475" r:id="rId12"/>
    <p:sldId id="476" r:id="rId13"/>
    <p:sldId id="477" r:id="rId14"/>
    <p:sldId id="534" r:id="rId15"/>
    <p:sldId id="536" r:id="rId16"/>
    <p:sldId id="478" r:id="rId17"/>
    <p:sldId id="535" r:id="rId18"/>
    <p:sldId id="537" r:id="rId19"/>
    <p:sldId id="479" r:id="rId20"/>
    <p:sldId id="480" r:id="rId21"/>
    <p:sldId id="538" r:id="rId22"/>
    <p:sldId id="539" r:id="rId23"/>
    <p:sldId id="481" r:id="rId24"/>
    <p:sldId id="482" r:id="rId25"/>
    <p:sldId id="540" r:id="rId26"/>
    <p:sldId id="541" r:id="rId27"/>
    <p:sldId id="483" r:id="rId28"/>
    <p:sldId id="484" r:id="rId29"/>
    <p:sldId id="485" r:id="rId30"/>
    <p:sldId id="486" r:id="rId31"/>
    <p:sldId id="487" r:id="rId32"/>
    <p:sldId id="488" r:id="rId33"/>
    <p:sldId id="489" r:id="rId34"/>
    <p:sldId id="542" r:id="rId35"/>
    <p:sldId id="545" r:id="rId36"/>
    <p:sldId id="490" r:id="rId37"/>
    <p:sldId id="491" r:id="rId38"/>
    <p:sldId id="546" r:id="rId39"/>
    <p:sldId id="547" r:id="rId40"/>
    <p:sldId id="492" r:id="rId41"/>
    <p:sldId id="493" r:id="rId42"/>
    <p:sldId id="494" r:id="rId43"/>
    <p:sldId id="495" r:id="rId44"/>
    <p:sldId id="543" r:id="rId45"/>
    <p:sldId id="548" r:id="rId46"/>
    <p:sldId id="496" r:id="rId47"/>
    <p:sldId id="497" r:id="rId48"/>
    <p:sldId id="544" r:id="rId49"/>
    <p:sldId id="549" r:id="rId50"/>
    <p:sldId id="498" r:id="rId51"/>
    <p:sldId id="499" r:id="rId52"/>
    <p:sldId id="500" r:id="rId53"/>
    <p:sldId id="551" r:id="rId54"/>
    <p:sldId id="550" r:id="rId55"/>
    <p:sldId id="501" r:id="rId56"/>
    <p:sldId id="502" r:id="rId57"/>
    <p:sldId id="503" r:id="rId58"/>
    <p:sldId id="504" r:id="rId59"/>
    <p:sldId id="505" r:id="rId60"/>
    <p:sldId id="506" r:id="rId61"/>
    <p:sldId id="507" r:id="rId62"/>
    <p:sldId id="508" r:id="rId63"/>
    <p:sldId id="552" r:id="rId64"/>
    <p:sldId id="553" r:id="rId65"/>
    <p:sldId id="509" r:id="rId66"/>
    <p:sldId id="554" r:id="rId67"/>
    <p:sldId id="559" r:id="rId68"/>
    <p:sldId id="510" r:id="rId69"/>
    <p:sldId id="560" r:id="rId70"/>
    <p:sldId id="511" r:id="rId71"/>
    <p:sldId id="573" r:id="rId72"/>
    <p:sldId id="571" r:id="rId73"/>
    <p:sldId id="572" r:id="rId74"/>
    <p:sldId id="512" r:id="rId75"/>
    <p:sldId id="556" r:id="rId76"/>
    <p:sldId id="557" r:id="rId77"/>
    <p:sldId id="513" r:id="rId78"/>
    <p:sldId id="514" r:id="rId79"/>
    <p:sldId id="531" r:id="rId80"/>
    <p:sldId id="532" r:id="rId81"/>
    <p:sldId id="533" r:id="rId82"/>
    <p:sldId id="515"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8" autoAdjust="0"/>
    <p:restoredTop sz="90652" autoAdjust="0"/>
  </p:normalViewPr>
  <p:slideViewPr>
    <p:cSldViewPr>
      <p:cViewPr varScale="1">
        <p:scale>
          <a:sx n="70" d="100"/>
          <a:sy n="70" d="100"/>
        </p:scale>
        <p:origin x="132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ncbi.nlm.nih.gov/pubmed/18488630" TargetMode="External"/><Relationship Id="rId7" Type="http://schemas.openxmlformats.org/officeDocument/2006/relationships/hyperlink" Target="http://vestalgrove.blogspot.com/"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ncbi.nlm.nih.gov/pubmed/?term=Vonesh%20JR%5bAuthor%5d&amp;cauthor=true&amp;cauthor_uid=18488630" TargetMode="External"/><Relationship Id="rId5" Type="http://schemas.openxmlformats.org/officeDocument/2006/relationships/hyperlink" Target="http://www.ncbi.nlm.nih.gov/pubmed/?term=Gibbs%20JP%5bAuthor%5d&amp;cauthor=true&amp;cauthor_uid=18488630" TargetMode="External"/><Relationship Id="rId4" Type="http://schemas.openxmlformats.org/officeDocument/2006/relationships/hyperlink" Target="http://www.ncbi.nlm.nih.gov/pubmed/?term=Karraker%20NE%5bAuthor%5d&amp;cauthor=true&amp;cauthor_uid=1848863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808725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Salt has negative impacts on:</a:t>
            </a:r>
          </a:p>
          <a:p>
            <a:r>
              <a:rPr lang="en-US" sz="1200" dirty="0"/>
              <a:t>Surface water</a:t>
            </a:r>
          </a:p>
          <a:p>
            <a:r>
              <a:rPr lang="en-US" sz="1200" dirty="0"/>
              <a:t>Ground water</a:t>
            </a:r>
          </a:p>
          <a:p>
            <a:r>
              <a:rPr lang="en-US" sz="1200" dirty="0"/>
              <a:t>Soil</a:t>
            </a:r>
          </a:p>
          <a:p>
            <a:r>
              <a:rPr lang="en-US" sz="1200" dirty="0"/>
              <a:t>Vegetation</a:t>
            </a:r>
          </a:p>
          <a:p>
            <a:r>
              <a:rPr lang="en-US" sz="1200" dirty="0"/>
              <a:t>Aquatic life</a:t>
            </a:r>
          </a:p>
          <a:p>
            <a:r>
              <a:rPr lang="en-US" sz="1200" dirty="0"/>
              <a:t>Wild life</a:t>
            </a:r>
          </a:p>
          <a:p>
            <a:r>
              <a:rPr lang="en-US" sz="1200" dirty="0"/>
              <a:t>Infrastructure</a:t>
            </a:r>
          </a:p>
          <a:p>
            <a:endParaRPr lang="en-US" sz="1200" dirty="0"/>
          </a:p>
          <a:p>
            <a:r>
              <a:rPr lang="en-US" dirty="0"/>
              <a:t>We will cover some of these impacts in this presentation. </a:t>
            </a:r>
          </a:p>
          <a:p>
            <a:endParaRPr lang="en-US" baseline="0" dirty="0"/>
          </a:p>
          <a:p>
            <a:r>
              <a:rPr lang="en-US" baseline="0" dirty="0"/>
              <a:t>We use salt because it works, it is relatively safe to handle for the workers, it is affordable and we know how to use it in a way that keeps traffic moving on our roads.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76444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dissolves into a clear brine that cannot</a:t>
            </a:r>
            <a:r>
              <a:rPr lang="en-US" baseline="0" dirty="0"/>
              <a:t> be distinguished from water by looking at it.  Unlike sand, in the spring there is no salt pile forming in our holding ponds, ditches, along our guardrails or at the the lake inlet.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299692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When Sodium Chloride (</a:t>
            </a:r>
            <a:r>
              <a:rPr lang="en-US" sz="1200" b="0" i="0" kern="1200" dirty="0" err="1">
                <a:solidFill>
                  <a:schemeClr val="tx1"/>
                </a:solidFill>
                <a:effectLst/>
                <a:latin typeface="+mn-lt"/>
                <a:ea typeface="+mn-ea"/>
                <a:cs typeface="+mn-cs"/>
              </a:rPr>
              <a:t>NaCl</a:t>
            </a:r>
            <a:r>
              <a:rPr lang="en-US" sz="1200" b="0" i="0" kern="1200" dirty="0">
                <a:solidFill>
                  <a:schemeClr val="tx1"/>
                </a:solidFill>
                <a:effectLst/>
                <a:latin typeface="+mn-lt"/>
                <a:ea typeface="+mn-ea"/>
                <a:cs typeface="+mn-cs"/>
              </a:rPr>
              <a:t>) enters water it dissolves, breaking apart into positively charged sodium ions (Na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negatively charged chloride ions (</a:t>
            </a:r>
            <a:r>
              <a:rPr lang="en-US" sz="1200" b="0" i="0" kern="1200" dirty="0" err="1">
                <a:solidFill>
                  <a:schemeClr val="tx1"/>
                </a:solidFill>
                <a:effectLst/>
                <a:latin typeface="+mn-lt"/>
                <a:ea typeface="+mn-ea"/>
                <a:cs typeface="+mn-cs"/>
              </a:rPr>
              <a:t>Cl</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We are more concerned about the chloride ion because it stays in the water and is considered a toxin by US EPA.   Sodium is also found in our water though it is less of a problem for aquatic life.  Sodium can be a human health problem as we are all aware that the medical profession advises us on a low sodium diet.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Microsoft clipart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299692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baseline="0" dirty="0"/>
              <a:t>What is another name for road salt?</a:t>
            </a:r>
          </a:p>
          <a:p>
            <a:pPr marL="228600" indent="-228600">
              <a:buAutoNum type="arabicPeriod"/>
            </a:pPr>
            <a:r>
              <a:rPr lang="en-US" baseline="0" dirty="0"/>
              <a:t>Sodium chloride (yes)</a:t>
            </a:r>
          </a:p>
          <a:p>
            <a:pPr marL="228600" indent="-228600">
              <a:buAutoNum type="arabicPeriod"/>
            </a:pPr>
            <a:r>
              <a:rPr lang="en-US" baseline="0" dirty="0"/>
              <a:t>Magnesium chloride (no)</a:t>
            </a:r>
          </a:p>
          <a:p>
            <a:pPr marL="228600" indent="-228600">
              <a:buAutoNum type="arabicPeriod"/>
            </a:pPr>
            <a:r>
              <a:rPr lang="en-US" baseline="0" dirty="0"/>
              <a:t>Potassium chloride (no)</a:t>
            </a:r>
          </a:p>
          <a:p>
            <a:pPr marL="228600" indent="-228600">
              <a:buAutoNum type="arabicPeriod"/>
            </a:pPr>
            <a:r>
              <a:rPr lang="en-US" baseline="0" dirty="0"/>
              <a:t>Calcium chloride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baseline="0" dirty="0"/>
              <a:t>What is another name for road salt?</a:t>
            </a:r>
          </a:p>
          <a:p>
            <a:pPr marL="228600" indent="-228600">
              <a:buAutoNum type="arabicPeriod"/>
            </a:pPr>
            <a:r>
              <a:rPr lang="en-US" baseline="0" dirty="0"/>
              <a:t>Sodium chloride (yes)</a:t>
            </a:r>
          </a:p>
          <a:p>
            <a:pPr marL="228600" indent="-228600">
              <a:buAutoNum type="arabicPeriod"/>
            </a:pPr>
            <a:r>
              <a:rPr lang="en-US" baseline="0" dirty="0"/>
              <a:t>Magnesium chloride (no)</a:t>
            </a:r>
          </a:p>
          <a:p>
            <a:pPr marL="228600" indent="-228600">
              <a:buAutoNum type="arabicPeriod"/>
            </a:pPr>
            <a:r>
              <a:rPr lang="en-US" baseline="0" dirty="0"/>
              <a:t>Potassium chloride (no)</a:t>
            </a:r>
          </a:p>
          <a:p>
            <a:pPr marL="228600" indent="-228600">
              <a:buAutoNum type="arabicPeriod"/>
            </a:pPr>
            <a:r>
              <a:rPr lang="en-US" baseline="0" dirty="0"/>
              <a:t>Calcium chloride (no)</a:t>
            </a: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Chloride may move around in the water, it flows in and out of lakes, streams, wetland and groundwater.  As all of various types of water features are connected they share the water and the salt moves with the water.  The basic principle is that it is a conservative pollutant, it will not bio-degrade or be used up in some way.  It is there to stay.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dirty="0"/>
              <a:t>Once chloride gets in the water does it bio-degrade or go away</a:t>
            </a:r>
            <a:r>
              <a:rPr lang="en-US" baseline="0" dirty="0"/>
              <a:t>?</a:t>
            </a:r>
          </a:p>
          <a:p>
            <a:pPr marL="228600" indent="-228600">
              <a:buAutoNum type="arabicPeriod"/>
            </a:pPr>
            <a:r>
              <a:rPr lang="en-US" baseline="0" dirty="0"/>
              <a:t>Yes (no)</a:t>
            </a:r>
          </a:p>
          <a:p>
            <a:pPr marL="228600" indent="-228600">
              <a:buAutoNum type="arabicPeriod"/>
            </a:pPr>
            <a:r>
              <a:rPr lang="en-US" baseline="0" dirty="0"/>
              <a:t>No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dirty="0"/>
              <a:t>Once chloride gets in the water does it bio-degrade or go away</a:t>
            </a:r>
            <a:r>
              <a:rPr lang="en-US" baseline="0" dirty="0"/>
              <a:t>?</a:t>
            </a:r>
          </a:p>
          <a:p>
            <a:pPr marL="228600" indent="-228600">
              <a:buAutoNum type="arabicPeriod"/>
            </a:pPr>
            <a:r>
              <a:rPr lang="en-US" baseline="0" dirty="0"/>
              <a:t>Yes (no)</a:t>
            </a:r>
          </a:p>
          <a:p>
            <a:pPr marL="228600" indent="-228600">
              <a:buAutoNum type="arabicPeriod"/>
            </a:pPr>
            <a:r>
              <a:rPr lang="en-US" baseline="0" dirty="0"/>
              <a:t>No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concentration of chloride in the bottom of a Tanners Lake in Minnesota.  The chart shows conductivity, not chloride as conductivity is often used as a less expensive and quicker test.  In this area a conductivity of 1000 is roughly equal to 230 mg/l of chloride.  Each state and even smaller areas would have a different conductivity-to-chloride ratio.   (Note:  This information is not important to go over in detail, but is provided if your audience asks why conductivity is showing up on the slide not chloride.)</a:t>
            </a:r>
          </a:p>
          <a:p>
            <a:endParaRPr lang="en-US" dirty="0"/>
          </a:p>
          <a:p>
            <a:r>
              <a:rPr lang="en-US" dirty="0"/>
              <a:t>When you monitor for chlorides, monitor at the bottom of the lake not the top.  </a:t>
            </a:r>
          </a:p>
          <a:p>
            <a:endParaRPr lang="en-US" dirty="0"/>
          </a:p>
          <a:p>
            <a:r>
              <a:rPr lang="en-US" dirty="0"/>
              <a:t>Studies have shown</a:t>
            </a:r>
            <a:r>
              <a:rPr lang="en-US" baseline="0" dirty="0"/>
              <a:t> that the mixing of lakes is influenced by the saltwater layer.   That lakes can become chemically stratified. This stratification can cause the lake to become </a:t>
            </a:r>
            <a:r>
              <a:rPr lang="en-US" baseline="0" dirty="0" err="1"/>
              <a:t>meromictic</a:t>
            </a:r>
            <a:r>
              <a:rPr lang="en-US" baseline="0" dirty="0"/>
              <a:t>.  (</a:t>
            </a:r>
            <a:r>
              <a:rPr lang="en-US" sz="1200" b="0" i="0" kern="1200" dirty="0">
                <a:solidFill>
                  <a:schemeClr val="tx1"/>
                </a:solidFill>
                <a:latin typeface="+mn-lt"/>
                <a:ea typeface="+mn-ea"/>
                <a:cs typeface="+mn-cs"/>
              </a:rPr>
              <a:t>A </a:t>
            </a:r>
            <a:r>
              <a:rPr lang="en-US" sz="1200" b="1" i="0" kern="1200" dirty="0" err="1">
                <a:solidFill>
                  <a:schemeClr val="tx1"/>
                </a:solidFill>
                <a:latin typeface="+mn-lt"/>
                <a:ea typeface="+mn-ea"/>
                <a:cs typeface="+mn-cs"/>
              </a:rPr>
              <a:t>meromictic</a:t>
            </a:r>
            <a:r>
              <a:rPr lang="en-US" sz="1200" b="0" i="0" kern="1200" dirty="0">
                <a:solidFill>
                  <a:schemeClr val="tx1"/>
                </a:solidFill>
                <a:latin typeface="+mn-lt"/>
                <a:ea typeface="+mn-ea"/>
                <a:cs typeface="+mn-cs"/>
              </a:rPr>
              <a:t> lake has layers of water that do not intermix. In ordinary, "</a:t>
            </a:r>
            <a:r>
              <a:rPr lang="en-US" sz="1200" b="0" i="0" kern="1200" dirty="0" err="1">
                <a:solidFill>
                  <a:schemeClr val="tx1"/>
                </a:solidFill>
                <a:latin typeface="+mn-lt"/>
                <a:ea typeface="+mn-ea"/>
                <a:cs typeface="+mn-cs"/>
              </a:rPr>
              <a:t>holomictic</a:t>
            </a:r>
            <a:r>
              <a:rPr lang="en-US" sz="1200" b="0" i="0" kern="1200" dirty="0">
                <a:solidFill>
                  <a:schemeClr val="tx1"/>
                </a:solidFill>
                <a:latin typeface="+mn-lt"/>
                <a:ea typeface="+mn-ea"/>
                <a:cs typeface="+mn-cs"/>
              </a:rPr>
              <a:t>" lakes, at least once each year, there is a physical mixing of the surface and the deep waters.)</a:t>
            </a:r>
            <a:r>
              <a:rPr lang="en-US" baseline="0" dirty="0"/>
              <a:t>  Deep lakes that have smaller surface area and high input of salt are more likely to experience this.  Large shallow lakes have an advantage of more wind mixing to prevent or reduce the chemical stratification.</a:t>
            </a:r>
          </a:p>
          <a:p>
            <a:endParaRPr lang="en-US" baseline="0" dirty="0"/>
          </a:p>
          <a:p>
            <a:r>
              <a:rPr lang="en-US" baseline="0" dirty="0"/>
              <a:t>Those that fish are often familiar with the mixing or “turnover” of lakes they may notice in the spring or fall of the year that the temperature in the lake to become uniform.  It is a normal lake process.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additional information about chloride effects in lakes read “Road Salt Effects on the Water Quality of Lakes in the Twin Cities Metropolitan Area” By Eric Novotny, Dan Murphy and Heinz Stefan.  Report 505 prepared by St. Anthony falls Laboratory for the Local Road Research Board (LRRB) and Minnesota Department of Transportation.  December 2007.</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Graphic credit:  Eric</a:t>
            </a:r>
            <a:r>
              <a:rPr lang="en-US" baseline="0" dirty="0"/>
              <a:t> Novotny – St. Anthony Falls Laboratory</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1221631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a:t>
            </a:r>
            <a:r>
              <a:rPr lang="en-US" baseline="0" dirty="0"/>
              <a:t> a road is next to a lake doesn’t mean the salt will stay in that lake.  It likely will enter the lake but lakes are often connected to groundwater and streams and the salt can move anywhere the water moves.  This movement of salt is different than the salt disappearing; we can still find the salt if we follow the flow of the water. </a:t>
            </a:r>
          </a:p>
          <a:p>
            <a:endParaRPr lang="en-US" baseline="0" dirty="0"/>
          </a:p>
          <a:p>
            <a:r>
              <a:rPr lang="en-US" dirty="0"/>
              <a:t>Contamination of drinking</a:t>
            </a:r>
            <a:r>
              <a:rPr lang="en-US" baseline="0" dirty="0"/>
              <a:t> water wells happens from salt use, and in particular salt storage.  For example, Clay Adams of Kansas DOT notes that they are in the process of removing and replacing 3,000 cubic yards of salt contaminated soil to protect against the ground water contamination.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17282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356484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dirty="0"/>
              <a:t>Where</a:t>
            </a:r>
            <a:r>
              <a:rPr lang="en-US" baseline="0" dirty="0"/>
              <a:t> does the salt from our roads end up?</a:t>
            </a:r>
          </a:p>
          <a:p>
            <a:pPr marL="228600" indent="-228600">
              <a:buAutoNum type="arabicPeriod"/>
            </a:pPr>
            <a:r>
              <a:rPr lang="en-US" baseline="0" dirty="0"/>
              <a:t>Our rivers and streams (no)</a:t>
            </a:r>
          </a:p>
          <a:p>
            <a:pPr marL="228600" indent="-228600">
              <a:buAutoNum type="arabicPeriod"/>
            </a:pPr>
            <a:r>
              <a:rPr lang="en-US" baseline="0" dirty="0"/>
              <a:t>Our lakes, ponds and wetlands (no)</a:t>
            </a:r>
          </a:p>
          <a:p>
            <a:pPr marL="228600" indent="-228600">
              <a:buAutoNum type="arabicPeriod"/>
            </a:pPr>
            <a:r>
              <a:rPr lang="en-US" baseline="0" dirty="0"/>
              <a:t>Our groundwater (no)</a:t>
            </a:r>
          </a:p>
          <a:p>
            <a:pPr marL="228600" indent="-228600">
              <a:buAutoNum type="arabicPeriod"/>
            </a:pPr>
            <a:r>
              <a:rPr lang="en-US" baseline="0" dirty="0"/>
              <a:t>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baseline="0" dirty="0"/>
          </a:p>
          <a:p>
            <a:r>
              <a:rPr lang="en-US" dirty="0"/>
              <a:t>Where</a:t>
            </a:r>
            <a:r>
              <a:rPr lang="en-US" baseline="0" dirty="0"/>
              <a:t> does the salt from our roads end up?</a:t>
            </a:r>
          </a:p>
          <a:p>
            <a:pPr marL="228600" indent="-228600">
              <a:buAutoNum type="arabicPeriod"/>
            </a:pPr>
            <a:r>
              <a:rPr lang="en-US" baseline="0" dirty="0"/>
              <a:t>Our rivers and streams (no)</a:t>
            </a:r>
          </a:p>
          <a:p>
            <a:pPr marL="228600" indent="-228600">
              <a:buAutoNum type="arabicPeriod"/>
            </a:pPr>
            <a:r>
              <a:rPr lang="en-US" baseline="0" dirty="0"/>
              <a:t>Our </a:t>
            </a:r>
            <a:r>
              <a:rPr lang="en-US" baseline="0" err="1"/>
              <a:t>lakes</a:t>
            </a:r>
            <a:r>
              <a:rPr lang="en-US" baseline="0"/>
              <a:t>, ponds </a:t>
            </a:r>
            <a:r>
              <a:rPr lang="en-US" baseline="0" dirty="0"/>
              <a:t>and wetlands (no)</a:t>
            </a:r>
          </a:p>
          <a:p>
            <a:pPr marL="228600" indent="-228600">
              <a:buAutoNum type="arabicPeriod"/>
            </a:pPr>
            <a:r>
              <a:rPr lang="en-US" baseline="0" dirty="0"/>
              <a:t>Our groundwater (no)</a:t>
            </a:r>
          </a:p>
          <a:p>
            <a:pPr marL="228600" indent="-228600">
              <a:buAutoNum type="arabicPeriod"/>
            </a:pPr>
            <a:r>
              <a:rPr lang="en-US" baseline="0" dirty="0"/>
              <a:t>All of the above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provides the US chloride standard for drinking and surface water.  </a:t>
            </a:r>
            <a:r>
              <a:rPr lang="en-US" dirty="0"/>
              <a:t>Not all states adopt the federal standard.  Check with your state to see if it has </a:t>
            </a:r>
            <a:r>
              <a:rPr lang="en-US" baseline="0" dirty="0"/>
              <a:t>adopted the federal standard, or has created a different state chloride standard.</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230 mg/l is about the same concentration</a:t>
            </a:r>
            <a:r>
              <a:rPr lang="en-US" baseline="0" dirty="0"/>
              <a:t> as 1 teaspoon of salt mixed into 5 gallons of water.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dirty="0"/>
          </a:p>
          <a:p>
            <a:r>
              <a:rPr lang="en-US" dirty="0"/>
              <a:t>How much salt pollutes 5 gallons of water</a:t>
            </a:r>
            <a:r>
              <a:rPr lang="en-US" baseline="0" dirty="0"/>
              <a:t>?</a:t>
            </a:r>
          </a:p>
          <a:p>
            <a:pPr marL="228600" indent="-228600">
              <a:buAutoNum type="arabicPeriod"/>
            </a:pPr>
            <a:r>
              <a:rPr lang="en-US" baseline="0" dirty="0"/>
              <a:t>1 Ton (no)</a:t>
            </a:r>
          </a:p>
          <a:p>
            <a:pPr marL="228600" indent="-228600">
              <a:buAutoNum type="arabicPeriod"/>
            </a:pPr>
            <a:r>
              <a:rPr lang="en-US" baseline="0" dirty="0"/>
              <a:t>1 pound (no)</a:t>
            </a:r>
          </a:p>
          <a:p>
            <a:pPr marL="228600" indent="-228600">
              <a:buAutoNum type="arabicPeriod"/>
            </a:pPr>
            <a:r>
              <a:rPr lang="en-US" baseline="0" dirty="0"/>
              <a:t>1 Cup (no)</a:t>
            </a:r>
          </a:p>
          <a:p>
            <a:pPr marL="228600" indent="-228600">
              <a:buAutoNum type="arabicPeriod"/>
            </a:pPr>
            <a:r>
              <a:rPr lang="en-US" baseline="0" dirty="0"/>
              <a:t>1 teaspoon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a:p>
          <a:p>
            <a:r>
              <a:rPr lang="en-US"/>
              <a:t>How </a:t>
            </a:r>
            <a:r>
              <a:rPr lang="en-US" dirty="0"/>
              <a:t>much salt pollutes 5 gallons of water</a:t>
            </a:r>
            <a:r>
              <a:rPr lang="en-US" baseline="0" dirty="0"/>
              <a:t>?</a:t>
            </a:r>
          </a:p>
          <a:p>
            <a:pPr marL="228600" indent="-228600">
              <a:buAutoNum type="arabicPeriod"/>
            </a:pPr>
            <a:r>
              <a:rPr lang="en-US" baseline="0" dirty="0"/>
              <a:t>1 Ton (no)</a:t>
            </a:r>
          </a:p>
          <a:p>
            <a:pPr marL="228600" indent="-228600">
              <a:buAutoNum type="arabicPeriod"/>
            </a:pPr>
            <a:r>
              <a:rPr lang="en-US" baseline="0" dirty="0"/>
              <a:t>1 pound (no)</a:t>
            </a:r>
          </a:p>
          <a:p>
            <a:pPr marL="228600" indent="-228600">
              <a:buAutoNum type="arabicPeriod"/>
            </a:pPr>
            <a:r>
              <a:rPr lang="en-US" baseline="0" dirty="0"/>
              <a:t>1 Cup (no)</a:t>
            </a:r>
          </a:p>
          <a:p>
            <a:pPr marL="228600" indent="-228600">
              <a:buAutoNum type="arabicPeriod"/>
            </a:pPr>
            <a:r>
              <a:rPr lang="en-US" baseline="0" dirty="0"/>
              <a:t>1 teaspoon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10 yards</a:t>
            </a:r>
            <a:r>
              <a:rPr lang="en-US" baseline="0" dirty="0"/>
              <a:t> of salt pollutes about 8 million gallons of water, reaching the 230 mg/l threshold.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photo shows poor storage.  Salt can leave the shed, water can enter the shed, brine is accumulating on the pad.  Any cracks in the pad, and the brine is heading to the groundwater. </a:t>
            </a:r>
          </a:p>
          <a:p>
            <a:endParaRPr lang="en-US" baseline="0" dirty="0"/>
          </a:p>
          <a:p>
            <a:r>
              <a:rPr lang="en-US" dirty="0"/>
              <a:t>For more information on salt storage</a:t>
            </a:r>
            <a:r>
              <a:rPr lang="en-US" baseline="0" dirty="0"/>
              <a:t> see Module 10 of this series:  De-icing Agent Management Policy.  This module talks about storage of liquid and granular products.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a:t>
            </a:r>
            <a:r>
              <a:rPr lang="en-US" baseline="0" dirty="0"/>
              <a:t> Google earth image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Slide credit:  http://www.publichealthmdc.com/publications/documents/RoadSaltRpt2013.pdf</a:t>
            </a:r>
          </a:p>
          <a:p>
            <a:endParaRPr lang="en-US" dirty="0"/>
          </a:p>
          <a:p>
            <a:r>
              <a:rPr lang="en-US" dirty="0"/>
              <a:t>Note</a:t>
            </a:r>
            <a:r>
              <a:rPr lang="en-US" baseline="0" dirty="0"/>
              <a:t> to presenters:  Insert </a:t>
            </a:r>
            <a:r>
              <a:rPr lang="en-US" dirty="0"/>
              <a:t>your local monitoring data here.</a:t>
            </a:r>
            <a:r>
              <a:rPr lang="en-US" baseline="0" dirty="0"/>
              <a:t>  Otherwise, just select and then delete the yellow bar and use this chart for Madison, Wisconsin lakes.  This chart is very typical for urban/suburban lakes in cold weather states.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296649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credit: </a:t>
            </a:r>
            <a:r>
              <a:rPr lang="en-US" altLang="en-US" sz="1200" dirty="0">
                <a:solidFill>
                  <a:srgbClr val="000000"/>
                </a:solidFill>
              </a:rPr>
              <a:t>http://water.usgs.gov/nawqa/studies/gwtrends/map.php?map=CL</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solidFill>
                <a:srgbClr val="000000"/>
              </a:solidFill>
            </a:endParaRPr>
          </a:p>
          <a:p>
            <a:r>
              <a:rPr lang="en-US" dirty="0"/>
              <a:t>This</a:t>
            </a:r>
            <a:r>
              <a:rPr lang="en-US" baseline="0" dirty="0"/>
              <a:t> United States Geological Survey (USGS) study shows the chloride trend in our groundwater.  Where you see the small red arrows, the chloride is rising a small amount, the medium red arrows reflect a slightly larger increased trend in chloride levels in groundwater.   Where you see the big red arrows you will find the highest upward trend for chlorides in the groundwater.</a:t>
            </a:r>
          </a:p>
          <a:p>
            <a:endParaRPr lang="en-US" baseline="0" dirty="0"/>
          </a:p>
          <a:p>
            <a:r>
              <a:rPr lang="en-US" baseline="0" dirty="0"/>
              <a:t>The USGS has conducted many studies on chloride in our water across the nation and they are a good source of information.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1487567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16315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discusses the impact of chlorides on aquatic</a:t>
            </a:r>
            <a:r>
              <a:rPr lang="en-US" baseline="0" dirty="0"/>
              <a:t> life.</a:t>
            </a:r>
          </a:p>
          <a:p>
            <a:endParaRPr lang="en-US" baseline="0" dirty="0"/>
          </a:p>
          <a:p>
            <a:r>
              <a:rPr lang="en-US" dirty="0"/>
              <a:t>Photo</a:t>
            </a:r>
            <a:r>
              <a:rPr lang="en-US" baseline="0" dirty="0"/>
              <a:t>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764449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230 mg/l chronic chloride standard has been set by the federal government to protect aquatic life.  Most lab testing on toxicity is done with algae, water flea and minnows.  There is a lot of information on the toxicity of salt and other deicers and their impact on these 3 species.  There is less information on the toxicity to other species.</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Chlorides</a:t>
            </a:r>
            <a:r>
              <a:rPr lang="en-US" baseline="0" dirty="0"/>
              <a:t> are toxic to other species as well, as indicated by the following quotes and studies:</a:t>
            </a:r>
          </a:p>
          <a:p>
            <a:endParaRPr lang="en-US" baseline="0" dirty="0"/>
          </a:p>
          <a:p>
            <a:r>
              <a:rPr lang="en-US" dirty="0"/>
              <a:t>1.  “Multiple studies (both laboratory and field) have clearly linked salt concentration to harmful effects on the survival and/or reproduction of frogs and salamanders.” … “High </a:t>
            </a:r>
            <a:r>
              <a:rPr lang="en-US" dirty="0" err="1"/>
              <a:t>Cl</a:t>
            </a:r>
            <a:r>
              <a:rPr lang="en-US" dirty="0"/>
              <a:t>- inputs from roadways and snow melt during spring threaten embryonic and larval stages of amphibians, especially early breeding species, including salamanders (Collins and Russell 2009). This would suggest that salamanders are perhaps one of the most intolerant amphibians with regard to salt concentration.”  </a:t>
            </a:r>
          </a:p>
          <a:p>
            <a:endParaRPr lang="en-US" dirty="0"/>
          </a:p>
          <a:p>
            <a:r>
              <a:rPr lang="en-US" dirty="0"/>
              <a:t>Source:</a:t>
            </a:r>
            <a:r>
              <a:rPr lang="en-US" baseline="0" dirty="0"/>
              <a:t>  </a:t>
            </a:r>
            <a:r>
              <a:rPr lang="en-US" b="1" dirty="0"/>
              <a:t>Road Salt and Its Effects on Amphibians: A Concern for North Carolina? </a:t>
            </a:r>
            <a:r>
              <a:rPr lang="en-US" dirty="0"/>
              <a:t>R. J. Winston1 , W. F. Hunt2 , and W.T. </a:t>
            </a:r>
            <a:r>
              <a:rPr lang="en-US" dirty="0" err="1"/>
              <a:t>Pluer</a:t>
            </a:r>
            <a:r>
              <a:rPr lang="en-US" dirty="0"/>
              <a:t>, Department of Biological and Agricultural Engineering North Carolina State University </a:t>
            </a:r>
            <a:br>
              <a:rPr lang="en-US" dirty="0"/>
            </a:br>
            <a:endParaRPr lang="en-US" dirty="0"/>
          </a:p>
          <a:p>
            <a:r>
              <a:rPr lang="en-US" sz="1200" b="0" i="0" kern="1200" dirty="0">
                <a:solidFill>
                  <a:schemeClr val="tx1"/>
                </a:solidFill>
                <a:effectLst/>
                <a:latin typeface="+mn-lt"/>
                <a:ea typeface="+mn-ea"/>
                <a:cs typeface="+mn-cs"/>
              </a:rPr>
              <a:t>2.  “Based on this evidence, we argue that efforts to protect local populations of A. </a:t>
            </a:r>
            <a:r>
              <a:rPr lang="en-US" sz="1200" b="0" i="0" kern="1200" dirty="0" err="1">
                <a:solidFill>
                  <a:schemeClr val="tx1"/>
                </a:solidFill>
                <a:effectLst/>
                <a:latin typeface="+mn-lt"/>
                <a:ea typeface="+mn-ea"/>
                <a:cs typeface="+mn-cs"/>
              </a:rPr>
              <a:t>maculatum</a:t>
            </a:r>
            <a:r>
              <a:rPr lang="en-US" sz="1200" b="0" i="0" kern="1200" dirty="0">
                <a:solidFill>
                  <a:schemeClr val="tx1"/>
                </a:solidFill>
                <a:effectLst/>
                <a:latin typeface="+mn-lt"/>
                <a:ea typeface="+mn-ea"/>
                <a:cs typeface="+mn-cs"/>
              </a:rPr>
              <a:t> and R. </a:t>
            </a:r>
            <a:r>
              <a:rPr lang="en-US" sz="1200" b="0" i="0" kern="1200" dirty="0" err="1">
                <a:solidFill>
                  <a:schemeClr val="tx1"/>
                </a:solidFill>
                <a:effectLst/>
                <a:latin typeface="+mn-lt"/>
                <a:ea typeface="+mn-ea"/>
                <a:cs typeface="+mn-cs"/>
              </a:rPr>
              <a:t>sylvatica</a:t>
            </a:r>
            <a:r>
              <a:rPr lang="en-US" sz="1200" b="0" i="0" kern="1200" dirty="0">
                <a:solidFill>
                  <a:schemeClr val="tx1"/>
                </a:solidFill>
                <a:effectLst/>
                <a:latin typeface="+mn-lt"/>
                <a:ea typeface="+mn-ea"/>
                <a:cs typeface="+mn-cs"/>
              </a:rPr>
              <a:t> in roadside wetlands should, in part, be aimed at reducing application of road salt near wetlands.”</a:t>
            </a:r>
            <a:r>
              <a:rPr lang="en-US" sz="1200" b="0" i="0" u="sng" kern="1200" dirty="0">
                <a:solidFill>
                  <a:schemeClr val="tx1"/>
                </a:solidFill>
                <a:effectLst/>
                <a:latin typeface="+mn-lt"/>
                <a:ea typeface="+mn-ea"/>
                <a:cs typeface="+mn-cs"/>
                <a:hlinkClick r:id="rId3" tooltip="Ecological applications : a publication of the Ecological Society of America."/>
              </a:rPr>
              <a:t> Ecol Appl.</a:t>
            </a:r>
            <a:r>
              <a:rPr lang="en-US" sz="1200" b="0" i="0" kern="1200" dirty="0">
                <a:solidFill>
                  <a:schemeClr val="tx1"/>
                </a:solidFill>
                <a:effectLst/>
                <a:latin typeface="+mn-lt"/>
                <a:ea typeface="+mn-ea"/>
                <a:cs typeface="+mn-cs"/>
              </a:rPr>
              <a:t> 2008 Apr;18(3):724-34. </a:t>
            </a:r>
            <a:r>
              <a:rPr lang="en-US" sz="1200" b="1" i="0" kern="1200" dirty="0">
                <a:solidFill>
                  <a:schemeClr val="tx1"/>
                </a:solidFill>
                <a:effectLst/>
                <a:latin typeface="+mn-lt"/>
                <a:ea typeface="+mn-ea"/>
                <a:cs typeface="+mn-cs"/>
              </a:rPr>
              <a:t>Impacts of road deicing salt on the demography of vernal pool-breeding amphibians.</a:t>
            </a:r>
          </a:p>
          <a:p>
            <a:r>
              <a:rPr lang="en-US" sz="1200" b="0" i="0" u="sng" kern="1200" dirty="0" err="1">
                <a:solidFill>
                  <a:schemeClr val="tx1"/>
                </a:solidFill>
                <a:effectLst/>
                <a:latin typeface="+mn-lt"/>
                <a:ea typeface="+mn-ea"/>
                <a:cs typeface="+mn-cs"/>
                <a:hlinkClick r:id="rId4"/>
              </a:rPr>
              <a:t>Karraker</a:t>
            </a:r>
            <a:r>
              <a:rPr lang="en-US" sz="1200" b="0" i="0" u="sng" kern="1200" dirty="0">
                <a:solidFill>
                  <a:schemeClr val="tx1"/>
                </a:solidFill>
                <a:effectLst/>
                <a:latin typeface="+mn-lt"/>
                <a:ea typeface="+mn-ea"/>
                <a:cs typeface="+mn-cs"/>
                <a:hlinkClick r:id="rId4"/>
              </a:rPr>
              <a:t> NE</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Gibbs JP</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Vonesh</a:t>
            </a:r>
            <a:r>
              <a:rPr lang="en-US" sz="1200" b="0" i="0" u="sng" kern="1200" dirty="0">
                <a:solidFill>
                  <a:schemeClr val="tx1"/>
                </a:solidFill>
                <a:effectLst/>
                <a:latin typeface="+mn-lt"/>
                <a:ea typeface="+mn-ea"/>
                <a:cs typeface="+mn-cs"/>
                <a:hlinkClick r:id="rId6"/>
              </a:rPr>
              <a:t> JR</a:t>
            </a:r>
            <a:r>
              <a:rPr lang="en-US" sz="1200" b="0" i="0" kern="1200" dirty="0">
                <a:solidFill>
                  <a:schemeClr val="tx1"/>
                </a:solidFill>
                <a:effectLst/>
                <a:latin typeface="+mn-lt"/>
                <a:ea typeface="+mn-ea"/>
                <a:cs typeface="+mn-cs"/>
              </a:rPr>
              <a:t>.  (Note: A. </a:t>
            </a:r>
            <a:r>
              <a:rPr lang="en-US" sz="1200" b="0" i="0" kern="1200" dirty="0" err="1">
                <a:solidFill>
                  <a:schemeClr val="tx1"/>
                </a:solidFill>
                <a:effectLst/>
                <a:latin typeface="+mn-lt"/>
                <a:ea typeface="+mn-ea"/>
                <a:cs typeface="+mn-cs"/>
              </a:rPr>
              <a:t>Macalatum</a:t>
            </a:r>
            <a:r>
              <a:rPr lang="en-US" sz="1200" b="0" i="0" kern="1200" dirty="0">
                <a:solidFill>
                  <a:schemeClr val="tx1"/>
                </a:solidFill>
                <a:effectLst/>
                <a:latin typeface="+mn-lt"/>
                <a:ea typeface="+mn-ea"/>
                <a:cs typeface="+mn-cs"/>
              </a:rPr>
              <a:t> is a spotted salamander and </a:t>
            </a:r>
            <a:r>
              <a:rPr lang="en-US" sz="1200" b="0" i="0" kern="1200" dirty="0" err="1">
                <a:solidFill>
                  <a:schemeClr val="tx1"/>
                </a:solidFill>
                <a:effectLst/>
                <a:latin typeface="+mn-lt"/>
                <a:ea typeface="+mn-ea"/>
                <a:cs typeface="+mn-cs"/>
              </a:rPr>
              <a:t>R.Sylvatica</a:t>
            </a:r>
            <a:r>
              <a:rPr lang="en-US" sz="1200" b="0" i="0" kern="1200" dirty="0">
                <a:solidFill>
                  <a:schemeClr val="tx1"/>
                </a:solidFill>
                <a:effectLst/>
                <a:latin typeface="+mn-lt"/>
                <a:ea typeface="+mn-ea"/>
                <a:cs typeface="+mn-cs"/>
              </a:rPr>
              <a:t> is</a:t>
            </a:r>
            <a:r>
              <a:rPr lang="en-US" sz="1200" b="0" i="0" kern="1200" baseline="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wood frog)</a:t>
            </a:r>
          </a:p>
          <a:p>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baseline="0" dirty="0"/>
              <a:t>3.  In another study, we see an adaptation to road salt by the spotted salamander</a:t>
            </a:r>
            <a:r>
              <a:rPr lang="en-US" sz="1200" b="0" i="0" kern="1200" dirty="0">
                <a:solidFill>
                  <a:schemeClr val="tx1"/>
                </a:solidFill>
                <a:effectLst/>
                <a:latin typeface="+mn-lt"/>
                <a:ea typeface="+mn-ea"/>
                <a:cs typeface="+mn-cs"/>
              </a:rPr>
              <a:t> (Steven P. Brady. 2012. Road to evolution? Local adaptation to road adjacency in an amphibian (</a:t>
            </a:r>
            <a:r>
              <a:rPr lang="en-US" sz="1200" b="0" i="0" kern="1200" dirty="0" err="1">
                <a:solidFill>
                  <a:schemeClr val="tx1"/>
                </a:solidFill>
                <a:effectLst/>
                <a:latin typeface="+mn-lt"/>
                <a:ea typeface="+mn-ea"/>
                <a:cs typeface="+mn-cs"/>
              </a:rPr>
              <a:t>Ambystoma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maculatum</a:t>
            </a:r>
            <a:r>
              <a:rPr lang="en-US" sz="1200" b="0" i="0" kern="1200" dirty="0">
                <a:solidFill>
                  <a:schemeClr val="tx1"/>
                </a:solidFill>
                <a:effectLst/>
                <a:latin typeface="+mn-lt"/>
                <a:ea typeface="+mn-ea"/>
                <a:cs typeface="+mn-cs"/>
              </a:rPr>
              <a:t>). Scientific Reports, 2012; 2 DOI)</a:t>
            </a:r>
            <a:r>
              <a:rPr lang="en-US" sz="1200" b="0" i="0" kern="1200" baseline="0" dirty="0">
                <a:solidFill>
                  <a:schemeClr val="tx1"/>
                </a:solidFill>
                <a:effectLst/>
                <a:latin typeface="+mn-lt"/>
                <a:ea typeface="+mn-ea"/>
                <a:cs typeface="+mn-cs"/>
              </a:rPr>
              <a:t> </a:t>
            </a:r>
            <a:r>
              <a:rPr lang="en-US" baseline="0" dirty="0"/>
              <a:t> </a:t>
            </a:r>
          </a:p>
          <a:p>
            <a:pPr marL="0" marR="0" indent="0" algn="l" defTabSz="914400" rtl="0" eaLnBrk="1" fontAlgn="base"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base" latinLnBrk="0" hangingPunct="1">
              <a:lnSpc>
                <a:spcPct val="100000"/>
              </a:lnSpc>
              <a:spcBef>
                <a:spcPts val="0"/>
              </a:spcBef>
              <a:spcAft>
                <a:spcPts val="0"/>
              </a:spcAft>
              <a:buClrTx/>
              <a:buSzTx/>
              <a:buFontTx/>
              <a:buNone/>
              <a:tabLst/>
              <a:defRPr/>
            </a:pPr>
            <a:r>
              <a:rPr lang="en-US" baseline="0" dirty="0"/>
              <a:t>4.  It appears that the salamanders could adapt to saline water:   “</a:t>
            </a:r>
            <a:r>
              <a:rPr lang="en-US" sz="1200" b="0" i="0" u="none" strike="noStrike" kern="1200" dirty="0">
                <a:solidFill>
                  <a:schemeClr val="tx1"/>
                </a:solidFill>
                <a:effectLst/>
                <a:latin typeface="+mn-lt"/>
                <a:ea typeface="+mn-ea"/>
                <a:cs typeface="+mn-cs"/>
              </a:rPr>
              <a:t>New Haven, Conn. — Spotted salamanders exposed to contaminated roadside ponds are adapting to their toxic environments, according to a Yale paper in Scientific Reports.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This study provides the first documented evidence that a vertebrate has adapted to the negative effects of roads apparently by evolving rapidly.  Salamanders breeding in roadside ponds are exposed to a host of contaminants from road runoff. Chief among these is sodium chloride from road salt, which reaches average concentrations of 70 times higher in roadside ponds compared to woodland ponds located several hundred feet from the road.”  </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Source:  http://www.herpnation.com/hn-blog/salamanders-and-road-salt/?simple_nav_category=john-c-murphy</a:t>
            </a:r>
          </a:p>
          <a:p>
            <a:pPr fontAlgn="base"/>
            <a:endParaRPr lang="en-US" sz="1200" b="0" i="0" u="none" strike="noStrike" kern="1200" dirty="0">
              <a:solidFill>
                <a:schemeClr val="tx1"/>
              </a:solidFill>
              <a:effectLst/>
              <a:latin typeface="+mn-lt"/>
              <a:ea typeface="+mn-ea"/>
              <a:cs typeface="+mn-cs"/>
            </a:endParaRPr>
          </a:p>
          <a:p>
            <a:r>
              <a:rPr lang="en-US" dirty="0"/>
              <a:t>Photo credits:</a:t>
            </a:r>
          </a:p>
          <a:p>
            <a:r>
              <a:rPr lang="en-US" dirty="0"/>
              <a:t>Bird Photo:</a:t>
            </a:r>
            <a:r>
              <a:rPr lang="en-US" baseline="0" dirty="0"/>
              <a:t> Fortin Consulting, Inc.</a:t>
            </a:r>
          </a:p>
          <a:p>
            <a:r>
              <a:rPr lang="en-US" dirty="0"/>
              <a:t>Salamander photo: Vestal Grove </a:t>
            </a:r>
            <a:r>
              <a:rPr lang="en-US" dirty="0">
                <a:hlinkClick r:id="rId7"/>
              </a:rPr>
              <a:t>http://vestalgrove.blogspot.com/</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3728810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dirty="0"/>
          </a:p>
          <a:p>
            <a:pPr>
              <a:buNone/>
            </a:pPr>
            <a:r>
              <a:rPr lang="en-US" dirty="0">
                <a:effectLst/>
              </a:rPr>
              <a:t>The species that suffers the most death due to chlorides is:</a:t>
            </a:r>
          </a:p>
          <a:p>
            <a:pPr marL="574675" indent="-574675">
              <a:buAutoNum type="arabicPeriod"/>
            </a:pPr>
            <a:r>
              <a:rPr lang="en-US" dirty="0">
                <a:solidFill>
                  <a:schemeClr val="tx2">
                    <a:lumMod val="60000"/>
                    <a:lumOff val="40000"/>
                  </a:schemeClr>
                </a:solidFill>
                <a:effectLst/>
              </a:rPr>
              <a:t>Salamanders (no)</a:t>
            </a:r>
          </a:p>
          <a:p>
            <a:pPr marL="574675" indent="-574675">
              <a:buAutoNum type="arabicPeriod"/>
            </a:pPr>
            <a:r>
              <a:rPr lang="en-US" dirty="0">
                <a:solidFill>
                  <a:schemeClr val="tx2">
                    <a:lumMod val="60000"/>
                    <a:lumOff val="40000"/>
                  </a:schemeClr>
                </a:solidFill>
                <a:effectLst/>
              </a:rPr>
              <a:t>Frogs (no)</a:t>
            </a:r>
            <a:endParaRPr lang="en-US" dirty="0">
              <a:solidFill>
                <a:srgbClr val="FFFF00"/>
              </a:solidFill>
              <a:effectLst/>
            </a:endParaRPr>
          </a:p>
          <a:p>
            <a:pPr marL="574675" indent="-574675">
              <a:buFont typeface="Arial" pitchFamily="34" charset="0"/>
              <a:buAutoNum type="arabicPeriod"/>
            </a:pPr>
            <a:r>
              <a:rPr lang="en-US" dirty="0">
                <a:solidFill>
                  <a:srgbClr val="FFFF00"/>
                </a:solidFill>
                <a:effectLst/>
              </a:rPr>
              <a:t>Birds (yes)</a:t>
            </a:r>
            <a:endParaRPr lang="en-US" dirty="0">
              <a:solidFill>
                <a:schemeClr val="tx2">
                  <a:lumMod val="60000"/>
                  <a:lumOff val="40000"/>
                </a:schemeClr>
              </a:solidFill>
              <a:effectLst/>
            </a:endParaRPr>
          </a:p>
          <a:p>
            <a:pPr marL="574675" indent="-574675">
              <a:buAutoNum type="arabicPeriod"/>
            </a:pPr>
            <a:r>
              <a:rPr lang="en-US" dirty="0">
                <a:solidFill>
                  <a:schemeClr val="tx2">
                    <a:lumMod val="60000"/>
                    <a:lumOff val="40000"/>
                  </a:schemeClr>
                </a:solidFill>
                <a:effectLst/>
              </a:rPr>
              <a:t>Deer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dirty="0"/>
          </a:p>
          <a:p>
            <a:pPr>
              <a:buNone/>
            </a:pPr>
            <a:r>
              <a:rPr lang="en-US" dirty="0">
                <a:effectLst/>
              </a:rPr>
              <a:t>The species that suffers the most death due to chlorides is:</a:t>
            </a:r>
          </a:p>
          <a:p>
            <a:pPr marL="574675" indent="-574675">
              <a:buAutoNum type="arabicPeriod"/>
            </a:pPr>
            <a:r>
              <a:rPr lang="en-US" dirty="0">
                <a:solidFill>
                  <a:schemeClr val="tx2">
                    <a:lumMod val="60000"/>
                    <a:lumOff val="40000"/>
                  </a:schemeClr>
                </a:solidFill>
                <a:effectLst/>
              </a:rPr>
              <a:t>Salamanders (no)</a:t>
            </a:r>
          </a:p>
          <a:p>
            <a:pPr marL="574675" indent="-574675">
              <a:buAutoNum type="arabicPeriod"/>
            </a:pPr>
            <a:r>
              <a:rPr lang="en-US" dirty="0">
                <a:solidFill>
                  <a:schemeClr val="tx2">
                    <a:lumMod val="60000"/>
                    <a:lumOff val="40000"/>
                  </a:schemeClr>
                </a:solidFill>
                <a:effectLst/>
              </a:rPr>
              <a:t>Frogs (no)</a:t>
            </a:r>
            <a:endParaRPr lang="en-US" dirty="0">
              <a:solidFill>
                <a:srgbClr val="FFFF00"/>
              </a:solidFill>
              <a:effectLst/>
            </a:endParaRPr>
          </a:p>
          <a:p>
            <a:pPr marL="574675" indent="-574675">
              <a:buFont typeface="Arial" pitchFamily="34" charset="0"/>
              <a:buAutoNum type="arabicPeriod"/>
            </a:pPr>
            <a:r>
              <a:rPr lang="en-US" dirty="0">
                <a:solidFill>
                  <a:srgbClr val="FFFF00"/>
                </a:solidFill>
                <a:effectLst/>
              </a:rPr>
              <a:t>Birds (yes)</a:t>
            </a:r>
            <a:endParaRPr lang="en-US" dirty="0">
              <a:solidFill>
                <a:schemeClr val="tx2">
                  <a:lumMod val="60000"/>
                  <a:lumOff val="40000"/>
                </a:schemeClr>
              </a:solidFill>
              <a:effectLst/>
            </a:endParaRPr>
          </a:p>
          <a:p>
            <a:pPr marL="574675" indent="-574675">
              <a:buAutoNum type="arabicPeriod"/>
            </a:pPr>
            <a:r>
              <a:rPr lang="en-US" dirty="0">
                <a:solidFill>
                  <a:schemeClr val="tx2">
                    <a:lumMod val="60000"/>
                    <a:lumOff val="40000"/>
                  </a:schemeClr>
                </a:solidFill>
                <a:effectLst/>
              </a:rPr>
              <a:t>Deer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http://learningstore.uwex.edu/assets/pdfs/A2970.pdf :  </a:t>
            </a:r>
          </a:p>
          <a:p>
            <a:r>
              <a:rPr lang="en-US" sz="1200" kern="1200" dirty="0">
                <a:solidFill>
                  <a:schemeClr val="tx1"/>
                </a:solidFill>
                <a:effectLst/>
                <a:latin typeface="+mn-lt"/>
                <a:ea typeface="+mn-ea"/>
                <a:cs typeface="+mn-cs"/>
              </a:rPr>
              <a:t>“</a:t>
            </a:r>
            <a:r>
              <a:rPr lang="en-US" sz="1200" dirty="0"/>
              <a:t>Too much salt in the soil can alter the physical structure of the soil.  Excess sodium prevents soil from forming clumps. Poor clumping</a:t>
            </a:r>
          </a:p>
          <a:p>
            <a:r>
              <a:rPr lang="en-US" sz="1200" dirty="0"/>
              <a:t>makes soil vulnerable to compaction, reducing soil permeability and aeration and increasing the likelihood of soil erosion and surface runoff.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Here are some of the things that salt change in roadside soils:</a:t>
            </a:r>
          </a:p>
          <a:p>
            <a:r>
              <a:rPr lang="en-US" dirty="0"/>
              <a:t>Swelling  and compaction of soil</a:t>
            </a:r>
          </a:p>
          <a:p>
            <a:r>
              <a:rPr lang="en-US" dirty="0"/>
              <a:t>Change electrical conductivity</a:t>
            </a:r>
          </a:p>
          <a:p>
            <a:r>
              <a:rPr lang="en-US" dirty="0"/>
              <a:t>Loss of soil stability</a:t>
            </a:r>
          </a:p>
          <a:p>
            <a:r>
              <a:rPr lang="en-US" dirty="0"/>
              <a:t>Osmotic Stress</a:t>
            </a:r>
          </a:p>
          <a:p>
            <a:r>
              <a:rPr lang="en-US" dirty="0"/>
              <a:t>Mobilization of nutrients</a:t>
            </a:r>
          </a:p>
          <a:p>
            <a:r>
              <a:rPr lang="en-US" dirty="0"/>
              <a:t>Increased release of heavy metals from soil as salinity increases</a:t>
            </a:r>
          </a:p>
          <a:p>
            <a:r>
              <a:rPr lang="en-US" dirty="0"/>
              <a:t>Deteriorates soil structure impeding soil drainage</a:t>
            </a:r>
          </a:p>
          <a:p>
            <a:endParaRPr lang="en-US" dirty="0"/>
          </a:p>
          <a:p>
            <a:r>
              <a:rPr lang="en-US" dirty="0"/>
              <a:t>Photo credit:  Fortin Consulting</a:t>
            </a:r>
            <a:r>
              <a:rPr lang="en-US" baseline="0" dirty="0"/>
              <a:t>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2108519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FCI</a:t>
            </a:r>
          </a:p>
          <a:p>
            <a:r>
              <a:rPr lang="en-US" dirty="0"/>
              <a:t>Page 6 of NCHRP synthesis</a:t>
            </a:r>
            <a:r>
              <a:rPr lang="en-US" baseline="0" dirty="0"/>
              <a:t> 449 discusses these basic changes in soil due to input of road salt.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So does </a:t>
            </a:r>
            <a:r>
              <a:rPr lang="en-US" sz="1600" dirty="0"/>
              <a:t>Minimizing De-icing Salt Injury to Trees  - Gary R. Johnson and Ed </a:t>
            </a:r>
            <a:r>
              <a:rPr lang="en-US" sz="1600" dirty="0" err="1"/>
              <a:t>Sucoff</a:t>
            </a:r>
            <a:r>
              <a:rPr lang="en-US" sz="1600" dirty="0"/>
              <a:t>  ,U of MN extension 2000.</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r>
              <a:rPr lang="en-US" sz="1200" kern="1200" dirty="0">
                <a:solidFill>
                  <a:schemeClr val="tx1"/>
                </a:solidFill>
                <a:effectLst/>
                <a:latin typeface="+mn-lt"/>
                <a:ea typeface="+mn-ea"/>
                <a:cs typeface="+mn-cs"/>
              </a:rPr>
              <a:t>From: http://learningstore.uwex.edu/assets/pdfs/A2970.pdf </a:t>
            </a:r>
          </a:p>
          <a:p>
            <a:r>
              <a:rPr lang="en-US" sz="1200" kern="1200" dirty="0">
                <a:solidFill>
                  <a:schemeClr val="tx1"/>
                </a:solidFill>
                <a:effectLst/>
                <a:latin typeface="+mn-lt"/>
                <a:ea typeface="+mn-ea"/>
                <a:cs typeface="+mn-cs"/>
              </a:rPr>
              <a:t>“Salt that enters the soil harms plants differently than salt spray. Salt</a:t>
            </a:r>
          </a:p>
          <a:p>
            <a:r>
              <a:rPr lang="en-US" sz="1200" kern="1200" dirty="0">
                <a:solidFill>
                  <a:schemeClr val="tx1"/>
                </a:solidFill>
                <a:effectLst/>
                <a:latin typeface="+mn-lt"/>
                <a:ea typeface="+mn-ea"/>
                <a:cs typeface="+mn-cs"/>
              </a:rPr>
              <a:t>disrupts the balance of nutrients and water between the soil and the plant,</a:t>
            </a:r>
          </a:p>
          <a:p>
            <a:r>
              <a:rPr lang="en-US" sz="1200" kern="1200" dirty="0">
                <a:solidFill>
                  <a:schemeClr val="tx1"/>
                </a:solidFill>
                <a:effectLst/>
                <a:latin typeface="+mn-lt"/>
                <a:ea typeface="+mn-ea"/>
                <a:cs typeface="+mn-cs"/>
              </a:rPr>
              <a:t>causing plant decline. Salt causes soil particles to absorb moisture in the</a:t>
            </a:r>
          </a:p>
          <a:p>
            <a:r>
              <a:rPr lang="en-US" sz="1200" kern="1200" dirty="0">
                <a:solidFill>
                  <a:schemeClr val="tx1"/>
                </a:solidFill>
                <a:effectLst/>
                <a:latin typeface="+mn-lt"/>
                <a:ea typeface="+mn-ea"/>
                <a:cs typeface="+mn-cs"/>
              </a:rPr>
              <a:t>same way a salt shaker attracts moisture under humid conditions. Because</a:t>
            </a:r>
          </a:p>
          <a:p>
            <a:r>
              <a:rPr lang="en-US" sz="1200" kern="1200" dirty="0">
                <a:solidFill>
                  <a:schemeClr val="tx1"/>
                </a:solidFill>
                <a:effectLst/>
                <a:latin typeface="+mn-lt"/>
                <a:ea typeface="+mn-ea"/>
                <a:cs typeface="+mn-cs"/>
              </a:rPr>
              <a:t>the soil particles hold water more tightly, less water is available for</a:t>
            </a:r>
          </a:p>
          <a:p>
            <a:r>
              <a:rPr lang="en-US" sz="1200" kern="1200" dirty="0">
                <a:solidFill>
                  <a:schemeClr val="tx1"/>
                </a:solidFill>
                <a:effectLst/>
                <a:latin typeface="+mn-lt"/>
                <a:ea typeface="+mn-ea"/>
                <a:cs typeface="+mn-cs"/>
              </a:rPr>
              <a:t>uptake by the plant.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600" dirty="0"/>
              <a:t>Here are some of the things that salt change in roadside soils</a:t>
            </a:r>
          </a:p>
          <a:p>
            <a:r>
              <a:rPr lang="en-US" dirty="0"/>
              <a:t>Swelling  and compaction of soil</a:t>
            </a:r>
          </a:p>
          <a:p>
            <a:r>
              <a:rPr lang="en-US" dirty="0"/>
              <a:t>Change electrical conductivity</a:t>
            </a:r>
          </a:p>
          <a:p>
            <a:r>
              <a:rPr lang="en-US" dirty="0"/>
              <a:t>Loss of soil stability</a:t>
            </a:r>
          </a:p>
          <a:p>
            <a:r>
              <a:rPr lang="en-US" dirty="0"/>
              <a:t>Osmotic Stress</a:t>
            </a:r>
          </a:p>
          <a:p>
            <a:r>
              <a:rPr lang="en-US" dirty="0"/>
              <a:t>Mobilization of nutrients</a:t>
            </a:r>
          </a:p>
          <a:p>
            <a:r>
              <a:rPr lang="en-US" dirty="0"/>
              <a:t>Increased release of heavy metals from soil as salinity increases</a:t>
            </a:r>
          </a:p>
          <a:p>
            <a:r>
              <a:rPr lang="en-US" dirty="0"/>
              <a:t>Deteriorates soil structure impeding soil drainage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2108519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dirty="0"/>
          </a:p>
          <a:p>
            <a:pPr>
              <a:buNone/>
            </a:pPr>
            <a:r>
              <a:rPr lang="en-US" dirty="0">
                <a:effectLst/>
              </a:rPr>
              <a:t>How does salt damage roadside soils and</a:t>
            </a:r>
            <a:r>
              <a:rPr lang="en-US" baseline="0" dirty="0">
                <a:effectLst/>
              </a:rPr>
              <a:t> vegetation?</a:t>
            </a:r>
            <a:endParaRPr lang="en-US" dirty="0">
              <a:effectLst/>
            </a:endParaRPr>
          </a:p>
          <a:p>
            <a:pPr marL="574675" indent="-574675">
              <a:buFont typeface="Arial" pitchFamily="34" charset="0"/>
              <a:buAutoNum type="arabicPeriod"/>
            </a:pPr>
            <a:r>
              <a:rPr lang="en-US" dirty="0">
                <a:effectLst/>
              </a:rPr>
              <a:t>By plugging the soil pores and reducing permeability (yes)</a:t>
            </a:r>
          </a:p>
          <a:p>
            <a:pPr marL="574675" indent="-574675">
              <a:buFont typeface="Arial" pitchFamily="34" charset="0"/>
              <a:buAutoNum type="arabicPeriod"/>
            </a:pPr>
            <a:r>
              <a:rPr lang="en-US" dirty="0">
                <a:effectLst/>
              </a:rPr>
              <a:t>By chemically altering the water-holding capabilities of the soil. (yes)</a:t>
            </a:r>
          </a:p>
          <a:p>
            <a:pPr marL="574675" indent="-574675">
              <a:buFont typeface="Arial" pitchFamily="34" charset="0"/>
              <a:buAutoNum type="arabicPeriod"/>
            </a:pPr>
            <a:r>
              <a:rPr lang="en-US" dirty="0">
                <a:effectLst/>
              </a:rPr>
              <a:t>By creating a hostile environment for plants to thrive. (yes)</a:t>
            </a:r>
          </a:p>
          <a:p>
            <a:pPr marL="574675" indent="-574675">
              <a:buFont typeface="Arial" pitchFamily="34" charset="0"/>
              <a:buAutoNum type="arabicPeriod"/>
            </a:pPr>
            <a:r>
              <a:rPr lang="en-US" dirty="0">
                <a:effectLst/>
              </a:rPr>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dirty="0"/>
          </a:p>
          <a:p>
            <a:pPr>
              <a:buNone/>
            </a:pPr>
            <a:r>
              <a:rPr lang="en-US" dirty="0">
                <a:effectLst/>
              </a:rPr>
              <a:t>How does salt damage roadside soils and</a:t>
            </a:r>
            <a:r>
              <a:rPr lang="en-US" baseline="0" dirty="0">
                <a:effectLst/>
              </a:rPr>
              <a:t> vegetation?</a:t>
            </a:r>
            <a:endParaRPr lang="en-US" dirty="0">
              <a:effectLst/>
            </a:endParaRPr>
          </a:p>
          <a:p>
            <a:pPr marL="574675" indent="-574675">
              <a:buFont typeface="Arial" pitchFamily="34" charset="0"/>
              <a:buAutoNum type="arabicPeriod"/>
            </a:pPr>
            <a:r>
              <a:rPr lang="en-US" dirty="0">
                <a:effectLst/>
              </a:rPr>
              <a:t>By plugging the soil pores and reducing permeability (yes)</a:t>
            </a:r>
          </a:p>
          <a:p>
            <a:pPr marL="574675" indent="-574675">
              <a:buFont typeface="Arial" pitchFamily="34" charset="0"/>
              <a:buAutoNum type="arabicPeriod"/>
            </a:pPr>
            <a:r>
              <a:rPr lang="en-US" dirty="0">
                <a:effectLst/>
              </a:rPr>
              <a:t>By chemically altering the water-holding capabilities of the soil. (yes)</a:t>
            </a:r>
          </a:p>
          <a:p>
            <a:pPr marL="574675" indent="-574675">
              <a:buFont typeface="Arial" pitchFamily="34" charset="0"/>
              <a:buAutoNum type="arabicPeriod"/>
            </a:pPr>
            <a:r>
              <a:rPr lang="en-US" dirty="0">
                <a:effectLst/>
              </a:rPr>
              <a:t>By creating a hostile environment for plants to thrive. (yes)</a:t>
            </a:r>
          </a:p>
          <a:p>
            <a:pPr marL="574675" indent="-574675">
              <a:buFont typeface="Arial" pitchFamily="34" charset="0"/>
              <a:buAutoNum type="arabicPeriod"/>
            </a:pPr>
            <a:r>
              <a:rPr lang="en-US" dirty="0">
                <a:effectLst/>
              </a:rPr>
              <a:t>All of the above. (yes)</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do about it?  We can plow the snow first and salt later.  This will minimize </a:t>
            </a:r>
            <a:r>
              <a:rPr lang="en-US" baseline="0" dirty="0"/>
              <a:t>the salt in the snow spray that lands on the vegetation.</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3339725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2598183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fld id="{A8C98004-F289-45BB-954C-D87102E76A96}" type="slidenum">
              <a:rPr lang="en-US" altLang="en-US" sz="1200" smtClean="0">
                <a:latin typeface="Arial Unicode MS" pitchFamily="34" charset="-128"/>
              </a:rPr>
              <a:pPr/>
              <a:t>41</a:t>
            </a:fld>
            <a:endParaRPr lang="en-US" altLang="en-US" sz="1200">
              <a:latin typeface="Arial Unicode MS" pitchFamily="34" charset="-128"/>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Salt spray causes bud</a:t>
            </a:r>
            <a:r>
              <a:rPr lang="en-US" altLang="en-US" baseline="0" dirty="0">
                <a:latin typeface="Arial" charset="0"/>
              </a:rPr>
              <a:t> death and twig dieback.  Then, the new growth results in unusual branching termed “witches’ brooms”.</a:t>
            </a:r>
          </a:p>
          <a:p>
            <a:pPr eaLnBrk="1" hangingPunct="1"/>
            <a:endParaRPr lang="en-US" altLang="en-US" baseline="0" dirty="0">
              <a:latin typeface="Arial" charset="0"/>
            </a:endParaRPr>
          </a:p>
          <a:p>
            <a:pPr eaLnBrk="1" hangingPunct="1"/>
            <a:r>
              <a:rPr lang="en-US" altLang="en-US" baseline="0" dirty="0">
                <a:latin typeface="Arial" charset="0"/>
              </a:rPr>
              <a:t>Also, the tree is likely to leaf out later than a tree not injured with salt spray.</a:t>
            </a:r>
          </a:p>
          <a:p>
            <a:pPr eaLnBrk="1" hangingPunct="1"/>
            <a:endParaRPr lang="en-US" altLang="en-US" baseline="0" dirty="0">
              <a:latin typeface="Arial" charset="0"/>
            </a:endParaRPr>
          </a:p>
          <a:p>
            <a:r>
              <a:rPr lang="en-US" sz="1200" b="0" i="0" kern="1200" dirty="0">
                <a:solidFill>
                  <a:schemeClr val="tx1"/>
                </a:solidFill>
                <a:effectLst/>
                <a:latin typeface="+mn-lt"/>
                <a:ea typeface="+mn-ea"/>
                <a:cs typeface="+mn-cs"/>
              </a:rPr>
              <a:t>“Usually, when boulevard trees show symptoms of deicing salt spray drift, it is only on deciduous trees; it shows up as witches’ </a:t>
            </a:r>
            <a:r>
              <a:rPr lang="en-US" sz="1200" b="0" i="0" kern="1200" dirty="0" err="1">
                <a:solidFill>
                  <a:schemeClr val="tx1"/>
                </a:solidFill>
                <a:effectLst/>
                <a:latin typeface="+mn-lt"/>
                <a:ea typeface="+mn-ea"/>
                <a:cs typeface="+mn-cs"/>
              </a:rPr>
              <a:t>brooming</a:t>
            </a:r>
            <a:r>
              <a:rPr lang="en-US" sz="1200" b="0" i="0" kern="1200" dirty="0">
                <a:solidFill>
                  <a:schemeClr val="tx1"/>
                </a:solidFill>
                <a:effectLst/>
                <a:latin typeface="+mn-lt"/>
                <a:ea typeface="+mn-ea"/>
                <a:cs typeface="+mn-cs"/>
              </a:rPr>
              <a:t>; it is usually confined to arterial streets with traffic</a:t>
            </a:r>
            <a:r>
              <a:rPr lang="en-US" sz="1200" b="0" i="0" kern="1200" baseline="0" dirty="0">
                <a:solidFill>
                  <a:schemeClr val="tx1"/>
                </a:solidFill>
                <a:effectLst/>
                <a:latin typeface="+mn-lt"/>
                <a:ea typeface="+mn-ea"/>
                <a:cs typeface="+mn-cs"/>
              </a:rPr>
              <a:t> levels of</a:t>
            </a:r>
            <a:r>
              <a:rPr lang="en-US" sz="1200" b="0" i="0" kern="1200" dirty="0">
                <a:solidFill>
                  <a:schemeClr val="tx1"/>
                </a:solidFill>
                <a:effectLst/>
                <a:latin typeface="+mn-lt"/>
                <a:ea typeface="+mn-ea"/>
                <a:cs typeface="+mn-cs"/>
              </a:rPr>
              <a:t> 10,000 vehicles per day usage rates; and speed limits 45 mph or greater.” Gary Johnson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Professor/Extension Professor, Urban and Community Forestry, University of Minnesota</a:t>
            </a:r>
          </a:p>
          <a:p>
            <a:endParaRPr lang="en-US" altLang="en-US" sz="1200" b="0" i="0" kern="1200" dirty="0">
              <a:solidFill>
                <a:schemeClr val="tx1"/>
              </a:solidFill>
              <a:effectLst/>
              <a:latin typeface="+mn-lt"/>
              <a:ea typeface="+mn-ea"/>
              <a:cs typeface="+mn-cs"/>
            </a:endParaRPr>
          </a:p>
          <a:p>
            <a:pPr eaLnBrk="1" hangingPunct="1"/>
            <a:r>
              <a:rPr lang="en-US" altLang="en-US" dirty="0">
                <a:latin typeface="Arial" charset="0"/>
              </a:rPr>
              <a:t>Left Photo: Fortin Consulting</a:t>
            </a:r>
            <a:r>
              <a:rPr lang="en-US" altLang="en-US" baseline="0" dirty="0">
                <a:latin typeface="Arial" charset="0"/>
              </a:rPr>
              <a:t> Inc.</a:t>
            </a:r>
            <a:endParaRPr lang="en-US" altLang="en-US" dirty="0">
              <a:latin typeface="Arial" charset="0"/>
            </a:endParaRPr>
          </a:p>
          <a:p>
            <a:pPr eaLnBrk="1" hangingPunct="1"/>
            <a:r>
              <a:rPr lang="en-US" altLang="en-US" dirty="0">
                <a:latin typeface="Arial" charset="0"/>
              </a:rPr>
              <a:t>Right Photo: Gary Johnson</a:t>
            </a:r>
            <a:r>
              <a:rPr lang="en-US" altLang="en-US" baseline="0" dirty="0">
                <a:latin typeface="Arial" charset="0"/>
              </a:rPr>
              <a:t> University of Minnesota</a:t>
            </a:r>
          </a:p>
          <a:p>
            <a:endParaRPr lang="en-US" altLang="en-US" dirty="0">
              <a:latin typeface="Arial" charset="0"/>
            </a:endParaRPr>
          </a:p>
        </p:txBody>
      </p:sp>
    </p:spTree>
    <p:extLst>
      <p:ext uri="{BB962C8B-B14F-4D97-AF65-F5344CB8AC3E}">
        <p14:creationId xmlns:p14="http://schemas.microsoft.com/office/powerpoint/2010/main" val="1897848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a:t>
            </a:r>
            <a:r>
              <a:rPr lang="en-US" sz="1600" dirty="0"/>
              <a:t>n this slide we see the white pine tree is</a:t>
            </a:r>
            <a:r>
              <a:rPr lang="en-US" sz="1600" baseline="0" dirty="0"/>
              <a:t> damaged from salt.  Most everyone has seen this present in conifers planted along a busy roadway. </a:t>
            </a:r>
          </a:p>
          <a:p>
            <a:endParaRPr lang="en-US" sz="1600" baseline="0" dirty="0"/>
          </a:p>
          <a:p>
            <a:r>
              <a:rPr lang="en-US" sz="1600" baseline="0" dirty="0"/>
              <a:t>Photo credit:  Fortin Consulting Inc.</a:t>
            </a:r>
            <a:endParaRPr lang="en-US" sz="16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39725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a:t>In this slide we see the white pine trees</a:t>
            </a:r>
            <a:r>
              <a:rPr lang="en-US" sz="1600" baseline="0" dirty="0"/>
              <a:t> damaged from salt.  But we also see the road, roadside soils, white pines and the lake.  In the background we can see guardrail over a small bridge.  Salt will damage all of these things.</a:t>
            </a:r>
          </a:p>
          <a:p>
            <a:pPr lvl="1"/>
            <a:endParaRPr lang="en-US" sz="1600" baseline="0" dirty="0"/>
          </a:p>
          <a:p>
            <a:pPr lvl="1"/>
            <a:r>
              <a:rPr lang="en-US" sz="1600" baseline="0" dirty="0"/>
              <a:t>Do you think the salt got into the lake or only onto the trees?</a:t>
            </a:r>
          </a:p>
          <a:p>
            <a:pPr lvl="1"/>
            <a:endParaRPr lang="en-US" sz="1600" baseline="0" dirty="0"/>
          </a:p>
          <a:p>
            <a:pPr lvl="1"/>
            <a:r>
              <a:rPr lang="en-US" sz="1600" baseline="0" dirty="0"/>
              <a:t>Photo credit:  Fortin Consulting Inc.</a:t>
            </a:r>
          </a:p>
          <a:p>
            <a:pPr marL="800100" lvl="1" indent="-342900">
              <a:buAutoNum type="arabicPeriod"/>
            </a:pPr>
            <a:endParaRPr lang="en-US" sz="1600" baseline="0" dirty="0"/>
          </a:p>
          <a:p>
            <a:pPr marL="800100" lvl="1" indent="-342900">
              <a:buAutoNum type="arabicPeriod"/>
            </a:pPr>
            <a:endParaRPr lang="en-US" sz="1600" baseline="0" dirty="0"/>
          </a:p>
          <a:p>
            <a:pPr marL="800100" lvl="1" indent="-342900">
              <a:buAutoNum type="arabicPeriod"/>
            </a:pPr>
            <a:endParaRPr lang="en-US" sz="160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3339725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sz="1600" baseline="0" dirty="0"/>
          </a:p>
          <a:p>
            <a:r>
              <a:rPr lang="en-US" sz="1600" baseline="0" dirty="0"/>
              <a:t>How can road salt damage plants?</a:t>
            </a:r>
          </a:p>
          <a:p>
            <a:pPr marL="800100" lvl="1" indent="-342900">
              <a:buAutoNum type="arabicPeriod"/>
            </a:pPr>
            <a:r>
              <a:rPr lang="en-US" sz="1600" baseline="0" dirty="0"/>
              <a:t>By spraying onto the plant (no)</a:t>
            </a:r>
          </a:p>
          <a:p>
            <a:pPr marL="800100" lvl="1" indent="-342900">
              <a:buAutoNum type="arabicPeriod"/>
            </a:pPr>
            <a:r>
              <a:rPr lang="en-US" sz="1600" baseline="0" dirty="0"/>
              <a:t>By changing the soil the plant depends on (no)</a:t>
            </a:r>
          </a:p>
          <a:p>
            <a:pPr marL="800100" lvl="1" indent="-342900">
              <a:buAutoNum type="arabicPeriod"/>
            </a:pPr>
            <a:r>
              <a:rPr lang="en-US" sz="1600" baseline="0" dirty="0"/>
              <a:t>By adding nutrients for predators (no)</a:t>
            </a:r>
          </a:p>
          <a:p>
            <a:pPr marL="800100" lvl="1" indent="-342900">
              <a:buAutoNum type="arabicPeriod"/>
            </a:pPr>
            <a:r>
              <a:rPr lang="en-US" sz="1600" baseline="0" dirty="0"/>
              <a:t>Both 1 and 2 (yes)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sz="1600" baseline="0" dirty="0"/>
          </a:p>
          <a:p>
            <a:r>
              <a:rPr lang="en-US" sz="1600" baseline="0" dirty="0"/>
              <a:t>How can road salt damage plants?</a:t>
            </a:r>
          </a:p>
          <a:p>
            <a:pPr marL="800100" lvl="1" indent="-342900">
              <a:buAutoNum type="arabicPeriod"/>
            </a:pPr>
            <a:r>
              <a:rPr lang="en-US" sz="1600" baseline="0" dirty="0"/>
              <a:t>By spraying onto the plant (no)</a:t>
            </a:r>
          </a:p>
          <a:p>
            <a:pPr marL="800100" lvl="1" indent="-342900">
              <a:buAutoNum type="arabicPeriod"/>
            </a:pPr>
            <a:r>
              <a:rPr lang="en-US" sz="1600" baseline="0" dirty="0"/>
              <a:t>By changing the soil the plant depends on (no)</a:t>
            </a:r>
          </a:p>
          <a:p>
            <a:pPr marL="800100" lvl="1" indent="-342900">
              <a:buAutoNum type="arabicPeriod"/>
            </a:pPr>
            <a:r>
              <a:rPr lang="en-US" sz="1600" baseline="0" dirty="0"/>
              <a:t>By adding nutrients for predators (no)</a:t>
            </a:r>
          </a:p>
          <a:p>
            <a:pPr marL="800100" lvl="1" indent="-342900">
              <a:buAutoNum type="arabicPeriod"/>
            </a:pPr>
            <a:r>
              <a:rPr lang="en-US" sz="1600" baseline="0" dirty="0"/>
              <a:t>Both 1 and 2 (yes)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Michigan started working with</a:t>
            </a:r>
            <a:r>
              <a:rPr lang="en-US" sz="1600" baseline="0" dirty="0"/>
              <a:t> the blueberry farmers many years ago trying to reduce salt use close to their blueberry fields.  They monitored and saw a drop in salt entering the blueberry fields after they changed their maintenance practices.  Many crop fields are located near our roadways.  What, if anything, are you trying to do to reduce salt damage to crops?</a:t>
            </a:r>
          </a:p>
          <a:p>
            <a:endParaRPr lang="en-US" sz="1600" baseline="0" dirty="0"/>
          </a:p>
          <a:p>
            <a:r>
              <a:rPr lang="en-US" sz="1600" dirty="0"/>
              <a:t>Photo credit: </a:t>
            </a:r>
            <a:r>
              <a:rPr lang="en-US" sz="1600" b="0" i="0" kern="1200" dirty="0">
                <a:solidFill>
                  <a:schemeClr val="tx1"/>
                </a:solidFill>
                <a:effectLst/>
                <a:latin typeface="+mn-lt"/>
                <a:ea typeface="+mn-ea"/>
                <a:cs typeface="+mn-cs"/>
              </a:rPr>
              <a:t>Garcia-Salazar, Carlos (garcias4@anr.msu.edu)</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3339725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combat the impacts of salt, use less</a:t>
            </a:r>
            <a:r>
              <a:rPr lang="en-US" baseline="0" dirty="0"/>
              <a:t> of it.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28960638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sz="1600" baseline="0" dirty="0"/>
          </a:p>
          <a:p>
            <a:r>
              <a:rPr lang="en-US" sz="1600" dirty="0"/>
              <a:t>Test Question: What can</a:t>
            </a:r>
            <a:r>
              <a:rPr lang="en-US" sz="1600" baseline="0" dirty="0"/>
              <a:t> we do about the salt problem?</a:t>
            </a:r>
          </a:p>
          <a:p>
            <a:pPr marL="228600" indent="-228600">
              <a:buAutoNum type="arabicPeriod"/>
            </a:pPr>
            <a:r>
              <a:rPr lang="en-US" sz="1600" baseline="0" dirty="0"/>
              <a:t>There is nothing we can do (no)</a:t>
            </a:r>
          </a:p>
          <a:p>
            <a:pPr marL="228600" indent="-228600">
              <a:buAutoNum type="arabicPeriod"/>
            </a:pPr>
            <a:r>
              <a:rPr lang="en-US" sz="1600" baseline="0"/>
              <a:t>Find ways to use less salt (yes)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endParaRPr lang="en-US" sz="1600" baseline="0" dirty="0"/>
          </a:p>
          <a:p>
            <a:r>
              <a:rPr lang="en-US" sz="1600" dirty="0"/>
              <a:t>Test Question: What can</a:t>
            </a:r>
            <a:r>
              <a:rPr lang="en-US" sz="1600" baseline="0" dirty="0"/>
              <a:t> we do about the salt problem?</a:t>
            </a:r>
          </a:p>
          <a:p>
            <a:pPr marL="228600" indent="-228600">
              <a:buAutoNum type="arabicPeriod"/>
            </a:pPr>
            <a:r>
              <a:rPr lang="en-US" sz="1600" baseline="0" dirty="0"/>
              <a:t>There is nothing we can do (no)</a:t>
            </a:r>
          </a:p>
          <a:p>
            <a:pPr marL="228600" indent="-228600">
              <a:buAutoNum type="arabicPeriod"/>
            </a:pPr>
            <a:r>
              <a:rPr lang="en-US" sz="1600" baseline="0"/>
              <a:t>Find ways to use less salt (yes)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a mini section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1722549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38094505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48DE010B-369B-49F0-BDB7-03A3A56B5A4B}" type="slidenum">
              <a:rPr lang="en-US" altLang="en-US" sz="1200" smtClean="0">
                <a:latin typeface="Arial Unicode MS" pitchFamily="34" charset="-128"/>
              </a:rPr>
              <a:pPr/>
              <a:t>51</a:t>
            </a:fld>
            <a:endParaRPr lang="en-US" altLang="en-US" sz="1200">
              <a:latin typeface="Arial Unicode MS" pitchFamily="34" charset="-128"/>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Organics</a:t>
            </a:r>
            <a:r>
              <a:rPr lang="en-US" altLang="en-US" baseline="0" dirty="0">
                <a:latin typeface="Arial" charset="0"/>
              </a:rPr>
              <a:t> are used to supplement the salt.  They make it stickier, and reduce the freezing point of the brine in your tanks.  By themselves, they do not melt snow and ice.</a:t>
            </a:r>
            <a:endParaRPr lang="en-US" altLang="en-US" dirty="0">
              <a:latin typeface="Arial" charset="0"/>
            </a:endParaRPr>
          </a:p>
        </p:txBody>
      </p:sp>
    </p:spTree>
    <p:extLst>
      <p:ext uri="{BB962C8B-B14F-4D97-AF65-F5344CB8AC3E}">
        <p14:creationId xmlns:p14="http://schemas.microsoft.com/office/powerpoint/2010/main" val="2817477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a:t>
            </a:r>
            <a:r>
              <a:rPr lang="en-US" baseline="0" dirty="0"/>
              <a:t>Biological Oxygen Demand and Chemical Oxygen Demand are big concerns with the use of organic additives.   Understand that there are many other ways we input nutrients into our water besides winter maintenance.  Grass clippings, leaves and such also create the same problems when they enter our lakes.</a:t>
            </a:r>
          </a:p>
          <a:p>
            <a:endParaRPr lang="en-US" baseline="0" dirty="0"/>
          </a:p>
          <a:p>
            <a:r>
              <a:rPr lang="en-US" dirty="0"/>
              <a:t>Photo: Fortin Consulting</a:t>
            </a:r>
            <a:r>
              <a:rPr lang="en-US" baseline="0" dirty="0"/>
              <a:t> Inc.</a:t>
            </a:r>
            <a:endParaRPr lang="en-US" dirty="0"/>
          </a:p>
          <a:p>
            <a:r>
              <a:rPr lang="en-US" dirty="0"/>
              <a:t>Image: Microsoft clipart</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2458492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r>
              <a:rPr lang="en-US" baseline="0" dirty="0"/>
              <a:t>How do organic additives harm the water?</a:t>
            </a:r>
          </a:p>
          <a:p>
            <a:pPr marL="228600" indent="-228600">
              <a:buAutoNum type="arabicPeriod"/>
            </a:pPr>
            <a:r>
              <a:rPr lang="en-US" baseline="0" dirty="0"/>
              <a:t>Turn the water a different color (no)</a:t>
            </a:r>
          </a:p>
          <a:p>
            <a:pPr marL="228600" indent="-228600">
              <a:buAutoNum type="arabicPeriod"/>
            </a:pPr>
            <a:r>
              <a:rPr lang="en-US" baseline="0" dirty="0"/>
              <a:t>Add “fertilizer” to the water (yes)</a:t>
            </a:r>
          </a:p>
          <a:p>
            <a:pPr marL="228600" indent="-228600">
              <a:buAutoNum type="arabicPeriod"/>
            </a:pPr>
            <a:r>
              <a:rPr lang="en-US" baseline="0" dirty="0"/>
              <a:t>Make the lake shallower (no)</a:t>
            </a:r>
          </a:p>
          <a:p>
            <a:pPr marL="228600" indent="-228600">
              <a:buAutoNum type="arabicPeriod"/>
            </a:pPr>
            <a:r>
              <a:rPr lang="en-US" baseline="0" dirty="0"/>
              <a:t>Kills the plants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a:t>
            </a:r>
          </a:p>
          <a:p>
            <a:r>
              <a:rPr lang="en-US" baseline="0" dirty="0"/>
              <a:t>How do organic additives harm the water?</a:t>
            </a:r>
          </a:p>
          <a:p>
            <a:pPr marL="228600" indent="-228600">
              <a:buAutoNum type="arabicPeriod"/>
            </a:pPr>
            <a:r>
              <a:rPr lang="en-US" baseline="0" dirty="0"/>
              <a:t>Turn the water a different color (no)</a:t>
            </a:r>
          </a:p>
          <a:p>
            <a:pPr marL="228600" indent="-228600">
              <a:buAutoNum type="arabicPeriod"/>
            </a:pPr>
            <a:r>
              <a:rPr lang="en-US" baseline="0" dirty="0"/>
              <a:t>Add “fertilizer” to the water (yes)</a:t>
            </a:r>
          </a:p>
          <a:p>
            <a:pPr marL="228600" indent="-228600">
              <a:buAutoNum type="arabicPeriod"/>
            </a:pPr>
            <a:r>
              <a:rPr lang="en-US" baseline="0" dirty="0"/>
              <a:t>Make the lake shallower (no)</a:t>
            </a:r>
          </a:p>
          <a:p>
            <a:pPr marL="228600" indent="-228600">
              <a:buAutoNum type="arabicPeriod"/>
            </a:pPr>
            <a:r>
              <a:rPr lang="en-US" baseline="0" dirty="0"/>
              <a:t>Kills the plants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fontAlgn="base" hangingPunct="1">
              <a:spcBef>
                <a:spcPct val="0"/>
              </a:spcBef>
              <a:spcAft>
                <a:spcPct val="0"/>
              </a:spcAft>
            </a:pPr>
            <a:fld id="{ABC80CFB-E123-4AF2-991B-94515811E7A8}" type="slidenum">
              <a:rPr lang="en-US" altLang="en-US" smtClean="0">
                <a:solidFill>
                  <a:prstClr val="black"/>
                </a:solidFill>
              </a:rPr>
              <a:pPr algn="r" eaLnBrk="1" fontAlgn="base" hangingPunct="1">
                <a:spcBef>
                  <a:spcPct val="0"/>
                </a:spcBef>
                <a:spcAft>
                  <a:spcPct val="0"/>
                </a:spcAft>
              </a:pPr>
              <a:t>55</a:t>
            </a:fld>
            <a:endParaRPr lang="en-US" altLang="en-US">
              <a:solidFill>
                <a:prstClr val="black"/>
              </a:solidFill>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aseline="0" dirty="0"/>
              <a:t>This is a </a:t>
            </a:r>
            <a:r>
              <a:rPr lang="en-US" altLang="en-US" baseline="0" dirty="0" err="1"/>
              <a:t>secci</a:t>
            </a:r>
            <a:r>
              <a:rPr lang="en-US" altLang="en-US" baseline="0" dirty="0"/>
              <a:t> disk, a tool used to measure water clarity.   The clearer the water, the healthier the water (this is over simplified because many other parameters determine water health).  </a:t>
            </a:r>
            <a:r>
              <a:rPr lang="en-US" altLang="en-US" baseline="0" dirty="0" err="1"/>
              <a:t>Secci</a:t>
            </a:r>
            <a:r>
              <a:rPr lang="en-US" altLang="en-US" baseline="0" dirty="0"/>
              <a:t> disk measurements are one of the most common and widely used methods by professionals and volunteers alike. </a:t>
            </a:r>
          </a:p>
          <a:p>
            <a:pPr eaLnBrk="1" hangingPunct="1"/>
            <a:endParaRPr lang="en-US" altLang="en-US" baseline="0" dirty="0"/>
          </a:p>
          <a:p>
            <a:pPr eaLnBrk="1" hangingPunct="1"/>
            <a:r>
              <a:rPr lang="en-US" altLang="en-US" baseline="0" dirty="0"/>
              <a:t>Photo credit:  Fortin Consulting Inc.</a:t>
            </a:r>
            <a:endParaRPr lang="en-US" altLang="en-US" dirty="0"/>
          </a:p>
        </p:txBody>
      </p:sp>
    </p:spTree>
    <p:extLst>
      <p:ext uri="{BB962C8B-B14F-4D97-AF65-F5344CB8AC3E}">
        <p14:creationId xmlns:p14="http://schemas.microsoft.com/office/powerpoint/2010/main" val="628657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a mini section</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 moves downhill with the</a:t>
            </a:r>
            <a:r>
              <a:rPr lang="en-US" baseline="0" dirty="0"/>
              <a:t> water.  It pollutes our water and fills in our ponds and wetlands.  It makes deltas in our streams and lakes.    Lakes age too: when they get old they get shallower.  Use of winter sand accelerates this aging process.  Other things accelerate the lake aging process, such as us putting a load of sand on our beach.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Fortin Consulting Inc.</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1633960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Colorado DOT‘s Air Quality Expert, Jordan </a:t>
            </a:r>
            <a:r>
              <a:rPr lang="en-US" altLang="en-US" dirty="0" err="1">
                <a:latin typeface="Arial" charset="0"/>
              </a:rPr>
              <a:t>Rudel</a:t>
            </a:r>
            <a:r>
              <a:rPr lang="en-US" altLang="en-US" dirty="0">
                <a:latin typeface="Arial" charset="0"/>
              </a:rPr>
              <a:t> stated that the reason they do the extra sweeping is because Colorado was previously in "non-attainment" status for PM 10. </a:t>
            </a:r>
            <a:r>
              <a:rPr lang="en-US" altLang="en-US" baseline="0" dirty="0">
                <a:latin typeface="Arial" charset="0"/>
              </a:rPr>
              <a:t> </a:t>
            </a:r>
            <a:r>
              <a:rPr lang="en-US" altLang="en-US" dirty="0">
                <a:latin typeface="Arial" charset="0"/>
              </a:rPr>
              <a:t>Whether or not your</a:t>
            </a:r>
            <a:r>
              <a:rPr lang="en-US" altLang="en-US" baseline="0" dirty="0">
                <a:latin typeface="Arial" charset="0"/>
              </a:rPr>
              <a:t> state</a:t>
            </a:r>
            <a:r>
              <a:rPr lang="en-US" altLang="en-US" dirty="0">
                <a:latin typeface="Arial" charset="0"/>
              </a:rPr>
              <a:t> violates air quality standards is not the issue, the issue is if Colorado can figure out a way to do aggressive winter sweeping, so can you.</a:t>
            </a:r>
          </a:p>
          <a:p>
            <a:endParaRPr lang="en-US" altLang="en-US" dirty="0">
              <a:latin typeface="Arial" charset="0"/>
            </a:endParaRPr>
          </a:p>
          <a:p>
            <a:r>
              <a:rPr lang="en-US" altLang="en-US" dirty="0">
                <a:latin typeface="Arial" charset="0"/>
              </a:rPr>
              <a:t>Discuss:  How much of the sand you apply is recovered?  How many years have you been sanding?  Have you seen any side effects of unrecovered winter sand?</a:t>
            </a:r>
          </a:p>
          <a:p>
            <a:endParaRPr lang="en-US" altLang="en-US" dirty="0">
              <a:latin typeface="Arial" charset="0"/>
            </a:endParaRPr>
          </a:p>
          <a:p>
            <a:r>
              <a:rPr lang="en-US" altLang="en-US" dirty="0">
                <a:latin typeface="Arial" charset="0"/>
              </a:rPr>
              <a:t>Photo credit:  Fortin Consulting Inc.</a:t>
            </a:r>
          </a:p>
        </p:txBody>
      </p:sp>
    </p:spTree>
    <p:extLst>
      <p:ext uri="{BB962C8B-B14F-4D97-AF65-F5344CB8AC3E}">
        <p14:creationId xmlns:p14="http://schemas.microsoft.com/office/powerpoint/2010/main" val="37415642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Winter sweeping</a:t>
            </a:r>
            <a:r>
              <a:rPr lang="en-US" altLang="en-US" baseline="0" dirty="0">
                <a:latin typeface="Arial" charset="0"/>
              </a:rPr>
              <a:t> should be a part of your operations if you use sand.</a:t>
            </a:r>
          </a:p>
          <a:p>
            <a:br>
              <a:rPr lang="en-US" altLang="en-US" baseline="0" dirty="0">
                <a:latin typeface="Arial" charset="0"/>
              </a:rPr>
            </a:br>
            <a:r>
              <a:rPr lang="en-US" altLang="en-US" baseline="0" dirty="0">
                <a:latin typeface="Arial" charset="0"/>
              </a:rPr>
              <a:t>Note to presenters:  insert your sweeping policy here, or discuss it with participants.</a:t>
            </a:r>
          </a:p>
          <a:p>
            <a:endParaRPr lang="en-US" altLang="en-US" baseline="0" dirty="0">
              <a:latin typeface="Arial" charset="0"/>
            </a:endParaRPr>
          </a:p>
          <a:p>
            <a:r>
              <a:rPr lang="en-US" altLang="en-US" baseline="0" dirty="0">
                <a:latin typeface="Arial" charset="0"/>
              </a:rPr>
              <a:t>Topics:  </a:t>
            </a:r>
            <a:r>
              <a:rPr lang="en-US" altLang="en-US" dirty="0">
                <a:latin typeface="Arial" charset="0"/>
              </a:rPr>
              <a:t>How much of the sand you apply is recovered?  How many years have you been sanding?  Have you seen any side effects of unrecovered winter sand?  In MN one city</a:t>
            </a:r>
            <a:r>
              <a:rPr lang="en-US" altLang="en-US" baseline="0" dirty="0">
                <a:latin typeface="Arial" charset="0"/>
              </a:rPr>
              <a:t> reported the loss of their pond skating rinks, the ponds have filled in with sand from winter sanding so they can no longer be used in the winter for skating.</a:t>
            </a:r>
          </a:p>
          <a:p>
            <a:endParaRPr lang="en-US" altLang="en-US" baseline="0" dirty="0">
              <a:latin typeface="Arial" charset="0"/>
            </a:endParaRPr>
          </a:p>
          <a:p>
            <a:r>
              <a:rPr lang="en-US" altLang="en-US" baseline="0" dirty="0">
                <a:latin typeface="Arial" charset="0"/>
              </a:rPr>
              <a:t>Photo credit:  Fortin Consulting Inc.</a:t>
            </a:r>
            <a:endParaRPr lang="en-US" altLang="en-US" dirty="0">
              <a:latin typeface="Arial" charset="0"/>
            </a:endParaRPr>
          </a:p>
        </p:txBody>
      </p:sp>
    </p:spTree>
    <p:extLst>
      <p:ext uri="{BB962C8B-B14F-4D97-AF65-F5344CB8AC3E}">
        <p14:creationId xmlns:p14="http://schemas.microsoft.com/office/powerpoint/2010/main" val="1512527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chemeClr val="tx1"/>
                </a:solidFill>
                <a:latin typeface="Arial" charset="0"/>
                <a:ea typeface="MS PGothic" pitchFamily="34" charset="-128"/>
              </a:defRPr>
            </a:lvl1pPr>
            <a:lvl2pPr marL="730914" indent="-281121" eaLnBrk="0" hangingPunct="0">
              <a:defRPr sz="3500">
                <a:solidFill>
                  <a:schemeClr val="tx1"/>
                </a:solidFill>
                <a:latin typeface="Arial" charset="0"/>
                <a:ea typeface="MS PGothic" pitchFamily="34" charset="-128"/>
              </a:defRPr>
            </a:lvl2pPr>
            <a:lvl3pPr marL="1124483" indent="-224897" eaLnBrk="0" hangingPunct="0">
              <a:defRPr sz="3500">
                <a:solidFill>
                  <a:schemeClr val="tx1"/>
                </a:solidFill>
                <a:latin typeface="Arial" charset="0"/>
                <a:ea typeface="MS PGothic" pitchFamily="34" charset="-128"/>
              </a:defRPr>
            </a:lvl3pPr>
            <a:lvl4pPr marL="1574277" indent="-224897" eaLnBrk="0" hangingPunct="0">
              <a:defRPr sz="3500">
                <a:solidFill>
                  <a:schemeClr val="tx1"/>
                </a:solidFill>
                <a:latin typeface="Arial" charset="0"/>
                <a:ea typeface="MS PGothic" pitchFamily="34" charset="-128"/>
              </a:defRPr>
            </a:lvl4pPr>
            <a:lvl5pPr marL="2024070" indent="-224897" eaLnBrk="0" hangingPunct="0">
              <a:defRPr sz="3500">
                <a:solidFill>
                  <a:schemeClr val="tx1"/>
                </a:solidFill>
                <a:latin typeface="Arial" charset="0"/>
                <a:ea typeface="MS PGothic" pitchFamily="34" charset="-128"/>
              </a:defRPr>
            </a:lvl5pPr>
            <a:lvl6pPr marL="2473863" indent="-224897" eaLnBrk="0" fontAlgn="base" hangingPunct="0">
              <a:spcBef>
                <a:spcPct val="0"/>
              </a:spcBef>
              <a:spcAft>
                <a:spcPct val="0"/>
              </a:spcAft>
              <a:defRPr sz="3500">
                <a:solidFill>
                  <a:schemeClr val="tx1"/>
                </a:solidFill>
                <a:latin typeface="Arial" charset="0"/>
                <a:ea typeface="MS PGothic" pitchFamily="34" charset="-128"/>
              </a:defRPr>
            </a:lvl6pPr>
            <a:lvl7pPr marL="2923657" indent="-224897" eaLnBrk="0" fontAlgn="base" hangingPunct="0">
              <a:spcBef>
                <a:spcPct val="0"/>
              </a:spcBef>
              <a:spcAft>
                <a:spcPct val="0"/>
              </a:spcAft>
              <a:defRPr sz="3500">
                <a:solidFill>
                  <a:schemeClr val="tx1"/>
                </a:solidFill>
                <a:latin typeface="Arial" charset="0"/>
                <a:ea typeface="MS PGothic" pitchFamily="34" charset="-128"/>
              </a:defRPr>
            </a:lvl7pPr>
            <a:lvl8pPr marL="3373450" indent="-224897" eaLnBrk="0" fontAlgn="base" hangingPunct="0">
              <a:spcBef>
                <a:spcPct val="0"/>
              </a:spcBef>
              <a:spcAft>
                <a:spcPct val="0"/>
              </a:spcAft>
              <a:defRPr sz="3500">
                <a:solidFill>
                  <a:schemeClr val="tx1"/>
                </a:solidFill>
                <a:latin typeface="Arial" charset="0"/>
                <a:ea typeface="MS PGothic" pitchFamily="34" charset="-128"/>
              </a:defRPr>
            </a:lvl8pPr>
            <a:lvl9pPr marL="3823244" indent="-224897" eaLnBrk="0" fontAlgn="base" hangingPunct="0">
              <a:spcBef>
                <a:spcPct val="0"/>
              </a:spcBef>
              <a:spcAft>
                <a:spcPct val="0"/>
              </a:spcAft>
              <a:defRPr sz="3500">
                <a:solidFill>
                  <a:schemeClr val="tx1"/>
                </a:solidFill>
                <a:latin typeface="Arial" charset="0"/>
                <a:ea typeface="MS PGothic" pitchFamily="34" charset="-128"/>
              </a:defRPr>
            </a:lvl9pPr>
          </a:lstStyle>
          <a:p>
            <a:pPr>
              <a:defRPr/>
            </a:pPr>
            <a:fld id="{F2BBE2FB-3627-4E15-BD62-C43D64641B83}" type="slidenum">
              <a:rPr lang="en-US" sz="1200">
                <a:solidFill>
                  <a:prstClr val="black"/>
                </a:solidFill>
                <a:latin typeface="Arial Unicode MS" pitchFamily="34" charset="-128"/>
              </a:rPr>
              <a:pPr>
                <a:defRPr/>
              </a:pPr>
              <a:t>60</a:t>
            </a:fld>
            <a:endParaRPr lang="en-US" sz="1200">
              <a:solidFill>
                <a:prstClr val="black"/>
              </a:solidFill>
              <a:latin typeface="Arial Unicode MS" pitchFamily="34" charset="-128"/>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One of the problems with sand is it doesn’t stay put. It very quickly migrates out of the wheel paths.  Once it is out of the wheel paths it never returns to the wheel path and is essentially useless.  </a:t>
            </a:r>
          </a:p>
          <a:p>
            <a:pPr eaLnBrk="1" hangingPunct="1"/>
            <a:endParaRPr lang="en-US" altLang="en-US" dirty="0">
              <a:latin typeface="Arial" charset="0"/>
            </a:endParaRPr>
          </a:p>
          <a:p>
            <a:pPr eaLnBrk="1" hangingPunct="1"/>
            <a:r>
              <a:rPr lang="en-US" altLang="en-US" dirty="0">
                <a:latin typeface="Arial" charset="0"/>
              </a:rPr>
              <a:t>Sand just isn't</a:t>
            </a:r>
            <a:r>
              <a:rPr lang="en-US" altLang="en-US" baseline="0" dirty="0">
                <a:latin typeface="Arial" charset="0"/>
              </a:rPr>
              <a:t> sand.  Sand once applied to the road bonds with oil, transmission fluid, rubber from tires, grease, and anything that is also found on the road.  Sand, when it moves into our water, brings all of this with it. </a:t>
            </a:r>
          </a:p>
          <a:p>
            <a:pPr eaLnBrk="1" hangingPunct="1"/>
            <a:endParaRPr lang="en-US" altLang="en-US" baseline="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prstClr val="white"/>
                </a:solidFill>
              </a:rPr>
              <a:t>Photo: Michigan DOT</a:t>
            </a:r>
            <a:endParaRPr lang="en-US" altLang="en-US" sz="2400" dirty="0">
              <a:solidFill>
                <a:prstClr val="white"/>
              </a:solidFill>
            </a:endParaRPr>
          </a:p>
        </p:txBody>
      </p:sp>
    </p:spTree>
    <p:extLst>
      <p:ext uri="{BB962C8B-B14F-4D97-AF65-F5344CB8AC3E}">
        <p14:creationId xmlns:p14="http://schemas.microsoft.com/office/powerpoint/2010/main" val="843697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42030297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This photo shows a good example of sediment transport.  We rarely get a bird’s eye view of the problems we contribute to, but it would be a great training tool if we did.</a:t>
            </a:r>
          </a:p>
          <a:p>
            <a:endParaRPr lang="en-US" altLang="en-US" dirty="0">
              <a:latin typeface="Arial" charset="0"/>
            </a:endParaRPr>
          </a:p>
          <a:p>
            <a:r>
              <a:rPr lang="en-US" altLang="en-US" dirty="0">
                <a:latin typeface="Arial" charset="0"/>
              </a:rPr>
              <a:t>In this example </a:t>
            </a:r>
            <a:r>
              <a:rPr lang="en-US" sz="1200" b="0" i="0" kern="1200" dirty="0">
                <a:solidFill>
                  <a:schemeClr val="tx1"/>
                </a:solidFill>
                <a:effectLst/>
                <a:latin typeface="+mn-lt"/>
                <a:ea typeface="+mn-ea"/>
                <a:cs typeface="+mn-cs"/>
              </a:rPr>
              <a:t>a brook is emptying into Lake George in the Adirondacks.</a:t>
            </a:r>
          </a:p>
          <a:p>
            <a:endParaRPr lang="en-US" altLang="en-US" sz="1200" b="0" i="0" kern="1200" dirty="0">
              <a:solidFill>
                <a:schemeClr val="tx1"/>
              </a:solidFill>
              <a:effectLst/>
              <a:latin typeface="+mn-lt"/>
              <a:ea typeface="+mn-ea"/>
              <a:cs typeface="+mn-cs"/>
            </a:endParaRPr>
          </a:p>
          <a:p>
            <a:r>
              <a:rPr lang="en-US" altLang="en-US" sz="1200" b="0" i="0" kern="1200" dirty="0">
                <a:solidFill>
                  <a:schemeClr val="tx1"/>
                </a:solidFill>
                <a:effectLst/>
                <a:latin typeface="+mn-lt"/>
                <a:ea typeface="+mn-ea"/>
                <a:cs typeface="+mn-cs"/>
              </a:rPr>
              <a:t>Photo</a:t>
            </a:r>
            <a:r>
              <a:rPr lang="en-US" altLang="en-US" sz="1200" b="0" i="0" kern="1200" baseline="0" dirty="0">
                <a:solidFill>
                  <a:schemeClr val="tx1"/>
                </a:solidFill>
                <a:effectLst/>
                <a:latin typeface="+mn-lt"/>
                <a:ea typeface="+mn-ea"/>
                <a:cs typeface="+mn-cs"/>
              </a:rPr>
              <a:t> credit:  NYSDOT</a:t>
            </a:r>
            <a:endParaRPr lang="en-US" altLang="en-US" dirty="0">
              <a:latin typeface="Arial" charset="0"/>
            </a:endParaRPr>
          </a:p>
        </p:txBody>
      </p:sp>
      <p:sp>
        <p:nvSpPr>
          <p:cNvPr id="29082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chemeClr val="tx1"/>
                </a:solidFill>
                <a:latin typeface="Arial" charset="0"/>
                <a:ea typeface="MS PGothic" pitchFamily="34" charset="-128"/>
              </a:defRPr>
            </a:lvl1pPr>
            <a:lvl2pPr marL="730914" indent="-281121" eaLnBrk="0" hangingPunct="0">
              <a:defRPr sz="3500">
                <a:solidFill>
                  <a:schemeClr val="tx1"/>
                </a:solidFill>
                <a:latin typeface="Arial" charset="0"/>
                <a:ea typeface="MS PGothic" pitchFamily="34" charset="-128"/>
              </a:defRPr>
            </a:lvl2pPr>
            <a:lvl3pPr marL="1124483" indent="-224897" eaLnBrk="0" hangingPunct="0">
              <a:defRPr sz="3500">
                <a:solidFill>
                  <a:schemeClr val="tx1"/>
                </a:solidFill>
                <a:latin typeface="Arial" charset="0"/>
                <a:ea typeface="MS PGothic" pitchFamily="34" charset="-128"/>
              </a:defRPr>
            </a:lvl3pPr>
            <a:lvl4pPr marL="1574277" indent="-224897" eaLnBrk="0" hangingPunct="0">
              <a:defRPr sz="3500">
                <a:solidFill>
                  <a:schemeClr val="tx1"/>
                </a:solidFill>
                <a:latin typeface="Arial" charset="0"/>
                <a:ea typeface="MS PGothic" pitchFamily="34" charset="-128"/>
              </a:defRPr>
            </a:lvl4pPr>
            <a:lvl5pPr marL="2024070" indent="-224897" eaLnBrk="0" hangingPunct="0">
              <a:defRPr sz="3500">
                <a:solidFill>
                  <a:schemeClr val="tx1"/>
                </a:solidFill>
                <a:latin typeface="Arial" charset="0"/>
                <a:ea typeface="MS PGothic" pitchFamily="34" charset="-128"/>
              </a:defRPr>
            </a:lvl5pPr>
            <a:lvl6pPr marL="2473863" indent="-224897" eaLnBrk="0" fontAlgn="base" hangingPunct="0">
              <a:spcBef>
                <a:spcPct val="0"/>
              </a:spcBef>
              <a:spcAft>
                <a:spcPct val="0"/>
              </a:spcAft>
              <a:defRPr sz="3500">
                <a:solidFill>
                  <a:schemeClr val="tx1"/>
                </a:solidFill>
                <a:latin typeface="Arial" charset="0"/>
                <a:ea typeface="MS PGothic" pitchFamily="34" charset="-128"/>
              </a:defRPr>
            </a:lvl6pPr>
            <a:lvl7pPr marL="2923657" indent="-224897" eaLnBrk="0" fontAlgn="base" hangingPunct="0">
              <a:spcBef>
                <a:spcPct val="0"/>
              </a:spcBef>
              <a:spcAft>
                <a:spcPct val="0"/>
              </a:spcAft>
              <a:defRPr sz="3500">
                <a:solidFill>
                  <a:schemeClr val="tx1"/>
                </a:solidFill>
                <a:latin typeface="Arial" charset="0"/>
                <a:ea typeface="MS PGothic" pitchFamily="34" charset="-128"/>
              </a:defRPr>
            </a:lvl7pPr>
            <a:lvl8pPr marL="3373450" indent="-224897" eaLnBrk="0" fontAlgn="base" hangingPunct="0">
              <a:spcBef>
                <a:spcPct val="0"/>
              </a:spcBef>
              <a:spcAft>
                <a:spcPct val="0"/>
              </a:spcAft>
              <a:defRPr sz="3500">
                <a:solidFill>
                  <a:schemeClr val="tx1"/>
                </a:solidFill>
                <a:latin typeface="Arial" charset="0"/>
                <a:ea typeface="MS PGothic" pitchFamily="34" charset="-128"/>
              </a:defRPr>
            </a:lvl8pPr>
            <a:lvl9pPr marL="3823244" indent="-224897" eaLnBrk="0" fontAlgn="base" hangingPunct="0">
              <a:spcBef>
                <a:spcPct val="0"/>
              </a:spcBef>
              <a:spcAft>
                <a:spcPct val="0"/>
              </a:spcAft>
              <a:defRPr sz="3500">
                <a:solidFill>
                  <a:schemeClr val="tx1"/>
                </a:solidFill>
                <a:latin typeface="Arial" charset="0"/>
                <a:ea typeface="MS PGothic" pitchFamily="34" charset="-128"/>
              </a:defRPr>
            </a:lvl9pPr>
          </a:lstStyle>
          <a:p>
            <a:pPr>
              <a:defRPr/>
            </a:pPr>
            <a:fld id="{62D5A428-0DB6-434E-B542-9199AD917DF0}" type="slidenum">
              <a:rPr lang="en-US" sz="1200">
                <a:solidFill>
                  <a:prstClr val="black"/>
                </a:solidFill>
                <a:latin typeface="Arial Unicode MS" pitchFamily="34" charset="-128"/>
              </a:rPr>
              <a:pPr>
                <a:defRPr/>
              </a:pPr>
              <a:t>61</a:t>
            </a:fld>
            <a:endParaRPr lang="en-US" sz="1200">
              <a:solidFill>
                <a:prstClr val="black"/>
              </a:solidFill>
              <a:latin typeface="Arial Unicode MS" pitchFamily="34" charset="-128"/>
            </a:endParaRPr>
          </a:p>
        </p:txBody>
      </p:sp>
    </p:spTree>
    <p:extLst>
      <p:ext uri="{BB962C8B-B14F-4D97-AF65-F5344CB8AC3E}">
        <p14:creationId xmlns:p14="http://schemas.microsoft.com/office/powerpoint/2010/main" val="39592092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A762AE5E-76E8-4486-9F92-45635A8B5B6A}" type="slidenum">
              <a:rPr lang="en-US" altLang="en-US" sz="1200">
                <a:solidFill>
                  <a:prstClr val="black"/>
                </a:solidFill>
                <a:latin typeface="Arial Unicode MS" pitchFamily="34" charset="-128"/>
              </a:rPr>
              <a:pPr/>
              <a:t>62</a:t>
            </a:fld>
            <a:endParaRPr lang="en-US" altLang="en-US" sz="1200">
              <a:solidFill>
                <a:prstClr val="black"/>
              </a:solidFill>
              <a:latin typeface="Arial Unicode MS" pitchFamily="34" charset="-128"/>
            </a:endParaRP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Sand scratches the gills of fish causing</a:t>
            </a:r>
            <a:r>
              <a:rPr lang="en-US" altLang="en-US" baseline="0" dirty="0">
                <a:latin typeface="Arial" charset="0"/>
              </a:rPr>
              <a:t> injury and opening for disease.  Rough fish are more tolerant of low oxygen, low clarity water than the sport fish such as walleye and bass.  The species of fish shown here are bullheads, a rough fish undesirable to most fishermen.</a:t>
            </a:r>
          </a:p>
        </p:txBody>
      </p:sp>
    </p:spTree>
    <p:extLst>
      <p:ext uri="{BB962C8B-B14F-4D97-AF65-F5344CB8AC3E}">
        <p14:creationId xmlns:p14="http://schemas.microsoft.com/office/powerpoint/2010/main" val="26073668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altLang="en-US" baseline="0" dirty="0">
                <a:latin typeface="Arial" charset="0"/>
              </a:rPr>
              <a:t>Test Questions:  How does sand affect the appearance of our lakes and rivers?</a:t>
            </a:r>
          </a:p>
          <a:p>
            <a:pPr marL="228600" indent="-228600" eaLnBrk="1" hangingPunct="1">
              <a:buAutoNum type="arabicPeriod"/>
            </a:pPr>
            <a:r>
              <a:rPr lang="en-US" altLang="en-US" baseline="0" dirty="0">
                <a:latin typeface="Arial" charset="0"/>
              </a:rPr>
              <a:t>Makes it brown and cloudy (yes)</a:t>
            </a:r>
          </a:p>
          <a:p>
            <a:pPr marL="228600" indent="-228600" eaLnBrk="1" hangingPunct="1">
              <a:buAutoNum type="arabicPeriod"/>
            </a:pPr>
            <a:r>
              <a:rPr lang="en-US" altLang="en-US" baseline="0" dirty="0">
                <a:latin typeface="Arial" charset="0"/>
              </a:rPr>
              <a:t>Makes it blue and transparent (no)</a:t>
            </a: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altLang="en-US" baseline="0" dirty="0">
                <a:latin typeface="Arial" charset="0"/>
              </a:rPr>
              <a:t>Test Questions:  How does sand affect the appearance of our lakes and rivers?</a:t>
            </a:r>
          </a:p>
          <a:p>
            <a:pPr marL="228600" indent="-228600" eaLnBrk="1" hangingPunct="1">
              <a:buAutoNum type="arabicPeriod"/>
            </a:pPr>
            <a:r>
              <a:rPr lang="en-US" altLang="en-US" baseline="0" dirty="0">
                <a:latin typeface="Arial" charset="0"/>
              </a:rPr>
              <a:t>Makes it brown and </a:t>
            </a:r>
            <a:r>
              <a:rPr lang="en-US" altLang="en-US" baseline="0">
                <a:latin typeface="Arial" charset="0"/>
              </a:rPr>
              <a:t>cloudy (yes</a:t>
            </a:r>
            <a:r>
              <a:rPr lang="en-US" altLang="en-US" baseline="0" dirty="0">
                <a:latin typeface="Arial" charset="0"/>
              </a:rPr>
              <a:t>)</a:t>
            </a:r>
          </a:p>
          <a:p>
            <a:pPr marL="228600" indent="-228600" eaLnBrk="1" hangingPunct="1">
              <a:buAutoNum type="arabicPeriod"/>
            </a:pPr>
            <a:r>
              <a:rPr lang="en-US" altLang="en-US" baseline="0" dirty="0">
                <a:latin typeface="Arial" charset="0"/>
              </a:rPr>
              <a:t>Makes it blue and transparent (no)</a:t>
            </a: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fld id="{0020A03F-A46B-43FA-B275-769B7AEF026D}" type="slidenum">
              <a:rPr lang="en-US" altLang="en-US" sz="1200">
                <a:solidFill>
                  <a:prstClr val="black"/>
                </a:solidFill>
                <a:latin typeface="Arial Unicode MS" pitchFamily="34" charset="-128"/>
              </a:rPr>
              <a:pPr/>
              <a:t>65</a:t>
            </a:fld>
            <a:endParaRPr lang="en-US" altLang="en-US" sz="1200">
              <a:solidFill>
                <a:prstClr val="black"/>
              </a:solidFill>
              <a:latin typeface="Arial Unicode MS" pitchFamily="34" charset="-128"/>
            </a:endParaRPr>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This is a bonus of using sand.  With salt we never have the chance</a:t>
            </a:r>
            <a:r>
              <a:rPr lang="en-US" altLang="en-US" baseline="0" dirty="0">
                <a:latin typeface="Arial" charset="0"/>
              </a:rPr>
              <a:t> to recover it.</a:t>
            </a:r>
          </a:p>
          <a:p>
            <a:pPr eaLnBrk="1" hangingPunct="1"/>
            <a:endParaRPr lang="en-US" altLang="en-US" baseline="0" dirty="0">
              <a:latin typeface="Arial" charset="0"/>
            </a:endParaRPr>
          </a:p>
        </p:txBody>
      </p:sp>
    </p:spTree>
    <p:extLst>
      <p:ext uri="{BB962C8B-B14F-4D97-AF65-F5344CB8AC3E}">
        <p14:creationId xmlns:p14="http://schemas.microsoft.com/office/powerpoint/2010/main" val="547589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altLang="en-US" baseline="0" dirty="0">
                <a:latin typeface="Arial" charset="0"/>
              </a:rPr>
              <a:t>Test question:  </a:t>
            </a:r>
          </a:p>
          <a:p>
            <a:pPr eaLnBrk="1" hangingPunct="1"/>
            <a:r>
              <a:rPr lang="en-US" altLang="en-US" baseline="0" dirty="0">
                <a:latin typeface="Arial" charset="0"/>
              </a:rPr>
              <a:t>If you use sand, will winter sweeping protect our water?</a:t>
            </a:r>
          </a:p>
          <a:p>
            <a:pPr marL="228600" indent="-228600" eaLnBrk="1" hangingPunct="1">
              <a:buAutoNum type="arabicPeriod"/>
            </a:pPr>
            <a:r>
              <a:rPr lang="en-US" altLang="en-US" baseline="0" dirty="0">
                <a:latin typeface="Arial" charset="0"/>
              </a:rPr>
              <a:t>Yes (yes)</a:t>
            </a:r>
          </a:p>
          <a:p>
            <a:pPr marL="228600" indent="-228600" eaLnBrk="1" hangingPunct="1">
              <a:buAutoNum type="arabicPeriod"/>
            </a:pPr>
            <a:r>
              <a:rPr lang="en-US" altLang="en-US" baseline="0" dirty="0">
                <a:latin typeface="Arial" charset="0"/>
              </a:rPr>
              <a:t>No (no)</a:t>
            </a: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eaLnBrk="1" hangingPunct="1"/>
            <a:r>
              <a:rPr lang="en-US" altLang="en-US" baseline="0" dirty="0">
                <a:latin typeface="Arial" charset="0"/>
              </a:rPr>
              <a:t>Test question:  </a:t>
            </a:r>
          </a:p>
          <a:p>
            <a:pPr eaLnBrk="1" hangingPunct="1"/>
            <a:r>
              <a:rPr lang="en-US" altLang="en-US" baseline="0" dirty="0">
                <a:latin typeface="Arial" charset="0"/>
              </a:rPr>
              <a:t>If you use sand, will winter sweeping protect our water?</a:t>
            </a:r>
          </a:p>
          <a:p>
            <a:pPr marL="228600" indent="-228600" eaLnBrk="1" hangingPunct="1">
              <a:buAutoNum type="arabicPeriod"/>
            </a:pPr>
            <a:r>
              <a:rPr lang="en-US" altLang="en-US" baseline="0" dirty="0">
                <a:latin typeface="Arial" charset="0"/>
              </a:rPr>
              <a:t>Yes (yes)</a:t>
            </a:r>
          </a:p>
          <a:p>
            <a:pPr marL="228600" indent="-228600" eaLnBrk="1" hangingPunct="1">
              <a:buAutoNum type="arabicPeriod"/>
            </a:pPr>
            <a:r>
              <a:rPr lang="en-US" altLang="en-US" baseline="0" dirty="0">
                <a:latin typeface="Arial" charset="0"/>
              </a:rPr>
              <a:t>No (no)</a:t>
            </a: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rPr>
              <a:t>This</a:t>
            </a:r>
            <a:r>
              <a:rPr lang="en-US" altLang="en-US" baseline="0" dirty="0">
                <a:latin typeface="Arial" charset="0"/>
              </a:rPr>
              <a:t> information comes from the </a:t>
            </a:r>
            <a:r>
              <a:rPr lang="en-US" altLang="en-US" dirty="0">
                <a:latin typeface="Arial" charset="0"/>
              </a:rPr>
              <a:t>Minnesota Erosion</a:t>
            </a:r>
            <a:r>
              <a:rPr lang="en-US" altLang="en-US" baseline="0" dirty="0">
                <a:latin typeface="Arial" charset="0"/>
              </a:rPr>
              <a:t> Control Association Study.  WWW.mnerosion.org</a:t>
            </a:r>
          </a:p>
          <a:p>
            <a:endParaRPr lang="en-US" altLang="en-US" baseline="0" dirty="0">
              <a:latin typeface="Arial" charset="0"/>
            </a:endParaRPr>
          </a:p>
          <a:p>
            <a:r>
              <a:rPr lang="en-US" altLang="en-US" baseline="0" dirty="0">
                <a:latin typeface="Arial" charset="0"/>
              </a:rPr>
              <a:t>Note to presenters:  Insert your own sand use and recovery numbers here if they are available.</a:t>
            </a:r>
          </a:p>
          <a:p>
            <a:endParaRPr lang="en-US" altLang="en-US" baseline="0" dirty="0">
              <a:latin typeface="Arial" charset="0"/>
            </a:endParaRPr>
          </a:p>
          <a:p>
            <a:r>
              <a:rPr lang="en-US" altLang="en-US" baseline="0" dirty="0">
                <a:latin typeface="Arial" charset="0"/>
              </a:rPr>
              <a:t>Photo credit:  Fortin Consulting Inc.</a:t>
            </a:r>
          </a:p>
          <a:p>
            <a:endParaRPr lang="en-US" altLang="en-US" dirty="0">
              <a:latin typeface="Arial" charset="0"/>
            </a:endParaRPr>
          </a:p>
        </p:txBody>
      </p:sp>
    </p:spTree>
    <p:extLst>
      <p:ext uri="{BB962C8B-B14F-4D97-AF65-F5344CB8AC3E}">
        <p14:creationId xmlns:p14="http://schemas.microsoft.com/office/powerpoint/2010/main" val="1894167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and sand are very</a:t>
            </a:r>
            <a:r>
              <a:rPr lang="en-US" baseline="0" dirty="0"/>
              <a:t> different tools, offering very different level of service and causing very different environmental problems.</a:t>
            </a:r>
          </a:p>
          <a:p>
            <a:endParaRPr lang="en-US" dirty="0"/>
          </a:p>
          <a:p>
            <a:r>
              <a:rPr lang="en-US" dirty="0"/>
              <a:t>Sand provides traction on top of snow or ice and a lower level</a:t>
            </a:r>
            <a:r>
              <a:rPr lang="en-US" baseline="0" dirty="0"/>
              <a:t> of service.  </a:t>
            </a:r>
            <a:r>
              <a:rPr lang="en-US" dirty="0"/>
              <a:t>Sand fills</a:t>
            </a:r>
            <a:r>
              <a:rPr lang="en-US" baseline="0" dirty="0"/>
              <a:t> in ponds, forms deltas in rivers and lakes changes the height of the guard rails and so on.   It fills in our </a:t>
            </a:r>
            <a:r>
              <a:rPr lang="en-US" baseline="0" dirty="0" err="1"/>
              <a:t>stormwater</a:t>
            </a:r>
            <a:r>
              <a:rPr lang="en-US" baseline="0" dirty="0"/>
              <a:t> infrastructure so the water cannot properly move off of the roadways.  Because it changes our drainage we spend time each year removing sand (if we are using it).   Sand is a hazard for bike riders and motorcyclists.</a:t>
            </a:r>
          </a:p>
          <a:p>
            <a:endParaRPr lang="en-US" baseline="0" dirty="0"/>
          </a:p>
          <a:p>
            <a:r>
              <a:rPr lang="en-US" baseline="0" dirty="0"/>
              <a:t>Salt melts snow and ice and provides a higher level of service.  Salt changes the water chemistry of our lakes, rivers, and groundwater.   To remove salt from water we can use evaporation or reverse osmosis.  Neither are affordable or practical techniques. </a:t>
            </a:r>
          </a:p>
          <a:p>
            <a:endParaRPr lang="en-US" baseline="0" dirty="0"/>
          </a:p>
          <a:p>
            <a:r>
              <a:rPr lang="en-US" baseline="0" dirty="0"/>
              <a:t>It is likely the level of service that will dictate which of these tools you use.   Whichever path you choose make the smartest choices you can to use the least material. </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931433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and sand are very</a:t>
            </a:r>
            <a:r>
              <a:rPr lang="en-US" baseline="0" dirty="0"/>
              <a:t> different tools, offering very different level of service and causing very different environmental problems.</a:t>
            </a:r>
          </a:p>
          <a:p>
            <a:endParaRPr lang="en-US" dirty="0"/>
          </a:p>
          <a:p>
            <a:r>
              <a:rPr lang="en-US" dirty="0"/>
              <a:t>Sand provides traction on top of snow or ice and a lower level</a:t>
            </a:r>
            <a:r>
              <a:rPr lang="en-US" baseline="0" dirty="0"/>
              <a:t> of service.  </a:t>
            </a:r>
            <a:r>
              <a:rPr lang="en-US" dirty="0"/>
              <a:t>Sand fills</a:t>
            </a:r>
            <a:r>
              <a:rPr lang="en-US" baseline="0" dirty="0"/>
              <a:t> in ponds, forms deltas in rivers and lakes changes the height of the guard rails and so on.   It fills in our </a:t>
            </a:r>
            <a:r>
              <a:rPr lang="en-US" baseline="0" dirty="0" err="1"/>
              <a:t>stormwater</a:t>
            </a:r>
            <a:r>
              <a:rPr lang="en-US" baseline="0" dirty="0"/>
              <a:t> infrastructure so the water cannot properly move off of the roadways.  Because it changes our drainage we spend time each year removing sand (if we are using it).   Sand is a hazard for bike riders and motorcyclists.</a:t>
            </a:r>
          </a:p>
          <a:p>
            <a:endParaRPr lang="en-US" baseline="0" dirty="0"/>
          </a:p>
          <a:p>
            <a:r>
              <a:rPr lang="en-US" baseline="0" dirty="0"/>
              <a:t>Salt melts snow and ice and provides a higher level of service.  Salt changes the water chemistry of our lakes, rivers, and groundwater.   To remove salt from water we can use evaporation or reverse osmosis.  Neither are affordable or practical techniques. </a:t>
            </a:r>
          </a:p>
          <a:p>
            <a:endParaRPr lang="en-US" baseline="0" dirty="0"/>
          </a:p>
          <a:p>
            <a:r>
              <a:rPr lang="en-US" baseline="0" dirty="0"/>
              <a:t>It is likely the level of service that will dictate which of these tools you use.   Whichever path you choose make the smartest choices you can to use the least material. </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93143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the impacts of chloride, organic, and abrasive</a:t>
            </a:r>
            <a:r>
              <a:rPr lang="en-US" baseline="0" dirty="0"/>
              <a:t> de-</a:t>
            </a:r>
            <a:r>
              <a:rPr lang="en-US" baseline="0" dirty="0" err="1"/>
              <a:t>icers</a:t>
            </a:r>
            <a:r>
              <a:rPr lang="en-US" baseline="0" dirty="0"/>
              <a:t> on the environment.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2400764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72</a:t>
            </a:fld>
            <a:endParaRPr lang="en-US"/>
          </a:p>
        </p:txBody>
      </p:sp>
    </p:spTree>
    <p:extLst>
      <p:ext uri="{BB962C8B-B14F-4D97-AF65-F5344CB8AC3E}">
        <p14:creationId xmlns:p14="http://schemas.microsoft.com/office/powerpoint/2010/main" val="2854551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the winter progresses, reviewing records and verifying how much material has been used can help with planning, impact monitoring, if a driver is over-plowing, and how well records are being kept. </a:t>
            </a:r>
          </a:p>
          <a:p>
            <a:endParaRPr lang="en-US" baseline="0" dirty="0"/>
          </a:p>
          <a:p>
            <a:r>
              <a:rPr lang="en-US" baseline="0" dirty="0"/>
              <a:t>This can be looked at on a storm to storm basis and up to the current point of the season.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a:t>
            </a:r>
            <a:r>
              <a:rPr lang="en-US" baseline="0" dirty="0"/>
              <a: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73</a:t>
            </a:fld>
            <a:endParaRPr lang="en-US"/>
          </a:p>
        </p:txBody>
      </p:sp>
    </p:spTree>
    <p:extLst>
      <p:ext uri="{BB962C8B-B14F-4D97-AF65-F5344CB8AC3E}">
        <p14:creationId xmlns:p14="http://schemas.microsoft.com/office/powerpoint/2010/main" val="41541252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a:t>
            </a:r>
            <a:r>
              <a:rPr lang="en-US" baseline="0" dirty="0"/>
              <a:t> here</a:t>
            </a:r>
          </a:p>
          <a:p>
            <a:endParaRPr lang="en-US" baseline="0" dirty="0"/>
          </a:p>
          <a:p>
            <a:endParaRPr lang="en-US" baseline="0" dirty="0"/>
          </a:p>
          <a:p>
            <a:r>
              <a:rPr lang="en-US" dirty="0"/>
              <a:t>By understanding how the various de-</a:t>
            </a:r>
            <a:r>
              <a:rPr lang="en-US" dirty="0" err="1"/>
              <a:t>icers</a:t>
            </a:r>
            <a:r>
              <a:rPr lang="en-US" dirty="0"/>
              <a:t> and abrasives negatively impact the environment we have the chance to weigh the costs and benefits</a:t>
            </a:r>
            <a:r>
              <a:rPr lang="en-US" baseline="0" dirty="0"/>
              <a:t> of each product.  With this information we can make smarter decisions for road maintenance and environmental protection. </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817089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Who can protect our lakes and rivers?</a:t>
            </a:r>
          </a:p>
          <a:p>
            <a:pPr marL="228600" indent="-228600">
              <a:buAutoNum type="arabicPeriod"/>
            </a:pPr>
            <a:r>
              <a:rPr lang="en-US" baseline="0" dirty="0"/>
              <a:t>My boss (no)</a:t>
            </a:r>
          </a:p>
          <a:p>
            <a:pPr marL="228600" indent="-228600">
              <a:buAutoNum type="arabicPeriod"/>
            </a:pPr>
            <a:r>
              <a:rPr lang="en-US" baseline="0" dirty="0"/>
              <a:t>The people I work with (no)</a:t>
            </a:r>
          </a:p>
          <a:p>
            <a:pPr marL="228600" indent="-228600">
              <a:buAutoNum type="arabicPeriod"/>
            </a:pPr>
            <a:r>
              <a:rPr lang="en-US" baseline="0" dirty="0"/>
              <a:t>Me (no)</a:t>
            </a:r>
          </a:p>
          <a:p>
            <a:pPr marL="228600" indent="-228600">
              <a:buAutoNum type="arabicPeriod"/>
            </a:pPr>
            <a:r>
              <a:rPr lang="en-US" baseline="0" dirty="0"/>
              <a:t>All of the above (yes)</a:t>
            </a:r>
            <a:endParaRPr lang="en-US" dirty="0"/>
          </a:p>
          <a:p>
            <a:pPr marL="228600" indent="-228600" eaLnBrk="1" hangingPunct="1">
              <a:buAutoNum type="arabicPeriod"/>
            </a:pP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Who can protect our lakes and rivers?</a:t>
            </a:r>
          </a:p>
          <a:p>
            <a:pPr marL="228600" indent="-228600">
              <a:buAutoNum type="arabicPeriod"/>
            </a:pPr>
            <a:r>
              <a:rPr lang="en-US" baseline="0" dirty="0"/>
              <a:t>My boss (no)</a:t>
            </a:r>
          </a:p>
          <a:p>
            <a:pPr marL="228600" indent="-228600">
              <a:buAutoNum type="arabicPeriod"/>
            </a:pPr>
            <a:r>
              <a:rPr lang="en-US" baseline="0" dirty="0"/>
              <a:t>The people I work with (no)</a:t>
            </a:r>
          </a:p>
          <a:p>
            <a:pPr marL="228600" indent="-228600">
              <a:buAutoNum type="arabicPeriod"/>
            </a:pPr>
            <a:r>
              <a:rPr lang="en-US" baseline="0" dirty="0"/>
              <a:t>Me (no)</a:t>
            </a:r>
          </a:p>
          <a:p>
            <a:pPr marL="228600" indent="-228600">
              <a:buAutoNum type="arabicPeriod"/>
            </a:pPr>
            <a:r>
              <a:rPr lang="en-US" baseline="0" dirty="0"/>
              <a:t>All of the above (yes)</a:t>
            </a:r>
            <a:endParaRPr lang="en-US" dirty="0"/>
          </a:p>
          <a:p>
            <a:pPr marL="228600" indent="-228600" eaLnBrk="1" hangingPunct="1">
              <a:buAutoNum type="arabicPeriod"/>
            </a:pPr>
            <a:endParaRPr lang="en-US" alt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Note to presenters:  Give a pep talk here about the opportunity to move the industry ahead. </a:t>
            </a:r>
          </a:p>
          <a:p>
            <a:endParaRPr lang="en-US" baseline="0" dirty="0">
              <a:solidFill>
                <a:srgbClr val="FF0000"/>
              </a:solidFill>
            </a:endParaRPr>
          </a:p>
          <a:p>
            <a:r>
              <a:rPr lang="en-US" baseline="0" dirty="0">
                <a:solidFill>
                  <a:srgbClr val="FF0000"/>
                </a:solidFill>
              </a:rPr>
              <a:t> Knowing that a problem exists is a good start.  Doing something about it is what we expect. Maintenance professionals are good at fixing problems however they cannot fix something if they do not know it is broken.  After this training segment they will understand the problem that faces this industry.  The other training modules will help provide ideas that can move us ahead towards overcoming or at least reducing these problems.</a:t>
            </a:r>
          </a:p>
          <a:p>
            <a:endParaRPr lang="en-US" baseline="0" dirty="0">
              <a:solidFill>
                <a:srgbClr val="FF0000"/>
              </a:solidFill>
            </a:endParaRPr>
          </a:p>
          <a:p>
            <a:r>
              <a:rPr lang="en-US" baseline="0" dirty="0">
                <a:solidFill>
                  <a:srgbClr val="FF0000"/>
                </a:solidFill>
              </a:rPr>
              <a:t>Photo credit:  Microsoft clip art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15248433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Thank </a:t>
            </a:r>
            <a:r>
              <a:rPr lang="en-US" baseline="0" dirty="0"/>
              <a:t>you for your time today.  Have a good winter!</a:t>
            </a:r>
          </a:p>
          <a:p>
            <a:endParaRPr lang="en-US" baseline="0" dirty="0"/>
          </a:p>
          <a:p>
            <a:r>
              <a:rPr lang="en-US" baseline="0" dirty="0"/>
              <a:t>Photo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79</a:t>
            </a:fld>
            <a:endParaRPr lang="en-US"/>
          </a:p>
        </p:txBody>
      </p:sp>
    </p:spTree>
    <p:extLst>
      <p:ext uri="{BB962C8B-B14F-4D97-AF65-F5344CB8AC3E}">
        <p14:creationId xmlns:p14="http://schemas.microsoft.com/office/powerpoint/2010/main" val="28094671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80</a:t>
            </a:fld>
            <a:endParaRPr lang="en-US"/>
          </a:p>
        </p:txBody>
      </p:sp>
    </p:spTree>
    <p:extLst>
      <p:ext uri="{BB962C8B-B14F-4D97-AF65-F5344CB8AC3E}">
        <p14:creationId xmlns:p14="http://schemas.microsoft.com/office/powerpoint/2010/main" val="334529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important to set the stage</a:t>
            </a:r>
            <a:r>
              <a:rPr lang="en-US" baseline="0" dirty="0"/>
              <a:t> for all of the training modules.  In this module you will learn how road chemicals and abrasives impact the eco-system.  In the other training modules, we will cover best practices and industry innovation to help minimize these impacts and do the best possible job of winter maintenance.</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6780143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works</a:t>
            </a:r>
            <a:r>
              <a:rPr lang="en-US" baseline="0" dirty="0"/>
              <a:t> great to melt snow and ice, especially at warm temperatures.  However once we apply it, we cannot recover it.  It moves into our water and stays there.  We do not know how to get it out of the drinking water without great expense.  And, we do not know how to get it out of the surface water without damaging the food chain.</a:t>
            </a:r>
          </a:p>
          <a:p>
            <a:endParaRPr lang="en-US" baseline="0" dirty="0"/>
          </a:p>
          <a:p>
            <a:r>
              <a:rPr lang="en-US" baseline="0" dirty="0"/>
              <a:t>Everyone wants safe roads and clean water.   We are using the best tools available for winter maintenance but the best tools available are leaving us with a problem we do not know how to fix.</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a:t>
            </a:fld>
            <a:endParaRPr lang="en-US"/>
          </a:p>
        </p:txBody>
      </p:sp>
    </p:spTree>
    <p:extLst>
      <p:ext uri="{BB962C8B-B14F-4D97-AF65-F5344CB8AC3E}">
        <p14:creationId xmlns:p14="http://schemas.microsoft.com/office/powerpoint/2010/main" val="678014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1.jpeg"/><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3" Type="http://schemas.openxmlformats.org/officeDocument/2006/relationships/hyperlink" Target="http://onlinepubs.trb.org/onlinepubs/nchrp/nchrp_syn_449.pdf" TargetMode="External"/><Relationship Id="rId2" Type="http://schemas.openxmlformats.org/officeDocument/2006/relationships/hyperlink" Target="http://onlinepubs.trb.org/Onlinepubs/nchrp/nchrp_rpt_577.pdf"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14:  Snow and Ice Control Agents</a:t>
            </a:r>
            <a:br>
              <a:rPr lang="en-US" sz="3200" dirty="0"/>
            </a:br>
            <a:r>
              <a:rPr lang="en-US" sz="3200" dirty="0"/>
              <a:t>and the Environment</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E:\chippewa\e fork ch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60198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372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pictures\Pictures\lakes\michigan\lake michiga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919"/>
          <a:stretch/>
        </p:blipFill>
        <p:spPr bwMode="auto">
          <a:xfrm>
            <a:off x="754010" y="4191720"/>
            <a:ext cx="3444980" cy="1784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pictures\Pictures\salt\storage\P9150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7665" y="4284059"/>
            <a:ext cx="2760040"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066800"/>
            <a:ext cx="7543800" cy="3200400"/>
          </a:xfrm>
          <a:noFill/>
        </p:spPr>
        <p:txBody>
          <a:bodyPr>
            <a:normAutofit/>
          </a:bodyPr>
          <a:lstStyle/>
          <a:p>
            <a:r>
              <a:rPr lang="en-US" sz="2000" b="1" dirty="0">
                <a:effectLst/>
                <a:latin typeface="Arial" pitchFamily="34" charset="0"/>
                <a:cs typeface="Arial" pitchFamily="34" charset="0"/>
              </a:rPr>
              <a:t>Salt is the most common snow &amp; ice control agent.</a:t>
            </a:r>
          </a:p>
          <a:p>
            <a:pPr lvl="1"/>
            <a:r>
              <a:rPr lang="en-US" sz="1800" dirty="0">
                <a:effectLst/>
                <a:latin typeface="Arial" pitchFamily="34" charset="0"/>
                <a:cs typeface="Arial" pitchFamily="34" charset="0"/>
              </a:rPr>
              <a:t>It is readily available</a:t>
            </a:r>
          </a:p>
          <a:p>
            <a:pPr lvl="1"/>
            <a:r>
              <a:rPr lang="en-US" sz="1800" dirty="0">
                <a:effectLst/>
                <a:latin typeface="Arial" pitchFamily="34" charset="0"/>
                <a:cs typeface="Arial" pitchFamily="34" charset="0"/>
              </a:rPr>
              <a:t>It is cost-effective compared to other chemicals</a:t>
            </a:r>
            <a:endParaRPr lang="en-US" sz="1600" dirty="0">
              <a:effectLst/>
              <a:latin typeface="Arial" pitchFamily="34" charset="0"/>
              <a:cs typeface="Arial" pitchFamily="34" charset="0"/>
            </a:endParaRPr>
          </a:p>
          <a:p>
            <a:r>
              <a:rPr lang="en-US" sz="2000" b="1" dirty="0">
                <a:effectLst/>
                <a:latin typeface="Arial" pitchFamily="34" charset="0"/>
                <a:cs typeface="Arial" pitchFamily="34" charset="0"/>
              </a:rPr>
              <a:t>Salt moves from the road into the water.</a:t>
            </a:r>
          </a:p>
          <a:p>
            <a:r>
              <a:rPr lang="en-US" sz="2000" b="1" dirty="0">
                <a:effectLst/>
                <a:latin typeface="Arial" pitchFamily="34" charset="0"/>
                <a:cs typeface="Arial" pitchFamily="34" charset="0"/>
              </a:rPr>
              <a:t>The amount of salt in the water increases year after year.</a:t>
            </a:r>
          </a:p>
          <a:p>
            <a:pPr lvl="1"/>
            <a:r>
              <a:rPr lang="en-US" sz="1800" b="1" dirty="0">
                <a:effectLst/>
                <a:latin typeface="Arial" pitchFamily="34" charset="0"/>
                <a:cs typeface="Arial" pitchFamily="34" charset="0"/>
              </a:rPr>
              <a:t> because it does not biodegrade</a:t>
            </a:r>
          </a:p>
          <a:p>
            <a:r>
              <a:rPr lang="en-US" sz="2000" b="1" dirty="0">
                <a:effectLst/>
                <a:latin typeface="Arial" pitchFamily="34" charset="0"/>
                <a:cs typeface="Arial" pitchFamily="34" charset="0"/>
              </a:rPr>
              <a:t>We don’t have a good replacement for salt.</a:t>
            </a:r>
          </a:p>
          <a:p>
            <a:r>
              <a:rPr lang="en-US" sz="2000" b="1" dirty="0">
                <a:effectLst/>
                <a:latin typeface="Arial" pitchFamily="34" charset="0"/>
                <a:cs typeface="Arial" pitchFamily="34" charset="0"/>
              </a:rPr>
              <a:t>We don’t have a good way to remove it from the water.</a:t>
            </a:r>
          </a:p>
        </p:txBody>
      </p:sp>
      <p:sp>
        <p:nvSpPr>
          <p:cNvPr id="2" name="TextBox 1"/>
          <p:cNvSpPr txBox="1"/>
          <p:nvPr/>
        </p:nvSpPr>
        <p:spPr>
          <a:xfrm>
            <a:off x="0" y="152400"/>
            <a:ext cx="4953000" cy="861774"/>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We have big challenges</a:t>
            </a:r>
            <a:endParaRPr lang="en-US" sz="4000" dirty="0">
              <a:solidFill>
                <a:schemeClr val="bg1"/>
              </a:solidFill>
              <a:latin typeface="Tw Cen MT Condensed Extra Bold" pitchFamily="34" charset="0"/>
              <a:cs typeface="Arial" pitchFamily="34" charset="0"/>
            </a:endParaRPr>
          </a:p>
          <a:p>
            <a:endParaRPr lang="en-US" dirty="0"/>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5708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effectLst/>
              </a:rPr>
              <a:t>Salt and water	</a:t>
            </a:r>
          </a:p>
        </p:txBody>
      </p:sp>
      <p:pic>
        <p:nvPicPr>
          <p:cNvPr id="6146" name="Picture 2" descr="E:\lake 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92694"/>
            <a:ext cx="4535339" cy="3403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05" r="50000" b="6661"/>
          <a:stretch/>
        </p:blipFill>
        <p:spPr bwMode="auto">
          <a:xfrm>
            <a:off x="0" y="2209800"/>
            <a:ext cx="434340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7892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a:effectLst/>
              </a:rPr>
              <a:t>Salt is sodium chloride (</a:t>
            </a:r>
            <a:r>
              <a:rPr lang="en-US" dirty="0" err="1">
                <a:effectLst/>
              </a:rPr>
              <a:t>NaCl</a:t>
            </a:r>
            <a:r>
              <a:rPr lang="en-US" dirty="0">
                <a:effectLst/>
              </a:rPr>
              <a:t>)</a:t>
            </a:r>
          </a:p>
        </p:txBody>
      </p:sp>
      <p:sp>
        <p:nvSpPr>
          <p:cNvPr id="3" name="Content Placeholder 2"/>
          <p:cNvSpPr>
            <a:spLocks noGrp="1"/>
          </p:cNvSpPr>
          <p:nvPr>
            <p:ph idx="1"/>
          </p:nvPr>
        </p:nvSpPr>
        <p:spPr>
          <a:xfrm>
            <a:off x="154839" y="1066800"/>
            <a:ext cx="8150962" cy="4525963"/>
          </a:xfrm>
        </p:spPr>
        <p:txBody>
          <a:bodyPr>
            <a:normAutofit/>
          </a:bodyPr>
          <a:lstStyle/>
          <a:p>
            <a:pPr>
              <a:buNone/>
            </a:pPr>
            <a:r>
              <a:rPr lang="en-US" sz="4000" dirty="0"/>
              <a:t>We can see it when it is applied, </a:t>
            </a:r>
          </a:p>
          <a:p>
            <a:pPr>
              <a:buNone/>
            </a:pPr>
            <a:r>
              <a:rPr lang="en-US" sz="4000" dirty="0"/>
              <a:t>	but we cannot see it once it is dissolved.</a:t>
            </a:r>
          </a:p>
          <a:p>
            <a:endParaRPr lang="en-US" dirty="0"/>
          </a:p>
          <a:p>
            <a:endParaRPr lang="en-US" dirty="0"/>
          </a:p>
        </p:txBody>
      </p:sp>
      <p:pic>
        <p:nvPicPr>
          <p:cNvPr id="4098" name="Picture 2" descr="E:\salt\application\water running down stre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067300" y="2476501"/>
            <a:ext cx="335279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salt\impacts\bloomington problems (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62200"/>
            <a:ext cx="4549253" cy="3048000"/>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9329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0" y="0"/>
            <a:ext cx="8229600" cy="1143000"/>
          </a:xfrm>
          <a:noFill/>
        </p:spPr>
        <p:txBody>
          <a:bodyPr>
            <a:normAutofit/>
          </a:bodyPr>
          <a:lstStyle/>
          <a:p>
            <a:r>
              <a:rPr lang="en-US" sz="3600" dirty="0">
                <a:effectLst/>
              </a:rPr>
              <a:t>We are more worried about the chloride</a:t>
            </a:r>
          </a:p>
        </p:txBody>
      </p:sp>
      <p:sp>
        <p:nvSpPr>
          <p:cNvPr id="3" name="Content Placeholder 2"/>
          <p:cNvSpPr>
            <a:spLocks noGrp="1"/>
          </p:cNvSpPr>
          <p:nvPr>
            <p:ph idx="1"/>
          </p:nvPr>
        </p:nvSpPr>
        <p:spPr>
          <a:xfrm>
            <a:off x="228601" y="1219200"/>
            <a:ext cx="7620000" cy="4525963"/>
          </a:xfrm>
        </p:spPr>
        <p:txBody>
          <a:bodyPr>
            <a:normAutofit/>
          </a:bodyPr>
          <a:lstStyle/>
          <a:p>
            <a:pPr>
              <a:buNone/>
            </a:pPr>
            <a:r>
              <a:rPr lang="en-US" sz="4000" dirty="0"/>
              <a:t>When salt dissolves, the Na and </a:t>
            </a:r>
            <a:r>
              <a:rPr lang="en-US" sz="4000" dirty="0" err="1"/>
              <a:t>Cl</a:t>
            </a:r>
            <a:r>
              <a:rPr lang="en-US" sz="4000" dirty="0"/>
              <a:t> separate and move in different directions.</a:t>
            </a:r>
          </a:p>
          <a:p>
            <a:endParaRPr lang="en-US" dirty="0"/>
          </a:p>
        </p:txBody>
      </p:sp>
      <p:pic>
        <p:nvPicPr>
          <p:cNvPr id="9219" name="Picture 3" descr="C:\Users\Fortinconsulting\AppData\Local\Microsoft\Windows\Temporary Internet Files\Content.IE5\2SZU52A6\Narax[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971800"/>
            <a:ext cx="3346116" cy="3663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9600" y="5273104"/>
            <a:ext cx="838200" cy="646331"/>
          </a:xfrm>
          <a:prstGeom prst="rect">
            <a:avLst/>
          </a:prstGeom>
          <a:noFill/>
        </p:spPr>
        <p:txBody>
          <a:bodyPr wrap="square" rtlCol="0">
            <a:spAutoFit/>
          </a:bodyPr>
          <a:lstStyle/>
          <a:p>
            <a:r>
              <a:rPr lang="en-US" sz="3600" b="1" dirty="0">
                <a:solidFill>
                  <a:schemeClr val="bg1"/>
                </a:solidFill>
              </a:rPr>
              <a:t>Na</a:t>
            </a:r>
          </a:p>
        </p:txBody>
      </p:sp>
      <p:sp>
        <p:nvSpPr>
          <p:cNvPr id="11" name="TextBox 10"/>
          <p:cNvSpPr txBox="1"/>
          <p:nvPr/>
        </p:nvSpPr>
        <p:spPr>
          <a:xfrm>
            <a:off x="7227316" y="3158514"/>
            <a:ext cx="838200" cy="646331"/>
          </a:xfrm>
          <a:prstGeom prst="rect">
            <a:avLst/>
          </a:prstGeom>
          <a:noFill/>
        </p:spPr>
        <p:txBody>
          <a:bodyPr wrap="square" rtlCol="0">
            <a:spAutoFit/>
          </a:bodyPr>
          <a:lstStyle/>
          <a:p>
            <a:r>
              <a:rPr lang="en-US" sz="3600" b="1" dirty="0">
                <a:solidFill>
                  <a:schemeClr val="bg1"/>
                </a:solidFill>
              </a:rPr>
              <a:t>Cl</a:t>
            </a:r>
          </a:p>
        </p:txBody>
      </p:sp>
      <p:sp>
        <p:nvSpPr>
          <p:cNvPr id="6" name="Oval Callout 5"/>
          <p:cNvSpPr/>
          <p:nvPr/>
        </p:nvSpPr>
        <p:spPr>
          <a:xfrm>
            <a:off x="419100" y="3393075"/>
            <a:ext cx="3593084" cy="1371600"/>
          </a:xfrm>
          <a:prstGeom prst="wedgeEllipseCallout">
            <a:avLst>
              <a:gd name="adj1" fmla="val 87473"/>
              <a:gd name="adj2" fmla="val 1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9150" y="3663376"/>
            <a:ext cx="2792984" cy="830997"/>
          </a:xfrm>
          <a:prstGeom prst="rect">
            <a:avLst/>
          </a:prstGeom>
          <a:noFill/>
        </p:spPr>
        <p:txBody>
          <a:bodyPr wrap="square" rtlCol="0">
            <a:spAutoFit/>
          </a:bodyPr>
          <a:lstStyle/>
          <a:p>
            <a:r>
              <a:rPr lang="en-US" sz="2400" dirty="0">
                <a:solidFill>
                  <a:schemeClr val="bg1"/>
                </a:solidFill>
              </a:rPr>
              <a:t>Find the water Cl</a:t>
            </a:r>
          </a:p>
          <a:p>
            <a:r>
              <a:rPr lang="en-US" sz="2400" dirty="0">
                <a:solidFill>
                  <a:schemeClr val="bg1"/>
                </a:solidFill>
              </a:rPr>
              <a:t>Stay in the soil Na</a:t>
            </a:r>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8" name="Picture 1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37946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What is another name for road salt?</a:t>
            </a:r>
          </a:p>
          <a:p>
            <a:pPr>
              <a:buNone/>
            </a:pPr>
            <a:endParaRPr lang="en-US" sz="4000" dirty="0"/>
          </a:p>
          <a:p>
            <a:pPr marL="522288" indent="-522288">
              <a:buAutoNum type="arabicPeriod"/>
            </a:pPr>
            <a:r>
              <a:rPr lang="en-US" sz="4000" dirty="0"/>
              <a:t>Sodium Chloride</a:t>
            </a:r>
          </a:p>
          <a:p>
            <a:pPr marL="522288" indent="-522288">
              <a:buAutoNum type="arabicPeriod"/>
            </a:pPr>
            <a:r>
              <a:rPr lang="en-US" sz="4000" dirty="0"/>
              <a:t>Magnesium Chloride</a:t>
            </a:r>
          </a:p>
          <a:p>
            <a:pPr marL="522288" indent="-522288">
              <a:buAutoNum type="arabicPeriod"/>
            </a:pPr>
            <a:r>
              <a:rPr lang="en-US" sz="4000" dirty="0"/>
              <a:t>Potassium Acetate</a:t>
            </a:r>
          </a:p>
          <a:p>
            <a:pPr marL="522288" indent="-522288">
              <a:buAutoNum type="arabicPeriod"/>
            </a:pPr>
            <a:r>
              <a:rPr lang="en-US" sz="4000" dirty="0"/>
              <a:t>Calcium chloride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4000" dirty="0"/>
              <a:t>What is another name for road salt?</a:t>
            </a:r>
          </a:p>
          <a:p>
            <a:pPr>
              <a:buNone/>
            </a:pPr>
            <a:endParaRPr lang="en-US" sz="4000" dirty="0">
              <a:solidFill>
                <a:srgbClr val="FFFF00"/>
              </a:solidFill>
            </a:endParaRPr>
          </a:p>
          <a:p>
            <a:pPr marL="522288" indent="-522288">
              <a:buAutoNum type="arabicPeriod"/>
            </a:pPr>
            <a:r>
              <a:rPr lang="en-US" sz="4000" dirty="0">
                <a:solidFill>
                  <a:srgbClr val="FFFF00"/>
                </a:solidFill>
              </a:rPr>
              <a:t>Sodium Chloride</a:t>
            </a:r>
          </a:p>
          <a:p>
            <a:pPr marL="522288" indent="-522288">
              <a:buAutoNum type="arabicPeriod"/>
            </a:pPr>
            <a:r>
              <a:rPr lang="en-US" sz="4000" dirty="0">
                <a:solidFill>
                  <a:schemeClr val="tx2">
                    <a:lumMod val="60000"/>
                    <a:lumOff val="40000"/>
                  </a:schemeClr>
                </a:solidFill>
              </a:rPr>
              <a:t>Magnesium Chloride</a:t>
            </a:r>
          </a:p>
          <a:p>
            <a:pPr marL="522288" indent="-522288">
              <a:buAutoNum type="arabicPeriod"/>
            </a:pPr>
            <a:r>
              <a:rPr lang="en-US" sz="4000" dirty="0">
                <a:solidFill>
                  <a:schemeClr val="tx2">
                    <a:lumMod val="60000"/>
                    <a:lumOff val="40000"/>
                  </a:schemeClr>
                </a:solidFill>
              </a:rPr>
              <a:t>Potassium Acetate</a:t>
            </a:r>
          </a:p>
          <a:p>
            <a:pPr marL="522288" indent="-522288">
              <a:buAutoNum type="arabicPeriod"/>
            </a:pPr>
            <a:r>
              <a:rPr lang="en-US" sz="4000" dirty="0">
                <a:solidFill>
                  <a:schemeClr val="tx2">
                    <a:lumMod val="60000"/>
                    <a:lumOff val="40000"/>
                  </a:schemeClr>
                </a:solidFill>
              </a:rPr>
              <a:t>Calcium chloride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pictures\Pictures\recreation\2013-01-15_10-17-10_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3733800"/>
            <a:ext cx="4311595" cy="2430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800"/>
            <a:ext cx="9144000" cy="792162"/>
          </a:xfrm>
          <a:noFill/>
        </p:spPr>
        <p:txBody>
          <a:bodyPr>
            <a:normAutofit/>
          </a:bodyPr>
          <a:lstStyle/>
          <a:p>
            <a:r>
              <a:rPr lang="en-US" dirty="0">
                <a:effectLst/>
              </a:rPr>
              <a:t>Chloride doesn’t go away</a:t>
            </a:r>
          </a:p>
        </p:txBody>
      </p:sp>
      <p:sp>
        <p:nvSpPr>
          <p:cNvPr id="4" name="Content Placeholder 3"/>
          <p:cNvSpPr>
            <a:spLocks noGrp="1"/>
          </p:cNvSpPr>
          <p:nvPr>
            <p:ph idx="1"/>
          </p:nvPr>
        </p:nvSpPr>
        <p:spPr>
          <a:xfrm>
            <a:off x="228600" y="1143000"/>
            <a:ext cx="8001000" cy="1102790"/>
          </a:xfrm>
          <a:noFill/>
        </p:spPr>
        <p:txBody>
          <a:bodyPr>
            <a:noAutofit/>
          </a:bodyPr>
          <a:lstStyle/>
          <a:p>
            <a:pPr marL="914400" indent="-457200"/>
            <a:r>
              <a:rPr lang="en-US" sz="3600" dirty="0">
                <a:effectLst/>
              </a:rPr>
              <a:t>Once chloride is in the water, it stays in the water.   </a:t>
            </a:r>
          </a:p>
          <a:p>
            <a:pPr marL="914400" indent="-457200"/>
            <a:r>
              <a:rPr lang="en-US" sz="3600" dirty="0">
                <a:effectLst/>
              </a:rPr>
              <a:t>It does not biodegrade or go away.   Each year we salt our roads, the concentration increases in our water.</a:t>
            </a:r>
          </a:p>
        </p:txBody>
      </p:sp>
      <p:sp>
        <p:nvSpPr>
          <p:cNvPr id="8" name="Isosceles Triangle 7"/>
          <p:cNvSpPr/>
          <p:nvPr/>
        </p:nvSpPr>
        <p:spPr>
          <a:xfrm>
            <a:off x="8305800" y="6089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266938" y="12192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43138" y="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6237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924800" cy="5080000"/>
          </a:xfrm>
        </p:spPr>
        <p:txBody>
          <a:bodyPr/>
          <a:lstStyle/>
          <a:p>
            <a:pPr marL="0" indent="0">
              <a:buNone/>
            </a:pPr>
            <a:r>
              <a:rPr lang="en-US" sz="3600" dirty="0"/>
              <a:t>Once chloride gets in the water, does it bio-degrade or go away?</a:t>
            </a:r>
          </a:p>
          <a:p>
            <a:pPr>
              <a:buNone/>
            </a:pPr>
            <a:endParaRPr lang="en-US" sz="3600" dirty="0"/>
          </a:p>
          <a:p>
            <a:pPr marL="574675" indent="-574675">
              <a:buAutoNum type="arabicPeriod"/>
            </a:pPr>
            <a:r>
              <a:rPr lang="en-US" sz="3600" dirty="0"/>
              <a:t>Yes</a:t>
            </a:r>
          </a:p>
          <a:p>
            <a:pPr marL="574675" indent="-574675">
              <a:buAutoNum type="arabicPeriod"/>
            </a:pPr>
            <a:r>
              <a:rPr lang="en-US" sz="3600" dirty="0"/>
              <a:t>No</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93800"/>
            <a:ext cx="7924800" cy="5080000"/>
          </a:xfrm>
        </p:spPr>
        <p:txBody>
          <a:bodyPr/>
          <a:lstStyle/>
          <a:p>
            <a:pPr marL="0" indent="0">
              <a:buNone/>
            </a:pPr>
            <a:r>
              <a:rPr lang="en-US" sz="3600" dirty="0"/>
              <a:t>Once chloride gets in the water, does it bio-degrade or go away?</a:t>
            </a:r>
          </a:p>
          <a:p>
            <a:pPr>
              <a:buNone/>
            </a:pPr>
            <a:endParaRPr lang="en-US" sz="3600" dirty="0">
              <a:solidFill>
                <a:schemeClr val="tx2">
                  <a:lumMod val="60000"/>
                  <a:lumOff val="40000"/>
                </a:schemeClr>
              </a:solidFill>
            </a:endParaRPr>
          </a:p>
          <a:p>
            <a:pPr marL="574675" indent="-574675">
              <a:buAutoNum type="arabicPeriod"/>
            </a:pPr>
            <a:r>
              <a:rPr lang="en-US" sz="3600" dirty="0">
                <a:solidFill>
                  <a:schemeClr val="tx2">
                    <a:lumMod val="60000"/>
                    <a:lumOff val="40000"/>
                  </a:schemeClr>
                </a:solidFill>
              </a:rPr>
              <a:t>Yes</a:t>
            </a:r>
          </a:p>
          <a:p>
            <a:pPr marL="574675" indent="-574675">
              <a:buAutoNum type="arabicPeriod"/>
            </a:pPr>
            <a:r>
              <a:rPr lang="en-US" sz="3600" dirty="0">
                <a:solidFill>
                  <a:srgbClr val="FFFF00"/>
                </a:solidFill>
              </a:rPr>
              <a:t>No</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7038" t="25255" r="12962" b="39389"/>
          <a:stretch>
            <a:fillRect/>
          </a:stretch>
        </p:blipFill>
        <p:spPr>
          <a:xfrm>
            <a:off x="304800" y="2286000"/>
            <a:ext cx="8001000" cy="3111500"/>
          </a:xfrm>
          <a:prstGeom prst="rect">
            <a:avLst/>
          </a:prstGeom>
        </p:spPr>
      </p:pic>
      <p:sp>
        <p:nvSpPr>
          <p:cNvPr id="2" name="Title 1"/>
          <p:cNvSpPr>
            <a:spLocks noGrp="1"/>
          </p:cNvSpPr>
          <p:nvPr>
            <p:ph type="title"/>
          </p:nvPr>
        </p:nvSpPr>
        <p:spPr>
          <a:xfrm>
            <a:off x="0" y="1143000"/>
            <a:ext cx="9144000" cy="1143000"/>
          </a:xfrm>
          <a:noFill/>
        </p:spPr>
        <p:txBody>
          <a:bodyPr>
            <a:noAutofit/>
          </a:bodyPr>
          <a:lstStyle/>
          <a:p>
            <a:r>
              <a:rPr lang="en-US" sz="3200" dirty="0">
                <a:effectLst/>
              </a:rPr>
              <a:t>Saltwater is heavier than freshwater and may </a:t>
            </a:r>
            <a:br>
              <a:rPr lang="en-US" sz="3200" dirty="0">
                <a:effectLst/>
              </a:rPr>
            </a:br>
            <a:r>
              <a:rPr lang="en-US" sz="3200" dirty="0">
                <a:effectLst/>
              </a:rPr>
              <a:t>form a saltwater layer at the lake bottom.</a:t>
            </a:r>
          </a:p>
        </p:txBody>
      </p:sp>
      <p:sp>
        <p:nvSpPr>
          <p:cNvPr id="13" name="Title 1"/>
          <p:cNvSpPr txBox="1">
            <a:spLocks/>
          </p:cNvSpPr>
          <p:nvPr/>
        </p:nvSpPr>
        <p:spPr>
          <a:xfrm>
            <a:off x="0" y="5334000"/>
            <a:ext cx="9144000"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rPr>
              <a:t>This saltwater layer can disrupt the normal mixing cycle of the lake.</a:t>
            </a:r>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Title 1"/>
          <p:cNvSpPr txBox="1">
            <a:spLocks/>
          </p:cNvSpPr>
          <p:nvPr/>
        </p:nvSpPr>
        <p:spPr>
          <a:xfrm>
            <a:off x="0" y="228600"/>
            <a:ext cx="9144000" cy="792162"/>
          </a:xfrm>
          <a:prstGeom prst="rect">
            <a:avLst/>
          </a:prstGeo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Tw Cen MT Condensed Extra Bold" pitchFamily="34" charset="0"/>
                <a:ea typeface="+mj-ea"/>
                <a:cs typeface="Times New Roman" pitchFamily="18" charset="0"/>
              </a:rPr>
              <a:t>Salt’s impact on lakes</a:t>
            </a:r>
          </a:p>
        </p:txBody>
      </p:sp>
      <p:pic>
        <p:nvPicPr>
          <p:cNvPr id="17" name="Picture 1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2184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4282014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92162"/>
          </a:xfrm>
          <a:noFill/>
        </p:spPr>
        <p:txBody>
          <a:bodyPr>
            <a:noAutofit/>
          </a:bodyPr>
          <a:lstStyle/>
          <a:p>
            <a:r>
              <a:rPr lang="en-US" sz="3200" dirty="0">
                <a:effectLst/>
              </a:rPr>
              <a:t>Water and chloride move around</a:t>
            </a:r>
          </a:p>
        </p:txBody>
      </p:sp>
      <p:sp>
        <p:nvSpPr>
          <p:cNvPr id="3" name="Content Placeholder 2"/>
          <p:cNvSpPr>
            <a:spLocks noGrp="1"/>
          </p:cNvSpPr>
          <p:nvPr>
            <p:ph idx="1"/>
          </p:nvPr>
        </p:nvSpPr>
        <p:spPr>
          <a:xfrm>
            <a:off x="304800" y="1066800"/>
            <a:ext cx="5334000" cy="5333999"/>
          </a:xfrm>
        </p:spPr>
        <p:txBody>
          <a:bodyPr>
            <a:normAutofit/>
          </a:bodyPr>
          <a:lstStyle/>
          <a:p>
            <a:pPr marL="0" indent="0">
              <a:buNone/>
            </a:pPr>
            <a:r>
              <a:rPr lang="en-US" sz="3200" dirty="0">
                <a:effectLst/>
              </a:rPr>
              <a:t>For example:</a:t>
            </a:r>
          </a:p>
          <a:p>
            <a:pPr marL="0" indent="0">
              <a:buNone/>
            </a:pPr>
            <a:endParaRPr lang="en-US" sz="3200" dirty="0">
              <a:effectLst/>
            </a:endParaRPr>
          </a:p>
          <a:p>
            <a:r>
              <a:rPr lang="en-US" sz="3200" dirty="0">
                <a:effectLst/>
              </a:rPr>
              <a:t>Saltwater from the road can run into the ditch.</a:t>
            </a:r>
          </a:p>
          <a:p>
            <a:r>
              <a:rPr lang="en-US" sz="3200" dirty="0">
                <a:effectLst/>
              </a:rPr>
              <a:t>Ditch flows to lake.</a:t>
            </a:r>
          </a:p>
          <a:p>
            <a:r>
              <a:rPr lang="en-US" sz="3200" dirty="0">
                <a:effectLst/>
              </a:rPr>
              <a:t>Lake connects to ground water and a stream.</a:t>
            </a:r>
          </a:p>
          <a:p>
            <a:r>
              <a:rPr lang="en-US" sz="3200" dirty="0">
                <a:effectLst/>
              </a:rPr>
              <a:t>Groundwater supplies drinking water ….</a:t>
            </a:r>
          </a:p>
        </p:txBody>
      </p:sp>
      <p:pic>
        <p:nvPicPr>
          <p:cNvPr id="5123" name="Picture 3" descr="E:\salt creek near beatrice n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9355" y="2274457"/>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257800"/>
            <a:ext cx="7924800" cy="1077218"/>
          </a:xfrm>
          <a:prstGeom prst="rect">
            <a:avLst/>
          </a:prstGeom>
          <a:noFill/>
        </p:spPr>
        <p:txBody>
          <a:bodyPr wrap="square" lIns="91440" tIns="45720" rIns="91440" bIns="45720">
            <a:spAutoFit/>
          </a:bodyPr>
          <a:lstStyle/>
          <a:p>
            <a:pPr algn="ctr"/>
            <a:r>
              <a:rPr lang="en-US" sz="3200" dirty="0">
                <a:solidFill>
                  <a:schemeClr val="bg1"/>
                </a:solidFill>
                <a:latin typeface="Tw Cen MT" pitchFamily="34" charset="0"/>
                <a:cs typeface="Times New Roman" pitchFamily="18" charset="0"/>
              </a:rPr>
              <a:t>Proper storage and wise use of materials will put less in the water.</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5466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Where does the salt from our roads end up?</a:t>
            </a:r>
          </a:p>
          <a:p>
            <a:pPr marL="228600" indent="-228600">
              <a:buAutoNum type="arabicPeriod"/>
            </a:pPr>
            <a:endParaRPr lang="en-US" sz="3600" dirty="0"/>
          </a:p>
          <a:p>
            <a:pPr marL="574675" indent="-574675">
              <a:buAutoNum type="arabicPeriod"/>
            </a:pPr>
            <a:r>
              <a:rPr lang="en-US" sz="3600" dirty="0"/>
              <a:t>Our rivers and streams</a:t>
            </a:r>
          </a:p>
          <a:p>
            <a:pPr marL="574675" indent="-574675">
              <a:buAutoNum type="arabicPeriod"/>
            </a:pPr>
            <a:r>
              <a:rPr lang="en-US" sz="3600" dirty="0"/>
              <a:t>Our lakes, ponds and wetlands</a:t>
            </a:r>
          </a:p>
          <a:p>
            <a:pPr marL="574675" indent="-574675">
              <a:buAutoNum type="arabicPeriod"/>
            </a:pPr>
            <a:r>
              <a:rPr lang="en-US" sz="3600" dirty="0"/>
              <a:t>Our groundwater</a:t>
            </a:r>
          </a:p>
          <a:p>
            <a:pPr marL="574675" indent="-574675">
              <a:buAutoNum type="arabicPeriod"/>
            </a:pPr>
            <a:r>
              <a:rPr lang="en-US" sz="3600" dirty="0"/>
              <a:t>All of the above </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Where does the salt from our roads end up?</a:t>
            </a:r>
          </a:p>
          <a:p>
            <a:pPr marL="228600" indent="-228600">
              <a:buAutoNum type="arabicPeriod"/>
            </a:pPr>
            <a:endParaRPr lang="en-US" sz="3600" dirty="0"/>
          </a:p>
          <a:p>
            <a:pPr marL="574675" indent="-574675">
              <a:buAutoNum type="arabicPeriod"/>
            </a:pPr>
            <a:r>
              <a:rPr lang="en-US" sz="3600" dirty="0">
                <a:solidFill>
                  <a:schemeClr val="tx2">
                    <a:lumMod val="60000"/>
                    <a:lumOff val="40000"/>
                  </a:schemeClr>
                </a:solidFill>
              </a:rPr>
              <a:t>Our rivers and streams</a:t>
            </a:r>
          </a:p>
          <a:p>
            <a:pPr marL="574675" indent="-574675">
              <a:buAutoNum type="arabicPeriod"/>
            </a:pPr>
            <a:r>
              <a:rPr lang="en-US" sz="3600" dirty="0">
                <a:solidFill>
                  <a:schemeClr val="tx2">
                    <a:lumMod val="60000"/>
                    <a:lumOff val="40000"/>
                  </a:schemeClr>
                </a:solidFill>
              </a:rPr>
              <a:t>Our lakes, ponds and wetlands</a:t>
            </a:r>
          </a:p>
          <a:p>
            <a:pPr marL="574675" indent="-574675">
              <a:buAutoNum type="arabicPeriod"/>
            </a:pPr>
            <a:r>
              <a:rPr lang="en-US" sz="3600" dirty="0">
                <a:solidFill>
                  <a:schemeClr val="tx2">
                    <a:lumMod val="60000"/>
                    <a:lumOff val="40000"/>
                  </a:schemeClr>
                </a:solidFill>
              </a:rPr>
              <a:t>Our groundwater</a:t>
            </a:r>
            <a:endParaRPr lang="en-US" sz="3600" dirty="0">
              <a:solidFill>
                <a:srgbClr val="FFFF00"/>
              </a:solidFill>
            </a:endParaRPr>
          </a:p>
          <a:p>
            <a:pPr marL="574675" indent="-574675">
              <a:buAutoNum type="arabicPeriod"/>
            </a:pPr>
            <a:r>
              <a:rPr lang="en-US" sz="3600" dirty="0">
                <a:solidFill>
                  <a:srgbClr val="FFFF00"/>
                </a:solidFill>
              </a:rPr>
              <a:t>All of the above </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ortinconsulting\AppData\Local\Microsoft\Windows\Temporary Internet Files\Content.IE5\EW8HAOTI\5720789156_de523bc55d_z[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200400"/>
            <a:ext cx="3276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144000" cy="1401762"/>
          </a:xfrm>
          <a:noFill/>
        </p:spPr>
        <p:txBody>
          <a:bodyPr>
            <a:normAutofit/>
          </a:bodyPr>
          <a:lstStyle/>
          <a:p>
            <a:r>
              <a:rPr lang="en-US" sz="3200" dirty="0">
                <a:effectLst/>
              </a:rPr>
              <a:t>US chloride standard for drinking and</a:t>
            </a:r>
            <a:br>
              <a:rPr lang="en-US" sz="3200" dirty="0">
                <a:effectLst/>
              </a:rPr>
            </a:br>
            <a:r>
              <a:rPr lang="en-US" sz="3200" dirty="0">
                <a:effectLst/>
              </a:rPr>
              <a:t>surface water</a:t>
            </a:r>
          </a:p>
        </p:txBody>
      </p:sp>
      <p:sp>
        <p:nvSpPr>
          <p:cNvPr id="4" name="Content Placeholder 3"/>
          <p:cNvSpPr>
            <a:spLocks noGrp="1"/>
          </p:cNvSpPr>
          <p:nvPr>
            <p:ph idx="1"/>
          </p:nvPr>
        </p:nvSpPr>
        <p:spPr>
          <a:xfrm>
            <a:off x="304800" y="1295400"/>
            <a:ext cx="5638800" cy="2099065"/>
          </a:xfrm>
          <a:noFill/>
        </p:spPr>
        <p:txBody>
          <a:bodyPr>
            <a:noAutofit/>
          </a:bodyPr>
          <a:lstStyle/>
          <a:p>
            <a:r>
              <a:rPr lang="en-US" sz="3200" dirty="0">
                <a:effectLst/>
              </a:rPr>
              <a:t>When salt is dissolved, the sodium &amp; chloride ions separate. </a:t>
            </a:r>
          </a:p>
          <a:p>
            <a:r>
              <a:rPr lang="en-US" sz="3200" dirty="0">
                <a:effectLst/>
              </a:rPr>
              <a:t>Chloride is considered a toxin in our water at these concentrations:</a:t>
            </a:r>
          </a:p>
          <a:p>
            <a:pPr lvl="1"/>
            <a:r>
              <a:rPr lang="en-US" sz="2800" dirty="0">
                <a:effectLst/>
              </a:rPr>
              <a:t>230 mg/l – lakes, rivers</a:t>
            </a:r>
          </a:p>
          <a:p>
            <a:pPr lvl="1"/>
            <a:r>
              <a:rPr lang="en-US" sz="2800" dirty="0">
                <a:effectLst/>
              </a:rPr>
              <a:t>250 mg/l – drinking water</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1269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285343"/>
            <a:ext cx="245745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xplosion 1 4"/>
          <p:cNvSpPr/>
          <p:nvPr/>
        </p:nvSpPr>
        <p:spPr>
          <a:xfrm>
            <a:off x="0" y="2286000"/>
            <a:ext cx="6035765" cy="39284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6038"/>
            <a:ext cx="9144000" cy="792162"/>
          </a:xfrm>
          <a:noFill/>
        </p:spPr>
        <p:txBody>
          <a:bodyPr>
            <a:normAutofit/>
          </a:bodyPr>
          <a:lstStyle/>
          <a:p>
            <a:r>
              <a:rPr lang="en-US" sz="3600" dirty="0">
                <a:effectLst/>
              </a:rPr>
              <a:t>230 mg/L is about the same as</a:t>
            </a:r>
            <a:r>
              <a:rPr lang="en-US" dirty="0"/>
              <a:t>:</a:t>
            </a:r>
          </a:p>
        </p:txBody>
      </p:sp>
      <p:sp>
        <p:nvSpPr>
          <p:cNvPr id="4" name="Content Placeholder 3"/>
          <p:cNvSpPr>
            <a:spLocks noGrp="1"/>
          </p:cNvSpPr>
          <p:nvPr>
            <p:ph idx="1"/>
          </p:nvPr>
        </p:nvSpPr>
        <p:spPr>
          <a:xfrm>
            <a:off x="228600" y="1219201"/>
            <a:ext cx="8039100" cy="685800"/>
          </a:xfrm>
          <a:noFill/>
        </p:spPr>
        <p:txBody>
          <a:bodyPr>
            <a:normAutofit/>
          </a:bodyPr>
          <a:lstStyle/>
          <a:p>
            <a:pPr marL="0" indent="0">
              <a:buNone/>
            </a:pPr>
            <a:r>
              <a:rPr lang="en-US" dirty="0"/>
              <a:t>1 teaspoon of salt mixed into 5 gallons of water</a:t>
            </a:r>
          </a:p>
        </p:txBody>
      </p:sp>
      <p:sp>
        <p:nvSpPr>
          <p:cNvPr id="3" name="TextBox 2"/>
          <p:cNvSpPr txBox="1"/>
          <p:nvPr/>
        </p:nvSpPr>
        <p:spPr>
          <a:xfrm>
            <a:off x="1676400" y="3505200"/>
            <a:ext cx="2362200" cy="1323439"/>
          </a:xfrm>
          <a:prstGeom prst="rect">
            <a:avLst/>
          </a:prstGeom>
          <a:solidFill>
            <a:schemeClr val="tx2">
              <a:lumMod val="60000"/>
              <a:lumOff val="40000"/>
            </a:schemeClr>
          </a:solidFill>
        </p:spPr>
        <p:txBody>
          <a:bodyPr wrap="square" rtlCol="0">
            <a:spAutoFit/>
          </a:bodyPr>
          <a:lstStyle/>
          <a:p>
            <a:r>
              <a:rPr lang="en-US" sz="2000" b="1" dirty="0">
                <a:solidFill>
                  <a:schemeClr val="bg1"/>
                </a:solidFill>
              </a:rPr>
              <a:t>Each time you use 1 teaspoon less,  you protect  5 gallons of water</a:t>
            </a:r>
          </a:p>
        </p:txBody>
      </p:sp>
      <p:sp>
        <p:nvSpPr>
          <p:cNvPr id="6" name="AutoShape 2" descr="https://outlook.office365.com/owa/service.svc/s/GetFileAttachment?id=AAMkADg2YjY2YmM3LTYzMDUtNDMyZi1iN2VjLWUyMmM5OTZiMTQxOABGAAAAAACKCpu4QH%2BlQIHGoylOzMbJBwAVs3he3vT8QYauUb33OHYUAAAAAAEMAAAVs3he3vT8QYauUb33OHYUAABATx97AAABEgAQAEWTGB0KHhJIoaZeZwLKaws%3D&amp;isImagePreview=True&amp;X-OWA-CANARY=lfmuVsBnJken10_LpyTgepCGMwlCR9IIMHITw4y6Ch9ovlr9ltcjwreFxzDXutCpxR5ScG_oLy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01822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effectLst/>
              </a:rPr>
              <a:t>How much salt pollutes 5 gallons of water?</a:t>
            </a:r>
          </a:p>
          <a:p>
            <a:pPr marL="228600" indent="-228600">
              <a:buAutoNum type="arabicPeriod"/>
            </a:pPr>
            <a:endParaRPr lang="en-US" sz="3600" dirty="0">
              <a:effectLst/>
            </a:endParaRPr>
          </a:p>
          <a:p>
            <a:pPr marL="574675" indent="-574675">
              <a:buAutoNum type="arabicPeriod"/>
            </a:pPr>
            <a:r>
              <a:rPr lang="en-US" sz="3600" dirty="0">
                <a:effectLst/>
              </a:rPr>
              <a:t>1 ton</a:t>
            </a:r>
          </a:p>
          <a:p>
            <a:pPr marL="574675" indent="-574675">
              <a:buAutoNum type="arabicPeriod"/>
            </a:pPr>
            <a:r>
              <a:rPr lang="en-US" sz="3600" dirty="0">
                <a:effectLst/>
              </a:rPr>
              <a:t>1 pound</a:t>
            </a:r>
          </a:p>
          <a:p>
            <a:pPr marL="574675" indent="-574675">
              <a:buAutoNum type="arabicPeriod"/>
            </a:pPr>
            <a:r>
              <a:rPr lang="en-US" sz="3600" dirty="0">
                <a:effectLst/>
              </a:rPr>
              <a:t>1 cup</a:t>
            </a:r>
          </a:p>
          <a:p>
            <a:pPr marL="574675" indent="-574675">
              <a:buAutoNum type="arabicPeriod"/>
            </a:pPr>
            <a:r>
              <a:rPr lang="en-US" sz="3600" dirty="0">
                <a:effectLst/>
              </a:rPr>
              <a:t>1 teaspoon</a:t>
            </a:r>
          </a:p>
          <a:p>
            <a:pPr marL="574675" indent="-574675">
              <a:buAutoNum type="arabicPeriod"/>
            </a:pPr>
            <a:endParaRPr lang="en-US" dirty="0">
              <a:effectLst/>
            </a:endParaRP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effectLst/>
              </a:rPr>
              <a:t>How much salt pollutes 5 gallons of water?</a:t>
            </a:r>
          </a:p>
          <a:p>
            <a:pPr marL="228600" indent="-228600">
              <a:buAutoNum type="arabicPeriod"/>
            </a:pPr>
            <a:endParaRPr lang="en-US" sz="3600" dirty="0">
              <a:solidFill>
                <a:schemeClr val="tx2">
                  <a:lumMod val="60000"/>
                  <a:lumOff val="40000"/>
                </a:schemeClr>
              </a:solidFill>
              <a:effectLst/>
            </a:endParaRPr>
          </a:p>
          <a:p>
            <a:pPr marL="574675" indent="-574675">
              <a:buAutoNum type="arabicPeriod"/>
            </a:pPr>
            <a:r>
              <a:rPr lang="en-US" sz="3600" dirty="0">
                <a:solidFill>
                  <a:schemeClr val="tx2">
                    <a:lumMod val="60000"/>
                    <a:lumOff val="40000"/>
                  </a:schemeClr>
                </a:solidFill>
                <a:effectLst/>
              </a:rPr>
              <a:t>1 ton</a:t>
            </a:r>
          </a:p>
          <a:p>
            <a:pPr marL="574675" indent="-574675">
              <a:buAutoNum type="arabicPeriod"/>
            </a:pPr>
            <a:r>
              <a:rPr lang="en-US" sz="3600" dirty="0">
                <a:solidFill>
                  <a:schemeClr val="tx2">
                    <a:lumMod val="60000"/>
                    <a:lumOff val="40000"/>
                  </a:schemeClr>
                </a:solidFill>
                <a:effectLst/>
              </a:rPr>
              <a:t>1 pound</a:t>
            </a:r>
          </a:p>
          <a:p>
            <a:pPr marL="574675" indent="-574675">
              <a:buAutoNum type="arabicPeriod"/>
            </a:pPr>
            <a:r>
              <a:rPr lang="en-US" sz="3600" dirty="0">
                <a:solidFill>
                  <a:schemeClr val="tx2">
                    <a:lumMod val="60000"/>
                    <a:lumOff val="40000"/>
                  </a:schemeClr>
                </a:solidFill>
                <a:effectLst/>
              </a:rPr>
              <a:t>1 cup</a:t>
            </a:r>
            <a:endParaRPr lang="en-US" sz="3600" dirty="0">
              <a:solidFill>
                <a:srgbClr val="FFFF00"/>
              </a:solidFill>
              <a:effectLst/>
            </a:endParaRPr>
          </a:p>
          <a:p>
            <a:pPr marL="574675" indent="-574675">
              <a:buAutoNum type="arabicPeriod"/>
            </a:pPr>
            <a:r>
              <a:rPr lang="en-US" sz="3600" dirty="0">
                <a:solidFill>
                  <a:srgbClr val="FFFF00"/>
                </a:solidFill>
                <a:effectLst/>
              </a:rPr>
              <a:t>1 teaspoon</a:t>
            </a:r>
          </a:p>
          <a:p>
            <a:pPr marL="574675" indent="-574675">
              <a:buAutoNum type="arabicPeriod"/>
            </a:pPr>
            <a:endParaRPr lang="en-US" dirty="0">
              <a:effectLst/>
            </a:endParaRP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0762"/>
          </a:xfrm>
          <a:noFill/>
        </p:spPr>
        <p:txBody>
          <a:bodyPr>
            <a:normAutofit fontScale="90000"/>
          </a:bodyPr>
          <a:lstStyle/>
          <a:p>
            <a:r>
              <a:rPr lang="en-US" sz="3600" dirty="0">
                <a:effectLst/>
              </a:rPr>
              <a:t>How many teaspoons of salt </a:t>
            </a:r>
            <a:br>
              <a:rPr lang="en-US" sz="3600" dirty="0">
                <a:effectLst/>
              </a:rPr>
            </a:br>
            <a:r>
              <a:rPr lang="en-US" sz="3600" dirty="0">
                <a:effectLst/>
              </a:rPr>
              <a:t>in a 10 yard load?</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0640" y="2285343"/>
            <a:ext cx="3960242" cy="297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2438400"/>
            <a:ext cx="3429000" cy="3108543"/>
          </a:xfrm>
          <a:prstGeom prst="rect">
            <a:avLst/>
          </a:prstGeom>
          <a:noFill/>
        </p:spPr>
        <p:txBody>
          <a:bodyPr wrap="square" rtlCol="0">
            <a:spAutoFit/>
          </a:bodyPr>
          <a:lstStyle/>
          <a:p>
            <a:r>
              <a:rPr lang="en-US" sz="2800" dirty="0">
                <a:solidFill>
                  <a:schemeClr val="bg1"/>
                </a:solidFill>
              </a:rPr>
              <a:t>If you use 1 less load this winter: </a:t>
            </a:r>
          </a:p>
          <a:p>
            <a:endParaRPr lang="en-US" sz="2800" dirty="0">
              <a:solidFill>
                <a:schemeClr val="bg1"/>
              </a:solidFill>
            </a:endParaRPr>
          </a:p>
          <a:p>
            <a:r>
              <a:rPr lang="en-US" sz="2800" dirty="0">
                <a:solidFill>
                  <a:schemeClr val="bg1"/>
                </a:solidFill>
              </a:rPr>
              <a:t>you will protect about 8 million gallons of water from being polluted</a:t>
            </a:r>
          </a:p>
        </p:txBody>
      </p:sp>
      <p:pic>
        <p:nvPicPr>
          <p:cNvPr id="14" name="Picture 2" descr="C:\Users\Fortinconsulting\AppData\Local\Microsoft\Windows\Temporary Internet Files\Content.IE5\2SZU52A6\downtown-dallas-spoon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40093">
            <a:off x="2077690" y="1255010"/>
            <a:ext cx="800100" cy="1066800"/>
          </a:xfrm>
          <a:prstGeom prst="rect">
            <a:avLst/>
          </a:prstGeom>
          <a:noFill/>
          <a:extLst>
            <a:ext uri="{909E8E84-426E-40DD-AFC4-6F175D3DCCD1}">
              <a14:hiddenFill xmlns:a14="http://schemas.microsoft.com/office/drawing/2010/main">
                <a:solidFill>
                  <a:srgbClr val="FFFFFF"/>
                </a:solidFill>
              </a14:hiddenFill>
            </a:ext>
          </a:extLst>
        </p:spPr>
      </p:pic>
      <p:sp>
        <p:nvSpPr>
          <p:cNvPr id="25" name="Isosceles Triangle 2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5-Point Star 2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8" name="Picture 2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94227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Roman\Downloads\GoogleEarth_Im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7432"/>
          <a:stretch/>
        </p:blipFill>
        <p:spPr bwMode="auto">
          <a:xfrm>
            <a:off x="533400" y="1486610"/>
            <a:ext cx="6400800" cy="4800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9144000" cy="1020762"/>
          </a:xfrm>
          <a:noFill/>
        </p:spPr>
        <p:txBody>
          <a:bodyPr>
            <a:normAutofit/>
          </a:bodyPr>
          <a:lstStyle/>
          <a:p>
            <a:r>
              <a:rPr lang="en-US" sz="3600" b="1" dirty="0">
                <a:effectLst/>
              </a:rPr>
              <a:t>Proper salt storage is important</a:t>
            </a:r>
          </a:p>
        </p:txBody>
      </p:sp>
      <p:sp>
        <p:nvSpPr>
          <p:cNvPr id="6" name="TextBox 5"/>
          <p:cNvSpPr txBox="1"/>
          <p:nvPr/>
        </p:nvSpPr>
        <p:spPr>
          <a:xfrm>
            <a:off x="0" y="4724400"/>
            <a:ext cx="9168442" cy="954107"/>
          </a:xfrm>
          <a:prstGeom prst="rect">
            <a:avLst/>
          </a:prstGeom>
          <a:solidFill>
            <a:schemeClr val="bg1"/>
          </a:solidFill>
        </p:spPr>
        <p:txBody>
          <a:bodyPr wrap="square" rtlCol="0">
            <a:spAutoFit/>
          </a:bodyPr>
          <a:lstStyle/>
          <a:p>
            <a:r>
              <a:rPr lang="en-US" sz="2800" dirty="0"/>
              <a:t>Poor storage will create water contamination.  Don’t skimp on storage - the problem is easily tracked back to you!</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0921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292" t="21642" r="14645" b="14272"/>
          <a:stretch>
            <a:fillRect/>
          </a:stretch>
        </p:blipFill>
        <p:spPr bwMode="auto">
          <a:xfrm>
            <a:off x="685800" y="1143000"/>
            <a:ext cx="6767513" cy="451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Title 1"/>
          <p:cNvSpPr txBox="1">
            <a:spLocks/>
          </p:cNvSpPr>
          <p:nvPr/>
        </p:nvSpPr>
        <p:spPr bwMode="auto">
          <a:xfrm>
            <a:off x="152400" y="4495800"/>
            <a:ext cx="8991600" cy="1580326"/>
          </a:xfrm>
          <a:prstGeom prst="rect">
            <a:avLst/>
          </a:prstGeom>
          <a:solidFill>
            <a:srgbClr val="FFFF00"/>
          </a:solidFill>
          <a:ln>
            <a:noFill/>
          </a:ln>
        </p:spPr>
        <p:txBody>
          <a:bodyPr anchor="ct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algn="ctr"/>
            <a:r>
              <a:rPr lang="en-US" sz="3200" dirty="0"/>
              <a:t>Presenters, insert your local water </a:t>
            </a:r>
          </a:p>
          <a:p>
            <a:pPr algn="ctr"/>
            <a:r>
              <a:rPr lang="en-US" sz="3200" dirty="0"/>
              <a:t>quality trends here.  Delete this yellow box before making presentation.</a:t>
            </a:r>
          </a:p>
        </p:txBody>
      </p:sp>
      <p:sp>
        <p:nvSpPr>
          <p:cNvPr id="2" name="Rectangle 1"/>
          <p:cNvSpPr/>
          <p:nvPr/>
        </p:nvSpPr>
        <p:spPr>
          <a:xfrm>
            <a:off x="152400" y="236568"/>
            <a:ext cx="7086600" cy="584775"/>
          </a:xfrm>
          <a:prstGeom prst="rect">
            <a:avLst/>
          </a:prstGeom>
        </p:spPr>
        <p:txBody>
          <a:bodyPr wrap="square">
            <a:spAutoFit/>
          </a:bodyPr>
          <a:lstStyle/>
          <a:p>
            <a:r>
              <a:rPr lang="en-US" sz="3200" dirty="0">
                <a:solidFill>
                  <a:prstClr val="white"/>
                </a:solidFill>
                <a:latin typeface="Tw Cen MT Condensed Extra Bold" pitchFamily="34" charset="0"/>
                <a:cs typeface="Arial" pitchFamily="34" charset="0"/>
              </a:rPr>
              <a:t>Chloride trend in Madison lakes</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92936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344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503" b="4413"/>
          <a:stretch>
            <a:fillRect/>
          </a:stretch>
        </p:blipFill>
        <p:spPr bwMode="auto">
          <a:xfrm>
            <a:off x="685800" y="990600"/>
            <a:ext cx="5334000" cy="5558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3" name="TextBox 3"/>
          <p:cNvSpPr txBox="1">
            <a:spLocks noChangeArrowheads="1"/>
          </p:cNvSpPr>
          <p:nvPr/>
        </p:nvSpPr>
        <p:spPr bwMode="auto">
          <a:xfrm>
            <a:off x="6172200" y="5181600"/>
            <a:ext cx="2514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sz="1200" dirty="0">
                <a:solidFill>
                  <a:schemeClr val="bg1"/>
                </a:solidFill>
              </a:rPr>
              <a:t>http://water.usgs.gov/nawqa/studies/gwtrends/map.php?map=CL</a:t>
            </a:r>
          </a:p>
        </p:txBody>
      </p:sp>
      <p:sp>
        <p:nvSpPr>
          <p:cNvPr id="92164" name="TextBox 4"/>
          <p:cNvSpPr txBox="1">
            <a:spLocks noChangeArrowheads="1"/>
          </p:cNvSpPr>
          <p:nvPr/>
        </p:nvSpPr>
        <p:spPr bwMode="auto">
          <a:xfrm>
            <a:off x="6172200" y="2057400"/>
            <a:ext cx="2590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altLang="en-US" sz="2800" dirty="0">
                <a:solidFill>
                  <a:schemeClr val="bg1"/>
                </a:solidFill>
              </a:rPr>
              <a:t>USGS:  Chloride changes in groundwater</a:t>
            </a:r>
          </a:p>
          <a:p>
            <a:pPr eaLnBrk="1" fontAlgn="base" hangingPunct="1">
              <a:spcBef>
                <a:spcPct val="0"/>
              </a:spcBef>
              <a:spcAft>
                <a:spcPct val="0"/>
              </a:spcAft>
            </a:pPr>
            <a:r>
              <a:rPr lang="en-US" altLang="en-US" sz="2800" dirty="0">
                <a:solidFill>
                  <a:schemeClr val="bg1"/>
                </a:solidFill>
              </a:rPr>
              <a:t>1988-2000 to </a:t>
            </a:r>
          </a:p>
          <a:p>
            <a:pPr eaLnBrk="1" fontAlgn="base" hangingPunct="1">
              <a:spcBef>
                <a:spcPct val="0"/>
              </a:spcBef>
              <a:spcAft>
                <a:spcPct val="0"/>
              </a:spcAft>
            </a:pPr>
            <a:r>
              <a:rPr lang="en-US" altLang="en-US" sz="2800" dirty="0">
                <a:solidFill>
                  <a:schemeClr val="bg1"/>
                </a:solidFill>
              </a:rPr>
              <a:t>2001-2010</a:t>
            </a:r>
          </a:p>
        </p:txBody>
      </p:sp>
      <p:sp>
        <p:nvSpPr>
          <p:cNvPr id="5" name="Title 1"/>
          <p:cNvSpPr>
            <a:spLocks noGrp="1"/>
          </p:cNvSpPr>
          <p:nvPr>
            <p:ph type="title"/>
          </p:nvPr>
        </p:nvSpPr>
        <p:spPr>
          <a:xfrm>
            <a:off x="0" y="0"/>
            <a:ext cx="9144000" cy="792162"/>
          </a:xfrm>
          <a:noFill/>
        </p:spPr>
        <p:txBody>
          <a:bodyPr>
            <a:normAutofit/>
          </a:bodyPr>
          <a:lstStyle/>
          <a:p>
            <a:r>
              <a:rPr lang="en-US" dirty="0">
                <a:effectLst/>
              </a:rPr>
              <a:t>Chloride trends in ground water</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439350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89000"/>
          </a:xfrm>
          <a:noFill/>
        </p:spPr>
        <p:txBody>
          <a:bodyPr>
            <a:normAutofit/>
          </a:bodyPr>
          <a:lstStyle/>
          <a:p>
            <a:r>
              <a:rPr lang="en-US" dirty="0">
                <a:effectLst/>
              </a:rPr>
              <a:t>Salt and aquatic life</a:t>
            </a:r>
            <a:r>
              <a:rPr lang="en-US" dirty="0"/>
              <a:t>	</a:t>
            </a:r>
          </a:p>
        </p:txBody>
      </p:sp>
      <p:pic>
        <p:nvPicPr>
          <p:cNvPr id="6146" name="Picture 2" descr="E:\lake 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066800"/>
            <a:ext cx="6272584" cy="4707337"/>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78928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E:\recreation\star lake 08 0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03" b="31357"/>
          <a:stretch/>
        </p:blipFill>
        <p:spPr bwMode="auto">
          <a:xfrm>
            <a:off x="1143000" y="3962400"/>
            <a:ext cx="6253123" cy="18356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020762"/>
          </a:xfrm>
          <a:noFill/>
        </p:spPr>
        <p:txBody>
          <a:bodyPr>
            <a:normAutofit/>
          </a:bodyPr>
          <a:lstStyle/>
          <a:p>
            <a:r>
              <a:rPr lang="en-US" sz="3600" dirty="0">
                <a:effectLst/>
              </a:rPr>
              <a:t>Chloride can be toxic to aquatic life</a:t>
            </a:r>
          </a:p>
        </p:txBody>
      </p:sp>
      <p:sp>
        <p:nvSpPr>
          <p:cNvPr id="6" name="TextBox 5"/>
          <p:cNvSpPr txBox="1"/>
          <p:nvPr/>
        </p:nvSpPr>
        <p:spPr>
          <a:xfrm>
            <a:off x="0" y="1143000"/>
            <a:ext cx="8382000" cy="2677656"/>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It affects small sensitive species first.</a:t>
            </a:r>
          </a:p>
          <a:p>
            <a:pPr marL="914400" lvl="1" indent="-457200"/>
            <a:r>
              <a:rPr lang="en-US" sz="2400" dirty="0">
                <a:solidFill>
                  <a:schemeClr val="bg1"/>
                </a:solidFill>
              </a:rPr>
              <a:t>For example: a mayfly will have problems before a bluegill.</a:t>
            </a:r>
          </a:p>
          <a:p>
            <a:pPr marL="457200" indent="-457200">
              <a:buFont typeface="Arial" panose="020B0604020202020204" pitchFamily="34" charset="0"/>
              <a:buChar char="•"/>
            </a:pPr>
            <a:r>
              <a:rPr lang="en-US" sz="2400" dirty="0">
                <a:solidFill>
                  <a:schemeClr val="bg1"/>
                </a:solidFill>
              </a:rPr>
              <a:t>It is likely to cause trouble for species to reproduce. </a:t>
            </a:r>
          </a:p>
          <a:p>
            <a:pPr marL="457200" indent="-457200">
              <a:buFont typeface="Arial" panose="020B0604020202020204" pitchFamily="34" charset="0"/>
              <a:buChar char="•"/>
            </a:pPr>
            <a:r>
              <a:rPr lang="en-US" sz="2400" dirty="0">
                <a:solidFill>
                  <a:schemeClr val="bg1"/>
                </a:solidFill>
              </a:rPr>
              <a:t>At high enough concentrations chloride can cause death.</a:t>
            </a:r>
          </a:p>
          <a:p>
            <a:pPr lvl="2" indent="-457200"/>
            <a:r>
              <a:rPr lang="en-US" sz="2400" dirty="0">
                <a:solidFill>
                  <a:schemeClr val="bg1"/>
                </a:solidFill>
              </a:rPr>
              <a:t>For example: fish eggs are more sensitive to salt than adult fish.</a:t>
            </a:r>
          </a:p>
          <a:p>
            <a:pPr marL="457200" indent="-457200">
              <a:buFont typeface="Arial" panose="020B0604020202020204" pitchFamily="34" charset="0"/>
              <a:buChar char="•"/>
            </a:pPr>
            <a:r>
              <a:rPr lang="en-US" sz="2400" dirty="0">
                <a:solidFill>
                  <a:schemeClr val="bg1"/>
                </a:solidFill>
              </a:rPr>
              <a:t>Loss or reduction of a species affects the food chain.</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4312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0762"/>
          </a:xfrm>
          <a:noFill/>
        </p:spPr>
        <p:txBody>
          <a:bodyPr>
            <a:normAutofit/>
          </a:bodyPr>
          <a:lstStyle/>
          <a:p>
            <a:r>
              <a:rPr lang="en-US" sz="3600" dirty="0">
                <a:effectLst/>
              </a:rPr>
              <a:t>Chloride can be toxic other species </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79"/>
          <a:stretch/>
        </p:blipFill>
        <p:spPr bwMode="auto">
          <a:xfrm>
            <a:off x="509142" y="3436701"/>
            <a:ext cx="3300857" cy="2964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00600" y="1295400"/>
            <a:ext cx="3962400" cy="4401205"/>
          </a:xfrm>
          <a:prstGeom prst="rect">
            <a:avLst/>
          </a:prstGeom>
          <a:noFill/>
        </p:spPr>
        <p:txBody>
          <a:bodyPr wrap="square" rtlCol="0">
            <a:spAutoFit/>
          </a:bodyPr>
          <a:lstStyle/>
          <a:p>
            <a:r>
              <a:rPr lang="en-US" sz="2800" dirty="0">
                <a:solidFill>
                  <a:schemeClr val="bg1"/>
                </a:solidFill>
              </a:rPr>
              <a:t>In birds and mammals, harm is caused by ingesting salt; their bodies cannot process it.  Birds rank highest in causalities.</a:t>
            </a:r>
          </a:p>
          <a:p>
            <a:endParaRPr lang="en-US" sz="2800" dirty="0">
              <a:solidFill>
                <a:schemeClr val="bg1"/>
              </a:solidFill>
            </a:endParaRPr>
          </a:p>
          <a:p>
            <a:r>
              <a:rPr lang="en-US" sz="2800" dirty="0">
                <a:solidFill>
                  <a:schemeClr val="bg1"/>
                </a:solidFill>
              </a:rPr>
              <a:t>Amphibians experience adverse effects of salt through their skin.</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119640"/>
            <a:ext cx="3124200" cy="221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17278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81000" y="1219200"/>
            <a:ext cx="7924800" cy="5080000"/>
          </a:xfrm>
        </p:spPr>
        <p:txBody>
          <a:bodyPr/>
          <a:lstStyle/>
          <a:p>
            <a:pPr>
              <a:buNone/>
            </a:pPr>
            <a:r>
              <a:rPr lang="en-US" sz="3600" dirty="0">
                <a:effectLst/>
              </a:rPr>
              <a:t>The species that suffers the most death due to chlorides is:</a:t>
            </a:r>
          </a:p>
          <a:p>
            <a:pPr marL="228600" indent="-228600">
              <a:buAutoNum type="arabicPeriod"/>
            </a:pPr>
            <a:endParaRPr lang="en-US" sz="3600" dirty="0">
              <a:solidFill>
                <a:schemeClr val="tx2">
                  <a:lumMod val="60000"/>
                  <a:lumOff val="40000"/>
                </a:schemeClr>
              </a:solidFill>
              <a:effectLst/>
            </a:endParaRPr>
          </a:p>
          <a:p>
            <a:pPr marL="574675" indent="-574675">
              <a:buFont typeface="Arial" pitchFamily="34" charset="0"/>
              <a:buAutoNum type="arabicPeriod"/>
            </a:pPr>
            <a:r>
              <a:rPr lang="en-US" sz="3600" dirty="0">
                <a:effectLst/>
              </a:rPr>
              <a:t>Salamanders</a:t>
            </a:r>
          </a:p>
          <a:p>
            <a:pPr marL="574675" indent="-574675">
              <a:buFont typeface="Arial" pitchFamily="34" charset="0"/>
              <a:buAutoNum type="arabicPeriod"/>
            </a:pPr>
            <a:r>
              <a:rPr lang="en-US" sz="3600" dirty="0">
                <a:effectLst/>
              </a:rPr>
              <a:t>Frogs</a:t>
            </a:r>
          </a:p>
          <a:p>
            <a:pPr marL="574675" indent="-574675">
              <a:buFont typeface="Arial" pitchFamily="34" charset="0"/>
              <a:buAutoNum type="arabicPeriod"/>
            </a:pPr>
            <a:r>
              <a:rPr lang="en-US" sz="3600" dirty="0">
                <a:effectLst/>
              </a:rPr>
              <a:t>Birds</a:t>
            </a:r>
          </a:p>
          <a:p>
            <a:pPr marL="574675" indent="-574675">
              <a:buFont typeface="Arial" pitchFamily="34" charset="0"/>
              <a:buAutoNum type="arabicPeriod"/>
            </a:pPr>
            <a:r>
              <a:rPr lang="en-US" sz="3600" dirty="0">
                <a:effectLst/>
              </a:rPr>
              <a:t>Deer</a:t>
            </a:r>
          </a:p>
          <a:p>
            <a:pPr marL="574675" indent="-574675">
              <a:buAutoNum type="arabicPeriod"/>
            </a:pPr>
            <a:endParaRPr lang="en-US" dirty="0">
              <a:effectLst/>
            </a:endParaRP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81000" y="1219200"/>
            <a:ext cx="7848600" cy="5080000"/>
          </a:xfrm>
        </p:spPr>
        <p:txBody>
          <a:bodyPr/>
          <a:lstStyle/>
          <a:p>
            <a:pPr>
              <a:buNone/>
            </a:pPr>
            <a:r>
              <a:rPr lang="en-US" sz="3600" dirty="0">
                <a:effectLst/>
              </a:rPr>
              <a:t>The species that suffers the most death due to chlorides is:</a:t>
            </a:r>
          </a:p>
          <a:p>
            <a:pPr marL="228600" indent="-228600">
              <a:buAutoNum type="arabicPeriod"/>
            </a:pPr>
            <a:endParaRPr lang="en-US" sz="3600" dirty="0">
              <a:solidFill>
                <a:schemeClr val="tx2">
                  <a:lumMod val="60000"/>
                  <a:lumOff val="40000"/>
                </a:schemeClr>
              </a:solidFill>
              <a:effectLst/>
            </a:endParaRPr>
          </a:p>
          <a:p>
            <a:pPr marL="574675" indent="-574675">
              <a:buAutoNum type="arabicPeriod"/>
            </a:pPr>
            <a:r>
              <a:rPr lang="en-US" sz="3600" dirty="0">
                <a:solidFill>
                  <a:schemeClr val="tx2">
                    <a:lumMod val="60000"/>
                    <a:lumOff val="40000"/>
                  </a:schemeClr>
                </a:solidFill>
                <a:effectLst/>
              </a:rPr>
              <a:t>Salamanders</a:t>
            </a:r>
          </a:p>
          <a:p>
            <a:pPr marL="574675" indent="-574675">
              <a:buFont typeface="Arial" pitchFamily="34" charset="0"/>
              <a:buAutoNum type="arabicPeriod"/>
            </a:pPr>
            <a:r>
              <a:rPr lang="en-US" sz="3600" dirty="0">
                <a:solidFill>
                  <a:schemeClr val="tx2">
                    <a:lumMod val="60000"/>
                    <a:lumOff val="40000"/>
                  </a:schemeClr>
                </a:solidFill>
                <a:effectLst/>
              </a:rPr>
              <a:t>Frogs</a:t>
            </a:r>
            <a:endParaRPr lang="en-US" sz="3600" dirty="0">
              <a:solidFill>
                <a:srgbClr val="FFFF00"/>
              </a:solidFill>
              <a:effectLst/>
            </a:endParaRPr>
          </a:p>
          <a:p>
            <a:pPr marL="574675" indent="-574675">
              <a:buFont typeface="Arial" pitchFamily="34" charset="0"/>
              <a:buAutoNum type="arabicPeriod"/>
            </a:pPr>
            <a:r>
              <a:rPr lang="en-US" sz="3600" dirty="0">
                <a:solidFill>
                  <a:srgbClr val="FFFF00"/>
                </a:solidFill>
                <a:effectLst/>
              </a:rPr>
              <a:t>Birds</a:t>
            </a:r>
            <a:endParaRPr lang="en-US" sz="3600" dirty="0">
              <a:solidFill>
                <a:schemeClr val="tx2">
                  <a:lumMod val="60000"/>
                  <a:lumOff val="40000"/>
                </a:schemeClr>
              </a:solidFill>
              <a:effectLst/>
            </a:endParaRPr>
          </a:p>
          <a:p>
            <a:pPr marL="574675" indent="-574675">
              <a:buAutoNum type="arabicPeriod"/>
            </a:pPr>
            <a:r>
              <a:rPr lang="en-US" sz="3600" dirty="0">
                <a:solidFill>
                  <a:schemeClr val="tx2">
                    <a:lumMod val="60000"/>
                    <a:lumOff val="40000"/>
                  </a:schemeClr>
                </a:solidFill>
                <a:effectLst/>
              </a:rPr>
              <a:t>Deer</a:t>
            </a:r>
          </a:p>
          <a:p>
            <a:pPr marL="574675" indent="-574675">
              <a:buAutoNum type="arabicPeriod"/>
            </a:pPr>
            <a:endParaRPr lang="en-US" dirty="0">
              <a:effectLst/>
            </a:endParaRP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486400" y="3507273"/>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noFill/>
        </p:spPr>
        <p:txBody>
          <a:bodyPr>
            <a:normAutofit/>
          </a:bodyPr>
          <a:lstStyle/>
          <a:p>
            <a:r>
              <a:rPr lang="en-US" dirty="0">
                <a:effectLst/>
              </a:rPr>
              <a:t>Salt and soil</a:t>
            </a:r>
          </a:p>
        </p:txBody>
      </p:sp>
      <p:sp>
        <p:nvSpPr>
          <p:cNvPr id="4" name="TextBox 3"/>
          <p:cNvSpPr txBox="1"/>
          <p:nvPr/>
        </p:nvSpPr>
        <p:spPr>
          <a:xfrm>
            <a:off x="228600" y="1066800"/>
            <a:ext cx="7086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Salt changes the structure of the soil.</a:t>
            </a:r>
          </a:p>
          <a:p>
            <a:pPr marL="457200" indent="-457200">
              <a:buFont typeface="Arial" panose="020B0604020202020204" pitchFamily="34" charset="0"/>
              <a:buChar char="•"/>
            </a:pPr>
            <a:r>
              <a:rPr lang="en-US" sz="2800" dirty="0">
                <a:solidFill>
                  <a:schemeClr val="bg1"/>
                </a:solidFill>
              </a:rPr>
              <a:t>It doesn’t stay together as well (clump).</a:t>
            </a:r>
          </a:p>
          <a:p>
            <a:pPr marL="457200" indent="-457200">
              <a:buFont typeface="Arial" panose="020B0604020202020204" pitchFamily="34" charset="0"/>
              <a:buChar char="•"/>
            </a:pPr>
            <a:r>
              <a:rPr lang="en-US" sz="2800" dirty="0">
                <a:solidFill>
                  <a:schemeClr val="bg1"/>
                </a:solidFill>
              </a:rPr>
              <a:t>It is easily compacted.</a:t>
            </a:r>
          </a:p>
          <a:p>
            <a:pPr marL="457200" indent="-457200">
              <a:buFont typeface="Arial" panose="020B0604020202020204" pitchFamily="34" charset="0"/>
              <a:buChar char="•"/>
            </a:pPr>
            <a:r>
              <a:rPr lang="en-US" sz="2800" dirty="0">
                <a:solidFill>
                  <a:schemeClr val="bg1"/>
                </a:solidFill>
              </a:rPr>
              <a:t>Contains poor water and air permeability.</a:t>
            </a:r>
          </a:p>
          <a:p>
            <a:pPr marL="457200" indent="-457200">
              <a:buFont typeface="Arial" panose="020B0604020202020204" pitchFamily="34" charset="0"/>
              <a:buChar char="•"/>
            </a:pPr>
            <a:r>
              <a:rPr lang="en-US" sz="2800" dirty="0">
                <a:solidFill>
                  <a:schemeClr val="bg1"/>
                </a:solidFill>
              </a:rPr>
              <a:t>Water can’t soak in, so nothing will want to grow here.</a:t>
            </a:r>
          </a:p>
          <a:p>
            <a:endParaRPr lang="en-US" sz="2800" dirty="0">
              <a:solidFill>
                <a:schemeClr val="bg1"/>
              </a:solidFill>
            </a:endParaRPr>
          </a:p>
          <a:p>
            <a:r>
              <a:rPr lang="en-US" sz="2800" dirty="0">
                <a:solidFill>
                  <a:schemeClr val="bg1"/>
                </a:solidFill>
              </a:rPr>
              <a:t>Therefore: look for increased </a:t>
            </a:r>
          </a:p>
          <a:p>
            <a:r>
              <a:rPr lang="en-US" sz="2800" dirty="0">
                <a:solidFill>
                  <a:schemeClr val="bg1"/>
                </a:solidFill>
              </a:rPr>
              <a:t>erosion and water runoff in </a:t>
            </a:r>
          </a:p>
          <a:p>
            <a:r>
              <a:rPr lang="en-US" sz="2800" dirty="0">
                <a:solidFill>
                  <a:schemeClr val="bg1"/>
                </a:solidFill>
              </a:rPr>
              <a:t>high salt areas.</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14829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pictures\Pictures\salt\impacts\road salt on grass bass lk rd (4)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302" y="3388233"/>
            <a:ext cx="3962400" cy="2367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 y="40640"/>
            <a:ext cx="8229600" cy="1143000"/>
          </a:xfrm>
          <a:noFill/>
        </p:spPr>
        <p:txBody>
          <a:bodyPr>
            <a:normAutofit/>
          </a:bodyPr>
          <a:lstStyle/>
          <a:p>
            <a:r>
              <a:rPr lang="en-US" dirty="0">
                <a:effectLst/>
              </a:rPr>
              <a:t>Salt and vegetation</a:t>
            </a:r>
          </a:p>
        </p:txBody>
      </p:sp>
      <p:sp>
        <p:nvSpPr>
          <p:cNvPr id="4" name="TextBox 3"/>
          <p:cNvSpPr txBox="1"/>
          <p:nvPr/>
        </p:nvSpPr>
        <p:spPr>
          <a:xfrm>
            <a:off x="0" y="1143000"/>
            <a:ext cx="4800599"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Salt can harm vegetation through changes in the soil.</a:t>
            </a:r>
          </a:p>
          <a:p>
            <a:pPr marL="457200" indent="-457200">
              <a:buFont typeface="Arial" panose="020B0604020202020204" pitchFamily="34" charset="0"/>
              <a:buChar char="•"/>
            </a:pPr>
            <a:r>
              <a:rPr lang="en-US" sz="2800" dirty="0">
                <a:solidFill>
                  <a:schemeClr val="bg1"/>
                </a:solidFill>
              </a:rPr>
              <a:t>Largest changes to soils are close to roadway.</a:t>
            </a:r>
          </a:p>
          <a:p>
            <a:pPr marL="457200" indent="-457200">
              <a:buFont typeface="Arial" panose="020B0604020202020204" pitchFamily="34" charset="0"/>
              <a:buChar char="•"/>
            </a:pPr>
            <a:r>
              <a:rPr lang="en-US" sz="2800" dirty="0">
                <a:solidFill>
                  <a:schemeClr val="bg1"/>
                </a:solidFill>
              </a:rPr>
              <a:t>Big changes 60 feet or less.</a:t>
            </a:r>
          </a:p>
          <a:p>
            <a:pPr marL="457200" indent="-457200">
              <a:buFont typeface="Arial" panose="020B0604020202020204" pitchFamily="34" charset="0"/>
              <a:buChar char="•"/>
            </a:pPr>
            <a:r>
              <a:rPr lang="en-US" sz="2800" dirty="0">
                <a:solidFill>
                  <a:schemeClr val="bg1"/>
                </a:solidFill>
              </a:rPr>
              <a:t>Salt changes the soil texture and soil composition.</a:t>
            </a:r>
          </a:p>
          <a:p>
            <a:pPr marL="457200" indent="-457200">
              <a:buFont typeface="Arial" panose="020B0604020202020204" pitchFamily="34" charset="0"/>
              <a:buChar char="•"/>
            </a:pPr>
            <a:r>
              <a:rPr lang="en-US" sz="2800" dirty="0">
                <a:solidFill>
                  <a:schemeClr val="bg1"/>
                </a:solidFill>
              </a:rPr>
              <a:t>With the chemistry change, it holds water more tightly within the soil and provides less water to the plant.</a:t>
            </a:r>
          </a:p>
          <a:p>
            <a:pPr marL="457200" indent="-457200">
              <a:buFont typeface="Arial" panose="020B0604020202020204" pitchFamily="34" charset="0"/>
              <a:buChar char="•"/>
            </a:pPr>
            <a:endParaRPr lang="en-US" sz="2800" dirty="0"/>
          </a:p>
        </p:txBody>
      </p:sp>
      <p:sp>
        <p:nvSpPr>
          <p:cNvPr id="5" name="Chord 4"/>
          <p:cNvSpPr/>
          <p:nvPr/>
        </p:nvSpPr>
        <p:spPr>
          <a:xfrm>
            <a:off x="7620000" y="304800"/>
            <a:ext cx="304800" cy="3048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e 5"/>
          <p:cNvSpPr/>
          <p:nvPr/>
        </p:nvSpPr>
        <p:spPr>
          <a:xfrm>
            <a:off x="8077200" y="304800"/>
            <a:ext cx="304800" cy="304800"/>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8534400" y="304800"/>
            <a:ext cx="3810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pictures\Pictures\salt\impacts\salt killed turf (1)_resiz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75"/>
          <a:stretch/>
        </p:blipFill>
        <p:spPr bwMode="auto">
          <a:xfrm>
            <a:off x="5410200" y="992728"/>
            <a:ext cx="2042160" cy="228174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372638" y="1380230"/>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28660" y="196092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419338" y="790885"/>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99114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How does salt damage roadside soils and vegetation?</a:t>
            </a:r>
          </a:p>
          <a:p>
            <a:pPr marL="228600" indent="-228600">
              <a:buAutoNum type="arabicPeriod"/>
            </a:pPr>
            <a:endParaRPr lang="en-US" sz="3600" dirty="0">
              <a:solidFill>
                <a:schemeClr val="tx2">
                  <a:lumMod val="60000"/>
                  <a:lumOff val="40000"/>
                </a:schemeClr>
              </a:solidFill>
              <a:effectLst/>
            </a:endParaRPr>
          </a:p>
          <a:p>
            <a:pPr marL="574675" indent="-574675">
              <a:buFont typeface="Arial" pitchFamily="34" charset="0"/>
              <a:buAutoNum type="arabicPeriod"/>
            </a:pPr>
            <a:r>
              <a:rPr lang="en-US" sz="3600" dirty="0">
                <a:effectLst/>
              </a:rPr>
              <a:t>By plugging the soil pores and reducing permeability.</a:t>
            </a:r>
          </a:p>
          <a:p>
            <a:pPr marL="574675" indent="-574675">
              <a:buFont typeface="Arial" pitchFamily="34" charset="0"/>
              <a:buAutoNum type="arabicPeriod"/>
            </a:pPr>
            <a:r>
              <a:rPr lang="en-US" sz="3600" dirty="0">
                <a:effectLst/>
              </a:rPr>
              <a:t>By chemically altering the water-holding capabilities of the soil.</a:t>
            </a:r>
          </a:p>
          <a:p>
            <a:pPr marL="574675" indent="-574675">
              <a:buFont typeface="Arial" pitchFamily="34" charset="0"/>
              <a:buAutoNum type="arabicPeriod"/>
            </a:pPr>
            <a:r>
              <a:rPr lang="en-US" sz="3600" dirty="0">
                <a:effectLst/>
              </a:rPr>
              <a:t>By creating a hostile environment for plants to thrive.</a:t>
            </a:r>
          </a:p>
          <a:p>
            <a:pPr marL="574675" indent="-574675">
              <a:buFont typeface="Arial" pitchFamily="34" charset="0"/>
              <a:buAutoNum type="arabicPeriod"/>
            </a:pPr>
            <a:r>
              <a:rPr lang="en-US" sz="3600" dirty="0">
                <a:effectLst/>
              </a:rPr>
              <a:t>All of the above.</a:t>
            </a: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effectLst/>
              </a:rPr>
              <a:t>How does salt damage roadside soils and vegetation?</a:t>
            </a:r>
            <a:endParaRPr lang="en-US" sz="3600" dirty="0">
              <a:solidFill>
                <a:schemeClr val="accent1"/>
              </a:solidFill>
              <a:effectLst/>
            </a:endParaRPr>
          </a:p>
          <a:p>
            <a:pPr marL="228600" indent="-228600">
              <a:buAutoNum type="arabicPeriod"/>
            </a:pPr>
            <a:endParaRPr lang="en-US" sz="3600" dirty="0">
              <a:solidFill>
                <a:schemeClr val="accent1"/>
              </a:solidFill>
              <a:effectLst/>
            </a:endParaRPr>
          </a:p>
          <a:p>
            <a:pPr marL="574675" indent="-574675">
              <a:buFont typeface="Arial" pitchFamily="34" charset="0"/>
              <a:buAutoNum type="arabicPeriod"/>
            </a:pPr>
            <a:r>
              <a:rPr lang="en-US" sz="3600" dirty="0">
                <a:solidFill>
                  <a:schemeClr val="accent1"/>
                </a:solidFill>
                <a:effectLst/>
              </a:rPr>
              <a:t>By plugging the soil pores and reducing permeability</a:t>
            </a:r>
          </a:p>
          <a:p>
            <a:pPr marL="574675" indent="-574675">
              <a:buFont typeface="Arial" pitchFamily="34" charset="0"/>
              <a:buAutoNum type="arabicPeriod"/>
            </a:pPr>
            <a:r>
              <a:rPr lang="en-US" sz="3600" dirty="0">
                <a:solidFill>
                  <a:schemeClr val="accent1"/>
                </a:solidFill>
                <a:effectLst/>
              </a:rPr>
              <a:t>By chemically altering the water-holding capabilities of the soil.</a:t>
            </a:r>
          </a:p>
          <a:p>
            <a:pPr marL="574675" indent="-574675">
              <a:buFont typeface="Arial" pitchFamily="34" charset="0"/>
              <a:buAutoNum type="arabicPeriod"/>
            </a:pPr>
            <a:r>
              <a:rPr lang="en-US" sz="3600" dirty="0">
                <a:solidFill>
                  <a:schemeClr val="accent1"/>
                </a:solidFill>
                <a:effectLst/>
              </a:rPr>
              <a:t>By creating a hostile environment for plants to thrive.</a:t>
            </a:r>
          </a:p>
          <a:p>
            <a:pPr marL="574675" indent="-574675">
              <a:buFont typeface="Arial" pitchFamily="34" charset="0"/>
              <a:buAutoNum type="arabicPeriod"/>
            </a:pPr>
            <a:r>
              <a:rPr lang="en-US" sz="3600" dirty="0">
                <a:solidFill>
                  <a:srgbClr val="FFFF00"/>
                </a:solidFill>
                <a:effectLst/>
              </a:rPr>
              <a:t>All of the above.</a:t>
            </a:r>
            <a:endParaRPr lang="en-US" sz="3600" dirty="0">
              <a:solidFill>
                <a:srgbClr val="FFFF00"/>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54951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noFill/>
        </p:spPr>
        <p:txBody>
          <a:bodyPr/>
          <a:lstStyle/>
          <a:p>
            <a:r>
              <a:rPr lang="en-US" dirty="0">
                <a:effectLst/>
              </a:rPr>
              <a:t>Salt spray injures trees</a:t>
            </a:r>
          </a:p>
        </p:txBody>
      </p:sp>
      <p:pic>
        <p:nvPicPr>
          <p:cNvPr id="5122" name="Picture 2" descr="E:\salt\roads\plow_sem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568" r="9970" b="21159"/>
          <a:stretch/>
        </p:blipFill>
        <p:spPr bwMode="auto">
          <a:xfrm>
            <a:off x="990600" y="2971800"/>
            <a:ext cx="6779187"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1219200"/>
            <a:ext cx="8686800" cy="1384995"/>
          </a:xfrm>
          <a:prstGeom prst="rect">
            <a:avLst/>
          </a:prstGeom>
          <a:noFill/>
        </p:spPr>
        <p:txBody>
          <a:bodyPr wrap="square" rtlCol="0">
            <a:spAutoFit/>
          </a:bodyPr>
          <a:lstStyle/>
          <a:p>
            <a:pPr marL="338138" indent="-338138">
              <a:buFont typeface="Arial" pitchFamily="34" charset="0"/>
              <a:buChar char="•"/>
            </a:pPr>
            <a:r>
              <a:rPr lang="en-US" sz="2800" dirty="0">
                <a:solidFill>
                  <a:schemeClr val="bg1"/>
                </a:solidFill>
              </a:rPr>
              <a:t>Broadleaf trees: kills buds, causing odd branching or witches’ </a:t>
            </a:r>
            <a:r>
              <a:rPr lang="en-US" sz="2800" dirty="0" err="1">
                <a:solidFill>
                  <a:schemeClr val="bg1"/>
                </a:solidFill>
              </a:rPr>
              <a:t>brooming</a:t>
            </a:r>
            <a:r>
              <a:rPr lang="en-US" sz="2800" dirty="0">
                <a:solidFill>
                  <a:schemeClr val="bg1"/>
                </a:solidFill>
              </a:rPr>
              <a:t>.</a:t>
            </a:r>
          </a:p>
          <a:p>
            <a:pPr marL="338138" indent="-338138">
              <a:buFont typeface="Arial" pitchFamily="34" charset="0"/>
              <a:buChar char="•"/>
            </a:pPr>
            <a:r>
              <a:rPr lang="en-US" sz="2800" dirty="0">
                <a:solidFill>
                  <a:schemeClr val="bg1"/>
                </a:solidFill>
              </a:rPr>
              <a:t>Conifers: salt browns tree needles. </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72829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304800" y="0"/>
            <a:ext cx="6324600" cy="876300"/>
          </a:xfrm>
          <a:noFill/>
        </p:spPr>
        <p:txBody>
          <a:bodyPr>
            <a:normAutofit/>
          </a:bodyPr>
          <a:lstStyle/>
          <a:p>
            <a:pPr eaLnBrk="1" hangingPunct="1"/>
            <a:r>
              <a:rPr lang="en-US" altLang="en-US" sz="4000" dirty="0">
                <a:effectLst/>
              </a:rPr>
              <a:t>Witches’ </a:t>
            </a:r>
            <a:r>
              <a:rPr lang="en-US" altLang="en-US" sz="4000" dirty="0" err="1">
                <a:effectLst/>
              </a:rPr>
              <a:t>brooming</a:t>
            </a:r>
            <a:endParaRPr lang="en-US" altLang="en-US" sz="4000" dirty="0">
              <a:effectLst/>
            </a:endParaRPr>
          </a:p>
        </p:txBody>
      </p:sp>
      <p:pic>
        <p:nvPicPr>
          <p:cNvPr id="3074" name="Picture 2" descr="C:\pictures\Pictures\salt\impacts\Witches broom on oak - gary john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981200"/>
            <a:ext cx="4033760" cy="36337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pictures\Pictures\salt\impacts\witches br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57300"/>
            <a:ext cx="3696891" cy="4929188"/>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653539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connie\cf pictures\2015-04-16\4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066800"/>
            <a:ext cx="660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868362"/>
          </a:xfrm>
          <a:noFill/>
        </p:spPr>
        <p:txBody>
          <a:bodyPr/>
          <a:lstStyle/>
          <a:p>
            <a:r>
              <a:rPr lang="en-US" dirty="0">
                <a:effectLst/>
              </a:rPr>
              <a:t>Needle burn</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23434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connie\cf pictures\2015-04-16\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143000"/>
            <a:ext cx="6096000" cy="4572000"/>
          </a:xfrm>
          <a:prstGeom prst="rect">
            <a:avLst/>
          </a:prstGeom>
          <a:noFill/>
          <a:extLst/>
        </p:spPr>
      </p:pic>
      <p:sp>
        <p:nvSpPr>
          <p:cNvPr id="2" name="Title 1"/>
          <p:cNvSpPr>
            <a:spLocks noGrp="1"/>
          </p:cNvSpPr>
          <p:nvPr>
            <p:ph type="title"/>
          </p:nvPr>
        </p:nvSpPr>
        <p:spPr>
          <a:xfrm>
            <a:off x="457200" y="274638"/>
            <a:ext cx="8229600" cy="868362"/>
          </a:xfrm>
          <a:solidFill>
            <a:schemeClr val="bg1"/>
          </a:solidFill>
        </p:spPr>
        <p:txBody>
          <a:bodyPr/>
          <a:lstStyle/>
          <a:p>
            <a:r>
              <a:rPr lang="en-US" dirty="0">
                <a:solidFill>
                  <a:schemeClr val="tx1"/>
                </a:solidFill>
                <a:effectLst/>
              </a:rPr>
              <a:t>What story does this picture tell?</a:t>
            </a:r>
          </a:p>
        </p:txBody>
      </p:sp>
      <p:sp>
        <p:nvSpPr>
          <p:cNvPr id="9" name="Title 1"/>
          <p:cNvSpPr txBox="1">
            <a:spLocks/>
          </p:cNvSpPr>
          <p:nvPr/>
        </p:nvSpPr>
        <p:spPr>
          <a:xfrm>
            <a:off x="-76200" y="5667596"/>
            <a:ext cx="8229600" cy="8683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Do we have any options?</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709449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How can road salt damage plants?</a:t>
            </a:r>
          </a:p>
          <a:p>
            <a:pPr marL="800100" lvl="1" indent="-342900">
              <a:buAutoNum type="arabicPeriod"/>
            </a:pPr>
            <a:r>
              <a:rPr lang="en-US" sz="3600" dirty="0"/>
              <a:t>By spraying onto the plant</a:t>
            </a:r>
          </a:p>
          <a:p>
            <a:pPr marL="800100" lvl="1" indent="-342900">
              <a:buAutoNum type="arabicPeriod"/>
            </a:pPr>
            <a:r>
              <a:rPr lang="en-US" sz="3600" dirty="0"/>
              <a:t>By changing the soil the plant depends on </a:t>
            </a:r>
          </a:p>
          <a:p>
            <a:pPr marL="800100" lvl="1" indent="-342900">
              <a:buAutoNum type="arabicPeriod"/>
            </a:pPr>
            <a:r>
              <a:rPr lang="en-US" sz="3600" dirty="0"/>
              <a:t>By adding nutrients for predators</a:t>
            </a:r>
          </a:p>
          <a:p>
            <a:pPr marL="800100" lvl="1" indent="-342900">
              <a:buAutoNum type="arabicPeriod"/>
            </a:pPr>
            <a:r>
              <a:rPr lang="en-US" sz="3600" dirty="0"/>
              <a:t>Both 1 and 2 </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How can road salt damage plants?</a:t>
            </a:r>
            <a:endParaRPr lang="en-US" sz="3600" dirty="0">
              <a:solidFill>
                <a:schemeClr val="tx2">
                  <a:lumMod val="60000"/>
                  <a:lumOff val="40000"/>
                </a:schemeClr>
              </a:solidFill>
            </a:endParaRPr>
          </a:p>
          <a:p>
            <a:pPr marL="800100" lvl="1" indent="-342900">
              <a:buAutoNum type="arabicPeriod"/>
            </a:pPr>
            <a:r>
              <a:rPr lang="en-US" sz="3600" dirty="0">
                <a:solidFill>
                  <a:schemeClr val="tx2">
                    <a:lumMod val="60000"/>
                    <a:lumOff val="40000"/>
                  </a:schemeClr>
                </a:solidFill>
              </a:rPr>
              <a:t>By spraying onto the plant</a:t>
            </a:r>
          </a:p>
          <a:p>
            <a:pPr marL="800100" lvl="1" indent="-342900">
              <a:buAutoNum type="arabicPeriod"/>
            </a:pPr>
            <a:r>
              <a:rPr lang="en-US" sz="3600" dirty="0">
                <a:solidFill>
                  <a:schemeClr val="tx2">
                    <a:lumMod val="60000"/>
                    <a:lumOff val="40000"/>
                  </a:schemeClr>
                </a:solidFill>
              </a:rPr>
              <a:t>By changing the soil the plant depends on</a:t>
            </a:r>
          </a:p>
          <a:p>
            <a:pPr marL="800100" lvl="1" indent="-342900">
              <a:buAutoNum type="arabicPeriod"/>
            </a:pPr>
            <a:r>
              <a:rPr lang="en-US" sz="3600" dirty="0">
                <a:solidFill>
                  <a:schemeClr val="tx2">
                    <a:lumMod val="60000"/>
                    <a:lumOff val="40000"/>
                  </a:schemeClr>
                </a:solidFill>
              </a:rPr>
              <a:t>By adding nutrients for predators </a:t>
            </a:r>
            <a:endParaRPr lang="en-US" sz="3600" dirty="0">
              <a:solidFill>
                <a:srgbClr val="FFFF00"/>
              </a:solidFill>
            </a:endParaRPr>
          </a:p>
          <a:p>
            <a:pPr marL="800100" lvl="1" indent="-342900">
              <a:buAutoNum type="arabicPeriod"/>
            </a:pPr>
            <a:r>
              <a:rPr lang="en-US" sz="3600" dirty="0">
                <a:solidFill>
                  <a:srgbClr val="FFFF00"/>
                </a:solidFill>
              </a:rPr>
              <a:t>Both 1 and 2 </a:t>
            </a:r>
          </a:p>
          <a:p>
            <a:endParaRPr lang="en-US"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06680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52400"/>
            <a:ext cx="8229600" cy="868362"/>
          </a:xfrm>
          <a:noFill/>
        </p:spPr>
        <p:txBody>
          <a:bodyPr/>
          <a:lstStyle/>
          <a:p>
            <a:r>
              <a:rPr lang="en-US" dirty="0">
                <a:effectLst/>
              </a:rPr>
              <a:t>Crops</a:t>
            </a:r>
          </a:p>
        </p:txBody>
      </p:sp>
      <p:sp>
        <p:nvSpPr>
          <p:cNvPr id="3" name="Content Placeholder 2"/>
          <p:cNvSpPr>
            <a:spLocks noGrp="1"/>
          </p:cNvSpPr>
          <p:nvPr>
            <p:ph idx="1"/>
          </p:nvPr>
        </p:nvSpPr>
        <p:spPr>
          <a:xfrm>
            <a:off x="304800" y="1143000"/>
            <a:ext cx="4038600" cy="3886199"/>
          </a:xfrm>
          <a:noFill/>
        </p:spPr>
        <p:txBody>
          <a:bodyPr>
            <a:normAutofit/>
          </a:bodyPr>
          <a:lstStyle/>
          <a:p>
            <a:pPr marL="0" indent="0">
              <a:buNone/>
            </a:pPr>
            <a:r>
              <a:rPr lang="en-US" sz="3600" dirty="0"/>
              <a:t>Salt can move from the highway to adjacent farm fields.  It impacts the soils and the plants growing in the soil.   </a:t>
            </a:r>
          </a:p>
        </p:txBody>
      </p:sp>
      <p:sp>
        <p:nvSpPr>
          <p:cNvPr id="4" name="TextBox 3"/>
          <p:cNvSpPr txBox="1"/>
          <p:nvPr/>
        </p:nvSpPr>
        <p:spPr>
          <a:xfrm>
            <a:off x="178837" y="4886106"/>
            <a:ext cx="8686800" cy="646331"/>
          </a:xfrm>
          <a:prstGeom prst="rect">
            <a:avLst/>
          </a:prstGeom>
          <a:solidFill>
            <a:schemeClr val="bg1"/>
          </a:solidFill>
        </p:spPr>
        <p:txBody>
          <a:bodyPr wrap="square" rtlCol="0">
            <a:spAutoFit/>
          </a:bodyPr>
          <a:lstStyle/>
          <a:p>
            <a:r>
              <a:rPr lang="en-US" dirty="0"/>
              <a:t>Michigan Blueberry farmers worked with U of M extension and road authorities to reduce salt load entering their fields.  Good progress was made.</a:t>
            </a:r>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91830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66800"/>
            <a:ext cx="6326188" cy="474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28600"/>
            <a:ext cx="8229600" cy="944562"/>
          </a:xfrm>
          <a:noFill/>
        </p:spPr>
        <p:txBody>
          <a:bodyPr/>
          <a:lstStyle/>
          <a:p>
            <a:r>
              <a:rPr lang="en-US" b="1" dirty="0">
                <a:effectLst/>
              </a:rPr>
              <a:t>What to do about salt?</a:t>
            </a:r>
          </a:p>
        </p:txBody>
      </p:sp>
      <p:sp>
        <p:nvSpPr>
          <p:cNvPr id="3" name="Content Placeholder 2"/>
          <p:cNvSpPr>
            <a:spLocks noGrp="1"/>
          </p:cNvSpPr>
          <p:nvPr>
            <p:ph idx="1"/>
          </p:nvPr>
        </p:nvSpPr>
        <p:spPr>
          <a:xfrm>
            <a:off x="152400" y="1143000"/>
            <a:ext cx="8229600" cy="5080000"/>
          </a:xfrm>
        </p:spPr>
        <p:txBody>
          <a:bodyPr/>
          <a:lstStyle/>
          <a:p>
            <a:r>
              <a:rPr lang="en-US" sz="3600" dirty="0">
                <a:solidFill>
                  <a:schemeClr val="bg1"/>
                </a:solidFill>
              </a:rPr>
              <a:t>Use less</a:t>
            </a:r>
          </a:p>
          <a:p>
            <a:r>
              <a:rPr lang="en-US" sz="3600" dirty="0">
                <a:solidFill>
                  <a:schemeClr val="bg1"/>
                </a:solidFill>
              </a:rPr>
              <a:t>Once we apply it is too late…we can’t get it back</a:t>
            </a:r>
          </a:p>
          <a:p>
            <a:pPr marL="0" indent="0">
              <a:buNone/>
            </a:pPr>
            <a:endParaRPr lang="en-US" dirty="0"/>
          </a:p>
        </p:txBody>
      </p:sp>
      <p:sp>
        <p:nvSpPr>
          <p:cNvPr id="4" name="Explosion 1 3"/>
          <p:cNvSpPr/>
          <p:nvPr/>
        </p:nvSpPr>
        <p:spPr>
          <a:xfrm>
            <a:off x="0" y="2133600"/>
            <a:ext cx="6035765" cy="392842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3581400"/>
            <a:ext cx="2859626" cy="646331"/>
          </a:xfrm>
          <a:prstGeom prst="rect">
            <a:avLst/>
          </a:prstGeom>
          <a:solidFill>
            <a:srgbClr val="FFC000"/>
          </a:solidFill>
        </p:spPr>
        <p:txBody>
          <a:bodyPr wrap="square" rtlCol="0">
            <a:spAutoFit/>
          </a:bodyPr>
          <a:lstStyle/>
          <a:p>
            <a:r>
              <a:rPr lang="en-US" sz="3600" b="1" dirty="0">
                <a:solidFill>
                  <a:schemeClr val="bg1"/>
                </a:solidFill>
              </a:rPr>
              <a:t>USE LESS SALT</a:t>
            </a:r>
          </a:p>
        </p:txBody>
      </p:sp>
      <p:sp>
        <p:nvSpPr>
          <p:cNvPr id="6" name="TextBox 5"/>
          <p:cNvSpPr txBox="1"/>
          <p:nvPr/>
        </p:nvSpPr>
        <p:spPr>
          <a:xfrm>
            <a:off x="609600" y="6248400"/>
            <a:ext cx="5242559" cy="369332"/>
          </a:xfrm>
          <a:prstGeom prst="rect">
            <a:avLst/>
          </a:prstGeom>
          <a:solidFill>
            <a:schemeClr val="bg1"/>
          </a:solidFill>
        </p:spPr>
        <p:txBody>
          <a:bodyPr wrap="square" rtlCol="0">
            <a:spAutoFit/>
          </a:bodyPr>
          <a:lstStyle/>
          <a:p>
            <a:r>
              <a:rPr lang="en-US" dirty="0"/>
              <a:t>There are many ways to use less!  Choose your path!</a:t>
            </a:r>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3914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What can we do about the salt problem?</a:t>
            </a:r>
          </a:p>
          <a:p>
            <a:pPr marL="228600" indent="-228600">
              <a:buAutoNum type="arabicPeriod"/>
            </a:pPr>
            <a:endParaRPr lang="en-US" sz="3600" dirty="0"/>
          </a:p>
          <a:p>
            <a:pPr marL="457200" indent="-457200">
              <a:buAutoNum type="arabicPeriod"/>
            </a:pPr>
            <a:r>
              <a:rPr lang="en-US" sz="3600" dirty="0"/>
              <a:t>There is nothing we can do </a:t>
            </a:r>
          </a:p>
          <a:p>
            <a:pPr marL="457200" indent="-457200">
              <a:buAutoNum type="arabicPeriod"/>
            </a:pPr>
            <a:r>
              <a:rPr lang="en-US" sz="3600" dirty="0"/>
              <a:t>Find ways to use less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What can we do about the salt problem?</a:t>
            </a:r>
          </a:p>
          <a:p>
            <a:pPr marL="228600" indent="-228600">
              <a:buAutoNum type="arabicPeriod"/>
            </a:pPr>
            <a:endParaRPr lang="en-US" sz="3600" dirty="0"/>
          </a:p>
          <a:p>
            <a:pPr marL="457200" indent="-457200">
              <a:buAutoNum type="arabicPeriod"/>
            </a:pPr>
            <a:r>
              <a:rPr lang="en-US" sz="3600" dirty="0">
                <a:solidFill>
                  <a:schemeClr val="tx2">
                    <a:lumMod val="60000"/>
                    <a:lumOff val="40000"/>
                  </a:schemeClr>
                </a:solidFill>
              </a:rPr>
              <a:t>There is nothing we can do </a:t>
            </a:r>
            <a:endParaRPr lang="en-US" sz="3600" dirty="0">
              <a:solidFill>
                <a:srgbClr val="FFFF00"/>
              </a:solidFill>
            </a:endParaRPr>
          </a:p>
          <a:p>
            <a:pPr marL="457200" indent="-457200">
              <a:buAutoNum type="arabicPeriod"/>
            </a:pPr>
            <a:r>
              <a:rPr lang="en-US" sz="3600" dirty="0">
                <a:solidFill>
                  <a:srgbClr val="FFFF00"/>
                </a:solidFill>
              </a:rPr>
              <a:t>Find ways to use less salt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2651742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Organics and the environment</a:t>
            </a:r>
          </a:p>
        </p:txBody>
      </p:sp>
      <p:sp>
        <p:nvSpPr>
          <p:cNvPr id="3" name="Content Placeholder 2"/>
          <p:cNvSpPr>
            <a:spLocks noGrp="1"/>
          </p:cNvSpPr>
          <p:nvPr>
            <p:ph idx="1"/>
          </p:nvPr>
        </p:nvSpPr>
        <p:spPr/>
        <p:txBody>
          <a:bodyPr>
            <a:normAutofit/>
          </a:bodyPr>
          <a:lstStyle/>
          <a:p>
            <a:r>
              <a:rPr lang="en-US" sz="4000" dirty="0"/>
              <a:t>BOD</a:t>
            </a:r>
          </a:p>
          <a:p>
            <a:endParaRPr lang="en-US" sz="4000" dirty="0"/>
          </a:p>
          <a:p>
            <a:r>
              <a:rPr lang="en-US" sz="4000" dirty="0"/>
              <a:t>Wildlife</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79650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8" descr="sugar bee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59" y="134582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2"/>
          <p:cNvSpPr txBox="1">
            <a:spLocks noChangeArrowheads="1"/>
          </p:cNvSpPr>
          <p:nvPr/>
        </p:nvSpPr>
        <p:spPr bwMode="auto">
          <a:xfrm>
            <a:off x="762000" y="381000"/>
            <a:ext cx="3222036" cy="646331"/>
          </a:xfrm>
          <a:prstGeom prst="rect">
            <a:avLst/>
          </a:prstGeom>
          <a:noFill/>
          <a:ln>
            <a:noFill/>
          </a:ln>
          <a:extLst/>
        </p:spPr>
        <p:txBody>
          <a:bodyPr wrap="non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altLang="en-US" dirty="0">
                <a:solidFill>
                  <a:schemeClr val="bg1"/>
                </a:solidFill>
                <a:latin typeface="Tw Cen MT Condensed Extra Bold" panose="020B0803020202020204" pitchFamily="34" charset="0"/>
              </a:rPr>
              <a:t>Organic additives</a:t>
            </a:r>
          </a:p>
        </p:txBody>
      </p:sp>
      <p:sp>
        <p:nvSpPr>
          <p:cNvPr id="4" name="Text Box 2"/>
          <p:cNvSpPr txBox="1">
            <a:spLocks noChangeArrowheads="1"/>
          </p:cNvSpPr>
          <p:nvPr/>
        </p:nvSpPr>
        <p:spPr bwMode="auto">
          <a:xfrm>
            <a:off x="363155" y="4800600"/>
            <a:ext cx="8780845" cy="1077218"/>
          </a:xfrm>
          <a:prstGeom prst="rect">
            <a:avLst/>
          </a:prstGeom>
          <a:noFill/>
          <a:ln>
            <a:noFill/>
          </a:ln>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altLang="en-US" sz="3200" dirty="0">
                <a:solidFill>
                  <a:schemeClr val="bg1"/>
                </a:solidFill>
              </a:rPr>
              <a:t>Liquids made out of plants such as beets or corn that we add to our salt or into our brine</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3977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81000" y="0"/>
            <a:ext cx="9144000" cy="641350"/>
          </a:xfrm>
          <a:prstGeom prst="rect">
            <a:avLst/>
          </a:prstGeom>
          <a:noFill/>
          <a:ln>
            <a:noFill/>
          </a:ln>
          <a:extLst/>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dirty="0">
                <a:solidFill>
                  <a:schemeClr val="bg1"/>
                </a:solidFill>
                <a:latin typeface="Tw Cen MT Condensed Extra Bold" panose="020B0803020202020204" pitchFamily="34" charset="0"/>
              </a:rPr>
              <a:t>How can something organic be harmful?</a:t>
            </a:r>
          </a:p>
        </p:txBody>
      </p:sp>
      <p:sp>
        <p:nvSpPr>
          <p:cNvPr id="3" name="TextBox 2"/>
          <p:cNvSpPr txBox="1"/>
          <p:nvPr/>
        </p:nvSpPr>
        <p:spPr>
          <a:xfrm>
            <a:off x="304800" y="1143000"/>
            <a:ext cx="4267200" cy="5262979"/>
          </a:xfrm>
          <a:prstGeom prst="rect">
            <a:avLst/>
          </a:prstGeom>
          <a:noFill/>
        </p:spPr>
        <p:txBody>
          <a:bodyPr wrap="square" rtlCol="0">
            <a:spAutoFit/>
          </a:bodyPr>
          <a:lstStyle/>
          <a:p>
            <a:r>
              <a:rPr lang="en-US" sz="2800" dirty="0">
                <a:solidFill>
                  <a:schemeClr val="bg1"/>
                </a:solidFill>
              </a:rPr>
              <a:t>Put any plant material in a lake, and it creates a phosphorous (fertilizer) load. </a:t>
            </a:r>
          </a:p>
          <a:p>
            <a:endParaRPr lang="en-US" sz="2800" dirty="0">
              <a:solidFill>
                <a:schemeClr val="bg1"/>
              </a:solidFill>
            </a:endParaRPr>
          </a:p>
          <a:p>
            <a:r>
              <a:rPr lang="en-US" sz="2800" dirty="0">
                <a:solidFill>
                  <a:schemeClr val="bg1"/>
                </a:solidFill>
              </a:rPr>
              <a:t>It will green it up the lake giving  the algae a banquet!  </a:t>
            </a:r>
          </a:p>
          <a:p>
            <a:endParaRPr lang="en-US" sz="2800" dirty="0">
              <a:solidFill>
                <a:schemeClr val="bg1"/>
              </a:solidFill>
            </a:endParaRPr>
          </a:p>
          <a:p>
            <a:r>
              <a:rPr lang="en-US" sz="2800" dirty="0">
                <a:solidFill>
                  <a:schemeClr val="bg1"/>
                </a:solidFill>
              </a:rPr>
              <a:t>As it decomposes, it  uses oxygen from the lake, competing with fish &amp; other organisms who also need it.   </a:t>
            </a:r>
          </a:p>
        </p:txBody>
      </p:sp>
      <p:pic>
        <p:nvPicPr>
          <p:cNvPr id="1331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61" r="14883"/>
          <a:stretch/>
        </p:blipFill>
        <p:spPr bwMode="auto">
          <a:xfrm>
            <a:off x="6248400" y="3581400"/>
            <a:ext cx="229377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13314" name="Picture 2" descr="C:\Users\Fortinconsulting\AppData\Local\Microsoft\Windows\Temporary Internet Files\Content.IE5\2SZU52A6\go-organic-logojp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990600"/>
            <a:ext cx="263144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8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How do organic additives harm the water?</a:t>
            </a:r>
          </a:p>
          <a:p>
            <a:pPr marL="228600" indent="-228600">
              <a:buAutoNum type="arabicPeriod"/>
            </a:pPr>
            <a:endParaRPr lang="en-US" sz="3600" dirty="0"/>
          </a:p>
          <a:p>
            <a:pPr marL="457200" indent="-457200">
              <a:buAutoNum type="arabicPeriod"/>
              <a:tabLst>
                <a:tab pos="457200" algn="l"/>
              </a:tabLst>
            </a:pPr>
            <a:r>
              <a:rPr lang="en-US" sz="3600" dirty="0"/>
              <a:t>Turn the water a different color</a:t>
            </a:r>
          </a:p>
          <a:p>
            <a:pPr marL="457200" indent="-457200">
              <a:buAutoNum type="arabicPeriod"/>
              <a:tabLst>
                <a:tab pos="457200" algn="l"/>
              </a:tabLst>
            </a:pPr>
            <a:r>
              <a:rPr lang="en-US" sz="3600" dirty="0"/>
              <a:t>Add “fertilizer” to the water</a:t>
            </a:r>
          </a:p>
          <a:p>
            <a:pPr marL="457200" indent="-457200">
              <a:buAutoNum type="arabicPeriod"/>
              <a:tabLst>
                <a:tab pos="457200" algn="l"/>
              </a:tabLst>
            </a:pPr>
            <a:r>
              <a:rPr lang="en-US" sz="3600" dirty="0"/>
              <a:t>Make the lake shallower</a:t>
            </a:r>
          </a:p>
          <a:p>
            <a:pPr marL="457200" indent="-457200">
              <a:buAutoNum type="arabicPeriod"/>
              <a:tabLst>
                <a:tab pos="457200" algn="l"/>
              </a:tabLst>
            </a:pPr>
            <a:r>
              <a:rPr lang="en-US" sz="3600" dirty="0"/>
              <a:t>Kills the plants</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sz="3600" dirty="0"/>
              <a:t>How do organic additives harm the water?</a:t>
            </a:r>
          </a:p>
          <a:p>
            <a:pPr marL="228600" indent="-228600">
              <a:buAutoNum type="arabicPeriod"/>
            </a:pPr>
            <a:endParaRPr lang="en-US" sz="3600" dirty="0">
              <a:solidFill>
                <a:schemeClr val="tx2">
                  <a:lumMod val="60000"/>
                  <a:lumOff val="40000"/>
                </a:schemeClr>
              </a:solidFill>
            </a:endParaRPr>
          </a:p>
          <a:p>
            <a:pPr marL="457200" indent="-457200">
              <a:buAutoNum type="arabicPeriod"/>
              <a:tabLst>
                <a:tab pos="457200" algn="l"/>
              </a:tabLst>
            </a:pPr>
            <a:r>
              <a:rPr lang="en-US" sz="3600" dirty="0">
                <a:solidFill>
                  <a:schemeClr val="tx2">
                    <a:lumMod val="60000"/>
                    <a:lumOff val="40000"/>
                  </a:schemeClr>
                </a:solidFill>
              </a:rPr>
              <a:t>Turn the water a different color</a:t>
            </a:r>
            <a:endParaRPr lang="en-US" sz="3600" dirty="0">
              <a:solidFill>
                <a:srgbClr val="FFFF00"/>
              </a:solidFill>
            </a:endParaRPr>
          </a:p>
          <a:p>
            <a:pPr marL="457200" indent="-457200">
              <a:buAutoNum type="arabicPeriod"/>
              <a:tabLst>
                <a:tab pos="457200" algn="l"/>
              </a:tabLst>
            </a:pPr>
            <a:r>
              <a:rPr lang="en-US" sz="3600" dirty="0">
                <a:solidFill>
                  <a:srgbClr val="FFFF00"/>
                </a:solidFill>
              </a:rPr>
              <a:t>Add “fertilizer” to the water</a:t>
            </a:r>
          </a:p>
          <a:p>
            <a:pPr marL="457200" indent="-457200">
              <a:buAutoNum type="arabicPeriod"/>
              <a:tabLst>
                <a:tab pos="457200" algn="l"/>
              </a:tabLst>
            </a:pPr>
            <a:r>
              <a:rPr lang="en-US" sz="3600" dirty="0">
                <a:solidFill>
                  <a:schemeClr val="tx2">
                    <a:lumMod val="60000"/>
                    <a:lumOff val="40000"/>
                  </a:schemeClr>
                </a:solidFill>
              </a:rPr>
              <a:t>Make the lake shallower</a:t>
            </a:r>
          </a:p>
          <a:p>
            <a:pPr marL="457200" indent="-457200">
              <a:buAutoNum type="arabicPeriod"/>
              <a:tabLst>
                <a:tab pos="457200" algn="l"/>
              </a:tabLst>
            </a:pPr>
            <a:r>
              <a:rPr lang="en-US" sz="3600" dirty="0">
                <a:solidFill>
                  <a:schemeClr val="tx2">
                    <a:lumMod val="60000"/>
                    <a:lumOff val="40000"/>
                  </a:schemeClr>
                </a:solidFill>
              </a:rPr>
              <a:t>Kills the plants</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ecch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79392"/>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idx="4294967295"/>
          </p:nvPr>
        </p:nvSpPr>
        <p:spPr>
          <a:xfrm>
            <a:off x="0" y="122396"/>
            <a:ext cx="9144000" cy="1143000"/>
          </a:xfrm>
        </p:spPr>
        <p:txBody>
          <a:bodyPr/>
          <a:lstStyle/>
          <a:p>
            <a:pPr eaLnBrk="1" hangingPunct="1"/>
            <a:r>
              <a:rPr lang="en-US" altLang="en-US" sz="4000" dirty="0">
                <a:effectLst/>
              </a:rPr>
              <a:t>Extra phosphorus (P) greens up our lakes</a:t>
            </a:r>
          </a:p>
        </p:txBody>
      </p:sp>
      <p:sp>
        <p:nvSpPr>
          <p:cNvPr id="25604" name="Rectangle 3"/>
          <p:cNvSpPr>
            <a:spLocks noGrp="1" noChangeArrowheads="1"/>
          </p:cNvSpPr>
          <p:nvPr>
            <p:ph type="body" idx="4294967295"/>
          </p:nvPr>
        </p:nvSpPr>
        <p:spPr>
          <a:xfrm>
            <a:off x="0" y="3429000"/>
            <a:ext cx="9144000" cy="2286000"/>
          </a:xfrm>
        </p:spPr>
        <p:txBody>
          <a:bodyPr>
            <a:normAutofit fontScale="85000" lnSpcReduction="20000"/>
          </a:bodyPr>
          <a:lstStyle/>
          <a:p>
            <a:pPr lvl="1" eaLnBrk="1" hangingPunct="1">
              <a:buFontTx/>
              <a:buNone/>
            </a:pPr>
            <a:r>
              <a:rPr lang="en-US" altLang="en-US" sz="3600" dirty="0"/>
              <a:t>The “limiting” nutrient for many  lakes is phosphorus.</a:t>
            </a:r>
          </a:p>
          <a:p>
            <a:pPr lvl="1" eaLnBrk="1" hangingPunct="1">
              <a:buFontTx/>
              <a:buNone/>
            </a:pPr>
            <a:endParaRPr lang="en-US" altLang="en-US" sz="3600" dirty="0"/>
          </a:p>
          <a:p>
            <a:pPr lvl="1" eaLnBrk="1" hangingPunct="1">
              <a:buFontTx/>
              <a:buNone/>
            </a:pPr>
            <a:r>
              <a:rPr lang="en-US" altLang="en-US" sz="3600" dirty="0"/>
              <a:t>Algae will grow based on the amount of phosphorus because there is already enough of the other nutrients.</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42116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Abrasives and the environment</a:t>
            </a:r>
          </a:p>
        </p:txBody>
      </p:sp>
      <p:sp>
        <p:nvSpPr>
          <p:cNvPr id="3" name="Content Placeholder 2"/>
          <p:cNvSpPr>
            <a:spLocks noGrp="1"/>
          </p:cNvSpPr>
          <p:nvPr>
            <p:ph idx="1"/>
          </p:nvPr>
        </p:nvSpPr>
        <p:spPr/>
        <p:txBody>
          <a:bodyPr>
            <a:normAutofit/>
          </a:bodyPr>
          <a:lstStyle/>
          <a:p>
            <a:pPr>
              <a:lnSpc>
                <a:spcPct val="200000"/>
              </a:lnSpc>
            </a:pPr>
            <a:r>
              <a:rPr lang="en-US" sz="3600" dirty="0"/>
              <a:t>Air quality</a:t>
            </a:r>
          </a:p>
          <a:p>
            <a:pPr>
              <a:lnSpc>
                <a:spcPct val="200000"/>
              </a:lnSpc>
            </a:pPr>
            <a:r>
              <a:rPr lang="en-US" sz="3600" dirty="0"/>
              <a:t>Fish habitat</a:t>
            </a:r>
          </a:p>
          <a:p>
            <a:pPr>
              <a:lnSpc>
                <a:spcPct val="200000"/>
              </a:lnSpc>
            </a:pPr>
            <a:r>
              <a:rPr lang="en-US" sz="3600" dirty="0"/>
              <a:t>Heavy metals</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9568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8194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28600"/>
            <a:ext cx="8229600" cy="715962"/>
          </a:xfrm>
          <a:noFill/>
        </p:spPr>
        <p:txBody>
          <a:bodyPr>
            <a:normAutofit/>
          </a:bodyPr>
          <a:lstStyle/>
          <a:p>
            <a:r>
              <a:rPr lang="en-US" dirty="0">
                <a:effectLst/>
              </a:rPr>
              <a:t>What’s the problem with sand?	</a:t>
            </a:r>
          </a:p>
        </p:txBody>
      </p:sp>
      <p:sp>
        <p:nvSpPr>
          <p:cNvPr id="3" name="Content Placeholder 2"/>
          <p:cNvSpPr>
            <a:spLocks noGrp="1"/>
          </p:cNvSpPr>
          <p:nvPr>
            <p:ph idx="1"/>
          </p:nvPr>
        </p:nvSpPr>
        <p:spPr>
          <a:xfrm>
            <a:off x="0" y="990600"/>
            <a:ext cx="5486400" cy="4525963"/>
          </a:xfrm>
        </p:spPr>
        <p:txBody>
          <a:bodyPr>
            <a:normAutofit fontScale="92500" lnSpcReduction="20000"/>
          </a:bodyPr>
          <a:lstStyle/>
          <a:p>
            <a:r>
              <a:rPr lang="en-US" sz="3200" dirty="0">
                <a:effectLst/>
              </a:rPr>
              <a:t>Moves from the road to the ditches and storm drains.</a:t>
            </a:r>
          </a:p>
          <a:p>
            <a:pPr lvl="1"/>
            <a:r>
              <a:rPr lang="en-US" dirty="0">
                <a:effectLst/>
              </a:rPr>
              <a:t>Creates water pollution</a:t>
            </a:r>
          </a:p>
          <a:p>
            <a:r>
              <a:rPr lang="en-US" sz="3200" dirty="0">
                <a:effectLst/>
              </a:rPr>
              <a:t>Moves from the road into the air as it is pulverized by the traffic.</a:t>
            </a:r>
          </a:p>
          <a:p>
            <a:pPr lvl="1"/>
            <a:r>
              <a:rPr lang="en-US" dirty="0">
                <a:effectLst/>
              </a:rPr>
              <a:t>Creates air pollution</a:t>
            </a:r>
          </a:p>
          <a:p>
            <a:r>
              <a:rPr lang="en-US" sz="3200" dirty="0">
                <a:effectLst/>
              </a:rPr>
              <a:t>Moves from the road to the nearby land.</a:t>
            </a:r>
          </a:p>
          <a:p>
            <a:pPr lvl="1"/>
            <a:r>
              <a:rPr lang="en-US" dirty="0">
                <a:effectLst/>
              </a:rPr>
              <a:t>Changes soil composition along the roadway</a:t>
            </a:r>
          </a:p>
          <a:p>
            <a:pPr lvl="1"/>
            <a:r>
              <a:rPr lang="en-US" dirty="0">
                <a:effectLst/>
              </a:rPr>
              <a:t>Increases the height of soil near guardrails</a:t>
            </a:r>
          </a:p>
          <a:p>
            <a:pPr marL="457200" lvl="1" indent="0">
              <a:buNone/>
            </a:pPr>
            <a:endParaRPr lang="en-US" sz="2000" dirty="0">
              <a:effectLst/>
            </a:endParaRPr>
          </a:p>
          <a:p>
            <a:pPr marL="914400" lvl="2" indent="0">
              <a:buNone/>
            </a:pPr>
            <a:endParaRPr lang="en-US" sz="2000" dirty="0"/>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57694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3"/>
          <p:cNvSpPr>
            <a:spLocks noChangeArrowheads="1"/>
          </p:cNvSpPr>
          <p:nvPr/>
        </p:nvSpPr>
        <p:spPr bwMode="auto">
          <a:xfrm>
            <a:off x="-14288" y="228600"/>
            <a:ext cx="9158288" cy="584775"/>
          </a:xfrm>
          <a:prstGeom prst="rect">
            <a:avLst/>
          </a:prstGeom>
          <a:noFill/>
          <a:ln>
            <a:noFill/>
          </a:ln>
          <a:extLst/>
        </p:spPr>
        <p:txBody>
          <a:bodyPr wrap="square">
            <a:sp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hangingPunct="1">
              <a:spcBef>
                <a:spcPct val="50000"/>
              </a:spcBef>
            </a:pPr>
            <a:r>
              <a:rPr lang="en-US" altLang="en-US" sz="3200" dirty="0">
                <a:solidFill>
                  <a:schemeClr val="bg1"/>
                </a:solidFill>
              </a:rPr>
              <a:t>Pulverized sand can be an airborne pollutant  </a:t>
            </a:r>
            <a:endParaRPr lang="en-US" altLang="en-US" sz="3200" b="1" dirty="0">
              <a:solidFill>
                <a:schemeClr val="bg1"/>
              </a:solidFill>
            </a:endParaRPr>
          </a:p>
        </p:txBody>
      </p:sp>
      <p:pic>
        <p:nvPicPr>
          <p:cNvPr id="1026" name="Picture 2" descr="C:\connie\cf pictures\2012-10-01\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197038"/>
            <a:ext cx="4557879" cy="341841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391"/>
          <a:stretch/>
        </p:blipFill>
        <p:spPr bwMode="auto">
          <a:xfrm rot="5400000">
            <a:off x="116379" y="1712421"/>
            <a:ext cx="4091448" cy="371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40138309"/>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1371600"/>
            <a:ext cx="497579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0882" name="Rectangle 3"/>
          <p:cNvSpPr>
            <a:spLocks noChangeArrowheads="1"/>
          </p:cNvSpPr>
          <p:nvPr/>
        </p:nvSpPr>
        <p:spPr bwMode="auto">
          <a:xfrm>
            <a:off x="-14288" y="0"/>
            <a:ext cx="91582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hangingPunct="1">
              <a:spcBef>
                <a:spcPct val="50000"/>
              </a:spcBef>
            </a:pPr>
            <a:r>
              <a:rPr lang="en-US" altLang="en-US" sz="3200" dirty="0">
                <a:solidFill>
                  <a:schemeClr val="bg1"/>
                </a:solidFill>
                <a:latin typeface="Tw Cen MT Condensed Extra Bold" panose="020B0803020202020204" pitchFamily="34" charset="0"/>
              </a:rPr>
              <a:t>Winter sweeping should be a part of your operations if you use sand</a:t>
            </a:r>
          </a:p>
          <a:p>
            <a:pPr eaLnBrk="1" hangingPunct="1">
              <a:spcBef>
                <a:spcPct val="50000"/>
              </a:spcBef>
            </a:pPr>
            <a:endParaRPr lang="en-US" altLang="en-US" sz="3200" b="1" dirty="0"/>
          </a:p>
        </p:txBody>
      </p:sp>
      <p:sp>
        <p:nvSpPr>
          <p:cNvPr id="250885" name="Content Placeholder 2"/>
          <p:cNvSpPr>
            <a:spLocks noGrp="1"/>
          </p:cNvSpPr>
          <p:nvPr>
            <p:ph idx="1"/>
          </p:nvPr>
        </p:nvSpPr>
        <p:spPr>
          <a:xfrm>
            <a:off x="457200" y="5029200"/>
            <a:ext cx="7886700" cy="1173162"/>
          </a:xfrm>
          <a:noFill/>
        </p:spPr>
        <p:txBody>
          <a:bodyPr>
            <a:normAutofit fontScale="85000" lnSpcReduction="10000"/>
          </a:bodyPr>
          <a:lstStyle/>
          <a:p>
            <a:pPr marL="0" indent="0">
              <a:buFont typeface="Wingdings 2" pitchFamily="18" charset="2"/>
              <a:buNone/>
            </a:pPr>
            <a:r>
              <a:rPr lang="en-US" altLang="en-US" dirty="0">
                <a:effectLst/>
              </a:rPr>
              <a:t>“CDOT is required to sweep used traction sand within 48 hours of the storm event in Metropolitan areas” for Region 3.</a:t>
            </a:r>
          </a:p>
        </p:txBody>
      </p:sp>
      <p:pic>
        <p:nvPicPr>
          <p:cNvPr id="2508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4052" r="32974" b="53519"/>
          <a:stretch>
            <a:fillRect/>
          </a:stretch>
        </p:blipFill>
        <p:spPr bwMode="auto">
          <a:xfrm>
            <a:off x="609600" y="2331048"/>
            <a:ext cx="2514600"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828800"/>
            <a:ext cx="9144000" cy="646331"/>
          </a:xfrm>
          <a:prstGeom prst="rect">
            <a:avLst/>
          </a:prstGeom>
          <a:solidFill>
            <a:srgbClr val="FFFF00"/>
          </a:solidFill>
        </p:spPr>
        <p:txBody>
          <a:bodyPr wrap="square" rtlCol="0">
            <a:spAutoFit/>
          </a:bodyPr>
          <a:lstStyle/>
          <a:p>
            <a:pPr algn="ctr"/>
            <a:r>
              <a:rPr lang="en-US" dirty="0"/>
              <a:t>Note to presenters:  Insert your sweeping policy here, or discuss it with participants.  Delete this yellow box before making presentation.</a:t>
            </a:r>
          </a:p>
        </p:txBody>
      </p:sp>
      <p:sp>
        <p:nvSpPr>
          <p:cNvPr id="9" name="5-Point Star 8"/>
          <p:cNvSpPr/>
          <p:nvPr/>
        </p:nvSpPr>
        <p:spPr>
          <a:xfrm>
            <a:off x="8305800" y="106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0315250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14:  Snow and Ice Control Agents</a:t>
            </a:r>
            <a:br>
              <a:rPr lang="en-US" sz="3200" dirty="0"/>
            </a:br>
            <a:r>
              <a:rPr lang="en-US" sz="3200" dirty="0"/>
              <a:t>and the Environment</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E:\chippewa\e fork ch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601980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100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Michigan\pics\mdot\DSC005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066800"/>
            <a:ext cx="6299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1102567"/>
            <a:ext cx="3581400" cy="4524315"/>
          </a:xfrm>
          <a:prstGeom prst="rect">
            <a:avLst/>
          </a:prstGeom>
          <a:noFill/>
        </p:spPr>
        <p:txBody>
          <a:bodyPr wrap="square" rtlCol="0">
            <a:spAutoFit/>
          </a:bodyPr>
          <a:lstStyle/>
          <a:p>
            <a:r>
              <a:rPr lang="en-US" sz="3200" b="1" dirty="0">
                <a:solidFill>
                  <a:srgbClr val="002060"/>
                </a:solidFill>
              </a:rPr>
              <a:t>Storm drains connect the land to the water.  Here we see that sand will be washed into the storm drain, then discharged into a nearby lake, river, or pond.</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179146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508" y="1040128"/>
            <a:ext cx="4457259" cy="396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 Box 4"/>
          <p:cNvSpPr txBox="1">
            <a:spLocks noChangeArrowheads="1"/>
          </p:cNvSpPr>
          <p:nvPr/>
        </p:nvSpPr>
        <p:spPr bwMode="auto">
          <a:xfrm>
            <a:off x="6934200" y="9144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charset="0"/>
                <a:ea typeface="MS PGothic" pitchFamily="34" charset="-128"/>
              </a:defRPr>
            </a:lvl1pPr>
            <a:lvl2pPr marL="742950" indent="-285750" eaLnBrk="0" hangingPunct="0">
              <a:defRPr sz="3600">
                <a:solidFill>
                  <a:schemeClr val="tx1"/>
                </a:solidFill>
                <a:latin typeface="Arial" charset="0"/>
                <a:ea typeface="MS PGothic" pitchFamily="34" charset="-128"/>
              </a:defRPr>
            </a:lvl2pPr>
            <a:lvl3pPr marL="1143000" indent="-228600" eaLnBrk="0" hangingPunct="0">
              <a:defRPr sz="3600">
                <a:solidFill>
                  <a:schemeClr val="tx1"/>
                </a:solidFill>
                <a:latin typeface="Arial" charset="0"/>
                <a:ea typeface="MS PGothic" pitchFamily="34" charset="-128"/>
              </a:defRPr>
            </a:lvl3pPr>
            <a:lvl4pPr marL="1600200" indent="-228600" eaLnBrk="0" hangingPunct="0">
              <a:defRPr sz="3600">
                <a:solidFill>
                  <a:schemeClr val="tx1"/>
                </a:solidFill>
                <a:latin typeface="Arial" charset="0"/>
                <a:ea typeface="MS PGothic" pitchFamily="34" charset="-128"/>
              </a:defRPr>
            </a:lvl4pPr>
            <a:lvl5pPr marL="2057400" indent="-228600" eaLnBrk="0" hangingPunct="0">
              <a:defRPr sz="3600">
                <a:solidFill>
                  <a:schemeClr val="tx1"/>
                </a:solidFill>
                <a:latin typeface="Arial" charset="0"/>
                <a:ea typeface="MS PGothic" pitchFamily="34" charset="-128"/>
              </a:defRPr>
            </a:lvl5pPr>
            <a:lvl6pPr marL="2514600" indent="-228600" eaLnBrk="0" fontAlgn="base" hangingPunct="0">
              <a:spcBef>
                <a:spcPct val="0"/>
              </a:spcBef>
              <a:spcAft>
                <a:spcPct val="0"/>
              </a:spcAft>
              <a:defRPr sz="3600">
                <a:solidFill>
                  <a:schemeClr val="tx1"/>
                </a:solidFill>
                <a:latin typeface="Arial" charset="0"/>
                <a:ea typeface="MS PGothic" pitchFamily="34" charset="-128"/>
              </a:defRPr>
            </a:lvl6pPr>
            <a:lvl7pPr marL="2971800" indent="-228600" eaLnBrk="0" fontAlgn="base" hangingPunct="0">
              <a:spcBef>
                <a:spcPct val="0"/>
              </a:spcBef>
              <a:spcAft>
                <a:spcPct val="0"/>
              </a:spcAft>
              <a:defRPr sz="3600">
                <a:solidFill>
                  <a:schemeClr val="tx1"/>
                </a:solidFill>
                <a:latin typeface="Arial" charset="0"/>
                <a:ea typeface="MS PGothic" pitchFamily="34" charset="-128"/>
              </a:defRPr>
            </a:lvl7pPr>
            <a:lvl8pPr marL="3429000" indent="-228600" eaLnBrk="0" fontAlgn="base" hangingPunct="0">
              <a:spcBef>
                <a:spcPct val="0"/>
              </a:spcBef>
              <a:spcAft>
                <a:spcPct val="0"/>
              </a:spcAft>
              <a:defRPr sz="3600">
                <a:solidFill>
                  <a:schemeClr val="tx1"/>
                </a:solidFill>
                <a:latin typeface="Arial" charset="0"/>
                <a:ea typeface="MS PGothic" pitchFamily="34" charset="-128"/>
              </a:defRPr>
            </a:lvl8pPr>
            <a:lvl9pPr marL="3886200" indent="-228600" eaLnBrk="0" fontAlgn="base" hangingPunct="0">
              <a:spcBef>
                <a:spcPct val="0"/>
              </a:spcBef>
              <a:spcAft>
                <a:spcPct val="0"/>
              </a:spcAft>
              <a:defRPr sz="3600">
                <a:solidFill>
                  <a:schemeClr val="tx1"/>
                </a:solidFill>
                <a:latin typeface="Arial" charset="0"/>
                <a:ea typeface="MS PGothic" pitchFamily="34" charset="-128"/>
              </a:defRPr>
            </a:lvl9pPr>
          </a:lstStyle>
          <a:p>
            <a:pPr eaLnBrk="1" fontAlgn="base" hangingPunct="1">
              <a:spcBef>
                <a:spcPct val="50000"/>
              </a:spcBef>
              <a:spcAft>
                <a:spcPct val="0"/>
              </a:spcAft>
            </a:pPr>
            <a:endParaRPr lang="en-US" altLang="en-US" sz="1800" dirty="0">
              <a:solidFill>
                <a:prstClr val="white"/>
              </a:solidFill>
            </a:endParaRPr>
          </a:p>
        </p:txBody>
      </p:sp>
      <p:sp>
        <p:nvSpPr>
          <p:cNvPr id="3" name="TextBox 2"/>
          <p:cNvSpPr txBox="1"/>
          <p:nvPr/>
        </p:nvSpPr>
        <p:spPr>
          <a:xfrm>
            <a:off x="457200" y="6324600"/>
            <a:ext cx="8382000" cy="381000"/>
          </a:xfrm>
          <a:prstGeom prst="rect">
            <a:avLst/>
          </a:prstGeom>
          <a:noFill/>
        </p:spPr>
        <p:txBody>
          <a:bodyPr wrap="square" rtlCol="0">
            <a:spAutoFit/>
          </a:bodyPr>
          <a:lstStyle/>
          <a:p>
            <a:r>
              <a:rPr lang="en-US" dirty="0"/>
              <a:t> </a:t>
            </a:r>
          </a:p>
        </p:txBody>
      </p:sp>
      <p:sp>
        <p:nvSpPr>
          <p:cNvPr id="4" name="TextBox 3"/>
          <p:cNvSpPr txBox="1"/>
          <p:nvPr/>
        </p:nvSpPr>
        <p:spPr>
          <a:xfrm>
            <a:off x="228600" y="87929"/>
            <a:ext cx="9067800" cy="584775"/>
          </a:xfrm>
          <a:prstGeom prst="rect">
            <a:avLst/>
          </a:prstGeom>
          <a:noFill/>
        </p:spPr>
        <p:txBody>
          <a:bodyPr wrap="square" rtlCol="0">
            <a:spAutoFit/>
          </a:bodyPr>
          <a:lstStyle/>
          <a:p>
            <a:r>
              <a:rPr lang="en-US" sz="3200" b="1" dirty="0">
                <a:solidFill>
                  <a:schemeClr val="bg1"/>
                </a:solidFill>
                <a:latin typeface="Tw Cen MT Condensed Extra Bold" panose="020B0803020202020204" pitchFamily="34" charset="0"/>
              </a:rPr>
              <a:t>Turbid River discharging to lake </a:t>
            </a:r>
          </a:p>
        </p:txBody>
      </p:sp>
      <p:sp>
        <p:nvSpPr>
          <p:cNvPr id="2" name="Rectangle 1"/>
          <p:cNvSpPr/>
          <p:nvPr/>
        </p:nvSpPr>
        <p:spPr>
          <a:xfrm>
            <a:off x="0" y="5004060"/>
            <a:ext cx="9144000" cy="1077218"/>
          </a:xfrm>
          <a:prstGeom prst="rect">
            <a:avLst/>
          </a:prstGeom>
        </p:spPr>
        <p:txBody>
          <a:bodyPr wrap="square">
            <a:spAutoFit/>
          </a:bodyPr>
          <a:lstStyle/>
          <a:p>
            <a:r>
              <a:rPr lang="en-US" sz="3200" dirty="0">
                <a:solidFill>
                  <a:schemeClr val="bg1"/>
                </a:solidFill>
              </a:rPr>
              <a:t>Water and pollutants flow downhill.  Sand we apply on the road can become a water pollutant.</a:t>
            </a:r>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62378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muddy water bullhea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16563"/>
            <a:ext cx="6353544" cy="476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5"/>
          <p:cNvSpPr txBox="1">
            <a:spLocks noChangeArrowheads="1"/>
          </p:cNvSpPr>
          <p:nvPr/>
        </p:nvSpPr>
        <p:spPr bwMode="auto">
          <a:xfrm>
            <a:off x="381000" y="3819618"/>
            <a:ext cx="5562600" cy="2062103"/>
          </a:xfrm>
          <a:prstGeom prst="rect">
            <a:avLst/>
          </a:prstGeom>
          <a:noFill/>
          <a:ln>
            <a:no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fontAlgn="base" hangingPunct="1">
              <a:spcBef>
                <a:spcPct val="50000"/>
              </a:spcBef>
              <a:spcAft>
                <a:spcPct val="0"/>
              </a:spcAft>
            </a:pPr>
            <a:r>
              <a:rPr lang="en-US" altLang="en-US" sz="3200" dirty="0"/>
              <a:t>Those species adapted to living in turbid conditions will do okay, but other species will decline.</a:t>
            </a:r>
          </a:p>
        </p:txBody>
      </p:sp>
      <p:sp>
        <p:nvSpPr>
          <p:cNvPr id="2" name="Rectangle 1"/>
          <p:cNvSpPr/>
          <p:nvPr/>
        </p:nvSpPr>
        <p:spPr>
          <a:xfrm>
            <a:off x="2402110" y="6019800"/>
            <a:ext cx="3890680" cy="523220"/>
          </a:xfrm>
          <a:prstGeom prst="rect">
            <a:avLst/>
          </a:prstGeom>
          <a:noFill/>
        </p:spPr>
        <p:txBody>
          <a:bodyPr wrap="none" lIns="91440" tIns="45720" rIns="91440" bIns="45720">
            <a:spAutoFit/>
          </a:bodyPr>
          <a:lstStyle/>
          <a:p>
            <a:pPr algn="ctr"/>
            <a:r>
              <a:rPr lang="en-US" sz="2800" b="1" cap="none" spc="0" dirty="0">
                <a:ln w="19050">
                  <a:solidFill>
                    <a:schemeClr val="tx2">
                      <a:tint val="1000"/>
                    </a:schemeClr>
                  </a:solidFill>
                  <a:prstDash val="solid"/>
                </a:ln>
                <a:solidFill>
                  <a:schemeClr val="tx2">
                    <a:lumMod val="50000"/>
                  </a:schemeClr>
                </a:solidFill>
              </a:rPr>
              <a:t>What fish species is this?</a:t>
            </a:r>
          </a:p>
        </p:txBody>
      </p:sp>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9886422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altLang="en-US" sz="3600" dirty="0"/>
              <a:t>How does sand affect the appearance of our lakes and rivers?</a:t>
            </a:r>
          </a:p>
          <a:p>
            <a:pPr marL="457200" indent="-457200">
              <a:buAutoNum type="arabicPeriod"/>
            </a:pPr>
            <a:r>
              <a:rPr lang="en-US" altLang="en-US" sz="3600" dirty="0"/>
              <a:t>Makes it brown and cloudy </a:t>
            </a:r>
          </a:p>
          <a:p>
            <a:pPr marL="457200" indent="-457200">
              <a:buAutoNum type="arabicPeriod"/>
            </a:pPr>
            <a:r>
              <a:rPr lang="en-US" altLang="en-US" sz="3600" dirty="0"/>
              <a:t>Makes it blue and transparent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lstStyle/>
          <a:p>
            <a:pPr>
              <a:buNone/>
            </a:pPr>
            <a:r>
              <a:rPr lang="en-US" altLang="en-US" sz="3600" dirty="0"/>
              <a:t>How does sand affect the appearance of our lakes and rivers?</a:t>
            </a:r>
          </a:p>
          <a:p>
            <a:pPr marL="457200" indent="-457200">
              <a:buAutoNum type="arabicPeriod"/>
            </a:pPr>
            <a:r>
              <a:rPr lang="en-US" altLang="en-US" sz="3600" dirty="0">
                <a:solidFill>
                  <a:srgbClr val="FFFF00"/>
                </a:solidFill>
              </a:rPr>
              <a:t>Makes it brown and cloudy</a:t>
            </a:r>
            <a:r>
              <a:rPr lang="en-US" altLang="en-US" dirty="0">
                <a:solidFill>
                  <a:srgbClr val="FFFF00"/>
                </a:solidFill>
                <a:latin typeface="Arial" charset="0"/>
              </a:rPr>
              <a:t> </a:t>
            </a:r>
            <a:endParaRPr lang="en-US" altLang="en-US" dirty="0">
              <a:solidFill>
                <a:schemeClr val="tx2">
                  <a:lumMod val="60000"/>
                  <a:lumOff val="40000"/>
                </a:schemeClr>
              </a:solidFill>
              <a:latin typeface="Arial" charset="0"/>
            </a:endParaRPr>
          </a:p>
          <a:p>
            <a:pPr marL="457200" indent="-457200">
              <a:buAutoNum type="arabicPeriod"/>
            </a:pPr>
            <a:r>
              <a:rPr lang="en-US" altLang="en-US" sz="3600" dirty="0">
                <a:solidFill>
                  <a:schemeClr val="tx2">
                    <a:lumMod val="60000"/>
                    <a:lumOff val="40000"/>
                  </a:schemeClr>
                </a:solidFill>
                <a:latin typeface="Tw Cen MT"/>
              </a:rPr>
              <a:t>Makes it blue and transparent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 descr="Plymouth Ponds B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295400"/>
            <a:ext cx="3276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381000" y="1447800"/>
            <a:ext cx="3886200"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eaLnBrk="1" fontAlgn="base" hangingPunct="1">
              <a:spcBef>
                <a:spcPct val="50000"/>
              </a:spcBef>
              <a:spcAft>
                <a:spcPct val="0"/>
              </a:spcAft>
            </a:pPr>
            <a:r>
              <a:rPr lang="en-US" altLang="en-US" sz="3400" dirty="0">
                <a:solidFill>
                  <a:schemeClr val="bg1"/>
                </a:solidFill>
              </a:rPr>
              <a:t>Much of the environmental concern surrounding sand can be reduced by frequent winter sweeping</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43593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228600" y="1371600"/>
            <a:ext cx="8229600" cy="5080000"/>
          </a:xfrm>
        </p:spPr>
        <p:txBody>
          <a:bodyPr>
            <a:normAutofit/>
          </a:bodyPr>
          <a:lstStyle/>
          <a:p>
            <a:pPr>
              <a:buNone/>
            </a:pPr>
            <a:r>
              <a:rPr lang="en-US" altLang="en-US" sz="3600" dirty="0">
                <a:latin typeface="Tw Cen MT"/>
              </a:rPr>
              <a:t>If you use sand, will winter sweeping protect our water?</a:t>
            </a:r>
          </a:p>
          <a:p>
            <a:pPr marL="228600" indent="-228600">
              <a:buAutoNum type="arabicPeriod"/>
            </a:pPr>
            <a:endParaRPr lang="en-US" altLang="en-US" sz="3600" dirty="0">
              <a:latin typeface="Tw Cen MT"/>
            </a:endParaRPr>
          </a:p>
          <a:p>
            <a:pPr marL="457200" indent="-457200">
              <a:buAutoNum type="arabicPeriod"/>
              <a:tabLst>
                <a:tab pos="392113" algn="l"/>
              </a:tabLst>
            </a:pPr>
            <a:r>
              <a:rPr lang="en-US" altLang="en-US" sz="3600" dirty="0">
                <a:latin typeface="Tw Cen MT"/>
              </a:rPr>
              <a:t>Yes</a:t>
            </a:r>
          </a:p>
          <a:p>
            <a:pPr marL="457200" indent="-457200">
              <a:buAutoNum type="arabicPeriod"/>
              <a:tabLst>
                <a:tab pos="392113" algn="l"/>
              </a:tabLst>
            </a:pPr>
            <a:r>
              <a:rPr lang="en-US" altLang="en-US" sz="3600" dirty="0">
                <a:latin typeface="Tw Cen M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228600" y="1371600"/>
            <a:ext cx="8229600" cy="5080000"/>
          </a:xfrm>
        </p:spPr>
        <p:txBody>
          <a:bodyPr>
            <a:normAutofit/>
          </a:bodyPr>
          <a:lstStyle/>
          <a:p>
            <a:pPr>
              <a:buNone/>
            </a:pPr>
            <a:r>
              <a:rPr lang="en-US" altLang="en-US" sz="3600" dirty="0">
                <a:latin typeface="Tw Cen MT"/>
              </a:rPr>
              <a:t>If you use sand, will winter sweeping protect our water?</a:t>
            </a:r>
          </a:p>
          <a:p>
            <a:pPr marL="228600" indent="-228600">
              <a:buAutoNum type="arabicPeriod"/>
            </a:pPr>
            <a:endParaRPr lang="en-US" altLang="en-US" sz="3600" dirty="0">
              <a:latin typeface="Tw Cen MT"/>
            </a:endParaRPr>
          </a:p>
          <a:p>
            <a:pPr marL="457200" indent="-457200">
              <a:buAutoNum type="arabicPeriod"/>
              <a:tabLst>
                <a:tab pos="392113" algn="l"/>
              </a:tabLst>
            </a:pPr>
            <a:r>
              <a:rPr lang="en-US" altLang="en-US" sz="3600" dirty="0">
                <a:solidFill>
                  <a:srgbClr val="FFFF00"/>
                </a:solidFill>
                <a:latin typeface="Tw Cen MT"/>
              </a:rPr>
              <a:t>Yes</a:t>
            </a:r>
          </a:p>
          <a:p>
            <a:pPr marL="457200" indent="-457200">
              <a:buAutoNum type="arabicPeriod"/>
              <a:tabLst>
                <a:tab pos="392113" algn="l"/>
              </a:tabLst>
            </a:pPr>
            <a:r>
              <a:rPr lang="en-US" altLang="en-US" sz="3600" dirty="0">
                <a:solidFill>
                  <a:schemeClr val="accent1"/>
                </a:solidFill>
                <a:latin typeface="Tw Cen M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The image “http://www.nrri.umn.edu/coastalGIS/images/lsbasin.gif”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340" y="1011197"/>
            <a:ext cx="3284319" cy="255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0" y="0"/>
            <a:ext cx="9144000" cy="954107"/>
          </a:xfrm>
          <a:prstGeom prst="rect">
            <a:avLst/>
          </a:prstGeom>
          <a:noFill/>
          <a:ln>
            <a:noFill/>
          </a:ln>
        </p:spPr>
        <p:txBody>
          <a:bodyPr>
            <a:spAutoFit/>
          </a:bodyPr>
          <a:lstStyle>
            <a:lvl1pPr eaLnBrk="0" hangingPunct="0">
              <a:defRPr sz="3600">
                <a:solidFill>
                  <a:schemeClr val="tx1"/>
                </a:solidFill>
                <a:latin typeface="Arial" charset="0"/>
              </a:defRPr>
            </a:lvl1pPr>
            <a:lvl2pPr marL="742950" indent="-285750" eaLnBrk="0" hangingPunct="0">
              <a:defRPr sz="3600">
                <a:solidFill>
                  <a:schemeClr val="tx1"/>
                </a:solidFill>
                <a:latin typeface="Arial" charset="0"/>
              </a:defRPr>
            </a:lvl2pPr>
            <a:lvl3pPr marL="1143000" indent="-228600" eaLnBrk="0" hangingPunct="0">
              <a:defRPr sz="3600">
                <a:solidFill>
                  <a:schemeClr val="tx1"/>
                </a:solidFill>
                <a:latin typeface="Arial" charset="0"/>
              </a:defRPr>
            </a:lvl3pPr>
            <a:lvl4pPr marL="1600200" indent="-228600" eaLnBrk="0" hangingPunct="0">
              <a:defRPr sz="3600">
                <a:solidFill>
                  <a:schemeClr val="tx1"/>
                </a:solidFill>
                <a:latin typeface="Arial" charset="0"/>
              </a:defRPr>
            </a:lvl4pPr>
            <a:lvl5pPr marL="2057400" indent="-228600" eaLnBrk="0" hangingPunct="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eaLnBrk="1" hangingPunct="1">
              <a:spcBef>
                <a:spcPct val="50000"/>
              </a:spcBef>
            </a:pPr>
            <a:r>
              <a:rPr lang="en-US" altLang="en-US" sz="2800" dirty="0">
                <a:solidFill>
                  <a:schemeClr val="bg1"/>
                </a:solidFill>
                <a:latin typeface="Tw Cen MT Condensed Extra Bold" panose="020B0803020202020204" pitchFamily="34" charset="0"/>
              </a:rPr>
              <a:t>Winter of 2008/2009 study: 25% recovery rate of sand, in MN area draining to Lake Superior</a:t>
            </a:r>
          </a:p>
        </p:txBody>
      </p:sp>
      <p:sp>
        <p:nvSpPr>
          <p:cNvPr id="10" name="Rectangle 9"/>
          <p:cNvSpPr/>
          <p:nvPr/>
        </p:nvSpPr>
        <p:spPr>
          <a:xfrm>
            <a:off x="228600" y="1371600"/>
            <a:ext cx="4038600" cy="3416320"/>
          </a:xfrm>
          <a:prstGeom prst="rect">
            <a:avLst/>
          </a:prstGeom>
          <a:noFill/>
        </p:spPr>
        <p:txBody>
          <a:bodyPr wrap="square">
            <a:spAutoFit/>
          </a:bodyPr>
          <a:lstStyle/>
          <a:p>
            <a:pPr marL="285750" indent="-285750">
              <a:buFont typeface="Arial" panose="020B0604020202020204" pitchFamily="34" charset="0"/>
              <a:buChar char="•"/>
            </a:pPr>
            <a:r>
              <a:rPr lang="en-US" altLang="en-US" sz="2400" dirty="0">
                <a:solidFill>
                  <a:schemeClr val="bg1"/>
                </a:solidFill>
              </a:rPr>
              <a:t>63,000 tons of unrecovered sand in one year.  </a:t>
            </a:r>
          </a:p>
          <a:p>
            <a:pPr marL="285750" indent="-285750">
              <a:buFont typeface="Arial" panose="020B0604020202020204" pitchFamily="34" charset="0"/>
              <a:buChar char="•"/>
            </a:pPr>
            <a:r>
              <a:rPr lang="en-US" altLang="en-US" sz="2400" dirty="0">
                <a:solidFill>
                  <a:schemeClr val="bg1"/>
                </a:solidFill>
              </a:rPr>
              <a:t>In this case, how many truckloads of sand are likely to enter the lake, ditches, wetlands, and local streams in one year?</a:t>
            </a:r>
          </a:p>
          <a:p>
            <a:pPr marL="285750" indent="-285750">
              <a:buFont typeface="Arial" panose="020B0604020202020204" pitchFamily="34" charset="0"/>
              <a:buChar char="•"/>
            </a:pPr>
            <a:r>
              <a:rPr lang="en-US" altLang="en-US" sz="2400" dirty="0">
                <a:solidFill>
                  <a:schemeClr val="bg1"/>
                </a:solidFill>
              </a:rPr>
              <a:t>How many years have we been sanding?</a:t>
            </a:r>
            <a:endParaRPr lang="en-US" sz="2400" dirty="0">
              <a:solidFill>
                <a:schemeClr val="bg1"/>
              </a:solidFill>
            </a:endParaRPr>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3726629"/>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486400"/>
            <a:ext cx="8991600" cy="400110"/>
          </a:xfrm>
          <a:prstGeom prst="rect">
            <a:avLst/>
          </a:prstGeom>
          <a:solidFill>
            <a:srgbClr val="FFFF00"/>
          </a:solidFill>
        </p:spPr>
        <p:txBody>
          <a:bodyPr wrap="square" rtlCol="0">
            <a:spAutoFit/>
          </a:bodyPr>
          <a:lstStyle/>
          <a:p>
            <a:r>
              <a:rPr lang="en-US" sz="2000" dirty="0"/>
              <a:t>Note to presenters:  Insert sand use and sand recovery numbers if you have them.</a:t>
            </a:r>
            <a:endParaRPr lang="en-US" dirty="0"/>
          </a:p>
        </p:txBody>
      </p:sp>
    </p:spTree>
    <p:extLst>
      <p:ext uri="{BB962C8B-B14F-4D97-AF65-F5344CB8AC3E}">
        <p14:creationId xmlns:p14="http://schemas.microsoft.com/office/powerpoint/2010/main" val="38279191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salt\de-icers\Sanding inters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999"/>
          <a:stretch/>
        </p:blipFill>
        <p:spPr bwMode="auto">
          <a:xfrm>
            <a:off x="228600" y="1374642"/>
            <a:ext cx="6477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502"/>
            <a:ext cx="8229600" cy="750498"/>
          </a:xfrm>
          <a:noFill/>
        </p:spPr>
        <p:txBody>
          <a:bodyPr/>
          <a:lstStyle/>
          <a:p>
            <a:pPr lvl="2"/>
            <a:r>
              <a:rPr lang="en-US" sz="3200" b="1" dirty="0">
                <a:solidFill>
                  <a:schemeClr val="bg1"/>
                </a:solidFill>
                <a:latin typeface="Tw Cen MT Condensed Extra Bold" panose="020B0803020202020204" pitchFamily="34" charset="0"/>
              </a:rPr>
              <a:t>Keep it in perspective: salt &amp; sand</a:t>
            </a:r>
            <a:endParaRPr lang="en-US" sz="2000" b="1" dirty="0">
              <a:solidFill>
                <a:schemeClr val="bg1"/>
              </a:solidFill>
              <a:latin typeface="Tw Cen MT Condensed Extra Bold" panose="020B0803020202020204" pitchFamily="34" charset="0"/>
            </a:endParaRPr>
          </a:p>
        </p:txBody>
      </p:sp>
      <p:sp>
        <p:nvSpPr>
          <p:cNvPr id="3" name="Content Placeholder 2"/>
          <p:cNvSpPr>
            <a:spLocks noGrp="1"/>
          </p:cNvSpPr>
          <p:nvPr>
            <p:ph idx="1"/>
          </p:nvPr>
        </p:nvSpPr>
        <p:spPr>
          <a:xfrm>
            <a:off x="-838200" y="762000"/>
            <a:ext cx="9296402" cy="5562600"/>
          </a:xfrm>
        </p:spPr>
        <p:txBody>
          <a:bodyPr>
            <a:noAutofit/>
          </a:bodyPr>
          <a:lstStyle/>
          <a:p>
            <a:pPr marL="914400" lvl="2" indent="0">
              <a:buNone/>
            </a:pPr>
            <a:r>
              <a:rPr lang="en-US" sz="3200" dirty="0">
                <a:solidFill>
                  <a:schemeClr val="bg1"/>
                </a:solidFill>
              </a:rPr>
              <a:t>Salt melts snow &amp; ice and provides a higher level of service, however:</a:t>
            </a:r>
          </a:p>
          <a:p>
            <a:pPr lvl="3"/>
            <a:r>
              <a:rPr lang="en-US" sz="2400" b="1" dirty="0">
                <a:solidFill>
                  <a:schemeClr val="bg1"/>
                </a:solidFill>
              </a:rPr>
              <a:t>Salt will permanently impact water bodies it infiltrates.</a:t>
            </a:r>
          </a:p>
          <a:p>
            <a:pPr lvl="3"/>
            <a:r>
              <a:rPr lang="en-US" sz="2400" b="1" dirty="0">
                <a:solidFill>
                  <a:schemeClr val="bg1"/>
                </a:solidFill>
              </a:rPr>
              <a:t>We do not yet know how to remove salt from water bodies.</a:t>
            </a:r>
          </a:p>
          <a:p>
            <a:pPr lvl="3"/>
            <a:r>
              <a:rPr lang="en-US" sz="2400" b="1" dirty="0">
                <a:solidFill>
                  <a:schemeClr val="bg1"/>
                </a:solidFill>
              </a:rPr>
              <a:t>Future generations will have to fix the problems we are causing, because we do not know how to do it.</a:t>
            </a: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8797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457028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salt\de-icers\Sanding intersec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999"/>
          <a:stretch/>
        </p:blipFill>
        <p:spPr bwMode="auto">
          <a:xfrm>
            <a:off x="280797" y="1241293"/>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1502"/>
            <a:ext cx="8229600" cy="750498"/>
          </a:xfrm>
          <a:noFill/>
        </p:spPr>
        <p:txBody>
          <a:bodyPr/>
          <a:lstStyle/>
          <a:p>
            <a:pPr lvl="2"/>
            <a:r>
              <a:rPr lang="en-US" sz="3200" b="1" dirty="0">
                <a:solidFill>
                  <a:schemeClr val="bg1"/>
                </a:solidFill>
                <a:latin typeface="Tw Cen MT Condensed Extra Bold" panose="020B0803020202020204" pitchFamily="34" charset="0"/>
              </a:rPr>
              <a:t>Keep it in perspective: salt &amp; sand</a:t>
            </a:r>
            <a:endParaRPr lang="en-US" sz="2000" b="1" dirty="0">
              <a:solidFill>
                <a:schemeClr val="bg1"/>
              </a:solidFill>
              <a:latin typeface="Tw Cen MT Condensed Extra Bold" panose="020B0803020202020204" pitchFamily="34" charset="0"/>
            </a:endParaRPr>
          </a:p>
        </p:txBody>
      </p:sp>
      <p:sp>
        <p:nvSpPr>
          <p:cNvPr id="3" name="Content Placeholder 2"/>
          <p:cNvSpPr>
            <a:spLocks noGrp="1"/>
          </p:cNvSpPr>
          <p:nvPr>
            <p:ph idx="1"/>
          </p:nvPr>
        </p:nvSpPr>
        <p:spPr>
          <a:xfrm>
            <a:off x="-838200" y="762000"/>
            <a:ext cx="9296402" cy="5562600"/>
          </a:xfrm>
        </p:spPr>
        <p:txBody>
          <a:bodyPr>
            <a:noAutofit/>
          </a:bodyPr>
          <a:lstStyle/>
          <a:p>
            <a:pPr marL="914400" lvl="2" indent="0">
              <a:buNone/>
            </a:pPr>
            <a:r>
              <a:rPr lang="en-US" sz="3200" dirty="0">
                <a:solidFill>
                  <a:schemeClr val="bg1"/>
                </a:solidFill>
              </a:rPr>
              <a:t>Sand provides traction and a lower level of service, however:</a:t>
            </a:r>
          </a:p>
          <a:p>
            <a:pPr lvl="3"/>
            <a:r>
              <a:rPr lang="en-US" sz="2400" b="1" dirty="0">
                <a:solidFill>
                  <a:schemeClr val="bg1"/>
                </a:solidFill>
              </a:rPr>
              <a:t>Sand has less overall permanent impact on water bodies than salt.</a:t>
            </a:r>
          </a:p>
          <a:p>
            <a:pPr lvl="3"/>
            <a:r>
              <a:rPr lang="en-US" sz="2400" b="1" dirty="0">
                <a:solidFill>
                  <a:schemeClr val="bg1"/>
                </a:solidFill>
              </a:rPr>
              <a:t>Although harmful to fish habitat, sand is prone to disbursement in streams.</a:t>
            </a:r>
          </a:p>
          <a:p>
            <a:pPr lvl="3"/>
            <a:r>
              <a:rPr lang="en-US" sz="2400" b="1" dirty="0">
                <a:solidFill>
                  <a:schemeClr val="bg1"/>
                </a:solidFill>
              </a:rPr>
              <a:t>Sand can cause air quality issues in urban areas.</a:t>
            </a:r>
          </a:p>
          <a:p>
            <a:pPr lvl="3"/>
            <a:r>
              <a:rPr lang="en-US" sz="2400" b="1" dirty="0">
                <a:solidFill>
                  <a:schemeClr val="bg1"/>
                </a:solidFill>
              </a:rPr>
              <a:t>Sand is a lot of work and expense to recover (it is a pain!)</a:t>
            </a:r>
          </a:p>
          <a:p>
            <a:pPr lvl="2"/>
            <a:endParaRPr lang="en-US" sz="2800" dirty="0">
              <a:solidFill>
                <a:schemeClr val="bg1"/>
              </a:solidFill>
            </a:endParaRPr>
          </a:p>
        </p:txBody>
      </p:sp>
      <p:sp>
        <p:nvSpPr>
          <p:cNvPr id="8" name="5-Point Star 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87974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5739619" cy="3810000"/>
          </a:xfrm>
        </p:spPr>
        <p:txBody>
          <a:bodyPr>
            <a:noAutofit/>
          </a:bodyPr>
          <a:lstStyle/>
          <a:p>
            <a:pPr>
              <a:lnSpc>
                <a:spcPct val="120000"/>
              </a:lnSpc>
              <a:spcBef>
                <a:spcPts val="1200"/>
              </a:spcBef>
              <a:spcAft>
                <a:spcPts val="1200"/>
              </a:spcAft>
            </a:pPr>
            <a:r>
              <a:rPr lang="en-US" dirty="0"/>
              <a:t>Keep records of </a:t>
            </a:r>
            <a:r>
              <a:rPr lang="en-US" dirty="0" err="1"/>
              <a:t>materials,quantities</a:t>
            </a:r>
            <a:r>
              <a:rPr lang="en-US" dirty="0"/>
              <a:t>,  treatments and effectiveness.</a:t>
            </a:r>
          </a:p>
          <a:p>
            <a:pPr>
              <a:lnSpc>
                <a:spcPct val="120000"/>
              </a:lnSpc>
              <a:spcBef>
                <a:spcPts val="1200"/>
              </a:spcBef>
              <a:spcAft>
                <a:spcPts val="1200"/>
              </a:spcAft>
            </a:pPr>
            <a:r>
              <a:rPr lang="en-US" dirty="0"/>
              <a:t>Monitor any environmental impacts.</a:t>
            </a:r>
          </a:p>
          <a:p>
            <a:pPr>
              <a:lnSpc>
                <a:spcPct val="120000"/>
              </a:lnSpc>
              <a:spcBef>
                <a:spcPts val="1200"/>
              </a:spcBef>
              <a:spcAft>
                <a:spcPts val="1200"/>
              </a:spcAft>
            </a:pPr>
            <a:r>
              <a:rPr lang="en-US" dirty="0"/>
              <a:t>Record how </a:t>
            </a:r>
            <a:r>
              <a:rPr lang="en-US" dirty="0" err="1"/>
              <a:t>washwater</a:t>
            </a:r>
            <a:r>
              <a:rPr lang="en-US" dirty="0"/>
              <a:t> is treated and any testing conducted on it.</a:t>
            </a:r>
          </a:p>
          <a:p>
            <a:pPr>
              <a:lnSpc>
                <a:spcPct val="120000"/>
              </a:lnSpc>
              <a:spcBef>
                <a:spcPts val="1200"/>
              </a:spcBef>
              <a:spcAft>
                <a:spcPts val="1200"/>
              </a:spcAft>
            </a:pPr>
            <a:r>
              <a:rPr lang="en-US" dirty="0"/>
              <a:t>This helps you know what is and isn’t working, and where efficiency can be improved.</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66883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sz="3600" dirty="0"/>
              <a:t>Check Records and Verify Total Materials Used</a:t>
            </a:r>
          </a:p>
        </p:txBody>
      </p:sp>
      <p:sp>
        <p:nvSpPr>
          <p:cNvPr id="6" name="5-Point Star 5"/>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84" y="1113917"/>
            <a:ext cx="6342888" cy="475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60783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10600" cy="868362"/>
          </a:xfrm>
          <a:noFill/>
        </p:spPr>
        <p:txBody>
          <a:bodyPr/>
          <a:lstStyle/>
          <a:p>
            <a:r>
              <a:rPr lang="en-US" sz="3600" dirty="0">
                <a:effectLst/>
              </a:rPr>
              <a:t>Using any of these products is a privilege</a:t>
            </a:r>
            <a:br>
              <a:rPr lang="en-US" dirty="0"/>
            </a:br>
            <a:endParaRPr lang="en-US" sz="2800" dirty="0">
              <a:effectLst/>
            </a:endParaRPr>
          </a:p>
        </p:txBody>
      </p:sp>
      <p:sp>
        <p:nvSpPr>
          <p:cNvPr id="3" name="Content Placeholder 2"/>
          <p:cNvSpPr>
            <a:spLocks noGrp="1"/>
          </p:cNvSpPr>
          <p:nvPr>
            <p:ph idx="1"/>
          </p:nvPr>
        </p:nvSpPr>
        <p:spPr>
          <a:xfrm>
            <a:off x="228600" y="2667000"/>
            <a:ext cx="5310088" cy="4525963"/>
          </a:xfrm>
        </p:spPr>
        <p:txBody>
          <a:bodyPr>
            <a:noAutofit/>
          </a:bodyPr>
          <a:lstStyle/>
          <a:p>
            <a:r>
              <a:rPr lang="en-US" dirty="0">
                <a:effectLst/>
                <a:latin typeface="Arial" pitchFamily="34" charset="0"/>
                <a:cs typeface="Arial" pitchFamily="34" charset="0"/>
              </a:rPr>
              <a:t>We love our lakes and rivers!</a:t>
            </a:r>
          </a:p>
          <a:p>
            <a:endParaRPr lang="en-US" dirty="0">
              <a:effectLst/>
              <a:latin typeface="Arial" pitchFamily="34" charset="0"/>
              <a:cs typeface="Arial" pitchFamily="34" charset="0"/>
            </a:endParaRPr>
          </a:p>
          <a:p>
            <a:r>
              <a:rPr lang="en-US" dirty="0">
                <a:effectLst/>
                <a:latin typeface="Arial" pitchFamily="34" charset="0"/>
                <a:cs typeface="Arial" pitchFamily="34" charset="0"/>
              </a:rPr>
              <a:t>We have the </a:t>
            </a:r>
            <a:r>
              <a:rPr lang="en-US" sz="3200" b="1" dirty="0">
                <a:effectLst/>
                <a:latin typeface="Arial" pitchFamily="34" charset="0"/>
                <a:cs typeface="Arial" pitchFamily="34" charset="0"/>
              </a:rPr>
              <a:t>power</a:t>
            </a:r>
            <a:r>
              <a:rPr lang="en-US" b="1" dirty="0">
                <a:effectLst/>
                <a:latin typeface="Arial" pitchFamily="34" charset="0"/>
                <a:cs typeface="Arial" pitchFamily="34" charset="0"/>
              </a:rPr>
              <a:t> </a:t>
            </a:r>
            <a:r>
              <a:rPr lang="en-US" dirty="0">
                <a:effectLst/>
                <a:latin typeface="Arial" pitchFamily="34" charset="0"/>
                <a:cs typeface="Arial" pitchFamily="34" charset="0"/>
              </a:rPr>
              <a:t>to protect them!</a:t>
            </a:r>
          </a:p>
          <a:p>
            <a:endParaRPr lang="en-US" dirty="0">
              <a:effectLst/>
              <a:latin typeface="Arial" pitchFamily="34" charset="0"/>
              <a:cs typeface="Arial" pitchFamily="34" charset="0"/>
            </a:endParaRPr>
          </a:p>
          <a:p>
            <a:r>
              <a:rPr lang="en-US" dirty="0">
                <a:effectLst/>
                <a:latin typeface="Arial" pitchFamily="34" charset="0"/>
                <a:cs typeface="Arial" pitchFamily="34" charset="0"/>
              </a:rPr>
              <a:t>Let’s show it in our winter </a:t>
            </a:r>
            <a:r>
              <a:rPr lang="en-US">
                <a:effectLst/>
                <a:latin typeface="Arial" pitchFamily="34" charset="0"/>
                <a:cs typeface="Arial" pitchFamily="34" charset="0"/>
              </a:rPr>
              <a:t>maintenance activities.</a:t>
            </a:r>
            <a:endParaRPr lang="en-US" dirty="0">
              <a:effectLst/>
              <a:latin typeface="Arial" pitchFamily="34" charset="0"/>
              <a:cs typeface="Arial" pitchFamily="34" charset="0"/>
            </a:endParaRPr>
          </a:p>
          <a:p>
            <a:pPr marL="0" indent="0">
              <a:buNone/>
            </a:pPr>
            <a:endParaRPr lang="en-US" dirty="0">
              <a:effectLst/>
              <a:latin typeface="Arial" pitchFamily="34" charset="0"/>
              <a:cs typeface="Arial" pitchFamily="34" charset="0"/>
            </a:endParaRPr>
          </a:p>
        </p:txBody>
      </p:sp>
      <p:sp>
        <p:nvSpPr>
          <p:cNvPr id="12" name="Oval 11"/>
          <p:cNvSpPr/>
          <p:nvPr/>
        </p:nvSpPr>
        <p:spPr>
          <a:xfrm>
            <a:off x="10439400" y="1447800"/>
            <a:ext cx="76200"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3074" name="Picture 2" descr="E:\recreation\1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362200"/>
            <a:ext cx="2571832"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Isosceles Triangle 9"/>
          <p:cNvSpPr/>
          <p:nvPr/>
        </p:nvSpPr>
        <p:spPr>
          <a:xfrm>
            <a:off x="8305800" y="664779"/>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266938" y="1206104"/>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p:cNvSpPr/>
          <p:nvPr/>
        </p:nvSpPr>
        <p:spPr>
          <a:xfrm>
            <a:off x="8344662" y="129381"/>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Title 1"/>
          <p:cNvSpPr txBox="1">
            <a:spLocks/>
          </p:cNvSpPr>
          <p:nvPr/>
        </p:nvSpPr>
        <p:spPr>
          <a:xfrm>
            <a:off x="0" y="1059657"/>
            <a:ext cx="8610600" cy="868362"/>
          </a:xfrm>
          <a:prstGeom prst="rect">
            <a:avLst/>
          </a:prstGeom>
          <a:noFill/>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br>
            <a:r>
              <a:rPr kumimoji="0" lang="en-US" sz="2800" b="0" i="0" u="none" strike="noStrike" kern="1200" cap="none" spc="0" normalizeH="0" baseline="0" noProof="0" dirty="0">
                <a:ln>
                  <a:noFill/>
                </a:ln>
                <a:solidFill>
                  <a:schemeClr val="bg1"/>
                </a:solidFill>
                <a:effectLst/>
                <a:uLnTx/>
                <a:uFillTx/>
                <a:latin typeface="Tw Cen MT Condensed Extra Bold" pitchFamily="34" charset="0"/>
                <a:ea typeface="+mj-ea"/>
                <a:cs typeface="Times New Roman" pitchFamily="18" charset="0"/>
              </a:rPr>
              <a:t>In order to continue using</a:t>
            </a:r>
            <a:r>
              <a:rPr kumimoji="0" lang="en-US" sz="2800" b="0" i="0" u="none" strike="noStrike" kern="1200" cap="none" spc="0" normalizeH="0" noProof="0" dirty="0">
                <a:ln>
                  <a:noFill/>
                </a:ln>
                <a:solidFill>
                  <a:schemeClr val="bg1"/>
                </a:solidFill>
                <a:effectLst/>
                <a:uLnTx/>
                <a:uFillTx/>
                <a:latin typeface="Tw Cen MT Condensed Extra Bold" pitchFamily="34" charset="0"/>
                <a:ea typeface="+mj-ea"/>
                <a:cs typeface="Times New Roman" pitchFamily="18" charset="0"/>
              </a:rPr>
              <a:t> </a:t>
            </a:r>
            <a:r>
              <a:rPr kumimoji="0" lang="en-US" sz="2800" b="0" i="0" u="none" strike="noStrike" kern="1200" cap="none" spc="0" normalizeH="0" baseline="0" noProof="0" dirty="0">
                <a:ln>
                  <a:noFill/>
                </a:ln>
                <a:solidFill>
                  <a:schemeClr val="bg1"/>
                </a:solidFill>
                <a:effectLst/>
                <a:uLnTx/>
                <a:uFillTx/>
                <a:latin typeface="Tw Cen MT Condensed Extra Bold" pitchFamily="34" charset="0"/>
                <a:ea typeface="+mj-ea"/>
                <a:cs typeface="Times New Roman" pitchFamily="18" charset="0"/>
              </a:rPr>
              <a:t>these products, we need to be aware of the environmental concerns and use them carefully!</a:t>
            </a:r>
          </a:p>
        </p:txBody>
      </p:sp>
    </p:spTree>
    <p:extLst>
      <p:ext uri="{BB962C8B-B14F-4D97-AF65-F5344CB8AC3E}">
        <p14:creationId xmlns:p14="http://schemas.microsoft.com/office/powerpoint/2010/main" val="29602638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Who can protect our lakes and rivers?</a:t>
            </a:r>
          </a:p>
          <a:p>
            <a:pPr marL="228600" indent="-228600">
              <a:buAutoNum type="arabicPeriod"/>
            </a:pPr>
            <a:endParaRPr lang="en-US" sz="3600" dirty="0"/>
          </a:p>
          <a:p>
            <a:pPr marL="457200" indent="-457200">
              <a:buAutoNum type="arabicPeriod"/>
            </a:pPr>
            <a:r>
              <a:rPr lang="en-US" sz="3600" dirty="0"/>
              <a:t>My boss</a:t>
            </a:r>
          </a:p>
          <a:p>
            <a:pPr marL="457200" indent="-457200">
              <a:buAutoNum type="arabicPeriod"/>
            </a:pPr>
            <a:r>
              <a:rPr lang="en-US" sz="3600" dirty="0"/>
              <a:t>The people I work with </a:t>
            </a:r>
          </a:p>
          <a:p>
            <a:pPr marL="457200" indent="-457200">
              <a:buAutoNum type="arabicPeriod"/>
            </a:pPr>
            <a:r>
              <a:rPr lang="en-US" sz="3600" dirty="0"/>
              <a:t>Me </a:t>
            </a:r>
          </a:p>
          <a:p>
            <a:pPr marL="457200" indent="-457200">
              <a:buAutoNum type="arabicPeriod"/>
            </a:pPr>
            <a:r>
              <a:rPr lang="en-US" sz="3600" dirty="0"/>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lstStyle/>
          <a:p>
            <a:pPr>
              <a:buNone/>
            </a:pPr>
            <a:r>
              <a:rPr lang="en-US" sz="3600" dirty="0"/>
              <a:t>Who can protect our lakes and rivers?</a:t>
            </a:r>
          </a:p>
          <a:p>
            <a:pPr marL="228600" indent="-228600">
              <a:buAutoNum type="arabicPeriod"/>
            </a:pPr>
            <a:endParaRPr lang="en-US" sz="3600" dirty="0">
              <a:solidFill>
                <a:schemeClr val="tx2">
                  <a:lumMod val="60000"/>
                  <a:lumOff val="40000"/>
                </a:schemeClr>
              </a:solidFill>
            </a:endParaRPr>
          </a:p>
          <a:p>
            <a:pPr marL="457200" indent="-457200">
              <a:buAutoNum type="arabicPeriod"/>
            </a:pPr>
            <a:r>
              <a:rPr lang="en-US" sz="3600" dirty="0">
                <a:solidFill>
                  <a:schemeClr val="tx2">
                    <a:lumMod val="60000"/>
                    <a:lumOff val="40000"/>
                  </a:schemeClr>
                </a:solidFill>
              </a:rPr>
              <a:t>My boss</a:t>
            </a:r>
          </a:p>
          <a:p>
            <a:pPr marL="457200" indent="-457200">
              <a:buAutoNum type="arabicPeriod"/>
            </a:pPr>
            <a:r>
              <a:rPr lang="en-US" sz="3600" dirty="0">
                <a:solidFill>
                  <a:schemeClr val="tx2">
                    <a:lumMod val="60000"/>
                    <a:lumOff val="40000"/>
                  </a:schemeClr>
                </a:solidFill>
              </a:rPr>
              <a:t>The people I work with </a:t>
            </a:r>
          </a:p>
          <a:p>
            <a:pPr marL="457200" indent="-457200">
              <a:buAutoNum type="arabicPeriod"/>
            </a:pPr>
            <a:r>
              <a:rPr lang="en-US" sz="3600" dirty="0">
                <a:solidFill>
                  <a:schemeClr val="tx2">
                    <a:lumMod val="60000"/>
                    <a:lumOff val="40000"/>
                  </a:schemeClr>
                </a:solidFill>
              </a:rPr>
              <a:t>Me </a:t>
            </a:r>
          </a:p>
          <a:p>
            <a:pPr marL="457200" indent="-457200">
              <a:buAutoNum type="arabicPeriod"/>
            </a:pPr>
            <a:r>
              <a:rPr lang="en-US" sz="3600" dirty="0">
                <a:solidFill>
                  <a:srgbClr val="FFFF00"/>
                </a:solidFill>
              </a:rPr>
              <a:t>All of the above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7840" y="1410476"/>
            <a:ext cx="8229600" cy="2397443"/>
          </a:xfrm>
        </p:spPr>
        <p:txBody>
          <a:bodyPr/>
          <a:lstStyle/>
          <a:p>
            <a:pPr marL="0" indent="0">
              <a:buNone/>
            </a:pPr>
            <a:r>
              <a:rPr lang="en-US" dirty="0"/>
              <a:t>We cannot solve our problems with the same thinking we used when we created them.</a:t>
            </a:r>
          </a:p>
          <a:p>
            <a:pPr marL="0" indent="0">
              <a:buNone/>
            </a:pPr>
            <a:r>
              <a:rPr lang="en-US" dirty="0"/>
              <a:t>                                              Albert Einstein</a:t>
            </a:r>
          </a:p>
        </p:txBody>
      </p:sp>
      <p:sp>
        <p:nvSpPr>
          <p:cNvPr id="6" name="Title 1"/>
          <p:cNvSpPr>
            <a:spLocks noGrp="1"/>
          </p:cNvSpPr>
          <p:nvPr>
            <p:ph type="title"/>
          </p:nvPr>
        </p:nvSpPr>
        <p:spPr>
          <a:xfrm>
            <a:off x="0" y="0"/>
            <a:ext cx="8229600" cy="1143000"/>
          </a:xfrm>
          <a:noFill/>
        </p:spPr>
        <p:txBody>
          <a:bodyPr>
            <a:normAutofit/>
          </a:bodyPr>
          <a:lstStyle/>
          <a:p>
            <a:r>
              <a:rPr lang="en-US" sz="3200" dirty="0">
                <a:effectLst/>
              </a:rPr>
              <a:t>Be BOLD and BRAVE in winter maintenance</a:t>
            </a:r>
          </a:p>
        </p:txBody>
      </p:sp>
      <p:pic>
        <p:nvPicPr>
          <p:cNvPr id="410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86000"/>
            <a:ext cx="1585452" cy="166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descr="C:\pictures\Pictures\salt\roads\close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175" y="2961448"/>
            <a:ext cx="3756425" cy="2817319"/>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2346960" y="2743200"/>
            <a:ext cx="2758440" cy="1290234"/>
          </a:xfrm>
          <a:prstGeom prst="wedgeEllipseCallout">
            <a:avLst>
              <a:gd name="adj1" fmla="val 93106"/>
              <a:gd name="adj2" fmla="val 26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67000" y="3134532"/>
            <a:ext cx="2438400" cy="584775"/>
          </a:xfrm>
          <a:prstGeom prst="rect">
            <a:avLst/>
          </a:prstGeom>
          <a:noFill/>
        </p:spPr>
        <p:txBody>
          <a:bodyPr wrap="square" rtlCol="0">
            <a:spAutoFit/>
          </a:bodyPr>
          <a:lstStyle/>
          <a:p>
            <a:r>
              <a:rPr lang="en-US" sz="3200" dirty="0"/>
              <a:t>We can do it!</a:t>
            </a:r>
          </a:p>
        </p:txBody>
      </p:sp>
      <p:sp>
        <p:nvSpPr>
          <p:cNvPr id="9" name="Isosceles Triangle 8"/>
          <p:cNvSpPr/>
          <p:nvPr/>
        </p:nvSpPr>
        <p:spPr>
          <a:xfrm>
            <a:off x="7963662" y="961656"/>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548333" y="84828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p:cNvSpPr/>
          <p:nvPr/>
        </p:nvSpPr>
        <p:spPr>
          <a:xfrm>
            <a:off x="7409253" y="1000687"/>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636364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229600" cy="889000"/>
          </a:xfrm>
        </p:spPr>
        <p:txBody>
          <a:bodyPr>
            <a:noAutofit/>
          </a:bodyPr>
          <a:lstStyle/>
          <a:p>
            <a:r>
              <a:rPr lang="en-US" sz="2800" dirty="0">
                <a:effectLst/>
              </a:rPr>
              <a:t>The 17 other training modules will provide you with many ideas on how we can reduce impacts to the environment.</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438400"/>
            <a:ext cx="5334000" cy="400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Isosceles Triangle 7"/>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Title 1"/>
          <p:cNvSpPr txBox="1">
            <a:spLocks/>
          </p:cNvSpPr>
          <p:nvPr/>
        </p:nvSpPr>
        <p:spPr>
          <a:xfrm>
            <a:off x="0" y="228600"/>
            <a:ext cx="8229600" cy="889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t>Thank you for your concern about the environment!</a:t>
            </a:r>
            <a:br>
              <a:rPr kumimoji="0" 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rPr>
            </a:br>
            <a:endPar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w Cen MT Condensed Extra Bold" pitchFamily="34" charset="0"/>
              <a:ea typeface="+mj-ea"/>
              <a:cs typeface="Times New Roman" pitchFamily="18" charset="0"/>
            </a:endParaRPr>
          </a:p>
        </p:txBody>
      </p:sp>
    </p:spTree>
    <p:extLst>
      <p:ext uri="{BB962C8B-B14F-4D97-AF65-F5344CB8AC3E}">
        <p14:creationId xmlns:p14="http://schemas.microsoft.com/office/powerpoint/2010/main" val="31551003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Acknowledgements	</a:t>
            </a:r>
          </a:p>
        </p:txBody>
      </p:sp>
      <p:sp>
        <p:nvSpPr>
          <p:cNvPr id="3" name="Content Placeholder 2"/>
          <p:cNvSpPr>
            <a:spLocks noGrp="1"/>
          </p:cNvSpPr>
          <p:nvPr>
            <p:ph idx="1"/>
          </p:nvPr>
        </p:nvSpPr>
        <p:spPr>
          <a:xfrm>
            <a:off x="304800" y="1219200"/>
            <a:ext cx="8839200" cy="5032242"/>
          </a:xfrm>
        </p:spPr>
        <p:txBody>
          <a:bodyPr>
            <a:normAutofit fontScale="77500" lnSpcReduction="20000"/>
          </a:bodyPr>
          <a:lstStyle/>
          <a:p>
            <a:pPr>
              <a:buNone/>
            </a:pPr>
            <a:r>
              <a:rPr lang="en-US" sz="3200" dirty="0">
                <a:effectLst/>
              </a:rPr>
              <a:t>Training contents were developed by Fortin Consulting Inc., under the direction of the Clear Roads Advisory Team.</a:t>
            </a:r>
          </a:p>
          <a:p>
            <a:r>
              <a:rPr lang="en-US" sz="3200" dirty="0">
                <a:effectLst/>
              </a:rPr>
              <a:t>Connie Fortin – connie@fortinconsulting.com</a:t>
            </a:r>
          </a:p>
          <a:p>
            <a:pPr marL="0" indent="0">
              <a:buNone/>
            </a:pPr>
            <a:r>
              <a:rPr lang="en-US" sz="3200" dirty="0">
                <a:effectLst/>
              </a:rPr>
              <a:t>    </a:t>
            </a:r>
          </a:p>
          <a:p>
            <a:pPr>
              <a:buNone/>
            </a:pPr>
            <a:r>
              <a:rPr lang="en-US" sz="3200" dirty="0">
                <a:effectLst/>
              </a:rPr>
              <a:t>Professional formatting and training aids were developed by the University of Minnesota, Center for Transportation Studies.</a:t>
            </a:r>
          </a:p>
          <a:p>
            <a:r>
              <a:rPr lang="en-US" sz="3200" dirty="0">
                <a:effectLst/>
              </a:rPr>
              <a:t>Jim </a:t>
            </a:r>
            <a:r>
              <a:rPr lang="en-US" sz="3200" dirty="0" err="1">
                <a:effectLst/>
              </a:rPr>
              <a:t>Grothaus</a:t>
            </a:r>
            <a:r>
              <a:rPr lang="en-US" sz="3200" dirty="0">
                <a:effectLst/>
              </a:rPr>
              <a:t> – </a:t>
            </a:r>
            <a:r>
              <a:rPr lang="en-US" sz="3200" dirty="0">
                <a:solidFill>
                  <a:srgbClr val="FFFF00"/>
                </a:solidFill>
                <a:effectLst/>
              </a:rPr>
              <a:t>Groth020@umn.edu</a:t>
            </a:r>
          </a:p>
          <a:p>
            <a:r>
              <a:rPr lang="en-US" sz="3200" dirty="0">
                <a:effectLst/>
              </a:rPr>
              <a:t>Ann Johnson – </a:t>
            </a:r>
            <a:r>
              <a:rPr lang="en-US" sz="3200" dirty="0">
                <a:solidFill>
                  <a:srgbClr val="FFFF00"/>
                </a:solidFill>
                <a:effectLst/>
              </a:rPr>
              <a:t>Johns421@umn.edu</a:t>
            </a:r>
          </a:p>
          <a:p>
            <a:endParaRPr lang="en-US" sz="3200" dirty="0">
              <a:effectLst/>
            </a:endParaRPr>
          </a:p>
          <a:p>
            <a:pPr>
              <a:buNone/>
            </a:pPr>
            <a:r>
              <a:rPr lang="en-US" sz="3200" dirty="0">
                <a:effectLst/>
              </a:rPr>
              <a:t>Members of the Clear Roads Advisory Team include:</a:t>
            </a:r>
          </a:p>
          <a:p>
            <a:pPr marL="457200" lvl="1" indent="0">
              <a:buNone/>
            </a:pPr>
            <a:r>
              <a:rPr lang="en-US" dirty="0">
                <a:effectLst/>
              </a:rPr>
              <a:t>Mike </a:t>
            </a:r>
            <a:r>
              <a:rPr lang="en-US" dirty="0" err="1">
                <a:effectLst/>
              </a:rPr>
              <a:t>Sproul</a:t>
            </a:r>
            <a:r>
              <a:rPr lang="en-US" dirty="0">
                <a:effectLst/>
              </a:rPr>
              <a:t>, Dave Wieder, Cliff </a:t>
            </a:r>
            <a:r>
              <a:rPr lang="en-US" dirty="0" err="1">
                <a:effectLst/>
              </a:rPr>
              <a:t>Spoonemore</a:t>
            </a:r>
            <a:r>
              <a:rPr lang="en-US" dirty="0">
                <a:effectLst/>
              </a:rPr>
              <a:t>, Monty Mills, David Frame,</a:t>
            </a:r>
          </a:p>
          <a:p>
            <a:pPr marL="457200" lvl="1" indent="0">
              <a:buNone/>
            </a:pPr>
            <a:r>
              <a:rPr lang="en-US" dirty="0">
                <a:effectLst/>
              </a:rPr>
              <a:t>Mike </a:t>
            </a:r>
            <a:r>
              <a:rPr lang="en-US" dirty="0" err="1">
                <a:effectLst/>
              </a:rPr>
              <a:t>Lashmet</a:t>
            </a:r>
            <a:r>
              <a:rPr lang="en-US" dirty="0">
                <a:effectLst/>
              </a:rPr>
              <a:t>, Clay Adams, </a:t>
            </a:r>
            <a:r>
              <a:rPr lang="en-US" dirty="0" err="1">
                <a:effectLst/>
              </a:rPr>
              <a:t>Justun</a:t>
            </a:r>
            <a:r>
              <a:rPr lang="en-US" dirty="0">
                <a:effectLst/>
              </a:rPr>
              <a:t> </a:t>
            </a:r>
            <a:r>
              <a:rPr lang="en-US" dirty="0" err="1">
                <a:effectLst/>
              </a:rPr>
              <a:t>Juelfs</a:t>
            </a:r>
            <a:r>
              <a:rPr lang="en-US"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module will contain these topics:</a:t>
            </a:r>
          </a:p>
        </p:txBody>
      </p:sp>
      <p:sp>
        <p:nvSpPr>
          <p:cNvPr id="3" name="Content Placeholder 2"/>
          <p:cNvSpPr>
            <a:spLocks noGrp="1"/>
          </p:cNvSpPr>
          <p:nvPr>
            <p:ph idx="1"/>
          </p:nvPr>
        </p:nvSpPr>
        <p:spPr/>
        <p:txBody>
          <a:bodyPr>
            <a:normAutofit/>
          </a:bodyPr>
          <a:lstStyle/>
          <a:p>
            <a:pPr>
              <a:lnSpc>
                <a:spcPct val="200000"/>
              </a:lnSpc>
            </a:pPr>
            <a:r>
              <a:rPr lang="en-US" sz="3600" dirty="0"/>
              <a:t>Chlorides and the environment</a:t>
            </a:r>
          </a:p>
          <a:p>
            <a:pPr>
              <a:lnSpc>
                <a:spcPct val="200000"/>
              </a:lnSpc>
            </a:pPr>
            <a:r>
              <a:rPr lang="en-US" sz="3600" dirty="0"/>
              <a:t>Organics and the environment</a:t>
            </a:r>
          </a:p>
          <a:p>
            <a:pPr>
              <a:lnSpc>
                <a:spcPct val="200000"/>
              </a:lnSpc>
            </a:pPr>
            <a:r>
              <a:rPr lang="en-US" sz="3600" dirty="0"/>
              <a:t>Abrasives and the environment</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Thank you for your good work!</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24" r="8418"/>
          <a:stretch/>
        </p:blipFill>
        <p:spPr bwMode="auto">
          <a:xfrm>
            <a:off x="2667000" y="1981200"/>
            <a:ext cx="354724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pictures\Pictures\salt\calibration\IMG_178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867" b="16033"/>
          <a:stretch/>
        </p:blipFill>
        <p:spPr bwMode="auto">
          <a:xfrm rot="5400000">
            <a:off x="-551724" y="2782746"/>
            <a:ext cx="3801040" cy="21979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66" r="22689"/>
          <a:stretch/>
        </p:blipFill>
        <p:spPr bwMode="auto">
          <a:xfrm>
            <a:off x="6400800" y="2040084"/>
            <a:ext cx="2593428" cy="3715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37833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	</a:t>
            </a:r>
          </a:p>
        </p:txBody>
      </p:sp>
      <p:sp>
        <p:nvSpPr>
          <p:cNvPr id="3" name="Content Placeholder 2"/>
          <p:cNvSpPr>
            <a:spLocks noGrp="1"/>
          </p:cNvSpPr>
          <p:nvPr>
            <p:ph idx="1"/>
          </p:nvPr>
        </p:nvSpPr>
        <p:spPr>
          <a:xfrm>
            <a:off x="0" y="1066800"/>
            <a:ext cx="8991600" cy="4525963"/>
          </a:xfrm>
        </p:spPr>
        <p:txBody>
          <a:bodyPr>
            <a:normAutofit fontScale="92500" lnSpcReduction="10000"/>
          </a:bodyPr>
          <a:lstStyle/>
          <a:p>
            <a:r>
              <a:rPr lang="en-US" sz="2400" dirty="0">
                <a:effectLst/>
              </a:rPr>
              <a:t>AASHTO, Clear Roads Computer Based training:</a:t>
            </a:r>
          </a:p>
          <a:p>
            <a:pPr lvl="1"/>
            <a:r>
              <a:rPr lang="en-US" sz="1800" dirty="0">
                <a:effectLst/>
              </a:rPr>
              <a:t>Selecting Snow and Ice Control Materials to Mitigate Environmental Impacts: Unit 2 Potential Impacts to the Natural Environment</a:t>
            </a:r>
          </a:p>
          <a:p>
            <a:pPr lvl="1"/>
            <a:r>
              <a:rPr lang="en-US" sz="1800" dirty="0">
                <a:effectLst/>
              </a:rPr>
              <a:t>NCHRP Report 577 Guidelines for the Selection of Snow and Ice Control Materials to Mitigate Environmental Impacts  </a:t>
            </a:r>
          </a:p>
          <a:p>
            <a:pPr lvl="2"/>
            <a:r>
              <a:rPr lang="en-US" sz="1400" dirty="0">
                <a:effectLst/>
              </a:rPr>
              <a:t> </a:t>
            </a:r>
            <a:r>
              <a:rPr lang="en-US" sz="1400" dirty="0">
                <a:effectLst/>
                <a:hlinkClick r:id="rId2"/>
              </a:rPr>
              <a:t>http://onlinepubs.trb.org/Onlinepubs/nchrp/nchrp_rpt_577.pdf</a:t>
            </a:r>
            <a:endParaRPr lang="en-US" sz="1400" dirty="0">
              <a:effectLst/>
            </a:endParaRPr>
          </a:p>
          <a:p>
            <a:pPr lvl="1"/>
            <a:r>
              <a:rPr lang="en-US" sz="1800" dirty="0">
                <a:effectLst/>
              </a:rPr>
              <a:t>NCHRP Synthesis 449 Strategies to Mitigate the Impacts of Chloride Roadway Deicers on the Natural Environment</a:t>
            </a:r>
          </a:p>
          <a:p>
            <a:pPr lvl="2"/>
            <a:r>
              <a:rPr lang="en-US" sz="1400" dirty="0">
                <a:effectLst/>
                <a:hlinkClick r:id="rId3"/>
              </a:rPr>
              <a:t>http://onlinepubs.trb.org/onlinepubs/nchrp/nchrp_syn_449.pdf</a:t>
            </a:r>
            <a:endParaRPr lang="en-US" sz="1400" dirty="0">
              <a:effectLst/>
            </a:endParaRPr>
          </a:p>
          <a:p>
            <a:pPr lvl="1"/>
            <a:r>
              <a:rPr lang="en-US" sz="1800" dirty="0">
                <a:effectLst/>
              </a:rPr>
              <a:t>Minimizing De-icing Salt Injury to Trees  - Gary R. Johnson and Ed </a:t>
            </a:r>
            <a:r>
              <a:rPr lang="en-US" sz="1800" dirty="0" err="1">
                <a:effectLst/>
              </a:rPr>
              <a:t>Sucoff</a:t>
            </a:r>
            <a:r>
              <a:rPr lang="en-US" sz="1800" dirty="0">
                <a:effectLst/>
              </a:rPr>
              <a:t>  ,U of MN extension 2000</a:t>
            </a:r>
          </a:p>
          <a:p>
            <a:pPr lvl="1"/>
            <a:r>
              <a:rPr lang="en-US" sz="1800" dirty="0">
                <a:effectLst/>
              </a:rPr>
              <a:t>Chloride effects in lakes </a:t>
            </a:r>
          </a:p>
          <a:p>
            <a:r>
              <a:rPr lang="en-US" sz="2400" dirty="0">
                <a:effectLst/>
              </a:rPr>
              <a:t>Novotny, E. and Stefan, H. (2012). ”Road Salt Impact on Lake Stratification and Water Quality,” Journal of Hydraulic Engineering, 138(12), 1069–1080</a:t>
            </a:r>
          </a:p>
          <a:p>
            <a:pPr lvl="1"/>
            <a:endParaRPr lang="en-US" sz="1600" dirty="0"/>
          </a:p>
          <a:p>
            <a:pPr marL="457200" lvl="1" indent="0">
              <a:buNone/>
            </a:pPr>
            <a:endParaRPr lang="en-US" sz="1600" dirty="0"/>
          </a:p>
          <a:p>
            <a:pPr marL="914400" lvl="2" indent="0">
              <a:buNone/>
            </a:pPr>
            <a:endParaRPr lang="en-US" sz="1200" dirty="0"/>
          </a:p>
        </p:txBody>
      </p:sp>
      <p:pic>
        <p:nvPicPr>
          <p:cNvPr id="4" name="Picture 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30100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229600" cy="2192720"/>
          </a:xfrm>
        </p:spPr>
        <p:txBody>
          <a:bodyPr>
            <a:normAutofit/>
          </a:bodyPr>
          <a:lstStyle/>
          <a:p>
            <a:pPr marL="0" indent="0">
              <a:buNone/>
            </a:pPr>
            <a:endParaRPr lang="en-US" dirty="0">
              <a:latin typeface="Arial" pitchFamily="34" charset="0"/>
              <a:cs typeface="Arial" pitchFamily="34" charset="0"/>
            </a:endParaRPr>
          </a:p>
          <a:p>
            <a:r>
              <a:rPr lang="en-US" sz="2800" dirty="0">
                <a:latin typeface="Arial" pitchFamily="34" charset="0"/>
                <a:cs typeface="Arial" pitchFamily="34" charset="0"/>
              </a:rPr>
              <a:t>Identify potential environmental impacts resulting from winter maintenance activities.</a:t>
            </a:r>
          </a:p>
          <a:p>
            <a:r>
              <a:rPr lang="en-US" sz="2800" dirty="0">
                <a:latin typeface="Arial" pitchFamily="34" charset="0"/>
                <a:cs typeface="Arial" pitchFamily="34" charset="0"/>
              </a:rPr>
              <a:t>Illustrate the need for continued pursuit of best practices.</a:t>
            </a:r>
          </a:p>
          <a:p>
            <a:pPr marL="0" indent="0">
              <a:buNone/>
            </a:pPr>
            <a:endParaRPr lang="en-US" sz="2800" dirty="0"/>
          </a:p>
        </p:txBody>
      </p:sp>
      <p:sp>
        <p:nvSpPr>
          <p:cNvPr id="2" name="TextBox 1"/>
          <p:cNvSpPr txBox="1"/>
          <p:nvPr/>
        </p:nvSpPr>
        <p:spPr>
          <a:xfrm>
            <a:off x="0" y="304800"/>
            <a:ext cx="5943600" cy="861774"/>
          </a:xfrm>
          <a:prstGeom prst="rect">
            <a:avLst/>
          </a:prstGeom>
          <a:noFill/>
        </p:spPr>
        <p:txBody>
          <a:bodyPr wrap="square" rtlCol="0">
            <a:spAutoFit/>
          </a:bodyPr>
          <a:lstStyle/>
          <a:p>
            <a:r>
              <a:rPr lang="en-US" sz="3200" dirty="0">
                <a:solidFill>
                  <a:schemeClr val="bg1"/>
                </a:solidFill>
                <a:latin typeface="Tw Cen MT Condensed Extra Bold" pitchFamily="34" charset="0"/>
                <a:cs typeface="Arial" pitchFamily="34" charset="0"/>
              </a:rPr>
              <a:t>This training module will:</a:t>
            </a:r>
            <a:endParaRPr lang="en-US" sz="4000" dirty="0">
              <a:solidFill>
                <a:schemeClr val="bg1"/>
              </a:solidFill>
              <a:latin typeface="Tw Cen MT Condensed Extra Bold" pitchFamily="34" charset="0"/>
              <a:cs typeface="Arial" pitchFamily="34" charset="0"/>
            </a:endParaRPr>
          </a:p>
          <a:p>
            <a:endParaRPr lang="en-US" dirty="0"/>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38058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5666</TotalTime>
  <Words>7291</Words>
  <Application>Microsoft Office PowerPoint</Application>
  <PresentationFormat>On-screen Show (4:3)</PresentationFormat>
  <Paragraphs>938</Paragraphs>
  <Slides>82</Slides>
  <Notes>80</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Arial Unicode MS</vt:lpstr>
      <vt:lpstr>ＭＳ Ｐゴシック</vt:lpstr>
      <vt:lpstr>ＭＳ Ｐゴシック</vt:lpstr>
      <vt:lpstr>Arial</vt:lpstr>
      <vt:lpstr>Calibri</vt:lpstr>
      <vt:lpstr>Times New Roman</vt:lpstr>
      <vt:lpstr>Tw Cen MT</vt:lpstr>
      <vt:lpstr>Tw Cen MT Condensed Extra Bold</vt:lpstr>
      <vt:lpstr>Wingdings 2</vt:lpstr>
      <vt:lpstr>Office Theme</vt:lpstr>
      <vt:lpstr>Module 14:  Snow and Ice Control Agents and the Environment</vt:lpstr>
      <vt:lpstr>PowerPoint Presentation</vt:lpstr>
      <vt:lpstr>PowerPoint Presentation</vt:lpstr>
      <vt:lpstr>PowerPoint Presentation</vt:lpstr>
      <vt:lpstr>PowerPoint Presentation</vt:lpstr>
      <vt:lpstr>Module 14:  Snow and Ice Control Agents and the Environment</vt:lpstr>
      <vt:lpstr>FACILITATOR NOTES (do not show during class)</vt:lpstr>
      <vt:lpstr>This module will contain these topics:</vt:lpstr>
      <vt:lpstr>PowerPoint Presentation</vt:lpstr>
      <vt:lpstr>PowerPoint Presentation</vt:lpstr>
      <vt:lpstr>Salt and water </vt:lpstr>
      <vt:lpstr>Salt is sodium chloride (NaCl)</vt:lpstr>
      <vt:lpstr>We are more worried about the chloride</vt:lpstr>
      <vt:lpstr>Test Question</vt:lpstr>
      <vt:lpstr>Test Question</vt:lpstr>
      <vt:lpstr>Chloride doesn’t go away</vt:lpstr>
      <vt:lpstr>Test Question</vt:lpstr>
      <vt:lpstr>Test Question</vt:lpstr>
      <vt:lpstr>Saltwater is heavier than freshwater and may  form a saltwater layer at the lake bottom.</vt:lpstr>
      <vt:lpstr>Water and chloride move around</vt:lpstr>
      <vt:lpstr>Test Question</vt:lpstr>
      <vt:lpstr>Test Question</vt:lpstr>
      <vt:lpstr>US chloride standard for drinking and surface water</vt:lpstr>
      <vt:lpstr>230 mg/L is about the same as:</vt:lpstr>
      <vt:lpstr>Test Question</vt:lpstr>
      <vt:lpstr>Test Question</vt:lpstr>
      <vt:lpstr>How many teaspoons of salt  in a 10 yard load?</vt:lpstr>
      <vt:lpstr>Proper salt storage is important</vt:lpstr>
      <vt:lpstr>PowerPoint Presentation</vt:lpstr>
      <vt:lpstr>Chloride trends in ground water</vt:lpstr>
      <vt:lpstr>Salt and aquatic life </vt:lpstr>
      <vt:lpstr>Chloride can be toxic to aquatic life</vt:lpstr>
      <vt:lpstr>Chloride can be toxic other species </vt:lpstr>
      <vt:lpstr>Test Question</vt:lpstr>
      <vt:lpstr>Test Question</vt:lpstr>
      <vt:lpstr>Salt and soil</vt:lpstr>
      <vt:lpstr>Salt and vegetation</vt:lpstr>
      <vt:lpstr>Test Question</vt:lpstr>
      <vt:lpstr>Test Question</vt:lpstr>
      <vt:lpstr>Salt spray injures trees</vt:lpstr>
      <vt:lpstr>Witches’ brooming</vt:lpstr>
      <vt:lpstr>Needle burn</vt:lpstr>
      <vt:lpstr>What story does this picture tell?</vt:lpstr>
      <vt:lpstr>Test Question</vt:lpstr>
      <vt:lpstr>Test Question</vt:lpstr>
      <vt:lpstr>Crops</vt:lpstr>
      <vt:lpstr>What to do about salt?</vt:lpstr>
      <vt:lpstr>Test Question</vt:lpstr>
      <vt:lpstr>Test Question</vt:lpstr>
      <vt:lpstr>Organics and the environment</vt:lpstr>
      <vt:lpstr>PowerPoint Presentation</vt:lpstr>
      <vt:lpstr>PowerPoint Presentation</vt:lpstr>
      <vt:lpstr>Test Question</vt:lpstr>
      <vt:lpstr>Test Question</vt:lpstr>
      <vt:lpstr>Extra phosphorus (P) greens up our lakes</vt:lpstr>
      <vt:lpstr>Abrasives and the environment</vt:lpstr>
      <vt:lpstr>What’s the problem with sand? </vt:lpstr>
      <vt:lpstr>PowerPoint Presentation</vt:lpstr>
      <vt:lpstr>PowerPoint Presentation</vt:lpstr>
      <vt:lpstr>PowerPoint Presentation</vt:lpstr>
      <vt:lpstr>PowerPoint Presentation</vt:lpstr>
      <vt:lpstr>PowerPoint Presentation</vt:lpstr>
      <vt:lpstr>Test Question</vt:lpstr>
      <vt:lpstr>Test Question</vt:lpstr>
      <vt:lpstr>PowerPoint Presentation</vt:lpstr>
      <vt:lpstr>Test Question</vt:lpstr>
      <vt:lpstr>Test Question</vt:lpstr>
      <vt:lpstr>PowerPoint Presentation</vt:lpstr>
      <vt:lpstr>Keep it in perspective: salt &amp; sand</vt:lpstr>
      <vt:lpstr>Keep it in perspective: salt &amp; sand</vt:lpstr>
      <vt:lpstr>Importance of Record Keeping</vt:lpstr>
      <vt:lpstr>Recording Material Use</vt:lpstr>
      <vt:lpstr>Check Records and Verify Total Materials Used</vt:lpstr>
      <vt:lpstr>Using any of these products is a privilege </vt:lpstr>
      <vt:lpstr>Test Question</vt:lpstr>
      <vt:lpstr>Test Question</vt:lpstr>
      <vt:lpstr>Be BOLD and BRAVE in winter maintenance</vt:lpstr>
      <vt:lpstr>The 17 other training modules will provide you with many ideas on how we can reduce impacts to the environment.</vt:lpstr>
      <vt:lpstr>Acknowledgements </vt:lpstr>
      <vt:lpstr>PowerPoint Presentation</vt:lpstr>
      <vt:lpstr>Thank you for your good work!</vt:lpstr>
      <vt:lpstr>Additional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302</cp:revision>
  <dcterms:created xsi:type="dcterms:W3CDTF">2012-11-22T11:43:17Z</dcterms:created>
  <dcterms:modified xsi:type="dcterms:W3CDTF">2017-08-09T15:05:00Z</dcterms:modified>
</cp:coreProperties>
</file>