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610" r:id="rId2"/>
    <p:sldId id="611" r:id="rId3"/>
    <p:sldId id="618" r:id="rId4"/>
    <p:sldId id="613" r:id="rId5"/>
    <p:sldId id="617" r:id="rId6"/>
    <p:sldId id="615" r:id="rId7"/>
    <p:sldId id="616" r:id="rId8"/>
    <p:sldId id="549" r:id="rId9"/>
    <p:sldId id="550" r:id="rId10"/>
    <p:sldId id="551" r:id="rId11"/>
    <p:sldId id="588" r:id="rId12"/>
    <p:sldId id="598" r:id="rId13"/>
    <p:sldId id="552" r:id="rId14"/>
    <p:sldId id="553" r:id="rId15"/>
    <p:sldId id="554" r:id="rId16"/>
    <p:sldId id="555" r:id="rId17"/>
    <p:sldId id="556" r:id="rId18"/>
    <p:sldId id="557" r:id="rId19"/>
    <p:sldId id="589" r:id="rId20"/>
    <p:sldId id="599" r:id="rId21"/>
    <p:sldId id="558" r:id="rId22"/>
    <p:sldId id="559" r:id="rId23"/>
    <p:sldId id="600" r:id="rId24"/>
    <p:sldId id="601" r:id="rId25"/>
    <p:sldId id="560" r:id="rId26"/>
    <p:sldId id="561" r:id="rId27"/>
    <p:sldId id="562" r:id="rId28"/>
    <p:sldId id="563" r:id="rId29"/>
    <p:sldId id="564" r:id="rId30"/>
    <p:sldId id="565" r:id="rId31"/>
    <p:sldId id="566" r:id="rId32"/>
    <p:sldId id="567" r:id="rId33"/>
    <p:sldId id="590" r:id="rId34"/>
    <p:sldId id="602" r:id="rId35"/>
    <p:sldId id="568" r:id="rId36"/>
    <p:sldId id="591" r:id="rId37"/>
    <p:sldId id="603" r:id="rId38"/>
    <p:sldId id="569" r:id="rId39"/>
    <p:sldId id="570" r:id="rId40"/>
    <p:sldId id="571" r:id="rId41"/>
    <p:sldId id="592" r:id="rId42"/>
    <p:sldId id="604" r:id="rId43"/>
    <p:sldId id="572" r:id="rId44"/>
    <p:sldId id="573" r:id="rId45"/>
    <p:sldId id="593" r:id="rId46"/>
    <p:sldId id="605" r:id="rId47"/>
    <p:sldId id="574" r:id="rId48"/>
    <p:sldId id="575" r:id="rId49"/>
    <p:sldId id="576" r:id="rId50"/>
    <p:sldId id="577" r:id="rId51"/>
    <p:sldId id="578" r:id="rId52"/>
    <p:sldId id="594" r:id="rId53"/>
    <p:sldId id="606" r:id="rId54"/>
    <p:sldId id="579" r:id="rId55"/>
    <p:sldId id="595" r:id="rId56"/>
    <p:sldId id="607" r:id="rId57"/>
    <p:sldId id="580" r:id="rId58"/>
    <p:sldId id="596" r:id="rId59"/>
    <p:sldId id="608" r:id="rId60"/>
    <p:sldId id="581" r:id="rId61"/>
    <p:sldId id="582" r:id="rId62"/>
    <p:sldId id="597" r:id="rId63"/>
    <p:sldId id="609" r:id="rId64"/>
    <p:sldId id="621" r:id="rId65"/>
    <p:sldId id="622" r:id="rId66"/>
    <p:sldId id="583" r:id="rId67"/>
    <p:sldId id="584" r:id="rId68"/>
    <p:sldId id="587" r:id="rId69"/>
    <p:sldId id="527" r:id="rId70"/>
    <p:sldId id="528" r:id="rId71"/>
    <p:sldId id="529"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9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3" autoAdjust="0"/>
    <p:restoredTop sz="85449" autoAdjust="0"/>
  </p:normalViewPr>
  <p:slideViewPr>
    <p:cSldViewPr>
      <p:cViewPr varScale="1">
        <p:scale>
          <a:sx n="66" d="100"/>
          <a:sy n="66" d="100"/>
        </p:scale>
        <p:origin x="1434" y="72"/>
      </p:cViewPr>
      <p:guideLst>
        <p:guide orient="horz" pos="2160"/>
        <p:guide pos="2880"/>
      </p:guideLst>
    </p:cSldViewPr>
  </p:slideViewPr>
  <p:outlineViewPr>
    <p:cViewPr>
      <p:scale>
        <a:sx n="33" d="100"/>
        <a:sy n="33" d="100"/>
      </p:scale>
      <p:origin x="0" y="25925"/>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9EC9CE-834C-4FB6-99F3-B81BA3658A63}" type="datetimeFigureOut">
              <a:rPr lang="en-US" smtClean="0"/>
              <a:pPr/>
              <a:t>8/9/2017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86080C-B8D8-4723-AE4C-278F16E645B8}" type="slidenum">
              <a:rPr lang="en-US" smtClean="0"/>
              <a:pPr/>
              <a:t>‹#›</a:t>
            </a:fld>
            <a:endParaRPr lang="en-US"/>
          </a:p>
        </p:txBody>
      </p:sp>
    </p:spTree>
    <p:extLst>
      <p:ext uri="{BB962C8B-B14F-4D97-AF65-F5344CB8AC3E}">
        <p14:creationId xmlns:p14="http://schemas.microsoft.com/office/powerpoint/2010/main" val="3522707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clearroads.org/wp-content/uploads/MDDOT_Snow-College-Part-1_slides_9-12.pptx"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clearroads.org/wp-content/uploads/PennDOT_Snow-Academy-Part-4_slides_11-16.pptx"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clearroads.org/wp-content/uploads/IowaDOT_New-Operator-Snow-and-Ice-Training_Slides_25-27.pptx"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clearroads.org/wp-content/uploads/9-SPOT-Ripley_Backing.ppt"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a:t>
            </a:fld>
            <a:endParaRPr lang="en-US"/>
          </a:p>
        </p:txBody>
      </p:sp>
    </p:spTree>
    <p:extLst>
      <p:ext uri="{BB962C8B-B14F-4D97-AF65-F5344CB8AC3E}">
        <p14:creationId xmlns:p14="http://schemas.microsoft.com/office/powerpoint/2010/main" val="4072254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Note to presenters:  you</a:t>
            </a:r>
            <a:r>
              <a:rPr lang="en-US" baseline="0" dirty="0"/>
              <a:t> may choose to hide this slide.</a:t>
            </a:r>
          </a:p>
          <a:p>
            <a:pPr>
              <a:buNone/>
            </a:pPr>
            <a:endParaRPr lang="en-US" sz="1200" dirty="0"/>
          </a:p>
          <a:p>
            <a:pPr>
              <a:buNone/>
            </a:pPr>
            <a:r>
              <a:rPr lang="en-US" sz="1200" dirty="0"/>
              <a:t>Test question</a:t>
            </a:r>
          </a:p>
          <a:p>
            <a:pPr>
              <a:buNone/>
            </a:pPr>
            <a:endParaRPr lang="en-US" sz="1200" dirty="0"/>
          </a:p>
          <a:p>
            <a:pPr>
              <a:buNone/>
            </a:pPr>
            <a:r>
              <a:rPr lang="en-US" sz="1200" dirty="0"/>
              <a:t>What is one of the most dangerous maneuvers in the yard?</a:t>
            </a:r>
          </a:p>
          <a:p>
            <a:pPr>
              <a:buNone/>
            </a:pPr>
            <a:endParaRPr lang="en-US" sz="1200" dirty="0"/>
          </a:p>
          <a:p>
            <a:pPr marL="742950" indent="-742950">
              <a:buFont typeface="+mj-lt"/>
              <a:buAutoNum type="alphaUcPeriod"/>
            </a:pPr>
            <a:r>
              <a:rPr lang="en-US" sz="1200" dirty="0"/>
              <a:t>Driving forward</a:t>
            </a:r>
          </a:p>
          <a:p>
            <a:pPr marL="742950" indent="-742950">
              <a:buFont typeface="+mj-lt"/>
              <a:buAutoNum type="alphaUcPeriod"/>
            </a:pPr>
            <a:r>
              <a:rPr lang="en-US" sz="1200" dirty="0"/>
              <a:t>Backing up</a:t>
            </a:r>
          </a:p>
          <a:p>
            <a:pPr marL="742950" indent="-742950">
              <a:buFont typeface="+mj-lt"/>
              <a:buAutoNum type="alphaUcPeriod"/>
            </a:pPr>
            <a:r>
              <a:rPr lang="en-US" sz="1200" dirty="0"/>
              <a:t>Loading salt</a:t>
            </a:r>
          </a:p>
          <a:p>
            <a:pPr marL="742950" indent="-742950">
              <a:buFont typeface="+mj-lt"/>
              <a:buAutoNum type="alphaUcPeriod"/>
            </a:pPr>
            <a:r>
              <a:rPr lang="en-US" sz="1200" dirty="0"/>
              <a:t>Washing trucks</a:t>
            </a:r>
          </a:p>
          <a:p>
            <a:endParaRPr lang="en-US" dirty="0"/>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11</a:t>
            </a:fld>
            <a:endParaRPr lang="en-US"/>
          </a:p>
        </p:txBody>
      </p:sp>
    </p:spTree>
    <p:extLst>
      <p:ext uri="{BB962C8B-B14F-4D97-AF65-F5344CB8AC3E}">
        <p14:creationId xmlns:p14="http://schemas.microsoft.com/office/powerpoint/2010/main" val="2262062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Note to presenters:  you</a:t>
            </a:r>
            <a:r>
              <a:rPr lang="en-US" baseline="0" dirty="0"/>
              <a:t> may choose to hide this slide.</a:t>
            </a:r>
          </a:p>
          <a:p>
            <a:pPr>
              <a:buNone/>
            </a:pPr>
            <a:endParaRPr lang="en-US" sz="1200" dirty="0"/>
          </a:p>
          <a:p>
            <a:pPr>
              <a:buNone/>
            </a:pPr>
            <a:r>
              <a:rPr lang="en-US" sz="1200" dirty="0"/>
              <a:t>Test question</a:t>
            </a:r>
          </a:p>
          <a:p>
            <a:pPr>
              <a:buNone/>
            </a:pPr>
            <a:endParaRPr lang="en-US" sz="1200" dirty="0"/>
          </a:p>
          <a:p>
            <a:pPr>
              <a:buNone/>
            </a:pPr>
            <a:r>
              <a:rPr lang="en-US" sz="1200" dirty="0"/>
              <a:t>What is one of the most dangerous maneuvers in the yard?</a:t>
            </a:r>
          </a:p>
          <a:p>
            <a:pPr>
              <a:buNone/>
            </a:pPr>
            <a:endParaRPr lang="en-US" sz="1200" dirty="0"/>
          </a:p>
          <a:p>
            <a:pPr marL="742950" indent="-742950">
              <a:buFont typeface="+mj-lt"/>
              <a:buAutoNum type="alphaUcPeriod"/>
            </a:pPr>
            <a:r>
              <a:rPr lang="en-US" sz="1200" dirty="0"/>
              <a:t>Driving forward (no)</a:t>
            </a:r>
          </a:p>
          <a:p>
            <a:pPr marL="742950" indent="-742950">
              <a:buFont typeface="+mj-lt"/>
              <a:buAutoNum type="alphaUcPeriod"/>
            </a:pPr>
            <a:r>
              <a:rPr lang="en-US" sz="1200" dirty="0"/>
              <a:t>Backing up (yes)</a:t>
            </a:r>
          </a:p>
          <a:p>
            <a:pPr marL="742950" indent="-742950">
              <a:buFont typeface="+mj-lt"/>
              <a:buAutoNum type="alphaUcPeriod"/>
            </a:pPr>
            <a:r>
              <a:rPr lang="en-US" sz="1200" dirty="0"/>
              <a:t>Loading salt (no)</a:t>
            </a:r>
          </a:p>
          <a:p>
            <a:pPr marL="742950" indent="-742950">
              <a:buFont typeface="+mj-lt"/>
              <a:buAutoNum type="alphaUcPeriod"/>
            </a:pPr>
            <a:r>
              <a:rPr lang="en-US" sz="1200" dirty="0"/>
              <a:t>Washing trucks (no)</a:t>
            </a:r>
          </a:p>
          <a:p>
            <a:endParaRPr lang="en-US" dirty="0"/>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12</a:t>
            </a:fld>
            <a:endParaRPr lang="en-US"/>
          </a:p>
        </p:txBody>
      </p:sp>
    </p:spTree>
    <p:extLst>
      <p:ext uri="{BB962C8B-B14F-4D97-AF65-F5344CB8AC3E}">
        <p14:creationId xmlns:p14="http://schemas.microsoft.com/office/powerpoint/2010/main" val="2420128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Walking around your truck prior</a:t>
            </a:r>
            <a:r>
              <a:rPr lang="en-US" baseline="0" dirty="0"/>
              <a:t> to moving it is the only way to ensure there are no unseen obstacles in your way.  This should be done every time you move your truck, especially when you are planning on backing up.  </a:t>
            </a: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13</a:t>
            </a:fld>
            <a:endParaRPr lang="en-US"/>
          </a:p>
        </p:txBody>
      </p:sp>
    </p:spTree>
    <p:extLst>
      <p:ext uri="{BB962C8B-B14F-4D97-AF65-F5344CB8AC3E}">
        <p14:creationId xmlns:p14="http://schemas.microsoft.com/office/powerpoint/2010/main" val="551245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back end of your truck may</a:t>
            </a:r>
            <a:r>
              <a:rPr lang="en-US" baseline="0" dirty="0"/>
              <a:t> have a variety of equipment attached to it or be in various states of open/close, up/down.   Before backing up with your truck, take the time to walk behind it and confirm there are no obstacles in the way.  The time it takes to do this is worth the time it would take to fix a new problem we might cause.</a:t>
            </a:r>
          </a:p>
          <a:p>
            <a:endParaRPr lang="en-US" baseline="0" dirty="0"/>
          </a:p>
          <a:p>
            <a:r>
              <a:rPr lang="en-US" baseline="0" dirty="0"/>
              <a:t>Photo credit: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14</a:t>
            </a:fld>
            <a:endParaRPr lang="en-US"/>
          </a:p>
        </p:txBody>
      </p:sp>
    </p:spTree>
    <p:extLst>
      <p:ext uri="{BB962C8B-B14F-4D97-AF65-F5344CB8AC3E}">
        <p14:creationId xmlns:p14="http://schemas.microsoft.com/office/powerpoint/2010/main" val="610705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body" idx="1"/>
          </p:nvPr>
        </p:nvSpPr>
        <p:spPr>
          <a:xfrm>
            <a:off x="914400" y="4343992"/>
            <a:ext cx="5029200" cy="4113616"/>
          </a:xfrm>
          <a:noFill/>
          <a:ln/>
        </p:spPr>
        <p:txBody>
          <a:bodyPr lIns="90483" tIns="44447" rIns="90483" bIns="44447"/>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Photo credit: CDOT</a:t>
            </a:r>
            <a:endParaRPr lang="en-US" dirty="0"/>
          </a:p>
        </p:txBody>
      </p:sp>
      <p:sp>
        <p:nvSpPr>
          <p:cNvPr id="135171" name="Rectangle 3"/>
          <p:cNvSpPr>
            <a:spLocks noGrp="1" noRot="1" noChangeAspect="1" noChangeArrowheads="1" noTextEdit="1"/>
          </p:cNvSpPr>
          <p:nvPr>
            <p:ph type="sldImg"/>
          </p:nvPr>
        </p:nvSpPr>
        <p:spPr>
          <a:xfrm>
            <a:off x="1131888" y="247650"/>
            <a:ext cx="4567237" cy="3425825"/>
          </a:xfrm>
          <a:ln w="12700" cap="flat">
            <a:solidFill>
              <a:schemeClr val="tx1"/>
            </a:solidFill>
          </a:ln>
        </p:spPr>
      </p:sp>
    </p:spTree>
    <p:extLst>
      <p:ext uri="{BB962C8B-B14F-4D97-AF65-F5344CB8AC3E}">
        <p14:creationId xmlns:p14="http://schemas.microsoft.com/office/powerpoint/2010/main" val="3418760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a:t>
            </a:r>
            <a:r>
              <a:rPr lang="en-US" baseline="0" dirty="0"/>
              <a:t> your time and use caution when filling the box.  The tanks are susceptible to being damaged by the loader.  </a:t>
            </a:r>
          </a:p>
          <a:p>
            <a:endParaRPr lang="en-US" baseline="0" dirty="0"/>
          </a:p>
          <a:p>
            <a:r>
              <a:rPr lang="en-US" baseline="0" dirty="0"/>
              <a:t>Photo credit: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16</a:t>
            </a:fld>
            <a:endParaRPr lang="en-US"/>
          </a:p>
        </p:txBody>
      </p:sp>
    </p:spTree>
    <p:extLst>
      <p:ext uri="{BB962C8B-B14F-4D97-AF65-F5344CB8AC3E}">
        <p14:creationId xmlns:p14="http://schemas.microsoft.com/office/powerpoint/2010/main" val="610705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stockpile safety guidance, put it here.  Otherwise, use this slide as it is.</a:t>
            </a:r>
            <a:r>
              <a:rPr lang="en-US" baseline="0" dirty="0"/>
              <a:t> </a:t>
            </a:r>
            <a:r>
              <a:rPr lang="en-US" dirty="0"/>
              <a:t> Below</a:t>
            </a:r>
            <a:r>
              <a:rPr lang="en-US" baseline="0" dirty="0"/>
              <a:t> is the salt institute’s guidance, which has more detail than the slide.  It would be helpful for the instructor to read through that as well. </a:t>
            </a:r>
            <a:endParaRPr lang="en-US" dirty="0"/>
          </a:p>
          <a:p>
            <a:endParaRPr lang="en-US" dirty="0"/>
          </a:p>
          <a:p>
            <a:r>
              <a:rPr lang="en-US" dirty="0"/>
              <a:t>Source: Salt institute http://www.saltinstitute.org/wp-content/uploads/2013/09/Salt-Storage-Handbook-2015.pdf</a:t>
            </a:r>
          </a:p>
          <a:p>
            <a:endParaRPr lang="en-US" dirty="0"/>
          </a:p>
          <a:p>
            <a:r>
              <a:rPr lang="en-US" dirty="0"/>
              <a:t>“Never approach the vertical face of a stockpile on foot or in a vehicle closer than the vertical dimension of the pile; it might collapse and cover you in an avalanche.  </a:t>
            </a:r>
          </a:p>
          <a:p>
            <a:r>
              <a:rPr lang="en-US" dirty="0"/>
              <a:t>Never park next to a stockpile or next to equipment working a stockpile. </a:t>
            </a:r>
          </a:p>
          <a:p>
            <a:r>
              <a:rPr lang="en-US" dirty="0"/>
              <a:t>Never position yourself between the face of a stockpile and an immovable object (such as a loader or other vehicle). </a:t>
            </a:r>
          </a:p>
          <a:p>
            <a:r>
              <a:rPr lang="en-US" dirty="0"/>
              <a:t>When working on top of a stockpile, never approach the crest closer than 15 feet. </a:t>
            </a:r>
          </a:p>
          <a:p>
            <a:r>
              <a:rPr lang="en-US" dirty="0"/>
              <a:t>Always ensure that you have proper footing when accessing the top of a stockpile, and always be alert for sinkholes or other openings in the surface of the pile.”</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itchFamily="34" charset="0"/>
                <a:cs typeface="Arial" pitchFamily="34" charset="0"/>
              </a:rPr>
              <a:t>Note to presenters:  Review your safety procedures for working near stockpiles.  Delete this yellow box before making presentation.</a:t>
            </a:r>
          </a:p>
          <a:p>
            <a:endParaRPr lang="en-US" dirty="0"/>
          </a:p>
          <a:p>
            <a:r>
              <a:rPr lang="en-US" dirty="0"/>
              <a:t>Photo credit:  Fortin Consulting</a:t>
            </a:r>
            <a:r>
              <a:rPr lang="en-US" baseline="0" dirty="0"/>
              <a:t> Inc.</a:t>
            </a:r>
            <a:r>
              <a:rPr lang="en-US" dirty="0"/>
              <a:t> </a:t>
            </a:r>
          </a:p>
        </p:txBody>
      </p:sp>
      <p:sp>
        <p:nvSpPr>
          <p:cNvPr id="4" name="Slide Number Placeholder 3"/>
          <p:cNvSpPr>
            <a:spLocks noGrp="1"/>
          </p:cNvSpPr>
          <p:nvPr>
            <p:ph type="sldNum" sz="quarter" idx="10"/>
          </p:nvPr>
        </p:nvSpPr>
        <p:spPr/>
        <p:txBody>
          <a:bodyPr/>
          <a:lstStyle/>
          <a:p>
            <a:fld id="{B0BDD7F5-3A46-4ED7-A0C5-90FD845D0BE5}" type="slidenum">
              <a:rPr lang="en-US" smtClean="0"/>
              <a:pPr/>
              <a:t>17</a:t>
            </a:fld>
            <a:endParaRPr lang="en-US"/>
          </a:p>
        </p:txBody>
      </p:sp>
    </p:spTree>
    <p:extLst>
      <p:ext uri="{BB962C8B-B14F-4D97-AF65-F5344CB8AC3E}">
        <p14:creationId xmlns:p14="http://schemas.microsoft.com/office/powerpoint/2010/main" val="610705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 other ways</a:t>
            </a:r>
            <a:r>
              <a:rPr lang="en-US" baseline="0" dirty="0"/>
              <a:t> to get your work done besides walking on the top of a stockpile.  It is dangerous. </a:t>
            </a:r>
          </a:p>
          <a:p>
            <a:endParaRPr lang="en-US" baseline="0" dirty="0"/>
          </a:p>
          <a:p>
            <a:r>
              <a:rPr lang="en-US" baseline="0" dirty="0"/>
              <a:t>Photo credit:  City of Beloit</a:t>
            </a:r>
          </a:p>
        </p:txBody>
      </p:sp>
      <p:sp>
        <p:nvSpPr>
          <p:cNvPr id="4" name="Slide Number Placeholder 3"/>
          <p:cNvSpPr>
            <a:spLocks noGrp="1"/>
          </p:cNvSpPr>
          <p:nvPr>
            <p:ph type="sldNum" sz="quarter" idx="10"/>
          </p:nvPr>
        </p:nvSpPr>
        <p:spPr/>
        <p:txBody>
          <a:bodyPr/>
          <a:lstStyle/>
          <a:p>
            <a:fld id="{B0BDD7F5-3A46-4ED7-A0C5-90FD845D0BE5}" type="slidenum">
              <a:rPr lang="en-US" smtClean="0"/>
              <a:pPr/>
              <a:t>18</a:t>
            </a:fld>
            <a:endParaRPr lang="en-US"/>
          </a:p>
        </p:txBody>
      </p:sp>
    </p:spTree>
    <p:extLst>
      <p:ext uri="{BB962C8B-B14F-4D97-AF65-F5344CB8AC3E}">
        <p14:creationId xmlns:p14="http://schemas.microsoft.com/office/powerpoint/2010/main" val="610705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Note to presenters:  you</a:t>
            </a:r>
            <a:r>
              <a:rPr lang="en-US" baseline="0" dirty="0"/>
              <a:t> may choose to hide this slide.</a:t>
            </a:r>
          </a:p>
          <a:p>
            <a:pPr>
              <a:buNone/>
            </a:pPr>
            <a:endParaRPr lang="en-US" sz="1200" dirty="0"/>
          </a:p>
          <a:p>
            <a:pPr>
              <a:buNone/>
            </a:pPr>
            <a:r>
              <a:rPr lang="en-US" sz="1200" dirty="0"/>
              <a:t>Test question</a:t>
            </a:r>
          </a:p>
          <a:p>
            <a:endParaRPr lang="en-US" baseline="0" dirty="0"/>
          </a:p>
          <a:p>
            <a:r>
              <a:rPr lang="en-US" baseline="0" dirty="0"/>
              <a:t>Are salt stockpiles safe to walk on?</a:t>
            </a:r>
          </a:p>
          <a:p>
            <a:pPr marL="228600" indent="-228600">
              <a:buAutoNum type="arabicPeriod"/>
            </a:pPr>
            <a:endParaRPr lang="en-US" baseline="0" dirty="0"/>
          </a:p>
          <a:p>
            <a:pPr marL="228600" indent="-228600">
              <a:buAutoNum type="arabicPeriod"/>
            </a:pPr>
            <a:r>
              <a:rPr lang="en-US" baseline="0" dirty="0"/>
              <a:t>Yes – no</a:t>
            </a:r>
          </a:p>
          <a:p>
            <a:pPr marL="228600" indent="-228600">
              <a:buAutoNum type="arabicPeriod"/>
            </a:pPr>
            <a:r>
              <a:rPr lang="en-US" baseline="0" dirty="0"/>
              <a:t>No - yes</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19</a:t>
            </a:fld>
            <a:endParaRPr lang="en-US"/>
          </a:p>
        </p:txBody>
      </p:sp>
    </p:spTree>
    <p:extLst>
      <p:ext uri="{BB962C8B-B14F-4D97-AF65-F5344CB8AC3E}">
        <p14:creationId xmlns:p14="http://schemas.microsoft.com/office/powerpoint/2010/main" val="3109064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Note to presenters:  you</a:t>
            </a:r>
            <a:r>
              <a:rPr lang="en-US" baseline="0" dirty="0"/>
              <a:t> may choose to hide this slide.</a:t>
            </a:r>
          </a:p>
          <a:p>
            <a:pPr>
              <a:buNone/>
            </a:pPr>
            <a:endParaRPr lang="en-US" sz="1200" dirty="0"/>
          </a:p>
          <a:p>
            <a:pPr>
              <a:buNone/>
            </a:pPr>
            <a:r>
              <a:rPr lang="en-US" sz="1200" dirty="0"/>
              <a:t>Test question</a:t>
            </a:r>
          </a:p>
          <a:p>
            <a:endParaRPr lang="en-US" baseline="0" dirty="0"/>
          </a:p>
          <a:p>
            <a:r>
              <a:rPr lang="en-US" baseline="0" dirty="0"/>
              <a:t>Are salt stockpiles safe to walk on?</a:t>
            </a:r>
          </a:p>
          <a:p>
            <a:pPr marL="228600" indent="-228600">
              <a:buAutoNum type="arabicPeriod"/>
            </a:pPr>
            <a:endParaRPr lang="en-US" baseline="0" dirty="0"/>
          </a:p>
          <a:p>
            <a:pPr marL="228600" indent="-228600">
              <a:buAutoNum type="arabicPeriod"/>
            </a:pPr>
            <a:r>
              <a:rPr lang="en-US" baseline="0" dirty="0"/>
              <a:t>Yes – no</a:t>
            </a:r>
          </a:p>
          <a:p>
            <a:pPr marL="228600" indent="-228600">
              <a:buAutoNum type="arabicPeriod"/>
            </a:pPr>
            <a:r>
              <a:rPr lang="en-US" baseline="0" dirty="0"/>
              <a:t>No - yes</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20</a:t>
            </a:fld>
            <a:endParaRPr lang="en-US"/>
          </a:p>
        </p:txBody>
      </p:sp>
    </p:spTree>
    <p:extLst>
      <p:ext uri="{BB962C8B-B14F-4D97-AF65-F5344CB8AC3E}">
        <p14:creationId xmlns:p14="http://schemas.microsoft.com/office/powerpoint/2010/main" val="141265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a:t>
            </a:fld>
            <a:endParaRPr lang="en-US"/>
          </a:p>
        </p:txBody>
      </p:sp>
    </p:spTree>
    <p:extLst>
      <p:ext uri="{BB962C8B-B14F-4D97-AF65-F5344CB8AC3E}">
        <p14:creationId xmlns:p14="http://schemas.microsoft.com/office/powerpoint/2010/main" val="29659062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Note to presenters:  Here is a link to a video that shows how sensitive snow accumulating on a roof might be.  Our concern in this training module is not how to clear the snow but to be aware of snow accumulating on the buildings in your work area and stay safe around them. </a:t>
            </a:r>
          </a:p>
          <a:p>
            <a:endParaRPr lang="en-US" baseline="0" dirty="0"/>
          </a:p>
          <a:p>
            <a:r>
              <a:rPr lang="en-US" baseline="0" dirty="0"/>
              <a:t>Click on the link to access the video.  You must have a live internet connection to watch this.  Also, make sure that you have connected an audio cable so that sound is working.  </a:t>
            </a:r>
          </a:p>
          <a:p>
            <a:endParaRPr lang="en-US" baseline="0" dirty="0"/>
          </a:p>
          <a:p>
            <a:r>
              <a:rPr lang="en-US" baseline="0" dirty="0"/>
              <a:t>Link:  http://www.dailymotion.com/video/x2yk8ve</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Photo credit: Washington DOT</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722549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Take your time and use proper technique to enter and exit the cab of your truck. If you take shortcuts, the chances of hurting yourself greatly increase. </a:t>
            </a:r>
          </a:p>
          <a:p>
            <a:endParaRPr lang="en-US" baseline="0" dirty="0"/>
          </a:p>
          <a:p>
            <a:r>
              <a:rPr lang="en-US" baseline="0" dirty="0"/>
              <a:t>Photo credit:  Price County, Wisconsin</a:t>
            </a:r>
          </a:p>
        </p:txBody>
      </p:sp>
      <p:sp>
        <p:nvSpPr>
          <p:cNvPr id="4" name="Slide Number Placeholder 3"/>
          <p:cNvSpPr>
            <a:spLocks noGrp="1"/>
          </p:cNvSpPr>
          <p:nvPr>
            <p:ph type="sldNum" sz="quarter" idx="10"/>
          </p:nvPr>
        </p:nvSpPr>
        <p:spPr/>
        <p:txBody>
          <a:bodyPr/>
          <a:lstStyle/>
          <a:p>
            <a:fld id="{B0BDD7F5-3A46-4ED7-A0C5-90FD845D0BE5}" type="slidenum">
              <a:rPr lang="en-US" smtClean="0"/>
              <a:pPr/>
              <a:t>22</a:t>
            </a:fld>
            <a:endParaRPr lang="en-US"/>
          </a:p>
        </p:txBody>
      </p:sp>
    </p:spTree>
    <p:extLst>
      <p:ext uri="{BB962C8B-B14F-4D97-AF65-F5344CB8AC3E}">
        <p14:creationId xmlns:p14="http://schemas.microsoft.com/office/powerpoint/2010/main" val="1515606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Note to presenters:  you</a:t>
            </a:r>
            <a:r>
              <a:rPr lang="en-US" baseline="0" dirty="0"/>
              <a:t> may choose to hide this slide.</a:t>
            </a:r>
          </a:p>
          <a:p>
            <a:pPr>
              <a:buNone/>
            </a:pPr>
            <a:endParaRPr lang="en-US" sz="1200" dirty="0"/>
          </a:p>
          <a:p>
            <a:r>
              <a:rPr lang="en-US" baseline="0" dirty="0"/>
              <a:t>Test question:</a:t>
            </a:r>
          </a:p>
          <a:p>
            <a:endParaRPr lang="en-US" baseline="0" dirty="0"/>
          </a:p>
          <a:p>
            <a:r>
              <a:rPr lang="en-US" baseline="0" dirty="0"/>
              <a:t>How should you enter and exit the cab of your plow?</a:t>
            </a:r>
          </a:p>
          <a:p>
            <a:pPr marL="228600" indent="-228600">
              <a:buAutoNum type="arabicPeriod"/>
            </a:pPr>
            <a:endParaRPr lang="en-US" baseline="0" dirty="0"/>
          </a:p>
          <a:p>
            <a:pPr marL="228600" indent="-228600">
              <a:buAutoNum type="arabicPeriod"/>
            </a:pPr>
            <a:r>
              <a:rPr lang="en-US" baseline="0" dirty="0"/>
              <a:t>Face the truck and maintain 3 points of contact - yes</a:t>
            </a:r>
          </a:p>
          <a:p>
            <a:pPr marL="228600" indent="-228600">
              <a:buAutoNum type="arabicPeriod"/>
            </a:pPr>
            <a:r>
              <a:rPr lang="en-US" baseline="0" dirty="0"/>
              <a:t>Face away from the truck and maintain 3 points of contact - no</a:t>
            </a:r>
          </a:p>
          <a:p>
            <a:pPr marL="228600" indent="-228600">
              <a:buAutoNum type="arabicPeriod"/>
            </a:pPr>
            <a:r>
              <a:rPr lang="en-US" baseline="0" dirty="0"/>
              <a:t>Climb in and jump out of the truck- no</a:t>
            </a:r>
          </a:p>
          <a:p>
            <a:pPr marL="228600" indent="-228600">
              <a:buAutoNum type="arabicPeriod"/>
            </a:pPr>
            <a:r>
              <a:rPr lang="en-US" baseline="0" dirty="0"/>
              <a:t>Any way that works best for you - no</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23</a:t>
            </a:fld>
            <a:endParaRPr lang="en-US"/>
          </a:p>
        </p:txBody>
      </p:sp>
    </p:spTree>
    <p:extLst>
      <p:ext uri="{BB962C8B-B14F-4D97-AF65-F5344CB8AC3E}">
        <p14:creationId xmlns:p14="http://schemas.microsoft.com/office/powerpoint/2010/main" val="334609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Note to presenters:  you</a:t>
            </a:r>
            <a:r>
              <a:rPr lang="en-US" baseline="0" dirty="0"/>
              <a:t> may choose to hide this slide.</a:t>
            </a:r>
          </a:p>
          <a:p>
            <a:pPr>
              <a:buNone/>
            </a:pPr>
            <a:endParaRPr lang="en-US" sz="1200" dirty="0"/>
          </a:p>
          <a:p>
            <a:r>
              <a:rPr lang="en-US" baseline="0" dirty="0"/>
              <a:t>Test question:</a:t>
            </a:r>
          </a:p>
          <a:p>
            <a:endParaRPr lang="en-US" baseline="0" dirty="0"/>
          </a:p>
          <a:p>
            <a:r>
              <a:rPr lang="en-US" baseline="0" dirty="0"/>
              <a:t>How should you enter and exit the cab of your plow?</a:t>
            </a:r>
          </a:p>
          <a:p>
            <a:pPr marL="228600" indent="-228600">
              <a:buAutoNum type="arabicPeriod"/>
            </a:pPr>
            <a:endParaRPr lang="en-US" baseline="0" dirty="0"/>
          </a:p>
          <a:p>
            <a:pPr marL="228600" indent="-228600">
              <a:buAutoNum type="arabicPeriod"/>
            </a:pPr>
            <a:r>
              <a:rPr lang="en-US" baseline="0" dirty="0"/>
              <a:t>Face the truck and maintain 3 points of contact - yes</a:t>
            </a:r>
          </a:p>
          <a:p>
            <a:pPr marL="228600" indent="-228600">
              <a:buAutoNum type="arabicPeriod"/>
            </a:pPr>
            <a:r>
              <a:rPr lang="en-US" baseline="0" dirty="0"/>
              <a:t>Face away from the truck and maintain 3 points of contact - no</a:t>
            </a:r>
          </a:p>
          <a:p>
            <a:pPr marL="228600" indent="-228600">
              <a:buAutoNum type="arabicPeriod"/>
            </a:pPr>
            <a:r>
              <a:rPr lang="en-US" baseline="0" dirty="0"/>
              <a:t>Climb in and jump out of the truck- no</a:t>
            </a:r>
          </a:p>
          <a:p>
            <a:pPr marL="228600" indent="-228600">
              <a:buAutoNum type="arabicPeriod"/>
            </a:pPr>
            <a:r>
              <a:rPr lang="en-US" baseline="0" dirty="0"/>
              <a:t>Any way that works best for you - no</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24</a:t>
            </a:fld>
            <a:endParaRPr lang="en-US"/>
          </a:p>
        </p:txBody>
      </p:sp>
    </p:spTree>
    <p:extLst>
      <p:ext uri="{BB962C8B-B14F-4D97-AF65-F5344CB8AC3E}">
        <p14:creationId xmlns:p14="http://schemas.microsoft.com/office/powerpoint/2010/main" val="447592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second of three safety</a:t>
            </a:r>
            <a:r>
              <a:rPr lang="en-US" baseline="0" dirty="0"/>
              <a:t> sections:</a:t>
            </a:r>
          </a:p>
          <a:p>
            <a:pPr marL="171450" indent="-171450">
              <a:buFontTx/>
              <a:buChar char="-"/>
            </a:pPr>
            <a:r>
              <a:rPr lang="en-US" baseline="0" dirty="0"/>
              <a:t>Safety in the yard</a:t>
            </a:r>
          </a:p>
          <a:p>
            <a:pPr marL="171450" indent="-171450">
              <a:buFontTx/>
              <a:buChar char="-"/>
            </a:pPr>
            <a:r>
              <a:rPr lang="en-US" baseline="0" dirty="0"/>
              <a:t>Safety on the road</a:t>
            </a:r>
          </a:p>
          <a:p>
            <a:pPr marL="171450" indent="-171450">
              <a:buFontTx/>
              <a:buChar char="-"/>
            </a:pPr>
            <a:r>
              <a:rPr lang="en-US" baseline="0" dirty="0"/>
              <a:t>Personal safety</a:t>
            </a:r>
          </a:p>
          <a:p>
            <a:r>
              <a:rPr lang="en-US" baseline="0" dirty="0"/>
              <a:t>This section is a collection of tips about safe practices while driving winter maintenance equipment. Use the module as it has been developed, and add any other safety concerns or suggestions to meet your needs.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What safety concerns do we have on the road?   </a:t>
            </a:r>
          </a:p>
          <a:p>
            <a:r>
              <a:rPr lang="en-US" baseline="0" dirty="0"/>
              <a:t>To start this training module, we have a few pictures to start discussion about safety on the road.  What areas on the photos have safety concerns associated with them? Use this as a opening class discussion to get people thinking about safety.  </a:t>
            </a: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25</a:t>
            </a:fld>
            <a:endParaRPr lang="en-US"/>
          </a:p>
        </p:txBody>
      </p:sp>
    </p:spTree>
    <p:extLst>
      <p:ext uri="{BB962C8B-B14F-4D97-AF65-F5344CB8AC3E}">
        <p14:creationId xmlns:p14="http://schemas.microsoft.com/office/powerpoint/2010/main" val="40823053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t</a:t>
            </a:r>
            <a:r>
              <a:rPr lang="en-US" dirty="0"/>
              <a:t>his</a:t>
            </a:r>
            <a:r>
              <a:rPr lang="en-US" baseline="0" dirty="0"/>
              <a:t> slide is for plow drivers only.  </a:t>
            </a:r>
            <a:r>
              <a:rPr lang="en-US" dirty="0"/>
              <a:t>If you offer</a:t>
            </a:r>
            <a:r>
              <a:rPr lang="en-US" baseline="0" dirty="0"/>
              <a:t> snow plow simulator training  that covers safety issues, include information about it on this slide.  If this is not available to you, hide this slide.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cs typeface="Arial" pitchFamily="34" charset="0"/>
              </a:rPr>
              <a:t>Additional note to presenters:  enter information about your simulator training or hide this slide.  Delete this yellow box before making the presentation.</a:t>
            </a:r>
          </a:p>
          <a:p>
            <a:endParaRPr lang="en-US" dirty="0"/>
          </a:p>
          <a:p>
            <a:endParaRPr lang="en-US" dirty="0"/>
          </a:p>
          <a:p>
            <a:r>
              <a:rPr lang="en-US" dirty="0"/>
              <a:t> </a:t>
            </a:r>
          </a:p>
        </p:txBody>
      </p:sp>
      <p:sp>
        <p:nvSpPr>
          <p:cNvPr id="4" name="Slide Number Placeholder 3"/>
          <p:cNvSpPr>
            <a:spLocks noGrp="1"/>
          </p:cNvSpPr>
          <p:nvPr>
            <p:ph type="sldNum" sz="quarter" idx="10"/>
          </p:nvPr>
        </p:nvSpPr>
        <p:spPr/>
        <p:txBody>
          <a:bodyPr/>
          <a:lstStyle/>
          <a:p>
            <a:fld id="{B0BDD7F5-3A46-4ED7-A0C5-90FD845D0BE5}" type="slidenum">
              <a:rPr lang="en-US" smtClean="0"/>
              <a:pPr/>
              <a:t>26</a:t>
            </a:fld>
            <a:endParaRPr lang="en-US"/>
          </a:p>
        </p:txBody>
      </p:sp>
    </p:spTree>
    <p:extLst>
      <p:ext uri="{BB962C8B-B14F-4D97-AF65-F5344CB8AC3E}">
        <p14:creationId xmlns:p14="http://schemas.microsoft.com/office/powerpoint/2010/main" val="36840123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presenters:  This slide is for</a:t>
            </a:r>
            <a:r>
              <a:rPr lang="en-US" baseline="0" dirty="0"/>
              <a:t> supervisors only.   </a:t>
            </a:r>
            <a:r>
              <a:rPr lang="en-US" dirty="0"/>
              <a:t>Supervisors, would this type of simulator training be useful for your</a:t>
            </a:r>
            <a:r>
              <a:rPr lang="en-US" baseline="0" dirty="0"/>
              <a:t> plow drivers?  Consider talking to </a:t>
            </a:r>
            <a:r>
              <a:rPr lang="en-US" baseline="0" dirty="0" err="1"/>
              <a:t>MnDOT</a:t>
            </a:r>
            <a:r>
              <a:rPr lang="en-US" baseline="0" dirty="0"/>
              <a:t> or other states using this tool to discuss the cost and benefits they are seeing this this program.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cs typeface="Arial" pitchFamily="34" charset="0"/>
              </a:rPr>
              <a:t>If you have simulator training, insert it here and instead of discussing how to get simulator training, discuss how to improve simulator training.</a:t>
            </a:r>
          </a:p>
          <a:p>
            <a:endParaRPr lang="en-US" dirty="0"/>
          </a:p>
          <a:p>
            <a:r>
              <a:rPr lang="en-US" dirty="0"/>
              <a:t>The link here is for a simulator video clip that is just over one minute long. To start</a:t>
            </a:r>
            <a:r>
              <a:rPr lang="en-US" baseline="0" dirty="0"/>
              <a:t> the video, click on the link.  It will only work with a live internet connection.  Make sure you also have audio cables and a projector connected:</a:t>
            </a:r>
          </a:p>
          <a:p>
            <a:endParaRPr lang="en-US" baseline="0" dirty="0"/>
          </a:p>
          <a:p>
            <a:r>
              <a:rPr lang="en-US" dirty="0"/>
              <a:t>http://www.mnltap.umn.edu/training/topic/maintenance/snowplow/index.html</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27</a:t>
            </a:fld>
            <a:endParaRPr lang="en-US"/>
          </a:p>
        </p:txBody>
      </p:sp>
    </p:spTree>
    <p:extLst>
      <p:ext uri="{BB962C8B-B14F-4D97-AF65-F5344CB8AC3E}">
        <p14:creationId xmlns:p14="http://schemas.microsoft.com/office/powerpoint/2010/main" val="36840123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plow can catch on a variety of raised surfaces causing damage to the plow and possible injury to yourself.  Drive your routes before winter and note where these obstacles exist.  Put them on your route map, and create some easy reminders for yourself.   There will be someone, perhaps everyone in the room, who has hit or has some experience with these obstacles.  Ask the experience plow drivers if they have encountered any of these hazards.  The new operators should pay close attention to the discussion.  </a:t>
            </a:r>
          </a:p>
          <a:p>
            <a:endParaRPr lang="en-US" baseline="0" dirty="0"/>
          </a:p>
          <a:p>
            <a:r>
              <a:rPr lang="en-US" baseline="0" dirty="0"/>
              <a:t>Examples of hazards: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 bridge rails</a:t>
            </a:r>
          </a:p>
          <a:p>
            <a:r>
              <a:rPr lang="en-US" sz="1200" b="0" i="0" kern="1200" dirty="0">
                <a:solidFill>
                  <a:schemeClr val="tx1"/>
                </a:solidFill>
                <a:effectLst/>
                <a:latin typeface="+mn-lt"/>
                <a:ea typeface="+mn-ea"/>
                <a:cs typeface="+mn-cs"/>
              </a:rPr>
              <a:t>2) expansion joints at bridges</a:t>
            </a:r>
          </a:p>
          <a:p>
            <a:r>
              <a:rPr lang="en-US" sz="1200" b="0" i="0" kern="1200" dirty="0">
                <a:solidFill>
                  <a:schemeClr val="tx1"/>
                </a:solidFill>
                <a:effectLst/>
                <a:latin typeface="+mn-lt"/>
                <a:ea typeface="+mn-ea"/>
                <a:cs typeface="+mn-cs"/>
              </a:rPr>
              <a:t>3) accident sites where debris could be on road</a:t>
            </a:r>
          </a:p>
          <a:p>
            <a:r>
              <a:rPr lang="en-US" sz="1200" b="0" i="0" kern="1200" dirty="0">
                <a:solidFill>
                  <a:schemeClr val="tx1"/>
                </a:solidFill>
                <a:effectLst/>
                <a:latin typeface="+mn-lt"/>
                <a:ea typeface="+mn-ea"/>
                <a:cs typeface="+mn-cs"/>
              </a:rPr>
              <a:t>4) gore areas at clover leafs and ramps where curb can catch the plow </a:t>
            </a:r>
          </a:p>
          <a:p>
            <a:r>
              <a:rPr lang="en-US" sz="1200" b="0" i="0" kern="1200" dirty="0">
                <a:solidFill>
                  <a:schemeClr val="tx1"/>
                </a:solidFill>
                <a:effectLst/>
                <a:latin typeface="+mn-lt"/>
                <a:ea typeface="+mn-ea"/>
                <a:cs typeface="+mn-cs"/>
              </a:rPr>
              <a:t>5) guardrail that may have been hit and sticking out into traffic</a:t>
            </a:r>
          </a:p>
          <a:p>
            <a:r>
              <a:rPr lang="en-US" sz="1200" b="0" i="0" kern="1200" dirty="0">
                <a:solidFill>
                  <a:schemeClr val="tx1"/>
                </a:solidFill>
                <a:effectLst/>
                <a:latin typeface="+mn-lt"/>
                <a:ea typeface="+mn-ea"/>
                <a:cs typeface="+mn-cs"/>
              </a:rPr>
              <a:t>6) keep truck tires on pavement at all times when plowing shoulder to prevent losing control</a:t>
            </a:r>
          </a:p>
          <a:p>
            <a:r>
              <a:rPr lang="en-US" sz="1200" b="0" i="0" kern="1200" dirty="0">
                <a:solidFill>
                  <a:schemeClr val="tx1"/>
                </a:solidFill>
                <a:effectLst/>
                <a:latin typeface="+mn-lt"/>
                <a:ea typeface="+mn-ea"/>
                <a:cs typeface="+mn-cs"/>
              </a:rPr>
              <a:t>7) erratic drivers</a:t>
            </a:r>
          </a:p>
          <a:p>
            <a:r>
              <a:rPr lang="en-US" sz="1200" b="0" i="0" kern="1200" dirty="0">
                <a:solidFill>
                  <a:schemeClr val="tx1"/>
                </a:solidFill>
                <a:effectLst/>
                <a:latin typeface="+mn-lt"/>
                <a:ea typeface="+mn-ea"/>
                <a:cs typeface="+mn-cs"/>
              </a:rPr>
              <a:t>8) broken curb areas that could hook plow</a:t>
            </a:r>
          </a:p>
          <a:p>
            <a:r>
              <a:rPr lang="en-US" sz="1200" b="0" i="0" kern="1200" dirty="0">
                <a:solidFill>
                  <a:schemeClr val="tx1"/>
                </a:solidFill>
                <a:effectLst/>
                <a:latin typeface="+mn-lt"/>
                <a:ea typeface="+mn-ea"/>
                <a:cs typeface="+mn-cs"/>
              </a:rPr>
              <a:t>9) light pole bases that can be hit with a plow</a:t>
            </a:r>
          </a:p>
          <a:p>
            <a:r>
              <a:rPr lang="en-US" sz="1200" b="0" i="0" kern="1200" dirty="0">
                <a:solidFill>
                  <a:schemeClr val="tx1"/>
                </a:solidFill>
                <a:effectLst/>
                <a:latin typeface="+mn-lt"/>
                <a:ea typeface="+mn-ea"/>
                <a:cs typeface="+mn-cs"/>
              </a:rPr>
              <a:t>10) curb areas that can be covered by snow and not seen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Photo credits:</a:t>
            </a:r>
          </a:p>
          <a:p>
            <a:r>
              <a:rPr lang="en-US" dirty="0"/>
              <a:t>Left</a:t>
            </a:r>
            <a:r>
              <a:rPr lang="en-US" baseline="0" dirty="0"/>
              <a:t> </a:t>
            </a:r>
            <a:r>
              <a:rPr lang="en-US" dirty="0"/>
              <a:t>Photo: </a:t>
            </a:r>
            <a:r>
              <a:rPr lang="en-US" dirty="0" err="1"/>
              <a:t>MnDOT</a:t>
            </a:r>
            <a:endParaRPr lang="en-US" dirty="0"/>
          </a:p>
          <a:p>
            <a:r>
              <a:rPr lang="en-US" dirty="0"/>
              <a:t>Right</a:t>
            </a:r>
            <a:r>
              <a:rPr lang="en-US" baseline="0" dirty="0"/>
              <a:t> lower Photo: Fortin Consulting Inc.</a:t>
            </a:r>
          </a:p>
          <a:p>
            <a:r>
              <a:rPr lang="en-US" baseline="0" dirty="0"/>
              <a:t>Right upper photo: MDDOT</a:t>
            </a:r>
            <a:endParaRPr lang="en-US" sz="1200" b="0" i="0"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Drive defensively</a:t>
            </a:r>
            <a:r>
              <a:rPr lang="en-US" baseline="0" dirty="0"/>
              <a:t> by:</a:t>
            </a:r>
          </a:p>
          <a:p>
            <a:endParaRPr lang="en-US" baseline="0" dirty="0"/>
          </a:p>
          <a:p>
            <a:pPr>
              <a:buFont typeface="Wingdings" pitchFamily="2" charset="2"/>
              <a:buChar char="ü"/>
            </a:pPr>
            <a:r>
              <a:rPr lang="en-US" dirty="0"/>
              <a:t>Looking</a:t>
            </a:r>
            <a:r>
              <a:rPr lang="en-US" baseline="0" dirty="0"/>
              <a:t> </a:t>
            </a:r>
            <a:r>
              <a:rPr lang="en-US" dirty="0"/>
              <a:t>ahead</a:t>
            </a:r>
            <a:r>
              <a:rPr lang="en-US" baseline="0" dirty="0"/>
              <a:t> and </a:t>
            </a:r>
            <a:r>
              <a:rPr lang="en-US" dirty="0"/>
              <a:t>staying alert</a:t>
            </a:r>
            <a:r>
              <a:rPr lang="en-US" baseline="0" dirty="0"/>
              <a:t> to changes.</a:t>
            </a:r>
          </a:p>
          <a:p>
            <a:pPr>
              <a:buFont typeface="Wingdings" pitchFamily="2" charset="2"/>
              <a:buChar char="ü"/>
            </a:pPr>
            <a:r>
              <a:rPr lang="en-US" sz="1200" dirty="0"/>
              <a:t>Observing the entire situation.</a:t>
            </a:r>
          </a:p>
          <a:p>
            <a:pPr>
              <a:buFont typeface="Wingdings" pitchFamily="2" charset="2"/>
              <a:buChar char="ü"/>
            </a:pPr>
            <a:r>
              <a:rPr lang="en-US" sz="1200" dirty="0"/>
              <a:t>Recognizing potential hazards.</a:t>
            </a:r>
          </a:p>
          <a:p>
            <a:pPr>
              <a:buFont typeface="Wingdings" pitchFamily="2" charset="2"/>
              <a:buChar char="ü"/>
            </a:pPr>
            <a:r>
              <a:rPr lang="en-US" sz="1200" dirty="0"/>
              <a:t>Deciding on an appropriate response.</a:t>
            </a:r>
            <a:endParaRPr lang="en-US" sz="800" dirty="0"/>
          </a:p>
          <a:p>
            <a:pPr>
              <a:buFont typeface="Wingdings" pitchFamily="2" charset="2"/>
              <a:buChar char="ü"/>
            </a:pPr>
            <a:r>
              <a:rPr lang="en-US" sz="1200" dirty="0"/>
              <a:t>Carrying out your plan.</a:t>
            </a:r>
          </a:p>
          <a:p>
            <a:pPr>
              <a:buFont typeface="Wingdings" pitchFamily="2" charset="2"/>
              <a:buChar char="ü"/>
            </a:pPr>
            <a:r>
              <a:rPr lang="en-US" dirty="0"/>
              <a:t>Looking 10 to 12 seconds ahead in the city.</a:t>
            </a:r>
          </a:p>
          <a:p>
            <a:pPr>
              <a:buFont typeface="Wingdings" pitchFamily="2" charset="2"/>
              <a:buChar char="ü"/>
            </a:pPr>
            <a:r>
              <a:rPr lang="en-US" dirty="0"/>
              <a:t>Looking 15 to 18 seconds ahead on the highway.</a:t>
            </a:r>
          </a:p>
          <a:p>
            <a:endParaRPr lang="en-US" dirty="0"/>
          </a:p>
          <a:p>
            <a:r>
              <a:rPr lang="en-US" dirty="0"/>
              <a:t>Identify the hazards</a:t>
            </a:r>
            <a:r>
              <a:rPr lang="en-US" baseline="0" dirty="0"/>
              <a:t> in this photo: </a:t>
            </a:r>
          </a:p>
          <a:p>
            <a:pPr marL="228600" indent="-228600">
              <a:buFont typeface="+mj-lt"/>
              <a:buAutoNum type="arabicPeriod"/>
            </a:pPr>
            <a:r>
              <a:rPr lang="en-US" baseline="0" dirty="0"/>
              <a:t>Cars pulled over on the shoulder.  </a:t>
            </a:r>
          </a:p>
          <a:p>
            <a:pPr marL="228600" indent="-228600">
              <a:buFont typeface="+mj-lt"/>
              <a:buAutoNum type="arabicPeriod"/>
            </a:pPr>
            <a:r>
              <a:rPr lang="en-US" baseline="0" dirty="0"/>
              <a:t>A bridge.</a:t>
            </a:r>
          </a:p>
          <a:p>
            <a:pPr marL="228600" indent="-228600">
              <a:buFont typeface="+mj-lt"/>
              <a:buAutoNum type="arabicPeriod"/>
            </a:pPr>
            <a:r>
              <a:rPr lang="en-US" baseline="0" dirty="0"/>
              <a:t>Semi truck in left lane.</a:t>
            </a:r>
          </a:p>
          <a:p>
            <a:pPr marL="228600" indent="-228600">
              <a:buFont typeface="+mj-lt"/>
              <a:buAutoNum type="arabicPeriod"/>
            </a:pPr>
            <a:r>
              <a:rPr lang="en-US" baseline="0" dirty="0"/>
              <a:t>Line of traffic in right lane.  </a:t>
            </a:r>
          </a:p>
          <a:p>
            <a:pPr marL="228600" indent="-228600">
              <a:buFont typeface="+mj-lt"/>
              <a:buAutoNum type="arabicPeriod"/>
            </a:pPr>
            <a:r>
              <a:rPr lang="en-US" baseline="0" dirty="0"/>
              <a:t>Entrance ramp up ahead.  </a:t>
            </a:r>
          </a:p>
          <a:p>
            <a:pPr marL="228600" indent="-228600">
              <a:buFont typeface="+mj-lt"/>
              <a:buAutoNum type="arabicPeriod"/>
            </a:pPr>
            <a:r>
              <a:rPr lang="en-US" baseline="0" dirty="0"/>
              <a:t>Conditions of road and weather.</a:t>
            </a:r>
          </a:p>
          <a:p>
            <a:pPr marL="228600" indent="-228600">
              <a:buFont typeface="+mj-lt"/>
              <a:buAutoNum type="arabicPeriod"/>
            </a:pPr>
            <a:endParaRPr lang="en-US" baseline="0" dirty="0"/>
          </a:p>
          <a:p>
            <a:r>
              <a:rPr lang="en-US" baseline="0" dirty="0"/>
              <a:t>All are good to keep an eye on and be aware of.  </a:t>
            </a:r>
          </a:p>
          <a:p>
            <a:endParaRPr lang="en-US" baseline="0" dirty="0"/>
          </a:p>
          <a:p>
            <a:r>
              <a:rPr lang="en-US" baseline="0" dirty="0"/>
              <a:t>Photo credit: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29</a:t>
            </a:fld>
            <a:endParaRPr lang="en-US"/>
          </a:p>
        </p:txBody>
      </p:sp>
    </p:spTree>
    <p:extLst>
      <p:ext uri="{BB962C8B-B14F-4D97-AF65-F5344CB8AC3E}">
        <p14:creationId xmlns:p14="http://schemas.microsoft.com/office/powerpoint/2010/main" val="37689278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Things to consider:</a:t>
            </a:r>
          </a:p>
          <a:p>
            <a:endParaRPr lang="en-US" baseline="0" dirty="0"/>
          </a:p>
          <a:p>
            <a:r>
              <a:rPr lang="en-US" dirty="0"/>
              <a:t>Plow trucks </a:t>
            </a:r>
            <a:r>
              <a:rPr lang="en-US" u="sng" dirty="0"/>
              <a:t>do not</a:t>
            </a:r>
            <a:r>
              <a:rPr lang="en-US" dirty="0"/>
              <a:t> maintain a constant center of gravity.</a:t>
            </a:r>
          </a:p>
          <a:p>
            <a:r>
              <a:rPr lang="en-US" dirty="0"/>
              <a:t>Load stability changes constantly during a shift.</a:t>
            </a:r>
          </a:p>
          <a:p>
            <a:r>
              <a:rPr lang="en-US" dirty="0"/>
              <a:t>Load stability is in constant flux.</a:t>
            </a:r>
          </a:p>
          <a:p>
            <a:r>
              <a:rPr lang="en-US" dirty="0"/>
              <a:t>Load can shift front to rear and side to side.</a:t>
            </a:r>
          </a:p>
          <a:p>
            <a:r>
              <a:rPr lang="en-US" dirty="0"/>
              <a:t>Plow and wing components can increase instability.</a:t>
            </a:r>
          </a:p>
          <a:p>
            <a:pPr>
              <a:lnSpc>
                <a:spcPct val="90000"/>
              </a:lnSpc>
            </a:pPr>
            <a:r>
              <a:rPr lang="en-US" sz="1200" dirty="0"/>
              <a:t>Raising/lowering the dump box will change the center of gravity.</a:t>
            </a:r>
          </a:p>
          <a:p>
            <a:pPr>
              <a:lnSpc>
                <a:spcPct val="90000"/>
              </a:lnSpc>
            </a:pPr>
            <a:r>
              <a:rPr lang="en-US" sz="1200" dirty="0"/>
              <a:t>Amount of material in the dump box will change the center of gravity.</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Photo credit</a:t>
            </a:r>
            <a:r>
              <a:rPr lang="en-US" baseline="0" dirty="0"/>
              <a:t>: Fortin Consulting Inc.</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30</a:t>
            </a:fld>
            <a:endParaRPr lang="en-US"/>
          </a:p>
        </p:txBody>
      </p:sp>
    </p:spTree>
    <p:extLst>
      <p:ext uri="{BB962C8B-B14F-4D97-AF65-F5344CB8AC3E}">
        <p14:creationId xmlns:p14="http://schemas.microsoft.com/office/powerpoint/2010/main" val="33614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a:t>
            </a:r>
            <a:r>
              <a:rPr lang="en-US" baseline="0" dirty="0"/>
              <a:t> clear roads website</a:t>
            </a:r>
            <a:endParaRPr lang="en-US" dirty="0"/>
          </a:p>
          <a:p>
            <a:r>
              <a:rPr lang="en-US" dirty="0"/>
              <a:t>Note to presenters:  These first 7 slides can be used or hidden.</a:t>
            </a:r>
          </a:p>
          <a:p>
            <a:endParaRPr lang="en-US" baseline="0" dirty="0"/>
          </a:p>
          <a:p>
            <a:r>
              <a:rPr lang="en-US" baseline="0" dirty="0"/>
              <a:t>Or, replace with photos of your staff.</a:t>
            </a:r>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3527255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Caution is especially important when negotiating</a:t>
            </a:r>
            <a:r>
              <a:rPr lang="en-US" baseline="0" dirty="0"/>
              <a:t> a curve.  Be sure to observe the following practices:</a:t>
            </a:r>
          </a:p>
          <a:p>
            <a:endParaRPr lang="en-US" baseline="0" dirty="0"/>
          </a:p>
          <a:p>
            <a:pPr>
              <a:lnSpc>
                <a:spcPct val="90000"/>
              </a:lnSpc>
              <a:buFont typeface="Arial" pitchFamily="34" charset="0"/>
              <a:buChar char="•"/>
            </a:pPr>
            <a:r>
              <a:rPr lang="en-US" sz="1200" dirty="0">
                <a:latin typeface="Arial" pitchFamily="34" charset="0"/>
                <a:cs typeface="Arial" pitchFamily="34" charset="0"/>
              </a:rPr>
              <a:t>Enter curves at least 5 mph below posted speed limit.</a:t>
            </a:r>
          </a:p>
          <a:p>
            <a:pPr>
              <a:lnSpc>
                <a:spcPct val="90000"/>
              </a:lnSpc>
              <a:buFont typeface="Arial" pitchFamily="34" charset="0"/>
              <a:buChar char="•"/>
            </a:pPr>
            <a:r>
              <a:rPr lang="en-US" sz="1200" dirty="0">
                <a:latin typeface="Arial" pitchFamily="34" charset="0"/>
                <a:cs typeface="Arial" pitchFamily="34" charset="0"/>
              </a:rPr>
              <a:t>Avoid braking in a curve.</a:t>
            </a:r>
          </a:p>
          <a:p>
            <a:pPr>
              <a:lnSpc>
                <a:spcPct val="90000"/>
              </a:lnSpc>
              <a:buFont typeface="Arial" pitchFamily="34" charset="0"/>
              <a:buChar char="•"/>
            </a:pPr>
            <a:r>
              <a:rPr lang="en-US" sz="1200" dirty="0">
                <a:latin typeface="Arial" pitchFamily="34" charset="0"/>
                <a:cs typeface="Arial" pitchFamily="34" charset="0"/>
              </a:rPr>
              <a:t>Start at a slower speed and accelerate when moving into the curve.</a:t>
            </a:r>
          </a:p>
          <a:p>
            <a:pPr>
              <a:lnSpc>
                <a:spcPct val="90000"/>
              </a:lnSpc>
            </a:pPr>
            <a:endParaRPr lang="en-US" sz="1200" dirty="0">
              <a:latin typeface="Arial" pitchFamily="34" charset="0"/>
              <a:cs typeface="Arial" pitchFamily="34" charset="0"/>
            </a:endParaRPr>
          </a:p>
          <a:p>
            <a:pPr>
              <a:lnSpc>
                <a:spcPct val="90000"/>
              </a:lnSpc>
            </a:pPr>
            <a:r>
              <a:rPr lang="en-US" sz="1200" dirty="0">
                <a:latin typeface="Arial" pitchFamily="34" charset="0"/>
                <a:cs typeface="Arial" pitchFamily="34" charset="0"/>
              </a:rPr>
              <a:t>Photo</a:t>
            </a:r>
            <a:r>
              <a:rPr lang="en-US" sz="1200" baseline="0" dirty="0">
                <a:latin typeface="Arial" pitchFamily="34" charset="0"/>
                <a:cs typeface="Arial" pitchFamily="34" charset="0"/>
              </a:rPr>
              <a:t> credit:  </a:t>
            </a:r>
            <a:r>
              <a:rPr lang="en-US" sz="1200" baseline="0" dirty="0" err="1">
                <a:latin typeface="Arial" pitchFamily="34" charset="0"/>
                <a:cs typeface="Arial" pitchFamily="34" charset="0"/>
              </a:rPr>
              <a:t>MnDOT</a:t>
            </a:r>
            <a:endParaRPr lang="en-US" sz="120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31</a:t>
            </a:fld>
            <a:endParaRPr lang="en-US"/>
          </a:p>
        </p:txBody>
      </p:sp>
    </p:spTree>
    <p:extLst>
      <p:ext uri="{BB962C8B-B14F-4D97-AF65-F5344CB8AC3E}">
        <p14:creationId xmlns:p14="http://schemas.microsoft.com/office/powerpoint/2010/main" val="9375442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latin typeface="Times New Roman" pitchFamily="18" charset="0"/>
              </a:rPr>
              <a:t>The higher the truck bed, the lower the truck’s speed should be </a:t>
            </a:r>
            <a:r>
              <a:rPr lang="en-US" b="1" dirty="0">
                <a:latin typeface="Times New Roman" pitchFamily="18" charset="0"/>
              </a:rPr>
              <a:t>- </a:t>
            </a:r>
            <a:r>
              <a:rPr lang="en-US" sz="1200" b="0" i="0" u="none" strike="noStrike" kern="1200" dirty="0">
                <a:solidFill>
                  <a:schemeClr val="tx1"/>
                </a:solidFill>
                <a:effectLst/>
                <a:latin typeface="+mn-lt"/>
                <a:ea typeface="+mn-ea"/>
                <a:cs typeface="+mn-cs"/>
                <a:hlinkClick r:id="rId3"/>
              </a:rPr>
              <a:t>MDDOT_Snow-College-Part-1_slides_9-12.pptx</a:t>
            </a:r>
            <a:endParaRPr lang="en-US" sz="1200" b="0" i="0" kern="1200" dirty="0">
              <a:solidFill>
                <a:schemeClr val="tx1"/>
              </a:solidFill>
              <a:effectLst/>
              <a:latin typeface="+mn-lt"/>
              <a:ea typeface="+mn-ea"/>
              <a:cs typeface="+mn-cs"/>
            </a:endParaRPr>
          </a:p>
          <a:p>
            <a:endParaRPr lang="en-US" dirty="0"/>
          </a:p>
          <a:p>
            <a:r>
              <a:rPr lang="en-US" dirty="0"/>
              <a:t>In</a:t>
            </a:r>
            <a:r>
              <a:rPr lang="en-US" baseline="0" dirty="0"/>
              <a:t> most classes, there is someone who has experienced or witnessed problems associated with raised boxes.  Everyone knows this is an issue, but the key is how to keep it in mind during winter operations.   Ask for suggestions from the class. </a:t>
            </a:r>
          </a:p>
          <a:p>
            <a:endParaRPr lang="en-US" dirty="0"/>
          </a:p>
          <a:p>
            <a:r>
              <a:rPr lang="en-US" dirty="0"/>
              <a:t>Photo credits: Fortin Consulting Inc.</a:t>
            </a:r>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Note to presenters:  You may hide this slide.</a:t>
            </a:r>
          </a:p>
          <a:p>
            <a:endParaRPr lang="en-US" dirty="0"/>
          </a:p>
          <a:p>
            <a:r>
              <a:rPr lang="en-US" dirty="0"/>
              <a:t>Test Question</a:t>
            </a:r>
          </a:p>
          <a:p>
            <a:endParaRPr lang="en-US" dirty="0"/>
          </a:p>
          <a:p>
            <a:r>
              <a:rPr lang="en-US" dirty="0"/>
              <a:t>What should you be looking for on a pre-season route</a:t>
            </a:r>
            <a:r>
              <a:rPr lang="en-US" baseline="0" dirty="0"/>
              <a:t> inspection?</a:t>
            </a:r>
          </a:p>
          <a:p>
            <a:pPr marL="228600" indent="-228600">
              <a:buAutoNum type="arabicPeriod"/>
            </a:pPr>
            <a:endParaRPr lang="en-US" baseline="0" dirty="0"/>
          </a:p>
          <a:p>
            <a:pPr marL="228600" indent="-228600">
              <a:buAutoNum type="arabicPeriod"/>
            </a:pPr>
            <a:r>
              <a:rPr lang="en-US" baseline="0" dirty="0"/>
              <a:t>Raised surfaces that could catch the plow blade- no</a:t>
            </a:r>
          </a:p>
          <a:p>
            <a:pPr marL="228600" indent="-228600">
              <a:buAutoNum type="arabicPeriod"/>
            </a:pPr>
            <a:r>
              <a:rPr lang="en-US" baseline="0" dirty="0"/>
              <a:t>Low overhead hazards - no</a:t>
            </a:r>
          </a:p>
          <a:p>
            <a:pPr marL="228600" indent="-228600">
              <a:buAutoNum type="arabicPeriod"/>
            </a:pPr>
            <a:r>
              <a:rPr lang="en-US" baseline="0" dirty="0"/>
              <a:t>Bridges, curves, steep hills - no</a:t>
            </a:r>
          </a:p>
          <a:p>
            <a:pPr marL="228600" indent="-228600">
              <a:buAutoNum type="arabicPeriod"/>
            </a:pPr>
            <a:r>
              <a:rPr lang="en-US" baseline="0" dirty="0"/>
              <a:t> All of the above - yes</a:t>
            </a:r>
            <a:endParaRPr lang="en-US" dirty="0"/>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33</a:t>
            </a:fld>
            <a:endParaRPr lang="en-US"/>
          </a:p>
        </p:txBody>
      </p:sp>
    </p:spTree>
    <p:extLst>
      <p:ext uri="{BB962C8B-B14F-4D97-AF65-F5344CB8AC3E}">
        <p14:creationId xmlns:p14="http://schemas.microsoft.com/office/powerpoint/2010/main" val="23679315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Note to presenters:  You may hide this slide.</a:t>
            </a:r>
          </a:p>
          <a:p>
            <a:endParaRPr lang="en-US"/>
          </a:p>
          <a:p>
            <a:r>
              <a:rPr lang="en-US"/>
              <a:t>Test </a:t>
            </a:r>
            <a:r>
              <a:rPr lang="en-US" dirty="0"/>
              <a:t>Question</a:t>
            </a:r>
          </a:p>
          <a:p>
            <a:endParaRPr lang="en-US" dirty="0"/>
          </a:p>
          <a:p>
            <a:r>
              <a:rPr lang="en-US" dirty="0"/>
              <a:t>What should you be looking for on a pre-season route</a:t>
            </a:r>
            <a:r>
              <a:rPr lang="en-US" baseline="0" dirty="0"/>
              <a:t> inspection?</a:t>
            </a:r>
          </a:p>
          <a:p>
            <a:pPr marL="228600" indent="-228600">
              <a:buAutoNum type="arabicPeriod"/>
            </a:pPr>
            <a:endParaRPr lang="en-US" baseline="0" dirty="0"/>
          </a:p>
          <a:p>
            <a:pPr marL="228600" indent="-228600">
              <a:buAutoNum type="arabicPeriod"/>
            </a:pPr>
            <a:r>
              <a:rPr lang="en-US" baseline="0" dirty="0"/>
              <a:t>Raised surfaces that could catch the plow blade- no</a:t>
            </a:r>
          </a:p>
          <a:p>
            <a:pPr marL="228600" indent="-228600">
              <a:buAutoNum type="arabicPeriod"/>
            </a:pPr>
            <a:r>
              <a:rPr lang="en-US" baseline="0" dirty="0"/>
              <a:t>Low overhead hazards - no</a:t>
            </a:r>
          </a:p>
          <a:p>
            <a:pPr marL="228600" indent="-228600">
              <a:buAutoNum type="arabicPeriod"/>
            </a:pPr>
            <a:r>
              <a:rPr lang="en-US" baseline="0" dirty="0"/>
              <a:t>Bridges, curves, steep hills - no</a:t>
            </a:r>
          </a:p>
          <a:p>
            <a:pPr marL="228600" indent="-228600">
              <a:buAutoNum type="arabicPeriod"/>
            </a:pPr>
            <a:r>
              <a:rPr lang="en-US" baseline="0" dirty="0"/>
              <a:t> All of the above - yes</a:t>
            </a:r>
            <a:endParaRPr lang="en-US" dirty="0"/>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34</a:t>
            </a:fld>
            <a:endParaRPr lang="en-US"/>
          </a:p>
        </p:txBody>
      </p:sp>
    </p:spTree>
    <p:extLst>
      <p:ext uri="{BB962C8B-B14F-4D97-AF65-F5344CB8AC3E}">
        <p14:creationId xmlns:p14="http://schemas.microsoft.com/office/powerpoint/2010/main" val="1078616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Bridges</a:t>
            </a:r>
            <a:r>
              <a:rPr lang="en-US" baseline="0" dirty="0"/>
              <a:t> create different areas of concern in maintenance.  They are often the first to freeze over or ice up.  The have expansion joints, which can catch on the plow blades.  Plowing snow over the bridge may create a hazard for motorists or pedestrians below.  Plowing snow over the bridge may also cause water pollution to rivers, lakes or wetlands below. </a:t>
            </a:r>
          </a:p>
          <a:p>
            <a:endParaRPr lang="en-US" baseline="0" dirty="0"/>
          </a:p>
          <a:p>
            <a:r>
              <a:rPr lang="en-US" baseline="0" dirty="0"/>
              <a:t>Photo credits:</a:t>
            </a:r>
          </a:p>
          <a:p>
            <a:r>
              <a:rPr lang="en-US" dirty="0"/>
              <a:t>Top photo: CDOT</a:t>
            </a:r>
          </a:p>
          <a:p>
            <a:r>
              <a:rPr lang="en-US" dirty="0"/>
              <a:t>Lower 2 Photos: Fortin Consulting Inc.</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Note to presenters:  You may choose to hide this slide.</a:t>
            </a:r>
          </a:p>
          <a:p>
            <a:endParaRPr lang="en-US" baseline="0" dirty="0"/>
          </a:p>
          <a:p>
            <a:r>
              <a:rPr lang="en-US" baseline="0" dirty="0"/>
              <a:t>Test question:</a:t>
            </a:r>
          </a:p>
          <a:p>
            <a:endParaRPr lang="en-US" baseline="0" dirty="0"/>
          </a:p>
          <a:p>
            <a:r>
              <a:rPr lang="en-US" baseline="0" dirty="0"/>
              <a:t>Do bridge decks change temperature faster than roads?</a:t>
            </a:r>
          </a:p>
          <a:p>
            <a:pPr marL="228600" indent="-228600">
              <a:buAutoNum type="arabicPeriod"/>
            </a:pPr>
            <a:r>
              <a:rPr lang="en-US" baseline="0" dirty="0"/>
              <a:t>Yes, air surrounds them and air changes temperature faster than land– yes</a:t>
            </a:r>
          </a:p>
          <a:p>
            <a:pPr marL="228600" indent="-228600">
              <a:buAutoNum type="arabicPeriod"/>
            </a:pPr>
            <a:r>
              <a:rPr lang="en-US" baseline="0" dirty="0"/>
              <a:t>No, air surrounds them and air changes temperature slower than land - no</a:t>
            </a:r>
            <a:endParaRPr lang="en-US" dirty="0"/>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36</a:t>
            </a:fld>
            <a:endParaRPr lang="en-US"/>
          </a:p>
        </p:txBody>
      </p:sp>
    </p:spTree>
    <p:extLst>
      <p:ext uri="{BB962C8B-B14F-4D97-AF65-F5344CB8AC3E}">
        <p14:creationId xmlns:p14="http://schemas.microsoft.com/office/powerpoint/2010/main" val="8159190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Note to presenters:  You may choose to hide this slide.</a:t>
            </a:r>
          </a:p>
          <a:p>
            <a:endParaRPr lang="en-US" baseline="0" dirty="0"/>
          </a:p>
          <a:p>
            <a:r>
              <a:rPr lang="en-US" baseline="0" dirty="0"/>
              <a:t>Test question:</a:t>
            </a:r>
          </a:p>
          <a:p>
            <a:endParaRPr lang="en-US" baseline="0" dirty="0"/>
          </a:p>
          <a:p>
            <a:r>
              <a:rPr lang="en-US" baseline="0" dirty="0"/>
              <a:t>Do bridge decks change temperature faster than roads?</a:t>
            </a:r>
          </a:p>
          <a:p>
            <a:pPr marL="228600" indent="-228600">
              <a:buAutoNum type="arabicPeriod"/>
            </a:pPr>
            <a:r>
              <a:rPr lang="en-US" baseline="0" dirty="0"/>
              <a:t>Yes, air surrounds them and air changes temperature faster than land– yes</a:t>
            </a:r>
          </a:p>
          <a:p>
            <a:pPr marL="228600" indent="-228600">
              <a:buAutoNum type="arabicPeriod"/>
            </a:pPr>
            <a:r>
              <a:rPr lang="en-US" baseline="0" dirty="0"/>
              <a:t>No, air surrounds them and air changes temperature slower than land - no</a:t>
            </a:r>
            <a:endParaRPr lang="en-US" dirty="0"/>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37</a:t>
            </a:fld>
            <a:endParaRPr lang="en-US"/>
          </a:p>
        </p:txBody>
      </p:sp>
    </p:spTree>
    <p:extLst>
      <p:ext uri="{BB962C8B-B14F-4D97-AF65-F5344CB8AC3E}">
        <p14:creationId xmlns:p14="http://schemas.microsoft.com/office/powerpoint/2010/main" val="21732629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Remember, the faster your speed, the more unstable your truck.  The group</a:t>
            </a:r>
            <a:r>
              <a:rPr lang="en-US" baseline="0" dirty="0"/>
              <a:t> should move at a reasonable speed set by an experienced driver.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eaLnBrk="1" hangingPunct="1">
              <a:lnSpc>
                <a:spcPct val="90000"/>
              </a:lnSpc>
              <a:buClr>
                <a:schemeClr val="hlink"/>
              </a:buClr>
            </a:pPr>
            <a:r>
              <a:rPr lang="en-US" sz="1200" dirty="0"/>
              <a:t>Tips:</a:t>
            </a:r>
            <a:r>
              <a:rPr lang="en-US" sz="1200" baseline="0" dirty="0"/>
              <a:t> </a:t>
            </a:r>
          </a:p>
          <a:p>
            <a:pPr eaLnBrk="1" hangingPunct="1">
              <a:lnSpc>
                <a:spcPct val="90000"/>
              </a:lnSpc>
              <a:buClr>
                <a:schemeClr val="hlink"/>
              </a:buClr>
              <a:buFont typeface="Wingdings" pitchFamily="2" charset="2"/>
              <a:buChar char="ü"/>
            </a:pPr>
            <a:r>
              <a:rPr lang="en-US" sz="1200" dirty="0"/>
              <a:t>Maintain safe following distance.</a:t>
            </a:r>
          </a:p>
          <a:p>
            <a:pPr eaLnBrk="1" hangingPunct="1">
              <a:lnSpc>
                <a:spcPct val="90000"/>
              </a:lnSpc>
              <a:buClr>
                <a:schemeClr val="hlink"/>
              </a:buClr>
              <a:buFont typeface="Wingdings" pitchFamily="2" charset="2"/>
              <a:buChar char="ü"/>
            </a:pPr>
            <a:r>
              <a:rPr lang="en-US" sz="1200" dirty="0"/>
              <a:t>Try to prevent traffic from passing between trucks.</a:t>
            </a:r>
          </a:p>
          <a:p>
            <a:pPr eaLnBrk="1" hangingPunct="1">
              <a:lnSpc>
                <a:spcPct val="90000"/>
              </a:lnSpc>
              <a:buClr>
                <a:schemeClr val="hlink"/>
              </a:buClr>
              <a:buFont typeface="Wingdings" pitchFamily="2" charset="2"/>
              <a:buChar char="ü"/>
            </a:pPr>
            <a:r>
              <a:rPr lang="en-US" sz="1200" dirty="0"/>
              <a:t>Use warning signs when possible (VMS).</a:t>
            </a:r>
          </a:p>
          <a:p>
            <a:pPr eaLnBrk="1" hangingPunct="1">
              <a:lnSpc>
                <a:spcPct val="90000"/>
              </a:lnSpc>
              <a:buClr>
                <a:schemeClr val="hlink"/>
              </a:buClr>
              <a:buFont typeface="Wingdings" pitchFamily="2" charset="2"/>
              <a:buChar char="ü"/>
            </a:pPr>
            <a:r>
              <a:rPr lang="en-US" sz="1200" dirty="0"/>
              <a:t>Use caution, be alert.</a:t>
            </a:r>
          </a:p>
          <a:p>
            <a:pPr eaLnBrk="1" hangingPunct="1">
              <a:lnSpc>
                <a:spcPct val="90000"/>
              </a:lnSpc>
              <a:buClr>
                <a:schemeClr val="hlink"/>
              </a:buClr>
              <a:buFont typeface="Wingdings" pitchFamily="2" charset="2"/>
              <a:buChar char="ü"/>
            </a:pPr>
            <a:r>
              <a:rPr lang="en-US" sz="1200" dirty="0"/>
              <a:t>Communicate with other plows.</a:t>
            </a:r>
          </a:p>
          <a:p>
            <a:pPr eaLnBrk="1" hangingPunct="1">
              <a:lnSpc>
                <a:spcPct val="90000"/>
              </a:lnSpc>
              <a:buClr>
                <a:schemeClr val="hlink"/>
              </a:buClr>
            </a:pPr>
            <a:endParaRPr lang="en-US" sz="1200" dirty="0"/>
          </a:p>
          <a:p>
            <a:pPr eaLnBrk="1" hangingPunct="1">
              <a:lnSpc>
                <a:spcPct val="90000"/>
              </a:lnSpc>
              <a:buClr>
                <a:schemeClr val="hlink"/>
              </a:buClr>
            </a:pPr>
            <a:r>
              <a:rPr lang="en-US" sz="1200" dirty="0"/>
              <a:t>Photo credit:  </a:t>
            </a:r>
            <a:r>
              <a:rPr lang="en-US" sz="1200" dirty="0" err="1"/>
              <a:t>MnDOT</a:t>
            </a: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There are many innovations in lighting and equipment that can improve the visibility for the driver.   It is up to the driver to keep the windshield, mirror, and lights as free of snow and ice as possible.   Conditions may arise when the visibility is not adequate to continue plowing.  Each organization has their own guidelines of how and when to stop and resume operations.   This is a good time to discuss your guidelines.  Your guidelines may also call for the discontinuation of  operations in extreme cold.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cs typeface="Arial" pitchFamily="34" charset="0"/>
              </a:rPr>
              <a:t>Note to presenters:  Insert your guidelines for stopping operations until there is adequate visibility.  Delete this yellow box before making presentation.</a:t>
            </a:r>
          </a:p>
          <a:p>
            <a:endParaRPr lang="en-US" dirty="0"/>
          </a:p>
          <a:p>
            <a:r>
              <a:rPr lang="en-US" dirty="0"/>
              <a:t>Photo credit:  Fortin Consulting Inc.</a:t>
            </a:r>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Tip from Monty Mills, Washington DOT</a:t>
            </a:r>
          </a:p>
          <a:p>
            <a:endParaRPr lang="en-US" baseline="0" dirty="0"/>
          </a:p>
          <a:p>
            <a:r>
              <a:rPr lang="en-US" dirty="0"/>
              <a:t>Photo credit:</a:t>
            </a:r>
            <a:r>
              <a:rPr lang="en-US" baseline="0" dirty="0"/>
              <a:t> Iowa DOT</a:t>
            </a:r>
          </a:p>
        </p:txBody>
      </p:sp>
      <p:sp>
        <p:nvSpPr>
          <p:cNvPr id="4" name="Slide Number Placeholder 3"/>
          <p:cNvSpPr>
            <a:spLocks noGrp="1"/>
          </p:cNvSpPr>
          <p:nvPr>
            <p:ph type="sldNum" sz="quarter" idx="10"/>
          </p:nvPr>
        </p:nvSpPr>
        <p:spPr/>
        <p:txBody>
          <a:bodyPr/>
          <a:lstStyle/>
          <a:p>
            <a:fld id="{B0BDD7F5-3A46-4ED7-A0C5-90FD845D0BE5}" type="slidenum">
              <a:rPr lang="en-US" smtClean="0"/>
              <a:pPr/>
              <a:t>40</a:t>
            </a:fld>
            <a:endParaRPr lang="en-US"/>
          </a:p>
        </p:txBody>
      </p:sp>
    </p:spTree>
    <p:extLst>
      <p:ext uri="{BB962C8B-B14F-4D97-AF65-F5344CB8AC3E}">
        <p14:creationId xmlns:p14="http://schemas.microsoft.com/office/powerpoint/2010/main" val="3993632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Note to presenters:  The</a:t>
            </a:r>
            <a:r>
              <a:rPr lang="en-US" baseline="0" dirty="0"/>
              <a:t> website www.clearroads.org can be accessed here if a live internet connection is available.</a:t>
            </a:r>
          </a:p>
          <a:p>
            <a:endParaRPr lang="en-US" baseline="0" dirty="0"/>
          </a:p>
          <a:p>
            <a:r>
              <a:rPr lang="en-US" baseline="0" dirty="0"/>
              <a:t>A list of all the modules is given here:</a:t>
            </a:r>
          </a:p>
          <a:p>
            <a:endParaRPr lang="en-US" baseline="0" dirty="0"/>
          </a:p>
          <a:p>
            <a:r>
              <a:rPr lang="en-US" sz="1200" dirty="0">
                <a:solidFill>
                  <a:schemeClr val="bg1"/>
                </a:solidFill>
                <a:latin typeface="Tw Cen MT" pitchFamily="34" charset="0"/>
                <a:cs typeface="Times New Roman" pitchFamily="18" charset="0"/>
              </a:rPr>
              <a:t>Plowing procedures</a:t>
            </a:r>
          </a:p>
          <a:p>
            <a:r>
              <a:rPr lang="en-US" sz="1200" dirty="0">
                <a:solidFill>
                  <a:schemeClr val="bg1"/>
                </a:solidFill>
                <a:latin typeface="Tw Cen MT" pitchFamily="34" charset="0"/>
                <a:cs typeface="Times New Roman" pitchFamily="18" charset="0"/>
              </a:rPr>
              <a:t>Truck operations</a:t>
            </a:r>
          </a:p>
          <a:p>
            <a:r>
              <a:rPr lang="en-US" sz="1200" dirty="0">
                <a:solidFill>
                  <a:schemeClr val="bg1"/>
                </a:solidFill>
                <a:latin typeface="Tw Cen MT" pitchFamily="34" charset="0"/>
                <a:cs typeface="Times New Roman" pitchFamily="18" charset="0"/>
              </a:rPr>
              <a:t>Spreading</a:t>
            </a:r>
          </a:p>
          <a:p>
            <a:r>
              <a:rPr lang="en-US" sz="1200" dirty="0">
                <a:solidFill>
                  <a:schemeClr val="bg1"/>
                </a:solidFill>
                <a:latin typeface="Tw Cen MT" pitchFamily="34" charset="0"/>
                <a:cs typeface="Times New Roman" pitchFamily="18" charset="0"/>
              </a:rPr>
              <a:t>Material use</a:t>
            </a:r>
          </a:p>
          <a:p>
            <a:r>
              <a:rPr lang="en-US" sz="1200" dirty="0">
                <a:solidFill>
                  <a:schemeClr val="bg1"/>
                </a:solidFill>
                <a:latin typeface="Tw Cen MT" pitchFamily="34" charset="0"/>
                <a:cs typeface="Times New Roman" pitchFamily="18" charset="0"/>
              </a:rPr>
              <a:t>Pre-wetting</a:t>
            </a:r>
          </a:p>
          <a:p>
            <a:r>
              <a:rPr lang="en-US" sz="1200" dirty="0">
                <a:solidFill>
                  <a:schemeClr val="bg1"/>
                </a:solidFill>
                <a:latin typeface="Tw Cen MT" pitchFamily="34" charset="0"/>
                <a:cs typeface="Times New Roman" pitchFamily="18" charset="0"/>
              </a:rPr>
              <a:t>Brine production</a:t>
            </a:r>
          </a:p>
          <a:p>
            <a:r>
              <a:rPr lang="en-US" sz="1200" dirty="0">
                <a:solidFill>
                  <a:schemeClr val="bg1"/>
                </a:solidFill>
                <a:latin typeface="Tw Cen MT" pitchFamily="34" charset="0"/>
                <a:cs typeface="Times New Roman" pitchFamily="18" charset="0"/>
              </a:rPr>
              <a:t>De-icing</a:t>
            </a:r>
          </a:p>
          <a:p>
            <a:r>
              <a:rPr lang="en-US" sz="1200" dirty="0">
                <a:solidFill>
                  <a:schemeClr val="bg1"/>
                </a:solidFill>
                <a:latin typeface="Tw Cen MT" pitchFamily="34" charset="0"/>
                <a:cs typeface="Times New Roman" pitchFamily="18" charset="0"/>
              </a:rPr>
              <a:t>Anti-icing</a:t>
            </a:r>
          </a:p>
          <a:p>
            <a:r>
              <a:rPr lang="en-US" sz="1200" dirty="0">
                <a:solidFill>
                  <a:schemeClr val="bg1"/>
                </a:solidFill>
                <a:latin typeface="Tw Cen MT" pitchFamily="34" charset="0"/>
                <a:cs typeface="Times New Roman" pitchFamily="18" charset="0"/>
              </a:rPr>
              <a:t>Safety</a:t>
            </a:r>
          </a:p>
          <a:p>
            <a:r>
              <a:rPr lang="en-US" sz="1200" dirty="0">
                <a:solidFill>
                  <a:schemeClr val="bg1"/>
                </a:solidFill>
                <a:latin typeface="Tw Cen MT" pitchFamily="34" charset="0"/>
                <a:cs typeface="Times New Roman" pitchFamily="18" charset="0"/>
              </a:rPr>
              <a:t>De-icing agent management</a:t>
            </a:r>
            <a:r>
              <a:rPr lang="en-US" sz="1200" baseline="0" dirty="0">
                <a:solidFill>
                  <a:schemeClr val="bg1"/>
                </a:solidFill>
                <a:latin typeface="Tw Cen MT" pitchFamily="34" charset="0"/>
                <a:cs typeface="Times New Roman" pitchFamily="18" charset="0"/>
              </a:rPr>
              <a:t> policy</a:t>
            </a:r>
          </a:p>
          <a:p>
            <a:r>
              <a:rPr lang="en-US" sz="1200" dirty="0">
                <a:solidFill>
                  <a:schemeClr val="bg1"/>
                </a:solidFill>
                <a:latin typeface="Tw Cen MT" pitchFamily="34" charset="0"/>
                <a:cs typeface="Times New Roman" pitchFamily="18" charset="0"/>
              </a:rPr>
              <a:t>Level of service</a:t>
            </a:r>
          </a:p>
          <a:p>
            <a:r>
              <a:rPr lang="en-US" dirty="0"/>
              <a:t>Ice formation</a:t>
            </a:r>
          </a:p>
          <a:p>
            <a:r>
              <a:rPr lang="en-US" dirty="0"/>
              <a:t>Freeze point</a:t>
            </a:r>
            <a:r>
              <a:rPr lang="en-US" baseline="0" dirty="0"/>
              <a:t> depressants</a:t>
            </a:r>
          </a:p>
          <a:p>
            <a:r>
              <a:rPr lang="en-US" baseline="0" dirty="0"/>
              <a:t>Environmental issues</a:t>
            </a:r>
          </a:p>
          <a:p>
            <a:r>
              <a:rPr lang="en-US" baseline="0" dirty="0"/>
              <a:t>Drift control</a:t>
            </a:r>
          </a:p>
          <a:p>
            <a:r>
              <a:rPr lang="en-US" baseline="0" dirty="0"/>
              <a:t>Weather</a:t>
            </a:r>
          </a:p>
          <a:p>
            <a:r>
              <a:rPr lang="en-US" baseline="0" dirty="0"/>
              <a:t>Bridge frost</a:t>
            </a:r>
          </a:p>
          <a:p>
            <a:r>
              <a:rPr lang="en-US" baseline="0" dirty="0"/>
              <a:t>Avalanche management</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a:t>
            </a:fld>
            <a:endParaRPr lang="en-US"/>
          </a:p>
        </p:txBody>
      </p:sp>
    </p:spTree>
    <p:extLst>
      <p:ext uri="{BB962C8B-B14F-4D97-AF65-F5344CB8AC3E}">
        <p14:creationId xmlns:p14="http://schemas.microsoft.com/office/powerpoint/2010/main" val="38531613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Note to presenters:  you may choose to hide this slide.</a:t>
            </a:r>
          </a:p>
          <a:p>
            <a:endParaRPr lang="en-US" baseline="0" dirty="0"/>
          </a:p>
          <a:p>
            <a:r>
              <a:rPr lang="en-US" baseline="0" dirty="0"/>
              <a:t>Test question:</a:t>
            </a:r>
          </a:p>
          <a:p>
            <a:endParaRPr lang="en-US" baseline="0" dirty="0"/>
          </a:p>
          <a:p>
            <a:r>
              <a:rPr lang="en-US" baseline="0" dirty="0"/>
              <a:t>If visibility is too poor for you to see…</a:t>
            </a:r>
          </a:p>
          <a:p>
            <a:pPr marL="228600" indent="-228600">
              <a:buAutoNum type="arabicPeriod"/>
            </a:pPr>
            <a:r>
              <a:rPr lang="en-US" baseline="0" dirty="0"/>
              <a:t>Keep plowing - no</a:t>
            </a:r>
          </a:p>
          <a:p>
            <a:pPr marL="228600" indent="-228600">
              <a:buAutoNum type="arabicPeriod"/>
            </a:pPr>
            <a:r>
              <a:rPr lang="en-US" baseline="0" dirty="0"/>
              <a:t>Stop plowing - yes</a:t>
            </a:r>
            <a:endParaRPr lang="en-US" dirty="0"/>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41</a:t>
            </a:fld>
            <a:endParaRPr lang="en-US"/>
          </a:p>
        </p:txBody>
      </p:sp>
    </p:spTree>
    <p:extLst>
      <p:ext uri="{BB962C8B-B14F-4D97-AF65-F5344CB8AC3E}">
        <p14:creationId xmlns:p14="http://schemas.microsoft.com/office/powerpoint/2010/main" val="30368684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Note to presenters:  you may choose to hide this slide.</a:t>
            </a:r>
          </a:p>
          <a:p>
            <a:endParaRPr lang="en-US" baseline="0" dirty="0"/>
          </a:p>
          <a:p>
            <a:r>
              <a:rPr lang="en-US" baseline="0" dirty="0"/>
              <a:t>Test question:</a:t>
            </a:r>
          </a:p>
          <a:p>
            <a:endParaRPr lang="en-US" baseline="0" dirty="0"/>
          </a:p>
          <a:p>
            <a:r>
              <a:rPr lang="en-US" baseline="0" dirty="0"/>
              <a:t>If visibility is too poor for you to see…</a:t>
            </a:r>
          </a:p>
          <a:p>
            <a:pPr marL="228600" indent="-228600">
              <a:buAutoNum type="arabicPeriod"/>
            </a:pPr>
            <a:r>
              <a:rPr lang="en-US" baseline="0" dirty="0"/>
              <a:t>Keep plowing - no</a:t>
            </a:r>
          </a:p>
          <a:p>
            <a:pPr marL="228600" indent="-228600">
              <a:buAutoNum type="arabicPeriod"/>
            </a:pPr>
            <a:r>
              <a:rPr lang="en-US" baseline="0" dirty="0"/>
              <a:t>Stop plowing - yes</a:t>
            </a:r>
            <a:endParaRPr lang="en-US" dirty="0"/>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42</a:t>
            </a:fld>
            <a:endParaRPr lang="en-US"/>
          </a:p>
        </p:txBody>
      </p:sp>
    </p:spTree>
    <p:extLst>
      <p:ext uri="{BB962C8B-B14F-4D97-AF65-F5344CB8AC3E}">
        <p14:creationId xmlns:p14="http://schemas.microsoft.com/office/powerpoint/2010/main" val="28788493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First tip from Monty Mills, Washington DOT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Second tip from </a:t>
            </a:r>
            <a:r>
              <a:rPr lang="en-US" baseline="0" dirty="0" err="1"/>
              <a:t>Justun</a:t>
            </a:r>
            <a:r>
              <a:rPr lang="en-US" baseline="0" dirty="0"/>
              <a:t> </a:t>
            </a:r>
            <a:r>
              <a:rPr lang="en-US" baseline="0" dirty="0" err="1"/>
              <a:t>Juelfs</a:t>
            </a:r>
            <a:r>
              <a:rPr lang="en-US" baseline="0" dirty="0"/>
              <a:t>, MTDOT</a:t>
            </a:r>
          </a:p>
          <a:p>
            <a:endParaRPr lang="en-US" dirty="0"/>
          </a:p>
          <a:p>
            <a:r>
              <a:rPr lang="en-US" sz="1200" b="0" i="0" kern="1200" dirty="0">
                <a:solidFill>
                  <a:schemeClr val="tx1"/>
                </a:solidFill>
                <a:effectLst/>
                <a:latin typeface="+mn-lt"/>
                <a:ea typeface="+mn-ea"/>
                <a:cs typeface="+mn-cs"/>
              </a:rPr>
              <a:t>Third tip: ”I have driven on roads where the wind is blowing in the same direction and at the same speed which you are trying to travel (i.e. wind from the west blowing</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25 mph and you are travel east bound at about 25 mph). The snow appears to be falling straight down, reducing</a:t>
            </a:r>
            <a:r>
              <a:rPr lang="en-US" sz="1200" b="0" i="0" kern="1200" baseline="0" dirty="0">
                <a:solidFill>
                  <a:schemeClr val="tx1"/>
                </a:solidFill>
                <a:effectLst/>
                <a:latin typeface="+mn-lt"/>
                <a:ea typeface="+mn-ea"/>
                <a:cs typeface="+mn-cs"/>
              </a:rPr>
              <a:t> visibility.  You m</a:t>
            </a:r>
            <a:r>
              <a:rPr lang="en-US" sz="1200" b="0" i="0" kern="1200" dirty="0">
                <a:solidFill>
                  <a:schemeClr val="tx1"/>
                </a:solidFill>
                <a:effectLst/>
                <a:latin typeface="+mn-lt"/>
                <a:ea typeface="+mn-ea"/>
                <a:cs typeface="+mn-cs"/>
              </a:rPr>
              <a:t>ay have to reduce speed so that you are not travelling at the same speed as the wind.  You may also have to adjust the plow direction so the snow plume does</a:t>
            </a:r>
            <a:r>
              <a:rPr lang="en-US" sz="1200" b="0" i="0" kern="1200" baseline="0" dirty="0">
                <a:solidFill>
                  <a:schemeClr val="tx1"/>
                </a:solidFill>
                <a:effectLst/>
                <a:latin typeface="+mn-lt"/>
                <a:ea typeface="+mn-ea"/>
                <a:cs typeface="+mn-cs"/>
              </a:rPr>
              <a:t> not </a:t>
            </a:r>
            <a:r>
              <a:rPr lang="en-US" sz="1200" b="0" i="0" kern="1200" dirty="0">
                <a:solidFill>
                  <a:schemeClr val="tx1"/>
                </a:solidFill>
                <a:effectLst/>
                <a:latin typeface="+mn-lt"/>
                <a:ea typeface="+mn-ea"/>
                <a:cs typeface="+mn-cs"/>
              </a:rPr>
              <a:t> reduce visibility even more. “ from Cliff </a:t>
            </a:r>
            <a:r>
              <a:rPr lang="en-US" sz="1200" b="0" i="0" kern="1200" dirty="0" err="1">
                <a:solidFill>
                  <a:schemeClr val="tx1"/>
                </a:solidFill>
                <a:effectLst/>
                <a:latin typeface="+mn-lt"/>
                <a:ea typeface="+mn-ea"/>
                <a:cs typeface="+mn-cs"/>
              </a:rPr>
              <a:t>Spoonmore</a:t>
            </a:r>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Wyoming DOT.</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43</a:t>
            </a:fld>
            <a:endParaRPr lang="en-US"/>
          </a:p>
        </p:txBody>
      </p:sp>
    </p:spTree>
    <p:extLst>
      <p:ext uri="{BB962C8B-B14F-4D97-AF65-F5344CB8AC3E}">
        <p14:creationId xmlns:p14="http://schemas.microsoft.com/office/powerpoint/2010/main" val="12805068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If you experience truck problems:</a:t>
            </a:r>
          </a:p>
          <a:p>
            <a:pPr marL="228600" indent="-228600">
              <a:buAutoNum type="arabicPeriod"/>
            </a:pPr>
            <a:r>
              <a:rPr lang="en-US" baseline="0" dirty="0"/>
              <a:t>Get to the side of the road, if possible.</a:t>
            </a:r>
          </a:p>
          <a:p>
            <a:pPr marL="228600" indent="-228600">
              <a:buAutoNum type="arabicPeriod"/>
            </a:pPr>
            <a:r>
              <a:rPr lang="en-US" baseline="0" dirty="0"/>
              <a:t>Protect yourself – do not get out of the truck until safe.</a:t>
            </a:r>
          </a:p>
          <a:p>
            <a:pPr marL="228600" indent="-228600">
              <a:buAutoNum type="arabicPeriod"/>
            </a:pPr>
            <a:r>
              <a:rPr lang="en-US" baseline="0" dirty="0"/>
              <a:t>Protect other motorists – put safety triangles, flares, and turn lights on to warn traffic.</a:t>
            </a:r>
          </a:p>
          <a:p>
            <a:pPr marL="228600" indent="-228600">
              <a:buAutoNum type="arabicPeriod"/>
            </a:pPr>
            <a:r>
              <a:rPr lang="en-US" baseline="0" dirty="0"/>
              <a:t>Call dispatch/state patrol/supervisor for help with traffic.</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latin typeface="+mn-lt"/>
                <a:ea typeface="+mn-ea"/>
                <a:cs typeface="+mn-cs"/>
              </a:rPr>
              <a:t>Stay with your vehicle until help arrives; this is especially important if during a storm or cold weather.</a:t>
            </a:r>
          </a:p>
          <a:p>
            <a:pPr marL="228600" indent="-228600">
              <a:buAutoNum type="arabicPeriod"/>
            </a:pPr>
            <a:r>
              <a:rPr lang="en-US" baseline="0" dirty="0"/>
              <a:t>Protect your vehicle – shut off anything that might compound the breakdown.</a:t>
            </a:r>
          </a:p>
          <a:p>
            <a:pPr marL="228600" indent="-228600">
              <a:buAutoNum type="arabicPeriod"/>
            </a:pPr>
            <a:endParaRPr lang="en-US" baseline="0" dirty="0"/>
          </a:p>
          <a:p>
            <a:pPr marL="0" indent="0">
              <a:buNone/>
            </a:pPr>
            <a:r>
              <a:rPr lang="en-US" baseline="0" dirty="0"/>
              <a:t>Note to presenters:  Use this photo to lead a class discussion.  What observations can be made regarding the right and wrong things the driver is doing?</a:t>
            </a:r>
          </a:p>
          <a:p>
            <a:endParaRPr lang="en-US" baseline="0" dirty="0"/>
          </a:p>
          <a:p>
            <a:r>
              <a:rPr lang="en-US" baseline="0" dirty="0"/>
              <a:t>One set of suggestions from an experienced supervisor: </a:t>
            </a:r>
          </a:p>
          <a:p>
            <a:r>
              <a:rPr lang="en-US" sz="1200" b="0" i="0" kern="1200" baseline="0" dirty="0">
                <a:solidFill>
                  <a:schemeClr val="tx1"/>
                </a:solidFill>
                <a:effectLst/>
                <a:latin typeface="+mn-lt"/>
                <a:ea typeface="+mn-ea"/>
                <a:cs typeface="+mn-cs"/>
              </a:rPr>
              <a:t>1. </a:t>
            </a:r>
            <a:r>
              <a:rPr lang="en-US" sz="1200" b="0" i="0" kern="1200" dirty="0">
                <a:solidFill>
                  <a:schemeClr val="tx1"/>
                </a:solidFill>
                <a:effectLst/>
                <a:latin typeface="+mn-lt"/>
                <a:ea typeface="+mn-ea"/>
                <a:cs typeface="+mn-cs"/>
              </a:rPr>
              <a:t>He should be watching for oncoming traffic.  </a:t>
            </a:r>
          </a:p>
          <a:p>
            <a:r>
              <a:rPr lang="en-US" sz="1200" b="0" i="0" kern="1200" dirty="0">
                <a:solidFill>
                  <a:schemeClr val="tx1"/>
                </a:solidFill>
                <a:effectLst/>
                <a:latin typeface="+mn-lt"/>
                <a:ea typeface="+mn-ea"/>
                <a:cs typeface="+mn-cs"/>
              </a:rPr>
              <a:t>2. Unless he has a good reason to be out of the truck, he should either be in the truck or off to the side where he would have an escape route if a vehicle approached from the rear.  </a:t>
            </a:r>
          </a:p>
          <a:p>
            <a:r>
              <a:rPr lang="en-US" sz="1200" b="0" i="0" kern="1200" dirty="0">
                <a:solidFill>
                  <a:schemeClr val="tx1"/>
                </a:solidFill>
                <a:effectLst/>
                <a:latin typeface="+mn-lt"/>
                <a:ea typeface="+mn-ea"/>
                <a:cs typeface="+mn-cs"/>
              </a:rPr>
              <a:t>3. Flashing lights should be on.  </a:t>
            </a:r>
          </a:p>
          <a:p>
            <a:r>
              <a:rPr lang="en-US" sz="1200" b="0" i="0" kern="1200" dirty="0">
                <a:solidFill>
                  <a:schemeClr val="tx1"/>
                </a:solidFill>
                <a:effectLst/>
                <a:latin typeface="+mn-lt"/>
                <a:ea typeface="+mn-ea"/>
                <a:cs typeface="+mn-cs"/>
              </a:rPr>
              <a:t>4. The truck bed should be lowered so that any lighting installed on top of the cab would be visible to the rear.   </a:t>
            </a:r>
          </a:p>
          <a:p>
            <a:r>
              <a:rPr lang="en-US" sz="1200" b="0" i="0" kern="1200" dirty="0">
                <a:solidFill>
                  <a:schemeClr val="tx1"/>
                </a:solidFill>
                <a:effectLst/>
                <a:latin typeface="+mn-lt"/>
                <a:ea typeface="+mn-ea"/>
                <a:cs typeface="+mn-cs"/>
              </a:rPr>
              <a:t>5. It is good that he is not standing in front of the dump truck.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Example</a:t>
            </a:r>
            <a:r>
              <a:rPr lang="en-US" sz="1200" b="0" i="0" kern="1200" baseline="0" dirty="0">
                <a:solidFill>
                  <a:schemeClr val="tx1"/>
                </a:solidFill>
                <a:effectLst/>
                <a:latin typeface="+mn-lt"/>
                <a:ea typeface="+mn-ea"/>
                <a:cs typeface="+mn-cs"/>
              </a:rPr>
              <a:t> of what can happen: L</a:t>
            </a:r>
            <a:r>
              <a:rPr lang="en-US" sz="1200" b="0" i="0" kern="1200" dirty="0">
                <a:solidFill>
                  <a:schemeClr val="tx1"/>
                </a:solidFill>
                <a:effectLst/>
                <a:latin typeface="+mn-lt"/>
                <a:ea typeface="+mn-ea"/>
                <a:cs typeface="+mn-cs"/>
              </a:rPr>
              <a:t>ast winter a dump truck broke down on the shoulder, and another dump truck came and parked behind it.  The rear truck was rear ended by another driver, and an employee was crushed between the two trucks.  He has just recently returned to work, with restrictions.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Photo credits:</a:t>
            </a:r>
          </a:p>
          <a:p>
            <a:r>
              <a:rPr lang="en-US" baseline="0" dirty="0"/>
              <a:t>Left Photo: Fortin Consulting Inc.</a:t>
            </a:r>
          </a:p>
          <a:p>
            <a:r>
              <a:rPr lang="en-US" baseline="0" dirty="0"/>
              <a:t>Right photos: </a:t>
            </a:r>
            <a:r>
              <a:rPr lang="en-US" baseline="0" dirty="0" err="1"/>
              <a:t>MnDOT</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Note to presenters:</a:t>
            </a:r>
            <a:r>
              <a:rPr lang="en-US" baseline="0" dirty="0"/>
              <a:t>  you may choose to hide this slide.</a:t>
            </a:r>
          </a:p>
          <a:p>
            <a:endParaRPr lang="en-US" baseline="0" dirty="0"/>
          </a:p>
          <a:p>
            <a:r>
              <a:rPr lang="en-US" dirty="0"/>
              <a:t>Test question: </a:t>
            </a:r>
          </a:p>
          <a:p>
            <a:endParaRPr lang="en-US" dirty="0"/>
          </a:p>
          <a:p>
            <a:r>
              <a:rPr lang="en-US" dirty="0"/>
              <a:t>If you have truck problems what should you do?</a:t>
            </a:r>
          </a:p>
          <a:p>
            <a:endParaRPr lang="en-US" dirty="0"/>
          </a:p>
          <a:p>
            <a:pPr marL="228600" indent="-228600">
              <a:buAutoNum type="arabicPeriod"/>
            </a:pPr>
            <a:r>
              <a:rPr lang="en-US" dirty="0"/>
              <a:t>Call your supervisor -no</a:t>
            </a:r>
          </a:p>
          <a:p>
            <a:pPr marL="228600" indent="-228600">
              <a:buAutoNum type="arabicPeriod"/>
            </a:pPr>
            <a:r>
              <a:rPr lang="en-US" dirty="0"/>
              <a:t>Stay in the truck until</a:t>
            </a:r>
            <a:r>
              <a:rPr lang="en-US" baseline="0" dirty="0"/>
              <a:t> it is safe to exit -no</a:t>
            </a:r>
          </a:p>
          <a:p>
            <a:pPr marL="228600" indent="-228600">
              <a:buAutoNum type="arabicPeriod"/>
            </a:pPr>
            <a:r>
              <a:rPr lang="en-US" baseline="0" dirty="0"/>
              <a:t>Put out safety cones or flags to warn traffic- no</a:t>
            </a:r>
          </a:p>
          <a:p>
            <a:pPr marL="228600" indent="-228600">
              <a:buAutoNum type="arabicPeriod"/>
            </a:pPr>
            <a:r>
              <a:rPr lang="en-US" baseline="0" dirty="0"/>
              <a:t>All of the above - yes</a:t>
            </a:r>
            <a:endParaRPr lang="en-US" dirty="0"/>
          </a:p>
          <a:p>
            <a:pPr marL="0" indent="0">
              <a:buNone/>
            </a:pPr>
            <a:endParaRPr lang="en-US" dirty="0"/>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45</a:t>
            </a:fld>
            <a:endParaRPr lang="en-US"/>
          </a:p>
        </p:txBody>
      </p:sp>
    </p:spTree>
    <p:extLst>
      <p:ext uri="{BB962C8B-B14F-4D97-AF65-F5344CB8AC3E}">
        <p14:creationId xmlns:p14="http://schemas.microsoft.com/office/powerpoint/2010/main" val="19543595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Note to presenters:</a:t>
            </a:r>
            <a:r>
              <a:rPr lang="en-US" baseline="0" dirty="0"/>
              <a:t>  you may choose to hide this slide.</a:t>
            </a:r>
          </a:p>
          <a:p>
            <a:endParaRPr lang="en-US" baseline="0" dirty="0"/>
          </a:p>
          <a:p>
            <a:r>
              <a:rPr lang="en-US" dirty="0"/>
              <a:t>Test question: </a:t>
            </a:r>
          </a:p>
          <a:p>
            <a:endParaRPr lang="en-US" dirty="0"/>
          </a:p>
          <a:p>
            <a:r>
              <a:rPr lang="en-US" dirty="0"/>
              <a:t>If you have truck problems what should you do?</a:t>
            </a:r>
          </a:p>
          <a:p>
            <a:endParaRPr lang="en-US" dirty="0"/>
          </a:p>
          <a:p>
            <a:pPr marL="228600" indent="-228600">
              <a:buAutoNum type="arabicPeriod"/>
            </a:pPr>
            <a:r>
              <a:rPr lang="en-US" dirty="0"/>
              <a:t>Call your supervisor -no</a:t>
            </a:r>
          </a:p>
          <a:p>
            <a:pPr marL="228600" indent="-228600">
              <a:buAutoNum type="arabicPeriod"/>
            </a:pPr>
            <a:r>
              <a:rPr lang="en-US" dirty="0"/>
              <a:t>Stay in the truck until</a:t>
            </a:r>
            <a:r>
              <a:rPr lang="en-US" baseline="0" dirty="0"/>
              <a:t> it is safe to exit -no</a:t>
            </a:r>
          </a:p>
          <a:p>
            <a:pPr marL="228600" indent="-228600">
              <a:buAutoNum type="arabicPeriod"/>
            </a:pPr>
            <a:r>
              <a:rPr lang="en-US" baseline="0" dirty="0"/>
              <a:t>Put out safety cones or flags to warn traffic- no</a:t>
            </a:r>
          </a:p>
          <a:p>
            <a:pPr marL="228600" indent="-228600">
              <a:buAutoNum type="arabicPeriod"/>
            </a:pPr>
            <a:r>
              <a:rPr lang="en-US" baseline="0" dirty="0"/>
              <a:t>All of the above - yes</a:t>
            </a:r>
            <a:endParaRPr lang="en-US" dirty="0"/>
          </a:p>
          <a:p>
            <a:pPr marL="0" indent="0">
              <a:buNone/>
            </a:pPr>
            <a:endParaRPr lang="en-US" dirty="0"/>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46</a:t>
            </a:fld>
            <a:endParaRPr lang="en-US"/>
          </a:p>
        </p:txBody>
      </p:sp>
    </p:spTree>
    <p:extLst>
      <p:ext uri="{BB962C8B-B14F-4D97-AF65-F5344CB8AC3E}">
        <p14:creationId xmlns:p14="http://schemas.microsoft.com/office/powerpoint/2010/main" val="36369967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are placing the warning devices, hold the devices in front of you and watch for vehicles that may not see you.</a:t>
            </a:r>
          </a:p>
          <a:p>
            <a:endParaRPr lang="en-US" dirty="0"/>
          </a:p>
          <a:p>
            <a:r>
              <a:rPr lang="en-US" dirty="0">
                <a:latin typeface="Arial" pitchFamily="34" charset="0"/>
                <a:cs typeface="Arial" pitchFamily="34" charset="0"/>
              </a:rPr>
              <a:t>Note to presenters:  modify this figure if your standards are different.  Delete this yellow box before making presentation.</a:t>
            </a:r>
          </a:p>
          <a:p>
            <a:endParaRPr lang="en-US" dirty="0"/>
          </a:p>
          <a:p>
            <a:r>
              <a:rPr lang="en-US" dirty="0"/>
              <a:t>Image credit:  </a:t>
            </a:r>
            <a:r>
              <a:rPr lang="en-US" dirty="0" err="1"/>
              <a:t>MnDOT</a:t>
            </a: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47</a:t>
            </a:fld>
            <a:endParaRPr lang="en-US"/>
          </a:p>
        </p:txBody>
      </p:sp>
    </p:spTree>
    <p:extLst>
      <p:ext uri="{BB962C8B-B14F-4D97-AF65-F5344CB8AC3E}">
        <p14:creationId xmlns:p14="http://schemas.microsoft.com/office/powerpoint/2010/main" val="34216822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you are placing the warning devices, hold the devices in front of you and watch for vehicles that may not see you.</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latin typeface="Arial" pitchFamily="34" charset="0"/>
                <a:cs typeface="Arial" pitchFamily="34" charset="0"/>
              </a:rPr>
              <a:t>Note to presenters:  modify this figure if your standards are different.  Delete this yellow box before making presentation.</a:t>
            </a:r>
          </a:p>
          <a:p>
            <a:endParaRPr lang="en-US" dirty="0"/>
          </a:p>
          <a:p>
            <a:r>
              <a:rPr lang="en-US" dirty="0"/>
              <a:t>Image credit:  </a:t>
            </a:r>
            <a:r>
              <a:rPr lang="en-US" dirty="0" err="1"/>
              <a:t>MnDOT</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48</a:t>
            </a:fld>
            <a:endParaRPr lang="en-US"/>
          </a:p>
        </p:txBody>
      </p:sp>
    </p:spTree>
    <p:extLst>
      <p:ext uri="{BB962C8B-B14F-4D97-AF65-F5344CB8AC3E}">
        <p14:creationId xmlns:p14="http://schemas.microsoft.com/office/powerpoint/2010/main" val="7750031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impossible to foresee</a:t>
            </a:r>
            <a:r>
              <a:rPr lang="en-US" baseline="0" dirty="0"/>
              <a:t> all eventualities.  Develop action plans for as many common scenarios as possible, keeping in mind that the unexpected may happen.</a:t>
            </a:r>
          </a:p>
          <a:p>
            <a:endParaRPr lang="en-US" baseline="0" dirty="0"/>
          </a:p>
          <a:p>
            <a:r>
              <a:rPr lang="en-US" baseline="0" dirty="0"/>
              <a:t>Note to presenters:  insert your guidelines for emergencies here.  Delete this yellow box before making presentation.</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Photo credit: Iowa DOT</a:t>
            </a:r>
          </a:p>
          <a:p>
            <a:endParaRPr lang="en-US" dirty="0"/>
          </a:p>
          <a:p>
            <a:pPr marL="0" indent="0">
              <a:buNone/>
            </a:pPr>
            <a:endParaRPr lang="en-US"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49</a:t>
            </a:fld>
            <a:endParaRPr lang="en-US"/>
          </a:p>
        </p:txBody>
      </p:sp>
    </p:spTree>
    <p:extLst>
      <p:ext uri="{BB962C8B-B14F-4D97-AF65-F5344CB8AC3E}">
        <p14:creationId xmlns:p14="http://schemas.microsoft.com/office/powerpoint/2010/main" val="9144157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last of 3 safety</a:t>
            </a:r>
            <a:r>
              <a:rPr lang="en-US" baseline="0" dirty="0"/>
              <a:t> sections:</a:t>
            </a:r>
          </a:p>
          <a:p>
            <a:pPr marL="171450" indent="-171450">
              <a:buFontTx/>
              <a:buChar char="-"/>
            </a:pPr>
            <a:r>
              <a:rPr lang="en-US" baseline="0" dirty="0"/>
              <a:t>Safety in the yard.</a:t>
            </a:r>
          </a:p>
          <a:p>
            <a:pPr marL="171450" indent="-171450">
              <a:buFontTx/>
              <a:buChar char="-"/>
            </a:pPr>
            <a:r>
              <a:rPr lang="en-US" baseline="0" dirty="0"/>
              <a:t>Safety on the road.</a:t>
            </a:r>
          </a:p>
          <a:p>
            <a:pPr marL="171450" indent="-171450">
              <a:buFontTx/>
              <a:buChar char="-"/>
            </a:pPr>
            <a:r>
              <a:rPr lang="en-US" baseline="0" dirty="0"/>
              <a:t>Personal safety.</a:t>
            </a:r>
          </a:p>
        </p:txBody>
      </p:sp>
      <p:sp>
        <p:nvSpPr>
          <p:cNvPr id="4" name="Slide Number Placeholder 3"/>
          <p:cNvSpPr>
            <a:spLocks noGrp="1"/>
          </p:cNvSpPr>
          <p:nvPr>
            <p:ph type="sldNum" sz="quarter" idx="10"/>
          </p:nvPr>
        </p:nvSpPr>
        <p:spPr/>
        <p:txBody>
          <a:bodyPr/>
          <a:lstStyle/>
          <a:p>
            <a:fld id="{B0BDD7F5-3A46-4ED7-A0C5-90FD845D0BE5}" type="slidenum">
              <a:rPr lang="en-US" smtClean="0"/>
              <a:pPr/>
              <a:t>50</a:t>
            </a:fld>
            <a:endParaRPr lang="en-US"/>
          </a:p>
        </p:txBody>
      </p:sp>
    </p:spTree>
    <p:extLst>
      <p:ext uri="{BB962C8B-B14F-4D97-AF65-F5344CB8AC3E}">
        <p14:creationId xmlns:p14="http://schemas.microsoft.com/office/powerpoint/2010/main" val="3250716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a:t>
            </a:fld>
            <a:endParaRPr lang="en-US"/>
          </a:p>
        </p:txBody>
      </p:sp>
    </p:spTree>
    <p:extLst>
      <p:ext uri="{BB962C8B-B14F-4D97-AF65-F5344CB8AC3E}">
        <p14:creationId xmlns:p14="http://schemas.microsoft.com/office/powerpoint/2010/main" val="10361151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Various tasks will demand different safety equipment.  However, high visibility clothing and steel toe boots are always recommended.</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Note to presenters:  insert your guidelines for personal</a:t>
            </a:r>
            <a:r>
              <a:rPr lang="en-US" baseline="0" dirty="0"/>
              <a:t> safety equipment and clothing </a:t>
            </a:r>
            <a:r>
              <a:rPr lang="en-US" dirty="0"/>
              <a:t>here.  Delete this yellow box before making presentation.</a:t>
            </a:r>
            <a:endParaRPr lang="en-US" dirty="0">
              <a:latin typeface="Arial" pitchFamily="34" charset="0"/>
              <a:cs typeface="Arial" pitchFamily="34" charset="0"/>
            </a:endParaRPr>
          </a:p>
          <a:p>
            <a:endParaRPr lang="en-US" baseline="0" dirty="0"/>
          </a:p>
          <a:p>
            <a:r>
              <a:rPr lang="en-US" baseline="0" dirty="0"/>
              <a:t>Photo credit:  </a:t>
            </a:r>
            <a:r>
              <a:rPr lang="en-US" baseline="0" dirty="0" err="1"/>
              <a:t>MnDOT</a:t>
            </a:r>
            <a:endParaRPr lang="en-US" baseline="0" dirty="0"/>
          </a:p>
          <a:p>
            <a:r>
              <a:rPr lang="en-US" dirty="0"/>
              <a:t>Left photo:</a:t>
            </a:r>
            <a:r>
              <a:rPr lang="en-US" baseline="0" dirty="0"/>
              <a:t> https://powerplantmen.files.wordpress.com/2014/02/old-work-boots.jpg</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17225494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Note to presenters:  you may choose to delete this slide.</a:t>
            </a:r>
          </a:p>
          <a:p>
            <a:endParaRPr lang="en-US" baseline="0" dirty="0"/>
          </a:p>
          <a:p>
            <a:r>
              <a:rPr lang="en-US" baseline="0" dirty="0"/>
              <a:t>Test question:</a:t>
            </a:r>
          </a:p>
          <a:p>
            <a:endParaRPr lang="en-US" baseline="0" dirty="0"/>
          </a:p>
          <a:p>
            <a:r>
              <a:rPr lang="en-US" baseline="0" dirty="0"/>
              <a:t>What is the advantage of high visibility clothing?</a:t>
            </a:r>
          </a:p>
          <a:p>
            <a:pPr marL="228600" indent="-228600">
              <a:buAutoNum type="arabicPeriod"/>
            </a:pPr>
            <a:endParaRPr lang="en-US" baseline="0" dirty="0"/>
          </a:p>
          <a:p>
            <a:pPr marL="228600" indent="-228600">
              <a:buAutoNum type="arabicPeriod"/>
            </a:pPr>
            <a:r>
              <a:rPr lang="en-US" baseline="0" dirty="0"/>
              <a:t>You can see each other and the public can see you - yes</a:t>
            </a:r>
          </a:p>
          <a:p>
            <a:pPr marL="228600" indent="-228600">
              <a:buAutoNum type="arabicPeriod"/>
            </a:pPr>
            <a:r>
              <a:rPr lang="en-US" baseline="0" dirty="0"/>
              <a:t>Keeps you warm -no</a:t>
            </a:r>
          </a:p>
          <a:p>
            <a:pPr marL="228600" indent="-228600">
              <a:buAutoNum type="arabicPeriod"/>
            </a:pPr>
            <a:r>
              <a:rPr lang="en-US" baseline="0" dirty="0"/>
              <a:t>Can also be used for fishing and hunting- no</a:t>
            </a:r>
          </a:p>
          <a:p>
            <a:pPr marL="228600" indent="-228600">
              <a:buAutoNum type="arabicPeriod"/>
            </a:pPr>
            <a:r>
              <a:rPr lang="en-US" baseline="0" dirty="0"/>
              <a:t>Costs less than other clothing- no</a:t>
            </a:r>
          </a:p>
          <a:p>
            <a:pPr marL="228600" indent="-228600">
              <a:buAutoNum type="arabicPeriod"/>
            </a:pPr>
            <a:endParaRPr lang="en-US" baseline="0" dirty="0"/>
          </a:p>
          <a:p>
            <a:pPr marL="228600" indent="-228600">
              <a:buAutoNum type="arabicPeriod"/>
            </a:pPr>
            <a:endParaRPr lang="en-US" dirty="0"/>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52</a:t>
            </a:fld>
            <a:endParaRPr lang="en-US"/>
          </a:p>
        </p:txBody>
      </p:sp>
    </p:spTree>
    <p:extLst>
      <p:ext uri="{BB962C8B-B14F-4D97-AF65-F5344CB8AC3E}">
        <p14:creationId xmlns:p14="http://schemas.microsoft.com/office/powerpoint/2010/main" val="37019764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Note to presenters:  you may choose to delete this slide.</a:t>
            </a:r>
          </a:p>
          <a:p>
            <a:endParaRPr lang="en-US" baseline="0" dirty="0"/>
          </a:p>
          <a:p>
            <a:r>
              <a:rPr lang="en-US" baseline="0" dirty="0"/>
              <a:t>Test question:</a:t>
            </a:r>
          </a:p>
          <a:p>
            <a:endParaRPr lang="en-US" baseline="0" dirty="0"/>
          </a:p>
          <a:p>
            <a:r>
              <a:rPr lang="en-US" baseline="0" dirty="0"/>
              <a:t>What is the advantage of high visibility clothing?</a:t>
            </a:r>
          </a:p>
          <a:p>
            <a:pPr marL="228600" indent="-228600">
              <a:buAutoNum type="arabicPeriod"/>
            </a:pPr>
            <a:endParaRPr lang="en-US" baseline="0" dirty="0"/>
          </a:p>
          <a:p>
            <a:pPr marL="228600" indent="-228600">
              <a:buAutoNum type="arabicPeriod"/>
            </a:pPr>
            <a:r>
              <a:rPr lang="en-US" baseline="0" dirty="0"/>
              <a:t>You can see each other and the public can see you - yes</a:t>
            </a:r>
          </a:p>
          <a:p>
            <a:pPr marL="228600" indent="-228600">
              <a:buAutoNum type="arabicPeriod"/>
            </a:pPr>
            <a:r>
              <a:rPr lang="en-US" baseline="0" dirty="0"/>
              <a:t>Keeps you warm -no</a:t>
            </a:r>
          </a:p>
          <a:p>
            <a:pPr marL="228600" indent="-228600">
              <a:buAutoNum type="arabicPeriod"/>
            </a:pPr>
            <a:r>
              <a:rPr lang="en-US" baseline="0" dirty="0"/>
              <a:t>Can also be used for fishing and hunting- no</a:t>
            </a:r>
          </a:p>
          <a:p>
            <a:pPr marL="228600" indent="-228600">
              <a:buAutoNum type="arabicPeriod"/>
            </a:pPr>
            <a:r>
              <a:rPr lang="en-US" baseline="0" dirty="0"/>
              <a:t>Costs less than other clothing- no</a:t>
            </a:r>
          </a:p>
          <a:p>
            <a:pPr marL="228600" indent="-228600">
              <a:buAutoNum type="arabicPeriod"/>
            </a:pPr>
            <a:endParaRPr lang="en-US" baseline="0" dirty="0"/>
          </a:p>
          <a:p>
            <a:pPr marL="228600" indent="-228600">
              <a:buAutoNum type="arabicPeriod"/>
            </a:pPr>
            <a:endParaRPr lang="en-US" dirty="0"/>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53</a:t>
            </a:fld>
            <a:endParaRPr lang="en-US"/>
          </a:p>
        </p:txBody>
      </p:sp>
    </p:spTree>
    <p:extLst>
      <p:ext uri="{BB962C8B-B14F-4D97-AF65-F5344CB8AC3E}">
        <p14:creationId xmlns:p14="http://schemas.microsoft.com/office/powerpoint/2010/main" val="3933944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hlinkClick r:id="rId3"/>
              </a:rPr>
              <a:t>PennDOT_Snow-Academy-Part-4_slides_11-16.pptx</a:t>
            </a:r>
            <a:endParaRPr lang="en-US" sz="1200" b="0" i="0" kern="1200" dirty="0">
              <a:solidFill>
                <a:schemeClr val="tx1"/>
              </a:solidFill>
              <a:effectLst/>
              <a:latin typeface="+mn-lt"/>
              <a:ea typeface="+mn-ea"/>
              <a:cs typeface="+mn-cs"/>
            </a:endParaRPr>
          </a:p>
          <a:p>
            <a:pPr eaLnBrk="1" hangingPunct="1"/>
            <a:r>
              <a:rPr lang="en-US" dirty="0"/>
              <a:t>Turn off truck motor, release hydraulic pressure, and then use a tool to carefully unclog the spreader. Don’t get into the habit of sticking your hand into the auger area.</a:t>
            </a:r>
          </a:p>
          <a:p>
            <a:pPr eaLnBrk="1" hangingPunct="1"/>
            <a:endParaRPr lang="en-US" dirty="0"/>
          </a:p>
          <a:p>
            <a:r>
              <a:rPr lang="en-US" dirty="0"/>
              <a:t>Image</a:t>
            </a:r>
            <a:r>
              <a:rPr lang="en-US" baseline="0" dirty="0"/>
              <a:t> credit</a:t>
            </a:r>
            <a:r>
              <a:rPr lang="en-US" dirty="0"/>
              <a:t>:</a:t>
            </a:r>
            <a:r>
              <a:rPr lang="en-US" baseline="0" dirty="0"/>
              <a:t> Microsoft clipart</a:t>
            </a:r>
          </a:p>
          <a:p>
            <a:r>
              <a:rPr lang="en-US" baseline="0" dirty="0"/>
              <a:t>Photo credit: FCI</a:t>
            </a:r>
          </a:p>
          <a:p>
            <a:pPr eaLnBrk="1" hangingPunct="1"/>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17225494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Note to presenters:  you may choose to delete this slide.</a:t>
            </a:r>
          </a:p>
          <a:p>
            <a:endParaRPr lang="en-US" baseline="0" dirty="0"/>
          </a:p>
          <a:p>
            <a:r>
              <a:rPr lang="en-US" baseline="0" dirty="0"/>
              <a:t>Test question:</a:t>
            </a:r>
          </a:p>
          <a:p>
            <a:endParaRPr lang="en-US" baseline="0" dirty="0"/>
          </a:p>
          <a:p>
            <a:pPr>
              <a:buNone/>
            </a:pPr>
            <a:r>
              <a:rPr lang="en-US" sz="1200" dirty="0"/>
              <a:t>Are loose fitting clothes a hazard when working around equipment?</a:t>
            </a:r>
          </a:p>
          <a:p>
            <a:pPr marL="742950" indent="-742950">
              <a:buFont typeface="+mj-lt"/>
              <a:buAutoNum type="alphaUcPeriod"/>
            </a:pPr>
            <a:endParaRPr lang="en-US" sz="1200" dirty="0"/>
          </a:p>
          <a:p>
            <a:pPr marL="742950" indent="-742950">
              <a:buFont typeface="+mj-lt"/>
              <a:buAutoNum type="alphaUcPeriod"/>
            </a:pPr>
            <a:r>
              <a:rPr lang="en-US" sz="1200" dirty="0"/>
              <a:t>Yes</a:t>
            </a:r>
            <a:r>
              <a:rPr lang="en-US" sz="1200" baseline="0" dirty="0"/>
              <a:t> (yes)</a:t>
            </a:r>
            <a:endParaRPr lang="en-US" sz="1200" dirty="0"/>
          </a:p>
          <a:p>
            <a:pPr marL="742950" indent="-742950">
              <a:buFont typeface="+mj-lt"/>
              <a:buAutoNum type="alphaUcPeriod"/>
            </a:pPr>
            <a:r>
              <a:rPr lang="en-US" sz="1200" dirty="0"/>
              <a:t>No (no)</a:t>
            </a:r>
            <a:endParaRPr lang="en-US" sz="1400" dirty="0"/>
          </a:p>
          <a:p>
            <a:endParaRPr lang="en-US" baseline="0"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55</a:t>
            </a:fld>
            <a:endParaRPr lang="en-US"/>
          </a:p>
        </p:txBody>
      </p:sp>
    </p:spTree>
    <p:extLst>
      <p:ext uri="{BB962C8B-B14F-4D97-AF65-F5344CB8AC3E}">
        <p14:creationId xmlns:p14="http://schemas.microsoft.com/office/powerpoint/2010/main" val="36610702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Note to presenters:  you may choose to delete this slide.</a:t>
            </a:r>
          </a:p>
          <a:p>
            <a:endParaRPr lang="en-US" baseline="0" dirty="0"/>
          </a:p>
          <a:p>
            <a:r>
              <a:rPr lang="en-US" baseline="0" dirty="0"/>
              <a:t>Test question:</a:t>
            </a:r>
          </a:p>
          <a:p>
            <a:endParaRPr lang="en-US" baseline="0" dirty="0"/>
          </a:p>
          <a:p>
            <a:pPr>
              <a:buNone/>
            </a:pPr>
            <a:r>
              <a:rPr lang="en-US" sz="1200" dirty="0"/>
              <a:t>Are loose fitting clothes a hazard when working around equipment?</a:t>
            </a:r>
          </a:p>
          <a:p>
            <a:pPr marL="742950" indent="-742950">
              <a:buFont typeface="+mj-lt"/>
              <a:buAutoNum type="alphaUcPeriod"/>
            </a:pPr>
            <a:endParaRPr lang="en-US" sz="1200" dirty="0"/>
          </a:p>
          <a:p>
            <a:pPr marL="742950" indent="-742950">
              <a:buFont typeface="+mj-lt"/>
              <a:buAutoNum type="alphaUcPeriod"/>
            </a:pPr>
            <a:r>
              <a:rPr lang="en-US" sz="1200" dirty="0"/>
              <a:t>Yes</a:t>
            </a:r>
            <a:r>
              <a:rPr lang="en-US" sz="1200" baseline="0" dirty="0"/>
              <a:t> (yes)</a:t>
            </a:r>
            <a:endParaRPr lang="en-US" sz="1200" dirty="0"/>
          </a:p>
          <a:p>
            <a:pPr marL="742950" indent="-742950">
              <a:buFont typeface="+mj-lt"/>
              <a:buAutoNum type="alphaUcPeriod"/>
            </a:pPr>
            <a:r>
              <a:rPr lang="en-US" sz="1200"/>
              <a:t>No (no)</a:t>
            </a:r>
            <a:endParaRPr lang="en-US" sz="1400" dirty="0"/>
          </a:p>
          <a:p>
            <a:endParaRPr lang="en-US" baseline="0"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56</a:t>
            </a:fld>
            <a:endParaRPr lang="en-US"/>
          </a:p>
        </p:txBody>
      </p:sp>
    </p:spTree>
    <p:extLst>
      <p:ext uri="{BB962C8B-B14F-4D97-AF65-F5344CB8AC3E}">
        <p14:creationId xmlns:p14="http://schemas.microsoft.com/office/powerpoint/2010/main" val="35422845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Tip from Cliff</a:t>
            </a:r>
            <a:r>
              <a:rPr lang="en-US" baseline="0" dirty="0"/>
              <a:t> </a:t>
            </a:r>
            <a:r>
              <a:rPr lang="en-US" baseline="0" dirty="0" err="1"/>
              <a:t>Spoonemore</a:t>
            </a:r>
            <a:r>
              <a:rPr lang="en-US" baseline="0" dirty="0"/>
              <a:t>, WYDOT</a:t>
            </a:r>
          </a:p>
          <a:p>
            <a:endParaRPr lang="en-US" baseline="0" dirty="0"/>
          </a:p>
          <a:p>
            <a:r>
              <a:rPr lang="en-US" baseline="0" dirty="0"/>
              <a:t>What works to keep one operator alert, may not work for the next.  Above are some tips that have been shown to help operators.  It would be good to ask the audience, especially the senior operators, what works for them.</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a:t>Note to presenters:  you may choose to hide this slide.</a:t>
            </a:r>
          </a:p>
          <a:p>
            <a:pPr eaLnBrk="1" hangingPunct="1"/>
            <a:endParaRPr lang="en-US" dirty="0"/>
          </a:p>
          <a:p>
            <a:r>
              <a:rPr lang="en-US" baseline="0" dirty="0"/>
              <a:t>Test Question:</a:t>
            </a:r>
          </a:p>
          <a:p>
            <a:endParaRPr lang="en-US" baseline="0" dirty="0"/>
          </a:p>
          <a:p>
            <a:r>
              <a:rPr lang="en-US" baseline="0" dirty="0"/>
              <a:t>Which of these strategies would be most likely help you stay alert while plowing?</a:t>
            </a:r>
          </a:p>
          <a:p>
            <a:pPr marL="228600" indent="-228600">
              <a:buAutoNum type="arabicPeriod"/>
            </a:pPr>
            <a:endParaRPr lang="en-US" baseline="0" dirty="0"/>
          </a:p>
          <a:p>
            <a:pPr marL="228600" indent="-228600">
              <a:buAutoNum type="arabicPeriod"/>
            </a:pPr>
            <a:r>
              <a:rPr lang="en-US" baseline="0" dirty="0"/>
              <a:t>In the fall, practice staying awake all night - no</a:t>
            </a:r>
          </a:p>
          <a:p>
            <a:pPr marL="228600" indent="-228600">
              <a:buAutoNum type="arabicPeriod"/>
            </a:pPr>
            <a:r>
              <a:rPr lang="en-US" baseline="0" dirty="0"/>
              <a:t>Eat sugary foods and drink highly caffeinated beverages- no </a:t>
            </a:r>
          </a:p>
          <a:p>
            <a:pPr marL="228600" indent="-228600">
              <a:buAutoNum type="arabicPeriod"/>
            </a:pPr>
            <a:r>
              <a:rPr lang="en-US" baseline="0" dirty="0"/>
              <a:t>Come to work rested, bring healthy snacks and a water bottle- yes</a:t>
            </a:r>
          </a:p>
          <a:p>
            <a:pPr marL="228600" indent="-228600">
              <a:buAutoNum type="arabicPeriod"/>
            </a:pPr>
            <a:r>
              <a:rPr lang="en-US" baseline="0" dirty="0"/>
              <a:t>Put in your ear buds and listen to your favorite music- no</a:t>
            </a:r>
            <a:endParaRPr lang="en-US" dirty="0"/>
          </a:p>
          <a:p>
            <a:pPr marL="228600" indent="-228600" eaLnBrk="1" hangingPunct="1">
              <a:buAutoNum type="arabicPeriod"/>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58</a:t>
            </a:fld>
            <a:endParaRPr lang="en-US"/>
          </a:p>
        </p:txBody>
      </p:sp>
    </p:spTree>
    <p:extLst>
      <p:ext uri="{BB962C8B-B14F-4D97-AF65-F5344CB8AC3E}">
        <p14:creationId xmlns:p14="http://schemas.microsoft.com/office/powerpoint/2010/main" val="27264250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a:t>Note to presenters:  you may choose to hide this slide.</a:t>
            </a:r>
          </a:p>
          <a:p>
            <a:pPr eaLnBrk="1" hangingPunct="1"/>
            <a:endParaRPr lang="en-US" dirty="0"/>
          </a:p>
          <a:p>
            <a:r>
              <a:rPr lang="en-US" baseline="0" dirty="0"/>
              <a:t>Test Question:</a:t>
            </a:r>
          </a:p>
          <a:p>
            <a:endParaRPr lang="en-US" baseline="0" dirty="0"/>
          </a:p>
          <a:p>
            <a:r>
              <a:rPr lang="en-US" baseline="0" dirty="0"/>
              <a:t>Which of these strategies would be most likely help you stay alert while plowing?</a:t>
            </a:r>
          </a:p>
          <a:p>
            <a:pPr marL="228600" indent="-228600">
              <a:buAutoNum type="arabicPeriod"/>
            </a:pPr>
            <a:endParaRPr lang="en-US" baseline="0" dirty="0"/>
          </a:p>
          <a:p>
            <a:pPr marL="228600" indent="-228600">
              <a:buAutoNum type="arabicPeriod"/>
            </a:pPr>
            <a:r>
              <a:rPr lang="en-US" baseline="0" dirty="0"/>
              <a:t>In the fall, practice staying awake all night - no</a:t>
            </a:r>
          </a:p>
          <a:p>
            <a:pPr marL="228600" indent="-228600">
              <a:buAutoNum type="arabicPeriod"/>
            </a:pPr>
            <a:r>
              <a:rPr lang="en-US" baseline="0" dirty="0"/>
              <a:t>Eat sugary foods and drink highly caffeinated beverages- no </a:t>
            </a:r>
          </a:p>
          <a:p>
            <a:pPr marL="228600" indent="-228600">
              <a:buAutoNum type="arabicPeriod"/>
            </a:pPr>
            <a:r>
              <a:rPr lang="en-US" baseline="0" dirty="0"/>
              <a:t>Come to work rested, bring healthy snacks and a water bottle- yes</a:t>
            </a:r>
          </a:p>
          <a:p>
            <a:pPr marL="228600" indent="-228600">
              <a:buAutoNum type="arabicPeriod"/>
            </a:pPr>
            <a:r>
              <a:rPr lang="en-US" baseline="0" dirty="0"/>
              <a:t>Put in your ear buds and listen to your favorite music- no</a:t>
            </a:r>
            <a:endParaRPr lang="en-US" dirty="0"/>
          </a:p>
          <a:p>
            <a:pPr marL="228600" indent="-228600" eaLnBrk="1" hangingPunct="1">
              <a:buAutoNum type="arabicPeriod"/>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59</a:t>
            </a:fld>
            <a:endParaRPr lang="en-US"/>
          </a:p>
        </p:txBody>
      </p:sp>
    </p:spTree>
    <p:extLst>
      <p:ext uri="{BB962C8B-B14F-4D97-AF65-F5344CB8AC3E}">
        <p14:creationId xmlns:p14="http://schemas.microsoft.com/office/powerpoint/2010/main" val="33309301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Dress in layers, so you have the ability to remove layers</a:t>
            </a:r>
            <a:r>
              <a:rPr lang="en-US" baseline="0" dirty="0"/>
              <a:t> to stay comfortable in the cab but have adequate protection from the cold when you need to be outdoors. </a:t>
            </a:r>
          </a:p>
          <a:p>
            <a:endParaRPr lang="en-US" baseline="0" dirty="0"/>
          </a:p>
          <a:p>
            <a:r>
              <a:rPr lang="en-US" baseline="0" dirty="0"/>
              <a:t>Images from Microsoft clipart</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facilitator:  do not show this slide during class</a:t>
            </a:r>
          </a:p>
        </p:txBody>
      </p:sp>
      <p:sp>
        <p:nvSpPr>
          <p:cNvPr id="4" name="Slide Number Placeholder 3"/>
          <p:cNvSpPr>
            <a:spLocks noGrp="1"/>
          </p:cNvSpPr>
          <p:nvPr>
            <p:ph type="sldNum" sz="quarter" idx="10"/>
          </p:nvPr>
        </p:nvSpPr>
        <p:spPr/>
        <p:txBody>
          <a:bodyPr/>
          <a:lstStyle/>
          <a:p>
            <a:fld id="{7586080C-B8D8-4723-AE4C-278F16E645B8}" type="slidenum">
              <a:rPr lang="en-US" smtClean="0"/>
              <a:pPr/>
              <a:t>7</a:t>
            </a:fld>
            <a:endParaRPr lang="en-US"/>
          </a:p>
        </p:txBody>
      </p:sp>
    </p:spTree>
    <p:extLst>
      <p:ext uri="{BB962C8B-B14F-4D97-AF65-F5344CB8AC3E}">
        <p14:creationId xmlns:p14="http://schemas.microsoft.com/office/powerpoint/2010/main" val="8986947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increase safety, decrease distractions.  Allow</a:t>
            </a:r>
            <a:r>
              <a:rPr lang="en-US" baseline="0" dirty="0"/>
              <a:t> yourself the opportunity to focus on your job, your safety, and the safety of the driving public.   Discuss your policy at this time, or refer people to a location where they can read the details of your policy.  If giving general guidance to a mixed group, you can use your policy as an example.</a:t>
            </a:r>
            <a:endParaRPr lang="en-US" sz="1200" b="0" i="0" kern="1200" baseline="0" dirty="0">
              <a:solidFill>
                <a:schemeClr val="tx1"/>
              </a:solidFill>
              <a:effectLst/>
              <a:latin typeface="+mn-lt"/>
              <a:ea typeface="+mn-ea"/>
              <a:cs typeface="+mn-cs"/>
            </a:endParaRPr>
          </a:p>
          <a:p>
            <a:endParaRPr lang="en-US" sz="1200" b="0" i="0" kern="1200" baseline="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http://www.fmcsa.dot.gov/driver-safety/distracted-driving/mobile-phone-restrictions-fact-sheet  “A new FMCSA rule restricts the use of all hand-held mobile devices by drivers of commercial motor vehicles (CMVs). This rule restricts a CMV driver from holding a mobile device to make a call, or dialing by pressing more than a single button. CMV drivers who use a mobile phone while driving can only use a hands-free phone located in close proximity.”</a:t>
            </a:r>
          </a:p>
          <a:p>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cs typeface="Arial" pitchFamily="34" charset="0"/>
              </a:rPr>
              <a:t>Note to presenters:  Insert your agency’s policy here.  Delete this yellow box before making presentation.</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a:solidFill>
                  <a:schemeClr val="tx1"/>
                </a:solidFill>
                <a:effectLst/>
                <a:latin typeface="+mn-lt"/>
                <a:ea typeface="+mn-ea"/>
                <a:cs typeface="+mn-cs"/>
              </a:rPr>
              <a:t>Note to presenters:  you</a:t>
            </a:r>
            <a:r>
              <a:rPr lang="en-US" sz="1200" b="0" i="0" kern="1200" baseline="0" dirty="0">
                <a:solidFill>
                  <a:schemeClr val="tx1"/>
                </a:solidFill>
                <a:effectLst/>
                <a:latin typeface="+mn-lt"/>
                <a:ea typeface="+mn-ea"/>
                <a:cs typeface="+mn-cs"/>
              </a:rPr>
              <a:t> may choose to hide this slide.</a:t>
            </a:r>
          </a:p>
          <a:p>
            <a:endParaRPr lang="en-US" sz="1200" b="0" i="0" kern="1200" baseline="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Test Question: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Is</a:t>
            </a:r>
            <a:r>
              <a:rPr lang="en-US" sz="1200" b="0" i="0" kern="1200" baseline="0" dirty="0">
                <a:solidFill>
                  <a:schemeClr val="tx1"/>
                </a:solidFill>
                <a:effectLst/>
                <a:latin typeface="+mn-lt"/>
                <a:ea typeface="+mn-ea"/>
                <a:cs typeface="+mn-cs"/>
              </a:rPr>
              <a:t> it ok to text and plow?</a:t>
            </a:r>
          </a:p>
          <a:p>
            <a:pPr marL="228600" indent="-228600">
              <a:buAutoNum type="arabicPeriod"/>
            </a:pPr>
            <a:endParaRPr lang="en-US" sz="1200" b="0" i="0" kern="1200" baseline="0" dirty="0">
              <a:solidFill>
                <a:schemeClr val="tx1"/>
              </a:solidFill>
              <a:effectLst/>
              <a:latin typeface="+mn-lt"/>
              <a:ea typeface="+mn-ea"/>
              <a:cs typeface="+mn-cs"/>
            </a:endParaRPr>
          </a:p>
          <a:p>
            <a:pPr marL="228600" indent="-228600">
              <a:buAutoNum type="arabicPeriod"/>
            </a:pPr>
            <a:r>
              <a:rPr lang="en-US" sz="1200" b="0" i="0" kern="1200" baseline="0" dirty="0">
                <a:solidFill>
                  <a:schemeClr val="tx1"/>
                </a:solidFill>
                <a:effectLst/>
                <a:latin typeface="+mn-lt"/>
                <a:ea typeface="+mn-ea"/>
                <a:cs typeface="+mn-cs"/>
              </a:rPr>
              <a:t>Yes if it is an emergency-no</a:t>
            </a:r>
          </a:p>
          <a:p>
            <a:pPr marL="228600" indent="-228600">
              <a:buAutoNum type="arabicPeriod"/>
            </a:pPr>
            <a:r>
              <a:rPr lang="en-US" sz="1200" b="0" i="0" kern="1200" baseline="0" dirty="0">
                <a:solidFill>
                  <a:schemeClr val="tx1"/>
                </a:solidFill>
                <a:effectLst/>
                <a:latin typeface="+mn-lt"/>
                <a:ea typeface="+mn-ea"/>
                <a:cs typeface="+mn-cs"/>
              </a:rPr>
              <a:t>Yes if the visibility is ok- no</a:t>
            </a:r>
          </a:p>
          <a:p>
            <a:pPr marL="228600" indent="-228600">
              <a:buAutoNum type="arabicPeriod"/>
            </a:pPr>
            <a:r>
              <a:rPr lang="en-US" sz="1200" b="0" i="0" kern="1200" baseline="0" dirty="0">
                <a:solidFill>
                  <a:schemeClr val="tx1"/>
                </a:solidFill>
                <a:effectLst/>
                <a:latin typeface="+mn-lt"/>
                <a:ea typeface="+mn-ea"/>
                <a:cs typeface="+mn-cs"/>
              </a:rPr>
              <a:t>Yes if the traffic volume is low - no</a:t>
            </a:r>
          </a:p>
          <a:p>
            <a:pPr marL="228600" indent="-228600">
              <a:buAutoNum type="arabicPeriod"/>
            </a:pPr>
            <a:r>
              <a:rPr lang="en-US" sz="1200" b="0" i="0" kern="1200" baseline="0" dirty="0">
                <a:solidFill>
                  <a:schemeClr val="tx1"/>
                </a:solidFill>
                <a:effectLst/>
                <a:latin typeface="+mn-lt"/>
                <a:ea typeface="+mn-ea"/>
                <a:cs typeface="+mn-cs"/>
              </a:rPr>
              <a:t>No  it is never ok to text and plow - yes</a:t>
            </a:r>
            <a:endParaRPr lang="en-US" dirty="0"/>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62</a:t>
            </a:fld>
            <a:endParaRPr lang="en-US"/>
          </a:p>
        </p:txBody>
      </p:sp>
    </p:spTree>
    <p:extLst>
      <p:ext uri="{BB962C8B-B14F-4D97-AF65-F5344CB8AC3E}">
        <p14:creationId xmlns:p14="http://schemas.microsoft.com/office/powerpoint/2010/main" val="15490504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a:solidFill>
                  <a:schemeClr val="tx1"/>
                </a:solidFill>
                <a:effectLst/>
                <a:latin typeface="+mn-lt"/>
                <a:ea typeface="+mn-ea"/>
                <a:cs typeface="+mn-cs"/>
              </a:rPr>
              <a:t>Note to presenters:  you</a:t>
            </a:r>
            <a:r>
              <a:rPr lang="en-US" sz="1200" b="0" i="0" kern="1200" baseline="0" dirty="0">
                <a:solidFill>
                  <a:schemeClr val="tx1"/>
                </a:solidFill>
                <a:effectLst/>
                <a:latin typeface="+mn-lt"/>
                <a:ea typeface="+mn-ea"/>
                <a:cs typeface="+mn-cs"/>
              </a:rPr>
              <a:t> may choose to hide this slide.</a:t>
            </a:r>
          </a:p>
          <a:p>
            <a:endParaRPr lang="en-US" sz="1200" b="0" i="0" kern="1200" baseline="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Test Question: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Is</a:t>
            </a:r>
            <a:r>
              <a:rPr lang="en-US" sz="1200" b="0" i="0" kern="1200" baseline="0" dirty="0">
                <a:solidFill>
                  <a:schemeClr val="tx1"/>
                </a:solidFill>
                <a:effectLst/>
                <a:latin typeface="+mn-lt"/>
                <a:ea typeface="+mn-ea"/>
                <a:cs typeface="+mn-cs"/>
              </a:rPr>
              <a:t> it ok to text and plow?</a:t>
            </a:r>
          </a:p>
          <a:p>
            <a:pPr marL="228600" indent="-228600">
              <a:buAutoNum type="arabicPeriod"/>
            </a:pPr>
            <a:endParaRPr lang="en-US" sz="1200" b="0" i="0" kern="1200" baseline="0" dirty="0">
              <a:solidFill>
                <a:schemeClr val="tx1"/>
              </a:solidFill>
              <a:effectLst/>
              <a:latin typeface="+mn-lt"/>
              <a:ea typeface="+mn-ea"/>
              <a:cs typeface="+mn-cs"/>
            </a:endParaRPr>
          </a:p>
          <a:p>
            <a:pPr marL="228600" indent="-228600">
              <a:buAutoNum type="arabicPeriod"/>
            </a:pPr>
            <a:r>
              <a:rPr lang="en-US" sz="1200" b="0" i="0" kern="1200" baseline="0" dirty="0">
                <a:solidFill>
                  <a:schemeClr val="tx1"/>
                </a:solidFill>
                <a:effectLst/>
                <a:latin typeface="+mn-lt"/>
                <a:ea typeface="+mn-ea"/>
                <a:cs typeface="+mn-cs"/>
              </a:rPr>
              <a:t>Yes if it is an emergency-no</a:t>
            </a:r>
          </a:p>
          <a:p>
            <a:pPr marL="228600" indent="-228600">
              <a:buAutoNum type="arabicPeriod"/>
            </a:pPr>
            <a:r>
              <a:rPr lang="en-US" sz="1200" b="0" i="0" kern="1200" baseline="0" dirty="0">
                <a:solidFill>
                  <a:schemeClr val="tx1"/>
                </a:solidFill>
                <a:effectLst/>
                <a:latin typeface="+mn-lt"/>
                <a:ea typeface="+mn-ea"/>
                <a:cs typeface="+mn-cs"/>
              </a:rPr>
              <a:t>Yes if the visibility is ok- no</a:t>
            </a:r>
          </a:p>
          <a:p>
            <a:pPr marL="228600" indent="-228600">
              <a:buAutoNum type="arabicPeriod"/>
            </a:pPr>
            <a:r>
              <a:rPr lang="en-US" sz="1200" b="0" i="0" kern="1200" baseline="0" dirty="0">
                <a:solidFill>
                  <a:schemeClr val="tx1"/>
                </a:solidFill>
                <a:effectLst/>
                <a:latin typeface="+mn-lt"/>
                <a:ea typeface="+mn-ea"/>
                <a:cs typeface="+mn-cs"/>
              </a:rPr>
              <a:t>Yes if the traffic volume is low - no</a:t>
            </a:r>
          </a:p>
          <a:p>
            <a:pPr marL="228600" indent="-228600">
              <a:buAutoNum type="arabicPeriod"/>
            </a:pPr>
            <a:r>
              <a:rPr lang="en-US" sz="1200" b="0" i="0" kern="1200" baseline="0" dirty="0">
                <a:solidFill>
                  <a:schemeClr val="tx1"/>
                </a:solidFill>
                <a:effectLst/>
                <a:latin typeface="+mn-lt"/>
                <a:ea typeface="+mn-ea"/>
                <a:cs typeface="+mn-cs"/>
              </a:rPr>
              <a:t>No  it is never ok to text and plow - yes</a:t>
            </a:r>
            <a:endParaRPr lang="en-US" dirty="0"/>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63</a:t>
            </a:fld>
            <a:endParaRPr lang="en-US"/>
          </a:p>
        </p:txBody>
      </p:sp>
    </p:spTree>
    <p:extLst>
      <p:ext uri="{BB962C8B-B14F-4D97-AF65-F5344CB8AC3E}">
        <p14:creationId xmlns:p14="http://schemas.microsoft.com/office/powerpoint/2010/main" val="42831283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 keeping is important as a means of accountability,</a:t>
            </a:r>
            <a:r>
              <a:rPr lang="en-US" baseline="0" dirty="0"/>
              <a:t> performance tracking, support in the event of legal actions, media inquiries, and planning.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6080C-B8D8-4723-AE4C-278F16E645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13793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buFont typeface="Arial" panose="020B0604020202020204" pitchFamily="34" charset="0"/>
              <a:buNone/>
            </a:pPr>
            <a:r>
              <a:rPr lang="en-US" dirty="0"/>
              <a:t>Keeping good records is important.  It helps to:</a:t>
            </a:r>
          </a:p>
          <a:p>
            <a:pPr marL="0" indent="0">
              <a:lnSpc>
                <a:spcPct val="100000"/>
              </a:lnSpc>
              <a:buFont typeface="Arial" panose="020B0604020202020204" pitchFamily="34" charset="0"/>
              <a:buNone/>
            </a:pPr>
            <a:endParaRPr lang="en-US" dirty="0"/>
          </a:p>
          <a:p>
            <a:pPr marL="171450" indent="-171450">
              <a:lnSpc>
                <a:spcPct val="100000"/>
              </a:lnSpc>
              <a:buFont typeface="Arial" panose="020B0604020202020204" pitchFamily="34" charset="0"/>
              <a:buChar char="•"/>
            </a:pPr>
            <a:r>
              <a:rPr lang="en-US" sz="1200" dirty="0">
                <a:solidFill>
                  <a:schemeClr val="bg1"/>
                </a:solidFill>
              </a:rPr>
              <a:t>demonstrate how goals are met.</a:t>
            </a:r>
          </a:p>
          <a:p>
            <a:pPr marL="171450" indent="-171450">
              <a:lnSpc>
                <a:spcPct val="100000"/>
              </a:lnSpc>
              <a:buFont typeface="Arial" panose="020B0604020202020204" pitchFamily="34" charset="0"/>
              <a:buChar char="•"/>
            </a:pPr>
            <a:r>
              <a:rPr lang="en-US" sz="1200" dirty="0">
                <a:solidFill>
                  <a:schemeClr val="bg1"/>
                </a:solidFill>
              </a:rPr>
              <a:t>demonstrates that you are following policy.</a:t>
            </a:r>
          </a:p>
          <a:p>
            <a:pPr marL="171450" indent="-171450">
              <a:lnSpc>
                <a:spcPct val="100000"/>
              </a:lnSpc>
              <a:buFont typeface="Arial" panose="020B0604020202020204" pitchFamily="34" charset="0"/>
              <a:buChar char="•"/>
            </a:pPr>
            <a:r>
              <a:rPr lang="en-US" sz="1200" dirty="0">
                <a:solidFill>
                  <a:schemeClr val="bg1"/>
                </a:solidFill>
              </a:rPr>
              <a:t>identifies ways to improve and change your approach.</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6080C-B8D8-4723-AE4C-278F16E645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00163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3FD58A1A-5E9E-4084-AD14-A4B8B2D0DA7A}" type="slidenum">
              <a:rPr lang="en-US"/>
              <a:pPr/>
              <a:t>67</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Unicode MS" pitchFamily="-107" charset="0"/>
              </a:rPr>
              <a:t>Slide</a:t>
            </a:r>
            <a:r>
              <a:rPr lang="en-US" baseline="0" dirty="0">
                <a:latin typeface="Arial Unicode MS" pitchFamily="-107" charset="0"/>
              </a:rPr>
              <a:t> courtesy of: </a:t>
            </a:r>
            <a:r>
              <a:rPr lang="en-US" sz="1200" b="0" i="0" u="none" strike="noStrike" kern="1200" dirty="0">
                <a:solidFill>
                  <a:schemeClr val="tx1"/>
                </a:solidFill>
                <a:effectLst/>
                <a:latin typeface="+mn-lt"/>
                <a:ea typeface="+mn-ea"/>
                <a:cs typeface="+mn-cs"/>
                <a:hlinkClick r:id="rId3"/>
              </a:rPr>
              <a:t>IowaDOT_New-Operator-Snow-and-Ice-Training_Slides_25-27.pptx</a:t>
            </a:r>
            <a:endParaRPr lang="en-US"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As our background slide mentioned:</a:t>
            </a:r>
            <a:r>
              <a:rPr lang="en-US" sz="1200" b="0" i="0" u="none" strike="noStrike" kern="1200" baseline="0" dirty="0">
                <a:solidFill>
                  <a:schemeClr val="tx1"/>
                </a:solidFill>
                <a:effectLst/>
                <a:latin typeface="+mn-lt"/>
                <a:ea typeface="+mn-ea"/>
                <a:cs typeface="+mn-cs"/>
              </a:rPr>
              <a:t> “…</a:t>
            </a:r>
            <a:r>
              <a:rPr lang="en-US" dirty="0"/>
              <a:t>be prepared to take extra precautions to avoid the need</a:t>
            </a:r>
            <a:r>
              <a:rPr lang="en-US" baseline="0" dirty="0"/>
              <a:t> to </a:t>
            </a:r>
            <a:r>
              <a:rPr lang="en-US" dirty="0"/>
              <a:t>hurry</a:t>
            </a:r>
            <a:r>
              <a:rPr lang="en-US" baseline="0" dirty="0"/>
              <a:t>. Also, remember to</a:t>
            </a:r>
            <a:r>
              <a:rPr lang="en-US" dirty="0"/>
              <a:t> watch out for others, and promote safety among the crew."</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eaLnBrk="1" hangingPunct="1"/>
            <a:endParaRPr lang="en-US" dirty="0">
              <a:latin typeface="Arial Unicode MS" pitchFamily="-107" charset="0"/>
            </a:endParaRPr>
          </a:p>
        </p:txBody>
      </p:sp>
    </p:spTree>
    <p:extLst>
      <p:ext uri="{BB962C8B-B14F-4D97-AF65-F5344CB8AC3E}">
        <p14:creationId xmlns:p14="http://schemas.microsoft.com/office/powerpoint/2010/main" val="26493787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68</a:t>
            </a:fld>
            <a:endParaRPr lang="en-US"/>
          </a:p>
        </p:txBody>
      </p:sp>
    </p:spTree>
    <p:extLst>
      <p:ext uri="{BB962C8B-B14F-4D97-AF65-F5344CB8AC3E}">
        <p14:creationId xmlns:p14="http://schemas.microsoft.com/office/powerpoint/2010/main" val="37536200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69</a:t>
            </a:fld>
            <a:endParaRPr lang="en-US"/>
          </a:p>
        </p:txBody>
      </p:sp>
    </p:spTree>
    <p:extLst>
      <p:ext uri="{BB962C8B-B14F-4D97-AF65-F5344CB8AC3E}">
        <p14:creationId xmlns:p14="http://schemas.microsoft.com/office/powerpoint/2010/main" val="9437952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70</a:t>
            </a:fld>
            <a:endParaRPr lang="en-US"/>
          </a:p>
        </p:txBody>
      </p:sp>
    </p:spTree>
    <p:extLst>
      <p:ext uri="{BB962C8B-B14F-4D97-AF65-F5344CB8AC3E}">
        <p14:creationId xmlns:p14="http://schemas.microsoft.com/office/powerpoint/2010/main" val="4987431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Thank you for your time today.  Have a good winter!</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dirty="0">
                <a:latin typeface="Arial" pitchFamily="34" charset="0"/>
                <a:cs typeface="Arial" pitchFamily="34" charset="0"/>
              </a:rPr>
              <a:t>Note to presenters:  Hide this slide</a:t>
            </a:r>
            <a:r>
              <a:rPr lang="en-US" baseline="0" dirty="0">
                <a:latin typeface="Arial" pitchFamily="34" charset="0"/>
                <a:cs typeface="Arial" pitchFamily="34" charset="0"/>
              </a:rPr>
              <a:t> when making presentation.</a:t>
            </a:r>
          </a:p>
          <a:p>
            <a:pPr marL="0" indent="0">
              <a:buNone/>
            </a:pPr>
            <a:endParaRPr lang="en-US" baseline="0" dirty="0">
              <a:latin typeface="Arial" pitchFamily="34" charset="0"/>
              <a:cs typeface="Arial" pitchFamily="34" charset="0"/>
            </a:endParaRPr>
          </a:p>
          <a:p>
            <a:pPr marL="0" indent="0">
              <a:buNone/>
            </a:pPr>
            <a:r>
              <a:rPr lang="en-US" dirty="0">
                <a:latin typeface="Arial" pitchFamily="34" charset="0"/>
                <a:cs typeface="Arial" pitchFamily="34" charset="0"/>
              </a:rPr>
              <a:t>The objective of this training module is to describe the issues that require special consideration to operate safely during the winter.  The trainee should gain understanding of the various hazards that they will be exposed to including (but not limited to): slippery surfaces, cold weather, poor visibility (both in the yard and out on the highway) ,working at night, and working long hours.   At the end of the training, the trainee should be prepared to take extra precautions, not to hurry, watch out for others, and promote safety among the crew.</a:t>
            </a:r>
          </a:p>
          <a:p>
            <a:endParaRPr lang="en-US" dirty="0"/>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8</a:t>
            </a:fld>
            <a:endParaRPr lang="en-US"/>
          </a:p>
        </p:txBody>
      </p:sp>
    </p:spTree>
    <p:extLst>
      <p:ext uri="{BB962C8B-B14F-4D97-AF65-F5344CB8AC3E}">
        <p14:creationId xmlns:p14="http://schemas.microsoft.com/office/powerpoint/2010/main" val="2678004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first of 3 safety</a:t>
            </a:r>
            <a:r>
              <a:rPr lang="en-US" baseline="0" dirty="0"/>
              <a:t> sections:</a:t>
            </a:r>
          </a:p>
          <a:p>
            <a:pPr marL="171450" indent="-171450">
              <a:buFontTx/>
              <a:buChar char="-"/>
            </a:pPr>
            <a:r>
              <a:rPr lang="en-US" baseline="0" dirty="0"/>
              <a:t>Safety in the yard</a:t>
            </a:r>
          </a:p>
          <a:p>
            <a:pPr marL="171450" indent="-171450">
              <a:buFontTx/>
              <a:buChar char="-"/>
            </a:pPr>
            <a:r>
              <a:rPr lang="en-US" baseline="0" dirty="0"/>
              <a:t>Safety on the road</a:t>
            </a:r>
          </a:p>
          <a:p>
            <a:pPr marL="171450" indent="-171450">
              <a:buFontTx/>
              <a:buChar char="-"/>
            </a:pPr>
            <a:r>
              <a:rPr lang="en-US" baseline="0" dirty="0"/>
              <a:t>Personal safety</a:t>
            </a:r>
          </a:p>
          <a:p>
            <a:pPr marL="171450" indent="-171450">
              <a:buFontTx/>
              <a:buChar char="-"/>
            </a:pPr>
            <a:endParaRPr lang="en-US" baseline="0" dirty="0"/>
          </a:p>
          <a:p>
            <a:r>
              <a:rPr lang="en-US" baseline="0" dirty="0"/>
              <a:t>This section is a collection of tips about safe practices while working at the truck station.  Use the module as it has been developed, and add any other safety concerns or suggestions that meet your needs.</a:t>
            </a:r>
          </a:p>
          <a:p>
            <a:endParaRPr lang="en-US" baseline="0" dirty="0"/>
          </a:p>
          <a:p>
            <a:r>
              <a:rPr lang="en-US" baseline="0" dirty="0"/>
              <a:t>Photo credit:  KSDOT</a:t>
            </a:r>
          </a:p>
          <a:p>
            <a:endParaRPr lang="en-US" baseline="0" dirty="0"/>
          </a:p>
          <a:p>
            <a:r>
              <a:rPr lang="en-US" baseline="0" dirty="0"/>
              <a:t>To start this training module, we have an aerial view of a yard or truck station.  All the areas on the photo have safety concerns associated with them   All Use this as a opening class discussion to get people thinking about safety.  </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9</a:t>
            </a:fld>
            <a:endParaRPr lang="en-US"/>
          </a:p>
        </p:txBody>
      </p:sp>
    </p:spTree>
    <p:extLst>
      <p:ext uri="{BB962C8B-B14F-4D97-AF65-F5344CB8AC3E}">
        <p14:creationId xmlns:p14="http://schemas.microsoft.com/office/powerpoint/2010/main" val="1647091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Photo &amp; bullet points taken from MNDOT:</a:t>
            </a:r>
            <a:r>
              <a:rPr lang="en-US" baseline="0" dirty="0"/>
              <a:t>  </a:t>
            </a:r>
            <a:r>
              <a:rPr lang="en-US" dirty="0"/>
              <a:t> </a:t>
            </a:r>
            <a:r>
              <a:rPr lang="en-US" sz="1200" b="0" i="0" u="none" strike="noStrike" kern="1200" dirty="0">
                <a:solidFill>
                  <a:schemeClr val="tx1"/>
                </a:solidFill>
                <a:effectLst/>
                <a:latin typeface="+mn-lt"/>
                <a:ea typeface="+mn-ea"/>
                <a:cs typeface="+mn-cs"/>
                <a:hlinkClick r:id="rId3"/>
              </a:rPr>
              <a:t>9-SPOT-Ripley_Backing.ppt</a:t>
            </a:r>
            <a:endParaRPr lang="en-US" sz="1200" b="0" i="0" kern="1200" dirty="0">
              <a:solidFill>
                <a:schemeClr val="tx1"/>
              </a:solidFill>
              <a:effectLst/>
              <a:latin typeface="+mn-lt"/>
              <a:ea typeface="+mn-ea"/>
              <a:cs typeface="+mn-cs"/>
            </a:endParaRPr>
          </a:p>
          <a:p>
            <a:r>
              <a:rPr lang="en-US" dirty="0"/>
              <a:t> </a:t>
            </a:r>
          </a:p>
          <a:p>
            <a:r>
              <a:rPr lang="en-US" dirty="0"/>
              <a:t>This is</a:t>
            </a:r>
            <a:r>
              <a:rPr lang="en-US" baseline="0" dirty="0"/>
              <a:t> one of the most frequent and dangerous maneuvers.  Present this slide, and ask for safe backing tips from the audience.  There are many more precautions other than those listed on this slide that can be taken.  Your organization may have more official backing procedures.  If so, this is a good time to cover them.</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10</a:t>
            </a:fld>
            <a:endParaRPr lang="en-US"/>
          </a:p>
        </p:txBody>
      </p:sp>
    </p:spTree>
    <p:extLst>
      <p:ext uri="{BB962C8B-B14F-4D97-AF65-F5344CB8AC3E}">
        <p14:creationId xmlns:p14="http://schemas.microsoft.com/office/powerpoint/2010/main" val="5512458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51562" y="4602480"/>
            <a:ext cx="7040878" cy="812800"/>
          </a:xfrm>
        </p:spPr>
        <p:txBody>
          <a:bodyPr>
            <a:noAutofit/>
          </a:bodyPr>
          <a:lstStyle>
            <a:lvl1pPr algn="ctr" defTabSz="914400" rtl="0" eaLnBrk="1" latinLnBrk="0" hangingPunct="1">
              <a:spcBef>
                <a:spcPct val="0"/>
              </a:spcBef>
              <a:buNone/>
              <a:defRPr lang="en-PH" sz="6000" b="1"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Arial" pitchFamily="34" charset="0"/>
              </a:defRPr>
            </a:lvl1pPr>
          </a:lstStyle>
          <a:p>
            <a:r>
              <a:rPr lang="en-US" dirty="0"/>
              <a:t>Click to edit title</a:t>
            </a:r>
            <a:endParaRPr lang="en-PH" dirty="0"/>
          </a:p>
        </p:txBody>
      </p:sp>
      <p:sp>
        <p:nvSpPr>
          <p:cNvPr id="3" name="Subtitle 2"/>
          <p:cNvSpPr>
            <a:spLocks noGrp="1"/>
          </p:cNvSpPr>
          <p:nvPr>
            <p:ph type="subTitle" idx="1"/>
          </p:nvPr>
        </p:nvSpPr>
        <p:spPr>
          <a:xfrm>
            <a:off x="1066800" y="5516880"/>
            <a:ext cx="7010400" cy="756921"/>
          </a:xfrm>
        </p:spPr>
        <p:txBody>
          <a:bodyPr>
            <a:noAutofit/>
          </a:bodyPr>
          <a:lstStyle>
            <a:lvl1pPr marL="0" indent="0" algn="ctr">
              <a:buNone/>
              <a:defRPr sz="2000" i="0">
                <a:solidFill>
                  <a:schemeClr val="bg1"/>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PH" dirty="0"/>
          </a:p>
        </p:txBody>
      </p:sp>
      <p:sp>
        <p:nvSpPr>
          <p:cNvPr id="4" name="Date Placeholder 3"/>
          <p:cNvSpPr>
            <a:spLocks noGrp="1"/>
          </p:cNvSpPr>
          <p:nvPr>
            <p:ph type="dt" sz="half" idx="10"/>
          </p:nvPr>
        </p:nvSpPr>
        <p:spPr/>
        <p:txBody>
          <a:bodyPr/>
          <a:lstStyle>
            <a:lvl1pPr>
              <a:defRPr>
                <a:solidFill>
                  <a:schemeClr val="bg1"/>
                </a:solidFill>
              </a:defRPr>
            </a:lvl1p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PH"/>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85AF905-87A3-47F5-A7DA-2607F4C9EBCC}" type="slidenum">
              <a:rPr lang="en-PH" smtClean="0"/>
              <a:pPr/>
              <a:t>‹#›</a:t>
            </a:fld>
            <a:endParaRPr lang="en-PH"/>
          </a:p>
        </p:txBody>
      </p:sp>
    </p:spTree>
    <p:extLst>
      <p:ext uri="{BB962C8B-B14F-4D97-AF65-F5344CB8AC3E}">
        <p14:creationId xmlns:p14="http://schemas.microsoft.com/office/powerpoint/2010/main" val="2473610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4001509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93800"/>
            <a:ext cx="2057400" cy="5080000"/>
          </a:xfrm>
        </p:spPr>
        <p:txBody>
          <a:bodyPr vert="eaVert"/>
          <a:lstStyle>
            <a:lvl1pPr>
              <a:defRPr lang="en-PH" sz="36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Arial" pitchFamily="34" charset="0"/>
              </a:defRPr>
            </a:lvl1pPr>
          </a:lstStyle>
          <a:p>
            <a:r>
              <a:rPr lang="en-US" dirty="0"/>
              <a:t>Click to edit Master title style</a:t>
            </a:r>
            <a:endParaRPr lang="en-PH" dirty="0"/>
          </a:p>
        </p:txBody>
      </p:sp>
      <p:sp>
        <p:nvSpPr>
          <p:cNvPr id="3" name="Vertical Text Placeholder 2"/>
          <p:cNvSpPr>
            <a:spLocks noGrp="1"/>
          </p:cNvSpPr>
          <p:nvPr>
            <p:ph type="body" orient="vert" idx="1"/>
          </p:nvPr>
        </p:nvSpPr>
        <p:spPr>
          <a:xfrm>
            <a:off x="457200" y="1193800"/>
            <a:ext cx="6019800" cy="5080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2956635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63F2CA-9358-47F3-94DE-C9F5A6A1A8EB}" type="slidenum">
              <a:rPr lang="en-US"/>
              <a:pPr>
                <a:defRPr/>
              </a:pPr>
              <a:t>‹#›</a:t>
            </a:fld>
            <a:endParaRPr lang="en-US"/>
          </a:p>
        </p:txBody>
      </p:sp>
    </p:spTree>
    <p:extLst>
      <p:ext uri="{BB962C8B-B14F-4D97-AF65-F5344CB8AC3E}">
        <p14:creationId xmlns:p14="http://schemas.microsoft.com/office/powerpoint/2010/main" val="3827691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8229600" cy="889000"/>
          </a:xfrm>
        </p:spPr>
        <p:txBody>
          <a:bodyPr/>
          <a:lstStyle/>
          <a:p>
            <a:r>
              <a:rPr lang="en-US" dirty="0"/>
              <a:t>Click to edit title style</a:t>
            </a:r>
            <a:endParaRPr lang="en-PH"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1794515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800" y="4406901"/>
            <a:ext cx="6665913" cy="1562099"/>
          </a:xfrm>
        </p:spPr>
        <p:txBody>
          <a:bodyPr anchor="t"/>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r>
              <a:rPr lang="en-US" dirty="0"/>
              <a:t>CLICK TO EDIT TITLE STYLE</a:t>
            </a:r>
            <a:endParaRPr lang="en-PH" dirty="0"/>
          </a:p>
        </p:txBody>
      </p:sp>
      <p:sp>
        <p:nvSpPr>
          <p:cNvPr id="3" name="Text Placeholder 2"/>
          <p:cNvSpPr>
            <a:spLocks noGrp="1"/>
          </p:cNvSpPr>
          <p:nvPr>
            <p:ph type="body" idx="1"/>
          </p:nvPr>
        </p:nvSpPr>
        <p:spPr>
          <a:xfrm>
            <a:off x="1828800" y="2906713"/>
            <a:ext cx="6665913" cy="1500187"/>
          </a:xfrm>
        </p:spPr>
        <p:txBody>
          <a:bodyPr anchor="b"/>
          <a:lstStyle>
            <a:lvl1pPr marL="0" indent="0" algn="r">
              <a:buNone/>
              <a:defRPr sz="2000" i="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4270778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Content Placeholder 2"/>
          <p:cNvSpPr>
            <a:spLocks noGrp="1"/>
          </p:cNvSpPr>
          <p:nvPr>
            <p:ph sz="half" idx="1"/>
          </p:nvPr>
        </p:nvSpPr>
        <p:spPr>
          <a:xfrm>
            <a:off x="457200" y="1397001"/>
            <a:ext cx="4038600" cy="4876799"/>
          </a:xfrm>
        </p:spPr>
        <p:txBody>
          <a:bodyPr/>
          <a:lstStyle>
            <a:lvl1pPr>
              <a:lnSpc>
                <a:spcPts val="3200"/>
              </a:lnSpc>
              <a:spcBef>
                <a:spcPts val="0"/>
              </a:spcBef>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Content Placeholder 3"/>
          <p:cNvSpPr>
            <a:spLocks noGrp="1"/>
          </p:cNvSpPr>
          <p:nvPr>
            <p:ph sz="half" idx="2"/>
          </p:nvPr>
        </p:nvSpPr>
        <p:spPr>
          <a:xfrm>
            <a:off x="4648200" y="1397001"/>
            <a:ext cx="4038600" cy="4876799"/>
          </a:xfrm>
        </p:spPr>
        <p:txBody>
          <a:bodyPr/>
          <a:lstStyle>
            <a:lvl1pPr>
              <a:lnSpc>
                <a:spcPts val="3200"/>
              </a:lnSpc>
              <a:spcBef>
                <a:spcPts val="0"/>
              </a:spcBef>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5" name="Date Placeholder 4"/>
          <p:cNvSpPr>
            <a:spLocks noGrp="1"/>
          </p:cNvSpPr>
          <p:nvPr>
            <p:ph type="dt" sz="half" idx="10"/>
          </p:nvPr>
        </p:nvSpPr>
        <p:spPr/>
        <p:txBody>
          <a:bodyPr/>
          <a:lstStyle/>
          <a:p>
            <a:fld id="{8EBAC125-6E94-4F62-B574-8081DDB48ACC}" type="datetimeFigureOut">
              <a:rPr lang="en-PH" smtClean="0"/>
              <a:pPr/>
              <a:t>8/9/2017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1769670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016"/>
            <a:ext cx="8229600" cy="890016"/>
          </a:xfrm>
        </p:spPr>
        <p:txBody>
          <a:bodyPr/>
          <a:lstStyle>
            <a:lvl1pPr>
              <a:defRPr/>
            </a:lvl1pPr>
          </a:lstStyle>
          <a:p>
            <a:r>
              <a:rPr lang="en-US" dirty="0"/>
              <a:t>Click to edit title style</a:t>
            </a:r>
            <a:endParaRPr lang="en-PH" dirty="0"/>
          </a:p>
        </p:txBody>
      </p:sp>
      <p:sp>
        <p:nvSpPr>
          <p:cNvPr id="3" name="Text Placeholder 2"/>
          <p:cNvSpPr>
            <a:spLocks noGrp="1"/>
          </p:cNvSpPr>
          <p:nvPr>
            <p:ph type="body" idx="1"/>
          </p:nvPr>
        </p:nvSpPr>
        <p:spPr>
          <a:xfrm>
            <a:off x="457200" y="1295400"/>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006600"/>
            <a:ext cx="4040188" cy="4064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p:cNvSpPr>
            <a:spLocks noGrp="1"/>
          </p:cNvSpPr>
          <p:nvPr>
            <p:ph type="body" sz="quarter" idx="3"/>
          </p:nvPr>
        </p:nvSpPr>
        <p:spPr>
          <a:xfrm>
            <a:off x="4645027" y="1295400"/>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006600"/>
            <a:ext cx="4041775" cy="4064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p:cNvSpPr>
            <a:spLocks noGrp="1"/>
          </p:cNvSpPr>
          <p:nvPr>
            <p:ph type="dt" sz="half" idx="10"/>
          </p:nvPr>
        </p:nvSpPr>
        <p:spPr/>
        <p:txBody>
          <a:bodyPr/>
          <a:lstStyle/>
          <a:p>
            <a:fld id="{8EBAC125-6E94-4F62-B574-8081DDB48ACC}" type="datetimeFigureOut">
              <a:rPr lang="en-PH" smtClean="0"/>
              <a:pPr/>
              <a:t>8/9/2017</a:t>
            </a:fld>
            <a:endParaRPr lang="en-PH"/>
          </a:p>
        </p:txBody>
      </p:sp>
      <p:sp>
        <p:nvSpPr>
          <p:cNvPr id="8" name="Footer Placeholder 7"/>
          <p:cNvSpPr>
            <a:spLocks noGrp="1"/>
          </p:cNvSpPr>
          <p:nvPr>
            <p:ph type="ftr" sz="quarter" idx="11"/>
          </p:nvPr>
        </p:nvSpPr>
        <p:spPr/>
        <p:txBody>
          <a:bodyPr/>
          <a:lstStyle/>
          <a:p>
            <a:endParaRPr lang="en-PH"/>
          </a:p>
        </p:txBody>
      </p:sp>
      <p:sp>
        <p:nvSpPr>
          <p:cNvPr id="9" name="Slide Number Placeholder 8"/>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285631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Date Placeholder 2"/>
          <p:cNvSpPr>
            <a:spLocks noGrp="1"/>
          </p:cNvSpPr>
          <p:nvPr>
            <p:ph type="dt" sz="half" idx="10"/>
          </p:nvPr>
        </p:nvSpPr>
        <p:spPr/>
        <p:txBody>
          <a:bodyPr/>
          <a:lstStyle/>
          <a:p>
            <a:fld id="{8EBAC125-6E94-4F62-B574-8081DDB48ACC}" type="datetimeFigureOut">
              <a:rPr lang="en-PH" smtClean="0"/>
              <a:pPr/>
              <a:t>8/9/2017</a:t>
            </a:fld>
            <a:endParaRPr lang="en-PH"/>
          </a:p>
        </p:txBody>
      </p:sp>
      <p:sp>
        <p:nvSpPr>
          <p:cNvPr id="4" name="Footer Placeholder 3"/>
          <p:cNvSpPr>
            <a:spLocks noGrp="1"/>
          </p:cNvSpPr>
          <p:nvPr>
            <p:ph type="ftr" sz="quarter" idx="11"/>
          </p:nvPr>
        </p:nvSpPr>
        <p:spPr/>
        <p:txBody>
          <a:bodyPr/>
          <a:lstStyle/>
          <a:p>
            <a:endParaRPr lang="en-PH"/>
          </a:p>
        </p:txBody>
      </p:sp>
      <p:sp>
        <p:nvSpPr>
          <p:cNvPr id="5" name="Slide Number Placeholder 4"/>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2999540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BAC125-6E94-4F62-B574-8081DDB48ACC}" type="datetimeFigureOut">
              <a:rPr lang="en-PH" smtClean="0"/>
              <a:pPr/>
              <a:t>8/9/2017</a:t>
            </a:fld>
            <a:endParaRPr lang="en-PH"/>
          </a:p>
        </p:txBody>
      </p:sp>
      <p:sp>
        <p:nvSpPr>
          <p:cNvPr id="3" name="Footer Placeholder 2"/>
          <p:cNvSpPr>
            <a:spLocks noGrp="1"/>
          </p:cNvSpPr>
          <p:nvPr>
            <p:ph type="ftr" sz="quarter" idx="11"/>
          </p:nvPr>
        </p:nvSpPr>
        <p:spPr/>
        <p:txBody>
          <a:bodyPr/>
          <a:lstStyle/>
          <a:p>
            <a:endParaRPr lang="en-PH"/>
          </a:p>
        </p:txBody>
      </p:sp>
      <p:sp>
        <p:nvSpPr>
          <p:cNvPr id="4" name="Slide Number Placeholder 3"/>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780190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1295400"/>
            <a:ext cx="3008313" cy="1162051"/>
          </a:xfrm>
        </p:spPr>
        <p:txBody>
          <a:bodyPr anchor="b"/>
          <a:lstStyle>
            <a:lvl1pPr algn="l">
              <a:defRPr sz="2000" b="0">
                <a:solidFill>
                  <a:schemeClr val="bg1"/>
                </a:solidFill>
                <a:effectLst>
                  <a:outerShdw blurRad="38100" dist="38100" dir="2700000" algn="tl">
                    <a:srgbClr val="000000">
                      <a:alpha val="43137"/>
                    </a:srgbClr>
                  </a:outerShdw>
                </a:effectLst>
              </a:defRPr>
            </a:lvl1pPr>
          </a:lstStyle>
          <a:p>
            <a:r>
              <a:rPr lang="en-US" dirty="0"/>
              <a:t>Click to edit Master title style</a:t>
            </a:r>
            <a:endParaRPr lang="en-PH" dirty="0"/>
          </a:p>
        </p:txBody>
      </p:sp>
      <p:sp>
        <p:nvSpPr>
          <p:cNvPr id="3" name="Content Placeholder 2"/>
          <p:cNvSpPr>
            <a:spLocks noGrp="1"/>
          </p:cNvSpPr>
          <p:nvPr>
            <p:ph idx="1"/>
          </p:nvPr>
        </p:nvSpPr>
        <p:spPr>
          <a:xfrm>
            <a:off x="3575050" y="1295401"/>
            <a:ext cx="5111750" cy="48307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Text Placeholder 3"/>
          <p:cNvSpPr>
            <a:spLocks noGrp="1"/>
          </p:cNvSpPr>
          <p:nvPr>
            <p:ph type="body" sz="half" idx="2"/>
          </p:nvPr>
        </p:nvSpPr>
        <p:spPr>
          <a:xfrm>
            <a:off x="457202" y="2514601"/>
            <a:ext cx="3008313" cy="36115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pPr/>
              <a:t>8/9/2017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11334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744" y="4894263"/>
            <a:ext cx="6894512" cy="566739"/>
          </a:xfrm>
        </p:spPr>
        <p:txBody>
          <a:bodyPr anchor="b"/>
          <a:lstStyle>
            <a:lvl1pPr algn="l">
              <a:defRPr sz="2000" b="0">
                <a:solidFill>
                  <a:schemeClr val="bg1"/>
                </a:solidFill>
                <a:effectLst/>
              </a:defRPr>
            </a:lvl1pPr>
          </a:lstStyle>
          <a:p>
            <a:r>
              <a:rPr lang="en-US" dirty="0"/>
              <a:t>Click to edit Master title style</a:t>
            </a:r>
            <a:endParaRPr lang="en-PH" dirty="0"/>
          </a:p>
        </p:txBody>
      </p:sp>
      <p:sp>
        <p:nvSpPr>
          <p:cNvPr id="3" name="Picture Placeholder 2"/>
          <p:cNvSpPr>
            <a:spLocks noGrp="1"/>
          </p:cNvSpPr>
          <p:nvPr>
            <p:ph type="pic" idx="1"/>
          </p:nvPr>
        </p:nvSpPr>
        <p:spPr>
          <a:xfrm>
            <a:off x="1124744" y="1295400"/>
            <a:ext cx="6894512" cy="3556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1124744" y="5461001"/>
            <a:ext cx="6894512"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pPr/>
              <a:t>8/9/2017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632918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889000"/>
          </a:xfrm>
          <a:prstGeom prst="rect">
            <a:avLst/>
          </a:prstGeom>
        </p:spPr>
        <p:txBody>
          <a:bodyPr vert="horz" lIns="91440" tIns="45720" rIns="91440" bIns="45720" rtlCol="0" anchor="ctr">
            <a:noAutofit/>
          </a:bodyPr>
          <a:lstStyle/>
          <a:p>
            <a:r>
              <a:rPr lang="en-US" dirty="0"/>
              <a:t>Click to edit title style</a:t>
            </a:r>
            <a:endParaRPr lang="en-PH" dirty="0"/>
          </a:p>
        </p:txBody>
      </p:sp>
      <p:sp>
        <p:nvSpPr>
          <p:cNvPr id="3" name="Text Placeholder 2"/>
          <p:cNvSpPr>
            <a:spLocks noGrp="1"/>
          </p:cNvSpPr>
          <p:nvPr>
            <p:ph type="body" idx="1"/>
          </p:nvPr>
        </p:nvSpPr>
        <p:spPr>
          <a:xfrm>
            <a:off x="457200" y="1193800"/>
            <a:ext cx="8229600" cy="5080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Date Placeholder 3"/>
          <p:cNvSpPr>
            <a:spLocks noGrp="1"/>
          </p:cNvSpPr>
          <p:nvPr>
            <p:ph type="dt" sz="half" idx="2"/>
          </p:nvPr>
        </p:nvSpPr>
        <p:spPr>
          <a:xfrm>
            <a:off x="457200" y="6477000"/>
            <a:ext cx="2133600"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8EBAC125-6E94-4F62-B574-8081DDB48ACC}" type="datetimeFigureOut">
              <a:rPr lang="en-PH" smtClean="0"/>
              <a:pPr/>
              <a:t>8/9/2017</a:t>
            </a:fld>
            <a:endParaRPr lang="en-PH"/>
          </a:p>
        </p:txBody>
      </p:sp>
      <p:sp>
        <p:nvSpPr>
          <p:cNvPr id="5" name="Footer Placeholder 4"/>
          <p:cNvSpPr>
            <a:spLocks noGrp="1"/>
          </p:cNvSpPr>
          <p:nvPr>
            <p:ph type="ftr" sz="quarter" idx="3"/>
          </p:nvPr>
        </p:nvSpPr>
        <p:spPr>
          <a:xfrm>
            <a:off x="3124200" y="6477000"/>
            <a:ext cx="2895600"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PH"/>
          </a:p>
        </p:txBody>
      </p:sp>
      <p:sp>
        <p:nvSpPr>
          <p:cNvPr id="6" name="Slide Number Placeholder 5"/>
          <p:cNvSpPr>
            <a:spLocks noGrp="1"/>
          </p:cNvSpPr>
          <p:nvPr>
            <p:ph type="sldNum" sz="quarter" idx="4"/>
          </p:nvPr>
        </p:nvSpPr>
        <p:spPr>
          <a:xfrm>
            <a:off x="6553200" y="6477000"/>
            <a:ext cx="2133600"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485AF905-87A3-47F5-A7DA-2607F4C9EBCC}" type="slidenum">
              <a:rPr lang="en-PH" smtClean="0"/>
              <a:pPr/>
              <a:t>‹#›</a:t>
            </a:fld>
            <a:endParaRPr lang="en-PH"/>
          </a:p>
        </p:txBody>
      </p:sp>
    </p:spTree>
    <p:extLst>
      <p:ext uri="{BB962C8B-B14F-4D97-AF65-F5344CB8AC3E}">
        <p14:creationId xmlns:p14="http://schemas.microsoft.com/office/powerpoint/2010/main" val="1551848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p:titleStyle>
    <p:bodyStyle>
      <a:lvl1pPr marL="342900" indent="-342900" algn="l" defTabSz="914400" rtl="0" eaLnBrk="1" latinLnBrk="0" hangingPunct="1">
        <a:lnSpc>
          <a:spcPts val="3200"/>
        </a:lnSpc>
        <a:spcBef>
          <a:spcPts val="0"/>
        </a:spcBef>
        <a:buFont typeface="Arial" pitchFamily="34" charset="0"/>
        <a:buChar char="•"/>
        <a:defRPr sz="2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jpeg"/><Relationship Id="rId5" Type="http://schemas.openxmlformats.org/officeDocument/2006/relationships/image" Target="../media/image14.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www.dailymotion.com/video/x2yk8ve" TargetMode="External"/><Relationship Id="rId5" Type="http://schemas.openxmlformats.org/officeDocument/2006/relationships/image" Target="../media/image3.jpeg"/><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https://www.youtube.com/watch?v=vrkw_meK2fI"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8.wmf"/><Relationship Id="rId5" Type="http://schemas.openxmlformats.org/officeDocument/2006/relationships/image" Target="../media/image27.jpeg"/><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8.wmf"/><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8.wmf"/></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43.png"/><Relationship Id="rId4" Type="http://schemas.openxmlformats.org/officeDocument/2006/relationships/image" Target="../media/image42.jpeg"/></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hyperlink" Target="http://www.clearroads.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54.jpeg"/><Relationship Id="rId4" Type="http://schemas.openxmlformats.org/officeDocument/2006/relationships/image" Target="../media/image53.jpeg"/></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3.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gif"/><Relationship Id="rId4" Type="http://schemas.openxmlformats.org/officeDocument/2006/relationships/image" Target="../media/image56.png"/><Relationship Id="rId9" Type="http://schemas.openxmlformats.org/officeDocument/2006/relationships/image" Target="../media/image60.png"/></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62.jpeg"/></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3.jpeg"/><Relationship Id="rId4" Type="http://schemas.microsoft.com/office/2007/relationships/hdphoto" Target="../media/hdphoto1.wdp"/></Relationships>
</file>

<file path=ppt/slides/_rels/slide6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68.xml.rels><?xml version="1.0" encoding="UTF-8" standalone="yes"?>
<Relationships xmlns="http://schemas.openxmlformats.org/package/2006/relationships"><Relationship Id="rId3" Type="http://schemas.openxmlformats.org/officeDocument/2006/relationships/hyperlink" Target="http://www.saltinstitute.org/wp-content/uploads/2013/09/Salt-Storage-Handbook-2015.pdf"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9.xml.rels><?xml version="1.0" encoding="UTF-8" standalone="yes"?>
<Relationships xmlns="http://schemas.openxmlformats.org/package/2006/relationships"><Relationship Id="rId3" Type="http://schemas.openxmlformats.org/officeDocument/2006/relationships/hyperlink" Target="mailto:Groth020@umn.edu"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mailto:Johns421@umn.ed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67.jpeg"/><Relationship Id="rId4" Type="http://schemas.openxmlformats.org/officeDocument/2006/relationships/image" Target="../media/image66.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Module 9: Safety</a:t>
            </a:r>
            <a:endParaRPr lang="en-PH" sz="3200" dirty="0"/>
          </a:p>
        </p:txBody>
      </p:sp>
      <p:sp>
        <p:nvSpPr>
          <p:cNvPr id="11" name="Title 1"/>
          <p:cNvSpPr txBox="1">
            <a:spLocks/>
          </p:cNvSpPr>
          <p:nvPr/>
        </p:nvSpPr>
        <p:spPr>
          <a:xfrm>
            <a:off x="0" y="54864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2016 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6" name="Picture 2" descr="C:\pictures\Pictures\salt\people\Little Falls Group Picture0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1143000"/>
            <a:ext cx="5928711" cy="444653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265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4019" name="Rectangle 3"/>
          <p:cNvSpPr>
            <a:spLocks noGrp="1" noChangeArrowheads="1"/>
          </p:cNvSpPr>
          <p:nvPr>
            <p:ph type="title"/>
          </p:nvPr>
        </p:nvSpPr>
        <p:spPr>
          <a:xfrm>
            <a:off x="381000" y="228600"/>
            <a:ext cx="7772400" cy="800100"/>
          </a:xfrm>
          <a:noFill/>
        </p:spPr>
        <p:txBody>
          <a:bodyPr/>
          <a:lstStyle/>
          <a:p>
            <a:r>
              <a:rPr lang="en-US" dirty="0"/>
              <a:t>Backing up tips</a:t>
            </a:r>
          </a:p>
        </p:txBody>
      </p:sp>
      <p:sp>
        <p:nvSpPr>
          <p:cNvPr id="214020" name="Rectangle 4"/>
          <p:cNvSpPr>
            <a:spLocks noGrp="1" noChangeArrowheads="1"/>
          </p:cNvSpPr>
          <p:nvPr>
            <p:ph type="body" sz="half" idx="1"/>
          </p:nvPr>
        </p:nvSpPr>
        <p:spPr>
          <a:xfrm>
            <a:off x="0" y="1143000"/>
            <a:ext cx="4724400" cy="4876800"/>
          </a:xfrm>
        </p:spPr>
        <p:txBody>
          <a:bodyPr>
            <a:normAutofit fontScale="92500" lnSpcReduction="10000"/>
          </a:bodyPr>
          <a:lstStyle/>
          <a:p>
            <a:pPr marL="457200" lvl="1" indent="0">
              <a:buNone/>
            </a:pPr>
            <a:r>
              <a:rPr lang="en-US" sz="2600" b="1" dirty="0">
                <a:latin typeface="Arial" pitchFamily="34" charset="0"/>
                <a:cs typeface="Arial" pitchFamily="34" charset="0"/>
              </a:rPr>
              <a:t>Avoid backing if possible!</a:t>
            </a:r>
          </a:p>
          <a:p>
            <a:pPr lvl="1"/>
            <a:r>
              <a:rPr lang="en-US" dirty="0">
                <a:latin typeface="Arial" pitchFamily="34" charset="0"/>
                <a:cs typeface="Arial" pitchFamily="34" charset="0"/>
              </a:rPr>
              <a:t>Use a spotter.</a:t>
            </a:r>
          </a:p>
          <a:p>
            <a:pPr lvl="1"/>
            <a:r>
              <a:rPr lang="en-US" dirty="0">
                <a:latin typeface="Arial" pitchFamily="34" charset="0"/>
                <a:cs typeface="Arial" pitchFamily="34" charset="0"/>
              </a:rPr>
              <a:t>Verify swing clearance.</a:t>
            </a:r>
          </a:p>
          <a:p>
            <a:pPr lvl="1"/>
            <a:r>
              <a:rPr lang="en-US" dirty="0">
                <a:latin typeface="Arial" pitchFamily="34" charset="0"/>
                <a:cs typeface="Arial" pitchFamily="34" charset="0"/>
              </a:rPr>
              <a:t>Get out!  Check above, under, to the sides and to the rear.</a:t>
            </a:r>
          </a:p>
          <a:p>
            <a:pPr lvl="1"/>
            <a:r>
              <a:rPr lang="en-US" dirty="0">
                <a:latin typeface="Arial" pitchFamily="34" charset="0"/>
                <a:cs typeface="Arial" pitchFamily="34" charset="0"/>
              </a:rPr>
              <a:t>Warn others that truck is backing up.</a:t>
            </a:r>
          </a:p>
          <a:p>
            <a:pPr lvl="1"/>
            <a:r>
              <a:rPr lang="en-US" dirty="0">
                <a:latin typeface="Arial" pitchFamily="34" charset="0"/>
                <a:cs typeface="Arial" pitchFamily="34" charset="0"/>
              </a:rPr>
              <a:t>Turn off radio/music.</a:t>
            </a:r>
          </a:p>
          <a:p>
            <a:pPr lvl="1"/>
            <a:r>
              <a:rPr lang="en-US" dirty="0">
                <a:latin typeface="Arial" pitchFamily="34" charset="0"/>
                <a:cs typeface="Arial" pitchFamily="34" charset="0"/>
              </a:rPr>
              <a:t>Go slow.</a:t>
            </a:r>
          </a:p>
          <a:p>
            <a:pPr lvl="1"/>
            <a:r>
              <a:rPr lang="en-US" dirty="0">
                <a:latin typeface="Arial" pitchFamily="34" charset="0"/>
                <a:cs typeface="Arial" pitchFamily="34" charset="0"/>
              </a:rPr>
              <a:t>Use mirrors.</a:t>
            </a:r>
          </a:p>
          <a:p>
            <a:pPr lvl="1"/>
            <a:r>
              <a:rPr lang="en-US" dirty="0">
                <a:latin typeface="Arial" pitchFamily="34" charset="0"/>
                <a:cs typeface="Arial" pitchFamily="34" charset="0"/>
              </a:rPr>
              <a:t>Back towards driver’s side if possible.</a:t>
            </a:r>
          </a:p>
          <a:p>
            <a:pPr lvl="1"/>
            <a:r>
              <a:rPr lang="en-US" dirty="0">
                <a:latin typeface="Arial" pitchFamily="34" charset="0"/>
                <a:cs typeface="Arial" pitchFamily="34" charset="0"/>
              </a:rPr>
              <a:t>Other?</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4000" r="8000"/>
          <a:stretch>
            <a:fillRect/>
          </a:stretch>
        </p:blipFill>
        <p:spPr bwMode="auto">
          <a:xfrm>
            <a:off x="4572000" y="1752600"/>
            <a:ext cx="3969016" cy="3810000"/>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343400" y="5410200"/>
            <a:ext cx="4419600" cy="369332"/>
          </a:xfrm>
          <a:prstGeom prst="rect">
            <a:avLst/>
          </a:prstGeom>
          <a:solidFill>
            <a:srgbClr val="FFC000"/>
          </a:solidFill>
          <a:ln>
            <a:solidFill>
              <a:schemeClr val="tx1"/>
            </a:solidFill>
          </a:ln>
        </p:spPr>
        <p:txBody>
          <a:bodyPr wrap="square" rtlCol="0">
            <a:spAutoFit/>
          </a:bodyPr>
          <a:lstStyle/>
          <a:p>
            <a:pPr algn="ctr"/>
            <a:r>
              <a:rPr lang="en-US" b="1" dirty="0">
                <a:latin typeface="Arial" pitchFamily="34" charset="0"/>
                <a:cs typeface="Arial" pitchFamily="34" charset="0"/>
              </a:rPr>
              <a:t>Backing up: #1 cause of CMV crashes</a:t>
            </a:r>
          </a:p>
        </p:txBody>
      </p:sp>
      <p:sp>
        <p:nvSpPr>
          <p:cNvPr id="4" name="TextBox 3"/>
          <p:cNvSpPr txBox="1"/>
          <p:nvPr/>
        </p:nvSpPr>
        <p:spPr>
          <a:xfrm>
            <a:off x="4419600" y="1524000"/>
            <a:ext cx="4191000" cy="461665"/>
          </a:xfrm>
          <a:prstGeom prst="rect">
            <a:avLst/>
          </a:prstGeom>
          <a:solidFill>
            <a:srgbClr val="FFC000"/>
          </a:solidFill>
          <a:ln>
            <a:solidFill>
              <a:schemeClr val="tx1"/>
            </a:solidFill>
          </a:ln>
        </p:spPr>
        <p:txBody>
          <a:bodyPr wrap="square" rtlCol="0">
            <a:spAutoFit/>
          </a:bodyPr>
          <a:lstStyle/>
          <a:p>
            <a:pPr algn="ct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Beep...Beep…Beep</a:t>
            </a:r>
          </a:p>
        </p:txBody>
      </p:sp>
      <p:sp>
        <p:nvSpPr>
          <p:cNvPr id="12" name="Isosceles Triangle 11"/>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5-Point Star 12"/>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Oval 13"/>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5" name="Picture 14"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08171565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1143000"/>
          </a:xfrm>
        </p:spPr>
        <p:txBody>
          <a:bodyPr/>
          <a:lstStyle/>
          <a:p>
            <a:r>
              <a:rPr lang="en-US" dirty="0"/>
              <a:t>Test Question 1</a:t>
            </a:r>
          </a:p>
        </p:txBody>
      </p:sp>
      <p:sp>
        <p:nvSpPr>
          <p:cNvPr id="3" name="Text Placeholder 2"/>
          <p:cNvSpPr>
            <a:spLocks noGrp="1"/>
          </p:cNvSpPr>
          <p:nvPr>
            <p:ph type="body" sz="half" idx="1"/>
          </p:nvPr>
        </p:nvSpPr>
        <p:spPr>
          <a:xfrm>
            <a:off x="533400" y="1066800"/>
            <a:ext cx="8001000" cy="5257800"/>
          </a:xfrm>
        </p:spPr>
        <p:txBody>
          <a:bodyPr>
            <a:normAutofit/>
          </a:bodyPr>
          <a:lstStyle/>
          <a:p>
            <a:pPr>
              <a:buNone/>
            </a:pPr>
            <a:r>
              <a:rPr lang="en-US" sz="3600" dirty="0"/>
              <a:t>What is one of the most dangerous maneuvers in the yard?</a:t>
            </a:r>
          </a:p>
          <a:p>
            <a:pPr>
              <a:buNone/>
            </a:pPr>
            <a:endParaRPr lang="en-US" sz="3600" dirty="0"/>
          </a:p>
          <a:p>
            <a:pPr marL="742950" indent="-742950">
              <a:buFont typeface="+mj-lt"/>
              <a:buAutoNum type="alphaUcPeriod"/>
            </a:pPr>
            <a:r>
              <a:rPr lang="en-US" sz="3600" dirty="0"/>
              <a:t>Driving forward</a:t>
            </a:r>
          </a:p>
          <a:p>
            <a:pPr marL="742950" indent="-742950">
              <a:buFont typeface="+mj-lt"/>
              <a:buAutoNum type="alphaUcPeriod"/>
            </a:pPr>
            <a:endParaRPr lang="en-US" sz="3600" dirty="0"/>
          </a:p>
          <a:p>
            <a:pPr marL="742950" indent="-742950">
              <a:buFont typeface="+mj-lt"/>
              <a:buAutoNum type="alphaUcPeriod"/>
            </a:pPr>
            <a:r>
              <a:rPr lang="en-US" sz="3600" dirty="0"/>
              <a:t>Backing up</a:t>
            </a:r>
          </a:p>
          <a:p>
            <a:pPr marL="742950" indent="-742950">
              <a:buFont typeface="+mj-lt"/>
              <a:buAutoNum type="alphaUcPeriod"/>
            </a:pPr>
            <a:endParaRPr lang="en-US" sz="3600" dirty="0"/>
          </a:p>
          <a:p>
            <a:pPr marL="742950" indent="-742950">
              <a:buFont typeface="+mj-lt"/>
              <a:buAutoNum type="alphaUcPeriod"/>
            </a:pPr>
            <a:r>
              <a:rPr lang="en-US" sz="3600" dirty="0"/>
              <a:t>Loading salt</a:t>
            </a:r>
          </a:p>
          <a:p>
            <a:pPr marL="742950" indent="-742950">
              <a:buFont typeface="+mj-lt"/>
              <a:buAutoNum type="alphaUcPeriod"/>
            </a:pPr>
            <a:endParaRPr lang="en-US" sz="3600" dirty="0"/>
          </a:p>
          <a:p>
            <a:pPr marL="742950" indent="-742950">
              <a:buFont typeface="+mj-lt"/>
              <a:buAutoNum type="alphaUcPeriod"/>
            </a:pPr>
            <a:r>
              <a:rPr lang="en-US" sz="3600" dirty="0"/>
              <a:t>Washing trucks</a:t>
            </a:r>
          </a:p>
          <a:p>
            <a:endParaRPr lang="en-US"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1143000"/>
          </a:xfrm>
        </p:spPr>
        <p:txBody>
          <a:bodyPr/>
          <a:lstStyle/>
          <a:p>
            <a:r>
              <a:rPr lang="en-US" dirty="0"/>
              <a:t>Test Question 1</a:t>
            </a:r>
          </a:p>
        </p:txBody>
      </p:sp>
      <p:sp>
        <p:nvSpPr>
          <p:cNvPr id="3" name="Text Placeholder 2"/>
          <p:cNvSpPr>
            <a:spLocks noGrp="1"/>
          </p:cNvSpPr>
          <p:nvPr>
            <p:ph type="body" sz="half" idx="1"/>
          </p:nvPr>
        </p:nvSpPr>
        <p:spPr>
          <a:xfrm>
            <a:off x="533400" y="1066800"/>
            <a:ext cx="8001000" cy="5257800"/>
          </a:xfrm>
        </p:spPr>
        <p:txBody>
          <a:bodyPr>
            <a:normAutofit/>
          </a:bodyPr>
          <a:lstStyle/>
          <a:p>
            <a:pPr>
              <a:buNone/>
            </a:pPr>
            <a:r>
              <a:rPr lang="en-US" sz="3600" dirty="0"/>
              <a:t>What is one of the most dangerous maneuvers in the yard?</a:t>
            </a:r>
          </a:p>
          <a:p>
            <a:pPr>
              <a:buNone/>
            </a:pPr>
            <a:endParaRPr lang="en-US" sz="3600" dirty="0">
              <a:solidFill>
                <a:schemeClr val="accent1">
                  <a:lumMod val="75000"/>
                </a:schemeClr>
              </a:solidFill>
            </a:endParaRPr>
          </a:p>
          <a:p>
            <a:pPr marL="742950" indent="-742950">
              <a:buFont typeface="+mj-lt"/>
              <a:buAutoNum type="alphaUcPeriod"/>
            </a:pPr>
            <a:r>
              <a:rPr lang="en-US" sz="3600" dirty="0">
                <a:solidFill>
                  <a:schemeClr val="accent1">
                    <a:lumMod val="75000"/>
                  </a:schemeClr>
                </a:solidFill>
              </a:rPr>
              <a:t>Driving forward</a:t>
            </a:r>
          </a:p>
          <a:p>
            <a:pPr marL="742950" indent="-742950">
              <a:buFont typeface="+mj-lt"/>
              <a:buAutoNum type="alphaUcPeriod"/>
            </a:pPr>
            <a:endParaRPr lang="en-US" sz="3600" dirty="0">
              <a:solidFill>
                <a:srgbClr val="FFFF00"/>
              </a:solidFill>
            </a:endParaRPr>
          </a:p>
          <a:p>
            <a:pPr marL="742950" indent="-742950">
              <a:buFont typeface="+mj-lt"/>
              <a:buAutoNum type="alphaUcPeriod"/>
            </a:pPr>
            <a:r>
              <a:rPr lang="en-US" sz="3600" dirty="0">
                <a:solidFill>
                  <a:srgbClr val="FFFF00"/>
                </a:solidFill>
              </a:rPr>
              <a:t>Backing up</a:t>
            </a:r>
          </a:p>
          <a:p>
            <a:pPr marL="742950" indent="-742950">
              <a:buFont typeface="+mj-lt"/>
              <a:buAutoNum type="alphaUcPeriod"/>
            </a:pPr>
            <a:endParaRPr lang="en-US" sz="3600" dirty="0">
              <a:solidFill>
                <a:schemeClr val="accent1">
                  <a:lumMod val="75000"/>
                </a:schemeClr>
              </a:solidFill>
            </a:endParaRPr>
          </a:p>
          <a:p>
            <a:pPr marL="742950" indent="-742950">
              <a:buFont typeface="+mj-lt"/>
              <a:buAutoNum type="alphaUcPeriod"/>
            </a:pPr>
            <a:r>
              <a:rPr lang="en-US" sz="3600" dirty="0">
                <a:solidFill>
                  <a:schemeClr val="accent1">
                    <a:lumMod val="75000"/>
                  </a:schemeClr>
                </a:solidFill>
              </a:rPr>
              <a:t>Loading salt</a:t>
            </a:r>
          </a:p>
          <a:p>
            <a:pPr marL="742950" indent="-742950">
              <a:buFont typeface="+mj-lt"/>
              <a:buAutoNum type="alphaUcPeriod"/>
            </a:pPr>
            <a:endParaRPr lang="en-US" sz="3600" dirty="0">
              <a:solidFill>
                <a:schemeClr val="accent1">
                  <a:lumMod val="75000"/>
                </a:schemeClr>
              </a:solidFill>
            </a:endParaRPr>
          </a:p>
          <a:p>
            <a:pPr marL="742950" indent="-742950">
              <a:buFont typeface="+mj-lt"/>
              <a:buAutoNum type="alphaUcPeriod"/>
            </a:pPr>
            <a:r>
              <a:rPr lang="en-US" sz="3600" dirty="0">
                <a:solidFill>
                  <a:schemeClr val="accent1">
                    <a:lumMod val="75000"/>
                  </a:schemeClr>
                </a:solidFill>
              </a:rPr>
              <a:t>Washing trucks</a:t>
            </a: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4019" name="Rectangle 3"/>
          <p:cNvSpPr>
            <a:spLocks noGrp="1" noChangeArrowheads="1"/>
          </p:cNvSpPr>
          <p:nvPr>
            <p:ph type="title"/>
          </p:nvPr>
        </p:nvSpPr>
        <p:spPr>
          <a:xfrm>
            <a:off x="381000" y="228600"/>
            <a:ext cx="8586952" cy="800100"/>
          </a:xfrm>
          <a:noFill/>
        </p:spPr>
        <p:txBody>
          <a:bodyPr>
            <a:normAutofit/>
          </a:bodyPr>
          <a:lstStyle/>
          <a:p>
            <a:r>
              <a:rPr lang="en-US" dirty="0"/>
              <a:t>“The circle of safety”</a:t>
            </a:r>
          </a:p>
        </p:txBody>
      </p:sp>
      <p:sp>
        <p:nvSpPr>
          <p:cNvPr id="214020" name="Rectangle 4"/>
          <p:cNvSpPr>
            <a:spLocks noGrp="1" noChangeArrowheads="1"/>
          </p:cNvSpPr>
          <p:nvPr>
            <p:ph type="body" sz="half" idx="1"/>
          </p:nvPr>
        </p:nvSpPr>
        <p:spPr>
          <a:xfrm>
            <a:off x="4419600" y="1981200"/>
            <a:ext cx="4419600" cy="4876800"/>
          </a:xfrm>
        </p:spPr>
        <p:txBody>
          <a:bodyPr>
            <a:normAutofit/>
          </a:bodyPr>
          <a:lstStyle/>
          <a:p>
            <a:pPr marL="457200" lvl="1" indent="0">
              <a:buNone/>
            </a:pPr>
            <a:r>
              <a:rPr lang="en-US" sz="2800" b="1" dirty="0">
                <a:latin typeface="Arial" pitchFamily="34" charset="0"/>
                <a:cs typeface="Arial" pitchFamily="34" charset="0"/>
              </a:rPr>
              <a:t>Walk around your truck before moving it</a:t>
            </a:r>
          </a:p>
          <a:p>
            <a:pPr lvl="2"/>
            <a:r>
              <a:rPr lang="en-US" sz="2800" dirty="0">
                <a:latin typeface="Arial" pitchFamily="34" charset="0"/>
                <a:cs typeface="Arial" pitchFamily="34" charset="0"/>
              </a:rPr>
              <a:t>Especially before backing up.</a:t>
            </a:r>
          </a:p>
          <a:p>
            <a:pPr lvl="2"/>
            <a:r>
              <a:rPr lang="en-US" sz="2800" dirty="0">
                <a:latin typeface="Arial" pitchFamily="34" charset="0"/>
                <a:cs typeface="Arial" pitchFamily="34" charset="0"/>
              </a:rPr>
              <a:t>You are not able to see things behind or on the side of the truck.</a:t>
            </a:r>
          </a:p>
        </p:txBody>
      </p:sp>
      <p:pic>
        <p:nvPicPr>
          <p:cNvPr id="10242" name="Picture 2" descr="C:\pictures\Pictures\salt\people\IMG_179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931"/>
          <a:stretch/>
        </p:blipFill>
        <p:spPr bwMode="auto">
          <a:xfrm>
            <a:off x="685800" y="1143000"/>
            <a:ext cx="4000762" cy="5257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Isosceles Triangle 7"/>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69269711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a:noFill/>
        </p:spPr>
        <p:txBody>
          <a:bodyPr>
            <a:normAutofit/>
          </a:bodyPr>
          <a:lstStyle/>
          <a:p>
            <a:r>
              <a:rPr lang="en-US" dirty="0"/>
              <a:t>What is on the back of your truck ? </a:t>
            </a:r>
          </a:p>
        </p:txBody>
      </p:sp>
      <p:sp>
        <p:nvSpPr>
          <p:cNvPr id="3" name="Text Placeholder 2"/>
          <p:cNvSpPr>
            <a:spLocks noGrp="1"/>
          </p:cNvSpPr>
          <p:nvPr>
            <p:ph type="body" sz="half" idx="1"/>
          </p:nvPr>
        </p:nvSpPr>
        <p:spPr>
          <a:xfrm>
            <a:off x="5486400" y="1371600"/>
            <a:ext cx="3810000" cy="3657600"/>
          </a:xfrm>
        </p:spPr>
        <p:txBody>
          <a:bodyPr>
            <a:normAutofit/>
          </a:bodyPr>
          <a:lstStyle/>
          <a:p>
            <a:r>
              <a:rPr lang="en-US" sz="3200" dirty="0">
                <a:latin typeface="Arial" pitchFamily="34" charset="0"/>
                <a:cs typeface="Arial" pitchFamily="34" charset="0"/>
              </a:rPr>
              <a:t>Spinner</a:t>
            </a:r>
          </a:p>
          <a:p>
            <a:r>
              <a:rPr lang="en-US" sz="3200" dirty="0">
                <a:latin typeface="Arial" pitchFamily="34" charset="0"/>
                <a:cs typeface="Arial" pitchFamily="34" charset="0"/>
              </a:rPr>
              <a:t>Chute</a:t>
            </a:r>
          </a:p>
          <a:p>
            <a:r>
              <a:rPr lang="en-US" sz="3200" dirty="0">
                <a:latin typeface="Arial" pitchFamily="34" charset="0"/>
                <a:cs typeface="Arial" pitchFamily="34" charset="0"/>
              </a:rPr>
              <a:t>Trailer</a:t>
            </a:r>
          </a:p>
          <a:p>
            <a:r>
              <a:rPr lang="en-US" sz="3200" dirty="0">
                <a:latin typeface="Arial" pitchFamily="34" charset="0"/>
                <a:cs typeface="Arial" pitchFamily="34" charset="0"/>
              </a:rPr>
              <a:t>Lights</a:t>
            </a:r>
          </a:p>
          <a:p>
            <a:r>
              <a:rPr lang="en-US" sz="3200" dirty="0">
                <a:latin typeface="Arial" pitchFamily="34" charset="0"/>
                <a:cs typeface="Arial" pitchFamily="34" charset="0"/>
              </a:rPr>
              <a:t>Tailgate down</a:t>
            </a:r>
          </a:p>
          <a:p>
            <a:r>
              <a:rPr lang="en-US" sz="3200" dirty="0">
                <a:latin typeface="Arial" pitchFamily="34" charset="0"/>
                <a:cs typeface="Arial" pitchFamily="34" charset="0"/>
              </a:rPr>
              <a:t>Tailgate tanks</a:t>
            </a:r>
          </a:p>
          <a:p>
            <a:r>
              <a:rPr lang="en-US" sz="3200" dirty="0">
                <a:latin typeface="Arial" pitchFamily="34" charset="0"/>
                <a:cs typeface="Arial" pitchFamily="34" charset="0"/>
              </a:rPr>
              <a:t>Raised box</a:t>
            </a:r>
          </a:p>
          <a:p>
            <a:r>
              <a:rPr lang="en-US" sz="3200" dirty="0">
                <a:latin typeface="Arial" pitchFamily="34" charset="0"/>
                <a:cs typeface="Arial" pitchFamily="34" charset="0"/>
              </a:rPr>
              <a:t>Spray bar</a:t>
            </a:r>
          </a:p>
        </p:txBody>
      </p:sp>
      <p:pic>
        <p:nvPicPr>
          <p:cNvPr id="2050" name="Picture 2" descr="C:\pictures\Pictures\salt\anti icing\IMG_12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219200"/>
            <a:ext cx="5080000" cy="381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600" y="5334000"/>
            <a:ext cx="8610600" cy="461665"/>
          </a:xfrm>
          <a:prstGeom prst="rect">
            <a:avLst/>
          </a:prstGeom>
          <a:solidFill>
            <a:srgbClr val="FFC000"/>
          </a:solidFill>
          <a:ln>
            <a:solidFill>
              <a:schemeClr val="tx1"/>
            </a:solidFill>
          </a:ln>
        </p:spPr>
        <p:txBody>
          <a:bodyPr wrap="square" rtlCol="0">
            <a:spAutoFit/>
          </a:bodyPr>
          <a:lstStyle/>
          <a:p>
            <a:pPr algn="ctr"/>
            <a:r>
              <a:rPr lang="en-US" sz="2400" dirty="0">
                <a:latin typeface="Arial" pitchFamily="34" charset="0"/>
                <a:cs typeface="Arial" pitchFamily="34" charset="0"/>
              </a:rPr>
              <a:t>All of these items are easily damaged by backing maneuvers.</a:t>
            </a:r>
          </a:p>
        </p:txBody>
      </p:sp>
      <p:sp>
        <p:nvSpPr>
          <p:cNvPr id="10" name="Isosceles Triangle 9"/>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3" name="Picture 12"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30696752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p:cNvSpPr>
          <p:nvPr>
            <p:ph type="body" idx="4294967295"/>
          </p:nvPr>
        </p:nvSpPr>
        <p:spPr>
          <a:xfrm>
            <a:off x="1066800" y="1066800"/>
            <a:ext cx="6477000" cy="609600"/>
          </a:xfrm>
        </p:spPr>
        <p:txBody>
          <a:bodyPr lIns="90488" tIns="44450" rIns="90488" bIns="44450">
            <a:normAutofit fontScale="85000" lnSpcReduction="10000"/>
          </a:bodyPr>
          <a:lstStyle/>
          <a:p>
            <a:pPr marL="0" indent="0" eaLnBrk="1" hangingPunct="1">
              <a:buNone/>
            </a:pPr>
            <a:r>
              <a:rPr lang="en-US" sz="3600" dirty="0">
                <a:latin typeface="Arial" pitchFamily="34" charset="0"/>
                <a:cs typeface="Arial" pitchFamily="34" charset="0"/>
              </a:rPr>
              <a:t>Block plow before changing blades</a:t>
            </a:r>
          </a:p>
          <a:p>
            <a:pPr marL="0" indent="0" eaLnBrk="1" hangingPunct="1">
              <a:buNone/>
            </a:pPr>
            <a:endParaRPr lang="en-US" sz="2600" dirty="0"/>
          </a:p>
          <a:p>
            <a:pPr eaLnBrk="1" hangingPunct="1">
              <a:buFont typeface="Arial" charset="0"/>
              <a:buNone/>
            </a:pPr>
            <a:endParaRPr lang="en-US" sz="2600" dirty="0"/>
          </a:p>
        </p:txBody>
      </p:sp>
      <p:sp>
        <p:nvSpPr>
          <p:cNvPr id="28677" name="Rectangle 4"/>
          <p:cNvSpPr txBox="1">
            <a:spLocks/>
          </p:cNvSpPr>
          <p:nvPr/>
        </p:nvSpPr>
        <p:spPr bwMode="auto">
          <a:xfrm>
            <a:off x="152400" y="130175"/>
            <a:ext cx="4371975" cy="1012825"/>
          </a:xfrm>
          <a:prstGeom prst="rect">
            <a:avLst/>
          </a:prstGeom>
          <a:noFill/>
          <a:ln w="9525">
            <a:noFill/>
            <a:miter lim="800000"/>
            <a:headEnd/>
            <a:tailEnd/>
          </a:ln>
        </p:spPr>
        <p:txBody>
          <a:bodyPr anchor="ctr"/>
          <a:lstStyle/>
          <a:p>
            <a:pPr eaLnBrk="0" hangingPunct="0">
              <a:defRPr/>
            </a:pPr>
            <a:r>
              <a:rPr lang="en-US" sz="4000" dirty="0">
                <a:solidFill>
                  <a:schemeClr val="bg1"/>
                </a:solidFill>
                <a:latin typeface="Tw Cen MT Condensed Extra Bold" pitchFamily="34" charset="0"/>
                <a:ea typeface="+mj-ea"/>
                <a:cs typeface="+mj-cs"/>
              </a:rPr>
              <a:t>Changing blades</a:t>
            </a:r>
          </a:p>
        </p:txBody>
      </p:sp>
      <p:pic>
        <p:nvPicPr>
          <p:cNvPr id="6" name="Picture 5" descr="Blade Change 3"/>
          <p:cNvPicPr>
            <a:picLocks noChangeAspect="1" noChangeArrowheads="1"/>
          </p:cNvPicPr>
          <p:nvPr/>
        </p:nvPicPr>
        <p:blipFill>
          <a:blip r:embed="rId3" cstate="print"/>
          <a:srcRect/>
          <a:stretch>
            <a:fillRect/>
          </a:stretch>
        </p:blipFill>
        <p:spPr bwMode="auto">
          <a:xfrm>
            <a:off x="685800" y="1524000"/>
            <a:ext cx="5314688" cy="3962400"/>
          </a:xfrm>
          <a:prstGeom prst="rect">
            <a:avLst/>
          </a:prstGeom>
          <a:noFill/>
          <a:ln w="9525">
            <a:solidFill>
              <a:schemeClr val="tx1"/>
            </a:solidFill>
            <a:miter lim="800000"/>
            <a:headEnd/>
            <a:tailEnd/>
          </a:ln>
        </p:spPr>
      </p:pic>
      <p:sp>
        <p:nvSpPr>
          <p:cNvPr id="10" name="Isosceles Triangle 9"/>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3" name="Picture 12"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14" name="TextBox 13"/>
          <p:cNvSpPr txBox="1"/>
          <p:nvPr/>
        </p:nvSpPr>
        <p:spPr>
          <a:xfrm>
            <a:off x="6019800" y="3459540"/>
            <a:ext cx="3048000" cy="1569660"/>
          </a:xfrm>
          <a:prstGeom prst="rect">
            <a:avLst/>
          </a:prstGeom>
          <a:solidFill>
            <a:schemeClr val="accent1">
              <a:lumMod val="50000"/>
            </a:schemeClr>
          </a:solidFill>
          <a:ln>
            <a:solidFill>
              <a:schemeClr val="tx1"/>
            </a:solidFill>
          </a:ln>
        </p:spPr>
        <p:txBody>
          <a:bodyPr wrap="square" rtlCol="0">
            <a:spAutoFit/>
          </a:bodyPr>
          <a:lstStyle/>
          <a:p>
            <a:r>
              <a:rPr lang="en-US" sz="2400" dirty="0">
                <a:solidFill>
                  <a:schemeClr val="bg1"/>
                </a:solidFill>
                <a:effectLst>
                  <a:outerShdw blurRad="38100" dist="38100" dir="2700000" algn="tl">
                    <a:srgbClr val="000000">
                      <a:alpha val="43137"/>
                    </a:srgbClr>
                  </a:outerShdw>
                </a:effectLst>
                <a:latin typeface="Arial" pitchFamily="34" charset="0"/>
                <a:cs typeface="Arial" pitchFamily="34" charset="0"/>
              </a:rPr>
              <a:t>Working safely may get old but so do those who practice it. – Author Unknown</a:t>
            </a:r>
          </a:p>
        </p:txBody>
      </p:sp>
    </p:spTree>
    <p:extLst>
      <p:ext uri="{BB962C8B-B14F-4D97-AF65-F5344CB8AC3E}">
        <p14:creationId xmlns:p14="http://schemas.microsoft.com/office/powerpoint/2010/main" val="328986981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pictures\Pictures\salt\equipment\tanks\IMG_178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1066800"/>
            <a:ext cx="3185511" cy="238913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4" name="Picture 2" descr="C:\pictures\Pictures\salt\equipment\loaders\IMG_1674.JPG"/>
          <p:cNvPicPr>
            <a:picLocks noChangeAspect="1" noChangeArrowheads="1"/>
          </p:cNvPicPr>
          <p:nvPr/>
        </p:nvPicPr>
        <p:blipFill>
          <a:blip r:embed="rId4" cstate="print">
            <a:extLst>
              <a:ext uri="{28A0092B-C50C-407E-A947-70E740481C1C}">
                <a14:useLocalDpi xmlns:a14="http://schemas.microsoft.com/office/drawing/2010/main" val="0"/>
              </a:ext>
            </a:extLst>
          </a:blip>
          <a:srcRect r="26866"/>
          <a:stretch>
            <a:fillRect/>
          </a:stretch>
        </p:blipFill>
        <p:spPr bwMode="auto">
          <a:xfrm rot="5400000">
            <a:off x="287831" y="1666875"/>
            <a:ext cx="3733800" cy="38290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a:xfrm>
            <a:off x="2285238" y="848592"/>
            <a:ext cx="2514600" cy="714284"/>
          </a:xfrm>
          <a:prstGeom prst="wedgeRoundRectCallout">
            <a:avLst>
              <a:gd name="adj1" fmla="val -53937"/>
              <a:gd name="adj2" fmla="val 15982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0" y="152400"/>
            <a:ext cx="9144000" cy="990600"/>
          </a:xfrm>
          <a:noFill/>
        </p:spPr>
        <p:txBody>
          <a:bodyPr>
            <a:normAutofit/>
          </a:bodyPr>
          <a:lstStyle/>
          <a:p>
            <a:r>
              <a:rPr lang="en-US" dirty="0"/>
              <a:t>Loading</a:t>
            </a:r>
          </a:p>
        </p:txBody>
      </p:sp>
      <p:pic>
        <p:nvPicPr>
          <p:cNvPr id="3076" name="Picture 4" descr="C:\pictures\Pictures\salt\equipment\tanks\side tank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9601" y="3502885"/>
            <a:ext cx="3185510" cy="23891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386563" y="939225"/>
            <a:ext cx="2185437" cy="584775"/>
          </a:xfrm>
          <a:prstGeom prst="rect">
            <a:avLst/>
          </a:prstGeom>
          <a:solidFill>
            <a:schemeClr val="bg1"/>
          </a:solidFill>
          <a:ln>
            <a:noFill/>
          </a:ln>
        </p:spPr>
        <p:txBody>
          <a:bodyPr wrap="square" rtlCol="0">
            <a:spAutoFit/>
          </a:bodyPr>
          <a:lstStyle/>
          <a:p>
            <a:r>
              <a:rPr lang="en-US" sz="1600" dirty="0">
                <a:latin typeface="Arial" pitchFamily="34" charset="0"/>
                <a:cs typeface="Arial" pitchFamily="34" charset="0"/>
              </a:rPr>
              <a:t>I’ve learned the tanks aren’t loader proof</a:t>
            </a:r>
          </a:p>
        </p:txBody>
      </p:sp>
      <p:sp>
        <p:nvSpPr>
          <p:cNvPr id="12" name="Isosceles Triangle 11"/>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5-Point Star 12"/>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Oval 13"/>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5" name="Picture 14"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16498505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9144000" cy="990600"/>
          </a:xfrm>
          <a:noFill/>
        </p:spPr>
        <p:txBody>
          <a:bodyPr>
            <a:normAutofit/>
          </a:bodyPr>
          <a:lstStyle/>
          <a:p>
            <a:r>
              <a:rPr lang="en-US" dirty="0"/>
              <a:t>Stockpile safety tips   </a:t>
            </a:r>
          </a:p>
        </p:txBody>
      </p:sp>
      <p:sp>
        <p:nvSpPr>
          <p:cNvPr id="3" name="Text Placeholder 2"/>
          <p:cNvSpPr>
            <a:spLocks noGrp="1"/>
          </p:cNvSpPr>
          <p:nvPr>
            <p:ph type="body" sz="half" idx="1"/>
          </p:nvPr>
        </p:nvSpPr>
        <p:spPr>
          <a:xfrm>
            <a:off x="228600" y="1752600"/>
            <a:ext cx="4572000" cy="3657600"/>
          </a:xfrm>
        </p:spPr>
        <p:txBody>
          <a:bodyPr>
            <a:normAutofit fontScale="85000" lnSpcReduction="10000"/>
          </a:bodyPr>
          <a:lstStyle/>
          <a:p>
            <a:pPr marL="0" indent="0">
              <a:buNone/>
            </a:pPr>
            <a:r>
              <a:rPr lang="en-US" dirty="0">
                <a:latin typeface="Arial" pitchFamily="34" charset="0"/>
                <a:cs typeface="Arial" pitchFamily="34" charset="0"/>
              </a:rPr>
              <a:t>Be aware that stockpiles can avalanche or collapse.</a:t>
            </a:r>
          </a:p>
          <a:p>
            <a:r>
              <a:rPr lang="en-US" dirty="0">
                <a:latin typeface="Arial" pitchFamily="34" charset="0"/>
                <a:cs typeface="Arial" pitchFamily="34" charset="0"/>
              </a:rPr>
              <a:t>Keep  an open space behind you so you don’t get pinned in (no walls or  equipment immediately behind you).</a:t>
            </a:r>
          </a:p>
          <a:p>
            <a:r>
              <a:rPr lang="en-US" dirty="0">
                <a:latin typeface="Arial" pitchFamily="34" charset="0"/>
                <a:cs typeface="Arial" pitchFamily="34" charset="0"/>
              </a:rPr>
              <a:t>Don’t get too close to vertical faces of the pile.</a:t>
            </a:r>
          </a:p>
          <a:p>
            <a:pPr marL="0" indent="0">
              <a:buNone/>
            </a:pPr>
            <a:endParaRPr lang="en-US" dirty="0">
              <a:latin typeface="Arial" pitchFamily="34" charset="0"/>
              <a:cs typeface="Arial" pitchFamily="34" charset="0"/>
            </a:endParaRPr>
          </a:p>
        </p:txBody>
      </p:sp>
      <p:pic>
        <p:nvPicPr>
          <p:cNvPr id="5122" name="Picture 2" descr="C:\pictures\Pictures\salt\storage\IMG_238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178" t="38161" r="21327" b="26398"/>
          <a:stretch/>
        </p:blipFill>
        <p:spPr bwMode="auto">
          <a:xfrm>
            <a:off x="4800600" y="1752600"/>
            <a:ext cx="4068833" cy="3733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5284113"/>
            <a:ext cx="7848600" cy="1107996"/>
          </a:xfrm>
          <a:prstGeom prst="rect">
            <a:avLst/>
          </a:prstGeom>
          <a:solidFill>
            <a:srgbClr val="FFFF00"/>
          </a:solidFill>
          <a:ln>
            <a:solidFill>
              <a:schemeClr val="tx1"/>
            </a:solidFill>
          </a:ln>
        </p:spPr>
        <p:txBody>
          <a:bodyPr wrap="square" rtlCol="0">
            <a:spAutoFit/>
          </a:bodyPr>
          <a:lstStyle/>
          <a:p>
            <a:pPr algn="ctr"/>
            <a:r>
              <a:rPr lang="en-US" sz="2200" dirty="0">
                <a:latin typeface="Arial" pitchFamily="34" charset="0"/>
                <a:cs typeface="Arial" pitchFamily="34" charset="0"/>
              </a:rPr>
              <a:t>Note to presenters:  Review your safety procedures for working near stockpiles.  Delete this yellow box before making presentation.</a:t>
            </a:r>
          </a:p>
        </p:txBody>
      </p:sp>
      <p:sp>
        <p:nvSpPr>
          <p:cNvPr id="9" name="Isosceles Triangle 8"/>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25641539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5562600" y="3276600"/>
            <a:ext cx="2689860" cy="1905000"/>
          </a:xfrm>
        </p:spPr>
        <p:txBody>
          <a:bodyPr>
            <a:normAutofit/>
          </a:bodyPr>
          <a:lstStyle/>
          <a:p>
            <a:pPr marL="0" indent="0">
              <a:buNone/>
            </a:pPr>
            <a:r>
              <a:rPr lang="en-US" b="1" dirty="0">
                <a:latin typeface="Arial" pitchFamily="34" charset="0"/>
                <a:cs typeface="Arial" pitchFamily="34" charset="0"/>
              </a:rPr>
              <a:t>Avoid walking on stockpiles; sinkholes are possible. </a:t>
            </a:r>
          </a:p>
          <a:p>
            <a:pPr marL="0" indent="0">
              <a:buNone/>
            </a:pPr>
            <a:endParaRPr lang="en-US" dirty="0"/>
          </a:p>
        </p:txBody>
      </p:sp>
      <p:pic>
        <p:nvPicPr>
          <p:cNvPr id="3076" name="Picture 4" descr="C:\Users\Roman\Desktop\Picture 07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4333"/>
          <a:stretch/>
        </p:blipFill>
        <p:spPr bwMode="auto">
          <a:xfrm>
            <a:off x="457200" y="1219200"/>
            <a:ext cx="5013960" cy="49697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Isosceles Triangle 6"/>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5-Point Star 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3" name="Picture 12"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41585392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1143000"/>
          </a:xfrm>
        </p:spPr>
        <p:txBody>
          <a:bodyPr/>
          <a:lstStyle/>
          <a:p>
            <a:r>
              <a:rPr lang="en-US" dirty="0"/>
              <a:t>Test Question</a:t>
            </a:r>
          </a:p>
        </p:txBody>
      </p:sp>
      <p:sp>
        <p:nvSpPr>
          <p:cNvPr id="3" name="Text Placeholder 2"/>
          <p:cNvSpPr>
            <a:spLocks noGrp="1"/>
          </p:cNvSpPr>
          <p:nvPr>
            <p:ph type="body" sz="half" idx="1"/>
          </p:nvPr>
        </p:nvSpPr>
        <p:spPr>
          <a:xfrm>
            <a:off x="533400" y="1066800"/>
            <a:ext cx="8001000" cy="4114800"/>
          </a:xfrm>
        </p:spPr>
        <p:txBody>
          <a:bodyPr/>
          <a:lstStyle/>
          <a:p>
            <a:pPr>
              <a:buNone/>
            </a:pPr>
            <a:r>
              <a:rPr lang="en-US" sz="4000" dirty="0"/>
              <a:t>Are salt stockpiles safe to walk on?</a:t>
            </a:r>
          </a:p>
          <a:p>
            <a:pPr>
              <a:buNone/>
            </a:pPr>
            <a:endParaRPr lang="en-US" sz="4000" dirty="0"/>
          </a:p>
          <a:p>
            <a:pPr marL="742950" indent="-742950">
              <a:buFont typeface="+mj-lt"/>
              <a:buAutoNum type="alphaUcPeriod"/>
            </a:pPr>
            <a:r>
              <a:rPr lang="en-US" sz="4000" dirty="0"/>
              <a:t>Yes</a:t>
            </a:r>
          </a:p>
          <a:p>
            <a:pPr marL="742950" indent="-742950">
              <a:buFont typeface="+mj-lt"/>
              <a:buAutoNum type="alphaUcPeriod"/>
            </a:pPr>
            <a:r>
              <a:rPr lang="en-US" sz="4000" dirty="0"/>
              <a:t>No </a:t>
            </a:r>
          </a:p>
          <a:p>
            <a:endParaRPr lang="en-US"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0" y="54864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2016 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9" name="Rectangle 8"/>
          <p:cNvSpPr/>
          <p:nvPr/>
        </p:nvSpPr>
        <p:spPr>
          <a:xfrm>
            <a:off x="762000" y="1219200"/>
            <a:ext cx="7620000" cy="2862322"/>
          </a:xfrm>
          <a:prstGeom prst="rect">
            <a:avLst/>
          </a:prstGeom>
        </p:spPr>
        <p:txBody>
          <a:bodyPr wrap="square">
            <a:spAutoFit/>
          </a:bodyPr>
          <a:lstStyle/>
          <a:p>
            <a:endParaRPr lang="en-US" dirty="0"/>
          </a:p>
          <a:p>
            <a:r>
              <a:rPr lang="en-US" sz="5400" dirty="0">
                <a:solidFill>
                  <a:schemeClr val="bg1"/>
                </a:solidFill>
              </a:rPr>
              <a:t>Training for Winter Maintenance Supervisors and Operators</a:t>
            </a:r>
          </a:p>
        </p:txBody>
      </p:sp>
    </p:spTree>
    <p:extLst>
      <p:ext uri="{BB962C8B-B14F-4D97-AF65-F5344CB8AC3E}">
        <p14:creationId xmlns:p14="http://schemas.microsoft.com/office/powerpoint/2010/main" val="859152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1143000"/>
          </a:xfrm>
        </p:spPr>
        <p:txBody>
          <a:bodyPr/>
          <a:lstStyle/>
          <a:p>
            <a:r>
              <a:rPr lang="en-US" dirty="0"/>
              <a:t>Test Question</a:t>
            </a:r>
          </a:p>
        </p:txBody>
      </p:sp>
      <p:sp>
        <p:nvSpPr>
          <p:cNvPr id="3" name="Text Placeholder 2"/>
          <p:cNvSpPr>
            <a:spLocks noGrp="1"/>
          </p:cNvSpPr>
          <p:nvPr>
            <p:ph type="body" sz="half" idx="1"/>
          </p:nvPr>
        </p:nvSpPr>
        <p:spPr>
          <a:xfrm>
            <a:off x="533400" y="1066800"/>
            <a:ext cx="8001000" cy="4114800"/>
          </a:xfrm>
        </p:spPr>
        <p:txBody>
          <a:bodyPr/>
          <a:lstStyle/>
          <a:p>
            <a:pPr>
              <a:buNone/>
            </a:pPr>
            <a:r>
              <a:rPr lang="en-US" sz="4000" dirty="0"/>
              <a:t>Are salt stockpiles safe to walk on?</a:t>
            </a:r>
            <a:endParaRPr lang="en-US" sz="4000" dirty="0">
              <a:solidFill>
                <a:schemeClr val="accent1">
                  <a:lumMod val="75000"/>
                </a:schemeClr>
              </a:solidFill>
            </a:endParaRPr>
          </a:p>
          <a:p>
            <a:pPr>
              <a:buNone/>
            </a:pPr>
            <a:endParaRPr lang="en-US" sz="4000" dirty="0">
              <a:solidFill>
                <a:schemeClr val="accent1">
                  <a:lumMod val="75000"/>
                </a:schemeClr>
              </a:solidFill>
            </a:endParaRPr>
          </a:p>
          <a:p>
            <a:pPr marL="742950" indent="-742950">
              <a:buFont typeface="+mj-lt"/>
              <a:buAutoNum type="alphaUcPeriod"/>
            </a:pPr>
            <a:r>
              <a:rPr lang="en-US" sz="4000" dirty="0">
                <a:solidFill>
                  <a:schemeClr val="accent1">
                    <a:lumMod val="75000"/>
                  </a:schemeClr>
                </a:solidFill>
              </a:rPr>
              <a:t>Yes</a:t>
            </a:r>
            <a:endParaRPr lang="en-US" sz="4000" dirty="0">
              <a:solidFill>
                <a:srgbClr val="FFFF00"/>
              </a:solidFill>
            </a:endParaRPr>
          </a:p>
          <a:p>
            <a:pPr marL="742950" indent="-742950">
              <a:buFont typeface="+mj-lt"/>
              <a:buAutoNum type="alphaUcPeriod"/>
            </a:pPr>
            <a:r>
              <a:rPr lang="en-US" sz="4000" dirty="0">
                <a:solidFill>
                  <a:srgbClr val="FFFF00"/>
                </a:solidFill>
              </a:rPr>
              <a:t>No </a:t>
            </a:r>
          </a:p>
          <a:p>
            <a:endParaRPr lang="en-US"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90500" y="5739348"/>
            <a:ext cx="4686300" cy="685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944562"/>
          </a:xfrm>
          <a:noFill/>
        </p:spPr>
        <p:txBody>
          <a:bodyPr>
            <a:normAutofit/>
          </a:bodyPr>
          <a:lstStyle/>
          <a:p>
            <a:r>
              <a:rPr lang="en-US" dirty="0"/>
              <a:t>Look up!</a:t>
            </a:r>
          </a:p>
        </p:txBody>
      </p:sp>
      <p:pic>
        <p:nvPicPr>
          <p:cNvPr id="6148" name="Picture 4" descr="C:\Users\Roman\AppData\Local\Microsoft\Windows\Temporary Internet Files\Content.IE5\D25B2QYV\video-154980_64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5257800"/>
            <a:ext cx="13716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5259" y="2079074"/>
            <a:ext cx="5002444" cy="3751833"/>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Isosceles Triangle 12"/>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5-Point Star 13"/>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Oval 14"/>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6" name="Picture 15"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
        <p:nvSpPr>
          <p:cNvPr id="5" name="TextBox 4"/>
          <p:cNvSpPr txBox="1"/>
          <p:nvPr/>
        </p:nvSpPr>
        <p:spPr>
          <a:xfrm>
            <a:off x="457200" y="1066800"/>
            <a:ext cx="7620000" cy="954107"/>
          </a:xfrm>
          <a:prstGeom prst="rect">
            <a:avLst/>
          </a:prstGeom>
          <a:solidFill>
            <a:schemeClr val="accent1">
              <a:lumMod val="50000"/>
            </a:schemeClr>
          </a:solidFill>
          <a:ln>
            <a:solidFill>
              <a:schemeClr val="tx1"/>
            </a:solidFill>
          </a:ln>
        </p:spPr>
        <p:txBody>
          <a:bodyPr wrap="square" rtlCol="0">
            <a:spAutoFit/>
          </a:bodyPr>
          <a:lstStyle/>
          <a:p>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We don’t need a mountain for an avalanche… snow will also avalanche off of roofs.</a:t>
            </a:r>
            <a:endParaRPr lang="en-US" dirty="0"/>
          </a:p>
        </p:txBody>
      </p:sp>
      <p:sp>
        <p:nvSpPr>
          <p:cNvPr id="4" name="Rectangle 3"/>
          <p:cNvSpPr/>
          <p:nvPr/>
        </p:nvSpPr>
        <p:spPr>
          <a:xfrm>
            <a:off x="304800" y="5897582"/>
            <a:ext cx="4495800" cy="369332"/>
          </a:xfrm>
          <a:prstGeom prst="rect">
            <a:avLst/>
          </a:prstGeom>
        </p:spPr>
        <p:txBody>
          <a:bodyPr wrap="square">
            <a:spAutoFit/>
          </a:bodyPr>
          <a:lstStyle/>
          <a:p>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hlinkClick r:id="rId6"/>
              </a:rPr>
              <a:t>http://www.dailymotion.com/video/x2yk8ve</a:t>
            </a:r>
            <a:endParaRPr lang="en-US"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879476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381000" y="304800"/>
            <a:ext cx="9067800" cy="685800"/>
          </a:xfrm>
          <a:noFill/>
        </p:spPr>
        <p:txBody>
          <a:bodyPr>
            <a:noAutofit/>
          </a:bodyPr>
          <a:lstStyle/>
          <a:p>
            <a:r>
              <a:rPr lang="en-US" dirty="0"/>
              <a:t>Time to get on the road!</a:t>
            </a:r>
          </a:p>
        </p:txBody>
      </p:sp>
      <p:sp>
        <p:nvSpPr>
          <p:cNvPr id="129027" name="Rectangle 3"/>
          <p:cNvSpPr>
            <a:spLocks noGrp="1" noChangeArrowheads="1"/>
          </p:cNvSpPr>
          <p:nvPr>
            <p:ph type="body" sz="half" idx="1"/>
          </p:nvPr>
        </p:nvSpPr>
        <p:spPr>
          <a:xfrm>
            <a:off x="228600" y="1295400"/>
            <a:ext cx="3810000" cy="4114800"/>
          </a:xfrm>
        </p:spPr>
        <p:txBody>
          <a:bodyPr>
            <a:normAutofit/>
          </a:bodyPr>
          <a:lstStyle/>
          <a:p>
            <a:pPr marL="0" indent="0" eaLnBrk="0" hangingPunct="0">
              <a:buNone/>
            </a:pPr>
            <a:r>
              <a:rPr lang="en-US" sz="2800" dirty="0">
                <a:latin typeface="Arial" pitchFamily="34" charset="0"/>
                <a:cs typeface="Arial" pitchFamily="34" charset="0"/>
              </a:rPr>
              <a:t>Proper entry and exit</a:t>
            </a:r>
          </a:p>
          <a:p>
            <a:pPr eaLnBrk="0" hangingPunct="0"/>
            <a:r>
              <a:rPr lang="en-US" sz="2800" dirty="0">
                <a:latin typeface="Arial" pitchFamily="34" charset="0"/>
                <a:cs typeface="Arial" pitchFamily="34" charset="0"/>
              </a:rPr>
              <a:t>Face the machine.  </a:t>
            </a:r>
          </a:p>
          <a:p>
            <a:pPr eaLnBrk="0" hangingPunct="0"/>
            <a:r>
              <a:rPr lang="en-US" sz="2800" dirty="0">
                <a:latin typeface="Arial" pitchFamily="34" charset="0"/>
                <a:cs typeface="Arial" pitchFamily="34" charset="0"/>
              </a:rPr>
              <a:t>Maintain 3 points of contact.</a:t>
            </a:r>
          </a:p>
          <a:p>
            <a:r>
              <a:rPr lang="en-US" sz="2800" dirty="0">
                <a:latin typeface="Arial" pitchFamily="34" charset="0"/>
                <a:cs typeface="Arial" pitchFamily="34" charset="0"/>
              </a:rPr>
              <a:t>Keep boots clean. </a:t>
            </a:r>
          </a:p>
          <a:p>
            <a:r>
              <a:rPr lang="en-US" sz="2800" dirty="0">
                <a:latin typeface="Arial" pitchFamily="34" charset="0"/>
                <a:cs typeface="Arial" pitchFamily="34" charset="0"/>
              </a:rPr>
              <a:t>Keep the steps clean.</a:t>
            </a:r>
          </a:p>
          <a:p>
            <a:r>
              <a:rPr lang="en-US" sz="2800" dirty="0">
                <a:latin typeface="Arial" pitchFamily="34" charset="0"/>
                <a:cs typeface="Arial" pitchFamily="34" charset="0"/>
              </a:rPr>
              <a:t>Never jump out of the truck.</a:t>
            </a:r>
          </a:p>
          <a:p>
            <a:pPr eaLnBrk="0" hangingPunct="0">
              <a:buFontTx/>
              <a:buChar char="–"/>
            </a:pPr>
            <a:endParaRPr lang="en-US" sz="2800" dirty="0"/>
          </a:p>
          <a:p>
            <a:endParaRPr lang="en-US" sz="2800" dirty="0"/>
          </a:p>
        </p:txBody>
      </p:sp>
      <p:sp>
        <p:nvSpPr>
          <p:cNvPr id="2" name="Content Placeholder 1"/>
          <p:cNvSpPr>
            <a:spLocks noGrp="1"/>
          </p:cNvSpPr>
          <p:nvPr>
            <p:ph sz="half" idx="2"/>
          </p:nvPr>
        </p:nvSpPr>
        <p:spPr>
          <a:xfrm>
            <a:off x="3886200" y="5029200"/>
            <a:ext cx="4953000" cy="457200"/>
          </a:xfrm>
          <a:solidFill>
            <a:srgbClr val="FFC000"/>
          </a:solidFill>
          <a:ln>
            <a:solidFill>
              <a:schemeClr val="tx1"/>
            </a:solidFill>
          </a:ln>
        </p:spPr>
        <p:txBody>
          <a:bodyPr>
            <a:noAutofit/>
          </a:bodyPr>
          <a:lstStyle/>
          <a:p>
            <a:pPr marL="0" indent="0" algn="ctr">
              <a:buNone/>
            </a:pPr>
            <a:r>
              <a:rPr lang="en-US" sz="2400" dirty="0">
                <a:solidFill>
                  <a:schemeClr val="tx1"/>
                </a:solidFill>
                <a:latin typeface="Arial" pitchFamily="34" charset="0"/>
                <a:cs typeface="Arial" pitchFamily="34" charset="0"/>
              </a:rPr>
              <a:t>Expect steps to be icy and slippery </a:t>
            </a:r>
          </a:p>
        </p:txBody>
      </p:sp>
      <p:pic>
        <p:nvPicPr>
          <p:cNvPr id="7" name="Picture 2" descr="C:\Connie\customers\2015\U of MN center for transportatin research\Modules\Truck operations, plowing procedures, tips from experience drivers\100_06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1295400"/>
            <a:ext cx="4876800" cy="3657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Isosceles Triangle 9"/>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3" name="Picture 12"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16831385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1143000"/>
          </a:xfrm>
        </p:spPr>
        <p:txBody>
          <a:bodyPr/>
          <a:lstStyle/>
          <a:p>
            <a:r>
              <a:rPr lang="en-US" dirty="0"/>
              <a:t>Test Question</a:t>
            </a:r>
          </a:p>
        </p:txBody>
      </p:sp>
      <p:sp>
        <p:nvSpPr>
          <p:cNvPr id="3" name="Text Placeholder 2"/>
          <p:cNvSpPr>
            <a:spLocks noGrp="1"/>
          </p:cNvSpPr>
          <p:nvPr>
            <p:ph type="body" sz="half" idx="1"/>
          </p:nvPr>
        </p:nvSpPr>
        <p:spPr>
          <a:xfrm>
            <a:off x="533400" y="1066800"/>
            <a:ext cx="8001000" cy="4114800"/>
          </a:xfrm>
        </p:spPr>
        <p:txBody>
          <a:bodyPr>
            <a:normAutofit/>
          </a:bodyPr>
          <a:lstStyle/>
          <a:p>
            <a:pPr>
              <a:buNone/>
            </a:pPr>
            <a:r>
              <a:rPr lang="en-US" sz="4000" dirty="0"/>
              <a:t>How should you enter and exit the cab of your plow?</a:t>
            </a:r>
          </a:p>
          <a:p>
            <a:pPr marL="228600" indent="-228600">
              <a:buAutoNum type="arabicPeriod"/>
            </a:pPr>
            <a:endParaRPr lang="en-US" sz="4000" dirty="0"/>
          </a:p>
          <a:p>
            <a:pPr marL="522288" indent="-522288">
              <a:buAutoNum type="arabicPeriod"/>
            </a:pPr>
            <a:r>
              <a:rPr lang="en-US" sz="4000" dirty="0"/>
              <a:t>Face the truck and maintain 3 points of contact</a:t>
            </a:r>
          </a:p>
          <a:p>
            <a:pPr marL="522288" indent="-522288">
              <a:buAutoNum type="arabicPeriod"/>
            </a:pPr>
            <a:r>
              <a:rPr lang="en-US" sz="4000" dirty="0"/>
              <a:t>Face away from the truck and maintain 3 points of contact</a:t>
            </a:r>
          </a:p>
          <a:p>
            <a:pPr marL="522288" indent="-522288">
              <a:buAutoNum type="arabicPeriod"/>
            </a:pPr>
            <a:r>
              <a:rPr lang="en-US" sz="4000" dirty="0"/>
              <a:t>Climb in and jump out of the truck</a:t>
            </a:r>
          </a:p>
          <a:p>
            <a:pPr marL="522288" indent="-522288">
              <a:buAutoNum type="arabicPeriod"/>
            </a:pPr>
            <a:r>
              <a:rPr lang="en-US" sz="4000" dirty="0"/>
              <a:t>Any way that works best for you</a:t>
            </a:r>
          </a:p>
          <a:p>
            <a:pPr marL="228600" indent="-228600">
              <a:buAutoNum type="arabicPeriod"/>
            </a:pPr>
            <a:endParaRPr lang="en-US" sz="4000"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1143000"/>
          </a:xfrm>
        </p:spPr>
        <p:txBody>
          <a:bodyPr/>
          <a:lstStyle/>
          <a:p>
            <a:r>
              <a:rPr lang="en-US" dirty="0"/>
              <a:t>Test Question</a:t>
            </a:r>
          </a:p>
        </p:txBody>
      </p:sp>
      <p:sp>
        <p:nvSpPr>
          <p:cNvPr id="3" name="Text Placeholder 2"/>
          <p:cNvSpPr>
            <a:spLocks noGrp="1"/>
          </p:cNvSpPr>
          <p:nvPr>
            <p:ph type="body" sz="half" idx="1"/>
          </p:nvPr>
        </p:nvSpPr>
        <p:spPr>
          <a:xfrm>
            <a:off x="533400" y="1066800"/>
            <a:ext cx="8001000" cy="4114800"/>
          </a:xfrm>
        </p:spPr>
        <p:txBody>
          <a:bodyPr>
            <a:normAutofit/>
          </a:bodyPr>
          <a:lstStyle/>
          <a:p>
            <a:pPr>
              <a:buNone/>
            </a:pPr>
            <a:r>
              <a:rPr lang="en-US" sz="4000" dirty="0"/>
              <a:t>How should you enter and exit the cab of your plow?</a:t>
            </a:r>
            <a:endParaRPr lang="en-US" sz="4000" dirty="0">
              <a:solidFill>
                <a:srgbClr val="FFFF00"/>
              </a:solidFill>
            </a:endParaRPr>
          </a:p>
          <a:p>
            <a:pPr marL="228600" indent="-228600">
              <a:buAutoNum type="arabicPeriod"/>
            </a:pPr>
            <a:endParaRPr lang="en-US" sz="4000" dirty="0">
              <a:solidFill>
                <a:srgbClr val="FFFF00"/>
              </a:solidFill>
            </a:endParaRPr>
          </a:p>
          <a:p>
            <a:pPr marL="522288" indent="-522288">
              <a:buAutoNum type="arabicPeriod"/>
            </a:pPr>
            <a:r>
              <a:rPr lang="en-US" sz="4000" dirty="0">
                <a:solidFill>
                  <a:srgbClr val="FFFF00"/>
                </a:solidFill>
              </a:rPr>
              <a:t>Face the truck and maintain 3 points of contact</a:t>
            </a:r>
            <a:endParaRPr lang="en-US" sz="4000" dirty="0">
              <a:solidFill>
                <a:schemeClr val="accent1">
                  <a:lumMod val="75000"/>
                </a:schemeClr>
              </a:solidFill>
            </a:endParaRPr>
          </a:p>
          <a:p>
            <a:pPr marL="522288" indent="-522288">
              <a:buAutoNum type="arabicPeriod"/>
            </a:pPr>
            <a:r>
              <a:rPr lang="en-US" sz="4000" dirty="0">
                <a:solidFill>
                  <a:schemeClr val="accent1">
                    <a:lumMod val="75000"/>
                  </a:schemeClr>
                </a:solidFill>
              </a:rPr>
              <a:t>Face away from the truck and maintain 3 points of contact</a:t>
            </a:r>
          </a:p>
          <a:p>
            <a:pPr marL="522288" indent="-522288">
              <a:buAutoNum type="arabicPeriod"/>
            </a:pPr>
            <a:r>
              <a:rPr lang="en-US" sz="4000" dirty="0">
                <a:solidFill>
                  <a:schemeClr val="accent1">
                    <a:lumMod val="75000"/>
                  </a:schemeClr>
                </a:solidFill>
              </a:rPr>
              <a:t>Climb in and jump out of the truck</a:t>
            </a:r>
          </a:p>
          <a:p>
            <a:pPr marL="522288" indent="-522288">
              <a:buAutoNum type="arabicPeriod"/>
            </a:pPr>
            <a:r>
              <a:rPr lang="en-US" sz="4000" dirty="0">
                <a:solidFill>
                  <a:schemeClr val="accent1">
                    <a:lumMod val="75000"/>
                  </a:schemeClr>
                </a:solidFill>
              </a:rPr>
              <a:t>Any way that works best for you</a:t>
            </a:r>
          </a:p>
          <a:p>
            <a:pPr marL="228600" indent="-228600">
              <a:buAutoNum type="arabicPeriod"/>
            </a:pPr>
            <a:endParaRPr lang="en-US" sz="4000"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pictures\Pictures\salt\roads\PC04002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3101"/>
          <a:stretch/>
        </p:blipFill>
        <p:spPr bwMode="auto">
          <a:xfrm>
            <a:off x="762000" y="970698"/>
            <a:ext cx="7162800" cy="25194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descr="C:\pictures\Pictures\salt\roads\blowing across road.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817"/>
          <a:stretch/>
        </p:blipFill>
        <p:spPr bwMode="auto">
          <a:xfrm>
            <a:off x="384910" y="3820106"/>
            <a:ext cx="2140070" cy="197708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9" name="Picture 5" descr="C:\pictures\Pictures\salt\roads\bloomington plws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60747" y="3657600"/>
            <a:ext cx="3719468" cy="24187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304800"/>
            <a:ext cx="8229600" cy="715962"/>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dirty="0">
                <a:solidFill>
                  <a:schemeClr val="bg1"/>
                </a:solidFill>
                <a:latin typeface="Tw Cen MT Condensed Extra Bold" pitchFamily="34" charset="0"/>
                <a:cs typeface="Arial" pitchFamily="34" charset="0"/>
              </a:rPr>
              <a:t>Safety on the road</a:t>
            </a:r>
          </a:p>
        </p:txBody>
      </p:sp>
      <p:sp>
        <p:nvSpPr>
          <p:cNvPr id="11" name="Isosceles Triangle 10"/>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Oval 12"/>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028" name="Picture 4" descr="C:\pictures\Pictures\salt\roads\chased.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276" t="11447" r="41237"/>
          <a:stretch/>
        </p:blipFill>
        <p:spPr bwMode="auto">
          <a:xfrm>
            <a:off x="6706457" y="3690937"/>
            <a:ext cx="2170081" cy="21062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13" descr="Clear Roads Logo use.jpg"/>
          <p:cNvPicPr>
            <a:picLocks noChangeAspect="1"/>
          </p:cNvPicPr>
          <p:nvPr/>
        </p:nvPicPr>
        <p:blipFill>
          <a:blip r:embed="rId7"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148606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92162"/>
          </a:xfrm>
          <a:noFill/>
        </p:spPr>
        <p:txBody>
          <a:bodyPr/>
          <a:lstStyle/>
          <a:p>
            <a:r>
              <a:rPr lang="en-US" dirty="0"/>
              <a:t>  Simulator training</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813" y="1372257"/>
            <a:ext cx="7848599" cy="3425404"/>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371600" y="5334000"/>
            <a:ext cx="4343400" cy="369332"/>
          </a:xfrm>
          <a:prstGeom prst="rect">
            <a:avLst/>
          </a:prstGeom>
          <a:noFill/>
        </p:spPr>
        <p:txBody>
          <a:bodyPr wrap="square" rtlCol="0">
            <a:spAutoFit/>
          </a:bodyPr>
          <a:lstStyle/>
          <a:p>
            <a:r>
              <a:rPr lang="en-US" dirty="0"/>
              <a:t> </a:t>
            </a:r>
          </a:p>
        </p:txBody>
      </p:sp>
      <p:sp>
        <p:nvSpPr>
          <p:cNvPr id="6" name="TextBox 5"/>
          <p:cNvSpPr txBox="1"/>
          <p:nvPr/>
        </p:nvSpPr>
        <p:spPr>
          <a:xfrm>
            <a:off x="609600" y="4995689"/>
            <a:ext cx="6786563" cy="923330"/>
          </a:xfrm>
          <a:prstGeom prst="rect">
            <a:avLst/>
          </a:prstGeom>
          <a:solidFill>
            <a:srgbClr val="FFFF00"/>
          </a:solidFill>
          <a:ln>
            <a:solidFill>
              <a:schemeClr val="tx1"/>
            </a:solidFill>
          </a:ln>
        </p:spPr>
        <p:txBody>
          <a:bodyPr wrap="square" rtlCol="0">
            <a:spAutoFit/>
          </a:bodyPr>
          <a:lstStyle/>
          <a:p>
            <a:pPr algn="ctr"/>
            <a:r>
              <a:rPr lang="en-US" dirty="0">
                <a:latin typeface="Arial" pitchFamily="34" charset="0"/>
                <a:cs typeface="Arial" pitchFamily="34" charset="0"/>
              </a:rPr>
              <a:t>Note to presenters:  enter information about your simulator training or hide this slide.  Delete this yellow box before making the presentation.</a:t>
            </a:r>
          </a:p>
        </p:txBody>
      </p:sp>
      <p:sp>
        <p:nvSpPr>
          <p:cNvPr id="11" name="Isosceles Triangle 10"/>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Oval 12"/>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4" name="Picture 13"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8665240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85800" y="5715000"/>
            <a:ext cx="5257800" cy="76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28600"/>
            <a:ext cx="8229600" cy="792162"/>
          </a:xfrm>
          <a:noFill/>
        </p:spPr>
        <p:txBody>
          <a:bodyPr/>
          <a:lstStyle/>
          <a:p>
            <a:r>
              <a:rPr lang="en-US" dirty="0"/>
              <a:t>  Simulator training</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712" y="1377668"/>
            <a:ext cx="7839074" cy="3421247"/>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1037" y="5754469"/>
            <a:ext cx="7239000" cy="646331"/>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Arial" pitchFamily="34" charset="0"/>
                <a:cs typeface="Arial" pitchFamily="34" charset="0"/>
              </a:rPr>
              <a:t>To view simulator video clip: </a:t>
            </a:r>
            <a:r>
              <a:rPr lang="en-US" dirty="0">
                <a:effectLst>
                  <a:outerShdw blurRad="38100" dist="38100" dir="2700000" algn="tl">
                    <a:srgbClr val="000000">
                      <a:alpha val="43137"/>
                    </a:srgbClr>
                  </a:outerShdw>
                </a:effectLst>
                <a:latin typeface="Arial" pitchFamily="34" charset="0"/>
                <a:cs typeface="Arial" pitchFamily="34" charset="0"/>
                <a:hlinkClick r:id="rId4"/>
              </a:rPr>
              <a:t>https://www.youtube.com/watch?v=vrkw_meK2fI</a:t>
            </a:r>
            <a:endParaRPr lang="en-US" dirty="0">
              <a:effectLst>
                <a:outerShdw blurRad="38100" dist="38100" dir="2700000" algn="tl">
                  <a:srgbClr val="000000">
                    <a:alpha val="43137"/>
                  </a:srgbClr>
                </a:outerShdw>
              </a:effectLst>
              <a:latin typeface="Arial" pitchFamily="34" charset="0"/>
              <a:cs typeface="Arial" pitchFamily="34" charset="0"/>
            </a:endParaRPr>
          </a:p>
        </p:txBody>
      </p:sp>
      <p:sp>
        <p:nvSpPr>
          <p:cNvPr id="5" name="TextBox 4"/>
          <p:cNvSpPr txBox="1"/>
          <p:nvPr/>
        </p:nvSpPr>
        <p:spPr>
          <a:xfrm>
            <a:off x="1371600" y="5334000"/>
            <a:ext cx="4343400" cy="369332"/>
          </a:xfrm>
          <a:prstGeom prst="rect">
            <a:avLst/>
          </a:prstGeom>
          <a:noFill/>
        </p:spPr>
        <p:txBody>
          <a:bodyPr wrap="square" rtlCol="0">
            <a:spAutoFit/>
          </a:bodyPr>
          <a:lstStyle/>
          <a:p>
            <a:r>
              <a:rPr lang="en-US" dirty="0"/>
              <a:t> </a:t>
            </a:r>
          </a:p>
        </p:txBody>
      </p:sp>
      <p:sp>
        <p:nvSpPr>
          <p:cNvPr id="9" name="TextBox 8"/>
          <p:cNvSpPr txBox="1"/>
          <p:nvPr/>
        </p:nvSpPr>
        <p:spPr>
          <a:xfrm>
            <a:off x="685801" y="4953000"/>
            <a:ext cx="7848600" cy="646331"/>
          </a:xfrm>
          <a:prstGeom prst="rect">
            <a:avLst/>
          </a:prstGeom>
          <a:solidFill>
            <a:srgbClr val="FFFF00"/>
          </a:solidFill>
          <a:ln>
            <a:solidFill>
              <a:schemeClr val="tx1"/>
            </a:solidFill>
          </a:ln>
        </p:spPr>
        <p:txBody>
          <a:bodyPr wrap="square" rtlCol="0">
            <a:spAutoFit/>
          </a:bodyPr>
          <a:lstStyle/>
          <a:p>
            <a:r>
              <a:rPr lang="en-US" dirty="0">
                <a:latin typeface="Arial" pitchFamily="34" charset="0"/>
                <a:cs typeface="Arial" pitchFamily="34" charset="0"/>
              </a:rPr>
              <a:t>If you have simulator training, insert it here and instead of discussing how to get simulator training, discuss how to improve simulator training.</a:t>
            </a:r>
          </a:p>
        </p:txBody>
      </p:sp>
      <p:sp>
        <p:nvSpPr>
          <p:cNvPr id="10" name="Isosceles Triangle 9"/>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3" name="Picture 12"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769984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ridge%20expansion"/>
          <p:cNvPicPr>
            <a:picLocks noChangeAspect="1" noChangeArrowheads="1"/>
          </p:cNvPicPr>
          <p:nvPr/>
        </p:nvPicPr>
        <p:blipFill>
          <a:blip r:embed="rId3" cstate="print"/>
          <a:srcRect/>
          <a:stretch>
            <a:fillRect/>
          </a:stretch>
        </p:blipFill>
        <p:spPr bwMode="auto">
          <a:xfrm>
            <a:off x="6214966" y="2937534"/>
            <a:ext cx="2929034" cy="2244723"/>
          </a:xfrm>
          <a:prstGeom prst="rect">
            <a:avLst/>
          </a:prstGeom>
          <a:noFill/>
          <a:ln w="9525">
            <a:solidFill>
              <a:schemeClr val="tx1"/>
            </a:solidFill>
            <a:miter lim="800000"/>
            <a:headEnd/>
            <a:tailEnd/>
          </a:ln>
        </p:spPr>
      </p:pic>
      <p:sp>
        <p:nvSpPr>
          <p:cNvPr id="3" name="Content Placeholder 2"/>
          <p:cNvSpPr>
            <a:spLocks noGrp="1"/>
          </p:cNvSpPr>
          <p:nvPr>
            <p:ph idx="1"/>
          </p:nvPr>
        </p:nvSpPr>
        <p:spPr>
          <a:xfrm>
            <a:off x="228600" y="1474250"/>
            <a:ext cx="2590800" cy="1726150"/>
          </a:xfrm>
        </p:spPr>
        <p:txBody>
          <a:bodyPr>
            <a:noAutofit/>
          </a:bodyPr>
          <a:lstStyle/>
          <a:p>
            <a:r>
              <a:rPr lang="en-US" dirty="0">
                <a:latin typeface="Arial" pitchFamily="34" charset="0"/>
                <a:cs typeface="Arial" pitchFamily="34" charset="0"/>
              </a:rPr>
              <a:t>RR crossing</a:t>
            </a:r>
          </a:p>
          <a:p>
            <a:r>
              <a:rPr lang="en-US" dirty="0">
                <a:latin typeface="Arial" pitchFamily="34" charset="0"/>
                <a:cs typeface="Arial" pitchFamily="34" charset="0"/>
              </a:rPr>
              <a:t>Manhole covers</a:t>
            </a:r>
          </a:p>
          <a:p>
            <a:r>
              <a:rPr lang="en-US" dirty="0">
                <a:latin typeface="Arial" pitchFamily="34" charset="0"/>
                <a:cs typeface="Arial" pitchFamily="34" charset="0"/>
              </a:rPr>
              <a:t>Expansion joints</a:t>
            </a:r>
          </a:p>
          <a:p>
            <a:r>
              <a:rPr lang="en-US" dirty="0">
                <a:latin typeface="Arial" pitchFamily="34" charset="0"/>
                <a:cs typeface="Arial" pitchFamily="34" charset="0"/>
              </a:rPr>
              <a:t>Curbs</a:t>
            </a:r>
          </a:p>
          <a:p>
            <a:r>
              <a:rPr lang="en-US" dirty="0">
                <a:latin typeface="Arial" pitchFamily="34" charset="0"/>
                <a:cs typeface="Arial" pitchFamily="34" charset="0"/>
              </a:rPr>
              <a:t>Guardrails</a:t>
            </a:r>
          </a:p>
          <a:p>
            <a:r>
              <a:rPr lang="en-US" dirty="0">
                <a:latin typeface="Arial" pitchFamily="34" charset="0"/>
                <a:cs typeface="Arial" pitchFamily="34" charset="0"/>
              </a:rPr>
              <a:t>Storm drains and so on</a:t>
            </a:r>
          </a:p>
          <a:p>
            <a:endParaRPr lang="en-US" sz="2400" dirty="0">
              <a:latin typeface="Arial" pitchFamily="34" charset="0"/>
              <a:cs typeface="Arial" pitchFamily="34" charset="0"/>
            </a:endParaRPr>
          </a:p>
          <a:p>
            <a:endParaRPr lang="en-US" sz="2400" dirty="0">
              <a:latin typeface="Arial" pitchFamily="34" charset="0"/>
              <a:cs typeface="Arial" pitchFamily="34" charset="0"/>
            </a:endParaRPr>
          </a:p>
        </p:txBody>
      </p:sp>
      <p:sp>
        <p:nvSpPr>
          <p:cNvPr id="5" name="Title 4"/>
          <p:cNvSpPr>
            <a:spLocks noGrp="1"/>
          </p:cNvSpPr>
          <p:nvPr>
            <p:ph type="title"/>
          </p:nvPr>
        </p:nvSpPr>
        <p:spPr>
          <a:xfrm>
            <a:off x="381000" y="177800"/>
            <a:ext cx="8229600" cy="889000"/>
          </a:xfrm>
          <a:noFill/>
        </p:spPr>
        <p:txBody>
          <a:bodyPr/>
          <a:lstStyle/>
          <a:p>
            <a:r>
              <a:rPr lang="en-US" dirty="0"/>
              <a:t>Know your route: road hazards</a:t>
            </a:r>
          </a:p>
        </p:txBody>
      </p:sp>
      <p:pic>
        <p:nvPicPr>
          <p:cNvPr id="6" name="Picture 10" descr="International Plow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1281" y="1077003"/>
            <a:ext cx="3429000" cy="25969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2" descr="C:\Connie\customers\2014\dept of ag\NRF - 9-08-14\photo\Railroad ROW Maple Grove by hwy 81 (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9318"/>
          <a:stretch/>
        </p:blipFill>
        <p:spPr bwMode="auto">
          <a:xfrm>
            <a:off x="2843621" y="3817446"/>
            <a:ext cx="3178349" cy="22207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676400" y="5715000"/>
            <a:ext cx="5419112" cy="646331"/>
          </a:xfrm>
          <a:prstGeom prst="rect">
            <a:avLst/>
          </a:prstGeom>
          <a:solidFill>
            <a:srgbClr val="FFC000"/>
          </a:solidFill>
          <a:ln>
            <a:solidFill>
              <a:schemeClr val="tx1"/>
            </a:solidFill>
          </a:ln>
        </p:spPr>
        <p:txBody>
          <a:bodyPr wrap="square">
            <a:spAutoFit/>
          </a:bodyPr>
          <a:lstStyle/>
          <a:p>
            <a:pPr>
              <a:defRPr/>
            </a:pPr>
            <a:r>
              <a:rPr lang="en-US" dirty="0">
                <a:latin typeface="Arial" pitchFamily="34" charset="0"/>
                <a:cs typeface="Arial" pitchFamily="34" charset="0"/>
              </a:rPr>
              <a:t>Tips from experienced operators: drive your plow route in the fall and make notes of any obstacles.</a:t>
            </a:r>
          </a:p>
        </p:txBody>
      </p:sp>
      <p:pic>
        <p:nvPicPr>
          <p:cNvPr id="11" name="Picture 2" descr="C:\Users\Roman\AppData\Local\Microsoft\Windows\Temporary Internet Files\Content.IE5\QMX30JD2\MC900297363[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37800" y="1310763"/>
            <a:ext cx="1139343" cy="1145634"/>
          </a:xfrm>
          <a:prstGeom prst="rect">
            <a:avLst/>
          </a:prstGeom>
          <a:solidFill>
            <a:srgbClr val="FFC000"/>
          </a:solidFill>
          <a:ln>
            <a:solidFill>
              <a:schemeClr val="tx1"/>
            </a:solidFill>
          </a:ln>
          <a:extLst/>
        </p:spPr>
      </p:pic>
      <p:sp>
        <p:nvSpPr>
          <p:cNvPr id="15" name="Isosceles Triangle 14"/>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5-Point Star 1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Oval 16"/>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8" name="Picture 17" descr="Clear Roads Logo use.jpg"/>
          <p:cNvPicPr>
            <a:picLocks noChangeAspect="1"/>
          </p:cNvPicPr>
          <p:nvPr/>
        </p:nvPicPr>
        <p:blipFill>
          <a:blip r:embed="rId7"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5092059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195" name="Picture 3" descr="C:\pictures\Pictures\salt\roads\IMG_184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3678"/>
          <a:stretch/>
        </p:blipFill>
        <p:spPr bwMode="auto">
          <a:xfrm>
            <a:off x="116584" y="1004446"/>
            <a:ext cx="8077202" cy="46235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21186" name="Rectangle 1026"/>
          <p:cNvSpPr>
            <a:spLocks noGrp="1" noChangeArrowheads="1"/>
          </p:cNvSpPr>
          <p:nvPr>
            <p:ph type="title"/>
          </p:nvPr>
        </p:nvSpPr>
        <p:spPr>
          <a:xfrm>
            <a:off x="457200" y="76200"/>
            <a:ext cx="7772400" cy="1143000"/>
          </a:xfrm>
          <a:noFill/>
        </p:spPr>
        <p:txBody>
          <a:bodyPr/>
          <a:lstStyle/>
          <a:p>
            <a:r>
              <a:rPr lang="en-US" dirty="0"/>
              <a:t>Defensive driving</a:t>
            </a:r>
          </a:p>
        </p:txBody>
      </p:sp>
      <p:sp>
        <p:nvSpPr>
          <p:cNvPr id="221187" name="Rectangle 1027"/>
          <p:cNvSpPr>
            <a:spLocks noGrp="1" noChangeArrowheads="1"/>
          </p:cNvSpPr>
          <p:nvPr>
            <p:ph type="body" sz="half" idx="1"/>
          </p:nvPr>
        </p:nvSpPr>
        <p:spPr>
          <a:xfrm>
            <a:off x="381000" y="1219200"/>
            <a:ext cx="7848600" cy="1143000"/>
          </a:xfrm>
        </p:spPr>
        <p:txBody>
          <a:bodyPr>
            <a:normAutofit/>
          </a:bodyPr>
          <a:lstStyle/>
          <a:p>
            <a:pPr marL="0" indent="0">
              <a:buNone/>
            </a:pPr>
            <a:r>
              <a:rPr lang="en-US" b="1" dirty="0">
                <a:solidFill>
                  <a:srgbClr val="0070C0"/>
                </a:solidFill>
                <a:effectLst/>
                <a:latin typeface="Arial" pitchFamily="34" charset="0"/>
                <a:cs typeface="Arial" pitchFamily="34" charset="0"/>
              </a:rPr>
              <a:t>Drive in such a way that you do not involve yourself in the actions or mistakes of others.</a:t>
            </a:r>
          </a:p>
        </p:txBody>
      </p:sp>
      <p:sp>
        <p:nvSpPr>
          <p:cNvPr id="4" name="TextBox 3"/>
          <p:cNvSpPr txBox="1"/>
          <p:nvPr/>
        </p:nvSpPr>
        <p:spPr>
          <a:xfrm>
            <a:off x="457200" y="5297269"/>
            <a:ext cx="4876800" cy="646331"/>
          </a:xfrm>
          <a:prstGeom prst="rect">
            <a:avLst/>
          </a:prstGeom>
          <a:solidFill>
            <a:srgbClr val="FFC000"/>
          </a:solidFill>
          <a:ln>
            <a:solidFill>
              <a:schemeClr val="tx1"/>
            </a:solidFill>
          </a:ln>
        </p:spPr>
        <p:txBody>
          <a:bodyPr wrap="square" rtlCol="0">
            <a:spAutoFit/>
          </a:bodyPr>
          <a:lstStyle/>
          <a:p>
            <a:r>
              <a:rPr lang="en-US" dirty="0">
                <a:latin typeface="Arial" pitchFamily="34" charset="0"/>
                <a:cs typeface="Arial" pitchFamily="34" charset="0"/>
              </a:rPr>
              <a:t>Look 10 to 12 seconds ahead in the city.</a:t>
            </a:r>
          </a:p>
          <a:p>
            <a:r>
              <a:rPr lang="en-US" dirty="0">
                <a:latin typeface="Arial" pitchFamily="34" charset="0"/>
                <a:cs typeface="Arial" pitchFamily="34" charset="0"/>
              </a:rPr>
              <a:t>Look 15 to 18 seconds ahead on the highway. </a:t>
            </a:r>
          </a:p>
        </p:txBody>
      </p:sp>
      <p:sp>
        <p:nvSpPr>
          <p:cNvPr id="9" name="Isosceles Triangle 8"/>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20940034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13743"/>
            <a:ext cx="8229600" cy="5080000"/>
          </a:xfrm>
        </p:spPr>
        <p:txBody>
          <a:bodyPr>
            <a:normAutofit/>
          </a:bodyPr>
          <a:lstStyle/>
          <a:p>
            <a:endParaRPr lang="en-US" sz="3600" dirty="0"/>
          </a:p>
          <a:p>
            <a:pPr marL="0" indent="0">
              <a:buNone/>
            </a:pPr>
            <a:r>
              <a:rPr lang="en-US" sz="3200" dirty="0">
                <a:effectLst/>
                <a:latin typeface="Arial" pitchFamily="34" charset="0"/>
                <a:cs typeface="Arial" pitchFamily="34" charset="0"/>
              </a:rPr>
              <a:t>Winter maintenance professionals are a very powerful and important group</a:t>
            </a:r>
          </a:p>
          <a:p>
            <a:endParaRPr lang="en-US" sz="3600" dirty="0">
              <a:latin typeface="Arial" pitchFamily="34" charset="0"/>
              <a:cs typeface="Arial" pitchFamily="34" charset="0"/>
            </a:endParaRPr>
          </a:p>
          <a:p>
            <a:endParaRPr lang="en-US" sz="3600" dirty="0">
              <a:latin typeface="Arial" pitchFamily="34" charset="0"/>
              <a:cs typeface="Arial" pitchFamily="34" charset="0"/>
            </a:endParaRP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273035"/>
            <a:ext cx="5715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16364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pictures\Pictures\salt\roads\slow drivin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6767"/>
          <a:stretch/>
        </p:blipFill>
        <p:spPr bwMode="auto">
          <a:xfrm>
            <a:off x="255639" y="2509684"/>
            <a:ext cx="8397836" cy="3352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76200"/>
            <a:ext cx="7315200" cy="944562"/>
          </a:xfrm>
          <a:noFill/>
        </p:spPr>
        <p:txBody>
          <a:bodyPr>
            <a:noAutofit/>
          </a:bodyPr>
          <a:lstStyle/>
          <a:p>
            <a:pPr>
              <a:lnSpc>
                <a:spcPts val="3300"/>
              </a:lnSpc>
            </a:pPr>
            <a:r>
              <a:rPr lang="en-US" spc="-100" dirty="0"/>
              <a:t>What are your strategies to control your truck?</a:t>
            </a:r>
          </a:p>
        </p:txBody>
      </p:sp>
      <p:sp>
        <p:nvSpPr>
          <p:cNvPr id="3" name="Content Placeholder 2"/>
          <p:cNvSpPr>
            <a:spLocks noGrp="1"/>
          </p:cNvSpPr>
          <p:nvPr>
            <p:ph idx="1"/>
          </p:nvPr>
        </p:nvSpPr>
        <p:spPr>
          <a:xfrm>
            <a:off x="228600" y="1121349"/>
            <a:ext cx="8001000" cy="1393251"/>
          </a:xfrm>
          <a:solidFill>
            <a:schemeClr val="accent1">
              <a:lumMod val="50000"/>
            </a:schemeClr>
          </a:solidFill>
          <a:ln>
            <a:solidFill>
              <a:schemeClr val="tx1"/>
            </a:solidFill>
          </a:ln>
        </p:spPr>
        <p:txBody>
          <a:bodyPr/>
          <a:lstStyle/>
          <a:p>
            <a:pPr marL="0" indent="0">
              <a:buNone/>
            </a:pPr>
            <a:r>
              <a:rPr lang="en-US" dirty="0">
                <a:latin typeface="Arial" pitchFamily="34" charset="0"/>
                <a:cs typeface="Arial" pitchFamily="34" charset="0"/>
              </a:rPr>
              <a:t>How fast can your truck stop with a full load?</a:t>
            </a:r>
          </a:p>
          <a:p>
            <a:pPr marL="0" indent="0">
              <a:buNone/>
            </a:pPr>
            <a:r>
              <a:rPr lang="en-US" dirty="0">
                <a:latin typeface="Arial" pitchFamily="34" charset="0"/>
                <a:cs typeface="Arial" pitchFamily="34" charset="0"/>
              </a:rPr>
              <a:t>How does your truck handle with an empty load?</a:t>
            </a:r>
          </a:p>
          <a:p>
            <a:pPr marL="0" indent="0">
              <a:buNone/>
            </a:pPr>
            <a:r>
              <a:rPr lang="en-US" dirty="0">
                <a:latin typeface="Arial" pitchFamily="34" charset="0"/>
                <a:cs typeface="Arial" pitchFamily="34" charset="0"/>
              </a:rPr>
              <a:t>How does your truck perform with the box up?</a:t>
            </a:r>
          </a:p>
        </p:txBody>
      </p:sp>
      <p:sp>
        <p:nvSpPr>
          <p:cNvPr id="8" name="Isosceles Triangle 7"/>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8142003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609600" y="228600"/>
            <a:ext cx="7772400" cy="800100"/>
          </a:xfrm>
          <a:noFill/>
        </p:spPr>
        <p:txBody>
          <a:bodyPr/>
          <a:lstStyle/>
          <a:p>
            <a:r>
              <a:rPr lang="en-US" dirty="0"/>
              <a:t>Negotiating curves </a:t>
            </a:r>
          </a:p>
        </p:txBody>
      </p:sp>
      <p:sp>
        <p:nvSpPr>
          <p:cNvPr id="232451" name="Rectangle 3"/>
          <p:cNvSpPr>
            <a:spLocks noGrp="1" noChangeArrowheads="1"/>
          </p:cNvSpPr>
          <p:nvPr>
            <p:ph type="body" sz="half" idx="1"/>
          </p:nvPr>
        </p:nvSpPr>
        <p:spPr>
          <a:xfrm>
            <a:off x="228600" y="1447800"/>
            <a:ext cx="3581400" cy="4114800"/>
          </a:xfrm>
        </p:spPr>
        <p:txBody>
          <a:bodyPr>
            <a:normAutofit fontScale="92500" lnSpcReduction="10000"/>
          </a:bodyPr>
          <a:lstStyle/>
          <a:p>
            <a:pPr>
              <a:lnSpc>
                <a:spcPct val="90000"/>
              </a:lnSpc>
            </a:pPr>
            <a:r>
              <a:rPr lang="en-US" sz="2800" dirty="0">
                <a:latin typeface="Arial" pitchFamily="34" charset="0"/>
                <a:cs typeface="Arial" pitchFamily="34" charset="0"/>
              </a:rPr>
              <a:t>Enter curves at least 5 mph below posted speed limit.</a:t>
            </a:r>
          </a:p>
          <a:p>
            <a:pPr>
              <a:lnSpc>
                <a:spcPct val="90000"/>
              </a:lnSpc>
            </a:pPr>
            <a:endParaRPr lang="en-US" sz="2800" dirty="0">
              <a:latin typeface="Arial" pitchFamily="34" charset="0"/>
              <a:cs typeface="Arial" pitchFamily="34" charset="0"/>
            </a:endParaRPr>
          </a:p>
          <a:p>
            <a:pPr>
              <a:lnSpc>
                <a:spcPct val="90000"/>
              </a:lnSpc>
            </a:pPr>
            <a:r>
              <a:rPr lang="en-US" sz="2800" dirty="0">
                <a:latin typeface="Arial" pitchFamily="34" charset="0"/>
                <a:cs typeface="Arial" pitchFamily="34" charset="0"/>
              </a:rPr>
              <a:t>Avoid braking in a curve.</a:t>
            </a:r>
          </a:p>
          <a:p>
            <a:pPr>
              <a:lnSpc>
                <a:spcPct val="90000"/>
              </a:lnSpc>
            </a:pPr>
            <a:endParaRPr lang="en-US" sz="2800" dirty="0">
              <a:latin typeface="Arial" pitchFamily="34" charset="0"/>
              <a:cs typeface="Arial" pitchFamily="34" charset="0"/>
            </a:endParaRPr>
          </a:p>
          <a:p>
            <a:pPr>
              <a:lnSpc>
                <a:spcPct val="90000"/>
              </a:lnSpc>
            </a:pPr>
            <a:r>
              <a:rPr lang="en-US" sz="2800" dirty="0">
                <a:latin typeface="Arial" pitchFamily="34" charset="0"/>
                <a:cs typeface="Arial" pitchFamily="34" charset="0"/>
              </a:rPr>
              <a:t>Start at a slower speed and accelerate when moving into the curve.</a:t>
            </a:r>
          </a:p>
          <a:p>
            <a:pPr>
              <a:lnSpc>
                <a:spcPct val="90000"/>
              </a:lnSpc>
            </a:pPr>
            <a:endParaRPr lang="en-US" sz="2800" dirty="0"/>
          </a:p>
        </p:txBody>
      </p:sp>
      <p:pic>
        <p:nvPicPr>
          <p:cNvPr id="232452" name="Picture 4" descr="MVC-007S"/>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3480152" y="2209800"/>
            <a:ext cx="4876800" cy="3657600"/>
          </a:xfr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Isosceles Triangle 7"/>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53558118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3800"/>
            <a:ext cx="7543800" cy="1016000"/>
          </a:xfrm>
        </p:spPr>
        <p:txBody>
          <a:bodyPr>
            <a:normAutofit/>
          </a:bodyPr>
          <a:lstStyle/>
          <a:p>
            <a:pPr marL="0" indent="0">
              <a:buNone/>
            </a:pPr>
            <a:r>
              <a:rPr lang="en-US" dirty="0">
                <a:latin typeface="Arial" pitchFamily="34" charset="0"/>
                <a:cs typeface="Arial" pitchFamily="34" charset="0"/>
              </a:rPr>
              <a:t>Lower box before going in buildings, under bridges, and under wires.</a:t>
            </a:r>
          </a:p>
          <a:p>
            <a:pPr marL="0" indent="0">
              <a:buNone/>
            </a:pPr>
            <a:endParaRPr lang="en-US" dirty="0"/>
          </a:p>
        </p:txBody>
      </p:sp>
      <p:sp>
        <p:nvSpPr>
          <p:cNvPr id="5" name="Title 4"/>
          <p:cNvSpPr>
            <a:spLocks noGrp="1"/>
          </p:cNvSpPr>
          <p:nvPr>
            <p:ph type="title"/>
          </p:nvPr>
        </p:nvSpPr>
        <p:spPr>
          <a:xfrm>
            <a:off x="457200" y="198438"/>
            <a:ext cx="8229600" cy="868362"/>
          </a:xfrm>
          <a:noFill/>
        </p:spPr>
        <p:txBody>
          <a:bodyPr/>
          <a:lstStyle/>
          <a:p>
            <a:r>
              <a:rPr lang="en-US" dirty="0"/>
              <a:t>Box height</a:t>
            </a:r>
          </a:p>
        </p:txBody>
      </p:sp>
      <p:pic>
        <p:nvPicPr>
          <p:cNvPr id="3074" name="Picture 2" descr="C:\pictures\Pictures\salt\roads\snowy stree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8099" b="38491"/>
          <a:stretch/>
        </p:blipFill>
        <p:spPr bwMode="auto">
          <a:xfrm>
            <a:off x="685800" y="2264125"/>
            <a:ext cx="4495800" cy="253230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3" descr="C:\pictures\Pictures\salt\roads\bridg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612" t="16512" r="26587"/>
          <a:stretch/>
        </p:blipFill>
        <p:spPr bwMode="auto">
          <a:xfrm>
            <a:off x="5542935" y="2953380"/>
            <a:ext cx="3048000" cy="251695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914400" y="5562600"/>
            <a:ext cx="6019800" cy="646331"/>
          </a:xfrm>
          <a:prstGeom prst="rect">
            <a:avLst/>
          </a:prstGeom>
          <a:solidFill>
            <a:srgbClr val="FFC000"/>
          </a:solidFill>
          <a:ln>
            <a:solidFill>
              <a:schemeClr val="tx1"/>
            </a:solidFill>
          </a:ln>
        </p:spPr>
        <p:txBody>
          <a:bodyPr wrap="square">
            <a:spAutoFit/>
          </a:bodyPr>
          <a:lstStyle/>
          <a:p>
            <a:r>
              <a:rPr lang="en-US" dirty="0">
                <a:latin typeface="Arial" pitchFamily="34" charset="0"/>
                <a:cs typeface="Arial" pitchFamily="34" charset="0"/>
              </a:rPr>
              <a:t>Tips from experienced drivers:  The higher the truck bed, the lower the truck’s speed should be.</a:t>
            </a:r>
          </a:p>
        </p:txBody>
      </p:sp>
      <p:pic>
        <p:nvPicPr>
          <p:cNvPr id="11" name="Picture 2" descr="C:\Users\Roman\AppData\Local\Microsoft\Windows\Temporary Internet Files\Content.IE5\QMX30JD2\MC900297363[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2657" y="1884122"/>
            <a:ext cx="910743" cy="915772"/>
          </a:xfrm>
          <a:prstGeom prst="rect">
            <a:avLst/>
          </a:prstGeom>
          <a:solidFill>
            <a:srgbClr val="FFC000"/>
          </a:solidFill>
          <a:ln>
            <a:solidFill>
              <a:schemeClr val="tx1"/>
            </a:solidFill>
          </a:ln>
          <a:extLst/>
        </p:spPr>
      </p:pic>
      <p:sp>
        <p:nvSpPr>
          <p:cNvPr id="12" name="Isosceles Triangle 11"/>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5-Point Star 12"/>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Oval 13"/>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5" name="Picture 14"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474955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1143000"/>
          </a:xfrm>
        </p:spPr>
        <p:txBody>
          <a:bodyPr/>
          <a:lstStyle/>
          <a:p>
            <a:r>
              <a:rPr lang="en-US" dirty="0"/>
              <a:t>Test Question </a:t>
            </a:r>
          </a:p>
        </p:txBody>
      </p:sp>
      <p:sp>
        <p:nvSpPr>
          <p:cNvPr id="3" name="Text Placeholder 2"/>
          <p:cNvSpPr>
            <a:spLocks noGrp="1"/>
          </p:cNvSpPr>
          <p:nvPr>
            <p:ph type="body" sz="half" idx="1"/>
          </p:nvPr>
        </p:nvSpPr>
        <p:spPr>
          <a:xfrm>
            <a:off x="533400" y="1066800"/>
            <a:ext cx="8001000" cy="5257800"/>
          </a:xfrm>
        </p:spPr>
        <p:txBody>
          <a:bodyPr>
            <a:normAutofit/>
          </a:bodyPr>
          <a:lstStyle/>
          <a:p>
            <a:pPr>
              <a:buNone/>
            </a:pPr>
            <a:r>
              <a:rPr lang="en-US" sz="3800" dirty="0"/>
              <a:t>What should you be looking for on a pre-season route inspection?</a:t>
            </a:r>
          </a:p>
          <a:p>
            <a:endParaRPr lang="en-US" sz="3800" dirty="0"/>
          </a:p>
          <a:p>
            <a:pPr marL="742950" indent="-742950">
              <a:buFont typeface="+mj-lt"/>
              <a:buAutoNum type="alphaUcPeriod"/>
            </a:pPr>
            <a:r>
              <a:rPr lang="en-US" sz="3800" dirty="0"/>
              <a:t>Raised surfaces that could catch the plow blade.</a:t>
            </a:r>
          </a:p>
          <a:p>
            <a:pPr marL="742950" indent="-742950">
              <a:buFont typeface="+mj-lt"/>
              <a:buAutoNum type="alphaUcPeriod"/>
            </a:pPr>
            <a:endParaRPr lang="en-US" sz="3800" dirty="0"/>
          </a:p>
          <a:p>
            <a:pPr marL="742950" indent="-742950">
              <a:buFont typeface="+mj-lt"/>
              <a:buAutoNum type="alphaUcPeriod"/>
            </a:pPr>
            <a:r>
              <a:rPr lang="en-US" sz="3800" dirty="0"/>
              <a:t>Low overhead hazards.</a:t>
            </a:r>
          </a:p>
          <a:p>
            <a:pPr marL="742950" indent="-742950">
              <a:buFont typeface="+mj-lt"/>
              <a:buAutoNum type="alphaUcPeriod"/>
            </a:pPr>
            <a:endParaRPr lang="en-US" sz="3800" dirty="0"/>
          </a:p>
          <a:p>
            <a:pPr marL="742950" indent="-742950">
              <a:buFont typeface="+mj-lt"/>
              <a:buAutoNum type="alphaUcPeriod"/>
            </a:pPr>
            <a:r>
              <a:rPr lang="en-US" sz="3800" dirty="0"/>
              <a:t>Bridges, curves, steep hills.</a:t>
            </a:r>
          </a:p>
          <a:p>
            <a:pPr marL="742950" indent="-742950">
              <a:buFont typeface="+mj-lt"/>
              <a:buAutoNum type="alphaUcPeriod"/>
            </a:pPr>
            <a:endParaRPr lang="en-US" sz="3800" dirty="0"/>
          </a:p>
          <a:p>
            <a:pPr marL="742950" indent="-742950">
              <a:buFont typeface="+mj-lt"/>
              <a:buAutoNum type="alphaUcPeriod"/>
            </a:pPr>
            <a:r>
              <a:rPr lang="en-US" sz="3800" dirty="0"/>
              <a:t>All of the above.</a:t>
            </a: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1143000"/>
          </a:xfrm>
        </p:spPr>
        <p:txBody>
          <a:bodyPr/>
          <a:lstStyle/>
          <a:p>
            <a:r>
              <a:rPr lang="en-US" dirty="0"/>
              <a:t>Test Question </a:t>
            </a:r>
          </a:p>
        </p:txBody>
      </p:sp>
      <p:sp>
        <p:nvSpPr>
          <p:cNvPr id="3" name="Text Placeholder 2"/>
          <p:cNvSpPr>
            <a:spLocks noGrp="1"/>
          </p:cNvSpPr>
          <p:nvPr>
            <p:ph type="body" sz="half" idx="1"/>
          </p:nvPr>
        </p:nvSpPr>
        <p:spPr>
          <a:xfrm>
            <a:off x="533400" y="1066800"/>
            <a:ext cx="8001000" cy="5257800"/>
          </a:xfrm>
        </p:spPr>
        <p:txBody>
          <a:bodyPr>
            <a:normAutofit/>
          </a:bodyPr>
          <a:lstStyle/>
          <a:p>
            <a:pPr>
              <a:buNone/>
            </a:pPr>
            <a:r>
              <a:rPr lang="en-US" sz="3800" dirty="0"/>
              <a:t>What should you be looking for on a pre-season route inspection?</a:t>
            </a:r>
            <a:endParaRPr lang="en-US" sz="3800" dirty="0">
              <a:solidFill>
                <a:schemeClr val="accent1">
                  <a:lumMod val="75000"/>
                </a:schemeClr>
              </a:solidFill>
            </a:endParaRPr>
          </a:p>
          <a:p>
            <a:endParaRPr lang="en-US" sz="3800" dirty="0">
              <a:solidFill>
                <a:schemeClr val="accent1">
                  <a:lumMod val="75000"/>
                </a:schemeClr>
              </a:solidFill>
            </a:endParaRPr>
          </a:p>
          <a:p>
            <a:pPr marL="742950" indent="-742950">
              <a:buFont typeface="+mj-lt"/>
              <a:buAutoNum type="alphaUcPeriod"/>
            </a:pPr>
            <a:r>
              <a:rPr lang="en-US" sz="3800" dirty="0">
                <a:solidFill>
                  <a:schemeClr val="accent1">
                    <a:lumMod val="75000"/>
                  </a:schemeClr>
                </a:solidFill>
              </a:rPr>
              <a:t>Raised surfaces that could catch the plow blade.</a:t>
            </a:r>
          </a:p>
          <a:p>
            <a:pPr marL="742950" indent="-742950">
              <a:buFont typeface="+mj-lt"/>
              <a:buAutoNum type="alphaUcPeriod"/>
            </a:pPr>
            <a:endParaRPr lang="en-US" sz="3800" dirty="0">
              <a:solidFill>
                <a:schemeClr val="accent1">
                  <a:lumMod val="75000"/>
                </a:schemeClr>
              </a:solidFill>
            </a:endParaRPr>
          </a:p>
          <a:p>
            <a:pPr marL="742950" indent="-742950">
              <a:buFont typeface="+mj-lt"/>
              <a:buAutoNum type="alphaUcPeriod"/>
            </a:pPr>
            <a:r>
              <a:rPr lang="en-US" sz="3800" dirty="0">
                <a:solidFill>
                  <a:schemeClr val="accent1">
                    <a:lumMod val="75000"/>
                  </a:schemeClr>
                </a:solidFill>
              </a:rPr>
              <a:t>Low overhead hazards.</a:t>
            </a:r>
          </a:p>
          <a:p>
            <a:pPr marL="742950" indent="-742950">
              <a:buFont typeface="+mj-lt"/>
              <a:buAutoNum type="alphaUcPeriod"/>
            </a:pPr>
            <a:endParaRPr lang="en-US" sz="3800" dirty="0">
              <a:solidFill>
                <a:schemeClr val="accent1">
                  <a:lumMod val="75000"/>
                </a:schemeClr>
              </a:solidFill>
            </a:endParaRPr>
          </a:p>
          <a:p>
            <a:pPr marL="742950" indent="-742950">
              <a:buFont typeface="+mj-lt"/>
              <a:buAutoNum type="alphaUcPeriod"/>
            </a:pPr>
            <a:r>
              <a:rPr lang="en-US" sz="3800" dirty="0">
                <a:solidFill>
                  <a:schemeClr val="accent1">
                    <a:lumMod val="75000"/>
                  </a:schemeClr>
                </a:solidFill>
              </a:rPr>
              <a:t>Bridges, curves, steep hills.</a:t>
            </a:r>
            <a:endParaRPr lang="en-US" sz="3800" dirty="0">
              <a:solidFill>
                <a:srgbClr val="FFFF00"/>
              </a:solidFill>
            </a:endParaRPr>
          </a:p>
          <a:p>
            <a:pPr marL="742950" indent="-742950">
              <a:buFont typeface="+mj-lt"/>
              <a:buAutoNum type="alphaUcPeriod"/>
            </a:pPr>
            <a:endParaRPr lang="en-US" sz="3800" dirty="0">
              <a:solidFill>
                <a:srgbClr val="FFFF00"/>
              </a:solidFill>
            </a:endParaRPr>
          </a:p>
          <a:p>
            <a:pPr marL="742950" indent="-742950">
              <a:buFont typeface="+mj-lt"/>
              <a:buAutoNum type="alphaUcPeriod"/>
            </a:pPr>
            <a:r>
              <a:rPr lang="en-US" sz="3800" dirty="0">
                <a:solidFill>
                  <a:srgbClr val="FFFF00"/>
                </a:solidFill>
              </a:rPr>
              <a:t>All of the above.</a:t>
            </a: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5041291" cy="4525963"/>
          </a:xfrm>
        </p:spPr>
        <p:txBody>
          <a:bodyPr>
            <a:normAutofit/>
          </a:bodyPr>
          <a:lstStyle/>
          <a:p>
            <a:r>
              <a:rPr lang="en-US" dirty="0">
                <a:latin typeface="Arial" pitchFamily="34" charset="0"/>
                <a:cs typeface="Arial" pitchFamily="34" charset="0"/>
              </a:rPr>
              <a:t>Bridge surface temperatures change faster than roads and may become icy faster.</a:t>
            </a:r>
          </a:p>
          <a:p>
            <a:r>
              <a:rPr lang="en-US" dirty="0">
                <a:latin typeface="Arial" pitchFamily="34" charset="0"/>
                <a:cs typeface="Arial" pitchFamily="34" charset="0"/>
              </a:rPr>
              <a:t>Beware of expansion joints with the plow.</a:t>
            </a:r>
          </a:p>
          <a:p>
            <a:r>
              <a:rPr lang="en-US" dirty="0">
                <a:latin typeface="Arial" pitchFamily="34" charset="0"/>
                <a:cs typeface="Arial" pitchFamily="34" charset="0"/>
              </a:rPr>
              <a:t>Don’t plow snow over side of bridge.</a:t>
            </a:r>
          </a:p>
          <a:p>
            <a:r>
              <a:rPr lang="en-US" dirty="0">
                <a:latin typeface="Arial" pitchFamily="34" charset="0"/>
                <a:cs typeface="Arial" pitchFamily="34" charset="0"/>
              </a:rPr>
              <a:t>Low overhead may cause problems with raised boxes.</a:t>
            </a:r>
          </a:p>
        </p:txBody>
      </p:sp>
      <p:sp>
        <p:nvSpPr>
          <p:cNvPr id="5" name="Title 4"/>
          <p:cNvSpPr>
            <a:spLocks noGrp="1"/>
          </p:cNvSpPr>
          <p:nvPr>
            <p:ph type="title"/>
          </p:nvPr>
        </p:nvSpPr>
        <p:spPr>
          <a:xfrm>
            <a:off x="457200" y="198438"/>
            <a:ext cx="5232281" cy="868362"/>
          </a:xfrm>
          <a:noFill/>
        </p:spPr>
        <p:txBody>
          <a:bodyPr/>
          <a:lstStyle/>
          <a:p>
            <a:r>
              <a:rPr lang="en-US" dirty="0"/>
              <a:t>Beware of bridges  </a:t>
            </a:r>
          </a:p>
        </p:txBody>
      </p:sp>
      <p:pic>
        <p:nvPicPr>
          <p:cNvPr id="9" name="Bridge Plowing Cut.mpg">
            <a:hlinkClick r:id="" action="ppaction://media"/>
          </p:cNvPr>
          <p:cNvPicPr>
            <a:picLocks noRot="1" noChangeAspect="1" noChangeArrowheads="1"/>
          </p:cNvPicPr>
          <p:nvPr/>
        </p:nvPicPr>
        <p:blipFill>
          <a:blip r:embed="rId3" cstate="print"/>
          <a:srcRect l="5083" r="7533"/>
          <a:stretch>
            <a:fillRect/>
          </a:stretch>
        </p:blipFill>
        <p:spPr bwMode="auto">
          <a:xfrm>
            <a:off x="5308760" y="1143000"/>
            <a:ext cx="2909008" cy="2270126"/>
          </a:xfrm>
          <a:prstGeom prst="rect">
            <a:avLst/>
          </a:prstGeom>
          <a:noFill/>
          <a:ln w="9525">
            <a:solidFill>
              <a:schemeClr val="tx1"/>
            </a:solidFill>
            <a:miter lim="800000"/>
            <a:headEnd/>
            <a:tailEnd/>
          </a:ln>
        </p:spPr>
      </p:pic>
      <p:sp>
        <p:nvSpPr>
          <p:cNvPr id="13" name="Isosceles Triangle 12"/>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5-Point Star 13"/>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Oval 14"/>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7" name="Picture 3" descr="C:\pictures\Pictures\salt\roads\bridg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612" t="16512" r="26587"/>
          <a:stretch/>
        </p:blipFill>
        <p:spPr bwMode="auto">
          <a:xfrm>
            <a:off x="5622333" y="3470848"/>
            <a:ext cx="2888850" cy="238553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15"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
        <p:nvSpPr>
          <p:cNvPr id="2" name="Rectangle 1"/>
          <p:cNvSpPr/>
          <p:nvPr/>
        </p:nvSpPr>
        <p:spPr>
          <a:xfrm>
            <a:off x="533400" y="5029200"/>
            <a:ext cx="4762010" cy="923330"/>
          </a:xfrm>
          <a:prstGeom prst="rect">
            <a:avLst/>
          </a:prstGeom>
          <a:solidFill>
            <a:srgbClr val="FFC000"/>
          </a:solidFill>
          <a:ln>
            <a:solidFill>
              <a:schemeClr val="tx1"/>
            </a:solidFill>
          </a:ln>
        </p:spPr>
        <p:txBody>
          <a:bodyPr wrap="square">
            <a:spAutoFit/>
          </a:bodyPr>
          <a:lstStyle/>
          <a:p>
            <a:r>
              <a:rPr lang="en-US" dirty="0">
                <a:latin typeface="Arial" pitchFamily="34" charset="0"/>
                <a:cs typeface="Arial" pitchFamily="34" charset="0"/>
              </a:rPr>
              <a:t>Tip from experienced operator: During rain events, feel the backside of your mirror. If it is starting to freeze, so are the bridges.</a:t>
            </a:r>
          </a:p>
        </p:txBody>
      </p:sp>
    </p:spTree>
    <p:extLst>
      <p:ext uri="{BB962C8B-B14F-4D97-AF65-F5344CB8AC3E}">
        <p14:creationId xmlns:p14="http://schemas.microsoft.com/office/powerpoint/2010/main" val="34228176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1143000"/>
          </a:xfrm>
        </p:spPr>
        <p:txBody>
          <a:bodyPr/>
          <a:lstStyle/>
          <a:p>
            <a:r>
              <a:rPr lang="en-US" dirty="0"/>
              <a:t>Test Question </a:t>
            </a:r>
          </a:p>
        </p:txBody>
      </p:sp>
      <p:sp>
        <p:nvSpPr>
          <p:cNvPr id="3" name="Text Placeholder 2"/>
          <p:cNvSpPr>
            <a:spLocks noGrp="1"/>
          </p:cNvSpPr>
          <p:nvPr>
            <p:ph type="body" sz="half" idx="1"/>
          </p:nvPr>
        </p:nvSpPr>
        <p:spPr>
          <a:xfrm>
            <a:off x="533400" y="1066800"/>
            <a:ext cx="8001000" cy="4114800"/>
          </a:xfrm>
        </p:spPr>
        <p:txBody>
          <a:bodyPr>
            <a:normAutofit fontScale="85000" lnSpcReduction="10000"/>
          </a:bodyPr>
          <a:lstStyle/>
          <a:p>
            <a:pPr>
              <a:buNone/>
            </a:pPr>
            <a:r>
              <a:rPr lang="en-US" sz="4000" dirty="0"/>
              <a:t>Do bridge decks change temperature faster than roads?</a:t>
            </a:r>
          </a:p>
          <a:p>
            <a:pPr>
              <a:buNone/>
            </a:pPr>
            <a:endParaRPr lang="en-US" sz="4000" dirty="0"/>
          </a:p>
          <a:p>
            <a:pPr marL="742950" indent="-742950">
              <a:buFont typeface="+mj-lt"/>
              <a:buAutoNum type="alphaUcPeriod"/>
            </a:pPr>
            <a:r>
              <a:rPr lang="en-US" sz="4000" dirty="0"/>
              <a:t>Yes. Air surrounds them, and air changes temperature faster than land.</a:t>
            </a:r>
          </a:p>
          <a:p>
            <a:pPr marL="742950" indent="-742950">
              <a:buFont typeface="+mj-lt"/>
              <a:buAutoNum type="alphaUcPeriod"/>
            </a:pPr>
            <a:endParaRPr lang="en-US" sz="4000" dirty="0"/>
          </a:p>
          <a:p>
            <a:pPr marL="742950" indent="-742950">
              <a:buFont typeface="+mj-lt"/>
              <a:buAutoNum type="alphaUcPeriod"/>
            </a:pPr>
            <a:r>
              <a:rPr lang="en-US" sz="4000" dirty="0"/>
              <a:t>No. Air surrounds them, and air changes temperature slower than land.</a:t>
            </a: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1143000"/>
          </a:xfrm>
        </p:spPr>
        <p:txBody>
          <a:bodyPr/>
          <a:lstStyle/>
          <a:p>
            <a:r>
              <a:rPr lang="en-US" dirty="0"/>
              <a:t>Test Question </a:t>
            </a:r>
          </a:p>
        </p:txBody>
      </p:sp>
      <p:sp>
        <p:nvSpPr>
          <p:cNvPr id="3" name="Text Placeholder 2"/>
          <p:cNvSpPr>
            <a:spLocks noGrp="1"/>
          </p:cNvSpPr>
          <p:nvPr>
            <p:ph type="body" sz="half" idx="1"/>
          </p:nvPr>
        </p:nvSpPr>
        <p:spPr>
          <a:xfrm>
            <a:off x="533400" y="1066800"/>
            <a:ext cx="8001000" cy="4114800"/>
          </a:xfrm>
        </p:spPr>
        <p:txBody>
          <a:bodyPr>
            <a:normAutofit fontScale="85000" lnSpcReduction="10000"/>
          </a:bodyPr>
          <a:lstStyle/>
          <a:p>
            <a:pPr>
              <a:buNone/>
            </a:pPr>
            <a:r>
              <a:rPr lang="en-US" sz="4000" dirty="0"/>
              <a:t>Do bridge decks change temperature faster than roads?</a:t>
            </a:r>
            <a:endParaRPr lang="en-US" sz="4000" dirty="0">
              <a:solidFill>
                <a:srgbClr val="FFFF00"/>
              </a:solidFill>
            </a:endParaRPr>
          </a:p>
          <a:p>
            <a:pPr>
              <a:buNone/>
            </a:pPr>
            <a:endParaRPr lang="en-US" sz="4000" dirty="0">
              <a:solidFill>
                <a:srgbClr val="FFFF00"/>
              </a:solidFill>
            </a:endParaRPr>
          </a:p>
          <a:p>
            <a:pPr marL="742950" indent="-742950">
              <a:buFont typeface="+mj-lt"/>
              <a:buAutoNum type="alphaUcPeriod"/>
            </a:pPr>
            <a:r>
              <a:rPr lang="en-US" sz="4000" dirty="0">
                <a:solidFill>
                  <a:srgbClr val="FFFF00"/>
                </a:solidFill>
              </a:rPr>
              <a:t>Yes. Air surrounds them, and air changes temperature faster than land.</a:t>
            </a:r>
            <a:endParaRPr lang="en-US" sz="4000" dirty="0">
              <a:solidFill>
                <a:schemeClr val="accent1">
                  <a:lumMod val="75000"/>
                </a:schemeClr>
              </a:solidFill>
            </a:endParaRPr>
          </a:p>
          <a:p>
            <a:pPr marL="742950" indent="-742950">
              <a:buFont typeface="+mj-lt"/>
              <a:buAutoNum type="alphaUcPeriod"/>
            </a:pPr>
            <a:endParaRPr lang="en-US" sz="4000" dirty="0">
              <a:solidFill>
                <a:schemeClr val="accent1">
                  <a:lumMod val="75000"/>
                </a:schemeClr>
              </a:solidFill>
            </a:endParaRPr>
          </a:p>
          <a:p>
            <a:pPr marL="742950" indent="-742950">
              <a:buFont typeface="+mj-lt"/>
              <a:buAutoNum type="alphaUcPeriod"/>
            </a:pPr>
            <a:r>
              <a:rPr lang="en-US" sz="4000" dirty="0">
                <a:solidFill>
                  <a:schemeClr val="accent1">
                    <a:lumMod val="75000"/>
                  </a:schemeClr>
                </a:solidFill>
              </a:rPr>
              <a:t>No. Air surrounds them, and air changes temperature slower than land.</a:t>
            </a: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22238"/>
            <a:ext cx="8229600" cy="944562"/>
          </a:xfrm>
          <a:noFill/>
        </p:spPr>
        <p:txBody>
          <a:bodyPr/>
          <a:lstStyle/>
          <a:p>
            <a:r>
              <a:rPr lang="en-US" dirty="0"/>
              <a:t>Group plowing</a:t>
            </a: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t="10588"/>
          <a:stretch>
            <a:fillRect/>
          </a:stretch>
        </p:blipFill>
        <p:spPr>
          <a:xfrm>
            <a:off x="228600" y="1147916"/>
            <a:ext cx="7869948" cy="39874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Isosceles Triangle 9"/>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3" name="Picture 12"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3" name="Content Placeholder 2"/>
          <p:cNvSpPr>
            <a:spLocks noGrp="1"/>
          </p:cNvSpPr>
          <p:nvPr>
            <p:ph idx="1"/>
          </p:nvPr>
        </p:nvSpPr>
        <p:spPr>
          <a:xfrm>
            <a:off x="0" y="4648200"/>
            <a:ext cx="9144000" cy="914400"/>
          </a:xfrm>
          <a:solidFill>
            <a:schemeClr val="accent1">
              <a:lumMod val="50000"/>
            </a:schemeClr>
          </a:solidFill>
          <a:ln>
            <a:solidFill>
              <a:schemeClr val="tx1"/>
            </a:solidFill>
          </a:ln>
        </p:spPr>
        <p:txBody>
          <a:bodyPr>
            <a:normAutofit fontScale="32500" lnSpcReduction="20000"/>
          </a:bodyPr>
          <a:lstStyle/>
          <a:p>
            <a:pPr marL="0" indent="0">
              <a:buNone/>
            </a:pPr>
            <a:r>
              <a:rPr lang="en-US" sz="7000" dirty="0">
                <a:latin typeface="Arial" pitchFamily="34" charset="0"/>
                <a:cs typeface="Arial" pitchFamily="34" charset="0"/>
              </a:rPr>
              <a:t>Concentration and communication are keys to keeping yourself, others in the group, and the traveling public safe.</a:t>
            </a:r>
          </a:p>
          <a:p>
            <a:endParaRPr lang="en-US" dirty="0"/>
          </a:p>
        </p:txBody>
      </p:sp>
    </p:spTree>
    <p:extLst>
      <p:ext uri="{BB962C8B-B14F-4D97-AF65-F5344CB8AC3E}">
        <p14:creationId xmlns:p14="http://schemas.microsoft.com/office/powerpoint/2010/main" val="34818329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 name="Picture 10" descr="C:\pictures\Pictures\salt\impacts\madison capitol (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0974"/>
          <a:stretch/>
        </p:blipFill>
        <p:spPr bwMode="auto">
          <a:xfrm>
            <a:off x="317674" y="3537405"/>
            <a:ext cx="4648200" cy="27549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57200" y="177800"/>
            <a:ext cx="8229600" cy="889000"/>
          </a:xfrm>
          <a:noFill/>
        </p:spPr>
        <p:txBody>
          <a:bodyPr>
            <a:normAutofit/>
          </a:bodyPr>
          <a:lstStyle/>
          <a:p>
            <a:r>
              <a:rPr lang="en-US" dirty="0"/>
              <a:t>Strive for the best visibility</a:t>
            </a:r>
          </a:p>
        </p:txBody>
      </p:sp>
      <p:pic>
        <p:nvPicPr>
          <p:cNvPr id="5122" name="Picture 2" descr="C:\pictures\Pictures\salt\roads\closeu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7829" y="1018753"/>
            <a:ext cx="3254534" cy="24409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3" name="Picture 3" descr="C:\pictures\Pictures\salt\roads\bloomington plws (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573" t="9156" r="9418" b="21641"/>
          <a:stretch/>
        </p:blipFill>
        <p:spPr bwMode="auto">
          <a:xfrm>
            <a:off x="5414680" y="3728835"/>
            <a:ext cx="3147528" cy="22449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457200" y="1066800"/>
            <a:ext cx="5257800" cy="4525963"/>
          </a:xfrm>
        </p:spPr>
        <p:txBody>
          <a:bodyPr/>
          <a:lstStyle/>
          <a:p>
            <a:pPr marL="0" indent="0">
              <a:spcBef>
                <a:spcPts val="0"/>
              </a:spcBef>
              <a:buNone/>
            </a:pPr>
            <a:r>
              <a:rPr lang="en-US" dirty="0">
                <a:latin typeface="Arial" pitchFamily="34" charset="0"/>
                <a:cs typeface="Arial" pitchFamily="34" charset="0"/>
              </a:rPr>
              <a:t>Strive for the best visibility</a:t>
            </a:r>
          </a:p>
          <a:p>
            <a:pPr marL="0" indent="0">
              <a:spcBef>
                <a:spcPts val="0"/>
              </a:spcBef>
              <a:buNone/>
            </a:pPr>
            <a:r>
              <a:rPr lang="en-US" dirty="0">
                <a:latin typeface="Arial" pitchFamily="34" charset="0"/>
                <a:cs typeface="Arial" pitchFamily="34" charset="0"/>
              </a:rPr>
              <a:t>you can achieve while plowing…</a:t>
            </a:r>
          </a:p>
          <a:p>
            <a:pPr marL="0" indent="0">
              <a:spcBef>
                <a:spcPts val="0"/>
              </a:spcBef>
              <a:buNone/>
            </a:pPr>
            <a:r>
              <a:rPr lang="en-US" dirty="0">
                <a:latin typeface="Arial" pitchFamily="34" charset="0"/>
                <a:cs typeface="Arial" pitchFamily="34" charset="0"/>
              </a:rPr>
              <a:t>Keep windshield, lights, and mirror clean.</a:t>
            </a:r>
          </a:p>
        </p:txBody>
      </p:sp>
      <p:pic>
        <p:nvPicPr>
          <p:cNvPr id="5128" name="Picture 8" descr="C:\Users\Roman\AppData\Local\Microsoft\Windows\Temporary Internet Files\Content.IE5\28Q7U0BP\angry-cartoon-eyes-md[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48699" y="4267200"/>
            <a:ext cx="326756" cy="2993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5800" y="4343400"/>
            <a:ext cx="4971393" cy="1200329"/>
          </a:xfrm>
          <a:prstGeom prst="rect">
            <a:avLst/>
          </a:prstGeom>
          <a:solidFill>
            <a:srgbClr val="FFFF00"/>
          </a:solidFill>
          <a:ln>
            <a:solidFill>
              <a:schemeClr val="tx1"/>
            </a:solidFill>
          </a:ln>
        </p:spPr>
        <p:txBody>
          <a:bodyPr wrap="square" rtlCol="0">
            <a:spAutoFit/>
          </a:bodyPr>
          <a:lstStyle/>
          <a:p>
            <a:r>
              <a:rPr lang="en-US" dirty="0">
                <a:latin typeface="Arial" pitchFamily="34" charset="0"/>
                <a:cs typeface="Arial" pitchFamily="34" charset="0"/>
              </a:rPr>
              <a:t>Note to presenters:  Insert your guidelines for  stopping operations until  there is adequate visibility.  Delete this yellow box before making presentation.</a:t>
            </a:r>
          </a:p>
        </p:txBody>
      </p:sp>
      <p:sp>
        <p:nvSpPr>
          <p:cNvPr id="12" name="Isosceles Triangle 11"/>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5-Point Star 12"/>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Oval 13"/>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5" name="Picture 14" descr="Clear Roads Logo use.jpg"/>
          <p:cNvPicPr>
            <a:picLocks noChangeAspect="1"/>
          </p:cNvPicPr>
          <p:nvPr/>
        </p:nvPicPr>
        <p:blipFill>
          <a:blip r:embed="rId7"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414949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193800"/>
            <a:ext cx="8991600" cy="5080000"/>
          </a:xfrm>
        </p:spPr>
        <p:txBody>
          <a:bodyPr>
            <a:normAutofit/>
          </a:bodyPr>
          <a:lstStyle/>
          <a:p>
            <a:pPr marL="0" indent="0">
              <a:buNone/>
            </a:pPr>
            <a:r>
              <a:rPr lang="en-US" sz="3200" dirty="0">
                <a:effectLst/>
              </a:rPr>
              <a:t>You do a great job of taking care of our roads!</a:t>
            </a:r>
          </a:p>
        </p:txBody>
      </p:sp>
      <p:pic>
        <p:nvPicPr>
          <p:cNvPr id="3074" name="Picture 2" descr="C:\Connie\customers\2015\U of MN center for transportatin research\Modules\material use, prewetting, brine production and use, deicing, anti-icing\Walworth county prewetting syste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828800"/>
            <a:ext cx="531363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208133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3904" t="3559" r="2392" b="3705"/>
          <a:stretch/>
        </p:blipFill>
        <p:spPr bwMode="auto">
          <a:xfrm>
            <a:off x="1066800" y="1219200"/>
            <a:ext cx="5791200" cy="4298507"/>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8229600" cy="792162"/>
          </a:xfrm>
          <a:noFill/>
        </p:spPr>
        <p:txBody>
          <a:bodyPr>
            <a:normAutofit/>
          </a:bodyPr>
          <a:lstStyle/>
          <a:p>
            <a:r>
              <a:rPr lang="en-US" dirty="0"/>
              <a:t>Poor visibility</a:t>
            </a:r>
          </a:p>
        </p:txBody>
      </p:sp>
      <p:sp>
        <p:nvSpPr>
          <p:cNvPr id="3" name="Rectangle 2"/>
          <p:cNvSpPr/>
          <p:nvPr/>
        </p:nvSpPr>
        <p:spPr>
          <a:xfrm>
            <a:off x="152400" y="1381780"/>
            <a:ext cx="8610600" cy="523220"/>
          </a:xfrm>
          <a:prstGeom prst="rect">
            <a:avLst/>
          </a:prstGeom>
        </p:spPr>
        <p:txBody>
          <a:bodyPr wrap="square">
            <a:spAutoFit/>
          </a:bodyPr>
          <a:lstStyle/>
          <a:p>
            <a:r>
              <a:rPr lang="en-US" sz="2800" b="1" dirty="0">
                <a:solidFill>
                  <a:schemeClr val="bg1"/>
                </a:solidFill>
                <a:effectLst>
                  <a:outerShdw blurRad="38100" dist="38100" dir="2700000" algn="tl">
                    <a:srgbClr val="000000">
                      <a:alpha val="43137"/>
                    </a:srgbClr>
                  </a:outerShdw>
                </a:effectLst>
                <a:latin typeface="Arial" pitchFamily="34" charset="0"/>
                <a:cs typeface="Arial" pitchFamily="34" charset="0"/>
              </a:rPr>
              <a:t>If visibility is too poor, stop plowing operations.</a:t>
            </a:r>
          </a:p>
        </p:txBody>
      </p:sp>
      <p:pic>
        <p:nvPicPr>
          <p:cNvPr id="8" name="Picture 2" descr="C:\Users\Roman\AppData\Local\Microsoft\Windows\Temporary Internet Files\Content.IE5\QMX30JD2\MC900297363[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1863" y="4125535"/>
            <a:ext cx="910743" cy="915772"/>
          </a:xfrm>
          <a:prstGeom prst="rect">
            <a:avLst/>
          </a:prstGeom>
          <a:solidFill>
            <a:srgbClr val="FFC000"/>
          </a:solidFill>
          <a:ln>
            <a:solidFill>
              <a:schemeClr val="tx1"/>
            </a:solidFill>
          </a:ln>
          <a:extLst/>
        </p:spPr>
      </p:pic>
      <p:sp>
        <p:nvSpPr>
          <p:cNvPr id="4" name="Rectangle 3"/>
          <p:cNvSpPr/>
          <p:nvPr/>
        </p:nvSpPr>
        <p:spPr>
          <a:xfrm>
            <a:off x="1295400" y="5172670"/>
            <a:ext cx="7543800" cy="923330"/>
          </a:xfrm>
          <a:prstGeom prst="rect">
            <a:avLst/>
          </a:prstGeom>
          <a:solidFill>
            <a:srgbClr val="FFC000"/>
          </a:solidFill>
          <a:ln>
            <a:solidFill>
              <a:schemeClr val="tx1"/>
            </a:solidFill>
          </a:ln>
        </p:spPr>
        <p:txBody>
          <a:bodyPr wrap="square">
            <a:spAutoFit/>
          </a:bodyPr>
          <a:lstStyle/>
          <a:p>
            <a:r>
              <a:rPr lang="en-US" dirty="0">
                <a:latin typeface="Arial" pitchFamily="34" charset="0"/>
                <a:cs typeface="Arial" pitchFamily="34" charset="0"/>
              </a:rPr>
              <a:t>Tip from experience  drivers:  use power poles or other roadside features as a rough guide for where you should be during periods of heavy snowfall when you have "lost" the roadway in rural areas. </a:t>
            </a:r>
          </a:p>
        </p:txBody>
      </p:sp>
      <p:sp>
        <p:nvSpPr>
          <p:cNvPr id="10" name="Isosceles Triangle 9"/>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3" name="Picture 12"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795688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1143000"/>
          </a:xfrm>
        </p:spPr>
        <p:txBody>
          <a:bodyPr/>
          <a:lstStyle/>
          <a:p>
            <a:r>
              <a:rPr lang="en-US" dirty="0"/>
              <a:t>Test Question </a:t>
            </a:r>
          </a:p>
        </p:txBody>
      </p:sp>
      <p:sp>
        <p:nvSpPr>
          <p:cNvPr id="3" name="Text Placeholder 2"/>
          <p:cNvSpPr>
            <a:spLocks noGrp="1"/>
          </p:cNvSpPr>
          <p:nvPr>
            <p:ph type="body" sz="half" idx="1"/>
          </p:nvPr>
        </p:nvSpPr>
        <p:spPr>
          <a:xfrm>
            <a:off x="533400" y="1066800"/>
            <a:ext cx="8001000" cy="4114800"/>
          </a:xfrm>
        </p:spPr>
        <p:txBody>
          <a:bodyPr>
            <a:normAutofit/>
          </a:bodyPr>
          <a:lstStyle/>
          <a:p>
            <a:pPr>
              <a:buNone/>
            </a:pPr>
            <a:r>
              <a:rPr lang="en-US" sz="4000" dirty="0"/>
              <a:t>If visibility is too poor for you to see…</a:t>
            </a:r>
          </a:p>
          <a:p>
            <a:pPr marL="742950" indent="-742950">
              <a:buFont typeface="+mj-lt"/>
              <a:buAutoNum type="alphaUcPeriod"/>
            </a:pPr>
            <a:endParaRPr lang="en-US" sz="4000" dirty="0"/>
          </a:p>
          <a:p>
            <a:pPr marL="742950" indent="-742950">
              <a:buFont typeface="+mj-lt"/>
              <a:buAutoNum type="alphaUcPeriod"/>
            </a:pPr>
            <a:r>
              <a:rPr lang="en-US" sz="4000" dirty="0"/>
              <a:t>Keep plowing.</a:t>
            </a:r>
          </a:p>
          <a:p>
            <a:pPr marL="742950" indent="-742950">
              <a:buFont typeface="+mj-lt"/>
              <a:buAutoNum type="alphaUcPeriod"/>
            </a:pPr>
            <a:endParaRPr lang="en-US" sz="4000" dirty="0"/>
          </a:p>
          <a:p>
            <a:pPr marL="742950" indent="-742950">
              <a:buFont typeface="+mj-lt"/>
              <a:buAutoNum type="alphaUcPeriod"/>
            </a:pPr>
            <a:r>
              <a:rPr lang="en-US" sz="4000" dirty="0"/>
              <a:t>Stop plowing.</a:t>
            </a: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1143000"/>
          </a:xfrm>
        </p:spPr>
        <p:txBody>
          <a:bodyPr/>
          <a:lstStyle/>
          <a:p>
            <a:r>
              <a:rPr lang="en-US" dirty="0"/>
              <a:t>Test Question </a:t>
            </a:r>
          </a:p>
        </p:txBody>
      </p:sp>
      <p:sp>
        <p:nvSpPr>
          <p:cNvPr id="3" name="Text Placeholder 2"/>
          <p:cNvSpPr>
            <a:spLocks noGrp="1"/>
          </p:cNvSpPr>
          <p:nvPr>
            <p:ph type="body" sz="half" idx="1"/>
          </p:nvPr>
        </p:nvSpPr>
        <p:spPr>
          <a:xfrm>
            <a:off x="533400" y="1066800"/>
            <a:ext cx="8001000" cy="4114800"/>
          </a:xfrm>
        </p:spPr>
        <p:txBody>
          <a:bodyPr>
            <a:normAutofit/>
          </a:bodyPr>
          <a:lstStyle/>
          <a:p>
            <a:pPr>
              <a:buNone/>
            </a:pPr>
            <a:r>
              <a:rPr lang="en-US" sz="4000" dirty="0"/>
              <a:t>If visibility is too poor for you to see…</a:t>
            </a:r>
          </a:p>
          <a:p>
            <a:pPr marL="742950" indent="-742950">
              <a:buFont typeface="+mj-lt"/>
              <a:buAutoNum type="alphaUcPeriod"/>
            </a:pPr>
            <a:endParaRPr lang="en-US" sz="4000" dirty="0">
              <a:solidFill>
                <a:schemeClr val="accent1">
                  <a:lumMod val="75000"/>
                </a:schemeClr>
              </a:solidFill>
            </a:endParaRPr>
          </a:p>
          <a:p>
            <a:pPr marL="742950" indent="-742950">
              <a:buFont typeface="+mj-lt"/>
              <a:buAutoNum type="alphaUcPeriod"/>
            </a:pPr>
            <a:r>
              <a:rPr lang="en-US" sz="4000" dirty="0">
                <a:solidFill>
                  <a:schemeClr val="accent1">
                    <a:lumMod val="75000"/>
                  </a:schemeClr>
                </a:solidFill>
              </a:rPr>
              <a:t>Keep plowing.</a:t>
            </a:r>
            <a:endParaRPr lang="en-US" sz="4000" dirty="0">
              <a:solidFill>
                <a:srgbClr val="FFFF00"/>
              </a:solidFill>
            </a:endParaRPr>
          </a:p>
          <a:p>
            <a:pPr marL="742950" indent="-742950">
              <a:buFont typeface="+mj-lt"/>
              <a:buAutoNum type="alphaUcPeriod"/>
            </a:pPr>
            <a:endParaRPr lang="en-US" sz="4000" dirty="0">
              <a:solidFill>
                <a:srgbClr val="FFFF00"/>
              </a:solidFill>
            </a:endParaRPr>
          </a:p>
          <a:p>
            <a:pPr marL="742950" indent="-742950">
              <a:buFont typeface="+mj-lt"/>
              <a:buAutoNum type="alphaUcPeriod"/>
            </a:pPr>
            <a:r>
              <a:rPr lang="en-US" sz="4000" dirty="0">
                <a:solidFill>
                  <a:srgbClr val="FFFF00"/>
                </a:solidFill>
              </a:rPr>
              <a:t>Stop plowing.</a:t>
            </a: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800"/>
            <a:ext cx="8229600" cy="889000"/>
          </a:xfrm>
        </p:spPr>
        <p:txBody>
          <a:bodyPr/>
          <a:lstStyle/>
          <a:p>
            <a:r>
              <a:rPr lang="en-US" dirty="0">
                <a:solidFill>
                  <a:schemeClr val="bg1"/>
                </a:solidFill>
              </a:rPr>
              <a:t>Night </a:t>
            </a:r>
            <a:r>
              <a:rPr lang="en-US" dirty="0"/>
              <a:t>pl</a:t>
            </a:r>
            <a:r>
              <a:rPr lang="en-US" dirty="0">
                <a:solidFill>
                  <a:schemeClr val="bg1"/>
                </a:solidFill>
              </a:rPr>
              <a:t>owing</a:t>
            </a:r>
          </a:p>
        </p:txBody>
      </p:sp>
      <p:sp>
        <p:nvSpPr>
          <p:cNvPr id="3" name="Content Placeholder 2"/>
          <p:cNvSpPr>
            <a:spLocks noGrp="1"/>
          </p:cNvSpPr>
          <p:nvPr>
            <p:ph idx="1"/>
          </p:nvPr>
        </p:nvSpPr>
        <p:spPr>
          <a:xfrm>
            <a:off x="457200" y="2209800"/>
            <a:ext cx="8077200" cy="4768748"/>
          </a:xfrm>
        </p:spPr>
        <p:txBody>
          <a:bodyPr>
            <a:normAutofit/>
          </a:bodyPr>
          <a:lstStyle/>
          <a:p>
            <a:pPr marL="0" indent="0">
              <a:buNone/>
            </a:pPr>
            <a:r>
              <a:rPr lang="en-US" dirty="0">
                <a:solidFill>
                  <a:schemeClr val="bg1"/>
                </a:solidFill>
                <a:latin typeface="Arial" pitchFamily="34" charset="0"/>
                <a:cs typeface="Arial" pitchFamily="34" charset="0"/>
              </a:rPr>
              <a:t>“</a:t>
            </a:r>
            <a:r>
              <a:rPr lang="en-US" dirty="0">
                <a:solidFill>
                  <a:srgbClr val="FFFF00"/>
                </a:solidFill>
                <a:latin typeface="Arial" pitchFamily="34" charset="0"/>
                <a:cs typeface="Arial" pitchFamily="34" charset="0"/>
              </a:rPr>
              <a:t>During heavy snowfall, use the truck headlights on dim</a:t>
            </a:r>
            <a:r>
              <a:rPr lang="en-US" dirty="0">
                <a:solidFill>
                  <a:schemeClr val="bg1"/>
                </a:solidFill>
                <a:latin typeface="Arial" pitchFamily="34" charset="0"/>
                <a:cs typeface="Arial" pitchFamily="34" charset="0"/>
              </a:rPr>
              <a:t> rather than the high mounted ‘plow lights.’ The plow lights tend to reflect heavy snowfall, blinding the operator.”</a:t>
            </a:r>
          </a:p>
          <a:p>
            <a:pPr marL="0" indent="0">
              <a:buNone/>
            </a:pPr>
            <a:endParaRPr lang="en-US" sz="2400" dirty="0">
              <a:solidFill>
                <a:schemeClr val="bg1"/>
              </a:solidFill>
              <a:latin typeface="Arial" pitchFamily="34" charset="0"/>
              <a:cs typeface="Arial" pitchFamily="34" charset="0"/>
            </a:endParaRPr>
          </a:p>
          <a:p>
            <a:pPr marL="0" indent="0">
              <a:buNone/>
            </a:pPr>
            <a:r>
              <a:rPr lang="en-US" dirty="0">
                <a:solidFill>
                  <a:schemeClr val="bg1"/>
                </a:solidFill>
                <a:latin typeface="Arial" pitchFamily="34" charset="0"/>
                <a:cs typeface="Arial" pitchFamily="34" charset="0"/>
              </a:rPr>
              <a:t>“If the road is wet, the temp is likely to drop as it gets dark, which could cause ice.  Keep a close eye on the surface temp.  </a:t>
            </a:r>
            <a:r>
              <a:rPr lang="en-US" dirty="0">
                <a:solidFill>
                  <a:srgbClr val="FFFF00"/>
                </a:solidFill>
                <a:latin typeface="Arial" pitchFamily="34" charset="0"/>
                <a:cs typeface="Arial" pitchFamily="34" charset="0"/>
              </a:rPr>
              <a:t>As it starts to set up, it might sparkle under the head lights</a:t>
            </a:r>
            <a:r>
              <a:rPr lang="en-US" dirty="0">
                <a:latin typeface="Arial" pitchFamily="34" charset="0"/>
                <a:cs typeface="Arial" pitchFamily="34" charset="0"/>
              </a:rPr>
              <a:t>. </a:t>
            </a:r>
            <a:r>
              <a:rPr lang="en-US" dirty="0">
                <a:solidFill>
                  <a:schemeClr val="bg1"/>
                </a:solidFill>
                <a:latin typeface="Arial" pitchFamily="34" charset="0"/>
                <a:cs typeface="Arial" pitchFamily="34" charset="0"/>
              </a:rPr>
              <a:t> Use bridge decks as a first read.”</a:t>
            </a:r>
          </a:p>
          <a:p>
            <a:pPr marL="0" indent="0">
              <a:buNone/>
            </a:pPr>
            <a:r>
              <a:rPr lang="en-US" dirty="0">
                <a:solidFill>
                  <a:schemeClr val="bg1"/>
                </a:solidFill>
              </a:rPr>
              <a:t> </a:t>
            </a:r>
          </a:p>
          <a:p>
            <a:endParaRPr lang="en-US" dirty="0">
              <a:solidFill>
                <a:schemeClr val="bg1"/>
              </a:solidFill>
            </a:endParaRPr>
          </a:p>
          <a:p>
            <a:endParaRPr lang="en-US" dirty="0">
              <a:solidFill>
                <a:schemeClr val="bg1"/>
              </a:solidFill>
            </a:endParaRPr>
          </a:p>
        </p:txBody>
      </p:sp>
      <p:pic>
        <p:nvPicPr>
          <p:cNvPr id="4" name="Picture 2" descr="C:\Users\Roman\AppData\Local\Microsoft\Windows\Temporary Internet Files\Content.IE5\QMX30JD2\MC90029736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8857" y="1141628"/>
            <a:ext cx="910743" cy="915772"/>
          </a:xfrm>
          <a:prstGeom prst="rect">
            <a:avLst/>
          </a:prstGeom>
          <a:solidFill>
            <a:srgbClr val="FFC000"/>
          </a:solidFill>
          <a:ln>
            <a:solidFill>
              <a:schemeClr val="tx1"/>
            </a:solidFill>
          </a:ln>
          <a:extLst/>
        </p:spPr>
      </p:pic>
      <p:sp>
        <p:nvSpPr>
          <p:cNvPr id="5" name="TextBox 4"/>
          <p:cNvSpPr txBox="1"/>
          <p:nvPr/>
        </p:nvSpPr>
        <p:spPr>
          <a:xfrm>
            <a:off x="2286000" y="1524000"/>
            <a:ext cx="5029200" cy="523220"/>
          </a:xfrm>
          <a:prstGeom prst="rect">
            <a:avLst/>
          </a:prstGeom>
          <a:solidFill>
            <a:srgbClr val="FFC000"/>
          </a:solidFill>
          <a:ln>
            <a:solidFill>
              <a:schemeClr val="tx1"/>
            </a:solidFill>
          </a:ln>
        </p:spPr>
        <p:txBody>
          <a:bodyPr wrap="square" rtlCol="0">
            <a:spAutoFit/>
          </a:bodyPr>
          <a:lstStyle/>
          <a:p>
            <a:pPr algn="ctr"/>
            <a:r>
              <a:rPr lang="en-US" sz="2800" dirty="0">
                <a:latin typeface="Arial" pitchFamily="34" charset="0"/>
                <a:cs typeface="Arial" pitchFamily="34" charset="0"/>
              </a:rPr>
              <a:t>Tips from experienced drivers:</a:t>
            </a:r>
          </a:p>
        </p:txBody>
      </p:sp>
      <p:sp>
        <p:nvSpPr>
          <p:cNvPr id="6" name="Isosceles Triangle 5"/>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5-Point Star 6"/>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Oval 7"/>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4739825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152400"/>
            <a:ext cx="8229600" cy="944562"/>
          </a:xfrm>
          <a:noFill/>
          <a:ln>
            <a:noFill/>
          </a:ln>
        </p:spPr>
        <p:txBody>
          <a:bodyPr/>
          <a:lstStyle/>
          <a:p>
            <a:r>
              <a:rPr lang="en-US" dirty="0"/>
              <a:t>Truck problems</a:t>
            </a:r>
          </a:p>
        </p:txBody>
      </p:sp>
      <p:pic>
        <p:nvPicPr>
          <p:cNvPr id="8" name="Picture 7" descr="C:\pictures\Pictures\salt\roads\FCI photos Nov-Dec 2012 01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702" t="20919" r="21306" b="40328"/>
          <a:stretch/>
        </p:blipFill>
        <p:spPr bwMode="auto">
          <a:xfrm>
            <a:off x="4813922" y="1096963"/>
            <a:ext cx="3326156" cy="47751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11" descr="Two way radio use"/>
          <p:cNvPicPr>
            <a:picLocks noGrp="1" noChangeAspect="1" noChangeArrowheads="1"/>
          </p:cNvPicPr>
          <p:nvPr>
            <p:ph sz="half" idx="4294967295"/>
          </p:nvPr>
        </p:nvPicPr>
        <p:blipFill>
          <a:blip r:embed="rId4" cstate="print">
            <a:extLst>
              <a:ext uri="{28A0092B-C50C-407E-A947-70E740481C1C}">
                <a14:useLocalDpi xmlns:a14="http://schemas.microsoft.com/office/drawing/2010/main" val="0"/>
              </a:ext>
            </a:extLst>
          </a:blip>
          <a:srcRect/>
          <a:stretch>
            <a:fillRect/>
          </a:stretch>
        </p:blipFill>
        <p:spPr>
          <a:xfrm>
            <a:off x="6517968" y="1295400"/>
            <a:ext cx="1625600"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28600" y="990600"/>
            <a:ext cx="4572000" cy="5201424"/>
          </a:xfrm>
          <a:prstGeom prst="rect">
            <a:avLst/>
          </a:prstGeom>
          <a:noFill/>
        </p:spPr>
        <p:txBody>
          <a:bodyPr wrap="square" rtlCol="0">
            <a:spAutoFit/>
          </a:bodyPr>
          <a:lstStyle/>
          <a:p>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Protect yourself – do not get out of the truck until it is safe to do so.</a:t>
            </a:r>
          </a:p>
          <a:p>
            <a:endParaRPr lang="en-US" sz="8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Protect other motorists – put flags out and turn lights on to warn others.</a:t>
            </a:r>
          </a:p>
          <a:p>
            <a:endParaRPr lang="en-US" sz="8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Call dispatch/state patrol for help with traffic.</a:t>
            </a:r>
          </a:p>
          <a:p>
            <a:endParaRPr lang="en-US" sz="8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Protect your vehicle – shut off anything that might compound the breakdown.</a:t>
            </a:r>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4593" y="1295400"/>
            <a:ext cx="1627175" cy="1219200"/>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239000" y="4495800"/>
            <a:ext cx="762000" cy="1323439"/>
          </a:xfrm>
          <a:prstGeom prst="rect">
            <a:avLst/>
          </a:prstGeom>
          <a:noFill/>
        </p:spPr>
        <p:txBody>
          <a:bodyPr wrap="square" lIns="91440" tIns="45720" rIns="91440" bIns="45720">
            <a:spAutoFit/>
          </a:bodyPr>
          <a:lstStyle/>
          <a:p>
            <a:pPr algn="ctr"/>
            <a:r>
              <a:rPr lang="en-US" sz="80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a:t>
            </a:r>
          </a:p>
        </p:txBody>
      </p:sp>
      <p:sp>
        <p:nvSpPr>
          <p:cNvPr id="12" name="Isosceles Triangle 11"/>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5-Point Star 1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Oval 1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7" name="Picture 16"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
        <p:nvSpPr>
          <p:cNvPr id="4" name="TextBox 3"/>
          <p:cNvSpPr txBox="1"/>
          <p:nvPr/>
        </p:nvSpPr>
        <p:spPr>
          <a:xfrm>
            <a:off x="1905000" y="5334000"/>
            <a:ext cx="6324600" cy="923330"/>
          </a:xfrm>
          <a:prstGeom prst="rect">
            <a:avLst/>
          </a:prstGeom>
          <a:solidFill>
            <a:srgbClr val="FFFF00"/>
          </a:solidFill>
          <a:ln>
            <a:solidFill>
              <a:schemeClr val="tx1"/>
            </a:solidFill>
          </a:ln>
        </p:spPr>
        <p:txBody>
          <a:bodyPr wrap="square" rtlCol="0">
            <a:spAutoFit/>
          </a:bodyPr>
          <a:lstStyle/>
          <a:p>
            <a:pPr algn="ctr"/>
            <a:r>
              <a:rPr lang="en-US" dirty="0">
                <a:latin typeface="Arial" pitchFamily="34" charset="0"/>
                <a:cs typeface="Arial" pitchFamily="34" charset="0"/>
              </a:rPr>
              <a:t>Note to presenters:  use this slide to discuss your policy/guideline for stalled or disabled vehicles.  Delete this yellow box before making presentation.</a:t>
            </a:r>
          </a:p>
        </p:txBody>
      </p:sp>
    </p:spTree>
    <p:extLst>
      <p:ext uri="{BB962C8B-B14F-4D97-AF65-F5344CB8AC3E}">
        <p14:creationId xmlns:p14="http://schemas.microsoft.com/office/powerpoint/2010/main" val="23180793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1143000"/>
          </a:xfrm>
        </p:spPr>
        <p:txBody>
          <a:bodyPr/>
          <a:lstStyle/>
          <a:p>
            <a:r>
              <a:rPr lang="en-US" dirty="0"/>
              <a:t>Test Question </a:t>
            </a:r>
          </a:p>
        </p:txBody>
      </p:sp>
      <p:sp>
        <p:nvSpPr>
          <p:cNvPr id="3" name="Text Placeholder 2"/>
          <p:cNvSpPr>
            <a:spLocks noGrp="1"/>
          </p:cNvSpPr>
          <p:nvPr>
            <p:ph type="body" sz="half" idx="1"/>
          </p:nvPr>
        </p:nvSpPr>
        <p:spPr>
          <a:xfrm>
            <a:off x="533400" y="1066800"/>
            <a:ext cx="8001000" cy="4953000"/>
          </a:xfrm>
        </p:spPr>
        <p:txBody>
          <a:bodyPr>
            <a:normAutofit fontScale="92500"/>
          </a:bodyPr>
          <a:lstStyle/>
          <a:p>
            <a:pPr>
              <a:buNone/>
            </a:pPr>
            <a:r>
              <a:rPr lang="en-US" sz="4000" dirty="0"/>
              <a:t>If you have truck problems what should you do?</a:t>
            </a:r>
          </a:p>
          <a:p>
            <a:pPr marL="742950" indent="-742950">
              <a:buFont typeface="+mj-lt"/>
              <a:buAutoNum type="alphaUcPeriod"/>
            </a:pPr>
            <a:endParaRPr lang="en-US" sz="4000" dirty="0"/>
          </a:p>
          <a:p>
            <a:pPr marL="742950" indent="-742950">
              <a:buFont typeface="+mj-lt"/>
              <a:buAutoNum type="alphaUcPeriod"/>
            </a:pPr>
            <a:r>
              <a:rPr lang="en-US" sz="4000" dirty="0"/>
              <a:t>Call your supervisor.</a:t>
            </a:r>
          </a:p>
          <a:p>
            <a:pPr marL="742950" indent="-742950">
              <a:buFont typeface="+mj-lt"/>
              <a:buAutoNum type="alphaUcPeriod"/>
            </a:pPr>
            <a:endParaRPr lang="en-US" sz="4000" dirty="0"/>
          </a:p>
          <a:p>
            <a:pPr marL="742950" indent="-742950">
              <a:buFont typeface="+mj-lt"/>
              <a:buAutoNum type="alphaUcPeriod"/>
            </a:pPr>
            <a:r>
              <a:rPr lang="en-US" sz="4000" dirty="0"/>
              <a:t>Stay in the truck until it is safe to exit.</a:t>
            </a:r>
          </a:p>
          <a:p>
            <a:pPr marL="742950" indent="-742950">
              <a:buFont typeface="+mj-lt"/>
              <a:buAutoNum type="alphaUcPeriod"/>
            </a:pPr>
            <a:endParaRPr lang="en-US" sz="4000" dirty="0"/>
          </a:p>
          <a:p>
            <a:pPr marL="742950" indent="-742950">
              <a:buFont typeface="+mj-lt"/>
              <a:buAutoNum type="alphaUcPeriod"/>
            </a:pPr>
            <a:r>
              <a:rPr lang="en-US" sz="4000" dirty="0"/>
              <a:t>Put out safety cones or flags to warn traffic.</a:t>
            </a:r>
          </a:p>
          <a:p>
            <a:pPr marL="742950" indent="-742950">
              <a:buFont typeface="+mj-lt"/>
              <a:buAutoNum type="alphaUcPeriod"/>
            </a:pPr>
            <a:endParaRPr lang="en-US" sz="4000" dirty="0"/>
          </a:p>
          <a:p>
            <a:pPr marL="742950" indent="-742950">
              <a:buFont typeface="+mj-lt"/>
              <a:buAutoNum type="alphaUcPeriod"/>
            </a:pPr>
            <a:r>
              <a:rPr lang="en-US" sz="4000" dirty="0"/>
              <a:t>All of the above.</a:t>
            </a: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1143000"/>
          </a:xfrm>
        </p:spPr>
        <p:txBody>
          <a:bodyPr/>
          <a:lstStyle/>
          <a:p>
            <a:r>
              <a:rPr lang="en-US" dirty="0"/>
              <a:t>Test Question </a:t>
            </a:r>
          </a:p>
        </p:txBody>
      </p:sp>
      <p:sp>
        <p:nvSpPr>
          <p:cNvPr id="3" name="Text Placeholder 2"/>
          <p:cNvSpPr>
            <a:spLocks noGrp="1"/>
          </p:cNvSpPr>
          <p:nvPr>
            <p:ph type="body" sz="half" idx="1"/>
          </p:nvPr>
        </p:nvSpPr>
        <p:spPr>
          <a:xfrm>
            <a:off x="533400" y="1066800"/>
            <a:ext cx="8001000" cy="4953000"/>
          </a:xfrm>
        </p:spPr>
        <p:txBody>
          <a:bodyPr>
            <a:normAutofit fontScale="92500"/>
          </a:bodyPr>
          <a:lstStyle/>
          <a:p>
            <a:pPr>
              <a:buNone/>
            </a:pPr>
            <a:r>
              <a:rPr lang="en-US" sz="4000" dirty="0"/>
              <a:t>If you have truck problems what should you do?</a:t>
            </a:r>
            <a:endParaRPr lang="en-US" sz="4000" dirty="0">
              <a:solidFill>
                <a:schemeClr val="accent1">
                  <a:lumMod val="75000"/>
                </a:schemeClr>
              </a:solidFill>
            </a:endParaRPr>
          </a:p>
          <a:p>
            <a:pPr marL="742950" indent="-742950">
              <a:buFont typeface="+mj-lt"/>
              <a:buAutoNum type="alphaUcPeriod"/>
            </a:pPr>
            <a:endParaRPr lang="en-US" sz="4000" dirty="0">
              <a:solidFill>
                <a:schemeClr val="accent1">
                  <a:lumMod val="75000"/>
                </a:schemeClr>
              </a:solidFill>
            </a:endParaRPr>
          </a:p>
          <a:p>
            <a:pPr marL="742950" indent="-742950">
              <a:buFont typeface="+mj-lt"/>
              <a:buAutoNum type="alphaUcPeriod"/>
            </a:pPr>
            <a:r>
              <a:rPr lang="en-US" sz="4000" dirty="0">
                <a:solidFill>
                  <a:schemeClr val="accent1">
                    <a:lumMod val="75000"/>
                  </a:schemeClr>
                </a:solidFill>
              </a:rPr>
              <a:t>Call your supervisor.</a:t>
            </a:r>
          </a:p>
          <a:p>
            <a:pPr marL="742950" indent="-742950">
              <a:buFont typeface="+mj-lt"/>
              <a:buAutoNum type="alphaUcPeriod"/>
            </a:pPr>
            <a:endParaRPr lang="en-US" sz="4000" dirty="0">
              <a:solidFill>
                <a:schemeClr val="accent1">
                  <a:lumMod val="75000"/>
                </a:schemeClr>
              </a:solidFill>
            </a:endParaRPr>
          </a:p>
          <a:p>
            <a:pPr marL="742950" indent="-742950">
              <a:buFont typeface="+mj-lt"/>
              <a:buAutoNum type="alphaUcPeriod"/>
            </a:pPr>
            <a:r>
              <a:rPr lang="en-US" sz="4000" dirty="0">
                <a:solidFill>
                  <a:schemeClr val="accent1">
                    <a:lumMod val="75000"/>
                  </a:schemeClr>
                </a:solidFill>
              </a:rPr>
              <a:t>Stay in the truck until it is safe to exit.</a:t>
            </a:r>
          </a:p>
          <a:p>
            <a:pPr marL="742950" indent="-742950">
              <a:buFont typeface="+mj-lt"/>
              <a:buAutoNum type="alphaUcPeriod"/>
            </a:pPr>
            <a:endParaRPr lang="en-US" sz="4000" dirty="0">
              <a:solidFill>
                <a:schemeClr val="accent1">
                  <a:lumMod val="75000"/>
                </a:schemeClr>
              </a:solidFill>
            </a:endParaRPr>
          </a:p>
          <a:p>
            <a:pPr marL="742950" indent="-742950">
              <a:buFont typeface="+mj-lt"/>
              <a:buAutoNum type="alphaUcPeriod"/>
            </a:pPr>
            <a:r>
              <a:rPr lang="en-US" sz="4000" dirty="0">
                <a:solidFill>
                  <a:schemeClr val="accent1">
                    <a:lumMod val="75000"/>
                  </a:schemeClr>
                </a:solidFill>
              </a:rPr>
              <a:t>Put out safety cones or flags to warn traffic.</a:t>
            </a:r>
            <a:endParaRPr lang="en-US" sz="4000" dirty="0">
              <a:solidFill>
                <a:srgbClr val="FFFF00"/>
              </a:solidFill>
            </a:endParaRPr>
          </a:p>
          <a:p>
            <a:pPr marL="742950" indent="-742950">
              <a:buFont typeface="+mj-lt"/>
              <a:buAutoNum type="alphaUcPeriod"/>
            </a:pPr>
            <a:endParaRPr lang="en-US" sz="4000" dirty="0">
              <a:solidFill>
                <a:srgbClr val="FFFF00"/>
              </a:solidFill>
            </a:endParaRPr>
          </a:p>
          <a:p>
            <a:pPr marL="742950" indent="-742950">
              <a:buFont typeface="+mj-lt"/>
              <a:buAutoNum type="alphaUcPeriod"/>
            </a:pPr>
            <a:r>
              <a:rPr lang="en-US" sz="4000" dirty="0">
                <a:solidFill>
                  <a:srgbClr val="FFFF00"/>
                </a:solidFill>
              </a:rPr>
              <a:t>All of the above.</a:t>
            </a: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7158" name="Rectangle 6"/>
          <p:cNvSpPr>
            <a:spLocks noGrp="1" noChangeArrowheads="1"/>
          </p:cNvSpPr>
          <p:nvPr>
            <p:ph type="title"/>
          </p:nvPr>
        </p:nvSpPr>
        <p:spPr>
          <a:xfrm>
            <a:off x="304800" y="266700"/>
            <a:ext cx="7772400" cy="723900"/>
          </a:xfrm>
          <a:noFill/>
          <a:ln/>
        </p:spPr>
        <p:txBody>
          <a:bodyPr>
            <a:normAutofit/>
          </a:bodyPr>
          <a:lstStyle/>
          <a:p>
            <a:r>
              <a:rPr lang="en-US" dirty="0"/>
              <a:t>Warning device placement  </a:t>
            </a:r>
          </a:p>
        </p:txBody>
      </p:sp>
      <p:sp>
        <p:nvSpPr>
          <p:cNvPr id="177155" name="Rectangle 3"/>
          <p:cNvSpPr>
            <a:spLocks noGrp="1" noChangeArrowheads="1"/>
          </p:cNvSpPr>
          <p:nvPr>
            <p:ph type="body" sz="half" idx="1"/>
          </p:nvPr>
        </p:nvSpPr>
        <p:spPr>
          <a:xfrm>
            <a:off x="457200" y="1524000"/>
            <a:ext cx="7696200" cy="457200"/>
          </a:xfrm>
        </p:spPr>
        <p:txBody>
          <a:bodyPr>
            <a:normAutofit fontScale="92500" lnSpcReduction="20000"/>
          </a:bodyPr>
          <a:lstStyle/>
          <a:p>
            <a:pPr marL="0" indent="0">
              <a:lnSpc>
                <a:spcPct val="90000"/>
              </a:lnSpc>
              <a:buNone/>
            </a:pPr>
            <a:r>
              <a:rPr lang="en-US" sz="3500" dirty="0">
                <a:latin typeface="Arial" pitchFamily="34" charset="0"/>
                <a:cs typeface="Arial" pitchFamily="34" charset="0"/>
              </a:rPr>
              <a:t>Two-lane, two-way road:</a:t>
            </a:r>
          </a:p>
          <a:p>
            <a:pPr>
              <a:lnSpc>
                <a:spcPct val="90000"/>
              </a:lnSpc>
              <a:buFont typeface="Monotype Sorts" pitchFamily="2" charset="2"/>
              <a:buNone/>
            </a:pPr>
            <a:endParaRPr lang="en-US" sz="2400" dirty="0"/>
          </a:p>
        </p:txBody>
      </p:sp>
      <p:sp>
        <p:nvSpPr>
          <p:cNvPr id="177287" name="Line 135"/>
          <p:cNvSpPr>
            <a:spLocks noChangeShapeType="1"/>
          </p:cNvSpPr>
          <p:nvPr/>
        </p:nvSpPr>
        <p:spPr bwMode="auto">
          <a:xfrm>
            <a:off x="1161393" y="4495800"/>
            <a:ext cx="7086600" cy="0"/>
          </a:xfrm>
          <a:prstGeom prst="line">
            <a:avLst/>
          </a:prstGeom>
          <a:noFill/>
          <a:ln w="38100">
            <a:solidFill>
              <a:srgbClr val="DDDDDD"/>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 name="Group 285"/>
          <p:cNvGrpSpPr>
            <a:grpSpLocks/>
          </p:cNvGrpSpPr>
          <p:nvPr/>
        </p:nvGrpSpPr>
        <p:grpSpPr bwMode="auto">
          <a:xfrm>
            <a:off x="1161393" y="2152650"/>
            <a:ext cx="7089775" cy="3409950"/>
            <a:chOff x="912" y="1740"/>
            <a:chExt cx="4466" cy="2148"/>
          </a:xfrm>
        </p:grpSpPr>
        <p:grpSp>
          <p:nvGrpSpPr>
            <p:cNvPr id="3" name="Group 225"/>
            <p:cNvGrpSpPr>
              <a:grpSpLocks/>
            </p:cNvGrpSpPr>
            <p:nvPr/>
          </p:nvGrpSpPr>
          <p:grpSpPr bwMode="auto">
            <a:xfrm rot="5406367">
              <a:off x="2915" y="1426"/>
              <a:ext cx="461" cy="4463"/>
              <a:chOff x="1584" y="3408"/>
              <a:chExt cx="384" cy="240"/>
            </a:xfrm>
          </p:grpSpPr>
          <p:sp>
            <p:nvSpPr>
              <p:cNvPr id="177378" name="Rectangle 226"/>
              <p:cNvSpPr>
                <a:spLocks noChangeArrowheads="1"/>
              </p:cNvSpPr>
              <p:nvPr/>
            </p:nvSpPr>
            <p:spPr bwMode="auto">
              <a:xfrm>
                <a:off x="1584" y="3408"/>
                <a:ext cx="384" cy="240"/>
              </a:xfrm>
              <a:prstGeom prst="rect">
                <a:avLst/>
              </a:prstGeom>
              <a:gradFill rotWithShape="0">
                <a:gsLst>
                  <a:gs pos="0">
                    <a:srgbClr val="996633"/>
                  </a:gs>
                  <a:gs pos="100000">
                    <a:srgbClr val="996633">
                      <a:gamma/>
                      <a:shade val="46275"/>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79" name="Freeform 227"/>
              <p:cNvSpPr>
                <a:spLocks/>
              </p:cNvSpPr>
              <p:nvPr/>
            </p:nvSpPr>
            <p:spPr bwMode="auto">
              <a:xfrm>
                <a:off x="1584" y="3408"/>
                <a:ext cx="240" cy="56"/>
              </a:xfrm>
              <a:custGeom>
                <a:avLst/>
                <a:gdLst>
                  <a:gd name="T0" fmla="*/ 0 w 240"/>
                  <a:gd name="T1" fmla="*/ 48 h 56"/>
                  <a:gd name="T2" fmla="*/ 96 w 240"/>
                  <a:gd name="T3" fmla="*/ 48 h 56"/>
                  <a:gd name="T4" fmla="*/ 240 w 240"/>
                  <a:gd name="T5" fmla="*/ 0 h 56"/>
                </a:gdLst>
                <a:ahLst/>
                <a:cxnLst>
                  <a:cxn ang="0">
                    <a:pos x="T0" y="T1"/>
                  </a:cxn>
                  <a:cxn ang="0">
                    <a:pos x="T2" y="T3"/>
                  </a:cxn>
                  <a:cxn ang="0">
                    <a:pos x="T4" y="T5"/>
                  </a:cxn>
                </a:cxnLst>
                <a:rect l="0" t="0" r="r" b="b"/>
                <a:pathLst>
                  <a:path w="240" h="56">
                    <a:moveTo>
                      <a:pt x="0" y="48"/>
                    </a:moveTo>
                    <a:cubicBezTo>
                      <a:pt x="28" y="52"/>
                      <a:pt x="56" y="56"/>
                      <a:pt x="96" y="48"/>
                    </a:cubicBezTo>
                    <a:cubicBezTo>
                      <a:pt x="136" y="40"/>
                      <a:pt x="216" y="8"/>
                      <a:pt x="240" y="0"/>
                    </a:cubicBezTo>
                  </a:path>
                </a:pathLst>
              </a:custGeom>
              <a:gradFill rotWithShape="0">
                <a:gsLst>
                  <a:gs pos="0">
                    <a:srgbClr val="996633"/>
                  </a:gs>
                  <a:gs pos="100000">
                    <a:srgbClr val="996633">
                      <a:gamma/>
                      <a:shade val="46275"/>
                      <a:invGamma/>
                    </a:srgbClr>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380" name="Freeform 228"/>
              <p:cNvSpPr>
                <a:spLocks/>
              </p:cNvSpPr>
              <p:nvPr/>
            </p:nvSpPr>
            <p:spPr bwMode="auto">
              <a:xfrm>
                <a:off x="1584" y="3504"/>
                <a:ext cx="240" cy="56"/>
              </a:xfrm>
              <a:custGeom>
                <a:avLst/>
                <a:gdLst>
                  <a:gd name="T0" fmla="*/ 0 w 240"/>
                  <a:gd name="T1" fmla="*/ 48 h 56"/>
                  <a:gd name="T2" fmla="*/ 144 w 240"/>
                  <a:gd name="T3" fmla="*/ 48 h 56"/>
                  <a:gd name="T4" fmla="*/ 240 w 240"/>
                  <a:gd name="T5" fmla="*/ 0 h 56"/>
                </a:gdLst>
                <a:ahLst/>
                <a:cxnLst>
                  <a:cxn ang="0">
                    <a:pos x="T0" y="T1"/>
                  </a:cxn>
                  <a:cxn ang="0">
                    <a:pos x="T2" y="T3"/>
                  </a:cxn>
                  <a:cxn ang="0">
                    <a:pos x="T4" y="T5"/>
                  </a:cxn>
                </a:cxnLst>
                <a:rect l="0" t="0" r="r" b="b"/>
                <a:pathLst>
                  <a:path w="240" h="56">
                    <a:moveTo>
                      <a:pt x="0" y="48"/>
                    </a:moveTo>
                    <a:cubicBezTo>
                      <a:pt x="52" y="52"/>
                      <a:pt x="104" y="56"/>
                      <a:pt x="144" y="48"/>
                    </a:cubicBezTo>
                    <a:cubicBezTo>
                      <a:pt x="184" y="40"/>
                      <a:pt x="212" y="20"/>
                      <a:pt x="240" y="0"/>
                    </a:cubicBezTo>
                  </a:path>
                </a:pathLst>
              </a:custGeom>
              <a:gradFill rotWithShape="0">
                <a:gsLst>
                  <a:gs pos="0">
                    <a:srgbClr val="996633"/>
                  </a:gs>
                  <a:gs pos="100000">
                    <a:srgbClr val="996633">
                      <a:gamma/>
                      <a:shade val="46275"/>
                      <a:invGamma/>
                    </a:srgbClr>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381" name="Freeform 229"/>
              <p:cNvSpPr>
                <a:spLocks/>
              </p:cNvSpPr>
              <p:nvPr/>
            </p:nvSpPr>
            <p:spPr bwMode="auto">
              <a:xfrm>
                <a:off x="1584" y="3552"/>
                <a:ext cx="240" cy="56"/>
              </a:xfrm>
              <a:custGeom>
                <a:avLst/>
                <a:gdLst>
                  <a:gd name="T0" fmla="*/ 0 w 240"/>
                  <a:gd name="T1" fmla="*/ 48 h 56"/>
                  <a:gd name="T2" fmla="*/ 96 w 240"/>
                  <a:gd name="T3" fmla="*/ 48 h 56"/>
                  <a:gd name="T4" fmla="*/ 192 w 240"/>
                  <a:gd name="T5" fmla="*/ 48 h 56"/>
                  <a:gd name="T6" fmla="*/ 240 w 240"/>
                  <a:gd name="T7" fmla="*/ 0 h 56"/>
                </a:gdLst>
                <a:ahLst/>
                <a:cxnLst>
                  <a:cxn ang="0">
                    <a:pos x="T0" y="T1"/>
                  </a:cxn>
                  <a:cxn ang="0">
                    <a:pos x="T2" y="T3"/>
                  </a:cxn>
                  <a:cxn ang="0">
                    <a:pos x="T4" y="T5"/>
                  </a:cxn>
                  <a:cxn ang="0">
                    <a:pos x="T6" y="T7"/>
                  </a:cxn>
                </a:cxnLst>
                <a:rect l="0" t="0" r="r" b="b"/>
                <a:pathLst>
                  <a:path w="240" h="56">
                    <a:moveTo>
                      <a:pt x="0" y="48"/>
                    </a:moveTo>
                    <a:cubicBezTo>
                      <a:pt x="32" y="48"/>
                      <a:pt x="64" y="48"/>
                      <a:pt x="96" y="48"/>
                    </a:cubicBezTo>
                    <a:cubicBezTo>
                      <a:pt x="128" y="48"/>
                      <a:pt x="168" y="56"/>
                      <a:pt x="192" y="48"/>
                    </a:cubicBezTo>
                    <a:cubicBezTo>
                      <a:pt x="216" y="40"/>
                      <a:pt x="228" y="20"/>
                      <a:pt x="240" y="0"/>
                    </a:cubicBezTo>
                  </a:path>
                </a:pathLst>
              </a:custGeom>
              <a:gradFill rotWithShape="0">
                <a:gsLst>
                  <a:gs pos="0">
                    <a:srgbClr val="996633"/>
                  </a:gs>
                  <a:gs pos="100000">
                    <a:srgbClr val="996633">
                      <a:gamma/>
                      <a:shade val="46275"/>
                      <a:invGamma/>
                    </a:srgbClr>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382" name="Freeform 230"/>
              <p:cNvSpPr>
                <a:spLocks/>
              </p:cNvSpPr>
              <p:nvPr/>
            </p:nvSpPr>
            <p:spPr bwMode="auto">
              <a:xfrm>
                <a:off x="1824" y="3408"/>
                <a:ext cx="48" cy="240"/>
              </a:xfrm>
              <a:custGeom>
                <a:avLst/>
                <a:gdLst>
                  <a:gd name="T0" fmla="*/ 48 w 48"/>
                  <a:gd name="T1" fmla="*/ 0 h 240"/>
                  <a:gd name="T2" fmla="*/ 0 w 48"/>
                  <a:gd name="T3" fmla="*/ 144 h 240"/>
                  <a:gd name="T4" fmla="*/ 48 w 48"/>
                  <a:gd name="T5" fmla="*/ 240 h 240"/>
                </a:gdLst>
                <a:ahLst/>
                <a:cxnLst>
                  <a:cxn ang="0">
                    <a:pos x="T0" y="T1"/>
                  </a:cxn>
                  <a:cxn ang="0">
                    <a:pos x="T2" y="T3"/>
                  </a:cxn>
                  <a:cxn ang="0">
                    <a:pos x="T4" y="T5"/>
                  </a:cxn>
                </a:cxnLst>
                <a:rect l="0" t="0" r="r" b="b"/>
                <a:pathLst>
                  <a:path w="48" h="240">
                    <a:moveTo>
                      <a:pt x="48" y="0"/>
                    </a:moveTo>
                    <a:cubicBezTo>
                      <a:pt x="24" y="52"/>
                      <a:pt x="0" y="104"/>
                      <a:pt x="0" y="144"/>
                    </a:cubicBezTo>
                    <a:cubicBezTo>
                      <a:pt x="0" y="184"/>
                      <a:pt x="24" y="212"/>
                      <a:pt x="48" y="240"/>
                    </a:cubicBezTo>
                  </a:path>
                </a:pathLst>
              </a:custGeom>
              <a:gradFill rotWithShape="0">
                <a:gsLst>
                  <a:gs pos="0">
                    <a:srgbClr val="996633"/>
                  </a:gs>
                  <a:gs pos="100000">
                    <a:srgbClr val="996633">
                      <a:gamma/>
                      <a:shade val="46275"/>
                      <a:invGamma/>
                    </a:srgbClr>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383" name="Freeform 231"/>
              <p:cNvSpPr>
                <a:spLocks/>
              </p:cNvSpPr>
              <p:nvPr/>
            </p:nvSpPr>
            <p:spPr bwMode="auto">
              <a:xfrm>
                <a:off x="1864" y="3408"/>
                <a:ext cx="56" cy="208"/>
              </a:xfrm>
              <a:custGeom>
                <a:avLst/>
                <a:gdLst>
                  <a:gd name="T0" fmla="*/ 56 w 56"/>
                  <a:gd name="T1" fmla="*/ 0 h 208"/>
                  <a:gd name="T2" fmla="*/ 8 w 56"/>
                  <a:gd name="T3" fmla="*/ 96 h 208"/>
                  <a:gd name="T4" fmla="*/ 8 w 56"/>
                  <a:gd name="T5" fmla="*/ 192 h 208"/>
                  <a:gd name="T6" fmla="*/ 56 w 56"/>
                  <a:gd name="T7" fmla="*/ 192 h 208"/>
                </a:gdLst>
                <a:ahLst/>
                <a:cxnLst>
                  <a:cxn ang="0">
                    <a:pos x="T0" y="T1"/>
                  </a:cxn>
                  <a:cxn ang="0">
                    <a:pos x="T2" y="T3"/>
                  </a:cxn>
                  <a:cxn ang="0">
                    <a:pos x="T4" y="T5"/>
                  </a:cxn>
                  <a:cxn ang="0">
                    <a:pos x="T6" y="T7"/>
                  </a:cxn>
                </a:cxnLst>
                <a:rect l="0" t="0" r="r" b="b"/>
                <a:pathLst>
                  <a:path w="56" h="208">
                    <a:moveTo>
                      <a:pt x="56" y="0"/>
                    </a:moveTo>
                    <a:cubicBezTo>
                      <a:pt x="36" y="32"/>
                      <a:pt x="16" y="64"/>
                      <a:pt x="8" y="96"/>
                    </a:cubicBezTo>
                    <a:cubicBezTo>
                      <a:pt x="0" y="128"/>
                      <a:pt x="0" y="176"/>
                      <a:pt x="8" y="192"/>
                    </a:cubicBezTo>
                    <a:cubicBezTo>
                      <a:pt x="16" y="208"/>
                      <a:pt x="36" y="200"/>
                      <a:pt x="56" y="192"/>
                    </a:cubicBezTo>
                  </a:path>
                </a:pathLst>
              </a:custGeom>
              <a:gradFill rotWithShape="0">
                <a:gsLst>
                  <a:gs pos="0">
                    <a:srgbClr val="996633"/>
                  </a:gs>
                  <a:gs pos="100000">
                    <a:srgbClr val="996633">
                      <a:gamma/>
                      <a:shade val="46275"/>
                      <a:invGamma/>
                    </a:srgbClr>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384" name="Freeform 232"/>
              <p:cNvSpPr>
                <a:spLocks/>
              </p:cNvSpPr>
              <p:nvPr/>
            </p:nvSpPr>
            <p:spPr bwMode="auto">
              <a:xfrm>
                <a:off x="1912" y="3408"/>
                <a:ext cx="56" cy="240"/>
              </a:xfrm>
              <a:custGeom>
                <a:avLst/>
                <a:gdLst>
                  <a:gd name="T0" fmla="*/ 56 w 56"/>
                  <a:gd name="T1" fmla="*/ 0 h 240"/>
                  <a:gd name="T2" fmla="*/ 8 w 56"/>
                  <a:gd name="T3" fmla="*/ 96 h 240"/>
                  <a:gd name="T4" fmla="*/ 8 w 56"/>
                  <a:gd name="T5" fmla="*/ 144 h 240"/>
                  <a:gd name="T6" fmla="*/ 56 w 56"/>
                  <a:gd name="T7" fmla="*/ 240 h 240"/>
                </a:gdLst>
                <a:ahLst/>
                <a:cxnLst>
                  <a:cxn ang="0">
                    <a:pos x="T0" y="T1"/>
                  </a:cxn>
                  <a:cxn ang="0">
                    <a:pos x="T2" y="T3"/>
                  </a:cxn>
                  <a:cxn ang="0">
                    <a:pos x="T4" y="T5"/>
                  </a:cxn>
                  <a:cxn ang="0">
                    <a:pos x="T6" y="T7"/>
                  </a:cxn>
                </a:cxnLst>
                <a:rect l="0" t="0" r="r" b="b"/>
                <a:pathLst>
                  <a:path w="56" h="240">
                    <a:moveTo>
                      <a:pt x="56" y="0"/>
                    </a:moveTo>
                    <a:cubicBezTo>
                      <a:pt x="36" y="36"/>
                      <a:pt x="16" y="72"/>
                      <a:pt x="8" y="96"/>
                    </a:cubicBezTo>
                    <a:cubicBezTo>
                      <a:pt x="0" y="120"/>
                      <a:pt x="0" y="120"/>
                      <a:pt x="8" y="144"/>
                    </a:cubicBezTo>
                    <a:cubicBezTo>
                      <a:pt x="16" y="168"/>
                      <a:pt x="36" y="204"/>
                      <a:pt x="56" y="240"/>
                    </a:cubicBezTo>
                  </a:path>
                </a:pathLst>
              </a:custGeom>
              <a:gradFill rotWithShape="0">
                <a:gsLst>
                  <a:gs pos="0">
                    <a:srgbClr val="996633"/>
                  </a:gs>
                  <a:gs pos="100000">
                    <a:srgbClr val="996633">
                      <a:gamma/>
                      <a:shade val="46275"/>
                      <a:invGamma/>
                    </a:srgbClr>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77401" name="Rectangle 249" descr="Cork"/>
            <p:cNvSpPr>
              <a:spLocks noChangeArrowheads="1"/>
            </p:cNvSpPr>
            <p:nvPr/>
          </p:nvSpPr>
          <p:spPr bwMode="auto">
            <a:xfrm>
              <a:off x="914" y="3214"/>
              <a:ext cx="4464" cy="231"/>
            </a:xfrm>
            <a:prstGeom prst="rect">
              <a:avLst/>
            </a:prstGeom>
            <a:blipFill dpi="0" rotWithShape="0">
              <a:blip r:embed="rId3" cstate="print"/>
              <a:srcRect/>
              <a:tile tx="0" ty="0" sx="100000" sy="100000" flip="none" algn="tl"/>
            </a:blip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284" name="Rectangle 132" descr="Cork"/>
            <p:cNvSpPr>
              <a:spLocks noChangeArrowheads="1"/>
            </p:cNvSpPr>
            <p:nvPr/>
          </p:nvSpPr>
          <p:spPr bwMode="auto">
            <a:xfrm>
              <a:off x="912" y="2253"/>
              <a:ext cx="4448" cy="231"/>
            </a:xfrm>
            <a:prstGeom prst="rect">
              <a:avLst/>
            </a:prstGeom>
            <a:blipFill dpi="0" rotWithShape="0">
              <a:blip r:embed="rId3" cstate="print"/>
              <a:srcRect/>
              <a:tile tx="0" ty="0" sx="100000" sy="100000" flip="none" algn="tl"/>
            </a:blip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 name="Group 169"/>
            <p:cNvGrpSpPr>
              <a:grpSpLocks/>
            </p:cNvGrpSpPr>
            <p:nvPr/>
          </p:nvGrpSpPr>
          <p:grpSpPr bwMode="auto">
            <a:xfrm rot="16193604">
              <a:off x="2898" y="-230"/>
              <a:ext cx="508" cy="4448"/>
              <a:chOff x="1584" y="3408"/>
              <a:chExt cx="384" cy="240"/>
            </a:xfrm>
          </p:grpSpPr>
          <p:sp>
            <p:nvSpPr>
              <p:cNvPr id="177322" name="Rectangle 170"/>
              <p:cNvSpPr>
                <a:spLocks noChangeArrowheads="1"/>
              </p:cNvSpPr>
              <p:nvPr/>
            </p:nvSpPr>
            <p:spPr bwMode="auto">
              <a:xfrm>
                <a:off x="1584" y="3408"/>
                <a:ext cx="384" cy="240"/>
              </a:xfrm>
              <a:prstGeom prst="rect">
                <a:avLst/>
              </a:prstGeom>
              <a:gradFill rotWithShape="0">
                <a:gsLst>
                  <a:gs pos="0">
                    <a:srgbClr val="996633"/>
                  </a:gs>
                  <a:gs pos="100000">
                    <a:srgbClr val="996633">
                      <a:gamma/>
                      <a:shade val="46275"/>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323" name="Freeform 171"/>
              <p:cNvSpPr>
                <a:spLocks/>
              </p:cNvSpPr>
              <p:nvPr/>
            </p:nvSpPr>
            <p:spPr bwMode="auto">
              <a:xfrm>
                <a:off x="1584" y="3408"/>
                <a:ext cx="240" cy="56"/>
              </a:xfrm>
              <a:custGeom>
                <a:avLst/>
                <a:gdLst>
                  <a:gd name="T0" fmla="*/ 0 w 240"/>
                  <a:gd name="T1" fmla="*/ 48 h 56"/>
                  <a:gd name="T2" fmla="*/ 96 w 240"/>
                  <a:gd name="T3" fmla="*/ 48 h 56"/>
                  <a:gd name="T4" fmla="*/ 240 w 240"/>
                  <a:gd name="T5" fmla="*/ 0 h 56"/>
                </a:gdLst>
                <a:ahLst/>
                <a:cxnLst>
                  <a:cxn ang="0">
                    <a:pos x="T0" y="T1"/>
                  </a:cxn>
                  <a:cxn ang="0">
                    <a:pos x="T2" y="T3"/>
                  </a:cxn>
                  <a:cxn ang="0">
                    <a:pos x="T4" y="T5"/>
                  </a:cxn>
                </a:cxnLst>
                <a:rect l="0" t="0" r="r" b="b"/>
                <a:pathLst>
                  <a:path w="240" h="56">
                    <a:moveTo>
                      <a:pt x="0" y="48"/>
                    </a:moveTo>
                    <a:cubicBezTo>
                      <a:pt x="28" y="52"/>
                      <a:pt x="56" y="56"/>
                      <a:pt x="96" y="48"/>
                    </a:cubicBezTo>
                    <a:cubicBezTo>
                      <a:pt x="136" y="40"/>
                      <a:pt x="216" y="8"/>
                      <a:pt x="240" y="0"/>
                    </a:cubicBezTo>
                  </a:path>
                </a:pathLst>
              </a:custGeom>
              <a:gradFill rotWithShape="0">
                <a:gsLst>
                  <a:gs pos="0">
                    <a:srgbClr val="996633"/>
                  </a:gs>
                  <a:gs pos="100000">
                    <a:srgbClr val="996633">
                      <a:gamma/>
                      <a:shade val="46275"/>
                      <a:invGamma/>
                    </a:srgbClr>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324" name="Freeform 172"/>
              <p:cNvSpPr>
                <a:spLocks/>
              </p:cNvSpPr>
              <p:nvPr/>
            </p:nvSpPr>
            <p:spPr bwMode="auto">
              <a:xfrm>
                <a:off x="1584" y="3504"/>
                <a:ext cx="240" cy="56"/>
              </a:xfrm>
              <a:custGeom>
                <a:avLst/>
                <a:gdLst>
                  <a:gd name="T0" fmla="*/ 0 w 240"/>
                  <a:gd name="T1" fmla="*/ 48 h 56"/>
                  <a:gd name="T2" fmla="*/ 144 w 240"/>
                  <a:gd name="T3" fmla="*/ 48 h 56"/>
                  <a:gd name="T4" fmla="*/ 240 w 240"/>
                  <a:gd name="T5" fmla="*/ 0 h 56"/>
                </a:gdLst>
                <a:ahLst/>
                <a:cxnLst>
                  <a:cxn ang="0">
                    <a:pos x="T0" y="T1"/>
                  </a:cxn>
                  <a:cxn ang="0">
                    <a:pos x="T2" y="T3"/>
                  </a:cxn>
                  <a:cxn ang="0">
                    <a:pos x="T4" y="T5"/>
                  </a:cxn>
                </a:cxnLst>
                <a:rect l="0" t="0" r="r" b="b"/>
                <a:pathLst>
                  <a:path w="240" h="56">
                    <a:moveTo>
                      <a:pt x="0" y="48"/>
                    </a:moveTo>
                    <a:cubicBezTo>
                      <a:pt x="52" y="52"/>
                      <a:pt x="104" y="56"/>
                      <a:pt x="144" y="48"/>
                    </a:cubicBezTo>
                    <a:cubicBezTo>
                      <a:pt x="184" y="40"/>
                      <a:pt x="212" y="20"/>
                      <a:pt x="240" y="0"/>
                    </a:cubicBezTo>
                  </a:path>
                </a:pathLst>
              </a:custGeom>
              <a:gradFill rotWithShape="0">
                <a:gsLst>
                  <a:gs pos="0">
                    <a:srgbClr val="996633"/>
                  </a:gs>
                  <a:gs pos="100000">
                    <a:srgbClr val="996633">
                      <a:gamma/>
                      <a:shade val="46275"/>
                      <a:invGamma/>
                    </a:srgbClr>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325" name="Freeform 173"/>
              <p:cNvSpPr>
                <a:spLocks/>
              </p:cNvSpPr>
              <p:nvPr/>
            </p:nvSpPr>
            <p:spPr bwMode="auto">
              <a:xfrm>
                <a:off x="1584" y="3552"/>
                <a:ext cx="240" cy="56"/>
              </a:xfrm>
              <a:custGeom>
                <a:avLst/>
                <a:gdLst>
                  <a:gd name="T0" fmla="*/ 0 w 240"/>
                  <a:gd name="T1" fmla="*/ 48 h 56"/>
                  <a:gd name="T2" fmla="*/ 96 w 240"/>
                  <a:gd name="T3" fmla="*/ 48 h 56"/>
                  <a:gd name="T4" fmla="*/ 192 w 240"/>
                  <a:gd name="T5" fmla="*/ 48 h 56"/>
                  <a:gd name="T6" fmla="*/ 240 w 240"/>
                  <a:gd name="T7" fmla="*/ 0 h 56"/>
                </a:gdLst>
                <a:ahLst/>
                <a:cxnLst>
                  <a:cxn ang="0">
                    <a:pos x="T0" y="T1"/>
                  </a:cxn>
                  <a:cxn ang="0">
                    <a:pos x="T2" y="T3"/>
                  </a:cxn>
                  <a:cxn ang="0">
                    <a:pos x="T4" y="T5"/>
                  </a:cxn>
                  <a:cxn ang="0">
                    <a:pos x="T6" y="T7"/>
                  </a:cxn>
                </a:cxnLst>
                <a:rect l="0" t="0" r="r" b="b"/>
                <a:pathLst>
                  <a:path w="240" h="56">
                    <a:moveTo>
                      <a:pt x="0" y="48"/>
                    </a:moveTo>
                    <a:cubicBezTo>
                      <a:pt x="32" y="48"/>
                      <a:pt x="64" y="48"/>
                      <a:pt x="96" y="48"/>
                    </a:cubicBezTo>
                    <a:cubicBezTo>
                      <a:pt x="128" y="48"/>
                      <a:pt x="168" y="56"/>
                      <a:pt x="192" y="48"/>
                    </a:cubicBezTo>
                    <a:cubicBezTo>
                      <a:pt x="216" y="40"/>
                      <a:pt x="228" y="20"/>
                      <a:pt x="240" y="0"/>
                    </a:cubicBezTo>
                  </a:path>
                </a:pathLst>
              </a:custGeom>
              <a:gradFill rotWithShape="0">
                <a:gsLst>
                  <a:gs pos="0">
                    <a:srgbClr val="996633"/>
                  </a:gs>
                  <a:gs pos="100000">
                    <a:srgbClr val="996633">
                      <a:gamma/>
                      <a:shade val="46275"/>
                      <a:invGamma/>
                    </a:srgbClr>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326" name="Freeform 174"/>
              <p:cNvSpPr>
                <a:spLocks/>
              </p:cNvSpPr>
              <p:nvPr/>
            </p:nvSpPr>
            <p:spPr bwMode="auto">
              <a:xfrm>
                <a:off x="1824" y="3408"/>
                <a:ext cx="48" cy="240"/>
              </a:xfrm>
              <a:custGeom>
                <a:avLst/>
                <a:gdLst>
                  <a:gd name="T0" fmla="*/ 48 w 48"/>
                  <a:gd name="T1" fmla="*/ 0 h 240"/>
                  <a:gd name="T2" fmla="*/ 0 w 48"/>
                  <a:gd name="T3" fmla="*/ 144 h 240"/>
                  <a:gd name="T4" fmla="*/ 48 w 48"/>
                  <a:gd name="T5" fmla="*/ 240 h 240"/>
                </a:gdLst>
                <a:ahLst/>
                <a:cxnLst>
                  <a:cxn ang="0">
                    <a:pos x="T0" y="T1"/>
                  </a:cxn>
                  <a:cxn ang="0">
                    <a:pos x="T2" y="T3"/>
                  </a:cxn>
                  <a:cxn ang="0">
                    <a:pos x="T4" y="T5"/>
                  </a:cxn>
                </a:cxnLst>
                <a:rect l="0" t="0" r="r" b="b"/>
                <a:pathLst>
                  <a:path w="48" h="240">
                    <a:moveTo>
                      <a:pt x="48" y="0"/>
                    </a:moveTo>
                    <a:cubicBezTo>
                      <a:pt x="24" y="52"/>
                      <a:pt x="0" y="104"/>
                      <a:pt x="0" y="144"/>
                    </a:cubicBezTo>
                    <a:cubicBezTo>
                      <a:pt x="0" y="184"/>
                      <a:pt x="24" y="212"/>
                      <a:pt x="48" y="240"/>
                    </a:cubicBezTo>
                  </a:path>
                </a:pathLst>
              </a:custGeom>
              <a:gradFill rotWithShape="0">
                <a:gsLst>
                  <a:gs pos="0">
                    <a:srgbClr val="996633"/>
                  </a:gs>
                  <a:gs pos="100000">
                    <a:srgbClr val="996633">
                      <a:gamma/>
                      <a:shade val="46275"/>
                      <a:invGamma/>
                    </a:srgbClr>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327" name="Freeform 175"/>
              <p:cNvSpPr>
                <a:spLocks/>
              </p:cNvSpPr>
              <p:nvPr/>
            </p:nvSpPr>
            <p:spPr bwMode="auto">
              <a:xfrm>
                <a:off x="1864" y="3408"/>
                <a:ext cx="56" cy="208"/>
              </a:xfrm>
              <a:custGeom>
                <a:avLst/>
                <a:gdLst>
                  <a:gd name="T0" fmla="*/ 56 w 56"/>
                  <a:gd name="T1" fmla="*/ 0 h 208"/>
                  <a:gd name="T2" fmla="*/ 8 w 56"/>
                  <a:gd name="T3" fmla="*/ 96 h 208"/>
                  <a:gd name="T4" fmla="*/ 8 w 56"/>
                  <a:gd name="T5" fmla="*/ 192 h 208"/>
                  <a:gd name="T6" fmla="*/ 56 w 56"/>
                  <a:gd name="T7" fmla="*/ 192 h 208"/>
                </a:gdLst>
                <a:ahLst/>
                <a:cxnLst>
                  <a:cxn ang="0">
                    <a:pos x="T0" y="T1"/>
                  </a:cxn>
                  <a:cxn ang="0">
                    <a:pos x="T2" y="T3"/>
                  </a:cxn>
                  <a:cxn ang="0">
                    <a:pos x="T4" y="T5"/>
                  </a:cxn>
                  <a:cxn ang="0">
                    <a:pos x="T6" y="T7"/>
                  </a:cxn>
                </a:cxnLst>
                <a:rect l="0" t="0" r="r" b="b"/>
                <a:pathLst>
                  <a:path w="56" h="208">
                    <a:moveTo>
                      <a:pt x="56" y="0"/>
                    </a:moveTo>
                    <a:cubicBezTo>
                      <a:pt x="36" y="32"/>
                      <a:pt x="16" y="64"/>
                      <a:pt x="8" y="96"/>
                    </a:cubicBezTo>
                    <a:cubicBezTo>
                      <a:pt x="0" y="128"/>
                      <a:pt x="0" y="176"/>
                      <a:pt x="8" y="192"/>
                    </a:cubicBezTo>
                    <a:cubicBezTo>
                      <a:pt x="16" y="208"/>
                      <a:pt x="36" y="200"/>
                      <a:pt x="56" y="192"/>
                    </a:cubicBezTo>
                  </a:path>
                </a:pathLst>
              </a:custGeom>
              <a:gradFill rotWithShape="0">
                <a:gsLst>
                  <a:gs pos="0">
                    <a:srgbClr val="996633"/>
                  </a:gs>
                  <a:gs pos="100000">
                    <a:srgbClr val="996633">
                      <a:gamma/>
                      <a:shade val="46275"/>
                      <a:invGamma/>
                    </a:srgbClr>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328" name="Freeform 176"/>
              <p:cNvSpPr>
                <a:spLocks/>
              </p:cNvSpPr>
              <p:nvPr/>
            </p:nvSpPr>
            <p:spPr bwMode="auto">
              <a:xfrm>
                <a:off x="1912" y="3408"/>
                <a:ext cx="56" cy="240"/>
              </a:xfrm>
              <a:custGeom>
                <a:avLst/>
                <a:gdLst>
                  <a:gd name="T0" fmla="*/ 56 w 56"/>
                  <a:gd name="T1" fmla="*/ 0 h 240"/>
                  <a:gd name="T2" fmla="*/ 8 w 56"/>
                  <a:gd name="T3" fmla="*/ 96 h 240"/>
                  <a:gd name="T4" fmla="*/ 8 w 56"/>
                  <a:gd name="T5" fmla="*/ 144 h 240"/>
                  <a:gd name="T6" fmla="*/ 56 w 56"/>
                  <a:gd name="T7" fmla="*/ 240 h 240"/>
                </a:gdLst>
                <a:ahLst/>
                <a:cxnLst>
                  <a:cxn ang="0">
                    <a:pos x="T0" y="T1"/>
                  </a:cxn>
                  <a:cxn ang="0">
                    <a:pos x="T2" y="T3"/>
                  </a:cxn>
                  <a:cxn ang="0">
                    <a:pos x="T4" y="T5"/>
                  </a:cxn>
                  <a:cxn ang="0">
                    <a:pos x="T6" y="T7"/>
                  </a:cxn>
                </a:cxnLst>
                <a:rect l="0" t="0" r="r" b="b"/>
                <a:pathLst>
                  <a:path w="56" h="240">
                    <a:moveTo>
                      <a:pt x="56" y="0"/>
                    </a:moveTo>
                    <a:cubicBezTo>
                      <a:pt x="36" y="36"/>
                      <a:pt x="16" y="72"/>
                      <a:pt x="8" y="96"/>
                    </a:cubicBezTo>
                    <a:cubicBezTo>
                      <a:pt x="0" y="120"/>
                      <a:pt x="0" y="120"/>
                      <a:pt x="8" y="144"/>
                    </a:cubicBezTo>
                    <a:cubicBezTo>
                      <a:pt x="16" y="168"/>
                      <a:pt x="36" y="204"/>
                      <a:pt x="56" y="240"/>
                    </a:cubicBezTo>
                  </a:path>
                </a:pathLst>
              </a:custGeom>
              <a:gradFill rotWithShape="0">
                <a:gsLst>
                  <a:gs pos="0">
                    <a:srgbClr val="996633"/>
                  </a:gs>
                  <a:gs pos="100000">
                    <a:srgbClr val="996633">
                      <a:gamma/>
                      <a:shade val="46275"/>
                      <a:invGamma/>
                    </a:srgbClr>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77403" name="Line 251"/>
            <p:cNvSpPr>
              <a:spLocks noChangeShapeType="1"/>
            </p:cNvSpPr>
            <p:nvPr/>
          </p:nvSpPr>
          <p:spPr bwMode="auto">
            <a:xfrm>
              <a:off x="2546" y="3206"/>
              <a:ext cx="0" cy="139"/>
            </a:xfrm>
            <a:prstGeom prst="line">
              <a:avLst/>
            </a:prstGeom>
            <a:noFill/>
            <a:ln w="47625">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404" name="Line 252"/>
            <p:cNvSpPr>
              <a:spLocks noChangeShapeType="1"/>
            </p:cNvSpPr>
            <p:nvPr/>
          </p:nvSpPr>
          <p:spPr bwMode="auto">
            <a:xfrm>
              <a:off x="1006" y="3260"/>
              <a:ext cx="0" cy="139"/>
            </a:xfrm>
            <a:prstGeom prst="line">
              <a:avLst/>
            </a:prstGeom>
            <a:noFill/>
            <a:ln w="47625">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405" name="Line 253"/>
            <p:cNvSpPr>
              <a:spLocks noChangeShapeType="1"/>
            </p:cNvSpPr>
            <p:nvPr/>
          </p:nvSpPr>
          <p:spPr bwMode="auto">
            <a:xfrm>
              <a:off x="5194" y="3199"/>
              <a:ext cx="0" cy="138"/>
            </a:xfrm>
            <a:prstGeom prst="line">
              <a:avLst/>
            </a:prstGeom>
            <a:noFill/>
            <a:ln w="47625">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77286" name="Line 134"/>
          <p:cNvSpPr>
            <a:spLocks noChangeShapeType="1"/>
          </p:cNvSpPr>
          <p:nvPr/>
        </p:nvSpPr>
        <p:spPr bwMode="auto">
          <a:xfrm>
            <a:off x="1161393" y="3352800"/>
            <a:ext cx="7086600" cy="0"/>
          </a:xfrm>
          <a:prstGeom prst="line">
            <a:avLst/>
          </a:prstGeom>
          <a:noFill/>
          <a:ln w="38100">
            <a:solidFill>
              <a:srgbClr val="DDDDDD"/>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162" name="Rectangle 10"/>
          <p:cNvSpPr>
            <a:spLocks noChangeArrowheads="1"/>
          </p:cNvSpPr>
          <p:nvPr/>
        </p:nvSpPr>
        <p:spPr bwMode="auto">
          <a:xfrm>
            <a:off x="1164568" y="2116138"/>
            <a:ext cx="7086600" cy="3443287"/>
          </a:xfrm>
          <a:prstGeom prst="rect">
            <a:avLst/>
          </a:prstGeom>
          <a:noFill/>
          <a:ln w="6985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77402" name="Picture 250" descr="Model Tandem, top vie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7593" y="4114800"/>
            <a:ext cx="2414588" cy="181768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284"/>
          <p:cNvGrpSpPr>
            <a:grpSpLocks/>
          </p:cNvGrpSpPr>
          <p:nvPr/>
        </p:nvGrpSpPr>
        <p:grpSpPr bwMode="auto">
          <a:xfrm>
            <a:off x="1161393" y="3352800"/>
            <a:ext cx="7086600" cy="1173162"/>
            <a:chOff x="912" y="2477"/>
            <a:chExt cx="4464" cy="739"/>
          </a:xfrm>
        </p:grpSpPr>
        <p:sp>
          <p:nvSpPr>
            <p:cNvPr id="177283" name="Rectangle 131"/>
            <p:cNvSpPr>
              <a:spLocks noChangeArrowheads="1"/>
            </p:cNvSpPr>
            <p:nvPr/>
          </p:nvSpPr>
          <p:spPr bwMode="auto">
            <a:xfrm>
              <a:off x="912" y="2477"/>
              <a:ext cx="4464" cy="739"/>
            </a:xfrm>
            <a:prstGeom prst="rect">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177290" name="Line 138"/>
            <p:cNvSpPr>
              <a:spLocks noChangeShapeType="1"/>
            </p:cNvSpPr>
            <p:nvPr/>
          </p:nvSpPr>
          <p:spPr bwMode="auto">
            <a:xfrm>
              <a:off x="1420" y="2829"/>
              <a:ext cx="322" cy="0"/>
            </a:xfrm>
            <a:prstGeom prst="line">
              <a:avLst/>
            </a:prstGeom>
            <a:noFill/>
            <a:ln w="38100">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91" name="Line 139"/>
            <p:cNvSpPr>
              <a:spLocks noChangeShapeType="1"/>
            </p:cNvSpPr>
            <p:nvPr/>
          </p:nvSpPr>
          <p:spPr bwMode="auto">
            <a:xfrm>
              <a:off x="3215" y="2839"/>
              <a:ext cx="322" cy="0"/>
            </a:xfrm>
            <a:prstGeom prst="line">
              <a:avLst/>
            </a:prstGeom>
            <a:noFill/>
            <a:ln w="38100">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92" name="Line 140"/>
            <p:cNvSpPr>
              <a:spLocks noChangeShapeType="1"/>
            </p:cNvSpPr>
            <p:nvPr/>
          </p:nvSpPr>
          <p:spPr bwMode="auto">
            <a:xfrm>
              <a:off x="2624" y="2827"/>
              <a:ext cx="323" cy="0"/>
            </a:xfrm>
            <a:prstGeom prst="line">
              <a:avLst/>
            </a:prstGeom>
            <a:noFill/>
            <a:ln w="38100">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93" name="Line 141"/>
            <p:cNvSpPr>
              <a:spLocks noChangeShapeType="1"/>
            </p:cNvSpPr>
            <p:nvPr/>
          </p:nvSpPr>
          <p:spPr bwMode="auto">
            <a:xfrm>
              <a:off x="2011" y="2829"/>
              <a:ext cx="322" cy="0"/>
            </a:xfrm>
            <a:prstGeom prst="line">
              <a:avLst/>
            </a:prstGeom>
            <a:noFill/>
            <a:ln w="38100">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94" name="Line 142"/>
            <p:cNvSpPr>
              <a:spLocks noChangeShapeType="1"/>
            </p:cNvSpPr>
            <p:nvPr/>
          </p:nvSpPr>
          <p:spPr bwMode="auto">
            <a:xfrm>
              <a:off x="4412" y="2831"/>
              <a:ext cx="322" cy="0"/>
            </a:xfrm>
            <a:prstGeom prst="line">
              <a:avLst/>
            </a:prstGeom>
            <a:noFill/>
            <a:ln w="38100">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95" name="Line 143"/>
            <p:cNvSpPr>
              <a:spLocks noChangeShapeType="1"/>
            </p:cNvSpPr>
            <p:nvPr/>
          </p:nvSpPr>
          <p:spPr bwMode="auto">
            <a:xfrm>
              <a:off x="3813" y="2829"/>
              <a:ext cx="322" cy="0"/>
            </a:xfrm>
            <a:prstGeom prst="line">
              <a:avLst/>
            </a:prstGeom>
            <a:noFill/>
            <a:ln w="38100">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96" name="Line 144"/>
            <p:cNvSpPr>
              <a:spLocks noChangeShapeType="1"/>
            </p:cNvSpPr>
            <p:nvPr/>
          </p:nvSpPr>
          <p:spPr bwMode="auto">
            <a:xfrm>
              <a:off x="4971" y="2825"/>
              <a:ext cx="323" cy="0"/>
            </a:xfrm>
            <a:prstGeom prst="line">
              <a:avLst/>
            </a:prstGeom>
            <a:noFill/>
            <a:ln w="38100">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406" name="Line 254"/>
            <p:cNvSpPr>
              <a:spLocks noChangeShapeType="1"/>
            </p:cNvSpPr>
            <p:nvPr/>
          </p:nvSpPr>
          <p:spPr bwMode="auto">
            <a:xfrm>
              <a:off x="998" y="2876"/>
              <a:ext cx="0" cy="323"/>
            </a:xfrm>
            <a:prstGeom prst="line">
              <a:avLst/>
            </a:prstGeom>
            <a:noFill/>
            <a:ln w="38100">
              <a:solidFill>
                <a:srgbClr val="C0C0C0"/>
              </a:solidFill>
              <a:round/>
              <a:headEnd type="none"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410" name="Line 258"/>
            <p:cNvSpPr>
              <a:spLocks noChangeShapeType="1"/>
            </p:cNvSpPr>
            <p:nvPr/>
          </p:nvSpPr>
          <p:spPr bwMode="auto">
            <a:xfrm>
              <a:off x="5186" y="2876"/>
              <a:ext cx="0" cy="323"/>
            </a:xfrm>
            <a:prstGeom prst="line">
              <a:avLst/>
            </a:prstGeom>
            <a:noFill/>
            <a:ln w="38100">
              <a:solidFill>
                <a:srgbClr val="C0C0C0"/>
              </a:solidFill>
              <a:round/>
              <a:headEnd type="none"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411" name="Line 259"/>
            <p:cNvSpPr>
              <a:spLocks noChangeShapeType="1"/>
            </p:cNvSpPr>
            <p:nvPr/>
          </p:nvSpPr>
          <p:spPr bwMode="auto">
            <a:xfrm>
              <a:off x="3997" y="2876"/>
              <a:ext cx="0" cy="323"/>
            </a:xfrm>
            <a:prstGeom prst="line">
              <a:avLst/>
            </a:prstGeom>
            <a:noFill/>
            <a:ln w="38100">
              <a:solidFill>
                <a:srgbClr val="C0C0C0"/>
              </a:solidFill>
              <a:round/>
              <a:headEnd type="none"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412" name="Line 260"/>
            <p:cNvSpPr>
              <a:spLocks noChangeShapeType="1"/>
            </p:cNvSpPr>
            <p:nvPr/>
          </p:nvSpPr>
          <p:spPr bwMode="auto">
            <a:xfrm>
              <a:off x="4020" y="3014"/>
              <a:ext cx="1151" cy="0"/>
            </a:xfrm>
            <a:prstGeom prst="line">
              <a:avLst/>
            </a:prstGeom>
            <a:noFill/>
            <a:ln w="38100">
              <a:solidFill>
                <a:srgbClr val="C0C0C0"/>
              </a:solidFill>
              <a:round/>
              <a:headEnd type="stealth"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413" name="Text Box 261"/>
            <p:cNvSpPr txBox="1">
              <a:spLocks noChangeArrowheads="1"/>
            </p:cNvSpPr>
            <p:nvPr/>
          </p:nvSpPr>
          <p:spPr bwMode="auto">
            <a:xfrm>
              <a:off x="4412" y="2891"/>
              <a:ext cx="506" cy="231"/>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b="1">
                  <a:solidFill>
                    <a:srgbClr val="DDDDDD"/>
                  </a:solidFill>
                </a:rPr>
                <a:t>100 ft</a:t>
              </a:r>
            </a:p>
          </p:txBody>
        </p:sp>
        <p:sp>
          <p:nvSpPr>
            <p:cNvPr id="177415" name="Text Box 263"/>
            <p:cNvSpPr txBox="1">
              <a:spLocks noChangeArrowheads="1"/>
            </p:cNvSpPr>
            <p:nvPr/>
          </p:nvSpPr>
          <p:spPr bwMode="auto">
            <a:xfrm>
              <a:off x="2854" y="2878"/>
              <a:ext cx="460" cy="231"/>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b="1">
                  <a:solidFill>
                    <a:srgbClr val="DDDDDD"/>
                  </a:solidFill>
                </a:rPr>
                <a:t>10 ft</a:t>
              </a:r>
            </a:p>
          </p:txBody>
        </p:sp>
        <p:sp>
          <p:nvSpPr>
            <p:cNvPr id="177418" name="Line 266"/>
            <p:cNvSpPr>
              <a:spLocks noChangeShapeType="1"/>
            </p:cNvSpPr>
            <p:nvPr/>
          </p:nvSpPr>
          <p:spPr bwMode="auto">
            <a:xfrm>
              <a:off x="1049" y="2968"/>
              <a:ext cx="1641" cy="0"/>
            </a:xfrm>
            <a:prstGeom prst="line">
              <a:avLst/>
            </a:prstGeom>
            <a:noFill/>
            <a:ln w="38100">
              <a:solidFill>
                <a:srgbClr val="C0C0C0"/>
              </a:solidFill>
              <a:round/>
              <a:headEnd type="stealth"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416" name="Text Box 264"/>
            <p:cNvSpPr txBox="1">
              <a:spLocks noChangeArrowheads="1"/>
            </p:cNvSpPr>
            <p:nvPr/>
          </p:nvSpPr>
          <p:spPr bwMode="auto">
            <a:xfrm>
              <a:off x="1558" y="2866"/>
              <a:ext cx="506" cy="231"/>
            </a:xfrm>
            <a:prstGeom prst="rect">
              <a:avLst/>
            </a:prstGeom>
            <a:solidFill>
              <a:schemeClr val="tx1"/>
            </a:solidFill>
            <a:ln>
              <a:noFill/>
            </a:ln>
            <a:effectLst/>
            <a:extLst>
              <a:ext uri="{91240B29-F687-4F45-9708-019B960494DF}">
                <a14:hiddenLine xmlns:a14="http://schemas.microsoft.com/office/drawing/2010/main" w="38100">
                  <a:solidFill>
                    <a:srgbClr val="C0C0C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b="1" dirty="0">
                  <a:solidFill>
                    <a:srgbClr val="DDDDDD"/>
                  </a:solidFill>
                </a:rPr>
                <a:t>100 </a:t>
              </a:r>
              <a:r>
                <a:rPr lang="en-US" sz="1800" b="1" dirty="0" err="1">
                  <a:solidFill>
                    <a:srgbClr val="DDDDDD"/>
                  </a:solidFill>
                </a:rPr>
                <a:t>ft</a:t>
              </a:r>
              <a:endParaRPr lang="en-US" sz="1800" b="1" dirty="0">
                <a:solidFill>
                  <a:srgbClr val="DDDDDD"/>
                </a:solidFill>
              </a:endParaRPr>
            </a:p>
          </p:txBody>
        </p:sp>
        <p:sp>
          <p:nvSpPr>
            <p:cNvPr id="177429" name="Line 277"/>
            <p:cNvSpPr>
              <a:spLocks noChangeShapeType="1"/>
            </p:cNvSpPr>
            <p:nvPr/>
          </p:nvSpPr>
          <p:spPr bwMode="auto">
            <a:xfrm>
              <a:off x="2688" y="3024"/>
              <a:ext cx="0" cy="192"/>
            </a:xfrm>
            <a:prstGeom prst="line">
              <a:avLst/>
            </a:prstGeom>
            <a:noFill/>
            <a:ln w="38100">
              <a:solidFill>
                <a:srgbClr val="C0C0C0"/>
              </a:solidFill>
              <a:round/>
              <a:headEnd type="none"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428" name="Line 276"/>
            <p:cNvSpPr>
              <a:spLocks noChangeShapeType="1"/>
            </p:cNvSpPr>
            <p:nvPr/>
          </p:nvSpPr>
          <p:spPr bwMode="auto">
            <a:xfrm rot="10800000" flipV="1">
              <a:off x="2600" y="3024"/>
              <a:ext cx="288" cy="96"/>
            </a:xfrm>
            <a:prstGeom prst="line">
              <a:avLst/>
            </a:prstGeom>
            <a:noFill/>
            <a:ln w="38100">
              <a:solidFill>
                <a:srgbClr val="DDDDDD"/>
              </a:solidFill>
              <a:round/>
              <a:headEnd type="none"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425" name="Line 273"/>
            <p:cNvSpPr>
              <a:spLocks noChangeShapeType="1"/>
            </p:cNvSpPr>
            <p:nvPr/>
          </p:nvSpPr>
          <p:spPr bwMode="auto">
            <a:xfrm>
              <a:off x="2544" y="3024"/>
              <a:ext cx="0" cy="179"/>
            </a:xfrm>
            <a:prstGeom prst="line">
              <a:avLst/>
            </a:prstGeom>
            <a:noFill/>
            <a:ln w="38100">
              <a:solidFill>
                <a:srgbClr val="C0C0C0"/>
              </a:solidFill>
              <a:round/>
              <a:headEnd type="none"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435" name="Line 283"/>
            <p:cNvSpPr>
              <a:spLocks noChangeShapeType="1"/>
            </p:cNvSpPr>
            <p:nvPr/>
          </p:nvSpPr>
          <p:spPr bwMode="auto">
            <a:xfrm>
              <a:off x="912" y="2832"/>
              <a:ext cx="322" cy="0"/>
            </a:xfrm>
            <a:prstGeom prst="line">
              <a:avLst/>
            </a:prstGeom>
            <a:noFill/>
            <a:ln w="38100">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4" name="TextBox 53"/>
          <p:cNvSpPr txBox="1"/>
          <p:nvPr/>
        </p:nvSpPr>
        <p:spPr>
          <a:xfrm>
            <a:off x="1143000" y="5638800"/>
            <a:ext cx="4742793" cy="923330"/>
          </a:xfrm>
          <a:prstGeom prst="rect">
            <a:avLst/>
          </a:prstGeom>
          <a:solidFill>
            <a:srgbClr val="FFFF00"/>
          </a:solidFill>
          <a:ln>
            <a:solidFill>
              <a:schemeClr val="tx1"/>
            </a:solidFill>
          </a:ln>
        </p:spPr>
        <p:txBody>
          <a:bodyPr wrap="square" rtlCol="0">
            <a:spAutoFit/>
          </a:bodyPr>
          <a:lstStyle/>
          <a:p>
            <a:pPr algn="ctr"/>
            <a:r>
              <a:rPr lang="en-US" dirty="0">
                <a:latin typeface="Arial" pitchFamily="34" charset="0"/>
                <a:cs typeface="Arial" pitchFamily="34" charset="0"/>
              </a:rPr>
              <a:t>Note to presenters:  modify this figure if your standards are different.  Delete this yellow box before making presentation.</a:t>
            </a:r>
          </a:p>
        </p:txBody>
      </p:sp>
      <p:sp>
        <p:nvSpPr>
          <p:cNvPr id="57" name="Isosceles Triangle 56"/>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 name="5-Point Star 5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 name="Oval 5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60" name="Picture 59"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97448794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F319DC51-CF8F-40BF-AA30-03584D2A0F18}" type="slidenum">
              <a:rPr lang="en-US"/>
              <a:pPr/>
              <a:t>48</a:t>
            </a:fld>
            <a:endParaRPr lang="en-US"/>
          </a:p>
        </p:txBody>
      </p:sp>
      <p:sp>
        <p:nvSpPr>
          <p:cNvPr id="194562" name="Rectangle 2"/>
          <p:cNvSpPr>
            <a:spLocks noGrp="1" noChangeArrowheads="1"/>
          </p:cNvSpPr>
          <p:nvPr>
            <p:ph type="title"/>
          </p:nvPr>
        </p:nvSpPr>
        <p:spPr>
          <a:xfrm>
            <a:off x="304800" y="266700"/>
            <a:ext cx="7772400" cy="723900"/>
          </a:xfrm>
          <a:noFill/>
          <a:ln/>
        </p:spPr>
        <p:txBody>
          <a:bodyPr>
            <a:normAutofit/>
          </a:bodyPr>
          <a:lstStyle/>
          <a:p>
            <a:r>
              <a:rPr lang="en-US" dirty="0"/>
              <a:t>Warning device placement  </a:t>
            </a:r>
          </a:p>
        </p:txBody>
      </p:sp>
      <p:sp>
        <p:nvSpPr>
          <p:cNvPr id="194563" name="Rectangle 3"/>
          <p:cNvSpPr>
            <a:spLocks noGrp="1" noChangeArrowheads="1"/>
          </p:cNvSpPr>
          <p:nvPr>
            <p:ph type="body" sz="half" idx="1"/>
          </p:nvPr>
        </p:nvSpPr>
        <p:spPr>
          <a:xfrm>
            <a:off x="609600" y="1600200"/>
            <a:ext cx="7696200" cy="698500"/>
          </a:xfrm>
        </p:spPr>
        <p:txBody>
          <a:bodyPr>
            <a:normAutofit/>
          </a:bodyPr>
          <a:lstStyle/>
          <a:p>
            <a:pPr marL="0" indent="0">
              <a:buNone/>
            </a:pPr>
            <a:r>
              <a:rPr lang="en-US" sz="3200" dirty="0">
                <a:latin typeface="Arial" pitchFamily="34" charset="0"/>
                <a:cs typeface="Arial" pitchFamily="34" charset="0"/>
              </a:rPr>
              <a:t>One-way or divided highway:</a:t>
            </a:r>
          </a:p>
        </p:txBody>
      </p:sp>
      <p:grpSp>
        <p:nvGrpSpPr>
          <p:cNvPr id="2" name="Group 17"/>
          <p:cNvGrpSpPr>
            <a:grpSpLocks/>
          </p:cNvGrpSpPr>
          <p:nvPr/>
        </p:nvGrpSpPr>
        <p:grpSpPr bwMode="auto">
          <a:xfrm>
            <a:off x="952500" y="1524000"/>
            <a:ext cx="7010400" cy="4343400"/>
            <a:chOff x="816" y="1200"/>
            <a:chExt cx="4416" cy="2736"/>
          </a:xfrm>
        </p:grpSpPr>
        <p:pic>
          <p:nvPicPr>
            <p:cNvPr id="194575" name="Picture 15" descr="Road Triangle set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 y="1658"/>
              <a:ext cx="4272" cy="2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6" name="Picture 6" descr="Model tandem, rear left sid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 y="1200"/>
              <a:ext cx="2208" cy="1656"/>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Isosceles Triangle 12"/>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5-Point Star 13"/>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Oval 14"/>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6" name="Picture 15"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
        <p:nvSpPr>
          <p:cNvPr id="17" name="TextBox 16"/>
          <p:cNvSpPr txBox="1"/>
          <p:nvPr/>
        </p:nvSpPr>
        <p:spPr>
          <a:xfrm>
            <a:off x="1143000" y="5638800"/>
            <a:ext cx="4742793" cy="923330"/>
          </a:xfrm>
          <a:prstGeom prst="rect">
            <a:avLst/>
          </a:prstGeom>
          <a:solidFill>
            <a:srgbClr val="FFFF00"/>
          </a:solidFill>
          <a:ln>
            <a:solidFill>
              <a:schemeClr val="tx1"/>
            </a:solidFill>
          </a:ln>
        </p:spPr>
        <p:txBody>
          <a:bodyPr wrap="square" rtlCol="0">
            <a:spAutoFit/>
          </a:bodyPr>
          <a:lstStyle/>
          <a:p>
            <a:pPr algn="ctr"/>
            <a:r>
              <a:rPr lang="en-US" dirty="0">
                <a:latin typeface="Arial" pitchFamily="34" charset="0"/>
                <a:cs typeface="Arial" pitchFamily="34" charset="0"/>
              </a:rPr>
              <a:t>Note to presenters:  modify this figure if your standards are different.  Delete this yellow box before making presentation.</a:t>
            </a:r>
          </a:p>
        </p:txBody>
      </p:sp>
    </p:spTree>
    <p:extLst>
      <p:ext uri="{BB962C8B-B14F-4D97-AF65-F5344CB8AC3E}">
        <p14:creationId xmlns:p14="http://schemas.microsoft.com/office/powerpoint/2010/main" val="261938513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77800"/>
            <a:ext cx="8229600" cy="889000"/>
          </a:xfrm>
          <a:noFill/>
        </p:spPr>
        <p:txBody>
          <a:bodyPr>
            <a:normAutofit/>
          </a:bodyPr>
          <a:lstStyle/>
          <a:p>
            <a:r>
              <a:rPr lang="en-US" dirty="0"/>
              <a:t>Be prepared for the unexpected</a:t>
            </a:r>
          </a:p>
        </p:txBody>
      </p:sp>
      <p:pic>
        <p:nvPicPr>
          <p:cNvPr id="409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066800"/>
            <a:ext cx="5867400" cy="4887198"/>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895600" y="4572000"/>
            <a:ext cx="4437993" cy="923330"/>
          </a:xfrm>
          <a:prstGeom prst="rect">
            <a:avLst/>
          </a:prstGeom>
          <a:solidFill>
            <a:srgbClr val="FFFF00"/>
          </a:solidFill>
          <a:ln>
            <a:solidFill>
              <a:schemeClr val="tx1"/>
            </a:solidFill>
          </a:ln>
        </p:spPr>
        <p:txBody>
          <a:bodyPr wrap="square" rtlCol="0">
            <a:spAutoFit/>
          </a:bodyPr>
          <a:lstStyle/>
          <a:p>
            <a:pPr algn="ctr"/>
            <a:r>
              <a:rPr lang="en-US" dirty="0"/>
              <a:t>Note to presenters:  insert your guidelines for emergencies here.  Delete this yellow box before making presentation.</a:t>
            </a:r>
            <a:endParaRPr lang="en-US" dirty="0">
              <a:latin typeface="Arial" pitchFamily="34" charset="0"/>
              <a:cs typeface="Arial" pitchFamily="34" charset="0"/>
            </a:endParaRPr>
          </a:p>
        </p:txBody>
      </p:sp>
      <p:sp>
        <p:nvSpPr>
          <p:cNvPr id="10" name="Isosceles Triangle 9"/>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3" name="Picture 12"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415746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90600" y="2667000"/>
            <a:ext cx="3276600" cy="369332"/>
          </a:xfrm>
          <a:prstGeom prst="rect">
            <a:avLst/>
          </a:prstGeom>
          <a:solidFill>
            <a:schemeClr val="accent5">
              <a:lumMod val="60000"/>
              <a:lumOff val="40000"/>
            </a:schemeClr>
          </a:solidFill>
        </p:spPr>
        <p:txBody>
          <a:bodyPr wrap="square" rtlCol="0">
            <a:spAutoFit/>
          </a:bodyPr>
          <a:lstStyle/>
          <a:p>
            <a:endParaRPr lang="en-US" dirty="0"/>
          </a:p>
        </p:txBody>
      </p:sp>
      <p:sp>
        <p:nvSpPr>
          <p:cNvPr id="3" name="Content Placeholder 2"/>
          <p:cNvSpPr>
            <a:spLocks noGrp="1"/>
          </p:cNvSpPr>
          <p:nvPr>
            <p:ph idx="1"/>
          </p:nvPr>
        </p:nvSpPr>
        <p:spPr>
          <a:xfrm>
            <a:off x="0" y="1447800"/>
            <a:ext cx="8686800" cy="4749800"/>
          </a:xfrm>
        </p:spPr>
        <p:txBody>
          <a:bodyPr/>
          <a:lstStyle/>
          <a:p>
            <a:endParaRPr lang="en-US" dirty="0">
              <a:latin typeface="Arial" pitchFamily="34" charset="0"/>
              <a:cs typeface="Arial" pitchFamily="34" charset="0"/>
            </a:endParaRPr>
          </a:p>
          <a:p>
            <a:pPr>
              <a:buNone/>
            </a:pPr>
            <a:endParaRPr lang="en-US" dirty="0"/>
          </a:p>
        </p:txBody>
      </p:sp>
      <p:sp>
        <p:nvSpPr>
          <p:cNvPr id="2" name="TextBox 1"/>
          <p:cNvSpPr txBox="1"/>
          <p:nvPr/>
        </p:nvSpPr>
        <p:spPr>
          <a:xfrm>
            <a:off x="457200" y="1066800"/>
            <a:ext cx="8382000" cy="4370427"/>
          </a:xfrm>
          <a:prstGeom prst="rect">
            <a:avLst/>
          </a:prstGeom>
          <a:noFill/>
        </p:spPr>
        <p:txBody>
          <a:bodyPr wrap="square" rtlCol="0">
            <a:spAutoFit/>
          </a:bodyPr>
          <a:lstStyle/>
          <a:p>
            <a:r>
              <a:rPr lang="en-US" sz="3200" dirty="0">
                <a:solidFill>
                  <a:schemeClr val="bg1"/>
                </a:solidFill>
                <a:latin typeface="Tw Cen MT" pitchFamily="34" charset="0"/>
                <a:cs typeface="Times New Roman" pitchFamily="18" charset="0"/>
              </a:rPr>
              <a:t>This is one of a series of 22 winter maintenance training modules developed by the Clear Roads Program.   All of the modules are available online at </a:t>
            </a:r>
            <a:r>
              <a:rPr lang="en-US" sz="3200" dirty="0">
                <a:solidFill>
                  <a:schemeClr val="bg1"/>
                </a:solidFill>
                <a:latin typeface="Tw Cen MT" pitchFamily="34" charset="0"/>
                <a:cs typeface="Times New Roman" pitchFamily="18" charset="0"/>
                <a:hlinkClick r:id="rId3"/>
              </a:rPr>
              <a:t>www.clearroads.org</a:t>
            </a:r>
            <a:endParaRPr lang="en-US" sz="3200" dirty="0">
              <a:solidFill>
                <a:schemeClr val="bg1"/>
              </a:solidFill>
              <a:latin typeface="Tw Cen MT" pitchFamily="34" charset="0"/>
              <a:cs typeface="Times New Roman" pitchFamily="18" charset="0"/>
            </a:endParaRPr>
          </a:p>
          <a:p>
            <a:r>
              <a:rPr lang="en-US" sz="3200" dirty="0">
                <a:solidFill>
                  <a:schemeClr val="bg1"/>
                </a:solidFill>
                <a:latin typeface="Tw Cen MT" pitchFamily="34" charset="0"/>
                <a:cs typeface="Times New Roman" pitchFamily="18" charset="0"/>
              </a:rPr>
              <a:t>Modules include information on the following:</a:t>
            </a:r>
          </a:p>
          <a:p>
            <a:endParaRPr lang="en-US" sz="3200" dirty="0">
              <a:solidFill>
                <a:schemeClr val="bg1"/>
              </a:solidFill>
              <a:latin typeface="Tw Cen MT" pitchFamily="34" charset="0"/>
              <a:cs typeface="Times New Roman" pitchFamily="18" charset="0"/>
            </a:endParaRPr>
          </a:p>
          <a:p>
            <a:endParaRPr lang="en-US" sz="2800" dirty="0">
              <a:solidFill>
                <a:schemeClr val="bg1"/>
              </a:solidFill>
              <a:latin typeface="Tw Cen MT Condensed Extra Bold" pitchFamily="34" charset="0"/>
              <a:cs typeface="Arial" pitchFamily="34" charset="0"/>
            </a:endParaRPr>
          </a:p>
          <a:p>
            <a:endParaRPr lang="en-US" sz="4000" dirty="0">
              <a:solidFill>
                <a:schemeClr val="bg1"/>
              </a:solidFill>
              <a:latin typeface="Tw Cen MT Condensed Extra Bold" pitchFamily="34" charset="0"/>
              <a:cs typeface="Arial" pitchFamily="34" charset="0"/>
            </a:endParaRPr>
          </a:p>
          <a:p>
            <a:endParaRPr lang="en-US" dirty="0"/>
          </a:p>
        </p:txBody>
      </p:sp>
      <p:pic>
        <p:nvPicPr>
          <p:cNvPr id="6" name="Picture 5"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7" name="Rectangle 6"/>
          <p:cNvSpPr/>
          <p:nvPr/>
        </p:nvSpPr>
        <p:spPr>
          <a:xfrm>
            <a:off x="578358" y="3512297"/>
            <a:ext cx="7346442" cy="3416320"/>
          </a:xfrm>
          <a:prstGeom prst="rect">
            <a:avLst/>
          </a:prstGeom>
        </p:spPr>
        <p:txBody>
          <a:bodyPr wrap="square" numCol="2">
            <a:spAutoFit/>
          </a:bodyPr>
          <a:lstStyle/>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Plowing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Truck operations</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Spreading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Material use</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Pre-wetting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Brine production</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De-icing and anti-icing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Level of service</a:t>
            </a:r>
          </a:p>
          <a:p>
            <a:pPr marL="285750" indent="-285750">
              <a:buFont typeface="Arial" panose="020B0604020202020204" pitchFamily="34" charset="0"/>
              <a:buChar char="•"/>
            </a:pPr>
            <a:endParaRPr lang="en-US" sz="2400" dirty="0">
              <a:solidFill>
                <a:schemeClr val="bg1"/>
              </a:solidFill>
              <a:latin typeface="Tw Cen MT" pitchFamily="34" charset="0"/>
              <a:cs typeface="Times New Roman" pitchFamily="18" charset="0"/>
            </a:endParaRP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Ice formation</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Freeze point depressants</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Environmental issues</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Drift control</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Weather</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Avalanche management</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Bridge frost</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Safety</a:t>
            </a:r>
          </a:p>
        </p:txBody>
      </p:sp>
    </p:spTree>
    <p:extLst>
      <p:ext uri="{BB962C8B-B14F-4D97-AF65-F5344CB8AC3E}">
        <p14:creationId xmlns:p14="http://schemas.microsoft.com/office/powerpoint/2010/main" val="1778079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304800"/>
            <a:ext cx="3886200" cy="715962"/>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dirty="0">
                <a:solidFill>
                  <a:schemeClr val="bg1"/>
                </a:solidFill>
                <a:latin typeface="Tw Cen MT Condensed Extra Bold" pitchFamily="34" charset="0"/>
              </a:rPr>
              <a:t>Personal safety</a:t>
            </a:r>
          </a:p>
        </p:txBody>
      </p:sp>
      <p:sp>
        <p:nvSpPr>
          <p:cNvPr id="5" name="Rectangle 4"/>
          <p:cNvSpPr/>
          <p:nvPr/>
        </p:nvSpPr>
        <p:spPr>
          <a:xfrm>
            <a:off x="457200" y="1066800"/>
            <a:ext cx="6934200" cy="1200329"/>
          </a:xfrm>
          <a:prstGeom prst="rect">
            <a:avLst/>
          </a:prstGeom>
        </p:spPr>
        <p:txBody>
          <a:bodyPr wrap="square">
            <a:spAutoFit/>
          </a:bodyPr>
          <a:lstStyle/>
          <a:p>
            <a:r>
              <a:rPr lang="en-US" sz="3600" dirty="0">
                <a:solidFill>
                  <a:schemeClr val="bg1"/>
                </a:solidFill>
                <a:effectLst>
                  <a:outerShdw blurRad="38100" dist="38100" dir="2700000" algn="tl">
                    <a:srgbClr val="000000">
                      <a:alpha val="43137"/>
                    </a:srgbClr>
                  </a:outerShdw>
                </a:effectLst>
                <a:latin typeface="Arial" pitchFamily="34" charset="0"/>
                <a:cs typeface="Arial" pitchFamily="34" charset="0"/>
              </a:rPr>
              <a:t>Personal protective equipment is self-defense.  </a:t>
            </a: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~Author Unknown</a:t>
            </a:r>
          </a:p>
        </p:txBody>
      </p:sp>
      <p:pic>
        <p:nvPicPr>
          <p:cNvPr id="2053" name="Picture 5" descr="C:\Users\Roman\AppData\Local\Microsoft\Windows\Temporary Internet Files\Content.IE5\HXR0H5N2\karate5656[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2362200"/>
            <a:ext cx="4191000" cy="4227603"/>
          </a:xfrm>
          <a:prstGeom prst="rect">
            <a:avLst/>
          </a:prstGeom>
          <a:noFill/>
          <a:extLst>
            <a:ext uri="{909E8E84-426E-40DD-AFC4-6F175D3DCCD1}">
              <a14:hiddenFill xmlns:a14="http://schemas.microsoft.com/office/drawing/2010/main">
                <a:solidFill>
                  <a:srgbClr val="FFFFFF"/>
                </a:solidFill>
              </a14:hiddenFill>
            </a:ext>
          </a:extLst>
        </p:spPr>
      </p:pic>
      <p:sp>
        <p:nvSpPr>
          <p:cNvPr id="9" name="Isosceles Triangle 8"/>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0335304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438"/>
            <a:ext cx="8229600" cy="868362"/>
          </a:xfrm>
          <a:noFill/>
        </p:spPr>
        <p:txBody>
          <a:bodyPr>
            <a:normAutofit/>
          </a:bodyPr>
          <a:lstStyle/>
          <a:p>
            <a:r>
              <a:rPr lang="en-US" dirty="0"/>
              <a:t>Clothing</a:t>
            </a:r>
          </a:p>
        </p:txBody>
      </p:sp>
      <p:sp>
        <p:nvSpPr>
          <p:cNvPr id="5" name="TextBox 4"/>
          <p:cNvSpPr txBox="1"/>
          <p:nvPr/>
        </p:nvSpPr>
        <p:spPr>
          <a:xfrm>
            <a:off x="381000" y="990600"/>
            <a:ext cx="4953000" cy="954107"/>
          </a:xfrm>
          <a:prstGeom prst="rect">
            <a:avLst/>
          </a:prstGeom>
          <a:noFill/>
        </p:spPr>
        <p:txBody>
          <a:bodyPr wrap="square" rtlCol="0">
            <a:spAutoFit/>
          </a:bodyPr>
          <a:lstStyle/>
          <a:p>
            <a:r>
              <a:rPr lang="en-US" dirty="0">
                <a:solidFill>
                  <a:schemeClr val="bg1"/>
                </a:solidFill>
                <a:latin typeface="Arial" pitchFamily="34" charset="0"/>
                <a:cs typeface="Arial" pitchFamily="34" charset="0"/>
              </a:rPr>
              <a:t> </a:t>
            </a: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Wear proper protective equipment  to match the task!</a:t>
            </a:r>
          </a:p>
        </p:txBody>
      </p:sp>
      <p:pic>
        <p:nvPicPr>
          <p:cNvPr id="717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l="12513" t="12501" r="6152" b="6245"/>
          <a:stretch>
            <a:fillRect/>
          </a:stretch>
        </p:blipFill>
        <p:spPr bwMode="auto">
          <a:xfrm>
            <a:off x="457200" y="1981200"/>
            <a:ext cx="4775200" cy="3581400"/>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2610" y="4071161"/>
            <a:ext cx="1950154" cy="2062898"/>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990600" y="4191000"/>
            <a:ext cx="6553200" cy="923330"/>
          </a:xfrm>
          <a:prstGeom prst="rect">
            <a:avLst/>
          </a:prstGeom>
          <a:solidFill>
            <a:srgbClr val="FFFF00"/>
          </a:solidFill>
          <a:ln>
            <a:solidFill>
              <a:schemeClr val="tx1"/>
            </a:solidFill>
          </a:ln>
        </p:spPr>
        <p:txBody>
          <a:bodyPr wrap="square" rtlCol="0">
            <a:spAutoFit/>
          </a:bodyPr>
          <a:lstStyle/>
          <a:p>
            <a:pPr algn="ctr"/>
            <a:r>
              <a:rPr lang="en-US" dirty="0"/>
              <a:t>Note to presenters:  insert your guidelines for personal safety equipment and clothing here.  Delete this yellow box before making presentation.</a:t>
            </a:r>
            <a:endParaRPr lang="en-US" dirty="0">
              <a:latin typeface="Arial" pitchFamily="34" charset="0"/>
              <a:cs typeface="Arial" pitchFamily="34" charset="0"/>
            </a:endParaRPr>
          </a:p>
        </p:txBody>
      </p:sp>
      <p:sp>
        <p:nvSpPr>
          <p:cNvPr id="3" name="Rectangle 2"/>
          <p:cNvSpPr/>
          <p:nvPr/>
        </p:nvSpPr>
        <p:spPr>
          <a:xfrm>
            <a:off x="507410" y="5486400"/>
            <a:ext cx="4597990" cy="830997"/>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800" b="1" cap="none" spc="0" baseline="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Be Seen, Be </a:t>
            </a:r>
            <a:r>
              <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S</a:t>
            </a:r>
            <a:r>
              <a:rPr lang="en-US" sz="4800" b="1" cap="none" spc="0" baseline="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afe!</a:t>
            </a:r>
            <a:endParaRPr lang="en-US" sz="4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2" name="Isosceles Triangle 11"/>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5-Point Star 12"/>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Oval 13"/>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5" name="Picture 14"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
        <p:nvSpPr>
          <p:cNvPr id="16" name="TextBox 15"/>
          <p:cNvSpPr txBox="1"/>
          <p:nvPr/>
        </p:nvSpPr>
        <p:spPr>
          <a:xfrm>
            <a:off x="5486400" y="1752600"/>
            <a:ext cx="3200400" cy="2523768"/>
          </a:xfrm>
          <a:prstGeom prst="rect">
            <a:avLst/>
          </a:prstGeom>
          <a:noFill/>
        </p:spPr>
        <p:txBody>
          <a:bodyPr wrap="square" rtlCol="0">
            <a:spAutoFit/>
          </a:bodyPr>
          <a:lstStyle/>
          <a:p>
            <a:r>
              <a:rPr lang="en-US" dirty="0">
                <a:solidFill>
                  <a:schemeClr val="bg1"/>
                </a:solidFill>
                <a:latin typeface="Arial" pitchFamily="34" charset="0"/>
                <a:cs typeface="Arial" pitchFamily="34" charset="0"/>
              </a:rPr>
              <a:t> </a:t>
            </a: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Steel toe boots, high visibility clothes, ear protection, eye protection, gloves.</a:t>
            </a:r>
          </a:p>
          <a:p>
            <a:endParaRPr lang="en-US" dirty="0"/>
          </a:p>
        </p:txBody>
      </p:sp>
    </p:spTree>
    <p:extLst>
      <p:ext uri="{BB962C8B-B14F-4D97-AF65-F5344CB8AC3E}">
        <p14:creationId xmlns:p14="http://schemas.microsoft.com/office/powerpoint/2010/main" val="19443182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1143000"/>
          </a:xfrm>
        </p:spPr>
        <p:txBody>
          <a:bodyPr/>
          <a:lstStyle/>
          <a:p>
            <a:r>
              <a:rPr lang="en-US" dirty="0"/>
              <a:t>Test Question </a:t>
            </a:r>
          </a:p>
        </p:txBody>
      </p:sp>
      <p:sp>
        <p:nvSpPr>
          <p:cNvPr id="3" name="Text Placeholder 2"/>
          <p:cNvSpPr>
            <a:spLocks noGrp="1"/>
          </p:cNvSpPr>
          <p:nvPr>
            <p:ph type="body" sz="half" idx="1"/>
          </p:nvPr>
        </p:nvSpPr>
        <p:spPr>
          <a:xfrm>
            <a:off x="533400" y="1066800"/>
            <a:ext cx="8001000" cy="5181600"/>
          </a:xfrm>
        </p:spPr>
        <p:txBody>
          <a:bodyPr>
            <a:normAutofit/>
          </a:bodyPr>
          <a:lstStyle/>
          <a:p>
            <a:pPr marL="742950" indent="-742950">
              <a:buNone/>
            </a:pPr>
            <a:r>
              <a:rPr lang="en-US" sz="4000" dirty="0"/>
              <a:t>What is the advantage of high visibility clothing?</a:t>
            </a:r>
          </a:p>
          <a:p>
            <a:pPr marL="742950" indent="-742950">
              <a:buFont typeface="+mj-lt"/>
              <a:buAutoNum type="alphaUcPeriod"/>
            </a:pPr>
            <a:endParaRPr lang="en-US" sz="4000" dirty="0"/>
          </a:p>
          <a:p>
            <a:pPr marL="742950" indent="-742950">
              <a:buFont typeface="+mj-lt"/>
              <a:buAutoNum type="alphaUcPeriod"/>
            </a:pPr>
            <a:r>
              <a:rPr lang="en-US" sz="4000" dirty="0"/>
              <a:t>You can see each other and the public can see you.</a:t>
            </a:r>
          </a:p>
          <a:p>
            <a:pPr marL="742950" indent="-742950">
              <a:buFont typeface="+mj-lt"/>
              <a:buAutoNum type="alphaUcPeriod"/>
            </a:pPr>
            <a:endParaRPr lang="en-US" sz="4000" dirty="0"/>
          </a:p>
          <a:p>
            <a:pPr marL="742950" indent="-742950">
              <a:buFont typeface="+mj-lt"/>
              <a:buAutoNum type="alphaUcPeriod"/>
            </a:pPr>
            <a:r>
              <a:rPr lang="en-US" sz="4000" dirty="0"/>
              <a:t>Keeps you warm.</a:t>
            </a:r>
          </a:p>
          <a:p>
            <a:pPr marL="742950" indent="-742950">
              <a:buFont typeface="+mj-lt"/>
              <a:buAutoNum type="alphaUcPeriod"/>
            </a:pPr>
            <a:endParaRPr lang="en-US" sz="4000" dirty="0"/>
          </a:p>
          <a:p>
            <a:pPr marL="742950" indent="-742950">
              <a:buFont typeface="+mj-lt"/>
              <a:buAutoNum type="alphaUcPeriod"/>
            </a:pPr>
            <a:r>
              <a:rPr lang="en-US" sz="4000" dirty="0"/>
              <a:t>Can also be used for fishing and hunting.</a:t>
            </a:r>
          </a:p>
          <a:p>
            <a:pPr marL="742950" indent="-742950">
              <a:buFont typeface="+mj-lt"/>
              <a:buAutoNum type="alphaUcPeriod"/>
            </a:pPr>
            <a:endParaRPr lang="en-US" sz="4000" dirty="0"/>
          </a:p>
          <a:p>
            <a:pPr marL="742950" indent="-742950">
              <a:buFont typeface="+mj-lt"/>
              <a:buAutoNum type="alphaUcPeriod"/>
            </a:pPr>
            <a:r>
              <a:rPr lang="en-US" sz="4000" dirty="0"/>
              <a:t>Costs less than other clothing.</a:t>
            </a: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1143000"/>
          </a:xfrm>
        </p:spPr>
        <p:txBody>
          <a:bodyPr/>
          <a:lstStyle/>
          <a:p>
            <a:r>
              <a:rPr lang="en-US" dirty="0"/>
              <a:t>Test Question </a:t>
            </a:r>
          </a:p>
        </p:txBody>
      </p:sp>
      <p:sp>
        <p:nvSpPr>
          <p:cNvPr id="3" name="Text Placeholder 2"/>
          <p:cNvSpPr>
            <a:spLocks noGrp="1"/>
          </p:cNvSpPr>
          <p:nvPr>
            <p:ph type="body" sz="half" idx="1"/>
          </p:nvPr>
        </p:nvSpPr>
        <p:spPr>
          <a:xfrm>
            <a:off x="533400" y="1066800"/>
            <a:ext cx="8001000" cy="5181600"/>
          </a:xfrm>
        </p:spPr>
        <p:txBody>
          <a:bodyPr>
            <a:normAutofit/>
          </a:bodyPr>
          <a:lstStyle/>
          <a:p>
            <a:pPr marL="742950" indent="-742950">
              <a:buNone/>
            </a:pPr>
            <a:r>
              <a:rPr lang="en-US" sz="4000" dirty="0"/>
              <a:t>What is the advantage of high visibility clothing?</a:t>
            </a:r>
          </a:p>
          <a:p>
            <a:pPr marL="742950" indent="-742950">
              <a:buFont typeface="+mj-lt"/>
              <a:buAutoNum type="alphaUcPeriod"/>
            </a:pPr>
            <a:endParaRPr lang="en-US" sz="4000" dirty="0">
              <a:solidFill>
                <a:srgbClr val="FFFF00"/>
              </a:solidFill>
            </a:endParaRPr>
          </a:p>
          <a:p>
            <a:pPr marL="742950" indent="-742950">
              <a:buFont typeface="+mj-lt"/>
              <a:buAutoNum type="alphaUcPeriod"/>
            </a:pPr>
            <a:r>
              <a:rPr lang="en-US" sz="4000" dirty="0">
                <a:solidFill>
                  <a:srgbClr val="FFFF00"/>
                </a:solidFill>
              </a:rPr>
              <a:t>You can see each other and the public can see you.</a:t>
            </a:r>
          </a:p>
          <a:p>
            <a:pPr marL="742950" indent="-742950">
              <a:buFont typeface="+mj-lt"/>
              <a:buAutoNum type="alphaUcPeriod"/>
            </a:pPr>
            <a:endParaRPr lang="en-US" sz="4000" dirty="0">
              <a:solidFill>
                <a:schemeClr val="accent1">
                  <a:lumMod val="75000"/>
                </a:schemeClr>
              </a:solidFill>
            </a:endParaRPr>
          </a:p>
          <a:p>
            <a:pPr marL="742950" indent="-742950">
              <a:buFont typeface="+mj-lt"/>
              <a:buAutoNum type="alphaUcPeriod"/>
            </a:pPr>
            <a:r>
              <a:rPr lang="en-US" sz="4000" dirty="0">
                <a:solidFill>
                  <a:schemeClr val="accent1">
                    <a:lumMod val="75000"/>
                  </a:schemeClr>
                </a:solidFill>
              </a:rPr>
              <a:t>Keeps you warm.</a:t>
            </a:r>
          </a:p>
          <a:p>
            <a:pPr marL="742950" indent="-742950">
              <a:buFont typeface="+mj-lt"/>
              <a:buAutoNum type="alphaUcPeriod"/>
            </a:pPr>
            <a:endParaRPr lang="en-US" sz="4000" dirty="0">
              <a:solidFill>
                <a:schemeClr val="accent1">
                  <a:lumMod val="75000"/>
                </a:schemeClr>
              </a:solidFill>
            </a:endParaRPr>
          </a:p>
          <a:p>
            <a:pPr marL="742950" indent="-742950">
              <a:buFont typeface="+mj-lt"/>
              <a:buAutoNum type="alphaUcPeriod"/>
            </a:pPr>
            <a:r>
              <a:rPr lang="en-US" sz="4000" dirty="0">
                <a:solidFill>
                  <a:schemeClr val="accent1">
                    <a:lumMod val="75000"/>
                  </a:schemeClr>
                </a:solidFill>
              </a:rPr>
              <a:t>Can also be used for fishing and hunting.</a:t>
            </a:r>
          </a:p>
          <a:p>
            <a:pPr marL="742950" indent="-742950">
              <a:buFont typeface="+mj-lt"/>
              <a:buAutoNum type="alphaUcPeriod"/>
            </a:pPr>
            <a:endParaRPr lang="en-US" sz="4000" dirty="0">
              <a:solidFill>
                <a:schemeClr val="accent1">
                  <a:lumMod val="75000"/>
                </a:schemeClr>
              </a:solidFill>
            </a:endParaRPr>
          </a:p>
          <a:p>
            <a:pPr marL="742950" indent="-742950">
              <a:buFont typeface="+mj-lt"/>
              <a:buAutoNum type="alphaUcPeriod"/>
            </a:pPr>
            <a:r>
              <a:rPr lang="en-US" sz="4000" dirty="0">
                <a:solidFill>
                  <a:schemeClr val="accent1">
                    <a:lumMod val="75000"/>
                  </a:schemeClr>
                </a:solidFill>
              </a:rPr>
              <a:t>Costs less than other clothing.</a:t>
            </a: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4" name="Picture 10" descr="C:\pictures\Pictures\salt\equipment\auger\Spot 28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981200"/>
            <a:ext cx="5562600" cy="41723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101600"/>
            <a:ext cx="8229600" cy="889000"/>
          </a:xfrm>
          <a:noFill/>
        </p:spPr>
        <p:txBody>
          <a:bodyPr>
            <a:noAutofit/>
          </a:bodyPr>
          <a:lstStyle/>
          <a:p>
            <a:pPr>
              <a:lnSpc>
                <a:spcPts val="3300"/>
              </a:lnSpc>
            </a:pPr>
            <a:r>
              <a:rPr lang="en-US" dirty="0"/>
              <a:t>USE EXTREME CAUTION WHEN </a:t>
            </a:r>
            <a:br>
              <a:rPr lang="en-US" dirty="0"/>
            </a:br>
            <a:r>
              <a:rPr lang="en-US" dirty="0"/>
              <a:t>WORKING AROUND EQUIPMENT</a:t>
            </a:r>
          </a:p>
        </p:txBody>
      </p:sp>
      <p:sp>
        <p:nvSpPr>
          <p:cNvPr id="5" name="TextBox 4"/>
          <p:cNvSpPr txBox="1"/>
          <p:nvPr/>
        </p:nvSpPr>
        <p:spPr>
          <a:xfrm>
            <a:off x="0" y="990600"/>
            <a:ext cx="8305800" cy="954107"/>
          </a:xfrm>
          <a:prstGeom prst="rect">
            <a:avLst/>
          </a:prstGeom>
          <a:noFill/>
        </p:spPr>
        <p:txBody>
          <a:bodyPr wrap="square" rtlCol="0">
            <a:spAutoFit/>
          </a:bodyPr>
          <a:lstStyle/>
          <a:p>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Wearing loose clothing and jewelry is discouraged when working around moving parts.</a:t>
            </a:r>
            <a:r>
              <a:rPr lang="en-US" sz="2400" dirty="0">
                <a:solidFill>
                  <a:schemeClr val="bg1"/>
                </a:solidFill>
                <a:effectLst>
                  <a:outerShdw blurRad="38100" dist="38100" dir="2700000" algn="tl">
                    <a:srgbClr val="000000">
                      <a:alpha val="43137"/>
                    </a:srgbClr>
                  </a:outerShdw>
                </a:effectLst>
                <a:latin typeface="Arial" pitchFamily="34" charset="0"/>
                <a:cs typeface="Arial" pitchFamily="34" charset="0"/>
              </a:rPr>
              <a:t> </a:t>
            </a:r>
          </a:p>
        </p:txBody>
      </p:sp>
      <p:pic>
        <p:nvPicPr>
          <p:cNvPr id="11270" name="Picture 6" descr="C:\Users\Roman\AppData\Local\Microsoft\Windows\Temporary Internet Files\Content.IE5\YM6UKUKP\baggy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2590800"/>
            <a:ext cx="2286000" cy="2372032"/>
          </a:xfrm>
          <a:prstGeom prst="rect">
            <a:avLst/>
          </a:prstGeom>
          <a:noFill/>
          <a:extLst>
            <a:ext uri="{909E8E84-426E-40DD-AFC4-6F175D3DCCD1}">
              <a14:hiddenFill xmlns:a14="http://schemas.microsoft.com/office/drawing/2010/main">
                <a:solidFill>
                  <a:srgbClr val="FFFFFF"/>
                </a:solidFill>
              </a14:hiddenFill>
            </a:ext>
          </a:extLst>
        </p:spPr>
      </p:pic>
      <p:sp>
        <p:nvSpPr>
          <p:cNvPr id="4" name="&quot;No&quot; Symbol 3"/>
          <p:cNvSpPr/>
          <p:nvPr/>
        </p:nvSpPr>
        <p:spPr>
          <a:xfrm>
            <a:off x="6172200" y="2438400"/>
            <a:ext cx="2819400" cy="2590800"/>
          </a:xfrm>
          <a:prstGeom prst="noSmoking">
            <a:avLst>
              <a:gd name="adj" fmla="val 3764"/>
            </a:avLst>
          </a:prstGeom>
          <a:solidFill>
            <a:srgbClr val="FF0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3" descr="IMG_3800"/>
          <p:cNvPicPr>
            <a:picLocks noChangeAspect="1" noChangeArrowheads="1"/>
          </p:cNvPicPr>
          <p:nvPr/>
        </p:nvPicPr>
        <p:blipFill rotWithShape="1">
          <a:blip r:embed="rId5" cstate="print"/>
          <a:srcRect l="17826" r="13432" b="6748"/>
          <a:stretch/>
        </p:blipFill>
        <p:spPr bwMode="auto">
          <a:xfrm>
            <a:off x="3886200" y="2209800"/>
            <a:ext cx="1936694" cy="1752600"/>
          </a:xfrm>
          <a:prstGeom prst="rect">
            <a:avLst/>
          </a:prstGeom>
          <a:noFill/>
          <a:ln w="9525">
            <a:solidFill>
              <a:srgbClr val="FF0000"/>
            </a:solidFill>
            <a:miter lim="800000"/>
            <a:headEnd/>
            <a:tailEnd/>
          </a:ln>
        </p:spPr>
      </p:pic>
      <p:sp>
        <p:nvSpPr>
          <p:cNvPr id="13" name="Isosceles Triangle 12"/>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5-Point Star 13"/>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Oval 14"/>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6" name="Picture 15"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
        <p:nvSpPr>
          <p:cNvPr id="17" name="TextBox 16"/>
          <p:cNvSpPr txBox="1"/>
          <p:nvPr/>
        </p:nvSpPr>
        <p:spPr>
          <a:xfrm>
            <a:off x="1066800" y="5257800"/>
            <a:ext cx="3200400" cy="1200329"/>
          </a:xfrm>
          <a:prstGeom prst="rect">
            <a:avLst/>
          </a:prstGeom>
          <a:solidFill>
            <a:srgbClr val="FFC000"/>
          </a:solidFill>
          <a:ln>
            <a:solidFill>
              <a:schemeClr val="tx1"/>
            </a:solidFill>
          </a:ln>
        </p:spPr>
        <p:txBody>
          <a:bodyPr wrap="square" rtlCol="0">
            <a:spAutoFit/>
          </a:bodyPr>
          <a:lstStyle/>
          <a:p>
            <a:pPr algn="ctr"/>
            <a:r>
              <a:rPr lang="en-US" dirty="0"/>
              <a:t> </a:t>
            </a:r>
            <a:r>
              <a:rPr lang="en-US" sz="2400" dirty="0">
                <a:latin typeface="Arial" pitchFamily="34" charset="0"/>
                <a:cs typeface="Arial" pitchFamily="34" charset="0"/>
              </a:rPr>
              <a:t>Don’t use your foot or hand to unclog auger or spinner.</a:t>
            </a:r>
            <a:endParaRPr lang="en-US" dirty="0"/>
          </a:p>
        </p:txBody>
      </p:sp>
    </p:spTree>
    <p:extLst>
      <p:ext uri="{BB962C8B-B14F-4D97-AF65-F5344CB8AC3E}">
        <p14:creationId xmlns:p14="http://schemas.microsoft.com/office/powerpoint/2010/main" val="12129476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1143000"/>
          </a:xfrm>
        </p:spPr>
        <p:txBody>
          <a:bodyPr/>
          <a:lstStyle/>
          <a:p>
            <a:r>
              <a:rPr lang="en-US" dirty="0"/>
              <a:t>Test Question </a:t>
            </a:r>
          </a:p>
        </p:txBody>
      </p:sp>
      <p:sp>
        <p:nvSpPr>
          <p:cNvPr id="3" name="Text Placeholder 2"/>
          <p:cNvSpPr>
            <a:spLocks noGrp="1"/>
          </p:cNvSpPr>
          <p:nvPr>
            <p:ph type="body" sz="half" idx="1"/>
          </p:nvPr>
        </p:nvSpPr>
        <p:spPr>
          <a:xfrm>
            <a:off x="533400" y="1066800"/>
            <a:ext cx="8001000" cy="4114800"/>
          </a:xfrm>
        </p:spPr>
        <p:txBody>
          <a:bodyPr>
            <a:normAutofit/>
          </a:bodyPr>
          <a:lstStyle/>
          <a:p>
            <a:pPr>
              <a:buNone/>
            </a:pPr>
            <a:r>
              <a:rPr lang="en-US" sz="3600" dirty="0"/>
              <a:t>Are loose fitting clothes a hazard when working around equipment?</a:t>
            </a:r>
          </a:p>
          <a:p>
            <a:pPr marL="742950" indent="-742950">
              <a:buFont typeface="+mj-lt"/>
              <a:buAutoNum type="alphaUcPeriod"/>
            </a:pPr>
            <a:endParaRPr lang="en-US" sz="3600" dirty="0"/>
          </a:p>
          <a:p>
            <a:pPr marL="742950" indent="-742950">
              <a:buFont typeface="+mj-lt"/>
              <a:buAutoNum type="alphaUcPeriod"/>
            </a:pPr>
            <a:r>
              <a:rPr lang="en-US" sz="3600" dirty="0"/>
              <a:t>Yes</a:t>
            </a:r>
          </a:p>
          <a:p>
            <a:pPr marL="742950" indent="-742950">
              <a:buFont typeface="+mj-lt"/>
              <a:buAutoNum type="alphaUcPeriod"/>
            </a:pPr>
            <a:endParaRPr lang="en-US" sz="3600" dirty="0"/>
          </a:p>
          <a:p>
            <a:pPr marL="742950" indent="-742950">
              <a:buFont typeface="+mj-lt"/>
              <a:buAutoNum type="alphaUcPeriod"/>
            </a:pPr>
            <a:r>
              <a:rPr lang="en-US" sz="3600" dirty="0"/>
              <a:t>No</a:t>
            </a:r>
            <a:endParaRPr lang="en-US" sz="4000"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1143000"/>
          </a:xfrm>
        </p:spPr>
        <p:txBody>
          <a:bodyPr/>
          <a:lstStyle/>
          <a:p>
            <a:r>
              <a:rPr lang="en-US" dirty="0"/>
              <a:t>Test Question </a:t>
            </a:r>
          </a:p>
        </p:txBody>
      </p:sp>
      <p:sp>
        <p:nvSpPr>
          <p:cNvPr id="3" name="Text Placeholder 2"/>
          <p:cNvSpPr>
            <a:spLocks noGrp="1"/>
          </p:cNvSpPr>
          <p:nvPr>
            <p:ph type="body" sz="half" idx="1"/>
          </p:nvPr>
        </p:nvSpPr>
        <p:spPr>
          <a:xfrm>
            <a:off x="533400" y="1066800"/>
            <a:ext cx="8001000" cy="4114800"/>
          </a:xfrm>
        </p:spPr>
        <p:txBody>
          <a:bodyPr>
            <a:normAutofit/>
          </a:bodyPr>
          <a:lstStyle/>
          <a:p>
            <a:pPr>
              <a:buNone/>
            </a:pPr>
            <a:r>
              <a:rPr lang="en-US" sz="3600" dirty="0"/>
              <a:t>Are loose fitting clothes a hazard when working around equipment?</a:t>
            </a:r>
            <a:endParaRPr lang="en-US" sz="3600" dirty="0">
              <a:solidFill>
                <a:srgbClr val="FFFF00"/>
              </a:solidFill>
            </a:endParaRPr>
          </a:p>
          <a:p>
            <a:pPr marL="742950" indent="-742950">
              <a:buFont typeface="+mj-lt"/>
              <a:buAutoNum type="alphaUcPeriod"/>
            </a:pPr>
            <a:endParaRPr lang="en-US" sz="3600" dirty="0">
              <a:solidFill>
                <a:srgbClr val="FFFF00"/>
              </a:solidFill>
            </a:endParaRPr>
          </a:p>
          <a:p>
            <a:pPr marL="742950" indent="-742950">
              <a:buFont typeface="+mj-lt"/>
              <a:buAutoNum type="alphaUcPeriod"/>
            </a:pPr>
            <a:r>
              <a:rPr lang="en-US" sz="3600" dirty="0">
                <a:solidFill>
                  <a:srgbClr val="FFFF00"/>
                </a:solidFill>
              </a:rPr>
              <a:t>Yes</a:t>
            </a:r>
          </a:p>
          <a:p>
            <a:pPr marL="742950" indent="-742950">
              <a:buFont typeface="+mj-lt"/>
              <a:buAutoNum type="alphaUcPeriod"/>
            </a:pPr>
            <a:endParaRPr lang="en-US" sz="3600" dirty="0">
              <a:solidFill>
                <a:schemeClr val="accent1">
                  <a:lumMod val="75000"/>
                </a:schemeClr>
              </a:solidFill>
            </a:endParaRPr>
          </a:p>
          <a:p>
            <a:pPr marL="742950" indent="-742950">
              <a:buFont typeface="+mj-lt"/>
              <a:buAutoNum type="alphaUcPeriod"/>
            </a:pPr>
            <a:r>
              <a:rPr lang="en-US" sz="3600" dirty="0">
                <a:solidFill>
                  <a:schemeClr val="accent1">
                    <a:lumMod val="75000"/>
                  </a:schemeClr>
                </a:solidFill>
              </a:rPr>
              <a:t>No</a:t>
            </a:r>
            <a:endParaRPr lang="en-US" sz="4000" dirty="0">
              <a:solidFill>
                <a:schemeClr val="accent1">
                  <a:lumMod val="75000"/>
                </a:schemeClr>
              </a:solidFill>
            </a:endParaRP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066800"/>
            <a:ext cx="7467600" cy="1752600"/>
          </a:xfrm>
          <a:solidFill>
            <a:srgbClr val="FFC000"/>
          </a:solidFill>
          <a:ln>
            <a:solidFill>
              <a:schemeClr val="tx1"/>
            </a:solidFill>
          </a:ln>
        </p:spPr>
        <p:txBody>
          <a:bodyPr>
            <a:noAutofit/>
          </a:bodyPr>
          <a:lstStyle/>
          <a:p>
            <a:pPr marL="0" indent="0">
              <a:buNone/>
            </a:pPr>
            <a:r>
              <a:rPr lang="en-US" dirty="0">
                <a:solidFill>
                  <a:schemeClr val="tx1"/>
                </a:solidFill>
                <a:latin typeface="Arial" pitchFamily="34" charset="0"/>
                <a:cs typeface="Arial" pitchFamily="34" charset="0"/>
              </a:rPr>
              <a:t>Tips from experienced operators:  Although there are many tips for how to stay alert, it will require you to come up with a system that works best for you.  Each operator is different.</a:t>
            </a:r>
          </a:p>
        </p:txBody>
      </p:sp>
      <p:sp>
        <p:nvSpPr>
          <p:cNvPr id="5" name="Title 4"/>
          <p:cNvSpPr>
            <a:spLocks noGrp="1"/>
          </p:cNvSpPr>
          <p:nvPr>
            <p:ph type="title"/>
          </p:nvPr>
        </p:nvSpPr>
        <p:spPr>
          <a:xfrm>
            <a:off x="457200" y="152400"/>
            <a:ext cx="8229600" cy="944562"/>
          </a:xfrm>
          <a:noFill/>
        </p:spPr>
        <p:txBody>
          <a:bodyPr/>
          <a:lstStyle/>
          <a:p>
            <a:r>
              <a:rPr lang="en-US" dirty="0"/>
              <a:t>Stay Alert</a:t>
            </a:r>
          </a:p>
        </p:txBody>
      </p:sp>
      <p:pic>
        <p:nvPicPr>
          <p:cNvPr id="6" name="Picture 2" descr="C:\Users\Roman\AppData\Local\Microsoft\Windows\Temporary Internet Files\Content.IE5\QMX30JD2\MC90029736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9290" y="2970428"/>
            <a:ext cx="910743" cy="915772"/>
          </a:xfrm>
          <a:prstGeom prst="rect">
            <a:avLst/>
          </a:prstGeom>
          <a:solidFill>
            <a:srgbClr val="FFC000"/>
          </a:solidFill>
          <a:ln>
            <a:solidFill>
              <a:schemeClr val="tx1"/>
            </a:solidFill>
          </a:ln>
          <a:extLst/>
        </p:spPr>
      </p:pic>
      <p:sp>
        <p:nvSpPr>
          <p:cNvPr id="2" name="TextBox 1"/>
          <p:cNvSpPr txBox="1"/>
          <p:nvPr/>
        </p:nvSpPr>
        <p:spPr>
          <a:xfrm>
            <a:off x="533400" y="2819400"/>
            <a:ext cx="7162800" cy="3847207"/>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Arial" pitchFamily="34" charset="0"/>
                <a:cs typeface="Arial" pitchFamily="34" charset="0"/>
              </a:rPr>
              <a:t>Come in rested for your shift.</a:t>
            </a:r>
          </a:p>
          <a:p>
            <a:r>
              <a:rPr lang="en-US" b="1" dirty="0">
                <a:solidFill>
                  <a:schemeClr val="bg1"/>
                </a:solidFill>
                <a:effectLst>
                  <a:outerShdw blurRad="38100" dist="38100" dir="2700000" algn="tl">
                    <a:srgbClr val="000000">
                      <a:alpha val="43137"/>
                    </a:srgbClr>
                  </a:outerShdw>
                </a:effectLst>
                <a:latin typeface="Arial" pitchFamily="34" charset="0"/>
                <a:cs typeface="Arial" pitchFamily="34" charset="0"/>
              </a:rPr>
              <a:t>While plowing: </a:t>
            </a:r>
          </a:p>
          <a:p>
            <a:pPr marL="285750" indent="-285750">
              <a:buFont typeface="Arial" pitchFamily="34" charset="0"/>
              <a:buChar char="•"/>
            </a:pP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Stay hydrated – drink water.</a:t>
            </a:r>
          </a:p>
          <a:p>
            <a:pPr marL="285750" indent="-285750">
              <a:buFont typeface="Arial" pitchFamily="34" charset="0"/>
              <a:buChar char="•"/>
            </a:pP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Eat healthy snacks – keep even energy level.</a:t>
            </a:r>
          </a:p>
          <a:p>
            <a:pPr marL="285750" indent="-285750">
              <a:buFont typeface="Arial" pitchFamily="34" charset="0"/>
              <a:buChar char="•"/>
            </a:pP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Avoid the ups and downs of high sugar or high caffeine drinks/foods.</a:t>
            </a:r>
          </a:p>
          <a:p>
            <a:pPr marL="285750" indent="-285750">
              <a:buFont typeface="Arial" pitchFamily="34" charset="0"/>
              <a:buChar char="•"/>
            </a:pP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Open the window.</a:t>
            </a:r>
          </a:p>
          <a:p>
            <a:pPr marL="285750" indent="-285750">
              <a:buFont typeface="Arial" pitchFamily="34" charset="0"/>
              <a:buChar char="•"/>
            </a:pP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Keep a cool cab.</a:t>
            </a:r>
          </a:p>
          <a:p>
            <a:pPr marL="285750" indent="-285750">
              <a:buFont typeface="Arial" pitchFamily="34" charset="0"/>
              <a:buChar char="•"/>
            </a:pP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Get out and walk  around when re-fueling, re-filling.</a:t>
            </a:r>
          </a:p>
          <a:p>
            <a:pPr marL="285750" indent="-285750">
              <a:buFont typeface="Arial" pitchFamily="34" charset="0"/>
              <a:buChar char="•"/>
            </a:pP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Sing/talk out loud.</a:t>
            </a:r>
          </a:p>
          <a:p>
            <a:pPr marL="285750" indent="-285750">
              <a:buFont typeface="Arial" pitchFamily="34" charset="0"/>
              <a:buChar char="•"/>
            </a:pP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Move during your breaks, don’t just sit.</a:t>
            </a:r>
          </a:p>
          <a:p>
            <a:pPr marL="285750" indent="-285750">
              <a:buFont typeface="Arial" pitchFamily="34" charset="0"/>
              <a:buChar char="•"/>
            </a:pP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Communicate with supervisor if longer breaks are needed. </a:t>
            </a:r>
          </a:p>
          <a:p>
            <a:pPr marL="285750" indent="-285750">
              <a:buFont typeface="Arial" pitchFamily="34" charset="0"/>
              <a:buChar char="•"/>
            </a:pP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Other suggestions?</a:t>
            </a:r>
          </a:p>
        </p:txBody>
      </p:sp>
      <p:sp>
        <p:nvSpPr>
          <p:cNvPr id="12" name="Isosceles Triangle 11"/>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5-Point Star 1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Oval 16"/>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8" name="Picture 1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85944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1143000"/>
          </a:xfrm>
        </p:spPr>
        <p:txBody>
          <a:bodyPr/>
          <a:lstStyle/>
          <a:p>
            <a:r>
              <a:rPr lang="en-US" dirty="0"/>
              <a:t>Test Question </a:t>
            </a:r>
          </a:p>
        </p:txBody>
      </p:sp>
      <p:sp>
        <p:nvSpPr>
          <p:cNvPr id="3" name="Text Placeholder 2"/>
          <p:cNvSpPr>
            <a:spLocks noGrp="1"/>
          </p:cNvSpPr>
          <p:nvPr>
            <p:ph type="body" sz="half" idx="1"/>
          </p:nvPr>
        </p:nvSpPr>
        <p:spPr>
          <a:xfrm>
            <a:off x="533400" y="1066800"/>
            <a:ext cx="8001000" cy="5181600"/>
          </a:xfrm>
        </p:spPr>
        <p:txBody>
          <a:bodyPr>
            <a:noAutofit/>
          </a:bodyPr>
          <a:lstStyle/>
          <a:p>
            <a:pPr>
              <a:buNone/>
            </a:pPr>
            <a:r>
              <a:rPr lang="en-US" sz="3200" dirty="0"/>
              <a:t>Which of these strategies would be most likely help you stay alert while plowing?</a:t>
            </a:r>
          </a:p>
          <a:p>
            <a:pPr>
              <a:buNone/>
            </a:pPr>
            <a:endParaRPr lang="en-US" sz="3200" dirty="0"/>
          </a:p>
          <a:p>
            <a:pPr marL="742950" indent="-742950">
              <a:buFont typeface="+mj-lt"/>
              <a:buAutoNum type="alphaUcPeriod"/>
            </a:pPr>
            <a:r>
              <a:rPr lang="en-US" sz="3200" dirty="0"/>
              <a:t>In the fall, practice staying awake all night.</a:t>
            </a:r>
          </a:p>
          <a:p>
            <a:pPr marL="742950" indent="-742950">
              <a:buFont typeface="+mj-lt"/>
              <a:buAutoNum type="alphaUcPeriod"/>
            </a:pPr>
            <a:endParaRPr lang="en-US" sz="3200" dirty="0"/>
          </a:p>
          <a:p>
            <a:pPr marL="742950" indent="-742950">
              <a:buFont typeface="+mj-lt"/>
              <a:buAutoNum type="alphaUcPeriod"/>
            </a:pPr>
            <a:r>
              <a:rPr lang="en-US" sz="3200" dirty="0"/>
              <a:t>Eat sugary foods and drink highly caffeinated beverages.</a:t>
            </a:r>
          </a:p>
          <a:p>
            <a:pPr marL="742950" indent="-742950">
              <a:buFont typeface="+mj-lt"/>
              <a:buAutoNum type="alphaUcPeriod"/>
            </a:pPr>
            <a:endParaRPr lang="en-US" sz="3200" dirty="0"/>
          </a:p>
          <a:p>
            <a:pPr marL="742950" indent="-742950">
              <a:buFont typeface="+mj-lt"/>
              <a:buAutoNum type="alphaUcPeriod"/>
            </a:pPr>
            <a:r>
              <a:rPr lang="en-US" sz="3200" dirty="0"/>
              <a:t>Come to work rested, bring healthy snacks and a water bottle.</a:t>
            </a:r>
          </a:p>
          <a:p>
            <a:pPr marL="742950" indent="-742950">
              <a:buFont typeface="+mj-lt"/>
              <a:buAutoNum type="alphaUcPeriod"/>
            </a:pPr>
            <a:endParaRPr lang="en-US" sz="3200" dirty="0"/>
          </a:p>
          <a:p>
            <a:pPr marL="742950" indent="-742950">
              <a:buFont typeface="+mj-lt"/>
              <a:buAutoNum type="alphaUcPeriod"/>
            </a:pPr>
            <a:r>
              <a:rPr lang="en-US" sz="3200" dirty="0"/>
              <a:t>Put in your ear buds and listen to your favorite music.</a:t>
            </a: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1143000"/>
          </a:xfrm>
        </p:spPr>
        <p:txBody>
          <a:bodyPr/>
          <a:lstStyle/>
          <a:p>
            <a:r>
              <a:rPr lang="en-US" dirty="0"/>
              <a:t>Test Question </a:t>
            </a:r>
          </a:p>
        </p:txBody>
      </p:sp>
      <p:sp>
        <p:nvSpPr>
          <p:cNvPr id="3" name="Text Placeholder 2"/>
          <p:cNvSpPr>
            <a:spLocks noGrp="1"/>
          </p:cNvSpPr>
          <p:nvPr>
            <p:ph type="body" sz="half" idx="1"/>
          </p:nvPr>
        </p:nvSpPr>
        <p:spPr>
          <a:xfrm>
            <a:off x="533400" y="1066800"/>
            <a:ext cx="8001000" cy="5181600"/>
          </a:xfrm>
        </p:spPr>
        <p:txBody>
          <a:bodyPr>
            <a:noAutofit/>
          </a:bodyPr>
          <a:lstStyle/>
          <a:p>
            <a:pPr>
              <a:buNone/>
            </a:pPr>
            <a:r>
              <a:rPr lang="en-US" sz="3200" dirty="0"/>
              <a:t>Which of these strategies would be most likely help you stay alert while plowing?</a:t>
            </a:r>
            <a:endParaRPr lang="en-US" sz="3200" dirty="0">
              <a:solidFill>
                <a:schemeClr val="accent1">
                  <a:lumMod val="75000"/>
                </a:schemeClr>
              </a:solidFill>
            </a:endParaRPr>
          </a:p>
          <a:p>
            <a:pPr>
              <a:buNone/>
            </a:pPr>
            <a:endParaRPr lang="en-US" sz="3200" dirty="0">
              <a:solidFill>
                <a:schemeClr val="accent1">
                  <a:lumMod val="75000"/>
                </a:schemeClr>
              </a:solidFill>
            </a:endParaRPr>
          </a:p>
          <a:p>
            <a:pPr marL="742950" indent="-742950">
              <a:buFont typeface="+mj-lt"/>
              <a:buAutoNum type="alphaUcPeriod"/>
            </a:pPr>
            <a:r>
              <a:rPr lang="en-US" sz="3200" dirty="0">
                <a:solidFill>
                  <a:schemeClr val="accent1">
                    <a:lumMod val="75000"/>
                  </a:schemeClr>
                </a:solidFill>
              </a:rPr>
              <a:t>In the fall, practice staying awake all night.</a:t>
            </a:r>
          </a:p>
          <a:p>
            <a:pPr marL="742950" indent="-742950">
              <a:buFont typeface="+mj-lt"/>
              <a:buAutoNum type="alphaUcPeriod"/>
            </a:pPr>
            <a:endParaRPr lang="en-US" sz="3200" dirty="0">
              <a:solidFill>
                <a:schemeClr val="accent1">
                  <a:lumMod val="75000"/>
                </a:schemeClr>
              </a:solidFill>
            </a:endParaRPr>
          </a:p>
          <a:p>
            <a:pPr marL="742950" indent="-742950">
              <a:buFont typeface="+mj-lt"/>
              <a:buAutoNum type="alphaUcPeriod"/>
            </a:pPr>
            <a:r>
              <a:rPr lang="en-US" sz="3200" dirty="0">
                <a:solidFill>
                  <a:schemeClr val="accent1">
                    <a:lumMod val="75000"/>
                  </a:schemeClr>
                </a:solidFill>
              </a:rPr>
              <a:t>Eat sugary foods and drink highly caffeinated beverages.</a:t>
            </a:r>
            <a:endParaRPr lang="en-US" sz="3200" dirty="0">
              <a:solidFill>
                <a:srgbClr val="FFFF00"/>
              </a:solidFill>
            </a:endParaRPr>
          </a:p>
          <a:p>
            <a:pPr marL="742950" indent="-742950">
              <a:buFont typeface="+mj-lt"/>
              <a:buAutoNum type="alphaUcPeriod"/>
            </a:pPr>
            <a:endParaRPr lang="en-US" sz="3200" dirty="0">
              <a:solidFill>
                <a:srgbClr val="FFFF00"/>
              </a:solidFill>
            </a:endParaRPr>
          </a:p>
          <a:p>
            <a:pPr marL="742950" indent="-742950">
              <a:buFont typeface="+mj-lt"/>
              <a:buAutoNum type="alphaUcPeriod"/>
            </a:pPr>
            <a:r>
              <a:rPr lang="en-US" sz="3200" dirty="0">
                <a:solidFill>
                  <a:srgbClr val="FFFF00"/>
                </a:solidFill>
              </a:rPr>
              <a:t>Come to work rested, bring healthy snacks and a water bottle.</a:t>
            </a:r>
          </a:p>
          <a:p>
            <a:pPr marL="742950" indent="-742950">
              <a:buFont typeface="+mj-lt"/>
              <a:buAutoNum type="alphaUcPeriod"/>
            </a:pPr>
            <a:endParaRPr lang="en-US" sz="3200" dirty="0">
              <a:solidFill>
                <a:schemeClr val="accent1">
                  <a:lumMod val="75000"/>
                </a:schemeClr>
              </a:solidFill>
            </a:endParaRPr>
          </a:p>
          <a:p>
            <a:pPr marL="742950" indent="-742950">
              <a:buFont typeface="+mj-lt"/>
              <a:buAutoNum type="alphaUcPeriod"/>
            </a:pPr>
            <a:r>
              <a:rPr lang="en-US" sz="3200" dirty="0">
                <a:solidFill>
                  <a:schemeClr val="accent1">
                    <a:lumMod val="75000"/>
                  </a:schemeClr>
                </a:solidFill>
              </a:rPr>
              <a:t>Put in your ear buds and listen to your favorite music.</a:t>
            </a: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Module 9: Safety</a:t>
            </a:r>
            <a:endParaRPr lang="en-PH" sz="3200" dirty="0"/>
          </a:p>
        </p:txBody>
      </p:sp>
      <p:sp>
        <p:nvSpPr>
          <p:cNvPr id="11" name="Title 1"/>
          <p:cNvSpPr txBox="1">
            <a:spLocks/>
          </p:cNvSpPr>
          <p:nvPr/>
        </p:nvSpPr>
        <p:spPr>
          <a:xfrm>
            <a:off x="0" y="54864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2016 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6" name="Picture 2" descr="C:\pictures\Pictures\salt\people\Little Falls Group Picture0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1143000"/>
            <a:ext cx="5928711" cy="444653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4596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66800"/>
            <a:ext cx="8229600" cy="4525963"/>
          </a:xfrm>
        </p:spPr>
        <p:txBody>
          <a:bodyPr/>
          <a:lstStyle/>
          <a:p>
            <a:r>
              <a:rPr lang="en-US" dirty="0">
                <a:latin typeface="Arial" pitchFamily="34" charset="0"/>
                <a:cs typeface="Arial" pitchFamily="34" charset="0"/>
              </a:rPr>
              <a:t>Dress in layers</a:t>
            </a:r>
          </a:p>
          <a:p>
            <a:r>
              <a:rPr lang="en-US" dirty="0">
                <a:latin typeface="Arial" pitchFamily="34" charset="0"/>
                <a:cs typeface="Arial" pitchFamily="34" charset="0"/>
              </a:rPr>
              <a:t>Gloves, winter hat</a:t>
            </a:r>
          </a:p>
          <a:p>
            <a:r>
              <a:rPr lang="en-US" dirty="0">
                <a:latin typeface="Arial" pitchFamily="34" charset="0"/>
                <a:cs typeface="Arial" pitchFamily="34" charset="0"/>
              </a:rPr>
              <a:t>Healthy snacks</a:t>
            </a:r>
          </a:p>
          <a:p>
            <a:r>
              <a:rPr lang="en-US" dirty="0">
                <a:latin typeface="Arial" pitchFamily="34" charset="0"/>
                <a:cs typeface="Arial" pitchFamily="34" charset="0"/>
              </a:rPr>
              <a:t>Water</a:t>
            </a:r>
          </a:p>
          <a:p>
            <a:endParaRPr lang="en-US" dirty="0"/>
          </a:p>
        </p:txBody>
      </p:sp>
      <p:sp>
        <p:nvSpPr>
          <p:cNvPr id="5" name="Title 4"/>
          <p:cNvSpPr>
            <a:spLocks noGrp="1"/>
          </p:cNvSpPr>
          <p:nvPr>
            <p:ph type="title"/>
          </p:nvPr>
        </p:nvSpPr>
        <p:spPr>
          <a:xfrm>
            <a:off x="685800" y="228600"/>
            <a:ext cx="8229600" cy="792162"/>
          </a:xfrm>
          <a:noFill/>
        </p:spPr>
        <p:txBody>
          <a:bodyPr/>
          <a:lstStyle/>
          <a:p>
            <a:r>
              <a:rPr lang="en-US" dirty="0"/>
              <a:t>Be prepared</a:t>
            </a:r>
          </a:p>
        </p:txBody>
      </p:sp>
      <p:pic>
        <p:nvPicPr>
          <p:cNvPr id="2054" name="Picture 6" descr="C:\Users\Roman\AppData\Local\Microsoft\Windows\Temporary Internet Files\Content.IE5\X20Z386G\PngMedium-bottle-8705[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8542" y="1079091"/>
            <a:ext cx="1766678" cy="482303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Users\Roman\AppData\Local\Microsoft\Windows\Temporary Internet Files\Content.IE5\YM6UKUKP\large-winter-hat-0-16128[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79228">
            <a:off x="5194369" y="3413982"/>
            <a:ext cx="1752346" cy="1504096"/>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descr="C:\Users\Roman\AppData\Local\Microsoft\Windows\Temporary Internet Files\Content.IE5\HXR0H5N2\cartoon-sandwich-8[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79321" y="3649221"/>
            <a:ext cx="2400300" cy="1600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37662" y="4953000"/>
            <a:ext cx="3337324" cy="923330"/>
          </a:xfrm>
          <a:prstGeom prst="rect">
            <a:avLst/>
          </a:prstGeom>
          <a:noFill/>
        </p:spPr>
        <p:txBody>
          <a:bodyPr wrap="none" lIns="91440" tIns="45720" rIns="91440" bIns="45720">
            <a:spAutoFit/>
          </a:bodyPr>
          <a:lstStyle/>
          <a:p>
            <a:pPr algn="ctr"/>
            <a:r>
              <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Long hours</a:t>
            </a:r>
          </a:p>
        </p:txBody>
      </p:sp>
      <p:sp>
        <p:nvSpPr>
          <p:cNvPr id="6" name="Rectangle 5"/>
          <p:cNvSpPr/>
          <p:nvPr/>
        </p:nvSpPr>
        <p:spPr>
          <a:xfrm>
            <a:off x="337662" y="5700513"/>
            <a:ext cx="5979457" cy="923330"/>
          </a:xfrm>
          <a:prstGeom prst="rect">
            <a:avLst/>
          </a:prstGeom>
          <a:noFill/>
        </p:spPr>
        <p:txBody>
          <a:bodyPr wrap="none" lIns="91440" tIns="45720" rIns="91440" bIns="45720">
            <a:spAutoFit/>
          </a:bodyPr>
          <a:lstStyle/>
          <a:p>
            <a:pPr algn="ctr"/>
            <a:r>
              <a:rPr lang="en-US" sz="5400" b="1" cap="all" spc="0" dirty="0">
                <a:ln w="9000" cmpd="sng">
                  <a:solidFill>
                    <a:schemeClr val="accent4">
                      <a:shade val="50000"/>
                      <a:satMod val="120000"/>
                    </a:schemeClr>
                  </a:solidFill>
                  <a:prstDash val="solid"/>
                </a:ln>
                <a:solidFill>
                  <a:schemeClr val="tx2">
                    <a:lumMod val="20000"/>
                    <a:lumOff val="80000"/>
                  </a:schemeClr>
                </a:solidFill>
                <a:effectLst>
                  <a:outerShdw blurRad="38100" dist="38100" dir="2700000" algn="tl">
                    <a:srgbClr val="000000">
                      <a:alpha val="43137"/>
                    </a:srgbClr>
                  </a:outerShdw>
                  <a:reflection blurRad="12700" stA="28000" endPos="45000" dist="1000" dir="5400000" sy="-100000" algn="bl" rotWithShape="0"/>
                </a:effectLst>
              </a:rPr>
              <a:t>Variable</a:t>
            </a:r>
            <a:r>
              <a:rPr lang="en-US" sz="5400" b="1" cap="all" spc="0" dirty="0">
                <a:ln w="9000" cmpd="sng">
                  <a:solidFill>
                    <a:schemeClr val="accent4">
                      <a:shade val="50000"/>
                      <a:satMod val="120000"/>
                    </a:schemeClr>
                  </a:solidFill>
                  <a:prstDash val="solid"/>
                </a:ln>
                <a:solidFill>
                  <a:schemeClr val="tx2">
                    <a:lumMod val="20000"/>
                    <a:lumOff val="80000"/>
                  </a:schemeClr>
                </a:solidFill>
                <a:effectLst>
                  <a:reflection blurRad="12700" stA="28000" endPos="45000" dist="1000" dir="5400000" sy="-100000" algn="bl" rotWithShape="0"/>
                </a:effectLst>
              </a:rPr>
              <a:t> weather</a:t>
            </a:r>
          </a:p>
        </p:txBody>
      </p:sp>
      <p:pic>
        <p:nvPicPr>
          <p:cNvPr id="2070" name="Picture 2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404" t="22237" r="14206" b="22993"/>
          <a:stretch/>
        </p:blipFill>
        <p:spPr bwMode="auto">
          <a:xfrm>
            <a:off x="644903" y="3066255"/>
            <a:ext cx="1627178" cy="1407596"/>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Isosceles Triangle 14"/>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5-Point Star 1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Oval 16"/>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8" name="Picture 17" descr="Clear Roads Logo use.jpg"/>
          <p:cNvPicPr>
            <a:picLocks noChangeAspect="1"/>
          </p:cNvPicPr>
          <p:nvPr/>
        </p:nvPicPr>
        <p:blipFill>
          <a:blip r:embed="rId7" cstate="print"/>
          <a:stretch>
            <a:fillRect/>
          </a:stretch>
        </p:blipFill>
        <p:spPr>
          <a:xfrm>
            <a:off x="7243572" y="5943600"/>
            <a:ext cx="1900428" cy="615685"/>
          </a:xfrm>
          <a:prstGeom prst="rect">
            <a:avLst/>
          </a:prstGeom>
        </p:spPr>
      </p:pic>
      <p:pic>
        <p:nvPicPr>
          <p:cNvPr id="2063" name="Picture 15" descr="C:\Users\Roman\AppData\Local\Microsoft\Windows\Temporary Internet Files\Content.IE5\X20Z386G\large-Gloves-33.3-7108[1].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53114" y="1820854"/>
            <a:ext cx="1550674" cy="156101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Roman\AppData\Local\Microsoft\Windows\Temporary Internet Files\Content.IE5\X20Z386G\apple-158419_640[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58372" y="317835"/>
            <a:ext cx="1648421" cy="228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7507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9528" y="1143163"/>
            <a:ext cx="4564258" cy="3080100"/>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52400" y="1066800"/>
            <a:ext cx="3124200" cy="2438400"/>
          </a:xfrm>
        </p:spPr>
        <p:txBody>
          <a:bodyPr>
            <a:normAutofit/>
          </a:bodyPr>
          <a:lstStyle/>
          <a:p>
            <a:pPr>
              <a:lnSpc>
                <a:spcPct val="100000"/>
              </a:lnSpc>
            </a:pPr>
            <a:r>
              <a:rPr lang="en-US" sz="3600" dirty="0">
                <a:latin typeface="Arial" pitchFamily="34" charset="0"/>
                <a:cs typeface="Arial" pitchFamily="34" charset="0"/>
              </a:rPr>
              <a:t>Music</a:t>
            </a:r>
          </a:p>
          <a:p>
            <a:pPr>
              <a:lnSpc>
                <a:spcPct val="100000"/>
              </a:lnSpc>
            </a:pPr>
            <a:r>
              <a:rPr lang="en-US" sz="3600" dirty="0">
                <a:latin typeface="Arial" pitchFamily="34" charset="0"/>
                <a:cs typeface="Arial" pitchFamily="34" charset="0"/>
              </a:rPr>
              <a:t>Phone calls</a:t>
            </a:r>
          </a:p>
          <a:p>
            <a:pPr>
              <a:lnSpc>
                <a:spcPct val="100000"/>
              </a:lnSpc>
            </a:pPr>
            <a:r>
              <a:rPr lang="en-US" sz="3600" dirty="0">
                <a:latin typeface="Arial" pitchFamily="34" charset="0"/>
                <a:cs typeface="Arial" pitchFamily="34" charset="0"/>
              </a:rPr>
              <a:t>Texting</a:t>
            </a:r>
          </a:p>
          <a:p>
            <a:pPr>
              <a:lnSpc>
                <a:spcPct val="100000"/>
              </a:lnSpc>
            </a:pPr>
            <a:r>
              <a:rPr lang="en-US" sz="3600" dirty="0">
                <a:latin typeface="Arial" pitchFamily="34" charset="0"/>
                <a:cs typeface="Arial" pitchFamily="34" charset="0"/>
              </a:rPr>
              <a:t>Other?</a:t>
            </a:r>
            <a:r>
              <a:rPr lang="en-US" dirty="0"/>
              <a:t> </a:t>
            </a:r>
          </a:p>
          <a:p>
            <a:pPr>
              <a:lnSpc>
                <a:spcPct val="100000"/>
              </a:lnSpc>
            </a:pPr>
            <a:endParaRPr lang="en-US" dirty="0"/>
          </a:p>
        </p:txBody>
      </p:sp>
      <p:sp>
        <p:nvSpPr>
          <p:cNvPr id="5" name="Title 4"/>
          <p:cNvSpPr>
            <a:spLocks noGrp="1"/>
          </p:cNvSpPr>
          <p:nvPr>
            <p:ph type="title"/>
          </p:nvPr>
        </p:nvSpPr>
        <p:spPr>
          <a:xfrm>
            <a:off x="457200" y="152400"/>
            <a:ext cx="8229600" cy="944562"/>
          </a:xfrm>
          <a:noFill/>
        </p:spPr>
        <p:txBody>
          <a:bodyPr/>
          <a:lstStyle/>
          <a:p>
            <a:r>
              <a:rPr lang="en-US" dirty="0"/>
              <a:t>Reduce Distractions</a:t>
            </a:r>
          </a:p>
        </p:txBody>
      </p:sp>
      <p:pic>
        <p:nvPicPr>
          <p:cNvPr id="1035" name="Picture 11" descr="C:\Users\Roman\AppData\Local\Microsoft\Windows\Temporary Internet Files\Content.IE5\YM6UKUKP\New_Mobile_CellPhone_Infos[1].jpg"/>
          <p:cNvPicPr>
            <a:picLocks noChangeAspect="1" noChangeArrowheads="1"/>
          </p:cNvPicPr>
          <p:nvPr/>
        </p:nvPicPr>
        <p:blipFill>
          <a:blip r:embed="rId4" cstate="print">
            <a:extLst>
              <a:ext uri="{28A0092B-C50C-407E-A947-70E740481C1C}">
                <a14:useLocalDpi xmlns:a14="http://schemas.microsoft.com/office/drawing/2010/main" val="0"/>
              </a:ext>
            </a:extLst>
          </a:blip>
          <a:srcRect l="10933" r="9515"/>
          <a:stretch>
            <a:fillRect/>
          </a:stretch>
        </p:blipFill>
        <p:spPr bwMode="auto">
          <a:xfrm>
            <a:off x="2193677" y="2848537"/>
            <a:ext cx="1295400" cy="18803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81200" y="3200400"/>
            <a:ext cx="4419600" cy="923330"/>
          </a:xfrm>
          <a:prstGeom prst="rect">
            <a:avLst/>
          </a:prstGeom>
          <a:solidFill>
            <a:srgbClr val="FFFF00"/>
          </a:solidFill>
          <a:ln>
            <a:solidFill>
              <a:schemeClr val="tx1"/>
            </a:solidFill>
          </a:ln>
        </p:spPr>
        <p:txBody>
          <a:bodyPr wrap="square" rtlCol="0">
            <a:spAutoFit/>
          </a:bodyPr>
          <a:lstStyle/>
          <a:p>
            <a:pPr algn="ctr"/>
            <a:r>
              <a:rPr lang="en-US" dirty="0">
                <a:latin typeface="Arial" pitchFamily="34" charset="0"/>
                <a:cs typeface="Arial" pitchFamily="34" charset="0"/>
              </a:rPr>
              <a:t>Note to presenters:  Insert your agency’s policy here.  Delete this yellow box before making presentation.</a:t>
            </a:r>
          </a:p>
        </p:txBody>
      </p:sp>
      <p:sp>
        <p:nvSpPr>
          <p:cNvPr id="4" name="TextBox 3"/>
          <p:cNvSpPr txBox="1"/>
          <p:nvPr/>
        </p:nvSpPr>
        <p:spPr>
          <a:xfrm>
            <a:off x="381000" y="4771072"/>
            <a:ext cx="8534400" cy="1477328"/>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A new FMCSA rule restricts the use of all hand-held mobile devices by drivers of commercial motor vehicles (CMVs). This rule restricts a CMV driver from holding a mobile device to make a call, or dialing by pressing more than a single button. CMV drivers who use a mobile phone while driving can only use a hands-free phone located in close proximity.</a:t>
            </a:r>
          </a:p>
        </p:txBody>
      </p:sp>
      <p:sp>
        <p:nvSpPr>
          <p:cNvPr id="11" name="Isosceles Triangle 10"/>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Oval 12"/>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4" name="Picture 13"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517055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1143000"/>
          </a:xfrm>
        </p:spPr>
        <p:txBody>
          <a:bodyPr/>
          <a:lstStyle/>
          <a:p>
            <a:r>
              <a:rPr lang="en-US" dirty="0"/>
              <a:t>Test Question </a:t>
            </a:r>
          </a:p>
        </p:txBody>
      </p:sp>
      <p:sp>
        <p:nvSpPr>
          <p:cNvPr id="3" name="Text Placeholder 2"/>
          <p:cNvSpPr>
            <a:spLocks noGrp="1"/>
          </p:cNvSpPr>
          <p:nvPr>
            <p:ph type="body" sz="half" idx="1"/>
          </p:nvPr>
        </p:nvSpPr>
        <p:spPr>
          <a:xfrm>
            <a:off x="533400" y="1066800"/>
            <a:ext cx="8001000" cy="5181600"/>
          </a:xfrm>
        </p:spPr>
        <p:txBody>
          <a:bodyPr>
            <a:normAutofit/>
          </a:bodyPr>
          <a:lstStyle/>
          <a:p>
            <a:pPr>
              <a:buNone/>
            </a:pPr>
            <a:r>
              <a:rPr lang="en-US" sz="4400" dirty="0">
                <a:effectLst/>
              </a:rPr>
              <a:t>Is it okay to text and plow?</a:t>
            </a:r>
          </a:p>
          <a:p>
            <a:pPr>
              <a:buNone/>
            </a:pPr>
            <a:endParaRPr lang="en-US" sz="4400" dirty="0">
              <a:effectLst/>
            </a:endParaRPr>
          </a:p>
          <a:p>
            <a:pPr marL="742950" indent="-742950">
              <a:buFont typeface="+mj-lt"/>
              <a:buAutoNum type="alphaUcPeriod"/>
            </a:pPr>
            <a:r>
              <a:rPr lang="en-US" sz="4400" dirty="0">
                <a:effectLst/>
              </a:rPr>
              <a:t>Yes if it is an emergency.</a:t>
            </a:r>
          </a:p>
          <a:p>
            <a:pPr marL="742950" indent="-742950">
              <a:buFont typeface="+mj-lt"/>
              <a:buAutoNum type="alphaUcPeriod"/>
            </a:pPr>
            <a:endParaRPr lang="en-US" sz="4400" dirty="0">
              <a:effectLst/>
            </a:endParaRPr>
          </a:p>
          <a:p>
            <a:pPr marL="742950" indent="-742950">
              <a:buFont typeface="+mj-lt"/>
              <a:buAutoNum type="alphaUcPeriod"/>
            </a:pPr>
            <a:r>
              <a:rPr lang="en-US" sz="4400" dirty="0">
                <a:effectLst/>
              </a:rPr>
              <a:t>Yes if the visibility is ok.</a:t>
            </a:r>
          </a:p>
          <a:p>
            <a:pPr marL="742950" indent="-742950">
              <a:buFont typeface="+mj-lt"/>
              <a:buAutoNum type="alphaUcPeriod"/>
            </a:pPr>
            <a:endParaRPr lang="en-US" sz="4400" dirty="0">
              <a:effectLst/>
            </a:endParaRPr>
          </a:p>
          <a:p>
            <a:pPr marL="742950" indent="-742950">
              <a:buFont typeface="+mj-lt"/>
              <a:buAutoNum type="alphaUcPeriod"/>
            </a:pPr>
            <a:r>
              <a:rPr lang="en-US" sz="4400" dirty="0">
                <a:effectLst/>
              </a:rPr>
              <a:t>Yes if the traffic volume is low.</a:t>
            </a:r>
          </a:p>
          <a:p>
            <a:pPr marL="742950" indent="-742950">
              <a:buFont typeface="+mj-lt"/>
              <a:buAutoNum type="alphaUcPeriod"/>
            </a:pPr>
            <a:endParaRPr lang="en-US" sz="4400" dirty="0">
              <a:effectLst/>
            </a:endParaRPr>
          </a:p>
          <a:p>
            <a:pPr marL="742950" indent="-742950">
              <a:buFont typeface="+mj-lt"/>
              <a:buAutoNum type="alphaUcPeriod"/>
            </a:pPr>
            <a:r>
              <a:rPr lang="en-US" sz="4400" dirty="0">
                <a:effectLst/>
              </a:rPr>
              <a:t>No  it is never okay to text and plow.</a:t>
            </a: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1143000"/>
          </a:xfrm>
        </p:spPr>
        <p:txBody>
          <a:bodyPr/>
          <a:lstStyle/>
          <a:p>
            <a:r>
              <a:rPr lang="en-US" dirty="0"/>
              <a:t>Test Question </a:t>
            </a:r>
          </a:p>
        </p:txBody>
      </p:sp>
      <p:sp>
        <p:nvSpPr>
          <p:cNvPr id="3" name="Text Placeholder 2"/>
          <p:cNvSpPr>
            <a:spLocks noGrp="1"/>
          </p:cNvSpPr>
          <p:nvPr>
            <p:ph type="body" sz="half" idx="1"/>
          </p:nvPr>
        </p:nvSpPr>
        <p:spPr>
          <a:xfrm>
            <a:off x="533400" y="1066800"/>
            <a:ext cx="8001000" cy="5181600"/>
          </a:xfrm>
        </p:spPr>
        <p:txBody>
          <a:bodyPr>
            <a:normAutofit/>
          </a:bodyPr>
          <a:lstStyle/>
          <a:p>
            <a:pPr>
              <a:buNone/>
            </a:pPr>
            <a:r>
              <a:rPr lang="en-US" sz="4400" dirty="0">
                <a:effectLst/>
              </a:rPr>
              <a:t>Is it okay to text and plow?</a:t>
            </a:r>
            <a:endParaRPr lang="en-US" sz="4400" dirty="0">
              <a:solidFill>
                <a:schemeClr val="accent1">
                  <a:lumMod val="75000"/>
                </a:schemeClr>
              </a:solidFill>
              <a:effectLst/>
            </a:endParaRPr>
          </a:p>
          <a:p>
            <a:pPr>
              <a:buNone/>
            </a:pPr>
            <a:endParaRPr lang="en-US" sz="4400" dirty="0">
              <a:solidFill>
                <a:schemeClr val="accent1">
                  <a:lumMod val="75000"/>
                </a:schemeClr>
              </a:solidFill>
              <a:effectLst/>
            </a:endParaRPr>
          </a:p>
          <a:p>
            <a:pPr marL="742950" indent="-742950">
              <a:buFont typeface="+mj-lt"/>
              <a:buAutoNum type="alphaUcPeriod"/>
            </a:pPr>
            <a:r>
              <a:rPr lang="en-US" sz="4400" dirty="0">
                <a:solidFill>
                  <a:schemeClr val="accent1">
                    <a:lumMod val="75000"/>
                  </a:schemeClr>
                </a:solidFill>
                <a:effectLst/>
              </a:rPr>
              <a:t>Yes if it is an emergency.</a:t>
            </a:r>
          </a:p>
          <a:p>
            <a:pPr marL="742950" indent="-742950">
              <a:buFont typeface="+mj-lt"/>
              <a:buAutoNum type="alphaUcPeriod"/>
            </a:pPr>
            <a:endParaRPr lang="en-US" sz="4400" dirty="0">
              <a:solidFill>
                <a:schemeClr val="accent1">
                  <a:lumMod val="75000"/>
                </a:schemeClr>
              </a:solidFill>
              <a:effectLst/>
            </a:endParaRPr>
          </a:p>
          <a:p>
            <a:pPr marL="742950" indent="-742950">
              <a:buFont typeface="+mj-lt"/>
              <a:buAutoNum type="alphaUcPeriod"/>
            </a:pPr>
            <a:r>
              <a:rPr lang="en-US" sz="4400" dirty="0">
                <a:solidFill>
                  <a:schemeClr val="accent1">
                    <a:lumMod val="75000"/>
                  </a:schemeClr>
                </a:solidFill>
                <a:effectLst/>
              </a:rPr>
              <a:t>Yes if the visibility is ok.</a:t>
            </a:r>
          </a:p>
          <a:p>
            <a:pPr marL="742950" indent="-742950">
              <a:buFont typeface="+mj-lt"/>
              <a:buAutoNum type="alphaUcPeriod"/>
            </a:pPr>
            <a:endParaRPr lang="en-US" sz="4400" dirty="0">
              <a:solidFill>
                <a:schemeClr val="accent1">
                  <a:lumMod val="75000"/>
                </a:schemeClr>
              </a:solidFill>
              <a:effectLst/>
            </a:endParaRPr>
          </a:p>
          <a:p>
            <a:pPr marL="742950" indent="-742950">
              <a:buFont typeface="+mj-lt"/>
              <a:buAutoNum type="alphaUcPeriod"/>
            </a:pPr>
            <a:r>
              <a:rPr lang="en-US" sz="4400" dirty="0">
                <a:solidFill>
                  <a:schemeClr val="accent1">
                    <a:lumMod val="75000"/>
                  </a:schemeClr>
                </a:solidFill>
                <a:effectLst/>
              </a:rPr>
              <a:t>Yes if the traffic volume is low.</a:t>
            </a:r>
            <a:endParaRPr lang="en-US" sz="4400" dirty="0">
              <a:solidFill>
                <a:srgbClr val="FFFF00"/>
              </a:solidFill>
              <a:effectLst/>
            </a:endParaRPr>
          </a:p>
          <a:p>
            <a:pPr marL="742950" indent="-742950">
              <a:buFont typeface="+mj-lt"/>
              <a:buAutoNum type="alphaUcPeriod"/>
            </a:pPr>
            <a:endParaRPr lang="en-US" sz="4400" dirty="0">
              <a:solidFill>
                <a:srgbClr val="FFFF00"/>
              </a:solidFill>
              <a:effectLst/>
            </a:endParaRPr>
          </a:p>
          <a:p>
            <a:pPr marL="742950" indent="-742950">
              <a:buFont typeface="+mj-lt"/>
              <a:buAutoNum type="alphaUcPeriod"/>
            </a:pPr>
            <a:r>
              <a:rPr lang="en-US" sz="4400" dirty="0">
                <a:solidFill>
                  <a:srgbClr val="FFFF00"/>
                </a:solidFill>
                <a:effectLst/>
              </a:rPr>
              <a:t>No  it is never okay to text and plow.</a:t>
            </a: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7" y="0"/>
            <a:ext cx="8229600" cy="889000"/>
          </a:xfrm>
        </p:spPr>
        <p:txBody>
          <a:bodyPr/>
          <a:lstStyle/>
          <a:p>
            <a:r>
              <a:rPr lang="en-US" dirty="0">
                <a:solidFill>
                  <a:srgbClr val="FF8F29"/>
                </a:solidFill>
              </a:rPr>
              <a:t>Importance of Record Keeping</a:t>
            </a:r>
          </a:p>
        </p:txBody>
      </p:sp>
      <p:sp>
        <p:nvSpPr>
          <p:cNvPr id="3" name="Content Placeholder 2"/>
          <p:cNvSpPr>
            <a:spLocks noGrp="1"/>
          </p:cNvSpPr>
          <p:nvPr>
            <p:ph idx="1"/>
          </p:nvPr>
        </p:nvSpPr>
        <p:spPr>
          <a:xfrm>
            <a:off x="-21336" y="1143000"/>
            <a:ext cx="5739619" cy="3810000"/>
          </a:xfrm>
        </p:spPr>
        <p:txBody>
          <a:bodyPr>
            <a:noAutofit/>
          </a:bodyPr>
          <a:lstStyle/>
          <a:p>
            <a:pPr>
              <a:lnSpc>
                <a:spcPct val="120000"/>
              </a:lnSpc>
              <a:spcBef>
                <a:spcPts val="1200"/>
              </a:spcBef>
              <a:spcAft>
                <a:spcPts val="1200"/>
              </a:spcAft>
            </a:pPr>
            <a:r>
              <a:rPr lang="en-US" dirty="0"/>
              <a:t>Keep records of safety training, frequency, and certifications.</a:t>
            </a:r>
          </a:p>
          <a:p>
            <a:pPr>
              <a:lnSpc>
                <a:spcPct val="120000"/>
              </a:lnSpc>
              <a:spcBef>
                <a:spcPts val="1200"/>
              </a:spcBef>
              <a:spcAft>
                <a:spcPts val="1200"/>
              </a:spcAft>
            </a:pPr>
            <a:r>
              <a:rPr lang="en-US" dirty="0"/>
              <a:t>This helps your staff be prepared, and lets you know when classes or training sessions need to be scheduled.</a:t>
            </a:r>
          </a:p>
          <a:p>
            <a:pPr>
              <a:lnSpc>
                <a:spcPct val="120000"/>
              </a:lnSpc>
              <a:spcBef>
                <a:spcPts val="1200"/>
              </a:spcBef>
              <a:spcAft>
                <a:spcPts val="1200"/>
              </a:spcAft>
            </a:pPr>
            <a:r>
              <a:rPr lang="en-US" dirty="0"/>
              <a:t>Helps with planning, resource management, and helps protect you from claims.</a:t>
            </a:r>
            <a:endParaRPr lang="en-US" sz="3200" dirty="0"/>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718283" y="1364637"/>
            <a:ext cx="2892317" cy="4335089"/>
          </a:xfrm>
          <a:prstGeom prst="rect">
            <a:avLst/>
          </a:prstGeom>
        </p:spPr>
      </p:pic>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ysClr val="windowText" lastClr="000000"/>
                </a:solidFill>
              </a:ln>
              <a:solidFill>
                <a:prstClr val="white"/>
              </a:solidFill>
              <a:effectLst/>
              <a:uLnTx/>
              <a:uFillTx/>
              <a:latin typeface="Calibri"/>
              <a:ea typeface="+mn-ea"/>
              <a:cs typeface="+mn-cs"/>
            </a:endParaRPr>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ysClr val="windowText" lastClr="000000"/>
                </a:solidFill>
              </a:ln>
              <a:solidFill>
                <a:prstClr val="white"/>
              </a:solidFill>
              <a:effectLst/>
              <a:uLnTx/>
              <a:uFillTx/>
              <a:latin typeface="Calibri"/>
              <a:ea typeface="+mn-ea"/>
              <a:cs typeface="+mn-cs"/>
            </a:endParaRPr>
          </a:p>
        </p:txBody>
      </p:sp>
      <p:sp>
        <p:nvSpPr>
          <p:cNvPr id="7" name="Oval 6"/>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ysClr val="windowText" lastClr="000000"/>
                </a:solidFill>
              </a:ln>
              <a:solidFill>
                <a:prstClr val="white"/>
              </a:solidFill>
              <a:effectLst/>
              <a:uLnTx/>
              <a:uFillTx/>
              <a:latin typeface="Calibri"/>
              <a:ea typeface="+mn-ea"/>
              <a:cs typeface="+mn-cs"/>
            </a:endParaRPr>
          </a:p>
        </p:txBody>
      </p:sp>
      <p:pic>
        <p:nvPicPr>
          <p:cNvPr id="8" name="Picture 7"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729298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467600" cy="762000"/>
          </a:xfrm>
        </p:spPr>
        <p:txBody>
          <a:bodyPr/>
          <a:lstStyle/>
          <a:p>
            <a:r>
              <a:rPr lang="en-US" dirty="0"/>
              <a:t>Record Keeping</a:t>
            </a:r>
          </a:p>
        </p:txBody>
      </p:sp>
      <p:sp>
        <p:nvSpPr>
          <p:cNvPr id="6" name="Rectangle 5"/>
          <p:cNvSpPr/>
          <p:nvPr/>
        </p:nvSpPr>
        <p:spPr>
          <a:xfrm>
            <a:off x="228600" y="1295400"/>
            <a:ext cx="8153400"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Keeping good records helps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7" name="Isosceles Triangle 6"/>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ysClr val="windowText" lastClr="000000"/>
                </a:solidFill>
              </a:ln>
              <a:solidFill>
                <a:prstClr val="white"/>
              </a:solidFill>
              <a:effectLst/>
              <a:uLnTx/>
              <a:uFillTx/>
              <a:latin typeface="Calibri"/>
              <a:ea typeface="+mn-ea"/>
              <a:cs typeface="+mn-cs"/>
            </a:endParaRPr>
          </a:p>
        </p:txBody>
      </p:sp>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ysClr val="windowText" lastClr="000000"/>
                </a:solidFill>
              </a:ln>
              <a:solidFill>
                <a:prstClr val="white"/>
              </a:solidFill>
              <a:effectLst/>
              <a:uLnTx/>
              <a:uFillTx/>
              <a:latin typeface="Calibri"/>
              <a:ea typeface="+mn-ea"/>
              <a:cs typeface="+mn-cs"/>
            </a:endParaRPr>
          </a:p>
        </p:txBody>
      </p:sp>
      <p:sp>
        <p:nvSpPr>
          <p:cNvPr id="8" name="Rectangle 7"/>
          <p:cNvSpPr/>
          <p:nvPr/>
        </p:nvSpPr>
        <p:spPr>
          <a:xfrm>
            <a:off x="228600" y="2230737"/>
            <a:ext cx="8125206" cy="347787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Demonstrate how goals are met.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Demonstrates that you are following policy.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Identify ways to improve and change your approach.</a:t>
            </a:r>
          </a:p>
        </p:txBody>
      </p:sp>
      <p:pic>
        <p:nvPicPr>
          <p:cNvPr id="10" name="Picture 9"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536584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990600"/>
            <a:ext cx="7391400" cy="868362"/>
          </a:xfrm>
          <a:solidFill>
            <a:srgbClr val="1597B9"/>
          </a:solidFill>
          <a:ln>
            <a:solidFill>
              <a:schemeClr val="tx1"/>
            </a:solidFill>
          </a:ln>
        </p:spPr>
        <p:txBody>
          <a:bodyPr>
            <a:normAutofit fontScale="90000"/>
          </a:bodyPr>
          <a:lstStyle/>
          <a:p>
            <a:r>
              <a:rPr lang="en-US" dirty="0">
                <a:latin typeface="Arial" pitchFamily="34" charset="0"/>
                <a:cs typeface="Arial" pitchFamily="34" charset="0"/>
              </a:rPr>
              <a:t>Safety doesn’t happen by accident. </a:t>
            </a:r>
            <a:r>
              <a:rPr lang="en-US" sz="2200" dirty="0">
                <a:latin typeface="Arial" pitchFamily="34" charset="0"/>
                <a:cs typeface="Arial" pitchFamily="34" charset="0"/>
              </a:rPr>
              <a:t>~Author Unknown</a:t>
            </a:r>
          </a:p>
        </p:txBody>
      </p:sp>
      <p:sp>
        <p:nvSpPr>
          <p:cNvPr id="3" name="Content Placeholder 2"/>
          <p:cNvSpPr>
            <a:spLocks noGrp="1"/>
          </p:cNvSpPr>
          <p:nvPr>
            <p:ph idx="1"/>
          </p:nvPr>
        </p:nvSpPr>
        <p:spPr>
          <a:xfrm>
            <a:off x="1066800" y="5257800"/>
            <a:ext cx="6477000" cy="1143000"/>
          </a:xfrm>
        </p:spPr>
        <p:txBody>
          <a:bodyPr>
            <a:normAutofit fontScale="92500"/>
          </a:bodyPr>
          <a:lstStyle/>
          <a:p>
            <a:pPr marL="0" indent="0" algn="ctr">
              <a:buNone/>
            </a:pPr>
            <a:r>
              <a:rPr lang="en-US" dirty="0">
                <a:latin typeface="Arial" pitchFamily="34" charset="0"/>
                <a:cs typeface="Arial" pitchFamily="34" charset="0"/>
              </a:rPr>
              <a:t>Don’t be in a hurry, watch out for others, and promote safety among the crew.</a:t>
            </a:r>
          </a:p>
        </p:txBody>
      </p:sp>
      <p:pic>
        <p:nvPicPr>
          <p:cNvPr id="4098" name="Picture 2" descr="C:\Users\Roman\AppData\Local\Microsoft\Windows\Temporary Internet Files\Content.IE5\HXR0H5N2\Safety-First[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1905000"/>
            <a:ext cx="3352800" cy="3352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Isosceles Triangle 7"/>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1" name="Picture 10"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6270669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ext Box 1030"/>
          <p:cNvSpPr txBox="1">
            <a:spLocks noChangeArrowheads="1"/>
          </p:cNvSpPr>
          <p:nvPr/>
        </p:nvSpPr>
        <p:spPr bwMode="auto">
          <a:xfrm>
            <a:off x="533400" y="304800"/>
            <a:ext cx="3733800" cy="707886"/>
          </a:xfrm>
          <a:prstGeom prst="rect">
            <a:avLst/>
          </a:prstGeom>
          <a:noFill/>
          <a:ln w="9525">
            <a:noFill/>
            <a:miter lim="800000"/>
            <a:headEnd/>
            <a:tailEnd/>
          </a:ln>
        </p:spPr>
        <p:txBody>
          <a:bodyPr wrap="square">
            <a:spAutoFit/>
          </a:bodyPr>
          <a:lstStyle/>
          <a:p>
            <a:pPr eaLnBrk="0" hangingPunct="0">
              <a:spcBef>
                <a:spcPct val="50000"/>
              </a:spcBef>
            </a:pPr>
            <a:r>
              <a:rPr lang="en-US" sz="4000" dirty="0">
                <a:solidFill>
                  <a:schemeClr val="bg1"/>
                </a:solidFill>
                <a:latin typeface="Tw Cen MT Condensed Extra Bold" pitchFamily="34" charset="0"/>
              </a:rPr>
              <a:t>Safety is #1</a:t>
            </a:r>
          </a:p>
        </p:txBody>
      </p:sp>
      <p:pic>
        <p:nvPicPr>
          <p:cNvPr id="65540" name="Picture 4" descr="Man holding legs.jpg"/>
          <p:cNvPicPr>
            <a:picLocks noChangeAspect="1"/>
          </p:cNvPicPr>
          <p:nvPr/>
        </p:nvPicPr>
        <p:blipFill>
          <a:blip r:embed="rId3" cstate="print"/>
          <a:srcRect/>
          <a:stretch>
            <a:fillRect/>
          </a:stretch>
        </p:blipFill>
        <p:spPr bwMode="auto">
          <a:xfrm>
            <a:off x="2743200" y="1533832"/>
            <a:ext cx="5257800" cy="4393504"/>
          </a:xfrm>
          <a:prstGeom prst="rect">
            <a:avLst/>
          </a:prstGeom>
          <a:noFill/>
          <a:ln w="9525">
            <a:solidFill>
              <a:schemeClr val="tx1"/>
            </a:solidFill>
            <a:miter lim="800000"/>
            <a:headEnd/>
            <a:tailEnd/>
          </a:ln>
        </p:spPr>
      </p:pic>
      <p:sp>
        <p:nvSpPr>
          <p:cNvPr id="8" name="Isosceles Triangle 7"/>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65538" name="Text Box 1028"/>
          <p:cNvSpPr txBox="1">
            <a:spLocks noChangeArrowheads="1"/>
          </p:cNvSpPr>
          <p:nvPr/>
        </p:nvSpPr>
        <p:spPr bwMode="auto">
          <a:xfrm>
            <a:off x="152400" y="1018230"/>
            <a:ext cx="4876800" cy="1815882"/>
          </a:xfrm>
          <a:prstGeom prst="rect">
            <a:avLst/>
          </a:prstGeom>
          <a:solidFill>
            <a:srgbClr val="FFC000"/>
          </a:solidFill>
          <a:ln w="9525">
            <a:solidFill>
              <a:schemeClr val="tx1"/>
            </a:solidFill>
            <a:miter lim="800000"/>
            <a:headEnd/>
            <a:tailEnd/>
          </a:ln>
        </p:spPr>
        <p:txBody>
          <a:bodyPr wrap="square">
            <a:spAutoFit/>
          </a:bodyPr>
          <a:lstStyle/>
          <a:p>
            <a:pPr algn="ctr">
              <a:spcBef>
                <a:spcPct val="50000"/>
              </a:spcBef>
            </a:pPr>
            <a:r>
              <a:rPr lang="en-US" sz="2800" dirty="0">
                <a:latin typeface="Arial" pitchFamily="34" charset="0"/>
                <a:cs typeface="Arial" pitchFamily="34" charset="0"/>
              </a:rPr>
              <a:t>Safety is a component of everything you do and should be </a:t>
            </a:r>
            <a:r>
              <a:rPr lang="en-US" sz="2800" i="1" dirty="0">
                <a:solidFill>
                  <a:srgbClr val="FF0000"/>
                </a:solidFill>
                <a:effectLst>
                  <a:outerShdw blurRad="38100" dist="38100" dir="2700000" algn="tl">
                    <a:srgbClr val="000000">
                      <a:alpha val="43137"/>
                    </a:srgbClr>
                  </a:outerShdw>
                </a:effectLst>
                <a:latin typeface="Arial" pitchFamily="34" charset="0"/>
                <a:cs typeface="Arial" pitchFamily="34" charset="0"/>
              </a:rPr>
              <a:t>foremost</a:t>
            </a:r>
            <a:r>
              <a:rPr lang="en-US" sz="2800" dirty="0">
                <a:solidFill>
                  <a:srgbClr val="FF0000"/>
                </a:solidFill>
                <a:latin typeface="Arial" pitchFamily="34" charset="0"/>
                <a:cs typeface="Arial" pitchFamily="34" charset="0"/>
              </a:rPr>
              <a:t> </a:t>
            </a:r>
            <a:r>
              <a:rPr lang="en-US" sz="2800" dirty="0">
                <a:latin typeface="Arial" pitchFamily="34" charset="0"/>
                <a:cs typeface="Arial" pitchFamily="34" charset="0"/>
              </a:rPr>
              <a:t> in your thoughts and actions </a:t>
            </a:r>
            <a:r>
              <a:rPr lang="en-US" sz="2800" i="1" dirty="0">
                <a:solidFill>
                  <a:srgbClr val="FF0000"/>
                </a:solidFill>
                <a:effectLst>
                  <a:outerShdw blurRad="38100" dist="38100" dir="2700000" algn="tl">
                    <a:srgbClr val="000000">
                      <a:alpha val="43137"/>
                    </a:srgbClr>
                  </a:outerShdw>
                </a:effectLst>
                <a:latin typeface="Arial" pitchFamily="34" charset="0"/>
                <a:cs typeface="Arial" pitchFamily="34" charset="0"/>
              </a:rPr>
              <a:t>always!</a:t>
            </a:r>
          </a:p>
        </p:txBody>
      </p:sp>
    </p:spTree>
    <p:extLst>
      <p:ext uri="{BB962C8B-B14F-4D97-AF65-F5344CB8AC3E}">
        <p14:creationId xmlns:p14="http://schemas.microsoft.com/office/powerpoint/2010/main" val="13052777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4343400"/>
            <a:ext cx="79248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77800"/>
            <a:ext cx="8229600" cy="889000"/>
          </a:xfrm>
          <a:noFill/>
        </p:spPr>
        <p:txBody>
          <a:bodyPr/>
          <a:lstStyle/>
          <a:p>
            <a:r>
              <a:rPr lang="en-US" dirty="0"/>
              <a:t>Additional Resources	</a:t>
            </a:r>
          </a:p>
        </p:txBody>
      </p:sp>
      <p:sp>
        <p:nvSpPr>
          <p:cNvPr id="3" name="Content Placeholder 2"/>
          <p:cNvSpPr>
            <a:spLocks noGrp="1"/>
          </p:cNvSpPr>
          <p:nvPr>
            <p:ph idx="1"/>
          </p:nvPr>
        </p:nvSpPr>
        <p:spPr>
          <a:xfrm>
            <a:off x="152400" y="1143000"/>
            <a:ext cx="8991600" cy="4525963"/>
          </a:xfrm>
        </p:spPr>
        <p:txBody>
          <a:bodyPr>
            <a:normAutofit lnSpcReduction="10000"/>
          </a:bodyPr>
          <a:lstStyle/>
          <a:p>
            <a:r>
              <a:rPr lang="en-US" sz="3200" dirty="0">
                <a:latin typeface="Arial" pitchFamily="34" charset="0"/>
                <a:cs typeface="Arial" pitchFamily="34" charset="0"/>
              </a:rPr>
              <a:t>AASHTO, Clear Roads Computer Based training:</a:t>
            </a:r>
          </a:p>
          <a:p>
            <a:pPr lvl="1"/>
            <a:r>
              <a:rPr lang="en-US" dirty="0">
                <a:latin typeface="Arial" pitchFamily="34" charset="0"/>
                <a:cs typeface="Arial" pitchFamily="34" charset="0"/>
              </a:rPr>
              <a:t>Proper Plowing Techniques: Unit 3 covers safety tips</a:t>
            </a:r>
          </a:p>
          <a:p>
            <a:pPr lvl="1"/>
            <a:r>
              <a:rPr lang="en-US" dirty="0">
                <a:latin typeface="Arial" pitchFamily="34" charset="0"/>
                <a:cs typeface="Arial" pitchFamily="34" charset="0"/>
              </a:rPr>
              <a:t>Deicing: Unit 3 Material Manufacturing, Handling and Storage</a:t>
            </a:r>
          </a:p>
          <a:p>
            <a:r>
              <a:rPr lang="en-US" sz="3200" dirty="0">
                <a:latin typeface="Arial" pitchFamily="34" charset="0"/>
                <a:cs typeface="Arial" pitchFamily="34" charset="0"/>
              </a:rPr>
              <a:t>Safety around stockpiles: Salt Institute Salt Storage handbook:</a:t>
            </a:r>
          </a:p>
          <a:p>
            <a:endParaRPr lang="en-US" sz="3200" dirty="0">
              <a:latin typeface="Arial" pitchFamily="34" charset="0"/>
              <a:cs typeface="Arial" pitchFamily="34" charset="0"/>
            </a:endParaRPr>
          </a:p>
          <a:p>
            <a:pPr marL="0" indent="0">
              <a:buNone/>
            </a:pPr>
            <a:r>
              <a:rPr lang="en-US" sz="3200" dirty="0">
                <a:latin typeface="Arial" pitchFamily="34" charset="0"/>
                <a:cs typeface="Arial" pitchFamily="34" charset="0"/>
                <a:hlinkClick r:id="rId3"/>
              </a:rPr>
              <a:t>http://www.saltinstitute.org/wp-content/uploads/2013/09/Salt-Storage-Handbook-2015.pdf</a:t>
            </a:r>
            <a:r>
              <a:rPr lang="en-US" sz="3200" dirty="0">
                <a:latin typeface="Arial" pitchFamily="34" charset="0"/>
                <a:cs typeface="Arial" pitchFamily="34" charset="0"/>
              </a:rPr>
              <a:t>    </a:t>
            </a:r>
            <a:r>
              <a:rPr lang="en-US" sz="3200" dirty="0">
                <a:solidFill>
                  <a:schemeClr val="tx2"/>
                </a:solidFill>
                <a:latin typeface="Arial" pitchFamily="34" charset="0"/>
                <a:cs typeface="Arial" pitchFamily="34" charset="0"/>
              </a:rPr>
              <a:t>page 13  </a:t>
            </a:r>
          </a:p>
        </p:txBody>
      </p:sp>
      <p:sp>
        <p:nvSpPr>
          <p:cNvPr id="5" name="Isosceles Triangle 4"/>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5-Point Star 6"/>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Oval 7"/>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3301001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43200" y="3733800"/>
            <a:ext cx="2667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77800"/>
            <a:ext cx="8229600" cy="889000"/>
          </a:xfrm>
        </p:spPr>
        <p:txBody>
          <a:bodyPr/>
          <a:lstStyle/>
          <a:p>
            <a:r>
              <a:rPr lang="en-US" dirty="0"/>
              <a:t>Acknowledgements	</a:t>
            </a:r>
          </a:p>
        </p:txBody>
      </p:sp>
      <p:sp>
        <p:nvSpPr>
          <p:cNvPr id="3" name="Content Placeholder 2"/>
          <p:cNvSpPr>
            <a:spLocks noGrp="1"/>
          </p:cNvSpPr>
          <p:nvPr>
            <p:ph idx="1"/>
          </p:nvPr>
        </p:nvSpPr>
        <p:spPr>
          <a:xfrm>
            <a:off x="304800" y="1219200"/>
            <a:ext cx="8839200" cy="5032242"/>
          </a:xfrm>
        </p:spPr>
        <p:txBody>
          <a:bodyPr>
            <a:normAutofit fontScale="55000" lnSpcReduction="20000"/>
          </a:bodyPr>
          <a:lstStyle/>
          <a:p>
            <a:pPr>
              <a:buNone/>
            </a:pPr>
            <a:r>
              <a:rPr lang="en-US" sz="4000" dirty="0">
                <a:effectLst/>
                <a:latin typeface="Arial" pitchFamily="34" charset="0"/>
                <a:cs typeface="Arial" pitchFamily="34" charset="0"/>
              </a:rPr>
              <a:t>Training contents were developed by Fortin Consulting Inc., under the direction of the Clear Roads Advisory Team.</a:t>
            </a:r>
          </a:p>
          <a:p>
            <a:r>
              <a:rPr lang="en-US" sz="4000" dirty="0">
                <a:effectLst/>
                <a:latin typeface="Arial" pitchFamily="34" charset="0"/>
                <a:cs typeface="Arial" pitchFamily="34" charset="0"/>
              </a:rPr>
              <a:t>Connie Fortin – connie@fortinconsulting.com</a:t>
            </a:r>
          </a:p>
          <a:p>
            <a:pPr marL="0" indent="0">
              <a:buNone/>
            </a:pPr>
            <a:r>
              <a:rPr lang="en-US" sz="4000" dirty="0">
                <a:effectLst/>
                <a:latin typeface="Arial" pitchFamily="34" charset="0"/>
                <a:cs typeface="Arial" pitchFamily="34" charset="0"/>
              </a:rPr>
              <a:t>    </a:t>
            </a:r>
          </a:p>
          <a:p>
            <a:pPr>
              <a:buNone/>
            </a:pPr>
            <a:r>
              <a:rPr lang="en-US" sz="4000" dirty="0">
                <a:effectLst/>
                <a:latin typeface="Arial" pitchFamily="34" charset="0"/>
                <a:cs typeface="Arial" pitchFamily="34" charset="0"/>
              </a:rPr>
              <a:t>Professional formatting and training aids were developed by the University of Minnesota, Center for Transportation Studies.</a:t>
            </a:r>
          </a:p>
          <a:p>
            <a:r>
              <a:rPr lang="en-US" sz="4000" dirty="0">
                <a:effectLst/>
                <a:latin typeface="Arial" pitchFamily="34" charset="0"/>
                <a:cs typeface="Arial" pitchFamily="34" charset="0"/>
              </a:rPr>
              <a:t>Jim </a:t>
            </a:r>
            <a:r>
              <a:rPr lang="en-US" sz="4000" dirty="0" err="1">
                <a:effectLst/>
                <a:latin typeface="Arial" pitchFamily="34" charset="0"/>
                <a:cs typeface="Arial" pitchFamily="34" charset="0"/>
              </a:rPr>
              <a:t>Grothaus</a:t>
            </a:r>
            <a:r>
              <a:rPr lang="en-US" sz="4000" dirty="0">
                <a:effectLst/>
                <a:latin typeface="Arial" pitchFamily="34" charset="0"/>
                <a:cs typeface="Arial" pitchFamily="34" charset="0"/>
              </a:rPr>
              <a:t> –  </a:t>
            </a:r>
            <a:r>
              <a:rPr lang="en-US" sz="4000" dirty="0">
                <a:effectLst/>
                <a:latin typeface="Arial" pitchFamily="34" charset="0"/>
                <a:cs typeface="Arial" pitchFamily="34" charset="0"/>
                <a:hlinkClick r:id="rId3"/>
              </a:rPr>
              <a:t>Groth020@umn.edu</a:t>
            </a:r>
            <a:endParaRPr lang="en-US" sz="4000" dirty="0">
              <a:effectLst/>
              <a:latin typeface="Arial" pitchFamily="34" charset="0"/>
              <a:cs typeface="Arial" pitchFamily="34" charset="0"/>
            </a:endParaRPr>
          </a:p>
          <a:p>
            <a:r>
              <a:rPr lang="en-US" sz="4000" dirty="0">
                <a:effectLst/>
                <a:latin typeface="Arial" pitchFamily="34" charset="0"/>
                <a:cs typeface="Arial" pitchFamily="34" charset="0"/>
              </a:rPr>
              <a:t>Ann Johnson –   </a:t>
            </a:r>
            <a:r>
              <a:rPr lang="en-US" sz="4000" dirty="0">
                <a:effectLst/>
                <a:latin typeface="Arial" pitchFamily="34" charset="0"/>
                <a:cs typeface="Arial" pitchFamily="34" charset="0"/>
                <a:hlinkClick r:id="rId4"/>
              </a:rPr>
              <a:t>Johns421@umn.edu</a:t>
            </a:r>
            <a:endParaRPr lang="en-US" sz="4000" dirty="0">
              <a:effectLst/>
              <a:latin typeface="Arial" pitchFamily="34" charset="0"/>
              <a:cs typeface="Arial" pitchFamily="34" charset="0"/>
            </a:endParaRPr>
          </a:p>
          <a:p>
            <a:endParaRPr lang="en-US" sz="4000" dirty="0">
              <a:effectLst/>
              <a:latin typeface="Arial" pitchFamily="34" charset="0"/>
              <a:cs typeface="Arial" pitchFamily="34" charset="0"/>
            </a:endParaRPr>
          </a:p>
          <a:p>
            <a:pPr>
              <a:buNone/>
            </a:pPr>
            <a:r>
              <a:rPr lang="en-US" sz="4000" dirty="0">
                <a:effectLst/>
                <a:latin typeface="Arial" pitchFamily="34" charset="0"/>
                <a:cs typeface="Arial" pitchFamily="34" charset="0"/>
              </a:rPr>
              <a:t>Members of the Clear Roads Advisory Team include:</a:t>
            </a:r>
          </a:p>
          <a:p>
            <a:pPr marL="457200" lvl="1" indent="0">
              <a:buNone/>
            </a:pPr>
            <a:r>
              <a:rPr lang="en-US" sz="2900" dirty="0">
                <a:effectLst/>
                <a:latin typeface="Arial" pitchFamily="34" charset="0"/>
                <a:cs typeface="Arial" pitchFamily="34" charset="0"/>
              </a:rPr>
              <a:t>Mike </a:t>
            </a:r>
            <a:r>
              <a:rPr lang="en-US" sz="2900" dirty="0" err="1">
                <a:effectLst/>
                <a:latin typeface="Arial" pitchFamily="34" charset="0"/>
                <a:cs typeface="Arial" pitchFamily="34" charset="0"/>
              </a:rPr>
              <a:t>Sproul</a:t>
            </a:r>
            <a:r>
              <a:rPr lang="en-US" sz="2900" dirty="0">
                <a:effectLst/>
                <a:latin typeface="Arial" pitchFamily="34" charset="0"/>
                <a:cs typeface="Arial" pitchFamily="34" charset="0"/>
              </a:rPr>
              <a:t>, Dave Wieder, Cliff </a:t>
            </a:r>
            <a:r>
              <a:rPr lang="en-US" sz="2900" dirty="0" err="1">
                <a:effectLst/>
                <a:latin typeface="Arial" pitchFamily="34" charset="0"/>
                <a:cs typeface="Arial" pitchFamily="34" charset="0"/>
              </a:rPr>
              <a:t>Spoonemore</a:t>
            </a:r>
            <a:r>
              <a:rPr lang="en-US" sz="2900" dirty="0">
                <a:effectLst/>
                <a:latin typeface="Arial" pitchFamily="34" charset="0"/>
                <a:cs typeface="Arial" pitchFamily="34" charset="0"/>
              </a:rPr>
              <a:t>, Monty Mills, David Frame,</a:t>
            </a:r>
          </a:p>
          <a:p>
            <a:pPr marL="457200" lvl="1" indent="0">
              <a:buNone/>
            </a:pPr>
            <a:r>
              <a:rPr lang="en-US" sz="2900" dirty="0">
                <a:effectLst/>
                <a:latin typeface="Arial" pitchFamily="34" charset="0"/>
                <a:cs typeface="Arial" pitchFamily="34" charset="0"/>
              </a:rPr>
              <a:t>Mike </a:t>
            </a:r>
            <a:r>
              <a:rPr lang="en-US" sz="2900" dirty="0" err="1">
                <a:effectLst/>
                <a:latin typeface="Arial" pitchFamily="34" charset="0"/>
                <a:cs typeface="Arial" pitchFamily="34" charset="0"/>
              </a:rPr>
              <a:t>Lashmet</a:t>
            </a:r>
            <a:r>
              <a:rPr lang="en-US" sz="2900" dirty="0">
                <a:effectLst/>
                <a:latin typeface="Arial" pitchFamily="34" charset="0"/>
                <a:cs typeface="Arial" pitchFamily="34" charset="0"/>
              </a:rPr>
              <a:t>, Clay Adams, </a:t>
            </a:r>
            <a:r>
              <a:rPr lang="en-US" sz="2900" dirty="0" err="1">
                <a:effectLst/>
                <a:latin typeface="Arial" pitchFamily="34" charset="0"/>
                <a:cs typeface="Arial" pitchFamily="34" charset="0"/>
              </a:rPr>
              <a:t>Justun</a:t>
            </a:r>
            <a:r>
              <a:rPr lang="en-US" sz="2900" dirty="0">
                <a:effectLst/>
                <a:latin typeface="Arial" pitchFamily="34" charset="0"/>
                <a:cs typeface="Arial" pitchFamily="34" charset="0"/>
              </a:rPr>
              <a:t> </a:t>
            </a:r>
            <a:r>
              <a:rPr lang="en-US" sz="2900" dirty="0" err="1">
                <a:effectLst/>
                <a:latin typeface="Arial" pitchFamily="34" charset="0"/>
                <a:cs typeface="Arial" pitchFamily="34" charset="0"/>
              </a:rPr>
              <a:t>Juelfs</a:t>
            </a:r>
            <a:r>
              <a:rPr lang="en-US" sz="2900" dirty="0">
                <a:effectLst/>
                <a:latin typeface="Arial" pitchFamily="34" charset="0"/>
                <a:cs typeface="Arial" pitchFamily="34" charset="0"/>
              </a:rPr>
              <a:t>, and Tom Peters</a:t>
            </a:r>
          </a:p>
          <a:p>
            <a:endParaRPr lang="en-US" sz="3200" dirty="0">
              <a:effectLst/>
            </a:endParaRPr>
          </a:p>
          <a:p>
            <a:endParaRPr lang="en-US" sz="3200" dirty="0">
              <a:effectLst/>
            </a:endParaRPr>
          </a:p>
          <a:p>
            <a:endParaRPr lang="en-US" sz="3200" dirty="0">
              <a:effectLst/>
            </a:endParaRPr>
          </a:p>
          <a:p>
            <a:endParaRPr lang="en-US" sz="3200" dirty="0"/>
          </a:p>
          <a:p>
            <a:endParaRPr lang="en-US" sz="3200" dirty="0"/>
          </a:p>
        </p:txBody>
      </p:sp>
      <p:pic>
        <p:nvPicPr>
          <p:cNvPr id="5" name="Picture 4"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473167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2286000" y="2819400"/>
            <a:ext cx="5334000" cy="3124200"/>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PH" dirty="0"/>
              <a:t>FACILITATOR NOTES </a:t>
            </a:r>
            <a:r>
              <a:rPr lang="en-PH" sz="1400" dirty="0"/>
              <a:t>(do not show </a:t>
            </a:r>
            <a:r>
              <a:rPr lang="en-PH" sz="1400"/>
              <a:t>during class)</a:t>
            </a:r>
            <a:endParaRPr lang="en-PH" dirty="0"/>
          </a:p>
        </p:txBody>
      </p:sp>
      <p:sp>
        <p:nvSpPr>
          <p:cNvPr id="7" name="Content Placeholder 6"/>
          <p:cNvSpPr>
            <a:spLocks noGrp="1"/>
          </p:cNvSpPr>
          <p:nvPr>
            <p:ph idx="1"/>
          </p:nvPr>
        </p:nvSpPr>
        <p:spPr>
          <a:xfrm>
            <a:off x="457200" y="1193800"/>
            <a:ext cx="8229600" cy="1320800"/>
          </a:xfrm>
        </p:spPr>
        <p:txBody>
          <a:bodyPr>
            <a:normAutofit/>
          </a:bodyPr>
          <a:lstStyle/>
          <a:p>
            <a:pPr marL="0" indent="0">
              <a:spcBef>
                <a:spcPts val="0"/>
              </a:spcBef>
              <a:buNone/>
            </a:pPr>
            <a:r>
              <a:rPr lang="en-PH" sz="2400" dirty="0"/>
              <a:t>This is a priority 1 module to be developed for Clear Roads national training. It will address three audiences. Slides can be customized for the audience.</a:t>
            </a:r>
          </a:p>
          <a:p>
            <a:pPr marL="0" indent="0">
              <a:spcBef>
                <a:spcPts val="0"/>
              </a:spcBef>
              <a:buNone/>
            </a:pPr>
            <a:endParaRPr lang="en-PH" sz="2400" dirty="0"/>
          </a:p>
        </p:txBody>
      </p:sp>
      <p:sp>
        <p:nvSpPr>
          <p:cNvPr id="3" name="Oval 2"/>
          <p:cNvSpPr/>
          <p:nvPr/>
        </p:nvSpPr>
        <p:spPr>
          <a:xfrm>
            <a:off x="2932938" y="3657600"/>
            <a:ext cx="457200" cy="4572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 name="Isosceles Triangle 3"/>
          <p:cNvSpPr/>
          <p:nvPr/>
        </p:nvSpPr>
        <p:spPr>
          <a:xfrm>
            <a:off x="2895600" y="42665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 name="5-Point Star 4"/>
          <p:cNvSpPr/>
          <p:nvPr/>
        </p:nvSpPr>
        <p:spPr>
          <a:xfrm>
            <a:off x="2856738" y="48768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 name="TextBox 5"/>
          <p:cNvSpPr txBox="1"/>
          <p:nvPr/>
        </p:nvSpPr>
        <p:spPr>
          <a:xfrm>
            <a:off x="3525836" y="2971800"/>
            <a:ext cx="2051524" cy="523220"/>
          </a:xfrm>
          <a:prstGeom prst="rect">
            <a:avLst/>
          </a:prstGeom>
          <a:noFill/>
        </p:spPr>
        <p:txBody>
          <a:bodyPr wrap="none" rtlCol="0">
            <a:spAutoFit/>
          </a:bodyPr>
          <a:lstStyle/>
          <a:p>
            <a:r>
              <a:rPr lang="en-US" sz="2800" b="1" dirty="0">
                <a:solidFill>
                  <a:schemeClr val="accent6"/>
                </a:solidFill>
                <a:effectLst>
                  <a:outerShdw blurRad="38100" dist="38100" dir="2700000" algn="tl">
                    <a:srgbClr val="000000">
                      <a:alpha val="43137"/>
                    </a:srgbClr>
                  </a:outerShdw>
                </a:effectLst>
              </a:rPr>
              <a:t>Slide Legend</a:t>
            </a:r>
          </a:p>
        </p:txBody>
      </p:sp>
      <p:sp>
        <p:nvSpPr>
          <p:cNvPr id="9" name="TextBox 8"/>
          <p:cNvSpPr txBox="1"/>
          <p:nvPr/>
        </p:nvSpPr>
        <p:spPr>
          <a:xfrm>
            <a:off x="3489302" y="3653135"/>
            <a:ext cx="3207609"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Entry-level plow drivers</a:t>
            </a:r>
          </a:p>
        </p:txBody>
      </p:sp>
      <p:sp>
        <p:nvSpPr>
          <p:cNvPr id="10" name="TextBox 9"/>
          <p:cNvSpPr txBox="1"/>
          <p:nvPr/>
        </p:nvSpPr>
        <p:spPr>
          <a:xfrm>
            <a:off x="3489302" y="4338935"/>
            <a:ext cx="3474797"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Experienced plow drivers</a:t>
            </a:r>
          </a:p>
        </p:txBody>
      </p:sp>
      <p:sp>
        <p:nvSpPr>
          <p:cNvPr id="11" name="TextBox 10"/>
          <p:cNvSpPr txBox="1"/>
          <p:nvPr/>
        </p:nvSpPr>
        <p:spPr>
          <a:xfrm>
            <a:off x="3489302" y="5024735"/>
            <a:ext cx="1666354"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Supervisors</a:t>
            </a:r>
          </a:p>
        </p:txBody>
      </p:sp>
      <p:pic>
        <p:nvPicPr>
          <p:cNvPr id="13" name="Picture 12"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9675881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219200"/>
            <a:ext cx="8991600" cy="4525963"/>
          </a:xfrm>
        </p:spPr>
        <p:txBody>
          <a:bodyPr>
            <a:normAutofit/>
          </a:bodyPr>
          <a:lstStyle/>
          <a:p>
            <a:pPr algn="ctr">
              <a:buNone/>
            </a:pPr>
            <a:r>
              <a:rPr lang="en-US" sz="3200" dirty="0"/>
              <a:t>	</a:t>
            </a:r>
            <a:r>
              <a:rPr lang="en-US" dirty="0">
                <a:latin typeface="Arial" pitchFamily="34" charset="0"/>
                <a:cs typeface="Arial" pitchFamily="34" charset="0"/>
              </a:rPr>
              <a:t>This presentation was developed with funding from the Clear Roads research program, which brings together transportation professionals and researchers from around the country to drive innovation in the field of winter maintenance.</a:t>
            </a:r>
          </a:p>
          <a:p>
            <a:pPr algn="ctr">
              <a:buNone/>
            </a:pPr>
            <a:endParaRPr lang="en-US" dirty="0">
              <a:latin typeface="Arial" pitchFamily="34" charset="0"/>
              <a:cs typeface="Arial" pitchFamily="34" charset="0"/>
            </a:endParaRPr>
          </a:p>
          <a:p>
            <a:pPr algn="ctr">
              <a:buNone/>
            </a:pPr>
            <a:r>
              <a:rPr lang="en-US" dirty="0">
                <a:latin typeface="Arial" pitchFamily="34" charset="0"/>
                <a:cs typeface="Arial" pitchFamily="34" charset="0"/>
              </a:rPr>
              <a:t>	Find additional information and resources at </a:t>
            </a:r>
          </a:p>
          <a:p>
            <a:pPr algn="ctr">
              <a:buNone/>
            </a:pPr>
            <a:r>
              <a:rPr lang="en-US" dirty="0">
                <a:latin typeface="Arial" pitchFamily="34" charset="0"/>
                <a:cs typeface="Arial" pitchFamily="34" charset="0"/>
              </a:rPr>
              <a:t>		</a:t>
            </a:r>
          </a:p>
          <a:p>
            <a:pPr algn="ctr">
              <a:buNone/>
            </a:pPr>
            <a:r>
              <a:rPr lang="en-US" dirty="0">
                <a:latin typeface="Arial" pitchFamily="34" charset="0"/>
                <a:cs typeface="Arial" pitchFamily="34" charset="0"/>
              </a:rPr>
              <a:t>		http://clearroads.org/</a:t>
            </a:r>
          </a:p>
          <a:p>
            <a:pPr>
              <a:buNone/>
            </a:pPr>
            <a:endParaRPr lang="en-US" dirty="0"/>
          </a:p>
          <a:p>
            <a:pPr>
              <a:buNone/>
            </a:pPr>
            <a:endParaRPr lang="en-US"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3301001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Connie\customers\2015\U of MN center for transportatin research\Modules\Truck operations, plowing procedures, tips from experience drivers\100_062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966" r="22689"/>
          <a:stretch/>
        </p:blipFill>
        <p:spPr bwMode="auto">
          <a:xfrm>
            <a:off x="6330515" y="1739577"/>
            <a:ext cx="2665344" cy="38189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77800"/>
            <a:ext cx="8229600" cy="889000"/>
          </a:xfrm>
        </p:spPr>
        <p:txBody>
          <a:bodyPr>
            <a:normAutofit/>
          </a:bodyPr>
          <a:lstStyle/>
          <a:p>
            <a:r>
              <a:rPr lang="en-US" dirty="0"/>
              <a:t>Thank you for your good work!</a:t>
            </a:r>
          </a:p>
        </p:txBody>
      </p:sp>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124" r="8418"/>
          <a:stretch/>
        </p:blipFill>
        <p:spPr bwMode="auto">
          <a:xfrm>
            <a:off x="2922056" y="1817196"/>
            <a:ext cx="3344134" cy="3663684"/>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descr="C:\pictures\Pictures\salt\calibration\IMG_1787.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867" b="16033"/>
          <a:stretch/>
        </p:blipFill>
        <p:spPr bwMode="auto">
          <a:xfrm rot="5400000">
            <a:off x="-508398" y="2420237"/>
            <a:ext cx="4250076" cy="24576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5"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637833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800"/>
            <a:ext cx="8229600" cy="889000"/>
          </a:xfrm>
        </p:spPr>
        <p:txBody>
          <a:bodyPr/>
          <a:lstStyle/>
          <a:p>
            <a:r>
              <a:rPr lang="en-US" dirty="0"/>
              <a:t>Background (do not show)</a:t>
            </a:r>
          </a:p>
        </p:txBody>
      </p:sp>
      <p:sp>
        <p:nvSpPr>
          <p:cNvPr id="3" name="Content Placeholder 2"/>
          <p:cNvSpPr>
            <a:spLocks noGrp="1"/>
          </p:cNvSpPr>
          <p:nvPr>
            <p:ph idx="1"/>
          </p:nvPr>
        </p:nvSpPr>
        <p:spPr>
          <a:xfrm>
            <a:off x="457200" y="1066800"/>
            <a:ext cx="8229600" cy="5080000"/>
          </a:xfrm>
        </p:spPr>
        <p:txBody>
          <a:bodyPr>
            <a:normAutofit/>
          </a:bodyPr>
          <a:lstStyle/>
          <a:p>
            <a:pPr marL="0" indent="0">
              <a:buNone/>
            </a:pPr>
            <a:r>
              <a:rPr lang="en-US" dirty="0">
                <a:latin typeface="Arial" pitchFamily="34" charset="0"/>
                <a:cs typeface="Arial" pitchFamily="34" charset="0"/>
              </a:rPr>
              <a:t>The objective of this training module is to describe the issues that require special consideration to operate safely during the winter.  The trainee should gain understanding of the various hazards that they will be exposed to including (but not limited to): slippery surfaces, cold weather, poor visibility (both in the yard and out on the highway) ,working at night, and working long hours.   At the end of the training, the trainee should be prepared to take extra precautions, not to hurry, watch out for others, and promote safety among the crew.</a:t>
            </a:r>
          </a:p>
          <a:p>
            <a:endParaRPr lang="en-US"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723389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304800"/>
            <a:ext cx="8229600" cy="715962"/>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dirty="0">
                <a:solidFill>
                  <a:schemeClr val="bg1"/>
                </a:solidFill>
                <a:latin typeface="Tw Cen MT Condensed Extra Bold" pitchFamily="34" charset="0"/>
                <a:cs typeface="Arial" pitchFamily="34" charset="0"/>
              </a:rPr>
              <a:t>Safety in the yard</a:t>
            </a:r>
          </a:p>
        </p:txBody>
      </p:sp>
      <p:sp>
        <p:nvSpPr>
          <p:cNvPr id="5" name="TextBox 4"/>
          <p:cNvSpPr txBox="1"/>
          <p:nvPr/>
        </p:nvSpPr>
        <p:spPr>
          <a:xfrm>
            <a:off x="0" y="6466490"/>
            <a:ext cx="9144000" cy="369332"/>
          </a:xfrm>
          <a:prstGeom prst="rect">
            <a:avLst/>
          </a:prstGeom>
          <a:noFill/>
        </p:spPr>
        <p:txBody>
          <a:bodyPr wrap="square" rtlCol="0">
            <a:spAutoFit/>
          </a:bodyPr>
          <a:lstStyle/>
          <a:p>
            <a:pPr algn="ctr"/>
            <a:r>
              <a:rPr lang="en-US" dirty="0"/>
              <a:t> </a:t>
            </a:r>
          </a:p>
        </p:txBody>
      </p:sp>
      <p:pic>
        <p:nvPicPr>
          <p:cNvPr id="1026" name="Picture 2" descr="C:\Users\Roman\Downloads\GoogleEarth_Imag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822"/>
          <a:stretch/>
        </p:blipFill>
        <p:spPr bwMode="auto">
          <a:xfrm>
            <a:off x="304800" y="1162665"/>
            <a:ext cx="7585632" cy="42830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Isosceles Triangle 8"/>
          <p:cNvSpPr/>
          <p:nvPr/>
        </p:nvSpPr>
        <p:spPr>
          <a:xfrm>
            <a:off x="8305800" y="1720654"/>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266938" y="2330911"/>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43138" y="1111711"/>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0957583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9167</TotalTime>
  <Words>6840</Words>
  <Application>Microsoft Office PowerPoint</Application>
  <PresentationFormat>On-screen Show (4:3)</PresentationFormat>
  <Paragraphs>972</Paragraphs>
  <Slides>71</Slides>
  <Notes>69</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71</vt:i4>
      </vt:variant>
    </vt:vector>
  </HeadingPairs>
  <TitlesOfParts>
    <vt:vector size="80" baseType="lpstr">
      <vt:lpstr>Arial Unicode MS</vt:lpstr>
      <vt:lpstr>Arial</vt:lpstr>
      <vt:lpstr>Calibri</vt:lpstr>
      <vt:lpstr>Monotype Sorts</vt:lpstr>
      <vt:lpstr>Times New Roman</vt:lpstr>
      <vt:lpstr>Tw Cen MT</vt:lpstr>
      <vt:lpstr>Tw Cen MT Condensed Extra Bold</vt:lpstr>
      <vt:lpstr>Wingdings</vt:lpstr>
      <vt:lpstr>Office Theme</vt:lpstr>
      <vt:lpstr>Module 9: Safety</vt:lpstr>
      <vt:lpstr>PowerPoint Presentation</vt:lpstr>
      <vt:lpstr>PowerPoint Presentation</vt:lpstr>
      <vt:lpstr>PowerPoint Presentation</vt:lpstr>
      <vt:lpstr>PowerPoint Presentation</vt:lpstr>
      <vt:lpstr>Module 9: Safety</vt:lpstr>
      <vt:lpstr>FACILITATOR NOTES (do not show during class)</vt:lpstr>
      <vt:lpstr>Background (do not show)</vt:lpstr>
      <vt:lpstr>PowerPoint Presentation</vt:lpstr>
      <vt:lpstr>Backing up tips</vt:lpstr>
      <vt:lpstr>Test Question 1</vt:lpstr>
      <vt:lpstr>Test Question 1</vt:lpstr>
      <vt:lpstr>“The circle of safety”</vt:lpstr>
      <vt:lpstr>What is on the back of your truck ? </vt:lpstr>
      <vt:lpstr>PowerPoint Presentation</vt:lpstr>
      <vt:lpstr>Loading</vt:lpstr>
      <vt:lpstr>Stockpile safety tips   </vt:lpstr>
      <vt:lpstr>PowerPoint Presentation</vt:lpstr>
      <vt:lpstr>Test Question</vt:lpstr>
      <vt:lpstr>Test Question</vt:lpstr>
      <vt:lpstr>Look up!</vt:lpstr>
      <vt:lpstr>Time to get on the road!</vt:lpstr>
      <vt:lpstr>Test Question</vt:lpstr>
      <vt:lpstr>Test Question</vt:lpstr>
      <vt:lpstr>PowerPoint Presentation</vt:lpstr>
      <vt:lpstr>  Simulator training</vt:lpstr>
      <vt:lpstr>  Simulator training</vt:lpstr>
      <vt:lpstr>Know your route: road hazards</vt:lpstr>
      <vt:lpstr>Defensive driving</vt:lpstr>
      <vt:lpstr>What are your strategies to control your truck?</vt:lpstr>
      <vt:lpstr>Negotiating curves </vt:lpstr>
      <vt:lpstr>Box height</vt:lpstr>
      <vt:lpstr>Test Question </vt:lpstr>
      <vt:lpstr>Test Question </vt:lpstr>
      <vt:lpstr>Beware of bridges  </vt:lpstr>
      <vt:lpstr>Test Question </vt:lpstr>
      <vt:lpstr>Test Question </vt:lpstr>
      <vt:lpstr>Group plowing</vt:lpstr>
      <vt:lpstr>Strive for the best visibility</vt:lpstr>
      <vt:lpstr>Poor visibility</vt:lpstr>
      <vt:lpstr>Test Question </vt:lpstr>
      <vt:lpstr>Test Question </vt:lpstr>
      <vt:lpstr>Night plowing</vt:lpstr>
      <vt:lpstr>Truck problems</vt:lpstr>
      <vt:lpstr>Test Question </vt:lpstr>
      <vt:lpstr>Test Question </vt:lpstr>
      <vt:lpstr>Warning device placement  </vt:lpstr>
      <vt:lpstr>Warning device placement  </vt:lpstr>
      <vt:lpstr>Be prepared for the unexpected</vt:lpstr>
      <vt:lpstr>PowerPoint Presentation</vt:lpstr>
      <vt:lpstr>Clothing</vt:lpstr>
      <vt:lpstr>Test Question </vt:lpstr>
      <vt:lpstr>Test Question </vt:lpstr>
      <vt:lpstr>USE EXTREME CAUTION WHEN  WORKING AROUND EQUIPMENT</vt:lpstr>
      <vt:lpstr>Test Question </vt:lpstr>
      <vt:lpstr>Test Question </vt:lpstr>
      <vt:lpstr>Stay Alert</vt:lpstr>
      <vt:lpstr>Test Question </vt:lpstr>
      <vt:lpstr>Test Question </vt:lpstr>
      <vt:lpstr>Be prepared</vt:lpstr>
      <vt:lpstr>Reduce Distractions</vt:lpstr>
      <vt:lpstr>Test Question </vt:lpstr>
      <vt:lpstr>Test Question </vt:lpstr>
      <vt:lpstr>Importance of Record Keeping</vt:lpstr>
      <vt:lpstr>Record Keeping</vt:lpstr>
      <vt:lpstr>Safety doesn’t happen by accident. ~Author Unknown</vt:lpstr>
      <vt:lpstr>PowerPoint Presentation</vt:lpstr>
      <vt:lpstr>Additional Resources </vt:lpstr>
      <vt:lpstr>Acknowledgements </vt:lpstr>
      <vt:lpstr>PowerPoint Presentation</vt:lpstr>
      <vt:lpstr>Thank you for your good 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Jim L. Frye [KDOT]</cp:lastModifiedBy>
  <cp:revision>284</cp:revision>
  <dcterms:created xsi:type="dcterms:W3CDTF">2012-11-22T11:43:17Z</dcterms:created>
  <dcterms:modified xsi:type="dcterms:W3CDTF">2017-08-09T15:02:16Z</dcterms:modified>
</cp:coreProperties>
</file>