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621" r:id="rId2"/>
    <p:sldId id="622" r:id="rId3"/>
    <p:sldId id="631" r:id="rId4"/>
    <p:sldId id="624" r:id="rId5"/>
    <p:sldId id="628" r:id="rId6"/>
    <p:sldId id="626" r:id="rId7"/>
    <p:sldId id="627" r:id="rId8"/>
    <p:sldId id="554" r:id="rId9"/>
    <p:sldId id="555" r:id="rId10"/>
    <p:sldId id="556" r:id="rId11"/>
    <p:sldId id="557" r:id="rId12"/>
    <p:sldId id="629" r:id="rId13"/>
    <p:sldId id="630" r:id="rId14"/>
    <p:sldId id="593" r:id="rId15"/>
    <p:sldId id="594" r:id="rId16"/>
    <p:sldId id="559" r:id="rId17"/>
    <p:sldId id="560" r:id="rId18"/>
    <p:sldId id="595" r:id="rId19"/>
    <p:sldId id="596" r:id="rId20"/>
    <p:sldId id="561" r:id="rId21"/>
    <p:sldId id="597" r:id="rId22"/>
    <p:sldId id="598" r:id="rId23"/>
    <p:sldId id="562" r:id="rId24"/>
    <p:sldId id="563" r:id="rId25"/>
    <p:sldId id="564" r:id="rId26"/>
    <p:sldId id="599" r:id="rId27"/>
    <p:sldId id="600" r:id="rId28"/>
    <p:sldId id="565" r:id="rId29"/>
    <p:sldId id="601" r:id="rId30"/>
    <p:sldId id="602" r:id="rId31"/>
    <p:sldId id="566" r:id="rId32"/>
    <p:sldId id="567" r:id="rId33"/>
    <p:sldId id="568" r:id="rId34"/>
    <p:sldId id="569" r:id="rId35"/>
    <p:sldId id="603" r:id="rId36"/>
    <p:sldId id="604" r:id="rId37"/>
    <p:sldId id="570" r:id="rId38"/>
    <p:sldId id="571" r:id="rId39"/>
    <p:sldId id="605" r:id="rId40"/>
    <p:sldId id="606" r:id="rId41"/>
    <p:sldId id="572" r:id="rId42"/>
    <p:sldId id="573" r:id="rId43"/>
    <p:sldId id="574" r:id="rId44"/>
    <p:sldId id="607" r:id="rId45"/>
    <p:sldId id="608" r:id="rId46"/>
    <p:sldId id="575" r:id="rId47"/>
    <p:sldId id="609" r:id="rId48"/>
    <p:sldId id="610" r:id="rId49"/>
    <p:sldId id="576" r:id="rId50"/>
    <p:sldId id="577" r:id="rId51"/>
    <p:sldId id="578" r:id="rId52"/>
    <p:sldId id="579" r:id="rId53"/>
    <p:sldId id="580" r:id="rId54"/>
    <p:sldId id="612" r:id="rId55"/>
    <p:sldId id="611" r:id="rId56"/>
    <p:sldId id="581" r:id="rId57"/>
    <p:sldId id="582" r:id="rId58"/>
    <p:sldId id="613" r:id="rId59"/>
    <p:sldId id="614" r:id="rId60"/>
    <p:sldId id="583" r:id="rId61"/>
    <p:sldId id="584" r:id="rId62"/>
    <p:sldId id="615" r:id="rId63"/>
    <p:sldId id="616" r:id="rId64"/>
    <p:sldId id="585" r:id="rId65"/>
    <p:sldId id="617" r:id="rId66"/>
    <p:sldId id="618" r:id="rId67"/>
    <p:sldId id="586" r:id="rId68"/>
    <p:sldId id="619" r:id="rId69"/>
    <p:sldId id="620" r:id="rId70"/>
    <p:sldId id="587" r:id="rId71"/>
    <p:sldId id="588" r:id="rId72"/>
    <p:sldId id="589" r:id="rId73"/>
    <p:sldId id="590" r:id="rId74"/>
    <p:sldId id="552" r:id="rId75"/>
    <p:sldId id="510" r:id="rId76"/>
    <p:sldId id="511" r:id="rId7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97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99" autoAdjust="0"/>
    <p:restoredTop sz="76302" autoAdjust="0"/>
  </p:normalViewPr>
  <p:slideViewPr>
    <p:cSldViewPr>
      <p:cViewPr varScale="1">
        <p:scale>
          <a:sx n="59" d="100"/>
          <a:sy n="59" d="100"/>
        </p:scale>
        <p:origin x="1692"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9EC9CE-834C-4FB6-99F3-B81BA3658A63}" type="datetimeFigureOut">
              <a:rPr lang="en-US" smtClean="0"/>
              <a:pPr/>
              <a:t>8/9/2017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86080C-B8D8-4723-AE4C-278F16E645B8}" type="slidenum">
              <a:rPr lang="en-US" smtClean="0"/>
              <a:pPr/>
              <a:t>‹#›</a:t>
            </a:fld>
            <a:endParaRPr lang="en-US"/>
          </a:p>
        </p:txBody>
      </p:sp>
    </p:spTree>
    <p:extLst>
      <p:ext uri="{BB962C8B-B14F-4D97-AF65-F5344CB8AC3E}">
        <p14:creationId xmlns:p14="http://schemas.microsoft.com/office/powerpoint/2010/main" val="3522707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1</a:t>
            </a:fld>
            <a:endParaRPr lang="en-US"/>
          </a:p>
        </p:txBody>
      </p:sp>
    </p:spTree>
    <p:extLst>
      <p:ext uri="{BB962C8B-B14F-4D97-AF65-F5344CB8AC3E}">
        <p14:creationId xmlns:p14="http://schemas.microsoft.com/office/powerpoint/2010/main" val="3639740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Black ice, or clear ice is a thin layer of ice that forms on the surface that can be difficult to see and restricts a vehicle’s tires from gripping road.</a:t>
            </a:r>
          </a:p>
          <a:p>
            <a:endParaRPr lang="en-US" baseline="0"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Black ice is clear, the asphalt below it shows through, giving it its ‘black’ ice name. The clear ice layer makes it very difficult to see. The thin ice layer can also occur on concrete or other pavement surfaces.</a:t>
            </a:r>
            <a:endParaRPr lang="en-US" sz="1100" kern="1200" dirty="0">
              <a:solidFill>
                <a:schemeClr val="tx1"/>
              </a:solidFill>
              <a:effectLst/>
              <a:latin typeface="+mn-lt"/>
              <a:ea typeface="+mn-ea"/>
              <a:cs typeface="+mn-cs"/>
            </a:endParaRPr>
          </a:p>
          <a:p>
            <a:endParaRPr lang="en-US" baseline="0" dirty="0"/>
          </a:p>
          <a:p>
            <a:r>
              <a:rPr lang="en-US" sz="1200" b="0" i="0" kern="1200" dirty="0">
                <a:solidFill>
                  <a:schemeClr val="tx1"/>
                </a:solidFill>
                <a:effectLst/>
                <a:latin typeface="+mn-lt"/>
                <a:ea typeface="+mn-ea"/>
                <a:cs typeface="+mn-cs"/>
              </a:rPr>
              <a:t>Black Ice - is really a very thin layer of ice.  When it gets thicker, then it moves into glaze ice and the color changes. It is difficult to notice and difficult to prevent.</a:t>
            </a:r>
            <a:endParaRPr lang="en-US" baseline="0" dirty="0"/>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i="0" dirty="0">
                <a:solidFill>
                  <a:schemeClr val="tx1"/>
                </a:solidFill>
                <a:effectLst>
                  <a:outerShdw blurRad="38100" dist="38100" dir="2700000" algn="tl">
                    <a:srgbClr val="000000"/>
                  </a:outerShdw>
                </a:effectLst>
                <a:latin typeface="Arial" pitchFamily="34" charset="0"/>
                <a:cs typeface="Arial" pitchFamily="34" charset="0"/>
              </a:rPr>
              <a:t>Photo credit:  © Copyright 2003 Ronald D. </a:t>
            </a:r>
            <a:r>
              <a:rPr lang="en-US" i="0" dirty="0" err="1">
                <a:solidFill>
                  <a:schemeClr val="tx1"/>
                </a:solidFill>
                <a:effectLst>
                  <a:outerShdw blurRad="38100" dist="38100" dir="2700000" algn="tl">
                    <a:srgbClr val="000000"/>
                  </a:outerShdw>
                </a:effectLst>
                <a:latin typeface="Arial" pitchFamily="34" charset="0"/>
                <a:cs typeface="Arial" pitchFamily="34" charset="0"/>
              </a:rPr>
              <a:t>Tabler</a:t>
            </a:r>
            <a:endParaRPr lang="en-US" i="0" dirty="0">
              <a:solidFill>
                <a:schemeClr val="tx1"/>
              </a:solidFill>
              <a:effectLst>
                <a:outerShdw blurRad="38100" dist="38100" dir="2700000" algn="tl">
                  <a:srgbClr val="000000"/>
                </a:outerShdw>
              </a:effectLst>
              <a:latin typeface="Arial" pitchFamily="34" charset="0"/>
              <a:cs typeface="Arial" pitchFamily="34" charset="0"/>
            </a:endParaRPr>
          </a:p>
          <a:p>
            <a:endParaRPr lang="en-US" baseline="0" dirty="0"/>
          </a:p>
        </p:txBody>
      </p:sp>
      <p:sp>
        <p:nvSpPr>
          <p:cNvPr id="4" name="Slide Number Placeholder 3"/>
          <p:cNvSpPr>
            <a:spLocks noGrp="1"/>
          </p:cNvSpPr>
          <p:nvPr>
            <p:ph type="sldNum" sz="quarter" idx="10"/>
          </p:nvPr>
        </p:nvSpPr>
        <p:spPr/>
        <p:txBody>
          <a:bodyPr/>
          <a:lstStyle/>
          <a:p>
            <a:fld id="{368D70A7-3361-45F6-B85A-D045D5B19309}" type="slidenum">
              <a:rPr lang="en-US" smtClean="0"/>
              <a:pPr/>
              <a:t>11</a:t>
            </a:fld>
            <a:endParaRPr lang="en-US"/>
          </a:p>
        </p:txBody>
      </p:sp>
    </p:spTree>
    <p:extLst>
      <p:ext uri="{BB962C8B-B14F-4D97-AF65-F5344CB8AC3E}">
        <p14:creationId xmlns:p14="http://schemas.microsoft.com/office/powerpoint/2010/main" val="530402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book definition of black ice refers to when moisture in the air condenses as water on the road surface, then freezes as the pavement temperature drops.</a:t>
            </a:r>
            <a:endParaRPr lang="en-US" dirty="0"/>
          </a:p>
          <a:p>
            <a:endParaRPr lang="en-US" dirty="0"/>
          </a:p>
          <a:p>
            <a:r>
              <a:rPr lang="en-US" sz="1200" kern="1200" dirty="0">
                <a:solidFill>
                  <a:schemeClr val="tx1"/>
                </a:solidFill>
                <a:effectLst/>
                <a:latin typeface="+mn-lt"/>
                <a:ea typeface="+mn-ea"/>
                <a:cs typeface="+mn-cs"/>
              </a:rPr>
              <a:t>Black ice occurs when the pavement temperature is above freezing, moisture from the air condenses onto the road surface forming a thin wet layer. </a:t>
            </a:r>
          </a:p>
          <a:p>
            <a:endParaRPr lang="en-US" baseline="0" dirty="0"/>
          </a:p>
          <a:p>
            <a:r>
              <a:rPr lang="en-US" baseline="0" dirty="0"/>
              <a:t>Picture credit: Fortin Consulting Inc.</a:t>
            </a:r>
          </a:p>
        </p:txBody>
      </p:sp>
      <p:sp>
        <p:nvSpPr>
          <p:cNvPr id="4" name="Slide Number Placeholder 3"/>
          <p:cNvSpPr>
            <a:spLocks noGrp="1"/>
          </p:cNvSpPr>
          <p:nvPr>
            <p:ph type="sldNum" sz="quarter" idx="10"/>
          </p:nvPr>
        </p:nvSpPr>
        <p:spPr/>
        <p:txBody>
          <a:bodyPr/>
          <a:lstStyle/>
          <a:p>
            <a:fld id="{B0BDD7F5-3A46-4ED7-A0C5-90FD845D0BE5}" type="slidenum">
              <a:rPr lang="en-US" smtClean="0"/>
              <a:pPr/>
              <a:t>12</a:t>
            </a:fld>
            <a:endParaRPr lang="en-US"/>
          </a:p>
        </p:txBody>
      </p:sp>
    </p:spTree>
    <p:extLst>
      <p:ext uri="{BB962C8B-B14F-4D97-AF65-F5344CB8AC3E}">
        <p14:creationId xmlns:p14="http://schemas.microsoft.com/office/powerpoint/2010/main" val="838610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pavement temp then drops to or below freezing, creating the clear ice layer also known as black ice on the road.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Look for black ice when the pavement temperature  and dew point are close (within 2 to 5 degrees F) and near and below freezing, there are low winds, and if there is a sunny day.</a:t>
            </a:r>
            <a:endParaRPr lang="en-US" sz="1200" b="1" kern="1200" dirty="0">
              <a:solidFill>
                <a:schemeClr val="tx1"/>
              </a:solidFill>
              <a:effectLst/>
              <a:latin typeface="+mn-lt"/>
              <a:ea typeface="+mn-ea"/>
              <a:cs typeface="+mn-cs"/>
            </a:endParaRPr>
          </a:p>
          <a:p>
            <a:endParaRPr lang="en-US" baseline="0" dirty="0"/>
          </a:p>
          <a:p>
            <a:r>
              <a:rPr lang="en-US" baseline="0" dirty="0"/>
              <a:t>Picture credit: Fortin Consulting Inc.</a:t>
            </a:r>
          </a:p>
        </p:txBody>
      </p:sp>
      <p:sp>
        <p:nvSpPr>
          <p:cNvPr id="4" name="Slide Number Placeholder 3"/>
          <p:cNvSpPr>
            <a:spLocks noGrp="1"/>
          </p:cNvSpPr>
          <p:nvPr>
            <p:ph type="sldNum" sz="quarter" idx="10"/>
          </p:nvPr>
        </p:nvSpPr>
        <p:spPr/>
        <p:txBody>
          <a:bodyPr/>
          <a:lstStyle/>
          <a:p>
            <a:fld id="{B0BDD7F5-3A46-4ED7-A0C5-90FD845D0BE5}" type="slidenum">
              <a:rPr lang="en-US" smtClean="0"/>
              <a:pPr/>
              <a:t>13</a:t>
            </a:fld>
            <a:endParaRPr lang="en-US"/>
          </a:p>
        </p:txBody>
      </p:sp>
    </p:spTree>
    <p:extLst>
      <p:ext uri="{BB962C8B-B14F-4D97-AF65-F5344CB8AC3E}">
        <p14:creationId xmlns:p14="http://schemas.microsoft.com/office/powerpoint/2010/main" val="1030400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dirty="0"/>
          </a:p>
          <a:p>
            <a:r>
              <a:rPr lang="en-US" baseline="0" dirty="0"/>
              <a:t>Test question: </a:t>
            </a:r>
          </a:p>
          <a:p>
            <a:endParaRPr lang="en-US" baseline="0" dirty="0"/>
          </a:p>
          <a:p>
            <a:r>
              <a:rPr lang="en-US" baseline="0" dirty="0"/>
              <a:t>How does black ice form?:</a:t>
            </a:r>
          </a:p>
          <a:p>
            <a:pPr marL="228600" indent="-228600">
              <a:buAutoNum type="arabicPeriod"/>
            </a:pPr>
            <a:endParaRPr lang="en-US" baseline="0" dirty="0"/>
          </a:p>
          <a:p>
            <a:pPr marL="228600" indent="-228600">
              <a:buFont typeface="+mj-lt"/>
              <a:buAutoNum type="arabicPeriod"/>
            </a:pPr>
            <a:r>
              <a:rPr lang="en-US" baseline="0" dirty="0"/>
              <a:t>The pavement temperature is above freezing then drops below (no)</a:t>
            </a:r>
          </a:p>
          <a:p>
            <a:pPr marL="228600" indent="-228600">
              <a:buFont typeface="+mj-lt"/>
              <a:buAutoNum type="arabicPeriod"/>
            </a:pPr>
            <a:r>
              <a:rPr lang="en-US" baseline="0" dirty="0"/>
              <a:t>Moisture condenses onto the road (no)</a:t>
            </a:r>
          </a:p>
          <a:p>
            <a:pPr marL="228600" indent="-228600">
              <a:buFont typeface="+mj-lt"/>
              <a:buAutoNum type="arabicPeriod"/>
            </a:pPr>
            <a:r>
              <a:rPr lang="en-US" baseline="0" dirty="0"/>
              <a:t>The pavement temperature is near or below the dew point (no)</a:t>
            </a:r>
          </a:p>
          <a:p>
            <a:pPr marL="228600" indent="-228600">
              <a:buFont typeface="+mj-lt"/>
              <a:buAutoNum type="arabicPeriod"/>
            </a:pPr>
            <a:r>
              <a:rPr lang="en-US" baseline="0" dirty="0"/>
              <a:t>All of the above (yes)</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14</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dirty="0"/>
          </a:p>
          <a:p>
            <a:r>
              <a:rPr lang="en-US" baseline="0"/>
              <a:t>Test </a:t>
            </a:r>
            <a:r>
              <a:rPr lang="en-US" baseline="0" dirty="0"/>
              <a:t>question: </a:t>
            </a:r>
          </a:p>
          <a:p>
            <a:endParaRPr lang="en-US" baseline="0" dirty="0"/>
          </a:p>
          <a:p>
            <a:r>
              <a:rPr lang="en-US" baseline="0" dirty="0"/>
              <a:t>How does black ice form?:</a:t>
            </a:r>
          </a:p>
          <a:p>
            <a:pPr marL="228600" indent="-228600">
              <a:buAutoNum type="arabicPeriod"/>
            </a:pPr>
            <a:endParaRPr lang="en-US" baseline="0" dirty="0"/>
          </a:p>
          <a:p>
            <a:pPr marL="228600" indent="-228600">
              <a:buFont typeface="+mj-lt"/>
              <a:buAutoNum type="arabicPeriod"/>
            </a:pPr>
            <a:r>
              <a:rPr lang="en-US" baseline="0" dirty="0"/>
              <a:t>The pavement temperature is above freezing then drops below (no)</a:t>
            </a:r>
          </a:p>
          <a:p>
            <a:pPr marL="228600" indent="-228600">
              <a:buFont typeface="+mj-lt"/>
              <a:buAutoNum type="arabicPeriod"/>
            </a:pPr>
            <a:r>
              <a:rPr lang="en-US" baseline="0" dirty="0"/>
              <a:t>Moisture condenses onto the road (no)</a:t>
            </a:r>
          </a:p>
          <a:p>
            <a:pPr marL="228600" indent="-228600">
              <a:buFont typeface="+mj-lt"/>
              <a:buAutoNum type="arabicPeriod"/>
            </a:pPr>
            <a:r>
              <a:rPr lang="en-US" baseline="0" dirty="0"/>
              <a:t>The pavement temperature is near or below the dew point (no)</a:t>
            </a:r>
          </a:p>
          <a:p>
            <a:pPr marL="228600" indent="-228600">
              <a:buFont typeface="+mj-lt"/>
              <a:buAutoNum type="arabicPeriod"/>
            </a:pPr>
            <a:r>
              <a:rPr lang="en-US" baseline="0" dirty="0"/>
              <a:t>All of the above (yes)</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15</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Black ice is</a:t>
            </a:r>
            <a:r>
              <a:rPr lang="en-US" baseline="0" dirty="0"/>
              <a:t> likely to form on bridges and ramps. </a:t>
            </a:r>
          </a:p>
          <a:p>
            <a:endParaRPr lang="en-US" baseline="0" dirty="0"/>
          </a:p>
          <a:p>
            <a:r>
              <a:rPr lang="en-US" baseline="0" dirty="0"/>
              <a:t>Change of air temperature has a greater effect on the change of pavement temperatures for bridges because they are surrounded on all sides by air. This greater change in temperature makes it more susceptible to black ice formation.</a:t>
            </a:r>
          </a:p>
          <a:p>
            <a:endParaRPr lang="en-US" baseline="0" dirty="0"/>
          </a:p>
          <a:p>
            <a:r>
              <a:rPr lang="en-US" sz="1200" kern="1200" dirty="0">
                <a:solidFill>
                  <a:schemeClr val="tx1"/>
                </a:solidFill>
                <a:effectLst/>
                <a:latin typeface="+mn-lt"/>
                <a:ea typeface="+mn-ea"/>
                <a:cs typeface="+mn-cs"/>
              </a:rPr>
              <a:t>Ramps do not get the same amount of traffic as mainline roadways. Thus the heating elements from a traffic load is not there and the surface air is allowed to maintain a steady temperature drop.</a:t>
            </a:r>
            <a:endParaRPr lang="en-US" baseline="0" dirty="0"/>
          </a:p>
          <a:p>
            <a:endParaRPr lang="en-US" baseline="0" dirty="0"/>
          </a:p>
          <a:p>
            <a:r>
              <a:rPr lang="en-US" baseline="0" dirty="0"/>
              <a:t>When going through your route, pay special attention to these areas to check for ice formation.</a:t>
            </a:r>
          </a:p>
          <a:p>
            <a:endParaRPr lang="en-US" baseline="0" dirty="0"/>
          </a:p>
          <a:p>
            <a:r>
              <a:rPr lang="en-US" baseline="0" dirty="0"/>
              <a:t>More information about ice on bridges can be found in Clear Roads Module 17: Bridge Frost.</a:t>
            </a:r>
          </a:p>
          <a:p>
            <a:endParaRPr lang="en-US" baseline="0" dirty="0"/>
          </a:p>
          <a:p>
            <a:r>
              <a:rPr lang="en-US" baseline="0" dirty="0"/>
              <a:t>Picture Credit: Fortin Consulting Inc.</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16</a:t>
            </a:fld>
            <a:endParaRPr lang="en-US"/>
          </a:p>
        </p:txBody>
      </p:sp>
    </p:spTree>
    <p:extLst>
      <p:ext uri="{BB962C8B-B14F-4D97-AF65-F5344CB8AC3E}">
        <p14:creationId xmlns:p14="http://schemas.microsoft.com/office/powerpoint/2010/main" val="25962996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Black ice can help be prevented</a:t>
            </a:r>
            <a:r>
              <a:rPr lang="en-US" baseline="0" dirty="0"/>
              <a:t> by anti-icing using appropriate products and rates. It may prevents the ice from forming or bonding to the pavement surface.</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Anti-ice </a:t>
            </a:r>
            <a:r>
              <a:rPr lang="en-US" sz="1200" kern="1200" dirty="0">
                <a:solidFill>
                  <a:schemeClr val="tx1"/>
                </a:solidFill>
                <a:effectLst/>
                <a:latin typeface="+mn-lt"/>
                <a:ea typeface="+mn-ea"/>
                <a:cs typeface="+mn-cs"/>
              </a:rPr>
              <a:t>when the pavement temperature and dew point are close (within 2 to 5</a:t>
            </a:r>
            <a:r>
              <a:rPr lang="en-US" sz="1200" kern="1200" dirty="0">
                <a:solidFill>
                  <a:schemeClr val="tx1"/>
                </a:solidFill>
                <a:effectLst/>
                <a:latin typeface="Arial"/>
                <a:ea typeface="+mn-ea"/>
                <a:cs typeface="Arial"/>
              </a:rPr>
              <a:t>°</a:t>
            </a:r>
            <a:r>
              <a:rPr lang="en-US" sz="1200" kern="1200" dirty="0">
                <a:solidFill>
                  <a:schemeClr val="tx1"/>
                </a:solidFill>
                <a:effectLst/>
                <a:latin typeface="+mn-lt"/>
                <a:ea typeface="+mn-ea"/>
                <a:cs typeface="+mn-cs"/>
              </a:rPr>
              <a:t>F) and near and below freezing, and there are low winds. This is when black ice is likely to occur.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Most shops will not anti-ice at 32ºF and yet that is when black ice begins to form. The road temp will hover at 32ºF</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for a period of time. Then either the weather or time of day will cause a change in the temp to either warm up or drop down further. Reviewing your existing RWIS readings and knowing the forecast can help your shop be proactive.</a:t>
            </a:r>
            <a:endParaRPr lang="en-US" baseline="0" dirty="0"/>
          </a:p>
          <a:p>
            <a:endParaRPr lang="en-US" baseline="0" dirty="0"/>
          </a:p>
          <a:p>
            <a:r>
              <a:rPr lang="en-US" baseline="0" dirty="0"/>
              <a:t> More information on anti-icing practices can be found in Module 8: Anti-Icing</a:t>
            </a:r>
          </a:p>
          <a:p>
            <a:endParaRPr lang="en-US" baseline="0" dirty="0"/>
          </a:p>
          <a:p>
            <a:r>
              <a:rPr lang="en-US" baseline="0" dirty="0"/>
              <a:t>Photo credit: Fortin Consulting Inc.</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17</a:t>
            </a:fld>
            <a:endParaRPr lang="en-US"/>
          </a:p>
        </p:txBody>
      </p:sp>
    </p:spTree>
    <p:extLst>
      <p:ext uri="{BB962C8B-B14F-4D97-AF65-F5344CB8AC3E}">
        <p14:creationId xmlns:p14="http://schemas.microsoft.com/office/powerpoint/2010/main" val="1529184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dirty="0"/>
          </a:p>
          <a:p>
            <a:r>
              <a:rPr lang="en-US" baseline="0" dirty="0"/>
              <a:t>Test question: </a:t>
            </a:r>
          </a:p>
          <a:p>
            <a:endParaRPr lang="en-US" baseline="0" dirty="0"/>
          </a:p>
          <a:p>
            <a:r>
              <a:rPr lang="en-US" baseline="0" dirty="0"/>
              <a:t>What is the most efficient way to prevent black ice?</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US" baseline="0" dirty="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a:t>Do nothing (no)</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a:t>Anti-icing (yes)</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a:t>Leave a layer of compaction on your roads (no)</a:t>
            </a:r>
          </a:p>
          <a:p>
            <a:pPr marL="228600" indent="-228600">
              <a:buFont typeface="+mj-lt"/>
              <a:buAutoNum type="arabicPeriod"/>
            </a:pPr>
            <a:r>
              <a:rPr lang="en-US" baseline="0" dirty="0"/>
              <a:t>Sand (no)</a:t>
            </a:r>
          </a:p>
        </p:txBody>
      </p:sp>
      <p:sp>
        <p:nvSpPr>
          <p:cNvPr id="4" name="Slide Number Placeholder 3"/>
          <p:cNvSpPr>
            <a:spLocks noGrp="1"/>
          </p:cNvSpPr>
          <p:nvPr>
            <p:ph type="sldNum" sz="quarter" idx="10"/>
          </p:nvPr>
        </p:nvSpPr>
        <p:spPr/>
        <p:txBody>
          <a:bodyPr/>
          <a:lstStyle/>
          <a:p>
            <a:fld id="{B0BDD7F5-3A46-4ED7-A0C5-90FD845D0BE5}" type="slidenum">
              <a:rPr lang="en-US" smtClean="0"/>
              <a:pPr/>
              <a:t>18</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dirty="0"/>
          </a:p>
          <a:p>
            <a:r>
              <a:rPr lang="en-US" baseline="0" dirty="0"/>
              <a:t>Test question: </a:t>
            </a:r>
          </a:p>
          <a:p>
            <a:endParaRPr lang="en-US" baseline="0" dirty="0"/>
          </a:p>
          <a:p>
            <a:r>
              <a:rPr lang="en-US" baseline="0" dirty="0"/>
              <a:t>What is the most efficient way to prevent black ice?</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US" baseline="0" dirty="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a:t>Do nothing (no)</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a:t>Anti-icing (yes)</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a:t>Leave a layer of compaction on your roads (no)</a:t>
            </a:r>
          </a:p>
          <a:p>
            <a:pPr marL="228600" indent="-228600">
              <a:buFont typeface="+mj-lt"/>
              <a:buAutoNum type="arabicPeriod"/>
            </a:pPr>
            <a:r>
              <a:rPr lang="en-US" baseline="0" dirty="0"/>
              <a:t>Sand (no)</a:t>
            </a:r>
          </a:p>
        </p:txBody>
      </p:sp>
      <p:sp>
        <p:nvSpPr>
          <p:cNvPr id="4" name="Slide Number Placeholder 3"/>
          <p:cNvSpPr>
            <a:spLocks noGrp="1"/>
          </p:cNvSpPr>
          <p:nvPr>
            <p:ph type="sldNum" sz="quarter" idx="10"/>
          </p:nvPr>
        </p:nvSpPr>
        <p:spPr/>
        <p:txBody>
          <a:bodyPr/>
          <a:lstStyle/>
          <a:p>
            <a:fld id="{B0BDD7F5-3A46-4ED7-A0C5-90FD845D0BE5}" type="slidenum">
              <a:rPr lang="en-US" smtClean="0"/>
              <a:pPr/>
              <a:t>19</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black ice has already formed</a:t>
            </a:r>
            <a:r>
              <a:rPr lang="en-US" baseline="0" dirty="0"/>
              <a:t> the best treatment option is a direct liquid application (D.L.A.) based on the current conditions such as temperature and wind speed. If DLA is not an option, use a pre-wet salt at a very low application rate. This will work faster than dry salt because it already has the liquids available to start the melting process. </a:t>
            </a:r>
          </a:p>
          <a:p>
            <a:endParaRPr lang="en-US" baseline="0" dirty="0"/>
          </a:p>
          <a:p>
            <a:r>
              <a:rPr lang="en-US" baseline="0" dirty="0"/>
              <a:t>Monitor the pavement temperatures and weather. If it is likely to warm up, chemical treatment may not be necessary. Only apply chemicals that are appropriate for the pavement temperature. At very cold temperatures sand may be used.</a:t>
            </a:r>
          </a:p>
          <a:p>
            <a:endParaRPr lang="en-US" baseline="0" dirty="0"/>
          </a:p>
          <a:p>
            <a:r>
              <a:rPr lang="en-US" baseline="0" dirty="0"/>
              <a:t>More information about liquid applications can be found in Clear Roads Module 4: Material Use and Module 7: Deicing.</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Photo credit: NYS DOT</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20</a:t>
            </a:fld>
            <a:endParaRPr lang="en-US"/>
          </a:p>
        </p:txBody>
      </p:sp>
    </p:spTree>
    <p:extLst>
      <p:ext uri="{BB962C8B-B14F-4D97-AF65-F5344CB8AC3E}">
        <p14:creationId xmlns:p14="http://schemas.microsoft.com/office/powerpoint/2010/main" val="469217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2</a:t>
            </a:fld>
            <a:endParaRPr lang="en-US"/>
          </a:p>
        </p:txBody>
      </p:sp>
    </p:spTree>
    <p:extLst>
      <p:ext uri="{BB962C8B-B14F-4D97-AF65-F5344CB8AC3E}">
        <p14:creationId xmlns:p14="http://schemas.microsoft.com/office/powerpoint/2010/main" val="8947476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dirty="0"/>
          </a:p>
          <a:p>
            <a:r>
              <a:rPr lang="en-US" dirty="0"/>
              <a:t>Test question: </a:t>
            </a:r>
          </a:p>
          <a:p>
            <a:endParaRPr lang="en-US" dirty="0"/>
          </a:p>
          <a:p>
            <a:r>
              <a:rPr lang="en-US" dirty="0"/>
              <a:t>What</a:t>
            </a:r>
            <a:r>
              <a:rPr lang="en-US" baseline="0" dirty="0"/>
              <a:t> is the most efficient way to treat black ice?</a:t>
            </a:r>
          </a:p>
          <a:p>
            <a:pPr marL="228600" indent="-228600">
              <a:buAutoNum type="alphaLcPeriod"/>
            </a:pPr>
            <a:endParaRPr lang="en-US" baseline="0" dirty="0"/>
          </a:p>
          <a:p>
            <a:pPr marL="228600" indent="-228600">
              <a:buFont typeface="+mj-lt"/>
              <a:buAutoNum type="arabicPeriod"/>
            </a:pPr>
            <a:r>
              <a:rPr lang="en-US" baseline="0" dirty="0"/>
              <a:t>Dry rock salt at a heavy application rate (no)</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a:t>Dry rock salt at a low application rate (no)</a:t>
            </a:r>
          </a:p>
          <a:p>
            <a:pPr marL="228600" indent="-228600">
              <a:buFont typeface="+mj-lt"/>
              <a:buAutoNum type="arabicPeriod"/>
            </a:pPr>
            <a:r>
              <a:rPr lang="en-US" baseline="0" dirty="0"/>
              <a:t>Liquid deicer if appropriate for pavement temperature(yes)</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a:t>Sand (no)</a:t>
            </a:r>
          </a:p>
          <a:p>
            <a:pPr marL="228600" indent="-228600">
              <a:buAutoNum type="alphaLcPeriod"/>
            </a:pP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21</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dirty="0"/>
          </a:p>
          <a:p>
            <a:r>
              <a:rPr lang="en-US" dirty="0"/>
              <a:t>Test question: </a:t>
            </a:r>
          </a:p>
          <a:p>
            <a:endParaRPr lang="en-US" dirty="0"/>
          </a:p>
          <a:p>
            <a:r>
              <a:rPr lang="en-US" dirty="0"/>
              <a:t>What</a:t>
            </a:r>
            <a:r>
              <a:rPr lang="en-US" baseline="0" dirty="0"/>
              <a:t> is the most efficient way to treat black ice?</a:t>
            </a:r>
          </a:p>
          <a:p>
            <a:pPr marL="228600" indent="-228600">
              <a:buAutoNum type="alphaLcPeriod"/>
            </a:pPr>
            <a:endParaRPr lang="en-US" baseline="0" dirty="0"/>
          </a:p>
          <a:p>
            <a:pPr marL="228600" indent="-228600">
              <a:buFont typeface="+mj-lt"/>
              <a:buAutoNum type="arabicPeriod"/>
            </a:pPr>
            <a:r>
              <a:rPr lang="en-US" baseline="0" dirty="0"/>
              <a:t>Dry rock salt at a heavy application rate (no)</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a:t>Dry rock salt at a low application rate (no)</a:t>
            </a:r>
          </a:p>
          <a:p>
            <a:pPr marL="228600" indent="-228600">
              <a:buFont typeface="+mj-lt"/>
              <a:buAutoNum type="arabicPeriod"/>
            </a:pPr>
            <a:r>
              <a:rPr lang="en-US" baseline="0" dirty="0"/>
              <a:t>Liquid deicer if appropriate for pavement temperature(yes)</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a:t>Sand (no)</a:t>
            </a:r>
          </a:p>
          <a:p>
            <a:pPr marL="228600" indent="-228600">
              <a:buAutoNum type="alphaLcPeriod"/>
            </a:pP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22</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section will cover snow glaze.</a:t>
            </a:r>
          </a:p>
        </p:txBody>
      </p:sp>
      <p:sp>
        <p:nvSpPr>
          <p:cNvPr id="4" name="Slide Number Placeholder 3"/>
          <p:cNvSpPr>
            <a:spLocks noGrp="1"/>
          </p:cNvSpPr>
          <p:nvPr>
            <p:ph type="sldNum" sz="quarter" idx="10"/>
          </p:nvPr>
        </p:nvSpPr>
        <p:spPr/>
        <p:txBody>
          <a:bodyPr/>
          <a:lstStyle/>
          <a:p>
            <a:fld id="{B0BDD7F5-3A46-4ED7-A0C5-90FD845D0BE5}" type="slidenum">
              <a:rPr lang="en-US" smtClean="0"/>
              <a:pPr/>
              <a:t>23</a:t>
            </a:fld>
            <a:endParaRPr lang="en-US"/>
          </a:p>
        </p:txBody>
      </p:sp>
    </p:spTree>
    <p:extLst>
      <p:ext uri="{BB962C8B-B14F-4D97-AF65-F5344CB8AC3E}">
        <p14:creationId xmlns:p14="http://schemas.microsoft.com/office/powerpoint/2010/main" val="42695954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Snow glaze or glaze ice is a thin layer of ice on the roadway surface.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effectLst>
                <a:outerShdw blurRad="38100" dist="38100" dir="2700000" algn="tl">
                  <a:srgbClr val="000000"/>
                </a:outerShdw>
              </a:effectLst>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i="0" dirty="0">
                <a:solidFill>
                  <a:schemeClr val="tx1"/>
                </a:solidFill>
                <a:effectLst>
                  <a:outerShdw blurRad="38100" dist="38100" dir="2700000" algn="tl">
                    <a:srgbClr val="000000"/>
                  </a:outerShdw>
                </a:effectLst>
                <a:latin typeface="Arial" pitchFamily="34" charset="0"/>
                <a:cs typeface="Arial" pitchFamily="34" charset="0"/>
              </a:rPr>
              <a:t>Slide credit:  © Copyright 2003 Ronald D. </a:t>
            </a:r>
            <a:r>
              <a:rPr lang="en-US" i="0" dirty="0" err="1">
                <a:solidFill>
                  <a:schemeClr val="tx1"/>
                </a:solidFill>
                <a:effectLst>
                  <a:outerShdw blurRad="38100" dist="38100" dir="2700000" algn="tl">
                    <a:srgbClr val="000000"/>
                  </a:outerShdw>
                </a:effectLst>
                <a:latin typeface="Arial" pitchFamily="34" charset="0"/>
                <a:cs typeface="Arial" pitchFamily="34" charset="0"/>
              </a:rPr>
              <a:t>Tabler</a:t>
            </a:r>
            <a:endParaRPr lang="en-US" i="0" dirty="0">
              <a:solidFill>
                <a:schemeClr val="tx1"/>
              </a:solidFill>
              <a:effectLst>
                <a:outerShdw blurRad="38100" dist="38100" dir="2700000" algn="tl">
                  <a:srgbClr val="000000"/>
                </a:outerShdw>
              </a:effectLst>
              <a:latin typeface="Arial" pitchFamily="34" charset="0"/>
              <a:cs typeface="Arial" pitchFamily="34"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68D70A7-3361-45F6-B85A-D045D5B19309}" type="slidenum">
              <a:rPr lang="en-US" smtClean="0"/>
              <a:pPr/>
              <a:t>24</a:t>
            </a:fld>
            <a:endParaRPr lang="en-US"/>
          </a:p>
        </p:txBody>
      </p:sp>
    </p:spTree>
    <p:extLst>
      <p:ext uri="{BB962C8B-B14F-4D97-AF65-F5344CB8AC3E}">
        <p14:creationId xmlns:p14="http://schemas.microsoft.com/office/powerpoint/2010/main" val="32974055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Snow</a:t>
            </a:r>
            <a:r>
              <a:rPr lang="en-US" baseline="0" dirty="0"/>
              <a:t> glaze forms when road temps are below freezing and there is little to no sun. When there is cold air temps and cold pavement temps moisture freezes to the road causing glaze ice.</a:t>
            </a:r>
          </a:p>
          <a:p>
            <a:pPr lvl="1"/>
            <a:endParaRPr lang="en-US" baseline="0" dirty="0"/>
          </a:p>
          <a:p>
            <a:pPr lvl="1"/>
            <a:r>
              <a:rPr lang="en-US" sz="1200" kern="1200" dirty="0">
                <a:solidFill>
                  <a:schemeClr val="tx1"/>
                </a:solidFill>
                <a:effectLst/>
                <a:latin typeface="+mn-lt"/>
                <a:ea typeface="+mn-ea"/>
                <a:cs typeface="+mn-cs"/>
              </a:rPr>
              <a:t>One example is as vehicle exhaust melts exiting moisture on the road and it refreezes on the road surface. Can</a:t>
            </a:r>
            <a:r>
              <a:rPr lang="en-US" sz="1200" kern="1200" baseline="0" dirty="0">
                <a:solidFill>
                  <a:schemeClr val="tx1"/>
                </a:solidFill>
                <a:effectLst/>
                <a:latin typeface="+mn-lt"/>
                <a:ea typeface="+mn-ea"/>
                <a:cs typeface="+mn-cs"/>
              </a:rPr>
              <a:t> you think of any other examples?</a:t>
            </a:r>
          </a:p>
          <a:p>
            <a:pPr lvl="1"/>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pPr/>
              <a:t>25</a:t>
            </a:fld>
            <a:endParaRPr lang="en-US"/>
          </a:p>
        </p:txBody>
      </p:sp>
    </p:spTree>
    <p:extLst>
      <p:ext uri="{BB962C8B-B14F-4D97-AF65-F5344CB8AC3E}">
        <p14:creationId xmlns:p14="http://schemas.microsoft.com/office/powerpoint/2010/main" val="1598360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dirty="0"/>
          </a:p>
          <a:p>
            <a:pPr lvl="0"/>
            <a:r>
              <a:rPr lang="en-US" sz="1200" kern="1200" baseline="0" dirty="0">
                <a:solidFill>
                  <a:schemeClr val="tx1"/>
                </a:solidFill>
                <a:effectLst/>
                <a:latin typeface="+mn-lt"/>
                <a:ea typeface="+mn-ea"/>
                <a:cs typeface="+mn-cs"/>
              </a:rPr>
              <a:t>Test question: </a:t>
            </a:r>
          </a:p>
          <a:p>
            <a:pPr lvl="0"/>
            <a:endParaRPr lang="en-US" sz="1200" kern="1200" baseline="0" dirty="0">
              <a:solidFill>
                <a:schemeClr val="tx1"/>
              </a:solidFill>
              <a:effectLst/>
              <a:latin typeface="+mn-lt"/>
              <a:ea typeface="+mn-ea"/>
              <a:cs typeface="+mn-cs"/>
            </a:endParaRPr>
          </a:p>
          <a:p>
            <a:pPr lvl="0"/>
            <a:r>
              <a:rPr lang="en-US" sz="1200" kern="1200" baseline="0" dirty="0">
                <a:solidFill>
                  <a:schemeClr val="tx1"/>
                </a:solidFill>
                <a:effectLst/>
                <a:latin typeface="+mn-lt"/>
                <a:ea typeface="+mn-ea"/>
                <a:cs typeface="+mn-cs"/>
              </a:rPr>
              <a:t>Glaze ice forms when moisture freezes to very cold pavements.</a:t>
            </a:r>
          </a:p>
          <a:p>
            <a:pPr marL="228600" lvl="0" indent="-228600">
              <a:buAutoNum type="alphaLcPeriod"/>
            </a:pPr>
            <a:endParaRPr lang="en-US" sz="1200" kern="1200" baseline="0" dirty="0">
              <a:solidFill>
                <a:schemeClr val="tx1"/>
              </a:solidFill>
              <a:effectLst/>
              <a:latin typeface="+mn-lt"/>
              <a:ea typeface="+mn-ea"/>
              <a:cs typeface="+mn-cs"/>
            </a:endParaRPr>
          </a:p>
          <a:p>
            <a:pPr marL="228600" lvl="0" indent="-228600">
              <a:buFont typeface="+mj-lt"/>
              <a:buAutoNum type="arabicPeriod"/>
            </a:pPr>
            <a:r>
              <a:rPr lang="en-US" sz="1200" kern="1200" baseline="0" dirty="0">
                <a:solidFill>
                  <a:schemeClr val="tx1"/>
                </a:solidFill>
                <a:effectLst/>
                <a:latin typeface="+mn-lt"/>
                <a:ea typeface="+mn-ea"/>
                <a:cs typeface="+mn-cs"/>
              </a:rPr>
              <a:t>True (yes)</a:t>
            </a:r>
          </a:p>
          <a:p>
            <a:pPr marL="228600" lvl="0" indent="-228600">
              <a:buFont typeface="+mj-lt"/>
              <a:buAutoNum type="arabicPeriod"/>
            </a:pPr>
            <a:r>
              <a:rPr lang="en-US" sz="1200" kern="1200" baseline="0" dirty="0">
                <a:solidFill>
                  <a:schemeClr val="tx1"/>
                </a:solidFill>
                <a:effectLst/>
                <a:latin typeface="+mn-lt"/>
                <a:ea typeface="+mn-ea"/>
                <a:cs typeface="+mn-cs"/>
              </a:rPr>
              <a:t>False (no)</a:t>
            </a:r>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26</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dirty="0"/>
          </a:p>
          <a:p>
            <a:pPr lvl="0"/>
            <a:r>
              <a:rPr lang="en-US" sz="1200" kern="1200" baseline="0" dirty="0">
                <a:solidFill>
                  <a:schemeClr val="tx1"/>
                </a:solidFill>
                <a:effectLst/>
                <a:latin typeface="+mn-lt"/>
                <a:ea typeface="+mn-ea"/>
                <a:cs typeface="+mn-cs"/>
              </a:rPr>
              <a:t>Test question: </a:t>
            </a:r>
          </a:p>
          <a:p>
            <a:pPr lvl="0"/>
            <a:endParaRPr lang="en-US" sz="1200" kern="1200" baseline="0" dirty="0">
              <a:solidFill>
                <a:schemeClr val="tx1"/>
              </a:solidFill>
              <a:effectLst/>
              <a:latin typeface="+mn-lt"/>
              <a:ea typeface="+mn-ea"/>
              <a:cs typeface="+mn-cs"/>
            </a:endParaRPr>
          </a:p>
          <a:p>
            <a:pPr lvl="0"/>
            <a:r>
              <a:rPr lang="en-US" sz="1200" kern="1200" baseline="0" dirty="0">
                <a:solidFill>
                  <a:schemeClr val="tx1"/>
                </a:solidFill>
                <a:effectLst/>
                <a:latin typeface="+mn-lt"/>
                <a:ea typeface="+mn-ea"/>
                <a:cs typeface="+mn-cs"/>
              </a:rPr>
              <a:t>Glaze ice forms when moisture freezes to very </a:t>
            </a:r>
            <a:r>
              <a:rPr lang="en-US" sz="1200" kern="1200" baseline="0">
                <a:solidFill>
                  <a:schemeClr val="tx1"/>
                </a:solidFill>
                <a:effectLst/>
                <a:latin typeface="+mn-lt"/>
                <a:ea typeface="+mn-ea"/>
                <a:cs typeface="+mn-cs"/>
              </a:rPr>
              <a:t>cold pavements.</a:t>
            </a:r>
            <a:endParaRPr lang="en-US" sz="1200" kern="1200" baseline="0" dirty="0">
              <a:solidFill>
                <a:schemeClr val="tx1"/>
              </a:solidFill>
              <a:effectLst/>
              <a:latin typeface="+mn-lt"/>
              <a:ea typeface="+mn-ea"/>
              <a:cs typeface="+mn-cs"/>
            </a:endParaRPr>
          </a:p>
          <a:p>
            <a:pPr marL="228600" lvl="0" indent="-228600">
              <a:buAutoNum type="alphaLcPeriod"/>
            </a:pPr>
            <a:endParaRPr lang="en-US" sz="1200" kern="1200" baseline="0" dirty="0">
              <a:solidFill>
                <a:schemeClr val="tx1"/>
              </a:solidFill>
              <a:effectLst/>
              <a:latin typeface="+mn-lt"/>
              <a:ea typeface="+mn-ea"/>
              <a:cs typeface="+mn-cs"/>
            </a:endParaRPr>
          </a:p>
          <a:p>
            <a:pPr marL="228600" lvl="0" indent="-228600">
              <a:buFont typeface="+mj-lt"/>
              <a:buAutoNum type="arabicPeriod"/>
            </a:pPr>
            <a:r>
              <a:rPr lang="en-US" sz="1200" kern="1200" baseline="0" dirty="0">
                <a:solidFill>
                  <a:schemeClr val="tx1"/>
                </a:solidFill>
                <a:effectLst/>
                <a:latin typeface="+mn-lt"/>
                <a:ea typeface="+mn-ea"/>
                <a:cs typeface="+mn-cs"/>
              </a:rPr>
              <a:t>True (yes)</a:t>
            </a:r>
          </a:p>
          <a:p>
            <a:pPr marL="228600" lvl="0" indent="-228600">
              <a:buFont typeface="+mj-lt"/>
              <a:buAutoNum type="arabicPeriod"/>
            </a:pPr>
            <a:r>
              <a:rPr lang="en-US" sz="1200" kern="1200" baseline="0" dirty="0">
                <a:solidFill>
                  <a:schemeClr val="tx1"/>
                </a:solidFill>
                <a:effectLst/>
                <a:latin typeface="+mn-lt"/>
                <a:ea typeface="+mn-ea"/>
                <a:cs typeface="+mn-cs"/>
              </a:rPr>
              <a:t>False (no)</a:t>
            </a:r>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27</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Glaze ice is likely</a:t>
            </a:r>
            <a:r>
              <a:rPr lang="en-US" baseline="0" dirty="0"/>
              <a:t> to form at intersections or where there is stop and go traffic such as rush hour. </a:t>
            </a:r>
          </a:p>
          <a:p>
            <a:endParaRPr lang="en-US" baseline="0" dirty="0"/>
          </a:p>
          <a:p>
            <a:r>
              <a:rPr lang="en-US" baseline="0" dirty="0"/>
              <a:t>Picture credit: Fortin Consulting, Inc.</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28</a:t>
            </a:fld>
            <a:endParaRPr lang="en-US"/>
          </a:p>
        </p:txBody>
      </p:sp>
    </p:spTree>
    <p:extLst>
      <p:ext uri="{BB962C8B-B14F-4D97-AF65-F5344CB8AC3E}">
        <p14:creationId xmlns:p14="http://schemas.microsoft.com/office/powerpoint/2010/main" val="35987795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dirty="0"/>
          </a:p>
          <a:p>
            <a:r>
              <a:rPr lang="en-US" dirty="0"/>
              <a:t>Test question: </a:t>
            </a:r>
          </a:p>
          <a:p>
            <a:endParaRPr lang="en-US" dirty="0"/>
          </a:p>
          <a:p>
            <a:r>
              <a:rPr lang="en-US" dirty="0"/>
              <a:t>Where is glaze</a:t>
            </a:r>
            <a:r>
              <a:rPr lang="en-US" baseline="0" dirty="0"/>
              <a:t> ice likely to form?</a:t>
            </a:r>
          </a:p>
          <a:p>
            <a:pPr marL="228600" indent="-228600">
              <a:buAutoNum type="alphaLcPeriod"/>
            </a:pPr>
            <a:endParaRPr lang="en-US" baseline="0" dirty="0"/>
          </a:p>
          <a:p>
            <a:pPr marL="228600" indent="-228600">
              <a:buFont typeface="+mj-lt"/>
              <a:buAutoNum type="arabicPeriod"/>
            </a:pPr>
            <a:r>
              <a:rPr lang="en-US" baseline="0" dirty="0"/>
              <a:t>Fast moving traffic (no)</a:t>
            </a:r>
          </a:p>
          <a:p>
            <a:pPr marL="228600" indent="-228600">
              <a:buFont typeface="+mj-lt"/>
              <a:buAutoNum type="arabicPeriod"/>
            </a:pPr>
            <a:r>
              <a:rPr lang="en-US" baseline="0" dirty="0"/>
              <a:t>Stop and go traffic areas (yes)</a:t>
            </a:r>
          </a:p>
          <a:p>
            <a:pPr marL="228600" indent="-228600">
              <a:buFont typeface="+mj-lt"/>
              <a:buAutoNum type="arabicPeriod"/>
            </a:pPr>
            <a:r>
              <a:rPr lang="en-US" baseline="0" dirty="0"/>
              <a:t>Thin traffic areas (no)</a:t>
            </a:r>
          </a:p>
          <a:p>
            <a:pPr marL="228600" indent="-228600">
              <a:buFont typeface="+mj-lt"/>
              <a:buAutoNum type="arabicPeriod"/>
            </a:pPr>
            <a:r>
              <a:rPr lang="en-US" baseline="0" dirty="0"/>
              <a:t>Right Lanes(no)</a:t>
            </a:r>
          </a:p>
          <a:p>
            <a:pPr marL="228600" indent="-228600">
              <a:buAutoNum type="alphaLcPeriod"/>
            </a:pPr>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29</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dirty="0"/>
          </a:p>
          <a:p>
            <a:r>
              <a:rPr lang="en-US" dirty="0"/>
              <a:t>Test question: </a:t>
            </a:r>
          </a:p>
          <a:p>
            <a:endParaRPr lang="en-US" dirty="0"/>
          </a:p>
          <a:p>
            <a:r>
              <a:rPr lang="en-US" dirty="0"/>
              <a:t>Where is glaze</a:t>
            </a:r>
            <a:r>
              <a:rPr lang="en-US" baseline="0" dirty="0"/>
              <a:t> ice likely to form?</a:t>
            </a:r>
          </a:p>
          <a:p>
            <a:pPr marL="228600" indent="-228600">
              <a:buAutoNum type="alphaLcPeriod"/>
            </a:pPr>
            <a:endParaRPr lang="en-US" baseline="0" dirty="0"/>
          </a:p>
          <a:p>
            <a:pPr marL="228600" indent="-228600">
              <a:buFont typeface="+mj-lt"/>
              <a:buAutoNum type="arabicPeriod"/>
            </a:pPr>
            <a:r>
              <a:rPr lang="en-US" baseline="0" dirty="0"/>
              <a:t>Fast moving traffic (no)</a:t>
            </a:r>
          </a:p>
          <a:p>
            <a:pPr marL="228600" indent="-228600">
              <a:buFont typeface="+mj-lt"/>
              <a:buAutoNum type="arabicPeriod"/>
            </a:pPr>
            <a:r>
              <a:rPr lang="en-US" baseline="0" dirty="0"/>
              <a:t>Stop and go traffic areas (yes)</a:t>
            </a:r>
          </a:p>
          <a:p>
            <a:pPr marL="228600" indent="-228600">
              <a:buFont typeface="+mj-lt"/>
              <a:buAutoNum type="arabicPeriod"/>
            </a:pPr>
            <a:r>
              <a:rPr lang="en-US" baseline="0" dirty="0"/>
              <a:t>Thin traffic areas (no)</a:t>
            </a:r>
          </a:p>
          <a:p>
            <a:pPr marL="228600" indent="-228600">
              <a:buFont typeface="+mj-lt"/>
              <a:buAutoNum type="arabicPeriod"/>
            </a:pPr>
            <a:r>
              <a:rPr lang="en-US" baseline="0" dirty="0"/>
              <a:t>Right Lanes(no)</a:t>
            </a:r>
          </a:p>
          <a:p>
            <a:pPr marL="228600" indent="-228600">
              <a:buAutoNum type="alphaLcPeriod"/>
            </a:pPr>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30</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a:t>
            </a:r>
            <a:r>
              <a:rPr lang="en-US" baseline="0" dirty="0"/>
              <a:t> clear roads website</a:t>
            </a:r>
            <a:endParaRPr lang="en-US" dirty="0"/>
          </a:p>
          <a:p>
            <a:r>
              <a:rPr lang="en-US" dirty="0"/>
              <a:t>Note to presenters:  These first 7 slides can be used or hidden.</a:t>
            </a:r>
          </a:p>
          <a:p>
            <a:endParaRPr lang="en-US" baseline="0" dirty="0"/>
          </a:p>
          <a:p>
            <a:r>
              <a:rPr lang="en-US" baseline="0" dirty="0"/>
              <a:t>Or, replace with photos of your staff.</a:t>
            </a:r>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8459002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itchFamily="34" charset="0"/>
              <a:buNone/>
            </a:pPr>
            <a:r>
              <a:rPr lang="en-US" dirty="0">
                <a:solidFill>
                  <a:schemeClr val="bg1"/>
                </a:solidFill>
              </a:rPr>
              <a:t>Anti-icing can help to stop the formation of glaze ice.  It prevents the ice forming or bonding to the road.</a:t>
            </a:r>
          </a:p>
          <a:p>
            <a:pPr marL="0" indent="0" algn="l">
              <a:buFont typeface="Arial" pitchFamily="34" charset="0"/>
              <a:buNone/>
            </a:pPr>
            <a:endParaRPr lang="en-US" dirty="0">
              <a:solidFill>
                <a:schemeClr val="bg1"/>
              </a:solidFill>
            </a:endParaRPr>
          </a:p>
          <a:p>
            <a:pPr marL="0" indent="0" algn="l">
              <a:buFont typeface="Arial" pitchFamily="34" charset="0"/>
              <a:buNone/>
            </a:pPr>
            <a:r>
              <a:rPr lang="en-US" dirty="0">
                <a:solidFill>
                  <a:schemeClr val="bg1"/>
                </a:solidFill>
              </a:rPr>
              <a:t>Be conscious of the pavement temperature and what product you choose to use</a:t>
            </a:r>
            <a:r>
              <a:rPr lang="en-US" baseline="0" dirty="0">
                <a:solidFill>
                  <a:schemeClr val="bg1"/>
                </a:solidFill>
              </a:rPr>
              <a:t> s</a:t>
            </a:r>
            <a:r>
              <a:rPr lang="en-US" dirty="0">
                <a:solidFill>
                  <a:schemeClr val="bg1"/>
                </a:solidFill>
              </a:rPr>
              <a:t>ince glaze ice forms</a:t>
            </a:r>
            <a:r>
              <a:rPr lang="en-US" baseline="0" dirty="0">
                <a:solidFill>
                  <a:schemeClr val="bg1"/>
                </a:solidFill>
              </a:rPr>
              <a:t> when pavement temperatures are very cold. Sodium chloride may not work. It</a:t>
            </a:r>
            <a:r>
              <a:rPr lang="en-US" baseline="0" dirty="0">
                <a:solidFill>
                  <a:schemeClr val="tx1"/>
                </a:solidFill>
              </a:rPr>
              <a:t>s practical working temperature is 15 degrees F.</a:t>
            </a:r>
          </a:p>
          <a:p>
            <a:pPr marL="0" indent="0" algn="l">
              <a:buFont typeface="Arial" pitchFamily="34" charset="0"/>
              <a:buNone/>
            </a:pPr>
            <a:endParaRPr lang="en-US" baseline="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dirty="0">
                <a:latin typeface="Arial" pitchFamily="34" charset="0"/>
                <a:cs typeface="Arial" pitchFamily="34" charset="0"/>
              </a:rPr>
              <a:t>Note to presenters:  if you have a procedure for preventing black ice, insert it here.  Delete this yellow box before making presentation.</a:t>
            </a:r>
          </a:p>
          <a:p>
            <a:pPr marL="0" indent="0" algn="l">
              <a:buFont typeface="Arial" pitchFamily="34" charset="0"/>
              <a:buNone/>
            </a:pPr>
            <a:endParaRPr lang="en-US" baseline="0" dirty="0">
              <a:solidFill>
                <a:schemeClr val="bg1"/>
              </a:solidFill>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pPr/>
              <a:t>31</a:t>
            </a:fld>
            <a:endParaRPr lang="en-US"/>
          </a:p>
        </p:txBody>
      </p:sp>
    </p:spTree>
    <p:extLst>
      <p:ext uri="{BB962C8B-B14F-4D97-AF65-F5344CB8AC3E}">
        <p14:creationId xmlns:p14="http://schemas.microsoft.com/office/powerpoint/2010/main" val="28160072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DLA can be used if</a:t>
            </a:r>
            <a:r>
              <a:rPr lang="en-US" baseline="0" dirty="0"/>
              <a:t> the product works at cold pavement temperatures. P</a:t>
            </a:r>
            <a:r>
              <a:rPr lang="en-US" dirty="0"/>
              <a:t>re-wet is another</a:t>
            </a:r>
            <a:r>
              <a:rPr lang="en-US" baseline="0" dirty="0"/>
              <a:t> option, but the liquid must work at cold pavement temperatures. Wetting the salt allows it to act more quickly. </a:t>
            </a:r>
          </a:p>
          <a:p>
            <a:endParaRPr lang="en-US" baseline="0" dirty="0"/>
          </a:p>
          <a:p>
            <a:r>
              <a:rPr lang="en-US" baseline="0" dirty="0"/>
              <a:t>If the pavement temperature is too cold, do not apply a chemical product. Sand may be used to give traction.</a:t>
            </a:r>
            <a:endParaRPr lang="en-US" dirty="0"/>
          </a:p>
          <a:p>
            <a:endParaRPr lang="en-US" baseline="0" dirty="0"/>
          </a:p>
          <a:p>
            <a:r>
              <a:rPr lang="en-US" baseline="0" dirty="0"/>
              <a:t>More information about liquid applications can be found in Clear Roads Module 4: Material Use and Module 7: Deicing.</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itchFamily="34" charset="0"/>
                <a:cs typeface="Arial" pitchFamily="34" charset="0"/>
              </a:rPr>
              <a:t>Note to presenters:  if you have a procedure for preventing black ice, insert it here.  Delete this yellow box before making presentation.</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Photo credit: NYS DOT</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32</a:t>
            </a:fld>
            <a:endParaRPr lang="en-US"/>
          </a:p>
        </p:txBody>
      </p:sp>
    </p:spTree>
    <p:extLst>
      <p:ext uri="{BB962C8B-B14F-4D97-AF65-F5344CB8AC3E}">
        <p14:creationId xmlns:p14="http://schemas.microsoft.com/office/powerpoint/2010/main" val="447135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section covers freezing rain.</a:t>
            </a:r>
          </a:p>
        </p:txBody>
      </p:sp>
      <p:sp>
        <p:nvSpPr>
          <p:cNvPr id="4" name="Slide Number Placeholder 3"/>
          <p:cNvSpPr>
            <a:spLocks noGrp="1"/>
          </p:cNvSpPr>
          <p:nvPr>
            <p:ph type="sldNum" sz="quarter" idx="10"/>
          </p:nvPr>
        </p:nvSpPr>
        <p:spPr/>
        <p:txBody>
          <a:bodyPr/>
          <a:lstStyle/>
          <a:p>
            <a:fld id="{B0BDD7F5-3A46-4ED7-A0C5-90FD845D0BE5}" type="slidenum">
              <a:rPr lang="en-US" smtClean="0"/>
              <a:pPr/>
              <a:t>33</a:t>
            </a:fld>
            <a:endParaRPr lang="en-US"/>
          </a:p>
        </p:txBody>
      </p:sp>
    </p:spTree>
    <p:extLst>
      <p:ext uri="{BB962C8B-B14F-4D97-AF65-F5344CB8AC3E}">
        <p14:creationId xmlns:p14="http://schemas.microsoft.com/office/powerpoint/2010/main" val="10498636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Super cooled droplets of liquid precipitation falling on a surface whose temperature is below or slightly above freezing, resulting in a hard, slick, generally thick coating of ice commonly called a glaze or clear ice. Non-super cooled raindrops falling on a surface whose temperature is well below freezing will also result in a glaze.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Picture: Fortin Consulting Inc.</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pPr/>
              <a:t>34</a:t>
            </a:fld>
            <a:endParaRPr lang="en-US"/>
          </a:p>
        </p:txBody>
      </p:sp>
    </p:spTree>
    <p:extLst>
      <p:ext uri="{BB962C8B-B14F-4D97-AF65-F5344CB8AC3E}">
        <p14:creationId xmlns:p14="http://schemas.microsoft.com/office/powerpoint/2010/main" val="29335299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dirty="0"/>
          </a:p>
          <a:p>
            <a:pPr marL="228600" indent="-228600">
              <a:buFont typeface="+mj-lt"/>
              <a:buNone/>
            </a:pPr>
            <a:r>
              <a:rPr lang="en-US" sz="1200" b="0" i="0" kern="1200" dirty="0">
                <a:solidFill>
                  <a:schemeClr val="tx1"/>
                </a:solidFill>
                <a:effectLst/>
                <a:latin typeface="+mn-lt"/>
                <a:ea typeface="+mn-ea"/>
                <a:cs typeface="+mn-cs"/>
              </a:rPr>
              <a:t>Test question: </a:t>
            </a:r>
          </a:p>
          <a:p>
            <a:pPr marL="228600" indent="-228600">
              <a:buFont typeface="+mj-lt"/>
              <a:buNone/>
            </a:pPr>
            <a:endParaRPr lang="en-US" sz="1200" b="0" i="0" kern="1200" dirty="0">
              <a:solidFill>
                <a:schemeClr val="tx1"/>
              </a:solidFill>
              <a:effectLst/>
              <a:latin typeface="+mn-lt"/>
              <a:ea typeface="+mn-ea"/>
              <a:cs typeface="+mn-cs"/>
            </a:endParaRPr>
          </a:p>
          <a:p>
            <a:pPr marL="228600" indent="-228600">
              <a:buFont typeface="+mj-lt"/>
              <a:buNone/>
            </a:pPr>
            <a:r>
              <a:rPr lang="en-US" sz="1200" b="0" i="0" kern="1200" dirty="0">
                <a:solidFill>
                  <a:schemeClr val="tx1"/>
                </a:solidFill>
                <a:effectLst/>
                <a:latin typeface="+mn-lt"/>
                <a:ea typeface="+mn-ea"/>
                <a:cs typeface="+mn-cs"/>
              </a:rPr>
              <a:t>How does freezing rain form ice?</a:t>
            </a:r>
          </a:p>
          <a:p>
            <a:pPr marL="228600" indent="-228600">
              <a:buFont typeface="+mj-lt"/>
              <a:buAutoNum type="arabicPeriod"/>
            </a:pPr>
            <a:endParaRPr lang="en-US" sz="1200" b="0" i="0" kern="1200" dirty="0">
              <a:solidFill>
                <a:schemeClr val="tx1"/>
              </a:solidFill>
              <a:effectLst/>
              <a:latin typeface="+mn-lt"/>
              <a:ea typeface="+mn-ea"/>
              <a:cs typeface="+mn-cs"/>
            </a:endParaRPr>
          </a:p>
          <a:p>
            <a:pPr marL="228600" indent="-228600">
              <a:buFont typeface="+mj-lt"/>
              <a:buAutoNum type="arabicPeriod"/>
            </a:pPr>
            <a:r>
              <a:rPr lang="en-US" sz="1200" b="0" i="0" kern="1200" dirty="0">
                <a:solidFill>
                  <a:schemeClr val="tx1"/>
                </a:solidFill>
                <a:effectLst/>
                <a:latin typeface="+mn-lt"/>
                <a:ea typeface="+mn-ea"/>
                <a:cs typeface="+mn-cs"/>
              </a:rPr>
              <a:t>Any</a:t>
            </a:r>
            <a:r>
              <a:rPr lang="en-US" sz="1200" b="0" i="0" kern="1200" baseline="0" dirty="0">
                <a:solidFill>
                  <a:schemeClr val="tx1"/>
                </a:solidFill>
                <a:effectLst/>
                <a:latin typeface="+mn-lt"/>
                <a:ea typeface="+mn-ea"/>
                <a:cs typeface="+mn-cs"/>
              </a:rPr>
              <a:t>time rain falls (no)</a:t>
            </a:r>
            <a:endParaRPr lang="en-US" sz="1200" b="0" i="0" kern="1200" dirty="0">
              <a:solidFill>
                <a:schemeClr val="tx1"/>
              </a:solidFill>
              <a:effectLst/>
              <a:latin typeface="+mn-lt"/>
              <a:ea typeface="+mn-ea"/>
              <a:cs typeface="+mn-cs"/>
            </a:endParaRPr>
          </a:p>
          <a:p>
            <a:pPr marL="228600" indent="-228600">
              <a:buFont typeface="+mj-lt"/>
              <a:buAutoNum type="arabicPeriod"/>
            </a:pPr>
            <a:r>
              <a:rPr lang="en-US" sz="1200" b="0" i="0" kern="1200" dirty="0">
                <a:solidFill>
                  <a:schemeClr val="tx1"/>
                </a:solidFill>
                <a:effectLst/>
                <a:latin typeface="+mn-lt"/>
                <a:ea typeface="+mn-ea"/>
                <a:cs typeface="+mn-cs"/>
              </a:rPr>
              <a:t>Rain</a:t>
            </a:r>
            <a:r>
              <a:rPr lang="en-US" sz="1200" b="0" i="0" kern="1200" baseline="0" dirty="0">
                <a:solidFill>
                  <a:schemeClr val="tx1"/>
                </a:solidFill>
                <a:effectLst/>
                <a:latin typeface="+mn-lt"/>
                <a:ea typeface="+mn-ea"/>
                <a:cs typeface="+mn-cs"/>
              </a:rPr>
              <a:t> falls on cold pavement(yes)</a:t>
            </a:r>
          </a:p>
          <a:p>
            <a:pPr marL="228600" indent="-228600">
              <a:buFont typeface="+mj-lt"/>
              <a:buAutoNum type="arabicPeriod"/>
            </a:pPr>
            <a:r>
              <a:rPr lang="en-US" sz="1200" b="0" i="0" kern="1200" baseline="0" dirty="0">
                <a:solidFill>
                  <a:schemeClr val="tx1"/>
                </a:solidFill>
                <a:effectLst/>
                <a:latin typeface="+mn-lt"/>
                <a:ea typeface="+mn-ea"/>
                <a:cs typeface="+mn-cs"/>
              </a:rPr>
              <a:t>Snow falls and gets compacted on pavement (no)</a:t>
            </a:r>
          </a:p>
          <a:p>
            <a:pPr marL="228600" indent="-228600">
              <a:buFont typeface="+mj-lt"/>
              <a:buAutoNum type="arabicPeriod"/>
            </a:pPr>
            <a:r>
              <a:rPr lang="en-US" sz="1200" b="0" i="0" kern="1200" baseline="0" dirty="0">
                <a:solidFill>
                  <a:schemeClr val="tx1"/>
                </a:solidFill>
                <a:effectLst/>
                <a:latin typeface="+mn-lt"/>
                <a:ea typeface="+mn-ea"/>
                <a:cs typeface="+mn-cs"/>
              </a:rPr>
              <a:t>Rain falls on warm pavement(no)</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35</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dirty="0"/>
          </a:p>
          <a:p>
            <a:pPr marL="228600" indent="-228600">
              <a:buFont typeface="+mj-lt"/>
              <a:buNone/>
            </a:pPr>
            <a:r>
              <a:rPr lang="en-US" sz="1200" b="0" i="0" kern="1200" dirty="0">
                <a:solidFill>
                  <a:schemeClr val="tx1"/>
                </a:solidFill>
                <a:effectLst/>
                <a:latin typeface="+mn-lt"/>
                <a:ea typeface="+mn-ea"/>
                <a:cs typeface="+mn-cs"/>
              </a:rPr>
              <a:t>Test question: </a:t>
            </a:r>
          </a:p>
          <a:p>
            <a:pPr marL="228600" indent="-228600">
              <a:buFont typeface="+mj-lt"/>
              <a:buNone/>
            </a:pPr>
            <a:endParaRPr lang="en-US" sz="1200" b="0" i="0" kern="1200" dirty="0">
              <a:solidFill>
                <a:schemeClr val="tx1"/>
              </a:solidFill>
              <a:effectLst/>
              <a:latin typeface="+mn-lt"/>
              <a:ea typeface="+mn-ea"/>
              <a:cs typeface="+mn-cs"/>
            </a:endParaRPr>
          </a:p>
          <a:p>
            <a:pPr marL="228600" indent="-228600">
              <a:buFont typeface="+mj-lt"/>
              <a:buNone/>
            </a:pPr>
            <a:r>
              <a:rPr lang="en-US" sz="1200" b="0" i="0" kern="1200" dirty="0">
                <a:solidFill>
                  <a:schemeClr val="tx1"/>
                </a:solidFill>
                <a:effectLst/>
                <a:latin typeface="+mn-lt"/>
                <a:ea typeface="+mn-ea"/>
                <a:cs typeface="+mn-cs"/>
              </a:rPr>
              <a:t>How does freezing rain form ice?</a:t>
            </a:r>
          </a:p>
          <a:p>
            <a:pPr marL="228600" indent="-228600">
              <a:buFont typeface="+mj-lt"/>
              <a:buAutoNum type="arabicPeriod"/>
            </a:pPr>
            <a:endParaRPr lang="en-US" sz="1200" b="0" i="0" kern="1200" dirty="0">
              <a:solidFill>
                <a:schemeClr val="tx1"/>
              </a:solidFill>
              <a:effectLst/>
              <a:latin typeface="+mn-lt"/>
              <a:ea typeface="+mn-ea"/>
              <a:cs typeface="+mn-cs"/>
            </a:endParaRPr>
          </a:p>
          <a:p>
            <a:pPr marL="228600" indent="-228600">
              <a:buFont typeface="+mj-lt"/>
              <a:buAutoNum type="arabicPeriod"/>
            </a:pPr>
            <a:r>
              <a:rPr lang="en-US" sz="1200" b="0" i="0" kern="1200" dirty="0">
                <a:solidFill>
                  <a:schemeClr val="tx1"/>
                </a:solidFill>
                <a:effectLst/>
                <a:latin typeface="+mn-lt"/>
                <a:ea typeface="+mn-ea"/>
                <a:cs typeface="+mn-cs"/>
              </a:rPr>
              <a:t>Any</a:t>
            </a:r>
            <a:r>
              <a:rPr lang="en-US" sz="1200" b="0" i="0" kern="1200" baseline="0" dirty="0">
                <a:solidFill>
                  <a:schemeClr val="tx1"/>
                </a:solidFill>
                <a:effectLst/>
                <a:latin typeface="+mn-lt"/>
                <a:ea typeface="+mn-ea"/>
                <a:cs typeface="+mn-cs"/>
              </a:rPr>
              <a:t>time rain falls (no)</a:t>
            </a:r>
            <a:endParaRPr lang="en-US" sz="1200" b="0" i="0" kern="1200" dirty="0">
              <a:solidFill>
                <a:schemeClr val="tx1"/>
              </a:solidFill>
              <a:effectLst/>
              <a:latin typeface="+mn-lt"/>
              <a:ea typeface="+mn-ea"/>
              <a:cs typeface="+mn-cs"/>
            </a:endParaRPr>
          </a:p>
          <a:p>
            <a:pPr marL="228600" indent="-228600">
              <a:buFont typeface="+mj-lt"/>
              <a:buAutoNum type="arabicPeriod"/>
            </a:pPr>
            <a:r>
              <a:rPr lang="en-US" sz="1200" b="0" i="0" kern="1200" dirty="0">
                <a:solidFill>
                  <a:schemeClr val="tx1"/>
                </a:solidFill>
                <a:effectLst/>
                <a:latin typeface="+mn-lt"/>
                <a:ea typeface="+mn-ea"/>
                <a:cs typeface="+mn-cs"/>
              </a:rPr>
              <a:t>Rain</a:t>
            </a:r>
            <a:r>
              <a:rPr lang="en-US" sz="1200" b="0" i="0" kern="1200" baseline="0" dirty="0">
                <a:solidFill>
                  <a:schemeClr val="tx1"/>
                </a:solidFill>
                <a:effectLst/>
                <a:latin typeface="+mn-lt"/>
                <a:ea typeface="+mn-ea"/>
                <a:cs typeface="+mn-cs"/>
              </a:rPr>
              <a:t> falls on cold pavement(yes)</a:t>
            </a:r>
          </a:p>
          <a:p>
            <a:pPr marL="228600" indent="-228600">
              <a:buFont typeface="+mj-lt"/>
              <a:buAutoNum type="arabicPeriod"/>
            </a:pPr>
            <a:r>
              <a:rPr lang="en-US" sz="1200" b="0" i="0" kern="1200" baseline="0">
                <a:solidFill>
                  <a:schemeClr val="tx1"/>
                </a:solidFill>
                <a:effectLst/>
                <a:latin typeface="+mn-lt"/>
                <a:ea typeface="+mn-ea"/>
                <a:cs typeface="+mn-cs"/>
              </a:rPr>
              <a:t>Snow </a:t>
            </a:r>
            <a:r>
              <a:rPr lang="en-US" sz="1200" b="0" i="0" kern="1200" baseline="0" dirty="0">
                <a:solidFill>
                  <a:schemeClr val="tx1"/>
                </a:solidFill>
                <a:effectLst/>
                <a:latin typeface="+mn-lt"/>
                <a:ea typeface="+mn-ea"/>
                <a:cs typeface="+mn-cs"/>
              </a:rPr>
              <a:t>falls and gets compacted on pavement (no)</a:t>
            </a:r>
          </a:p>
          <a:p>
            <a:pPr marL="228600" indent="-228600">
              <a:buFont typeface="+mj-lt"/>
              <a:buAutoNum type="arabicPeriod"/>
            </a:pPr>
            <a:r>
              <a:rPr lang="en-US" sz="1200" b="0" i="0" kern="1200" baseline="0">
                <a:solidFill>
                  <a:schemeClr val="tx1"/>
                </a:solidFill>
                <a:effectLst/>
                <a:latin typeface="+mn-lt"/>
                <a:ea typeface="+mn-ea"/>
                <a:cs typeface="+mn-cs"/>
              </a:rPr>
              <a:t>Rain </a:t>
            </a:r>
            <a:r>
              <a:rPr lang="en-US" sz="1200" b="0" i="0" kern="1200" baseline="0" dirty="0">
                <a:solidFill>
                  <a:schemeClr val="tx1"/>
                </a:solidFill>
                <a:effectLst/>
                <a:latin typeface="+mn-lt"/>
                <a:ea typeface="+mn-ea"/>
                <a:cs typeface="+mn-cs"/>
              </a:rPr>
              <a:t>falls on warm pavement(no)</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36</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Preventing freezing rain from turning to ice can be difficult since product will dilute quickly.  Abrasives can be used to help give drivers traction</a:t>
            </a:r>
            <a:r>
              <a:rPr lang="en-US" baseline="0" dirty="0"/>
              <a:t> on icy roads.</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Keep drivers informed of dangerous road conditions and warn to keep off roads if possible.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itchFamily="34" charset="0"/>
                <a:cs typeface="Arial" pitchFamily="34" charset="0"/>
              </a:rPr>
              <a:t>Note to presenters:  if you have a procedure for preventing black ice, insert it here.  Delete this yellow box before making presentation.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37</a:t>
            </a:fld>
            <a:endParaRPr lang="en-US"/>
          </a:p>
        </p:txBody>
      </p:sp>
    </p:spTree>
    <p:extLst>
      <p:ext uri="{BB962C8B-B14F-4D97-AF65-F5344CB8AC3E}">
        <p14:creationId xmlns:p14="http://schemas.microsoft.com/office/powerpoint/2010/main" val="20031885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solidFill>
                  <a:schemeClr val="bg1"/>
                </a:solidFill>
              </a:rPr>
              <a:t>Rain can cause a variety of problems, solutions range based on the conditions created.</a:t>
            </a:r>
          </a:p>
          <a:p>
            <a:pPr marL="0" indent="0">
              <a:buNone/>
            </a:pPr>
            <a:endParaRPr lang="en-US" dirty="0">
              <a:solidFill>
                <a:schemeClr val="bg1"/>
              </a:solidFill>
            </a:endParaRPr>
          </a:p>
          <a:p>
            <a:pPr lvl="1">
              <a:buFont typeface="Arial" pitchFamily="34" charset="0"/>
              <a:buChar char="•"/>
            </a:pPr>
            <a:r>
              <a:rPr lang="en-US" dirty="0">
                <a:solidFill>
                  <a:schemeClr val="bg1"/>
                </a:solidFill>
              </a:rPr>
              <a:t>If ice is formed, try pre-wet salt</a:t>
            </a:r>
          </a:p>
          <a:p>
            <a:pPr lvl="1">
              <a:buFont typeface="Arial" pitchFamily="34" charset="0"/>
              <a:buChar char="•"/>
            </a:pPr>
            <a:r>
              <a:rPr lang="en-US" dirty="0">
                <a:solidFill>
                  <a:schemeClr val="bg1"/>
                </a:solidFill>
              </a:rPr>
              <a:t>If slushy, try dry salt</a:t>
            </a:r>
          </a:p>
          <a:p>
            <a:pPr lvl="1">
              <a:buFont typeface="Arial" pitchFamily="34" charset="0"/>
              <a:buChar char="•"/>
            </a:pPr>
            <a:r>
              <a:rPr lang="en-US" dirty="0">
                <a:solidFill>
                  <a:schemeClr val="bg1"/>
                </a:solidFill>
              </a:rPr>
              <a:t>Pre-wet abrasives can be used to get a sandpaper effect</a:t>
            </a:r>
          </a:p>
          <a:p>
            <a:endParaRPr lang="en-US" baseline="0" dirty="0"/>
          </a:p>
          <a:p>
            <a:r>
              <a:rPr lang="en-US" baseline="0" dirty="0"/>
              <a:t>Be aware of temperature trends and how the conditions of the roads can change quickly, even as a route is being driven.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itchFamily="34" charset="0"/>
                <a:cs typeface="Arial" pitchFamily="34" charset="0"/>
              </a:rPr>
              <a:t>Note to presenters:  if you have a procedure for preventing black ice, insert it here.  Delete this yellow box before making presentation.</a:t>
            </a:r>
          </a:p>
          <a:p>
            <a:endParaRPr lang="en-US" baseline="0" dirty="0"/>
          </a:p>
          <a:p>
            <a:r>
              <a:rPr lang="en-US" baseline="0" dirty="0"/>
              <a:t>Photo credit: Fortin Consulting Inc.</a:t>
            </a:r>
          </a:p>
        </p:txBody>
      </p:sp>
      <p:sp>
        <p:nvSpPr>
          <p:cNvPr id="4" name="Slide Number Placeholder 3"/>
          <p:cNvSpPr>
            <a:spLocks noGrp="1"/>
          </p:cNvSpPr>
          <p:nvPr>
            <p:ph type="sldNum" sz="quarter" idx="10"/>
          </p:nvPr>
        </p:nvSpPr>
        <p:spPr/>
        <p:txBody>
          <a:bodyPr/>
          <a:lstStyle/>
          <a:p>
            <a:fld id="{B0BDD7F5-3A46-4ED7-A0C5-90FD845D0BE5}" type="slidenum">
              <a:rPr lang="en-US" smtClean="0"/>
              <a:pPr/>
              <a:t>38</a:t>
            </a:fld>
            <a:endParaRPr lang="en-US"/>
          </a:p>
        </p:txBody>
      </p:sp>
    </p:spTree>
    <p:extLst>
      <p:ext uri="{BB962C8B-B14F-4D97-AF65-F5344CB8AC3E}">
        <p14:creationId xmlns:p14="http://schemas.microsoft.com/office/powerpoint/2010/main" val="11422676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dirty="0"/>
          </a:p>
          <a:p>
            <a:r>
              <a:rPr lang="en-US" baseline="0" dirty="0"/>
              <a:t>Test question: </a:t>
            </a:r>
          </a:p>
          <a:p>
            <a:endParaRPr lang="en-US" baseline="0" dirty="0"/>
          </a:p>
          <a:p>
            <a:r>
              <a:rPr lang="en-US" baseline="0" dirty="0"/>
              <a:t>What is the easiest way to melt ice formed by freezing rain?</a:t>
            </a:r>
          </a:p>
          <a:p>
            <a:pPr marL="228600" indent="-228600">
              <a:buAutoNum type="alphaLcPeriod"/>
            </a:pPr>
            <a:endParaRPr lang="en-US" baseline="0" dirty="0"/>
          </a:p>
          <a:p>
            <a:pPr marL="228600" indent="-228600">
              <a:buFont typeface="+mj-lt"/>
              <a:buAutoNum type="arabicPeriod"/>
            </a:pPr>
            <a:r>
              <a:rPr lang="en-US" baseline="0" dirty="0"/>
              <a:t>Pre-wet salt (yes)</a:t>
            </a:r>
          </a:p>
          <a:p>
            <a:pPr marL="228600" indent="-228600">
              <a:buFont typeface="+mj-lt"/>
              <a:buAutoNum type="arabicPeriod"/>
            </a:pPr>
            <a:r>
              <a:rPr lang="en-US" baseline="0" dirty="0"/>
              <a:t>Abrasives (no)</a:t>
            </a:r>
          </a:p>
          <a:p>
            <a:pPr marL="228600" indent="-228600">
              <a:buFont typeface="+mj-lt"/>
              <a:buAutoNum type="arabicPeriod"/>
            </a:pPr>
            <a:r>
              <a:rPr lang="en-US" baseline="0" dirty="0"/>
              <a:t>Dry salt (no)</a:t>
            </a:r>
          </a:p>
          <a:p>
            <a:pPr marL="228600" indent="-228600">
              <a:buFont typeface="+mj-lt"/>
              <a:buAutoNum type="arabicPeriod"/>
            </a:pPr>
            <a:r>
              <a:rPr lang="en-US" baseline="0" dirty="0"/>
              <a:t>Wait for summer (no)</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39</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 You can start a discussion here about why waiting for summer is not a real solution even though it may be the “easiest” if anyone chose that answer.</a:t>
            </a:r>
          </a:p>
          <a:p>
            <a:endParaRPr lang="en-US" dirty="0"/>
          </a:p>
          <a:p>
            <a:r>
              <a:rPr lang="en-US" baseline="0" dirty="0"/>
              <a:t>Test question: </a:t>
            </a:r>
          </a:p>
          <a:p>
            <a:endParaRPr lang="en-US" baseline="0" dirty="0"/>
          </a:p>
          <a:p>
            <a:r>
              <a:rPr lang="en-US" baseline="0" dirty="0"/>
              <a:t>What is the easiest way to melt ice formed by freezing rain?</a:t>
            </a:r>
          </a:p>
          <a:p>
            <a:pPr marL="228600" indent="-228600">
              <a:buAutoNum type="alphaLcPeriod"/>
            </a:pPr>
            <a:endParaRPr lang="en-US" baseline="0" dirty="0"/>
          </a:p>
          <a:p>
            <a:pPr marL="228600" indent="-228600">
              <a:buFont typeface="+mj-lt"/>
              <a:buAutoNum type="arabicPeriod"/>
            </a:pPr>
            <a:r>
              <a:rPr lang="en-US" baseline="0" dirty="0"/>
              <a:t>Pre-wet salt (yes)</a:t>
            </a:r>
          </a:p>
          <a:p>
            <a:pPr marL="228600" indent="-228600">
              <a:buFont typeface="+mj-lt"/>
              <a:buAutoNum type="arabicPeriod"/>
            </a:pPr>
            <a:r>
              <a:rPr lang="en-US" baseline="0" dirty="0"/>
              <a:t>Abrasives (no)</a:t>
            </a:r>
          </a:p>
          <a:p>
            <a:pPr marL="228600" indent="-228600">
              <a:buFont typeface="+mj-lt"/>
              <a:buAutoNum type="arabicPeriod"/>
            </a:pPr>
            <a:r>
              <a:rPr lang="en-US" baseline="0" dirty="0"/>
              <a:t>Dry salt (no)</a:t>
            </a:r>
          </a:p>
          <a:p>
            <a:pPr marL="228600" indent="-228600">
              <a:buFont typeface="+mj-lt"/>
              <a:buAutoNum type="arabicPeriod"/>
            </a:pPr>
            <a:r>
              <a:rPr lang="en-US" baseline="0" dirty="0"/>
              <a:t>Wait for summer (no)</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40</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Note to presenters:  The</a:t>
            </a:r>
            <a:r>
              <a:rPr lang="en-US" baseline="0" dirty="0"/>
              <a:t> website www.clearroads.org can be accessed here if a live internet connection is available.</a:t>
            </a:r>
          </a:p>
          <a:p>
            <a:endParaRPr lang="en-US" baseline="0" dirty="0"/>
          </a:p>
          <a:p>
            <a:r>
              <a:rPr lang="en-US" baseline="0" dirty="0"/>
              <a:t>A list of all the modules is given here:</a:t>
            </a:r>
          </a:p>
          <a:p>
            <a:endParaRPr lang="en-US" baseline="0" dirty="0"/>
          </a:p>
          <a:p>
            <a:r>
              <a:rPr lang="en-US" sz="1200" dirty="0">
                <a:solidFill>
                  <a:schemeClr val="bg1"/>
                </a:solidFill>
                <a:latin typeface="Tw Cen MT" pitchFamily="34" charset="0"/>
                <a:cs typeface="Times New Roman" pitchFamily="18" charset="0"/>
              </a:rPr>
              <a:t>Plowing procedures</a:t>
            </a:r>
          </a:p>
          <a:p>
            <a:r>
              <a:rPr lang="en-US" sz="1200" dirty="0">
                <a:solidFill>
                  <a:schemeClr val="bg1"/>
                </a:solidFill>
                <a:latin typeface="Tw Cen MT" pitchFamily="34" charset="0"/>
                <a:cs typeface="Times New Roman" pitchFamily="18" charset="0"/>
              </a:rPr>
              <a:t>Truck operations</a:t>
            </a:r>
          </a:p>
          <a:p>
            <a:r>
              <a:rPr lang="en-US" sz="1200" dirty="0">
                <a:solidFill>
                  <a:schemeClr val="bg1"/>
                </a:solidFill>
                <a:latin typeface="Tw Cen MT" pitchFamily="34" charset="0"/>
                <a:cs typeface="Times New Roman" pitchFamily="18" charset="0"/>
              </a:rPr>
              <a:t>Spreading</a:t>
            </a:r>
          </a:p>
          <a:p>
            <a:r>
              <a:rPr lang="en-US" sz="1200" dirty="0">
                <a:solidFill>
                  <a:schemeClr val="bg1"/>
                </a:solidFill>
                <a:latin typeface="Tw Cen MT" pitchFamily="34" charset="0"/>
                <a:cs typeface="Times New Roman" pitchFamily="18" charset="0"/>
              </a:rPr>
              <a:t>Material use</a:t>
            </a:r>
          </a:p>
          <a:p>
            <a:r>
              <a:rPr lang="en-US" sz="1200" dirty="0">
                <a:solidFill>
                  <a:schemeClr val="bg1"/>
                </a:solidFill>
                <a:latin typeface="Tw Cen MT" pitchFamily="34" charset="0"/>
                <a:cs typeface="Times New Roman" pitchFamily="18" charset="0"/>
              </a:rPr>
              <a:t>Pre-wetting</a:t>
            </a:r>
          </a:p>
          <a:p>
            <a:r>
              <a:rPr lang="en-US" sz="1200" dirty="0">
                <a:solidFill>
                  <a:schemeClr val="bg1"/>
                </a:solidFill>
                <a:latin typeface="Tw Cen MT" pitchFamily="34" charset="0"/>
                <a:cs typeface="Times New Roman" pitchFamily="18" charset="0"/>
              </a:rPr>
              <a:t>Brine production</a:t>
            </a:r>
          </a:p>
          <a:p>
            <a:r>
              <a:rPr lang="en-US" sz="1200" dirty="0">
                <a:solidFill>
                  <a:schemeClr val="bg1"/>
                </a:solidFill>
                <a:latin typeface="Tw Cen MT" pitchFamily="34" charset="0"/>
                <a:cs typeface="Times New Roman" pitchFamily="18" charset="0"/>
              </a:rPr>
              <a:t>De-icing</a:t>
            </a:r>
          </a:p>
          <a:p>
            <a:r>
              <a:rPr lang="en-US" sz="1200" dirty="0">
                <a:solidFill>
                  <a:schemeClr val="bg1"/>
                </a:solidFill>
                <a:latin typeface="Tw Cen MT" pitchFamily="34" charset="0"/>
                <a:cs typeface="Times New Roman" pitchFamily="18" charset="0"/>
              </a:rPr>
              <a:t>Anti-icing</a:t>
            </a:r>
          </a:p>
          <a:p>
            <a:r>
              <a:rPr lang="en-US" sz="1200" dirty="0">
                <a:solidFill>
                  <a:schemeClr val="bg1"/>
                </a:solidFill>
                <a:latin typeface="Tw Cen MT" pitchFamily="34" charset="0"/>
                <a:cs typeface="Times New Roman" pitchFamily="18" charset="0"/>
              </a:rPr>
              <a:t>Safety</a:t>
            </a:r>
          </a:p>
          <a:p>
            <a:r>
              <a:rPr lang="en-US" sz="1200" dirty="0">
                <a:solidFill>
                  <a:schemeClr val="bg1"/>
                </a:solidFill>
                <a:latin typeface="Tw Cen MT" pitchFamily="34" charset="0"/>
                <a:cs typeface="Times New Roman" pitchFamily="18" charset="0"/>
              </a:rPr>
              <a:t>De-icing agent management</a:t>
            </a:r>
            <a:r>
              <a:rPr lang="en-US" sz="1200" baseline="0" dirty="0">
                <a:solidFill>
                  <a:schemeClr val="bg1"/>
                </a:solidFill>
                <a:latin typeface="Tw Cen MT" pitchFamily="34" charset="0"/>
                <a:cs typeface="Times New Roman" pitchFamily="18" charset="0"/>
              </a:rPr>
              <a:t> policy</a:t>
            </a:r>
          </a:p>
          <a:p>
            <a:r>
              <a:rPr lang="en-US" sz="1200" dirty="0">
                <a:solidFill>
                  <a:schemeClr val="bg1"/>
                </a:solidFill>
                <a:latin typeface="Tw Cen MT" pitchFamily="34" charset="0"/>
                <a:cs typeface="Times New Roman" pitchFamily="18" charset="0"/>
              </a:rPr>
              <a:t>Level of service</a:t>
            </a:r>
          </a:p>
          <a:p>
            <a:r>
              <a:rPr lang="en-US" dirty="0"/>
              <a:t>Ice formation</a:t>
            </a:r>
          </a:p>
          <a:p>
            <a:r>
              <a:rPr lang="en-US" dirty="0"/>
              <a:t>Freeze point</a:t>
            </a:r>
            <a:r>
              <a:rPr lang="en-US" baseline="0" dirty="0"/>
              <a:t> depressants</a:t>
            </a:r>
          </a:p>
          <a:p>
            <a:r>
              <a:rPr lang="en-US" baseline="0" dirty="0"/>
              <a:t>Environmental issues</a:t>
            </a:r>
          </a:p>
          <a:p>
            <a:r>
              <a:rPr lang="en-US" baseline="0" dirty="0"/>
              <a:t>Drift control</a:t>
            </a:r>
          </a:p>
          <a:p>
            <a:r>
              <a:rPr lang="en-US" baseline="0" dirty="0"/>
              <a:t>Weather</a:t>
            </a:r>
          </a:p>
          <a:p>
            <a:r>
              <a:rPr lang="en-US" baseline="0" dirty="0"/>
              <a:t>Bridge frost</a:t>
            </a:r>
          </a:p>
          <a:p>
            <a:r>
              <a:rPr lang="en-US" baseline="0" dirty="0"/>
              <a:t>Avalanche management</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5</a:t>
            </a:fld>
            <a:endParaRPr lang="en-US"/>
          </a:p>
        </p:txBody>
      </p:sp>
    </p:spTree>
    <p:extLst>
      <p:ext uri="{BB962C8B-B14F-4D97-AF65-F5344CB8AC3E}">
        <p14:creationId xmlns:p14="http://schemas.microsoft.com/office/powerpoint/2010/main" val="6557294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section covers traffic compaction.</a:t>
            </a:r>
          </a:p>
        </p:txBody>
      </p:sp>
      <p:sp>
        <p:nvSpPr>
          <p:cNvPr id="4" name="Slide Number Placeholder 3"/>
          <p:cNvSpPr>
            <a:spLocks noGrp="1"/>
          </p:cNvSpPr>
          <p:nvPr>
            <p:ph type="sldNum" sz="quarter" idx="10"/>
          </p:nvPr>
        </p:nvSpPr>
        <p:spPr/>
        <p:txBody>
          <a:bodyPr/>
          <a:lstStyle/>
          <a:p>
            <a:fld id="{B0BDD7F5-3A46-4ED7-A0C5-90FD845D0BE5}" type="slidenum">
              <a:rPr lang="en-US" smtClean="0"/>
              <a:pPr/>
              <a:t>41</a:t>
            </a:fld>
            <a:endParaRPr lang="en-US"/>
          </a:p>
        </p:txBody>
      </p:sp>
    </p:spTree>
    <p:extLst>
      <p:ext uri="{BB962C8B-B14F-4D97-AF65-F5344CB8AC3E}">
        <p14:creationId xmlns:p14="http://schemas.microsoft.com/office/powerpoint/2010/main" val="12039613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Traffic compaction or snow pack is a thick layer of snow that is compacted to the road surface and can be very difficult </a:t>
            </a:r>
            <a:r>
              <a:rPr lang="en-US" baseline="0"/>
              <a:t>to remove. </a:t>
            </a:r>
          </a:p>
          <a:p>
            <a:endParaRPr lang="en-US" baseline="0" dirty="0"/>
          </a:p>
          <a:p>
            <a:r>
              <a:rPr lang="en-US" baseline="0" dirty="0"/>
              <a:t>Slide credit: WYDOT</a:t>
            </a:r>
            <a:endParaRPr lang="en-US" dirty="0"/>
          </a:p>
        </p:txBody>
      </p:sp>
      <p:sp>
        <p:nvSpPr>
          <p:cNvPr id="4" name="Slide Number Placeholder 3"/>
          <p:cNvSpPr>
            <a:spLocks noGrp="1"/>
          </p:cNvSpPr>
          <p:nvPr>
            <p:ph type="sldNum" sz="quarter" idx="10"/>
          </p:nvPr>
        </p:nvSpPr>
        <p:spPr/>
        <p:txBody>
          <a:bodyPr/>
          <a:lstStyle/>
          <a:p>
            <a:fld id="{368D70A7-3361-45F6-B85A-D045D5B19309}" type="slidenum">
              <a:rPr lang="en-US" smtClean="0"/>
              <a:pPr/>
              <a:t>42</a:t>
            </a:fld>
            <a:endParaRPr lang="en-US"/>
          </a:p>
        </p:txBody>
      </p:sp>
    </p:spTree>
    <p:extLst>
      <p:ext uri="{BB962C8B-B14F-4D97-AF65-F5344CB8AC3E}">
        <p14:creationId xmlns:p14="http://schemas.microsoft.com/office/powerpoint/2010/main" val="13863034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Snow pack or traffic compaction is caused by a thick layer of snowfall that becomes compressed between the road and vehicle tires.</a:t>
            </a:r>
          </a:p>
          <a:p>
            <a:endParaRPr lang="en-US" baseline="0" dirty="0"/>
          </a:p>
          <a:p>
            <a:r>
              <a:rPr lang="en-US" sz="1200" kern="1200" dirty="0">
                <a:solidFill>
                  <a:schemeClr val="tx1"/>
                </a:solidFill>
                <a:effectLst/>
                <a:latin typeface="+mn-lt"/>
                <a:ea typeface="+mn-ea"/>
                <a:cs typeface="+mn-cs"/>
              </a:rPr>
              <a:t>Snow pack can occur under many circumstances, but is more likely when there is heavy snow. Traffic compaction is a thick ice formed from snow on the roads that is driven over repeatedly.</a:t>
            </a: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forms when snow on the road is compacted under tires of heavy vehicles during the storm, pavement temperatures often drop after the storm making it difficult to remove.</a:t>
            </a:r>
            <a:endParaRPr lang="en-US" baseline="0" dirty="0"/>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Slide credit: WYDOT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368D70A7-3361-45F6-B85A-D045D5B19309}" type="slidenum">
              <a:rPr lang="en-US" smtClean="0"/>
              <a:pPr/>
              <a:t>43</a:t>
            </a:fld>
            <a:endParaRPr lang="en-US"/>
          </a:p>
        </p:txBody>
      </p:sp>
    </p:spTree>
    <p:extLst>
      <p:ext uri="{BB962C8B-B14F-4D97-AF65-F5344CB8AC3E}">
        <p14:creationId xmlns:p14="http://schemas.microsoft.com/office/powerpoint/2010/main" val="9399117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Test question: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How does traffic compaction ice form?</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US" baseline="0" dirty="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a:t>Snow on the road is compressed by vehicle tires (yes)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Thick layer of freezing mist (no)</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Exhaust from cars </a:t>
            </a:r>
            <a:r>
              <a:rPr lang="en-US" baseline="0" dirty="0"/>
              <a:t>(no)</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Snow blows across the road and sticks to wet places forming ice (no)</a:t>
            </a:r>
            <a:endParaRPr lang="en-US" dirty="0"/>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44</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Test question: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How does traffic compaction ice form?</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US" baseline="0" dirty="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a:t>Snow on the road is compressed by vehicle tires (yes)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Thick layer of freezing mist (no)</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Exhaust from cars </a:t>
            </a:r>
            <a:r>
              <a:rPr lang="en-US" baseline="0" dirty="0"/>
              <a:t>(no)</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Snow blows across the road and sticks to wet places forming ice (no)</a:t>
            </a:r>
            <a:endParaRPr lang="en-US" dirty="0"/>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45</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Anti-icing before the storm will keep the snow from bonding</a:t>
            </a:r>
            <a:r>
              <a:rPr lang="en-US" baseline="0" dirty="0"/>
              <a:t> to the road. It can help make it easier for plows to take snow off the road.</a:t>
            </a:r>
          </a:p>
          <a:p>
            <a:endParaRPr lang="en-US" baseline="0" dirty="0"/>
          </a:p>
          <a:p>
            <a:r>
              <a:rPr lang="en-US" baseline="0" dirty="0"/>
              <a:t>Plowing regularly during or after a big storm to keep snow from accumulating and becoming compacted beneath cars is also helpful for preventing traffic compaction from occurring.</a:t>
            </a:r>
          </a:p>
          <a:p>
            <a:endParaRPr lang="en-US" baseline="0" dirty="0"/>
          </a:p>
          <a:p>
            <a:r>
              <a:rPr lang="en-US" baseline="0" dirty="0"/>
              <a:t>Pictures credits: Fortin Consulting</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46</a:t>
            </a:fld>
            <a:endParaRPr lang="en-US"/>
          </a:p>
        </p:txBody>
      </p:sp>
    </p:spTree>
    <p:extLst>
      <p:ext uri="{BB962C8B-B14F-4D97-AF65-F5344CB8AC3E}">
        <p14:creationId xmlns:p14="http://schemas.microsoft.com/office/powerpoint/2010/main" val="39606398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dirty="0"/>
          </a:p>
          <a:p>
            <a:r>
              <a:rPr lang="en-US" baseline="0" dirty="0"/>
              <a:t>Test question: What can you do to help prevent compaction?</a:t>
            </a:r>
          </a:p>
          <a:p>
            <a:pPr marL="228600" indent="-228600">
              <a:buAutoNum type="alphaLcPeriod"/>
            </a:pPr>
            <a:r>
              <a:rPr lang="en-US" baseline="0" dirty="0"/>
              <a:t>Early plowing (no)</a:t>
            </a:r>
          </a:p>
          <a:p>
            <a:pPr marL="228600" indent="-228600">
              <a:buAutoNum type="alphaLcPeriod"/>
            </a:pPr>
            <a:r>
              <a:rPr lang="en-US" baseline="0" dirty="0"/>
              <a:t>Frequent plowing(no)</a:t>
            </a:r>
          </a:p>
          <a:p>
            <a:pPr marL="228600" indent="-228600">
              <a:buAutoNum type="alphaLcPeriod"/>
            </a:pPr>
            <a:r>
              <a:rPr lang="en-US" baseline="0" dirty="0"/>
              <a:t>Anti-icing (no)</a:t>
            </a:r>
          </a:p>
          <a:p>
            <a:pPr marL="228600" indent="-228600">
              <a:buAutoNum type="alphaLcPeriod"/>
            </a:pPr>
            <a:r>
              <a:rPr lang="en-US" baseline="0" dirty="0"/>
              <a:t>All of the above (yes)</a:t>
            </a:r>
          </a:p>
        </p:txBody>
      </p:sp>
      <p:sp>
        <p:nvSpPr>
          <p:cNvPr id="4" name="Slide Number Placeholder 3"/>
          <p:cNvSpPr>
            <a:spLocks noGrp="1"/>
          </p:cNvSpPr>
          <p:nvPr>
            <p:ph type="sldNum" sz="quarter" idx="10"/>
          </p:nvPr>
        </p:nvSpPr>
        <p:spPr/>
        <p:txBody>
          <a:bodyPr/>
          <a:lstStyle/>
          <a:p>
            <a:fld id="{B0BDD7F5-3A46-4ED7-A0C5-90FD845D0BE5}" type="slidenum">
              <a:rPr lang="en-US" smtClean="0"/>
              <a:pPr/>
              <a:t>47</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dirty="0"/>
          </a:p>
          <a:p>
            <a:r>
              <a:rPr lang="en-US" baseline="0" dirty="0"/>
              <a:t>Test question: What can you do to help prevent compaction?</a:t>
            </a:r>
          </a:p>
          <a:p>
            <a:pPr marL="228600" indent="-228600">
              <a:buAutoNum type="alphaLcPeriod"/>
            </a:pPr>
            <a:r>
              <a:rPr lang="en-US" baseline="0" dirty="0"/>
              <a:t>Early plowing (no)</a:t>
            </a:r>
          </a:p>
          <a:p>
            <a:pPr marL="228600" indent="-228600">
              <a:buAutoNum type="alphaLcPeriod"/>
            </a:pPr>
            <a:r>
              <a:rPr lang="en-US" baseline="0" dirty="0"/>
              <a:t>Frequent plowing(no)</a:t>
            </a:r>
          </a:p>
          <a:p>
            <a:pPr marL="228600" indent="-228600">
              <a:buAutoNum type="alphaLcPeriod"/>
            </a:pPr>
            <a:r>
              <a:rPr lang="en-US" baseline="0" dirty="0"/>
              <a:t>Anti-icing (no)</a:t>
            </a:r>
          </a:p>
          <a:p>
            <a:pPr marL="228600" indent="-228600">
              <a:buAutoNum type="alphaLcPeriod"/>
            </a:pPr>
            <a:r>
              <a:rPr lang="en-US" baseline="0"/>
              <a:t>All of the above (yes)</a:t>
            </a:r>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48</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Traffic compaction can</a:t>
            </a:r>
            <a:r>
              <a:rPr lang="en-US" baseline="0" dirty="0"/>
              <a:t> be one of the most difficult types of ice to treat. It often occurs under cold weather conditions, rendering sodium chloride (</a:t>
            </a:r>
            <a:r>
              <a:rPr lang="en-US" baseline="0" dirty="0" err="1"/>
              <a:t>NaCl</a:t>
            </a:r>
            <a:r>
              <a:rPr lang="en-US" baseline="0" dirty="0"/>
              <a:t>) products ineffective. Chemical deicers may work to remove traffic compaction if the deicer used is appropriate for the pavement conditions.</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It may still be able to be removed by plowing, but it is difficult and may require specialized equipment such as underbody plows or large amounts of salt to break the bonds between the road surface and the snow pack.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itchFamily="34" charset="0"/>
                <a:cs typeface="Arial" pitchFamily="34" charset="0"/>
              </a:rPr>
              <a:t>Note to presenters:  Insert your procedure here.  Delete this yellow box before making presentation.</a:t>
            </a:r>
          </a:p>
          <a:p>
            <a:endParaRPr lang="en-US" dirty="0"/>
          </a:p>
          <a:p>
            <a:r>
              <a:rPr lang="en-US" dirty="0"/>
              <a:t>Top Picture credit: Fortin</a:t>
            </a:r>
            <a:r>
              <a:rPr lang="en-US" baseline="0" dirty="0"/>
              <a:t> Consulting Inc.</a:t>
            </a:r>
          </a:p>
          <a:p>
            <a:r>
              <a:rPr lang="en-US" baseline="0" dirty="0"/>
              <a:t>Bottom Picture credit: NYDOT</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49</a:t>
            </a:fld>
            <a:endParaRPr lang="en-US"/>
          </a:p>
        </p:txBody>
      </p:sp>
    </p:spTree>
    <p:extLst>
      <p:ext uri="{BB962C8B-B14F-4D97-AF65-F5344CB8AC3E}">
        <p14:creationId xmlns:p14="http://schemas.microsoft.com/office/powerpoint/2010/main" val="37216229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Lacrosse County,</a:t>
            </a:r>
            <a:r>
              <a:rPr lang="en-US" baseline="0" dirty="0"/>
              <a:t> WI they are using </a:t>
            </a:r>
            <a:r>
              <a:rPr lang="en-US" dirty="0"/>
              <a:t>segmented rubber blades with carbide tips </a:t>
            </a:r>
            <a:r>
              <a:rPr lang="en-US" baseline="0" dirty="0"/>
              <a:t>on their plows and finding that it has eliminated the need for underbodies. </a:t>
            </a:r>
            <a:r>
              <a:rPr lang="en-US" baseline="0" dirty="0" err="1"/>
              <a:t>Joma</a:t>
            </a:r>
            <a:r>
              <a:rPr lang="en-US" baseline="0" dirty="0"/>
              <a:t> blades are one example of this.</a:t>
            </a:r>
          </a:p>
          <a:p>
            <a:endParaRPr lang="en-US" baseline="0" dirty="0"/>
          </a:p>
          <a:p>
            <a:r>
              <a:rPr lang="en-US" baseline="0" dirty="0"/>
              <a:t>Advice from Ron Chamberlain of </a:t>
            </a:r>
            <a:r>
              <a:rPr lang="en-US" baseline="0" dirty="0" err="1"/>
              <a:t>LaCrosse</a:t>
            </a:r>
            <a:r>
              <a:rPr lang="en-US" baseline="0" dirty="0"/>
              <a:t> County, WI</a:t>
            </a:r>
          </a:p>
          <a:p>
            <a:r>
              <a:rPr lang="en-US" baseline="0" dirty="0"/>
              <a:t>Photo credit: Fortin Consulting, Inc.</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50</a:t>
            </a:fld>
            <a:endParaRPr lang="en-US"/>
          </a:p>
        </p:txBody>
      </p:sp>
    </p:spTree>
    <p:extLst>
      <p:ext uri="{BB962C8B-B14F-4D97-AF65-F5344CB8AC3E}">
        <p14:creationId xmlns:p14="http://schemas.microsoft.com/office/powerpoint/2010/main" val="2592191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6</a:t>
            </a:fld>
            <a:endParaRPr lang="en-US"/>
          </a:p>
        </p:txBody>
      </p:sp>
    </p:spTree>
    <p:extLst>
      <p:ext uri="{BB962C8B-B14F-4D97-AF65-F5344CB8AC3E}">
        <p14:creationId xmlns:p14="http://schemas.microsoft.com/office/powerpoint/2010/main" val="19142068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have compaction the storm has gotten ahead of us</a:t>
            </a:r>
            <a:r>
              <a:rPr lang="en-US" baseline="0" dirty="0"/>
              <a:t>. We need to review our techniques to keep this from happening.</a:t>
            </a:r>
            <a:r>
              <a:rPr lang="en-US" dirty="0"/>
              <a:t> </a:t>
            </a:r>
            <a:r>
              <a:rPr lang="en-US" baseline="0" dirty="0"/>
              <a:t>Chemical deicers may work to remove traffic compaction if the deicer used is appropriate for the pavement conditions. </a:t>
            </a:r>
          </a:p>
          <a:p>
            <a:endParaRPr lang="en-US" baseline="0" dirty="0"/>
          </a:p>
          <a:p>
            <a:r>
              <a:rPr lang="en-US" baseline="0" dirty="0"/>
              <a:t>It can lead to using large amounts of salt. Once compaction has occurred it requires much more salt to remove it than it would to have prevented it from forming.</a:t>
            </a:r>
          </a:p>
          <a:p>
            <a:endParaRPr lang="en-US" dirty="0"/>
          </a:p>
          <a:p>
            <a:r>
              <a:rPr lang="en-US" sz="1200" kern="1200" dirty="0">
                <a:solidFill>
                  <a:schemeClr val="tx1"/>
                </a:solidFill>
                <a:effectLst/>
                <a:latin typeface="+mn-lt"/>
                <a:ea typeface="+mn-ea"/>
                <a:cs typeface="+mn-cs"/>
              </a:rPr>
              <a:t>Here is</a:t>
            </a:r>
            <a:r>
              <a:rPr lang="en-US" sz="1200" kern="1200" baseline="0" dirty="0">
                <a:solidFill>
                  <a:schemeClr val="tx1"/>
                </a:solidFill>
                <a:effectLst/>
                <a:latin typeface="+mn-lt"/>
                <a:ea typeface="+mn-ea"/>
                <a:cs typeface="+mn-cs"/>
              </a:rPr>
              <a:t> an e</a:t>
            </a:r>
            <a:r>
              <a:rPr lang="en-US" sz="1200" kern="1200" dirty="0">
                <a:solidFill>
                  <a:schemeClr val="tx1"/>
                </a:solidFill>
                <a:effectLst/>
                <a:latin typeface="+mn-lt"/>
                <a:ea typeface="+mn-ea"/>
                <a:cs typeface="+mn-cs"/>
              </a:rPr>
              <a:t>xample of</a:t>
            </a:r>
            <a:r>
              <a:rPr lang="en-US" sz="1200" kern="1200" baseline="0" dirty="0">
                <a:solidFill>
                  <a:schemeClr val="tx1"/>
                </a:solidFill>
                <a:effectLst/>
                <a:latin typeface="+mn-lt"/>
                <a:ea typeface="+mn-ea"/>
                <a:cs typeface="+mn-cs"/>
              </a:rPr>
              <a:t> the storm getting ahead that you could use</a:t>
            </a:r>
            <a:r>
              <a:rPr lang="en-US" sz="1200" kern="1200" dirty="0">
                <a:solidFill>
                  <a:schemeClr val="tx1"/>
                </a:solidFill>
                <a:effectLst/>
                <a:latin typeface="+mn-lt"/>
                <a:ea typeface="+mn-ea"/>
                <a:cs typeface="+mn-cs"/>
              </a:rPr>
              <a:t>: the storm moves in late at night with only one operator on duty. He is charged with calling in the team when it is time. He is trying to allow his team as much sleep as possible but by the time he realizes the storm is here and our trucks are going to be behind the power curve. It is too late and we have more work to do.</a:t>
            </a:r>
            <a:endParaRPr lang="en-US" dirty="0"/>
          </a:p>
          <a:p>
            <a:r>
              <a:rPr lang="en-US" dirty="0"/>
              <a:t>Picture credit: Fortin</a:t>
            </a:r>
            <a:r>
              <a:rPr lang="en-US" baseline="0" dirty="0"/>
              <a:t> Consulting Inc.</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51</a:t>
            </a:fld>
            <a:endParaRPr lang="en-US"/>
          </a:p>
        </p:txBody>
      </p:sp>
    </p:spTree>
    <p:extLst>
      <p:ext uri="{BB962C8B-B14F-4D97-AF65-F5344CB8AC3E}">
        <p14:creationId xmlns:p14="http://schemas.microsoft.com/office/powerpoint/2010/main" val="16884880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section covers blow ice.</a:t>
            </a:r>
          </a:p>
        </p:txBody>
      </p:sp>
      <p:sp>
        <p:nvSpPr>
          <p:cNvPr id="4" name="Slide Number Placeholder 3"/>
          <p:cNvSpPr>
            <a:spLocks noGrp="1"/>
          </p:cNvSpPr>
          <p:nvPr>
            <p:ph type="sldNum" sz="quarter" idx="10"/>
          </p:nvPr>
        </p:nvSpPr>
        <p:spPr/>
        <p:txBody>
          <a:bodyPr/>
          <a:lstStyle/>
          <a:p>
            <a:fld id="{B0BDD7F5-3A46-4ED7-A0C5-90FD845D0BE5}" type="slidenum">
              <a:rPr lang="en-US" smtClean="0"/>
              <a:pPr/>
              <a:t>52</a:t>
            </a:fld>
            <a:endParaRPr lang="en-US"/>
          </a:p>
        </p:txBody>
      </p:sp>
    </p:spTree>
    <p:extLst>
      <p:ext uri="{BB962C8B-B14F-4D97-AF65-F5344CB8AC3E}">
        <p14:creationId xmlns:p14="http://schemas.microsoft.com/office/powerpoint/2010/main" val="336143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Blow ice is formed when blowing or drifting snow sticks to roads that are above freezing, snow that is blowing across the warm pavement then melts and refreezes on the road forming a gray rough texture surface. If conditions persist, ice can accumulate forming a thick layer on roads.</a:t>
            </a:r>
            <a:endParaRPr lang="en-US" baseline="0" dirty="0"/>
          </a:p>
          <a:p>
            <a:endParaRPr lang="en-US" baseline="0" dirty="0"/>
          </a:p>
          <a:p>
            <a:r>
              <a:rPr lang="en-US" sz="1200" kern="1200" dirty="0">
                <a:solidFill>
                  <a:schemeClr val="tx1"/>
                </a:solidFill>
                <a:effectLst/>
                <a:latin typeface="+mn-lt"/>
                <a:ea typeface="+mn-ea"/>
                <a:cs typeface="+mn-cs"/>
              </a:rPr>
              <a:t>It can also occur if blowing snow sticks to melted snow and ice on a sunny day causing a slush to form, then freeze as pavement temperatures drop if not removed from the road.</a:t>
            </a:r>
            <a:endParaRPr lang="en-US" baseline="0" dirty="0"/>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i="0" dirty="0">
                <a:solidFill>
                  <a:schemeClr val="tx1"/>
                </a:solidFill>
                <a:effectLst>
                  <a:outerShdw blurRad="38100" dist="38100" dir="2700000" algn="tl">
                    <a:srgbClr val="000000"/>
                  </a:outerShdw>
                </a:effectLst>
                <a:latin typeface="Arial" pitchFamily="34" charset="0"/>
                <a:cs typeface="Arial" pitchFamily="34" charset="0"/>
              </a:rPr>
              <a:t>Photo credit</a:t>
            </a:r>
            <a:r>
              <a:rPr lang="en-US" i="0" baseline="0" dirty="0">
                <a:solidFill>
                  <a:schemeClr val="tx1"/>
                </a:solidFill>
                <a:effectLst>
                  <a:outerShdw blurRad="38100" dist="38100" dir="2700000" algn="tl">
                    <a:srgbClr val="000000"/>
                  </a:outerShdw>
                </a:effectLst>
                <a:latin typeface="Arial" pitchFamily="34" charset="0"/>
                <a:cs typeface="Arial" pitchFamily="34" charset="0"/>
              </a:rPr>
              <a:t>:  </a:t>
            </a:r>
            <a:r>
              <a:rPr lang="en-US" i="0" dirty="0">
                <a:solidFill>
                  <a:schemeClr val="tx1"/>
                </a:solidFill>
                <a:effectLst>
                  <a:outerShdw blurRad="38100" dist="38100" dir="2700000" algn="tl">
                    <a:srgbClr val="000000"/>
                  </a:outerShdw>
                </a:effectLst>
                <a:latin typeface="Arial" pitchFamily="34" charset="0"/>
                <a:cs typeface="Arial" pitchFamily="34" charset="0"/>
              </a:rPr>
              <a:t>© Copyright 2003 Ronald D. </a:t>
            </a:r>
            <a:r>
              <a:rPr lang="en-US" i="0" dirty="0" err="1">
                <a:solidFill>
                  <a:schemeClr val="tx1"/>
                </a:solidFill>
                <a:effectLst>
                  <a:outerShdw blurRad="38100" dist="38100" dir="2700000" algn="tl">
                    <a:srgbClr val="000000"/>
                  </a:outerShdw>
                </a:effectLst>
                <a:latin typeface="Arial" pitchFamily="34" charset="0"/>
                <a:cs typeface="Arial" pitchFamily="34" charset="0"/>
              </a:rPr>
              <a:t>Tabler</a:t>
            </a:r>
            <a:endParaRPr lang="en-US" i="0" dirty="0">
              <a:solidFill>
                <a:schemeClr val="tx1"/>
              </a:solidFill>
              <a:effectLst>
                <a:outerShdw blurRad="38100" dist="38100" dir="2700000" algn="tl">
                  <a:srgbClr val="000000"/>
                </a:outerShdw>
              </a:effectLst>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368D70A7-3361-45F6-B85A-D045D5B19309}" type="slidenum">
              <a:rPr lang="en-US" smtClean="0"/>
              <a:pPr/>
              <a:t>53</a:t>
            </a:fld>
            <a:endParaRPr lang="en-US"/>
          </a:p>
        </p:txBody>
      </p:sp>
    </p:spTree>
    <p:extLst>
      <p:ext uri="{BB962C8B-B14F-4D97-AF65-F5344CB8AC3E}">
        <p14:creationId xmlns:p14="http://schemas.microsoft.com/office/powerpoint/2010/main" val="19835810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Test question: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How does Blow Ice form?</a:t>
            </a:r>
          </a:p>
          <a:p>
            <a:pPr marL="228600" marR="0" indent="-228600" algn="l" defTabSz="914400" rtl="0" eaLnBrk="1" fontAlgn="auto" latinLnBrk="0" hangingPunct="1">
              <a:lnSpc>
                <a:spcPct val="100000"/>
              </a:lnSpc>
              <a:spcBef>
                <a:spcPts val="0"/>
              </a:spcBef>
              <a:spcAft>
                <a:spcPts val="0"/>
              </a:spcAft>
              <a:buClrTx/>
              <a:buSzTx/>
              <a:buFontTx/>
              <a:buAutoNum type="alphaLcPeriod"/>
              <a:tabLst/>
              <a:defRPr/>
            </a:pPr>
            <a:endParaRPr lang="en-US" baseline="0" dirty="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a:t>Need winds of at least 30mph (no)</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Snow</a:t>
            </a:r>
            <a:r>
              <a:rPr lang="en-US" baseline="0" dirty="0"/>
              <a:t> blowing across the road, melts and sticks to the road(yes)</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Blowing snow</a:t>
            </a:r>
            <a:r>
              <a:rPr lang="en-US" baseline="0" dirty="0"/>
              <a:t> keeping moving across the road(no)</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Wind must blow from North to South </a:t>
            </a:r>
            <a:r>
              <a:rPr lang="en-US" baseline="0" dirty="0"/>
              <a:t>(no)</a:t>
            </a:r>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54</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Test question: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How does blow ice form?</a:t>
            </a:r>
          </a:p>
          <a:p>
            <a:pPr marL="228600" marR="0" indent="-228600" algn="l" defTabSz="914400" rtl="0" eaLnBrk="1" fontAlgn="auto" latinLnBrk="0" hangingPunct="1">
              <a:lnSpc>
                <a:spcPct val="100000"/>
              </a:lnSpc>
              <a:spcBef>
                <a:spcPts val="0"/>
              </a:spcBef>
              <a:spcAft>
                <a:spcPts val="0"/>
              </a:spcAft>
              <a:buClrTx/>
              <a:buSzTx/>
              <a:buFontTx/>
              <a:buAutoNum type="alphaLcPeriod"/>
              <a:tabLst/>
              <a:defRPr/>
            </a:pPr>
            <a:endParaRPr lang="en-US" baseline="0" dirty="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a:t>Need winds of at least 30mph (no)</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Snow</a:t>
            </a:r>
            <a:r>
              <a:rPr lang="en-US" baseline="0" dirty="0"/>
              <a:t> blowing across the road, melts and sticks to the road(yes)</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Blowing snow</a:t>
            </a:r>
            <a:r>
              <a:rPr lang="en-US" baseline="0" dirty="0"/>
              <a:t> keeping moving across the road(no)</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Wind must blow from North to South </a:t>
            </a:r>
            <a:r>
              <a:rPr lang="en-US" baseline="0" dirty="0"/>
              <a:t>(no)</a:t>
            </a:r>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55</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Blow</a:t>
            </a:r>
            <a:r>
              <a:rPr lang="en-US" baseline="0" dirty="0"/>
              <a:t> ice occurs in windy conditions, above 12 mph. Often there will be problem spots where blow ice forms regularly. It is important to take note of these spots on the route.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Slide credit: WYDOT</a:t>
            </a:r>
            <a:endParaRPr lang="en-US" dirty="0"/>
          </a:p>
          <a:p>
            <a:endParaRPr lang="en-US" dirty="0"/>
          </a:p>
        </p:txBody>
      </p:sp>
      <p:sp>
        <p:nvSpPr>
          <p:cNvPr id="4" name="Slide Number Placeholder 3"/>
          <p:cNvSpPr>
            <a:spLocks noGrp="1"/>
          </p:cNvSpPr>
          <p:nvPr>
            <p:ph type="sldNum" sz="quarter" idx="10"/>
          </p:nvPr>
        </p:nvSpPr>
        <p:spPr/>
        <p:txBody>
          <a:bodyPr/>
          <a:lstStyle/>
          <a:p>
            <a:fld id="{C8C6F046-56C8-4156-8039-2EB3605796FE}" type="slidenum">
              <a:rPr lang="en-US" smtClean="0"/>
              <a:pPr/>
              <a:t>56</a:t>
            </a:fld>
            <a:endParaRPr lang="en-US"/>
          </a:p>
        </p:txBody>
      </p:sp>
    </p:spTree>
    <p:extLst>
      <p:ext uri="{BB962C8B-B14F-4D97-AF65-F5344CB8AC3E}">
        <p14:creationId xmlns:p14="http://schemas.microsoft.com/office/powerpoint/2010/main" val="9490489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cause of blow</a:t>
            </a:r>
            <a:r>
              <a:rPr lang="en-US" baseline="0" dirty="0"/>
              <a:t> ice is blowing snow. If there is a spot on the roads where blow ice occurs regularly, the best option for preventing blow ice may be to use drift control such as a snow fence, standing corn rows, a structural snow fence, or changing the grading of the road. This topic is discussed in detail in Clear Roads Module 15: Drift Control and Wind. </a:t>
            </a:r>
          </a:p>
          <a:p>
            <a:endParaRPr lang="en-US" baseline="0" dirty="0"/>
          </a:p>
          <a:p>
            <a:r>
              <a:rPr lang="en-US" baseline="0" dirty="0"/>
              <a:t>Anti-icing is not recommended. </a:t>
            </a:r>
            <a:r>
              <a:rPr lang="en-US" sz="1200" kern="1200" dirty="0">
                <a:solidFill>
                  <a:schemeClr val="tx1"/>
                </a:solidFill>
                <a:effectLst/>
                <a:latin typeface="+mn-lt"/>
                <a:ea typeface="+mn-ea"/>
                <a:cs typeface="+mn-cs"/>
              </a:rPr>
              <a:t>There is a risk of blow ice occurring if anti-icing or salt residue persists on the road. As snow is blown across the road, salt can cause the snow to melt, diluting brine solution and eventually refreeze on the road.</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itchFamily="34" charset="0"/>
                <a:cs typeface="Arial" pitchFamily="34" charset="0"/>
              </a:rPr>
              <a:t>Note to presenters:  Insert your procedure here.  Delete this yellow box before making presentation.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Photo credits: MN DOT http://www.dot.state.mn.us/environment/livingsnowfence/antidrifting.html</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pPr/>
              <a:t>57</a:t>
            </a:fld>
            <a:endParaRPr lang="en-US"/>
          </a:p>
        </p:txBody>
      </p:sp>
    </p:spTree>
    <p:extLst>
      <p:ext uri="{BB962C8B-B14F-4D97-AF65-F5344CB8AC3E}">
        <p14:creationId xmlns:p14="http://schemas.microsoft.com/office/powerpoint/2010/main" val="28985995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dirty="0"/>
          </a:p>
          <a:p>
            <a:r>
              <a:rPr lang="en-US" sz="1200" kern="1200" dirty="0">
                <a:solidFill>
                  <a:schemeClr val="tx1"/>
                </a:solidFill>
                <a:effectLst/>
                <a:latin typeface="+mn-lt"/>
                <a:ea typeface="+mn-ea"/>
                <a:cs typeface="+mn-cs"/>
              </a:rPr>
              <a:t>Test question: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a:t>
            </a:r>
            <a:r>
              <a:rPr lang="en-US" sz="1200" kern="1200" baseline="0" dirty="0">
                <a:solidFill>
                  <a:schemeClr val="tx1"/>
                </a:solidFill>
                <a:effectLst/>
                <a:latin typeface="+mn-lt"/>
                <a:ea typeface="+mn-ea"/>
                <a:cs typeface="+mn-cs"/>
              </a:rPr>
              <a:t> can blow ice be prevented?</a:t>
            </a:r>
          </a:p>
          <a:p>
            <a:pPr marL="228600" indent="-228600">
              <a:buAutoNum type="alphaLcPeriod"/>
            </a:pPr>
            <a:endParaRPr lang="en-US" sz="1200" kern="1200" baseline="0" dirty="0">
              <a:solidFill>
                <a:schemeClr val="tx1"/>
              </a:solidFill>
              <a:effectLst/>
              <a:latin typeface="+mn-lt"/>
              <a:ea typeface="+mn-ea"/>
              <a:cs typeface="+mn-cs"/>
            </a:endParaRPr>
          </a:p>
          <a:p>
            <a:pPr marL="228600" indent="-228600">
              <a:buFont typeface="+mj-lt"/>
              <a:buAutoNum type="arabicPeriod"/>
            </a:pPr>
            <a:r>
              <a:rPr lang="en-US" sz="1200" kern="1200" baseline="0" dirty="0">
                <a:solidFill>
                  <a:schemeClr val="tx1"/>
                </a:solidFill>
                <a:effectLst/>
                <a:latin typeface="+mn-lt"/>
                <a:ea typeface="+mn-ea"/>
                <a:cs typeface="+mn-cs"/>
              </a:rPr>
              <a:t>Dry salt (no)</a:t>
            </a:r>
          </a:p>
          <a:p>
            <a:pPr marL="228600" indent="-228600">
              <a:buFont typeface="+mj-lt"/>
              <a:buAutoNum type="arabicPeriod"/>
            </a:pPr>
            <a:r>
              <a:rPr lang="en-US" sz="1200" kern="1200" baseline="0" dirty="0">
                <a:solidFill>
                  <a:schemeClr val="tx1"/>
                </a:solidFill>
                <a:effectLst/>
                <a:latin typeface="+mn-lt"/>
                <a:ea typeface="+mn-ea"/>
                <a:cs typeface="+mn-cs"/>
              </a:rPr>
              <a:t>Anti-icing (no)</a:t>
            </a:r>
          </a:p>
          <a:p>
            <a:pPr marL="228600" indent="-228600">
              <a:buFont typeface="+mj-lt"/>
              <a:buAutoNum type="arabicPeriod"/>
            </a:pPr>
            <a:r>
              <a:rPr lang="en-US" sz="1200" kern="1200" baseline="0" dirty="0" err="1">
                <a:solidFill>
                  <a:schemeClr val="tx1"/>
                </a:solidFill>
                <a:effectLst/>
                <a:latin typeface="+mn-lt"/>
                <a:ea typeface="+mn-ea"/>
                <a:cs typeface="+mn-cs"/>
              </a:rPr>
              <a:t>Prewet</a:t>
            </a:r>
            <a:r>
              <a:rPr lang="en-US" sz="1200" kern="1200" baseline="0" dirty="0">
                <a:solidFill>
                  <a:schemeClr val="tx1"/>
                </a:solidFill>
                <a:effectLst/>
                <a:latin typeface="+mn-lt"/>
                <a:ea typeface="+mn-ea"/>
                <a:cs typeface="+mn-cs"/>
              </a:rPr>
              <a:t> salt (no)</a:t>
            </a:r>
          </a:p>
          <a:p>
            <a:pPr marL="228600" indent="-228600">
              <a:buFont typeface="+mj-lt"/>
              <a:buAutoNum type="arabicPeriod"/>
            </a:pPr>
            <a:r>
              <a:rPr lang="en-US" sz="1200" kern="1200" baseline="0" dirty="0">
                <a:solidFill>
                  <a:schemeClr val="tx1"/>
                </a:solidFill>
                <a:effectLst/>
                <a:latin typeface="+mn-lt"/>
                <a:ea typeface="+mn-ea"/>
                <a:cs typeface="+mn-cs"/>
              </a:rPr>
              <a:t>Snow fence (yes)</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58</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dirty="0"/>
          </a:p>
          <a:p>
            <a:r>
              <a:rPr lang="en-US" sz="1200" kern="1200" dirty="0">
                <a:solidFill>
                  <a:schemeClr val="tx1"/>
                </a:solidFill>
                <a:effectLst/>
                <a:latin typeface="+mn-lt"/>
                <a:ea typeface="+mn-ea"/>
                <a:cs typeface="+mn-cs"/>
              </a:rPr>
              <a:t>Test question: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a:t>
            </a:r>
            <a:r>
              <a:rPr lang="en-US" sz="1200" kern="1200" baseline="0" dirty="0">
                <a:solidFill>
                  <a:schemeClr val="tx1"/>
                </a:solidFill>
                <a:effectLst/>
                <a:latin typeface="+mn-lt"/>
                <a:ea typeface="+mn-ea"/>
                <a:cs typeface="+mn-cs"/>
              </a:rPr>
              <a:t> can blow ice be prevented?</a:t>
            </a:r>
          </a:p>
          <a:p>
            <a:pPr marL="228600" indent="-228600">
              <a:buAutoNum type="alphaLcPeriod"/>
            </a:pPr>
            <a:endParaRPr lang="en-US" sz="1200" kern="1200" baseline="0" dirty="0">
              <a:solidFill>
                <a:schemeClr val="tx1"/>
              </a:solidFill>
              <a:effectLst/>
              <a:latin typeface="+mn-lt"/>
              <a:ea typeface="+mn-ea"/>
              <a:cs typeface="+mn-cs"/>
            </a:endParaRPr>
          </a:p>
          <a:p>
            <a:pPr marL="228600" indent="-228600">
              <a:buFont typeface="+mj-lt"/>
              <a:buAutoNum type="arabicPeriod"/>
            </a:pPr>
            <a:r>
              <a:rPr lang="en-US" sz="1200" kern="1200" baseline="0" dirty="0">
                <a:solidFill>
                  <a:schemeClr val="tx1"/>
                </a:solidFill>
                <a:effectLst/>
                <a:latin typeface="+mn-lt"/>
                <a:ea typeface="+mn-ea"/>
                <a:cs typeface="+mn-cs"/>
              </a:rPr>
              <a:t>Dry salt (no)</a:t>
            </a:r>
          </a:p>
          <a:p>
            <a:pPr marL="228600" indent="-228600">
              <a:buFont typeface="+mj-lt"/>
              <a:buAutoNum type="arabicPeriod"/>
            </a:pPr>
            <a:r>
              <a:rPr lang="en-US" sz="1200" kern="1200" baseline="0" dirty="0">
                <a:solidFill>
                  <a:schemeClr val="tx1"/>
                </a:solidFill>
                <a:effectLst/>
                <a:latin typeface="+mn-lt"/>
                <a:ea typeface="+mn-ea"/>
                <a:cs typeface="+mn-cs"/>
              </a:rPr>
              <a:t>Anti-icing (no)</a:t>
            </a:r>
          </a:p>
          <a:p>
            <a:pPr marL="228600" indent="-228600">
              <a:buFont typeface="+mj-lt"/>
              <a:buAutoNum type="arabicPeriod"/>
            </a:pPr>
            <a:r>
              <a:rPr lang="en-US" sz="1200" kern="1200" baseline="0" dirty="0" err="1">
                <a:solidFill>
                  <a:schemeClr val="tx1"/>
                </a:solidFill>
                <a:effectLst/>
                <a:latin typeface="+mn-lt"/>
                <a:ea typeface="+mn-ea"/>
                <a:cs typeface="+mn-cs"/>
              </a:rPr>
              <a:t>Prewet</a:t>
            </a:r>
            <a:r>
              <a:rPr lang="en-US" sz="1200" kern="1200" baseline="0" dirty="0">
                <a:solidFill>
                  <a:schemeClr val="tx1"/>
                </a:solidFill>
                <a:effectLst/>
                <a:latin typeface="+mn-lt"/>
                <a:ea typeface="+mn-ea"/>
                <a:cs typeface="+mn-cs"/>
              </a:rPr>
              <a:t> salt (no)</a:t>
            </a:r>
          </a:p>
          <a:p>
            <a:pPr marL="228600" indent="-228600">
              <a:buFont typeface="+mj-lt"/>
              <a:buAutoNum type="arabicPeriod"/>
            </a:pPr>
            <a:r>
              <a:rPr lang="en-US" sz="1200" kern="1200" baseline="0" dirty="0">
                <a:solidFill>
                  <a:schemeClr val="tx1"/>
                </a:solidFill>
                <a:effectLst/>
                <a:latin typeface="+mn-lt"/>
                <a:ea typeface="+mn-ea"/>
                <a:cs typeface="+mn-cs"/>
              </a:rPr>
              <a:t>Snow fence (yes)</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59</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What are your options? Open up the discussion to the group. </a:t>
            </a:r>
            <a:r>
              <a:rPr lang="en-US" sz="1200" kern="1200" dirty="0">
                <a:solidFill>
                  <a:schemeClr val="tx1"/>
                </a:solidFill>
                <a:effectLst/>
                <a:latin typeface="+mn-lt"/>
                <a:ea typeface="+mn-ea"/>
                <a:cs typeface="+mn-cs"/>
              </a:rPr>
              <a:t>When the road gets to this point the options are pretty limited. Talk about your operations procedures.</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When there is drift occurring patrolling and plowing is the best remedy unless ice forms which can’t be controlled through patrolling and plowing. At this point you have committed to applying salt for the duration of the event.</a:t>
            </a:r>
          </a:p>
          <a:p>
            <a:endParaRPr lang="en-US" dirty="0"/>
          </a:p>
          <a:p>
            <a:r>
              <a:rPr lang="en-US" dirty="0"/>
              <a:t>Chemical deicers should</a:t>
            </a:r>
            <a:r>
              <a:rPr lang="en-US" baseline="0" dirty="0"/>
              <a:t> not</a:t>
            </a:r>
            <a:r>
              <a:rPr lang="en-US" dirty="0"/>
              <a:t> be used</a:t>
            </a:r>
            <a:r>
              <a:rPr lang="en-US" baseline="0" dirty="0"/>
              <a:t> u</a:t>
            </a:r>
            <a:r>
              <a:rPr lang="en-US" dirty="0"/>
              <a:t>nder windy</a:t>
            </a:r>
            <a:r>
              <a:rPr lang="en-US" baseline="0" dirty="0"/>
              <a:t> conditions that cause blow ice. High winds may cause the treatment to blow off the road. Ice that is melted using chemical deicers can become diluted and cause refreeze ice on the roads.</a:t>
            </a:r>
          </a:p>
          <a:p>
            <a:endParaRPr lang="en-US" baseline="0" dirty="0"/>
          </a:p>
          <a:p>
            <a:r>
              <a:rPr lang="en-US" dirty="0"/>
              <a:t>Warn drivers of slick spots on the roads.</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itchFamily="34" charset="0"/>
                <a:cs typeface="Arial" pitchFamily="34" charset="0"/>
              </a:rPr>
              <a:t>Note to presenters:  insert your procedure here.  Delete this yellow box before making presentation.</a:t>
            </a:r>
          </a:p>
          <a:p>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i="0" dirty="0">
                <a:solidFill>
                  <a:schemeClr val="tx1"/>
                </a:solidFill>
                <a:effectLst>
                  <a:outerShdw blurRad="38100" dist="38100" dir="2700000" algn="tl">
                    <a:srgbClr val="000000"/>
                  </a:outerShdw>
                </a:effectLst>
                <a:latin typeface="Arial" pitchFamily="34" charset="0"/>
                <a:cs typeface="Arial" pitchFamily="34" charset="0"/>
              </a:rPr>
              <a:t>Photo credit:  © Copyright 2003 Ronald D. </a:t>
            </a:r>
            <a:r>
              <a:rPr lang="en-US" i="0" dirty="0" err="1">
                <a:solidFill>
                  <a:schemeClr val="tx1"/>
                </a:solidFill>
                <a:effectLst>
                  <a:outerShdw blurRad="38100" dist="38100" dir="2700000" algn="tl">
                    <a:srgbClr val="000000"/>
                  </a:outerShdw>
                </a:effectLst>
                <a:latin typeface="Arial" pitchFamily="34" charset="0"/>
                <a:cs typeface="Arial" pitchFamily="34" charset="0"/>
              </a:rPr>
              <a:t>Tabler</a:t>
            </a:r>
            <a:endParaRPr lang="en-US" i="0" dirty="0">
              <a:solidFill>
                <a:schemeClr val="tx1"/>
              </a:solidFill>
              <a:effectLst>
                <a:outerShdw blurRad="38100" dist="38100" dir="2700000" algn="tl">
                  <a:srgbClr val="000000"/>
                </a:outerShdw>
              </a:effectLst>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60</a:t>
            </a:fld>
            <a:endParaRPr lang="en-US"/>
          </a:p>
        </p:txBody>
      </p:sp>
    </p:spTree>
    <p:extLst>
      <p:ext uri="{BB962C8B-B14F-4D97-AF65-F5344CB8AC3E}">
        <p14:creationId xmlns:p14="http://schemas.microsoft.com/office/powerpoint/2010/main" val="4056843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facilitator:  do not show this slide during class</a:t>
            </a:r>
          </a:p>
        </p:txBody>
      </p:sp>
      <p:sp>
        <p:nvSpPr>
          <p:cNvPr id="4" name="Slide Number Placeholder 3"/>
          <p:cNvSpPr>
            <a:spLocks noGrp="1"/>
          </p:cNvSpPr>
          <p:nvPr>
            <p:ph type="sldNum" sz="quarter" idx="10"/>
          </p:nvPr>
        </p:nvSpPr>
        <p:spPr/>
        <p:txBody>
          <a:bodyPr/>
          <a:lstStyle/>
          <a:p>
            <a:fld id="{7586080C-B8D8-4723-AE4C-278F16E645B8}" type="slidenum">
              <a:rPr lang="en-US" smtClean="0"/>
              <a:pPr/>
              <a:t>7</a:t>
            </a:fld>
            <a:endParaRPr lang="en-US"/>
          </a:p>
        </p:txBody>
      </p:sp>
    </p:spTree>
    <p:extLst>
      <p:ext uri="{BB962C8B-B14F-4D97-AF65-F5344CB8AC3E}">
        <p14:creationId xmlns:p14="http://schemas.microsoft.com/office/powerpoint/2010/main" val="8868247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WARNING: The roads will need</a:t>
            </a:r>
            <a:r>
              <a:rPr lang="en-US" baseline="0" dirty="0"/>
              <a:t> consistent upkeep throughout the event.  It can take a lot of work and a lot of salt to maintain the road once you start salting  Chemical deicer may cause more ice to form from salt melting the snow then refreezing</a:t>
            </a:r>
          </a:p>
          <a:p>
            <a:endParaRPr lang="en-US" baseline="0" dirty="0"/>
          </a:p>
          <a:p>
            <a:r>
              <a:rPr lang="en-US" baseline="0" dirty="0"/>
              <a:t>Picture credit: Fortin Consulting Inc.</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61</a:t>
            </a:fld>
            <a:endParaRPr lang="en-US"/>
          </a:p>
        </p:txBody>
      </p:sp>
    </p:spTree>
    <p:extLst>
      <p:ext uri="{BB962C8B-B14F-4D97-AF65-F5344CB8AC3E}">
        <p14:creationId xmlns:p14="http://schemas.microsoft.com/office/powerpoint/2010/main" val="7813887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sz="1200" kern="1200" dirty="0">
              <a:solidFill>
                <a:schemeClr val="tx1"/>
              </a:solidFill>
              <a:effectLst/>
              <a:latin typeface="+mn-lt"/>
              <a:ea typeface="+mn-ea"/>
              <a:cs typeface="+mn-cs"/>
            </a:endParaRPr>
          </a:p>
          <a:p>
            <a:r>
              <a:rPr lang="en-US" baseline="0" dirty="0"/>
              <a:t>Test question: </a:t>
            </a:r>
          </a:p>
          <a:p>
            <a:endParaRPr lang="en-US" baseline="0" dirty="0"/>
          </a:p>
          <a:p>
            <a:r>
              <a:rPr lang="en-US" baseline="0" dirty="0"/>
              <a:t>If snow is blowing across the road should you salt it or let it blow?</a:t>
            </a:r>
          </a:p>
          <a:p>
            <a:pPr marL="228600" indent="-228600">
              <a:buAutoNum type="alphaLcPeriod"/>
            </a:pPr>
            <a:endParaRPr lang="en-US" baseline="0" dirty="0"/>
          </a:p>
          <a:p>
            <a:pPr marL="228600" indent="-228600">
              <a:buFont typeface="+mj-lt"/>
              <a:buAutoNum type="arabicPeriod"/>
            </a:pPr>
            <a:r>
              <a:rPr lang="en-US" baseline="0" dirty="0"/>
              <a:t>Salt it (no)</a:t>
            </a:r>
          </a:p>
          <a:p>
            <a:pPr marL="228600" indent="-228600">
              <a:buFont typeface="+mj-lt"/>
              <a:buAutoNum type="arabicPeriod"/>
            </a:pPr>
            <a:r>
              <a:rPr lang="en-US" baseline="0" dirty="0"/>
              <a:t>Let it blow (yes)</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62</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sz="1200" kern="1200" dirty="0">
              <a:solidFill>
                <a:schemeClr val="tx1"/>
              </a:solidFill>
              <a:effectLst/>
              <a:latin typeface="+mn-lt"/>
              <a:ea typeface="+mn-ea"/>
              <a:cs typeface="+mn-cs"/>
            </a:endParaRPr>
          </a:p>
          <a:p>
            <a:r>
              <a:rPr lang="en-US" baseline="0" dirty="0"/>
              <a:t>Test question: </a:t>
            </a:r>
          </a:p>
          <a:p>
            <a:endParaRPr lang="en-US" baseline="0" dirty="0"/>
          </a:p>
          <a:p>
            <a:r>
              <a:rPr lang="en-US" baseline="0" dirty="0"/>
              <a:t>If snow is blowing across the road should you salt it or let it blow?</a:t>
            </a:r>
          </a:p>
          <a:p>
            <a:pPr marL="228600" indent="-228600">
              <a:buAutoNum type="alphaLcPeriod"/>
            </a:pPr>
            <a:endParaRPr lang="en-US" baseline="0" dirty="0"/>
          </a:p>
          <a:p>
            <a:pPr marL="228600" indent="-228600">
              <a:buFont typeface="+mj-lt"/>
              <a:buAutoNum type="arabicPeriod"/>
            </a:pPr>
            <a:r>
              <a:rPr lang="en-US" baseline="0" dirty="0"/>
              <a:t>Salt it (no)</a:t>
            </a:r>
          </a:p>
          <a:p>
            <a:pPr marL="228600" indent="-228600">
              <a:buFont typeface="+mj-lt"/>
              <a:buAutoNum type="arabicPeriod"/>
            </a:pPr>
            <a:r>
              <a:rPr lang="en-US" baseline="0" dirty="0"/>
              <a:t>Let it blow (yes)</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63</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Freeze ice occurs when melted snow or ice on the road freezes. This freezing could be caused by a dropping of pavement temperature or when a chemical treatment becomes too dilute. </a:t>
            </a:r>
            <a:endParaRPr lang="en-US" sz="1100" kern="1200" dirty="0">
              <a:solidFill>
                <a:schemeClr val="tx1"/>
              </a:solidFill>
              <a:effectLst/>
              <a:latin typeface="+mn-lt"/>
              <a:ea typeface="+mn-ea"/>
              <a:cs typeface="+mn-cs"/>
            </a:endParaRPr>
          </a:p>
          <a:p>
            <a:endParaRPr lang="en-US" baseline="0" dirty="0"/>
          </a:p>
          <a:p>
            <a:r>
              <a:rPr lang="en-US" baseline="0" dirty="0"/>
              <a:t>At this slide you can ask </a:t>
            </a:r>
            <a:r>
              <a:rPr lang="en-US" sz="1200" kern="1200" dirty="0">
                <a:solidFill>
                  <a:schemeClr val="tx1"/>
                </a:solidFill>
                <a:effectLst/>
                <a:latin typeface="+mn-lt"/>
                <a:ea typeface="+mn-ea"/>
                <a:cs typeface="+mn-cs"/>
              </a:rPr>
              <a:t>what do you do when you know the road is going to refreeze? What do you do if</a:t>
            </a:r>
            <a:r>
              <a:rPr lang="en-US" sz="1200" kern="1200" baseline="0" dirty="0">
                <a:solidFill>
                  <a:schemeClr val="tx1"/>
                </a:solidFill>
                <a:effectLst/>
                <a:latin typeface="+mn-lt"/>
                <a:ea typeface="+mn-ea"/>
                <a:cs typeface="+mn-cs"/>
              </a:rPr>
              <a:t> y</a:t>
            </a:r>
            <a:r>
              <a:rPr lang="en-US" sz="1200" kern="1200" dirty="0">
                <a:solidFill>
                  <a:schemeClr val="tx1"/>
                </a:solidFill>
                <a:effectLst/>
                <a:latin typeface="+mn-lt"/>
                <a:ea typeface="+mn-ea"/>
                <a:cs typeface="+mn-cs"/>
              </a:rPr>
              <a:t>ou don't have time to melt and dry the road before the temps drop and the suns warmth is fading?</a:t>
            </a:r>
            <a:endParaRPr lang="en-US" baseline="0" dirty="0"/>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Slide credit: WYDOT</a:t>
            </a:r>
          </a:p>
        </p:txBody>
      </p:sp>
      <p:sp>
        <p:nvSpPr>
          <p:cNvPr id="4" name="Slide Number Placeholder 3"/>
          <p:cNvSpPr>
            <a:spLocks noGrp="1"/>
          </p:cNvSpPr>
          <p:nvPr>
            <p:ph type="sldNum" sz="quarter" idx="10"/>
          </p:nvPr>
        </p:nvSpPr>
        <p:spPr/>
        <p:txBody>
          <a:bodyPr/>
          <a:lstStyle/>
          <a:p>
            <a:fld id="{368D70A7-3361-45F6-B85A-D045D5B19309}" type="slidenum">
              <a:rPr lang="en-US" smtClean="0"/>
              <a:pPr/>
              <a:t>64</a:t>
            </a:fld>
            <a:endParaRPr lang="en-US"/>
          </a:p>
        </p:txBody>
      </p:sp>
    </p:spTree>
    <p:extLst>
      <p:ext uri="{BB962C8B-B14F-4D97-AF65-F5344CB8AC3E}">
        <p14:creationId xmlns:p14="http://schemas.microsoft.com/office/powerpoint/2010/main" val="28388450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sz="1200" kern="1200" dirty="0">
              <a:solidFill>
                <a:schemeClr val="tx1"/>
              </a:solidFill>
              <a:effectLst/>
              <a:latin typeface="+mn-lt"/>
              <a:ea typeface="+mn-ea"/>
              <a:cs typeface="+mn-cs"/>
            </a:endParaRPr>
          </a:p>
          <a:p>
            <a:r>
              <a:rPr lang="en-US" dirty="0"/>
              <a:t>Test</a:t>
            </a:r>
            <a:r>
              <a:rPr lang="en-US" baseline="0" dirty="0"/>
              <a:t> question: </a:t>
            </a:r>
          </a:p>
          <a:p>
            <a:endParaRPr lang="en-US" baseline="0" dirty="0"/>
          </a:p>
          <a:p>
            <a:r>
              <a:rPr lang="en-US" baseline="0" dirty="0"/>
              <a:t>Refreeze occurs when snow or ice on the road melts, stays on the road, and refreezes.</a:t>
            </a:r>
          </a:p>
          <a:p>
            <a:pPr marL="228600" indent="-228600">
              <a:buAutoNum type="alphaLcPeriod"/>
            </a:pPr>
            <a:endParaRPr lang="en-US" baseline="0" dirty="0"/>
          </a:p>
          <a:p>
            <a:pPr marL="228600" indent="-228600">
              <a:buFont typeface="+mj-lt"/>
              <a:buAutoNum type="arabicPeriod"/>
            </a:pPr>
            <a:r>
              <a:rPr lang="en-US" baseline="0" dirty="0"/>
              <a:t>False (no)</a:t>
            </a:r>
          </a:p>
          <a:p>
            <a:pPr marL="228600" indent="-228600">
              <a:buFont typeface="+mj-lt"/>
              <a:buAutoNum type="arabicPeriod"/>
            </a:pPr>
            <a:r>
              <a:rPr lang="en-US" baseline="0" dirty="0"/>
              <a:t>True (yes)</a:t>
            </a:r>
          </a:p>
        </p:txBody>
      </p:sp>
      <p:sp>
        <p:nvSpPr>
          <p:cNvPr id="4" name="Slide Number Placeholder 3"/>
          <p:cNvSpPr>
            <a:spLocks noGrp="1"/>
          </p:cNvSpPr>
          <p:nvPr>
            <p:ph type="sldNum" sz="quarter" idx="10"/>
          </p:nvPr>
        </p:nvSpPr>
        <p:spPr/>
        <p:txBody>
          <a:bodyPr/>
          <a:lstStyle/>
          <a:p>
            <a:fld id="{B0BDD7F5-3A46-4ED7-A0C5-90FD845D0BE5}" type="slidenum">
              <a:rPr lang="en-US" smtClean="0"/>
              <a:pPr/>
              <a:t>65</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sz="1200" kern="1200" dirty="0">
              <a:solidFill>
                <a:schemeClr val="tx1"/>
              </a:solidFill>
              <a:effectLst/>
              <a:latin typeface="+mn-lt"/>
              <a:ea typeface="+mn-ea"/>
              <a:cs typeface="+mn-cs"/>
            </a:endParaRPr>
          </a:p>
          <a:p>
            <a:r>
              <a:rPr lang="en-US" dirty="0"/>
              <a:t>Test</a:t>
            </a:r>
            <a:r>
              <a:rPr lang="en-US" baseline="0" dirty="0"/>
              <a:t> question: </a:t>
            </a:r>
          </a:p>
          <a:p>
            <a:endParaRPr lang="en-US" baseline="0" dirty="0"/>
          </a:p>
          <a:p>
            <a:r>
              <a:rPr lang="en-US" baseline="0" dirty="0"/>
              <a:t>Refreeze occurs when snow or ice on the road melts, stays on the road, and refreezes.</a:t>
            </a:r>
          </a:p>
          <a:p>
            <a:pPr marL="228600" indent="-228600">
              <a:buAutoNum type="alphaLcPeriod"/>
            </a:pPr>
            <a:endParaRPr lang="en-US" baseline="0" dirty="0"/>
          </a:p>
          <a:p>
            <a:pPr marL="228600" indent="-228600">
              <a:buFont typeface="+mj-lt"/>
              <a:buAutoNum type="arabicPeriod"/>
            </a:pPr>
            <a:r>
              <a:rPr lang="en-US" baseline="0" dirty="0"/>
              <a:t>False (no)</a:t>
            </a:r>
          </a:p>
          <a:p>
            <a:pPr marL="228600" indent="-228600">
              <a:buFont typeface="+mj-lt"/>
              <a:buAutoNum type="arabicPeriod"/>
            </a:pPr>
            <a:r>
              <a:rPr lang="en-US" baseline="0" dirty="0"/>
              <a:t>True (yes)</a:t>
            </a:r>
          </a:p>
        </p:txBody>
      </p:sp>
      <p:sp>
        <p:nvSpPr>
          <p:cNvPr id="4" name="Slide Number Placeholder 3"/>
          <p:cNvSpPr>
            <a:spLocks noGrp="1"/>
          </p:cNvSpPr>
          <p:nvPr>
            <p:ph type="sldNum" sz="quarter" idx="10"/>
          </p:nvPr>
        </p:nvSpPr>
        <p:spPr/>
        <p:txBody>
          <a:bodyPr/>
          <a:lstStyle/>
          <a:p>
            <a:fld id="{B0BDD7F5-3A46-4ED7-A0C5-90FD845D0BE5}" type="slidenum">
              <a:rPr lang="en-US" smtClean="0"/>
              <a:pPr/>
              <a:t>66</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Tackle</a:t>
            </a:r>
            <a:r>
              <a:rPr lang="en-US" baseline="0" dirty="0"/>
              <a:t> the problem before there is refreeze! If there is slush on the roads plowing can help to clear it off.  In sunny days the liquids on the road may evaporate, doing the job for you.</a:t>
            </a:r>
          </a:p>
          <a:p>
            <a:endParaRPr lang="en-US" baseline="0" dirty="0"/>
          </a:p>
          <a:p>
            <a:r>
              <a:rPr lang="en-US" baseline="0" dirty="0"/>
              <a:t>Reapplication of chemical deicers can help prevent refreeze if the previously applied deicers have become diluted. If there is water on the roads, dry salt may be used if they work at the correct pavement temperature for the application.</a:t>
            </a:r>
          </a:p>
          <a:p>
            <a:endParaRPr lang="en-US" baseline="0" dirty="0"/>
          </a:p>
          <a:p>
            <a:r>
              <a:rPr lang="en-US" baseline="0" dirty="0"/>
              <a:t>Always be aware of the pavement temperature and apply appropriate products. For example, </a:t>
            </a:r>
            <a:r>
              <a:rPr lang="en-US" sz="1200" b="0" i="0" kern="1200" dirty="0">
                <a:solidFill>
                  <a:schemeClr val="tx1"/>
                </a:solidFill>
                <a:effectLst/>
                <a:latin typeface="+mn-lt"/>
                <a:ea typeface="+mn-ea"/>
                <a:cs typeface="+mn-cs"/>
              </a:rPr>
              <a:t>with the temps raising and then lowering to refreeze if there is humidity</a:t>
            </a:r>
            <a:r>
              <a:rPr lang="en-US" sz="1200" b="0" i="0" kern="1200" baseline="0" dirty="0">
                <a:solidFill>
                  <a:schemeClr val="tx1"/>
                </a:solidFill>
                <a:effectLst/>
                <a:latin typeface="+mn-lt"/>
                <a:ea typeface="+mn-ea"/>
                <a:cs typeface="+mn-cs"/>
              </a:rPr>
              <a:t> and </a:t>
            </a:r>
            <a:r>
              <a:rPr lang="en-US" sz="1200" b="0" i="0" kern="1200" dirty="0">
                <a:solidFill>
                  <a:schemeClr val="tx1"/>
                </a:solidFill>
                <a:effectLst/>
                <a:latin typeface="+mn-lt"/>
                <a:ea typeface="+mn-ea"/>
                <a:cs typeface="+mn-cs"/>
              </a:rPr>
              <a:t>Mag Chloride was applied it would also pull moisture out of the air. That moisture then is available for refreezing. It is important to pay attention not only to application rates, temps but also the humidity in the air. This will not stop the roadway treatment.  You just need to be aware of all aspects of the treatment.</a:t>
            </a:r>
          </a:p>
          <a:p>
            <a:endParaRPr lang="en-US" sz="1200" b="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itchFamily="34" charset="0"/>
                <a:cs typeface="Arial" pitchFamily="34" charset="0"/>
              </a:rPr>
              <a:t>Note to presenters:  Insert your procedure here.  Delete this yellow box before making presentation.</a:t>
            </a:r>
          </a:p>
          <a:p>
            <a:endParaRPr lang="en-US" baseline="0" dirty="0"/>
          </a:p>
          <a:p>
            <a:r>
              <a:rPr lang="en-US" baseline="0" dirty="0"/>
              <a:t>Photo credit: Fortin Consulting, Inc.</a:t>
            </a:r>
          </a:p>
        </p:txBody>
      </p:sp>
      <p:sp>
        <p:nvSpPr>
          <p:cNvPr id="4" name="Slide Number Placeholder 3"/>
          <p:cNvSpPr>
            <a:spLocks noGrp="1"/>
          </p:cNvSpPr>
          <p:nvPr>
            <p:ph type="sldNum" sz="quarter" idx="10"/>
          </p:nvPr>
        </p:nvSpPr>
        <p:spPr/>
        <p:txBody>
          <a:bodyPr/>
          <a:lstStyle/>
          <a:p>
            <a:fld id="{B0BDD7F5-3A46-4ED7-A0C5-90FD845D0BE5}" type="slidenum">
              <a:rPr lang="en-US" smtClean="0"/>
              <a:pPr/>
              <a:t>67</a:t>
            </a:fld>
            <a:endParaRPr lang="en-US"/>
          </a:p>
        </p:txBody>
      </p:sp>
    </p:spTree>
    <p:extLst>
      <p:ext uri="{BB962C8B-B14F-4D97-AF65-F5344CB8AC3E}">
        <p14:creationId xmlns:p14="http://schemas.microsoft.com/office/powerpoint/2010/main" val="19544099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sz="1200" kern="1200" dirty="0">
              <a:solidFill>
                <a:schemeClr val="tx1"/>
              </a:solidFill>
              <a:effectLst/>
              <a:latin typeface="+mn-lt"/>
              <a:ea typeface="+mn-ea"/>
              <a:cs typeface="+mn-cs"/>
            </a:endParaRPr>
          </a:p>
          <a:p>
            <a:endParaRPr lang="en-US" baseline="0" dirty="0"/>
          </a:p>
          <a:p>
            <a:r>
              <a:rPr lang="en-US" baseline="0" dirty="0"/>
              <a:t>Test question: </a:t>
            </a:r>
          </a:p>
          <a:p>
            <a:endParaRPr lang="en-US" baseline="0" dirty="0"/>
          </a:p>
          <a:p>
            <a:r>
              <a:rPr lang="en-US" baseline="0" dirty="0"/>
              <a:t>It was a sunny day causing slushy roads, the temperature will begin dropping before it can evaporate. How do you prevent refreeze?</a:t>
            </a:r>
          </a:p>
          <a:p>
            <a:endParaRPr lang="en-US" baseline="0" dirty="0"/>
          </a:p>
          <a:p>
            <a:pPr marL="228600" indent="-228600">
              <a:buFont typeface="+mj-lt"/>
              <a:buAutoNum type="arabicPeriod"/>
            </a:pPr>
            <a:r>
              <a:rPr lang="en-US" baseline="0" dirty="0"/>
              <a:t>Plow (yes)</a:t>
            </a:r>
          </a:p>
          <a:p>
            <a:pPr marL="228600" indent="-228600">
              <a:buFont typeface="+mj-lt"/>
              <a:buAutoNum type="arabicPeriod"/>
            </a:pPr>
            <a:r>
              <a:rPr lang="en-US" baseline="0" dirty="0"/>
              <a:t>Apply Direct Liquid Application (no)</a:t>
            </a:r>
          </a:p>
          <a:p>
            <a:pPr marL="228600" indent="-228600">
              <a:buFont typeface="+mj-lt"/>
              <a:buAutoNum type="arabicPeriod"/>
            </a:pPr>
            <a:r>
              <a:rPr lang="en-US" baseline="0" dirty="0"/>
              <a:t>Sand (no)</a:t>
            </a:r>
          </a:p>
          <a:p>
            <a:pPr marL="228600" indent="-228600">
              <a:buFont typeface="+mj-lt"/>
              <a:buAutoNum type="arabicPeriod"/>
            </a:pPr>
            <a:r>
              <a:rPr lang="en-US" baseline="0" dirty="0"/>
              <a:t>Do nothing (no)</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68</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baseline="0" dirty="0"/>
          </a:p>
          <a:p>
            <a:r>
              <a:rPr lang="en-US" baseline="0" dirty="0"/>
              <a:t>Test question: </a:t>
            </a:r>
          </a:p>
          <a:p>
            <a:endParaRPr lang="en-US" baseline="0" dirty="0"/>
          </a:p>
          <a:p>
            <a:r>
              <a:rPr lang="en-US" baseline="0" dirty="0"/>
              <a:t>It was a sunny day causing slushy roads, the temperature will begin dropping before it can evaporate. How do you prevent refreeze?</a:t>
            </a:r>
          </a:p>
          <a:p>
            <a:endParaRPr lang="en-US" baseline="0" dirty="0"/>
          </a:p>
          <a:p>
            <a:pPr marL="228600" indent="-228600">
              <a:buFont typeface="+mj-lt"/>
              <a:buAutoNum type="arabicPeriod"/>
            </a:pPr>
            <a:r>
              <a:rPr lang="en-US" baseline="0" dirty="0"/>
              <a:t>Plow (yes)</a:t>
            </a:r>
          </a:p>
          <a:p>
            <a:pPr marL="228600" indent="-228600">
              <a:buFont typeface="+mj-lt"/>
              <a:buAutoNum type="arabicPeriod"/>
            </a:pPr>
            <a:r>
              <a:rPr lang="en-US" baseline="0" dirty="0"/>
              <a:t>Apply Direct Liquid Application (no)</a:t>
            </a:r>
          </a:p>
          <a:p>
            <a:pPr marL="228600" indent="-228600">
              <a:buFont typeface="+mj-lt"/>
              <a:buAutoNum type="arabicPeriod"/>
            </a:pPr>
            <a:r>
              <a:rPr lang="en-US" baseline="0" dirty="0"/>
              <a:t>Sand (no)</a:t>
            </a:r>
          </a:p>
          <a:p>
            <a:pPr marL="228600" indent="-228600">
              <a:buFont typeface="+mj-lt"/>
              <a:buAutoNum type="arabicPeriod"/>
            </a:pPr>
            <a:r>
              <a:rPr lang="en-US" baseline="0" dirty="0"/>
              <a:t>Do nothing (no)</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69</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liquid</a:t>
            </a:r>
            <a:r>
              <a:rPr lang="en-US" baseline="0" dirty="0"/>
              <a:t> has frozen into </a:t>
            </a:r>
            <a:r>
              <a:rPr lang="en-US" dirty="0"/>
              <a:t>ice</a:t>
            </a:r>
            <a:r>
              <a:rPr lang="en-US" baseline="0" dirty="0"/>
              <a:t> a</a:t>
            </a:r>
            <a:r>
              <a:rPr lang="en-US" dirty="0"/>
              <a:t>pply pre-wet if you have it available and it</a:t>
            </a:r>
            <a:r>
              <a:rPr lang="en-US" baseline="0" dirty="0"/>
              <a:t> is</a:t>
            </a:r>
            <a:r>
              <a:rPr lang="en-US" dirty="0"/>
              <a:t> appropriate</a:t>
            </a:r>
            <a:r>
              <a:rPr lang="en-US" baseline="0" dirty="0"/>
              <a:t> for the pavement temperature</a:t>
            </a:r>
            <a:r>
              <a:rPr lang="en-US" dirty="0"/>
              <a:t>.</a:t>
            </a:r>
            <a:r>
              <a:rPr lang="en-US" baseline="0" dirty="0"/>
              <a:t> Wetting the salt allows it to act more quickly.  If pavement temperatures are colder than the chemical deicers are appropriate for, sand may be used to give temporary traction.</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itchFamily="34" charset="0"/>
                <a:cs typeface="Arial" pitchFamily="34" charset="0"/>
              </a:rPr>
              <a:t>Note to presenters:  Insert your procedure here.  Delete this yellow box before making presentation.</a:t>
            </a:r>
          </a:p>
          <a:p>
            <a:endParaRPr lang="en-US" baseline="0" dirty="0"/>
          </a:p>
          <a:p>
            <a:r>
              <a:rPr lang="en-US" baseline="0" dirty="0"/>
              <a:t>Photo credit: Fortin Consulting Inc. </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70</a:t>
            </a:fld>
            <a:endParaRPr lang="en-US"/>
          </a:p>
        </p:txBody>
      </p:sp>
    </p:spTree>
    <p:extLst>
      <p:ext uri="{BB962C8B-B14F-4D97-AF65-F5344CB8AC3E}">
        <p14:creationId xmlns:p14="http://schemas.microsoft.com/office/powerpoint/2010/main" val="4058009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module covers </a:t>
            </a:r>
            <a:r>
              <a:rPr lang="en-US" sz="1200" dirty="0">
                <a:effectLst/>
                <a:latin typeface="Arial" pitchFamily="34" charset="0"/>
                <a:cs typeface="Arial" pitchFamily="34" charset="0"/>
              </a:rPr>
              <a:t>traffic compaction/snow-packed ice, black ice, snow glaze, blow ice and freezing rain.</a:t>
            </a:r>
            <a:endParaRPr lang="en-US" sz="1100" dirty="0">
              <a:effectLst/>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pPr/>
              <a:t>8</a:t>
            </a:fld>
            <a:endParaRPr lang="en-US"/>
          </a:p>
        </p:txBody>
      </p:sp>
    </p:spTree>
    <p:extLst>
      <p:ext uri="{BB962C8B-B14F-4D97-AF65-F5344CB8AC3E}">
        <p14:creationId xmlns:p14="http://schemas.microsoft.com/office/powerpoint/2010/main" val="11396768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Hold</a:t>
            </a:r>
            <a:r>
              <a:rPr lang="en-US" sz="1200" b="0" i="0" kern="1200" baseline="0" dirty="0">
                <a:solidFill>
                  <a:schemeClr val="tx1"/>
                </a:solidFill>
                <a:effectLst/>
                <a:latin typeface="+mn-lt"/>
                <a:ea typeface="+mn-ea"/>
                <a:cs typeface="+mn-cs"/>
              </a:rPr>
              <a:t> a p</a:t>
            </a:r>
            <a:r>
              <a:rPr lang="en-US" sz="1200" b="0" i="0" kern="1200" dirty="0">
                <a:solidFill>
                  <a:schemeClr val="tx1"/>
                </a:solidFill>
                <a:effectLst/>
                <a:latin typeface="+mn-lt"/>
                <a:ea typeface="+mn-ea"/>
                <a:cs typeface="+mn-cs"/>
              </a:rPr>
              <a:t>ost storm review to determine if another approach would prevent falling behind the storm. Account for the rate of precipitation in the discussion. If you have a snow rate of 1" per hour, there is no way to stay ahead of the storm. Anti-ice to prevent a strong bond and then do the best you can during the storm event.  Be proactive in the post storm clean up.</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Photo</a:t>
            </a:r>
            <a:r>
              <a:rPr lang="en-US" sz="1200" b="0" i="0" kern="1200" baseline="0" dirty="0">
                <a:solidFill>
                  <a:schemeClr val="tx1"/>
                </a:solidFill>
                <a:effectLst/>
                <a:latin typeface="+mn-lt"/>
                <a:ea typeface="+mn-ea"/>
                <a:cs typeface="+mn-cs"/>
              </a:rPr>
              <a:t> credit: Fortin Consulting Inc.</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71</a:t>
            </a:fld>
            <a:endParaRPr lang="en-US"/>
          </a:p>
        </p:txBody>
      </p:sp>
    </p:spTree>
    <p:extLst>
      <p:ext uri="{BB962C8B-B14F-4D97-AF65-F5344CB8AC3E}">
        <p14:creationId xmlns:p14="http://schemas.microsoft.com/office/powerpoint/2010/main" val="10399135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time to understand different types of ice</a:t>
            </a:r>
          </a:p>
          <a:p>
            <a:endParaRPr lang="en-US" dirty="0"/>
          </a:p>
          <a:p>
            <a:pPr marL="0" indent="0">
              <a:buNone/>
            </a:pPr>
            <a:r>
              <a:rPr lang="en-US" dirty="0"/>
              <a:t>You now know the warning signs! </a:t>
            </a:r>
          </a:p>
          <a:p>
            <a:pPr marL="0" indent="0">
              <a:buNone/>
            </a:pPr>
            <a:endParaRPr lang="en-US" sz="800" dirty="0"/>
          </a:p>
          <a:p>
            <a:r>
              <a:rPr lang="en-US" dirty="0"/>
              <a:t>Be proactive </a:t>
            </a:r>
          </a:p>
          <a:p>
            <a:r>
              <a:rPr lang="en-US" dirty="0"/>
              <a:t>Stop ice from forming on the roadways</a:t>
            </a:r>
          </a:p>
          <a:p>
            <a:r>
              <a:rPr lang="en-US" dirty="0"/>
              <a:t>Be efficient at removing ice from the roadways</a:t>
            </a:r>
          </a:p>
          <a:p>
            <a:pPr marL="0" indent="0">
              <a:buNone/>
            </a:pPr>
            <a:endParaRPr lang="en-US" sz="800" dirty="0"/>
          </a:p>
          <a:p>
            <a:pPr marL="0" indent="0">
              <a:buNone/>
            </a:pPr>
            <a:r>
              <a:rPr lang="en-US" dirty="0"/>
              <a:t>You can do it!</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72</a:t>
            </a:fld>
            <a:endParaRPr lang="en-US"/>
          </a:p>
        </p:txBody>
      </p:sp>
    </p:spTree>
    <p:extLst>
      <p:ext uri="{BB962C8B-B14F-4D97-AF65-F5344CB8AC3E}">
        <p14:creationId xmlns:p14="http://schemas.microsoft.com/office/powerpoint/2010/main" val="227764674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74</a:t>
            </a:fld>
            <a:endParaRPr lang="en-US"/>
          </a:p>
        </p:txBody>
      </p:sp>
    </p:spTree>
    <p:extLst>
      <p:ext uri="{BB962C8B-B14F-4D97-AF65-F5344CB8AC3E}">
        <p14:creationId xmlns:p14="http://schemas.microsoft.com/office/powerpoint/2010/main" val="378388454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75</a:t>
            </a:fld>
            <a:endParaRPr lang="en-US"/>
          </a:p>
        </p:txBody>
      </p:sp>
    </p:spTree>
    <p:extLst>
      <p:ext uri="{BB962C8B-B14F-4D97-AF65-F5344CB8AC3E}">
        <p14:creationId xmlns:p14="http://schemas.microsoft.com/office/powerpoint/2010/main" val="270729659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Thank you for your time today.  Have a good winter!</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a:t>
            </a:r>
            <a:r>
              <a:rPr lang="en-US" baseline="0" dirty="0"/>
              <a:t> different ways that ice can form on the road throughout the winter snow and ice season. In this module we will talk about the main types of ice: black ice, glaze ice, compaction ice, blow ice, and freezing rain. The module will review the conditions under which each type of ice is formed, ways to help prevent the formation, and how to mitigate the ice once it has formed.</a:t>
            </a:r>
          </a:p>
          <a:p>
            <a:endParaRPr lang="en-US" baseline="0" dirty="0"/>
          </a:p>
          <a:p>
            <a:r>
              <a:rPr lang="en-US" baseline="0" dirty="0"/>
              <a:t>It is important to remember that these are general guidelines and that having a policy in place and following that policy is important for any winter maintenance facility.</a:t>
            </a:r>
          </a:p>
          <a:p>
            <a:endParaRPr lang="en-US" baseline="0" dirty="0"/>
          </a:p>
          <a:p>
            <a:r>
              <a:rPr lang="en-US" baseline="0" dirty="0"/>
              <a:t>Picture credits: Fortin Consulting Inc.</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9</a:t>
            </a:fld>
            <a:endParaRPr lang="en-US"/>
          </a:p>
        </p:txBody>
      </p:sp>
    </p:spTree>
    <p:extLst>
      <p:ext uri="{BB962C8B-B14F-4D97-AF65-F5344CB8AC3E}">
        <p14:creationId xmlns:p14="http://schemas.microsoft.com/office/powerpoint/2010/main" val="1826189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section covers black ice.</a:t>
            </a:r>
          </a:p>
        </p:txBody>
      </p:sp>
      <p:sp>
        <p:nvSpPr>
          <p:cNvPr id="4" name="Slide Number Placeholder 3"/>
          <p:cNvSpPr>
            <a:spLocks noGrp="1"/>
          </p:cNvSpPr>
          <p:nvPr>
            <p:ph type="sldNum" sz="quarter" idx="10"/>
          </p:nvPr>
        </p:nvSpPr>
        <p:spPr/>
        <p:txBody>
          <a:bodyPr/>
          <a:lstStyle/>
          <a:p>
            <a:fld id="{B0BDD7F5-3A46-4ED7-A0C5-90FD845D0BE5}" type="slidenum">
              <a:rPr lang="en-US" smtClean="0"/>
              <a:pPr/>
              <a:t>10</a:t>
            </a:fld>
            <a:endParaRPr lang="en-US"/>
          </a:p>
        </p:txBody>
      </p:sp>
    </p:spTree>
    <p:extLst>
      <p:ext uri="{BB962C8B-B14F-4D97-AF65-F5344CB8AC3E}">
        <p14:creationId xmlns:p14="http://schemas.microsoft.com/office/powerpoint/2010/main" val="16411054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51562" y="4602480"/>
            <a:ext cx="7040878" cy="812800"/>
          </a:xfrm>
        </p:spPr>
        <p:txBody>
          <a:bodyPr>
            <a:noAutofit/>
          </a:bodyPr>
          <a:lstStyle>
            <a:lvl1pPr algn="ctr" defTabSz="914400" rtl="0" eaLnBrk="1" latinLnBrk="0" hangingPunct="1">
              <a:spcBef>
                <a:spcPct val="0"/>
              </a:spcBef>
              <a:buNone/>
              <a:defRPr lang="en-PH" sz="6000" b="1"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Arial" pitchFamily="34" charset="0"/>
              </a:defRPr>
            </a:lvl1pPr>
          </a:lstStyle>
          <a:p>
            <a:r>
              <a:rPr lang="en-US" dirty="0"/>
              <a:t>Click to edit title</a:t>
            </a:r>
            <a:endParaRPr lang="en-PH" dirty="0"/>
          </a:p>
        </p:txBody>
      </p:sp>
      <p:sp>
        <p:nvSpPr>
          <p:cNvPr id="3" name="Subtitle 2"/>
          <p:cNvSpPr>
            <a:spLocks noGrp="1"/>
          </p:cNvSpPr>
          <p:nvPr>
            <p:ph type="subTitle" idx="1"/>
          </p:nvPr>
        </p:nvSpPr>
        <p:spPr>
          <a:xfrm>
            <a:off x="1066800" y="5516880"/>
            <a:ext cx="7010400" cy="756921"/>
          </a:xfrm>
        </p:spPr>
        <p:txBody>
          <a:bodyPr>
            <a:noAutofit/>
          </a:bodyPr>
          <a:lstStyle>
            <a:lvl1pPr marL="0" indent="0" algn="ctr">
              <a:buNone/>
              <a:defRPr sz="2000" i="0">
                <a:solidFill>
                  <a:schemeClr val="bg1"/>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PH" dirty="0"/>
          </a:p>
        </p:txBody>
      </p:sp>
      <p:sp>
        <p:nvSpPr>
          <p:cNvPr id="4" name="Date Placeholder 3"/>
          <p:cNvSpPr>
            <a:spLocks noGrp="1"/>
          </p:cNvSpPr>
          <p:nvPr>
            <p:ph type="dt" sz="half" idx="10"/>
          </p:nvPr>
        </p:nvSpPr>
        <p:spPr/>
        <p:txBody>
          <a:bodyPr/>
          <a:lstStyle>
            <a:lvl1pPr>
              <a:defRPr>
                <a:solidFill>
                  <a:schemeClr val="bg1"/>
                </a:solidFill>
              </a:defRPr>
            </a:lvl1pPr>
          </a:lstStyle>
          <a:p>
            <a:fld id="{8EBAC125-6E94-4F62-B574-8081DDB48ACC}" type="datetimeFigureOut">
              <a:rPr lang="en-PH" smtClean="0"/>
              <a:pPr/>
              <a:t>8/9/2017</a:t>
            </a:fld>
            <a:endParaRPr lang="en-PH"/>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PH"/>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85AF905-87A3-47F5-A7DA-2607F4C9EBCC}" type="slidenum">
              <a:rPr lang="en-PH" smtClean="0"/>
              <a:pPr/>
              <a:t>‹#›</a:t>
            </a:fld>
            <a:endParaRPr lang="en-PH"/>
          </a:p>
        </p:txBody>
      </p:sp>
    </p:spTree>
    <p:extLst>
      <p:ext uri="{BB962C8B-B14F-4D97-AF65-F5344CB8AC3E}">
        <p14:creationId xmlns:p14="http://schemas.microsoft.com/office/powerpoint/2010/main" val="2473610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endParaRPr lang="en-PH"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pPr/>
              <a:t>8/9/2017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4001509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93800"/>
            <a:ext cx="2057400" cy="5080000"/>
          </a:xfrm>
        </p:spPr>
        <p:txBody>
          <a:bodyPr vert="eaVert"/>
          <a:lstStyle>
            <a:lvl1pPr>
              <a:defRPr lang="en-PH" sz="36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Arial" pitchFamily="34" charset="0"/>
              </a:defRPr>
            </a:lvl1pPr>
          </a:lstStyle>
          <a:p>
            <a:r>
              <a:rPr lang="en-US" dirty="0"/>
              <a:t>Click to edit Master title style</a:t>
            </a:r>
            <a:endParaRPr lang="en-PH" dirty="0"/>
          </a:p>
        </p:txBody>
      </p:sp>
      <p:sp>
        <p:nvSpPr>
          <p:cNvPr id="3" name="Vertical Text Placeholder 2"/>
          <p:cNvSpPr>
            <a:spLocks noGrp="1"/>
          </p:cNvSpPr>
          <p:nvPr>
            <p:ph type="body" orient="vert" idx="1"/>
          </p:nvPr>
        </p:nvSpPr>
        <p:spPr>
          <a:xfrm>
            <a:off x="457200" y="1193800"/>
            <a:ext cx="6019800" cy="5080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pPr/>
              <a:t>8/9/2017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2956635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8229600" cy="889000"/>
          </a:xfrm>
        </p:spPr>
        <p:txBody>
          <a:bodyPr/>
          <a:lstStyle/>
          <a:p>
            <a:r>
              <a:rPr lang="en-US" dirty="0"/>
              <a:t>Click to edit title style</a:t>
            </a:r>
            <a:endParaRPr lang="en-PH"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pPr/>
              <a:t>8/9/2017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1794515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28800" y="4406901"/>
            <a:ext cx="6665913" cy="1562099"/>
          </a:xfrm>
        </p:spPr>
        <p:txBody>
          <a:bodyPr anchor="t"/>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r>
              <a:rPr lang="en-US" dirty="0"/>
              <a:t>CLICK TO EDIT TITLE STYLE</a:t>
            </a:r>
            <a:endParaRPr lang="en-PH" dirty="0"/>
          </a:p>
        </p:txBody>
      </p:sp>
      <p:sp>
        <p:nvSpPr>
          <p:cNvPr id="3" name="Text Placeholder 2"/>
          <p:cNvSpPr>
            <a:spLocks noGrp="1"/>
          </p:cNvSpPr>
          <p:nvPr>
            <p:ph type="body" idx="1"/>
          </p:nvPr>
        </p:nvSpPr>
        <p:spPr>
          <a:xfrm>
            <a:off x="1828800" y="2906713"/>
            <a:ext cx="6665913" cy="1500187"/>
          </a:xfrm>
        </p:spPr>
        <p:txBody>
          <a:bodyPr anchor="b"/>
          <a:lstStyle>
            <a:lvl1pPr marL="0" indent="0" algn="r">
              <a:buNone/>
              <a:defRPr sz="2000" i="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8EBAC125-6E94-4F62-B574-8081DDB48ACC}" type="datetimeFigureOut">
              <a:rPr lang="en-PH" smtClean="0"/>
              <a:pPr/>
              <a:t>8/9/2017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4270778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endParaRPr lang="en-PH" dirty="0"/>
          </a:p>
        </p:txBody>
      </p:sp>
      <p:sp>
        <p:nvSpPr>
          <p:cNvPr id="3" name="Content Placeholder 2"/>
          <p:cNvSpPr>
            <a:spLocks noGrp="1"/>
          </p:cNvSpPr>
          <p:nvPr>
            <p:ph sz="half" idx="1"/>
          </p:nvPr>
        </p:nvSpPr>
        <p:spPr>
          <a:xfrm>
            <a:off x="457200" y="1397001"/>
            <a:ext cx="4038600" cy="4876799"/>
          </a:xfrm>
        </p:spPr>
        <p:txBody>
          <a:bodyPr/>
          <a:lstStyle>
            <a:lvl1pPr>
              <a:lnSpc>
                <a:spcPts val="3200"/>
              </a:lnSpc>
              <a:spcBef>
                <a:spcPts val="0"/>
              </a:spcBef>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4" name="Content Placeholder 3"/>
          <p:cNvSpPr>
            <a:spLocks noGrp="1"/>
          </p:cNvSpPr>
          <p:nvPr>
            <p:ph sz="half" idx="2"/>
          </p:nvPr>
        </p:nvSpPr>
        <p:spPr>
          <a:xfrm>
            <a:off x="4648200" y="1397001"/>
            <a:ext cx="4038600" cy="4876799"/>
          </a:xfrm>
        </p:spPr>
        <p:txBody>
          <a:bodyPr/>
          <a:lstStyle>
            <a:lvl1pPr>
              <a:lnSpc>
                <a:spcPts val="3200"/>
              </a:lnSpc>
              <a:spcBef>
                <a:spcPts val="0"/>
              </a:spcBef>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5" name="Date Placeholder 4"/>
          <p:cNvSpPr>
            <a:spLocks noGrp="1"/>
          </p:cNvSpPr>
          <p:nvPr>
            <p:ph type="dt" sz="half" idx="10"/>
          </p:nvPr>
        </p:nvSpPr>
        <p:spPr/>
        <p:txBody>
          <a:bodyPr/>
          <a:lstStyle/>
          <a:p>
            <a:fld id="{8EBAC125-6E94-4F62-B574-8081DDB48ACC}" type="datetimeFigureOut">
              <a:rPr lang="en-PH" smtClean="0"/>
              <a:pPr/>
              <a:t>8/9/2017</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1769670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016"/>
            <a:ext cx="8229600" cy="890016"/>
          </a:xfrm>
        </p:spPr>
        <p:txBody>
          <a:bodyPr/>
          <a:lstStyle>
            <a:lvl1pPr>
              <a:defRPr/>
            </a:lvl1pPr>
          </a:lstStyle>
          <a:p>
            <a:r>
              <a:rPr lang="en-US" dirty="0"/>
              <a:t>Click to edit title style</a:t>
            </a:r>
            <a:endParaRPr lang="en-PH" dirty="0"/>
          </a:p>
        </p:txBody>
      </p:sp>
      <p:sp>
        <p:nvSpPr>
          <p:cNvPr id="3" name="Text Placeholder 2"/>
          <p:cNvSpPr>
            <a:spLocks noGrp="1"/>
          </p:cNvSpPr>
          <p:nvPr>
            <p:ph type="body" idx="1"/>
          </p:nvPr>
        </p:nvSpPr>
        <p:spPr>
          <a:xfrm>
            <a:off x="457200" y="1295400"/>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006600"/>
            <a:ext cx="4040188" cy="4064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p:cNvSpPr>
            <a:spLocks noGrp="1"/>
          </p:cNvSpPr>
          <p:nvPr>
            <p:ph type="body" sz="quarter" idx="3"/>
          </p:nvPr>
        </p:nvSpPr>
        <p:spPr>
          <a:xfrm>
            <a:off x="4645027" y="1295400"/>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006600"/>
            <a:ext cx="4041775" cy="4064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6"/>
          <p:cNvSpPr>
            <a:spLocks noGrp="1"/>
          </p:cNvSpPr>
          <p:nvPr>
            <p:ph type="dt" sz="half" idx="10"/>
          </p:nvPr>
        </p:nvSpPr>
        <p:spPr/>
        <p:txBody>
          <a:bodyPr/>
          <a:lstStyle/>
          <a:p>
            <a:fld id="{8EBAC125-6E94-4F62-B574-8081DDB48ACC}" type="datetimeFigureOut">
              <a:rPr lang="en-PH" smtClean="0"/>
              <a:pPr/>
              <a:t>8/9/2017</a:t>
            </a:fld>
            <a:endParaRPr lang="en-PH"/>
          </a:p>
        </p:txBody>
      </p:sp>
      <p:sp>
        <p:nvSpPr>
          <p:cNvPr id="8" name="Footer Placeholder 7"/>
          <p:cNvSpPr>
            <a:spLocks noGrp="1"/>
          </p:cNvSpPr>
          <p:nvPr>
            <p:ph type="ftr" sz="quarter" idx="11"/>
          </p:nvPr>
        </p:nvSpPr>
        <p:spPr/>
        <p:txBody>
          <a:bodyPr/>
          <a:lstStyle/>
          <a:p>
            <a:endParaRPr lang="en-PH"/>
          </a:p>
        </p:txBody>
      </p:sp>
      <p:sp>
        <p:nvSpPr>
          <p:cNvPr id="9" name="Slide Number Placeholder 8"/>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285631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endParaRPr lang="en-PH" dirty="0"/>
          </a:p>
        </p:txBody>
      </p:sp>
      <p:sp>
        <p:nvSpPr>
          <p:cNvPr id="3" name="Date Placeholder 2"/>
          <p:cNvSpPr>
            <a:spLocks noGrp="1"/>
          </p:cNvSpPr>
          <p:nvPr>
            <p:ph type="dt" sz="half" idx="10"/>
          </p:nvPr>
        </p:nvSpPr>
        <p:spPr/>
        <p:txBody>
          <a:bodyPr/>
          <a:lstStyle/>
          <a:p>
            <a:fld id="{8EBAC125-6E94-4F62-B574-8081DDB48ACC}" type="datetimeFigureOut">
              <a:rPr lang="en-PH" smtClean="0"/>
              <a:pPr/>
              <a:t>8/9/2017</a:t>
            </a:fld>
            <a:endParaRPr lang="en-PH"/>
          </a:p>
        </p:txBody>
      </p:sp>
      <p:sp>
        <p:nvSpPr>
          <p:cNvPr id="4" name="Footer Placeholder 3"/>
          <p:cNvSpPr>
            <a:spLocks noGrp="1"/>
          </p:cNvSpPr>
          <p:nvPr>
            <p:ph type="ftr" sz="quarter" idx="11"/>
          </p:nvPr>
        </p:nvSpPr>
        <p:spPr/>
        <p:txBody>
          <a:bodyPr/>
          <a:lstStyle/>
          <a:p>
            <a:endParaRPr lang="en-PH"/>
          </a:p>
        </p:txBody>
      </p:sp>
      <p:sp>
        <p:nvSpPr>
          <p:cNvPr id="5" name="Slide Number Placeholder 4"/>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2999540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BAC125-6E94-4F62-B574-8081DDB48ACC}" type="datetimeFigureOut">
              <a:rPr lang="en-PH" smtClean="0"/>
              <a:pPr/>
              <a:t>8/9/2017</a:t>
            </a:fld>
            <a:endParaRPr lang="en-PH"/>
          </a:p>
        </p:txBody>
      </p:sp>
      <p:sp>
        <p:nvSpPr>
          <p:cNvPr id="3" name="Footer Placeholder 2"/>
          <p:cNvSpPr>
            <a:spLocks noGrp="1"/>
          </p:cNvSpPr>
          <p:nvPr>
            <p:ph type="ftr" sz="quarter" idx="11"/>
          </p:nvPr>
        </p:nvSpPr>
        <p:spPr/>
        <p:txBody>
          <a:bodyPr/>
          <a:lstStyle/>
          <a:p>
            <a:endParaRPr lang="en-PH"/>
          </a:p>
        </p:txBody>
      </p:sp>
      <p:sp>
        <p:nvSpPr>
          <p:cNvPr id="4" name="Slide Number Placeholder 3"/>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780190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1295400"/>
            <a:ext cx="3008313" cy="1162051"/>
          </a:xfrm>
        </p:spPr>
        <p:txBody>
          <a:bodyPr anchor="b"/>
          <a:lstStyle>
            <a:lvl1pPr algn="l">
              <a:defRPr sz="2000" b="0">
                <a:solidFill>
                  <a:schemeClr val="bg1"/>
                </a:solidFill>
                <a:effectLst>
                  <a:outerShdw blurRad="38100" dist="38100" dir="2700000" algn="tl">
                    <a:srgbClr val="000000">
                      <a:alpha val="43137"/>
                    </a:srgbClr>
                  </a:outerShdw>
                </a:effectLst>
              </a:defRPr>
            </a:lvl1pPr>
          </a:lstStyle>
          <a:p>
            <a:r>
              <a:rPr lang="en-US" dirty="0"/>
              <a:t>Click to edit Master title style</a:t>
            </a:r>
            <a:endParaRPr lang="en-PH" dirty="0"/>
          </a:p>
        </p:txBody>
      </p:sp>
      <p:sp>
        <p:nvSpPr>
          <p:cNvPr id="3" name="Content Placeholder 2"/>
          <p:cNvSpPr>
            <a:spLocks noGrp="1"/>
          </p:cNvSpPr>
          <p:nvPr>
            <p:ph idx="1"/>
          </p:nvPr>
        </p:nvSpPr>
        <p:spPr>
          <a:xfrm>
            <a:off x="3575050" y="1295401"/>
            <a:ext cx="5111750" cy="483076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4" name="Text Placeholder 3"/>
          <p:cNvSpPr>
            <a:spLocks noGrp="1"/>
          </p:cNvSpPr>
          <p:nvPr>
            <p:ph type="body" sz="half" idx="2"/>
          </p:nvPr>
        </p:nvSpPr>
        <p:spPr>
          <a:xfrm>
            <a:off x="457202" y="2514601"/>
            <a:ext cx="3008313" cy="36115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BAC125-6E94-4F62-B574-8081DDB48ACC}" type="datetimeFigureOut">
              <a:rPr lang="en-PH" smtClean="0"/>
              <a:pPr/>
              <a:t>8/9/2017</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11334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4744" y="4894263"/>
            <a:ext cx="6894512" cy="566739"/>
          </a:xfrm>
        </p:spPr>
        <p:txBody>
          <a:bodyPr anchor="b"/>
          <a:lstStyle>
            <a:lvl1pPr algn="l">
              <a:defRPr sz="2000" b="0">
                <a:solidFill>
                  <a:schemeClr val="bg1"/>
                </a:solidFill>
                <a:effectLst/>
              </a:defRPr>
            </a:lvl1pPr>
          </a:lstStyle>
          <a:p>
            <a:r>
              <a:rPr lang="en-US" dirty="0"/>
              <a:t>Click to edit Master title style</a:t>
            </a:r>
            <a:endParaRPr lang="en-PH" dirty="0"/>
          </a:p>
        </p:txBody>
      </p:sp>
      <p:sp>
        <p:nvSpPr>
          <p:cNvPr id="3" name="Picture Placeholder 2"/>
          <p:cNvSpPr>
            <a:spLocks noGrp="1"/>
          </p:cNvSpPr>
          <p:nvPr>
            <p:ph type="pic" idx="1"/>
          </p:nvPr>
        </p:nvSpPr>
        <p:spPr>
          <a:xfrm>
            <a:off x="1124744" y="1295400"/>
            <a:ext cx="6894512" cy="3556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p:cNvSpPr>
            <a:spLocks noGrp="1"/>
          </p:cNvSpPr>
          <p:nvPr>
            <p:ph type="body" sz="half" idx="2"/>
          </p:nvPr>
        </p:nvSpPr>
        <p:spPr>
          <a:xfrm>
            <a:off x="1124744" y="5461001"/>
            <a:ext cx="6894512"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BAC125-6E94-4F62-B574-8081DDB48ACC}" type="datetimeFigureOut">
              <a:rPr lang="en-PH" smtClean="0"/>
              <a:pPr/>
              <a:t>8/9/2017</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632918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889000"/>
          </a:xfrm>
          <a:prstGeom prst="rect">
            <a:avLst/>
          </a:prstGeom>
        </p:spPr>
        <p:txBody>
          <a:bodyPr vert="horz" lIns="91440" tIns="45720" rIns="91440" bIns="45720" rtlCol="0" anchor="ctr">
            <a:noAutofit/>
          </a:bodyPr>
          <a:lstStyle/>
          <a:p>
            <a:r>
              <a:rPr lang="en-US" dirty="0"/>
              <a:t>Click to edit title style</a:t>
            </a:r>
            <a:endParaRPr lang="en-PH" dirty="0"/>
          </a:p>
        </p:txBody>
      </p:sp>
      <p:sp>
        <p:nvSpPr>
          <p:cNvPr id="3" name="Text Placeholder 2"/>
          <p:cNvSpPr>
            <a:spLocks noGrp="1"/>
          </p:cNvSpPr>
          <p:nvPr>
            <p:ph type="body" idx="1"/>
          </p:nvPr>
        </p:nvSpPr>
        <p:spPr>
          <a:xfrm>
            <a:off x="457200" y="1193800"/>
            <a:ext cx="8229600" cy="5080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4" name="Date Placeholder 3"/>
          <p:cNvSpPr>
            <a:spLocks noGrp="1"/>
          </p:cNvSpPr>
          <p:nvPr>
            <p:ph type="dt" sz="half" idx="2"/>
          </p:nvPr>
        </p:nvSpPr>
        <p:spPr>
          <a:xfrm>
            <a:off x="457200" y="6477000"/>
            <a:ext cx="2133600"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8EBAC125-6E94-4F62-B574-8081DDB48ACC}" type="datetimeFigureOut">
              <a:rPr lang="en-PH" smtClean="0"/>
              <a:pPr/>
              <a:t>8/9/2017</a:t>
            </a:fld>
            <a:endParaRPr lang="en-PH"/>
          </a:p>
        </p:txBody>
      </p:sp>
      <p:sp>
        <p:nvSpPr>
          <p:cNvPr id="5" name="Footer Placeholder 4"/>
          <p:cNvSpPr>
            <a:spLocks noGrp="1"/>
          </p:cNvSpPr>
          <p:nvPr>
            <p:ph type="ftr" sz="quarter" idx="3"/>
          </p:nvPr>
        </p:nvSpPr>
        <p:spPr>
          <a:xfrm>
            <a:off x="3124200" y="6477000"/>
            <a:ext cx="2895600"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PH"/>
          </a:p>
        </p:txBody>
      </p:sp>
      <p:sp>
        <p:nvSpPr>
          <p:cNvPr id="6" name="Slide Number Placeholder 5"/>
          <p:cNvSpPr>
            <a:spLocks noGrp="1"/>
          </p:cNvSpPr>
          <p:nvPr>
            <p:ph type="sldNum" sz="quarter" idx="4"/>
          </p:nvPr>
        </p:nvSpPr>
        <p:spPr>
          <a:xfrm>
            <a:off x="6553200" y="6477000"/>
            <a:ext cx="2133600"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485AF905-87A3-47F5-A7DA-2607F4C9EBCC}" type="slidenum">
              <a:rPr lang="en-PH" smtClean="0"/>
              <a:pPr/>
              <a:t>‹#›</a:t>
            </a:fld>
            <a:endParaRPr lang="en-PH"/>
          </a:p>
        </p:txBody>
      </p:sp>
    </p:spTree>
    <p:extLst>
      <p:ext uri="{BB962C8B-B14F-4D97-AF65-F5344CB8AC3E}">
        <p14:creationId xmlns:p14="http://schemas.microsoft.com/office/powerpoint/2010/main" val="1551848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lang="en-PH" sz="40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defRPr>
      </a:lvl1pPr>
    </p:titleStyle>
    <p:bodyStyle>
      <a:lvl1pPr marL="342900" indent="-342900" algn="l" defTabSz="914400" rtl="0" eaLnBrk="1" latinLnBrk="0" hangingPunct="1">
        <a:lnSpc>
          <a:spcPts val="3200"/>
        </a:lnSpc>
        <a:spcBef>
          <a:spcPts val="0"/>
        </a:spcBef>
        <a:buFont typeface="Arial" pitchFamily="34" charset="0"/>
        <a:buChar char="•"/>
        <a:defRPr sz="2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4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0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5.gif"/><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7.png"/><Relationship Id="rId4" Type="http://schemas.openxmlformats.org/officeDocument/2006/relationships/image" Target="../media/image26.jpeg"/></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32.jpeg"/></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34.jpeg"/></Relationships>
</file>

<file path=ppt/slides/_rels/slide5.xml.rels><?xml version="1.0" encoding="UTF-8" standalone="yes"?>
<Relationships xmlns="http://schemas.openxmlformats.org/package/2006/relationships"><Relationship Id="rId3" Type="http://schemas.openxmlformats.org/officeDocument/2006/relationships/hyperlink" Target="http://www.clearroads.or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36.wmf"/></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39.gif"/></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36.wmf"/></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42.png"/></Relationships>
</file>

<file path=ppt/slides/_rels/slide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50.png"/></Relationships>
</file>

<file path=ppt/slides/_rels/slide7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mailto:Groth020@umn.edu"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hyperlink" Target="mailto:Johns421@umn.edu"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53.jpeg"/><Relationship Id="rId4" Type="http://schemas.openxmlformats.org/officeDocument/2006/relationships/image" Target="../media/image52.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Module 12: </a:t>
            </a:r>
            <a:r>
              <a:rPr lang="en-PH" sz="3200" spc="-100" dirty="0"/>
              <a:t>Principles of ice formation</a:t>
            </a:r>
            <a:endParaRPr lang="en-PH" sz="3200" dirty="0"/>
          </a:p>
        </p:txBody>
      </p:sp>
      <p:sp>
        <p:nvSpPr>
          <p:cNvPr id="11" name="Title 1"/>
          <p:cNvSpPr txBox="1">
            <a:spLocks/>
          </p:cNvSpPr>
          <p:nvPr/>
        </p:nvSpPr>
        <p:spPr>
          <a:xfrm>
            <a:off x="0" y="5486400"/>
            <a:ext cx="7029450" cy="914400"/>
          </a:xfrm>
          <a:prstGeom prst="rect">
            <a:avLst/>
          </a:prstGeom>
        </p:spPr>
        <p:txBody>
          <a:bodyPr vert="horz" lIns="91440" tIns="45720" rIns="91440" bIns="45720" rtlCol="0" anchor="t">
            <a:noAutofit/>
          </a:bodyPr>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pPr algn="l"/>
            <a:r>
              <a:rPr lang="en-US" sz="2000" b="0" dirty="0">
                <a:solidFill>
                  <a:prstClr val="white"/>
                </a:solidFill>
                <a:effectLst/>
              </a:rPr>
              <a:t>2016 Created for Clear Roads by:</a:t>
            </a:r>
          </a:p>
          <a:p>
            <a:pPr algn="l"/>
            <a:r>
              <a:rPr lang="en-US" sz="2000" b="0" dirty="0">
                <a:solidFill>
                  <a:prstClr val="white"/>
                </a:solidFill>
                <a:effectLst/>
              </a:rPr>
              <a:t>U of MN Center for Transportation Studies &amp; </a:t>
            </a:r>
          </a:p>
          <a:p>
            <a:pPr algn="l"/>
            <a:r>
              <a:rPr lang="en-US" sz="2000" b="0" dirty="0">
                <a:solidFill>
                  <a:prstClr val="white"/>
                </a:solidFill>
                <a:effectLst/>
              </a:rPr>
              <a:t>Fortin Consulting Inc.</a:t>
            </a:r>
            <a:br>
              <a:rPr lang="en-US" sz="2000" b="0" dirty="0">
                <a:solidFill>
                  <a:prstClr val="white"/>
                </a:solidFill>
                <a:effectLst/>
              </a:rPr>
            </a:br>
            <a:endParaRPr lang="en-US" sz="2000" b="0" dirty="0">
              <a:solidFill>
                <a:prstClr val="white"/>
              </a:solidFill>
              <a:effectLst/>
            </a:endParaRPr>
          </a:p>
        </p:txBody>
      </p:sp>
      <p:pic>
        <p:nvPicPr>
          <p:cNvPr id="8" name="Picture 7"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6" name="Picture 5"/>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13445" r="11552" b="14584"/>
          <a:stretch/>
        </p:blipFill>
        <p:spPr>
          <a:xfrm>
            <a:off x="1828800" y="1183743"/>
            <a:ext cx="5638800" cy="4302657"/>
          </a:xfrm>
          <a:prstGeom prst="rect">
            <a:avLst/>
          </a:prstGeom>
          <a:ln>
            <a:solidFill>
              <a:schemeClr val="tx1"/>
            </a:solidFill>
          </a:ln>
        </p:spPr>
      </p:pic>
    </p:spTree>
    <p:extLst>
      <p:ext uri="{BB962C8B-B14F-4D97-AF65-F5344CB8AC3E}">
        <p14:creationId xmlns:p14="http://schemas.microsoft.com/office/powerpoint/2010/main" val="3229518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dirty="0"/>
              <a:t>Black ice</a:t>
            </a:r>
            <a:endParaRPr lang="en-US" dirty="0">
              <a:solidFill>
                <a:srgbClr val="FF0000"/>
              </a:solidFill>
            </a:endParaRPr>
          </a:p>
        </p:txBody>
      </p:sp>
      <p:sp>
        <p:nvSpPr>
          <p:cNvPr id="3" name="Content Placeholder 2"/>
          <p:cNvSpPr>
            <a:spLocks noGrp="1"/>
          </p:cNvSpPr>
          <p:nvPr>
            <p:ph idx="1"/>
          </p:nvPr>
        </p:nvSpPr>
        <p:spPr>
          <a:xfrm>
            <a:off x="457200" y="1193800"/>
            <a:ext cx="7696200" cy="5080000"/>
          </a:xfrm>
        </p:spPr>
        <p:txBody>
          <a:bodyPr/>
          <a:lstStyle/>
          <a:p>
            <a:pPr marL="514350" indent="-514350">
              <a:buFont typeface="+mj-lt"/>
              <a:buAutoNum type="arabicPeriod"/>
            </a:pPr>
            <a:r>
              <a:rPr lang="en-US" sz="4000" dirty="0">
                <a:latin typeface="Arial" pitchFamily="34" charset="0"/>
                <a:cs typeface="Arial" pitchFamily="34" charset="0"/>
              </a:rPr>
              <a:t>Conditions and temperatures that lead to black ice</a:t>
            </a:r>
          </a:p>
          <a:p>
            <a:pPr marL="514350" indent="-514350">
              <a:buFont typeface="+mj-lt"/>
              <a:buAutoNum type="arabicPeriod"/>
            </a:pPr>
            <a:endParaRPr lang="en-US" sz="4000" dirty="0">
              <a:latin typeface="Arial" pitchFamily="34" charset="0"/>
              <a:cs typeface="Arial" pitchFamily="34" charset="0"/>
            </a:endParaRPr>
          </a:p>
          <a:p>
            <a:pPr marL="514350" indent="-514350">
              <a:buFont typeface="+mj-lt"/>
              <a:buAutoNum type="arabicPeriod"/>
            </a:pPr>
            <a:r>
              <a:rPr lang="en-US" sz="4000" dirty="0">
                <a:latin typeface="Arial" pitchFamily="34" charset="0"/>
                <a:cs typeface="Arial" pitchFamily="34" charset="0"/>
              </a:rPr>
              <a:t>How to mitigate black ice</a:t>
            </a:r>
          </a:p>
          <a:p>
            <a:endParaRPr lang="en-US"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7" name="Picture 6"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67679311"/>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074" name="Line 2"/>
          <p:cNvSpPr>
            <a:spLocks noChangeShapeType="1"/>
          </p:cNvSpPr>
          <p:nvPr/>
        </p:nvSpPr>
        <p:spPr bwMode="auto">
          <a:xfrm flipV="1">
            <a:off x="3929063" y="828675"/>
            <a:ext cx="0" cy="4262438"/>
          </a:xfrm>
          <a:prstGeom prst="line">
            <a:avLst/>
          </a:prstGeom>
          <a:noFill/>
          <a:ln w="9525">
            <a:noFill/>
            <a:round/>
            <a:headEnd/>
            <a:tailEnd/>
          </a:ln>
          <a:effectLst/>
        </p:spPr>
        <p:txBody>
          <a:bodyPr wrap="none">
            <a:spAutoFit/>
          </a:bodyPr>
          <a:lstStyle/>
          <a:p>
            <a:endParaRPr lang="en-US"/>
          </a:p>
        </p:txBody>
      </p:sp>
      <p:sp>
        <p:nvSpPr>
          <p:cNvPr id="899075" name="Line 3"/>
          <p:cNvSpPr>
            <a:spLocks noChangeShapeType="1"/>
          </p:cNvSpPr>
          <p:nvPr/>
        </p:nvSpPr>
        <p:spPr bwMode="auto">
          <a:xfrm flipV="1">
            <a:off x="5300663" y="839788"/>
            <a:ext cx="25400" cy="4238625"/>
          </a:xfrm>
          <a:prstGeom prst="line">
            <a:avLst/>
          </a:prstGeom>
          <a:noFill/>
          <a:ln w="9525">
            <a:noFill/>
            <a:round/>
            <a:headEnd/>
            <a:tailEnd/>
          </a:ln>
          <a:effectLst/>
        </p:spPr>
        <p:txBody>
          <a:bodyPr wrap="none">
            <a:spAutoFit/>
          </a:bodyPr>
          <a:lstStyle/>
          <a:p>
            <a:endParaRPr lang="en-US"/>
          </a:p>
        </p:txBody>
      </p:sp>
      <p:sp>
        <p:nvSpPr>
          <p:cNvPr id="899076" name="Line 4"/>
          <p:cNvSpPr>
            <a:spLocks noChangeShapeType="1"/>
          </p:cNvSpPr>
          <p:nvPr/>
        </p:nvSpPr>
        <p:spPr bwMode="auto">
          <a:xfrm flipV="1">
            <a:off x="6697663" y="839788"/>
            <a:ext cx="0" cy="4238625"/>
          </a:xfrm>
          <a:prstGeom prst="line">
            <a:avLst/>
          </a:prstGeom>
          <a:noFill/>
          <a:ln w="9525">
            <a:noFill/>
            <a:round/>
            <a:headEnd/>
            <a:tailEnd/>
          </a:ln>
          <a:effectLst/>
        </p:spPr>
        <p:txBody>
          <a:bodyPr wrap="none">
            <a:spAutoFit/>
          </a:bodyPr>
          <a:lstStyle/>
          <a:p>
            <a:endParaRPr lang="en-US"/>
          </a:p>
        </p:txBody>
      </p:sp>
      <p:sp>
        <p:nvSpPr>
          <p:cNvPr id="899077" name="Line 5"/>
          <p:cNvSpPr>
            <a:spLocks noChangeShapeType="1"/>
          </p:cNvSpPr>
          <p:nvPr/>
        </p:nvSpPr>
        <p:spPr bwMode="auto">
          <a:xfrm>
            <a:off x="4275138" y="839788"/>
            <a:ext cx="12700" cy="4251325"/>
          </a:xfrm>
          <a:prstGeom prst="line">
            <a:avLst/>
          </a:prstGeom>
          <a:noFill/>
          <a:ln w="9525">
            <a:noFill/>
            <a:round/>
            <a:headEnd/>
            <a:tailEnd/>
          </a:ln>
          <a:effectLst/>
        </p:spPr>
        <p:txBody>
          <a:bodyPr>
            <a:spAutoFit/>
          </a:bodyPr>
          <a:lstStyle/>
          <a:p>
            <a:endParaRPr lang="en-US"/>
          </a:p>
        </p:txBody>
      </p:sp>
      <p:pic>
        <p:nvPicPr>
          <p:cNvPr id="899078" name="Picture 6" descr="DSCN0024"/>
          <p:cNvPicPr>
            <a:picLocks noChangeAspect="1" noChangeArrowheads="1"/>
          </p:cNvPicPr>
          <p:nvPr/>
        </p:nvPicPr>
        <p:blipFill>
          <a:blip r:embed="rId3" cstate="print"/>
          <a:srcRect/>
          <a:stretch>
            <a:fillRect/>
          </a:stretch>
        </p:blipFill>
        <p:spPr bwMode="auto">
          <a:xfrm>
            <a:off x="1105584" y="1081882"/>
            <a:ext cx="6172200" cy="4629150"/>
          </a:xfrm>
          <a:prstGeom prst="rect">
            <a:avLst/>
          </a:prstGeom>
          <a:noFill/>
          <a:ln>
            <a:solidFill>
              <a:schemeClr val="tx1"/>
            </a:solidFill>
          </a:ln>
        </p:spPr>
      </p:pic>
      <p:sp>
        <p:nvSpPr>
          <p:cNvPr id="899079" name="WordArt 7" descr="25%"/>
          <p:cNvSpPr>
            <a:spLocks noChangeArrowheads="1" noChangeShapeType="1" noTextEdit="1"/>
          </p:cNvSpPr>
          <p:nvPr/>
        </p:nvSpPr>
        <p:spPr bwMode="auto">
          <a:xfrm>
            <a:off x="4876800" y="3276600"/>
            <a:ext cx="3683000" cy="2201863"/>
          </a:xfrm>
          <a:prstGeom prst="rect">
            <a:avLst/>
          </a:prstGeom>
        </p:spPr>
        <p:txBody>
          <a:bodyPr wrap="none" fromWordArt="1">
            <a:prstTxWarp prst="textCurveUp">
              <a:avLst>
                <a:gd name="adj" fmla="val 40356"/>
              </a:avLst>
            </a:prstTxWarp>
          </a:bodyPr>
          <a:lstStyle/>
          <a:p>
            <a:r>
              <a:rPr lang="en-US" sz="3600" kern="10" dirty="0">
                <a:ln w="12700">
                  <a:solidFill>
                    <a:srgbClr val="000000"/>
                  </a:solidFill>
                  <a:round/>
                  <a:headEnd/>
                  <a:tailEnd/>
                </a:ln>
                <a:pattFill prst="pct25">
                  <a:fgClr>
                    <a:srgbClr val="FFFFFF"/>
                  </a:fgClr>
                  <a:bgClr>
                    <a:srgbClr val="5F5F5F"/>
                  </a:bgClr>
                </a:pattFill>
                <a:effectLst>
                  <a:outerShdw dist="45791" dir="2021404" algn="ctr" rotWithShape="0">
                    <a:srgbClr val="808080"/>
                  </a:outerShdw>
                </a:effectLst>
                <a:latin typeface="Arial Black"/>
              </a:rPr>
              <a:t>Black Ice</a:t>
            </a:r>
          </a:p>
        </p:txBody>
      </p:sp>
      <p:sp>
        <p:nvSpPr>
          <p:cNvPr id="12" name="Isosceles Triangle 11"/>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5-Point Star 12"/>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Oval 13"/>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5" name="Picture 14"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00999896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3"/>
          <p:cNvSpPr>
            <a:spLocks noGrp="1" noChangeArrowheads="1"/>
          </p:cNvSpPr>
          <p:nvPr>
            <p:ph type="title"/>
          </p:nvPr>
        </p:nvSpPr>
        <p:spPr>
          <a:xfrm>
            <a:off x="457491" y="75659"/>
            <a:ext cx="8229023" cy="1143541"/>
          </a:xfrm>
          <a:noFill/>
        </p:spPr>
        <p:txBody>
          <a:bodyPr/>
          <a:lstStyle/>
          <a:p>
            <a:pPr eaLnBrk="1" hangingPunct="1"/>
            <a:r>
              <a:rPr lang="en-US" dirty="0"/>
              <a:t>How black ice forms</a:t>
            </a:r>
          </a:p>
        </p:txBody>
      </p:sp>
      <p:sp>
        <p:nvSpPr>
          <p:cNvPr id="7" name="Content Placeholder 2"/>
          <p:cNvSpPr txBox="1">
            <a:spLocks/>
          </p:cNvSpPr>
          <p:nvPr/>
        </p:nvSpPr>
        <p:spPr>
          <a:xfrm>
            <a:off x="228600" y="1270402"/>
            <a:ext cx="4876800" cy="513039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Book definition of black ice:</a:t>
            </a:r>
          </a:p>
          <a:p>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The pavement temperature is above freezing.</a:t>
            </a:r>
          </a:p>
          <a:p>
            <a:pPr marL="0" indent="0">
              <a:buNone/>
            </a:pPr>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	AND</a:t>
            </a:r>
          </a:p>
          <a:p>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Pavement temp near or below the dew point.</a:t>
            </a:r>
          </a:p>
          <a:p>
            <a:pPr marL="0" indent="0">
              <a:buNone/>
            </a:pPr>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	THEN</a:t>
            </a:r>
          </a:p>
          <a:p>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Moisture condenses onto the road.</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2624" r="14201" b="12684"/>
          <a:stretch/>
        </p:blipFill>
        <p:spPr>
          <a:xfrm>
            <a:off x="5181600" y="2286000"/>
            <a:ext cx="3598663" cy="3323978"/>
          </a:xfrm>
          <a:prstGeom prst="rect">
            <a:avLst/>
          </a:prstGeom>
          <a:ln>
            <a:solidFill>
              <a:schemeClr val="tx1"/>
            </a:solidFill>
          </a:ln>
        </p:spPr>
      </p:pic>
      <p:sp>
        <p:nvSpPr>
          <p:cNvPr id="10" name="Isosceles Triangle 9"/>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5-Point Star 10"/>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3" name="Picture 12"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14" name="Teardrop 13"/>
          <p:cNvSpPr/>
          <p:nvPr/>
        </p:nvSpPr>
        <p:spPr>
          <a:xfrm rot="18717167">
            <a:off x="6510737" y="4300938"/>
            <a:ext cx="533400" cy="533400"/>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ardrop 14"/>
          <p:cNvSpPr/>
          <p:nvPr/>
        </p:nvSpPr>
        <p:spPr>
          <a:xfrm rot="18717167">
            <a:off x="5748737" y="4834338"/>
            <a:ext cx="533400" cy="533400"/>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ardrop 15"/>
          <p:cNvSpPr/>
          <p:nvPr/>
        </p:nvSpPr>
        <p:spPr>
          <a:xfrm rot="18717167">
            <a:off x="7272737" y="4834337"/>
            <a:ext cx="533400" cy="533400"/>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868340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3"/>
          <p:cNvSpPr>
            <a:spLocks noGrp="1" noChangeArrowheads="1"/>
          </p:cNvSpPr>
          <p:nvPr>
            <p:ph type="title"/>
          </p:nvPr>
        </p:nvSpPr>
        <p:spPr>
          <a:xfrm>
            <a:off x="457491" y="75659"/>
            <a:ext cx="8229023" cy="1143541"/>
          </a:xfrm>
          <a:noFill/>
        </p:spPr>
        <p:txBody>
          <a:bodyPr/>
          <a:lstStyle/>
          <a:p>
            <a:pPr eaLnBrk="1" hangingPunct="1"/>
            <a:r>
              <a:rPr lang="en-US" dirty="0"/>
              <a:t>How black ice forms</a:t>
            </a:r>
          </a:p>
        </p:txBody>
      </p:sp>
      <p:sp>
        <p:nvSpPr>
          <p:cNvPr id="7" name="Content Placeholder 2"/>
          <p:cNvSpPr txBox="1">
            <a:spLocks/>
          </p:cNvSpPr>
          <p:nvPr/>
        </p:nvSpPr>
        <p:spPr>
          <a:xfrm>
            <a:off x="228600" y="1270402"/>
            <a:ext cx="4876800" cy="513039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Book definition of black ice:</a:t>
            </a:r>
          </a:p>
          <a:p>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IF pavement temps stay warmer than freezing moisture will not freeze</a:t>
            </a:r>
          </a:p>
          <a:p>
            <a:pPr marL="0" indent="0">
              <a:buNone/>
            </a:pPr>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	OR</a:t>
            </a:r>
          </a:p>
          <a:p>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IF pavement temps drop below freezing moisture will freeze</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2624" r="14201" b="12684"/>
          <a:stretch/>
        </p:blipFill>
        <p:spPr>
          <a:xfrm>
            <a:off x="5486400" y="1371600"/>
            <a:ext cx="2150863" cy="1986688"/>
          </a:xfrm>
          <a:prstGeom prst="rect">
            <a:avLst/>
          </a:prstGeom>
          <a:ln>
            <a:solidFill>
              <a:schemeClr val="tx1"/>
            </a:solidFill>
          </a:ln>
        </p:spPr>
      </p:pic>
      <p:sp>
        <p:nvSpPr>
          <p:cNvPr id="10" name="Isosceles Triangle 9"/>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5-Point Star 10"/>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3" name="Picture 12"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2" name="Teardrop 1"/>
          <p:cNvSpPr/>
          <p:nvPr/>
        </p:nvSpPr>
        <p:spPr>
          <a:xfrm rot="18717167">
            <a:off x="5781620" y="2425861"/>
            <a:ext cx="313299" cy="318805"/>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ardrop 13"/>
          <p:cNvSpPr/>
          <p:nvPr/>
        </p:nvSpPr>
        <p:spPr>
          <a:xfrm rot="18717167">
            <a:off x="6619820" y="2349660"/>
            <a:ext cx="313299" cy="318805"/>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ardrop 14"/>
          <p:cNvSpPr/>
          <p:nvPr/>
        </p:nvSpPr>
        <p:spPr>
          <a:xfrm rot="18717167">
            <a:off x="6162620" y="2806861"/>
            <a:ext cx="313299" cy="318805"/>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32624" r="14201" b="12684"/>
          <a:stretch/>
        </p:blipFill>
        <p:spPr>
          <a:xfrm>
            <a:off x="5486400" y="3733800"/>
            <a:ext cx="2150863" cy="1986688"/>
          </a:xfrm>
          <a:prstGeom prst="rect">
            <a:avLst/>
          </a:prstGeom>
          <a:ln>
            <a:solidFill>
              <a:schemeClr val="tx1"/>
            </a:solid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3600" y="4495800"/>
            <a:ext cx="1219200" cy="1209675"/>
          </a:xfrm>
          <a:prstGeom prst="rect">
            <a:avLst/>
          </a:prstGeom>
        </p:spPr>
      </p:pic>
    </p:spTree>
    <p:extLst>
      <p:ext uri="{BB962C8B-B14F-4D97-AF65-F5344CB8AC3E}">
        <p14:creationId xmlns:p14="http://schemas.microsoft.com/office/powerpoint/2010/main" val="256463102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endParaRPr lang="en-US" sz="3600" dirty="0"/>
          </a:p>
          <a:p>
            <a:pPr>
              <a:buNone/>
            </a:pPr>
            <a:r>
              <a:rPr lang="en-US" sz="3600" dirty="0"/>
              <a:t>How does black ice form?</a:t>
            </a:r>
          </a:p>
          <a:p>
            <a:pPr marL="228600" indent="-228600">
              <a:buAutoNum type="arabicPeriod"/>
            </a:pPr>
            <a:endParaRPr lang="en-US" sz="3600" dirty="0"/>
          </a:p>
          <a:p>
            <a:pPr marL="579438" indent="-579438">
              <a:buFont typeface="+mj-lt"/>
              <a:buAutoNum type="arabicPeriod"/>
            </a:pPr>
            <a:r>
              <a:rPr lang="en-US" sz="3600" dirty="0"/>
              <a:t>The pavement temperature is above freezing then drops below </a:t>
            </a:r>
          </a:p>
          <a:p>
            <a:pPr marL="579438" indent="-579438">
              <a:buFont typeface="+mj-lt"/>
              <a:buAutoNum type="arabicPeriod"/>
            </a:pPr>
            <a:r>
              <a:rPr lang="en-US" sz="3600" dirty="0"/>
              <a:t>Moisture condenses onto the road</a:t>
            </a:r>
          </a:p>
          <a:p>
            <a:pPr marL="579438" indent="-579438">
              <a:buFont typeface="+mj-lt"/>
              <a:buAutoNum type="arabicPeriod"/>
            </a:pPr>
            <a:r>
              <a:rPr lang="en-US" sz="3600" dirty="0"/>
              <a:t>The pavement temperature is near or below the dew point </a:t>
            </a:r>
          </a:p>
          <a:p>
            <a:pPr marL="579438" indent="-579438">
              <a:buFont typeface="+mj-lt"/>
              <a:buAutoNum type="arabicPeriod"/>
            </a:pPr>
            <a:r>
              <a:rPr lang="en-US" sz="3600" dirty="0"/>
              <a:t>All of the above </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endParaRPr lang="en-US" sz="3600" dirty="0"/>
          </a:p>
          <a:p>
            <a:pPr>
              <a:buNone/>
            </a:pPr>
            <a:r>
              <a:rPr lang="en-US" sz="3600" dirty="0"/>
              <a:t>How does black ice form?</a:t>
            </a:r>
            <a:endParaRPr lang="en-US" sz="3600" dirty="0">
              <a:solidFill>
                <a:schemeClr val="accent1">
                  <a:lumMod val="75000"/>
                </a:schemeClr>
              </a:solidFill>
            </a:endParaRPr>
          </a:p>
          <a:p>
            <a:pPr marL="228600" indent="-228600">
              <a:buAutoNum type="arabicPeriod"/>
            </a:pPr>
            <a:endParaRPr lang="en-US" sz="3600" dirty="0">
              <a:solidFill>
                <a:schemeClr val="accent1">
                  <a:lumMod val="75000"/>
                </a:schemeClr>
              </a:solidFill>
            </a:endParaRPr>
          </a:p>
          <a:p>
            <a:pPr marL="579438" indent="-579438">
              <a:buFont typeface="+mj-lt"/>
              <a:buAutoNum type="arabicPeriod"/>
            </a:pPr>
            <a:r>
              <a:rPr lang="en-US" sz="3600" dirty="0">
                <a:solidFill>
                  <a:schemeClr val="accent1">
                    <a:lumMod val="75000"/>
                  </a:schemeClr>
                </a:solidFill>
              </a:rPr>
              <a:t>The pavement temperature is above freezing then drops below </a:t>
            </a:r>
          </a:p>
          <a:p>
            <a:pPr marL="579438" indent="-579438">
              <a:buFont typeface="+mj-lt"/>
              <a:buAutoNum type="arabicPeriod"/>
            </a:pPr>
            <a:r>
              <a:rPr lang="en-US" sz="3600" dirty="0">
                <a:solidFill>
                  <a:schemeClr val="accent1">
                    <a:lumMod val="75000"/>
                  </a:schemeClr>
                </a:solidFill>
              </a:rPr>
              <a:t>Moisture condenses onto the road</a:t>
            </a:r>
          </a:p>
          <a:p>
            <a:pPr marL="579438" indent="-579438">
              <a:buFont typeface="+mj-lt"/>
              <a:buAutoNum type="arabicPeriod"/>
            </a:pPr>
            <a:r>
              <a:rPr lang="en-US" sz="3600" dirty="0">
                <a:solidFill>
                  <a:schemeClr val="accent1">
                    <a:lumMod val="75000"/>
                  </a:schemeClr>
                </a:solidFill>
              </a:rPr>
              <a:t>The pavement temperature is near or below the dew point </a:t>
            </a:r>
            <a:endParaRPr lang="en-US" sz="3600" dirty="0">
              <a:solidFill>
                <a:srgbClr val="FFFF00"/>
              </a:solidFill>
            </a:endParaRPr>
          </a:p>
          <a:p>
            <a:pPr marL="579438" indent="-579438">
              <a:buFont typeface="+mj-lt"/>
              <a:buAutoNum type="arabicPeriod"/>
            </a:pPr>
            <a:r>
              <a:rPr lang="en-US" sz="3600" dirty="0">
                <a:solidFill>
                  <a:srgbClr val="FFFF00"/>
                </a:solidFill>
              </a:rPr>
              <a:t>All of the above </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77800"/>
            <a:ext cx="8229600" cy="889000"/>
          </a:xfrm>
        </p:spPr>
        <p:txBody>
          <a:bodyPr/>
          <a:lstStyle/>
          <a:p>
            <a:r>
              <a:rPr lang="en-US" dirty="0"/>
              <a:t>Where black ice is likely to form</a:t>
            </a:r>
          </a:p>
        </p:txBody>
      </p:sp>
      <p:pic>
        <p:nvPicPr>
          <p:cNvPr id="7" name="Picture 6"/>
          <p:cNvPicPr>
            <a:picLocks noChangeAspect="1"/>
          </p:cNvPicPr>
          <p:nvPr/>
        </p:nvPicPr>
        <p:blipFill rotWithShape="1">
          <a:blip r:embed="rId3" cstate="print"/>
          <a:srcRect r="17874" b="36878"/>
          <a:stretch/>
        </p:blipFill>
        <p:spPr>
          <a:xfrm>
            <a:off x="609600" y="1371600"/>
            <a:ext cx="7402600" cy="4267200"/>
          </a:xfrm>
          <a:prstGeom prst="rect">
            <a:avLst/>
          </a:prstGeom>
          <a:ln>
            <a:solidFill>
              <a:schemeClr val="tx1"/>
            </a:solidFill>
          </a:ln>
        </p:spPr>
      </p:pic>
      <p:sp>
        <p:nvSpPr>
          <p:cNvPr id="8" name="Isosceles Triangle 7"/>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5-Point Star 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3" name="Content Placeholder 2"/>
          <p:cNvSpPr>
            <a:spLocks noGrp="1"/>
          </p:cNvSpPr>
          <p:nvPr>
            <p:ph idx="1"/>
          </p:nvPr>
        </p:nvSpPr>
        <p:spPr>
          <a:xfrm>
            <a:off x="762000" y="1600200"/>
            <a:ext cx="2971800" cy="2057400"/>
          </a:xfrm>
        </p:spPr>
        <p:txBody>
          <a:bodyPr>
            <a:normAutofit/>
          </a:bodyPr>
          <a:lstStyle/>
          <a:p>
            <a:r>
              <a:rPr lang="en-US" sz="3600" b="1" dirty="0">
                <a:latin typeface="Arial" pitchFamily="34" charset="0"/>
                <a:cs typeface="Arial" pitchFamily="34" charset="0"/>
              </a:rPr>
              <a:t>Bridges</a:t>
            </a:r>
          </a:p>
          <a:p>
            <a:r>
              <a:rPr lang="en-US" sz="3600" b="1" dirty="0">
                <a:latin typeface="Arial" pitchFamily="34" charset="0"/>
                <a:cs typeface="Arial" pitchFamily="34" charset="0"/>
              </a:rPr>
              <a:t>Ramps</a:t>
            </a:r>
          </a:p>
          <a:p>
            <a:r>
              <a:rPr lang="en-US" sz="3600" b="1" dirty="0">
                <a:latin typeface="Arial" pitchFamily="34" charset="0"/>
                <a:cs typeface="Arial" pitchFamily="34" charset="0"/>
              </a:rPr>
              <a:t>Other?</a:t>
            </a:r>
          </a:p>
        </p:txBody>
      </p:sp>
    </p:spTree>
    <p:extLst>
      <p:ext uri="{BB962C8B-B14F-4D97-AF65-F5344CB8AC3E}">
        <p14:creationId xmlns:p14="http://schemas.microsoft.com/office/powerpoint/2010/main" val="1591544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833465"/>
            <a:ext cx="6172200" cy="4629150"/>
          </a:xfrm>
          <a:prstGeom prst="rect">
            <a:avLst/>
          </a:prstGeom>
          <a:ln>
            <a:solidFill>
              <a:schemeClr val="tx1"/>
            </a:solidFill>
          </a:ln>
        </p:spPr>
      </p:pic>
      <p:sp>
        <p:nvSpPr>
          <p:cNvPr id="2" name="Title 1"/>
          <p:cNvSpPr>
            <a:spLocks noGrp="1"/>
          </p:cNvSpPr>
          <p:nvPr>
            <p:ph type="title"/>
          </p:nvPr>
        </p:nvSpPr>
        <p:spPr>
          <a:xfrm>
            <a:off x="381000" y="1676"/>
            <a:ext cx="8229600" cy="1143000"/>
          </a:xfrm>
        </p:spPr>
        <p:txBody>
          <a:bodyPr/>
          <a:lstStyle/>
          <a:p>
            <a:r>
              <a:rPr lang="en-US" dirty="0">
                <a:solidFill>
                  <a:schemeClr val="bg1"/>
                </a:solidFill>
              </a:rPr>
              <a:t>Preventing </a:t>
            </a:r>
            <a:r>
              <a:rPr lang="en-US" dirty="0"/>
              <a:t>b</a:t>
            </a:r>
            <a:r>
              <a:rPr lang="en-US" dirty="0">
                <a:solidFill>
                  <a:schemeClr val="bg1"/>
                </a:solidFill>
              </a:rPr>
              <a:t>lack ice</a:t>
            </a:r>
          </a:p>
        </p:txBody>
      </p:sp>
      <p:sp>
        <p:nvSpPr>
          <p:cNvPr id="3" name="Content Placeholder 2"/>
          <p:cNvSpPr>
            <a:spLocks noGrp="1"/>
          </p:cNvSpPr>
          <p:nvPr>
            <p:ph idx="1"/>
          </p:nvPr>
        </p:nvSpPr>
        <p:spPr>
          <a:xfrm>
            <a:off x="115062" y="877138"/>
            <a:ext cx="8419338" cy="914400"/>
          </a:xfrm>
          <a:solidFill>
            <a:schemeClr val="tx2">
              <a:lumMod val="60000"/>
              <a:lumOff val="40000"/>
            </a:schemeClr>
          </a:solidFill>
          <a:ln>
            <a:solidFill>
              <a:schemeClr val="tx1"/>
            </a:solidFill>
          </a:ln>
        </p:spPr>
        <p:txBody>
          <a:bodyPr>
            <a:normAutofit fontScale="92500"/>
          </a:bodyPr>
          <a:lstStyle/>
          <a:p>
            <a:pPr marL="0" indent="0">
              <a:buNone/>
            </a:pPr>
            <a:r>
              <a:rPr lang="en-US" dirty="0">
                <a:solidFill>
                  <a:schemeClr val="bg1"/>
                </a:solidFill>
                <a:latin typeface="Arial" pitchFamily="34" charset="0"/>
                <a:cs typeface="Arial" pitchFamily="34" charset="0"/>
              </a:rPr>
              <a:t>Anti-icing will help stop the formation of </a:t>
            </a:r>
            <a:r>
              <a:rPr lang="en-US" dirty="0">
                <a:latin typeface="Arial" pitchFamily="34" charset="0"/>
                <a:cs typeface="Arial" pitchFamily="34" charset="0"/>
              </a:rPr>
              <a:t>b</a:t>
            </a:r>
            <a:r>
              <a:rPr lang="en-US" dirty="0">
                <a:solidFill>
                  <a:schemeClr val="bg1"/>
                </a:solidFill>
                <a:latin typeface="Arial" pitchFamily="34" charset="0"/>
                <a:cs typeface="Arial" pitchFamily="34" charset="0"/>
              </a:rPr>
              <a:t>lack ice.</a:t>
            </a:r>
          </a:p>
          <a:p>
            <a:pPr marL="0" indent="0">
              <a:buNone/>
            </a:pPr>
            <a:r>
              <a:rPr lang="en-US" dirty="0">
                <a:solidFill>
                  <a:schemeClr val="bg1"/>
                </a:solidFill>
                <a:latin typeface="Arial" pitchFamily="34" charset="0"/>
                <a:cs typeface="Arial" pitchFamily="34" charset="0"/>
              </a:rPr>
              <a:t>It helps prevent the ice forming or bonding to the road. </a:t>
            </a:r>
          </a:p>
        </p:txBody>
      </p:sp>
      <p:sp>
        <p:nvSpPr>
          <p:cNvPr id="9" name="TextBox 8"/>
          <p:cNvSpPr txBox="1"/>
          <p:nvPr/>
        </p:nvSpPr>
        <p:spPr>
          <a:xfrm>
            <a:off x="1219200" y="4495800"/>
            <a:ext cx="5562600" cy="1569660"/>
          </a:xfrm>
          <a:prstGeom prst="rect">
            <a:avLst/>
          </a:prstGeom>
          <a:solidFill>
            <a:srgbClr val="FFFF00"/>
          </a:solidFill>
          <a:ln>
            <a:solidFill>
              <a:schemeClr val="tx1"/>
            </a:solidFill>
          </a:ln>
        </p:spPr>
        <p:txBody>
          <a:bodyPr wrap="square" rtlCol="0">
            <a:spAutoFit/>
          </a:bodyPr>
          <a:lstStyle/>
          <a:p>
            <a:pPr algn="ctr"/>
            <a:r>
              <a:rPr lang="en-US" sz="2400" dirty="0">
                <a:latin typeface="Arial" pitchFamily="34" charset="0"/>
                <a:cs typeface="Arial" pitchFamily="34" charset="0"/>
              </a:rPr>
              <a:t>Note to presenters:  if you have a procedure for preventing black ice, insert it here.  Delete this yellow box before making presentation.</a:t>
            </a:r>
          </a:p>
        </p:txBody>
      </p:sp>
      <p:sp>
        <p:nvSpPr>
          <p:cNvPr id="10" name="Isosceles Triangle 9"/>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5-Point Star 10"/>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3" name="Picture 12"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231538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endParaRPr lang="en-US" sz="3600" dirty="0"/>
          </a:p>
          <a:p>
            <a:pPr>
              <a:buNone/>
            </a:pPr>
            <a:r>
              <a:rPr lang="en-US" sz="3600" dirty="0"/>
              <a:t>What is the most efficient way to prevent black ice?</a:t>
            </a:r>
          </a:p>
          <a:p>
            <a:pPr marL="228600" indent="-228600">
              <a:lnSpc>
                <a:spcPct val="100000"/>
              </a:lnSpc>
              <a:buFontTx/>
              <a:buAutoNum type="arabicPeriod"/>
              <a:defRPr/>
            </a:pPr>
            <a:endParaRPr lang="en-US" sz="3600" dirty="0"/>
          </a:p>
          <a:p>
            <a:pPr marL="579438" indent="-579438">
              <a:lnSpc>
                <a:spcPct val="100000"/>
              </a:lnSpc>
              <a:buFont typeface="+mj-lt"/>
              <a:buAutoNum type="arabicPeriod"/>
              <a:defRPr/>
            </a:pPr>
            <a:r>
              <a:rPr lang="en-US" sz="3600" dirty="0"/>
              <a:t>Do nothing </a:t>
            </a:r>
          </a:p>
          <a:p>
            <a:pPr marL="579438" indent="-579438">
              <a:lnSpc>
                <a:spcPct val="100000"/>
              </a:lnSpc>
              <a:buFont typeface="+mj-lt"/>
              <a:buAutoNum type="arabicPeriod"/>
              <a:defRPr/>
            </a:pPr>
            <a:r>
              <a:rPr lang="en-US" sz="3600" dirty="0"/>
              <a:t>Anti-icing </a:t>
            </a:r>
          </a:p>
          <a:p>
            <a:pPr marL="579438" indent="-579438">
              <a:lnSpc>
                <a:spcPct val="100000"/>
              </a:lnSpc>
              <a:buFont typeface="+mj-lt"/>
              <a:buAutoNum type="arabicPeriod"/>
              <a:defRPr/>
            </a:pPr>
            <a:r>
              <a:rPr lang="en-US" sz="3600" dirty="0"/>
              <a:t>Leave a layer of compaction on your roads </a:t>
            </a:r>
          </a:p>
          <a:p>
            <a:pPr marL="579438" indent="-579438">
              <a:lnSpc>
                <a:spcPct val="100000"/>
              </a:lnSpc>
              <a:buFont typeface="+mj-lt"/>
              <a:buAutoNum type="arabicPeriod"/>
              <a:defRPr/>
            </a:pPr>
            <a:r>
              <a:rPr lang="en-US" sz="3600" dirty="0"/>
              <a:t>Sand </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endParaRPr lang="en-US" sz="3600" dirty="0"/>
          </a:p>
          <a:p>
            <a:pPr>
              <a:buNone/>
            </a:pPr>
            <a:r>
              <a:rPr lang="en-US" sz="3600" dirty="0"/>
              <a:t>What is the most efficient way to prevent black ice?</a:t>
            </a:r>
          </a:p>
          <a:p>
            <a:pPr marL="228600" indent="-228600">
              <a:lnSpc>
                <a:spcPct val="100000"/>
              </a:lnSpc>
              <a:buFontTx/>
              <a:buAutoNum type="arabicPeriod"/>
              <a:defRPr/>
            </a:pPr>
            <a:endParaRPr lang="en-US" sz="3600" dirty="0">
              <a:solidFill>
                <a:schemeClr val="accent1">
                  <a:lumMod val="75000"/>
                </a:schemeClr>
              </a:solidFill>
            </a:endParaRPr>
          </a:p>
          <a:p>
            <a:pPr marL="579438" indent="-579438">
              <a:lnSpc>
                <a:spcPct val="100000"/>
              </a:lnSpc>
              <a:buFont typeface="+mj-lt"/>
              <a:buAutoNum type="arabicPeriod"/>
              <a:defRPr/>
            </a:pPr>
            <a:r>
              <a:rPr lang="en-US" sz="3600" dirty="0">
                <a:solidFill>
                  <a:schemeClr val="accent1">
                    <a:lumMod val="75000"/>
                  </a:schemeClr>
                </a:solidFill>
              </a:rPr>
              <a:t>Do nothing </a:t>
            </a:r>
            <a:endParaRPr lang="en-US" sz="3600" dirty="0">
              <a:solidFill>
                <a:srgbClr val="FFFF00"/>
              </a:solidFill>
            </a:endParaRPr>
          </a:p>
          <a:p>
            <a:pPr marL="579438" indent="-579438">
              <a:lnSpc>
                <a:spcPct val="100000"/>
              </a:lnSpc>
              <a:buFont typeface="+mj-lt"/>
              <a:buAutoNum type="arabicPeriod"/>
              <a:defRPr/>
            </a:pPr>
            <a:r>
              <a:rPr lang="en-US" sz="3600" dirty="0">
                <a:solidFill>
                  <a:srgbClr val="FFFF00"/>
                </a:solidFill>
              </a:rPr>
              <a:t>Anti-icing </a:t>
            </a:r>
            <a:endParaRPr lang="en-US" sz="3600" dirty="0">
              <a:solidFill>
                <a:schemeClr val="accent1">
                  <a:lumMod val="75000"/>
                </a:schemeClr>
              </a:solidFill>
            </a:endParaRPr>
          </a:p>
          <a:p>
            <a:pPr marL="579438" indent="-579438">
              <a:lnSpc>
                <a:spcPct val="100000"/>
              </a:lnSpc>
              <a:buFont typeface="+mj-lt"/>
              <a:buAutoNum type="arabicPeriod"/>
              <a:defRPr/>
            </a:pPr>
            <a:r>
              <a:rPr lang="en-US" sz="3600" dirty="0">
                <a:solidFill>
                  <a:schemeClr val="accent1">
                    <a:lumMod val="75000"/>
                  </a:schemeClr>
                </a:solidFill>
              </a:rPr>
              <a:t>Leave a layer of compaction on your roads </a:t>
            </a:r>
          </a:p>
          <a:p>
            <a:pPr marL="579438" indent="-579438">
              <a:lnSpc>
                <a:spcPct val="100000"/>
              </a:lnSpc>
              <a:buFont typeface="+mj-lt"/>
              <a:buAutoNum type="arabicPeriod"/>
              <a:defRPr/>
            </a:pPr>
            <a:r>
              <a:rPr lang="en-US" sz="3600" dirty="0">
                <a:solidFill>
                  <a:schemeClr val="accent1">
                    <a:lumMod val="75000"/>
                  </a:schemeClr>
                </a:solidFill>
              </a:rPr>
              <a:t>Sand </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0" y="5486400"/>
            <a:ext cx="7029450" cy="914400"/>
          </a:xfrm>
          <a:prstGeom prst="rect">
            <a:avLst/>
          </a:prstGeom>
        </p:spPr>
        <p:txBody>
          <a:bodyPr vert="horz" lIns="91440" tIns="45720" rIns="91440" bIns="45720" rtlCol="0" anchor="t">
            <a:noAutofit/>
          </a:bodyPr>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pPr algn="l"/>
            <a:r>
              <a:rPr lang="en-US" sz="2000" b="0" dirty="0">
                <a:solidFill>
                  <a:prstClr val="white"/>
                </a:solidFill>
                <a:effectLst/>
              </a:rPr>
              <a:t>2016 Created for Clear Roads by:</a:t>
            </a:r>
          </a:p>
          <a:p>
            <a:pPr algn="l"/>
            <a:r>
              <a:rPr lang="en-US" sz="2000" b="0" dirty="0">
                <a:solidFill>
                  <a:prstClr val="white"/>
                </a:solidFill>
                <a:effectLst/>
              </a:rPr>
              <a:t>U of MN Center for Transportation Studies &amp; </a:t>
            </a:r>
          </a:p>
          <a:p>
            <a:pPr algn="l"/>
            <a:r>
              <a:rPr lang="en-US" sz="2000" b="0" dirty="0">
                <a:solidFill>
                  <a:prstClr val="white"/>
                </a:solidFill>
                <a:effectLst/>
              </a:rPr>
              <a:t>Fortin Consulting Inc.</a:t>
            </a:r>
            <a:br>
              <a:rPr lang="en-US" sz="2000" b="0" dirty="0">
                <a:solidFill>
                  <a:prstClr val="white"/>
                </a:solidFill>
                <a:effectLst/>
              </a:rPr>
            </a:br>
            <a:endParaRPr lang="en-US" sz="2000" b="0" dirty="0">
              <a:solidFill>
                <a:prstClr val="white"/>
              </a:solidFill>
              <a:effectLst/>
            </a:endParaRPr>
          </a:p>
        </p:txBody>
      </p:sp>
      <p:pic>
        <p:nvPicPr>
          <p:cNvPr id="8" name="Picture 7"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9" name="Rectangle 8"/>
          <p:cNvSpPr/>
          <p:nvPr/>
        </p:nvSpPr>
        <p:spPr>
          <a:xfrm>
            <a:off x="762000" y="1219200"/>
            <a:ext cx="7620000" cy="2862322"/>
          </a:xfrm>
          <a:prstGeom prst="rect">
            <a:avLst/>
          </a:prstGeom>
        </p:spPr>
        <p:txBody>
          <a:bodyPr wrap="square">
            <a:spAutoFit/>
          </a:bodyPr>
          <a:lstStyle/>
          <a:p>
            <a:endParaRPr lang="en-US" dirty="0"/>
          </a:p>
          <a:p>
            <a:r>
              <a:rPr lang="en-US" sz="5400" dirty="0">
                <a:solidFill>
                  <a:schemeClr val="bg1"/>
                </a:solidFill>
              </a:rPr>
              <a:t>Training for Winter Maintenance Supervisors and Operators</a:t>
            </a:r>
          </a:p>
        </p:txBody>
      </p:sp>
    </p:spTree>
    <p:extLst>
      <p:ext uri="{BB962C8B-B14F-4D97-AF65-F5344CB8AC3E}">
        <p14:creationId xmlns:p14="http://schemas.microsoft.com/office/powerpoint/2010/main" val="19768340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pictures\Pictures\salt\anti icing\NYSDOT (2).jpg"/>
          <p:cNvPicPr>
            <a:picLocks noChangeAspect="1" noChangeArrowheads="1"/>
          </p:cNvPicPr>
          <p:nvPr/>
        </p:nvPicPr>
        <p:blipFill>
          <a:blip r:embed="rId3" cstate="print">
            <a:extLst>
              <a:ext uri="{28A0092B-C50C-407E-A947-70E740481C1C}">
                <a14:useLocalDpi xmlns:a14="http://schemas.microsoft.com/office/drawing/2010/main" val="0"/>
              </a:ext>
            </a:extLst>
          </a:blip>
          <a:srcRect l="26087" t="30435" r="20652" b="32428"/>
          <a:stretch>
            <a:fillRect/>
          </a:stretch>
        </p:blipFill>
        <p:spPr bwMode="auto">
          <a:xfrm>
            <a:off x="914400" y="3810657"/>
            <a:ext cx="5056519" cy="264435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 y="177800"/>
            <a:ext cx="8229600" cy="889000"/>
          </a:xfrm>
        </p:spPr>
        <p:txBody>
          <a:bodyPr/>
          <a:lstStyle/>
          <a:p>
            <a:r>
              <a:rPr lang="en-US" dirty="0"/>
              <a:t>If black ice has already formed</a:t>
            </a:r>
          </a:p>
        </p:txBody>
      </p:sp>
      <p:sp>
        <p:nvSpPr>
          <p:cNvPr id="3" name="Content Placeholder 2"/>
          <p:cNvSpPr>
            <a:spLocks noGrp="1"/>
          </p:cNvSpPr>
          <p:nvPr>
            <p:ph idx="1"/>
          </p:nvPr>
        </p:nvSpPr>
        <p:spPr>
          <a:xfrm>
            <a:off x="228600" y="1066800"/>
            <a:ext cx="8305800" cy="2590800"/>
          </a:xfrm>
          <a:solidFill>
            <a:srgbClr val="1597B9"/>
          </a:solidFill>
          <a:ln>
            <a:solidFill>
              <a:schemeClr val="tx1"/>
            </a:solidFill>
          </a:ln>
        </p:spPr>
        <p:txBody>
          <a:bodyPr>
            <a:noAutofit/>
          </a:bodyPr>
          <a:lstStyle/>
          <a:p>
            <a:r>
              <a:rPr lang="en-US" dirty="0">
                <a:latin typeface="Arial" pitchFamily="34" charset="0"/>
                <a:cs typeface="Arial" pitchFamily="34" charset="0"/>
              </a:rPr>
              <a:t>The best options for deicing treatment is a Direct Liquid Application (D.L.A.) </a:t>
            </a:r>
          </a:p>
          <a:p>
            <a:r>
              <a:rPr lang="en-US" dirty="0">
                <a:latin typeface="Arial" pitchFamily="34" charset="0"/>
                <a:cs typeface="Arial" pitchFamily="34" charset="0"/>
              </a:rPr>
              <a:t>If this is not available, use a </a:t>
            </a:r>
            <a:r>
              <a:rPr lang="en-US" sz="2400" dirty="0">
                <a:latin typeface="Arial" pitchFamily="34" charset="0"/>
                <a:cs typeface="Arial" pitchFamily="34" charset="0"/>
              </a:rPr>
              <a:t>pre-wet</a:t>
            </a:r>
            <a:r>
              <a:rPr lang="en-US" dirty="0">
                <a:latin typeface="Arial" pitchFamily="34" charset="0"/>
                <a:cs typeface="Arial" pitchFamily="34" charset="0"/>
              </a:rPr>
              <a:t> salt at a very low application rate.</a:t>
            </a:r>
          </a:p>
          <a:p>
            <a:r>
              <a:rPr lang="en-US" dirty="0">
                <a:latin typeface="Arial" pitchFamily="34" charset="0"/>
                <a:cs typeface="Arial" pitchFamily="34" charset="0"/>
              </a:rPr>
              <a:t>At very cold temperatures, sand may be used.</a:t>
            </a:r>
          </a:p>
          <a:p>
            <a:r>
              <a:rPr lang="en-US" dirty="0">
                <a:latin typeface="Arial" pitchFamily="34" charset="0"/>
                <a:cs typeface="Arial" pitchFamily="34" charset="0"/>
              </a:rPr>
              <a:t>Check your weather forecast.</a:t>
            </a:r>
          </a:p>
        </p:txBody>
      </p:sp>
      <p:sp>
        <p:nvSpPr>
          <p:cNvPr id="10" name="Isosceles Triangle 9"/>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5-Point Star 10"/>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3" name="Picture 12"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14" name="TextBox 13"/>
          <p:cNvSpPr txBox="1"/>
          <p:nvPr/>
        </p:nvSpPr>
        <p:spPr>
          <a:xfrm>
            <a:off x="1219200" y="4495800"/>
            <a:ext cx="5562600" cy="1569660"/>
          </a:xfrm>
          <a:prstGeom prst="rect">
            <a:avLst/>
          </a:prstGeom>
          <a:solidFill>
            <a:srgbClr val="FFFF00"/>
          </a:solidFill>
          <a:ln>
            <a:solidFill>
              <a:schemeClr val="tx1"/>
            </a:solidFill>
          </a:ln>
        </p:spPr>
        <p:txBody>
          <a:bodyPr wrap="square" rtlCol="0">
            <a:spAutoFit/>
          </a:bodyPr>
          <a:lstStyle/>
          <a:p>
            <a:pPr algn="ctr"/>
            <a:r>
              <a:rPr lang="en-US" sz="2400" dirty="0">
                <a:latin typeface="Arial" pitchFamily="34" charset="0"/>
                <a:cs typeface="Arial" pitchFamily="34" charset="0"/>
              </a:rPr>
              <a:t>Note to presenters:  if you have a procedure for preventing black ice, insert it here.  Delete this yellow box before making presentation.</a:t>
            </a:r>
          </a:p>
        </p:txBody>
      </p:sp>
    </p:spTree>
    <p:extLst>
      <p:ext uri="{BB962C8B-B14F-4D97-AF65-F5344CB8AC3E}">
        <p14:creationId xmlns:p14="http://schemas.microsoft.com/office/powerpoint/2010/main" val="33981731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endParaRPr lang="en-US" sz="3600" dirty="0"/>
          </a:p>
          <a:p>
            <a:pPr>
              <a:buNone/>
            </a:pPr>
            <a:r>
              <a:rPr lang="en-US" sz="3600" dirty="0"/>
              <a:t>What is the most efficient way to treat black ice?</a:t>
            </a:r>
          </a:p>
          <a:p>
            <a:pPr marL="228600" indent="-228600">
              <a:buAutoNum type="alphaLcPeriod"/>
            </a:pPr>
            <a:endParaRPr lang="en-US" sz="3600" dirty="0"/>
          </a:p>
          <a:p>
            <a:pPr marL="579438" indent="-579438">
              <a:buFont typeface="+mj-lt"/>
              <a:buAutoNum type="arabicPeriod"/>
            </a:pPr>
            <a:r>
              <a:rPr lang="en-US" sz="3600" dirty="0"/>
              <a:t>Dry rock salt at a heavy application rate</a:t>
            </a:r>
          </a:p>
          <a:p>
            <a:pPr marL="579438" indent="-579438">
              <a:lnSpc>
                <a:spcPct val="100000"/>
              </a:lnSpc>
              <a:buFont typeface="+mj-lt"/>
              <a:buAutoNum type="arabicPeriod"/>
              <a:defRPr/>
            </a:pPr>
            <a:r>
              <a:rPr lang="en-US" sz="3600" dirty="0"/>
              <a:t>Dry rock salt at a low application rate</a:t>
            </a:r>
          </a:p>
          <a:p>
            <a:pPr marL="579438" indent="-579438">
              <a:buFont typeface="+mj-lt"/>
              <a:buAutoNum type="arabicPeriod"/>
            </a:pPr>
            <a:r>
              <a:rPr lang="en-US" sz="3600" dirty="0"/>
              <a:t>Liquid deicer if appropriate for pavement temperature</a:t>
            </a:r>
          </a:p>
          <a:p>
            <a:pPr marL="579438" indent="-579438">
              <a:lnSpc>
                <a:spcPct val="100000"/>
              </a:lnSpc>
              <a:buFont typeface="+mj-lt"/>
              <a:buAutoNum type="arabicPeriod"/>
              <a:defRPr/>
            </a:pPr>
            <a:r>
              <a:rPr lang="en-US" sz="3600" dirty="0"/>
              <a:t>Sand </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endParaRPr lang="en-US" sz="3600" dirty="0"/>
          </a:p>
          <a:p>
            <a:pPr>
              <a:buNone/>
            </a:pPr>
            <a:r>
              <a:rPr lang="en-US" sz="3600" dirty="0"/>
              <a:t>What is the most efficient way to treat black ice?</a:t>
            </a:r>
            <a:endParaRPr lang="en-US" sz="3600" dirty="0">
              <a:solidFill>
                <a:schemeClr val="accent1">
                  <a:lumMod val="75000"/>
                </a:schemeClr>
              </a:solidFill>
            </a:endParaRPr>
          </a:p>
          <a:p>
            <a:pPr marL="228600" indent="-228600">
              <a:buAutoNum type="alphaLcPeriod"/>
            </a:pPr>
            <a:endParaRPr lang="en-US" sz="3600" dirty="0">
              <a:solidFill>
                <a:schemeClr val="accent1">
                  <a:lumMod val="75000"/>
                </a:schemeClr>
              </a:solidFill>
            </a:endParaRPr>
          </a:p>
          <a:p>
            <a:pPr marL="579438" indent="-579438">
              <a:buFont typeface="+mj-lt"/>
              <a:buAutoNum type="arabicPeriod"/>
            </a:pPr>
            <a:r>
              <a:rPr lang="en-US" sz="3600" dirty="0">
                <a:solidFill>
                  <a:schemeClr val="accent1">
                    <a:lumMod val="75000"/>
                  </a:schemeClr>
                </a:solidFill>
              </a:rPr>
              <a:t>Dry rock salt at a heavy application rate</a:t>
            </a:r>
          </a:p>
          <a:p>
            <a:pPr marL="579438" indent="-579438">
              <a:lnSpc>
                <a:spcPct val="100000"/>
              </a:lnSpc>
              <a:buFont typeface="+mj-lt"/>
              <a:buAutoNum type="arabicPeriod"/>
              <a:defRPr/>
            </a:pPr>
            <a:r>
              <a:rPr lang="en-US" sz="3600" dirty="0">
                <a:solidFill>
                  <a:schemeClr val="accent1">
                    <a:lumMod val="75000"/>
                  </a:schemeClr>
                </a:solidFill>
              </a:rPr>
              <a:t>Dry rock salt at a low application rate</a:t>
            </a:r>
            <a:endParaRPr lang="en-US" sz="3600" dirty="0">
              <a:solidFill>
                <a:srgbClr val="FFFF00"/>
              </a:solidFill>
            </a:endParaRPr>
          </a:p>
          <a:p>
            <a:pPr marL="579438" indent="-579438">
              <a:buFont typeface="+mj-lt"/>
              <a:buAutoNum type="arabicPeriod"/>
            </a:pPr>
            <a:r>
              <a:rPr lang="en-US" sz="3600" dirty="0">
                <a:solidFill>
                  <a:srgbClr val="FFFF00"/>
                </a:solidFill>
              </a:rPr>
              <a:t>Liquid deicer if appropriate for pavement temperature</a:t>
            </a:r>
          </a:p>
          <a:p>
            <a:pPr marL="579438" indent="-579438">
              <a:lnSpc>
                <a:spcPct val="100000"/>
              </a:lnSpc>
              <a:buFont typeface="+mj-lt"/>
              <a:buAutoNum type="arabicPeriod"/>
              <a:defRPr/>
            </a:pPr>
            <a:r>
              <a:rPr lang="en-US" sz="3600" dirty="0">
                <a:solidFill>
                  <a:schemeClr val="accent1">
                    <a:lumMod val="75000"/>
                  </a:schemeClr>
                </a:solidFill>
              </a:rPr>
              <a:t>Sand </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dirty="0"/>
              <a:t>Snow glaze</a:t>
            </a:r>
            <a:endParaRPr lang="en-US" dirty="0">
              <a:solidFill>
                <a:srgbClr val="FF0000"/>
              </a:solidFill>
            </a:endParaRPr>
          </a:p>
        </p:txBody>
      </p:sp>
      <p:sp>
        <p:nvSpPr>
          <p:cNvPr id="3" name="Content Placeholder 2"/>
          <p:cNvSpPr>
            <a:spLocks noGrp="1"/>
          </p:cNvSpPr>
          <p:nvPr>
            <p:ph idx="1"/>
          </p:nvPr>
        </p:nvSpPr>
        <p:spPr>
          <a:xfrm>
            <a:off x="304800" y="1397000"/>
            <a:ext cx="7772400" cy="5080000"/>
          </a:xfrm>
        </p:spPr>
        <p:txBody>
          <a:bodyPr/>
          <a:lstStyle/>
          <a:p>
            <a:pPr marL="514350" indent="-514350">
              <a:buFont typeface="+mj-lt"/>
              <a:buAutoNum type="arabicPeriod"/>
            </a:pPr>
            <a:r>
              <a:rPr lang="en-US" sz="4000" dirty="0">
                <a:effectLst/>
                <a:latin typeface="Arial" pitchFamily="34" charset="0"/>
                <a:cs typeface="Arial" pitchFamily="34" charset="0"/>
              </a:rPr>
              <a:t>Conditions and temps that lead to snow glaze</a:t>
            </a:r>
          </a:p>
          <a:p>
            <a:pPr marL="514350" indent="-514350">
              <a:buFont typeface="+mj-lt"/>
              <a:buAutoNum type="arabicPeriod"/>
            </a:pPr>
            <a:endParaRPr lang="en-US" sz="4000" dirty="0">
              <a:effectLst/>
              <a:latin typeface="Arial" pitchFamily="34" charset="0"/>
              <a:cs typeface="Arial" pitchFamily="34" charset="0"/>
            </a:endParaRPr>
          </a:p>
          <a:p>
            <a:pPr marL="514350" indent="-514350">
              <a:buFont typeface="+mj-lt"/>
              <a:buAutoNum type="arabicPeriod"/>
            </a:pPr>
            <a:r>
              <a:rPr lang="en-US" sz="4000" dirty="0">
                <a:effectLst/>
                <a:latin typeface="Arial" pitchFamily="34" charset="0"/>
                <a:cs typeface="Arial" pitchFamily="34" charset="0"/>
              </a:rPr>
              <a:t>How to mitigate snow glaze</a:t>
            </a:r>
            <a:endParaRPr lang="en-US" sz="3200" dirty="0">
              <a:effectLst/>
              <a:latin typeface="Arial" pitchFamily="34" charset="0"/>
              <a:cs typeface="Arial" pitchFamily="34" charset="0"/>
            </a:endParaRPr>
          </a:p>
          <a:p>
            <a:endParaRPr lang="en-US"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7" name="Picture 6"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442626828"/>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Line 2"/>
          <p:cNvSpPr>
            <a:spLocks noChangeShapeType="1"/>
          </p:cNvSpPr>
          <p:nvPr/>
        </p:nvSpPr>
        <p:spPr bwMode="auto">
          <a:xfrm flipV="1">
            <a:off x="3929063" y="828675"/>
            <a:ext cx="0" cy="4262438"/>
          </a:xfrm>
          <a:prstGeom prst="line">
            <a:avLst/>
          </a:prstGeom>
          <a:noFill/>
          <a:ln w="9525">
            <a:noFill/>
            <a:round/>
            <a:headEnd/>
            <a:tailEnd/>
          </a:ln>
          <a:effectLst/>
        </p:spPr>
        <p:txBody>
          <a:bodyPr wrap="none">
            <a:spAutoFit/>
          </a:bodyPr>
          <a:lstStyle/>
          <a:p>
            <a:endParaRPr lang="en-US"/>
          </a:p>
        </p:txBody>
      </p:sp>
      <p:sp>
        <p:nvSpPr>
          <p:cNvPr id="900099" name="Line 3"/>
          <p:cNvSpPr>
            <a:spLocks noChangeShapeType="1"/>
          </p:cNvSpPr>
          <p:nvPr/>
        </p:nvSpPr>
        <p:spPr bwMode="auto">
          <a:xfrm flipV="1">
            <a:off x="5300663" y="839788"/>
            <a:ext cx="25400" cy="4238625"/>
          </a:xfrm>
          <a:prstGeom prst="line">
            <a:avLst/>
          </a:prstGeom>
          <a:noFill/>
          <a:ln w="9525">
            <a:noFill/>
            <a:round/>
            <a:headEnd/>
            <a:tailEnd/>
          </a:ln>
          <a:effectLst/>
        </p:spPr>
        <p:txBody>
          <a:bodyPr wrap="none">
            <a:spAutoFit/>
          </a:bodyPr>
          <a:lstStyle/>
          <a:p>
            <a:endParaRPr lang="en-US"/>
          </a:p>
        </p:txBody>
      </p:sp>
      <p:sp>
        <p:nvSpPr>
          <p:cNvPr id="900100" name="Line 4"/>
          <p:cNvSpPr>
            <a:spLocks noChangeShapeType="1"/>
          </p:cNvSpPr>
          <p:nvPr/>
        </p:nvSpPr>
        <p:spPr bwMode="auto">
          <a:xfrm flipV="1">
            <a:off x="6697663" y="839788"/>
            <a:ext cx="0" cy="4238625"/>
          </a:xfrm>
          <a:prstGeom prst="line">
            <a:avLst/>
          </a:prstGeom>
          <a:noFill/>
          <a:ln w="9525">
            <a:noFill/>
            <a:round/>
            <a:headEnd/>
            <a:tailEnd/>
          </a:ln>
          <a:effectLst/>
        </p:spPr>
        <p:txBody>
          <a:bodyPr wrap="none">
            <a:spAutoFit/>
          </a:bodyPr>
          <a:lstStyle/>
          <a:p>
            <a:endParaRPr lang="en-US"/>
          </a:p>
        </p:txBody>
      </p:sp>
      <p:sp>
        <p:nvSpPr>
          <p:cNvPr id="900101" name="Line 5"/>
          <p:cNvSpPr>
            <a:spLocks noChangeShapeType="1"/>
          </p:cNvSpPr>
          <p:nvPr/>
        </p:nvSpPr>
        <p:spPr bwMode="auto">
          <a:xfrm>
            <a:off x="4275138" y="839788"/>
            <a:ext cx="12700" cy="4251325"/>
          </a:xfrm>
          <a:prstGeom prst="line">
            <a:avLst/>
          </a:prstGeom>
          <a:noFill/>
          <a:ln w="9525">
            <a:noFill/>
            <a:round/>
            <a:headEnd/>
            <a:tailEnd/>
          </a:ln>
          <a:effectLst/>
        </p:spPr>
        <p:txBody>
          <a:bodyPr>
            <a:spAutoFit/>
          </a:bodyPr>
          <a:lstStyle/>
          <a:p>
            <a:endParaRPr lang="en-US"/>
          </a:p>
        </p:txBody>
      </p:sp>
      <p:pic>
        <p:nvPicPr>
          <p:cNvPr id="900102" name="Picture 6" descr="DSCN0008"/>
          <p:cNvPicPr>
            <a:picLocks noChangeAspect="1" noChangeArrowheads="1"/>
          </p:cNvPicPr>
          <p:nvPr/>
        </p:nvPicPr>
        <p:blipFill rotWithShape="1">
          <a:blip r:embed="rId3" cstate="print"/>
          <a:srcRect r="11454" b="11619"/>
          <a:stretch/>
        </p:blipFill>
        <p:spPr bwMode="auto">
          <a:xfrm>
            <a:off x="655231" y="1219200"/>
            <a:ext cx="6547663" cy="4901657"/>
          </a:xfrm>
          <a:prstGeom prst="rect">
            <a:avLst/>
          </a:prstGeom>
          <a:noFill/>
          <a:ln>
            <a:solidFill>
              <a:schemeClr val="tx1"/>
            </a:solidFill>
          </a:ln>
        </p:spPr>
      </p:pic>
      <p:sp>
        <p:nvSpPr>
          <p:cNvPr id="900103" name="WordArt 7" descr="75%"/>
          <p:cNvSpPr>
            <a:spLocks noChangeArrowheads="1" noChangeShapeType="1" noTextEdit="1"/>
          </p:cNvSpPr>
          <p:nvPr/>
        </p:nvSpPr>
        <p:spPr bwMode="auto">
          <a:xfrm rot="20664127">
            <a:off x="490199" y="3679380"/>
            <a:ext cx="6553200" cy="1143000"/>
          </a:xfrm>
          <a:prstGeom prst="rect">
            <a:avLst/>
          </a:prstGeom>
        </p:spPr>
        <p:txBody>
          <a:bodyPr wrap="none" fromWordArt="1">
            <a:prstTxWarp prst="textCurveUp">
              <a:avLst>
                <a:gd name="adj" fmla="val 38265"/>
              </a:avLst>
            </a:prstTxWarp>
          </a:bodyPr>
          <a:lstStyle/>
          <a:p>
            <a:r>
              <a:rPr lang="en-US" sz="3600" kern="10" dirty="0">
                <a:ln w="12700">
                  <a:solidFill>
                    <a:srgbClr val="000000"/>
                  </a:solidFill>
                  <a:round/>
                  <a:headEnd/>
                  <a:tailEnd type="none" w="lg" len="lg"/>
                </a:ln>
                <a:solidFill>
                  <a:schemeClr val="bg1"/>
                </a:solidFill>
                <a:effectLst>
                  <a:outerShdw dist="45791" dir="2021404" algn="ctr" rotWithShape="0">
                    <a:srgbClr val="808080"/>
                  </a:outerShdw>
                </a:effectLst>
                <a:latin typeface="Arial Black"/>
              </a:rPr>
              <a:t>Glaze Ice</a:t>
            </a:r>
          </a:p>
        </p:txBody>
      </p:sp>
      <p:sp>
        <p:nvSpPr>
          <p:cNvPr id="900105" name="WordArt 9"/>
          <p:cNvSpPr>
            <a:spLocks noChangeArrowheads="1" noChangeShapeType="1" noTextEdit="1"/>
          </p:cNvSpPr>
          <p:nvPr/>
        </p:nvSpPr>
        <p:spPr bwMode="auto">
          <a:xfrm>
            <a:off x="3276600" y="5410200"/>
            <a:ext cx="3581400" cy="635000"/>
          </a:xfrm>
          <a:prstGeom prst="rect">
            <a:avLst/>
          </a:prstGeom>
        </p:spPr>
        <p:txBody>
          <a:bodyPr wrap="none" fromWordArt="1">
            <a:prstTxWarp prst="textDoubleWave1">
              <a:avLst>
                <a:gd name="adj1" fmla="val 10105"/>
                <a:gd name="adj2" fmla="val 0"/>
              </a:avLst>
            </a:prstTxWarp>
          </a:bodyPr>
          <a:lstStyle/>
          <a:p>
            <a:r>
              <a:rPr lang="en-US" sz="3600" kern="10" dirty="0">
                <a:ln w="12700">
                  <a:solidFill>
                    <a:srgbClr val="000099"/>
                  </a:solidFill>
                  <a:round/>
                  <a:headEnd/>
                  <a:tailEnd/>
                </a:ln>
                <a:solidFill>
                  <a:srgbClr val="33CCFF"/>
                </a:solidFill>
                <a:effectLst>
                  <a:outerShdw dist="125724" dir="18900000" algn="ctr" rotWithShape="0">
                    <a:srgbClr val="000099"/>
                  </a:outerShdw>
                </a:effectLst>
                <a:latin typeface="Impact"/>
              </a:rPr>
              <a:t>Deceptively   Slick</a:t>
            </a:r>
          </a:p>
        </p:txBody>
      </p:sp>
      <p:sp>
        <p:nvSpPr>
          <p:cNvPr id="13" name="Isosceles Triangle 12"/>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5-Point Star 13"/>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Oval 14"/>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6" name="Picture 15"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22466263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7800"/>
            <a:ext cx="8229600" cy="889000"/>
          </a:xfrm>
        </p:spPr>
        <p:txBody>
          <a:bodyPr/>
          <a:lstStyle/>
          <a:p>
            <a:r>
              <a:rPr lang="en-US" dirty="0"/>
              <a:t>How glaze ice forms</a:t>
            </a:r>
          </a:p>
        </p:txBody>
      </p:sp>
      <p:sp>
        <p:nvSpPr>
          <p:cNvPr id="3" name="Content Placeholder 2"/>
          <p:cNvSpPr>
            <a:spLocks noGrp="1"/>
          </p:cNvSpPr>
          <p:nvPr>
            <p:ph idx="1"/>
          </p:nvPr>
        </p:nvSpPr>
        <p:spPr>
          <a:xfrm>
            <a:off x="457200" y="1066800"/>
            <a:ext cx="8077200" cy="5181600"/>
          </a:xfrm>
        </p:spPr>
        <p:txBody>
          <a:bodyPr>
            <a:normAutofit lnSpcReduction="10000"/>
          </a:bodyPr>
          <a:lstStyle/>
          <a:p>
            <a:r>
              <a:rPr lang="en-US" sz="3200" dirty="0">
                <a:latin typeface="Arial" pitchFamily="34" charset="0"/>
                <a:cs typeface="Arial" pitchFamily="34" charset="0"/>
              </a:rPr>
              <a:t>There are very cold air and pavement temperatures.</a:t>
            </a:r>
          </a:p>
          <a:p>
            <a:r>
              <a:rPr lang="en-US" sz="3200" dirty="0">
                <a:latin typeface="Arial" pitchFamily="34" charset="0"/>
                <a:cs typeface="Arial" pitchFamily="34" charset="0"/>
              </a:rPr>
              <a:t>Moisture freezes to the road.</a:t>
            </a:r>
          </a:p>
          <a:p>
            <a:endParaRPr lang="en-US" sz="3200" dirty="0">
              <a:latin typeface="Arial" pitchFamily="34" charset="0"/>
              <a:cs typeface="Arial" pitchFamily="34" charset="0"/>
            </a:endParaRPr>
          </a:p>
          <a:p>
            <a:endParaRPr lang="en-US" sz="3200" dirty="0">
              <a:latin typeface="Arial" pitchFamily="34" charset="0"/>
              <a:cs typeface="Arial" pitchFamily="34" charset="0"/>
            </a:endParaRPr>
          </a:p>
          <a:p>
            <a:endParaRPr lang="en-US" sz="3200" dirty="0">
              <a:latin typeface="Arial" pitchFamily="34" charset="0"/>
              <a:cs typeface="Arial" pitchFamily="34" charset="0"/>
            </a:endParaRPr>
          </a:p>
          <a:p>
            <a:endParaRPr lang="en-US" sz="3200" dirty="0">
              <a:latin typeface="Arial" pitchFamily="34" charset="0"/>
              <a:cs typeface="Arial" pitchFamily="34" charset="0"/>
            </a:endParaRPr>
          </a:p>
          <a:p>
            <a:endParaRPr lang="en-US" sz="3200" dirty="0">
              <a:latin typeface="Arial" pitchFamily="34" charset="0"/>
              <a:cs typeface="Arial" pitchFamily="34" charset="0"/>
            </a:endParaRPr>
          </a:p>
          <a:p>
            <a:endParaRPr lang="en-US" sz="3200" dirty="0">
              <a:latin typeface="Arial" pitchFamily="34" charset="0"/>
              <a:cs typeface="Arial" pitchFamily="34" charset="0"/>
            </a:endParaRPr>
          </a:p>
          <a:p>
            <a:pPr marL="0" lvl="1" indent="0">
              <a:buNone/>
            </a:pPr>
            <a:r>
              <a:rPr lang="en-US" sz="3200" dirty="0">
                <a:latin typeface="Arial" pitchFamily="34" charset="0"/>
                <a:cs typeface="Arial" pitchFamily="34" charset="0"/>
              </a:rPr>
              <a:t>One example is when vehicle exhaust melts existing moisture on the road and it refreezes on the road surface.</a:t>
            </a:r>
          </a:p>
        </p:txBody>
      </p:sp>
      <p:grpSp>
        <p:nvGrpSpPr>
          <p:cNvPr id="9" name="Group 8"/>
          <p:cNvGrpSpPr/>
          <p:nvPr/>
        </p:nvGrpSpPr>
        <p:grpSpPr>
          <a:xfrm>
            <a:off x="1295400" y="2514600"/>
            <a:ext cx="4495800" cy="2257425"/>
            <a:chOff x="3013710" y="2971800"/>
            <a:chExt cx="3587115" cy="1647825"/>
          </a:xfrm>
        </p:grpSpPr>
        <p:pic>
          <p:nvPicPr>
            <p:cNvPr id="7" name="Picture 6"/>
            <p:cNvPicPr>
              <a:picLocks noChangeAspect="1"/>
            </p:cNvPicPr>
            <p:nvPr/>
          </p:nvPicPr>
          <p:blipFill>
            <a:blip r:embed="rId3" cstate="print">
              <a:duotone>
                <a:prstClr val="black"/>
                <a:schemeClr val="accent1">
                  <a:lumMod val="20000"/>
                  <a:lumOff val="80000"/>
                  <a:tint val="45000"/>
                  <a:satMod val="400000"/>
                </a:schemeClr>
              </a:duotone>
              <a:extLst>
                <a:ext uri="{28A0092B-C50C-407E-A947-70E740481C1C}">
                  <a14:useLocalDpi xmlns:a14="http://schemas.microsoft.com/office/drawing/2010/main" val="0"/>
                </a:ext>
              </a:extLst>
            </a:blip>
            <a:stretch>
              <a:fillRect/>
            </a:stretch>
          </p:blipFill>
          <p:spPr>
            <a:xfrm>
              <a:off x="3124200" y="2971800"/>
              <a:ext cx="3476625" cy="1647825"/>
            </a:xfrm>
            <a:prstGeom prst="rect">
              <a:avLst/>
            </a:prstGeom>
            <a:ln>
              <a:solidFill>
                <a:schemeClr val="tx1"/>
              </a:solidFill>
            </a:ln>
          </p:spPr>
        </p:pic>
        <p:sp>
          <p:nvSpPr>
            <p:cNvPr id="8" name="Cloud 7"/>
            <p:cNvSpPr/>
            <p:nvPr/>
          </p:nvSpPr>
          <p:spPr>
            <a:xfrm rot="683949">
              <a:off x="3013710" y="3848557"/>
              <a:ext cx="1173406" cy="121699"/>
            </a:xfrm>
            <a:prstGeom prst="clou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Isosceles Triangle 9"/>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5-Point Star 10"/>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3" name="Picture 12"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6966812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4000" dirty="0">
                <a:effectLst/>
              </a:rPr>
              <a:t>Test question: Glaze ice forms when moisture freezes to very cold pavements.</a:t>
            </a:r>
          </a:p>
          <a:p>
            <a:pPr lvl="1">
              <a:buNone/>
            </a:pPr>
            <a:endParaRPr lang="en-US" sz="3600" dirty="0">
              <a:effectLst/>
            </a:endParaRPr>
          </a:p>
          <a:p>
            <a:pPr marL="1200150" lvl="1" indent="-742950">
              <a:buFont typeface="+mj-lt"/>
              <a:buAutoNum type="arabicPeriod"/>
            </a:pPr>
            <a:r>
              <a:rPr lang="en-US" sz="3600" dirty="0">
                <a:effectLst/>
              </a:rPr>
              <a:t>True</a:t>
            </a:r>
          </a:p>
          <a:p>
            <a:pPr marL="1200150" lvl="1" indent="-742950">
              <a:buFont typeface="+mj-lt"/>
              <a:buAutoNum type="arabicPeriod"/>
            </a:pPr>
            <a:r>
              <a:rPr lang="en-US" sz="3600" dirty="0">
                <a:effectLst/>
              </a:rPr>
              <a:t>False</a:t>
            </a:r>
            <a:endParaRPr lang="en-US" sz="6000"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4000" dirty="0">
                <a:effectLst/>
              </a:rPr>
              <a:t>Test question: Glaze ice forms when moisture freezes to very cold pavements.</a:t>
            </a:r>
          </a:p>
          <a:p>
            <a:pPr lvl="1">
              <a:buNone/>
            </a:pPr>
            <a:endParaRPr lang="en-US" sz="3600" dirty="0">
              <a:solidFill>
                <a:srgbClr val="FFFF00"/>
              </a:solidFill>
              <a:effectLst/>
            </a:endParaRPr>
          </a:p>
          <a:p>
            <a:pPr marL="1200150" lvl="1" indent="-742950">
              <a:buFont typeface="+mj-lt"/>
              <a:buAutoNum type="arabicPeriod"/>
            </a:pPr>
            <a:r>
              <a:rPr lang="en-US" sz="3600" dirty="0">
                <a:solidFill>
                  <a:srgbClr val="FFFF00"/>
                </a:solidFill>
                <a:effectLst/>
              </a:rPr>
              <a:t>True</a:t>
            </a:r>
            <a:endParaRPr lang="en-US" sz="3600" dirty="0">
              <a:solidFill>
                <a:schemeClr val="accent1">
                  <a:lumMod val="75000"/>
                </a:schemeClr>
              </a:solidFill>
              <a:effectLst/>
            </a:endParaRPr>
          </a:p>
          <a:p>
            <a:pPr marL="1200150" lvl="1" indent="-742950">
              <a:buFont typeface="+mj-lt"/>
              <a:buAutoNum type="arabicPeriod"/>
            </a:pPr>
            <a:r>
              <a:rPr lang="en-US" sz="3600" dirty="0">
                <a:solidFill>
                  <a:schemeClr val="accent1">
                    <a:lumMod val="75000"/>
                  </a:schemeClr>
                </a:solidFill>
                <a:effectLst/>
              </a:rPr>
              <a:t>False</a:t>
            </a:r>
            <a:endParaRPr lang="en-US" sz="6000" dirty="0">
              <a:solidFill>
                <a:schemeClr val="accent1">
                  <a:lumMod val="75000"/>
                </a:schemeClr>
              </a:solidFill>
            </a:endParaRP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77800"/>
            <a:ext cx="8229600" cy="889000"/>
          </a:xfrm>
        </p:spPr>
        <p:txBody>
          <a:bodyPr/>
          <a:lstStyle/>
          <a:p>
            <a:r>
              <a:rPr lang="en-US" dirty="0"/>
              <a:t>Where glaze ice is likely to form</a:t>
            </a:r>
          </a:p>
        </p:txBody>
      </p:sp>
      <p:sp>
        <p:nvSpPr>
          <p:cNvPr id="3" name="Content Placeholder 2"/>
          <p:cNvSpPr>
            <a:spLocks noGrp="1"/>
          </p:cNvSpPr>
          <p:nvPr>
            <p:ph idx="1"/>
          </p:nvPr>
        </p:nvSpPr>
        <p:spPr>
          <a:xfrm>
            <a:off x="381000" y="1371600"/>
            <a:ext cx="8229600" cy="5080000"/>
          </a:xfrm>
        </p:spPr>
        <p:txBody>
          <a:bodyPr>
            <a:normAutofit/>
          </a:bodyPr>
          <a:lstStyle/>
          <a:p>
            <a:pPr>
              <a:lnSpc>
                <a:spcPct val="100000"/>
              </a:lnSpc>
            </a:pPr>
            <a:r>
              <a:rPr lang="en-US" sz="3600" dirty="0">
                <a:latin typeface="Arial" pitchFamily="34" charset="0"/>
                <a:cs typeface="Arial" pitchFamily="34" charset="0"/>
              </a:rPr>
              <a:t>Where there is stop and go traffic</a:t>
            </a:r>
          </a:p>
          <a:p>
            <a:pPr>
              <a:lnSpc>
                <a:spcPct val="100000"/>
              </a:lnSpc>
            </a:pPr>
            <a:r>
              <a:rPr lang="en-US" sz="3600" dirty="0">
                <a:latin typeface="Arial" pitchFamily="34" charset="0"/>
                <a:cs typeface="Arial" pitchFamily="34" charset="0"/>
              </a:rPr>
              <a:t>Other?</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0832" b="12559"/>
          <a:stretch/>
        </p:blipFill>
        <p:spPr>
          <a:xfrm>
            <a:off x="2895600" y="2321211"/>
            <a:ext cx="4687062" cy="3447218"/>
          </a:xfrm>
          <a:prstGeom prst="rect">
            <a:avLst/>
          </a:prstGeom>
          <a:ln>
            <a:solidFill>
              <a:schemeClr val="tx1"/>
            </a:solidFill>
          </a:ln>
        </p:spPr>
      </p:pic>
      <p:sp>
        <p:nvSpPr>
          <p:cNvPr id="8" name="Isosceles Triangle 7"/>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5-Point Star 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7937764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4000" dirty="0"/>
              <a:t>Where is glaze ice likely to form?</a:t>
            </a:r>
          </a:p>
          <a:p>
            <a:pPr marL="228600" indent="-228600">
              <a:buAutoNum type="alphaLcPeriod"/>
            </a:pPr>
            <a:endParaRPr lang="en-US" sz="4000" dirty="0"/>
          </a:p>
          <a:p>
            <a:pPr marL="742950" indent="-742950">
              <a:buFont typeface="+mj-lt"/>
              <a:buAutoNum type="arabicPeriod"/>
            </a:pPr>
            <a:r>
              <a:rPr lang="en-US" sz="4000" dirty="0"/>
              <a:t>Fast moving traffic</a:t>
            </a:r>
          </a:p>
          <a:p>
            <a:pPr marL="742950" indent="-742950">
              <a:buFont typeface="+mj-lt"/>
              <a:buAutoNum type="arabicPeriod"/>
            </a:pPr>
            <a:r>
              <a:rPr lang="en-US" sz="4000" dirty="0"/>
              <a:t>Stop and go traffic areas </a:t>
            </a:r>
          </a:p>
          <a:p>
            <a:pPr marL="742950" indent="-742950">
              <a:buFont typeface="+mj-lt"/>
              <a:buAutoNum type="arabicPeriod"/>
            </a:pPr>
            <a:r>
              <a:rPr lang="en-US" sz="4000" dirty="0"/>
              <a:t>Thin traffic areas </a:t>
            </a:r>
          </a:p>
          <a:p>
            <a:pPr marL="742950" indent="-742950">
              <a:buFont typeface="+mj-lt"/>
              <a:buAutoNum type="arabicPeriod"/>
            </a:pPr>
            <a:r>
              <a:rPr lang="en-US" sz="4000" dirty="0"/>
              <a:t>Right lanes</a:t>
            </a:r>
          </a:p>
          <a:p>
            <a:pPr marL="228600" indent="-228600">
              <a:buAutoNum type="alphaLcPeriod"/>
            </a:pPr>
            <a:endParaRPr lang="en-US" sz="4000"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13743"/>
            <a:ext cx="8229600" cy="5080000"/>
          </a:xfrm>
        </p:spPr>
        <p:txBody>
          <a:bodyPr>
            <a:normAutofit/>
          </a:bodyPr>
          <a:lstStyle/>
          <a:p>
            <a:endParaRPr lang="en-US" sz="3600" dirty="0"/>
          </a:p>
          <a:p>
            <a:pPr marL="0" indent="0">
              <a:buNone/>
            </a:pPr>
            <a:r>
              <a:rPr lang="en-US" sz="3200" dirty="0">
                <a:effectLst/>
                <a:latin typeface="Arial" pitchFamily="34" charset="0"/>
                <a:cs typeface="Arial" pitchFamily="34" charset="0"/>
              </a:rPr>
              <a:t>Winter maintenance professionals are a very powerful and important group</a:t>
            </a:r>
          </a:p>
          <a:p>
            <a:endParaRPr lang="en-US" sz="3600" dirty="0">
              <a:latin typeface="Arial" pitchFamily="34" charset="0"/>
              <a:cs typeface="Arial" pitchFamily="34" charset="0"/>
            </a:endParaRPr>
          </a:p>
          <a:p>
            <a:endParaRPr lang="en-US" sz="3600" dirty="0">
              <a:latin typeface="Arial" pitchFamily="34" charset="0"/>
              <a:cs typeface="Arial" pitchFamily="34" charset="0"/>
            </a:endParaRPr>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273035"/>
            <a:ext cx="57150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79727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4000" dirty="0"/>
              <a:t>Where is glaze ice likely to form?</a:t>
            </a:r>
          </a:p>
          <a:p>
            <a:pPr marL="228600" indent="-228600">
              <a:buAutoNum type="alphaLcPeriod"/>
            </a:pPr>
            <a:endParaRPr lang="en-US" sz="4000" dirty="0">
              <a:solidFill>
                <a:schemeClr val="accent1">
                  <a:lumMod val="75000"/>
                </a:schemeClr>
              </a:solidFill>
            </a:endParaRPr>
          </a:p>
          <a:p>
            <a:pPr marL="742950" indent="-742950">
              <a:buFont typeface="+mj-lt"/>
              <a:buAutoNum type="arabicPeriod"/>
            </a:pPr>
            <a:r>
              <a:rPr lang="en-US" sz="4000" dirty="0">
                <a:solidFill>
                  <a:schemeClr val="accent1">
                    <a:lumMod val="75000"/>
                  </a:schemeClr>
                </a:solidFill>
              </a:rPr>
              <a:t>Fast moving traffic</a:t>
            </a:r>
            <a:endParaRPr lang="en-US" sz="4000" dirty="0">
              <a:solidFill>
                <a:srgbClr val="FFFF00"/>
              </a:solidFill>
            </a:endParaRPr>
          </a:p>
          <a:p>
            <a:pPr marL="742950" indent="-742950">
              <a:buFont typeface="+mj-lt"/>
              <a:buAutoNum type="arabicPeriod"/>
            </a:pPr>
            <a:r>
              <a:rPr lang="en-US" sz="4000" dirty="0">
                <a:solidFill>
                  <a:srgbClr val="FFFF00"/>
                </a:solidFill>
              </a:rPr>
              <a:t>Stop and go traffic areas</a:t>
            </a:r>
            <a:r>
              <a:rPr lang="en-US" sz="4000" dirty="0"/>
              <a:t> </a:t>
            </a:r>
            <a:endParaRPr lang="en-US" sz="4000" dirty="0">
              <a:solidFill>
                <a:schemeClr val="accent1">
                  <a:lumMod val="75000"/>
                </a:schemeClr>
              </a:solidFill>
            </a:endParaRPr>
          </a:p>
          <a:p>
            <a:pPr marL="742950" indent="-742950">
              <a:buFont typeface="+mj-lt"/>
              <a:buAutoNum type="arabicPeriod"/>
            </a:pPr>
            <a:r>
              <a:rPr lang="en-US" sz="4000" dirty="0">
                <a:solidFill>
                  <a:schemeClr val="accent1">
                    <a:lumMod val="75000"/>
                  </a:schemeClr>
                </a:solidFill>
              </a:rPr>
              <a:t>Thin traffic areas </a:t>
            </a:r>
          </a:p>
          <a:p>
            <a:pPr marL="742950" indent="-742950">
              <a:buFont typeface="+mj-lt"/>
              <a:buAutoNum type="arabicPeriod"/>
            </a:pPr>
            <a:r>
              <a:rPr lang="en-US" sz="4000" dirty="0">
                <a:solidFill>
                  <a:schemeClr val="accent1">
                    <a:lumMod val="75000"/>
                  </a:schemeClr>
                </a:solidFill>
              </a:rPr>
              <a:t>Right lanes</a:t>
            </a:r>
          </a:p>
          <a:p>
            <a:pPr marL="228600" indent="-228600">
              <a:buAutoNum type="alphaLcPeriod"/>
            </a:pPr>
            <a:endParaRPr lang="en-US" sz="4000" dirty="0">
              <a:solidFill>
                <a:schemeClr val="accent1">
                  <a:lumMod val="75000"/>
                </a:schemeClr>
              </a:solidFill>
            </a:endParaRP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pictures\Pictures\salt\anti icing\Anti-icing 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2090737"/>
            <a:ext cx="5600700" cy="42005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381000" y="228600"/>
            <a:ext cx="53340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dirty="0">
                <a:solidFill>
                  <a:schemeClr val="bg1"/>
                </a:solidFill>
                <a:effectLst>
                  <a:outerShdw blurRad="38100" dist="38100" dir="2700000" algn="tl">
                    <a:srgbClr val="000000">
                      <a:alpha val="43137"/>
                    </a:srgbClr>
                  </a:outerShdw>
                </a:effectLst>
                <a:latin typeface="Tw Cen MT Condensed Extra Bold" pitchFamily="34" charset="0"/>
              </a:rPr>
              <a:t>Preventing glaze ice</a:t>
            </a:r>
          </a:p>
        </p:txBody>
      </p:sp>
      <p:sp>
        <p:nvSpPr>
          <p:cNvPr id="8" name="Content Placeholder 2"/>
          <p:cNvSpPr txBox="1">
            <a:spLocks/>
          </p:cNvSpPr>
          <p:nvPr/>
        </p:nvSpPr>
        <p:spPr>
          <a:xfrm>
            <a:off x="228600" y="1066800"/>
            <a:ext cx="7467600" cy="914400"/>
          </a:xfrm>
          <a:prstGeom prst="rect">
            <a:avLst/>
          </a:prstGeom>
          <a:solidFill>
            <a:srgbClr val="1597B9"/>
          </a:solidFill>
          <a:ln>
            <a:solidFill>
              <a:schemeClr val="tx1"/>
            </a:solidFill>
          </a:ln>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2800"/>
              </a:lnSpc>
              <a:buFont typeface="Arial" pitchFamily="34" charset="0"/>
              <a:buNone/>
            </a:pPr>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Anti-icing can help to stop the formation of glaze ice.</a:t>
            </a:r>
          </a:p>
          <a:p>
            <a:pPr marL="0" indent="0">
              <a:lnSpc>
                <a:spcPts val="2800"/>
              </a:lnSpc>
              <a:buFont typeface="Arial" pitchFamily="34" charset="0"/>
              <a:buNone/>
            </a:pPr>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It prevents the ice forming or bonding to the road.</a:t>
            </a:r>
          </a:p>
          <a:p>
            <a:pPr marL="0" indent="0">
              <a:lnSpc>
                <a:spcPts val="2800"/>
              </a:lnSpc>
              <a:buFont typeface="Arial" pitchFamily="34" charset="0"/>
              <a:buNone/>
            </a:pPr>
            <a:endPar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0" indent="0">
              <a:lnSpc>
                <a:spcPts val="2800"/>
              </a:lnSpc>
              <a:buFont typeface="Arial" pitchFamily="34" charset="0"/>
              <a:buNone/>
            </a:pPr>
            <a:endPar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12" name="Isosceles Triangle 11"/>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5-Point Star 12"/>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Oval 13"/>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6" name="Content Placeholder 2"/>
          <p:cNvSpPr txBox="1">
            <a:spLocks/>
          </p:cNvSpPr>
          <p:nvPr/>
        </p:nvSpPr>
        <p:spPr>
          <a:xfrm>
            <a:off x="6019800" y="4191000"/>
            <a:ext cx="2971800" cy="1542261"/>
          </a:xfrm>
          <a:prstGeom prst="rect">
            <a:avLst/>
          </a:prstGeom>
          <a:solidFill>
            <a:srgbClr val="1597B9"/>
          </a:solidFill>
          <a:ln>
            <a:solidFill>
              <a:schemeClr val="tx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2800"/>
              </a:lnSpc>
              <a:buFont typeface="Arial" pitchFamily="34" charset="0"/>
              <a:buNone/>
            </a:pPr>
            <a:r>
              <a:rPr lang="en-US" sz="2000" dirty="0">
                <a:solidFill>
                  <a:schemeClr val="bg1"/>
                </a:solidFill>
                <a:effectLst>
                  <a:outerShdw blurRad="38100" dist="38100" dir="2700000" algn="tl">
                    <a:srgbClr val="000000">
                      <a:alpha val="43137"/>
                    </a:srgbClr>
                  </a:outerShdw>
                </a:effectLst>
                <a:latin typeface="Arial" pitchFamily="34" charset="0"/>
                <a:cs typeface="Arial" pitchFamily="34" charset="0"/>
              </a:rPr>
              <a:t>Be conscious of the pavement temperature </a:t>
            </a:r>
          </a:p>
          <a:p>
            <a:pPr marL="0" indent="0">
              <a:lnSpc>
                <a:spcPts val="2800"/>
              </a:lnSpc>
              <a:buFont typeface="Arial" pitchFamily="34" charset="0"/>
              <a:buNone/>
            </a:pPr>
            <a:r>
              <a:rPr lang="en-US" sz="2000" dirty="0">
                <a:solidFill>
                  <a:schemeClr val="bg1"/>
                </a:solidFill>
                <a:effectLst>
                  <a:outerShdw blurRad="38100" dist="38100" dir="2700000" algn="tl">
                    <a:srgbClr val="000000">
                      <a:alpha val="43137"/>
                    </a:srgbClr>
                  </a:outerShdw>
                </a:effectLst>
                <a:latin typeface="Arial" pitchFamily="34" charset="0"/>
                <a:cs typeface="Arial" pitchFamily="34" charset="0"/>
              </a:rPr>
              <a:t>and what product you choose to use.</a:t>
            </a:r>
          </a:p>
        </p:txBody>
      </p:sp>
      <p:pic>
        <p:nvPicPr>
          <p:cNvPr id="15" name="Picture 14"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17" name="TextBox 16"/>
          <p:cNvSpPr txBox="1"/>
          <p:nvPr/>
        </p:nvSpPr>
        <p:spPr>
          <a:xfrm>
            <a:off x="3124200" y="2743200"/>
            <a:ext cx="5562600" cy="1569660"/>
          </a:xfrm>
          <a:prstGeom prst="rect">
            <a:avLst/>
          </a:prstGeom>
          <a:solidFill>
            <a:srgbClr val="FFFF00"/>
          </a:solidFill>
          <a:ln>
            <a:solidFill>
              <a:schemeClr val="tx1"/>
            </a:solidFill>
          </a:ln>
        </p:spPr>
        <p:txBody>
          <a:bodyPr wrap="square" rtlCol="0">
            <a:spAutoFit/>
          </a:bodyPr>
          <a:lstStyle/>
          <a:p>
            <a:pPr algn="ctr"/>
            <a:r>
              <a:rPr lang="en-US" sz="2400" dirty="0">
                <a:latin typeface="Arial" pitchFamily="34" charset="0"/>
                <a:cs typeface="Arial" pitchFamily="34" charset="0"/>
              </a:rPr>
              <a:t>Note to presenters:  if you have a procedure for preventing black ice, insert it here.  Delete this yellow box before making presentation.</a:t>
            </a:r>
          </a:p>
        </p:txBody>
      </p:sp>
    </p:spTree>
    <p:extLst>
      <p:ext uri="{BB962C8B-B14F-4D97-AF65-F5344CB8AC3E}">
        <p14:creationId xmlns:p14="http://schemas.microsoft.com/office/powerpoint/2010/main" val="19580600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77800"/>
            <a:ext cx="8229600" cy="889000"/>
          </a:xfrm>
        </p:spPr>
        <p:txBody>
          <a:bodyPr/>
          <a:lstStyle/>
          <a:p>
            <a:r>
              <a:rPr lang="en-US" dirty="0"/>
              <a:t>If glaze ice has already formed</a:t>
            </a:r>
          </a:p>
        </p:txBody>
      </p:sp>
      <p:sp>
        <p:nvSpPr>
          <p:cNvPr id="3" name="Content Placeholder 2"/>
          <p:cNvSpPr>
            <a:spLocks noGrp="1"/>
          </p:cNvSpPr>
          <p:nvPr>
            <p:ph idx="1"/>
          </p:nvPr>
        </p:nvSpPr>
        <p:spPr>
          <a:xfrm>
            <a:off x="228600" y="1143000"/>
            <a:ext cx="8458200" cy="2667000"/>
          </a:xfrm>
        </p:spPr>
        <p:txBody>
          <a:bodyPr>
            <a:normAutofit/>
          </a:bodyPr>
          <a:lstStyle/>
          <a:p>
            <a:r>
              <a:rPr lang="en-US" dirty="0">
                <a:latin typeface="Arial" pitchFamily="34" charset="0"/>
                <a:cs typeface="Arial" pitchFamily="34" charset="0"/>
              </a:rPr>
              <a:t>DLA with a cold pavement temperature product.</a:t>
            </a:r>
          </a:p>
          <a:p>
            <a:r>
              <a:rPr lang="en-US" dirty="0">
                <a:latin typeface="Arial" pitchFamily="34" charset="0"/>
                <a:cs typeface="Arial" pitchFamily="34" charset="0"/>
              </a:rPr>
              <a:t>Pre-wet salt, liquid work at cold pavement temperatures.</a:t>
            </a:r>
          </a:p>
          <a:p>
            <a:r>
              <a:rPr lang="en-US" dirty="0">
                <a:latin typeface="Arial" pitchFamily="34" charset="0"/>
                <a:cs typeface="Arial" pitchFamily="34" charset="0"/>
              </a:rPr>
              <a:t>If too cold, do not apply a chemical product.   Sand may be used to give traction.</a:t>
            </a:r>
          </a:p>
        </p:txBody>
      </p:sp>
      <p:pic>
        <p:nvPicPr>
          <p:cNvPr id="9" name="Picture 4" descr="Liquid Deicer 2"/>
          <p:cNvPicPr>
            <a:picLocks noChangeAspect="1" noChangeArrowheads="1"/>
          </p:cNvPicPr>
          <p:nvPr/>
        </p:nvPicPr>
        <p:blipFill>
          <a:blip r:embed="rId3" cstate="print"/>
          <a:srcRect/>
          <a:stretch>
            <a:fillRect/>
          </a:stretch>
        </p:blipFill>
        <p:spPr>
          <a:xfrm>
            <a:off x="2209800" y="3314700"/>
            <a:ext cx="3420506" cy="3124200"/>
          </a:xfrm>
          <a:prstGeom prst="rect">
            <a:avLst/>
          </a:prstGeom>
          <a:noFill/>
          <a:ln>
            <a:solidFill>
              <a:schemeClr val="tx1"/>
            </a:solidFill>
          </a:ln>
        </p:spPr>
      </p:pic>
      <p:sp>
        <p:nvSpPr>
          <p:cNvPr id="11" name="Isosceles Triangle 10"/>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5-Point Star 11"/>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Oval 12"/>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4" name="Picture 13"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10" name="TextBox 9"/>
          <p:cNvSpPr txBox="1"/>
          <p:nvPr/>
        </p:nvSpPr>
        <p:spPr>
          <a:xfrm>
            <a:off x="1219200" y="4495800"/>
            <a:ext cx="5562600" cy="1569660"/>
          </a:xfrm>
          <a:prstGeom prst="rect">
            <a:avLst/>
          </a:prstGeom>
          <a:solidFill>
            <a:srgbClr val="FFFF00"/>
          </a:solidFill>
          <a:ln>
            <a:solidFill>
              <a:schemeClr val="tx1"/>
            </a:solidFill>
          </a:ln>
        </p:spPr>
        <p:txBody>
          <a:bodyPr wrap="square" rtlCol="0">
            <a:spAutoFit/>
          </a:bodyPr>
          <a:lstStyle/>
          <a:p>
            <a:pPr algn="ctr"/>
            <a:r>
              <a:rPr lang="en-US" sz="2400" dirty="0">
                <a:latin typeface="Arial" pitchFamily="34" charset="0"/>
                <a:cs typeface="Arial" pitchFamily="34" charset="0"/>
              </a:rPr>
              <a:t>Note to presenters:  if you have a procedure for preventing black ice, insert it here.  Delete this yellow box before making presentation.</a:t>
            </a:r>
          </a:p>
        </p:txBody>
      </p:sp>
    </p:spTree>
    <p:extLst>
      <p:ext uri="{BB962C8B-B14F-4D97-AF65-F5344CB8AC3E}">
        <p14:creationId xmlns:p14="http://schemas.microsoft.com/office/powerpoint/2010/main" val="35624463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dirty="0"/>
              <a:t>Freezing rain</a:t>
            </a:r>
            <a:endParaRPr lang="en-US" dirty="0">
              <a:solidFill>
                <a:srgbClr val="FF0000"/>
              </a:solidFill>
            </a:endParaRPr>
          </a:p>
        </p:txBody>
      </p:sp>
      <p:sp>
        <p:nvSpPr>
          <p:cNvPr id="3" name="Content Placeholder 2"/>
          <p:cNvSpPr>
            <a:spLocks noGrp="1"/>
          </p:cNvSpPr>
          <p:nvPr>
            <p:ph idx="1"/>
          </p:nvPr>
        </p:nvSpPr>
        <p:spPr>
          <a:xfrm>
            <a:off x="152400" y="1244600"/>
            <a:ext cx="8077200" cy="5080000"/>
          </a:xfrm>
        </p:spPr>
        <p:txBody>
          <a:bodyPr>
            <a:normAutofit/>
          </a:bodyPr>
          <a:lstStyle/>
          <a:p>
            <a:pPr marL="514350" indent="-514350">
              <a:buFont typeface="+mj-lt"/>
              <a:buAutoNum type="arabicPeriod"/>
            </a:pPr>
            <a:r>
              <a:rPr lang="en-US" sz="4000" dirty="0">
                <a:latin typeface="Arial" pitchFamily="34" charset="0"/>
                <a:cs typeface="Arial" pitchFamily="34" charset="0"/>
              </a:rPr>
              <a:t>Conditions and temperatures that lead to freezing rain</a:t>
            </a:r>
          </a:p>
          <a:p>
            <a:pPr marL="514350" indent="-514350">
              <a:buFont typeface="+mj-lt"/>
              <a:buAutoNum type="arabicPeriod"/>
            </a:pPr>
            <a:endParaRPr lang="en-US" sz="4000" dirty="0">
              <a:latin typeface="Arial" pitchFamily="34" charset="0"/>
              <a:cs typeface="Arial" pitchFamily="34" charset="0"/>
            </a:endParaRPr>
          </a:p>
          <a:p>
            <a:pPr marL="514350" indent="-514350">
              <a:buFont typeface="+mj-lt"/>
              <a:buAutoNum type="arabicPeriod"/>
            </a:pPr>
            <a:r>
              <a:rPr lang="en-US" sz="4000" dirty="0">
                <a:latin typeface="Arial" pitchFamily="34" charset="0"/>
                <a:cs typeface="Arial" pitchFamily="34" charset="0"/>
              </a:rPr>
              <a:t>How to mitigate freezing rain</a:t>
            </a:r>
          </a:p>
          <a:p>
            <a:endParaRPr lang="en-US" sz="3600"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7" name="Picture 6"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361463132"/>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685800"/>
            <a:ext cx="6478555" cy="4858916"/>
          </a:xfrm>
          <a:prstGeom prst="rect">
            <a:avLst/>
          </a:prstGeom>
          <a:ln>
            <a:solidFill>
              <a:schemeClr val="tx1"/>
            </a:solidFill>
          </a:ln>
        </p:spPr>
      </p:pic>
      <p:sp>
        <p:nvSpPr>
          <p:cNvPr id="3" name="Content Placeholder 2"/>
          <p:cNvSpPr>
            <a:spLocks noGrp="1"/>
          </p:cNvSpPr>
          <p:nvPr>
            <p:ph idx="1"/>
          </p:nvPr>
        </p:nvSpPr>
        <p:spPr>
          <a:xfrm>
            <a:off x="220824" y="5644885"/>
            <a:ext cx="6934200" cy="914400"/>
          </a:xfrm>
          <a:solidFill>
            <a:srgbClr val="1597B9"/>
          </a:solidFill>
          <a:ln>
            <a:solidFill>
              <a:schemeClr val="tx1"/>
            </a:solidFill>
          </a:ln>
        </p:spPr>
        <p:txBody>
          <a:bodyPr/>
          <a:lstStyle/>
          <a:p>
            <a:pPr marL="0" indent="0">
              <a:buNone/>
            </a:pPr>
            <a:r>
              <a:rPr lang="en-US" dirty="0">
                <a:solidFill>
                  <a:schemeClr val="bg1"/>
                </a:solidFill>
                <a:latin typeface="Arial" pitchFamily="34" charset="0"/>
                <a:cs typeface="Arial" pitchFamily="34" charset="0"/>
              </a:rPr>
              <a:t>Rain that falls when surface temperatures are slightly above or below freezing.</a:t>
            </a:r>
          </a:p>
        </p:txBody>
      </p:sp>
      <p:sp>
        <p:nvSpPr>
          <p:cNvPr id="4" name="WordArt 7"/>
          <p:cNvSpPr>
            <a:spLocks noChangeArrowheads="1" noChangeShapeType="1" noTextEdit="1"/>
          </p:cNvSpPr>
          <p:nvPr/>
        </p:nvSpPr>
        <p:spPr bwMode="auto">
          <a:xfrm>
            <a:off x="457200" y="533400"/>
            <a:ext cx="5410200" cy="990600"/>
          </a:xfrm>
          <a:prstGeom prst="rect">
            <a:avLst/>
          </a:prstGeom>
        </p:spPr>
        <p:txBody>
          <a:bodyPr wrap="none" fromWordArt="1">
            <a:prstTxWarp prst="textCurveUp">
              <a:avLst>
                <a:gd name="adj" fmla="val 0"/>
              </a:avLst>
            </a:prstTxWarp>
          </a:bodyPr>
          <a:lstStyle/>
          <a:p>
            <a:r>
              <a:rPr lang="en-US" sz="3600" kern="10" dirty="0">
                <a:ln w="12700">
                  <a:solidFill>
                    <a:srgbClr val="000000"/>
                  </a:solidFill>
                  <a:round/>
                  <a:headEnd/>
                  <a:tailEnd type="none" w="lg" len="lg"/>
                </a:ln>
                <a:solidFill>
                  <a:schemeClr val="bg1"/>
                </a:solidFill>
                <a:effectLst>
                  <a:outerShdw dist="45791" dir="2021404" algn="ctr" rotWithShape="0">
                    <a:srgbClr val="808080"/>
                  </a:outerShdw>
                </a:effectLst>
                <a:latin typeface="Arial Black"/>
              </a:rPr>
              <a:t>Freezing</a:t>
            </a:r>
            <a:r>
              <a:rPr lang="en-US" sz="3600" kern="10" dirty="0">
                <a:ln w="12700">
                  <a:solidFill>
                    <a:srgbClr val="000000"/>
                  </a:solidFill>
                  <a:round/>
                  <a:headEnd/>
                  <a:tailEnd type="none" w="lg" len="lg"/>
                </a:ln>
                <a:solidFill>
                  <a:schemeClr val="tx1"/>
                </a:solidFill>
                <a:effectLst>
                  <a:outerShdw dist="45791" dir="2021404" algn="ctr" rotWithShape="0">
                    <a:srgbClr val="808080"/>
                  </a:outerShdw>
                </a:effectLst>
                <a:latin typeface="Arial Black"/>
              </a:rPr>
              <a:t> </a:t>
            </a:r>
            <a:r>
              <a:rPr lang="en-US" sz="3600" kern="10" dirty="0">
                <a:ln w="12700">
                  <a:solidFill>
                    <a:srgbClr val="000000"/>
                  </a:solidFill>
                  <a:round/>
                  <a:headEnd/>
                  <a:tailEnd type="none" w="lg" len="lg"/>
                </a:ln>
                <a:solidFill>
                  <a:schemeClr val="bg1"/>
                </a:solidFill>
                <a:effectLst>
                  <a:outerShdw dist="45791" dir="2021404" algn="ctr" rotWithShape="0">
                    <a:srgbClr val="808080"/>
                  </a:outerShdw>
                </a:effectLst>
                <a:latin typeface="Arial Black"/>
              </a:rPr>
              <a:t>rain</a:t>
            </a:r>
          </a:p>
        </p:txBody>
      </p:sp>
      <p:sp>
        <p:nvSpPr>
          <p:cNvPr id="9" name="Isosceles Triangle 8"/>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2" name="Picture 11"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2474380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4000" dirty="0">
                <a:effectLst/>
              </a:rPr>
              <a:t>How does freezing rain form ice?</a:t>
            </a:r>
          </a:p>
          <a:p>
            <a:pPr>
              <a:buNone/>
            </a:pPr>
            <a:endParaRPr lang="en-US" sz="4000" dirty="0">
              <a:effectLst/>
            </a:endParaRPr>
          </a:p>
          <a:p>
            <a:pPr marL="742950" indent="-742950">
              <a:buFont typeface="+mj-lt"/>
              <a:buAutoNum type="arabicPeriod"/>
            </a:pPr>
            <a:r>
              <a:rPr lang="en-US" sz="4000" dirty="0">
                <a:effectLst/>
              </a:rPr>
              <a:t>Anytime rain falls</a:t>
            </a:r>
          </a:p>
          <a:p>
            <a:pPr marL="742950" indent="-742950">
              <a:buFont typeface="+mj-lt"/>
              <a:buAutoNum type="arabicPeriod"/>
            </a:pPr>
            <a:r>
              <a:rPr lang="en-US" sz="4000" dirty="0">
                <a:effectLst/>
              </a:rPr>
              <a:t>Rain falls on cold pavement</a:t>
            </a:r>
          </a:p>
          <a:p>
            <a:pPr marL="742950" indent="-742950">
              <a:buFont typeface="+mj-lt"/>
              <a:buAutoNum type="arabicPeriod"/>
            </a:pPr>
            <a:r>
              <a:rPr lang="en-US" sz="4000" dirty="0">
                <a:effectLst/>
              </a:rPr>
              <a:t>Snow falls and gets compacted on pavement </a:t>
            </a:r>
          </a:p>
          <a:p>
            <a:pPr marL="742950" indent="-742950">
              <a:buFont typeface="+mj-lt"/>
              <a:buAutoNum type="arabicPeriod"/>
            </a:pPr>
            <a:r>
              <a:rPr lang="en-US" sz="4000" dirty="0">
                <a:effectLst/>
              </a:rPr>
              <a:t>Rain falls on warm pavement</a:t>
            </a:r>
            <a:endParaRPr lang="en-US" sz="4000"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4000" dirty="0">
                <a:effectLst/>
              </a:rPr>
              <a:t>How does freezing rain form ice?</a:t>
            </a:r>
          </a:p>
          <a:p>
            <a:pPr>
              <a:buNone/>
            </a:pPr>
            <a:endParaRPr lang="en-US" sz="4000" dirty="0">
              <a:solidFill>
                <a:schemeClr val="accent1">
                  <a:lumMod val="75000"/>
                </a:schemeClr>
              </a:solidFill>
              <a:effectLst/>
            </a:endParaRPr>
          </a:p>
          <a:p>
            <a:pPr marL="742950" indent="-742950">
              <a:buFont typeface="+mj-lt"/>
              <a:buAutoNum type="arabicPeriod"/>
            </a:pPr>
            <a:r>
              <a:rPr lang="en-US" sz="4000" dirty="0">
                <a:solidFill>
                  <a:schemeClr val="accent1">
                    <a:lumMod val="75000"/>
                  </a:schemeClr>
                </a:solidFill>
                <a:effectLst/>
              </a:rPr>
              <a:t>Anytime rain falls</a:t>
            </a:r>
            <a:endParaRPr lang="en-US" sz="4000" dirty="0">
              <a:solidFill>
                <a:srgbClr val="FFFF00"/>
              </a:solidFill>
              <a:effectLst/>
            </a:endParaRPr>
          </a:p>
          <a:p>
            <a:pPr marL="742950" indent="-742950">
              <a:buFont typeface="+mj-lt"/>
              <a:buAutoNum type="arabicPeriod"/>
            </a:pPr>
            <a:r>
              <a:rPr lang="en-US" sz="4000" dirty="0">
                <a:solidFill>
                  <a:srgbClr val="FFFF00"/>
                </a:solidFill>
                <a:effectLst/>
              </a:rPr>
              <a:t>Rain falls on cold pavement</a:t>
            </a:r>
            <a:endParaRPr lang="en-US" sz="4000" dirty="0">
              <a:solidFill>
                <a:schemeClr val="accent1">
                  <a:lumMod val="75000"/>
                </a:schemeClr>
              </a:solidFill>
              <a:effectLst/>
            </a:endParaRPr>
          </a:p>
          <a:p>
            <a:pPr marL="742950" indent="-742950">
              <a:buFont typeface="+mj-lt"/>
              <a:buAutoNum type="arabicPeriod"/>
            </a:pPr>
            <a:r>
              <a:rPr lang="en-US" sz="4000" dirty="0">
                <a:solidFill>
                  <a:schemeClr val="accent1">
                    <a:lumMod val="75000"/>
                  </a:schemeClr>
                </a:solidFill>
                <a:effectLst/>
              </a:rPr>
              <a:t>Snow falls and gets compacted on pavement </a:t>
            </a:r>
          </a:p>
          <a:p>
            <a:pPr marL="742950" indent="-742950">
              <a:buFont typeface="+mj-lt"/>
              <a:buAutoNum type="arabicPeriod"/>
            </a:pPr>
            <a:r>
              <a:rPr lang="en-US" sz="4000" dirty="0">
                <a:solidFill>
                  <a:schemeClr val="accent1">
                    <a:lumMod val="75000"/>
                  </a:schemeClr>
                </a:solidFill>
                <a:effectLst/>
              </a:rPr>
              <a:t>Rain falls on warm pavement</a:t>
            </a:r>
            <a:endParaRPr lang="en-US" sz="4000" dirty="0">
              <a:solidFill>
                <a:schemeClr val="accent1">
                  <a:lumMod val="75000"/>
                </a:schemeClr>
              </a:solidFill>
            </a:endParaRP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7800"/>
            <a:ext cx="8229600" cy="889000"/>
          </a:xfrm>
        </p:spPr>
        <p:txBody>
          <a:bodyPr>
            <a:normAutofit/>
          </a:bodyPr>
          <a:lstStyle/>
          <a:p>
            <a:r>
              <a:rPr lang="en-US" dirty="0"/>
              <a:t>Preventing freezing rain</a:t>
            </a:r>
          </a:p>
        </p:txBody>
      </p:sp>
      <p:sp>
        <p:nvSpPr>
          <p:cNvPr id="3" name="Content Placeholder 2"/>
          <p:cNvSpPr>
            <a:spLocks noGrp="1"/>
          </p:cNvSpPr>
          <p:nvPr>
            <p:ph idx="1"/>
          </p:nvPr>
        </p:nvSpPr>
        <p:spPr>
          <a:xfrm>
            <a:off x="457200" y="1066800"/>
            <a:ext cx="7772400" cy="4525963"/>
          </a:xfrm>
        </p:spPr>
        <p:txBody>
          <a:bodyPr>
            <a:normAutofit/>
          </a:bodyPr>
          <a:lstStyle/>
          <a:p>
            <a:pPr marL="0" indent="0">
              <a:buNone/>
            </a:pPr>
            <a:r>
              <a:rPr lang="en-US" dirty="0">
                <a:latin typeface="Arial" pitchFamily="34" charset="0"/>
                <a:cs typeface="Arial" pitchFamily="34" charset="0"/>
              </a:rPr>
              <a:t>Preventing freezing rain from turning to ice can be difficult since product will dilute quickly. </a:t>
            </a:r>
          </a:p>
          <a:p>
            <a:pPr marL="0" indent="0">
              <a:buNone/>
            </a:pPr>
            <a:endParaRPr lang="en-US" dirty="0">
              <a:latin typeface="Arial" pitchFamily="34" charset="0"/>
              <a:cs typeface="Arial" pitchFamily="34" charset="0"/>
            </a:endParaRPr>
          </a:p>
          <a:p>
            <a:pPr marL="0" indent="0">
              <a:buNone/>
            </a:pPr>
            <a:endParaRPr lang="en-US" dirty="0">
              <a:latin typeface="Arial" pitchFamily="34" charset="0"/>
              <a:cs typeface="Arial" pitchFamily="34" charset="0"/>
            </a:endParaRPr>
          </a:p>
          <a:p>
            <a:pPr marL="0" indent="0">
              <a:buNone/>
            </a:pPr>
            <a:endParaRPr lang="en-US" dirty="0">
              <a:latin typeface="Arial" pitchFamily="34" charset="0"/>
              <a:cs typeface="Arial" pitchFamily="34" charset="0"/>
            </a:endParaRPr>
          </a:p>
          <a:p>
            <a:pPr marL="0" indent="0">
              <a:buNone/>
            </a:pPr>
            <a:endParaRPr lang="en-US" dirty="0">
              <a:latin typeface="Arial" pitchFamily="34" charset="0"/>
              <a:cs typeface="Arial" pitchFamily="34" charset="0"/>
            </a:endParaRPr>
          </a:p>
          <a:p>
            <a:pPr marL="0" indent="0">
              <a:buNone/>
            </a:pPr>
            <a:endParaRPr lang="en-US" dirty="0">
              <a:latin typeface="Arial" pitchFamily="34" charset="0"/>
              <a:cs typeface="Arial" pitchFamily="34" charset="0"/>
            </a:endParaRPr>
          </a:p>
          <a:p>
            <a:pPr marL="0" indent="0">
              <a:buNone/>
            </a:pPr>
            <a:endParaRPr lang="en-US" sz="1800" dirty="0">
              <a:latin typeface="Arial" pitchFamily="34" charset="0"/>
              <a:cs typeface="Arial" pitchFamily="34" charset="0"/>
            </a:endParaRPr>
          </a:p>
          <a:p>
            <a:pPr marL="0" indent="0">
              <a:buNone/>
            </a:pPr>
            <a:r>
              <a:rPr lang="en-US" dirty="0">
                <a:latin typeface="Arial" pitchFamily="34" charset="0"/>
                <a:cs typeface="Arial" pitchFamily="34" charset="0"/>
              </a:rPr>
              <a:t>Abrasives can be used to help give drivers traction.</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38302">
            <a:off x="7806938" y="2917810"/>
            <a:ext cx="385609" cy="56786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38302">
            <a:off x="7959337" y="2155811"/>
            <a:ext cx="385609" cy="567863"/>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38302">
            <a:off x="8340337" y="2689210"/>
            <a:ext cx="385609" cy="567863"/>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38302">
            <a:off x="6663937" y="2079611"/>
            <a:ext cx="385609" cy="567863"/>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38302">
            <a:off x="7121137" y="2155811"/>
            <a:ext cx="385609" cy="567863"/>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38302">
            <a:off x="6587738" y="3756011"/>
            <a:ext cx="385609" cy="567863"/>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38302">
            <a:off x="7730736" y="4137010"/>
            <a:ext cx="385609" cy="567863"/>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38302">
            <a:off x="7197337" y="3070210"/>
            <a:ext cx="385609" cy="567863"/>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38302">
            <a:off x="7578336" y="1851011"/>
            <a:ext cx="385609" cy="567863"/>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38302">
            <a:off x="7197338" y="1546211"/>
            <a:ext cx="385609" cy="567863"/>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38302">
            <a:off x="7425937" y="2460610"/>
            <a:ext cx="385609" cy="567863"/>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38302">
            <a:off x="7883138" y="1241411"/>
            <a:ext cx="385609" cy="567863"/>
          </a:xfrm>
          <a:prstGeom prst="rect">
            <a:avLst/>
          </a:prstGeom>
        </p:spPr>
      </p:pic>
      <p:sp>
        <p:nvSpPr>
          <p:cNvPr id="26" name="Rectangle 25"/>
          <p:cNvSpPr/>
          <p:nvPr/>
        </p:nvSpPr>
        <p:spPr>
          <a:xfrm>
            <a:off x="76199" y="5420359"/>
            <a:ext cx="7093687" cy="762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 name="Rectangle 26"/>
          <p:cNvSpPr/>
          <p:nvPr/>
        </p:nvSpPr>
        <p:spPr>
          <a:xfrm>
            <a:off x="533400" y="5715000"/>
            <a:ext cx="533400" cy="762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676400" y="5715000"/>
            <a:ext cx="533400" cy="762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5562600" y="5715000"/>
            <a:ext cx="533400" cy="762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6636486" y="5715000"/>
            <a:ext cx="533400" cy="762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8305800" y="6172200"/>
            <a:ext cx="533400" cy="762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2971800" y="5715000"/>
            <a:ext cx="533400" cy="762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4267200" y="5715000"/>
            <a:ext cx="533400" cy="762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1079241" y="5943600"/>
            <a:ext cx="1828800" cy="152400"/>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038600" y="5463381"/>
            <a:ext cx="2286000" cy="304800"/>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1"/>
          <p:cNvPicPr>
            <a:picLocks noChangeAspect="1"/>
          </p:cNvPicPr>
          <p:nvPr/>
        </p:nvPicPr>
        <p:blipFill>
          <a:blip r:embed="rId4" cstate="print">
            <a:extLst>
              <a:ext uri="{28A0092B-C50C-407E-A947-70E740481C1C}">
                <a14:useLocalDpi xmlns:a14="http://schemas.microsoft.com/office/drawing/2010/main" val="0"/>
              </a:ext>
            </a:extLst>
          </a:blip>
          <a:srcRect l="26901" t="11011" r="35493" b="22816"/>
          <a:stretch>
            <a:fillRect/>
          </a:stretch>
        </p:blipFill>
        <p:spPr bwMode="auto">
          <a:xfrm>
            <a:off x="3817902" y="2125404"/>
            <a:ext cx="1533445" cy="20240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6600" y="4648200"/>
            <a:ext cx="644267" cy="644267"/>
          </a:xfrm>
          <a:prstGeom prst="rect">
            <a:avLst/>
          </a:prstGeom>
        </p:spPr>
      </p:pic>
      <p:pic>
        <p:nvPicPr>
          <p:cNvPr id="41" name="Picture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7000" y="2895600"/>
            <a:ext cx="644267" cy="644267"/>
          </a:xfrm>
          <a:prstGeom prst="rect">
            <a:avLst/>
          </a:prstGeom>
        </p:spPr>
      </p:pic>
      <p:pic>
        <p:nvPicPr>
          <p:cNvPr id="42"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6600" y="3810000"/>
            <a:ext cx="644267" cy="644267"/>
          </a:xfrm>
          <a:prstGeom prst="rect">
            <a:avLst/>
          </a:prstGeom>
        </p:spPr>
      </p:pic>
      <p:pic>
        <p:nvPicPr>
          <p:cNvPr id="43" name="Pictur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4800" y="3505200"/>
            <a:ext cx="644267" cy="644267"/>
          </a:xfrm>
          <a:prstGeom prst="rect">
            <a:avLst/>
          </a:prstGeom>
        </p:spPr>
      </p:pic>
      <p:sp>
        <p:nvSpPr>
          <p:cNvPr id="38" name="Isosceles Triangle 37"/>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9" name="5-Point Star 3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4" name="Oval 43"/>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45" name="Picture 44" descr="Clear Roads Logo use.jpg"/>
          <p:cNvPicPr>
            <a:picLocks noChangeAspect="1"/>
          </p:cNvPicPr>
          <p:nvPr/>
        </p:nvPicPr>
        <p:blipFill>
          <a:blip r:embed="rId6" cstate="print"/>
          <a:stretch>
            <a:fillRect/>
          </a:stretch>
        </p:blipFill>
        <p:spPr>
          <a:xfrm>
            <a:off x="7243572" y="5943600"/>
            <a:ext cx="1900428" cy="615685"/>
          </a:xfrm>
          <a:prstGeom prst="rect">
            <a:avLst/>
          </a:prstGeom>
        </p:spPr>
      </p:pic>
      <p:sp>
        <p:nvSpPr>
          <p:cNvPr id="46" name="TextBox 45"/>
          <p:cNvSpPr txBox="1"/>
          <p:nvPr/>
        </p:nvSpPr>
        <p:spPr>
          <a:xfrm>
            <a:off x="304800" y="2286000"/>
            <a:ext cx="5562600" cy="1569660"/>
          </a:xfrm>
          <a:prstGeom prst="rect">
            <a:avLst/>
          </a:prstGeom>
          <a:solidFill>
            <a:srgbClr val="FFFF00"/>
          </a:solidFill>
          <a:ln>
            <a:solidFill>
              <a:schemeClr val="tx1"/>
            </a:solidFill>
          </a:ln>
        </p:spPr>
        <p:txBody>
          <a:bodyPr wrap="square" rtlCol="0">
            <a:spAutoFit/>
          </a:bodyPr>
          <a:lstStyle/>
          <a:p>
            <a:pPr algn="ctr"/>
            <a:r>
              <a:rPr lang="en-US" sz="2400" dirty="0">
                <a:latin typeface="Arial" pitchFamily="34" charset="0"/>
                <a:cs typeface="Arial" pitchFamily="34" charset="0"/>
              </a:rPr>
              <a:t>Note to presenters:  if you have a procedure for preventing black ice, insert it here.  Delete this yellow box before making presentation.</a:t>
            </a:r>
          </a:p>
        </p:txBody>
      </p:sp>
    </p:spTree>
    <p:extLst>
      <p:ext uri="{BB962C8B-B14F-4D97-AF65-F5344CB8AC3E}">
        <p14:creationId xmlns:p14="http://schemas.microsoft.com/office/powerpoint/2010/main" val="29244408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DSCN0014"/>
          <p:cNvPicPr>
            <a:picLocks noChangeAspect="1" noChangeArrowheads="1"/>
          </p:cNvPicPr>
          <p:nvPr/>
        </p:nvPicPr>
        <p:blipFill>
          <a:blip r:embed="rId3" cstate="print"/>
          <a:srcRect/>
          <a:stretch>
            <a:fillRect/>
          </a:stretch>
        </p:blipFill>
        <p:spPr bwMode="auto">
          <a:xfrm>
            <a:off x="61208" y="1042533"/>
            <a:ext cx="7010400" cy="5257800"/>
          </a:xfrm>
          <a:prstGeom prst="rect">
            <a:avLst/>
          </a:prstGeom>
          <a:noFill/>
          <a:ln>
            <a:solidFill>
              <a:schemeClr val="tx1"/>
            </a:solidFill>
          </a:ln>
        </p:spPr>
      </p:pic>
      <p:sp>
        <p:nvSpPr>
          <p:cNvPr id="10" name="Text Box 9"/>
          <p:cNvSpPr txBox="1">
            <a:spLocks noChangeArrowheads="1"/>
          </p:cNvSpPr>
          <p:nvPr/>
        </p:nvSpPr>
        <p:spPr bwMode="auto">
          <a:xfrm>
            <a:off x="4449763" y="6446838"/>
            <a:ext cx="3425553" cy="646331"/>
          </a:xfrm>
          <a:prstGeom prst="rect">
            <a:avLst/>
          </a:prstGeom>
          <a:noFill/>
          <a:ln w="9525">
            <a:noFill/>
            <a:miter lim="800000"/>
            <a:headEnd/>
            <a:tailEnd/>
          </a:ln>
          <a:effectLst/>
        </p:spPr>
        <p:txBody>
          <a:bodyPr wrap="none">
            <a:spAutoFit/>
          </a:bodyPr>
          <a:lstStyle/>
          <a:p>
            <a:r>
              <a:rPr lang="en-US" i="1" dirty="0">
                <a:solidFill>
                  <a:schemeClr val="tx1"/>
                </a:solidFill>
                <a:effectLst>
                  <a:outerShdw blurRad="38100" dist="38100" dir="2700000" algn="tl">
                    <a:srgbClr val="000000"/>
                  </a:outerShdw>
                </a:effectLst>
              </a:rPr>
              <a:t>© Copyright 2003 Ronald D. </a:t>
            </a:r>
            <a:r>
              <a:rPr lang="en-US" i="1" dirty="0" err="1">
                <a:solidFill>
                  <a:schemeClr val="tx1"/>
                </a:solidFill>
                <a:effectLst>
                  <a:outerShdw blurRad="38100" dist="38100" dir="2700000" algn="tl">
                    <a:srgbClr val="000000"/>
                  </a:outerShdw>
                </a:effectLst>
              </a:rPr>
              <a:t>Tabler</a:t>
            </a:r>
            <a:endParaRPr lang="en-US" i="1" dirty="0">
              <a:solidFill>
                <a:schemeClr val="tx1"/>
              </a:solidFill>
              <a:effectLst>
                <a:outerShdw blurRad="38100" dist="38100" dir="2700000" algn="tl">
                  <a:srgbClr val="000000"/>
                </a:outerShdw>
              </a:effectLst>
            </a:endParaRPr>
          </a:p>
          <a:p>
            <a:endParaRPr lang="en-US" dirty="0"/>
          </a:p>
        </p:txBody>
      </p:sp>
      <p:sp>
        <p:nvSpPr>
          <p:cNvPr id="2" name="Title 1"/>
          <p:cNvSpPr>
            <a:spLocks noGrp="1"/>
          </p:cNvSpPr>
          <p:nvPr>
            <p:ph type="title"/>
          </p:nvPr>
        </p:nvSpPr>
        <p:spPr>
          <a:xfrm>
            <a:off x="457200" y="177800"/>
            <a:ext cx="8229600" cy="889000"/>
          </a:xfrm>
        </p:spPr>
        <p:txBody>
          <a:bodyPr/>
          <a:lstStyle/>
          <a:p>
            <a:r>
              <a:rPr lang="en-US" dirty="0">
                <a:solidFill>
                  <a:schemeClr val="bg1"/>
                </a:solidFill>
              </a:rPr>
              <a:t>Mitigating </a:t>
            </a:r>
            <a:r>
              <a:rPr lang="en-US" dirty="0"/>
              <a:t>f</a:t>
            </a:r>
            <a:r>
              <a:rPr lang="en-US" dirty="0">
                <a:solidFill>
                  <a:schemeClr val="bg1"/>
                </a:solidFill>
              </a:rPr>
              <a:t>reezing rain</a:t>
            </a:r>
          </a:p>
        </p:txBody>
      </p:sp>
      <p:sp>
        <p:nvSpPr>
          <p:cNvPr id="3" name="Content Placeholder 2"/>
          <p:cNvSpPr>
            <a:spLocks noGrp="1"/>
          </p:cNvSpPr>
          <p:nvPr>
            <p:ph idx="1"/>
          </p:nvPr>
        </p:nvSpPr>
        <p:spPr>
          <a:xfrm>
            <a:off x="42547" y="1014541"/>
            <a:ext cx="7391400" cy="5181600"/>
          </a:xfrm>
        </p:spPr>
        <p:txBody>
          <a:bodyPr>
            <a:normAutofit/>
          </a:bodyPr>
          <a:lstStyle/>
          <a:p>
            <a:pPr marL="0" indent="0">
              <a:buNone/>
            </a:pPr>
            <a:r>
              <a:rPr lang="en-US" b="1" dirty="0">
                <a:solidFill>
                  <a:schemeClr val="bg1"/>
                </a:solidFill>
                <a:latin typeface="Arial" pitchFamily="34" charset="0"/>
                <a:cs typeface="Arial" pitchFamily="34" charset="0"/>
              </a:rPr>
              <a:t>Rain can cause a variety of problems, solutions range based on the conditions created</a:t>
            </a:r>
          </a:p>
          <a:p>
            <a:pPr marL="0" indent="0">
              <a:buNone/>
            </a:pPr>
            <a:endParaRPr lang="en-US" dirty="0">
              <a:latin typeface="Arial" pitchFamily="34" charset="0"/>
              <a:cs typeface="Arial" pitchFamily="34" charset="0"/>
            </a:endParaRPr>
          </a:p>
          <a:p>
            <a:pPr marL="0" indent="0">
              <a:buNone/>
            </a:pPr>
            <a:endParaRPr lang="en-US" dirty="0">
              <a:solidFill>
                <a:schemeClr val="bg1"/>
              </a:solidFill>
              <a:latin typeface="Arial" pitchFamily="34" charset="0"/>
              <a:cs typeface="Arial" pitchFamily="34" charset="0"/>
            </a:endParaRPr>
          </a:p>
          <a:p>
            <a:pPr marL="0" indent="0">
              <a:buNone/>
            </a:pPr>
            <a:endParaRPr lang="en-US" dirty="0">
              <a:solidFill>
                <a:schemeClr val="bg1"/>
              </a:solidFill>
              <a:latin typeface="Arial" pitchFamily="34" charset="0"/>
              <a:cs typeface="Arial" pitchFamily="34" charset="0"/>
            </a:endParaRPr>
          </a:p>
          <a:p>
            <a:pPr marL="0" indent="0">
              <a:buNone/>
            </a:pPr>
            <a:endParaRPr lang="en-US" dirty="0">
              <a:solidFill>
                <a:schemeClr val="bg1"/>
              </a:solidFill>
              <a:latin typeface="Arial" pitchFamily="34" charset="0"/>
              <a:cs typeface="Arial" pitchFamily="34" charset="0"/>
            </a:endParaRPr>
          </a:p>
          <a:p>
            <a:pPr marL="0" indent="0">
              <a:buNone/>
            </a:pPr>
            <a:endParaRPr lang="en-US" dirty="0">
              <a:solidFill>
                <a:schemeClr val="bg1"/>
              </a:solidFill>
              <a:latin typeface="Arial" pitchFamily="34" charset="0"/>
              <a:cs typeface="Arial" pitchFamily="34" charset="0"/>
            </a:endParaRPr>
          </a:p>
          <a:p>
            <a:r>
              <a:rPr lang="en-US" b="1" dirty="0">
                <a:solidFill>
                  <a:schemeClr val="bg1"/>
                </a:solidFill>
                <a:latin typeface="Arial" pitchFamily="34" charset="0"/>
                <a:cs typeface="Arial" pitchFamily="34" charset="0"/>
              </a:rPr>
              <a:t>If ice is formed, try pre-wet salt.</a:t>
            </a:r>
          </a:p>
          <a:p>
            <a:r>
              <a:rPr lang="en-US" b="1" dirty="0">
                <a:solidFill>
                  <a:schemeClr val="bg1"/>
                </a:solidFill>
                <a:latin typeface="Arial" pitchFamily="34" charset="0"/>
                <a:cs typeface="Arial" pitchFamily="34" charset="0"/>
              </a:rPr>
              <a:t>If slushy, try dry salt.</a:t>
            </a:r>
          </a:p>
          <a:p>
            <a:r>
              <a:rPr lang="en-US" b="1" dirty="0">
                <a:solidFill>
                  <a:schemeClr val="bg1"/>
                </a:solidFill>
                <a:latin typeface="Arial" pitchFamily="34" charset="0"/>
                <a:cs typeface="Arial" pitchFamily="34" charset="0"/>
              </a:rPr>
              <a:t>Pre-wet abrasives can be used to get     a sandpaper effect.</a:t>
            </a:r>
          </a:p>
        </p:txBody>
      </p:sp>
      <p:sp>
        <p:nvSpPr>
          <p:cNvPr id="11" name="Isosceles Triangle 10"/>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5-Point Star 11"/>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Oval 12"/>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4" name="Picture 13"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15" name="TextBox 14"/>
          <p:cNvSpPr txBox="1"/>
          <p:nvPr/>
        </p:nvSpPr>
        <p:spPr>
          <a:xfrm>
            <a:off x="1752600" y="2743200"/>
            <a:ext cx="5562600" cy="1569660"/>
          </a:xfrm>
          <a:prstGeom prst="rect">
            <a:avLst/>
          </a:prstGeom>
          <a:solidFill>
            <a:srgbClr val="FFFF00"/>
          </a:solidFill>
          <a:ln>
            <a:solidFill>
              <a:schemeClr val="tx1"/>
            </a:solidFill>
          </a:ln>
        </p:spPr>
        <p:txBody>
          <a:bodyPr wrap="square" rtlCol="0">
            <a:spAutoFit/>
          </a:bodyPr>
          <a:lstStyle/>
          <a:p>
            <a:pPr algn="ctr"/>
            <a:r>
              <a:rPr lang="en-US" sz="2400" dirty="0">
                <a:latin typeface="Arial" pitchFamily="34" charset="0"/>
                <a:cs typeface="Arial" pitchFamily="34" charset="0"/>
              </a:rPr>
              <a:t>Note to presenters:  if you have a procedure for preventing black ice, insert it here.  Delete this yellow box before making presentation.</a:t>
            </a:r>
          </a:p>
        </p:txBody>
      </p:sp>
    </p:spTree>
    <p:extLst>
      <p:ext uri="{BB962C8B-B14F-4D97-AF65-F5344CB8AC3E}">
        <p14:creationId xmlns:p14="http://schemas.microsoft.com/office/powerpoint/2010/main" val="18387268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endParaRPr lang="en-US" sz="4000" dirty="0"/>
          </a:p>
          <a:p>
            <a:pPr>
              <a:buNone/>
            </a:pPr>
            <a:r>
              <a:rPr lang="en-US" sz="4000" dirty="0"/>
              <a:t>What is the easiest way to melt ice formed by freezing rain?</a:t>
            </a:r>
          </a:p>
          <a:p>
            <a:pPr marL="742950" indent="-742950">
              <a:buFont typeface="+mj-lt"/>
              <a:buAutoNum type="arabicPeriod"/>
            </a:pPr>
            <a:endParaRPr lang="en-US" sz="4000" dirty="0"/>
          </a:p>
          <a:p>
            <a:pPr marL="742950" indent="-742950">
              <a:buFont typeface="+mj-lt"/>
              <a:buAutoNum type="arabicPeriod"/>
            </a:pPr>
            <a:r>
              <a:rPr lang="en-US" sz="4000" dirty="0"/>
              <a:t>Pre-wet salt </a:t>
            </a:r>
          </a:p>
          <a:p>
            <a:pPr marL="742950" indent="-742950">
              <a:buFont typeface="+mj-lt"/>
              <a:buAutoNum type="arabicPeriod"/>
            </a:pPr>
            <a:r>
              <a:rPr lang="en-US" sz="4000" dirty="0"/>
              <a:t>Abrasives </a:t>
            </a:r>
          </a:p>
          <a:p>
            <a:pPr marL="742950" indent="-742950">
              <a:buFont typeface="+mj-lt"/>
              <a:buAutoNum type="arabicPeriod"/>
            </a:pPr>
            <a:r>
              <a:rPr lang="en-US" sz="4000" dirty="0"/>
              <a:t>Dry salt </a:t>
            </a:r>
          </a:p>
          <a:p>
            <a:pPr marL="742950" indent="-742950">
              <a:buFont typeface="+mj-lt"/>
              <a:buAutoNum type="arabicPeriod"/>
            </a:pPr>
            <a:r>
              <a:rPr lang="en-US" sz="4000" dirty="0"/>
              <a:t>Wait for summer</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193800"/>
            <a:ext cx="8991600" cy="5080000"/>
          </a:xfrm>
        </p:spPr>
        <p:txBody>
          <a:bodyPr>
            <a:normAutofit/>
          </a:bodyPr>
          <a:lstStyle/>
          <a:p>
            <a:pPr marL="0" indent="0">
              <a:buNone/>
            </a:pPr>
            <a:r>
              <a:rPr lang="en-US" sz="3200" dirty="0">
                <a:effectLst/>
              </a:rPr>
              <a:t>You do a great job of taking care of our roads!</a:t>
            </a:r>
          </a:p>
        </p:txBody>
      </p:sp>
      <p:pic>
        <p:nvPicPr>
          <p:cNvPr id="3074" name="Picture 2" descr="C:\Connie\customers\2015\U of MN center for transportatin research\Modules\material use, prewetting, brine production and use, deicing, anti-icing\Walworth county prewetting syste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828800"/>
            <a:ext cx="531363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828192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endParaRPr lang="en-US" sz="4000" dirty="0"/>
          </a:p>
          <a:p>
            <a:pPr>
              <a:buNone/>
            </a:pPr>
            <a:r>
              <a:rPr lang="en-US" sz="4000" dirty="0"/>
              <a:t>What is the easiest way to melt ice formed by freezing rain?</a:t>
            </a:r>
          </a:p>
          <a:p>
            <a:pPr marL="742950" indent="-742950">
              <a:buFont typeface="+mj-lt"/>
              <a:buAutoNum type="arabicPeriod"/>
            </a:pPr>
            <a:endParaRPr lang="en-US" sz="4000" dirty="0">
              <a:solidFill>
                <a:srgbClr val="FFFF00"/>
              </a:solidFill>
            </a:endParaRPr>
          </a:p>
          <a:p>
            <a:pPr marL="742950" indent="-742950">
              <a:buFont typeface="+mj-lt"/>
              <a:buAutoNum type="arabicPeriod"/>
            </a:pPr>
            <a:r>
              <a:rPr lang="en-US" sz="4000" dirty="0">
                <a:solidFill>
                  <a:srgbClr val="FFFF00"/>
                </a:solidFill>
              </a:rPr>
              <a:t>Pre-wet salt </a:t>
            </a:r>
          </a:p>
          <a:p>
            <a:pPr marL="742950" indent="-742950">
              <a:buFont typeface="+mj-lt"/>
              <a:buAutoNum type="arabicPeriod"/>
            </a:pPr>
            <a:r>
              <a:rPr lang="en-US" sz="4000" dirty="0">
                <a:solidFill>
                  <a:schemeClr val="accent1">
                    <a:lumMod val="75000"/>
                  </a:schemeClr>
                </a:solidFill>
              </a:rPr>
              <a:t>Abrasives </a:t>
            </a:r>
          </a:p>
          <a:p>
            <a:pPr marL="742950" indent="-742950">
              <a:buFont typeface="+mj-lt"/>
              <a:buAutoNum type="arabicPeriod"/>
            </a:pPr>
            <a:r>
              <a:rPr lang="en-US" sz="4000" dirty="0">
                <a:solidFill>
                  <a:schemeClr val="accent1">
                    <a:lumMod val="75000"/>
                  </a:schemeClr>
                </a:solidFill>
              </a:rPr>
              <a:t>Dry salt </a:t>
            </a:r>
          </a:p>
          <a:p>
            <a:pPr marL="742950" indent="-742950">
              <a:buFont typeface="+mj-lt"/>
              <a:buAutoNum type="arabicPeriod"/>
            </a:pPr>
            <a:r>
              <a:rPr lang="en-US" sz="4000" dirty="0">
                <a:solidFill>
                  <a:schemeClr val="accent1">
                    <a:lumMod val="75000"/>
                  </a:schemeClr>
                </a:solidFill>
              </a:rPr>
              <a:t>Wait for summer</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a:normAutofit/>
          </a:bodyPr>
          <a:lstStyle/>
          <a:p>
            <a:r>
              <a:rPr lang="en-US" dirty="0"/>
              <a:t>Traffic Compaction</a:t>
            </a:r>
            <a:endParaRPr lang="en-US" dirty="0">
              <a:solidFill>
                <a:srgbClr val="FF0000"/>
              </a:solidFill>
            </a:endParaRPr>
          </a:p>
        </p:txBody>
      </p:sp>
      <p:sp>
        <p:nvSpPr>
          <p:cNvPr id="3" name="Content Placeholder 2"/>
          <p:cNvSpPr>
            <a:spLocks noGrp="1"/>
          </p:cNvSpPr>
          <p:nvPr>
            <p:ph idx="1"/>
          </p:nvPr>
        </p:nvSpPr>
        <p:spPr>
          <a:xfrm>
            <a:off x="457200" y="1397000"/>
            <a:ext cx="7696200" cy="5080000"/>
          </a:xfrm>
        </p:spPr>
        <p:txBody>
          <a:bodyPr/>
          <a:lstStyle/>
          <a:p>
            <a:pPr marL="514350" indent="-514350">
              <a:buFont typeface="+mj-lt"/>
              <a:buAutoNum type="arabicPeriod"/>
            </a:pPr>
            <a:r>
              <a:rPr lang="en-US" sz="3200" dirty="0">
                <a:latin typeface="Arial" pitchFamily="34" charset="0"/>
                <a:cs typeface="Arial" pitchFamily="34" charset="0"/>
              </a:rPr>
              <a:t>Conditions and temps that lead to traffic compaction</a:t>
            </a:r>
          </a:p>
          <a:p>
            <a:pPr marL="514350" indent="-514350">
              <a:buFont typeface="+mj-lt"/>
              <a:buAutoNum type="arabicPeriod"/>
            </a:pPr>
            <a:endParaRPr lang="en-US" sz="3200" dirty="0">
              <a:latin typeface="Arial" pitchFamily="34" charset="0"/>
              <a:cs typeface="Arial" pitchFamily="34" charset="0"/>
            </a:endParaRPr>
          </a:p>
          <a:p>
            <a:pPr marL="514350" indent="-514350">
              <a:buFont typeface="+mj-lt"/>
              <a:buAutoNum type="arabicPeriod"/>
            </a:pPr>
            <a:r>
              <a:rPr lang="en-US" sz="3200" dirty="0">
                <a:latin typeface="Arial" pitchFamily="34" charset="0"/>
                <a:cs typeface="Arial" pitchFamily="34" charset="0"/>
              </a:rPr>
              <a:t>How to mitigate traffic compaction</a:t>
            </a:r>
          </a:p>
          <a:p>
            <a:endParaRPr lang="en-US"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7" name="Picture 6"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169163762"/>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Line 2"/>
          <p:cNvSpPr>
            <a:spLocks noChangeShapeType="1"/>
          </p:cNvSpPr>
          <p:nvPr/>
        </p:nvSpPr>
        <p:spPr bwMode="auto">
          <a:xfrm flipV="1">
            <a:off x="3929063" y="828675"/>
            <a:ext cx="0" cy="4262438"/>
          </a:xfrm>
          <a:prstGeom prst="line">
            <a:avLst/>
          </a:prstGeom>
          <a:noFill/>
          <a:ln w="9525">
            <a:noFill/>
            <a:round/>
            <a:headEnd/>
            <a:tailEnd/>
          </a:ln>
          <a:effectLst/>
        </p:spPr>
        <p:txBody>
          <a:bodyPr wrap="none">
            <a:spAutoFit/>
          </a:bodyPr>
          <a:lstStyle/>
          <a:p>
            <a:endParaRPr lang="en-US"/>
          </a:p>
        </p:txBody>
      </p:sp>
      <p:sp>
        <p:nvSpPr>
          <p:cNvPr id="898051" name="Line 3"/>
          <p:cNvSpPr>
            <a:spLocks noChangeShapeType="1"/>
          </p:cNvSpPr>
          <p:nvPr/>
        </p:nvSpPr>
        <p:spPr bwMode="auto">
          <a:xfrm flipV="1">
            <a:off x="5300663" y="839788"/>
            <a:ext cx="25400" cy="4238625"/>
          </a:xfrm>
          <a:prstGeom prst="line">
            <a:avLst/>
          </a:prstGeom>
          <a:noFill/>
          <a:ln w="9525">
            <a:noFill/>
            <a:round/>
            <a:headEnd/>
            <a:tailEnd/>
          </a:ln>
          <a:effectLst/>
        </p:spPr>
        <p:txBody>
          <a:bodyPr wrap="none">
            <a:spAutoFit/>
          </a:bodyPr>
          <a:lstStyle/>
          <a:p>
            <a:endParaRPr lang="en-US"/>
          </a:p>
        </p:txBody>
      </p:sp>
      <p:sp>
        <p:nvSpPr>
          <p:cNvPr id="898052" name="Line 4"/>
          <p:cNvSpPr>
            <a:spLocks noChangeShapeType="1"/>
          </p:cNvSpPr>
          <p:nvPr/>
        </p:nvSpPr>
        <p:spPr bwMode="auto">
          <a:xfrm flipV="1">
            <a:off x="6697663" y="839788"/>
            <a:ext cx="0" cy="4238625"/>
          </a:xfrm>
          <a:prstGeom prst="line">
            <a:avLst/>
          </a:prstGeom>
          <a:noFill/>
          <a:ln w="9525">
            <a:noFill/>
            <a:round/>
            <a:headEnd/>
            <a:tailEnd/>
          </a:ln>
          <a:effectLst/>
        </p:spPr>
        <p:txBody>
          <a:bodyPr wrap="none">
            <a:spAutoFit/>
          </a:bodyPr>
          <a:lstStyle/>
          <a:p>
            <a:endParaRPr lang="en-US"/>
          </a:p>
        </p:txBody>
      </p:sp>
      <p:sp>
        <p:nvSpPr>
          <p:cNvPr id="898053" name="Line 5"/>
          <p:cNvSpPr>
            <a:spLocks noChangeShapeType="1"/>
          </p:cNvSpPr>
          <p:nvPr/>
        </p:nvSpPr>
        <p:spPr bwMode="auto">
          <a:xfrm>
            <a:off x="4275138" y="839788"/>
            <a:ext cx="12700" cy="4251325"/>
          </a:xfrm>
          <a:prstGeom prst="line">
            <a:avLst/>
          </a:prstGeom>
          <a:noFill/>
          <a:ln w="9525">
            <a:noFill/>
            <a:round/>
            <a:headEnd/>
            <a:tailEnd/>
          </a:ln>
          <a:effectLst/>
        </p:spPr>
        <p:txBody>
          <a:bodyPr>
            <a:spAutoFit/>
          </a:bodyPr>
          <a:lstStyle/>
          <a:p>
            <a:endParaRPr lang="en-US"/>
          </a:p>
        </p:txBody>
      </p:sp>
      <p:pic>
        <p:nvPicPr>
          <p:cNvPr id="898054" name="Picture 6" descr="DSCN0005"/>
          <p:cNvPicPr>
            <a:picLocks noChangeAspect="1" noChangeArrowheads="1"/>
          </p:cNvPicPr>
          <p:nvPr/>
        </p:nvPicPr>
        <p:blipFill>
          <a:blip r:embed="rId3" cstate="print"/>
          <a:srcRect/>
          <a:stretch>
            <a:fillRect/>
          </a:stretch>
        </p:blipFill>
        <p:spPr bwMode="auto">
          <a:xfrm>
            <a:off x="228600" y="1297025"/>
            <a:ext cx="6761490" cy="5071118"/>
          </a:xfrm>
          <a:prstGeom prst="rect">
            <a:avLst/>
          </a:prstGeom>
          <a:noFill/>
          <a:ln>
            <a:solidFill>
              <a:schemeClr val="tx1"/>
            </a:solidFill>
          </a:ln>
        </p:spPr>
      </p:pic>
      <p:sp>
        <p:nvSpPr>
          <p:cNvPr id="898055" name="WordArt 7"/>
          <p:cNvSpPr>
            <a:spLocks noChangeArrowheads="1" noChangeShapeType="1" noTextEdit="1"/>
          </p:cNvSpPr>
          <p:nvPr/>
        </p:nvSpPr>
        <p:spPr bwMode="auto">
          <a:xfrm>
            <a:off x="990600" y="5334000"/>
            <a:ext cx="5410200" cy="990600"/>
          </a:xfrm>
          <a:prstGeom prst="rect">
            <a:avLst/>
          </a:prstGeom>
        </p:spPr>
        <p:txBody>
          <a:bodyPr wrap="none" fromWordArt="1">
            <a:prstTxWarp prst="textCurveUp">
              <a:avLst>
                <a:gd name="adj" fmla="val 0"/>
              </a:avLst>
            </a:prstTxWarp>
          </a:bodyPr>
          <a:lstStyle/>
          <a:p>
            <a:r>
              <a:rPr lang="en-US" sz="3600" kern="10" dirty="0">
                <a:ln w="12700">
                  <a:solidFill>
                    <a:srgbClr val="000000"/>
                  </a:solidFill>
                  <a:round/>
                  <a:headEnd/>
                  <a:tailEnd type="none" w="lg" len="lg"/>
                </a:ln>
                <a:solidFill>
                  <a:srgbClr val="0070C0"/>
                </a:solidFill>
                <a:effectLst>
                  <a:outerShdw dist="45791" dir="2021404" algn="ctr" rotWithShape="0">
                    <a:srgbClr val="808080"/>
                  </a:outerShdw>
                </a:effectLst>
                <a:latin typeface="Arial Black"/>
              </a:rPr>
              <a:t>Traffic compaction</a:t>
            </a:r>
          </a:p>
        </p:txBody>
      </p:sp>
      <p:sp>
        <p:nvSpPr>
          <p:cNvPr id="898056" name="Text Box 8"/>
          <p:cNvSpPr txBox="1">
            <a:spLocks noChangeArrowheads="1"/>
          </p:cNvSpPr>
          <p:nvPr/>
        </p:nvSpPr>
        <p:spPr bwMode="auto">
          <a:xfrm>
            <a:off x="4449763" y="6446838"/>
            <a:ext cx="4694237" cy="822325"/>
          </a:xfrm>
          <a:prstGeom prst="rect">
            <a:avLst/>
          </a:prstGeom>
          <a:noFill/>
          <a:ln w="9525">
            <a:noFill/>
            <a:miter lim="800000"/>
            <a:headEnd/>
            <a:tailEnd/>
          </a:ln>
          <a:effectLst/>
        </p:spPr>
        <p:txBody>
          <a:bodyPr wrap="none">
            <a:spAutoFit/>
          </a:bodyPr>
          <a:lstStyle/>
          <a:p>
            <a:r>
              <a:rPr lang="en-US" i="1">
                <a:solidFill>
                  <a:schemeClr val="tx1"/>
                </a:solidFill>
                <a:effectLst>
                  <a:outerShdw blurRad="38100" dist="38100" dir="2700000" algn="tl">
                    <a:srgbClr val="000000"/>
                  </a:outerShdw>
                </a:effectLst>
              </a:rPr>
              <a:t>© Copyright 2003 Ronald D. Tabler</a:t>
            </a:r>
          </a:p>
          <a:p>
            <a:endParaRPr lang="en-US"/>
          </a:p>
        </p:txBody>
      </p:sp>
      <p:sp>
        <p:nvSpPr>
          <p:cNvPr id="12" name="Isosceles Triangle 11"/>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5-Point Star 12"/>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Oval 13"/>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5" name="Picture 14"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89377607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srcRect l="3376" r="3738"/>
          <a:stretch/>
        </p:blipFill>
        <p:spPr>
          <a:xfrm>
            <a:off x="1713274" y="2580703"/>
            <a:ext cx="5149298" cy="3697633"/>
          </a:xfrm>
          <a:prstGeom prst="rect">
            <a:avLst/>
          </a:prstGeom>
          <a:ln>
            <a:solidFill>
              <a:schemeClr val="tx1"/>
            </a:solidFill>
          </a:ln>
        </p:spPr>
      </p:pic>
      <p:sp>
        <p:nvSpPr>
          <p:cNvPr id="901122" name="Line 2"/>
          <p:cNvSpPr>
            <a:spLocks noChangeShapeType="1"/>
          </p:cNvSpPr>
          <p:nvPr/>
        </p:nvSpPr>
        <p:spPr bwMode="auto">
          <a:xfrm flipV="1">
            <a:off x="3950319" y="762000"/>
            <a:ext cx="0" cy="4262438"/>
          </a:xfrm>
          <a:prstGeom prst="line">
            <a:avLst/>
          </a:prstGeom>
          <a:noFill/>
          <a:ln w="9525">
            <a:noFill/>
            <a:round/>
            <a:headEnd/>
            <a:tailEnd/>
          </a:ln>
          <a:effectLst/>
        </p:spPr>
        <p:txBody>
          <a:bodyPr wrap="none">
            <a:spAutoFit/>
          </a:bodyPr>
          <a:lstStyle/>
          <a:p>
            <a:endParaRPr lang="en-US"/>
          </a:p>
        </p:txBody>
      </p:sp>
      <p:sp>
        <p:nvSpPr>
          <p:cNvPr id="901123" name="Line 3"/>
          <p:cNvSpPr>
            <a:spLocks noChangeShapeType="1"/>
          </p:cNvSpPr>
          <p:nvPr/>
        </p:nvSpPr>
        <p:spPr bwMode="auto">
          <a:xfrm flipV="1">
            <a:off x="5300663" y="839788"/>
            <a:ext cx="25400" cy="4238625"/>
          </a:xfrm>
          <a:prstGeom prst="line">
            <a:avLst/>
          </a:prstGeom>
          <a:noFill/>
          <a:ln w="9525">
            <a:noFill/>
            <a:round/>
            <a:headEnd/>
            <a:tailEnd/>
          </a:ln>
          <a:effectLst/>
        </p:spPr>
        <p:txBody>
          <a:bodyPr wrap="none">
            <a:spAutoFit/>
          </a:bodyPr>
          <a:lstStyle/>
          <a:p>
            <a:endParaRPr lang="en-US"/>
          </a:p>
        </p:txBody>
      </p:sp>
      <p:sp>
        <p:nvSpPr>
          <p:cNvPr id="901124" name="Line 4"/>
          <p:cNvSpPr>
            <a:spLocks noChangeShapeType="1"/>
          </p:cNvSpPr>
          <p:nvPr/>
        </p:nvSpPr>
        <p:spPr bwMode="auto">
          <a:xfrm flipV="1">
            <a:off x="6697663" y="839788"/>
            <a:ext cx="0" cy="4238625"/>
          </a:xfrm>
          <a:prstGeom prst="line">
            <a:avLst/>
          </a:prstGeom>
          <a:noFill/>
          <a:ln w="9525">
            <a:noFill/>
            <a:round/>
            <a:headEnd/>
            <a:tailEnd/>
          </a:ln>
          <a:effectLst/>
        </p:spPr>
        <p:txBody>
          <a:bodyPr wrap="none">
            <a:spAutoFit/>
          </a:bodyPr>
          <a:lstStyle/>
          <a:p>
            <a:endParaRPr lang="en-US"/>
          </a:p>
        </p:txBody>
      </p:sp>
      <p:sp>
        <p:nvSpPr>
          <p:cNvPr id="901125" name="Line 5"/>
          <p:cNvSpPr>
            <a:spLocks noChangeShapeType="1"/>
          </p:cNvSpPr>
          <p:nvPr/>
        </p:nvSpPr>
        <p:spPr bwMode="auto">
          <a:xfrm>
            <a:off x="4381812" y="2198139"/>
            <a:ext cx="12700" cy="4251325"/>
          </a:xfrm>
          <a:prstGeom prst="line">
            <a:avLst/>
          </a:prstGeom>
          <a:noFill/>
          <a:ln w="9525">
            <a:noFill/>
            <a:round/>
            <a:headEnd/>
            <a:tailEnd/>
          </a:ln>
          <a:effectLst/>
        </p:spPr>
        <p:txBody>
          <a:bodyPr>
            <a:spAutoFit/>
          </a:bodyPr>
          <a:lstStyle/>
          <a:p>
            <a:endParaRPr lang="en-US"/>
          </a:p>
        </p:txBody>
      </p:sp>
      <p:sp>
        <p:nvSpPr>
          <p:cNvPr id="2" name="TextBox 1"/>
          <p:cNvSpPr txBox="1"/>
          <p:nvPr/>
        </p:nvSpPr>
        <p:spPr>
          <a:xfrm>
            <a:off x="355912" y="1219200"/>
            <a:ext cx="8077200" cy="1200329"/>
          </a:xfrm>
          <a:prstGeom prst="rect">
            <a:avLst/>
          </a:prstGeom>
          <a:noFill/>
        </p:spPr>
        <p:txBody>
          <a:bodyPr wrap="square" rtlCol="0">
            <a:spAutoFit/>
          </a:bodyPr>
          <a:lstStyle/>
          <a:p>
            <a:pPr marL="228600" indent="-228600">
              <a:buFont typeface="Arial" panose="020B0604020202020204" pitchFamily="34" charset="0"/>
              <a:buChar char="•"/>
            </a:pPr>
            <a:r>
              <a:rPr lang="en-US" sz="2400" dirty="0">
                <a:solidFill>
                  <a:schemeClr val="bg1"/>
                </a:solidFill>
                <a:latin typeface="Arial" pitchFamily="34" charset="0"/>
                <a:cs typeface="Arial" pitchFamily="34" charset="0"/>
              </a:rPr>
              <a:t>Snow accumulates.</a:t>
            </a:r>
          </a:p>
          <a:p>
            <a:pPr marL="228600" indent="-228600">
              <a:buFont typeface="Arial" panose="020B0604020202020204" pitchFamily="34" charset="0"/>
              <a:buChar char="•"/>
            </a:pPr>
            <a:r>
              <a:rPr lang="en-US" sz="2400" dirty="0">
                <a:solidFill>
                  <a:schemeClr val="bg1"/>
                </a:solidFill>
                <a:latin typeface="Arial" pitchFamily="34" charset="0"/>
                <a:cs typeface="Arial" pitchFamily="34" charset="0"/>
              </a:rPr>
              <a:t>Bottom layer bonds to the road.</a:t>
            </a:r>
          </a:p>
          <a:p>
            <a:pPr marL="228600" indent="-228600">
              <a:buFont typeface="Arial" panose="020B0604020202020204" pitchFamily="34" charset="0"/>
              <a:buChar char="•"/>
            </a:pPr>
            <a:r>
              <a:rPr lang="en-US" sz="2400" dirty="0">
                <a:solidFill>
                  <a:schemeClr val="bg1"/>
                </a:solidFill>
                <a:latin typeface="Arial" pitchFamily="34" charset="0"/>
                <a:cs typeface="Arial" pitchFamily="34" charset="0"/>
              </a:rPr>
              <a:t>Temperature drops freezing bottom layer in place</a:t>
            </a:r>
            <a:r>
              <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rPr>
              <a:t>.</a:t>
            </a:r>
          </a:p>
        </p:txBody>
      </p:sp>
      <p:sp>
        <p:nvSpPr>
          <p:cNvPr id="13" name="Isosceles Triangle 12"/>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5-Point Star 13"/>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Oval 14"/>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6" name="Picture 15"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62134234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457200" y="1193800"/>
            <a:ext cx="8305800" cy="5130800"/>
          </a:xfrm>
        </p:spPr>
        <p:txBody>
          <a:bodyPr>
            <a:normAutofit/>
          </a:bodyPr>
          <a:lstStyle/>
          <a:p>
            <a:pPr marL="0" indent="0">
              <a:lnSpc>
                <a:spcPct val="100000"/>
              </a:lnSpc>
              <a:buNone/>
              <a:defRPr/>
            </a:pPr>
            <a:r>
              <a:rPr lang="en-US" sz="3600" dirty="0"/>
              <a:t>How does traffic compaction ice form?</a:t>
            </a:r>
          </a:p>
          <a:p>
            <a:pPr marL="623888" indent="-623888">
              <a:lnSpc>
                <a:spcPct val="100000"/>
              </a:lnSpc>
              <a:buFont typeface="+mj-lt"/>
              <a:buAutoNum type="arabicPeriod"/>
              <a:defRPr/>
            </a:pPr>
            <a:endParaRPr lang="en-US" sz="3600" dirty="0"/>
          </a:p>
          <a:p>
            <a:pPr marL="623888" indent="-623888">
              <a:lnSpc>
                <a:spcPct val="100000"/>
              </a:lnSpc>
              <a:buFont typeface="+mj-lt"/>
              <a:buAutoNum type="arabicPeriod"/>
              <a:defRPr/>
            </a:pPr>
            <a:r>
              <a:rPr lang="en-US" sz="3600" dirty="0"/>
              <a:t>Snow on the road is compressed by vehicle tires</a:t>
            </a:r>
          </a:p>
          <a:p>
            <a:pPr marL="623888" indent="-623888">
              <a:lnSpc>
                <a:spcPct val="100000"/>
              </a:lnSpc>
              <a:buFontTx/>
              <a:buAutoNum type="arabicPeriod"/>
              <a:defRPr/>
            </a:pPr>
            <a:r>
              <a:rPr lang="en-US" sz="3600" dirty="0"/>
              <a:t>Thick layer of freezing mist </a:t>
            </a:r>
          </a:p>
          <a:p>
            <a:pPr marL="623888" indent="-623888">
              <a:lnSpc>
                <a:spcPct val="100000"/>
              </a:lnSpc>
              <a:buFontTx/>
              <a:buAutoNum type="arabicPeriod"/>
              <a:defRPr/>
            </a:pPr>
            <a:r>
              <a:rPr lang="en-US" sz="3600" dirty="0"/>
              <a:t>Exhaust from cars </a:t>
            </a:r>
          </a:p>
          <a:p>
            <a:pPr marL="623888" indent="-623888">
              <a:lnSpc>
                <a:spcPct val="100000"/>
              </a:lnSpc>
              <a:buFontTx/>
              <a:buAutoNum type="arabicPeriod"/>
              <a:defRPr/>
            </a:pPr>
            <a:r>
              <a:rPr lang="en-US" sz="3600" dirty="0"/>
              <a:t>Snow blows across the road and sticks to wet places forming ice </a:t>
            </a:r>
          </a:p>
          <a:p>
            <a:pPr marL="623888" indent="-623888">
              <a:buFont typeface="+mj-lt"/>
              <a:buAutoNum type="arabicPeriod"/>
            </a:pPr>
            <a:endParaRPr lang="en-US" sz="4000"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457200" y="1193800"/>
            <a:ext cx="8305800" cy="5130800"/>
          </a:xfrm>
        </p:spPr>
        <p:txBody>
          <a:bodyPr>
            <a:normAutofit/>
          </a:bodyPr>
          <a:lstStyle/>
          <a:p>
            <a:pPr marL="0" indent="0">
              <a:lnSpc>
                <a:spcPct val="100000"/>
              </a:lnSpc>
              <a:buNone/>
              <a:defRPr/>
            </a:pPr>
            <a:r>
              <a:rPr lang="en-US" sz="3600" dirty="0"/>
              <a:t>How does traffic compaction ice form?</a:t>
            </a:r>
          </a:p>
          <a:p>
            <a:pPr marL="623888" indent="-623888">
              <a:lnSpc>
                <a:spcPct val="100000"/>
              </a:lnSpc>
              <a:buFont typeface="+mj-lt"/>
              <a:buAutoNum type="arabicPeriod"/>
              <a:defRPr/>
            </a:pPr>
            <a:endParaRPr lang="en-US" sz="3600" dirty="0">
              <a:solidFill>
                <a:srgbClr val="FFFF00"/>
              </a:solidFill>
            </a:endParaRPr>
          </a:p>
          <a:p>
            <a:pPr marL="623888" indent="-623888">
              <a:lnSpc>
                <a:spcPct val="100000"/>
              </a:lnSpc>
              <a:buFont typeface="+mj-lt"/>
              <a:buAutoNum type="arabicPeriod"/>
              <a:defRPr/>
            </a:pPr>
            <a:r>
              <a:rPr lang="en-US" sz="3600" dirty="0">
                <a:solidFill>
                  <a:srgbClr val="FFFF00"/>
                </a:solidFill>
              </a:rPr>
              <a:t>Snow on the road is compressed by vehicle tires</a:t>
            </a:r>
            <a:endParaRPr lang="en-US" sz="3600" dirty="0">
              <a:solidFill>
                <a:schemeClr val="accent1">
                  <a:lumMod val="75000"/>
                </a:schemeClr>
              </a:solidFill>
            </a:endParaRPr>
          </a:p>
          <a:p>
            <a:pPr marL="623888" indent="-623888">
              <a:lnSpc>
                <a:spcPct val="100000"/>
              </a:lnSpc>
              <a:buFontTx/>
              <a:buAutoNum type="arabicPeriod"/>
              <a:defRPr/>
            </a:pPr>
            <a:r>
              <a:rPr lang="en-US" sz="3600" dirty="0">
                <a:solidFill>
                  <a:schemeClr val="accent1">
                    <a:lumMod val="75000"/>
                  </a:schemeClr>
                </a:solidFill>
              </a:rPr>
              <a:t>Thick layer of freezing mist </a:t>
            </a:r>
          </a:p>
          <a:p>
            <a:pPr marL="623888" indent="-623888">
              <a:lnSpc>
                <a:spcPct val="100000"/>
              </a:lnSpc>
              <a:buFontTx/>
              <a:buAutoNum type="arabicPeriod"/>
              <a:defRPr/>
            </a:pPr>
            <a:r>
              <a:rPr lang="en-US" sz="3600" dirty="0">
                <a:solidFill>
                  <a:schemeClr val="accent1">
                    <a:lumMod val="75000"/>
                  </a:schemeClr>
                </a:solidFill>
              </a:rPr>
              <a:t>Exhaust from cars </a:t>
            </a:r>
          </a:p>
          <a:p>
            <a:pPr marL="623888" indent="-623888">
              <a:lnSpc>
                <a:spcPct val="100000"/>
              </a:lnSpc>
              <a:buFontTx/>
              <a:buAutoNum type="arabicPeriod"/>
              <a:defRPr/>
            </a:pPr>
            <a:r>
              <a:rPr lang="en-US" sz="3600" dirty="0">
                <a:solidFill>
                  <a:schemeClr val="accent1">
                    <a:lumMod val="75000"/>
                  </a:schemeClr>
                </a:solidFill>
              </a:rPr>
              <a:t>Snow blows across the road and sticks to wet places forming ice </a:t>
            </a:r>
          </a:p>
          <a:p>
            <a:pPr marL="623888" indent="-623888">
              <a:buFont typeface="+mj-lt"/>
              <a:buAutoNum type="arabicPeriod"/>
            </a:pPr>
            <a:endParaRPr lang="en-US" sz="4000"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7800"/>
            <a:ext cx="8229600" cy="889000"/>
          </a:xfrm>
        </p:spPr>
        <p:txBody>
          <a:bodyPr/>
          <a:lstStyle/>
          <a:p>
            <a:r>
              <a:rPr lang="en-US" dirty="0"/>
              <a:t>Preventing traffic compaction</a:t>
            </a:r>
          </a:p>
        </p:txBody>
      </p:sp>
      <p:sp>
        <p:nvSpPr>
          <p:cNvPr id="3" name="Content Placeholder 2"/>
          <p:cNvSpPr>
            <a:spLocks noGrp="1"/>
          </p:cNvSpPr>
          <p:nvPr>
            <p:ph idx="1"/>
          </p:nvPr>
        </p:nvSpPr>
        <p:spPr>
          <a:xfrm>
            <a:off x="4800600" y="1295400"/>
            <a:ext cx="4343400" cy="1676400"/>
          </a:xfrm>
        </p:spPr>
        <p:txBody>
          <a:bodyPr>
            <a:normAutofit/>
          </a:bodyPr>
          <a:lstStyle/>
          <a:p>
            <a:r>
              <a:rPr lang="en-US" sz="3200" dirty="0">
                <a:latin typeface="Arial" pitchFamily="34" charset="0"/>
                <a:cs typeface="Arial" pitchFamily="34" charset="0"/>
              </a:rPr>
              <a:t>Anti-icing</a:t>
            </a:r>
          </a:p>
          <a:p>
            <a:r>
              <a:rPr lang="en-US" sz="3200" dirty="0">
                <a:latin typeface="Arial" pitchFamily="34" charset="0"/>
                <a:cs typeface="Arial" pitchFamily="34" charset="0"/>
              </a:rPr>
              <a:t>Early  plowing</a:t>
            </a:r>
          </a:p>
          <a:p>
            <a:r>
              <a:rPr lang="en-US" sz="3200" dirty="0">
                <a:latin typeface="Arial" pitchFamily="34" charset="0"/>
                <a:cs typeface="Arial" pitchFamily="34" charset="0"/>
              </a:rPr>
              <a:t>Frequent plowing</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2724150"/>
            <a:ext cx="4114800" cy="3086100"/>
          </a:xfrm>
          <a:prstGeom prst="rect">
            <a:avLst/>
          </a:prstGeom>
          <a:ln>
            <a:solidFill>
              <a:schemeClr val="tx1"/>
            </a:solidFill>
          </a:ln>
        </p:spPr>
      </p:pic>
      <p:pic>
        <p:nvPicPr>
          <p:cNvPr id="5" name="Picture 4" descr="C:\pictures\Pictures\salt\anti icing\anti ice CaD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1714500"/>
            <a:ext cx="3962400" cy="2971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85800" y="5334000"/>
            <a:ext cx="5715000" cy="646331"/>
          </a:xfrm>
          <a:prstGeom prst="rect">
            <a:avLst/>
          </a:prstGeom>
          <a:solidFill>
            <a:srgbClr val="FFFF00"/>
          </a:solidFill>
          <a:ln>
            <a:solidFill>
              <a:schemeClr val="tx1"/>
            </a:solidFill>
          </a:ln>
        </p:spPr>
        <p:txBody>
          <a:bodyPr wrap="square" rtlCol="0">
            <a:spAutoFit/>
          </a:bodyPr>
          <a:lstStyle/>
          <a:p>
            <a:pPr algn="ctr"/>
            <a:r>
              <a:rPr lang="en-US" dirty="0">
                <a:latin typeface="Arial" pitchFamily="34" charset="0"/>
                <a:cs typeface="Arial" pitchFamily="34" charset="0"/>
              </a:rPr>
              <a:t>Note to presenters:  insert your procedure here.  Delete this yellow box before making presentation.</a:t>
            </a:r>
          </a:p>
        </p:txBody>
      </p:sp>
      <p:pic>
        <p:nvPicPr>
          <p:cNvPr id="11" name="Picture 10"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
        <p:nvSpPr>
          <p:cNvPr id="9" name="5-Point Star 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2993963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457200" y="1193800"/>
            <a:ext cx="8305800" cy="5130800"/>
          </a:xfrm>
        </p:spPr>
        <p:txBody>
          <a:bodyPr>
            <a:normAutofit/>
          </a:bodyPr>
          <a:lstStyle/>
          <a:p>
            <a:pPr>
              <a:buNone/>
            </a:pPr>
            <a:r>
              <a:rPr lang="en-US" sz="4000" dirty="0"/>
              <a:t>What can you do to help prevent compaction?</a:t>
            </a:r>
          </a:p>
          <a:p>
            <a:pPr marL="228600" indent="-228600">
              <a:buAutoNum type="alphaLcPeriod"/>
            </a:pPr>
            <a:endParaRPr lang="en-US" sz="4000" dirty="0"/>
          </a:p>
          <a:p>
            <a:pPr marL="742950" indent="-742950">
              <a:buFont typeface="+mj-lt"/>
              <a:buAutoNum type="arabicPeriod"/>
            </a:pPr>
            <a:r>
              <a:rPr lang="en-US" sz="4000" dirty="0"/>
              <a:t>Early plowing </a:t>
            </a:r>
          </a:p>
          <a:p>
            <a:pPr marL="742950" indent="-742950">
              <a:buFont typeface="+mj-lt"/>
              <a:buAutoNum type="arabicPeriod"/>
            </a:pPr>
            <a:r>
              <a:rPr lang="en-US" sz="4000" dirty="0"/>
              <a:t>Frequent plowing</a:t>
            </a:r>
          </a:p>
          <a:p>
            <a:pPr marL="742950" indent="-742950">
              <a:buFont typeface="+mj-lt"/>
              <a:buAutoNum type="arabicPeriod"/>
            </a:pPr>
            <a:r>
              <a:rPr lang="en-US" sz="4000" dirty="0"/>
              <a:t>Anti-icing </a:t>
            </a:r>
          </a:p>
          <a:p>
            <a:pPr marL="742950" indent="-742950">
              <a:buFont typeface="+mj-lt"/>
              <a:buAutoNum type="arabicPeriod"/>
            </a:pPr>
            <a:r>
              <a:rPr lang="en-US" sz="4000" dirty="0"/>
              <a:t>All of the above </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457200" y="1193800"/>
            <a:ext cx="8305800" cy="5130800"/>
          </a:xfrm>
        </p:spPr>
        <p:txBody>
          <a:bodyPr>
            <a:normAutofit/>
          </a:bodyPr>
          <a:lstStyle/>
          <a:p>
            <a:pPr>
              <a:buNone/>
            </a:pPr>
            <a:r>
              <a:rPr lang="en-US" sz="4000" dirty="0"/>
              <a:t>What can you do to help prevent compaction?</a:t>
            </a:r>
          </a:p>
          <a:p>
            <a:pPr marL="228600" indent="-228600">
              <a:buAutoNum type="alphaLcPeriod"/>
            </a:pPr>
            <a:endParaRPr lang="en-US" sz="4000" dirty="0">
              <a:solidFill>
                <a:schemeClr val="accent1">
                  <a:lumMod val="75000"/>
                </a:schemeClr>
              </a:solidFill>
            </a:endParaRPr>
          </a:p>
          <a:p>
            <a:pPr marL="742950" indent="-742950">
              <a:buFont typeface="+mj-lt"/>
              <a:buAutoNum type="arabicPeriod"/>
            </a:pPr>
            <a:r>
              <a:rPr lang="en-US" sz="4000" dirty="0">
                <a:solidFill>
                  <a:schemeClr val="accent1">
                    <a:lumMod val="75000"/>
                  </a:schemeClr>
                </a:solidFill>
              </a:rPr>
              <a:t>Early plowing </a:t>
            </a:r>
          </a:p>
          <a:p>
            <a:pPr marL="742950" indent="-742950">
              <a:buFont typeface="+mj-lt"/>
              <a:buAutoNum type="arabicPeriod"/>
            </a:pPr>
            <a:r>
              <a:rPr lang="en-US" sz="4000" dirty="0">
                <a:solidFill>
                  <a:schemeClr val="accent1">
                    <a:lumMod val="75000"/>
                  </a:schemeClr>
                </a:solidFill>
              </a:rPr>
              <a:t>Frequent plowing</a:t>
            </a:r>
          </a:p>
          <a:p>
            <a:pPr marL="742950" indent="-742950">
              <a:buFont typeface="+mj-lt"/>
              <a:buAutoNum type="arabicPeriod"/>
            </a:pPr>
            <a:r>
              <a:rPr lang="en-US" sz="4000" dirty="0">
                <a:solidFill>
                  <a:schemeClr val="accent1">
                    <a:lumMod val="75000"/>
                  </a:schemeClr>
                </a:solidFill>
              </a:rPr>
              <a:t>Anti-icing </a:t>
            </a:r>
            <a:endParaRPr lang="en-US" sz="4000" dirty="0">
              <a:solidFill>
                <a:srgbClr val="FFFF00"/>
              </a:solidFill>
            </a:endParaRPr>
          </a:p>
          <a:p>
            <a:pPr marL="742950" indent="-742950">
              <a:buFont typeface="+mj-lt"/>
              <a:buAutoNum type="arabicPeriod"/>
            </a:pPr>
            <a:r>
              <a:rPr lang="en-US" sz="4000" dirty="0">
                <a:solidFill>
                  <a:srgbClr val="FFFF00"/>
                </a:solidFill>
              </a:rPr>
              <a:t>All of the above </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7800"/>
            <a:ext cx="8229600" cy="889000"/>
          </a:xfrm>
        </p:spPr>
        <p:txBody>
          <a:bodyPr/>
          <a:lstStyle/>
          <a:p>
            <a:r>
              <a:rPr lang="en-US" dirty="0"/>
              <a:t>Mitigating traffic compaction</a:t>
            </a:r>
          </a:p>
        </p:txBody>
      </p:sp>
      <p:sp>
        <p:nvSpPr>
          <p:cNvPr id="3" name="Content Placeholder 2"/>
          <p:cNvSpPr>
            <a:spLocks noGrp="1"/>
          </p:cNvSpPr>
          <p:nvPr>
            <p:ph idx="1"/>
          </p:nvPr>
        </p:nvSpPr>
        <p:spPr>
          <a:xfrm>
            <a:off x="0" y="1447800"/>
            <a:ext cx="4419600" cy="1676400"/>
          </a:xfrm>
        </p:spPr>
        <p:txBody>
          <a:bodyPr>
            <a:normAutofit/>
          </a:bodyPr>
          <a:lstStyle/>
          <a:p>
            <a:r>
              <a:rPr lang="en-US" sz="3200" dirty="0">
                <a:latin typeface="Arial" pitchFamily="34" charset="0"/>
                <a:cs typeface="Arial" pitchFamily="34" charset="0"/>
              </a:rPr>
              <a:t>Pre-wet deicers appropriate for pavement conditions</a:t>
            </a:r>
          </a:p>
          <a:p>
            <a:endParaRPr lang="en-US" dirty="0">
              <a:latin typeface="Arial" pitchFamily="34" charset="0"/>
              <a:cs typeface="Arial" pitchFamily="34" charset="0"/>
            </a:endParaRPr>
          </a:p>
          <a:p>
            <a:endParaRPr lang="en-US" dirty="0"/>
          </a:p>
        </p:txBody>
      </p:sp>
      <p:pic>
        <p:nvPicPr>
          <p:cNvPr id="4" name="Picture 3"/>
          <p:cNvPicPr>
            <a:picLocks noChangeAspect="1"/>
          </p:cNvPicPr>
          <p:nvPr/>
        </p:nvPicPr>
        <p:blipFill>
          <a:blip r:embed="rId3" cstate="print"/>
          <a:stretch>
            <a:fillRect/>
          </a:stretch>
        </p:blipFill>
        <p:spPr>
          <a:xfrm>
            <a:off x="4495800" y="1302398"/>
            <a:ext cx="3648269" cy="2736202"/>
          </a:xfrm>
          <a:prstGeom prst="rect">
            <a:avLst/>
          </a:prstGeom>
          <a:ln>
            <a:solidFill>
              <a:schemeClr val="tx1"/>
            </a:solidFill>
          </a:ln>
        </p:spPr>
      </p:pic>
      <p:pic>
        <p:nvPicPr>
          <p:cNvPr id="10" name="Picture 2" descr="C:\Users\Roman\AppData\Local\Microsoft\Windows\Temporary Internet Files\Content.Outlook\LE3M07DC\MVCqqqqq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906" y="3484984"/>
            <a:ext cx="3962400" cy="2971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Isosceles Triangle 10"/>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5-Point Star 11"/>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Oval 12"/>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4" name="Picture 13"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
        <p:nvSpPr>
          <p:cNvPr id="15" name="Content Placeholder 2"/>
          <p:cNvSpPr txBox="1">
            <a:spLocks/>
          </p:cNvSpPr>
          <p:nvPr/>
        </p:nvSpPr>
        <p:spPr>
          <a:xfrm>
            <a:off x="4495800" y="4267200"/>
            <a:ext cx="4419600" cy="22098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ts val="3200"/>
              </a:lnSpc>
              <a:spcBef>
                <a:spcPts val="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itchFamily="34" charset="0"/>
                <a:ea typeface="+mn-ea"/>
                <a:cs typeface="Arial" pitchFamily="34" charset="0"/>
              </a:rPr>
              <a:t>Plowing with underbodies with good down pressure or other specialized equipment</a:t>
            </a:r>
          </a:p>
          <a:p>
            <a:pPr marL="342900" marR="0" lvl="0" indent="-342900" algn="l" defTabSz="914400" rtl="0" eaLnBrk="1" fontAlgn="auto" latinLnBrk="0" hangingPunct="1">
              <a:lnSpc>
                <a:spcPts val="3200"/>
              </a:lnSpc>
              <a:spcBef>
                <a:spcPts val="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w Cen MT" pitchFamily="34" charset="0"/>
              <a:ea typeface="+mn-ea"/>
              <a:cs typeface="Times New Roman" pitchFamily="18" charset="0"/>
            </a:endParaRPr>
          </a:p>
        </p:txBody>
      </p:sp>
      <p:sp>
        <p:nvSpPr>
          <p:cNvPr id="9" name="TextBox 8"/>
          <p:cNvSpPr txBox="1"/>
          <p:nvPr/>
        </p:nvSpPr>
        <p:spPr>
          <a:xfrm>
            <a:off x="381000" y="5486400"/>
            <a:ext cx="4343400" cy="923330"/>
          </a:xfrm>
          <a:prstGeom prst="rect">
            <a:avLst/>
          </a:prstGeom>
          <a:solidFill>
            <a:srgbClr val="FFFF00"/>
          </a:solidFill>
          <a:ln>
            <a:solidFill>
              <a:schemeClr val="tx1"/>
            </a:solidFill>
          </a:ln>
        </p:spPr>
        <p:txBody>
          <a:bodyPr wrap="square" rtlCol="0">
            <a:spAutoFit/>
          </a:bodyPr>
          <a:lstStyle/>
          <a:p>
            <a:pPr algn="ctr"/>
            <a:r>
              <a:rPr lang="en-US" dirty="0">
                <a:latin typeface="Arial" pitchFamily="34" charset="0"/>
                <a:cs typeface="Arial" pitchFamily="34" charset="0"/>
              </a:rPr>
              <a:t>Note to presenters:  Insert your procedure here.  Delete this yellow box before making presentation.</a:t>
            </a:r>
          </a:p>
        </p:txBody>
      </p:sp>
    </p:spTree>
    <p:extLst>
      <p:ext uri="{BB962C8B-B14F-4D97-AF65-F5344CB8AC3E}">
        <p14:creationId xmlns:p14="http://schemas.microsoft.com/office/powerpoint/2010/main" val="4027398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90600" y="2667000"/>
            <a:ext cx="3276600" cy="369332"/>
          </a:xfrm>
          <a:prstGeom prst="rect">
            <a:avLst/>
          </a:prstGeom>
          <a:solidFill>
            <a:schemeClr val="accent5">
              <a:lumMod val="60000"/>
              <a:lumOff val="40000"/>
            </a:schemeClr>
          </a:solidFill>
        </p:spPr>
        <p:txBody>
          <a:bodyPr wrap="square" rtlCol="0">
            <a:spAutoFit/>
          </a:bodyPr>
          <a:lstStyle/>
          <a:p>
            <a:endParaRPr lang="en-US" dirty="0"/>
          </a:p>
        </p:txBody>
      </p:sp>
      <p:sp>
        <p:nvSpPr>
          <p:cNvPr id="3" name="Content Placeholder 2"/>
          <p:cNvSpPr>
            <a:spLocks noGrp="1"/>
          </p:cNvSpPr>
          <p:nvPr>
            <p:ph idx="1"/>
          </p:nvPr>
        </p:nvSpPr>
        <p:spPr>
          <a:xfrm>
            <a:off x="0" y="1447800"/>
            <a:ext cx="8686800" cy="4749800"/>
          </a:xfrm>
        </p:spPr>
        <p:txBody>
          <a:bodyPr/>
          <a:lstStyle/>
          <a:p>
            <a:endParaRPr lang="en-US" dirty="0">
              <a:latin typeface="Arial" pitchFamily="34" charset="0"/>
              <a:cs typeface="Arial" pitchFamily="34" charset="0"/>
            </a:endParaRPr>
          </a:p>
          <a:p>
            <a:pPr>
              <a:buNone/>
            </a:pPr>
            <a:endParaRPr lang="en-US" dirty="0"/>
          </a:p>
        </p:txBody>
      </p:sp>
      <p:sp>
        <p:nvSpPr>
          <p:cNvPr id="2" name="TextBox 1"/>
          <p:cNvSpPr txBox="1"/>
          <p:nvPr/>
        </p:nvSpPr>
        <p:spPr>
          <a:xfrm>
            <a:off x="457200" y="1066800"/>
            <a:ext cx="8382000" cy="4370427"/>
          </a:xfrm>
          <a:prstGeom prst="rect">
            <a:avLst/>
          </a:prstGeom>
          <a:noFill/>
        </p:spPr>
        <p:txBody>
          <a:bodyPr wrap="square" rtlCol="0">
            <a:spAutoFit/>
          </a:bodyPr>
          <a:lstStyle/>
          <a:p>
            <a:r>
              <a:rPr lang="en-US" sz="3200" dirty="0">
                <a:solidFill>
                  <a:schemeClr val="bg1"/>
                </a:solidFill>
                <a:latin typeface="Tw Cen MT" pitchFamily="34" charset="0"/>
                <a:cs typeface="Times New Roman" pitchFamily="18" charset="0"/>
              </a:rPr>
              <a:t>This is one of a series of 21 winter maintenance training modules developed by the Clear Roads Program.   All of the modules are available online at </a:t>
            </a:r>
            <a:r>
              <a:rPr lang="en-US" sz="3200" dirty="0">
                <a:solidFill>
                  <a:schemeClr val="bg1"/>
                </a:solidFill>
                <a:latin typeface="Tw Cen MT" pitchFamily="34" charset="0"/>
                <a:cs typeface="Times New Roman" pitchFamily="18" charset="0"/>
                <a:hlinkClick r:id="rId3"/>
              </a:rPr>
              <a:t>www.clearroads.org</a:t>
            </a:r>
            <a:endParaRPr lang="en-US" sz="3200" dirty="0">
              <a:solidFill>
                <a:schemeClr val="bg1"/>
              </a:solidFill>
              <a:latin typeface="Tw Cen MT" pitchFamily="34" charset="0"/>
              <a:cs typeface="Times New Roman" pitchFamily="18" charset="0"/>
            </a:endParaRPr>
          </a:p>
          <a:p>
            <a:r>
              <a:rPr lang="en-US" sz="3200" dirty="0">
                <a:solidFill>
                  <a:schemeClr val="bg1"/>
                </a:solidFill>
                <a:latin typeface="Tw Cen MT" pitchFamily="34" charset="0"/>
                <a:cs typeface="Times New Roman" pitchFamily="18" charset="0"/>
              </a:rPr>
              <a:t>Modules include information on the following:</a:t>
            </a:r>
          </a:p>
          <a:p>
            <a:endParaRPr lang="en-US" sz="3200" dirty="0">
              <a:solidFill>
                <a:schemeClr val="bg1"/>
              </a:solidFill>
              <a:latin typeface="Tw Cen MT" pitchFamily="34" charset="0"/>
              <a:cs typeface="Times New Roman" pitchFamily="18" charset="0"/>
            </a:endParaRPr>
          </a:p>
          <a:p>
            <a:endParaRPr lang="en-US" sz="2800" dirty="0">
              <a:solidFill>
                <a:schemeClr val="bg1"/>
              </a:solidFill>
              <a:latin typeface="Tw Cen MT Condensed Extra Bold" pitchFamily="34" charset="0"/>
              <a:cs typeface="Arial" pitchFamily="34" charset="0"/>
            </a:endParaRPr>
          </a:p>
          <a:p>
            <a:endParaRPr lang="en-US" sz="4000" dirty="0">
              <a:solidFill>
                <a:schemeClr val="bg1"/>
              </a:solidFill>
              <a:latin typeface="Tw Cen MT Condensed Extra Bold" pitchFamily="34" charset="0"/>
              <a:cs typeface="Arial" pitchFamily="34" charset="0"/>
            </a:endParaRPr>
          </a:p>
          <a:p>
            <a:endParaRPr lang="en-US" dirty="0"/>
          </a:p>
        </p:txBody>
      </p:sp>
      <p:pic>
        <p:nvPicPr>
          <p:cNvPr id="6" name="Picture 5"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7" name="Rectangle 6"/>
          <p:cNvSpPr/>
          <p:nvPr/>
        </p:nvSpPr>
        <p:spPr>
          <a:xfrm>
            <a:off x="578358" y="3512297"/>
            <a:ext cx="7346442" cy="3416320"/>
          </a:xfrm>
          <a:prstGeom prst="rect">
            <a:avLst/>
          </a:prstGeom>
        </p:spPr>
        <p:txBody>
          <a:bodyPr wrap="square" numCol="2">
            <a:spAutoFit/>
          </a:bodyPr>
          <a:lstStyle/>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Plowing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Truck operations</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Spreading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Material use</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Pre-wetting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Brine production</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De-icing and anti-icing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Level of service</a:t>
            </a:r>
          </a:p>
          <a:p>
            <a:pPr marL="285750" indent="-285750">
              <a:buFont typeface="Arial" panose="020B0604020202020204" pitchFamily="34" charset="0"/>
              <a:buChar char="•"/>
            </a:pPr>
            <a:endParaRPr lang="en-US" sz="2400" dirty="0">
              <a:solidFill>
                <a:schemeClr val="bg1"/>
              </a:solidFill>
              <a:latin typeface="Tw Cen MT" pitchFamily="34" charset="0"/>
              <a:cs typeface="Times New Roman" pitchFamily="18" charset="0"/>
            </a:endParaRP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Ice formation</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Freeze point depressants</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Environmental issues</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Drift control</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Weather</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Avalanche management</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Bridge frost</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Safety</a:t>
            </a:r>
          </a:p>
        </p:txBody>
      </p:sp>
    </p:spTree>
    <p:extLst>
      <p:ext uri="{BB962C8B-B14F-4D97-AF65-F5344CB8AC3E}">
        <p14:creationId xmlns:p14="http://schemas.microsoft.com/office/powerpoint/2010/main" val="4884647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print"/>
          <a:srcRect/>
          <a:stretch>
            <a:fillRect/>
          </a:stretch>
        </p:blipFill>
        <p:spPr>
          <a:xfrm>
            <a:off x="432318" y="990600"/>
            <a:ext cx="6346817" cy="3993503"/>
          </a:xfrm>
          <a:prstGeom prst="rect">
            <a:avLst/>
          </a:prstGeom>
          <a:noFill/>
          <a:ln>
            <a:solidFill>
              <a:schemeClr val="tx1"/>
            </a:solidFill>
          </a:ln>
        </p:spPr>
      </p:pic>
      <p:sp>
        <p:nvSpPr>
          <p:cNvPr id="2" name="Title 1"/>
          <p:cNvSpPr>
            <a:spLocks noGrp="1"/>
          </p:cNvSpPr>
          <p:nvPr>
            <p:ph type="title"/>
          </p:nvPr>
        </p:nvSpPr>
        <p:spPr>
          <a:xfrm>
            <a:off x="457200" y="76200"/>
            <a:ext cx="8229600" cy="1143000"/>
          </a:xfrm>
        </p:spPr>
        <p:txBody>
          <a:bodyPr/>
          <a:lstStyle/>
          <a:p>
            <a:r>
              <a:rPr lang="en-US" dirty="0"/>
              <a:t>Tip from experienced drivers</a:t>
            </a:r>
          </a:p>
        </p:txBody>
      </p:sp>
      <p:sp>
        <p:nvSpPr>
          <p:cNvPr id="3" name="Content Placeholder 2"/>
          <p:cNvSpPr>
            <a:spLocks noGrp="1"/>
          </p:cNvSpPr>
          <p:nvPr>
            <p:ph idx="1"/>
          </p:nvPr>
        </p:nvSpPr>
        <p:spPr>
          <a:xfrm>
            <a:off x="1371600" y="5105400"/>
            <a:ext cx="7543800" cy="1219200"/>
          </a:xfrm>
          <a:solidFill>
            <a:srgbClr val="FFC000"/>
          </a:solidFill>
          <a:ln>
            <a:solidFill>
              <a:schemeClr val="tx1"/>
            </a:solidFill>
          </a:ln>
        </p:spPr>
        <p:txBody>
          <a:bodyPr>
            <a:normAutofit/>
          </a:bodyPr>
          <a:lstStyle/>
          <a:p>
            <a:pPr marL="0" indent="0">
              <a:lnSpc>
                <a:spcPts val="2800"/>
              </a:lnSpc>
              <a:buNone/>
            </a:pPr>
            <a:r>
              <a:rPr lang="en-US" dirty="0">
                <a:solidFill>
                  <a:schemeClr val="tx1"/>
                </a:solidFill>
                <a:latin typeface="Arial" pitchFamily="34" charset="0"/>
                <a:cs typeface="Arial" pitchFamily="34" charset="0"/>
              </a:rPr>
              <a:t>Use of a segmented rubber blade with carbide tips may eliminate the need for underbodies. They are flexible and scrape better.</a:t>
            </a:r>
          </a:p>
        </p:txBody>
      </p:sp>
      <p:pic>
        <p:nvPicPr>
          <p:cNvPr id="4" name="Picture 2" descr="C:\Users\Roman\AppData\Local\Microsoft\Windows\Temporary Internet Files\Content.IE5\QMX30JD2\MC900297363[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0" y="2590800"/>
            <a:ext cx="1410005" cy="1417791"/>
          </a:xfrm>
          <a:prstGeom prst="rect">
            <a:avLst/>
          </a:prstGeom>
          <a:solidFill>
            <a:srgbClr val="FFC000"/>
          </a:solidFill>
          <a:ln>
            <a:solidFill>
              <a:schemeClr val="tx1"/>
            </a:solidFill>
          </a:ln>
          <a:extLst/>
        </p:spPr>
      </p:pic>
      <p:sp>
        <p:nvSpPr>
          <p:cNvPr id="9" name="Isosceles Triangle 8"/>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2" name="Picture 11"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7363658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781800" cy="1143000"/>
          </a:xfrm>
        </p:spPr>
        <p:txBody>
          <a:bodyPr>
            <a:noAutofit/>
          </a:bodyPr>
          <a:lstStyle/>
          <a:p>
            <a:r>
              <a:rPr lang="en-US" sz="3600" spc="-100" dirty="0"/>
              <a:t>Compaction = the storm has gotten ahead of us</a:t>
            </a:r>
          </a:p>
        </p:txBody>
      </p:sp>
      <p:sp>
        <p:nvSpPr>
          <p:cNvPr id="3" name="Content Placeholder 2"/>
          <p:cNvSpPr>
            <a:spLocks noGrp="1"/>
          </p:cNvSpPr>
          <p:nvPr>
            <p:ph idx="1"/>
          </p:nvPr>
        </p:nvSpPr>
        <p:spPr>
          <a:xfrm>
            <a:off x="609600" y="1752600"/>
            <a:ext cx="4419600" cy="4525963"/>
          </a:xfrm>
        </p:spPr>
        <p:txBody>
          <a:bodyPr>
            <a:normAutofit/>
          </a:bodyPr>
          <a:lstStyle/>
          <a:p>
            <a:r>
              <a:rPr lang="en-US" sz="3200" dirty="0">
                <a:latin typeface="Arial" pitchFamily="34" charset="0"/>
                <a:cs typeface="Arial" pitchFamily="34" charset="0"/>
              </a:rPr>
              <a:t>We were not proactive enough.</a:t>
            </a:r>
          </a:p>
          <a:p>
            <a:endParaRPr lang="en-US" sz="3200" dirty="0">
              <a:latin typeface="Arial" pitchFamily="34" charset="0"/>
              <a:cs typeface="Arial" pitchFamily="34" charset="0"/>
            </a:endParaRPr>
          </a:p>
          <a:p>
            <a:r>
              <a:rPr lang="en-US" sz="3200" dirty="0">
                <a:latin typeface="Arial" pitchFamily="34" charset="0"/>
                <a:cs typeface="Arial" pitchFamily="34" charset="0"/>
              </a:rPr>
              <a:t>We need to review our procedures.</a:t>
            </a:r>
          </a:p>
          <a:p>
            <a:endParaRPr lang="en-US" sz="3200" dirty="0">
              <a:latin typeface="Arial" pitchFamily="34" charset="0"/>
              <a:cs typeface="Arial" pitchFamily="34" charset="0"/>
            </a:endParaRPr>
          </a:p>
          <a:p>
            <a:r>
              <a:rPr lang="en-US" sz="3200" dirty="0">
                <a:latin typeface="Arial" pitchFamily="34" charset="0"/>
                <a:cs typeface="Arial" pitchFamily="34" charset="0"/>
              </a:rPr>
              <a:t>Compaction requires us to use much more salt.</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5938" r="13281"/>
          <a:stretch/>
        </p:blipFill>
        <p:spPr>
          <a:xfrm>
            <a:off x="4993386" y="1143000"/>
            <a:ext cx="3200400" cy="4726745"/>
          </a:xfrm>
          <a:prstGeom prst="rect">
            <a:avLst/>
          </a:prstGeom>
          <a:ln>
            <a:solidFill>
              <a:schemeClr val="tx1"/>
            </a:solidFill>
          </a:ln>
        </p:spPr>
      </p:pic>
      <p:sp>
        <p:nvSpPr>
          <p:cNvPr id="9" name="Isosceles Triangle 8"/>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2" name="Picture 11"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0119541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dirty="0"/>
              <a:t>Blow ice</a:t>
            </a:r>
            <a:endParaRPr lang="en-US" dirty="0">
              <a:solidFill>
                <a:srgbClr val="FF0000"/>
              </a:solidFill>
            </a:endParaRPr>
          </a:p>
        </p:txBody>
      </p:sp>
      <p:sp>
        <p:nvSpPr>
          <p:cNvPr id="3" name="Content Placeholder 2"/>
          <p:cNvSpPr>
            <a:spLocks noGrp="1"/>
          </p:cNvSpPr>
          <p:nvPr>
            <p:ph idx="1"/>
          </p:nvPr>
        </p:nvSpPr>
        <p:spPr>
          <a:xfrm>
            <a:off x="381000" y="1549400"/>
            <a:ext cx="7239000" cy="5080000"/>
          </a:xfrm>
        </p:spPr>
        <p:txBody>
          <a:bodyPr/>
          <a:lstStyle/>
          <a:p>
            <a:pPr marL="514350" indent="-514350">
              <a:buFont typeface="+mj-lt"/>
              <a:buAutoNum type="arabicPeriod"/>
            </a:pPr>
            <a:r>
              <a:rPr lang="en-US" sz="3200" dirty="0">
                <a:latin typeface="Arial" pitchFamily="34" charset="0"/>
                <a:cs typeface="Arial" pitchFamily="34" charset="0"/>
              </a:rPr>
              <a:t>Conditions and temps that lead to blow ice</a:t>
            </a:r>
          </a:p>
          <a:p>
            <a:pPr marL="514350" indent="-514350">
              <a:buFont typeface="+mj-lt"/>
              <a:buAutoNum type="arabicPeriod"/>
            </a:pPr>
            <a:endParaRPr lang="en-US" sz="3200" dirty="0">
              <a:latin typeface="Arial" pitchFamily="34" charset="0"/>
              <a:cs typeface="Arial" pitchFamily="34" charset="0"/>
            </a:endParaRPr>
          </a:p>
          <a:p>
            <a:pPr marL="514350" indent="-514350">
              <a:buFont typeface="+mj-lt"/>
              <a:buAutoNum type="arabicPeriod"/>
            </a:pPr>
            <a:r>
              <a:rPr lang="en-US" sz="3200" dirty="0">
                <a:latin typeface="Arial" pitchFamily="34" charset="0"/>
                <a:cs typeface="Arial" pitchFamily="34" charset="0"/>
              </a:rPr>
              <a:t>How to mitigate blow ice</a:t>
            </a:r>
          </a:p>
          <a:p>
            <a:endParaRPr lang="en-US"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7" name="Picture 6"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814200396"/>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p:cNvSpPr>
            <a:spLocks noChangeArrowheads="1"/>
          </p:cNvSpPr>
          <p:nvPr/>
        </p:nvSpPr>
        <p:spPr bwMode="auto">
          <a:xfrm>
            <a:off x="990600" y="2133600"/>
            <a:ext cx="9144000" cy="0"/>
          </a:xfrm>
          <a:prstGeom prst="rect">
            <a:avLst/>
          </a:prstGeom>
          <a:noFill/>
          <a:ln w="9525">
            <a:noFill/>
            <a:miter lim="800000"/>
            <a:headEnd/>
            <a:tailEnd/>
          </a:ln>
          <a:effectLst/>
        </p:spPr>
        <p:txBody>
          <a:bodyPr>
            <a:spAutoFit/>
          </a:bodyPr>
          <a:lstStyle/>
          <a:p>
            <a:endParaRPr lang="en-US"/>
          </a:p>
        </p:txBody>
      </p:sp>
      <p:pic>
        <p:nvPicPr>
          <p:cNvPr id="904195" name="Picture 3" descr="DSCN0018"/>
          <p:cNvPicPr>
            <a:picLocks noChangeAspect="1" noChangeArrowheads="1"/>
          </p:cNvPicPr>
          <p:nvPr/>
        </p:nvPicPr>
        <p:blipFill>
          <a:blip r:embed="rId3" cstate="print"/>
          <a:srcRect/>
          <a:stretch>
            <a:fillRect/>
          </a:stretch>
        </p:blipFill>
        <p:spPr bwMode="auto">
          <a:xfrm>
            <a:off x="457200" y="1116563"/>
            <a:ext cx="6481079" cy="4860809"/>
          </a:xfrm>
          <a:prstGeom prst="rect">
            <a:avLst/>
          </a:prstGeom>
          <a:noFill/>
          <a:ln>
            <a:solidFill>
              <a:schemeClr val="tx1"/>
            </a:solidFill>
          </a:ln>
        </p:spPr>
      </p:pic>
      <p:sp>
        <p:nvSpPr>
          <p:cNvPr id="904196" name="WordArt 4" descr="10%"/>
          <p:cNvSpPr>
            <a:spLocks noChangeArrowheads="1" noChangeShapeType="1" noTextEdit="1"/>
          </p:cNvSpPr>
          <p:nvPr/>
        </p:nvSpPr>
        <p:spPr bwMode="auto">
          <a:xfrm rot="20136079">
            <a:off x="2802000" y="3293133"/>
            <a:ext cx="6100714" cy="1555606"/>
          </a:xfrm>
          <a:prstGeom prst="rect">
            <a:avLst/>
          </a:prstGeom>
        </p:spPr>
        <p:txBody>
          <a:bodyPr wrap="none" fromWordArt="1">
            <a:prstTxWarp prst="textCurveUp">
              <a:avLst>
                <a:gd name="adj" fmla="val 55032"/>
              </a:avLst>
            </a:prstTxWarp>
          </a:bodyPr>
          <a:lstStyle/>
          <a:p>
            <a:r>
              <a:rPr lang="en-US" sz="3600" kern="10" dirty="0">
                <a:ln w="12700">
                  <a:solidFill>
                    <a:srgbClr val="000000"/>
                  </a:solidFill>
                  <a:round/>
                  <a:headEnd/>
                  <a:tailEnd type="none" w="lg" len="lg"/>
                </a:ln>
                <a:pattFill prst="pct10">
                  <a:fgClr>
                    <a:srgbClr val="808080"/>
                  </a:fgClr>
                  <a:bgClr>
                    <a:srgbClr val="66FFFF"/>
                  </a:bgClr>
                </a:pattFill>
                <a:effectLst>
                  <a:outerShdw dist="45791" dir="2021404" algn="ctr" rotWithShape="0">
                    <a:srgbClr val="808080"/>
                  </a:outerShdw>
                </a:effectLst>
                <a:latin typeface="Arial Black"/>
              </a:rPr>
              <a:t>Blow ice</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756324" flipH="1">
            <a:off x="3954691" y="1769588"/>
            <a:ext cx="3398968" cy="2062066"/>
          </a:xfrm>
          <a:prstGeom prst="rect">
            <a:avLst/>
          </a:prstGeom>
        </p:spPr>
      </p:pic>
      <p:sp>
        <p:nvSpPr>
          <p:cNvPr id="10" name="Isosceles Triangle 9"/>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5-Point Star 10"/>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3" name="Picture 12"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717825203"/>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457200" y="1193800"/>
            <a:ext cx="8305800" cy="5130800"/>
          </a:xfrm>
        </p:spPr>
        <p:txBody>
          <a:bodyPr>
            <a:normAutofit/>
          </a:bodyPr>
          <a:lstStyle/>
          <a:p>
            <a:pPr marL="0" indent="0">
              <a:lnSpc>
                <a:spcPct val="100000"/>
              </a:lnSpc>
              <a:buNone/>
              <a:defRPr/>
            </a:pPr>
            <a:r>
              <a:rPr lang="en-US" sz="4000" dirty="0"/>
              <a:t>How does blow ice form?</a:t>
            </a:r>
          </a:p>
          <a:p>
            <a:pPr marL="742950" indent="-742950">
              <a:lnSpc>
                <a:spcPct val="100000"/>
              </a:lnSpc>
              <a:buFont typeface="+mj-lt"/>
              <a:buAutoNum type="arabicPeriod"/>
              <a:defRPr/>
            </a:pPr>
            <a:r>
              <a:rPr lang="en-US" sz="4000" dirty="0"/>
              <a:t>Need winds of at least 30mph</a:t>
            </a:r>
          </a:p>
          <a:p>
            <a:pPr marL="742950" indent="-742950">
              <a:lnSpc>
                <a:spcPct val="100000"/>
              </a:lnSpc>
              <a:buFont typeface="+mj-lt"/>
              <a:buAutoNum type="arabicPeriod"/>
              <a:defRPr/>
            </a:pPr>
            <a:r>
              <a:rPr lang="en-US" sz="4000" dirty="0"/>
              <a:t>Snow blowing across the road, melts and sticks to the road</a:t>
            </a:r>
          </a:p>
          <a:p>
            <a:pPr marL="742950" indent="-742950">
              <a:lnSpc>
                <a:spcPct val="100000"/>
              </a:lnSpc>
              <a:buFont typeface="+mj-lt"/>
              <a:buAutoNum type="arabicPeriod"/>
              <a:defRPr/>
            </a:pPr>
            <a:r>
              <a:rPr lang="en-US" sz="4000" dirty="0"/>
              <a:t>Blowing snow keeping moving across the road</a:t>
            </a:r>
          </a:p>
          <a:p>
            <a:pPr marL="742950" indent="-742950">
              <a:lnSpc>
                <a:spcPct val="100000"/>
              </a:lnSpc>
              <a:buFont typeface="+mj-lt"/>
              <a:buAutoNum type="arabicPeriod"/>
              <a:defRPr/>
            </a:pPr>
            <a:r>
              <a:rPr lang="en-US" sz="4000" dirty="0"/>
              <a:t>Wind must blow from North to South </a:t>
            </a:r>
          </a:p>
          <a:p>
            <a:endParaRPr lang="en-US" sz="4000"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457200" y="1193800"/>
            <a:ext cx="8305800" cy="5130800"/>
          </a:xfrm>
        </p:spPr>
        <p:txBody>
          <a:bodyPr>
            <a:normAutofit/>
          </a:bodyPr>
          <a:lstStyle/>
          <a:p>
            <a:pPr marL="0" indent="0">
              <a:lnSpc>
                <a:spcPct val="100000"/>
              </a:lnSpc>
              <a:buNone/>
              <a:defRPr/>
            </a:pPr>
            <a:r>
              <a:rPr lang="en-US" sz="4000" dirty="0"/>
              <a:t>How does blow ice form?</a:t>
            </a:r>
            <a:endParaRPr lang="en-US" sz="4000" dirty="0">
              <a:solidFill>
                <a:schemeClr val="accent1">
                  <a:lumMod val="75000"/>
                </a:schemeClr>
              </a:solidFill>
            </a:endParaRPr>
          </a:p>
          <a:p>
            <a:pPr marL="742950" indent="-742950">
              <a:lnSpc>
                <a:spcPct val="100000"/>
              </a:lnSpc>
              <a:buFont typeface="+mj-lt"/>
              <a:buAutoNum type="arabicPeriod"/>
              <a:defRPr/>
            </a:pPr>
            <a:r>
              <a:rPr lang="en-US" sz="4000" dirty="0">
                <a:solidFill>
                  <a:schemeClr val="accent1">
                    <a:lumMod val="75000"/>
                  </a:schemeClr>
                </a:solidFill>
              </a:rPr>
              <a:t>Need winds of at least 30mph</a:t>
            </a:r>
            <a:endParaRPr lang="en-US" sz="4000" dirty="0">
              <a:solidFill>
                <a:srgbClr val="FFFF00"/>
              </a:solidFill>
            </a:endParaRPr>
          </a:p>
          <a:p>
            <a:pPr marL="742950" indent="-742950">
              <a:lnSpc>
                <a:spcPct val="100000"/>
              </a:lnSpc>
              <a:buFont typeface="+mj-lt"/>
              <a:buAutoNum type="arabicPeriod"/>
              <a:defRPr/>
            </a:pPr>
            <a:r>
              <a:rPr lang="en-US" sz="4000" dirty="0">
                <a:solidFill>
                  <a:srgbClr val="FFFF00"/>
                </a:solidFill>
              </a:rPr>
              <a:t>Snow blowing across the road, melts and sticks to the road</a:t>
            </a:r>
            <a:endParaRPr lang="en-US" sz="4000" dirty="0">
              <a:solidFill>
                <a:schemeClr val="accent1">
                  <a:lumMod val="75000"/>
                </a:schemeClr>
              </a:solidFill>
            </a:endParaRPr>
          </a:p>
          <a:p>
            <a:pPr marL="742950" indent="-742950">
              <a:lnSpc>
                <a:spcPct val="100000"/>
              </a:lnSpc>
              <a:buFont typeface="+mj-lt"/>
              <a:buAutoNum type="arabicPeriod"/>
              <a:defRPr/>
            </a:pPr>
            <a:r>
              <a:rPr lang="en-US" sz="4000" dirty="0">
                <a:solidFill>
                  <a:schemeClr val="accent1">
                    <a:lumMod val="75000"/>
                  </a:schemeClr>
                </a:solidFill>
              </a:rPr>
              <a:t>Blowing snow keeping moving across the road</a:t>
            </a:r>
          </a:p>
          <a:p>
            <a:pPr marL="742950" indent="-742950">
              <a:lnSpc>
                <a:spcPct val="100000"/>
              </a:lnSpc>
              <a:buFont typeface="+mj-lt"/>
              <a:buAutoNum type="arabicPeriod"/>
              <a:defRPr/>
            </a:pPr>
            <a:r>
              <a:rPr lang="en-US" sz="4000" dirty="0">
                <a:solidFill>
                  <a:schemeClr val="accent1">
                    <a:lumMod val="75000"/>
                  </a:schemeClr>
                </a:solidFill>
              </a:rPr>
              <a:t>Wind must blow from North to South </a:t>
            </a:r>
          </a:p>
          <a:p>
            <a:endParaRPr lang="en-US" sz="4000"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146" name="Line 2"/>
          <p:cNvSpPr>
            <a:spLocks noChangeShapeType="1"/>
          </p:cNvSpPr>
          <p:nvPr/>
        </p:nvSpPr>
        <p:spPr bwMode="auto">
          <a:xfrm flipV="1">
            <a:off x="3929063" y="828675"/>
            <a:ext cx="0" cy="4262438"/>
          </a:xfrm>
          <a:prstGeom prst="line">
            <a:avLst/>
          </a:prstGeom>
          <a:noFill/>
          <a:ln w="9525">
            <a:noFill/>
            <a:round/>
            <a:headEnd/>
            <a:tailEnd/>
          </a:ln>
          <a:effectLst/>
        </p:spPr>
        <p:txBody>
          <a:bodyPr wrap="none">
            <a:spAutoFit/>
          </a:bodyPr>
          <a:lstStyle/>
          <a:p>
            <a:endParaRPr lang="en-US"/>
          </a:p>
        </p:txBody>
      </p:sp>
      <p:sp>
        <p:nvSpPr>
          <p:cNvPr id="902147" name="Line 3"/>
          <p:cNvSpPr>
            <a:spLocks noChangeShapeType="1"/>
          </p:cNvSpPr>
          <p:nvPr/>
        </p:nvSpPr>
        <p:spPr bwMode="auto">
          <a:xfrm flipV="1">
            <a:off x="5300663" y="839788"/>
            <a:ext cx="25400" cy="4238625"/>
          </a:xfrm>
          <a:prstGeom prst="line">
            <a:avLst/>
          </a:prstGeom>
          <a:noFill/>
          <a:ln w="9525">
            <a:noFill/>
            <a:round/>
            <a:headEnd/>
            <a:tailEnd/>
          </a:ln>
          <a:effectLst/>
        </p:spPr>
        <p:txBody>
          <a:bodyPr wrap="none">
            <a:spAutoFit/>
          </a:bodyPr>
          <a:lstStyle/>
          <a:p>
            <a:endParaRPr lang="en-US"/>
          </a:p>
        </p:txBody>
      </p:sp>
      <p:sp>
        <p:nvSpPr>
          <p:cNvPr id="902148" name="Line 4"/>
          <p:cNvSpPr>
            <a:spLocks noChangeShapeType="1"/>
          </p:cNvSpPr>
          <p:nvPr/>
        </p:nvSpPr>
        <p:spPr bwMode="auto">
          <a:xfrm flipV="1">
            <a:off x="6697663" y="839788"/>
            <a:ext cx="0" cy="4238625"/>
          </a:xfrm>
          <a:prstGeom prst="line">
            <a:avLst/>
          </a:prstGeom>
          <a:noFill/>
          <a:ln w="9525">
            <a:noFill/>
            <a:round/>
            <a:headEnd/>
            <a:tailEnd/>
          </a:ln>
          <a:effectLst/>
        </p:spPr>
        <p:txBody>
          <a:bodyPr wrap="none">
            <a:spAutoFit/>
          </a:bodyPr>
          <a:lstStyle/>
          <a:p>
            <a:endParaRPr lang="en-US"/>
          </a:p>
        </p:txBody>
      </p:sp>
      <p:sp>
        <p:nvSpPr>
          <p:cNvPr id="902149" name="Line 5"/>
          <p:cNvSpPr>
            <a:spLocks noChangeShapeType="1"/>
          </p:cNvSpPr>
          <p:nvPr/>
        </p:nvSpPr>
        <p:spPr bwMode="auto">
          <a:xfrm>
            <a:off x="4275138" y="839788"/>
            <a:ext cx="12700" cy="4251325"/>
          </a:xfrm>
          <a:prstGeom prst="line">
            <a:avLst/>
          </a:prstGeom>
          <a:noFill/>
          <a:ln w="9525">
            <a:noFill/>
            <a:round/>
            <a:headEnd/>
            <a:tailEnd/>
          </a:ln>
          <a:effectLst/>
        </p:spPr>
        <p:txBody>
          <a:bodyPr>
            <a:spAutoFit/>
          </a:bodyPr>
          <a:lstStyle/>
          <a:p>
            <a:endParaRPr lang="en-US"/>
          </a:p>
        </p:txBody>
      </p:sp>
      <p:pic>
        <p:nvPicPr>
          <p:cNvPr id="902150" name="Picture 6" descr="DSCN0005"/>
          <p:cNvPicPr>
            <a:picLocks noChangeAspect="1" noChangeArrowheads="1"/>
          </p:cNvPicPr>
          <p:nvPr/>
        </p:nvPicPr>
        <p:blipFill>
          <a:blip r:embed="rId3" cstate="print"/>
          <a:srcRect/>
          <a:stretch>
            <a:fillRect/>
          </a:stretch>
        </p:blipFill>
        <p:spPr bwMode="auto">
          <a:xfrm>
            <a:off x="433873" y="1057045"/>
            <a:ext cx="6189133" cy="4641850"/>
          </a:xfrm>
          <a:prstGeom prst="rect">
            <a:avLst/>
          </a:prstGeom>
          <a:noFill/>
          <a:ln>
            <a:solidFill>
              <a:schemeClr val="tx1"/>
            </a:solidFill>
          </a:ln>
        </p:spPr>
      </p:pic>
      <p:sp>
        <p:nvSpPr>
          <p:cNvPr id="13" name="Title 1"/>
          <p:cNvSpPr>
            <a:spLocks noGrp="1"/>
          </p:cNvSpPr>
          <p:nvPr>
            <p:ph type="title"/>
          </p:nvPr>
        </p:nvSpPr>
        <p:spPr>
          <a:xfrm>
            <a:off x="457200" y="76200"/>
            <a:ext cx="8229600" cy="1143000"/>
          </a:xfrm>
        </p:spPr>
        <p:txBody>
          <a:bodyPr>
            <a:normAutofit/>
          </a:bodyPr>
          <a:lstStyle/>
          <a:p>
            <a:r>
              <a:rPr lang="en-US" dirty="0"/>
              <a:t>Occurs in windy conditions </a:t>
            </a:r>
          </a:p>
        </p:txBody>
      </p:sp>
      <p:pic>
        <p:nvPicPr>
          <p:cNvPr id="14" name="Picture 2" descr="C:\Users\Roman\AppData\Local\Microsoft\Windows\Temporary Internet Files\Content.IE5\QMX30JD2\MC900297363[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3810000"/>
            <a:ext cx="1821485" cy="1831543"/>
          </a:xfrm>
          <a:prstGeom prst="rect">
            <a:avLst/>
          </a:prstGeom>
          <a:solidFill>
            <a:srgbClr val="FFC000"/>
          </a:solidFill>
          <a:ln>
            <a:solidFill>
              <a:schemeClr val="tx1"/>
            </a:solidFill>
          </a:ln>
          <a:extLst/>
        </p:spPr>
      </p:pic>
      <p:sp>
        <p:nvSpPr>
          <p:cNvPr id="3" name="Rounded Rectangular Callout 2"/>
          <p:cNvSpPr/>
          <p:nvPr/>
        </p:nvSpPr>
        <p:spPr>
          <a:xfrm>
            <a:off x="1905000" y="4876800"/>
            <a:ext cx="4648200" cy="990600"/>
          </a:xfrm>
          <a:prstGeom prst="wedgeRoundRectCallout">
            <a:avLst>
              <a:gd name="adj1" fmla="val 82568"/>
              <a:gd name="adj2" fmla="val -58943"/>
              <a:gd name="adj3" fmla="val 16667"/>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981200" y="4953000"/>
            <a:ext cx="4724400" cy="830997"/>
          </a:xfrm>
          <a:prstGeom prst="rect">
            <a:avLst/>
          </a:prstGeom>
          <a:noFill/>
        </p:spPr>
        <p:txBody>
          <a:bodyPr wrap="square" rtlCol="0">
            <a:spAutoFit/>
          </a:bodyPr>
          <a:lstStyle/>
          <a:p>
            <a:r>
              <a:rPr lang="en-US" sz="2400" dirty="0">
                <a:latin typeface="Arial" pitchFamily="34" charset="0"/>
                <a:cs typeface="Arial" pitchFamily="34" charset="0"/>
              </a:rPr>
              <a:t>Tips from experienced operator: Wind speed above 12 mph</a:t>
            </a:r>
          </a:p>
        </p:txBody>
      </p:sp>
      <p:sp>
        <p:nvSpPr>
          <p:cNvPr id="15" name="Isosceles Triangle 14"/>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5-Point Star 15"/>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Oval 16"/>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8" name="Picture 17"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087064170"/>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7800"/>
            <a:ext cx="8229600" cy="889000"/>
          </a:xfrm>
        </p:spPr>
        <p:txBody>
          <a:bodyPr>
            <a:normAutofit/>
          </a:bodyPr>
          <a:lstStyle/>
          <a:p>
            <a:r>
              <a:rPr lang="en-US" dirty="0"/>
              <a:t>Preventing blow ice</a:t>
            </a:r>
          </a:p>
        </p:txBody>
      </p:sp>
      <p:sp>
        <p:nvSpPr>
          <p:cNvPr id="3" name="Content Placeholder 2"/>
          <p:cNvSpPr>
            <a:spLocks noGrp="1"/>
          </p:cNvSpPr>
          <p:nvPr>
            <p:ph idx="1"/>
          </p:nvPr>
        </p:nvSpPr>
        <p:spPr>
          <a:xfrm>
            <a:off x="17929" y="1243969"/>
            <a:ext cx="5715000" cy="4830763"/>
          </a:xfrm>
        </p:spPr>
        <p:txBody>
          <a:bodyPr>
            <a:normAutofit/>
          </a:bodyPr>
          <a:lstStyle/>
          <a:p>
            <a:r>
              <a:rPr lang="en-US" dirty="0">
                <a:latin typeface="Arial" pitchFamily="34" charset="0"/>
                <a:cs typeface="Arial" pitchFamily="34" charset="0"/>
              </a:rPr>
              <a:t>Drift control</a:t>
            </a:r>
          </a:p>
          <a:p>
            <a:pPr lvl="1"/>
            <a:r>
              <a:rPr lang="en-US" sz="2800" dirty="0">
                <a:latin typeface="Arial" pitchFamily="34" charset="0"/>
                <a:cs typeface="Arial" pitchFamily="34" charset="0"/>
              </a:rPr>
              <a:t>Snow fence</a:t>
            </a:r>
          </a:p>
          <a:p>
            <a:pPr lvl="1"/>
            <a:r>
              <a:rPr lang="en-US" sz="2800" dirty="0">
                <a:latin typeface="Arial" pitchFamily="34" charset="0"/>
                <a:cs typeface="Arial" pitchFamily="34" charset="0"/>
              </a:rPr>
              <a:t>Standing corn rows</a:t>
            </a:r>
          </a:p>
          <a:p>
            <a:pPr lvl="1"/>
            <a:r>
              <a:rPr lang="en-US" sz="2800" dirty="0">
                <a:latin typeface="Arial" pitchFamily="34" charset="0"/>
                <a:cs typeface="Arial" pitchFamily="34" charset="0"/>
              </a:rPr>
              <a:t>Structural snow fence</a:t>
            </a:r>
          </a:p>
          <a:p>
            <a:pPr lvl="1"/>
            <a:r>
              <a:rPr lang="en-US" sz="2800" dirty="0">
                <a:latin typeface="Arial" pitchFamily="34" charset="0"/>
                <a:cs typeface="Arial" pitchFamily="34" charset="0"/>
              </a:rPr>
              <a:t>Redesign of roadways if possible</a:t>
            </a:r>
          </a:p>
          <a:p>
            <a:pPr lvl="1"/>
            <a:endParaRPr lang="en-US" sz="2800" dirty="0">
              <a:latin typeface="Arial" pitchFamily="34" charset="0"/>
              <a:cs typeface="Arial" pitchFamily="34" charset="0"/>
            </a:endParaRPr>
          </a:p>
          <a:p>
            <a:r>
              <a:rPr lang="en-US" dirty="0">
                <a:latin typeface="Arial" pitchFamily="34" charset="0"/>
                <a:cs typeface="Arial" pitchFamily="34" charset="0"/>
              </a:rPr>
              <a:t>Deicing and anti-icing are not recommended</a:t>
            </a:r>
          </a:p>
        </p:txBody>
      </p:sp>
      <p:pic>
        <p:nvPicPr>
          <p:cNvPr id="7" name="Picture 6"/>
          <p:cNvPicPr>
            <a:picLocks noChangeAspect="1"/>
          </p:cNvPicPr>
          <p:nvPr/>
        </p:nvPicPr>
        <p:blipFill>
          <a:blip r:embed="rId3" cstate="print"/>
          <a:stretch>
            <a:fillRect/>
          </a:stretch>
        </p:blipFill>
        <p:spPr>
          <a:xfrm>
            <a:off x="4876800" y="1229865"/>
            <a:ext cx="3032907" cy="1872490"/>
          </a:xfrm>
          <a:prstGeom prst="rect">
            <a:avLst/>
          </a:prstGeom>
          <a:ln>
            <a:solidFill>
              <a:schemeClr val="tx1"/>
            </a:solidFill>
          </a:ln>
        </p:spPr>
      </p:pic>
      <p:pic>
        <p:nvPicPr>
          <p:cNvPr id="8" name="Picture 7"/>
          <p:cNvPicPr>
            <a:picLocks noChangeAspect="1"/>
          </p:cNvPicPr>
          <p:nvPr/>
        </p:nvPicPr>
        <p:blipFill>
          <a:blip r:embed="rId4" cstate="print"/>
          <a:stretch>
            <a:fillRect/>
          </a:stretch>
        </p:blipFill>
        <p:spPr>
          <a:xfrm>
            <a:off x="5486400" y="3910767"/>
            <a:ext cx="3429000" cy="1828800"/>
          </a:xfrm>
          <a:prstGeom prst="rect">
            <a:avLst/>
          </a:prstGeom>
          <a:ln>
            <a:solidFill>
              <a:schemeClr val="tx1"/>
            </a:solidFill>
          </a:ln>
        </p:spPr>
      </p:pic>
      <p:sp>
        <p:nvSpPr>
          <p:cNvPr id="10" name="TextBox 9"/>
          <p:cNvSpPr txBox="1"/>
          <p:nvPr/>
        </p:nvSpPr>
        <p:spPr>
          <a:xfrm>
            <a:off x="1447800" y="5562600"/>
            <a:ext cx="5181600" cy="923330"/>
          </a:xfrm>
          <a:prstGeom prst="rect">
            <a:avLst/>
          </a:prstGeom>
          <a:solidFill>
            <a:srgbClr val="FFFF00"/>
          </a:solidFill>
          <a:ln>
            <a:solidFill>
              <a:schemeClr val="tx1"/>
            </a:solidFill>
          </a:ln>
        </p:spPr>
        <p:txBody>
          <a:bodyPr wrap="square" rtlCol="0">
            <a:spAutoFit/>
          </a:bodyPr>
          <a:lstStyle/>
          <a:p>
            <a:pPr algn="ctr"/>
            <a:r>
              <a:rPr lang="en-US" dirty="0">
                <a:latin typeface="Arial" pitchFamily="34" charset="0"/>
                <a:cs typeface="Arial" pitchFamily="34" charset="0"/>
              </a:rPr>
              <a:t>Note to presenters:  Insert your procedure here.  Delete this yellow box before making presentation.</a:t>
            </a:r>
          </a:p>
        </p:txBody>
      </p:sp>
      <p:sp>
        <p:nvSpPr>
          <p:cNvPr id="11" name="Isosceles Triangle 10"/>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5-Point Star 11"/>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Oval 12"/>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4" name="Picture 13"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9257521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457200" y="1193800"/>
            <a:ext cx="8305800" cy="5130800"/>
          </a:xfrm>
        </p:spPr>
        <p:txBody>
          <a:bodyPr>
            <a:normAutofit/>
          </a:bodyPr>
          <a:lstStyle/>
          <a:p>
            <a:pPr>
              <a:buNone/>
            </a:pPr>
            <a:r>
              <a:rPr lang="en-US" sz="4000" dirty="0">
                <a:effectLst/>
              </a:rPr>
              <a:t>How can blow ice be prevented?</a:t>
            </a:r>
          </a:p>
          <a:p>
            <a:pPr marL="228600" indent="-228600">
              <a:buAutoNum type="alphaLcPeriod"/>
            </a:pPr>
            <a:endParaRPr lang="en-US" sz="4000" dirty="0">
              <a:effectLst/>
            </a:endParaRPr>
          </a:p>
          <a:p>
            <a:pPr marL="579438" indent="-579438">
              <a:buFont typeface="+mj-lt"/>
              <a:buAutoNum type="arabicPeriod"/>
            </a:pPr>
            <a:r>
              <a:rPr lang="en-US" sz="4000" dirty="0">
                <a:effectLst/>
              </a:rPr>
              <a:t>Dry salt </a:t>
            </a:r>
          </a:p>
          <a:p>
            <a:pPr marL="579438" indent="-579438">
              <a:buFont typeface="+mj-lt"/>
              <a:buAutoNum type="arabicPeriod"/>
            </a:pPr>
            <a:r>
              <a:rPr lang="en-US" sz="4000" dirty="0">
                <a:effectLst/>
              </a:rPr>
              <a:t>Anti-icing </a:t>
            </a:r>
          </a:p>
          <a:p>
            <a:pPr marL="579438" indent="-579438">
              <a:buFont typeface="+mj-lt"/>
              <a:buAutoNum type="arabicPeriod"/>
            </a:pPr>
            <a:r>
              <a:rPr lang="en-US" sz="4000" dirty="0" err="1">
                <a:effectLst/>
              </a:rPr>
              <a:t>Prewet</a:t>
            </a:r>
            <a:r>
              <a:rPr lang="en-US" sz="4000" dirty="0">
                <a:effectLst/>
              </a:rPr>
              <a:t> salt </a:t>
            </a:r>
          </a:p>
          <a:p>
            <a:pPr marL="579438" indent="-579438">
              <a:buFont typeface="+mj-lt"/>
              <a:buAutoNum type="arabicPeriod"/>
            </a:pPr>
            <a:r>
              <a:rPr lang="en-US" sz="4000" dirty="0">
                <a:effectLst/>
              </a:rPr>
              <a:t>Snow fence</a:t>
            </a:r>
            <a:endParaRPr lang="en-US" sz="4000"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457200" y="1193800"/>
            <a:ext cx="8305800" cy="5130800"/>
          </a:xfrm>
        </p:spPr>
        <p:txBody>
          <a:bodyPr>
            <a:normAutofit/>
          </a:bodyPr>
          <a:lstStyle/>
          <a:p>
            <a:pPr>
              <a:buNone/>
            </a:pPr>
            <a:r>
              <a:rPr lang="en-US" sz="4000" dirty="0">
                <a:effectLst/>
              </a:rPr>
              <a:t>How can blow ice be prevented?</a:t>
            </a:r>
          </a:p>
          <a:p>
            <a:pPr marL="228600" indent="-228600">
              <a:buAutoNum type="alphaLcPeriod"/>
            </a:pPr>
            <a:endParaRPr lang="en-US" sz="4000" dirty="0">
              <a:solidFill>
                <a:schemeClr val="accent1">
                  <a:lumMod val="75000"/>
                </a:schemeClr>
              </a:solidFill>
              <a:effectLst/>
            </a:endParaRPr>
          </a:p>
          <a:p>
            <a:pPr marL="579438" indent="-579438">
              <a:buFont typeface="+mj-lt"/>
              <a:buAutoNum type="arabicPeriod"/>
            </a:pPr>
            <a:r>
              <a:rPr lang="en-US" sz="4000" dirty="0">
                <a:solidFill>
                  <a:schemeClr val="accent1">
                    <a:lumMod val="75000"/>
                  </a:schemeClr>
                </a:solidFill>
                <a:effectLst/>
              </a:rPr>
              <a:t>Dry salt </a:t>
            </a:r>
          </a:p>
          <a:p>
            <a:pPr marL="579438" indent="-579438">
              <a:buFont typeface="+mj-lt"/>
              <a:buAutoNum type="arabicPeriod"/>
            </a:pPr>
            <a:r>
              <a:rPr lang="en-US" sz="4000" dirty="0">
                <a:solidFill>
                  <a:schemeClr val="accent1">
                    <a:lumMod val="75000"/>
                  </a:schemeClr>
                </a:solidFill>
                <a:effectLst/>
              </a:rPr>
              <a:t>Anti-icing </a:t>
            </a:r>
          </a:p>
          <a:p>
            <a:pPr marL="579438" indent="-579438">
              <a:buFont typeface="+mj-lt"/>
              <a:buAutoNum type="arabicPeriod"/>
            </a:pPr>
            <a:r>
              <a:rPr lang="en-US" sz="4000" dirty="0" err="1">
                <a:solidFill>
                  <a:schemeClr val="accent1">
                    <a:lumMod val="75000"/>
                  </a:schemeClr>
                </a:solidFill>
                <a:effectLst/>
              </a:rPr>
              <a:t>Prewet</a:t>
            </a:r>
            <a:r>
              <a:rPr lang="en-US" sz="4000" dirty="0">
                <a:solidFill>
                  <a:schemeClr val="accent1">
                    <a:lumMod val="75000"/>
                  </a:schemeClr>
                </a:solidFill>
                <a:effectLst/>
              </a:rPr>
              <a:t> salt </a:t>
            </a:r>
            <a:endParaRPr lang="en-US" sz="4000" dirty="0">
              <a:solidFill>
                <a:srgbClr val="FFFF00"/>
              </a:solidFill>
              <a:effectLst/>
            </a:endParaRPr>
          </a:p>
          <a:p>
            <a:pPr marL="579438" indent="-579438">
              <a:buFont typeface="+mj-lt"/>
              <a:buAutoNum type="arabicPeriod"/>
            </a:pPr>
            <a:r>
              <a:rPr lang="en-US" sz="4000" dirty="0">
                <a:solidFill>
                  <a:srgbClr val="FFFF00"/>
                </a:solidFill>
                <a:effectLst/>
              </a:rPr>
              <a:t>Snow fence</a:t>
            </a:r>
            <a:endParaRPr lang="en-US" sz="4000" dirty="0">
              <a:solidFill>
                <a:srgbClr val="FFFF00"/>
              </a:solidFill>
            </a:endParaRP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Module 12: </a:t>
            </a:r>
            <a:r>
              <a:rPr lang="en-PH" sz="3200" spc="-100" dirty="0"/>
              <a:t>Principles of ice formation</a:t>
            </a:r>
            <a:endParaRPr lang="en-PH" sz="3200" dirty="0"/>
          </a:p>
        </p:txBody>
      </p:sp>
      <p:sp>
        <p:nvSpPr>
          <p:cNvPr id="11" name="Title 1"/>
          <p:cNvSpPr txBox="1">
            <a:spLocks/>
          </p:cNvSpPr>
          <p:nvPr/>
        </p:nvSpPr>
        <p:spPr>
          <a:xfrm>
            <a:off x="0" y="5486400"/>
            <a:ext cx="7029450" cy="914400"/>
          </a:xfrm>
          <a:prstGeom prst="rect">
            <a:avLst/>
          </a:prstGeom>
        </p:spPr>
        <p:txBody>
          <a:bodyPr vert="horz" lIns="91440" tIns="45720" rIns="91440" bIns="45720" rtlCol="0" anchor="t">
            <a:noAutofit/>
          </a:bodyPr>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pPr algn="l"/>
            <a:r>
              <a:rPr lang="en-US" sz="2000" b="0" dirty="0">
                <a:solidFill>
                  <a:prstClr val="white"/>
                </a:solidFill>
                <a:effectLst/>
              </a:rPr>
              <a:t>2016 Created for Clear Roads by:</a:t>
            </a:r>
          </a:p>
          <a:p>
            <a:pPr algn="l"/>
            <a:r>
              <a:rPr lang="en-US" sz="2000" b="0" dirty="0">
                <a:solidFill>
                  <a:prstClr val="white"/>
                </a:solidFill>
                <a:effectLst/>
              </a:rPr>
              <a:t>U of MN Center for Transportation Studies &amp; </a:t>
            </a:r>
          </a:p>
          <a:p>
            <a:pPr algn="l"/>
            <a:r>
              <a:rPr lang="en-US" sz="2000" b="0" dirty="0">
                <a:solidFill>
                  <a:prstClr val="white"/>
                </a:solidFill>
                <a:effectLst/>
              </a:rPr>
              <a:t>Fortin Consulting Inc.</a:t>
            </a:r>
            <a:br>
              <a:rPr lang="en-US" sz="2000" b="0" dirty="0">
                <a:solidFill>
                  <a:prstClr val="white"/>
                </a:solidFill>
                <a:effectLst/>
              </a:rPr>
            </a:br>
            <a:endParaRPr lang="en-US" sz="2000" b="0" dirty="0">
              <a:solidFill>
                <a:prstClr val="white"/>
              </a:solidFill>
              <a:effectLst/>
            </a:endParaRPr>
          </a:p>
        </p:txBody>
      </p:sp>
      <p:pic>
        <p:nvPicPr>
          <p:cNvPr id="8" name="Picture 7"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6" name="Picture 5"/>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13445" r="11552" b="14584"/>
          <a:stretch/>
        </p:blipFill>
        <p:spPr>
          <a:xfrm>
            <a:off x="1752600" y="1155168"/>
            <a:ext cx="5638800" cy="4302657"/>
          </a:xfrm>
          <a:prstGeom prst="rect">
            <a:avLst/>
          </a:prstGeom>
          <a:ln>
            <a:solidFill>
              <a:schemeClr val="tx1"/>
            </a:solidFill>
          </a:ln>
        </p:spPr>
      </p:pic>
    </p:spTree>
    <p:extLst>
      <p:ext uri="{BB962C8B-B14F-4D97-AF65-F5344CB8AC3E}">
        <p14:creationId xmlns:p14="http://schemas.microsoft.com/office/powerpoint/2010/main" val="41612593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a:lstStyle/>
          <a:p>
            <a:r>
              <a:rPr lang="en-US" sz="4800" dirty="0"/>
              <a:t>Mitigating Blow Ice</a:t>
            </a:r>
            <a:endParaRPr lang="en-US" dirty="0"/>
          </a:p>
        </p:txBody>
      </p:sp>
      <p:grpSp>
        <p:nvGrpSpPr>
          <p:cNvPr id="7" name="Group 15"/>
          <p:cNvGrpSpPr/>
          <p:nvPr/>
        </p:nvGrpSpPr>
        <p:grpSpPr>
          <a:xfrm>
            <a:off x="38893" y="1058433"/>
            <a:ext cx="7962107" cy="4732767"/>
            <a:chOff x="246064" y="0"/>
            <a:chExt cx="8709025" cy="6927851"/>
          </a:xfrm>
        </p:grpSpPr>
        <p:sp>
          <p:nvSpPr>
            <p:cNvPr id="18" name="Line 2"/>
            <p:cNvSpPr>
              <a:spLocks noChangeShapeType="1"/>
            </p:cNvSpPr>
            <p:nvPr/>
          </p:nvSpPr>
          <p:spPr bwMode="auto">
            <a:xfrm flipV="1">
              <a:off x="3929063" y="828675"/>
              <a:ext cx="0" cy="4262438"/>
            </a:xfrm>
            <a:prstGeom prst="line">
              <a:avLst/>
            </a:prstGeom>
            <a:noFill/>
            <a:ln w="9525">
              <a:solidFill>
                <a:schemeClr val="tx1"/>
              </a:solidFill>
              <a:round/>
              <a:headEnd/>
              <a:tailEnd/>
            </a:ln>
            <a:effectLst/>
          </p:spPr>
          <p:txBody>
            <a:bodyPr wrap="none">
              <a:spAutoFit/>
            </a:bodyPr>
            <a:lstStyle/>
            <a:p>
              <a:endParaRPr lang="en-US"/>
            </a:p>
          </p:txBody>
        </p:sp>
        <p:sp>
          <p:nvSpPr>
            <p:cNvPr id="19" name="Line 3"/>
            <p:cNvSpPr>
              <a:spLocks noChangeShapeType="1"/>
            </p:cNvSpPr>
            <p:nvPr/>
          </p:nvSpPr>
          <p:spPr bwMode="auto">
            <a:xfrm flipV="1">
              <a:off x="5300663" y="839788"/>
              <a:ext cx="25400" cy="4238625"/>
            </a:xfrm>
            <a:prstGeom prst="line">
              <a:avLst/>
            </a:prstGeom>
            <a:noFill/>
            <a:ln w="9525">
              <a:solidFill>
                <a:schemeClr val="tx1"/>
              </a:solidFill>
              <a:round/>
              <a:headEnd/>
              <a:tailEnd/>
            </a:ln>
            <a:effectLst/>
          </p:spPr>
          <p:txBody>
            <a:bodyPr wrap="none">
              <a:spAutoFit/>
            </a:bodyPr>
            <a:lstStyle/>
            <a:p>
              <a:endParaRPr lang="en-US"/>
            </a:p>
          </p:txBody>
        </p:sp>
        <p:sp>
          <p:nvSpPr>
            <p:cNvPr id="20" name="Line 4"/>
            <p:cNvSpPr>
              <a:spLocks noChangeShapeType="1"/>
            </p:cNvSpPr>
            <p:nvPr/>
          </p:nvSpPr>
          <p:spPr bwMode="auto">
            <a:xfrm flipV="1">
              <a:off x="6697663" y="839788"/>
              <a:ext cx="0" cy="4238625"/>
            </a:xfrm>
            <a:prstGeom prst="line">
              <a:avLst/>
            </a:prstGeom>
            <a:noFill/>
            <a:ln w="9525">
              <a:solidFill>
                <a:schemeClr val="tx1"/>
              </a:solidFill>
              <a:round/>
              <a:headEnd/>
              <a:tailEnd/>
            </a:ln>
            <a:effectLst/>
          </p:spPr>
          <p:txBody>
            <a:bodyPr wrap="none">
              <a:spAutoFit/>
            </a:bodyPr>
            <a:lstStyle/>
            <a:p>
              <a:endParaRPr lang="en-US"/>
            </a:p>
          </p:txBody>
        </p:sp>
        <p:sp>
          <p:nvSpPr>
            <p:cNvPr id="21" name="Line 5"/>
            <p:cNvSpPr>
              <a:spLocks noChangeShapeType="1"/>
            </p:cNvSpPr>
            <p:nvPr/>
          </p:nvSpPr>
          <p:spPr bwMode="auto">
            <a:xfrm>
              <a:off x="4275138" y="839788"/>
              <a:ext cx="12700" cy="4251325"/>
            </a:xfrm>
            <a:prstGeom prst="line">
              <a:avLst/>
            </a:prstGeom>
            <a:noFill/>
            <a:ln w="9525">
              <a:solidFill>
                <a:schemeClr val="tx1"/>
              </a:solidFill>
              <a:round/>
              <a:headEnd/>
              <a:tailEnd/>
            </a:ln>
            <a:effectLst/>
          </p:spPr>
          <p:txBody>
            <a:bodyPr>
              <a:spAutoFit/>
            </a:bodyPr>
            <a:lstStyle/>
            <a:p>
              <a:endParaRPr lang="en-US"/>
            </a:p>
          </p:txBody>
        </p:sp>
        <p:pic>
          <p:nvPicPr>
            <p:cNvPr id="22" name="Picture 6" descr="DSCN0004"/>
            <p:cNvPicPr>
              <a:picLocks noChangeAspect="1" noChangeArrowheads="1"/>
            </p:cNvPicPr>
            <p:nvPr/>
          </p:nvPicPr>
          <p:blipFill>
            <a:blip r:embed="rId3" cstate="print"/>
            <a:srcRect r="18018" b="13051"/>
            <a:stretch>
              <a:fillRect/>
            </a:stretch>
          </p:blipFill>
          <p:spPr bwMode="auto">
            <a:xfrm>
              <a:off x="246064" y="0"/>
              <a:ext cx="8709025" cy="6927851"/>
            </a:xfrm>
            <a:prstGeom prst="rect">
              <a:avLst/>
            </a:prstGeom>
            <a:noFill/>
            <a:ln>
              <a:solidFill>
                <a:schemeClr val="tx1"/>
              </a:solidFill>
            </a:ln>
          </p:spPr>
        </p:pic>
        <p:sp>
          <p:nvSpPr>
            <p:cNvPr id="23" name="Text Box 7"/>
            <p:cNvSpPr txBox="1">
              <a:spLocks noChangeArrowheads="1"/>
            </p:cNvSpPr>
            <p:nvPr/>
          </p:nvSpPr>
          <p:spPr bwMode="auto">
            <a:xfrm rot="159132">
              <a:off x="7015003" y="1570207"/>
              <a:ext cx="1748284" cy="1226343"/>
            </a:xfrm>
            <a:prstGeom prst="rect">
              <a:avLst/>
            </a:prstGeom>
            <a:noFill/>
            <a:ln w="25400">
              <a:solidFill>
                <a:schemeClr val="tx1"/>
              </a:solidFill>
              <a:miter lim="800000"/>
              <a:headEnd/>
              <a:tailEnd type="none" w="lg" len="lg"/>
            </a:ln>
            <a:effectLst/>
          </p:spPr>
          <p:txBody>
            <a:bodyPr wrap="square">
              <a:spAutoFit/>
            </a:bodyPr>
            <a:lstStyle/>
            <a:p>
              <a:r>
                <a:rPr lang="en-US" sz="1200" b="1" spc="600" dirty="0">
                  <a:solidFill>
                    <a:srgbClr val="FFC000"/>
                  </a:solidFill>
                  <a:latin typeface="Arial" charset="0"/>
                </a:rPr>
                <a:t>SLICK</a:t>
              </a:r>
            </a:p>
            <a:p>
              <a:r>
                <a:rPr lang="en-US" sz="1200" b="1" spc="600" dirty="0">
                  <a:solidFill>
                    <a:srgbClr val="FFC000"/>
                  </a:solidFill>
                  <a:latin typeface="Arial" charset="0"/>
                </a:rPr>
                <a:t>SPOTS</a:t>
              </a:r>
            </a:p>
            <a:p>
              <a:r>
                <a:rPr lang="en-US" sz="1200" b="1" spc="600" dirty="0">
                  <a:solidFill>
                    <a:srgbClr val="FFC000"/>
                  </a:solidFill>
                  <a:latin typeface="Arial" charset="0"/>
                </a:rPr>
                <a:t>AHEAD</a:t>
              </a:r>
            </a:p>
          </p:txBody>
        </p:sp>
      </p:grpSp>
      <p:sp>
        <p:nvSpPr>
          <p:cNvPr id="25" name="TextBox 24"/>
          <p:cNvSpPr txBox="1"/>
          <p:nvPr/>
        </p:nvSpPr>
        <p:spPr>
          <a:xfrm>
            <a:off x="609600" y="5638800"/>
            <a:ext cx="6553200" cy="646331"/>
          </a:xfrm>
          <a:prstGeom prst="rect">
            <a:avLst/>
          </a:prstGeom>
          <a:solidFill>
            <a:srgbClr val="FFFF00"/>
          </a:solidFill>
          <a:ln>
            <a:solidFill>
              <a:schemeClr val="tx1"/>
            </a:solidFill>
          </a:ln>
        </p:spPr>
        <p:txBody>
          <a:bodyPr wrap="square" rtlCol="0">
            <a:spAutoFit/>
          </a:bodyPr>
          <a:lstStyle/>
          <a:p>
            <a:pPr algn="ctr"/>
            <a:r>
              <a:rPr lang="en-US" dirty="0">
                <a:latin typeface="Arial" pitchFamily="34" charset="0"/>
                <a:cs typeface="Arial" pitchFamily="34" charset="0"/>
              </a:rPr>
              <a:t>Note to presenters:  insert your procedure here.  Delete this yellow box before making presentation.</a:t>
            </a:r>
          </a:p>
        </p:txBody>
      </p:sp>
      <p:sp>
        <p:nvSpPr>
          <p:cNvPr id="26" name="Isosceles Triangle 25"/>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5-Point Star 26"/>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 name="Oval 27"/>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29" name="Picture 2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3" name="Content Placeholder 2"/>
          <p:cNvSpPr>
            <a:spLocks noGrp="1"/>
          </p:cNvSpPr>
          <p:nvPr>
            <p:ph idx="1"/>
          </p:nvPr>
        </p:nvSpPr>
        <p:spPr>
          <a:xfrm>
            <a:off x="30480" y="1295400"/>
            <a:ext cx="8229600" cy="4525963"/>
          </a:xfrm>
        </p:spPr>
        <p:txBody>
          <a:bodyPr>
            <a:normAutofit/>
          </a:bodyPr>
          <a:lstStyle/>
          <a:p>
            <a:pPr marL="0" indent="0">
              <a:buNone/>
            </a:pPr>
            <a:r>
              <a:rPr lang="en-US" sz="4400" b="1" dirty="0">
                <a:latin typeface="Arial" pitchFamily="34" charset="0"/>
                <a:cs typeface="Arial" pitchFamily="34" charset="0"/>
              </a:rPr>
              <a:t>What are your options?</a:t>
            </a:r>
          </a:p>
          <a:p>
            <a:pPr marL="0" indent="0">
              <a:buNone/>
            </a:pPr>
            <a:endParaRPr lang="en-US" sz="3200" b="1" dirty="0">
              <a:latin typeface="Arial" pitchFamily="34" charset="0"/>
              <a:cs typeface="Arial" pitchFamily="34" charset="0"/>
            </a:endParaRPr>
          </a:p>
          <a:p>
            <a:pPr marL="0" indent="0">
              <a:buNone/>
            </a:pPr>
            <a:endParaRPr lang="en-US" sz="3200" b="1" dirty="0">
              <a:latin typeface="Arial" pitchFamily="34" charset="0"/>
              <a:cs typeface="Arial" pitchFamily="34" charset="0"/>
            </a:endParaRPr>
          </a:p>
          <a:p>
            <a:pPr marL="0" indent="0">
              <a:buNone/>
            </a:pPr>
            <a:endParaRPr lang="en-US" sz="3200" b="1" dirty="0">
              <a:latin typeface="Arial" pitchFamily="34" charset="0"/>
              <a:cs typeface="Arial" pitchFamily="34" charset="0"/>
            </a:endParaRPr>
          </a:p>
          <a:p>
            <a:pPr marL="0" indent="0">
              <a:buNone/>
            </a:pPr>
            <a:endParaRPr lang="en-US" sz="3200" b="1" dirty="0">
              <a:latin typeface="Arial" pitchFamily="34" charset="0"/>
              <a:cs typeface="Arial" pitchFamily="34" charset="0"/>
            </a:endParaRPr>
          </a:p>
          <a:p>
            <a:r>
              <a:rPr lang="en-US" sz="3200" b="1" dirty="0">
                <a:latin typeface="Arial" pitchFamily="34" charset="0"/>
                <a:cs typeface="Arial" pitchFamily="34" charset="0"/>
              </a:rPr>
              <a:t>Patrol and plow.</a:t>
            </a:r>
          </a:p>
          <a:p>
            <a:r>
              <a:rPr lang="en-US" sz="3200" b="1" dirty="0">
                <a:latin typeface="Arial" pitchFamily="34" charset="0"/>
                <a:cs typeface="Arial" pitchFamily="34" charset="0"/>
              </a:rPr>
              <a:t>Keep snow blowing across the road.</a:t>
            </a:r>
          </a:p>
          <a:p>
            <a:r>
              <a:rPr lang="en-US" sz="3200" b="1" dirty="0">
                <a:latin typeface="Arial" pitchFamily="34" charset="0"/>
                <a:cs typeface="Arial" pitchFamily="34" charset="0"/>
              </a:rPr>
              <a:t>Warn drivers of slick spots                   on roads.</a:t>
            </a:r>
          </a:p>
          <a:p>
            <a:r>
              <a:rPr lang="en-US" sz="3200" b="1" dirty="0">
                <a:latin typeface="Arial" pitchFamily="34" charset="0"/>
                <a:cs typeface="Arial" pitchFamily="34" charset="0"/>
              </a:rPr>
              <a:t>May need to close the road.</a:t>
            </a:r>
          </a:p>
        </p:txBody>
      </p:sp>
    </p:spTree>
    <p:extLst>
      <p:ext uri="{BB962C8B-B14F-4D97-AF65-F5344CB8AC3E}">
        <p14:creationId xmlns:p14="http://schemas.microsoft.com/office/powerpoint/2010/main" val="34135921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229600" cy="1828800"/>
          </a:xfrm>
        </p:spPr>
        <p:txBody>
          <a:bodyPr>
            <a:normAutofit/>
          </a:bodyPr>
          <a:lstStyle/>
          <a:p>
            <a:pPr>
              <a:lnSpc>
                <a:spcPts val="3300"/>
              </a:lnSpc>
            </a:pPr>
            <a:r>
              <a:rPr lang="en-US" dirty="0"/>
              <a:t>WARNING: </a:t>
            </a:r>
            <a:br>
              <a:rPr lang="en-US" dirty="0"/>
            </a:br>
            <a:r>
              <a:rPr lang="en-US" dirty="0"/>
              <a:t>if you start salting blow ice</a:t>
            </a:r>
          </a:p>
        </p:txBody>
      </p:sp>
      <p:sp>
        <p:nvSpPr>
          <p:cNvPr id="3" name="Content Placeholder 2"/>
          <p:cNvSpPr>
            <a:spLocks noGrp="1"/>
          </p:cNvSpPr>
          <p:nvPr>
            <p:ph idx="1"/>
          </p:nvPr>
        </p:nvSpPr>
        <p:spPr>
          <a:xfrm>
            <a:off x="304800" y="1066800"/>
            <a:ext cx="7924800" cy="4525963"/>
          </a:xfrm>
        </p:spPr>
        <p:txBody>
          <a:bodyPr/>
          <a:lstStyle/>
          <a:p>
            <a:r>
              <a:rPr lang="en-US" sz="3200" dirty="0">
                <a:latin typeface="Arial" pitchFamily="34" charset="0"/>
                <a:cs typeface="Arial" pitchFamily="34" charset="0"/>
              </a:rPr>
              <a:t>Consistent upkeep throughout the blowing event will be needed.</a:t>
            </a:r>
          </a:p>
          <a:p>
            <a:r>
              <a:rPr lang="en-US" sz="3200" dirty="0">
                <a:latin typeface="Arial" pitchFamily="34" charset="0"/>
                <a:cs typeface="Arial" pitchFamily="34" charset="0"/>
              </a:rPr>
              <a:t>It can take a lot of work and a lot of salt.</a:t>
            </a:r>
          </a:p>
          <a:p>
            <a:r>
              <a:rPr lang="en-US" sz="3200" dirty="0">
                <a:latin typeface="Arial" pitchFamily="34" charset="0"/>
                <a:cs typeface="Arial" pitchFamily="34" charset="0"/>
              </a:rPr>
              <a:t>Chemical deicer may cause more ice to form.</a:t>
            </a:r>
          </a:p>
          <a:p>
            <a:pPr marL="0" indent="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0800" y="2971800"/>
            <a:ext cx="4419600" cy="3314700"/>
          </a:xfrm>
          <a:prstGeom prst="rect">
            <a:avLst/>
          </a:prstGeom>
          <a:ln>
            <a:solidFill>
              <a:schemeClr val="tx1"/>
            </a:solidFill>
          </a:ln>
        </p:spPr>
      </p:pic>
      <p:sp>
        <p:nvSpPr>
          <p:cNvPr id="8" name="Isosceles Triangle 7"/>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5-Point Star 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5751971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457200" y="1193800"/>
            <a:ext cx="8305800" cy="5130800"/>
          </a:xfrm>
        </p:spPr>
        <p:txBody>
          <a:bodyPr>
            <a:normAutofit/>
          </a:bodyPr>
          <a:lstStyle/>
          <a:p>
            <a:pPr>
              <a:buNone/>
            </a:pPr>
            <a:r>
              <a:rPr lang="en-US" sz="4000" dirty="0"/>
              <a:t>If snow is blowing across the road should you salt it or let it blow?</a:t>
            </a:r>
          </a:p>
          <a:p>
            <a:pPr>
              <a:buNone/>
            </a:pPr>
            <a:endParaRPr lang="en-US" sz="4000" dirty="0"/>
          </a:p>
          <a:p>
            <a:pPr marL="742950" indent="-742950">
              <a:buFont typeface="+mj-lt"/>
              <a:buAutoNum type="arabicPeriod"/>
            </a:pPr>
            <a:r>
              <a:rPr lang="en-US" sz="4000" dirty="0"/>
              <a:t>Salt it</a:t>
            </a:r>
          </a:p>
          <a:p>
            <a:pPr marL="742950" indent="-742950">
              <a:buFont typeface="+mj-lt"/>
              <a:buAutoNum type="arabicPeriod"/>
            </a:pPr>
            <a:r>
              <a:rPr lang="en-US" sz="4000" dirty="0"/>
              <a:t>Let it blow </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457200" y="1193800"/>
            <a:ext cx="8305800" cy="5130800"/>
          </a:xfrm>
        </p:spPr>
        <p:txBody>
          <a:bodyPr>
            <a:normAutofit/>
          </a:bodyPr>
          <a:lstStyle/>
          <a:p>
            <a:pPr>
              <a:buNone/>
            </a:pPr>
            <a:r>
              <a:rPr lang="en-US" sz="4000" dirty="0"/>
              <a:t>If snow is blowing across the road should you salt it or let it blow?</a:t>
            </a:r>
          </a:p>
          <a:p>
            <a:pPr>
              <a:buNone/>
            </a:pPr>
            <a:endParaRPr lang="en-US" sz="4000" dirty="0">
              <a:solidFill>
                <a:schemeClr val="accent1">
                  <a:lumMod val="75000"/>
                </a:schemeClr>
              </a:solidFill>
            </a:endParaRPr>
          </a:p>
          <a:p>
            <a:pPr marL="742950" indent="-742950">
              <a:buFont typeface="+mj-lt"/>
              <a:buAutoNum type="arabicPeriod"/>
            </a:pPr>
            <a:r>
              <a:rPr lang="en-US" sz="4000" dirty="0">
                <a:solidFill>
                  <a:schemeClr val="accent1">
                    <a:lumMod val="75000"/>
                  </a:schemeClr>
                </a:solidFill>
              </a:rPr>
              <a:t>Salt it</a:t>
            </a:r>
            <a:endParaRPr lang="en-US" sz="4000" dirty="0">
              <a:solidFill>
                <a:srgbClr val="FFFF00"/>
              </a:solidFill>
            </a:endParaRPr>
          </a:p>
          <a:p>
            <a:pPr marL="742950" indent="-742950">
              <a:buFont typeface="+mj-lt"/>
              <a:buAutoNum type="arabicPeriod"/>
            </a:pPr>
            <a:r>
              <a:rPr lang="en-US" sz="4000" dirty="0">
                <a:solidFill>
                  <a:srgbClr val="FFFF00"/>
                </a:solidFill>
              </a:rPr>
              <a:t>Let it blow </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256" r="18855"/>
          <a:stretch/>
        </p:blipFill>
        <p:spPr>
          <a:xfrm>
            <a:off x="963365" y="1143000"/>
            <a:ext cx="6263101" cy="4642309"/>
          </a:xfrm>
          <a:prstGeom prst="rect">
            <a:avLst/>
          </a:prstGeom>
          <a:ln>
            <a:solidFill>
              <a:schemeClr val="tx1"/>
            </a:solidFill>
          </a:ln>
        </p:spPr>
      </p:pic>
      <p:sp>
        <p:nvSpPr>
          <p:cNvPr id="899074" name="Line 2"/>
          <p:cNvSpPr>
            <a:spLocks noChangeShapeType="1"/>
          </p:cNvSpPr>
          <p:nvPr/>
        </p:nvSpPr>
        <p:spPr bwMode="auto">
          <a:xfrm flipV="1">
            <a:off x="3929063" y="828675"/>
            <a:ext cx="0" cy="4262438"/>
          </a:xfrm>
          <a:prstGeom prst="line">
            <a:avLst/>
          </a:prstGeom>
          <a:noFill/>
          <a:ln w="9525">
            <a:noFill/>
            <a:round/>
            <a:headEnd/>
            <a:tailEnd/>
          </a:ln>
          <a:effectLst/>
        </p:spPr>
        <p:txBody>
          <a:bodyPr wrap="none">
            <a:spAutoFit/>
          </a:bodyPr>
          <a:lstStyle/>
          <a:p>
            <a:endParaRPr lang="en-US"/>
          </a:p>
        </p:txBody>
      </p:sp>
      <p:sp>
        <p:nvSpPr>
          <p:cNvPr id="899075" name="Line 3"/>
          <p:cNvSpPr>
            <a:spLocks noChangeShapeType="1"/>
          </p:cNvSpPr>
          <p:nvPr/>
        </p:nvSpPr>
        <p:spPr bwMode="auto">
          <a:xfrm flipV="1">
            <a:off x="5300663" y="839788"/>
            <a:ext cx="25400" cy="4238625"/>
          </a:xfrm>
          <a:prstGeom prst="line">
            <a:avLst/>
          </a:prstGeom>
          <a:noFill/>
          <a:ln w="9525">
            <a:noFill/>
            <a:round/>
            <a:headEnd/>
            <a:tailEnd/>
          </a:ln>
          <a:effectLst/>
        </p:spPr>
        <p:txBody>
          <a:bodyPr wrap="none">
            <a:spAutoFit/>
          </a:bodyPr>
          <a:lstStyle/>
          <a:p>
            <a:endParaRPr lang="en-US"/>
          </a:p>
        </p:txBody>
      </p:sp>
      <p:sp>
        <p:nvSpPr>
          <p:cNvPr id="899076" name="Line 4"/>
          <p:cNvSpPr>
            <a:spLocks noChangeShapeType="1"/>
          </p:cNvSpPr>
          <p:nvPr/>
        </p:nvSpPr>
        <p:spPr bwMode="auto">
          <a:xfrm flipV="1">
            <a:off x="6697663" y="839788"/>
            <a:ext cx="0" cy="4238625"/>
          </a:xfrm>
          <a:prstGeom prst="line">
            <a:avLst/>
          </a:prstGeom>
          <a:noFill/>
          <a:ln w="9525">
            <a:noFill/>
            <a:round/>
            <a:headEnd/>
            <a:tailEnd/>
          </a:ln>
          <a:effectLst/>
        </p:spPr>
        <p:txBody>
          <a:bodyPr wrap="none">
            <a:spAutoFit/>
          </a:bodyPr>
          <a:lstStyle/>
          <a:p>
            <a:endParaRPr lang="en-US"/>
          </a:p>
        </p:txBody>
      </p:sp>
      <p:sp>
        <p:nvSpPr>
          <p:cNvPr id="899077" name="Line 5"/>
          <p:cNvSpPr>
            <a:spLocks noChangeShapeType="1"/>
          </p:cNvSpPr>
          <p:nvPr/>
        </p:nvSpPr>
        <p:spPr bwMode="auto">
          <a:xfrm>
            <a:off x="4275138" y="839788"/>
            <a:ext cx="12700" cy="4251325"/>
          </a:xfrm>
          <a:prstGeom prst="line">
            <a:avLst/>
          </a:prstGeom>
          <a:noFill/>
          <a:ln w="9525">
            <a:noFill/>
            <a:round/>
            <a:headEnd/>
            <a:tailEnd/>
          </a:ln>
          <a:effectLst/>
        </p:spPr>
        <p:txBody>
          <a:bodyPr>
            <a:spAutoFit/>
          </a:bodyPr>
          <a:lstStyle/>
          <a:p>
            <a:endParaRPr lang="en-US"/>
          </a:p>
        </p:txBody>
      </p:sp>
      <p:sp>
        <p:nvSpPr>
          <p:cNvPr id="899079" name="WordArt 7" descr="25%"/>
          <p:cNvSpPr>
            <a:spLocks noChangeArrowheads="1" noChangeShapeType="1" noTextEdit="1"/>
          </p:cNvSpPr>
          <p:nvPr/>
        </p:nvSpPr>
        <p:spPr bwMode="auto">
          <a:xfrm>
            <a:off x="1427915" y="3166616"/>
            <a:ext cx="5334000" cy="2201863"/>
          </a:xfrm>
          <a:prstGeom prst="rect">
            <a:avLst/>
          </a:prstGeom>
          <a:ln>
            <a:noFill/>
          </a:ln>
        </p:spPr>
        <p:txBody>
          <a:bodyPr wrap="none" fromWordArt="1">
            <a:prstTxWarp prst="textCurveUp">
              <a:avLst>
                <a:gd name="adj" fmla="val 40356"/>
              </a:avLst>
            </a:prstTxWarp>
          </a:bodyPr>
          <a:lstStyle/>
          <a:p>
            <a:r>
              <a:rPr lang="en-US" sz="3600" kern="10" dirty="0">
                <a:ln w="12700">
                  <a:solidFill>
                    <a:schemeClr val="bg1"/>
                  </a:solidFill>
                  <a:round/>
                  <a:headEnd/>
                  <a:tailEnd/>
                </a:ln>
                <a:solidFill>
                  <a:schemeClr val="accent1">
                    <a:lumMod val="75000"/>
                  </a:schemeClr>
                </a:solidFill>
                <a:effectLst>
                  <a:outerShdw dist="45791" dir="2021404" algn="ctr" rotWithShape="0">
                    <a:srgbClr val="808080"/>
                  </a:outerShdw>
                </a:effectLst>
                <a:latin typeface="Arial Black"/>
              </a:rPr>
              <a:t>Refreeze</a:t>
            </a:r>
          </a:p>
        </p:txBody>
      </p:sp>
      <p:sp>
        <p:nvSpPr>
          <p:cNvPr id="4" name="TextBox 3"/>
          <p:cNvSpPr txBox="1"/>
          <p:nvPr/>
        </p:nvSpPr>
        <p:spPr>
          <a:xfrm>
            <a:off x="914400" y="1219200"/>
            <a:ext cx="6934200" cy="1077218"/>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When melted snow or ice on the road freezes</a:t>
            </a:r>
          </a:p>
        </p:txBody>
      </p:sp>
      <p:sp>
        <p:nvSpPr>
          <p:cNvPr id="12" name="Isosceles Triangle 11"/>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5-Point Star 12"/>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Oval 13"/>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5" name="Picture 14"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938750589"/>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76200" y="1149220"/>
            <a:ext cx="8305800" cy="5130800"/>
          </a:xfrm>
        </p:spPr>
        <p:txBody>
          <a:bodyPr>
            <a:normAutofit/>
          </a:bodyPr>
          <a:lstStyle/>
          <a:p>
            <a:pPr>
              <a:buNone/>
            </a:pPr>
            <a:r>
              <a:rPr lang="en-US" sz="4000" dirty="0"/>
              <a:t>Refreeze occurs when snow or ice on the road melts, stays on the road, and refreezes.</a:t>
            </a:r>
          </a:p>
          <a:p>
            <a:pPr marL="512763" indent="-512763">
              <a:buAutoNum type="alphaLcPeriod"/>
            </a:pPr>
            <a:endParaRPr lang="en-US" sz="4000" dirty="0"/>
          </a:p>
          <a:p>
            <a:pPr marL="512763" indent="-512763">
              <a:buFont typeface="+mj-lt"/>
              <a:buAutoNum type="arabicPeriod"/>
            </a:pPr>
            <a:r>
              <a:rPr lang="en-US" sz="4000" dirty="0"/>
              <a:t>False </a:t>
            </a:r>
          </a:p>
          <a:p>
            <a:pPr marL="512763" indent="-512763">
              <a:buFont typeface="+mj-lt"/>
              <a:buAutoNum type="arabicPeriod"/>
            </a:pPr>
            <a:r>
              <a:rPr lang="en-US" sz="4000" dirty="0"/>
              <a:t>True </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113522" y="1143000"/>
            <a:ext cx="8305800" cy="5130800"/>
          </a:xfrm>
        </p:spPr>
        <p:txBody>
          <a:bodyPr>
            <a:normAutofit/>
          </a:bodyPr>
          <a:lstStyle/>
          <a:p>
            <a:pPr>
              <a:buNone/>
            </a:pPr>
            <a:r>
              <a:rPr lang="en-US" sz="4000" dirty="0"/>
              <a:t>Refreeze occurs when snow or ice on the road melts, stays on the road, and refreezes.</a:t>
            </a:r>
          </a:p>
          <a:p>
            <a:pPr marL="228600" indent="-228600">
              <a:buAutoNum type="alphaLcPeriod"/>
            </a:pPr>
            <a:endParaRPr lang="en-US" sz="4000" dirty="0">
              <a:solidFill>
                <a:schemeClr val="accent1">
                  <a:lumMod val="75000"/>
                </a:schemeClr>
              </a:solidFill>
            </a:endParaRPr>
          </a:p>
          <a:p>
            <a:pPr marL="512763" indent="-512763">
              <a:buFont typeface="+mj-lt"/>
              <a:buAutoNum type="arabicPeriod"/>
            </a:pPr>
            <a:r>
              <a:rPr lang="en-US" sz="4000" dirty="0">
                <a:solidFill>
                  <a:schemeClr val="accent1">
                    <a:lumMod val="75000"/>
                  </a:schemeClr>
                </a:solidFill>
              </a:rPr>
              <a:t>False </a:t>
            </a:r>
          </a:p>
          <a:p>
            <a:pPr marL="512763" indent="-512763">
              <a:buFont typeface="+mj-lt"/>
              <a:buAutoNum type="arabicPeriod"/>
            </a:pPr>
            <a:r>
              <a:rPr lang="en-US" sz="4000" dirty="0">
                <a:solidFill>
                  <a:srgbClr val="FFFF00"/>
                </a:solidFill>
              </a:rPr>
              <a:t>True </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7800"/>
            <a:ext cx="8229600" cy="889000"/>
          </a:xfrm>
        </p:spPr>
        <p:txBody>
          <a:bodyPr/>
          <a:lstStyle/>
          <a:p>
            <a:r>
              <a:rPr lang="en-US" dirty="0"/>
              <a:t>Preventing Refreeze</a:t>
            </a:r>
          </a:p>
        </p:txBody>
      </p:sp>
      <p:sp>
        <p:nvSpPr>
          <p:cNvPr id="3" name="Content Placeholder 2"/>
          <p:cNvSpPr>
            <a:spLocks noGrp="1"/>
          </p:cNvSpPr>
          <p:nvPr>
            <p:ph idx="1"/>
          </p:nvPr>
        </p:nvSpPr>
        <p:spPr>
          <a:xfrm>
            <a:off x="304800" y="1676400"/>
            <a:ext cx="4343400" cy="3429000"/>
          </a:xfrm>
        </p:spPr>
        <p:txBody>
          <a:bodyPr>
            <a:normAutofit/>
          </a:bodyPr>
          <a:lstStyle/>
          <a:p>
            <a:r>
              <a:rPr lang="en-US" dirty="0">
                <a:latin typeface="Arial" pitchFamily="34" charset="0"/>
                <a:cs typeface="Arial" pitchFamily="34" charset="0"/>
              </a:rPr>
              <a:t>If slush is on the road plow before it freezes.</a:t>
            </a:r>
          </a:p>
          <a:p>
            <a:endParaRPr lang="en-US" dirty="0">
              <a:latin typeface="Arial" pitchFamily="34" charset="0"/>
              <a:cs typeface="Arial" pitchFamily="34" charset="0"/>
            </a:endParaRPr>
          </a:p>
          <a:p>
            <a:r>
              <a:rPr lang="en-US" dirty="0">
                <a:latin typeface="Arial" pitchFamily="34" charset="0"/>
                <a:cs typeface="Arial" pitchFamily="34" charset="0"/>
              </a:rPr>
              <a:t>If moisture is still on the road and temperatures are dropping reapplication of deicer.</a:t>
            </a:r>
          </a:p>
          <a:p>
            <a:endParaRPr lang="en-US" dirty="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3600" y="2362200"/>
            <a:ext cx="4165600" cy="3124200"/>
          </a:xfrm>
          <a:prstGeom prst="rect">
            <a:avLst/>
          </a:prstGeom>
          <a:ln>
            <a:solidFill>
              <a:schemeClr val="tx1"/>
            </a:solidFill>
          </a:ln>
        </p:spPr>
      </p:pic>
      <p:sp>
        <p:nvSpPr>
          <p:cNvPr id="8" name="TextBox 7"/>
          <p:cNvSpPr txBox="1"/>
          <p:nvPr/>
        </p:nvSpPr>
        <p:spPr>
          <a:xfrm>
            <a:off x="381000" y="6019800"/>
            <a:ext cx="5867400" cy="646331"/>
          </a:xfrm>
          <a:prstGeom prst="rect">
            <a:avLst/>
          </a:prstGeom>
          <a:solidFill>
            <a:srgbClr val="FFFF00"/>
          </a:solidFill>
          <a:ln>
            <a:solidFill>
              <a:schemeClr val="tx1"/>
            </a:solidFill>
          </a:ln>
        </p:spPr>
        <p:txBody>
          <a:bodyPr wrap="square" rtlCol="0">
            <a:spAutoFit/>
          </a:bodyPr>
          <a:lstStyle/>
          <a:p>
            <a:pPr algn="ctr"/>
            <a:r>
              <a:rPr lang="en-US" dirty="0">
                <a:latin typeface="Arial" pitchFamily="34" charset="0"/>
                <a:cs typeface="Arial" pitchFamily="34" charset="0"/>
              </a:rPr>
              <a:t>Note to presenters:  Insert your procedure here.  Delete this yellow box before making presentation.</a:t>
            </a:r>
          </a:p>
        </p:txBody>
      </p:sp>
      <p:sp>
        <p:nvSpPr>
          <p:cNvPr id="9" name="Isosceles Triangle 8"/>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2" name="Picture 11"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775540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97971" y="1198465"/>
            <a:ext cx="8305800" cy="5130800"/>
          </a:xfrm>
        </p:spPr>
        <p:txBody>
          <a:bodyPr>
            <a:normAutofit/>
          </a:bodyPr>
          <a:lstStyle/>
          <a:p>
            <a:pPr marL="0" indent="0">
              <a:buNone/>
            </a:pPr>
            <a:r>
              <a:rPr lang="en-US" sz="4000" dirty="0"/>
              <a:t>It was a sunny day causing slushy roads, the temperature will begin dropping before it can evaporate. </a:t>
            </a:r>
          </a:p>
          <a:p>
            <a:pPr marL="0" indent="0">
              <a:buNone/>
            </a:pPr>
            <a:endParaRPr lang="en-US" sz="4000" dirty="0"/>
          </a:p>
          <a:p>
            <a:pPr marL="0" indent="0">
              <a:buNone/>
            </a:pPr>
            <a:r>
              <a:rPr lang="en-US" sz="4000" dirty="0"/>
              <a:t>How do you prevent refreeze?</a:t>
            </a:r>
          </a:p>
          <a:p>
            <a:endParaRPr lang="en-US" sz="4000" dirty="0"/>
          </a:p>
          <a:p>
            <a:pPr marL="623888" indent="-623888">
              <a:buFont typeface="+mj-lt"/>
              <a:buAutoNum type="arabicPeriod"/>
            </a:pPr>
            <a:r>
              <a:rPr lang="en-US" sz="4000" dirty="0"/>
              <a:t>Plow</a:t>
            </a:r>
          </a:p>
          <a:p>
            <a:pPr marL="623888" indent="-623888">
              <a:buFont typeface="+mj-lt"/>
              <a:buAutoNum type="arabicPeriod"/>
            </a:pPr>
            <a:r>
              <a:rPr lang="en-US" sz="4000" dirty="0"/>
              <a:t>Apply Direct Liquid Application</a:t>
            </a:r>
          </a:p>
          <a:p>
            <a:pPr marL="623888" indent="-623888">
              <a:buFont typeface="+mj-lt"/>
              <a:buAutoNum type="arabicPeriod"/>
            </a:pPr>
            <a:r>
              <a:rPr lang="en-US" sz="4000" dirty="0"/>
              <a:t>Sand </a:t>
            </a:r>
          </a:p>
          <a:p>
            <a:pPr marL="623888" indent="-623888">
              <a:buFont typeface="+mj-lt"/>
              <a:buAutoNum type="arabicPeriod"/>
            </a:pPr>
            <a:r>
              <a:rPr lang="en-US" sz="4000" dirty="0"/>
              <a:t>Do nothing </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152400" y="1193800"/>
            <a:ext cx="8305800" cy="5130800"/>
          </a:xfrm>
        </p:spPr>
        <p:txBody>
          <a:bodyPr>
            <a:normAutofit/>
          </a:bodyPr>
          <a:lstStyle/>
          <a:p>
            <a:pPr marL="0" indent="0">
              <a:buNone/>
            </a:pPr>
            <a:r>
              <a:rPr lang="en-US" sz="4000" dirty="0"/>
              <a:t>It was a sunny day causing slushy roads, the temperature will begin dropping before it can evaporate. </a:t>
            </a:r>
          </a:p>
          <a:p>
            <a:pPr marL="0" indent="0">
              <a:buNone/>
            </a:pPr>
            <a:endParaRPr lang="en-US" sz="4000" dirty="0"/>
          </a:p>
          <a:p>
            <a:pPr marL="0" indent="0">
              <a:buNone/>
            </a:pPr>
            <a:r>
              <a:rPr lang="en-US" sz="4000" dirty="0"/>
              <a:t>How do you prevent refreeze?</a:t>
            </a:r>
          </a:p>
          <a:p>
            <a:endParaRPr lang="en-US" sz="4000" dirty="0">
              <a:solidFill>
                <a:srgbClr val="FFFF00"/>
              </a:solidFill>
            </a:endParaRPr>
          </a:p>
          <a:p>
            <a:pPr marL="623888" indent="-623888">
              <a:buFont typeface="+mj-lt"/>
              <a:buAutoNum type="arabicPeriod"/>
            </a:pPr>
            <a:r>
              <a:rPr lang="en-US" sz="4000" dirty="0">
                <a:solidFill>
                  <a:srgbClr val="FFFF00"/>
                </a:solidFill>
              </a:rPr>
              <a:t>Plow</a:t>
            </a:r>
            <a:endParaRPr lang="en-US" sz="4000" dirty="0">
              <a:solidFill>
                <a:schemeClr val="accent1">
                  <a:lumMod val="75000"/>
                </a:schemeClr>
              </a:solidFill>
            </a:endParaRPr>
          </a:p>
          <a:p>
            <a:pPr marL="623888" indent="-623888">
              <a:buFont typeface="+mj-lt"/>
              <a:buAutoNum type="arabicPeriod"/>
            </a:pPr>
            <a:r>
              <a:rPr lang="en-US" sz="4000" dirty="0">
                <a:solidFill>
                  <a:schemeClr val="accent1">
                    <a:lumMod val="75000"/>
                  </a:schemeClr>
                </a:solidFill>
              </a:rPr>
              <a:t>Apply Direct Liquid Application</a:t>
            </a:r>
          </a:p>
          <a:p>
            <a:pPr marL="623888" indent="-623888">
              <a:buFont typeface="+mj-lt"/>
              <a:buAutoNum type="arabicPeriod"/>
            </a:pPr>
            <a:r>
              <a:rPr lang="en-US" sz="4000" dirty="0">
                <a:solidFill>
                  <a:schemeClr val="accent1">
                    <a:lumMod val="75000"/>
                  </a:schemeClr>
                </a:solidFill>
              </a:rPr>
              <a:t>Sand </a:t>
            </a:r>
          </a:p>
          <a:p>
            <a:pPr marL="623888" indent="-623888">
              <a:buFont typeface="+mj-lt"/>
              <a:buAutoNum type="arabicPeriod"/>
            </a:pPr>
            <a:r>
              <a:rPr lang="en-US" sz="4000" dirty="0">
                <a:solidFill>
                  <a:schemeClr val="accent1">
                    <a:lumMod val="75000"/>
                  </a:schemeClr>
                </a:solidFill>
              </a:rPr>
              <a:t>Do nothing </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2286000" y="2819400"/>
            <a:ext cx="5334000" cy="3124200"/>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PH" dirty="0"/>
              <a:t>FACILITATOR NOTES </a:t>
            </a:r>
            <a:r>
              <a:rPr lang="en-PH" sz="1400" dirty="0"/>
              <a:t>(do not show </a:t>
            </a:r>
            <a:r>
              <a:rPr lang="en-PH" sz="1400"/>
              <a:t>during class)</a:t>
            </a:r>
            <a:endParaRPr lang="en-PH" dirty="0"/>
          </a:p>
        </p:txBody>
      </p:sp>
      <p:sp>
        <p:nvSpPr>
          <p:cNvPr id="7" name="Content Placeholder 6"/>
          <p:cNvSpPr>
            <a:spLocks noGrp="1"/>
          </p:cNvSpPr>
          <p:nvPr>
            <p:ph idx="1"/>
          </p:nvPr>
        </p:nvSpPr>
        <p:spPr>
          <a:xfrm>
            <a:off x="457200" y="1193800"/>
            <a:ext cx="8229600" cy="1320800"/>
          </a:xfrm>
        </p:spPr>
        <p:txBody>
          <a:bodyPr>
            <a:normAutofit/>
          </a:bodyPr>
          <a:lstStyle/>
          <a:p>
            <a:pPr marL="0" indent="0">
              <a:spcBef>
                <a:spcPts val="0"/>
              </a:spcBef>
              <a:buNone/>
            </a:pPr>
            <a:r>
              <a:rPr lang="en-PH" sz="2400" dirty="0"/>
              <a:t>This is a priority 1 module to be developed for Clear Roads national training. It will address three audiences. Slides can be customized for the audience.</a:t>
            </a:r>
          </a:p>
          <a:p>
            <a:pPr marL="0" indent="0">
              <a:spcBef>
                <a:spcPts val="0"/>
              </a:spcBef>
              <a:buNone/>
            </a:pPr>
            <a:endParaRPr lang="en-PH" sz="2400" dirty="0"/>
          </a:p>
        </p:txBody>
      </p:sp>
      <p:sp>
        <p:nvSpPr>
          <p:cNvPr id="3" name="Oval 2"/>
          <p:cNvSpPr/>
          <p:nvPr/>
        </p:nvSpPr>
        <p:spPr>
          <a:xfrm>
            <a:off x="2932938" y="3657600"/>
            <a:ext cx="457200" cy="4572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 name="Isosceles Triangle 3"/>
          <p:cNvSpPr/>
          <p:nvPr/>
        </p:nvSpPr>
        <p:spPr>
          <a:xfrm>
            <a:off x="2895600" y="42665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 name="5-Point Star 4"/>
          <p:cNvSpPr/>
          <p:nvPr/>
        </p:nvSpPr>
        <p:spPr>
          <a:xfrm>
            <a:off x="2856738" y="48768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 name="TextBox 5"/>
          <p:cNvSpPr txBox="1"/>
          <p:nvPr/>
        </p:nvSpPr>
        <p:spPr>
          <a:xfrm>
            <a:off x="3525836" y="2971800"/>
            <a:ext cx="2051524" cy="523220"/>
          </a:xfrm>
          <a:prstGeom prst="rect">
            <a:avLst/>
          </a:prstGeom>
          <a:noFill/>
        </p:spPr>
        <p:txBody>
          <a:bodyPr wrap="none" rtlCol="0">
            <a:spAutoFit/>
          </a:bodyPr>
          <a:lstStyle/>
          <a:p>
            <a:r>
              <a:rPr lang="en-US" sz="2800" b="1" dirty="0">
                <a:solidFill>
                  <a:schemeClr val="accent6"/>
                </a:solidFill>
                <a:effectLst>
                  <a:outerShdw blurRad="38100" dist="38100" dir="2700000" algn="tl">
                    <a:srgbClr val="000000">
                      <a:alpha val="43137"/>
                    </a:srgbClr>
                  </a:outerShdw>
                </a:effectLst>
              </a:rPr>
              <a:t>Slide Legend</a:t>
            </a:r>
          </a:p>
        </p:txBody>
      </p:sp>
      <p:sp>
        <p:nvSpPr>
          <p:cNvPr id="9" name="TextBox 8"/>
          <p:cNvSpPr txBox="1"/>
          <p:nvPr/>
        </p:nvSpPr>
        <p:spPr>
          <a:xfrm>
            <a:off x="3489302" y="3653135"/>
            <a:ext cx="3207609"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Entry-level plow drivers</a:t>
            </a:r>
          </a:p>
        </p:txBody>
      </p:sp>
      <p:sp>
        <p:nvSpPr>
          <p:cNvPr id="10" name="TextBox 9"/>
          <p:cNvSpPr txBox="1"/>
          <p:nvPr/>
        </p:nvSpPr>
        <p:spPr>
          <a:xfrm>
            <a:off x="3489302" y="4338935"/>
            <a:ext cx="3474797"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Experienced plow drivers</a:t>
            </a:r>
          </a:p>
        </p:txBody>
      </p:sp>
      <p:sp>
        <p:nvSpPr>
          <p:cNvPr id="11" name="TextBox 10"/>
          <p:cNvSpPr txBox="1"/>
          <p:nvPr/>
        </p:nvSpPr>
        <p:spPr>
          <a:xfrm>
            <a:off x="3489302" y="5024735"/>
            <a:ext cx="1666354"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Supervisors</a:t>
            </a:r>
          </a:p>
        </p:txBody>
      </p:sp>
      <p:pic>
        <p:nvPicPr>
          <p:cNvPr id="13" name="Picture 12"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4201599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77800"/>
            <a:ext cx="8229600" cy="889000"/>
          </a:xfrm>
        </p:spPr>
        <p:txBody>
          <a:bodyPr/>
          <a:lstStyle/>
          <a:p>
            <a:r>
              <a:rPr lang="en-US" dirty="0"/>
              <a:t>Mitigating  refreeze</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288" y="1054748"/>
            <a:ext cx="6172200" cy="4629150"/>
          </a:xfrm>
          <a:prstGeom prst="rect">
            <a:avLst/>
          </a:prstGeom>
          <a:ln>
            <a:solidFill>
              <a:schemeClr val="tx1"/>
            </a:solidFill>
          </a:ln>
        </p:spPr>
      </p:pic>
      <p:sp>
        <p:nvSpPr>
          <p:cNvPr id="10" name="Isosceles Triangle 9"/>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5-Point Star 10"/>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3" name="Picture 12"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3" name="Content Placeholder 2"/>
          <p:cNvSpPr>
            <a:spLocks noGrp="1"/>
          </p:cNvSpPr>
          <p:nvPr>
            <p:ph idx="1"/>
          </p:nvPr>
        </p:nvSpPr>
        <p:spPr>
          <a:xfrm>
            <a:off x="4267200" y="4769498"/>
            <a:ext cx="4724400" cy="914400"/>
          </a:xfrm>
          <a:solidFill>
            <a:srgbClr val="1597B9"/>
          </a:solidFill>
          <a:ln>
            <a:solidFill>
              <a:schemeClr val="tx1"/>
            </a:solidFill>
          </a:ln>
        </p:spPr>
        <p:txBody>
          <a:bodyPr>
            <a:normAutofit/>
          </a:bodyPr>
          <a:lstStyle/>
          <a:p>
            <a:r>
              <a:rPr lang="en-US" dirty="0">
                <a:latin typeface="Arial" pitchFamily="34" charset="0"/>
                <a:cs typeface="Arial" pitchFamily="34" charset="0"/>
              </a:rPr>
              <a:t>Pre-wet deicers</a:t>
            </a:r>
          </a:p>
          <a:p>
            <a:r>
              <a:rPr lang="en-US" dirty="0">
                <a:latin typeface="Arial" pitchFamily="34" charset="0"/>
                <a:cs typeface="Arial" pitchFamily="34" charset="0"/>
              </a:rPr>
              <a:t>Sand at cold temperatures</a:t>
            </a:r>
          </a:p>
        </p:txBody>
      </p:sp>
      <p:sp>
        <p:nvSpPr>
          <p:cNvPr id="7" name="TextBox 6"/>
          <p:cNvSpPr txBox="1"/>
          <p:nvPr/>
        </p:nvSpPr>
        <p:spPr>
          <a:xfrm>
            <a:off x="152400" y="5715000"/>
            <a:ext cx="5715000" cy="646331"/>
          </a:xfrm>
          <a:prstGeom prst="rect">
            <a:avLst/>
          </a:prstGeom>
          <a:solidFill>
            <a:srgbClr val="FFFF00"/>
          </a:solidFill>
          <a:ln>
            <a:solidFill>
              <a:schemeClr val="tx1"/>
            </a:solidFill>
          </a:ln>
        </p:spPr>
        <p:txBody>
          <a:bodyPr wrap="square" rtlCol="0">
            <a:spAutoFit/>
          </a:bodyPr>
          <a:lstStyle/>
          <a:p>
            <a:pPr algn="ctr"/>
            <a:r>
              <a:rPr lang="en-US" dirty="0">
                <a:latin typeface="Arial" pitchFamily="34" charset="0"/>
                <a:cs typeface="Arial" pitchFamily="34" charset="0"/>
              </a:rPr>
              <a:t>Note to presenters:  Insert your procedure here.  Delete this yellow box before making presentation.</a:t>
            </a:r>
          </a:p>
        </p:txBody>
      </p:sp>
    </p:spTree>
    <p:extLst>
      <p:ext uri="{BB962C8B-B14F-4D97-AF65-F5344CB8AC3E}">
        <p14:creationId xmlns:p14="http://schemas.microsoft.com/office/powerpoint/2010/main" val="24471202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t>Post storm review</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7854" y="1066800"/>
            <a:ext cx="3858208" cy="2893656"/>
          </a:xfrm>
          <a:prstGeom prst="rect">
            <a:avLst/>
          </a:prstGeom>
          <a:ln>
            <a:solidFill>
              <a:schemeClr val="tx1"/>
            </a:solidFill>
          </a:ln>
        </p:spPr>
      </p:pic>
      <p:sp>
        <p:nvSpPr>
          <p:cNvPr id="8" name="Isosceles Triangle 7"/>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5-Point Star 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3" name="Content Placeholder 2"/>
          <p:cNvSpPr>
            <a:spLocks noGrp="1"/>
          </p:cNvSpPr>
          <p:nvPr>
            <p:ph idx="1"/>
          </p:nvPr>
        </p:nvSpPr>
        <p:spPr>
          <a:xfrm>
            <a:off x="152400" y="4114800"/>
            <a:ext cx="4800600" cy="2362199"/>
          </a:xfrm>
          <a:solidFill>
            <a:srgbClr val="1597B9"/>
          </a:solidFill>
          <a:ln>
            <a:solidFill>
              <a:schemeClr val="tx1"/>
            </a:solidFill>
          </a:ln>
        </p:spPr>
        <p:txBody>
          <a:bodyPr/>
          <a:lstStyle/>
          <a:p>
            <a:pPr>
              <a:lnSpc>
                <a:spcPts val="3500"/>
              </a:lnSpc>
            </a:pPr>
            <a:r>
              <a:rPr lang="en-US" dirty="0">
                <a:latin typeface="Arial" pitchFamily="34" charset="0"/>
                <a:cs typeface="Arial" pitchFamily="34" charset="0"/>
              </a:rPr>
              <a:t>How well was the storm handled?</a:t>
            </a:r>
          </a:p>
          <a:p>
            <a:pPr>
              <a:lnSpc>
                <a:spcPts val="3500"/>
              </a:lnSpc>
            </a:pPr>
            <a:r>
              <a:rPr lang="en-US" dirty="0">
                <a:latin typeface="Arial" pitchFamily="34" charset="0"/>
                <a:cs typeface="Arial" pitchFamily="34" charset="0"/>
              </a:rPr>
              <a:t>What worked, what didn’t?</a:t>
            </a:r>
          </a:p>
          <a:p>
            <a:pPr>
              <a:lnSpc>
                <a:spcPts val="3500"/>
              </a:lnSpc>
            </a:pPr>
            <a:r>
              <a:rPr lang="en-US" dirty="0">
                <a:latin typeface="Arial" pitchFamily="34" charset="0"/>
                <a:cs typeface="Arial" pitchFamily="34" charset="0"/>
              </a:rPr>
              <a:t>Would a different approach work better?</a:t>
            </a:r>
          </a:p>
        </p:txBody>
      </p:sp>
    </p:spTree>
    <p:extLst>
      <p:ext uri="{BB962C8B-B14F-4D97-AF65-F5344CB8AC3E}">
        <p14:creationId xmlns:p14="http://schemas.microsoft.com/office/powerpoint/2010/main" val="20537350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0" y="228600"/>
            <a:ext cx="9144000" cy="6324600"/>
          </a:xfrm>
          <a:prstGeom prst="rect">
            <a:avLst/>
          </a:prstGeom>
        </p:spPr>
      </p:pic>
      <p:sp>
        <p:nvSpPr>
          <p:cNvPr id="2" name="Title 1"/>
          <p:cNvSpPr>
            <a:spLocks noGrp="1"/>
          </p:cNvSpPr>
          <p:nvPr>
            <p:ph type="title"/>
          </p:nvPr>
        </p:nvSpPr>
        <p:spPr>
          <a:xfrm>
            <a:off x="457200" y="-76200"/>
            <a:ext cx="8229600" cy="1143000"/>
          </a:xfrm>
        </p:spPr>
        <p:txBody>
          <a:bodyPr>
            <a:noAutofit/>
          </a:bodyPr>
          <a:lstStyle/>
          <a:p>
            <a:pPr>
              <a:lnSpc>
                <a:spcPts val="3300"/>
              </a:lnSpc>
            </a:pPr>
            <a:r>
              <a:rPr lang="en-US" dirty="0"/>
              <a:t>Take time to understand </a:t>
            </a:r>
            <a:br>
              <a:rPr lang="en-US" dirty="0"/>
            </a:br>
            <a:r>
              <a:rPr lang="en-US" dirty="0"/>
              <a:t>different types of ice</a:t>
            </a:r>
          </a:p>
        </p:txBody>
      </p:sp>
      <p:sp>
        <p:nvSpPr>
          <p:cNvPr id="3" name="Content Placeholder 2"/>
          <p:cNvSpPr>
            <a:spLocks noGrp="1"/>
          </p:cNvSpPr>
          <p:nvPr>
            <p:ph idx="1"/>
          </p:nvPr>
        </p:nvSpPr>
        <p:spPr>
          <a:xfrm>
            <a:off x="4343400" y="3505200"/>
            <a:ext cx="4495800" cy="2438400"/>
          </a:xfrm>
        </p:spPr>
        <p:txBody>
          <a:bodyPr>
            <a:normAutofit/>
          </a:bodyPr>
          <a:lstStyle/>
          <a:p>
            <a:r>
              <a:rPr lang="en-US" dirty="0">
                <a:latin typeface="Arial" pitchFamily="34" charset="0"/>
                <a:cs typeface="Arial" pitchFamily="34" charset="0"/>
              </a:rPr>
              <a:t>Be proactive. </a:t>
            </a:r>
          </a:p>
          <a:p>
            <a:r>
              <a:rPr lang="en-US" dirty="0">
                <a:latin typeface="Arial" pitchFamily="34" charset="0"/>
                <a:cs typeface="Arial" pitchFamily="34" charset="0"/>
              </a:rPr>
              <a:t>Stop ice from forming on the roadways.</a:t>
            </a:r>
          </a:p>
          <a:p>
            <a:r>
              <a:rPr lang="en-US" dirty="0">
                <a:latin typeface="Arial" pitchFamily="34" charset="0"/>
                <a:cs typeface="Arial" pitchFamily="34" charset="0"/>
              </a:rPr>
              <a:t>Be efficient at removing ice from the roadways.</a:t>
            </a:r>
          </a:p>
          <a:p>
            <a:pPr marL="0" indent="0">
              <a:buNone/>
            </a:pPr>
            <a:endParaRPr lang="en-US" dirty="0">
              <a:latin typeface="Arial" pitchFamily="34" charset="0"/>
              <a:cs typeface="Arial" pitchFamily="34" charset="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246809">
            <a:off x="776232" y="3135959"/>
            <a:ext cx="1193209" cy="1193209"/>
          </a:xfrm>
          <a:prstGeom prst="rect">
            <a:avLst/>
          </a:prstGeom>
          <a:noFill/>
        </p:spPr>
      </p:pic>
      <p:sp>
        <p:nvSpPr>
          <p:cNvPr id="10" name="Isosceles Triangle 9"/>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5-Point Star 10"/>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4" name="Picture 13"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
        <p:nvSpPr>
          <p:cNvPr id="15" name="Content Placeholder 2"/>
          <p:cNvSpPr txBox="1">
            <a:spLocks/>
          </p:cNvSpPr>
          <p:nvPr/>
        </p:nvSpPr>
        <p:spPr>
          <a:xfrm>
            <a:off x="381000" y="1371600"/>
            <a:ext cx="6553200" cy="762000"/>
          </a:xfrm>
          <a:prstGeom prst="rect">
            <a:avLst/>
          </a:prstGeom>
        </p:spPr>
        <p:txBody>
          <a:bodyPr vert="horz" lIns="91440" tIns="45720" rIns="91440" bIns="45720" rtlCol="0">
            <a:normAutofit/>
          </a:bodyPr>
          <a:lstStyle/>
          <a:p>
            <a:pPr marL="0" marR="0" lvl="0" indent="0" algn="l" defTabSz="914400" rtl="0" eaLnBrk="1" fontAlgn="auto" latinLnBrk="0" hangingPunct="1">
              <a:lnSpc>
                <a:spcPts val="3200"/>
              </a:lnSpc>
              <a:spcBef>
                <a:spcPts val="0"/>
              </a:spcBef>
              <a:spcAft>
                <a:spcPts val="0"/>
              </a:spcAft>
              <a:buClrTx/>
              <a:buSzTx/>
              <a:buFont typeface="Arial" pitchFamily="34" charset="0"/>
              <a:buNone/>
              <a:tabLst/>
              <a:defRPr/>
            </a:pPr>
            <a:r>
              <a:rPr kumimoji="0" lang="en-US" sz="32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itchFamily="34" charset="0"/>
                <a:ea typeface="+mn-ea"/>
                <a:cs typeface="Arial" pitchFamily="34" charset="0"/>
              </a:rPr>
              <a:t>You now know the warning signs! </a:t>
            </a:r>
          </a:p>
          <a:p>
            <a:pPr marL="0" marR="0" lvl="0" indent="0" algn="l" defTabSz="914400" rtl="0" eaLnBrk="1" fontAlgn="auto" latinLnBrk="0" hangingPunct="1">
              <a:lnSpc>
                <a:spcPts val="3200"/>
              </a:lnSpc>
              <a:spcBef>
                <a:spcPts val="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6" name="Content Placeholder 2"/>
          <p:cNvSpPr txBox="1">
            <a:spLocks/>
          </p:cNvSpPr>
          <p:nvPr/>
        </p:nvSpPr>
        <p:spPr>
          <a:xfrm>
            <a:off x="1752600" y="5791200"/>
            <a:ext cx="3124200" cy="685800"/>
          </a:xfrm>
          <a:prstGeom prst="rect">
            <a:avLst/>
          </a:prstGeom>
        </p:spPr>
        <p:txBody>
          <a:bodyPr vert="horz" lIns="91440" tIns="45720" rIns="91440" bIns="45720" rtlCol="0">
            <a:normAutofit/>
          </a:bodyPr>
          <a:lstStyle/>
          <a:p>
            <a:pPr marL="0" marR="0" lvl="0" indent="0" algn="l" defTabSz="914400" rtl="0" eaLnBrk="1" fontAlgn="auto" latinLnBrk="0" hangingPunct="1">
              <a:lnSpc>
                <a:spcPts val="3200"/>
              </a:lnSpc>
              <a:spcBef>
                <a:spcPts val="0"/>
              </a:spcBef>
              <a:spcAft>
                <a:spcPts val="0"/>
              </a:spcAft>
              <a:buClrTx/>
              <a:buSzTx/>
              <a:buFont typeface="Arial" pitchFamily="34" charset="0"/>
              <a:buNone/>
              <a:tabLst/>
              <a:defRPr/>
            </a:pPr>
            <a:r>
              <a:rPr kumimoji="0" lang="en-US" sz="2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itchFamily="34" charset="0"/>
                <a:ea typeface="+mn-ea"/>
                <a:cs typeface="Arial" pitchFamily="34" charset="0"/>
              </a:rPr>
              <a:t>You can do it!</a:t>
            </a:r>
          </a:p>
        </p:txBody>
      </p:sp>
    </p:spTree>
    <p:extLst>
      <p:ext uri="{BB962C8B-B14F-4D97-AF65-F5344CB8AC3E}">
        <p14:creationId xmlns:p14="http://schemas.microsoft.com/office/powerpoint/2010/main" val="15552184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7800"/>
            <a:ext cx="8229600" cy="889000"/>
          </a:xfrm>
        </p:spPr>
        <p:txBody>
          <a:bodyPr/>
          <a:lstStyle/>
          <a:p>
            <a:r>
              <a:rPr lang="en-US" dirty="0"/>
              <a:t>Additional Resources	</a:t>
            </a:r>
          </a:p>
        </p:txBody>
      </p:sp>
      <p:sp>
        <p:nvSpPr>
          <p:cNvPr id="3" name="Content Placeholder 2"/>
          <p:cNvSpPr>
            <a:spLocks noGrp="1"/>
          </p:cNvSpPr>
          <p:nvPr>
            <p:ph idx="1"/>
          </p:nvPr>
        </p:nvSpPr>
        <p:spPr>
          <a:xfrm>
            <a:off x="0" y="1600200"/>
            <a:ext cx="8991600" cy="4525963"/>
          </a:xfrm>
        </p:spPr>
        <p:txBody>
          <a:bodyPr>
            <a:normAutofit/>
          </a:bodyPr>
          <a:lstStyle/>
          <a:p>
            <a:r>
              <a:rPr lang="en-US" sz="3200" dirty="0">
                <a:latin typeface="Arial" pitchFamily="34" charset="0"/>
                <a:cs typeface="Arial" pitchFamily="34" charset="0"/>
              </a:rPr>
              <a:t>AASHTO, Clear Roads Computer Based training:</a:t>
            </a:r>
          </a:p>
          <a:p>
            <a:pPr lvl="1"/>
            <a:r>
              <a:rPr lang="en-US" dirty="0">
                <a:latin typeface="Arial" pitchFamily="34" charset="0"/>
                <a:cs typeface="Arial" pitchFamily="34" charset="0"/>
              </a:rPr>
              <a:t>Deicers: Unit 6 Application Techniques Slide 11 covers Black Ice formation</a:t>
            </a:r>
          </a:p>
          <a:p>
            <a:r>
              <a:rPr lang="en-US" sz="3200" dirty="0">
                <a:latin typeface="Arial" pitchFamily="34" charset="0"/>
                <a:cs typeface="Arial" pitchFamily="34" charset="0"/>
              </a:rPr>
              <a:t>Clear Roads Training Module 4: Material Use</a:t>
            </a:r>
          </a:p>
          <a:p>
            <a:r>
              <a:rPr lang="en-US" sz="3200" dirty="0">
                <a:latin typeface="Arial" pitchFamily="34" charset="0"/>
                <a:cs typeface="Arial" pitchFamily="34" charset="0"/>
              </a:rPr>
              <a:t>Clear Roads Training Module 7: Deicing</a:t>
            </a:r>
          </a:p>
          <a:p>
            <a:r>
              <a:rPr lang="en-US" sz="3200" dirty="0">
                <a:latin typeface="Arial" pitchFamily="34" charset="0"/>
                <a:cs typeface="Arial" pitchFamily="34" charset="0"/>
              </a:rPr>
              <a:t>Clear Roads Training Module 8: Anti-icing</a:t>
            </a:r>
          </a:p>
          <a:p>
            <a:r>
              <a:rPr lang="en-US" sz="3200" dirty="0">
                <a:latin typeface="Arial" pitchFamily="34" charset="0"/>
                <a:cs typeface="Arial" pitchFamily="34" charset="0"/>
              </a:rPr>
              <a:t>Clear Roads Training Module 15: Drift Control and Wind</a:t>
            </a:r>
          </a:p>
          <a:p>
            <a:r>
              <a:rPr lang="en-US" sz="3200" dirty="0">
                <a:latin typeface="Arial" pitchFamily="34" charset="0"/>
                <a:cs typeface="Arial" pitchFamily="34" charset="0"/>
              </a:rPr>
              <a:t>Clear Roads Training Module 17: Bridge Frost</a:t>
            </a:r>
          </a:p>
        </p:txBody>
      </p:sp>
      <p:sp>
        <p:nvSpPr>
          <p:cNvPr id="8" name="Isosceles Triangle 7"/>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5-Point Star 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1" name="Picture 10" descr="Clear Roads Logo use.jpg"/>
          <p:cNvPicPr>
            <a:picLocks noChangeAspect="1"/>
          </p:cNvPicPr>
          <p:nvPr/>
        </p:nvPicPr>
        <p:blipFill>
          <a:blip r:embed="rId2"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3301001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90800" y="3733800"/>
            <a:ext cx="2895600" cy="838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04800" y="1219200"/>
            <a:ext cx="8839200" cy="5032242"/>
          </a:xfrm>
        </p:spPr>
        <p:txBody>
          <a:bodyPr>
            <a:normAutofit fontScale="70000" lnSpcReduction="20000"/>
          </a:bodyPr>
          <a:lstStyle/>
          <a:p>
            <a:pPr>
              <a:buNone/>
            </a:pPr>
            <a:r>
              <a:rPr lang="en-US" sz="3200" dirty="0">
                <a:latin typeface="Arial" pitchFamily="34" charset="0"/>
                <a:cs typeface="Arial" pitchFamily="34" charset="0"/>
              </a:rPr>
              <a:t>Training contents were developed </a:t>
            </a:r>
            <a:r>
              <a:rPr lang="en-US" sz="3100" dirty="0">
                <a:latin typeface="Arial" pitchFamily="34" charset="0"/>
                <a:cs typeface="Arial" pitchFamily="34" charset="0"/>
              </a:rPr>
              <a:t>by Fortin Consulting Inc., under the direction of the Clear Roads Advisory Team.</a:t>
            </a:r>
          </a:p>
          <a:p>
            <a:r>
              <a:rPr lang="en-US" sz="3200" dirty="0">
                <a:latin typeface="Arial" pitchFamily="34" charset="0"/>
                <a:cs typeface="Arial" pitchFamily="34" charset="0"/>
              </a:rPr>
              <a:t>Connie Fortin – connie@fortinconsulting.com</a:t>
            </a:r>
          </a:p>
          <a:p>
            <a:pPr marL="0" indent="0">
              <a:buNone/>
            </a:pPr>
            <a:r>
              <a:rPr lang="en-US" sz="3200" dirty="0">
                <a:latin typeface="Arial" pitchFamily="34" charset="0"/>
                <a:cs typeface="Arial" pitchFamily="34" charset="0"/>
              </a:rPr>
              <a:t>    </a:t>
            </a:r>
          </a:p>
          <a:p>
            <a:pPr>
              <a:buNone/>
            </a:pPr>
            <a:r>
              <a:rPr lang="en-US" sz="3200" dirty="0">
                <a:latin typeface="Arial" pitchFamily="34" charset="0"/>
                <a:cs typeface="Arial" pitchFamily="34" charset="0"/>
              </a:rPr>
              <a:t>Professional formatting and training aids were developed by the University of Minnesota, Center for Transportation Studies.</a:t>
            </a:r>
          </a:p>
          <a:p>
            <a:r>
              <a:rPr lang="en-US" sz="3200" dirty="0">
                <a:latin typeface="Arial" pitchFamily="34" charset="0"/>
                <a:cs typeface="Arial" pitchFamily="34" charset="0"/>
              </a:rPr>
              <a:t>Jim </a:t>
            </a:r>
            <a:r>
              <a:rPr lang="en-US" sz="3200" dirty="0" err="1">
                <a:latin typeface="Arial" pitchFamily="34" charset="0"/>
                <a:cs typeface="Arial" pitchFamily="34" charset="0"/>
              </a:rPr>
              <a:t>Grothaus</a:t>
            </a:r>
            <a:r>
              <a:rPr lang="en-US" sz="3200" dirty="0">
                <a:latin typeface="Arial" pitchFamily="34" charset="0"/>
                <a:cs typeface="Arial" pitchFamily="34" charset="0"/>
              </a:rPr>
              <a:t>–  </a:t>
            </a:r>
            <a:r>
              <a:rPr lang="en-US" sz="3200" dirty="0">
                <a:effectLst/>
                <a:latin typeface="Arial" pitchFamily="34" charset="0"/>
                <a:cs typeface="Arial" pitchFamily="34" charset="0"/>
                <a:hlinkClick r:id="rId3"/>
              </a:rPr>
              <a:t>Groth020@umn.edu</a:t>
            </a:r>
            <a:endParaRPr lang="en-US" sz="3200" dirty="0">
              <a:effectLst/>
              <a:latin typeface="Arial" pitchFamily="34" charset="0"/>
              <a:cs typeface="Arial" pitchFamily="34" charset="0"/>
            </a:endParaRPr>
          </a:p>
          <a:p>
            <a:r>
              <a:rPr lang="en-US" sz="3200" dirty="0">
                <a:latin typeface="Arial" pitchFamily="34" charset="0"/>
                <a:cs typeface="Arial" pitchFamily="34" charset="0"/>
              </a:rPr>
              <a:t>Ann Johnson –   </a:t>
            </a:r>
            <a:r>
              <a:rPr lang="en-US" sz="3200" dirty="0">
                <a:effectLst/>
                <a:latin typeface="Arial" pitchFamily="34" charset="0"/>
                <a:cs typeface="Arial" pitchFamily="34" charset="0"/>
                <a:hlinkClick r:id="rId4"/>
              </a:rPr>
              <a:t>Johns421@umn.edu</a:t>
            </a:r>
            <a:endParaRPr lang="en-US" sz="3200" dirty="0">
              <a:effectLst/>
              <a:latin typeface="Arial" pitchFamily="34" charset="0"/>
              <a:cs typeface="Arial" pitchFamily="34" charset="0"/>
            </a:endParaRPr>
          </a:p>
          <a:p>
            <a:endParaRPr lang="en-US" sz="3200" dirty="0">
              <a:latin typeface="Arial" pitchFamily="34" charset="0"/>
              <a:cs typeface="Arial" pitchFamily="34" charset="0"/>
            </a:endParaRPr>
          </a:p>
          <a:p>
            <a:pPr>
              <a:buNone/>
            </a:pPr>
            <a:r>
              <a:rPr lang="en-US" sz="3200" dirty="0">
                <a:latin typeface="Arial" pitchFamily="34" charset="0"/>
                <a:cs typeface="Arial" pitchFamily="34" charset="0"/>
              </a:rPr>
              <a:t>Members of the Clear Roads Advisory Team include:</a:t>
            </a:r>
          </a:p>
          <a:p>
            <a:pPr marL="457200" lvl="1" indent="0">
              <a:buNone/>
            </a:pPr>
            <a:r>
              <a:rPr lang="en-US" dirty="0">
                <a:latin typeface="Arial" pitchFamily="34" charset="0"/>
                <a:cs typeface="Arial" pitchFamily="34" charset="0"/>
              </a:rPr>
              <a:t>Mike </a:t>
            </a:r>
            <a:r>
              <a:rPr lang="en-US" dirty="0" err="1">
                <a:latin typeface="Arial" pitchFamily="34" charset="0"/>
                <a:cs typeface="Arial" pitchFamily="34" charset="0"/>
              </a:rPr>
              <a:t>Sproul</a:t>
            </a:r>
            <a:r>
              <a:rPr lang="en-US" dirty="0">
                <a:latin typeface="Arial" pitchFamily="34" charset="0"/>
                <a:cs typeface="Arial" pitchFamily="34" charset="0"/>
              </a:rPr>
              <a:t>, Dave Wieder, Cliff </a:t>
            </a:r>
            <a:r>
              <a:rPr lang="en-US" dirty="0" err="1">
                <a:latin typeface="Arial" pitchFamily="34" charset="0"/>
                <a:cs typeface="Arial" pitchFamily="34" charset="0"/>
              </a:rPr>
              <a:t>Spoonemore</a:t>
            </a:r>
            <a:r>
              <a:rPr lang="en-US" dirty="0">
                <a:latin typeface="Arial" pitchFamily="34" charset="0"/>
                <a:cs typeface="Arial" pitchFamily="34" charset="0"/>
              </a:rPr>
              <a:t>, Monty Mills, David Frame,</a:t>
            </a:r>
          </a:p>
          <a:p>
            <a:pPr marL="457200" lvl="1" indent="0">
              <a:buNone/>
            </a:pPr>
            <a:r>
              <a:rPr lang="en-US" dirty="0">
                <a:latin typeface="Arial" pitchFamily="34" charset="0"/>
                <a:cs typeface="Arial" pitchFamily="34" charset="0"/>
              </a:rPr>
              <a:t>Mike </a:t>
            </a:r>
            <a:r>
              <a:rPr lang="en-US" dirty="0" err="1">
                <a:latin typeface="Arial" pitchFamily="34" charset="0"/>
                <a:cs typeface="Arial" pitchFamily="34" charset="0"/>
              </a:rPr>
              <a:t>Lashmet</a:t>
            </a:r>
            <a:r>
              <a:rPr lang="en-US" dirty="0">
                <a:latin typeface="Arial" pitchFamily="34" charset="0"/>
                <a:cs typeface="Arial" pitchFamily="34" charset="0"/>
              </a:rPr>
              <a:t>, Clay Adams, </a:t>
            </a:r>
            <a:r>
              <a:rPr lang="en-US" dirty="0" err="1">
                <a:latin typeface="Arial" pitchFamily="34" charset="0"/>
                <a:cs typeface="Arial" pitchFamily="34" charset="0"/>
              </a:rPr>
              <a:t>Justun</a:t>
            </a:r>
            <a:r>
              <a:rPr lang="en-US" dirty="0">
                <a:latin typeface="Arial" pitchFamily="34" charset="0"/>
                <a:cs typeface="Arial" pitchFamily="34" charset="0"/>
              </a:rPr>
              <a:t> </a:t>
            </a:r>
            <a:r>
              <a:rPr lang="en-US" dirty="0" err="1">
                <a:latin typeface="Arial" pitchFamily="34" charset="0"/>
                <a:cs typeface="Arial" pitchFamily="34" charset="0"/>
              </a:rPr>
              <a:t>Juelfs</a:t>
            </a:r>
            <a:r>
              <a:rPr lang="en-US" dirty="0">
                <a:latin typeface="Arial" pitchFamily="34" charset="0"/>
                <a:cs typeface="Arial" pitchFamily="34" charset="0"/>
              </a:rPr>
              <a:t>, and Tom Peters</a:t>
            </a:r>
          </a:p>
          <a:p>
            <a:endParaRPr lang="en-US" sz="3200" dirty="0">
              <a:effectLst/>
            </a:endParaRPr>
          </a:p>
          <a:p>
            <a:endParaRPr lang="en-US" sz="3200" dirty="0">
              <a:effectLst/>
            </a:endParaRPr>
          </a:p>
          <a:p>
            <a:endParaRPr lang="en-US" sz="3200" dirty="0">
              <a:effectLst/>
            </a:endParaRPr>
          </a:p>
          <a:p>
            <a:endParaRPr lang="en-US" sz="3200" dirty="0"/>
          </a:p>
          <a:p>
            <a:endParaRPr lang="en-US" sz="3200" dirty="0"/>
          </a:p>
        </p:txBody>
      </p:sp>
      <p:sp>
        <p:nvSpPr>
          <p:cNvPr id="2" name="Title 1"/>
          <p:cNvSpPr>
            <a:spLocks noGrp="1"/>
          </p:cNvSpPr>
          <p:nvPr>
            <p:ph type="title"/>
          </p:nvPr>
        </p:nvSpPr>
        <p:spPr>
          <a:xfrm>
            <a:off x="304800" y="177800"/>
            <a:ext cx="8229600" cy="889000"/>
          </a:xfrm>
        </p:spPr>
        <p:txBody>
          <a:bodyPr/>
          <a:lstStyle/>
          <a:p>
            <a:r>
              <a:rPr lang="en-US" dirty="0"/>
              <a:t>Acknowledgements	</a:t>
            </a:r>
          </a:p>
        </p:txBody>
      </p:sp>
      <p:pic>
        <p:nvPicPr>
          <p:cNvPr id="5" name="Picture 4"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4731670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19200"/>
            <a:ext cx="8991600" cy="4525963"/>
          </a:xfrm>
        </p:spPr>
        <p:txBody>
          <a:bodyPr>
            <a:normAutofit/>
          </a:bodyPr>
          <a:lstStyle/>
          <a:p>
            <a:pPr algn="ctr">
              <a:buNone/>
            </a:pPr>
            <a:r>
              <a:rPr lang="en-US" sz="3200" dirty="0"/>
              <a:t>	</a:t>
            </a:r>
            <a:r>
              <a:rPr lang="en-US" dirty="0">
                <a:latin typeface="Arial" pitchFamily="34" charset="0"/>
                <a:cs typeface="Arial" pitchFamily="34" charset="0"/>
              </a:rPr>
              <a:t>This presentation was developed with funding from the Clear Roads research program, which brings together transportation professionals and researchers from around the country to drive innovation in the field of winter maintenance.</a:t>
            </a:r>
          </a:p>
          <a:p>
            <a:pPr algn="ctr">
              <a:buNone/>
            </a:pPr>
            <a:endParaRPr lang="en-US" dirty="0">
              <a:latin typeface="Arial" pitchFamily="34" charset="0"/>
              <a:cs typeface="Arial" pitchFamily="34" charset="0"/>
            </a:endParaRPr>
          </a:p>
          <a:p>
            <a:pPr algn="ctr">
              <a:buNone/>
            </a:pPr>
            <a:r>
              <a:rPr lang="en-US" dirty="0">
                <a:latin typeface="Arial" pitchFamily="34" charset="0"/>
                <a:cs typeface="Arial" pitchFamily="34" charset="0"/>
              </a:rPr>
              <a:t>	Find additional information and resources at </a:t>
            </a:r>
          </a:p>
          <a:p>
            <a:pPr algn="ctr">
              <a:buNone/>
            </a:pPr>
            <a:r>
              <a:rPr lang="en-US" dirty="0">
                <a:latin typeface="Arial" pitchFamily="34" charset="0"/>
                <a:cs typeface="Arial" pitchFamily="34" charset="0"/>
              </a:rPr>
              <a:t>		</a:t>
            </a:r>
          </a:p>
          <a:p>
            <a:pPr algn="ctr">
              <a:buNone/>
            </a:pPr>
            <a:r>
              <a:rPr lang="en-US" dirty="0">
                <a:latin typeface="Arial" pitchFamily="34" charset="0"/>
                <a:cs typeface="Arial" pitchFamily="34" charset="0"/>
              </a:rPr>
              <a:t>		http://clearroads.org/</a:t>
            </a:r>
          </a:p>
          <a:p>
            <a:pPr>
              <a:buNone/>
            </a:pPr>
            <a:endParaRPr lang="en-US" dirty="0"/>
          </a:p>
          <a:p>
            <a:pPr>
              <a:buNone/>
            </a:pPr>
            <a:endParaRPr lang="en-US" dirty="0"/>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3301001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124" r="8418"/>
          <a:stretch/>
        </p:blipFill>
        <p:spPr bwMode="auto">
          <a:xfrm>
            <a:off x="2971800" y="1524527"/>
            <a:ext cx="2990812" cy="3276600"/>
          </a:xfrm>
          <a:prstGeom prst="rect">
            <a:avLst/>
          </a:prstGeom>
          <a:noFill/>
          <a:ln w="3175">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177800"/>
            <a:ext cx="8229600" cy="889000"/>
          </a:xfrm>
        </p:spPr>
        <p:txBody>
          <a:bodyPr>
            <a:normAutofit/>
          </a:bodyPr>
          <a:lstStyle/>
          <a:p>
            <a:r>
              <a:rPr lang="en-US" dirty="0"/>
              <a:t>Thank You for your Good Work!</a:t>
            </a:r>
          </a:p>
        </p:txBody>
      </p:sp>
      <p:pic>
        <p:nvPicPr>
          <p:cNvPr id="5" name="Picture 3" descr="C:\pictures\Pictures\salt\calibration\IMG_178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867" b="16033"/>
          <a:stretch/>
        </p:blipFill>
        <p:spPr bwMode="auto">
          <a:xfrm rot="5400000">
            <a:off x="-417961" y="2334968"/>
            <a:ext cx="4069011" cy="2352902"/>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2053" name="Picture 5" descr="C:\Connie\customers\2015\U of MN center for transportatin research\Modules\Truck operations, plowing procedures, tips from experience drivers\100_062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966" r="22689"/>
          <a:stretch/>
        </p:blipFill>
        <p:spPr bwMode="auto">
          <a:xfrm>
            <a:off x="6272643" y="1524527"/>
            <a:ext cx="2393941" cy="3430054"/>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6" name="Picture 5" descr="Clear Roads Logo use.jpg"/>
          <p:cNvPicPr>
            <a:picLocks noChangeAspect="1"/>
          </p:cNvPicPr>
          <p:nvPr/>
        </p:nvPicPr>
        <p:blipFill>
          <a:blip r:embed="rId6"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637833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77800"/>
            <a:ext cx="8229600" cy="889000"/>
          </a:xfrm>
        </p:spPr>
        <p:txBody>
          <a:bodyPr>
            <a:normAutofit/>
          </a:bodyPr>
          <a:lstStyle/>
          <a:p>
            <a:r>
              <a:rPr lang="en-US" spc="-100" dirty="0"/>
              <a:t>This module will contain these topics</a:t>
            </a:r>
          </a:p>
        </p:txBody>
      </p:sp>
      <p:sp>
        <p:nvSpPr>
          <p:cNvPr id="3" name="Content Placeholder 2"/>
          <p:cNvSpPr>
            <a:spLocks noGrp="1"/>
          </p:cNvSpPr>
          <p:nvPr>
            <p:ph idx="1"/>
          </p:nvPr>
        </p:nvSpPr>
        <p:spPr/>
        <p:txBody>
          <a:bodyPr>
            <a:normAutofit/>
          </a:bodyPr>
          <a:lstStyle/>
          <a:p>
            <a:r>
              <a:rPr lang="en-US" sz="3600" dirty="0">
                <a:effectLst/>
                <a:latin typeface="Arial" pitchFamily="34" charset="0"/>
                <a:cs typeface="Arial" pitchFamily="34" charset="0"/>
              </a:rPr>
              <a:t>Traffic compaction/snow-packed ice.</a:t>
            </a:r>
          </a:p>
          <a:p>
            <a:r>
              <a:rPr lang="en-US" sz="3600" dirty="0">
                <a:effectLst/>
                <a:latin typeface="Arial" pitchFamily="34" charset="0"/>
                <a:cs typeface="Arial" pitchFamily="34" charset="0"/>
              </a:rPr>
              <a:t>Black ice.</a:t>
            </a:r>
          </a:p>
          <a:p>
            <a:r>
              <a:rPr lang="en-US" sz="3600" dirty="0">
                <a:effectLst/>
                <a:latin typeface="Arial" pitchFamily="34" charset="0"/>
                <a:cs typeface="Arial" pitchFamily="34" charset="0"/>
              </a:rPr>
              <a:t>Snow glaze.</a:t>
            </a:r>
          </a:p>
          <a:p>
            <a:r>
              <a:rPr lang="en-US" sz="3600" dirty="0">
                <a:effectLst/>
                <a:latin typeface="Arial" pitchFamily="34" charset="0"/>
                <a:cs typeface="Arial" pitchFamily="34" charset="0"/>
              </a:rPr>
              <a:t>Blow ice.</a:t>
            </a:r>
          </a:p>
          <a:p>
            <a:r>
              <a:rPr lang="en-US" sz="3600" dirty="0">
                <a:effectLst/>
                <a:latin typeface="Arial" pitchFamily="34" charset="0"/>
                <a:cs typeface="Arial" pitchFamily="34" charset="0"/>
              </a:rPr>
              <a:t>Freezing rain.</a:t>
            </a:r>
            <a:endParaRPr lang="en-US" sz="3200" dirty="0">
              <a:effectLst/>
              <a:latin typeface="Arial" pitchFamily="34" charset="0"/>
              <a:cs typeface="Arial" pitchFamily="34" charset="0"/>
            </a:endParaRPr>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45984282"/>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4078" r="6418" b="38200"/>
          <a:stretch/>
        </p:blipFill>
        <p:spPr>
          <a:xfrm>
            <a:off x="5078395" y="1065531"/>
            <a:ext cx="2990059" cy="2033055"/>
          </a:xfrm>
          <a:prstGeom prst="rect">
            <a:avLst/>
          </a:prstGeom>
          <a:ln>
            <a:solidFill>
              <a:schemeClr val="tx1"/>
            </a:solidFill>
          </a:ln>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4227" r="12850" b="12504"/>
          <a:stretch/>
        </p:blipFill>
        <p:spPr>
          <a:xfrm>
            <a:off x="5102103" y="3639070"/>
            <a:ext cx="2994913" cy="2021378"/>
          </a:xfrm>
          <a:prstGeom prst="rect">
            <a:avLst/>
          </a:prstGeom>
          <a:ln>
            <a:solidFill>
              <a:schemeClr val="tx1"/>
            </a:solidFill>
          </a:ln>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r="17168"/>
          <a:stretch/>
        </p:blipFill>
        <p:spPr>
          <a:xfrm>
            <a:off x="240105" y="1065531"/>
            <a:ext cx="2937357" cy="1994716"/>
          </a:xfrm>
          <a:prstGeom prst="rect">
            <a:avLst/>
          </a:prstGeom>
          <a:ln>
            <a:solidFill>
              <a:schemeClr val="tx1"/>
            </a:solidFill>
          </a:ln>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t="11475" r="3110"/>
          <a:stretch/>
        </p:blipFill>
        <p:spPr>
          <a:xfrm>
            <a:off x="187602" y="3634936"/>
            <a:ext cx="2955923" cy="2025512"/>
          </a:xfrm>
          <a:prstGeom prst="rect">
            <a:avLst/>
          </a:prstGeom>
          <a:ln>
            <a:solidFill>
              <a:schemeClr val="tx1"/>
            </a:solidFill>
          </a:ln>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09946" y="2471337"/>
            <a:ext cx="1919969" cy="1878488"/>
          </a:xfrm>
          <a:prstGeom prst="rect">
            <a:avLst/>
          </a:prstGeom>
        </p:spPr>
      </p:pic>
      <p:sp>
        <p:nvSpPr>
          <p:cNvPr id="3" name="Rectangle 2"/>
          <p:cNvSpPr/>
          <p:nvPr/>
        </p:nvSpPr>
        <p:spPr>
          <a:xfrm>
            <a:off x="867202" y="915598"/>
            <a:ext cx="1521250" cy="830997"/>
          </a:xfrm>
          <a:prstGeom prst="rect">
            <a:avLst/>
          </a:prstGeom>
          <a:noFill/>
        </p:spPr>
        <p:txBody>
          <a:bodyPr wrap="none" lIns="91440" tIns="45720" rIns="91440" bIns="45720">
            <a:spAutoFit/>
          </a:bodyPr>
          <a:lstStyle/>
          <a:p>
            <a:pPr algn="ctr"/>
            <a:r>
              <a:rPr lang="en-US" sz="4800" b="0" cap="none" spc="0" dirty="0">
                <a:ln w="0"/>
                <a:solidFill>
                  <a:schemeClr val="tx2">
                    <a:lumMod val="50000"/>
                  </a:schemeClr>
                </a:solidFill>
                <a:effectLst>
                  <a:outerShdw blurRad="38100" dist="19050" dir="2700000" algn="tl" rotWithShape="0">
                    <a:schemeClr val="dk1">
                      <a:alpha val="40000"/>
                    </a:schemeClr>
                  </a:outerShdw>
                </a:effectLst>
                <a:latin typeface="Arial" pitchFamily="34" charset="0"/>
                <a:cs typeface="Arial" pitchFamily="34" charset="0"/>
              </a:rPr>
              <a:t>Type</a:t>
            </a:r>
          </a:p>
        </p:txBody>
      </p:sp>
      <p:sp>
        <p:nvSpPr>
          <p:cNvPr id="13" name="Rectangle 12"/>
          <p:cNvSpPr/>
          <p:nvPr/>
        </p:nvSpPr>
        <p:spPr>
          <a:xfrm>
            <a:off x="187602" y="3580384"/>
            <a:ext cx="2880450" cy="769441"/>
          </a:xfrm>
          <a:prstGeom prst="rect">
            <a:avLst/>
          </a:prstGeom>
          <a:noFill/>
        </p:spPr>
        <p:txBody>
          <a:bodyPr wrap="square" lIns="91440" tIns="45720" rIns="91440" bIns="45720">
            <a:spAutoFit/>
          </a:bodyPr>
          <a:lstStyle/>
          <a:p>
            <a:pPr algn="ctr"/>
            <a:r>
              <a:rPr lang="en-US" sz="4400" b="0" cap="none" spc="0" dirty="0">
                <a:ln w="0"/>
                <a:solidFill>
                  <a:schemeClr val="tx2">
                    <a:lumMod val="50000"/>
                  </a:schemeClr>
                </a:solidFill>
                <a:effectLst>
                  <a:outerShdw blurRad="38100" dist="19050" dir="2700000" algn="tl" rotWithShape="0">
                    <a:schemeClr val="dk1">
                      <a:alpha val="40000"/>
                    </a:schemeClr>
                  </a:outerShdw>
                </a:effectLst>
                <a:latin typeface="Arial" pitchFamily="34" charset="0"/>
                <a:cs typeface="Arial" pitchFamily="34" charset="0"/>
              </a:rPr>
              <a:t>Prevention</a:t>
            </a:r>
          </a:p>
        </p:txBody>
      </p:sp>
      <p:sp>
        <p:nvSpPr>
          <p:cNvPr id="14" name="Rectangle 13"/>
          <p:cNvSpPr/>
          <p:nvPr/>
        </p:nvSpPr>
        <p:spPr>
          <a:xfrm>
            <a:off x="5486400" y="893228"/>
            <a:ext cx="1965602" cy="830997"/>
          </a:xfrm>
          <a:prstGeom prst="rect">
            <a:avLst/>
          </a:prstGeom>
          <a:noFill/>
        </p:spPr>
        <p:txBody>
          <a:bodyPr wrap="none" lIns="91440" tIns="45720" rIns="91440" bIns="45720">
            <a:spAutoFit/>
          </a:bodyPr>
          <a:lstStyle/>
          <a:p>
            <a:pPr algn="ctr"/>
            <a:r>
              <a:rPr lang="en-US" sz="4800" b="0" cap="none" spc="0" dirty="0">
                <a:ln w="0"/>
                <a:solidFill>
                  <a:schemeClr val="tx2">
                    <a:lumMod val="50000"/>
                  </a:schemeClr>
                </a:solidFill>
                <a:effectLst>
                  <a:outerShdw blurRad="38100" dist="19050" dir="2700000" algn="tl" rotWithShape="0">
                    <a:schemeClr val="dk1">
                      <a:alpha val="40000"/>
                    </a:schemeClr>
                  </a:outerShdw>
                </a:effectLst>
                <a:latin typeface="Arial" pitchFamily="34" charset="0"/>
                <a:cs typeface="Arial" pitchFamily="34" charset="0"/>
              </a:rPr>
              <a:t>Cause</a:t>
            </a:r>
          </a:p>
        </p:txBody>
      </p:sp>
      <p:sp>
        <p:nvSpPr>
          <p:cNvPr id="15" name="Rectangle 14"/>
          <p:cNvSpPr/>
          <p:nvPr/>
        </p:nvSpPr>
        <p:spPr>
          <a:xfrm>
            <a:off x="5299365" y="3634936"/>
            <a:ext cx="2600391" cy="769441"/>
          </a:xfrm>
          <a:prstGeom prst="rect">
            <a:avLst/>
          </a:prstGeom>
          <a:noFill/>
        </p:spPr>
        <p:txBody>
          <a:bodyPr wrap="none" lIns="91440" tIns="45720" rIns="91440" bIns="45720">
            <a:spAutoFit/>
          </a:bodyPr>
          <a:lstStyle/>
          <a:p>
            <a:pPr algn="ctr"/>
            <a:r>
              <a:rPr lang="en-US" sz="4400" b="0" cap="none" spc="0" dirty="0">
                <a:ln w="0"/>
                <a:solidFill>
                  <a:schemeClr val="tx2">
                    <a:lumMod val="50000"/>
                  </a:schemeClr>
                </a:solidFill>
                <a:effectLst>
                  <a:outerShdw blurRad="38100" dist="19050" dir="2700000" algn="tl" rotWithShape="0">
                    <a:schemeClr val="dk1">
                      <a:alpha val="40000"/>
                    </a:schemeClr>
                  </a:outerShdw>
                </a:effectLst>
                <a:latin typeface="Arial" pitchFamily="34" charset="0"/>
                <a:cs typeface="Arial" pitchFamily="34" charset="0"/>
              </a:rPr>
              <a:t>Mitigation</a:t>
            </a:r>
          </a:p>
        </p:txBody>
      </p:sp>
      <p:sp>
        <p:nvSpPr>
          <p:cNvPr id="4" name="Title 3"/>
          <p:cNvSpPr>
            <a:spLocks noGrp="1"/>
          </p:cNvSpPr>
          <p:nvPr>
            <p:ph type="title"/>
          </p:nvPr>
        </p:nvSpPr>
        <p:spPr>
          <a:xfrm>
            <a:off x="457200" y="76200"/>
            <a:ext cx="8229600" cy="1143000"/>
          </a:xfrm>
        </p:spPr>
        <p:txBody>
          <a:bodyPr/>
          <a:lstStyle/>
          <a:p>
            <a:r>
              <a:rPr lang="en-US" dirty="0"/>
              <a:t>Today we will learn about the</a:t>
            </a:r>
          </a:p>
        </p:txBody>
      </p:sp>
      <p:sp>
        <p:nvSpPr>
          <p:cNvPr id="16" name="Title 3"/>
          <p:cNvSpPr txBox="1">
            <a:spLocks/>
          </p:cNvSpPr>
          <p:nvPr/>
        </p:nvSpPr>
        <p:spPr>
          <a:xfrm>
            <a:off x="914400" y="5715000"/>
            <a:ext cx="6172200" cy="609600"/>
          </a:xfrm>
          <a:prstGeom prst="rect">
            <a:avLst/>
          </a:prstGeom>
          <a:solidFill>
            <a:srgbClr val="FFC000"/>
          </a:solidFill>
          <a:ln>
            <a:solidFill>
              <a:schemeClr val="tx1"/>
            </a:solidFill>
          </a:ln>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effectLst>
                  <a:outerShdw blurRad="38100" dist="38100" dir="2700000" algn="tl">
                    <a:srgbClr val="000000">
                      <a:alpha val="43137"/>
                    </a:srgbClr>
                  </a:outerShdw>
                </a:effectLst>
                <a:latin typeface="Arial" pitchFamily="34" charset="0"/>
                <a:cs typeface="Arial" pitchFamily="34" charset="0"/>
              </a:rPr>
              <a:t>…of different types of road ice.</a:t>
            </a:r>
          </a:p>
        </p:txBody>
      </p:sp>
      <p:sp>
        <p:nvSpPr>
          <p:cNvPr id="17" name="Isosceles Triangle 16"/>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5-Point Star 17"/>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Oval 18"/>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20" name="Picture 19" descr="Clear Roads Logo use.jpg"/>
          <p:cNvPicPr>
            <a:picLocks noChangeAspect="1"/>
          </p:cNvPicPr>
          <p:nvPr/>
        </p:nvPicPr>
        <p:blipFill>
          <a:blip r:embed="rId8"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4249336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3589</TotalTime>
  <Words>6826</Words>
  <Application>Microsoft Office PowerPoint</Application>
  <PresentationFormat>On-screen Show (4:3)</PresentationFormat>
  <Paragraphs>1003</Paragraphs>
  <Slides>76</Slides>
  <Notes>74</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76</vt:i4>
      </vt:variant>
    </vt:vector>
  </HeadingPairs>
  <TitlesOfParts>
    <vt:vector size="84" baseType="lpstr">
      <vt:lpstr>Arial</vt:lpstr>
      <vt:lpstr>Arial Black</vt:lpstr>
      <vt:lpstr>Calibri</vt:lpstr>
      <vt:lpstr>Impact</vt:lpstr>
      <vt:lpstr>Times New Roman</vt:lpstr>
      <vt:lpstr>Tw Cen MT</vt:lpstr>
      <vt:lpstr>Tw Cen MT Condensed Extra Bold</vt:lpstr>
      <vt:lpstr>Office Theme</vt:lpstr>
      <vt:lpstr>Module 12: Principles of ice formation</vt:lpstr>
      <vt:lpstr>PowerPoint Presentation</vt:lpstr>
      <vt:lpstr>PowerPoint Presentation</vt:lpstr>
      <vt:lpstr>PowerPoint Presentation</vt:lpstr>
      <vt:lpstr>PowerPoint Presentation</vt:lpstr>
      <vt:lpstr>Module 12: Principles of ice formation</vt:lpstr>
      <vt:lpstr>FACILITATOR NOTES (do not show during class)</vt:lpstr>
      <vt:lpstr>This module will contain these topics</vt:lpstr>
      <vt:lpstr>Today we will learn about the</vt:lpstr>
      <vt:lpstr>Black ice</vt:lpstr>
      <vt:lpstr>PowerPoint Presentation</vt:lpstr>
      <vt:lpstr>How black ice forms</vt:lpstr>
      <vt:lpstr>How black ice forms</vt:lpstr>
      <vt:lpstr>Test Question</vt:lpstr>
      <vt:lpstr>Test Question</vt:lpstr>
      <vt:lpstr>Where black ice is likely to form</vt:lpstr>
      <vt:lpstr>Preventing black ice</vt:lpstr>
      <vt:lpstr>Test Question</vt:lpstr>
      <vt:lpstr>Test Question</vt:lpstr>
      <vt:lpstr>If black ice has already formed</vt:lpstr>
      <vt:lpstr>Test Question</vt:lpstr>
      <vt:lpstr>Test Question</vt:lpstr>
      <vt:lpstr>Snow glaze</vt:lpstr>
      <vt:lpstr>PowerPoint Presentation</vt:lpstr>
      <vt:lpstr>How glaze ice forms</vt:lpstr>
      <vt:lpstr>Test Question</vt:lpstr>
      <vt:lpstr>Test Question</vt:lpstr>
      <vt:lpstr>Where glaze ice is likely to form</vt:lpstr>
      <vt:lpstr>Test Question</vt:lpstr>
      <vt:lpstr>Test Question</vt:lpstr>
      <vt:lpstr>PowerPoint Presentation</vt:lpstr>
      <vt:lpstr>If glaze ice has already formed</vt:lpstr>
      <vt:lpstr>Freezing rain</vt:lpstr>
      <vt:lpstr>PowerPoint Presentation</vt:lpstr>
      <vt:lpstr>Test Question</vt:lpstr>
      <vt:lpstr>Test Question</vt:lpstr>
      <vt:lpstr>Preventing freezing rain</vt:lpstr>
      <vt:lpstr>Mitigating freezing rain</vt:lpstr>
      <vt:lpstr>Test Question</vt:lpstr>
      <vt:lpstr>Test Question</vt:lpstr>
      <vt:lpstr>Traffic Compaction</vt:lpstr>
      <vt:lpstr>PowerPoint Presentation</vt:lpstr>
      <vt:lpstr>PowerPoint Presentation</vt:lpstr>
      <vt:lpstr>Test Question</vt:lpstr>
      <vt:lpstr>Test Question</vt:lpstr>
      <vt:lpstr>Preventing traffic compaction</vt:lpstr>
      <vt:lpstr>Test Question</vt:lpstr>
      <vt:lpstr>Test Question</vt:lpstr>
      <vt:lpstr>Mitigating traffic compaction</vt:lpstr>
      <vt:lpstr>Tip from experienced drivers</vt:lpstr>
      <vt:lpstr>Compaction = the storm has gotten ahead of us</vt:lpstr>
      <vt:lpstr>Blow ice</vt:lpstr>
      <vt:lpstr>PowerPoint Presentation</vt:lpstr>
      <vt:lpstr>Test Question</vt:lpstr>
      <vt:lpstr>Test Question</vt:lpstr>
      <vt:lpstr>Occurs in windy conditions </vt:lpstr>
      <vt:lpstr>Preventing blow ice</vt:lpstr>
      <vt:lpstr>Test Question</vt:lpstr>
      <vt:lpstr>Test Question</vt:lpstr>
      <vt:lpstr>Mitigating Blow Ice</vt:lpstr>
      <vt:lpstr>WARNING:  if you start salting blow ice</vt:lpstr>
      <vt:lpstr>Test Question</vt:lpstr>
      <vt:lpstr>Test Question</vt:lpstr>
      <vt:lpstr>PowerPoint Presentation</vt:lpstr>
      <vt:lpstr>Test Question</vt:lpstr>
      <vt:lpstr>Test Question</vt:lpstr>
      <vt:lpstr>Preventing Refreeze</vt:lpstr>
      <vt:lpstr>Test Question</vt:lpstr>
      <vt:lpstr>Test Question</vt:lpstr>
      <vt:lpstr>Mitigating  refreeze</vt:lpstr>
      <vt:lpstr>Post storm review</vt:lpstr>
      <vt:lpstr>Take time to understand  different types of ice</vt:lpstr>
      <vt:lpstr>Additional Resources </vt:lpstr>
      <vt:lpstr>Acknowledgements </vt:lpstr>
      <vt:lpstr>PowerPoint Presentation</vt:lpstr>
      <vt:lpstr>Thank You for your Good 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Jim L. Frye [KDOT]</cp:lastModifiedBy>
  <cp:revision>278</cp:revision>
  <dcterms:created xsi:type="dcterms:W3CDTF">2012-11-22T11:43:17Z</dcterms:created>
  <dcterms:modified xsi:type="dcterms:W3CDTF">2017-08-09T15:04:11Z</dcterms:modified>
</cp:coreProperties>
</file>