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565" r:id="rId2"/>
    <p:sldId id="566" r:id="rId3"/>
    <p:sldId id="573" r:id="rId4"/>
    <p:sldId id="568" r:id="rId5"/>
    <p:sldId id="572" r:id="rId6"/>
    <p:sldId id="570" r:id="rId7"/>
    <p:sldId id="571" r:id="rId8"/>
    <p:sldId id="516" r:id="rId9"/>
    <p:sldId id="517" r:id="rId10"/>
    <p:sldId id="553" r:id="rId11"/>
    <p:sldId id="554" r:id="rId12"/>
    <p:sldId id="518" r:id="rId13"/>
    <p:sldId id="519" r:id="rId14"/>
    <p:sldId id="555" r:id="rId15"/>
    <p:sldId id="556" r:id="rId16"/>
    <p:sldId id="520" r:id="rId17"/>
    <p:sldId id="521" r:id="rId18"/>
    <p:sldId id="522" r:id="rId19"/>
    <p:sldId id="557" r:id="rId20"/>
    <p:sldId id="558" r:id="rId21"/>
    <p:sldId id="523" r:id="rId22"/>
    <p:sldId id="524" r:id="rId23"/>
    <p:sldId id="525" r:id="rId24"/>
    <p:sldId id="526" r:id="rId25"/>
    <p:sldId id="527" r:id="rId26"/>
    <p:sldId id="528" r:id="rId27"/>
    <p:sldId id="529" r:id="rId28"/>
    <p:sldId id="530" r:id="rId29"/>
    <p:sldId id="531" r:id="rId30"/>
    <p:sldId id="532" r:id="rId31"/>
    <p:sldId id="533" r:id="rId32"/>
    <p:sldId id="534" r:id="rId33"/>
    <p:sldId id="559" r:id="rId34"/>
    <p:sldId id="560" r:id="rId35"/>
    <p:sldId id="535" r:id="rId36"/>
    <p:sldId id="536" r:id="rId37"/>
    <p:sldId id="537" r:id="rId38"/>
    <p:sldId id="538" r:id="rId39"/>
    <p:sldId id="539" r:id="rId40"/>
    <p:sldId id="540" r:id="rId41"/>
    <p:sldId id="541" r:id="rId42"/>
    <p:sldId id="561" r:id="rId43"/>
    <p:sldId id="562" r:id="rId44"/>
    <p:sldId id="542" r:id="rId45"/>
    <p:sldId id="543" r:id="rId46"/>
    <p:sldId id="544" r:id="rId47"/>
    <p:sldId id="545" r:id="rId48"/>
    <p:sldId id="546" r:id="rId49"/>
    <p:sldId id="574" r:id="rId50"/>
    <p:sldId id="575" r:id="rId51"/>
    <p:sldId id="576" r:id="rId52"/>
    <p:sldId id="577" r:id="rId53"/>
    <p:sldId id="578" r:id="rId54"/>
    <p:sldId id="579" r:id="rId55"/>
    <p:sldId id="580" r:id="rId56"/>
    <p:sldId id="581" r:id="rId57"/>
    <p:sldId id="582" r:id="rId58"/>
    <p:sldId id="583" r:id="rId59"/>
    <p:sldId id="584" r:id="rId60"/>
    <p:sldId id="585" r:id="rId61"/>
    <p:sldId id="588" r:id="rId62"/>
    <p:sldId id="591" r:id="rId63"/>
    <p:sldId id="592" r:id="rId64"/>
    <p:sldId id="593" r:id="rId65"/>
    <p:sldId id="547" r:id="rId66"/>
    <p:sldId id="563" r:id="rId67"/>
    <p:sldId id="564" r:id="rId68"/>
    <p:sldId id="548" r:id="rId69"/>
    <p:sldId id="551" r:id="rId70"/>
    <p:sldId id="552" r:id="rId71"/>
    <p:sldId id="510" r:id="rId72"/>
    <p:sldId id="511"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97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47" autoAdjust="0"/>
    <p:restoredTop sz="77600" autoAdjust="0"/>
  </p:normalViewPr>
  <p:slideViewPr>
    <p:cSldViewPr>
      <p:cViewPr varScale="1">
        <p:scale>
          <a:sx n="60" d="100"/>
          <a:sy n="60" d="100"/>
        </p:scale>
        <p:origin x="1662"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9EC9CE-834C-4FB6-99F3-B81BA3658A63}" type="datetimeFigureOut">
              <a:rPr lang="en-US" smtClean="0"/>
              <a:pPr/>
              <a:t>8/9/2017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86080C-B8D8-4723-AE4C-278F16E645B8}" type="slidenum">
              <a:rPr lang="en-US" smtClean="0"/>
              <a:pPr/>
              <a:t>‹#›</a:t>
            </a:fld>
            <a:endParaRPr lang="en-US"/>
          </a:p>
        </p:txBody>
      </p:sp>
    </p:spTree>
    <p:extLst>
      <p:ext uri="{BB962C8B-B14F-4D97-AF65-F5344CB8AC3E}">
        <p14:creationId xmlns:p14="http://schemas.microsoft.com/office/powerpoint/2010/main" val="3522707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clearroads.org/wp-content/uploads/IowaDOT_New-Operator-Snow-and-Ice-Training_slides_21-23.pptx"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clearroads.org/wp-content/uploads/IowaDOT_New-Operator-Snow-and-Ice-Training_slides_21-23.pptx"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clearroads.org/wp-content/uploads/IowaDOT_New-Operator-Snow-and-Ice-Training_slides_21-23.pptx"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mailto:Dennis.Jensen@itd.idaho.gov"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mailto:Dennis.Jensen@itd.idaho.gov"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a:t>
            </a:fld>
            <a:endParaRPr lang="en-US"/>
          </a:p>
        </p:txBody>
      </p:sp>
    </p:spTree>
    <p:extLst>
      <p:ext uri="{BB962C8B-B14F-4D97-AF65-F5344CB8AC3E}">
        <p14:creationId xmlns:p14="http://schemas.microsoft.com/office/powerpoint/2010/main" val="1741302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dirty="0"/>
          </a:p>
          <a:p>
            <a:r>
              <a:rPr lang="en-US" baseline="0" dirty="0"/>
              <a:t>Test Question: </a:t>
            </a:r>
          </a:p>
          <a:p>
            <a:endParaRPr lang="en-US" baseline="0" dirty="0"/>
          </a:p>
          <a:p>
            <a:r>
              <a:rPr lang="en-US" baseline="0" dirty="0"/>
              <a:t>What does LOS mean?</a:t>
            </a:r>
          </a:p>
          <a:p>
            <a:pPr marL="228600" indent="-228600">
              <a:buAutoNum type="arabicPeriod"/>
            </a:pPr>
            <a:endParaRPr lang="en-US" baseline="0" dirty="0"/>
          </a:p>
          <a:p>
            <a:pPr marL="228600" indent="-228600">
              <a:buAutoNum type="arabicPeriod"/>
            </a:pPr>
            <a:r>
              <a:rPr lang="en-US" baseline="0" dirty="0"/>
              <a:t>Lots Of Snow</a:t>
            </a:r>
          </a:p>
          <a:p>
            <a:pPr marL="228600" indent="-228600">
              <a:buAutoNum type="arabicPeriod"/>
            </a:pPr>
            <a:r>
              <a:rPr lang="en-US" baseline="0" dirty="0"/>
              <a:t>Leverage Our Snowplows</a:t>
            </a:r>
          </a:p>
          <a:p>
            <a:pPr marL="228600" indent="-228600">
              <a:buAutoNum type="arabicPeriod"/>
            </a:pPr>
            <a:r>
              <a:rPr lang="en-US" baseline="0" dirty="0"/>
              <a:t>Level Of Service</a:t>
            </a:r>
          </a:p>
          <a:p>
            <a:pPr marL="228600" indent="-228600">
              <a:buAutoNum type="arabicPeriod"/>
            </a:pPr>
            <a:r>
              <a:rPr lang="en-US" baseline="0" dirty="0"/>
              <a:t>Legislative Official Support to each state</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11</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d</a:t>
            </a:r>
            <a:r>
              <a:rPr lang="en-US" dirty="0"/>
              <a:t>efinition</a:t>
            </a:r>
            <a:r>
              <a:rPr lang="en-US" baseline="0" dirty="0"/>
              <a:t> of AADT is from Wikipedia.</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12</a:t>
            </a:fld>
            <a:endParaRPr lang="en-US"/>
          </a:p>
        </p:txBody>
      </p:sp>
    </p:spTree>
    <p:extLst>
      <p:ext uri="{BB962C8B-B14F-4D97-AF65-F5344CB8AC3E}">
        <p14:creationId xmlns:p14="http://schemas.microsoft.com/office/powerpoint/2010/main" val="33614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22B8CB5E-C4B1-4D6F-9C76-FF9F19597984}" type="slidenum">
              <a:rPr lang="en-US"/>
              <a:pPr/>
              <a:t>13</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fontAlgn="base"/>
            <a:r>
              <a:rPr lang="en-US" sz="1200" b="0" i="0" u="sng" strike="noStrike" kern="1200" dirty="0">
                <a:solidFill>
                  <a:schemeClr val="tx1"/>
                </a:solidFill>
                <a:effectLst/>
                <a:latin typeface="+mn-lt"/>
                <a:ea typeface="+mn-ea"/>
                <a:cs typeface="+mn-cs"/>
                <a:hlinkClick r:id="rId3"/>
              </a:rPr>
              <a:t>Slide based upon</a:t>
            </a:r>
            <a:r>
              <a:rPr lang="en-US" sz="1200" b="0" i="0" u="sng" strike="noStrike" kern="1200" baseline="0" dirty="0">
                <a:solidFill>
                  <a:schemeClr val="tx1"/>
                </a:solidFill>
                <a:effectLst/>
                <a:latin typeface="+mn-lt"/>
                <a:ea typeface="+mn-ea"/>
                <a:cs typeface="+mn-cs"/>
                <a:hlinkClick r:id="rId3"/>
              </a:rPr>
              <a:t> information from </a:t>
            </a:r>
            <a:r>
              <a:rPr lang="en-US" sz="1200" b="0" i="0" u="sng" strike="noStrike" kern="1200" dirty="0">
                <a:solidFill>
                  <a:schemeClr val="tx1"/>
                </a:solidFill>
                <a:effectLst/>
                <a:latin typeface="+mn-lt"/>
                <a:ea typeface="+mn-ea"/>
                <a:cs typeface="+mn-cs"/>
                <a:hlinkClick r:id="rId3"/>
              </a:rPr>
              <a:t>: </a:t>
            </a:r>
            <a:r>
              <a:rPr lang="en-US" sz="1200" b="0" i="0" u="none" strike="noStrike" kern="1200" dirty="0">
                <a:solidFill>
                  <a:schemeClr val="tx1"/>
                </a:solidFill>
                <a:effectLst/>
                <a:latin typeface="+mn-lt"/>
                <a:ea typeface="+mn-ea"/>
                <a:cs typeface="+mn-cs"/>
                <a:hlinkClick r:id="rId3"/>
              </a:rPr>
              <a:t>IowaDOT_New-Operator-Snow-and-Ice-Training_slides_21-23.pptx</a:t>
            </a:r>
            <a:endParaRPr lang="en-US" sz="1200" b="0" i="0" u="none" strike="noStrike" kern="1200" dirty="0">
              <a:solidFill>
                <a:schemeClr val="tx1"/>
              </a:solidFill>
              <a:effectLst/>
              <a:latin typeface="+mn-lt"/>
              <a:ea typeface="+mn-ea"/>
              <a:cs typeface="+mn-cs"/>
            </a:endParaRPr>
          </a:p>
          <a:p>
            <a:pPr fontAlgn="base"/>
            <a:endParaRPr lang="en-US" sz="1200" b="0" i="0" u="none" strike="noStrike" kern="1200" dirty="0">
              <a:solidFill>
                <a:schemeClr val="tx1"/>
              </a:solidFill>
              <a:effectLst/>
              <a:latin typeface="+mn-lt"/>
              <a:ea typeface="+mn-ea"/>
              <a:cs typeface="+mn-cs"/>
            </a:endParaRPr>
          </a:p>
          <a:p>
            <a:pPr fontAlgn="base"/>
            <a:endParaRPr lang="en-US" sz="1200" b="0" i="0" u="none" strike="noStrike"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050317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dirty="0"/>
          </a:p>
          <a:p>
            <a:pPr fontAlgn="base"/>
            <a:r>
              <a:rPr lang="en-US" sz="1200" b="0" i="0" u="none" strike="noStrike" kern="1200" dirty="0">
                <a:solidFill>
                  <a:schemeClr val="tx1"/>
                </a:solidFill>
                <a:effectLst/>
                <a:latin typeface="+mn-lt"/>
                <a:ea typeface="+mn-ea"/>
                <a:cs typeface="+mn-cs"/>
              </a:rPr>
              <a:t>Test</a:t>
            </a:r>
            <a:r>
              <a:rPr lang="en-US" sz="1200" b="0" i="0" u="none" strike="noStrike" kern="1200" baseline="0" dirty="0">
                <a:solidFill>
                  <a:schemeClr val="tx1"/>
                </a:solidFill>
                <a:effectLst/>
                <a:latin typeface="+mn-lt"/>
                <a:ea typeface="+mn-ea"/>
                <a:cs typeface="+mn-cs"/>
              </a:rPr>
              <a:t> Question:</a:t>
            </a:r>
          </a:p>
          <a:p>
            <a:pPr fontAlgn="base"/>
            <a:endParaRPr lang="en-US" sz="1200" b="0" i="0" u="none" strike="noStrike" kern="1200" baseline="0" dirty="0">
              <a:solidFill>
                <a:schemeClr val="tx1"/>
              </a:solidFill>
              <a:effectLst/>
              <a:latin typeface="+mn-lt"/>
              <a:ea typeface="+mn-ea"/>
              <a:cs typeface="+mn-cs"/>
            </a:endParaRPr>
          </a:p>
          <a:p>
            <a:pPr fontAlgn="base"/>
            <a:r>
              <a:rPr lang="en-US" sz="1200" b="0" i="0" u="none" strike="noStrike" kern="1200" baseline="0" dirty="0">
                <a:solidFill>
                  <a:schemeClr val="tx1"/>
                </a:solidFill>
                <a:effectLst/>
                <a:latin typeface="+mn-lt"/>
                <a:ea typeface="+mn-ea"/>
                <a:cs typeface="+mn-cs"/>
              </a:rPr>
              <a:t>Should all roads be assigned the same level of service?</a:t>
            </a:r>
          </a:p>
          <a:p>
            <a:pPr marL="228600" indent="-228600" fontAlgn="base">
              <a:buAutoNum type="arabicPeriod"/>
            </a:pPr>
            <a:endParaRPr lang="en-US" sz="1200" b="0" i="0" u="none" strike="noStrike" kern="1200" baseline="0" dirty="0">
              <a:solidFill>
                <a:schemeClr val="tx1"/>
              </a:solidFill>
              <a:effectLst/>
              <a:latin typeface="+mn-lt"/>
              <a:ea typeface="+mn-ea"/>
              <a:cs typeface="+mn-cs"/>
            </a:endParaRPr>
          </a:p>
          <a:p>
            <a:pPr marL="228600" indent="-228600" fontAlgn="base">
              <a:buAutoNum type="arabicPeriod"/>
            </a:pPr>
            <a:r>
              <a:rPr lang="en-US" sz="1200" b="0" i="0" u="none" strike="noStrike" kern="1200" baseline="0" dirty="0">
                <a:solidFill>
                  <a:schemeClr val="tx1"/>
                </a:solidFill>
                <a:effectLst/>
                <a:latin typeface="+mn-lt"/>
                <a:ea typeface="+mn-ea"/>
                <a:cs typeface="+mn-cs"/>
              </a:rPr>
              <a:t>Yes (no)</a:t>
            </a:r>
          </a:p>
          <a:p>
            <a:pPr marL="228600" indent="-228600" fontAlgn="base">
              <a:buAutoNum type="arabicPeriod"/>
            </a:pPr>
            <a:r>
              <a:rPr lang="en-US" sz="1200" b="0" i="0" u="none" strike="noStrike" kern="1200" baseline="0" dirty="0">
                <a:solidFill>
                  <a:schemeClr val="tx1"/>
                </a:solidFill>
                <a:effectLst/>
                <a:latin typeface="+mn-lt"/>
                <a:ea typeface="+mn-ea"/>
                <a:cs typeface="+mn-cs"/>
              </a:rPr>
              <a:t>No(yes)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14</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dirty="0"/>
          </a:p>
          <a:p>
            <a:pPr fontAlgn="base"/>
            <a:r>
              <a:rPr lang="en-US" sz="1200" b="0" i="0" u="none" strike="noStrike" kern="1200" dirty="0">
                <a:solidFill>
                  <a:schemeClr val="tx1"/>
                </a:solidFill>
                <a:effectLst/>
                <a:latin typeface="+mn-lt"/>
                <a:ea typeface="+mn-ea"/>
                <a:cs typeface="+mn-cs"/>
              </a:rPr>
              <a:t>Test</a:t>
            </a:r>
            <a:r>
              <a:rPr lang="en-US" sz="1200" b="0" i="0" u="none" strike="noStrike" kern="1200" baseline="0" dirty="0">
                <a:solidFill>
                  <a:schemeClr val="tx1"/>
                </a:solidFill>
                <a:effectLst/>
                <a:latin typeface="+mn-lt"/>
                <a:ea typeface="+mn-ea"/>
                <a:cs typeface="+mn-cs"/>
              </a:rPr>
              <a:t> Question:</a:t>
            </a:r>
          </a:p>
          <a:p>
            <a:pPr fontAlgn="base"/>
            <a:endParaRPr lang="en-US" sz="1200" b="0" i="0" u="none" strike="noStrike" kern="1200" baseline="0" dirty="0">
              <a:solidFill>
                <a:schemeClr val="tx1"/>
              </a:solidFill>
              <a:effectLst/>
              <a:latin typeface="+mn-lt"/>
              <a:ea typeface="+mn-ea"/>
              <a:cs typeface="+mn-cs"/>
            </a:endParaRPr>
          </a:p>
          <a:p>
            <a:pPr fontAlgn="base"/>
            <a:r>
              <a:rPr lang="en-US" sz="1200" b="0" i="0" u="none" strike="noStrike" kern="1200" baseline="0" dirty="0">
                <a:solidFill>
                  <a:schemeClr val="tx1"/>
                </a:solidFill>
                <a:effectLst/>
                <a:latin typeface="+mn-lt"/>
                <a:ea typeface="+mn-ea"/>
                <a:cs typeface="+mn-cs"/>
              </a:rPr>
              <a:t>Should all roads be assigned the same level of service?</a:t>
            </a:r>
          </a:p>
          <a:p>
            <a:pPr marL="228600" indent="-228600" fontAlgn="base">
              <a:buAutoNum type="arabicPeriod"/>
            </a:pPr>
            <a:endParaRPr lang="en-US" sz="1200" b="0" i="0" u="none" strike="noStrike" kern="1200" baseline="0">
              <a:solidFill>
                <a:schemeClr val="tx1"/>
              </a:solidFill>
              <a:effectLst/>
              <a:latin typeface="+mn-lt"/>
              <a:ea typeface="+mn-ea"/>
              <a:cs typeface="+mn-cs"/>
            </a:endParaRPr>
          </a:p>
          <a:p>
            <a:pPr marL="228600" indent="-228600" fontAlgn="base">
              <a:buAutoNum type="arabicPeriod"/>
            </a:pPr>
            <a:r>
              <a:rPr lang="en-US" sz="1200" b="0" i="0" u="none" strike="noStrike" kern="1200" baseline="0">
                <a:solidFill>
                  <a:schemeClr val="tx1"/>
                </a:solidFill>
                <a:effectLst/>
                <a:latin typeface="+mn-lt"/>
                <a:ea typeface="+mn-ea"/>
                <a:cs typeface="+mn-cs"/>
              </a:rPr>
              <a:t>Yes </a:t>
            </a:r>
            <a:r>
              <a:rPr lang="en-US" sz="1200" b="0" i="0" u="none" strike="noStrike" kern="1200" baseline="0" dirty="0">
                <a:solidFill>
                  <a:schemeClr val="tx1"/>
                </a:solidFill>
                <a:effectLst/>
                <a:latin typeface="+mn-lt"/>
                <a:ea typeface="+mn-ea"/>
                <a:cs typeface="+mn-cs"/>
              </a:rPr>
              <a:t>(no)</a:t>
            </a:r>
          </a:p>
          <a:p>
            <a:pPr marL="228600" indent="-228600" fontAlgn="base">
              <a:buAutoNum type="arabicPeriod"/>
            </a:pPr>
            <a:r>
              <a:rPr lang="en-US" sz="1200" b="0" i="0" u="none" strike="noStrike" kern="1200" baseline="0" dirty="0">
                <a:solidFill>
                  <a:schemeClr val="tx1"/>
                </a:solidFill>
                <a:effectLst/>
                <a:latin typeface="+mn-lt"/>
                <a:ea typeface="+mn-ea"/>
                <a:cs typeface="+mn-cs"/>
              </a:rPr>
              <a:t>No(yes)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15</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22B8CB5E-C4B1-4D6F-9C76-FF9F19597984}" type="slidenum">
              <a:rPr lang="en-US"/>
              <a:pPr/>
              <a:t>16</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fontAlgn="base"/>
            <a:r>
              <a:rPr lang="en-US" sz="1200" b="0" i="0" kern="1200" dirty="0">
                <a:solidFill>
                  <a:schemeClr val="tx1"/>
                </a:solidFill>
                <a:effectLst/>
                <a:latin typeface="+mn-lt"/>
                <a:ea typeface="+mn-ea"/>
                <a:cs typeface="+mn-cs"/>
              </a:rPr>
              <a:t>This is an area of maintenance where a goal is developed in one area of your organization and followed by another.  The best LOS will be developed by</a:t>
            </a:r>
            <a:r>
              <a:rPr lang="en-US" sz="1200" b="0" i="0" kern="1200" baseline="0" dirty="0">
                <a:solidFill>
                  <a:schemeClr val="tx1"/>
                </a:solidFill>
                <a:effectLst/>
                <a:latin typeface="+mn-lt"/>
                <a:ea typeface="+mn-ea"/>
                <a:cs typeface="+mn-cs"/>
              </a:rPr>
              <a:t> looking at the numbers but also by talking to the operations staff, reviewing the track record of your organization, and recognizing public input.  It is not an easy task to set LOS as it requires a balance of many variables. </a:t>
            </a:r>
          </a:p>
          <a:p>
            <a:pPr fontAlgn="base"/>
            <a:endParaRPr lang="en-US" sz="1200" b="0" i="0" kern="1200" baseline="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Photo credit: Fortin Consulting</a:t>
            </a:r>
            <a:r>
              <a:rPr lang="en-US" sz="1200" b="0" i="0" kern="1200" baseline="0" dirty="0">
                <a:solidFill>
                  <a:schemeClr val="tx1"/>
                </a:solidFill>
                <a:effectLst/>
                <a:latin typeface="+mn-lt"/>
                <a:ea typeface="+mn-ea"/>
                <a:cs typeface="+mn-cs"/>
              </a:rPr>
              <a:t> Inc.</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Cartoons:</a:t>
            </a:r>
            <a:r>
              <a:rPr lang="en-US" sz="1200" b="0" i="0" kern="1200" baseline="0" dirty="0">
                <a:solidFill>
                  <a:schemeClr val="tx1"/>
                </a:solidFill>
                <a:effectLst/>
                <a:latin typeface="+mn-lt"/>
                <a:ea typeface="+mn-ea"/>
                <a:cs typeface="+mn-cs"/>
              </a:rPr>
              <a:t> Microsoft clipart</a:t>
            </a:r>
          </a:p>
          <a:p>
            <a:pPr fontAlgn="base"/>
            <a:endParaRPr 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186340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22B8CB5E-C4B1-4D6F-9C76-FF9F19597984}" type="slidenum">
              <a:rPr lang="en-US"/>
              <a:pPr/>
              <a:t>17</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fontAlgn="base"/>
            <a:r>
              <a:rPr lang="en-US" sz="1200" b="0" i="0" kern="1200" dirty="0">
                <a:solidFill>
                  <a:schemeClr val="tx1"/>
                </a:solidFill>
                <a:effectLst/>
                <a:latin typeface="+mn-lt"/>
                <a:ea typeface="+mn-ea"/>
                <a:cs typeface="+mn-cs"/>
              </a:rPr>
              <a:t>If you haven’t considered the environment</a:t>
            </a:r>
            <a:r>
              <a:rPr lang="en-US" sz="1200" b="0" i="0" kern="1200" baseline="0" dirty="0">
                <a:solidFill>
                  <a:schemeClr val="tx1"/>
                </a:solidFill>
                <a:effectLst/>
                <a:latin typeface="+mn-lt"/>
                <a:ea typeface="+mn-ea"/>
                <a:cs typeface="+mn-cs"/>
              </a:rPr>
              <a:t> in your LOS goals it is time to include that.  Many factors should be weighed and balanced in order for you to set the most reasonable goals for your roads. </a:t>
            </a:r>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Other factors include:</a:t>
            </a:r>
          </a:p>
          <a:p>
            <a:pPr marL="228600" indent="-228600" eaLnBrk="1" hangingPunct="1">
              <a:lnSpc>
                <a:spcPct val="90000"/>
              </a:lnSpc>
              <a:spcBef>
                <a:spcPts val="0"/>
              </a:spcBef>
              <a:buClr>
                <a:schemeClr val="accent2"/>
              </a:buClr>
              <a:buFont typeface="Arial" pitchFamily="34" charset="0"/>
              <a:buChar char="•"/>
            </a:pPr>
            <a:r>
              <a:rPr lang="en-US" sz="1200" dirty="0"/>
              <a:t>Gravel roads </a:t>
            </a:r>
          </a:p>
          <a:p>
            <a:pPr marL="228600" indent="-228600" eaLnBrk="1" hangingPunct="1">
              <a:lnSpc>
                <a:spcPct val="90000"/>
              </a:lnSpc>
              <a:spcBef>
                <a:spcPts val="0"/>
              </a:spcBef>
              <a:buClr>
                <a:schemeClr val="accent2"/>
              </a:buClr>
              <a:buFont typeface="Arial" pitchFamily="34" charset="0"/>
              <a:buChar char="•"/>
            </a:pPr>
            <a:r>
              <a:rPr lang="en-US" sz="1200" dirty="0"/>
              <a:t>Paved roads with gravel shoulders</a:t>
            </a:r>
          </a:p>
          <a:p>
            <a:pPr marL="228600" indent="-228600" eaLnBrk="1" hangingPunct="1">
              <a:lnSpc>
                <a:spcPct val="90000"/>
              </a:lnSpc>
              <a:spcBef>
                <a:spcPts val="0"/>
              </a:spcBef>
              <a:buClr>
                <a:schemeClr val="accent2"/>
              </a:buClr>
              <a:buFont typeface="Arial" pitchFamily="34" charset="0"/>
              <a:buChar char="•"/>
            </a:pPr>
            <a:r>
              <a:rPr lang="en-US" sz="1200" dirty="0"/>
              <a:t>Paved roads with paved shoulders</a:t>
            </a:r>
          </a:p>
          <a:p>
            <a:pPr marL="228600" indent="-228600" eaLnBrk="1" hangingPunct="1">
              <a:lnSpc>
                <a:spcPct val="90000"/>
              </a:lnSpc>
              <a:spcBef>
                <a:spcPts val="0"/>
              </a:spcBef>
              <a:buClr>
                <a:schemeClr val="accent2"/>
              </a:buClr>
              <a:buFont typeface="Arial" pitchFamily="34" charset="0"/>
              <a:buChar char="•"/>
            </a:pPr>
            <a:r>
              <a:rPr lang="en-US" sz="1200" dirty="0"/>
              <a:t>Two way</a:t>
            </a:r>
          </a:p>
          <a:p>
            <a:pPr marL="228600" indent="-228600" eaLnBrk="1" hangingPunct="1">
              <a:lnSpc>
                <a:spcPct val="90000"/>
              </a:lnSpc>
              <a:spcBef>
                <a:spcPts val="0"/>
              </a:spcBef>
              <a:buClr>
                <a:schemeClr val="accent2"/>
              </a:buClr>
              <a:buFont typeface="Arial" pitchFamily="34" charset="0"/>
              <a:buChar char="•"/>
            </a:pPr>
            <a:r>
              <a:rPr lang="en-US" sz="1200" dirty="0"/>
              <a:t>Multi lane</a:t>
            </a:r>
          </a:p>
          <a:p>
            <a:pPr marL="228600" indent="-228600" eaLnBrk="1" hangingPunct="1">
              <a:lnSpc>
                <a:spcPct val="90000"/>
              </a:lnSpc>
              <a:spcBef>
                <a:spcPts val="0"/>
              </a:spcBef>
              <a:buClr>
                <a:schemeClr val="accent2"/>
              </a:buClr>
              <a:buFont typeface="Arial" pitchFamily="34" charset="0"/>
              <a:buChar char="•"/>
            </a:pPr>
            <a:r>
              <a:rPr lang="en-US" sz="1200" dirty="0"/>
              <a:t>Toll-way</a:t>
            </a:r>
          </a:p>
          <a:p>
            <a:pPr marL="228600" indent="-228600" eaLnBrk="1" hangingPunct="1">
              <a:lnSpc>
                <a:spcPct val="90000"/>
              </a:lnSpc>
              <a:spcBef>
                <a:spcPts val="0"/>
              </a:spcBef>
              <a:buClr>
                <a:schemeClr val="accent2"/>
              </a:buClr>
              <a:buFont typeface="Arial" pitchFamily="34" charset="0"/>
              <a:buChar char="•"/>
            </a:pPr>
            <a:r>
              <a:rPr lang="en-US" sz="1200" dirty="0"/>
              <a:t>Bridges</a:t>
            </a:r>
          </a:p>
          <a:p>
            <a:pPr marL="228600" indent="-228600" eaLnBrk="1" hangingPunct="1">
              <a:lnSpc>
                <a:spcPct val="90000"/>
              </a:lnSpc>
              <a:spcBef>
                <a:spcPts val="0"/>
              </a:spcBef>
              <a:buClr>
                <a:schemeClr val="accent2"/>
              </a:buClr>
              <a:buFont typeface="Arial" pitchFamily="34" charset="0"/>
              <a:buChar char="•"/>
            </a:pPr>
            <a:r>
              <a:rPr lang="en-US" sz="1200" dirty="0"/>
              <a:t>Ramps</a:t>
            </a:r>
          </a:p>
          <a:p>
            <a:pPr marL="228600" indent="-228600" eaLnBrk="1" hangingPunct="1">
              <a:lnSpc>
                <a:spcPct val="90000"/>
              </a:lnSpc>
              <a:spcBef>
                <a:spcPts val="0"/>
              </a:spcBef>
              <a:buClr>
                <a:schemeClr val="accent2"/>
              </a:buClr>
              <a:buFont typeface="Arial" pitchFamily="34" charset="0"/>
              <a:buChar char="•"/>
            </a:pPr>
            <a:r>
              <a:rPr lang="en-US" sz="1200" dirty="0"/>
              <a:t>Intersections</a:t>
            </a:r>
          </a:p>
          <a:p>
            <a:pPr marL="228600" indent="-228600" eaLnBrk="1" hangingPunct="1">
              <a:lnSpc>
                <a:spcPct val="90000"/>
              </a:lnSpc>
              <a:spcBef>
                <a:spcPts val="0"/>
              </a:spcBef>
              <a:buClr>
                <a:schemeClr val="accent2"/>
              </a:buClr>
              <a:buFont typeface="Arial" pitchFamily="34" charset="0"/>
              <a:buChar char="•"/>
            </a:pPr>
            <a:r>
              <a:rPr lang="en-US" sz="1200" dirty="0"/>
              <a:t>Tunnels</a:t>
            </a:r>
          </a:p>
          <a:p>
            <a:pPr marL="228600" indent="-228600" eaLnBrk="1" hangingPunct="1">
              <a:lnSpc>
                <a:spcPct val="90000"/>
              </a:lnSpc>
              <a:spcBef>
                <a:spcPts val="0"/>
              </a:spcBef>
              <a:buClr>
                <a:schemeClr val="accent2"/>
              </a:buClr>
              <a:buFont typeface="Arial" pitchFamily="34" charset="0"/>
              <a:buChar char="•"/>
            </a:pPr>
            <a:r>
              <a:rPr lang="en-US" sz="1200" dirty="0"/>
              <a:t>Hills</a:t>
            </a:r>
          </a:p>
          <a:p>
            <a:pPr marL="228600" indent="-228600" eaLnBrk="1" hangingPunct="1">
              <a:lnSpc>
                <a:spcPct val="90000"/>
              </a:lnSpc>
              <a:spcBef>
                <a:spcPts val="0"/>
              </a:spcBef>
              <a:buClr>
                <a:schemeClr val="accent2"/>
              </a:buClr>
              <a:buFont typeface="Arial" pitchFamily="34" charset="0"/>
              <a:buChar char="•"/>
            </a:pPr>
            <a:r>
              <a:rPr lang="en-US" sz="1200" dirty="0"/>
              <a:t>Curves</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Photo credit:  Fortin Consulting</a:t>
            </a:r>
            <a:r>
              <a:rPr lang="en-US" sz="1200" b="0" i="0" kern="1200" baseline="0" dirty="0">
                <a:solidFill>
                  <a:schemeClr val="tx1"/>
                </a:solidFill>
                <a:effectLst/>
                <a:latin typeface="+mn-lt"/>
                <a:ea typeface="+mn-ea"/>
                <a:cs typeface="+mn-cs"/>
              </a:rPr>
              <a:t> Inc.</a:t>
            </a:r>
            <a:endParaRPr 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9247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22B8CB5E-C4B1-4D6F-9C76-FF9F19597984}" type="slidenum">
              <a:rPr lang="en-US"/>
              <a:pPr/>
              <a:t>18</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fontAlgn="base"/>
            <a:r>
              <a:rPr lang="en-US" sz="1200" b="0" i="0" kern="1200" dirty="0">
                <a:solidFill>
                  <a:schemeClr val="tx1"/>
                </a:solidFill>
                <a:effectLst/>
                <a:latin typeface="+mn-lt"/>
                <a:ea typeface="+mn-ea"/>
                <a:cs typeface="+mn-cs"/>
              </a:rPr>
              <a:t>Images: Microsoft office clipart</a:t>
            </a:r>
          </a:p>
          <a:p>
            <a:pPr fontAlgn="base"/>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788124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dirty="0"/>
          </a:p>
          <a:p>
            <a:pPr fontAlgn="base"/>
            <a:r>
              <a:rPr lang="en-US" sz="1200" b="0" i="0" kern="1200" dirty="0">
                <a:solidFill>
                  <a:schemeClr val="tx1"/>
                </a:solidFill>
                <a:effectLst/>
                <a:latin typeface="+mn-lt"/>
                <a:ea typeface="+mn-ea"/>
                <a:cs typeface="+mn-cs"/>
              </a:rPr>
              <a:t>Test Question:</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To</a:t>
            </a:r>
            <a:r>
              <a:rPr lang="en-US" sz="1200" b="0" i="0" kern="1200" baseline="0" dirty="0">
                <a:solidFill>
                  <a:schemeClr val="tx1"/>
                </a:solidFill>
                <a:effectLst/>
                <a:latin typeface="+mn-lt"/>
                <a:ea typeface="+mn-ea"/>
                <a:cs typeface="+mn-cs"/>
              </a:rPr>
              <a:t> maximize benefits for everyone (environment, public, your agency) how should you accomplish your LOS goals?</a:t>
            </a:r>
          </a:p>
          <a:p>
            <a:pPr marL="228600" indent="-228600" fontAlgn="base">
              <a:buAutoNum type="arabicPeriod"/>
            </a:pPr>
            <a:endParaRPr lang="en-US" sz="1200" b="0" i="0" kern="1200" baseline="0" dirty="0">
              <a:solidFill>
                <a:schemeClr val="tx1"/>
              </a:solidFill>
              <a:effectLst/>
              <a:latin typeface="+mn-lt"/>
              <a:ea typeface="+mn-ea"/>
              <a:cs typeface="+mn-cs"/>
            </a:endParaRPr>
          </a:p>
          <a:p>
            <a:pPr marL="228600" indent="-228600" fontAlgn="base">
              <a:buAutoNum type="arabicPeriod"/>
            </a:pPr>
            <a:r>
              <a:rPr lang="en-US" sz="1200" b="0" i="0" kern="1200" baseline="0" dirty="0">
                <a:solidFill>
                  <a:schemeClr val="tx1"/>
                </a:solidFill>
                <a:effectLst/>
                <a:latin typeface="+mn-lt"/>
                <a:ea typeface="+mn-ea"/>
                <a:cs typeface="+mn-cs"/>
              </a:rPr>
              <a:t>Meet LOS goals slower than expected (no)</a:t>
            </a:r>
          </a:p>
          <a:p>
            <a:pPr marL="228600" indent="-228600" fontAlgn="base">
              <a:buAutoNum type="arabicPeriod"/>
            </a:pPr>
            <a:r>
              <a:rPr lang="en-US" sz="1200" b="0" i="0" kern="1200" baseline="0" dirty="0">
                <a:solidFill>
                  <a:schemeClr val="tx1"/>
                </a:solidFill>
                <a:effectLst/>
                <a:latin typeface="+mn-lt"/>
                <a:ea typeface="+mn-ea"/>
                <a:cs typeface="+mn-cs"/>
              </a:rPr>
              <a:t>Meet LOS goals in expected time range (yes)</a:t>
            </a:r>
          </a:p>
          <a:p>
            <a:pPr marL="228600" indent="-228600" fontAlgn="base">
              <a:buAutoNum type="arabicPeriod"/>
            </a:pPr>
            <a:r>
              <a:rPr lang="en-US" sz="1200" b="0" i="0" kern="1200" baseline="0" dirty="0">
                <a:solidFill>
                  <a:schemeClr val="tx1"/>
                </a:solidFill>
                <a:effectLst/>
                <a:latin typeface="+mn-lt"/>
                <a:ea typeface="+mn-ea"/>
                <a:cs typeface="+mn-cs"/>
              </a:rPr>
              <a:t>Meet LOS goals faster than expected (no)</a:t>
            </a:r>
          </a:p>
          <a:p>
            <a:pPr marL="228600" indent="-228600" fontAlgn="base">
              <a:buAutoNum type="arabicPeriod"/>
            </a:pPr>
            <a:r>
              <a:rPr lang="en-US" sz="1200" b="0" i="0" kern="1200" baseline="0" dirty="0">
                <a:solidFill>
                  <a:schemeClr val="tx1"/>
                </a:solidFill>
                <a:effectLst/>
                <a:latin typeface="+mn-lt"/>
                <a:ea typeface="+mn-ea"/>
                <a:cs typeface="+mn-cs"/>
              </a:rPr>
              <a:t>Doesn’t matter, will depend on the storm (no)</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19</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dirty="0"/>
          </a:p>
          <a:p>
            <a:pPr fontAlgn="base"/>
            <a:r>
              <a:rPr lang="en-US" sz="1200" b="0" i="0" kern="1200" dirty="0">
                <a:solidFill>
                  <a:schemeClr val="tx1"/>
                </a:solidFill>
                <a:effectLst/>
                <a:latin typeface="+mn-lt"/>
                <a:ea typeface="+mn-ea"/>
                <a:cs typeface="+mn-cs"/>
              </a:rPr>
              <a:t>Test Question:</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To</a:t>
            </a:r>
            <a:r>
              <a:rPr lang="en-US" sz="1200" b="0" i="0" kern="1200" baseline="0" dirty="0">
                <a:solidFill>
                  <a:schemeClr val="tx1"/>
                </a:solidFill>
                <a:effectLst/>
                <a:latin typeface="+mn-lt"/>
                <a:ea typeface="+mn-ea"/>
                <a:cs typeface="+mn-cs"/>
              </a:rPr>
              <a:t> maximize benefits for everyone (environment, public, your agency) how should you accomplish your LOS goals?</a:t>
            </a:r>
          </a:p>
          <a:p>
            <a:pPr marL="228600" indent="-228600" fontAlgn="base">
              <a:buAutoNum type="arabicPeriod"/>
            </a:pPr>
            <a:endParaRPr lang="en-US" sz="1200" b="0" i="0" kern="1200" baseline="0">
              <a:solidFill>
                <a:schemeClr val="tx1"/>
              </a:solidFill>
              <a:effectLst/>
              <a:latin typeface="+mn-lt"/>
              <a:ea typeface="+mn-ea"/>
              <a:cs typeface="+mn-cs"/>
            </a:endParaRPr>
          </a:p>
          <a:p>
            <a:pPr marL="228600" indent="-228600" fontAlgn="base">
              <a:buAutoNum type="arabicPeriod"/>
            </a:pPr>
            <a:r>
              <a:rPr lang="en-US" sz="1200" b="0" i="0" kern="1200" baseline="0">
                <a:solidFill>
                  <a:schemeClr val="tx1"/>
                </a:solidFill>
                <a:effectLst/>
                <a:latin typeface="+mn-lt"/>
                <a:ea typeface="+mn-ea"/>
                <a:cs typeface="+mn-cs"/>
              </a:rPr>
              <a:t>Meet </a:t>
            </a:r>
            <a:r>
              <a:rPr lang="en-US" sz="1200" b="0" i="0" kern="1200" baseline="0" dirty="0">
                <a:solidFill>
                  <a:schemeClr val="tx1"/>
                </a:solidFill>
                <a:effectLst/>
                <a:latin typeface="+mn-lt"/>
                <a:ea typeface="+mn-ea"/>
                <a:cs typeface="+mn-cs"/>
              </a:rPr>
              <a:t>LOS goals slower than expected (no)</a:t>
            </a:r>
          </a:p>
          <a:p>
            <a:pPr marL="228600" indent="-228600" fontAlgn="base">
              <a:buAutoNum type="arabicPeriod"/>
            </a:pPr>
            <a:r>
              <a:rPr lang="en-US" sz="1200" b="0" i="0" kern="1200" baseline="0" dirty="0">
                <a:solidFill>
                  <a:schemeClr val="tx1"/>
                </a:solidFill>
                <a:effectLst/>
                <a:latin typeface="+mn-lt"/>
                <a:ea typeface="+mn-ea"/>
                <a:cs typeface="+mn-cs"/>
              </a:rPr>
              <a:t>Meet LOS goals in expected time range (yes)</a:t>
            </a:r>
          </a:p>
          <a:p>
            <a:pPr marL="228600" indent="-228600" fontAlgn="base">
              <a:buAutoNum type="arabicPeriod"/>
            </a:pPr>
            <a:r>
              <a:rPr lang="en-US" sz="1200" b="0" i="0" kern="1200" baseline="0" dirty="0">
                <a:solidFill>
                  <a:schemeClr val="tx1"/>
                </a:solidFill>
                <a:effectLst/>
                <a:latin typeface="+mn-lt"/>
                <a:ea typeface="+mn-ea"/>
                <a:cs typeface="+mn-cs"/>
              </a:rPr>
              <a:t>Meet LOS goals faster than expected (no)</a:t>
            </a:r>
          </a:p>
          <a:p>
            <a:pPr marL="228600" indent="-228600" fontAlgn="base">
              <a:buAutoNum type="arabicPeriod"/>
            </a:pPr>
            <a:r>
              <a:rPr lang="en-US" sz="1200" b="0" i="0" kern="1200" baseline="0" dirty="0">
                <a:solidFill>
                  <a:schemeClr val="tx1"/>
                </a:solidFill>
                <a:effectLst/>
                <a:latin typeface="+mn-lt"/>
                <a:ea typeface="+mn-ea"/>
                <a:cs typeface="+mn-cs"/>
              </a:rPr>
              <a:t>Doesn’t matter, will depend on the storm (no)</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20</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a:t>
            </a:fld>
            <a:endParaRPr lang="en-US"/>
          </a:p>
        </p:txBody>
      </p:sp>
    </p:spTree>
    <p:extLst>
      <p:ext uri="{BB962C8B-B14F-4D97-AF65-F5344CB8AC3E}">
        <p14:creationId xmlns:p14="http://schemas.microsoft.com/office/powerpoint/2010/main" val="3790799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 policy should be reviewed</a:t>
            </a:r>
            <a:r>
              <a:rPr lang="en-US" baseline="0" dirty="0"/>
              <a:t> and updated each year.  </a:t>
            </a:r>
          </a:p>
          <a:p>
            <a:endParaRPr lang="en-US" baseline="0" dirty="0"/>
          </a:p>
          <a:p>
            <a:r>
              <a:rPr lang="en-US" baseline="0" dirty="0"/>
              <a:t>Note:  participants may have interesting discussion points about their level of service and the challenges they have encountered trying to hit the target.   This slide can be updated or replaced with examples that more truly reflect your situation.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Photo credit: City of Beloit, WI</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21</a:t>
            </a:fld>
            <a:endParaRPr lang="en-US"/>
          </a:p>
        </p:txBody>
      </p:sp>
    </p:spTree>
    <p:extLst>
      <p:ext uri="{BB962C8B-B14F-4D97-AF65-F5344CB8AC3E}">
        <p14:creationId xmlns:p14="http://schemas.microsoft.com/office/powerpoint/2010/main" val="2191216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22B8CB5E-C4B1-4D6F-9C76-FF9F19597984}" type="slidenum">
              <a:rPr lang="en-US"/>
              <a:pPr/>
              <a:t>22</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fontAlgn="base"/>
            <a:r>
              <a:rPr lang="en-US" sz="1200" b="0" i="0" kern="1200" dirty="0">
                <a:solidFill>
                  <a:schemeClr val="tx1"/>
                </a:solidFill>
                <a:effectLst/>
                <a:latin typeface="+mn-lt"/>
                <a:ea typeface="+mn-ea"/>
                <a:cs typeface="+mn-cs"/>
              </a:rPr>
              <a:t>Your engineering</a:t>
            </a:r>
            <a:r>
              <a:rPr lang="en-US" sz="1200" b="0" i="0" kern="1200" baseline="0" dirty="0">
                <a:solidFill>
                  <a:schemeClr val="tx1"/>
                </a:solidFill>
                <a:effectLst/>
                <a:latin typeface="+mn-lt"/>
                <a:ea typeface="+mn-ea"/>
                <a:cs typeface="+mn-cs"/>
              </a:rPr>
              <a:t> department may give you an LOS based on traffic, speed, and other logical factors, but that may influence your organization’s performance.   Ask the group:  how do you deal with this?  This is a good area for a class discussion among supervisors, although keep it productive do not let it turn into a gripe session.</a:t>
            </a:r>
          </a:p>
          <a:p>
            <a:pPr fontAlgn="base"/>
            <a:endParaRPr lang="en-US" sz="1200" b="0" i="0" kern="1200" baseline="0" dirty="0">
              <a:solidFill>
                <a:schemeClr val="tx1"/>
              </a:solidFill>
              <a:effectLst/>
              <a:latin typeface="+mn-lt"/>
              <a:ea typeface="+mn-ea"/>
              <a:cs typeface="+mn-cs"/>
            </a:endParaRPr>
          </a:p>
          <a:p>
            <a:pPr fontAlgn="base"/>
            <a:r>
              <a:rPr lang="en-US" sz="1200" b="0" i="0" kern="1200" baseline="0" dirty="0">
                <a:solidFill>
                  <a:schemeClr val="tx1"/>
                </a:solidFill>
                <a:effectLst/>
                <a:latin typeface="+mn-lt"/>
                <a:ea typeface="+mn-ea"/>
                <a:cs typeface="+mn-cs"/>
              </a:rPr>
              <a:t>Image:  Microsoft clipart</a:t>
            </a:r>
            <a:endParaRPr 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9623330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There are many benefits to gain by standardizing our performance and setting targets to maximize the resource efficiency.   It is easier to do on paper than in the field.  It is good to keep the targets fresh in everyone's head as we move into winter, and good to review them frequently during winter operations.  </a:t>
            </a:r>
          </a:p>
          <a:p>
            <a:endParaRPr lang="en-US" baseline="0" dirty="0"/>
          </a:p>
          <a:p>
            <a:r>
              <a:rPr lang="en-US" dirty="0"/>
              <a:t>Graphic: Microsoft</a:t>
            </a:r>
            <a:r>
              <a:rPr lang="en-US" baseline="0" dirty="0"/>
              <a:t> clipart</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23</a:t>
            </a:fld>
            <a:endParaRPr lang="en-US"/>
          </a:p>
        </p:txBody>
      </p:sp>
    </p:spTree>
    <p:extLst>
      <p:ext uri="{BB962C8B-B14F-4D97-AF65-F5344CB8AC3E}">
        <p14:creationId xmlns:p14="http://schemas.microsoft.com/office/powerpoint/2010/main" val="3626655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Some states use regain time which can be visual or in Idaho’s case they are working with friction measurement.  Average travel speed post-storm is also another form of measurement.</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Definition</a:t>
            </a:r>
            <a:r>
              <a:rPr lang="en-US" baseline="0" dirty="0"/>
              <a:t> of LOS from: APWA Reporter http://www.apwa.net/Resources/Reporter/Articles/2007/6/The-Bakers-Potluck</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24</a:t>
            </a:fld>
            <a:endParaRPr lang="en-US"/>
          </a:p>
        </p:txBody>
      </p:sp>
    </p:spTree>
    <p:extLst>
      <p:ext uri="{BB962C8B-B14F-4D97-AF65-F5344CB8AC3E}">
        <p14:creationId xmlns:p14="http://schemas.microsoft.com/office/powerpoint/2010/main" val="336143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According to </a:t>
            </a:r>
            <a:r>
              <a:rPr lang="en-US" sz="1200" b="0" i="0" kern="1200" dirty="0" err="1">
                <a:solidFill>
                  <a:schemeClr val="tx1"/>
                </a:solidFill>
                <a:effectLst/>
                <a:latin typeface="+mn-lt"/>
                <a:ea typeface="+mn-ea"/>
                <a:cs typeface="+mn-cs"/>
              </a:rPr>
              <a:t>Justun</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Juelff</a:t>
            </a:r>
            <a:r>
              <a:rPr lang="en-US" sz="1200" b="0" i="0" kern="1200" baseline="0" dirty="0">
                <a:solidFill>
                  <a:schemeClr val="tx1"/>
                </a:solidFill>
                <a:effectLst/>
                <a:latin typeface="+mn-lt"/>
                <a:ea typeface="+mn-ea"/>
                <a:cs typeface="+mn-cs"/>
              </a:rPr>
              <a:t> Lead Maintenance reviewer/Montana DOT: </a:t>
            </a:r>
            <a:r>
              <a:rPr lang="en-US" sz="1200" b="0" i="0" kern="1200" dirty="0">
                <a:solidFill>
                  <a:schemeClr val="tx1"/>
                </a:solidFill>
                <a:effectLst/>
                <a:latin typeface="+mn-lt"/>
                <a:ea typeface="+mn-ea"/>
                <a:cs typeface="+mn-cs"/>
              </a:rPr>
              <a:t>it’s important to have well defined LOS and a uniform way to measure when the goal has been met so resources can be reduced.</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Photo credits:  Fortin Consulting and </a:t>
            </a:r>
            <a:r>
              <a:rPr lang="en-US" sz="1200" b="0" i="0" kern="1200" dirty="0" err="1">
                <a:solidFill>
                  <a:schemeClr val="tx1"/>
                </a:solidFill>
                <a:effectLst/>
                <a:latin typeface="+mn-lt"/>
                <a:ea typeface="+mn-ea"/>
                <a:cs typeface="+mn-cs"/>
              </a:rPr>
              <a:t>MnDOT</a:t>
            </a: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Images: Microsoft clipart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25</a:t>
            </a:fld>
            <a:endParaRPr lang="en-US"/>
          </a:p>
        </p:txBody>
      </p:sp>
    </p:spTree>
    <p:extLst>
      <p:ext uri="{BB962C8B-B14F-4D97-AF65-F5344CB8AC3E}">
        <p14:creationId xmlns:p14="http://schemas.microsoft.com/office/powerpoint/2010/main" val="38058052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US" dirty="0"/>
              <a:t>Note to presenters:  Insert your level of service map here.  Delete this yellow box before making presentation.</a:t>
            </a:r>
          </a:p>
          <a:p>
            <a:pPr fontAlgn="base"/>
            <a:endParaRPr lang="en-US" sz="1200" b="0" i="0" u="sng" strike="noStrike" kern="1200" dirty="0">
              <a:solidFill>
                <a:schemeClr val="tx1"/>
              </a:solidFill>
              <a:effectLst/>
              <a:latin typeface="+mn-lt"/>
              <a:ea typeface="+mn-ea"/>
              <a:cs typeface="+mn-cs"/>
              <a:hlinkClick r:id="rId3"/>
            </a:endParaRPr>
          </a:p>
          <a:p>
            <a:pPr fontAlgn="base"/>
            <a:r>
              <a:rPr lang="en-US" sz="1200" b="0" i="0" u="none" strike="noStrike" kern="1200" dirty="0">
                <a:solidFill>
                  <a:schemeClr val="tx1"/>
                </a:solidFill>
                <a:effectLst/>
                <a:latin typeface="+mn-lt"/>
                <a:ea typeface="+mn-ea"/>
                <a:cs typeface="+mn-cs"/>
                <a:hlinkClick r:id="rId3"/>
              </a:rPr>
              <a:t>Graphic from: IowaDOT_New-Operator-Snow-and-Ice-Training_slides_21-23.pptx</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26</a:t>
            </a:fld>
            <a:endParaRPr lang="en-US"/>
          </a:p>
        </p:txBody>
      </p:sp>
    </p:spTree>
    <p:extLst>
      <p:ext uri="{BB962C8B-B14F-4D97-AF65-F5344CB8AC3E}">
        <p14:creationId xmlns:p14="http://schemas.microsoft.com/office/powerpoint/2010/main" val="24865300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u="none" strike="noStrike" kern="1200" dirty="0">
                <a:solidFill>
                  <a:schemeClr val="tx1"/>
                </a:solidFill>
                <a:effectLst/>
                <a:latin typeface="+mn-lt"/>
                <a:ea typeface="+mn-ea"/>
                <a:cs typeface="+mn-cs"/>
              </a:rPr>
              <a:t>Supervisors,</a:t>
            </a:r>
            <a:r>
              <a:rPr lang="en-US" sz="1200" b="0" i="0" u="none" strike="noStrike" kern="1200" baseline="0" dirty="0">
                <a:solidFill>
                  <a:schemeClr val="tx1"/>
                </a:solidFill>
                <a:effectLst/>
                <a:latin typeface="+mn-lt"/>
                <a:ea typeface="+mn-ea"/>
                <a:cs typeface="+mn-cs"/>
              </a:rPr>
              <a:t> i</a:t>
            </a:r>
            <a:r>
              <a:rPr lang="en-US" sz="1200" b="0" i="0" u="none" strike="noStrike" kern="1200" dirty="0">
                <a:solidFill>
                  <a:schemeClr val="tx1"/>
                </a:solidFill>
                <a:effectLst/>
                <a:latin typeface="+mn-lt"/>
                <a:ea typeface="+mn-ea"/>
                <a:cs typeface="+mn-cs"/>
              </a:rPr>
              <a:t>f you want to protect our waters you should</a:t>
            </a:r>
            <a:r>
              <a:rPr lang="en-US" sz="1200" b="0" i="0" u="none" strike="noStrike" kern="1200" baseline="0" dirty="0">
                <a:solidFill>
                  <a:schemeClr val="tx1"/>
                </a:solidFill>
                <a:effectLst/>
                <a:latin typeface="+mn-lt"/>
                <a:ea typeface="+mn-ea"/>
                <a:cs typeface="+mn-cs"/>
              </a:rPr>
              <a:t> have them on the radar screen. Including them on route maps, LOS maps or any other maintenance maps is an easy way to remind us of them.   Meeting our LOS using less salt is a great way to protect them. </a:t>
            </a:r>
          </a:p>
          <a:p>
            <a:pPr fontAlgn="base"/>
            <a:endParaRPr lang="en-US" sz="1200" b="0" i="0" u="none" strike="noStrike" kern="1200" baseline="0" dirty="0">
              <a:solidFill>
                <a:schemeClr val="tx1"/>
              </a:solidFill>
              <a:effectLst/>
              <a:latin typeface="+mn-lt"/>
              <a:ea typeface="+mn-ea"/>
              <a:cs typeface="+mn-cs"/>
            </a:endParaRPr>
          </a:p>
          <a:p>
            <a:pPr fontAlgn="base"/>
            <a:r>
              <a:rPr lang="en-US" sz="1200" b="0" i="0" u="none" strike="noStrike" kern="1200" baseline="0" dirty="0">
                <a:solidFill>
                  <a:schemeClr val="tx1"/>
                </a:solidFill>
                <a:effectLst/>
                <a:latin typeface="+mn-lt"/>
                <a:ea typeface="+mn-ea"/>
                <a:cs typeface="+mn-cs"/>
              </a:rPr>
              <a:t>Image source:</a:t>
            </a:r>
          </a:p>
          <a:p>
            <a:pPr marL="0" marR="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http://www.maine.gov/mdot/mapviewer/?show=HCP&amp;hide=FFC,MEDOT%20Regions,Wetlands</a:t>
            </a:r>
          </a:p>
          <a:p>
            <a:pPr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27</a:t>
            </a:fld>
            <a:endParaRPr lang="en-US"/>
          </a:p>
        </p:txBody>
      </p:sp>
    </p:spTree>
    <p:extLst>
      <p:ext uri="{BB962C8B-B14F-4D97-AF65-F5344CB8AC3E}">
        <p14:creationId xmlns:p14="http://schemas.microsoft.com/office/powerpoint/2010/main" val="24865300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71EED6B4-FE18-4243-8B76-7D3B9780DD35}" type="slidenum">
              <a:rPr lang="en-US"/>
              <a:pPr/>
              <a:t>28</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r>
              <a:rPr lang="en-US" dirty="0">
                <a:latin typeface="Arial Unicode MS" pitchFamily="-107" charset="0"/>
              </a:rPr>
              <a:t>Note to presenters:  insert your own definitions here</a:t>
            </a:r>
            <a:r>
              <a:rPr lang="en-US" baseline="0" dirty="0">
                <a:latin typeface="Arial Unicode MS" pitchFamily="-107" charset="0"/>
              </a:rPr>
              <a:t> and delete this yellow box before making presentation.  </a:t>
            </a:r>
          </a:p>
          <a:p>
            <a:pPr eaLnBrk="1" hangingPunct="1"/>
            <a:endParaRPr lang="en-US" baseline="0" dirty="0">
              <a:latin typeface="Arial Unicode MS" pitchFamily="-107" charset="0"/>
            </a:endParaRPr>
          </a:p>
          <a:p>
            <a:pPr eaLnBrk="1" hangingPunct="1"/>
            <a:r>
              <a:rPr lang="en-US" dirty="0">
                <a:latin typeface="Arial Unicode MS" pitchFamily="-107" charset="0"/>
              </a:rPr>
              <a:t>This example comes from </a:t>
            </a:r>
            <a:r>
              <a:rPr lang="en-US" sz="1200" b="0" i="0" u="none" strike="noStrike" kern="1200" dirty="0">
                <a:solidFill>
                  <a:schemeClr val="tx1"/>
                </a:solidFill>
                <a:effectLst/>
                <a:latin typeface="+mn-lt"/>
                <a:ea typeface="+mn-ea"/>
                <a:cs typeface="+mn-cs"/>
                <a:hlinkClick r:id="rId3"/>
              </a:rPr>
              <a:t>IowaDOT_New-Operator-Snow-and-Ice-Training_slides_21-23.pptx</a:t>
            </a:r>
            <a:endParaRPr lang="en-US" dirty="0">
              <a:latin typeface="Arial Unicode MS" pitchFamily="-107" charset="0"/>
            </a:endParaRPr>
          </a:p>
        </p:txBody>
      </p:sp>
    </p:spTree>
    <p:extLst>
      <p:ext uri="{BB962C8B-B14F-4D97-AF65-F5344CB8AC3E}">
        <p14:creationId xmlns:p14="http://schemas.microsoft.com/office/powerpoint/2010/main" val="34634504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Unicode MS" pitchFamily="-107" charset="0"/>
              </a:rPr>
              <a:t>Note to presenters:  insert your own definitions here</a:t>
            </a:r>
            <a:r>
              <a:rPr lang="en-US" baseline="0" dirty="0">
                <a:latin typeface="Arial Unicode MS" pitchFamily="-107" charset="0"/>
              </a:rPr>
              <a:t> and delete this yellow box before making presentation.  </a:t>
            </a:r>
          </a:p>
          <a:p>
            <a:pPr eaLnBrk="1" hangingPunct="1"/>
            <a:endParaRPr lang="en-US" baseline="0" dirty="0">
              <a:latin typeface="Arial Unicode MS" pitchFamily="-107" charset="0"/>
            </a:endParaRPr>
          </a:p>
          <a:p>
            <a:pPr eaLnBrk="1" hangingPunct="1"/>
            <a:r>
              <a:rPr lang="en-US" dirty="0">
                <a:latin typeface="Arial Unicode MS" pitchFamily="-107" charset="0"/>
              </a:rPr>
              <a:t>This example comes </a:t>
            </a:r>
            <a:r>
              <a:rPr lang="en-US" baseline="0" dirty="0"/>
              <a:t>from Montana DOT.</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29</a:t>
            </a:fld>
            <a:endParaRPr lang="en-US"/>
          </a:p>
        </p:txBody>
      </p:sp>
    </p:spTree>
    <p:extLst>
      <p:ext uri="{BB962C8B-B14F-4D97-AF65-F5344CB8AC3E}">
        <p14:creationId xmlns:p14="http://schemas.microsoft.com/office/powerpoint/2010/main" val="2948138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Unicode MS" pitchFamily="-107" charset="0"/>
              </a:rPr>
              <a:t>Note to presenters:  insert your own definitions here</a:t>
            </a:r>
            <a:r>
              <a:rPr lang="en-US" baseline="0" dirty="0">
                <a:latin typeface="Arial Unicode MS" pitchFamily="-107" charset="0"/>
              </a:rPr>
              <a:t> and delete this yellow box before making presentation.  </a:t>
            </a:r>
          </a:p>
          <a:p>
            <a:pPr eaLnBrk="1" hangingPunct="1"/>
            <a:endParaRPr lang="en-US" baseline="0" dirty="0">
              <a:latin typeface="Arial Unicode MS" pitchFamily="-107" charset="0"/>
            </a:endParaRPr>
          </a:p>
          <a:p>
            <a:pPr eaLnBrk="1" hangingPunct="1"/>
            <a:r>
              <a:rPr lang="en-US" dirty="0">
                <a:latin typeface="Arial Unicode MS" pitchFamily="-107" charset="0"/>
              </a:rPr>
              <a:t>This example comes </a:t>
            </a:r>
            <a:r>
              <a:rPr lang="en-US" baseline="0" dirty="0"/>
              <a:t>from Montana DOT.</a:t>
            </a:r>
          </a:p>
        </p:txBody>
      </p:sp>
      <p:sp>
        <p:nvSpPr>
          <p:cNvPr id="4" name="Slide Number Placeholder 3"/>
          <p:cNvSpPr>
            <a:spLocks noGrp="1"/>
          </p:cNvSpPr>
          <p:nvPr>
            <p:ph type="sldNum" sz="quarter" idx="10"/>
          </p:nvPr>
        </p:nvSpPr>
        <p:spPr/>
        <p:txBody>
          <a:bodyPr/>
          <a:lstStyle/>
          <a:p>
            <a:fld id="{B0BDD7F5-3A46-4ED7-A0C5-90FD845D0BE5}" type="slidenum">
              <a:rPr lang="en-US" smtClean="0"/>
              <a:pPr/>
              <a:t>30</a:t>
            </a:fld>
            <a:endParaRPr lang="en-US"/>
          </a:p>
        </p:txBody>
      </p:sp>
    </p:spTree>
    <p:extLst>
      <p:ext uri="{BB962C8B-B14F-4D97-AF65-F5344CB8AC3E}">
        <p14:creationId xmlns:p14="http://schemas.microsoft.com/office/powerpoint/2010/main" val="202122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a:t>
            </a:r>
            <a:r>
              <a:rPr lang="en-US" baseline="0" dirty="0"/>
              <a:t> clear roads website</a:t>
            </a:r>
            <a:endParaRPr lang="en-US" dirty="0"/>
          </a:p>
          <a:p>
            <a:r>
              <a:rPr lang="en-US" dirty="0"/>
              <a:t>Note to presenters:  These first 7 slides can be used or hidden.</a:t>
            </a:r>
          </a:p>
          <a:p>
            <a:endParaRPr lang="en-US" baseline="0" dirty="0"/>
          </a:p>
          <a:p>
            <a:r>
              <a:rPr lang="en-US" baseline="0" dirty="0"/>
              <a:t>Or, replace with photos of your staff.</a:t>
            </a:r>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4832418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Unicode MS" pitchFamily="-107" charset="0"/>
              </a:rPr>
              <a:t>Note to presenters:  insert your own definitions here</a:t>
            </a:r>
            <a:r>
              <a:rPr lang="en-US" baseline="0" dirty="0">
                <a:latin typeface="Arial Unicode MS" pitchFamily="-107" charset="0"/>
              </a:rPr>
              <a:t> and delete this yellow box before making presentation.  </a:t>
            </a:r>
          </a:p>
          <a:p>
            <a:pPr eaLnBrk="1" hangingPunct="1"/>
            <a:endParaRPr lang="en-US" baseline="0" dirty="0">
              <a:latin typeface="Arial Unicode MS" pitchFamily="-107" charset="0"/>
            </a:endParaRPr>
          </a:p>
          <a:p>
            <a:pPr eaLnBrk="1" hangingPunct="1"/>
            <a:r>
              <a:rPr lang="en-US" dirty="0">
                <a:latin typeface="Arial Unicode MS" pitchFamily="-107" charset="0"/>
              </a:rPr>
              <a:t>This example comes </a:t>
            </a:r>
            <a:r>
              <a:rPr lang="en-US" dirty="0"/>
              <a:t>Information on this slide taken</a:t>
            </a:r>
            <a:r>
              <a:rPr lang="en-US" baseline="0" dirty="0"/>
              <a:t> from Montana DOT</a:t>
            </a:r>
            <a:endParaRPr lang="en-US" dirty="0"/>
          </a:p>
          <a:p>
            <a:endParaRPr lang="en-US" dirty="0"/>
          </a:p>
          <a:p>
            <a:r>
              <a:rPr lang="en-US" dirty="0"/>
              <a:t>Photo credit:  Fortin Consulting Inc. and Wisconsin</a:t>
            </a:r>
            <a:r>
              <a:rPr lang="en-US" baseline="0" dirty="0"/>
              <a:t> DOT</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31</a:t>
            </a:fld>
            <a:endParaRPr lang="en-US"/>
          </a:p>
        </p:txBody>
      </p:sp>
    </p:spTree>
    <p:extLst>
      <p:ext uri="{BB962C8B-B14F-4D97-AF65-F5344CB8AC3E}">
        <p14:creationId xmlns:p14="http://schemas.microsoft.com/office/powerpoint/2010/main" val="25563289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example is Colorado DOT’s description of LOS.  It offers a visual reminder of the</a:t>
            </a:r>
            <a:r>
              <a:rPr lang="en-US" baseline="0" dirty="0"/>
              <a:t> types of roads that have the various level of LOS associated with them.</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Note to presenters:  Insert photos of your standards here.  Delete this yellow box before making presentation.</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32</a:t>
            </a:fld>
            <a:endParaRPr lang="en-US"/>
          </a:p>
        </p:txBody>
      </p:sp>
    </p:spTree>
    <p:extLst>
      <p:ext uri="{BB962C8B-B14F-4D97-AF65-F5344CB8AC3E}">
        <p14:creationId xmlns:p14="http://schemas.microsoft.com/office/powerpoint/2010/main" val="5689695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dirty="0"/>
          </a:p>
          <a:p>
            <a:r>
              <a:rPr lang="en-US" baseline="0" dirty="0"/>
              <a:t>Test Question:</a:t>
            </a:r>
          </a:p>
          <a:p>
            <a:endParaRPr lang="en-US" baseline="0" dirty="0"/>
          </a:p>
          <a:p>
            <a:r>
              <a:rPr lang="en-US" baseline="0" dirty="0"/>
              <a:t>Do all leading organizations use the same LOS standards?</a:t>
            </a:r>
          </a:p>
          <a:p>
            <a:pPr marL="228600" indent="-228600">
              <a:buAutoNum type="arabicPeriod"/>
            </a:pPr>
            <a:endParaRPr lang="en-US" baseline="0" dirty="0"/>
          </a:p>
          <a:p>
            <a:pPr marL="228600" indent="-228600">
              <a:buAutoNum type="arabicPeriod"/>
            </a:pPr>
            <a:r>
              <a:rPr lang="en-US" baseline="0" dirty="0"/>
              <a:t>Yes – The best in the business have agreed on the same LOS standards (no)</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No – Top performers don’t need LOS targets (no)</a:t>
            </a:r>
          </a:p>
          <a:p>
            <a:pPr marL="228600" indent="-228600">
              <a:buAutoNum type="arabicPeriod"/>
            </a:pPr>
            <a:r>
              <a:rPr lang="en-US" baseline="0" dirty="0"/>
              <a:t>No – Set the LOS based on how hard you are willing to work (no)</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No – Set the LOS based on your road use characteristics, customer demand, the environment, your budget and the capabilities of your organization(yes)</a:t>
            </a:r>
          </a:p>
          <a:p>
            <a:pPr marL="0" indent="0">
              <a:buNone/>
            </a:pPr>
            <a:endParaRPr lang="en-US" baseline="0"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33</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dirty="0"/>
          </a:p>
          <a:p>
            <a:r>
              <a:rPr lang="en-US" baseline="0" dirty="0"/>
              <a:t>Test Question:</a:t>
            </a:r>
          </a:p>
          <a:p>
            <a:endParaRPr lang="en-US" baseline="0" dirty="0"/>
          </a:p>
          <a:p>
            <a:r>
              <a:rPr lang="en-US" baseline="0" dirty="0"/>
              <a:t>Do all leading organizations use the same LOS standards?</a:t>
            </a:r>
          </a:p>
          <a:p>
            <a:pPr marL="228600" indent="-228600">
              <a:buAutoNum type="arabicPeriod"/>
            </a:pPr>
            <a:endParaRPr lang="en-US" baseline="0"/>
          </a:p>
          <a:p>
            <a:pPr marL="228600" indent="-228600">
              <a:buAutoNum type="arabicPeriod"/>
            </a:pPr>
            <a:r>
              <a:rPr lang="en-US" baseline="0"/>
              <a:t>Yes </a:t>
            </a:r>
            <a:r>
              <a:rPr lang="en-US" baseline="0" dirty="0"/>
              <a:t>– The best in the business have agreed on the same LOS standards (no)</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No – Top performers don’t need LOS targets (no)</a:t>
            </a:r>
          </a:p>
          <a:p>
            <a:pPr marL="228600" indent="-228600">
              <a:buAutoNum type="arabicPeriod"/>
            </a:pPr>
            <a:r>
              <a:rPr lang="en-US" baseline="0" dirty="0"/>
              <a:t>No – Set the LOS based on how hard you are willing to work (no)</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No – Set the LOS based on your road use characteristics, customer demand, the environment, your budget and the capabilities of your organization(yes)</a:t>
            </a:r>
          </a:p>
          <a:p>
            <a:pPr marL="0" indent="0">
              <a:buNone/>
            </a:pPr>
            <a:endParaRPr lang="en-US" baseline="0"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34</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Knowing when</a:t>
            </a:r>
            <a:r>
              <a:rPr lang="en-US" baseline="0" dirty="0"/>
              <a:t> to stop and when to continue sounds easy but isn't so clear cut.  Developing targets and tools to help recognize when you have achieved your target can help reduce confusion.   Here is an example of a visual tool developed by Illinois DOT to help people recognize and quantify the state of their roads.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Friction sensors are also being used as a way to measure performance.  Idaho DOT is doing a lot of work on this.  The example of winter performance index legend on the slide is a calculation they make based on the friction of the road.   Dennis Jensen </a:t>
            </a:r>
            <a:r>
              <a:rPr lang="en-US" sz="1200" dirty="0">
                <a:solidFill>
                  <a:schemeClr val="bg1"/>
                </a:solidFill>
                <a:hlinkClick r:id="rId3"/>
              </a:rPr>
              <a:t>Dennis.Jensen@itd.idaho.gov</a:t>
            </a:r>
            <a:r>
              <a:rPr lang="en-US" sz="1200" dirty="0">
                <a:solidFill>
                  <a:schemeClr val="bg1"/>
                </a:solidFill>
              </a:rPr>
              <a:t>  is a good contact</a:t>
            </a:r>
            <a:r>
              <a:rPr lang="en-US" sz="1200" baseline="0" dirty="0">
                <a:solidFill>
                  <a:schemeClr val="bg1"/>
                </a:solidFill>
              </a:rPr>
              <a:t> if you want more information on this leading edge approach. </a:t>
            </a:r>
            <a:endParaRPr lang="en-US" sz="1200" dirty="0">
              <a:solidFill>
                <a:schemeClr val="bg1"/>
              </a:solidFill>
            </a:endParaRPr>
          </a:p>
          <a:p>
            <a:endParaRPr lang="en-US" baseline="0" dirty="0"/>
          </a:p>
          <a:p>
            <a:r>
              <a:rPr lang="en-US" baseline="0" dirty="0"/>
              <a:t>Photo credit:  Illinois and Idaho DOT  </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35</a:t>
            </a:fld>
            <a:endParaRPr lang="en-US"/>
          </a:p>
        </p:txBody>
      </p:sp>
    </p:spTree>
    <p:extLst>
      <p:ext uri="{BB962C8B-B14F-4D97-AF65-F5344CB8AC3E}">
        <p14:creationId xmlns:p14="http://schemas.microsoft.com/office/powerpoint/2010/main" val="38234623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standards for</a:t>
            </a:r>
            <a:r>
              <a:rPr lang="en-US" baseline="0" dirty="0"/>
              <a:t> your organization?   Put photos here and delete this yellow box before making presentation.  </a:t>
            </a:r>
          </a:p>
          <a:p>
            <a:endParaRPr lang="en-US" baseline="0" dirty="0"/>
          </a:p>
          <a:p>
            <a:r>
              <a:rPr lang="en-US" baseline="0" dirty="0"/>
              <a:t>You may also want to develop one page of examples with good conditions, a page with fair conditions and a page with poor conditions.  Your rating scale may not be good, fair poor so change the titles accordingly.   </a:t>
            </a:r>
          </a:p>
          <a:p>
            <a:endParaRPr lang="en-US" baseline="0" dirty="0"/>
          </a:p>
          <a:p>
            <a:r>
              <a:rPr lang="en-US" baseline="0" dirty="0"/>
              <a:t>Photo credit:  Montana DOT</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36</a:t>
            </a:fld>
            <a:endParaRPr lang="en-US"/>
          </a:p>
        </p:txBody>
      </p:sp>
    </p:spTree>
    <p:extLst>
      <p:ext uri="{BB962C8B-B14F-4D97-AF65-F5344CB8AC3E}">
        <p14:creationId xmlns:p14="http://schemas.microsoft.com/office/powerpoint/2010/main" val="3150018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to presenters:  </a:t>
            </a:r>
            <a:r>
              <a:rPr lang="en-US" dirty="0"/>
              <a:t>This is a good</a:t>
            </a:r>
            <a:r>
              <a:rPr lang="en-US" baseline="0" dirty="0"/>
              <a:t> discussion slide.   Likely your organization is successful at reaching their LOS targets.  Challenge the supervisors to improve strategies to reach the goals using less salt.  Ask:  how would they do it?   You could provide different scenarios such as 10 inch storm over 12 overs, freezing rain turning into 2 inches of slush and so 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An interesting case study would be Idaho DOT’s use of friction sensors and RWIS to try to quantify and give more feedback on road conditions.  Providing more information fosters better choices. </a:t>
            </a:r>
            <a:r>
              <a:rPr lang="en-US" sz="1200" dirty="0">
                <a:solidFill>
                  <a:schemeClr val="bg1"/>
                </a:solidFill>
                <a:hlinkClick r:id="rId3"/>
              </a:rPr>
              <a:t>Dennis.Jensen@itd.idaho.gov</a:t>
            </a:r>
            <a:endParaRPr lang="en-US" sz="1200"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br>
              <a:rPr lang="en-US" sz="1200" dirty="0">
                <a:solidFill>
                  <a:schemeClr val="bg1"/>
                </a:solidFill>
              </a:rPr>
            </a:br>
            <a:r>
              <a:rPr lang="en-US" sz="1200" dirty="0">
                <a:solidFill>
                  <a:schemeClr val="bg1"/>
                </a:solidFill>
              </a:rPr>
              <a:t>Photo</a:t>
            </a:r>
            <a:r>
              <a:rPr lang="en-US" sz="1200" baseline="0" dirty="0">
                <a:solidFill>
                  <a:schemeClr val="bg1"/>
                </a:solidFill>
              </a:rPr>
              <a:t> credit:  Montana DOT</a:t>
            </a:r>
            <a:endParaRPr lang="en-US" sz="1200"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37</a:t>
            </a:fld>
            <a:endParaRPr lang="en-US"/>
          </a:p>
        </p:txBody>
      </p:sp>
    </p:spTree>
    <p:extLst>
      <p:ext uri="{BB962C8B-B14F-4D97-AF65-F5344CB8AC3E}">
        <p14:creationId xmlns:p14="http://schemas.microsoft.com/office/powerpoint/2010/main" val="3150018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screen shot from: http://www.maine.gov/mdot/winterdriving/pp.htm</a:t>
            </a:r>
          </a:p>
          <a:p>
            <a:endParaRPr lang="en-US" dirty="0"/>
          </a:p>
          <a:p>
            <a:r>
              <a:rPr lang="en-US" dirty="0"/>
              <a:t>Presenters:  Inser</a:t>
            </a:r>
            <a:r>
              <a:rPr lang="en-US" baseline="0" dirty="0"/>
              <a:t>t</a:t>
            </a:r>
            <a:r>
              <a:rPr lang="en-US" dirty="0"/>
              <a:t> your LOS on your</a:t>
            </a:r>
            <a:r>
              <a:rPr lang="en-US" baseline="0" dirty="0"/>
              <a:t> website and help your customers understand the LOS service they should expect.  Ask participants:  what other ways do you have to communicate with those that use your roads?  Explore those opportunities to get everyone on the same page.   </a:t>
            </a:r>
          </a:p>
          <a:p>
            <a:endParaRPr lang="en-US" baseline="0" dirty="0"/>
          </a:p>
          <a:p>
            <a:r>
              <a:rPr lang="en-US" baseline="0" dirty="0"/>
              <a:t>This example also points out desired traveling speeds for users while the road is not at LOS.  It is good to let the users know that they won’t always be able to travel at the same speed that they are used to. </a:t>
            </a:r>
          </a:p>
          <a:p>
            <a:endParaRPr lang="en-US" baseline="0" dirty="0"/>
          </a:p>
          <a:p>
            <a:r>
              <a:rPr lang="en-US" baseline="0" dirty="0"/>
              <a:t>One experienced supervisor commented that he felt “Enforcement would be the only way the reduced speed limit would work”.  That might be an interesting topic for discussion between agencies or even within the agency. </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38</a:t>
            </a:fld>
            <a:endParaRPr lang="en-US"/>
          </a:p>
        </p:txBody>
      </p:sp>
    </p:spTree>
    <p:extLst>
      <p:ext uri="{BB962C8B-B14F-4D97-AF65-F5344CB8AC3E}">
        <p14:creationId xmlns:p14="http://schemas.microsoft.com/office/powerpoint/2010/main" val="32784723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a:t>
            </a:r>
            <a:r>
              <a:rPr lang="en-US" baseline="0" dirty="0"/>
              <a:t> Utah DOT</a:t>
            </a:r>
          </a:p>
          <a:p>
            <a:r>
              <a:rPr lang="en-US" baseline="0" dirty="0"/>
              <a:t>Image: Microsoft clipart</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39</a:t>
            </a:fld>
            <a:endParaRPr lang="en-US"/>
          </a:p>
        </p:txBody>
      </p:sp>
    </p:spTree>
    <p:extLst>
      <p:ext uri="{BB962C8B-B14F-4D97-AF65-F5344CB8AC3E}">
        <p14:creationId xmlns:p14="http://schemas.microsoft.com/office/powerpoint/2010/main" val="9714815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 targets</a:t>
            </a:r>
            <a:r>
              <a:rPr lang="en-US" baseline="0" dirty="0"/>
              <a:t> have been set given the resources and goals of our operation.  Meeting them delivers the most efficient and effective use of resources.  Exceeding them typically means one of two things: </a:t>
            </a:r>
          </a:p>
          <a:p>
            <a:pPr marL="228600" indent="-228600">
              <a:buFont typeface="+mj-lt"/>
              <a:buAutoNum type="arabicPeriod"/>
            </a:pPr>
            <a:r>
              <a:rPr lang="en-US" baseline="0" dirty="0"/>
              <a:t> your LOS goal was not properly determined and should be re-evaluated (supervisor task) </a:t>
            </a:r>
          </a:p>
          <a:p>
            <a:pPr marL="228600" indent="-228600">
              <a:buFont typeface="+mj-lt"/>
              <a:buAutoNum type="arabicPeriod"/>
            </a:pPr>
            <a:r>
              <a:rPr lang="en-US" baseline="0" dirty="0"/>
              <a:t> more materials were applied than necessary to meet LOS (operator task)</a:t>
            </a:r>
          </a:p>
          <a:p>
            <a:endParaRPr lang="en-US" baseline="0" dirty="0"/>
          </a:p>
          <a:p>
            <a:r>
              <a:rPr lang="en-US" baseline="0" dirty="0"/>
              <a:t>Photo credit:  Fortin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40</a:t>
            </a:fld>
            <a:endParaRPr lang="en-US"/>
          </a:p>
        </p:txBody>
      </p:sp>
    </p:spTree>
    <p:extLst>
      <p:ext uri="{BB962C8B-B14F-4D97-AF65-F5344CB8AC3E}">
        <p14:creationId xmlns:p14="http://schemas.microsoft.com/office/powerpoint/2010/main" val="3278472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Note to presenters:  The</a:t>
            </a:r>
            <a:r>
              <a:rPr lang="en-US" baseline="0" dirty="0"/>
              <a:t> website www.clearroads.org can be accessed here if a live internet connection is available.</a:t>
            </a:r>
          </a:p>
          <a:p>
            <a:endParaRPr lang="en-US" baseline="0" dirty="0"/>
          </a:p>
          <a:p>
            <a:r>
              <a:rPr lang="en-US" baseline="0" dirty="0"/>
              <a:t>A list of all the modules is given here:</a:t>
            </a:r>
          </a:p>
          <a:p>
            <a:endParaRPr lang="en-US" baseline="0" dirty="0"/>
          </a:p>
          <a:p>
            <a:r>
              <a:rPr lang="en-US" sz="1200" dirty="0">
                <a:solidFill>
                  <a:schemeClr val="bg1"/>
                </a:solidFill>
                <a:latin typeface="Tw Cen MT" pitchFamily="34" charset="0"/>
                <a:cs typeface="Times New Roman" pitchFamily="18" charset="0"/>
              </a:rPr>
              <a:t>Plowing procedures</a:t>
            </a:r>
          </a:p>
          <a:p>
            <a:r>
              <a:rPr lang="en-US" sz="1200" dirty="0">
                <a:solidFill>
                  <a:schemeClr val="bg1"/>
                </a:solidFill>
                <a:latin typeface="Tw Cen MT" pitchFamily="34" charset="0"/>
                <a:cs typeface="Times New Roman" pitchFamily="18" charset="0"/>
              </a:rPr>
              <a:t>Truck operations</a:t>
            </a:r>
          </a:p>
          <a:p>
            <a:r>
              <a:rPr lang="en-US" sz="1200" dirty="0">
                <a:solidFill>
                  <a:schemeClr val="bg1"/>
                </a:solidFill>
                <a:latin typeface="Tw Cen MT" pitchFamily="34" charset="0"/>
                <a:cs typeface="Times New Roman" pitchFamily="18" charset="0"/>
              </a:rPr>
              <a:t>Spreading</a:t>
            </a:r>
          </a:p>
          <a:p>
            <a:r>
              <a:rPr lang="en-US" sz="1200" dirty="0">
                <a:solidFill>
                  <a:schemeClr val="bg1"/>
                </a:solidFill>
                <a:latin typeface="Tw Cen MT" pitchFamily="34" charset="0"/>
                <a:cs typeface="Times New Roman" pitchFamily="18" charset="0"/>
              </a:rPr>
              <a:t>Material use</a:t>
            </a:r>
          </a:p>
          <a:p>
            <a:r>
              <a:rPr lang="en-US" sz="1200" dirty="0">
                <a:solidFill>
                  <a:schemeClr val="bg1"/>
                </a:solidFill>
                <a:latin typeface="Tw Cen MT" pitchFamily="34" charset="0"/>
                <a:cs typeface="Times New Roman" pitchFamily="18" charset="0"/>
              </a:rPr>
              <a:t>Pre-wetting</a:t>
            </a:r>
          </a:p>
          <a:p>
            <a:r>
              <a:rPr lang="en-US" sz="1200" dirty="0">
                <a:solidFill>
                  <a:schemeClr val="bg1"/>
                </a:solidFill>
                <a:latin typeface="Tw Cen MT" pitchFamily="34" charset="0"/>
                <a:cs typeface="Times New Roman" pitchFamily="18" charset="0"/>
              </a:rPr>
              <a:t>Brine production</a:t>
            </a:r>
          </a:p>
          <a:p>
            <a:r>
              <a:rPr lang="en-US" sz="1200" dirty="0">
                <a:solidFill>
                  <a:schemeClr val="bg1"/>
                </a:solidFill>
                <a:latin typeface="Tw Cen MT" pitchFamily="34" charset="0"/>
                <a:cs typeface="Times New Roman" pitchFamily="18" charset="0"/>
              </a:rPr>
              <a:t>De-icing</a:t>
            </a:r>
          </a:p>
          <a:p>
            <a:r>
              <a:rPr lang="en-US" sz="1200" dirty="0">
                <a:solidFill>
                  <a:schemeClr val="bg1"/>
                </a:solidFill>
                <a:latin typeface="Tw Cen MT" pitchFamily="34" charset="0"/>
                <a:cs typeface="Times New Roman" pitchFamily="18" charset="0"/>
              </a:rPr>
              <a:t>Anti-icing</a:t>
            </a:r>
          </a:p>
          <a:p>
            <a:r>
              <a:rPr lang="en-US" sz="1200" dirty="0">
                <a:solidFill>
                  <a:schemeClr val="bg1"/>
                </a:solidFill>
                <a:latin typeface="Tw Cen MT" pitchFamily="34" charset="0"/>
                <a:cs typeface="Times New Roman" pitchFamily="18" charset="0"/>
              </a:rPr>
              <a:t>Safety</a:t>
            </a:r>
          </a:p>
          <a:p>
            <a:r>
              <a:rPr lang="en-US" sz="1200" dirty="0">
                <a:solidFill>
                  <a:schemeClr val="bg1"/>
                </a:solidFill>
                <a:latin typeface="Tw Cen MT" pitchFamily="34" charset="0"/>
                <a:cs typeface="Times New Roman" pitchFamily="18" charset="0"/>
              </a:rPr>
              <a:t>De-icing agent management</a:t>
            </a:r>
            <a:r>
              <a:rPr lang="en-US" sz="1200" baseline="0" dirty="0">
                <a:solidFill>
                  <a:schemeClr val="bg1"/>
                </a:solidFill>
                <a:latin typeface="Tw Cen MT" pitchFamily="34" charset="0"/>
                <a:cs typeface="Times New Roman" pitchFamily="18" charset="0"/>
              </a:rPr>
              <a:t> policy</a:t>
            </a:r>
          </a:p>
          <a:p>
            <a:r>
              <a:rPr lang="en-US" sz="1200" dirty="0">
                <a:solidFill>
                  <a:schemeClr val="bg1"/>
                </a:solidFill>
                <a:latin typeface="Tw Cen MT" pitchFamily="34" charset="0"/>
                <a:cs typeface="Times New Roman" pitchFamily="18" charset="0"/>
              </a:rPr>
              <a:t>Level of service</a:t>
            </a:r>
          </a:p>
          <a:p>
            <a:r>
              <a:rPr lang="en-US" dirty="0"/>
              <a:t>Ice formation</a:t>
            </a:r>
          </a:p>
          <a:p>
            <a:r>
              <a:rPr lang="en-US" dirty="0"/>
              <a:t>Freeze point</a:t>
            </a:r>
            <a:r>
              <a:rPr lang="en-US" baseline="0" dirty="0"/>
              <a:t> depressants</a:t>
            </a:r>
          </a:p>
          <a:p>
            <a:r>
              <a:rPr lang="en-US" baseline="0" dirty="0"/>
              <a:t>Environmental issues</a:t>
            </a:r>
          </a:p>
          <a:p>
            <a:r>
              <a:rPr lang="en-US" baseline="0" dirty="0"/>
              <a:t>Drift control</a:t>
            </a:r>
          </a:p>
          <a:p>
            <a:r>
              <a:rPr lang="en-US" baseline="0" dirty="0"/>
              <a:t>Weather</a:t>
            </a:r>
          </a:p>
          <a:p>
            <a:r>
              <a:rPr lang="en-US" baseline="0" dirty="0"/>
              <a:t>Bridge frost</a:t>
            </a:r>
          </a:p>
          <a:p>
            <a:r>
              <a:rPr lang="en-US" baseline="0" dirty="0"/>
              <a:t>Avalanche management</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5</a:t>
            </a:fld>
            <a:endParaRPr lang="en-US"/>
          </a:p>
        </p:txBody>
      </p:sp>
    </p:spTree>
    <p:extLst>
      <p:ext uri="{BB962C8B-B14F-4D97-AF65-F5344CB8AC3E}">
        <p14:creationId xmlns:p14="http://schemas.microsoft.com/office/powerpoint/2010/main" val="31638188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Photos: FCI</a:t>
            </a:r>
          </a:p>
          <a:p>
            <a:endParaRPr lang="en-US" dirty="0"/>
          </a:p>
          <a:p>
            <a:r>
              <a:rPr lang="en-US" dirty="0"/>
              <a:t>LOS targets</a:t>
            </a:r>
            <a:r>
              <a:rPr lang="en-US" baseline="0" dirty="0"/>
              <a:t> have been set given the resources and goals of our operation.  Meeting them delivers the most efficient and effective use of resources.  Exceeding them typically means one of two things.  #1 your LOS goal was not properly determined and should be re-evaluated (supervisor task) #2 more materials were applied than necessary to meet LOS (operator task)</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41</a:t>
            </a:fld>
            <a:endParaRPr lang="en-US"/>
          </a:p>
        </p:txBody>
      </p:sp>
    </p:spTree>
    <p:extLst>
      <p:ext uri="{BB962C8B-B14F-4D97-AF65-F5344CB8AC3E}">
        <p14:creationId xmlns:p14="http://schemas.microsoft.com/office/powerpoint/2010/main" val="32784723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dirty="0"/>
          </a:p>
          <a:p>
            <a:r>
              <a:rPr lang="en-US" baseline="0" dirty="0"/>
              <a:t>Test Question:</a:t>
            </a:r>
          </a:p>
          <a:p>
            <a:endParaRPr lang="en-US" baseline="0" dirty="0"/>
          </a:p>
          <a:p>
            <a:r>
              <a:rPr lang="en-US" baseline="0" dirty="0"/>
              <a:t>Who is necessary to make LOS guidelines work?</a:t>
            </a:r>
          </a:p>
          <a:p>
            <a:pPr marL="228600" indent="-228600">
              <a:buAutoNum type="arabicPeriod"/>
            </a:pPr>
            <a:endParaRPr lang="en-US" baseline="0" dirty="0"/>
          </a:p>
          <a:p>
            <a:pPr marL="228600" indent="-228600">
              <a:buAutoNum type="arabicPeriod"/>
            </a:pPr>
            <a:r>
              <a:rPr lang="en-US" baseline="0" dirty="0"/>
              <a:t>Plow Driver (no)</a:t>
            </a:r>
          </a:p>
          <a:p>
            <a:pPr marL="228600" indent="-228600">
              <a:buAutoNum type="arabicPeriod"/>
            </a:pPr>
            <a:r>
              <a:rPr lang="en-US" baseline="0" dirty="0"/>
              <a:t>Supervisor (no)</a:t>
            </a:r>
          </a:p>
          <a:p>
            <a:pPr marL="228600" indent="-228600">
              <a:buAutoNum type="arabicPeriod"/>
            </a:pPr>
            <a:r>
              <a:rPr lang="en-US" baseline="0" dirty="0"/>
              <a:t>Engineer (no)</a:t>
            </a:r>
          </a:p>
          <a:p>
            <a:pPr marL="228600" indent="-228600">
              <a:buAutoNum type="arabicPeriod"/>
            </a:pPr>
            <a:r>
              <a:rPr lang="en-US" baseline="0" dirty="0"/>
              <a:t>All of the above (yes)</a:t>
            </a:r>
            <a:endParaRPr lang="en-US" dirty="0"/>
          </a:p>
          <a:p>
            <a:pPr marL="0" indent="0">
              <a:buNone/>
            </a:pPr>
            <a:endParaRPr lang="en-US" baseline="0"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42</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dirty="0"/>
          </a:p>
          <a:p>
            <a:r>
              <a:rPr lang="en-US" baseline="0" dirty="0"/>
              <a:t>Test Question:</a:t>
            </a:r>
          </a:p>
          <a:p>
            <a:endParaRPr lang="en-US" baseline="0" dirty="0"/>
          </a:p>
          <a:p>
            <a:r>
              <a:rPr lang="en-US" baseline="0" dirty="0"/>
              <a:t>Who is necessary to make LOS guidelines work?</a:t>
            </a:r>
          </a:p>
          <a:p>
            <a:pPr marL="228600" indent="-228600">
              <a:buAutoNum type="arabicPeriod"/>
            </a:pPr>
            <a:endParaRPr lang="en-US" baseline="0" dirty="0"/>
          </a:p>
          <a:p>
            <a:pPr marL="228600" indent="-228600">
              <a:buAutoNum type="arabicPeriod"/>
            </a:pPr>
            <a:r>
              <a:rPr lang="en-US" baseline="0" dirty="0"/>
              <a:t>Plow Driver (no)</a:t>
            </a:r>
          </a:p>
          <a:p>
            <a:pPr marL="228600" indent="-228600">
              <a:buAutoNum type="arabicPeriod"/>
            </a:pPr>
            <a:r>
              <a:rPr lang="en-US" baseline="0" dirty="0"/>
              <a:t>Supervisor (no)</a:t>
            </a:r>
          </a:p>
          <a:p>
            <a:pPr marL="228600" indent="-228600">
              <a:buAutoNum type="arabicPeriod"/>
            </a:pPr>
            <a:r>
              <a:rPr lang="en-US" baseline="0" dirty="0"/>
              <a:t>Engineer (no)</a:t>
            </a:r>
          </a:p>
          <a:p>
            <a:pPr marL="228600" indent="-228600">
              <a:buAutoNum type="arabicPeriod"/>
            </a:pPr>
            <a:r>
              <a:rPr lang="en-US" baseline="0" dirty="0"/>
              <a:t>All of the above (yes)</a:t>
            </a:r>
            <a:endParaRPr lang="en-US" dirty="0"/>
          </a:p>
          <a:p>
            <a:pPr marL="0" indent="0">
              <a:buNone/>
            </a:pPr>
            <a:endParaRPr lang="en-US" baseline="0"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43</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credit:</a:t>
            </a:r>
            <a:r>
              <a:rPr lang="en-US" sz="1200" b="0" i="0" kern="1200" baseline="0" dirty="0">
                <a:solidFill>
                  <a:schemeClr val="tx1"/>
                </a:solidFill>
                <a:effectLst/>
                <a:latin typeface="+mn-lt"/>
                <a:ea typeface="+mn-ea"/>
                <a:cs typeface="+mn-cs"/>
              </a:rPr>
              <a:t> Maine DOT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Excerpt</a:t>
            </a:r>
            <a:r>
              <a:rPr lang="en-US" sz="1200" b="0" i="0" kern="1200" baseline="0" dirty="0">
                <a:solidFill>
                  <a:schemeClr val="tx1"/>
                </a:solidFill>
                <a:effectLst/>
                <a:latin typeface="+mn-lt"/>
                <a:ea typeface="+mn-ea"/>
                <a:cs typeface="+mn-cs"/>
              </a:rPr>
              <a:t> from </a:t>
            </a:r>
            <a:r>
              <a:rPr lang="en-US" sz="1200" b="0" i="0" kern="1200" dirty="0">
                <a:solidFill>
                  <a:schemeClr val="tx1"/>
                </a:solidFill>
                <a:effectLst/>
                <a:latin typeface="+mn-lt"/>
                <a:ea typeface="+mn-ea"/>
                <a:cs typeface="+mn-cs"/>
              </a:rPr>
              <a:t>Establishing LOS Standards and Prioritizing Routes</a:t>
            </a:r>
          </a:p>
          <a:p>
            <a:r>
              <a:rPr lang="en-US" sz="1200" b="0" i="0" kern="1200" dirty="0">
                <a:solidFill>
                  <a:schemeClr val="tx1"/>
                </a:solidFill>
                <a:effectLst/>
                <a:latin typeface="+mn-lt"/>
                <a:ea typeface="+mn-ea"/>
                <a:cs typeface="+mn-cs"/>
              </a:rPr>
              <a:t>In 2004 the Maine DOT (MDOT) started the process of reviewing its Maintenance and Operations practices. As a result in 2005 the level of service guidelines and maintenance management were redefined based on changes in practices; a shift from sanding to anti-icing. The LOS system used evolved from a tool used by only the Maintenance and Operations Department to full implementation across all MDOT programs including paving and capital projects. The redefined LOS priorities have been linked with plow route lengths, cycle times, and average salt usage and serve to develop asset-based budgets for their regions. A multi-state Maintenance Management System (MMS that was developed jointly with New Hampshire and Vermont allows for tracking of vehicle hours used, person hours, materials ordered and used, and various stockpile management activities. This data helps MDOT manage supplies, accomplishments and track efficiency throughout the season, as well as reconcile quantities purchased versus quantities used at the end of the season.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By 2014 and many iterations to systems, MDOT has realized cost savings and improved environmental stewardship as presented below:</a:t>
            </a:r>
          </a:p>
          <a:p>
            <a:endParaRPr lang="en-US" sz="1200" b="0" i="0" kern="1200" dirty="0">
              <a:solidFill>
                <a:schemeClr val="tx1"/>
              </a:solidFill>
              <a:effectLst/>
              <a:latin typeface="+mn-lt"/>
              <a:ea typeface="+mn-ea"/>
              <a:cs typeface="+mn-cs"/>
            </a:endParaRPr>
          </a:p>
          <a:p>
            <a:pPr>
              <a:buFont typeface="Arial" pitchFamily="34" charset="0"/>
              <a:buChar char="•"/>
            </a:pP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MDOT was able to retire 53 plow trucks based on route reprioritization and reclassification based on the shift to anti-icing, and the trucks being able to take on longer routes. This represents an annual vehicle operating cost savings of approximately $25,000 per truck or $1.3 million for all trucks retired annually. This is also a $10 million savings in replacement costs for these vehicles.</a:t>
            </a:r>
          </a:p>
          <a:p>
            <a:pPr>
              <a:buFont typeface="Arial" pitchFamily="34" charset="0"/>
              <a:buChar char="•"/>
            </a:pP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MDOT was able to reduce sand and salt/sand storage needs by shifting to more anti-icing. Much of the material was stored in outside piles. By reducing the sand and salt/sand use this allowed for smaller, more affordable storage structure to be built. The original 3000 to 5000 yd3 buildings cost $500,000 to $600,000, but the smaller structures that store 500 to 700 yd3 cost $150,000 to $200,000. Providing a significant cost savings. By storing all of the material inside less material has been lost to the environment; there has been a decrease in leaching and contamination of wells, and a decrease in well contamination claims and replacement costs.</a:t>
            </a:r>
          </a:p>
          <a:p>
            <a:pPr>
              <a:buFont typeface="Arial" pitchFamily="34" charset="0"/>
              <a:buChar char="•"/>
            </a:pP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Cost savings that have been observed but not yet quantified by MDOT include reduced sweeping time, reduced sand/salt production time, reduced catch basin cleaning, reduced build-up of sand in culverts and ditches, a reduction in windshield claims to zero. As a result, MDOT has picked up roughly 7 extra weeks for summer work that was otherwise dedicated to these activities.”</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44</a:t>
            </a:fld>
            <a:endParaRPr lang="en-US"/>
          </a:p>
        </p:txBody>
      </p:sp>
    </p:spTree>
    <p:extLst>
      <p:ext uri="{BB962C8B-B14F-4D97-AF65-F5344CB8AC3E}">
        <p14:creationId xmlns:p14="http://schemas.microsoft.com/office/powerpoint/2010/main" val="27531666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Quote from Norm</a:t>
            </a:r>
            <a:r>
              <a:rPr lang="en-US" baseline="0" dirty="0"/>
              <a:t> Ashfeld</a:t>
            </a:r>
            <a:r>
              <a:rPr lang="en-US" dirty="0"/>
              <a:t>(retired </a:t>
            </a:r>
            <a:r>
              <a:rPr lang="en-US" dirty="0" err="1"/>
              <a:t>MnDOT</a:t>
            </a:r>
            <a:r>
              <a:rPr lang="en-US" dirty="0"/>
              <a:t>)</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34" charset="0"/>
                <a:cs typeface="Arial" pitchFamily="34" charset="0"/>
              </a:rPr>
              <a:t>Note to presenters:  use these tips or put your own here.  Delete this yellow box before making presentation.</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45</a:t>
            </a:fld>
            <a:endParaRPr lang="en-US"/>
          </a:p>
        </p:txBody>
      </p:sp>
    </p:spTree>
    <p:extLst>
      <p:ext uri="{BB962C8B-B14F-4D97-AF65-F5344CB8AC3E}">
        <p14:creationId xmlns:p14="http://schemas.microsoft.com/office/powerpoint/2010/main" val="30836599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Quote from Norm</a:t>
            </a:r>
            <a:r>
              <a:rPr lang="en-US" baseline="0" dirty="0"/>
              <a:t> Ashfeld </a:t>
            </a:r>
            <a:r>
              <a:rPr lang="en-US" dirty="0"/>
              <a:t>(retired </a:t>
            </a:r>
            <a:r>
              <a:rPr lang="en-US" dirty="0" err="1"/>
              <a:t>MnDOT</a:t>
            </a:r>
            <a:r>
              <a:rPr lang="en-US" dirty="0"/>
              <a:t>)</a:t>
            </a:r>
          </a:p>
          <a:p>
            <a:endParaRPr lang="en-US" dirty="0"/>
          </a:p>
          <a:p>
            <a:r>
              <a:rPr lang="en-US" dirty="0"/>
              <a:t>One experienced</a:t>
            </a:r>
            <a:r>
              <a:rPr lang="en-US" baseline="0" dirty="0"/>
              <a:t> supervisor commented that he would not back off on LOS in his maintenance area.  It would be better to increase LOS at the other district to make the road maintenance changes less abrupt.   There isn't a right or wrong answer; the key is an approach that should be agreed upon between the organizations in the transition zones.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34" charset="0"/>
                <a:cs typeface="Arial" pitchFamily="34" charset="0"/>
              </a:rPr>
              <a:t>Note to presenters:  use these tips or put your own here.  Delete this yellow box before making presentation.</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46</a:t>
            </a:fld>
            <a:endParaRPr lang="en-US"/>
          </a:p>
        </p:txBody>
      </p:sp>
    </p:spTree>
    <p:extLst>
      <p:ext uri="{BB962C8B-B14F-4D97-AF65-F5344CB8AC3E}">
        <p14:creationId xmlns:p14="http://schemas.microsoft.com/office/powerpoint/2010/main" val="30836599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34" charset="0"/>
                <a:cs typeface="Arial" pitchFamily="34" charset="0"/>
              </a:rPr>
              <a:t>Note to presenters:  use these tips or put your own here.  Delete this yellow box before making presentation.</a:t>
            </a:r>
          </a:p>
          <a:p>
            <a:endParaRPr lang="en-US" dirty="0"/>
          </a:p>
          <a:p>
            <a:r>
              <a:rPr lang="en-US" dirty="0"/>
              <a:t>This quote is from Mike </a:t>
            </a:r>
            <a:r>
              <a:rPr lang="en-US" dirty="0" err="1"/>
              <a:t>Lashment</a:t>
            </a:r>
            <a:r>
              <a:rPr lang="en-US" dirty="0"/>
              <a:t> (NYSDOT)</a:t>
            </a:r>
          </a:p>
          <a:p>
            <a:endParaRPr lang="en-US" dirty="0"/>
          </a:p>
          <a:p>
            <a:r>
              <a:rPr lang="en-US" dirty="0"/>
              <a:t>Photo credit: City of Bloomington, MN</a:t>
            </a:r>
          </a:p>
        </p:txBody>
      </p:sp>
      <p:sp>
        <p:nvSpPr>
          <p:cNvPr id="4" name="Slide Number Placeholder 3"/>
          <p:cNvSpPr>
            <a:spLocks noGrp="1"/>
          </p:cNvSpPr>
          <p:nvPr>
            <p:ph type="sldNum" sz="quarter" idx="10"/>
          </p:nvPr>
        </p:nvSpPr>
        <p:spPr/>
        <p:txBody>
          <a:bodyPr/>
          <a:lstStyle/>
          <a:p>
            <a:fld id="{B0BDD7F5-3A46-4ED7-A0C5-90FD845D0BE5}" type="slidenum">
              <a:rPr lang="en-US" smtClean="0"/>
              <a:pPr/>
              <a:t>47</a:t>
            </a:fld>
            <a:endParaRPr lang="en-US"/>
          </a:p>
        </p:txBody>
      </p:sp>
    </p:spTree>
    <p:extLst>
      <p:ext uri="{BB962C8B-B14F-4D97-AF65-F5344CB8AC3E}">
        <p14:creationId xmlns:p14="http://schemas.microsoft.com/office/powerpoint/2010/main" val="30836599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US" dirty="0">
                <a:latin typeface="Arial" pitchFamily="34" charset="0"/>
                <a:cs typeface="Arial" pitchFamily="34" charset="0"/>
              </a:rPr>
              <a:t>Note to presenters:  use these tips or put your own here.  Delete this yellow box before making presentation.</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This</a:t>
            </a:r>
            <a:r>
              <a:rPr lang="en-US" sz="1200" b="0" i="0" kern="1200" baseline="0" dirty="0">
                <a:solidFill>
                  <a:schemeClr val="tx1"/>
                </a:solidFill>
                <a:effectLst/>
                <a:latin typeface="+mn-lt"/>
                <a:ea typeface="+mn-ea"/>
                <a:cs typeface="+mn-cs"/>
              </a:rPr>
              <a:t> tip is from </a:t>
            </a:r>
            <a:r>
              <a:rPr lang="en-US" sz="1200" b="0" i="0" kern="1200" dirty="0">
                <a:solidFill>
                  <a:schemeClr val="tx1"/>
                </a:solidFill>
                <a:effectLst/>
                <a:latin typeface="+mn-lt"/>
                <a:ea typeface="+mn-ea"/>
                <a:cs typeface="+mn-cs"/>
              </a:rPr>
              <a:t>Woody</a:t>
            </a:r>
            <a:r>
              <a:rPr lang="en-US" sz="1200" b="0" i="0" kern="1200" baseline="0" dirty="0">
                <a:solidFill>
                  <a:schemeClr val="tx1"/>
                </a:solidFill>
                <a:effectLst/>
                <a:latin typeface="+mn-lt"/>
                <a:ea typeface="+mn-ea"/>
                <a:cs typeface="+mn-cs"/>
              </a:rPr>
              <a:t> Woodruff (retired </a:t>
            </a:r>
            <a:r>
              <a:rPr lang="en-US" sz="1200" b="0" i="0" kern="1200" baseline="0" dirty="0" err="1">
                <a:solidFill>
                  <a:schemeClr val="tx1"/>
                </a:solidFill>
                <a:effectLst/>
                <a:latin typeface="+mn-lt"/>
                <a:ea typeface="+mn-ea"/>
                <a:cs typeface="+mn-cs"/>
              </a:rPr>
              <a:t>MnDOT</a:t>
            </a:r>
            <a:r>
              <a:rPr lang="en-US" sz="1200" b="0" i="0" kern="1200" baseline="0" dirty="0">
                <a:solidFill>
                  <a:schemeClr val="tx1"/>
                </a:solidFill>
                <a:effectLst/>
                <a:latin typeface="+mn-lt"/>
                <a:ea typeface="+mn-ea"/>
                <a:cs typeface="+mn-cs"/>
              </a:rPr>
              <a:t> Mankato area)</a:t>
            </a:r>
          </a:p>
          <a:p>
            <a:pPr fontAlgn="base"/>
            <a:endParaRPr lang="en-US" sz="1200" b="0" i="0" kern="1200" baseline="0" dirty="0">
              <a:solidFill>
                <a:schemeClr val="tx1"/>
              </a:solidFill>
              <a:effectLst/>
              <a:latin typeface="+mn-lt"/>
              <a:ea typeface="+mn-ea"/>
              <a:cs typeface="+mn-cs"/>
            </a:endParaRPr>
          </a:p>
          <a:p>
            <a:pPr fontAlgn="base"/>
            <a:r>
              <a:rPr lang="en-US" sz="1200" b="0" i="0" kern="1200" baseline="0" dirty="0">
                <a:solidFill>
                  <a:schemeClr val="tx1"/>
                </a:solidFill>
                <a:effectLst/>
                <a:latin typeface="+mn-lt"/>
                <a:ea typeface="+mn-ea"/>
                <a:cs typeface="+mn-cs"/>
              </a:rPr>
              <a:t>There may be other difficulties involved in meeting your LOS both on the end of not meeting it or exceeding it. </a:t>
            </a:r>
          </a:p>
          <a:p>
            <a:pPr fontAlgn="base"/>
            <a:endParaRPr lang="en-US" sz="1200" b="0" i="0" kern="1200" baseline="0" dirty="0">
              <a:solidFill>
                <a:schemeClr val="tx1"/>
              </a:solidFill>
              <a:effectLst/>
              <a:latin typeface="+mn-lt"/>
              <a:ea typeface="+mn-ea"/>
              <a:cs typeface="+mn-cs"/>
            </a:endParaRPr>
          </a:p>
          <a:p>
            <a:pPr fontAlgn="base"/>
            <a:r>
              <a:rPr lang="en-US" sz="1200" b="0" i="0" kern="1200" baseline="0" dirty="0">
                <a:solidFill>
                  <a:schemeClr val="tx1"/>
                </a:solidFill>
                <a:effectLst/>
                <a:latin typeface="+mn-lt"/>
                <a:ea typeface="+mn-ea"/>
                <a:cs typeface="+mn-cs"/>
              </a:rPr>
              <a:t>Photo credit:  Fortin Consulting Inc.</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48</a:t>
            </a:fld>
            <a:endParaRPr lang="en-US"/>
          </a:p>
        </p:txBody>
      </p:sp>
    </p:spTree>
    <p:extLst>
      <p:ext uri="{BB962C8B-B14F-4D97-AF65-F5344CB8AC3E}">
        <p14:creationId xmlns:p14="http://schemas.microsoft.com/office/powerpoint/2010/main" val="30836599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 keeping is important as a means of material accountability, budgeting/cost tracking,</a:t>
            </a:r>
            <a:r>
              <a:rPr lang="en-US" baseline="0" dirty="0"/>
              <a:t> performance tracking, support in the event of legal actions, media inquiries, and planning.</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49</a:t>
            </a:fld>
            <a:endParaRPr lang="en-US"/>
          </a:p>
        </p:txBody>
      </p:sp>
    </p:spTree>
    <p:extLst>
      <p:ext uri="{BB962C8B-B14F-4D97-AF65-F5344CB8AC3E}">
        <p14:creationId xmlns:p14="http://schemas.microsoft.com/office/powerpoint/2010/main" val="36494440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participants:  When is it not possible to meet your level of service</a:t>
            </a:r>
            <a:r>
              <a:rPr lang="en-US" baseline="0" dirty="0"/>
              <a:t> and how would you document this?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Credit: MnDOT</a:t>
            </a:r>
            <a:r>
              <a:rPr lang="en-US" baseline="0" dirty="0"/>
              <a:t> Maintenance Manual http://www.dot.state.mn.us/maintenance/pdf/manual/Ch2.pdf</a:t>
            </a:r>
            <a:endParaRPr lang="en-US" dirty="0"/>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50</a:t>
            </a:fld>
            <a:endParaRPr lang="en-US"/>
          </a:p>
        </p:txBody>
      </p:sp>
    </p:spTree>
    <p:extLst>
      <p:ext uri="{BB962C8B-B14F-4D97-AF65-F5344CB8AC3E}">
        <p14:creationId xmlns:p14="http://schemas.microsoft.com/office/powerpoint/2010/main" val="1557456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a:t>
            </a:fld>
            <a:endParaRPr lang="en-US"/>
          </a:p>
        </p:txBody>
      </p:sp>
    </p:spTree>
    <p:extLst>
      <p:ext uri="{BB962C8B-B14F-4D97-AF65-F5344CB8AC3E}">
        <p14:creationId xmlns:p14="http://schemas.microsoft.com/office/powerpoint/2010/main" val="18330965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Review the storm documentation needed for your agency.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presenters:  Insert a list of forms needed to be completed by operators for a storm here.  Delete this yellow box before making presentation.</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Slide credit: CDOT Snow Removal Operator Training</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51</a:t>
            </a:fld>
            <a:endParaRPr lang="en-US"/>
          </a:p>
        </p:txBody>
      </p:sp>
    </p:spTree>
    <p:extLst>
      <p:ext uri="{BB962C8B-B14F-4D97-AF65-F5344CB8AC3E}">
        <p14:creationId xmlns:p14="http://schemas.microsoft.com/office/powerpoint/2010/main" val="40088318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It</a:t>
            </a:r>
            <a:r>
              <a:rPr lang="en-US" baseline="0" dirty="0"/>
              <a:t> is very important that plow drivers document the actions taken in response to a snow/ice event</a:t>
            </a:r>
          </a:p>
          <a:p>
            <a:r>
              <a:rPr lang="en-US" baseline="0" dirty="0"/>
              <a:t>This will include the road conditions throughout their shift, type and amount of deicer or anti-</a:t>
            </a:r>
            <a:r>
              <a:rPr lang="en-US" baseline="0" dirty="0" err="1"/>
              <a:t>icer</a:t>
            </a:r>
            <a:r>
              <a:rPr lang="en-US" baseline="0" dirty="0"/>
              <a:t> used, timing of operations, and the number of passes and when.   If there are unusual conditions that affect the operations, those should be recorded.  For example, road construction, accidents, major compaction problems, etc.</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presenters:  Insert a copy of your state’s event log and explain how to fill it out.  Delete this yellow box before making presentation.</a:t>
            </a:r>
            <a:endParaRPr lang="en-US" dirty="0"/>
          </a:p>
          <a:p>
            <a:endParaRPr lang="en-US" baseline="0" dirty="0"/>
          </a:p>
          <a:p>
            <a:r>
              <a:rPr lang="en-US" baseline="0" dirty="0"/>
              <a:t>Photo credit: INDOT</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52</a:t>
            </a:fld>
            <a:endParaRPr lang="en-US"/>
          </a:p>
        </p:txBody>
      </p:sp>
    </p:spTree>
    <p:extLst>
      <p:ext uri="{BB962C8B-B14F-4D97-AF65-F5344CB8AC3E}">
        <p14:creationId xmlns:p14="http://schemas.microsoft.com/office/powerpoint/2010/main" val="39367721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Use this slide if your state uses the TAPER system to help</a:t>
            </a:r>
            <a:r>
              <a:rPr lang="en-US" baseline="0" dirty="0"/>
              <a:t> explain.  Hide this slide if it doesn’t use the TAPER system.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Slide credit: CDOT Snow Removal Operator Training</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53</a:t>
            </a:fld>
            <a:endParaRPr lang="en-US"/>
          </a:p>
        </p:txBody>
      </p:sp>
    </p:spTree>
    <p:extLst>
      <p:ext uri="{BB962C8B-B14F-4D97-AF65-F5344CB8AC3E}">
        <p14:creationId xmlns:p14="http://schemas.microsoft.com/office/powerpoint/2010/main" val="5797051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p>
            <a:fld id="{F1B79032-DF81-4F3F-86C5-6DD1AD7615BC}" type="slidenum">
              <a:rPr lang="en-US" smtClean="0"/>
              <a:pPr/>
              <a:t>54</a:t>
            </a:fld>
            <a:endParaRPr lang="en-US"/>
          </a:p>
        </p:txBody>
      </p:sp>
      <p:sp>
        <p:nvSpPr>
          <p:cNvPr id="351235" name="Rectangle 2"/>
          <p:cNvSpPr>
            <a:spLocks noGrp="1" noRot="1" noChangeAspect="1" noChangeArrowheads="1" noTextEdit="1"/>
          </p:cNvSpPr>
          <p:nvPr>
            <p:ph type="sldImg"/>
          </p:nvPr>
        </p:nvSpPr>
        <p:spPr>
          <a:ln/>
        </p:spPr>
      </p:sp>
      <p:sp>
        <p:nvSpPr>
          <p:cNvPr id="351236" name="Rectangle 3"/>
          <p:cNvSpPr>
            <a:spLocks noGrp="1" noChangeArrowheads="1"/>
          </p:cNvSpPr>
          <p:nvPr>
            <p:ph type="body" idx="1"/>
          </p:nvPr>
        </p:nvSpPr>
        <p:spPr>
          <a:noFill/>
          <a:ln/>
        </p:spPr>
        <p:txBody>
          <a:bodyPr/>
          <a:lstStyle/>
          <a:p>
            <a:r>
              <a:rPr lang="en-US" dirty="0"/>
              <a:t>Review this sequence of events as illustrated on this report, pay particular attention to the changes that took place in the highlighted entries.  Note that this TAPER log really paints a good picture of what was done, when it was done, how it was done, who did it with what and what the outcome was like. If you had this information coming on to shift, would you really even need to talk to the person you are relieving?</a:t>
            </a:r>
          </a:p>
          <a:p>
            <a:endParaRPr lang="en-US" dirty="0"/>
          </a:p>
          <a:p>
            <a:r>
              <a:rPr lang="en-US" dirty="0"/>
              <a:t>Note to presenters:  Insert an example of your state’s event log here.  Delete the yellow box before making presentation.</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Slide credit: CDOT Snow Removal Operator Training</a:t>
            </a:r>
          </a:p>
          <a:p>
            <a:endParaRPr lang="en-US" dirty="0"/>
          </a:p>
        </p:txBody>
      </p:sp>
    </p:spTree>
    <p:extLst>
      <p:ext uri="{BB962C8B-B14F-4D97-AF65-F5344CB8AC3E}">
        <p14:creationId xmlns:p14="http://schemas.microsoft.com/office/powerpoint/2010/main" val="1249777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buNone/>
            </a:pPr>
            <a:r>
              <a:rPr lang="en-US" baseline="0" dirty="0"/>
              <a:t>Test question: </a:t>
            </a:r>
            <a:r>
              <a:rPr lang="en-US" sz="1200" dirty="0"/>
              <a:t>What do you need to record for the TAPER log?</a:t>
            </a:r>
          </a:p>
          <a:p>
            <a:pPr>
              <a:buNone/>
            </a:pPr>
            <a:endParaRPr lang="en-US" sz="1200" dirty="0"/>
          </a:p>
          <a:p>
            <a:pPr marL="522288" indent="-522288">
              <a:buAutoNum type="arabicPeriod"/>
            </a:pPr>
            <a:r>
              <a:rPr lang="en-US" sz="1200" dirty="0"/>
              <a:t>Product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Results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Temperature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All of the above (yes)</a:t>
            </a:r>
          </a:p>
          <a:p>
            <a:pPr marL="522288" indent="-522288">
              <a:buAutoNum type="arabicPeriod"/>
            </a:pPr>
            <a:endParaRPr lang="en-US" sz="120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55</a:t>
            </a:fld>
            <a:endParaRPr lang="en-US"/>
          </a:p>
        </p:txBody>
      </p:sp>
    </p:spTree>
    <p:extLst>
      <p:ext uri="{BB962C8B-B14F-4D97-AF65-F5344CB8AC3E}">
        <p14:creationId xmlns:p14="http://schemas.microsoft.com/office/powerpoint/2010/main" val="24929552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buNone/>
            </a:pPr>
            <a:r>
              <a:rPr lang="en-US" baseline="0" dirty="0"/>
              <a:t>Test question: </a:t>
            </a:r>
            <a:r>
              <a:rPr lang="en-US" sz="1200" dirty="0"/>
              <a:t>What do you need to record for the TAPER log?</a:t>
            </a:r>
          </a:p>
          <a:p>
            <a:pPr>
              <a:buNone/>
            </a:pPr>
            <a:endParaRPr lang="en-US" sz="1200" dirty="0"/>
          </a:p>
          <a:p>
            <a:pPr marL="522288" indent="-522288">
              <a:buAutoNum type="arabicPeriod"/>
            </a:pPr>
            <a:r>
              <a:rPr lang="en-US" sz="1200" dirty="0"/>
              <a:t>Product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Results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Temperature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All of the above (yes)</a:t>
            </a:r>
          </a:p>
          <a:p>
            <a:pPr marL="522288" indent="-522288">
              <a:buAutoNum type="arabicPeriod"/>
            </a:pPr>
            <a:endParaRPr lang="en-US" sz="120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56</a:t>
            </a:fld>
            <a:endParaRPr lang="en-US"/>
          </a:p>
        </p:txBody>
      </p:sp>
    </p:spTree>
    <p:extLst>
      <p:ext uri="{BB962C8B-B14F-4D97-AF65-F5344CB8AC3E}">
        <p14:creationId xmlns:p14="http://schemas.microsoft.com/office/powerpoint/2010/main" val="37500408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Presenters:  give a pep talk here!</a:t>
            </a:r>
            <a:r>
              <a:rPr lang="en-US" baseline="0" dirty="0"/>
              <a:t> Everyone knows that filling out paperwork during or at the end of a long shift can be hard to be motivated to do, but it is very important because it:</a:t>
            </a:r>
          </a:p>
          <a:p>
            <a:pPr>
              <a:lnSpc>
                <a:spcPct val="200000"/>
              </a:lnSpc>
            </a:pPr>
            <a:endParaRPr lang="en-US" dirty="0"/>
          </a:p>
          <a:p>
            <a:pPr>
              <a:lnSpc>
                <a:spcPct val="200000"/>
              </a:lnSpc>
            </a:pPr>
            <a:r>
              <a:rPr lang="en-US" dirty="0"/>
              <a:t>Shows that you follow policy</a:t>
            </a:r>
          </a:p>
          <a:p>
            <a:pPr>
              <a:lnSpc>
                <a:spcPct val="200000"/>
              </a:lnSpc>
            </a:pPr>
            <a:r>
              <a:rPr lang="en-US" dirty="0"/>
              <a:t>Improves efficiency of operations</a:t>
            </a:r>
          </a:p>
          <a:p>
            <a:pPr>
              <a:lnSpc>
                <a:spcPct val="200000"/>
              </a:lnSpc>
            </a:pPr>
            <a:r>
              <a:rPr lang="en-US" dirty="0"/>
              <a:t>Helps with planning</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57</a:t>
            </a:fld>
            <a:endParaRPr lang="en-US"/>
          </a:p>
        </p:txBody>
      </p:sp>
    </p:spTree>
    <p:extLst>
      <p:ext uri="{BB962C8B-B14F-4D97-AF65-F5344CB8AC3E}">
        <p14:creationId xmlns:p14="http://schemas.microsoft.com/office/powerpoint/2010/main" val="25040544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lnSpc>
                <a:spcPct val="100000"/>
              </a:lnSpc>
              <a:buNone/>
            </a:pPr>
            <a:r>
              <a:rPr lang="en-US" baseline="0" dirty="0"/>
              <a:t>Test question: </a:t>
            </a:r>
            <a:r>
              <a:rPr lang="en-US" sz="1200" dirty="0"/>
              <a:t>When you’ve been working all night and you’re tired do you still have to fill out your paper work?</a:t>
            </a:r>
          </a:p>
          <a:p>
            <a:pPr>
              <a:lnSpc>
                <a:spcPct val="100000"/>
              </a:lnSpc>
              <a:buNone/>
            </a:pPr>
            <a:endParaRPr lang="en-US" sz="1200" dirty="0"/>
          </a:p>
          <a:p>
            <a:pPr marL="522288" indent="-522288">
              <a:lnSpc>
                <a:spcPct val="100000"/>
              </a:lnSpc>
              <a:buAutoNum type="arabicPeriod"/>
            </a:pPr>
            <a:r>
              <a:rPr lang="en-US" sz="1200" dirty="0"/>
              <a:t>No (no)</a:t>
            </a:r>
          </a:p>
          <a:p>
            <a:pPr marL="522288" indent="-522288">
              <a:lnSpc>
                <a:spcPct val="100000"/>
              </a:lnSpc>
              <a:buAutoNum type="arabicPeriod"/>
            </a:pPr>
            <a:r>
              <a:rPr lang="en-US" sz="1200" dirty="0"/>
              <a:t>Yes (yes)</a:t>
            </a:r>
          </a:p>
        </p:txBody>
      </p:sp>
      <p:sp>
        <p:nvSpPr>
          <p:cNvPr id="4" name="Slide Number Placeholder 3"/>
          <p:cNvSpPr>
            <a:spLocks noGrp="1"/>
          </p:cNvSpPr>
          <p:nvPr>
            <p:ph type="sldNum" sz="quarter" idx="10"/>
          </p:nvPr>
        </p:nvSpPr>
        <p:spPr/>
        <p:txBody>
          <a:bodyPr/>
          <a:lstStyle/>
          <a:p>
            <a:fld id="{B0BDD7F5-3A46-4ED7-A0C5-90FD845D0BE5}" type="slidenum">
              <a:rPr lang="en-US" smtClean="0"/>
              <a:pPr/>
              <a:t>58</a:t>
            </a:fld>
            <a:endParaRPr lang="en-US"/>
          </a:p>
        </p:txBody>
      </p:sp>
    </p:spTree>
    <p:extLst>
      <p:ext uri="{BB962C8B-B14F-4D97-AF65-F5344CB8AC3E}">
        <p14:creationId xmlns:p14="http://schemas.microsoft.com/office/powerpoint/2010/main" val="8194837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lnSpc>
                <a:spcPct val="100000"/>
              </a:lnSpc>
              <a:buNone/>
            </a:pPr>
            <a:r>
              <a:rPr lang="en-US" baseline="0" dirty="0"/>
              <a:t>Test question: </a:t>
            </a:r>
            <a:r>
              <a:rPr lang="en-US" sz="1200" dirty="0"/>
              <a:t>When you’ve been working all night and you’re tired do you still have to fill out your paper work?</a:t>
            </a:r>
          </a:p>
          <a:p>
            <a:pPr>
              <a:lnSpc>
                <a:spcPct val="100000"/>
              </a:lnSpc>
              <a:buNone/>
            </a:pPr>
            <a:endParaRPr lang="en-US" sz="1200" dirty="0"/>
          </a:p>
          <a:p>
            <a:pPr marL="522288" indent="-522288">
              <a:lnSpc>
                <a:spcPct val="100000"/>
              </a:lnSpc>
              <a:buAutoNum type="arabicPeriod"/>
            </a:pPr>
            <a:r>
              <a:rPr lang="en-US" sz="1200" dirty="0"/>
              <a:t>No (no)</a:t>
            </a:r>
          </a:p>
          <a:p>
            <a:pPr marL="522288" indent="-522288">
              <a:lnSpc>
                <a:spcPct val="100000"/>
              </a:lnSpc>
              <a:buAutoNum type="arabicPeriod"/>
            </a:pPr>
            <a:r>
              <a:rPr lang="en-US" sz="1200" dirty="0"/>
              <a:t>Yes (yes)</a:t>
            </a:r>
          </a:p>
        </p:txBody>
      </p:sp>
      <p:sp>
        <p:nvSpPr>
          <p:cNvPr id="4" name="Slide Number Placeholder 3"/>
          <p:cNvSpPr>
            <a:spLocks noGrp="1"/>
          </p:cNvSpPr>
          <p:nvPr>
            <p:ph type="sldNum" sz="quarter" idx="10"/>
          </p:nvPr>
        </p:nvSpPr>
        <p:spPr/>
        <p:txBody>
          <a:bodyPr/>
          <a:lstStyle/>
          <a:p>
            <a:fld id="{B0BDD7F5-3A46-4ED7-A0C5-90FD845D0BE5}" type="slidenum">
              <a:rPr lang="en-US" smtClean="0"/>
              <a:pPr/>
              <a:t>59</a:t>
            </a:fld>
            <a:endParaRPr lang="en-US"/>
          </a:p>
        </p:txBody>
      </p:sp>
    </p:spTree>
    <p:extLst>
      <p:ext uri="{BB962C8B-B14F-4D97-AF65-F5344CB8AC3E}">
        <p14:creationId xmlns:p14="http://schemas.microsoft.com/office/powerpoint/2010/main" val="10537746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presenters:  add any other information you’d like to include regarding decision making during</a:t>
            </a:r>
            <a:r>
              <a:rPr lang="en-US" baseline="0" dirty="0"/>
              <a:t> the storm here.  If you do not use this slide, hide it.</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60</a:t>
            </a:fld>
            <a:endParaRPr lang="en-US"/>
          </a:p>
        </p:txBody>
      </p:sp>
    </p:spTree>
    <p:extLst>
      <p:ext uri="{BB962C8B-B14F-4D97-AF65-F5344CB8AC3E}">
        <p14:creationId xmlns:p14="http://schemas.microsoft.com/office/powerpoint/2010/main" val="1324812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facilitator:  do not show this slide during class</a:t>
            </a:r>
          </a:p>
        </p:txBody>
      </p:sp>
      <p:sp>
        <p:nvSpPr>
          <p:cNvPr id="4" name="Slide Number Placeholder 3"/>
          <p:cNvSpPr>
            <a:spLocks noGrp="1"/>
          </p:cNvSpPr>
          <p:nvPr>
            <p:ph type="sldNum" sz="quarter" idx="10"/>
          </p:nvPr>
        </p:nvSpPr>
        <p:spPr/>
        <p:txBody>
          <a:bodyPr/>
          <a:lstStyle/>
          <a:p>
            <a:fld id="{7586080C-B8D8-4723-AE4C-278F16E645B8}" type="slidenum">
              <a:rPr lang="en-US" smtClean="0"/>
              <a:pPr/>
              <a:t>7</a:t>
            </a:fld>
            <a:endParaRPr lang="en-US"/>
          </a:p>
        </p:txBody>
      </p:sp>
    </p:spTree>
    <p:extLst>
      <p:ext uri="{BB962C8B-B14F-4D97-AF65-F5344CB8AC3E}">
        <p14:creationId xmlns:p14="http://schemas.microsoft.com/office/powerpoint/2010/main" val="25646398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a:t>
            </a:r>
            <a:r>
              <a:rPr lang="en-US" baseline="0" dirty="0"/>
              <a:t> factors that go into trying to meet your level of service goals such as material type and amount, plowing strategies, number of cycles, and others (ask for input). After each storm it is good to look at how the event went. How did you do and how can you improve for the next event?</a:t>
            </a:r>
          </a:p>
          <a:p>
            <a:endParaRPr lang="en-US" baseline="0" dirty="0"/>
          </a:p>
          <a:p>
            <a:r>
              <a:rPr lang="en-US" baseline="0" dirty="0"/>
              <a:t>Photo credits: Iowa DOT</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61</a:t>
            </a:fld>
            <a:endParaRPr lang="en-US"/>
          </a:p>
        </p:txBody>
      </p:sp>
    </p:spTree>
    <p:extLst>
      <p:ext uri="{BB962C8B-B14F-4D97-AF65-F5344CB8AC3E}">
        <p14:creationId xmlns:p14="http://schemas.microsoft.com/office/powerpoint/2010/main" val="34059935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While no season</a:t>
            </a:r>
            <a:r>
              <a:rPr lang="en-US" baseline="0" dirty="0"/>
              <a:t> or even event is the same, you can u</a:t>
            </a:r>
            <a:r>
              <a:rPr lang="en-US" dirty="0"/>
              <a:t>se records of previous years to help predict future needs in materials, equipment, and maintenance.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Photo credit: Microsoft clipart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62</a:t>
            </a:fld>
            <a:endParaRPr lang="en-US"/>
          </a:p>
        </p:txBody>
      </p:sp>
    </p:spTree>
    <p:extLst>
      <p:ext uri="{BB962C8B-B14F-4D97-AF65-F5344CB8AC3E}">
        <p14:creationId xmlns:p14="http://schemas.microsoft.com/office/powerpoint/2010/main" val="28651281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a:t>
            </a:r>
            <a:r>
              <a:rPr lang="en-US" baseline="0" dirty="0"/>
              <a:t> to presenters:  </a:t>
            </a:r>
            <a:r>
              <a:rPr lang="en-US" dirty="0"/>
              <a:t>Insert any additional after the storm record keeping needs here, otherwise hide this slide.  Delete this yellow box before making presentation.</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63</a:t>
            </a:fld>
            <a:endParaRPr lang="en-US"/>
          </a:p>
        </p:txBody>
      </p:sp>
    </p:spTree>
    <p:extLst>
      <p:ext uri="{BB962C8B-B14F-4D97-AF65-F5344CB8AC3E}">
        <p14:creationId xmlns:p14="http://schemas.microsoft.com/office/powerpoint/2010/main" val="18490700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Photo credit: Microsoft clipart</a:t>
            </a:r>
            <a:endParaRPr lang="en-US" dirty="0"/>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64</a:t>
            </a:fld>
            <a:endParaRPr lang="en-US"/>
          </a:p>
        </p:txBody>
      </p:sp>
    </p:spTree>
    <p:extLst>
      <p:ext uri="{BB962C8B-B14F-4D97-AF65-F5344CB8AC3E}">
        <p14:creationId xmlns:p14="http://schemas.microsoft.com/office/powerpoint/2010/main" val="19614676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based</a:t>
            </a:r>
            <a:r>
              <a:rPr lang="en-US" baseline="0" dirty="0"/>
              <a:t> on excerpts from the 2015 Draft “Snow and Ice Control Environmental BMP Manual” Western Transportation Institute</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65</a:t>
            </a:fld>
            <a:endParaRPr lang="en-US"/>
          </a:p>
        </p:txBody>
      </p:sp>
    </p:spTree>
    <p:extLst>
      <p:ext uri="{BB962C8B-B14F-4D97-AF65-F5344CB8AC3E}">
        <p14:creationId xmlns:p14="http://schemas.microsoft.com/office/powerpoint/2010/main" val="35112493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dirty="0"/>
          </a:p>
          <a:p>
            <a:r>
              <a:rPr lang="en-US" baseline="0" dirty="0"/>
              <a:t>Test Question:</a:t>
            </a:r>
          </a:p>
          <a:p>
            <a:endParaRPr lang="en-US" baseline="0" dirty="0"/>
          </a:p>
          <a:p>
            <a:r>
              <a:rPr lang="en-US" baseline="0" dirty="0"/>
              <a:t>Have most agencies reviewed the effectiveness of their LOS guidelines?</a:t>
            </a:r>
          </a:p>
          <a:p>
            <a:pPr marL="228600" indent="-228600">
              <a:buAutoNum type="arabicPeriod"/>
            </a:pPr>
            <a:endParaRPr lang="en-US" baseline="0" dirty="0"/>
          </a:p>
          <a:p>
            <a:pPr marL="228600" indent="-228600">
              <a:buAutoNum type="arabicPeriod"/>
            </a:pPr>
            <a:r>
              <a:rPr lang="en-US" baseline="0" dirty="0"/>
              <a:t>Yes (no)</a:t>
            </a:r>
          </a:p>
          <a:p>
            <a:pPr marL="228600" indent="-228600">
              <a:buAutoNum type="arabicPeriod"/>
            </a:pPr>
            <a:r>
              <a:rPr lang="en-US" baseline="0" dirty="0"/>
              <a:t>No (yes)</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66</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dirty="0"/>
          </a:p>
          <a:p>
            <a:r>
              <a:rPr lang="en-US" baseline="0" dirty="0"/>
              <a:t>Test Question:</a:t>
            </a:r>
          </a:p>
          <a:p>
            <a:endParaRPr lang="en-US" baseline="0" dirty="0"/>
          </a:p>
          <a:p>
            <a:r>
              <a:rPr lang="en-US" baseline="0" dirty="0"/>
              <a:t>Have most agencies reviewed the effectiveness of their LOS guidelines?</a:t>
            </a:r>
          </a:p>
          <a:p>
            <a:pPr marL="228600" indent="-228600">
              <a:buAutoNum type="arabicPeriod"/>
            </a:pPr>
            <a:endParaRPr lang="en-US" baseline="0" dirty="0"/>
          </a:p>
          <a:p>
            <a:pPr marL="228600" indent="-228600">
              <a:buAutoNum type="arabicPeriod"/>
            </a:pPr>
            <a:r>
              <a:rPr lang="en-US" baseline="0" dirty="0"/>
              <a:t>Yes (no)</a:t>
            </a:r>
          </a:p>
          <a:p>
            <a:pPr marL="228600" indent="-228600">
              <a:buAutoNum type="arabicPeriod"/>
            </a:pPr>
            <a:r>
              <a:rPr lang="en-US" baseline="0" dirty="0"/>
              <a:t>No (yes)</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67</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Establishing</a:t>
            </a:r>
            <a:r>
              <a:rPr lang="en-US" baseline="0" dirty="0"/>
              <a:t> and maintaining LOS goals are difficult.  However, a good attitude and an understanding of what we are trying to accomplish will help the situation. </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68</a:t>
            </a:fld>
            <a:endParaRPr lang="en-US"/>
          </a:p>
        </p:txBody>
      </p:sp>
    </p:spTree>
    <p:extLst>
      <p:ext uri="{BB962C8B-B14F-4D97-AF65-F5344CB8AC3E}">
        <p14:creationId xmlns:p14="http://schemas.microsoft.com/office/powerpoint/2010/main" val="9599141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a:t>
            </a:r>
            <a:r>
              <a:rPr lang="en-US" baseline="0" dirty="0"/>
              <a:t> slide lists additional resources that can offer information about Level of Service.</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69</a:t>
            </a:fld>
            <a:endParaRPr lang="en-US"/>
          </a:p>
        </p:txBody>
      </p:sp>
    </p:spTree>
    <p:extLst>
      <p:ext uri="{BB962C8B-B14F-4D97-AF65-F5344CB8AC3E}">
        <p14:creationId xmlns:p14="http://schemas.microsoft.com/office/powerpoint/2010/main" val="40305827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70</a:t>
            </a:fld>
            <a:endParaRPr lang="en-US"/>
          </a:p>
        </p:txBody>
      </p:sp>
    </p:spTree>
    <p:extLst>
      <p:ext uri="{BB962C8B-B14F-4D97-AF65-F5344CB8AC3E}">
        <p14:creationId xmlns:p14="http://schemas.microsoft.com/office/powerpoint/2010/main" val="2378043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module covers an LOS guidelines from several states DOT’s with ranging AADT, the benefits of managing areas based on need, regain time and available resources.</a:t>
            </a:r>
          </a:p>
        </p:txBody>
      </p:sp>
      <p:sp>
        <p:nvSpPr>
          <p:cNvPr id="4" name="Slide Number Placeholder 3"/>
          <p:cNvSpPr>
            <a:spLocks noGrp="1"/>
          </p:cNvSpPr>
          <p:nvPr>
            <p:ph type="sldNum" sz="quarter" idx="10"/>
          </p:nvPr>
        </p:nvSpPr>
        <p:spPr/>
        <p:txBody>
          <a:bodyPr/>
          <a:lstStyle/>
          <a:p>
            <a:fld id="{B0BDD7F5-3A46-4ED7-A0C5-90FD845D0BE5}" type="slidenum">
              <a:rPr lang="en-US" smtClean="0"/>
              <a:pPr/>
              <a:t>8</a:t>
            </a:fld>
            <a:endParaRPr lang="en-US"/>
          </a:p>
        </p:txBody>
      </p:sp>
    </p:spTree>
    <p:extLst>
      <p:ext uri="{BB962C8B-B14F-4D97-AF65-F5344CB8AC3E}">
        <p14:creationId xmlns:p14="http://schemas.microsoft.com/office/powerpoint/2010/main" val="11396768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71</a:t>
            </a:fld>
            <a:endParaRPr lang="en-US"/>
          </a:p>
        </p:txBody>
      </p:sp>
    </p:spTree>
    <p:extLst>
      <p:ext uri="{BB962C8B-B14F-4D97-AF65-F5344CB8AC3E}">
        <p14:creationId xmlns:p14="http://schemas.microsoft.com/office/powerpoint/2010/main" val="26462044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Thank you for your time today.  Have a good winter!</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Definition</a:t>
            </a:r>
            <a:r>
              <a:rPr lang="en-US" baseline="0" dirty="0"/>
              <a:t> of LOS from APWA Reporter http://www.apwa.net/Resources/Reporter/Articles/2007/6/The-Bakers-Potluck</a:t>
            </a:r>
          </a:p>
          <a:p>
            <a:endParaRPr lang="en-US" baseline="0" dirty="0"/>
          </a:p>
          <a:p>
            <a:r>
              <a:rPr lang="en-US" baseline="0" dirty="0"/>
              <a:t>Level of service:  </a:t>
            </a:r>
            <a:r>
              <a:rPr lang="en-US" dirty="0">
                <a:solidFill>
                  <a:schemeClr val="tx1"/>
                </a:solidFill>
                <a:effectLst/>
                <a:latin typeface="Arial" pitchFamily="34" charset="0"/>
                <a:cs typeface="Arial" pitchFamily="34" charset="0"/>
              </a:rPr>
              <a:t>abbreviated </a:t>
            </a:r>
            <a:r>
              <a:rPr lang="en-US" b="1" dirty="0">
                <a:solidFill>
                  <a:schemeClr val="tx1"/>
                </a:solidFill>
                <a:effectLst/>
                <a:latin typeface="Arial" pitchFamily="34" charset="0"/>
                <a:cs typeface="Arial" pitchFamily="34" charset="0"/>
              </a:rPr>
              <a:t>LOS, </a:t>
            </a:r>
            <a:r>
              <a:rPr lang="en-US" dirty="0">
                <a:solidFill>
                  <a:schemeClr val="tx1"/>
                </a:solidFill>
                <a:effectLst/>
                <a:latin typeface="Arial" pitchFamily="34" charset="0"/>
                <a:cs typeface="Arial" pitchFamily="34" charset="0"/>
              </a:rPr>
              <a:t>is an agency's ability to produce a service within a set time, cost or resource</a:t>
            </a:r>
            <a:r>
              <a:rPr lang="en-US" dirty="0">
                <a:solidFill>
                  <a:schemeClr val="tx1"/>
                </a:solidFill>
                <a:latin typeface="Arial" pitchFamily="34" charset="0"/>
                <a:cs typeface="Arial" pitchFamily="34" charset="0"/>
              </a:rPr>
              <a:t>.</a:t>
            </a:r>
            <a:r>
              <a:rPr lang="en-US" dirty="0">
                <a:latin typeface="Arial" pitchFamily="34" charset="0"/>
                <a:cs typeface="Arial" pitchFamily="34" charset="0"/>
              </a:rPr>
              <a:t> </a:t>
            </a:r>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9</a:t>
            </a:fld>
            <a:endParaRPr lang="en-US"/>
          </a:p>
        </p:txBody>
      </p:sp>
    </p:spTree>
    <p:extLst>
      <p:ext uri="{BB962C8B-B14F-4D97-AF65-F5344CB8AC3E}">
        <p14:creationId xmlns:p14="http://schemas.microsoft.com/office/powerpoint/2010/main" val="33614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dirty="0"/>
          </a:p>
          <a:p>
            <a:r>
              <a:rPr lang="en-US" baseline="0" dirty="0"/>
              <a:t>Test Question: </a:t>
            </a:r>
          </a:p>
          <a:p>
            <a:endParaRPr lang="en-US" baseline="0" dirty="0"/>
          </a:p>
          <a:p>
            <a:r>
              <a:rPr lang="en-US" baseline="0" dirty="0"/>
              <a:t>What does LOS mean?</a:t>
            </a:r>
          </a:p>
          <a:p>
            <a:pPr marL="228600" indent="-228600">
              <a:buAutoNum type="arabicPeriod"/>
            </a:pPr>
            <a:endParaRPr lang="en-US" baseline="0" dirty="0"/>
          </a:p>
          <a:p>
            <a:pPr marL="228600" indent="-228600">
              <a:buAutoNum type="arabicPeriod"/>
            </a:pPr>
            <a:r>
              <a:rPr lang="en-US" baseline="0" dirty="0"/>
              <a:t>Lots Of Snow</a:t>
            </a:r>
          </a:p>
          <a:p>
            <a:pPr marL="228600" indent="-228600">
              <a:buAutoNum type="arabicPeriod"/>
            </a:pPr>
            <a:r>
              <a:rPr lang="en-US" baseline="0" dirty="0"/>
              <a:t>Leverage Our Snowplows</a:t>
            </a:r>
          </a:p>
          <a:p>
            <a:pPr marL="228600" indent="-228600">
              <a:buAutoNum type="arabicPeriod"/>
            </a:pPr>
            <a:r>
              <a:rPr lang="en-US" baseline="0" dirty="0"/>
              <a:t>Level Of Service</a:t>
            </a:r>
          </a:p>
          <a:p>
            <a:pPr marL="228600" indent="-228600">
              <a:buAutoNum type="arabicPeriod"/>
            </a:pPr>
            <a:r>
              <a:rPr lang="en-US" baseline="0" dirty="0"/>
              <a:t>Legislative Official Support to each state</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10</a:t>
            </a:fld>
            <a:endParaRPr lang="en-US"/>
          </a:p>
        </p:txBody>
      </p:sp>
    </p:spTree>
    <p:extLst>
      <p:ext uri="{BB962C8B-B14F-4D97-AF65-F5344CB8AC3E}">
        <p14:creationId xmlns:p14="http://schemas.microsoft.com/office/powerpoint/2010/main" val="33482891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51562" y="4602480"/>
            <a:ext cx="7040878" cy="812800"/>
          </a:xfrm>
        </p:spPr>
        <p:txBody>
          <a:bodyPr>
            <a:noAutofit/>
          </a:bodyPr>
          <a:lstStyle>
            <a:lvl1pPr algn="ctr" defTabSz="914400" rtl="0" eaLnBrk="1" latinLnBrk="0" hangingPunct="1">
              <a:spcBef>
                <a:spcPct val="0"/>
              </a:spcBef>
              <a:buNone/>
              <a:defRPr lang="en-PH" sz="6000" b="1"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Arial" pitchFamily="34" charset="0"/>
              </a:defRPr>
            </a:lvl1pPr>
          </a:lstStyle>
          <a:p>
            <a:r>
              <a:rPr lang="en-US" dirty="0"/>
              <a:t>Click to edit title</a:t>
            </a:r>
            <a:endParaRPr lang="en-PH" dirty="0"/>
          </a:p>
        </p:txBody>
      </p:sp>
      <p:sp>
        <p:nvSpPr>
          <p:cNvPr id="3" name="Subtitle 2"/>
          <p:cNvSpPr>
            <a:spLocks noGrp="1"/>
          </p:cNvSpPr>
          <p:nvPr>
            <p:ph type="subTitle" idx="1"/>
          </p:nvPr>
        </p:nvSpPr>
        <p:spPr>
          <a:xfrm>
            <a:off x="1066800" y="5516880"/>
            <a:ext cx="7010400" cy="756921"/>
          </a:xfrm>
        </p:spPr>
        <p:txBody>
          <a:bodyPr>
            <a:noAutofit/>
          </a:bodyPr>
          <a:lstStyle>
            <a:lvl1pPr marL="0" indent="0" algn="ctr">
              <a:buNone/>
              <a:defRPr sz="2000" i="0">
                <a:solidFill>
                  <a:schemeClr val="bg1"/>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PH" dirty="0"/>
          </a:p>
        </p:txBody>
      </p:sp>
      <p:sp>
        <p:nvSpPr>
          <p:cNvPr id="4" name="Date Placeholder 3"/>
          <p:cNvSpPr>
            <a:spLocks noGrp="1"/>
          </p:cNvSpPr>
          <p:nvPr>
            <p:ph type="dt" sz="half" idx="10"/>
          </p:nvPr>
        </p:nvSpPr>
        <p:spPr/>
        <p:txBody>
          <a:bodyPr/>
          <a:lstStyle>
            <a:lvl1pPr>
              <a:defRPr>
                <a:solidFill>
                  <a:schemeClr val="bg1"/>
                </a:solidFill>
              </a:defRPr>
            </a:lvl1pPr>
          </a:lstStyle>
          <a:p>
            <a:fld id="{8EBAC125-6E94-4F62-B574-8081DDB48ACC}" type="datetimeFigureOut">
              <a:rPr lang="en-PH" smtClean="0"/>
              <a:pPr/>
              <a:t>8/9/2017</a:t>
            </a:fld>
            <a:endParaRPr lang="en-PH"/>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PH"/>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85AF905-87A3-47F5-A7DA-2607F4C9EBCC}" type="slidenum">
              <a:rPr lang="en-PH" smtClean="0"/>
              <a:pPr/>
              <a:t>‹#›</a:t>
            </a:fld>
            <a:endParaRPr lang="en-PH"/>
          </a:p>
        </p:txBody>
      </p:sp>
    </p:spTree>
    <p:extLst>
      <p:ext uri="{BB962C8B-B14F-4D97-AF65-F5344CB8AC3E}">
        <p14:creationId xmlns:p14="http://schemas.microsoft.com/office/powerpoint/2010/main" val="2473610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8/9/2017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4001509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93800"/>
            <a:ext cx="2057400" cy="5080000"/>
          </a:xfrm>
        </p:spPr>
        <p:txBody>
          <a:bodyPr vert="eaVert"/>
          <a:lstStyle>
            <a:lvl1pPr>
              <a:defRPr lang="en-PH" sz="36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Arial" pitchFamily="34" charset="0"/>
              </a:defRPr>
            </a:lvl1pPr>
          </a:lstStyle>
          <a:p>
            <a:r>
              <a:rPr lang="en-US" dirty="0"/>
              <a:t>Click to edit Master title style</a:t>
            </a:r>
            <a:endParaRPr lang="en-PH" dirty="0"/>
          </a:p>
        </p:txBody>
      </p:sp>
      <p:sp>
        <p:nvSpPr>
          <p:cNvPr id="3" name="Vertical Text Placeholder 2"/>
          <p:cNvSpPr>
            <a:spLocks noGrp="1"/>
          </p:cNvSpPr>
          <p:nvPr>
            <p:ph type="body" orient="vert" idx="1"/>
          </p:nvPr>
        </p:nvSpPr>
        <p:spPr>
          <a:xfrm>
            <a:off x="457200" y="1193800"/>
            <a:ext cx="6019800" cy="5080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8/9/2017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2956635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8229600" cy="889000"/>
          </a:xfrm>
        </p:spPr>
        <p:txBody>
          <a:bodyPr/>
          <a:lstStyle/>
          <a:p>
            <a:r>
              <a:rPr lang="en-US" dirty="0"/>
              <a:t>Click to edit title style</a:t>
            </a:r>
            <a:endParaRPr lang="en-PH"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8/9/2017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1794515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8800" y="4406901"/>
            <a:ext cx="6665913" cy="1562099"/>
          </a:xfrm>
        </p:spPr>
        <p:txBody>
          <a:bodyPr anchor="t"/>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r>
              <a:rPr lang="en-US" dirty="0"/>
              <a:t>CLICK TO EDIT TITLE STYLE</a:t>
            </a:r>
            <a:endParaRPr lang="en-PH" dirty="0"/>
          </a:p>
        </p:txBody>
      </p:sp>
      <p:sp>
        <p:nvSpPr>
          <p:cNvPr id="3" name="Text Placeholder 2"/>
          <p:cNvSpPr>
            <a:spLocks noGrp="1"/>
          </p:cNvSpPr>
          <p:nvPr>
            <p:ph type="body" idx="1"/>
          </p:nvPr>
        </p:nvSpPr>
        <p:spPr>
          <a:xfrm>
            <a:off x="1828800" y="2906713"/>
            <a:ext cx="6665913" cy="1500187"/>
          </a:xfrm>
        </p:spPr>
        <p:txBody>
          <a:bodyPr anchor="b"/>
          <a:lstStyle>
            <a:lvl1pPr marL="0" indent="0" algn="r">
              <a:buNone/>
              <a:defRPr sz="2000" i="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8EBAC125-6E94-4F62-B574-8081DDB48ACC}" type="datetimeFigureOut">
              <a:rPr lang="en-PH" smtClean="0"/>
              <a:pPr/>
              <a:t>8/9/2017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4270778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Content Placeholder 2"/>
          <p:cNvSpPr>
            <a:spLocks noGrp="1"/>
          </p:cNvSpPr>
          <p:nvPr>
            <p:ph sz="half" idx="1"/>
          </p:nvPr>
        </p:nvSpPr>
        <p:spPr>
          <a:xfrm>
            <a:off x="457200" y="1397001"/>
            <a:ext cx="4038600" cy="4876799"/>
          </a:xfrm>
        </p:spPr>
        <p:txBody>
          <a:bodyPr/>
          <a:lstStyle>
            <a:lvl1pPr>
              <a:lnSpc>
                <a:spcPts val="3200"/>
              </a:lnSpc>
              <a:spcBef>
                <a:spcPts val="0"/>
              </a:spcBef>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Content Placeholder 3"/>
          <p:cNvSpPr>
            <a:spLocks noGrp="1"/>
          </p:cNvSpPr>
          <p:nvPr>
            <p:ph sz="half" idx="2"/>
          </p:nvPr>
        </p:nvSpPr>
        <p:spPr>
          <a:xfrm>
            <a:off x="4648200" y="1397001"/>
            <a:ext cx="4038600" cy="4876799"/>
          </a:xfrm>
        </p:spPr>
        <p:txBody>
          <a:bodyPr/>
          <a:lstStyle>
            <a:lvl1pPr>
              <a:lnSpc>
                <a:spcPts val="3200"/>
              </a:lnSpc>
              <a:spcBef>
                <a:spcPts val="0"/>
              </a:spcBef>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5" name="Date Placeholder 4"/>
          <p:cNvSpPr>
            <a:spLocks noGrp="1"/>
          </p:cNvSpPr>
          <p:nvPr>
            <p:ph type="dt" sz="half" idx="10"/>
          </p:nvPr>
        </p:nvSpPr>
        <p:spPr/>
        <p:txBody>
          <a:bodyPr/>
          <a:lstStyle/>
          <a:p>
            <a:fld id="{8EBAC125-6E94-4F62-B574-8081DDB48ACC}" type="datetimeFigureOut">
              <a:rPr lang="en-PH" smtClean="0"/>
              <a:pPr/>
              <a:t>8/9/2017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1769670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016"/>
            <a:ext cx="8229600" cy="890016"/>
          </a:xfrm>
        </p:spPr>
        <p:txBody>
          <a:bodyPr/>
          <a:lstStyle>
            <a:lvl1pPr>
              <a:defRPr/>
            </a:lvl1pPr>
          </a:lstStyle>
          <a:p>
            <a:r>
              <a:rPr lang="en-US" dirty="0"/>
              <a:t>Click to edit title style</a:t>
            </a:r>
            <a:endParaRPr lang="en-PH" dirty="0"/>
          </a:p>
        </p:txBody>
      </p:sp>
      <p:sp>
        <p:nvSpPr>
          <p:cNvPr id="3" name="Text Placeholder 2"/>
          <p:cNvSpPr>
            <a:spLocks noGrp="1"/>
          </p:cNvSpPr>
          <p:nvPr>
            <p:ph type="body" idx="1"/>
          </p:nvPr>
        </p:nvSpPr>
        <p:spPr>
          <a:xfrm>
            <a:off x="457200" y="1295400"/>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006600"/>
            <a:ext cx="4040188" cy="4064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p:cNvSpPr>
            <a:spLocks noGrp="1"/>
          </p:cNvSpPr>
          <p:nvPr>
            <p:ph type="body" sz="quarter" idx="3"/>
          </p:nvPr>
        </p:nvSpPr>
        <p:spPr>
          <a:xfrm>
            <a:off x="4645027" y="1295400"/>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006600"/>
            <a:ext cx="4041775" cy="4064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p:cNvSpPr>
            <a:spLocks noGrp="1"/>
          </p:cNvSpPr>
          <p:nvPr>
            <p:ph type="dt" sz="half" idx="10"/>
          </p:nvPr>
        </p:nvSpPr>
        <p:spPr/>
        <p:txBody>
          <a:bodyPr/>
          <a:lstStyle/>
          <a:p>
            <a:fld id="{8EBAC125-6E94-4F62-B574-8081DDB48ACC}" type="datetimeFigureOut">
              <a:rPr lang="en-PH" smtClean="0"/>
              <a:pPr/>
              <a:t>8/9/2017</a:t>
            </a:fld>
            <a:endParaRPr lang="en-PH"/>
          </a:p>
        </p:txBody>
      </p:sp>
      <p:sp>
        <p:nvSpPr>
          <p:cNvPr id="8" name="Footer Placeholder 7"/>
          <p:cNvSpPr>
            <a:spLocks noGrp="1"/>
          </p:cNvSpPr>
          <p:nvPr>
            <p:ph type="ftr" sz="quarter" idx="11"/>
          </p:nvPr>
        </p:nvSpPr>
        <p:spPr/>
        <p:txBody>
          <a:bodyPr/>
          <a:lstStyle/>
          <a:p>
            <a:endParaRPr lang="en-PH"/>
          </a:p>
        </p:txBody>
      </p:sp>
      <p:sp>
        <p:nvSpPr>
          <p:cNvPr id="9" name="Slide Number Placeholder 8"/>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285631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Date Placeholder 2"/>
          <p:cNvSpPr>
            <a:spLocks noGrp="1"/>
          </p:cNvSpPr>
          <p:nvPr>
            <p:ph type="dt" sz="half" idx="10"/>
          </p:nvPr>
        </p:nvSpPr>
        <p:spPr/>
        <p:txBody>
          <a:bodyPr/>
          <a:lstStyle/>
          <a:p>
            <a:fld id="{8EBAC125-6E94-4F62-B574-8081DDB48ACC}" type="datetimeFigureOut">
              <a:rPr lang="en-PH" smtClean="0"/>
              <a:pPr/>
              <a:t>8/9/2017</a:t>
            </a:fld>
            <a:endParaRPr lang="en-PH"/>
          </a:p>
        </p:txBody>
      </p:sp>
      <p:sp>
        <p:nvSpPr>
          <p:cNvPr id="4" name="Footer Placeholder 3"/>
          <p:cNvSpPr>
            <a:spLocks noGrp="1"/>
          </p:cNvSpPr>
          <p:nvPr>
            <p:ph type="ftr" sz="quarter" idx="11"/>
          </p:nvPr>
        </p:nvSpPr>
        <p:spPr/>
        <p:txBody>
          <a:bodyPr/>
          <a:lstStyle/>
          <a:p>
            <a:endParaRPr lang="en-PH"/>
          </a:p>
        </p:txBody>
      </p:sp>
      <p:sp>
        <p:nvSpPr>
          <p:cNvPr id="5" name="Slide Number Placeholder 4"/>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2999540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BAC125-6E94-4F62-B574-8081DDB48ACC}" type="datetimeFigureOut">
              <a:rPr lang="en-PH" smtClean="0"/>
              <a:pPr/>
              <a:t>8/9/2017</a:t>
            </a:fld>
            <a:endParaRPr lang="en-PH"/>
          </a:p>
        </p:txBody>
      </p:sp>
      <p:sp>
        <p:nvSpPr>
          <p:cNvPr id="3" name="Footer Placeholder 2"/>
          <p:cNvSpPr>
            <a:spLocks noGrp="1"/>
          </p:cNvSpPr>
          <p:nvPr>
            <p:ph type="ftr" sz="quarter" idx="11"/>
          </p:nvPr>
        </p:nvSpPr>
        <p:spPr/>
        <p:txBody>
          <a:bodyPr/>
          <a:lstStyle/>
          <a:p>
            <a:endParaRPr lang="en-PH"/>
          </a:p>
        </p:txBody>
      </p:sp>
      <p:sp>
        <p:nvSpPr>
          <p:cNvPr id="4" name="Slide Number Placeholder 3"/>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780190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1295400"/>
            <a:ext cx="3008313" cy="1162051"/>
          </a:xfrm>
        </p:spPr>
        <p:txBody>
          <a:bodyPr anchor="b"/>
          <a:lstStyle>
            <a:lvl1pPr algn="l">
              <a:defRPr sz="2000" b="0">
                <a:solidFill>
                  <a:schemeClr val="bg1"/>
                </a:solidFill>
                <a:effectLst>
                  <a:outerShdw blurRad="38100" dist="38100" dir="2700000" algn="tl">
                    <a:srgbClr val="000000">
                      <a:alpha val="43137"/>
                    </a:srgbClr>
                  </a:outerShdw>
                </a:effectLst>
              </a:defRPr>
            </a:lvl1pPr>
          </a:lstStyle>
          <a:p>
            <a:r>
              <a:rPr lang="en-US" dirty="0"/>
              <a:t>Click to edit Master title style</a:t>
            </a:r>
            <a:endParaRPr lang="en-PH" dirty="0"/>
          </a:p>
        </p:txBody>
      </p:sp>
      <p:sp>
        <p:nvSpPr>
          <p:cNvPr id="3" name="Content Placeholder 2"/>
          <p:cNvSpPr>
            <a:spLocks noGrp="1"/>
          </p:cNvSpPr>
          <p:nvPr>
            <p:ph idx="1"/>
          </p:nvPr>
        </p:nvSpPr>
        <p:spPr>
          <a:xfrm>
            <a:off x="3575050" y="1295401"/>
            <a:ext cx="5111750" cy="48307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Text Placeholder 3"/>
          <p:cNvSpPr>
            <a:spLocks noGrp="1"/>
          </p:cNvSpPr>
          <p:nvPr>
            <p:ph type="body" sz="half" idx="2"/>
          </p:nvPr>
        </p:nvSpPr>
        <p:spPr>
          <a:xfrm>
            <a:off x="457202" y="2514601"/>
            <a:ext cx="3008313" cy="36115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pPr/>
              <a:t>8/9/2017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11334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744" y="4894263"/>
            <a:ext cx="6894512" cy="566739"/>
          </a:xfrm>
        </p:spPr>
        <p:txBody>
          <a:bodyPr anchor="b"/>
          <a:lstStyle>
            <a:lvl1pPr algn="l">
              <a:defRPr sz="2000" b="0">
                <a:solidFill>
                  <a:schemeClr val="bg1"/>
                </a:solidFill>
                <a:effectLst/>
              </a:defRPr>
            </a:lvl1pPr>
          </a:lstStyle>
          <a:p>
            <a:r>
              <a:rPr lang="en-US" dirty="0"/>
              <a:t>Click to edit Master title style</a:t>
            </a:r>
            <a:endParaRPr lang="en-PH" dirty="0"/>
          </a:p>
        </p:txBody>
      </p:sp>
      <p:sp>
        <p:nvSpPr>
          <p:cNvPr id="3" name="Picture Placeholder 2"/>
          <p:cNvSpPr>
            <a:spLocks noGrp="1"/>
          </p:cNvSpPr>
          <p:nvPr>
            <p:ph type="pic" idx="1"/>
          </p:nvPr>
        </p:nvSpPr>
        <p:spPr>
          <a:xfrm>
            <a:off x="1124744" y="1295400"/>
            <a:ext cx="6894512" cy="3556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1124744" y="5461001"/>
            <a:ext cx="6894512"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pPr/>
              <a:t>8/9/2017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632918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889000"/>
          </a:xfrm>
          <a:prstGeom prst="rect">
            <a:avLst/>
          </a:prstGeom>
        </p:spPr>
        <p:txBody>
          <a:bodyPr vert="horz" lIns="91440" tIns="45720" rIns="91440" bIns="45720" rtlCol="0" anchor="ctr">
            <a:noAutofit/>
          </a:bodyPr>
          <a:lstStyle/>
          <a:p>
            <a:r>
              <a:rPr lang="en-US" dirty="0"/>
              <a:t>Click to edit title style</a:t>
            </a:r>
            <a:endParaRPr lang="en-PH" dirty="0"/>
          </a:p>
        </p:txBody>
      </p:sp>
      <p:sp>
        <p:nvSpPr>
          <p:cNvPr id="3" name="Text Placeholder 2"/>
          <p:cNvSpPr>
            <a:spLocks noGrp="1"/>
          </p:cNvSpPr>
          <p:nvPr>
            <p:ph type="body" idx="1"/>
          </p:nvPr>
        </p:nvSpPr>
        <p:spPr>
          <a:xfrm>
            <a:off x="457200" y="1193800"/>
            <a:ext cx="8229600" cy="5080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Date Placeholder 3"/>
          <p:cNvSpPr>
            <a:spLocks noGrp="1"/>
          </p:cNvSpPr>
          <p:nvPr>
            <p:ph type="dt" sz="half" idx="2"/>
          </p:nvPr>
        </p:nvSpPr>
        <p:spPr>
          <a:xfrm>
            <a:off x="457200" y="6477000"/>
            <a:ext cx="2133600"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8EBAC125-6E94-4F62-B574-8081DDB48ACC}" type="datetimeFigureOut">
              <a:rPr lang="en-PH" smtClean="0"/>
              <a:pPr/>
              <a:t>8/9/2017</a:t>
            </a:fld>
            <a:endParaRPr lang="en-PH"/>
          </a:p>
        </p:txBody>
      </p:sp>
      <p:sp>
        <p:nvSpPr>
          <p:cNvPr id="5" name="Footer Placeholder 4"/>
          <p:cNvSpPr>
            <a:spLocks noGrp="1"/>
          </p:cNvSpPr>
          <p:nvPr>
            <p:ph type="ftr" sz="quarter" idx="3"/>
          </p:nvPr>
        </p:nvSpPr>
        <p:spPr>
          <a:xfrm>
            <a:off x="3124200" y="6477000"/>
            <a:ext cx="2895600"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PH"/>
          </a:p>
        </p:txBody>
      </p:sp>
      <p:sp>
        <p:nvSpPr>
          <p:cNvPr id="6" name="Slide Number Placeholder 5"/>
          <p:cNvSpPr>
            <a:spLocks noGrp="1"/>
          </p:cNvSpPr>
          <p:nvPr>
            <p:ph type="sldNum" sz="quarter" idx="4"/>
          </p:nvPr>
        </p:nvSpPr>
        <p:spPr>
          <a:xfrm>
            <a:off x="6553200" y="6477000"/>
            <a:ext cx="2133600"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485AF905-87A3-47F5-A7DA-2607F4C9EBCC}" type="slidenum">
              <a:rPr lang="en-PH" smtClean="0"/>
              <a:pPr/>
              <a:t>‹#›</a:t>
            </a:fld>
            <a:endParaRPr lang="en-PH"/>
          </a:p>
        </p:txBody>
      </p:sp>
    </p:spTree>
    <p:extLst>
      <p:ext uri="{BB962C8B-B14F-4D97-AF65-F5344CB8AC3E}">
        <p14:creationId xmlns:p14="http://schemas.microsoft.com/office/powerpoint/2010/main" val="1551848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lang="en-PH" sz="40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defRPr>
      </a:lvl1pPr>
    </p:titleStyle>
    <p:bodyStyle>
      <a:lvl1pPr marL="342900" indent="-342900" algn="l" defTabSz="914400" rtl="0" eaLnBrk="1" latinLnBrk="0" hangingPunct="1">
        <a:lnSpc>
          <a:spcPts val="3200"/>
        </a:lnSpc>
        <a:spcBef>
          <a:spcPts val="0"/>
        </a:spcBef>
        <a:buFont typeface="Arial" pitchFamily="34" charset="0"/>
        <a:buChar char="•"/>
        <a:defRPr sz="2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4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0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9.gif"/><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jpeg"/><Relationship Id="rId7"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30.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jpe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5.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6.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7.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47.jpeg"/></Relationships>
</file>

<file path=ppt/slides/_rels/slide48.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3.jpeg"/><Relationship Id="rId5" Type="http://schemas.microsoft.com/office/2007/relationships/hdphoto" Target="../media/hdphoto2.wdp"/><Relationship Id="rId4" Type="http://schemas.openxmlformats.org/officeDocument/2006/relationships/image" Target="../media/image48.jpeg"/></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3.jpe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hyperlink" Target="http://www.clearroads.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52.wmf"/><Relationship Id="rId4" Type="http://schemas.openxmlformats.org/officeDocument/2006/relationships/oleObject" Target="NULL"/></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55.jpeg"/></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9.xml.rels><?xml version="1.0" encoding="UTF-8" standalone="yes"?>
<Relationships xmlns="http://schemas.openxmlformats.org/package/2006/relationships"><Relationship Id="rId3" Type="http://schemas.openxmlformats.org/officeDocument/2006/relationships/hyperlink" Target="mailto:Dennis.Jensen@itd.idaho.gov"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mailto:Groth020@umn.edu"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mailto:Johns421@umn.edu"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62.jpeg"/><Relationship Id="rId4" Type="http://schemas.openxmlformats.org/officeDocument/2006/relationships/image" Target="../media/image61.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sz="3200" dirty="0"/>
              <a:t>Module 11 – Level of Service</a:t>
            </a:r>
          </a:p>
        </p:txBody>
      </p:sp>
      <p:sp>
        <p:nvSpPr>
          <p:cNvPr id="11" name="Title 1"/>
          <p:cNvSpPr txBox="1">
            <a:spLocks/>
          </p:cNvSpPr>
          <p:nvPr/>
        </p:nvSpPr>
        <p:spPr>
          <a:xfrm>
            <a:off x="0" y="54864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a:solidFill>
                  <a:prstClr val="white"/>
                </a:solidFill>
                <a:effectLst/>
              </a:rPr>
              <a:t>2016 Created for Clear Roads by:</a:t>
            </a:r>
          </a:p>
          <a:p>
            <a:pPr algn="l"/>
            <a:r>
              <a:rPr lang="en-US" sz="2000" b="0" dirty="0">
                <a:solidFill>
                  <a:prstClr val="white"/>
                </a:solidFill>
                <a:effectLst/>
              </a:rPr>
              <a:t>U of MN Center for Transportation Studies &amp; </a:t>
            </a:r>
          </a:p>
          <a:p>
            <a:pPr algn="l"/>
            <a:r>
              <a:rPr lang="en-US" sz="2000" b="0" dirty="0">
                <a:solidFill>
                  <a:prstClr val="white"/>
                </a:solidFill>
                <a:effectLst/>
              </a:rPr>
              <a:t>Fortin Consulting Inc.</a:t>
            </a:r>
            <a:br>
              <a:rPr lang="en-US" sz="2000" b="0" dirty="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6" name="Picture 2" descr="C:\pictures\Pictures\salt\roads\Bridge Photos 200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445" t="4445"/>
          <a:stretch/>
        </p:blipFill>
        <p:spPr bwMode="auto">
          <a:xfrm>
            <a:off x="466165" y="1181100"/>
            <a:ext cx="3962400" cy="2971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2" descr="C:\pictures\Pictures\salt\roads\MNDOT sanding truck 2-08-10 + lane.JP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8871" y="2667000"/>
            <a:ext cx="3657600" cy="2743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455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endParaRPr lang="en-US" sz="3600" dirty="0"/>
          </a:p>
          <a:p>
            <a:pPr>
              <a:buNone/>
            </a:pPr>
            <a:r>
              <a:rPr lang="en-US" sz="3600" dirty="0"/>
              <a:t>What does LOS mean?</a:t>
            </a:r>
          </a:p>
          <a:p>
            <a:pPr marL="228600" indent="-228600">
              <a:buAutoNum type="arabicPeriod"/>
            </a:pPr>
            <a:endParaRPr lang="en-US" sz="3600" dirty="0"/>
          </a:p>
          <a:p>
            <a:pPr marL="639763" indent="-639763">
              <a:buAutoNum type="arabicPeriod"/>
            </a:pPr>
            <a:r>
              <a:rPr lang="en-US" sz="3600" dirty="0"/>
              <a:t>Lots Of Snow</a:t>
            </a:r>
          </a:p>
          <a:p>
            <a:pPr marL="639763" indent="-639763">
              <a:buAutoNum type="arabicPeriod"/>
            </a:pPr>
            <a:r>
              <a:rPr lang="en-US" sz="3600" dirty="0"/>
              <a:t>Leverage Our Snowplows</a:t>
            </a:r>
          </a:p>
          <a:p>
            <a:pPr marL="639763" indent="-639763">
              <a:buAutoNum type="arabicPeriod"/>
            </a:pPr>
            <a:r>
              <a:rPr lang="en-US" sz="3600" dirty="0"/>
              <a:t>Level Of Service</a:t>
            </a:r>
          </a:p>
          <a:p>
            <a:pPr marL="639763" indent="-639763">
              <a:buAutoNum type="arabicPeriod"/>
            </a:pPr>
            <a:r>
              <a:rPr lang="en-US" sz="3600" dirty="0"/>
              <a:t>Legislative Official Support to each state</a:t>
            </a:r>
          </a:p>
          <a:p>
            <a:pPr marL="228600" indent="-228600">
              <a:buAutoNum type="arabicPeriod"/>
            </a:pPr>
            <a:endParaRPr lang="en-US" sz="3600"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endParaRPr lang="en-US" sz="3600" dirty="0"/>
          </a:p>
          <a:p>
            <a:pPr>
              <a:buNone/>
            </a:pPr>
            <a:r>
              <a:rPr lang="en-US" sz="3600" dirty="0"/>
              <a:t>What does LOS mean?</a:t>
            </a:r>
            <a:endParaRPr lang="en-US" sz="3600" dirty="0">
              <a:solidFill>
                <a:schemeClr val="accent1">
                  <a:lumMod val="75000"/>
                </a:schemeClr>
              </a:solidFill>
            </a:endParaRPr>
          </a:p>
          <a:p>
            <a:pPr marL="228600" indent="-228600">
              <a:buAutoNum type="arabicPeriod"/>
            </a:pPr>
            <a:endParaRPr lang="en-US" sz="3600" dirty="0">
              <a:solidFill>
                <a:schemeClr val="accent1">
                  <a:lumMod val="75000"/>
                </a:schemeClr>
              </a:solidFill>
            </a:endParaRPr>
          </a:p>
          <a:p>
            <a:pPr marL="639763" indent="-639763">
              <a:buAutoNum type="arabicPeriod"/>
            </a:pPr>
            <a:r>
              <a:rPr lang="en-US" sz="3600" dirty="0">
                <a:solidFill>
                  <a:schemeClr val="accent1">
                    <a:lumMod val="75000"/>
                  </a:schemeClr>
                </a:solidFill>
              </a:rPr>
              <a:t>Lots Of Snow</a:t>
            </a:r>
          </a:p>
          <a:p>
            <a:pPr marL="639763" indent="-639763">
              <a:buAutoNum type="arabicPeriod"/>
            </a:pPr>
            <a:r>
              <a:rPr lang="en-US" sz="3600" dirty="0">
                <a:solidFill>
                  <a:schemeClr val="accent1">
                    <a:lumMod val="75000"/>
                  </a:schemeClr>
                </a:solidFill>
              </a:rPr>
              <a:t>Leverage Our Snowplows</a:t>
            </a:r>
            <a:endParaRPr lang="en-US" sz="3600" dirty="0">
              <a:solidFill>
                <a:srgbClr val="FFFF00"/>
              </a:solidFill>
            </a:endParaRPr>
          </a:p>
          <a:p>
            <a:pPr marL="639763" indent="-639763">
              <a:buAutoNum type="arabicPeriod"/>
            </a:pPr>
            <a:r>
              <a:rPr lang="en-US" sz="3600" dirty="0">
                <a:solidFill>
                  <a:srgbClr val="FFFF00"/>
                </a:solidFill>
              </a:rPr>
              <a:t>Level Of Service</a:t>
            </a:r>
            <a:endParaRPr lang="en-US" sz="3600" dirty="0">
              <a:solidFill>
                <a:schemeClr val="accent1">
                  <a:lumMod val="75000"/>
                </a:schemeClr>
              </a:solidFill>
            </a:endParaRPr>
          </a:p>
          <a:p>
            <a:pPr marL="639763" indent="-639763">
              <a:buAutoNum type="arabicPeriod"/>
            </a:pPr>
            <a:r>
              <a:rPr lang="en-US" sz="3600" dirty="0">
                <a:solidFill>
                  <a:schemeClr val="accent1">
                    <a:lumMod val="75000"/>
                  </a:schemeClr>
                </a:solidFill>
              </a:rPr>
              <a:t>Legislative Official Support to each state</a:t>
            </a:r>
          </a:p>
          <a:p>
            <a:pPr marL="228600" indent="-228600">
              <a:buAutoNum type="arabicPeriod"/>
            </a:pPr>
            <a:endParaRPr lang="en-US" sz="3600"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pictures\Pictures\salt\roads\PC0400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906" y="1136276"/>
            <a:ext cx="6451600" cy="48387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77800"/>
            <a:ext cx="8229600" cy="889000"/>
          </a:xfrm>
          <a:noFill/>
        </p:spPr>
        <p:txBody>
          <a:bodyPr>
            <a:normAutofit/>
          </a:bodyPr>
          <a:lstStyle/>
          <a:p>
            <a:r>
              <a:rPr lang="en-US" dirty="0"/>
              <a:t>Terms to know</a:t>
            </a:r>
          </a:p>
        </p:txBody>
      </p:sp>
      <p:sp>
        <p:nvSpPr>
          <p:cNvPr id="3" name="Content Placeholder 2"/>
          <p:cNvSpPr>
            <a:spLocks noGrp="1"/>
          </p:cNvSpPr>
          <p:nvPr>
            <p:ph idx="1"/>
          </p:nvPr>
        </p:nvSpPr>
        <p:spPr>
          <a:xfrm>
            <a:off x="685800" y="1270000"/>
            <a:ext cx="6705600" cy="2006600"/>
          </a:xfrm>
        </p:spPr>
        <p:txBody>
          <a:bodyPr>
            <a:normAutofit/>
          </a:bodyPr>
          <a:lstStyle/>
          <a:p>
            <a:pPr marL="0" indent="0">
              <a:buNone/>
            </a:pPr>
            <a:r>
              <a:rPr lang="en-US" sz="2400" dirty="0">
                <a:solidFill>
                  <a:schemeClr val="tx1"/>
                </a:solidFill>
                <a:effectLst/>
                <a:latin typeface="Arial" pitchFamily="34" charset="0"/>
                <a:cs typeface="Arial" pitchFamily="34" charset="0"/>
              </a:rPr>
              <a:t>Annual Average Daily Traffic - abbreviated </a:t>
            </a:r>
            <a:r>
              <a:rPr lang="en-US" sz="2400" b="1" dirty="0">
                <a:solidFill>
                  <a:schemeClr val="tx1"/>
                </a:solidFill>
                <a:effectLst/>
                <a:latin typeface="Arial" pitchFamily="34" charset="0"/>
                <a:cs typeface="Arial" pitchFamily="34" charset="0"/>
              </a:rPr>
              <a:t>AADT</a:t>
            </a:r>
            <a:r>
              <a:rPr lang="en-US" sz="2400" dirty="0">
                <a:solidFill>
                  <a:schemeClr val="tx1"/>
                </a:solidFill>
                <a:effectLst/>
                <a:latin typeface="Arial" pitchFamily="34" charset="0"/>
                <a:cs typeface="Arial" pitchFamily="34" charset="0"/>
              </a:rPr>
              <a:t>, is the total volume of vehicle traffic on a highway or road over the course of a year divided by 365 days.</a:t>
            </a:r>
          </a:p>
        </p:txBody>
      </p:sp>
      <p:sp>
        <p:nvSpPr>
          <p:cNvPr id="4" name="Rectangle 3"/>
          <p:cNvSpPr/>
          <p:nvPr/>
        </p:nvSpPr>
        <p:spPr>
          <a:xfrm>
            <a:off x="3889188" y="3240793"/>
            <a:ext cx="210827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AADT</a:t>
            </a:r>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Isosceles Triangle 10"/>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5-Point Star 11"/>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605387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762000" y="76200"/>
            <a:ext cx="8229600" cy="1143000"/>
          </a:xfrm>
          <a:noFill/>
        </p:spPr>
        <p:txBody>
          <a:bodyPr>
            <a:normAutofit/>
          </a:bodyPr>
          <a:lstStyle/>
          <a:p>
            <a:pPr eaLnBrk="1" hangingPunct="1"/>
            <a:r>
              <a:rPr lang="en-US" sz="4000" dirty="0">
                <a:cs typeface="Arial" pitchFamily="34" charset="0"/>
              </a:rPr>
              <a:t>LOS </a:t>
            </a:r>
            <a:endParaRPr lang="en-US" dirty="0">
              <a:cs typeface="Arial" pitchFamily="34" charset="0"/>
            </a:endParaRPr>
          </a:p>
        </p:txBody>
      </p:sp>
      <p:sp>
        <p:nvSpPr>
          <p:cNvPr id="55299" name="Rectangle 3"/>
          <p:cNvSpPr>
            <a:spLocks noGrp="1" noChangeArrowheads="1"/>
          </p:cNvSpPr>
          <p:nvPr>
            <p:ph type="body" idx="1"/>
          </p:nvPr>
        </p:nvSpPr>
        <p:spPr>
          <a:xfrm>
            <a:off x="457200" y="1371600"/>
            <a:ext cx="7620000" cy="4114800"/>
          </a:xfrm>
        </p:spPr>
        <p:txBody>
          <a:bodyPr>
            <a:normAutofit fontScale="55000" lnSpcReduction="20000"/>
          </a:bodyPr>
          <a:lstStyle/>
          <a:p>
            <a:pPr eaLnBrk="1" hangingPunct="1">
              <a:lnSpc>
                <a:spcPct val="90000"/>
              </a:lnSpc>
              <a:buClr>
                <a:schemeClr val="bg1"/>
              </a:buClr>
            </a:pPr>
            <a:r>
              <a:rPr lang="en-US" sz="4500" dirty="0">
                <a:effectLst/>
                <a:latin typeface="Arial" pitchFamily="34" charset="0"/>
                <a:cs typeface="Arial" pitchFamily="34" charset="0"/>
              </a:rPr>
              <a:t>Provides a documented priority system for snow  and ice control.</a:t>
            </a:r>
          </a:p>
          <a:p>
            <a:pPr marL="0" indent="0" eaLnBrk="1" hangingPunct="1">
              <a:lnSpc>
                <a:spcPct val="90000"/>
              </a:lnSpc>
              <a:buClr>
                <a:schemeClr val="bg1"/>
              </a:buClr>
              <a:buNone/>
            </a:pPr>
            <a:endParaRPr lang="en-US" sz="4500" dirty="0">
              <a:effectLst/>
              <a:latin typeface="Arial" pitchFamily="34" charset="0"/>
              <a:cs typeface="Arial" pitchFamily="34" charset="0"/>
            </a:endParaRPr>
          </a:p>
          <a:p>
            <a:pPr eaLnBrk="1" hangingPunct="1">
              <a:lnSpc>
                <a:spcPct val="90000"/>
              </a:lnSpc>
              <a:buClr>
                <a:schemeClr val="bg1"/>
              </a:buClr>
            </a:pPr>
            <a:r>
              <a:rPr lang="en-US" sz="4500" dirty="0">
                <a:effectLst/>
                <a:latin typeface="Arial" pitchFamily="34" charset="0"/>
                <a:cs typeface="Arial" pitchFamily="34" charset="0"/>
              </a:rPr>
              <a:t>Prioritize resources to align with LOS goal.</a:t>
            </a:r>
            <a:br>
              <a:rPr lang="en-US" sz="4500" dirty="0">
                <a:effectLst/>
                <a:latin typeface="Arial" pitchFamily="34" charset="0"/>
                <a:cs typeface="Arial" pitchFamily="34" charset="0"/>
              </a:rPr>
            </a:br>
            <a:endParaRPr lang="en-US" sz="4500" dirty="0">
              <a:effectLst/>
              <a:latin typeface="Arial" pitchFamily="34" charset="0"/>
              <a:cs typeface="Arial" pitchFamily="34" charset="0"/>
            </a:endParaRPr>
          </a:p>
          <a:p>
            <a:pPr eaLnBrk="1" hangingPunct="1">
              <a:lnSpc>
                <a:spcPct val="90000"/>
              </a:lnSpc>
              <a:buClr>
                <a:schemeClr val="bg1"/>
              </a:buClr>
            </a:pPr>
            <a:r>
              <a:rPr lang="en-US" sz="4500" dirty="0">
                <a:effectLst/>
                <a:latin typeface="Arial" pitchFamily="34" charset="0"/>
                <a:cs typeface="Arial" pitchFamily="34" charset="0"/>
              </a:rPr>
              <a:t>We should see performance levels differ by service level.</a:t>
            </a:r>
            <a:br>
              <a:rPr lang="en-US" sz="4500" dirty="0">
                <a:effectLst/>
                <a:latin typeface="Arial" pitchFamily="34" charset="0"/>
                <a:cs typeface="Arial" pitchFamily="34" charset="0"/>
              </a:rPr>
            </a:br>
            <a:endParaRPr lang="en-US" sz="4500" dirty="0">
              <a:effectLst/>
              <a:latin typeface="Arial" pitchFamily="34" charset="0"/>
              <a:cs typeface="Arial" pitchFamily="34" charset="0"/>
            </a:endParaRPr>
          </a:p>
          <a:p>
            <a:pPr eaLnBrk="1" hangingPunct="1">
              <a:lnSpc>
                <a:spcPct val="90000"/>
              </a:lnSpc>
              <a:buClr>
                <a:schemeClr val="bg1"/>
              </a:buClr>
            </a:pPr>
            <a:r>
              <a:rPr lang="en-US" sz="4500" dirty="0">
                <a:effectLst/>
                <a:latin typeface="Arial" pitchFamily="34" charset="0"/>
                <a:cs typeface="Arial" pitchFamily="34" charset="0"/>
              </a:rPr>
              <a:t>LOS should allow for continuity of travel. </a:t>
            </a:r>
            <a:br>
              <a:rPr lang="en-US" sz="4500" dirty="0">
                <a:effectLst/>
                <a:latin typeface="Arial" pitchFamily="34" charset="0"/>
                <a:cs typeface="Arial" pitchFamily="34" charset="0"/>
              </a:rPr>
            </a:br>
            <a:endParaRPr lang="en-US" sz="4500" dirty="0">
              <a:effectLst/>
              <a:latin typeface="Arial" pitchFamily="34" charset="0"/>
              <a:cs typeface="Arial" pitchFamily="34" charset="0"/>
            </a:endParaRPr>
          </a:p>
          <a:p>
            <a:pPr eaLnBrk="1" hangingPunct="1">
              <a:lnSpc>
                <a:spcPct val="90000"/>
              </a:lnSpc>
              <a:buClr>
                <a:schemeClr val="bg1"/>
              </a:buClr>
            </a:pPr>
            <a:r>
              <a:rPr lang="en-US" sz="4500" dirty="0">
                <a:effectLst/>
                <a:latin typeface="Arial" pitchFamily="34" charset="0"/>
                <a:cs typeface="Arial" pitchFamily="34" charset="0"/>
              </a:rPr>
              <a:t>LOS should be reviewed and adjusted annually.</a:t>
            </a:r>
          </a:p>
          <a:p>
            <a:pPr eaLnBrk="1" hangingPunct="1">
              <a:lnSpc>
                <a:spcPct val="90000"/>
              </a:lnSpc>
              <a:buClr>
                <a:schemeClr val="bg1"/>
              </a:buClr>
            </a:pPr>
            <a:endParaRPr lang="en-US" sz="4500" dirty="0">
              <a:effectLst/>
              <a:latin typeface="Arial" pitchFamily="34" charset="0"/>
              <a:cs typeface="Arial" pitchFamily="34" charset="0"/>
            </a:endParaRPr>
          </a:p>
          <a:p>
            <a:pPr eaLnBrk="1" hangingPunct="1">
              <a:lnSpc>
                <a:spcPct val="90000"/>
              </a:lnSpc>
              <a:buClr>
                <a:schemeClr val="bg1"/>
              </a:buClr>
            </a:pPr>
            <a:r>
              <a:rPr lang="en-US" sz="4500" dirty="0">
                <a:effectLst/>
                <a:latin typeface="Arial" pitchFamily="34" charset="0"/>
                <a:cs typeface="Arial" pitchFamily="34" charset="0"/>
              </a:rPr>
              <a:t>Review LOS with all operators so they understand their target.</a:t>
            </a:r>
            <a:br>
              <a:rPr lang="en-US" sz="2800" dirty="0"/>
            </a:br>
            <a:endParaRPr lang="en-US" sz="2800" dirty="0"/>
          </a:p>
          <a:p>
            <a:pPr eaLnBrk="1" hangingPunct="1">
              <a:lnSpc>
                <a:spcPct val="90000"/>
              </a:lnSpc>
              <a:buFontTx/>
              <a:buNone/>
            </a:pPr>
            <a:endParaRPr lang="en-US" sz="2800" dirty="0"/>
          </a:p>
        </p:txBody>
      </p:sp>
      <p:pic>
        <p:nvPicPr>
          <p:cNvPr id="7" name="Picture 6"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8" name="Oval 7"/>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9" name="Isosceles Triangle 8"/>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938749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fontAlgn="base">
              <a:buNone/>
            </a:pPr>
            <a:r>
              <a:rPr lang="en-US" sz="3600" dirty="0">
                <a:effectLst/>
              </a:rPr>
              <a:t>Should all roads be assigned the same level of service?</a:t>
            </a:r>
          </a:p>
          <a:p>
            <a:pPr marL="228600" indent="-228600" fontAlgn="base">
              <a:buAutoNum type="arabicPeriod"/>
            </a:pPr>
            <a:endParaRPr lang="en-US" sz="3600" dirty="0">
              <a:effectLst/>
            </a:endParaRPr>
          </a:p>
          <a:p>
            <a:pPr marL="457200" indent="-457200" fontAlgn="base">
              <a:buAutoNum type="arabicPeriod"/>
            </a:pPr>
            <a:r>
              <a:rPr lang="en-US" sz="3600" dirty="0">
                <a:effectLst/>
              </a:rPr>
              <a:t>Yes </a:t>
            </a:r>
          </a:p>
          <a:p>
            <a:pPr marL="457200" indent="-457200" fontAlgn="base">
              <a:buAutoNum type="arabicPeriod"/>
            </a:pPr>
            <a:r>
              <a:rPr lang="en-US" sz="3600" dirty="0">
                <a:effectLst/>
              </a:rPr>
              <a:t>No</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fontAlgn="base">
              <a:buNone/>
            </a:pPr>
            <a:r>
              <a:rPr lang="en-US" sz="3600" dirty="0">
                <a:effectLst/>
              </a:rPr>
              <a:t>Should all roads be assigned the same level of service?</a:t>
            </a:r>
          </a:p>
          <a:p>
            <a:pPr marL="228600" indent="-228600" fontAlgn="base">
              <a:buAutoNum type="arabicPeriod"/>
            </a:pPr>
            <a:endParaRPr lang="en-US" sz="3600" dirty="0">
              <a:solidFill>
                <a:schemeClr val="accent1">
                  <a:lumMod val="75000"/>
                </a:schemeClr>
              </a:solidFill>
              <a:effectLst/>
            </a:endParaRPr>
          </a:p>
          <a:p>
            <a:pPr marL="457200" indent="-457200" fontAlgn="base">
              <a:buAutoNum type="arabicPeriod"/>
            </a:pPr>
            <a:r>
              <a:rPr lang="en-US" sz="3600" dirty="0">
                <a:solidFill>
                  <a:schemeClr val="accent1">
                    <a:lumMod val="75000"/>
                  </a:schemeClr>
                </a:solidFill>
                <a:effectLst/>
              </a:rPr>
              <a:t>Yes </a:t>
            </a:r>
            <a:endParaRPr lang="en-US" sz="3600" dirty="0">
              <a:solidFill>
                <a:srgbClr val="FFFF00"/>
              </a:solidFill>
              <a:effectLst/>
            </a:endParaRPr>
          </a:p>
          <a:p>
            <a:pPr marL="457200" indent="-457200" fontAlgn="base">
              <a:buAutoNum type="arabicPeriod"/>
            </a:pPr>
            <a:r>
              <a:rPr lang="en-US" sz="3600" dirty="0">
                <a:solidFill>
                  <a:srgbClr val="FFFF00"/>
                </a:solidFill>
                <a:effectLst/>
              </a:rPr>
              <a:t>No</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533400" y="76200"/>
            <a:ext cx="9144000" cy="1143000"/>
          </a:xfrm>
          <a:noFill/>
        </p:spPr>
        <p:txBody>
          <a:bodyPr>
            <a:normAutofit/>
          </a:bodyPr>
          <a:lstStyle/>
          <a:p>
            <a:pPr eaLnBrk="1" hangingPunct="1"/>
            <a:r>
              <a:rPr lang="en-US" sz="4000" dirty="0">
                <a:cs typeface="Arial" pitchFamily="34" charset="0"/>
              </a:rPr>
              <a:t>Who establishes </a:t>
            </a:r>
            <a:r>
              <a:rPr lang="en-US" dirty="0">
                <a:cs typeface="Arial" pitchFamily="34" charset="0"/>
              </a:rPr>
              <a:t>y</a:t>
            </a:r>
            <a:r>
              <a:rPr lang="en-US" sz="4000" dirty="0">
                <a:cs typeface="Arial" pitchFamily="34" charset="0"/>
              </a:rPr>
              <a:t>our LOS?</a:t>
            </a:r>
            <a:endParaRPr lang="en-US" dirty="0">
              <a:cs typeface="Arial" pitchFamily="34" charset="0"/>
            </a:endParaRPr>
          </a:p>
        </p:txBody>
      </p:sp>
      <p:sp>
        <p:nvSpPr>
          <p:cNvPr id="55299" name="Rectangle 3"/>
          <p:cNvSpPr>
            <a:spLocks noGrp="1" noChangeArrowheads="1"/>
          </p:cNvSpPr>
          <p:nvPr>
            <p:ph type="body" idx="1"/>
          </p:nvPr>
        </p:nvSpPr>
        <p:spPr>
          <a:xfrm>
            <a:off x="457200" y="1066800"/>
            <a:ext cx="7848600" cy="4572000"/>
          </a:xfrm>
        </p:spPr>
        <p:txBody>
          <a:bodyPr>
            <a:normAutofit lnSpcReduction="10000"/>
          </a:bodyPr>
          <a:lstStyle/>
          <a:p>
            <a:pPr marL="0" indent="0" eaLnBrk="1" hangingPunct="1">
              <a:lnSpc>
                <a:spcPct val="90000"/>
              </a:lnSpc>
              <a:spcBef>
                <a:spcPts val="0"/>
              </a:spcBef>
              <a:buClr>
                <a:schemeClr val="bg1"/>
              </a:buClr>
              <a:buNone/>
            </a:pPr>
            <a:r>
              <a:rPr lang="en-US" sz="2800" dirty="0"/>
              <a:t>Likely the state, county or city engineer by:</a:t>
            </a:r>
          </a:p>
          <a:p>
            <a:pPr eaLnBrk="1" hangingPunct="1">
              <a:lnSpc>
                <a:spcPct val="90000"/>
              </a:lnSpc>
              <a:spcBef>
                <a:spcPts val="0"/>
              </a:spcBef>
              <a:buClr>
                <a:schemeClr val="bg1"/>
              </a:buClr>
              <a:buFontTx/>
              <a:buChar char="-"/>
            </a:pPr>
            <a:r>
              <a:rPr lang="en-US" sz="2800" dirty="0"/>
              <a:t>Gathering input from operations.</a:t>
            </a:r>
          </a:p>
          <a:p>
            <a:pPr eaLnBrk="1" hangingPunct="1">
              <a:lnSpc>
                <a:spcPct val="90000"/>
              </a:lnSpc>
              <a:spcBef>
                <a:spcPts val="0"/>
              </a:spcBef>
              <a:buClr>
                <a:schemeClr val="bg1"/>
              </a:buClr>
              <a:buFontTx/>
              <a:buChar char="-"/>
            </a:pPr>
            <a:r>
              <a:rPr lang="en-US" sz="2800" dirty="0"/>
              <a:t>Verifying that the LOS calculations are workable for the plow routes.</a:t>
            </a:r>
          </a:p>
          <a:p>
            <a:pPr eaLnBrk="1" hangingPunct="1">
              <a:lnSpc>
                <a:spcPct val="90000"/>
              </a:lnSpc>
              <a:spcBef>
                <a:spcPts val="0"/>
              </a:spcBef>
              <a:buClr>
                <a:schemeClr val="bg1"/>
              </a:buClr>
              <a:buFontTx/>
              <a:buChar char="-"/>
            </a:pPr>
            <a:r>
              <a:rPr lang="en-US" sz="2800" dirty="0"/>
              <a:t>Listening to public expectations.</a:t>
            </a:r>
          </a:p>
          <a:p>
            <a:pPr eaLnBrk="1" hangingPunct="1">
              <a:lnSpc>
                <a:spcPct val="90000"/>
              </a:lnSpc>
              <a:spcBef>
                <a:spcPts val="0"/>
              </a:spcBef>
              <a:buClr>
                <a:schemeClr val="bg1"/>
              </a:buClr>
              <a:buFontTx/>
              <a:buChar char="-"/>
            </a:pPr>
            <a:r>
              <a:rPr lang="en-US" sz="2800" dirty="0"/>
              <a:t>Considering success and failures of the previous year.</a:t>
            </a:r>
          </a:p>
          <a:p>
            <a:pPr marL="0" indent="0" eaLnBrk="1" hangingPunct="1">
              <a:lnSpc>
                <a:spcPct val="90000"/>
              </a:lnSpc>
              <a:spcBef>
                <a:spcPts val="0"/>
              </a:spcBef>
              <a:buClr>
                <a:schemeClr val="accent2"/>
              </a:buClr>
              <a:buNone/>
            </a:pPr>
            <a:endParaRPr lang="en-US" sz="2800" dirty="0"/>
          </a:p>
          <a:p>
            <a:pPr marL="0" indent="0" eaLnBrk="1" hangingPunct="1">
              <a:lnSpc>
                <a:spcPct val="90000"/>
              </a:lnSpc>
              <a:spcBef>
                <a:spcPts val="0"/>
              </a:spcBef>
              <a:buClr>
                <a:schemeClr val="accent2"/>
              </a:buClr>
              <a:buNone/>
            </a:pPr>
            <a:br>
              <a:rPr lang="en-US" sz="2800" dirty="0"/>
            </a:br>
            <a:endParaRPr lang="en-US" sz="2800" dirty="0"/>
          </a:p>
          <a:p>
            <a:pPr marL="0" indent="0" eaLnBrk="1" hangingPunct="1">
              <a:lnSpc>
                <a:spcPct val="90000"/>
              </a:lnSpc>
              <a:spcBef>
                <a:spcPts val="0"/>
              </a:spcBef>
              <a:buClr>
                <a:schemeClr val="accent2"/>
              </a:buClr>
              <a:buNone/>
            </a:pPr>
            <a:br>
              <a:rPr lang="en-US" sz="2800" dirty="0"/>
            </a:br>
            <a:endParaRPr lang="en-US" sz="2800" dirty="0"/>
          </a:p>
          <a:p>
            <a:pPr eaLnBrk="1" hangingPunct="1">
              <a:lnSpc>
                <a:spcPct val="90000"/>
              </a:lnSpc>
              <a:buFontTx/>
              <a:buNone/>
            </a:pPr>
            <a:endParaRPr lang="en-US" sz="2800" dirty="0"/>
          </a:p>
        </p:txBody>
      </p:sp>
      <p:pic>
        <p:nvPicPr>
          <p:cNvPr id="1027" name="Picture 3" descr="C:\pictures\Pictures\salt\people\grand rapids (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557" r="23245" b="22632"/>
          <a:stretch/>
        </p:blipFill>
        <p:spPr bwMode="auto">
          <a:xfrm rot="5400000">
            <a:off x="3044867" y="3947312"/>
            <a:ext cx="2453905" cy="17169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7" name="Picture 13" descr="C:\Users\Roman\AppData\Local\Microsoft\Windows\Temporary Internet Files\Content.IE5\D25B2QYV\Michel_Vaillan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977" y="3666565"/>
            <a:ext cx="145924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43" name="Picture 19" descr="C:\Users\Roman\AppData\Local\Microsoft\Windows\Temporary Internet Files\Content.IE5\28Q7U0BP\Road_Runner_cartoon[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6014" y="3859306"/>
            <a:ext cx="1933720" cy="18930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Oval 12"/>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4" name="Isosceles Triangle 1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5-Point Star 1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36" name="Picture 12" descr="C:\Users\Roman\AppData\Local\Microsoft\Windows\Temporary Internet Files\Content.IE5\D25B2QYV\Superman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74258" y="3728853"/>
            <a:ext cx="1600200" cy="21069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42" name="Picture 18" descr="C:\Users\Roman\AppData\Local\Microsoft\Windows\Temporary Internet Files\Content.IE5\D25B2QYV\Uncle_Sam_(pointing_finger)[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69122" y="3493690"/>
            <a:ext cx="1752600" cy="23551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11" descr="Clear Roads Logo use.jpg"/>
          <p:cNvPicPr>
            <a:picLocks noChangeAspect="1"/>
          </p:cNvPicPr>
          <p:nvPr/>
        </p:nvPicPr>
        <p:blipFill>
          <a:blip r:embed="rId8"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388943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762000" y="152400"/>
            <a:ext cx="9144000" cy="838200"/>
          </a:xfrm>
          <a:noFill/>
        </p:spPr>
        <p:txBody>
          <a:bodyPr>
            <a:noAutofit/>
          </a:bodyPr>
          <a:lstStyle/>
          <a:p>
            <a:pPr eaLnBrk="1" hangingPunct="1">
              <a:lnSpc>
                <a:spcPts val="3300"/>
              </a:lnSpc>
            </a:pPr>
            <a:r>
              <a:rPr lang="en-US" dirty="0">
                <a:cs typeface="Arial" pitchFamily="34" charset="0"/>
              </a:rPr>
              <a:t>What could be considered </a:t>
            </a:r>
            <a:br>
              <a:rPr lang="en-US" dirty="0">
                <a:cs typeface="Arial" pitchFamily="34" charset="0"/>
              </a:rPr>
            </a:br>
            <a:r>
              <a:rPr lang="en-US" dirty="0">
                <a:cs typeface="Arial" pitchFamily="34" charset="0"/>
              </a:rPr>
              <a:t>in establishing LOS?</a:t>
            </a:r>
          </a:p>
        </p:txBody>
      </p:sp>
      <p:sp>
        <p:nvSpPr>
          <p:cNvPr id="55299" name="Rectangle 3"/>
          <p:cNvSpPr>
            <a:spLocks noGrp="1" noChangeArrowheads="1"/>
          </p:cNvSpPr>
          <p:nvPr>
            <p:ph type="body" idx="1"/>
          </p:nvPr>
        </p:nvSpPr>
        <p:spPr>
          <a:xfrm>
            <a:off x="5181600" y="1066800"/>
            <a:ext cx="3733800" cy="5486400"/>
          </a:xfrm>
        </p:spPr>
        <p:txBody>
          <a:bodyPr>
            <a:normAutofit fontScale="47500" lnSpcReduction="20000"/>
          </a:bodyPr>
          <a:lstStyle/>
          <a:p>
            <a:pPr eaLnBrk="1" hangingPunct="1">
              <a:lnSpc>
                <a:spcPct val="120000"/>
              </a:lnSpc>
              <a:spcBef>
                <a:spcPts val="0"/>
              </a:spcBef>
              <a:buClr>
                <a:schemeClr val="bg1"/>
              </a:buClr>
              <a:buFontTx/>
              <a:buChar char="-"/>
            </a:pPr>
            <a:r>
              <a:rPr lang="en-US" sz="4400" dirty="0">
                <a:latin typeface="Arial" pitchFamily="34" charset="0"/>
                <a:cs typeface="Arial" pitchFamily="34" charset="0"/>
              </a:rPr>
              <a:t>AADT</a:t>
            </a:r>
          </a:p>
          <a:p>
            <a:pPr eaLnBrk="1" hangingPunct="1">
              <a:lnSpc>
                <a:spcPct val="120000"/>
              </a:lnSpc>
              <a:spcBef>
                <a:spcPts val="0"/>
              </a:spcBef>
              <a:buClr>
                <a:schemeClr val="bg1"/>
              </a:buClr>
              <a:buFontTx/>
              <a:buChar char="-"/>
            </a:pPr>
            <a:r>
              <a:rPr lang="en-US" sz="4400" dirty="0">
                <a:latin typeface="Arial" pitchFamily="34" charset="0"/>
                <a:cs typeface="Arial" pitchFamily="34" charset="0"/>
              </a:rPr>
              <a:t>Speed limit</a:t>
            </a:r>
          </a:p>
          <a:p>
            <a:pPr eaLnBrk="1" hangingPunct="1">
              <a:lnSpc>
                <a:spcPct val="120000"/>
              </a:lnSpc>
              <a:spcBef>
                <a:spcPts val="0"/>
              </a:spcBef>
              <a:buClr>
                <a:schemeClr val="bg1"/>
              </a:buClr>
              <a:buFontTx/>
              <a:buChar char="-"/>
            </a:pPr>
            <a:r>
              <a:rPr lang="en-US" sz="4400" dirty="0">
                <a:latin typeface="Arial" pitchFamily="34" charset="0"/>
                <a:cs typeface="Arial" pitchFamily="34" charset="0"/>
              </a:rPr>
              <a:t>Road material</a:t>
            </a:r>
          </a:p>
          <a:p>
            <a:pPr eaLnBrk="1" hangingPunct="1">
              <a:lnSpc>
                <a:spcPct val="120000"/>
              </a:lnSpc>
              <a:spcBef>
                <a:spcPts val="0"/>
              </a:spcBef>
              <a:buClr>
                <a:schemeClr val="bg1"/>
              </a:buClr>
              <a:buFontTx/>
              <a:buChar char="-"/>
            </a:pPr>
            <a:r>
              <a:rPr lang="en-US" sz="4400" dirty="0">
                <a:latin typeface="Arial" pitchFamily="34" charset="0"/>
                <a:cs typeface="Arial" pitchFamily="34" charset="0"/>
              </a:rPr>
              <a:t>Shoulder material</a:t>
            </a:r>
          </a:p>
          <a:p>
            <a:pPr eaLnBrk="1" hangingPunct="1">
              <a:lnSpc>
                <a:spcPct val="120000"/>
              </a:lnSpc>
              <a:spcBef>
                <a:spcPts val="0"/>
              </a:spcBef>
              <a:buClr>
                <a:schemeClr val="bg1"/>
              </a:buClr>
              <a:buFontTx/>
              <a:buChar char="-"/>
            </a:pPr>
            <a:r>
              <a:rPr lang="en-US" sz="4400" dirty="0">
                <a:latin typeface="Arial" pitchFamily="34" charset="0"/>
                <a:cs typeface="Arial" pitchFamily="34" charset="0"/>
              </a:rPr>
              <a:t>Budget</a:t>
            </a:r>
          </a:p>
          <a:p>
            <a:pPr eaLnBrk="1" hangingPunct="1">
              <a:lnSpc>
                <a:spcPct val="120000"/>
              </a:lnSpc>
              <a:spcBef>
                <a:spcPts val="0"/>
              </a:spcBef>
              <a:buClr>
                <a:schemeClr val="bg1"/>
              </a:buClr>
              <a:buFontTx/>
              <a:buChar char="-"/>
            </a:pPr>
            <a:r>
              <a:rPr lang="en-US" sz="4400" dirty="0">
                <a:latin typeface="Arial" pitchFamily="34" charset="0"/>
                <a:cs typeface="Arial" pitchFamily="34" charset="0"/>
              </a:rPr>
              <a:t>Safety</a:t>
            </a:r>
          </a:p>
          <a:p>
            <a:pPr eaLnBrk="1" hangingPunct="1">
              <a:lnSpc>
                <a:spcPct val="120000"/>
              </a:lnSpc>
              <a:spcBef>
                <a:spcPts val="0"/>
              </a:spcBef>
              <a:buClr>
                <a:schemeClr val="bg1"/>
              </a:buClr>
              <a:buFontTx/>
              <a:buChar char="-"/>
            </a:pPr>
            <a:r>
              <a:rPr lang="en-US" sz="4400" dirty="0">
                <a:latin typeface="Arial" pitchFamily="34" charset="0"/>
                <a:cs typeface="Arial" pitchFamily="34" charset="0"/>
              </a:rPr>
              <a:t>Alternate routes</a:t>
            </a:r>
          </a:p>
          <a:p>
            <a:pPr eaLnBrk="1" hangingPunct="1">
              <a:lnSpc>
                <a:spcPct val="120000"/>
              </a:lnSpc>
              <a:spcBef>
                <a:spcPts val="0"/>
              </a:spcBef>
              <a:buClr>
                <a:schemeClr val="bg1"/>
              </a:buClr>
              <a:buFontTx/>
              <a:buChar char="-"/>
            </a:pPr>
            <a:r>
              <a:rPr lang="en-US" sz="4400" dirty="0">
                <a:latin typeface="Arial" pitchFamily="34" charset="0"/>
                <a:cs typeface="Arial" pitchFamily="34" charset="0"/>
              </a:rPr>
              <a:t>Economic impact</a:t>
            </a:r>
          </a:p>
          <a:p>
            <a:pPr eaLnBrk="1" hangingPunct="1">
              <a:lnSpc>
                <a:spcPct val="120000"/>
              </a:lnSpc>
              <a:spcBef>
                <a:spcPts val="0"/>
              </a:spcBef>
              <a:buClr>
                <a:schemeClr val="bg1"/>
              </a:buClr>
              <a:buFontTx/>
              <a:buChar char="-"/>
            </a:pPr>
            <a:r>
              <a:rPr lang="en-US" sz="4400" dirty="0">
                <a:latin typeface="Arial" pitchFamily="34" charset="0"/>
                <a:cs typeface="Arial" pitchFamily="34" charset="0"/>
              </a:rPr>
              <a:t>Available resources</a:t>
            </a:r>
          </a:p>
          <a:p>
            <a:pPr eaLnBrk="1" hangingPunct="1">
              <a:lnSpc>
                <a:spcPct val="120000"/>
              </a:lnSpc>
              <a:spcBef>
                <a:spcPts val="0"/>
              </a:spcBef>
              <a:buClr>
                <a:schemeClr val="bg1"/>
              </a:buClr>
              <a:buFontTx/>
              <a:buChar char="-"/>
            </a:pPr>
            <a:r>
              <a:rPr lang="en-US" sz="4400" dirty="0">
                <a:latin typeface="Arial" pitchFamily="34" charset="0"/>
                <a:cs typeface="Arial" pitchFamily="34" charset="0"/>
              </a:rPr>
              <a:t>School bus routes</a:t>
            </a:r>
          </a:p>
          <a:p>
            <a:pPr>
              <a:lnSpc>
                <a:spcPct val="120000"/>
              </a:lnSpc>
              <a:spcBef>
                <a:spcPts val="0"/>
              </a:spcBef>
              <a:buClr>
                <a:schemeClr val="bg1"/>
              </a:buClr>
              <a:buFontTx/>
              <a:buChar char="-"/>
            </a:pPr>
            <a:r>
              <a:rPr lang="en-US" sz="4400" dirty="0">
                <a:latin typeface="Arial" pitchFamily="34" charset="0"/>
                <a:cs typeface="Arial" pitchFamily="34" charset="0"/>
              </a:rPr>
              <a:t>Environmental cost</a:t>
            </a:r>
          </a:p>
          <a:p>
            <a:pPr>
              <a:lnSpc>
                <a:spcPct val="120000"/>
              </a:lnSpc>
              <a:spcBef>
                <a:spcPts val="0"/>
              </a:spcBef>
              <a:buClr>
                <a:schemeClr val="bg1"/>
              </a:buClr>
              <a:buFontTx/>
              <a:buChar char="-"/>
            </a:pPr>
            <a:r>
              <a:rPr lang="en-US" sz="4400" dirty="0">
                <a:latin typeface="Arial" pitchFamily="34" charset="0"/>
                <a:cs typeface="Arial" pitchFamily="34" charset="0"/>
              </a:rPr>
              <a:t>Driver expectations</a:t>
            </a:r>
          </a:p>
          <a:p>
            <a:pPr>
              <a:lnSpc>
                <a:spcPct val="120000"/>
              </a:lnSpc>
              <a:spcBef>
                <a:spcPts val="0"/>
              </a:spcBef>
              <a:buClr>
                <a:schemeClr val="bg1"/>
              </a:buClr>
              <a:buFontTx/>
              <a:buChar char="-"/>
            </a:pPr>
            <a:r>
              <a:rPr lang="en-US" sz="4400" dirty="0">
                <a:latin typeface="Arial" pitchFamily="34" charset="0"/>
                <a:cs typeface="Arial" pitchFamily="34" charset="0"/>
              </a:rPr>
              <a:t>Cycle time</a:t>
            </a:r>
          </a:p>
          <a:p>
            <a:pPr>
              <a:lnSpc>
                <a:spcPct val="120000"/>
              </a:lnSpc>
              <a:spcBef>
                <a:spcPts val="0"/>
              </a:spcBef>
              <a:buClr>
                <a:schemeClr val="bg1"/>
              </a:buClr>
              <a:buFontTx/>
              <a:buChar char="-"/>
            </a:pPr>
            <a:r>
              <a:rPr lang="en-US" sz="4400" dirty="0">
                <a:latin typeface="Arial" pitchFamily="34" charset="0"/>
                <a:cs typeface="Arial" pitchFamily="34" charset="0"/>
              </a:rPr>
              <a:t>Sporting events</a:t>
            </a:r>
          </a:p>
          <a:p>
            <a:pPr>
              <a:lnSpc>
                <a:spcPct val="120000"/>
              </a:lnSpc>
              <a:spcBef>
                <a:spcPts val="0"/>
              </a:spcBef>
              <a:buClr>
                <a:schemeClr val="bg1"/>
              </a:buClr>
              <a:buFontTx/>
              <a:buChar char="-"/>
            </a:pPr>
            <a:r>
              <a:rPr lang="en-US" sz="4400" dirty="0">
                <a:latin typeface="Arial" pitchFamily="34" charset="0"/>
                <a:cs typeface="Arial" pitchFamily="34" charset="0"/>
              </a:rPr>
              <a:t>Major concerts</a:t>
            </a:r>
          </a:p>
          <a:p>
            <a:pPr marL="0" indent="0" eaLnBrk="1" hangingPunct="1">
              <a:lnSpc>
                <a:spcPct val="90000"/>
              </a:lnSpc>
              <a:spcBef>
                <a:spcPts val="0"/>
              </a:spcBef>
              <a:buClr>
                <a:schemeClr val="accent2"/>
              </a:buClr>
              <a:buNone/>
            </a:pPr>
            <a:br>
              <a:rPr lang="en-US" sz="2800" dirty="0"/>
            </a:br>
            <a:endParaRPr lang="en-US" sz="2800" dirty="0"/>
          </a:p>
          <a:p>
            <a:pPr marL="0" indent="0" eaLnBrk="1" hangingPunct="1">
              <a:lnSpc>
                <a:spcPct val="90000"/>
              </a:lnSpc>
              <a:spcBef>
                <a:spcPts val="0"/>
              </a:spcBef>
              <a:buClr>
                <a:schemeClr val="accent2"/>
              </a:buClr>
              <a:buNone/>
            </a:pPr>
            <a:br>
              <a:rPr lang="en-US" sz="2800" dirty="0"/>
            </a:br>
            <a:endParaRPr lang="en-US" sz="2800" dirty="0"/>
          </a:p>
          <a:p>
            <a:pPr eaLnBrk="1" hangingPunct="1">
              <a:lnSpc>
                <a:spcPct val="90000"/>
              </a:lnSpc>
              <a:buFontTx/>
              <a:buNone/>
            </a:pPr>
            <a:endParaRPr lang="en-US" sz="2800" dirty="0"/>
          </a:p>
        </p:txBody>
      </p:sp>
      <p:sp>
        <p:nvSpPr>
          <p:cNvPr id="4" name="Rectangle 2"/>
          <p:cNvSpPr txBox="1">
            <a:spLocks noChangeArrowheads="1"/>
          </p:cNvSpPr>
          <p:nvPr/>
        </p:nvSpPr>
        <p:spPr>
          <a:xfrm>
            <a:off x="1371600" y="4495800"/>
            <a:ext cx="3200400" cy="685800"/>
          </a:xfrm>
          <a:prstGeom prst="rect">
            <a:avLst/>
          </a:prstGeom>
          <a:solidFill>
            <a:srgbClr val="1597B9"/>
          </a:solidFill>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solidFill>
                  <a:schemeClr val="bg1"/>
                </a:solidFill>
                <a:effectLst>
                  <a:outerShdw blurRad="38100" dist="38100" dir="2700000" algn="tl">
                    <a:srgbClr val="000000">
                      <a:alpha val="43137"/>
                    </a:srgbClr>
                  </a:outerShdw>
                </a:effectLst>
                <a:latin typeface="Arial" pitchFamily="34" charset="0"/>
                <a:cs typeface="Arial" pitchFamily="34" charset="0"/>
              </a:rPr>
              <a:t>Other factors?</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9800" y="1219200"/>
            <a:ext cx="4165600" cy="3124200"/>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Isosceles Triangle 10"/>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5-Point Star 11"/>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661718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09600" y="228600"/>
            <a:ext cx="9144000" cy="838200"/>
          </a:xfrm>
          <a:noFill/>
        </p:spPr>
        <p:txBody>
          <a:bodyPr>
            <a:normAutofit/>
          </a:bodyPr>
          <a:lstStyle/>
          <a:p>
            <a:pPr eaLnBrk="1" hangingPunct="1"/>
            <a:r>
              <a:rPr lang="en-US" dirty="0">
                <a:cs typeface="Arial" pitchFamily="34" charset="0"/>
              </a:rPr>
              <a:t>Strive to meet LOS  </a:t>
            </a:r>
          </a:p>
        </p:txBody>
      </p:sp>
      <p:sp>
        <p:nvSpPr>
          <p:cNvPr id="55299" name="Rectangle 3"/>
          <p:cNvSpPr>
            <a:spLocks noGrp="1" noChangeArrowheads="1"/>
          </p:cNvSpPr>
          <p:nvPr>
            <p:ph type="body" idx="1"/>
          </p:nvPr>
        </p:nvSpPr>
        <p:spPr>
          <a:xfrm>
            <a:off x="457200" y="1447800"/>
            <a:ext cx="8229600" cy="4800600"/>
          </a:xfrm>
        </p:spPr>
        <p:txBody>
          <a:bodyPr>
            <a:normAutofit fontScale="92500" lnSpcReduction="20000"/>
          </a:bodyPr>
          <a:lstStyle/>
          <a:p>
            <a:pPr marL="0" indent="0" eaLnBrk="1" hangingPunct="1">
              <a:lnSpc>
                <a:spcPct val="90000"/>
              </a:lnSpc>
              <a:spcBef>
                <a:spcPts val="0"/>
              </a:spcBef>
              <a:buClr>
                <a:schemeClr val="accent2"/>
              </a:buClr>
              <a:buNone/>
            </a:pPr>
            <a:r>
              <a:rPr lang="en-US" sz="2800" dirty="0">
                <a:latin typeface="Arial" pitchFamily="34" charset="0"/>
                <a:cs typeface="Arial" pitchFamily="34" charset="0"/>
              </a:rPr>
              <a:t>Try not to exceed </a:t>
            </a:r>
          </a:p>
          <a:p>
            <a:pPr marL="0" indent="0" eaLnBrk="1" hangingPunct="1">
              <a:lnSpc>
                <a:spcPct val="90000"/>
              </a:lnSpc>
              <a:spcBef>
                <a:spcPts val="0"/>
              </a:spcBef>
              <a:buClr>
                <a:schemeClr val="accent2"/>
              </a:buClr>
              <a:buNone/>
            </a:pPr>
            <a:r>
              <a:rPr lang="en-US" sz="2800" dirty="0">
                <a:latin typeface="Arial" pitchFamily="34" charset="0"/>
                <a:cs typeface="Arial" pitchFamily="34" charset="0"/>
              </a:rPr>
              <a:t> </a:t>
            </a:r>
          </a:p>
          <a:p>
            <a:pPr marL="0" indent="0" eaLnBrk="1" hangingPunct="1">
              <a:lnSpc>
                <a:spcPct val="90000"/>
              </a:lnSpc>
              <a:spcBef>
                <a:spcPts val="0"/>
              </a:spcBef>
              <a:buClr>
                <a:schemeClr val="accent2"/>
              </a:buClr>
              <a:buNone/>
            </a:pPr>
            <a:r>
              <a:rPr lang="en-US" sz="2800" dirty="0">
                <a:latin typeface="Arial" pitchFamily="34" charset="0"/>
                <a:cs typeface="Arial" pitchFamily="34" charset="0"/>
              </a:rPr>
              <a:t>		</a:t>
            </a:r>
            <a:r>
              <a:rPr lang="en-US" sz="2800" b="1" dirty="0">
                <a:latin typeface="Arial" pitchFamily="34" charset="0"/>
                <a:cs typeface="Arial" pitchFamily="34" charset="0"/>
              </a:rPr>
              <a:t>Aim for the target!</a:t>
            </a:r>
          </a:p>
          <a:p>
            <a:pPr eaLnBrk="1" hangingPunct="1">
              <a:lnSpc>
                <a:spcPct val="90000"/>
              </a:lnSpc>
              <a:spcBef>
                <a:spcPts val="0"/>
              </a:spcBef>
              <a:buClr>
                <a:schemeClr val="accent2"/>
              </a:buClr>
              <a:buFontTx/>
              <a:buChar char="-"/>
            </a:pPr>
            <a:endParaRPr lang="en-US" sz="2800" dirty="0">
              <a:latin typeface="Arial" pitchFamily="34" charset="0"/>
              <a:cs typeface="Arial" pitchFamily="34" charset="0"/>
            </a:endParaRPr>
          </a:p>
          <a:p>
            <a:pPr marL="0" indent="0" eaLnBrk="1" hangingPunct="1">
              <a:lnSpc>
                <a:spcPct val="90000"/>
              </a:lnSpc>
              <a:spcBef>
                <a:spcPts val="0"/>
              </a:spcBef>
              <a:buClr>
                <a:schemeClr val="accent2"/>
              </a:buClr>
              <a:buNone/>
            </a:pPr>
            <a:r>
              <a:rPr lang="en-US" sz="2800" dirty="0">
                <a:latin typeface="Arial" pitchFamily="34" charset="0"/>
                <a:cs typeface="Arial" pitchFamily="34" charset="0"/>
              </a:rPr>
              <a:t>Try not to fall short</a:t>
            </a:r>
          </a:p>
          <a:p>
            <a:pPr marL="0" indent="0" eaLnBrk="1" hangingPunct="1">
              <a:lnSpc>
                <a:spcPct val="90000"/>
              </a:lnSpc>
              <a:spcBef>
                <a:spcPts val="0"/>
              </a:spcBef>
              <a:buClr>
                <a:schemeClr val="accent2"/>
              </a:buClr>
              <a:buNone/>
            </a:pPr>
            <a:endParaRPr lang="en-US" sz="2800" dirty="0">
              <a:latin typeface="Arial" pitchFamily="34" charset="0"/>
              <a:cs typeface="Arial" pitchFamily="34" charset="0"/>
            </a:endParaRPr>
          </a:p>
          <a:p>
            <a:pPr marL="0" indent="0" eaLnBrk="1" hangingPunct="1">
              <a:lnSpc>
                <a:spcPct val="90000"/>
              </a:lnSpc>
              <a:spcBef>
                <a:spcPts val="0"/>
              </a:spcBef>
              <a:buClr>
                <a:schemeClr val="accent2"/>
              </a:buClr>
              <a:buNone/>
            </a:pPr>
            <a:endParaRPr lang="en-US" sz="2800" dirty="0">
              <a:latin typeface="Arial" pitchFamily="34" charset="0"/>
              <a:cs typeface="Arial" pitchFamily="34" charset="0"/>
            </a:endParaRPr>
          </a:p>
          <a:p>
            <a:pPr marL="0" indent="0" eaLnBrk="1" hangingPunct="1">
              <a:lnSpc>
                <a:spcPct val="90000"/>
              </a:lnSpc>
              <a:spcBef>
                <a:spcPts val="0"/>
              </a:spcBef>
              <a:buClr>
                <a:schemeClr val="accent2"/>
              </a:buClr>
              <a:buNone/>
            </a:pPr>
            <a:endParaRPr lang="en-US" sz="2800" dirty="0">
              <a:latin typeface="Arial" pitchFamily="34" charset="0"/>
              <a:cs typeface="Arial" pitchFamily="34" charset="0"/>
            </a:endParaRPr>
          </a:p>
          <a:p>
            <a:pPr marL="0" indent="0" eaLnBrk="1" hangingPunct="1">
              <a:lnSpc>
                <a:spcPct val="90000"/>
              </a:lnSpc>
              <a:spcBef>
                <a:spcPts val="0"/>
              </a:spcBef>
              <a:buClr>
                <a:schemeClr val="accent2"/>
              </a:buClr>
              <a:buNone/>
            </a:pPr>
            <a:endParaRPr lang="en-US" sz="2800" dirty="0">
              <a:latin typeface="Arial" pitchFamily="34" charset="0"/>
              <a:cs typeface="Arial" pitchFamily="34" charset="0"/>
            </a:endParaRPr>
          </a:p>
          <a:p>
            <a:pPr marL="0" indent="0" eaLnBrk="1" hangingPunct="1">
              <a:lnSpc>
                <a:spcPct val="90000"/>
              </a:lnSpc>
              <a:spcBef>
                <a:spcPts val="0"/>
              </a:spcBef>
              <a:buClr>
                <a:schemeClr val="accent2"/>
              </a:buClr>
              <a:buNone/>
            </a:pPr>
            <a:endParaRPr lang="en-US" sz="2800" dirty="0">
              <a:latin typeface="Arial" pitchFamily="34" charset="0"/>
              <a:cs typeface="Arial" pitchFamily="34" charset="0"/>
            </a:endParaRPr>
          </a:p>
          <a:p>
            <a:pPr marL="0" indent="0" eaLnBrk="1" hangingPunct="1">
              <a:lnSpc>
                <a:spcPts val="2500"/>
              </a:lnSpc>
              <a:spcBef>
                <a:spcPts val="0"/>
              </a:spcBef>
              <a:buClr>
                <a:schemeClr val="accent2"/>
              </a:buClr>
              <a:buNone/>
            </a:pPr>
            <a:r>
              <a:rPr lang="en-US" sz="2800" dirty="0">
                <a:latin typeface="Arial" pitchFamily="34" charset="0"/>
                <a:cs typeface="Arial" pitchFamily="34" charset="0"/>
              </a:rPr>
              <a:t>LOS has been calculated to meet the needs of the traveling public, the needs of the agency, and the environment.</a:t>
            </a:r>
          </a:p>
          <a:p>
            <a:pPr marL="0" indent="0" eaLnBrk="1" hangingPunct="1">
              <a:lnSpc>
                <a:spcPts val="2500"/>
              </a:lnSpc>
              <a:spcBef>
                <a:spcPts val="0"/>
              </a:spcBef>
              <a:buClr>
                <a:schemeClr val="accent2"/>
              </a:buClr>
              <a:buNone/>
            </a:pPr>
            <a:endParaRPr lang="en-US" sz="2800" dirty="0">
              <a:latin typeface="Arial" pitchFamily="34" charset="0"/>
              <a:cs typeface="Arial" pitchFamily="34" charset="0"/>
            </a:endParaRPr>
          </a:p>
          <a:p>
            <a:pPr marL="0" indent="0" eaLnBrk="1" hangingPunct="1">
              <a:lnSpc>
                <a:spcPts val="2500"/>
              </a:lnSpc>
              <a:spcBef>
                <a:spcPts val="0"/>
              </a:spcBef>
              <a:buClr>
                <a:schemeClr val="accent2"/>
              </a:buClr>
              <a:buNone/>
            </a:pPr>
            <a:r>
              <a:rPr lang="en-US" sz="2800" dirty="0">
                <a:latin typeface="Arial" pitchFamily="34" charset="0"/>
                <a:cs typeface="Arial" pitchFamily="34" charset="0"/>
              </a:rPr>
              <a:t>Exceeding or falling short will cause more            stress on a resource than is needed.</a:t>
            </a:r>
          </a:p>
        </p:txBody>
      </p:sp>
      <p:pic>
        <p:nvPicPr>
          <p:cNvPr id="9219" name="Picture 3" descr="C:\Users\Roman\AppData\Local\Microsoft\Windows\Temporary Internet Files\Content.IE5\D25B2QYV\bullseye[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06680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11" name="Oval 10"/>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Isosceles Triangle 12"/>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5-Point Star 13"/>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 name="Picture 4" descr="C:\Users\Roman\AppData\Local\Microsoft\Windows\Temporary Internet Files\Content.IE5\X20Z386G\right-arrow[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472876">
            <a:off x="3279288" y="2799075"/>
            <a:ext cx="2196552" cy="8666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Roman\AppData\Local\Microsoft\Windows\Temporary Internet Files\Content.IE5\X20Z386G\right-arrow[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850855">
            <a:off x="3116114" y="985498"/>
            <a:ext cx="2162329" cy="866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115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fontAlgn="base">
              <a:buNone/>
            </a:pPr>
            <a:r>
              <a:rPr lang="en-US" sz="3600" dirty="0">
                <a:effectLst/>
              </a:rPr>
              <a:t>To maximize benefits for everyone (environment, public, your agency) how should you accomplish your LOS goals?</a:t>
            </a:r>
          </a:p>
          <a:p>
            <a:pPr fontAlgn="base">
              <a:buNone/>
            </a:pPr>
            <a:endParaRPr lang="en-US" sz="3600" dirty="0">
              <a:effectLst/>
            </a:endParaRPr>
          </a:p>
          <a:p>
            <a:pPr marL="525463" indent="-525463" fontAlgn="base">
              <a:buAutoNum type="arabicPeriod"/>
            </a:pPr>
            <a:r>
              <a:rPr lang="en-US" sz="3600" dirty="0">
                <a:effectLst/>
              </a:rPr>
              <a:t>Meet LOS goals slower than expected </a:t>
            </a:r>
          </a:p>
          <a:p>
            <a:pPr marL="525463" indent="-525463" fontAlgn="base">
              <a:buAutoNum type="arabicPeriod"/>
            </a:pPr>
            <a:r>
              <a:rPr lang="en-US" sz="3600" dirty="0">
                <a:effectLst/>
              </a:rPr>
              <a:t>Meet LOS goals in expected time range </a:t>
            </a:r>
          </a:p>
          <a:p>
            <a:pPr marL="525463" indent="-525463" fontAlgn="base">
              <a:buAutoNum type="arabicPeriod"/>
            </a:pPr>
            <a:r>
              <a:rPr lang="en-US" sz="3600" dirty="0">
                <a:effectLst/>
              </a:rPr>
              <a:t>Meet LOS goals faster than expected</a:t>
            </a:r>
          </a:p>
          <a:p>
            <a:pPr marL="525463" indent="-525463" fontAlgn="base">
              <a:buAutoNum type="arabicPeriod"/>
            </a:pPr>
            <a:r>
              <a:rPr lang="en-US" sz="3600" dirty="0">
                <a:effectLst/>
              </a:rPr>
              <a:t>Doesn’t matter, will depend on the storm </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0" y="54864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a:solidFill>
                  <a:prstClr val="white"/>
                </a:solidFill>
                <a:effectLst/>
              </a:rPr>
              <a:t>2016 Created for Clear Roads by:</a:t>
            </a:r>
          </a:p>
          <a:p>
            <a:pPr algn="l"/>
            <a:r>
              <a:rPr lang="en-US" sz="2000" b="0" dirty="0">
                <a:solidFill>
                  <a:prstClr val="white"/>
                </a:solidFill>
                <a:effectLst/>
              </a:rPr>
              <a:t>U of MN Center for Transportation Studies &amp; </a:t>
            </a:r>
          </a:p>
          <a:p>
            <a:pPr algn="l"/>
            <a:r>
              <a:rPr lang="en-US" sz="2000" b="0" dirty="0">
                <a:solidFill>
                  <a:prstClr val="white"/>
                </a:solidFill>
                <a:effectLst/>
              </a:rPr>
              <a:t>Fortin Consulting Inc.</a:t>
            </a:r>
            <a:br>
              <a:rPr lang="en-US" sz="2000" b="0" dirty="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9" name="Rectangle 8"/>
          <p:cNvSpPr/>
          <p:nvPr/>
        </p:nvSpPr>
        <p:spPr>
          <a:xfrm>
            <a:off x="762000" y="1219200"/>
            <a:ext cx="7620000" cy="2862322"/>
          </a:xfrm>
          <a:prstGeom prst="rect">
            <a:avLst/>
          </a:prstGeom>
        </p:spPr>
        <p:txBody>
          <a:bodyPr wrap="square">
            <a:spAutoFit/>
          </a:bodyPr>
          <a:lstStyle/>
          <a:p>
            <a:endParaRPr lang="en-US" dirty="0"/>
          </a:p>
          <a:p>
            <a:r>
              <a:rPr lang="en-US" sz="5400" dirty="0">
                <a:solidFill>
                  <a:schemeClr val="bg1"/>
                </a:solidFill>
              </a:rPr>
              <a:t>Training for Winter Maintenance Supervisors and Operators</a:t>
            </a:r>
          </a:p>
        </p:txBody>
      </p:sp>
    </p:spTree>
    <p:extLst>
      <p:ext uri="{BB962C8B-B14F-4D97-AF65-F5344CB8AC3E}">
        <p14:creationId xmlns:p14="http://schemas.microsoft.com/office/powerpoint/2010/main" val="2975773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fontAlgn="base">
              <a:buNone/>
            </a:pPr>
            <a:r>
              <a:rPr lang="en-US" sz="3600" dirty="0">
                <a:effectLst/>
              </a:rPr>
              <a:t>To maximize benefits for everyone (environment, public, your agency) how should you accomplish your LOS goals?</a:t>
            </a:r>
          </a:p>
          <a:p>
            <a:pPr fontAlgn="base">
              <a:buNone/>
            </a:pPr>
            <a:endParaRPr lang="en-US" sz="3600" dirty="0">
              <a:solidFill>
                <a:schemeClr val="accent1">
                  <a:lumMod val="75000"/>
                </a:schemeClr>
              </a:solidFill>
              <a:effectLst/>
            </a:endParaRPr>
          </a:p>
          <a:p>
            <a:pPr marL="525463" indent="-525463" fontAlgn="base">
              <a:buAutoNum type="arabicPeriod"/>
            </a:pPr>
            <a:r>
              <a:rPr lang="en-US" sz="3600" dirty="0">
                <a:solidFill>
                  <a:schemeClr val="accent1">
                    <a:lumMod val="75000"/>
                  </a:schemeClr>
                </a:solidFill>
                <a:effectLst/>
              </a:rPr>
              <a:t>Meet LOS goals slower than expected </a:t>
            </a:r>
            <a:endParaRPr lang="en-US" sz="3600" dirty="0">
              <a:solidFill>
                <a:srgbClr val="FFFF00"/>
              </a:solidFill>
              <a:effectLst/>
            </a:endParaRPr>
          </a:p>
          <a:p>
            <a:pPr marL="525463" indent="-525463" fontAlgn="base">
              <a:buAutoNum type="arabicPeriod"/>
            </a:pPr>
            <a:r>
              <a:rPr lang="en-US" sz="3600" dirty="0">
                <a:solidFill>
                  <a:srgbClr val="FFFF00"/>
                </a:solidFill>
                <a:effectLst/>
              </a:rPr>
              <a:t>Meet LOS goals in expected time range </a:t>
            </a:r>
            <a:endParaRPr lang="en-US" sz="3600" dirty="0">
              <a:solidFill>
                <a:schemeClr val="accent1">
                  <a:lumMod val="75000"/>
                </a:schemeClr>
              </a:solidFill>
              <a:effectLst/>
            </a:endParaRPr>
          </a:p>
          <a:p>
            <a:pPr marL="525463" indent="-525463" fontAlgn="base">
              <a:buAutoNum type="arabicPeriod"/>
            </a:pPr>
            <a:r>
              <a:rPr lang="en-US" sz="3600" dirty="0">
                <a:solidFill>
                  <a:schemeClr val="accent1">
                    <a:lumMod val="75000"/>
                  </a:schemeClr>
                </a:solidFill>
                <a:effectLst/>
              </a:rPr>
              <a:t>Meet LOS goals faster than expected</a:t>
            </a:r>
          </a:p>
          <a:p>
            <a:pPr marL="525463" indent="-525463" fontAlgn="base">
              <a:buAutoNum type="arabicPeriod"/>
            </a:pPr>
            <a:r>
              <a:rPr lang="en-US" sz="3600" dirty="0">
                <a:solidFill>
                  <a:schemeClr val="accent1">
                    <a:lumMod val="75000"/>
                  </a:schemeClr>
                </a:solidFill>
                <a:effectLst/>
              </a:rPr>
              <a:t>Doesn’t matter, will depend on the storm </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1600"/>
            <a:ext cx="8229600" cy="889000"/>
          </a:xfrm>
          <a:noFill/>
        </p:spPr>
        <p:txBody>
          <a:bodyPr>
            <a:noAutofit/>
          </a:bodyPr>
          <a:lstStyle/>
          <a:p>
            <a:pPr>
              <a:lnSpc>
                <a:spcPts val="3300"/>
              </a:lnSpc>
            </a:pPr>
            <a:r>
              <a:rPr lang="en-US" dirty="0"/>
              <a:t>If you consistently don’t </a:t>
            </a:r>
            <a:br>
              <a:rPr lang="en-US" dirty="0"/>
            </a:br>
            <a:r>
              <a:rPr lang="en-US" dirty="0"/>
              <a:t>meet or exceed your LOS…</a:t>
            </a:r>
          </a:p>
        </p:txBody>
      </p:sp>
      <p:sp>
        <p:nvSpPr>
          <p:cNvPr id="3" name="Content Placeholder 2"/>
          <p:cNvSpPr>
            <a:spLocks noGrp="1"/>
          </p:cNvSpPr>
          <p:nvPr>
            <p:ph idx="1"/>
          </p:nvPr>
        </p:nvSpPr>
        <p:spPr>
          <a:xfrm>
            <a:off x="609600" y="5105400"/>
            <a:ext cx="7924800" cy="1143000"/>
          </a:xfrm>
        </p:spPr>
        <p:txBody>
          <a:bodyPr>
            <a:normAutofit/>
          </a:bodyPr>
          <a:lstStyle/>
          <a:p>
            <a:pPr marL="0" indent="0">
              <a:lnSpc>
                <a:spcPts val="2800"/>
              </a:lnSpc>
              <a:buNone/>
            </a:pPr>
            <a:r>
              <a:rPr lang="en-US" sz="2400" dirty="0">
                <a:latin typeface="Arial" pitchFamily="34" charset="0"/>
                <a:cs typeface="Arial" pitchFamily="34" charset="0"/>
              </a:rPr>
              <a:t>Revisit your operations: why are you too fast?  </a:t>
            </a:r>
            <a:r>
              <a:rPr lang="en-US" sz="2400" dirty="0">
                <a:solidFill>
                  <a:srgbClr val="FFFF00"/>
                </a:solidFill>
                <a:latin typeface="Arial" pitchFamily="34" charset="0"/>
                <a:cs typeface="Arial" pitchFamily="34" charset="0"/>
              </a:rPr>
              <a:t>(i.e. too much salt applied to meet the need…)</a:t>
            </a:r>
          </a:p>
        </p:txBody>
      </p:sp>
      <p:pic>
        <p:nvPicPr>
          <p:cNvPr id="2053" name="Picture 5" descr="C:\pictures\Pictures\salt\people\IMG_0843 Bruce at desk.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8572"/>
          <a:stretch/>
        </p:blipFill>
        <p:spPr bwMode="auto">
          <a:xfrm>
            <a:off x="4267200" y="2011279"/>
            <a:ext cx="3276600" cy="30179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12" name="Oval 11"/>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Isosceles Triangle 12"/>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5-Point Star 13"/>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Content Placeholder 2"/>
          <p:cNvSpPr txBox="1">
            <a:spLocks/>
          </p:cNvSpPr>
          <p:nvPr/>
        </p:nvSpPr>
        <p:spPr>
          <a:xfrm>
            <a:off x="609600" y="1066801"/>
            <a:ext cx="7315200" cy="1295400"/>
          </a:xfrm>
          <a:prstGeom prst="rect">
            <a:avLst/>
          </a:prstGeom>
        </p:spPr>
        <p:txBody>
          <a:bodyPr vert="horz" lIns="91440" tIns="45720" rIns="91440" bIns="45720" rtlCol="0">
            <a:normAutofit/>
          </a:bodyPr>
          <a:lstStyle/>
          <a:p>
            <a:pPr marL="0" marR="0" lvl="0" indent="0" algn="l" defTabSz="914400" rtl="0" eaLnBrk="1" fontAlgn="auto" latinLnBrk="0" hangingPunct="1">
              <a:lnSpc>
                <a:spcPts val="2800"/>
              </a:lnSpc>
              <a:spcBef>
                <a:spcPts val="0"/>
              </a:spcBef>
              <a:spcAft>
                <a:spcPts val="0"/>
              </a:spcAft>
              <a:buClrTx/>
              <a:buSzTx/>
              <a:buFont typeface="Arial" pitchFamily="34" charset="0"/>
              <a:buNone/>
              <a:tabLst/>
              <a:defRPr/>
            </a:pPr>
            <a:r>
              <a:rPr lang="en-US" sz="2400" dirty="0">
                <a:solidFill>
                  <a:schemeClr val="bg1"/>
                </a:solidFill>
                <a:effectLst>
                  <a:outerShdw blurRad="38100" dist="38100" dir="2700000" algn="tl">
                    <a:srgbClr val="000000">
                      <a:alpha val="43137"/>
                    </a:srgbClr>
                  </a:outerShdw>
                </a:effectLst>
                <a:latin typeface="Arial" pitchFamily="34" charset="0"/>
                <a:cs typeface="Arial" pitchFamily="34" charset="0"/>
              </a:rPr>
              <a:t>R</a:t>
            </a:r>
            <a:r>
              <a:rPr kumimoji="0" lang="en-US" sz="2400" b="0"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Arial" pitchFamily="34" charset="0"/>
                <a:ea typeface="+mn-ea"/>
                <a:cs typeface="Arial" pitchFamily="34" charset="0"/>
              </a:rPr>
              <a:t>evisit</a:t>
            </a:r>
            <a:r>
              <a:rPr kumimoji="0" lang="en-US" sz="2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itchFamily="34" charset="0"/>
                <a:ea typeface="+mn-ea"/>
                <a:cs typeface="Arial" pitchFamily="34" charset="0"/>
              </a:rPr>
              <a:t> your LOS policy; it may be outdated </a:t>
            </a:r>
            <a:r>
              <a:rPr kumimoji="0" lang="en-US" sz="2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n-ea"/>
                <a:cs typeface="Arial" pitchFamily="34" charset="0"/>
              </a:rPr>
              <a:t>(i.e. it may not be adjusted for the better performance anti-icing gives….)</a:t>
            </a:r>
          </a:p>
        </p:txBody>
      </p:sp>
      <p:sp>
        <p:nvSpPr>
          <p:cNvPr id="16" name="Content Placeholder 2"/>
          <p:cNvSpPr txBox="1">
            <a:spLocks/>
          </p:cNvSpPr>
          <p:nvPr/>
        </p:nvSpPr>
        <p:spPr>
          <a:xfrm>
            <a:off x="609600" y="2667000"/>
            <a:ext cx="3733800" cy="1905000"/>
          </a:xfrm>
          <a:prstGeom prst="rect">
            <a:avLst/>
          </a:prstGeom>
        </p:spPr>
        <p:txBody>
          <a:bodyPr vert="horz" lIns="91440" tIns="45720" rIns="91440" bIns="45720" rtlCol="0">
            <a:normAutofit/>
          </a:bodyPr>
          <a:lstStyle/>
          <a:p>
            <a:pPr marL="0" marR="0" lvl="0" indent="0" algn="l" defTabSz="914400" rtl="0" eaLnBrk="1" fontAlgn="auto" latinLnBrk="0" hangingPunct="1">
              <a:lnSpc>
                <a:spcPts val="2800"/>
              </a:lnSpc>
              <a:spcBef>
                <a:spcPts val="0"/>
              </a:spcBef>
              <a:spcAft>
                <a:spcPts val="0"/>
              </a:spcAft>
              <a:buClrTx/>
              <a:buSzTx/>
              <a:buFont typeface="Arial" pitchFamily="34" charset="0"/>
              <a:buNone/>
              <a:tabLst/>
              <a:defRPr/>
            </a:pPr>
            <a:r>
              <a:rPr kumimoji="0" lang="en-US" sz="2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itchFamily="34" charset="0"/>
                <a:ea typeface="+mn-ea"/>
                <a:cs typeface="Arial" pitchFamily="34" charset="0"/>
              </a:rPr>
              <a:t>Revisit your operations: why are you too slow? </a:t>
            </a:r>
            <a:r>
              <a:rPr kumimoji="0" lang="en-US" sz="2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n-ea"/>
                <a:cs typeface="Arial" pitchFamily="34" charset="0"/>
              </a:rPr>
              <a:t>(i.e. </a:t>
            </a:r>
            <a:r>
              <a:rPr lang="en-US" sz="2400" dirty="0">
                <a:solidFill>
                  <a:srgbClr val="FFFF00"/>
                </a:solidFill>
                <a:effectLst>
                  <a:outerShdw blurRad="38100" dist="38100" dir="2700000" algn="tl">
                    <a:srgbClr val="000000">
                      <a:alpha val="43137"/>
                    </a:srgbClr>
                  </a:outerShdw>
                </a:effectLst>
                <a:latin typeface="Arial" pitchFamily="34" charset="0"/>
                <a:cs typeface="Arial" pitchFamily="34" charset="0"/>
              </a:rPr>
              <a:t>y</a:t>
            </a:r>
            <a:r>
              <a:rPr kumimoji="0" lang="en-US" sz="24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itchFamily="34" charset="0"/>
                <a:ea typeface="+mn-ea"/>
                <a:cs typeface="Arial" pitchFamily="34" charset="0"/>
              </a:rPr>
              <a:t>ou</a:t>
            </a:r>
            <a:r>
              <a:rPr kumimoji="0" lang="en-US" sz="2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n-ea"/>
                <a:cs typeface="Arial" pitchFamily="34" charset="0"/>
              </a:rPr>
              <a:t> didn’t get plowing fast enough in the storm…)</a:t>
            </a:r>
          </a:p>
        </p:txBody>
      </p:sp>
    </p:spTree>
    <p:extLst>
      <p:ext uri="{BB962C8B-B14F-4D97-AF65-F5344CB8AC3E}">
        <p14:creationId xmlns:p14="http://schemas.microsoft.com/office/powerpoint/2010/main" val="976582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76200"/>
            <a:ext cx="8229600" cy="1143000"/>
          </a:xfrm>
          <a:noFill/>
        </p:spPr>
        <p:txBody>
          <a:bodyPr>
            <a:normAutofit/>
          </a:bodyPr>
          <a:lstStyle/>
          <a:p>
            <a:pPr eaLnBrk="1" hangingPunct="1"/>
            <a:r>
              <a:rPr lang="en-US" sz="4000" dirty="0">
                <a:cs typeface="Arial" pitchFamily="34" charset="0"/>
              </a:rPr>
              <a:t>Politics of LOS</a:t>
            </a:r>
            <a:endParaRPr lang="en-US" dirty="0">
              <a:cs typeface="Arial" pitchFamily="34" charset="0"/>
            </a:endParaRPr>
          </a:p>
        </p:txBody>
      </p:sp>
      <p:sp>
        <p:nvSpPr>
          <p:cNvPr id="55299" name="Rectangle 3"/>
          <p:cNvSpPr>
            <a:spLocks noGrp="1" noChangeArrowheads="1"/>
          </p:cNvSpPr>
          <p:nvPr>
            <p:ph type="body" idx="1"/>
          </p:nvPr>
        </p:nvSpPr>
        <p:spPr>
          <a:xfrm>
            <a:off x="152400" y="1447800"/>
            <a:ext cx="5943600" cy="3733800"/>
          </a:xfrm>
        </p:spPr>
        <p:txBody>
          <a:bodyPr>
            <a:normAutofit/>
          </a:bodyPr>
          <a:lstStyle/>
          <a:p>
            <a:pPr eaLnBrk="1" hangingPunct="1">
              <a:lnSpc>
                <a:spcPts val="3300"/>
              </a:lnSpc>
              <a:spcBef>
                <a:spcPts val="0"/>
              </a:spcBef>
              <a:buClr>
                <a:schemeClr val="bg1"/>
              </a:buClr>
              <a:buFontTx/>
              <a:buChar char="-"/>
            </a:pPr>
            <a:r>
              <a:rPr lang="en-US" sz="2800" dirty="0">
                <a:latin typeface="Arial" pitchFamily="34" charset="0"/>
                <a:cs typeface="Arial" pitchFamily="34" charset="0"/>
              </a:rPr>
              <a:t>Does the squeaky wheel  influence LOS?</a:t>
            </a:r>
          </a:p>
          <a:p>
            <a:pPr eaLnBrk="1" hangingPunct="1">
              <a:lnSpc>
                <a:spcPts val="3300"/>
              </a:lnSpc>
              <a:spcBef>
                <a:spcPts val="0"/>
              </a:spcBef>
              <a:buClr>
                <a:schemeClr val="bg1"/>
              </a:buClr>
              <a:buFontTx/>
              <a:buChar char="-"/>
            </a:pPr>
            <a:r>
              <a:rPr lang="en-US" sz="2800" dirty="0">
                <a:latin typeface="Arial" pitchFamily="34" charset="0"/>
                <a:cs typeface="Arial" pitchFamily="34" charset="0"/>
              </a:rPr>
              <a:t>Who lives on that route?</a:t>
            </a:r>
          </a:p>
          <a:p>
            <a:pPr eaLnBrk="1" hangingPunct="1">
              <a:lnSpc>
                <a:spcPts val="3300"/>
              </a:lnSpc>
              <a:spcBef>
                <a:spcPts val="0"/>
              </a:spcBef>
              <a:buClr>
                <a:schemeClr val="bg1"/>
              </a:buClr>
              <a:buFontTx/>
              <a:buChar char="-"/>
            </a:pPr>
            <a:r>
              <a:rPr lang="en-US" sz="2800" dirty="0">
                <a:latin typeface="Arial" pitchFamily="34" charset="0"/>
                <a:cs typeface="Arial" pitchFamily="34" charset="0"/>
              </a:rPr>
              <a:t>What do the mayors, commissioners, governor want?</a:t>
            </a:r>
          </a:p>
          <a:p>
            <a:pPr eaLnBrk="1" hangingPunct="1">
              <a:lnSpc>
                <a:spcPts val="3300"/>
              </a:lnSpc>
              <a:spcBef>
                <a:spcPts val="0"/>
              </a:spcBef>
              <a:buClr>
                <a:schemeClr val="bg1"/>
              </a:buClr>
              <a:buFontTx/>
              <a:buChar char="-"/>
            </a:pPr>
            <a:r>
              <a:rPr lang="en-US" sz="2800" dirty="0">
                <a:latin typeface="Arial" pitchFamily="34" charset="0"/>
                <a:cs typeface="Arial" pitchFamily="34" charset="0"/>
              </a:rPr>
              <a:t>Are you really allowed a varying LOS in an urban or highly developed area?</a:t>
            </a:r>
            <a:endParaRPr lang="en-US" sz="2800" dirty="0"/>
          </a:p>
        </p:txBody>
      </p:sp>
      <p:sp>
        <p:nvSpPr>
          <p:cNvPr id="4" name="Rectangle 2"/>
          <p:cNvSpPr txBox="1">
            <a:spLocks noChangeArrowheads="1"/>
          </p:cNvSpPr>
          <p:nvPr/>
        </p:nvSpPr>
        <p:spPr>
          <a:xfrm>
            <a:off x="3962400" y="4876800"/>
            <a:ext cx="4769757" cy="838200"/>
          </a:xfrm>
          <a:prstGeom prst="rect">
            <a:avLst/>
          </a:prstGeom>
          <a:solidFill>
            <a:srgbClr val="1597B9"/>
          </a:solidFill>
          <a:ln>
            <a:solidFill>
              <a:schemeClr val="tx1"/>
            </a:solidFill>
          </a:ln>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solidFill>
                  <a:schemeClr val="bg1"/>
                </a:solidFill>
                <a:effectLst>
                  <a:outerShdw blurRad="38100" dist="38100" dir="2700000" algn="tl">
                    <a:srgbClr val="000000">
                      <a:alpha val="43137"/>
                    </a:srgbClr>
                  </a:outerShdw>
                </a:effectLst>
                <a:latin typeface="Arial" pitchFamily="34" charset="0"/>
                <a:cs typeface="Arial" pitchFamily="34" charset="0"/>
              </a:rPr>
              <a:t>What are your experiences?</a:t>
            </a:r>
          </a:p>
          <a:p>
            <a:r>
              <a:rPr lang="en-US" sz="4000" dirty="0">
                <a:solidFill>
                  <a:schemeClr val="bg1"/>
                </a:solidFill>
                <a:effectLst>
                  <a:outerShdw blurRad="38100" dist="38100" dir="2700000" algn="tl">
                    <a:srgbClr val="000000">
                      <a:alpha val="43137"/>
                    </a:srgbClr>
                  </a:outerShdw>
                </a:effectLst>
                <a:latin typeface="Arial" pitchFamily="34" charset="0"/>
                <a:cs typeface="Arial" pitchFamily="34" charset="0"/>
              </a:rPr>
              <a:t>How do you deal with it?</a:t>
            </a:r>
            <a:endParaRPr lang="en-US"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pic>
        <p:nvPicPr>
          <p:cNvPr id="1029" name="Picture 5" descr="C:\Users\Roman\AppData\Local\Microsoft\Windows\Temporary Internet Files\Content.IE5\X20Z386G\a_message_from_the_government_by_frankoko-d4vuugx[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530"/>
          <a:stretch/>
        </p:blipFill>
        <p:spPr bwMode="auto">
          <a:xfrm>
            <a:off x="5791200" y="1447800"/>
            <a:ext cx="2362200" cy="25236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6"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296617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Users\Roman\AppData\Local\Microsoft\Windows\Temporary Internet Files\Content.IE5\YM6UKUKP\full-legal-benefits_reference-10hx29v[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778" t="11268"/>
          <a:stretch/>
        </p:blipFill>
        <p:spPr bwMode="auto">
          <a:xfrm>
            <a:off x="228600" y="1143000"/>
            <a:ext cx="7425961" cy="47633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28600"/>
            <a:ext cx="8229600" cy="792162"/>
          </a:xfrm>
          <a:noFill/>
        </p:spPr>
        <p:txBody>
          <a:bodyPr>
            <a:normAutofit/>
          </a:bodyPr>
          <a:lstStyle/>
          <a:p>
            <a:r>
              <a:rPr lang="en-US" spc="-100" dirty="0"/>
              <a:t>Benefits from a well thought-out LOS</a:t>
            </a:r>
          </a:p>
        </p:txBody>
      </p:sp>
      <p:sp>
        <p:nvSpPr>
          <p:cNvPr id="3" name="Content Placeholder 2"/>
          <p:cNvSpPr>
            <a:spLocks noGrp="1"/>
          </p:cNvSpPr>
          <p:nvPr>
            <p:ph idx="1"/>
          </p:nvPr>
        </p:nvSpPr>
        <p:spPr>
          <a:xfrm>
            <a:off x="228600" y="2895600"/>
            <a:ext cx="5029200" cy="4114800"/>
          </a:xfrm>
        </p:spPr>
        <p:txBody>
          <a:bodyPr>
            <a:normAutofit/>
          </a:bodyPr>
          <a:lstStyle/>
          <a:p>
            <a:pPr>
              <a:lnSpc>
                <a:spcPts val="2500"/>
              </a:lnSpc>
            </a:pPr>
            <a:r>
              <a:rPr lang="en-US" dirty="0">
                <a:solidFill>
                  <a:srgbClr val="1597B9"/>
                </a:solidFill>
              </a:rPr>
              <a:t>Balance between safety, mobility, cost &amp; </a:t>
            </a:r>
            <a:r>
              <a:rPr lang="en-US" spc="-100" dirty="0">
                <a:solidFill>
                  <a:srgbClr val="1597B9"/>
                </a:solidFill>
              </a:rPr>
              <a:t>environment.</a:t>
            </a:r>
          </a:p>
          <a:p>
            <a:pPr>
              <a:lnSpc>
                <a:spcPts val="2500"/>
              </a:lnSpc>
            </a:pPr>
            <a:r>
              <a:rPr lang="en-US" dirty="0">
                <a:solidFill>
                  <a:srgbClr val="1597B9"/>
                </a:solidFill>
              </a:rPr>
              <a:t>Saves salt, time &amp; money.</a:t>
            </a:r>
          </a:p>
          <a:p>
            <a:pPr>
              <a:lnSpc>
                <a:spcPts val="2500"/>
              </a:lnSpc>
            </a:pPr>
            <a:r>
              <a:rPr lang="en-US" dirty="0">
                <a:solidFill>
                  <a:srgbClr val="1597B9"/>
                </a:solidFill>
              </a:rPr>
              <a:t>Less damage to the environment.</a:t>
            </a:r>
          </a:p>
          <a:p>
            <a:pPr>
              <a:lnSpc>
                <a:spcPts val="2500"/>
              </a:lnSpc>
            </a:pPr>
            <a:r>
              <a:rPr lang="en-US" dirty="0">
                <a:solidFill>
                  <a:srgbClr val="1597B9"/>
                </a:solidFill>
              </a:rPr>
              <a:t>Provides customer safety.</a:t>
            </a:r>
          </a:p>
          <a:p>
            <a:pPr>
              <a:lnSpc>
                <a:spcPts val="2500"/>
              </a:lnSpc>
            </a:pPr>
            <a:r>
              <a:rPr lang="en-US" dirty="0">
                <a:solidFill>
                  <a:srgbClr val="1597B9"/>
                </a:solidFill>
              </a:rPr>
              <a:t>Manages customer expectations.</a:t>
            </a:r>
          </a:p>
          <a:p>
            <a:pPr>
              <a:lnSpc>
                <a:spcPts val="2500"/>
              </a:lnSpc>
            </a:pPr>
            <a:r>
              <a:rPr lang="en-US" dirty="0">
                <a:solidFill>
                  <a:srgbClr val="1597B9"/>
                </a:solidFill>
              </a:rPr>
              <a:t>It can be done consistently.</a:t>
            </a:r>
          </a:p>
          <a:p>
            <a:pPr marL="0" indent="0">
              <a:buNone/>
            </a:pPr>
            <a:endParaRPr lang="en-US" dirty="0"/>
          </a:p>
          <a:p>
            <a:endParaRPr lang="en-US" dirty="0"/>
          </a:p>
        </p:txBody>
      </p:sp>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9" name="Oval 8"/>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Isosceles Triangle 9"/>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149699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28600" y="1397000"/>
            <a:ext cx="8229600" cy="5080000"/>
          </a:xfrm>
        </p:spPr>
        <p:txBody>
          <a:bodyPr/>
          <a:lstStyle/>
          <a:p>
            <a:r>
              <a:rPr lang="en-US" dirty="0">
                <a:latin typeface="Arial" pitchFamily="34" charset="0"/>
                <a:cs typeface="Arial" pitchFamily="34" charset="0"/>
              </a:rPr>
              <a:t>Each organization will set LOS standards for their operations</a:t>
            </a:r>
          </a:p>
          <a:p>
            <a:r>
              <a:rPr lang="en-US" dirty="0">
                <a:latin typeface="Arial" pitchFamily="34" charset="0"/>
                <a:cs typeface="Arial" pitchFamily="34" charset="0"/>
              </a:rPr>
              <a:t>Performance measurements that will help communicate that are:</a:t>
            </a:r>
          </a:p>
          <a:p>
            <a:pPr lvl="1"/>
            <a:r>
              <a:rPr lang="en-US" dirty="0">
                <a:latin typeface="Arial" pitchFamily="34" charset="0"/>
                <a:cs typeface="Arial" pitchFamily="34" charset="0"/>
              </a:rPr>
              <a:t>Level of service maps</a:t>
            </a:r>
          </a:p>
          <a:p>
            <a:pPr lvl="1"/>
            <a:r>
              <a:rPr lang="en-US" dirty="0">
                <a:latin typeface="Arial" pitchFamily="34" charset="0"/>
                <a:cs typeface="Arial" pitchFamily="34" charset="0"/>
              </a:rPr>
              <a:t>Definitions of each level of service</a:t>
            </a:r>
          </a:p>
          <a:p>
            <a:pPr lvl="1"/>
            <a:r>
              <a:rPr lang="en-US" dirty="0">
                <a:latin typeface="Arial" pitchFamily="34" charset="0"/>
                <a:cs typeface="Arial" pitchFamily="34" charset="0"/>
              </a:rPr>
              <a:t>Pictures of roads in various conditions</a:t>
            </a:r>
          </a:p>
        </p:txBody>
      </p:sp>
      <p:sp>
        <p:nvSpPr>
          <p:cNvPr id="2" name="Title 1"/>
          <p:cNvSpPr>
            <a:spLocks noGrp="1"/>
          </p:cNvSpPr>
          <p:nvPr>
            <p:ph type="title"/>
          </p:nvPr>
        </p:nvSpPr>
        <p:spPr>
          <a:xfrm>
            <a:off x="393700" y="139700"/>
            <a:ext cx="8229600" cy="889000"/>
          </a:xfrm>
          <a:noFill/>
        </p:spPr>
        <p:txBody>
          <a:bodyPr>
            <a:noAutofit/>
          </a:bodyPr>
          <a:lstStyle/>
          <a:p>
            <a:pPr>
              <a:lnSpc>
                <a:spcPts val="3300"/>
              </a:lnSpc>
            </a:pPr>
            <a:r>
              <a:rPr lang="en-US" dirty="0"/>
              <a:t>LOS guidelines from several </a:t>
            </a:r>
            <a:br>
              <a:rPr lang="en-US" dirty="0"/>
            </a:br>
            <a:r>
              <a:rPr lang="en-US" dirty="0"/>
              <a:t>state DOTs with ranging AADT</a:t>
            </a:r>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9" name="Oval 8"/>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Isosceles Triangle 9"/>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11636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229600" cy="792162"/>
          </a:xfrm>
          <a:noFill/>
        </p:spPr>
        <p:txBody>
          <a:bodyPr/>
          <a:lstStyle/>
          <a:p>
            <a:r>
              <a:rPr lang="en-US" dirty="0"/>
              <a:t>Tips from experienced supervisors</a:t>
            </a:r>
          </a:p>
        </p:txBody>
      </p:sp>
      <p:sp>
        <p:nvSpPr>
          <p:cNvPr id="3" name="Content Placeholder 2"/>
          <p:cNvSpPr>
            <a:spLocks noGrp="1"/>
          </p:cNvSpPr>
          <p:nvPr>
            <p:ph idx="1"/>
          </p:nvPr>
        </p:nvSpPr>
        <p:spPr>
          <a:xfrm>
            <a:off x="457200" y="4876800"/>
            <a:ext cx="7467600" cy="1219199"/>
          </a:xfrm>
          <a:solidFill>
            <a:srgbClr val="FFC000"/>
          </a:solidFill>
          <a:ln>
            <a:solidFill>
              <a:schemeClr val="tx1"/>
            </a:solidFill>
          </a:ln>
        </p:spPr>
        <p:txBody>
          <a:bodyPr>
            <a:normAutofit/>
          </a:bodyPr>
          <a:lstStyle/>
          <a:p>
            <a:pPr marL="0" indent="0">
              <a:lnSpc>
                <a:spcPts val="2800"/>
              </a:lnSpc>
              <a:buNone/>
            </a:pPr>
            <a:r>
              <a:rPr lang="en-US" dirty="0">
                <a:solidFill>
                  <a:schemeClr val="tx1"/>
                </a:solidFill>
                <a:effectLst/>
                <a:latin typeface="Arial" pitchFamily="34" charset="0"/>
                <a:cs typeface="Arial" pitchFamily="34" charset="0"/>
              </a:rPr>
              <a:t>It’s important to have well defined LOS and a uniform way to measure when the goal has been met so </a:t>
            </a:r>
            <a:r>
              <a:rPr lang="en-US" b="1" dirty="0">
                <a:solidFill>
                  <a:schemeClr val="tx1"/>
                </a:solidFill>
                <a:effectLst/>
                <a:latin typeface="Arial" pitchFamily="34" charset="0"/>
                <a:cs typeface="Arial" pitchFamily="34" charset="0"/>
              </a:rPr>
              <a:t>resources can be reduced!</a:t>
            </a:r>
          </a:p>
          <a:p>
            <a:endParaRPr lang="en-US" dirty="0"/>
          </a:p>
        </p:txBody>
      </p:sp>
      <p:pic>
        <p:nvPicPr>
          <p:cNvPr id="1028" name="Picture 4" descr="C:\pictures\Pictures\salt\people\Little Falls Group Picture010.jpg"/>
          <p:cNvPicPr>
            <a:picLocks noChangeAspect="1" noChangeArrowheads="1"/>
          </p:cNvPicPr>
          <p:nvPr/>
        </p:nvPicPr>
        <p:blipFill>
          <a:blip r:embed="rId3" cstate="print">
            <a:extLst>
              <a:ext uri="{28A0092B-C50C-407E-A947-70E740481C1C}">
                <a14:useLocalDpi xmlns:a14="http://schemas.microsoft.com/office/drawing/2010/main" val="0"/>
              </a:ext>
            </a:extLst>
          </a:blip>
          <a:srcRect b="13305"/>
          <a:stretch>
            <a:fillRect/>
          </a:stretch>
        </p:blipFill>
        <p:spPr bwMode="auto">
          <a:xfrm>
            <a:off x="339609" y="1657765"/>
            <a:ext cx="3622791" cy="23555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9"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8518" y="1162563"/>
            <a:ext cx="2540000" cy="1905000"/>
          </a:xfrm>
          <a:prstGeom prst="rect">
            <a:avLst/>
          </a:prstGeom>
          <a:ln>
            <a:solidFill>
              <a:schemeClr val="tx1"/>
            </a:solidFill>
          </a:ln>
        </p:spPr>
      </p:pic>
      <p:sp>
        <p:nvSpPr>
          <p:cNvPr id="11" name="5-Point Star 10"/>
          <p:cNvSpPr/>
          <p:nvPr/>
        </p:nvSpPr>
        <p:spPr>
          <a:xfrm>
            <a:off x="8235248" y="472281"/>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7" name="Picture 3" descr="C:\Users\Roman\AppData\Local\Microsoft\Windows\Temporary Internet Files\Content.IE5\YM6UKUKP\hora-extrra[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91000" y="1219200"/>
            <a:ext cx="1371600"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9" name="Picture 5" descr="C:\Users\Roman\AppData\Local\Microsoft\Windows\Temporary Internet Files\Content.IE5\HXR0H5N2\100Dollar-Bills-Money-62[1].jpg"/>
          <p:cNvPicPr>
            <a:picLocks noChangeAspect="1" noChangeArrowheads="1"/>
          </p:cNvPicPr>
          <p:nvPr/>
        </p:nvPicPr>
        <p:blipFill>
          <a:blip r:embed="rId7" cstate="print">
            <a:extLst>
              <a:ext uri="{28A0092B-C50C-407E-A947-70E740481C1C}">
                <a14:useLocalDpi xmlns:a14="http://schemas.microsoft.com/office/drawing/2010/main" val="0"/>
              </a:ext>
            </a:extLst>
          </a:blip>
          <a:srcRect l="10345" r="10345"/>
          <a:stretch>
            <a:fillRect/>
          </a:stretch>
        </p:blipFill>
        <p:spPr bwMode="auto">
          <a:xfrm>
            <a:off x="4267200" y="2743200"/>
            <a:ext cx="1752600" cy="17943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86600" y="3200400"/>
            <a:ext cx="1543050" cy="1554163"/>
          </a:xfrm>
          <a:prstGeom prst="rect">
            <a:avLst/>
          </a:prstGeom>
          <a:solidFill>
            <a:srgbClr val="FFC000"/>
          </a:solidFill>
          <a:ln>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89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913743"/>
            <a:ext cx="7239000" cy="5429251"/>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38200" y="5181600"/>
            <a:ext cx="5826576" cy="646331"/>
          </a:xfrm>
          <a:prstGeom prst="rect">
            <a:avLst/>
          </a:prstGeom>
          <a:solidFill>
            <a:srgbClr val="FFFF00"/>
          </a:solidFill>
          <a:ln>
            <a:solidFill>
              <a:schemeClr val="tx1"/>
            </a:solidFill>
          </a:ln>
        </p:spPr>
        <p:txBody>
          <a:bodyPr wrap="square" rtlCol="0">
            <a:spAutoFit/>
          </a:bodyPr>
          <a:lstStyle/>
          <a:p>
            <a:r>
              <a:rPr lang="en-US" dirty="0"/>
              <a:t>Note to presenters:  Insert your level of service map here.  Delete this yellow box before making presentation.</a:t>
            </a:r>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12" name="Oval 11"/>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Isosceles Triangle 12"/>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5-Point Star 13"/>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75583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927" t="29902" r="16176" b="12683"/>
          <a:stretch/>
        </p:blipFill>
        <p:spPr bwMode="auto">
          <a:xfrm>
            <a:off x="533400" y="1066800"/>
            <a:ext cx="6143494" cy="5410200"/>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a:spLocks noGrp="1" noChangeArrowheads="1"/>
          </p:cNvSpPr>
          <p:nvPr>
            <p:ph type="title"/>
          </p:nvPr>
        </p:nvSpPr>
        <p:spPr>
          <a:xfrm>
            <a:off x="457200" y="152400"/>
            <a:ext cx="7772400" cy="942975"/>
          </a:xfrm>
          <a:noFill/>
          <a:ln>
            <a:noFill/>
          </a:ln>
        </p:spPr>
        <p:txBody>
          <a:bodyPr>
            <a:normAutofit/>
          </a:bodyPr>
          <a:lstStyle/>
          <a:p>
            <a:pPr eaLnBrk="1" hangingPunct="1"/>
            <a:r>
              <a:rPr lang="en-US" sz="4000" dirty="0">
                <a:cs typeface="Arial" pitchFamily="34" charset="0"/>
              </a:rPr>
              <a:t>Example level of </a:t>
            </a:r>
            <a:r>
              <a:rPr lang="en-US" dirty="0">
                <a:cs typeface="Arial" pitchFamily="34" charset="0"/>
              </a:rPr>
              <a:t>s</a:t>
            </a:r>
            <a:r>
              <a:rPr lang="en-US" sz="4000" dirty="0">
                <a:cs typeface="Arial" pitchFamily="34" charset="0"/>
              </a:rPr>
              <a:t>ervice map</a:t>
            </a:r>
            <a:endParaRPr lang="en-US" sz="3200" dirty="0">
              <a:cs typeface="Arial" pitchFamily="34" charset="0"/>
            </a:endParaRPr>
          </a:p>
        </p:txBody>
      </p:sp>
      <p:sp>
        <p:nvSpPr>
          <p:cNvPr id="7" name="5-Point Star 6"/>
          <p:cNvSpPr/>
          <p:nvPr/>
        </p:nvSpPr>
        <p:spPr>
          <a:xfrm>
            <a:off x="6783066" y="2209800"/>
            <a:ext cx="2360934" cy="2057400"/>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543800" y="3048000"/>
            <a:ext cx="838200" cy="646331"/>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Arial" pitchFamily="34" charset="0"/>
                <a:cs typeface="Arial" pitchFamily="34" charset="0"/>
              </a:rPr>
              <a:t>Good idea</a:t>
            </a:r>
          </a:p>
        </p:txBody>
      </p:sp>
      <p:cxnSp>
        <p:nvCxnSpPr>
          <p:cNvPr id="10" name="Straight Arrow Connector 9"/>
          <p:cNvCxnSpPr/>
          <p:nvPr/>
        </p:nvCxnSpPr>
        <p:spPr>
          <a:xfrm flipH="1">
            <a:off x="6401434" y="3581400"/>
            <a:ext cx="837566" cy="375166"/>
          </a:xfrm>
          <a:prstGeom prst="straightConnector1">
            <a:avLst/>
          </a:prstGeom>
          <a:ln w="57150">
            <a:solidFill>
              <a:srgbClr val="FFC000"/>
            </a:solidFill>
            <a:tailEnd type="arrow"/>
          </a:ln>
        </p:spPr>
        <p:style>
          <a:lnRef idx="1">
            <a:schemeClr val="accent6"/>
          </a:lnRef>
          <a:fillRef idx="0">
            <a:schemeClr val="accent6"/>
          </a:fillRef>
          <a:effectRef idx="0">
            <a:schemeClr val="accent6"/>
          </a:effectRef>
          <a:fontRef idx="minor">
            <a:schemeClr val="tx1"/>
          </a:fontRef>
        </p:style>
      </p:cxnSp>
      <p:sp>
        <p:nvSpPr>
          <p:cNvPr id="11" name="Oval 10"/>
          <p:cNvSpPr/>
          <p:nvPr/>
        </p:nvSpPr>
        <p:spPr>
          <a:xfrm>
            <a:off x="4724400" y="3810000"/>
            <a:ext cx="1752600" cy="838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13" name="5-Point Star 12"/>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TextBox 13"/>
          <p:cNvSpPr txBox="1"/>
          <p:nvPr/>
        </p:nvSpPr>
        <p:spPr>
          <a:xfrm>
            <a:off x="838200" y="5181600"/>
            <a:ext cx="5826576" cy="646331"/>
          </a:xfrm>
          <a:prstGeom prst="rect">
            <a:avLst/>
          </a:prstGeom>
          <a:solidFill>
            <a:srgbClr val="FFFF00"/>
          </a:solidFill>
          <a:ln>
            <a:solidFill>
              <a:schemeClr val="tx1"/>
            </a:solidFill>
          </a:ln>
        </p:spPr>
        <p:txBody>
          <a:bodyPr wrap="square" rtlCol="0">
            <a:spAutoFit/>
          </a:bodyPr>
          <a:lstStyle/>
          <a:p>
            <a:r>
              <a:rPr lang="en-US" dirty="0"/>
              <a:t>Note to presenters:  Insert your level of service map here.  Delete this yellow box before making presentation.</a:t>
            </a:r>
          </a:p>
        </p:txBody>
      </p:sp>
    </p:spTree>
    <p:extLst>
      <p:ext uri="{BB962C8B-B14F-4D97-AF65-F5344CB8AC3E}">
        <p14:creationId xmlns:p14="http://schemas.microsoft.com/office/powerpoint/2010/main" val="764443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781050" y="334963"/>
            <a:ext cx="7772400" cy="655637"/>
          </a:xfrm>
          <a:noFill/>
        </p:spPr>
        <p:txBody>
          <a:bodyPr>
            <a:noAutofit/>
          </a:bodyPr>
          <a:lstStyle/>
          <a:p>
            <a:pPr eaLnBrk="1" hangingPunct="1"/>
            <a:r>
              <a:rPr lang="en-US" dirty="0">
                <a:cs typeface="Arial" pitchFamily="34" charset="0"/>
              </a:rPr>
              <a:t>Define service level</a:t>
            </a:r>
          </a:p>
        </p:txBody>
      </p:sp>
      <p:sp>
        <p:nvSpPr>
          <p:cNvPr id="59395" name="Rectangle 3"/>
          <p:cNvSpPr>
            <a:spLocks noGrp="1" noChangeArrowheads="1"/>
          </p:cNvSpPr>
          <p:nvPr>
            <p:ph type="body" idx="1"/>
          </p:nvPr>
        </p:nvSpPr>
        <p:spPr>
          <a:xfrm>
            <a:off x="914400" y="1722437"/>
            <a:ext cx="8229600" cy="4525963"/>
          </a:xfrm>
        </p:spPr>
        <p:txBody>
          <a:bodyPr/>
          <a:lstStyle/>
          <a:p>
            <a:pPr eaLnBrk="1" hangingPunct="1"/>
            <a:r>
              <a:rPr lang="en-US" u="sng" dirty="0">
                <a:latin typeface="Arial" pitchFamily="34" charset="0"/>
                <a:cs typeface="Arial" pitchFamily="34" charset="0"/>
              </a:rPr>
              <a:t>Service level A </a:t>
            </a:r>
            <a:r>
              <a:rPr lang="en-US" dirty="0">
                <a:latin typeface="Arial" pitchFamily="34" charset="0"/>
                <a:cs typeface="Arial" pitchFamily="34" charset="0"/>
              </a:rPr>
              <a:t>– Interstates</a:t>
            </a:r>
          </a:p>
          <a:p>
            <a:pPr eaLnBrk="1" hangingPunct="1"/>
            <a:endParaRPr lang="en-US" dirty="0">
              <a:latin typeface="Arial" pitchFamily="34" charset="0"/>
              <a:cs typeface="Arial" pitchFamily="34" charset="0"/>
            </a:endParaRPr>
          </a:p>
          <a:p>
            <a:pPr eaLnBrk="1" hangingPunct="1"/>
            <a:r>
              <a:rPr lang="en-US" u="sng" dirty="0">
                <a:latin typeface="Arial" pitchFamily="34" charset="0"/>
                <a:cs typeface="Arial" pitchFamily="34" charset="0"/>
              </a:rPr>
              <a:t>Service level B </a:t>
            </a:r>
            <a:r>
              <a:rPr lang="en-US" dirty="0">
                <a:latin typeface="Arial" pitchFamily="34" charset="0"/>
                <a:cs typeface="Arial" pitchFamily="34" charset="0"/>
              </a:rPr>
              <a:t>- commercial and industrial roadway network and roads with more than 5,000 vehicles per day</a:t>
            </a:r>
          </a:p>
          <a:p>
            <a:pPr eaLnBrk="1" hangingPunct="1"/>
            <a:endParaRPr lang="en-US" dirty="0">
              <a:latin typeface="Arial" pitchFamily="34" charset="0"/>
              <a:cs typeface="Arial" pitchFamily="34" charset="0"/>
            </a:endParaRPr>
          </a:p>
          <a:p>
            <a:pPr eaLnBrk="1" hangingPunct="1"/>
            <a:r>
              <a:rPr lang="en-US" u="sng" dirty="0">
                <a:latin typeface="Arial" pitchFamily="34" charset="0"/>
                <a:cs typeface="Arial" pitchFamily="34" charset="0"/>
              </a:rPr>
              <a:t>Service level C </a:t>
            </a:r>
            <a:r>
              <a:rPr lang="en-US" dirty="0">
                <a:latin typeface="Arial" pitchFamily="34" charset="0"/>
                <a:cs typeface="Arial" pitchFamily="34" charset="0"/>
              </a:rPr>
              <a:t>- roads with less than 5,000 vehicles per day</a:t>
            </a:r>
          </a:p>
        </p:txBody>
      </p:sp>
      <p:sp>
        <p:nvSpPr>
          <p:cNvPr id="5" name="Title 1"/>
          <p:cNvSpPr txBox="1">
            <a:spLocks/>
          </p:cNvSpPr>
          <p:nvPr/>
        </p:nvSpPr>
        <p:spPr>
          <a:xfrm>
            <a:off x="304800" y="1066800"/>
            <a:ext cx="6172200" cy="685800"/>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Example: Iowa Definitions</a:t>
            </a:r>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Isosceles Triangle 10"/>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5-Point Star 11"/>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TextBox 12"/>
          <p:cNvSpPr txBox="1"/>
          <p:nvPr/>
        </p:nvSpPr>
        <p:spPr>
          <a:xfrm>
            <a:off x="838200" y="5181600"/>
            <a:ext cx="5826576" cy="646331"/>
          </a:xfrm>
          <a:prstGeom prst="rect">
            <a:avLst/>
          </a:prstGeom>
          <a:solidFill>
            <a:srgbClr val="FFFF00"/>
          </a:solidFill>
          <a:ln>
            <a:solidFill>
              <a:schemeClr val="tx1"/>
            </a:solidFill>
          </a:ln>
        </p:spPr>
        <p:txBody>
          <a:bodyPr wrap="square" rtlCol="0">
            <a:spAutoFit/>
          </a:bodyPr>
          <a:lstStyle/>
          <a:p>
            <a:r>
              <a:rPr lang="en-US" dirty="0"/>
              <a:t>Note to presenters:  Insert definitions here.  Delete this yellow box before making presentation.</a:t>
            </a:r>
          </a:p>
        </p:txBody>
      </p:sp>
    </p:spTree>
    <p:extLst>
      <p:ext uri="{BB962C8B-B14F-4D97-AF65-F5344CB8AC3E}">
        <p14:creationId xmlns:p14="http://schemas.microsoft.com/office/powerpoint/2010/main" val="27675652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0838"/>
            <a:ext cx="7543800" cy="639762"/>
          </a:xfrm>
          <a:noFill/>
        </p:spPr>
        <p:txBody>
          <a:bodyPr>
            <a:noAutofit/>
          </a:bodyPr>
          <a:lstStyle/>
          <a:p>
            <a:r>
              <a:rPr lang="en-US" dirty="0"/>
              <a:t>Example: Montana definitions</a:t>
            </a:r>
          </a:p>
        </p:txBody>
      </p:sp>
      <p:sp>
        <p:nvSpPr>
          <p:cNvPr id="3" name="Content Placeholder 2"/>
          <p:cNvSpPr>
            <a:spLocks noGrp="1"/>
          </p:cNvSpPr>
          <p:nvPr>
            <p:ph idx="1"/>
          </p:nvPr>
        </p:nvSpPr>
        <p:spPr>
          <a:xfrm>
            <a:off x="263018" y="1166018"/>
            <a:ext cx="4762661" cy="4777582"/>
          </a:xfrm>
        </p:spPr>
        <p:txBody>
          <a:bodyPr>
            <a:normAutofit fontScale="85000" lnSpcReduction="10000"/>
          </a:bodyPr>
          <a:lstStyle/>
          <a:p>
            <a:r>
              <a:rPr lang="en-US" u="sng" dirty="0">
                <a:latin typeface="Arial" pitchFamily="34" charset="0"/>
                <a:cs typeface="Arial" pitchFamily="34" charset="0"/>
              </a:rPr>
              <a:t>Level I</a:t>
            </a:r>
            <a:r>
              <a:rPr lang="en-US" dirty="0">
                <a:latin typeface="Arial" pitchFamily="34" charset="0"/>
                <a:cs typeface="Arial" pitchFamily="34" charset="0"/>
              </a:rPr>
              <a:t> – all interstates and other state maintained roadways with AADT &gt;5000 vehicles per day.</a:t>
            </a:r>
          </a:p>
          <a:p>
            <a:r>
              <a:rPr lang="en-US" u="sng" dirty="0">
                <a:latin typeface="Arial" pitchFamily="34" charset="0"/>
                <a:cs typeface="Arial" pitchFamily="34" charset="0"/>
              </a:rPr>
              <a:t>Level II</a:t>
            </a:r>
            <a:r>
              <a:rPr lang="en-US" dirty="0">
                <a:latin typeface="Arial" pitchFamily="34" charset="0"/>
                <a:cs typeface="Arial" pitchFamily="34" charset="0"/>
              </a:rPr>
              <a:t> – all state maintained roadways with 1000-5000 vehicles per day.</a:t>
            </a:r>
          </a:p>
          <a:p>
            <a:r>
              <a:rPr lang="en-US" u="sng" dirty="0">
                <a:latin typeface="Arial" pitchFamily="34" charset="0"/>
                <a:cs typeface="Arial" pitchFamily="34" charset="0"/>
              </a:rPr>
              <a:t>Level III</a:t>
            </a:r>
            <a:r>
              <a:rPr lang="en-US" dirty="0">
                <a:latin typeface="Arial" pitchFamily="34" charset="0"/>
                <a:cs typeface="Arial" pitchFamily="34" charset="0"/>
              </a:rPr>
              <a:t> – all state maintained roadways with &lt; 1000 vehicles per day.</a:t>
            </a:r>
          </a:p>
          <a:p>
            <a:r>
              <a:rPr lang="en-US" u="sng" dirty="0">
                <a:latin typeface="Arial" pitchFamily="34" charset="0"/>
                <a:cs typeface="Arial" pitchFamily="34" charset="0"/>
              </a:rPr>
              <a:t>Level IV</a:t>
            </a:r>
            <a:r>
              <a:rPr lang="en-US" dirty="0">
                <a:latin typeface="Arial" pitchFamily="34" charset="0"/>
                <a:cs typeface="Arial" pitchFamily="34" charset="0"/>
              </a:rPr>
              <a:t> – seasonal roadways.</a:t>
            </a:r>
          </a:p>
          <a:p>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2881" y="1501588"/>
            <a:ext cx="3168119" cy="1990725"/>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Isosceles Triangle 10"/>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5-Point Star 11"/>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TextBox 12"/>
          <p:cNvSpPr txBox="1"/>
          <p:nvPr/>
        </p:nvSpPr>
        <p:spPr>
          <a:xfrm>
            <a:off x="3317424" y="3392268"/>
            <a:ext cx="5826576" cy="646331"/>
          </a:xfrm>
          <a:prstGeom prst="rect">
            <a:avLst/>
          </a:prstGeom>
          <a:solidFill>
            <a:srgbClr val="FFFF00"/>
          </a:solidFill>
          <a:ln>
            <a:solidFill>
              <a:schemeClr val="tx1"/>
            </a:solidFill>
          </a:ln>
        </p:spPr>
        <p:txBody>
          <a:bodyPr wrap="square" rtlCol="0">
            <a:spAutoFit/>
          </a:bodyPr>
          <a:lstStyle/>
          <a:p>
            <a:r>
              <a:rPr lang="en-US" dirty="0"/>
              <a:t>Note to presenters:  Insert your level of service descriptions here.  Delete this yellow box before making presentation.</a:t>
            </a:r>
          </a:p>
        </p:txBody>
      </p:sp>
    </p:spTree>
    <p:extLst>
      <p:ext uri="{BB962C8B-B14F-4D97-AF65-F5344CB8AC3E}">
        <p14:creationId xmlns:p14="http://schemas.microsoft.com/office/powerpoint/2010/main" val="3124844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13743"/>
            <a:ext cx="8229600" cy="5080000"/>
          </a:xfrm>
        </p:spPr>
        <p:txBody>
          <a:bodyPr>
            <a:normAutofit/>
          </a:bodyPr>
          <a:lstStyle/>
          <a:p>
            <a:endParaRPr lang="en-US" sz="3600" dirty="0"/>
          </a:p>
          <a:p>
            <a:pPr marL="0" indent="0">
              <a:buNone/>
            </a:pPr>
            <a:r>
              <a:rPr lang="en-US" sz="3200" dirty="0">
                <a:effectLst/>
                <a:latin typeface="Arial" pitchFamily="34" charset="0"/>
                <a:cs typeface="Arial" pitchFamily="34" charset="0"/>
              </a:rPr>
              <a:t>Winter maintenance professionals are a very powerful and important group</a:t>
            </a:r>
          </a:p>
          <a:p>
            <a:endParaRPr lang="en-US" sz="3600" dirty="0">
              <a:latin typeface="Arial" pitchFamily="34" charset="0"/>
              <a:cs typeface="Arial" pitchFamily="34" charset="0"/>
            </a:endParaRPr>
          </a:p>
          <a:p>
            <a:endParaRPr lang="en-US" sz="3600" dirty="0">
              <a:latin typeface="Arial" pitchFamily="34" charset="0"/>
              <a:cs typeface="Arial" pitchFamily="34" charset="0"/>
            </a:endParaRP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273035"/>
            <a:ext cx="57150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2474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50838"/>
            <a:ext cx="8534400" cy="639762"/>
          </a:xfrm>
          <a:noFill/>
        </p:spPr>
        <p:txBody>
          <a:bodyPr>
            <a:noAutofit/>
          </a:bodyPr>
          <a:lstStyle/>
          <a:p>
            <a:r>
              <a:rPr lang="en-US" spc="-100" dirty="0"/>
              <a:t>Describe what service the routes get</a:t>
            </a:r>
          </a:p>
        </p:txBody>
      </p:sp>
      <p:sp>
        <p:nvSpPr>
          <p:cNvPr id="3" name="Content Placeholder 2"/>
          <p:cNvSpPr>
            <a:spLocks noGrp="1"/>
          </p:cNvSpPr>
          <p:nvPr>
            <p:ph idx="1"/>
          </p:nvPr>
        </p:nvSpPr>
        <p:spPr>
          <a:xfrm>
            <a:off x="381000" y="2133600"/>
            <a:ext cx="8686800" cy="2209800"/>
          </a:xfrm>
        </p:spPr>
        <p:txBody>
          <a:bodyPr/>
          <a:lstStyle/>
          <a:p>
            <a:pPr>
              <a:lnSpc>
                <a:spcPts val="3600"/>
              </a:lnSpc>
            </a:pPr>
            <a:r>
              <a:rPr lang="en-US" u="sng" dirty="0">
                <a:latin typeface="Arial" pitchFamily="34" charset="0"/>
                <a:cs typeface="Arial" pitchFamily="34" charset="0"/>
              </a:rPr>
              <a:t>Level I</a:t>
            </a:r>
            <a:r>
              <a:rPr lang="en-US" dirty="0">
                <a:latin typeface="Arial" pitchFamily="34" charset="0"/>
                <a:cs typeface="Arial" pitchFamily="34" charset="0"/>
              </a:rPr>
              <a:t> –  Anti-icing &amp; deicing, 24 hour coverage.</a:t>
            </a:r>
          </a:p>
          <a:p>
            <a:pPr>
              <a:lnSpc>
                <a:spcPts val="3600"/>
              </a:lnSpc>
            </a:pPr>
            <a:r>
              <a:rPr lang="en-US" u="sng" dirty="0">
                <a:latin typeface="Arial" pitchFamily="34" charset="0"/>
                <a:cs typeface="Arial" pitchFamily="34" charset="0"/>
              </a:rPr>
              <a:t>Level II</a:t>
            </a:r>
            <a:r>
              <a:rPr lang="en-US" dirty="0">
                <a:latin typeface="Arial" pitchFamily="34" charset="0"/>
                <a:cs typeface="Arial" pitchFamily="34" charset="0"/>
              </a:rPr>
              <a:t> – De-icing, maintained 4 am -12 am.</a:t>
            </a:r>
          </a:p>
          <a:p>
            <a:pPr>
              <a:lnSpc>
                <a:spcPts val="3600"/>
              </a:lnSpc>
            </a:pPr>
            <a:r>
              <a:rPr lang="en-US" u="sng" dirty="0">
                <a:latin typeface="Arial" pitchFamily="34" charset="0"/>
                <a:cs typeface="Arial" pitchFamily="34" charset="0"/>
              </a:rPr>
              <a:t>Level III</a:t>
            </a:r>
            <a:r>
              <a:rPr lang="en-US" dirty="0">
                <a:latin typeface="Arial" pitchFamily="34" charset="0"/>
                <a:cs typeface="Arial" pitchFamily="34" charset="0"/>
              </a:rPr>
              <a:t> – De-icing, maintained 4 am - 8 pm.</a:t>
            </a:r>
          </a:p>
          <a:p>
            <a:pPr>
              <a:lnSpc>
                <a:spcPts val="3600"/>
              </a:lnSpc>
            </a:pPr>
            <a:r>
              <a:rPr lang="en-US" u="sng" dirty="0">
                <a:latin typeface="Arial" pitchFamily="34" charset="0"/>
                <a:cs typeface="Arial" pitchFamily="34" charset="0"/>
              </a:rPr>
              <a:t>Level IV</a:t>
            </a:r>
            <a:r>
              <a:rPr lang="en-US" dirty="0">
                <a:latin typeface="Arial" pitchFamily="34" charset="0"/>
                <a:cs typeface="Arial" pitchFamily="34" charset="0"/>
              </a:rPr>
              <a:t> – No scheduled winter maintenance.</a:t>
            </a:r>
          </a:p>
          <a:p>
            <a:endParaRPr lang="en-US" dirty="0"/>
          </a:p>
        </p:txBody>
      </p:sp>
      <p:sp>
        <p:nvSpPr>
          <p:cNvPr id="8" name="Title 1"/>
          <p:cNvSpPr txBox="1">
            <a:spLocks/>
          </p:cNvSpPr>
          <p:nvPr/>
        </p:nvSpPr>
        <p:spPr>
          <a:xfrm>
            <a:off x="152400" y="1371600"/>
            <a:ext cx="6569112" cy="533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Example: Montana Definitions</a:t>
            </a:r>
          </a:p>
        </p:txBody>
      </p:sp>
      <p:pic>
        <p:nvPicPr>
          <p:cNvPr id="10" name="Picture 2" descr="C:\Users\Roman\AppData\Local\Microsoft\Windows\Temporary Internet Files\Content.IE5\YM6UKUKP\Red_clock[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4114800"/>
            <a:ext cx="2268643" cy="22686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12" name="Oval 11"/>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Isosceles Triangle 12"/>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5-Point Star 13"/>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TextBox 14"/>
          <p:cNvSpPr txBox="1"/>
          <p:nvPr/>
        </p:nvSpPr>
        <p:spPr>
          <a:xfrm>
            <a:off x="838200" y="5181600"/>
            <a:ext cx="5826576" cy="646331"/>
          </a:xfrm>
          <a:prstGeom prst="rect">
            <a:avLst/>
          </a:prstGeom>
          <a:solidFill>
            <a:srgbClr val="FFFF00"/>
          </a:solidFill>
          <a:ln>
            <a:solidFill>
              <a:schemeClr val="tx1"/>
            </a:solidFill>
          </a:ln>
        </p:spPr>
        <p:txBody>
          <a:bodyPr wrap="square" rtlCol="0">
            <a:spAutoFit/>
          </a:bodyPr>
          <a:lstStyle/>
          <a:p>
            <a:r>
              <a:rPr lang="en-US" dirty="0"/>
              <a:t>Note to presenters:  Insert your description of service here.  Delete this yellow box before making presentation.</a:t>
            </a:r>
          </a:p>
        </p:txBody>
      </p:sp>
    </p:spTree>
    <p:extLst>
      <p:ext uri="{BB962C8B-B14F-4D97-AF65-F5344CB8AC3E}">
        <p14:creationId xmlns:p14="http://schemas.microsoft.com/office/powerpoint/2010/main" val="19566088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916" t="18872" r="58088" b="49571"/>
          <a:stretch/>
        </p:blipFill>
        <p:spPr bwMode="auto">
          <a:xfrm>
            <a:off x="5551769" y="3541532"/>
            <a:ext cx="2982631" cy="2277433"/>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C:\pictures\Pictures\salt\driveway\trevor (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3528483"/>
            <a:ext cx="3048001"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304800"/>
            <a:ext cx="7543800" cy="639762"/>
          </a:xfrm>
          <a:noFill/>
        </p:spPr>
        <p:txBody>
          <a:bodyPr>
            <a:noAutofit/>
          </a:bodyPr>
          <a:lstStyle/>
          <a:p>
            <a:r>
              <a:rPr lang="en-US" dirty="0"/>
              <a:t>Describe road recovery time</a:t>
            </a:r>
          </a:p>
        </p:txBody>
      </p:sp>
      <p:sp>
        <p:nvSpPr>
          <p:cNvPr id="3" name="Content Placeholder 2"/>
          <p:cNvSpPr>
            <a:spLocks noGrp="1"/>
          </p:cNvSpPr>
          <p:nvPr>
            <p:ph idx="1"/>
          </p:nvPr>
        </p:nvSpPr>
        <p:spPr>
          <a:xfrm>
            <a:off x="457200" y="1600201"/>
            <a:ext cx="8686800" cy="1905000"/>
          </a:xfrm>
        </p:spPr>
        <p:txBody>
          <a:bodyPr/>
          <a:lstStyle/>
          <a:p>
            <a:r>
              <a:rPr lang="en-US" u="sng" dirty="0">
                <a:latin typeface="Arial" pitchFamily="34" charset="0"/>
                <a:cs typeface="Arial" pitchFamily="34" charset="0"/>
              </a:rPr>
              <a:t>Level I</a:t>
            </a:r>
            <a:r>
              <a:rPr lang="en-US" dirty="0">
                <a:latin typeface="Arial" pitchFamily="34" charset="0"/>
                <a:cs typeface="Arial" pitchFamily="34" charset="0"/>
              </a:rPr>
              <a:t> –  4 -12 hours after the storm.</a:t>
            </a:r>
          </a:p>
          <a:p>
            <a:r>
              <a:rPr lang="en-US" u="sng" dirty="0">
                <a:latin typeface="Arial" pitchFamily="34" charset="0"/>
                <a:cs typeface="Arial" pitchFamily="34" charset="0"/>
              </a:rPr>
              <a:t>Level II</a:t>
            </a:r>
            <a:r>
              <a:rPr lang="en-US" dirty="0">
                <a:latin typeface="Arial" pitchFamily="34" charset="0"/>
                <a:cs typeface="Arial" pitchFamily="34" charset="0"/>
              </a:rPr>
              <a:t> – 8 - 24 hours after the storm.</a:t>
            </a:r>
          </a:p>
          <a:p>
            <a:r>
              <a:rPr lang="en-US" u="sng" dirty="0">
                <a:latin typeface="Arial" pitchFamily="34" charset="0"/>
                <a:cs typeface="Arial" pitchFamily="34" charset="0"/>
              </a:rPr>
              <a:t>Level III</a:t>
            </a:r>
            <a:r>
              <a:rPr lang="en-US" dirty="0">
                <a:latin typeface="Arial" pitchFamily="34" charset="0"/>
                <a:cs typeface="Arial" pitchFamily="34" charset="0"/>
              </a:rPr>
              <a:t> – 16 - 36 hours after the storm.</a:t>
            </a:r>
          </a:p>
          <a:p>
            <a:r>
              <a:rPr lang="en-US" u="sng" dirty="0">
                <a:latin typeface="Arial" pitchFamily="34" charset="0"/>
                <a:cs typeface="Arial" pitchFamily="34" charset="0"/>
              </a:rPr>
              <a:t>Level IV</a:t>
            </a:r>
            <a:r>
              <a:rPr lang="en-US" dirty="0">
                <a:latin typeface="Arial" pitchFamily="34" charset="0"/>
                <a:cs typeface="Arial" pitchFamily="34" charset="0"/>
              </a:rPr>
              <a:t> – No scheduled winter maintenance.</a:t>
            </a:r>
          </a:p>
          <a:p>
            <a:endParaRPr lang="en-US" dirty="0"/>
          </a:p>
        </p:txBody>
      </p:sp>
      <p:sp>
        <p:nvSpPr>
          <p:cNvPr id="9" name="Title 1"/>
          <p:cNvSpPr txBox="1">
            <a:spLocks/>
          </p:cNvSpPr>
          <p:nvPr/>
        </p:nvSpPr>
        <p:spPr>
          <a:xfrm>
            <a:off x="457200" y="990600"/>
            <a:ext cx="6569112" cy="6096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Example: Montana recovery time</a:t>
            </a:r>
          </a:p>
        </p:txBody>
      </p:sp>
      <p:sp>
        <p:nvSpPr>
          <p:cNvPr id="5" name="Right Arrow 4"/>
          <p:cNvSpPr/>
          <p:nvPr/>
        </p:nvSpPr>
        <p:spPr>
          <a:xfrm>
            <a:off x="4232650" y="4422799"/>
            <a:ext cx="1219200" cy="603203"/>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
        <p:nvSpPr>
          <p:cNvPr id="13" name="Oval 12"/>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4" name="Isosceles Triangle 1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5-Point Star 1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TextBox 15"/>
          <p:cNvSpPr txBox="1"/>
          <p:nvPr/>
        </p:nvSpPr>
        <p:spPr>
          <a:xfrm>
            <a:off x="762000" y="5562600"/>
            <a:ext cx="5826576" cy="646331"/>
          </a:xfrm>
          <a:prstGeom prst="rect">
            <a:avLst/>
          </a:prstGeom>
          <a:solidFill>
            <a:srgbClr val="FFFF00"/>
          </a:solidFill>
          <a:ln>
            <a:solidFill>
              <a:schemeClr val="tx1"/>
            </a:solidFill>
          </a:ln>
        </p:spPr>
        <p:txBody>
          <a:bodyPr wrap="square" rtlCol="0">
            <a:spAutoFit/>
          </a:bodyPr>
          <a:lstStyle/>
          <a:p>
            <a:r>
              <a:rPr lang="en-US" dirty="0"/>
              <a:t>Note to presenters:  Insert your recovery times here.  Delete this yellow box before making presentation.</a:t>
            </a:r>
          </a:p>
        </p:txBody>
      </p:sp>
    </p:spTree>
    <p:extLst>
      <p:ext uri="{BB962C8B-B14F-4D97-AF65-F5344CB8AC3E}">
        <p14:creationId xmlns:p14="http://schemas.microsoft.com/office/powerpoint/2010/main" val="13030436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387624"/>
            <a:ext cx="8229600" cy="526776"/>
          </a:xfrm>
          <a:noFill/>
        </p:spPr>
        <p:txBody>
          <a:bodyPr>
            <a:noAutofit/>
          </a:bodyPr>
          <a:lstStyle/>
          <a:p>
            <a:r>
              <a:rPr lang="en-US" dirty="0"/>
              <a:t>Illustrations are helpful</a:t>
            </a:r>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234" t="13194" r="20648" b="6845"/>
          <a:stretch/>
        </p:blipFill>
        <p:spPr bwMode="auto">
          <a:xfrm>
            <a:off x="838200" y="1828800"/>
            <a:ext cx="4572000" cy="4560683"/>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txBox="1">
            <a:spLocks/>
          </p:cNvSpPr>
          <p:nvPr/>
        </p:nvSpPr>
        <p:spPr>
          <a:xfrm>
            <a:off x="-228600" y="1219200"/>
            <a:ext cx="9144000" cy="6096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solidFill>
                  <a:schemeClr val="bg1"/>
                </a:solidFill>
                <a:effectLst>
                  <a:outerShdw blurRad="38100" dist="38100" dir="2700000" algn="tl">
                    <a:srgbClr val="000000">
                      <a:alpha val="43137"/>
                    </a:srgbClr>
                  </a:outerShdw>
                </a:effectLst>
                <a:latin typeface="Arial" pitchFamily="34" charset="0"/>
                <a:cs typeface="Arial" pitchFamily="34" charset="0"/>
              </a:rPr>
              <a:t>Example: Colorado illustrations/descriptions</a:t>
            </a:r>
          </a:p>
        </p:txBody>
      </p:sp>
      <p:pic>
        <p:nvPicPr>
          <p:cNvPr id="10" name="Picture 9"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11" name="Oval 10"/>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Isosceles Triangle 11"/>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5-Point Star 12"/>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TextBox 13"/>
          <p:cNvSpPr txBox="1"/>
          <p:nvPr/>
        </p:nvSpPr>
        <p:spPr>
          <a:xfrm>
            <a:off x="2133600" y="3581400"/>
            <a:ext cx="5826576" cy="646331"/>
          </a:xfrm>
          <a:prstGeom prst="rect">
            <a:avLst/>
          </a:prstGeom>
          <a:solidFill>
            <a:srgbClr val="FFFF00"/>
          </a:solidFill>
          <a:ln>
            <a:solidFill>
              <a:schemeClr val="tx1"/>
            </a:solidFill>
          </a:ln>
        </p:spPr>
        <p:txBody>
          <a:bodyPr wrap="square" rtlCol="0">
            <a:spAutoFit/>
          </a:bodyPr>
          <a:lstStyle/>
          <a:p>
            <a:r>
              <a:rPr lang="en-US" dirty="0"/>
              <a:t>Note to presenters:  Insert photos of your standards here.  Delete this yellow box before making presentation.</a:t>
            </a:r>
          </a:p>
        </p:txBody>
      </p:sp>
    </p:spTree>
    <p:extLst>
      <p:ext uri="{BB962C8B-B14F-4D97-AF65-F5344CB8AC3E}">
        <p14:creationId xmlns:p14="http://schemas.microsoft.com/office/powerpoint/2010/main" val="6391808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fontScale="92500" lnSpcReduction="20000"/>
          </a:bodyPr>
          <a:lstStyle/>
          <a:p>
            <a:pPr>
              <a:buNone/>
            </a:pPr>
            <a:r>
              <a:rPr lang="en-US" sz="3600" dirty="0"/>
              <a:t>Do all leading organizations use the same LOS standards?</a:t>
            </a:r>
          </a:p>
          <a:p>
            <a:pPr marL="228600" indent="-228600">
              <a:buAutoNum type="arabicPeriod"/>
            </a:pPr>
            <a:endParaRPr lang="en-US" sz="3600" dirty="0"/>
          </a:p>
          <a:p>
            <a:pPr marL="525463" indent="-525463">
              <a:buAutoNum type="arabicPeriod"/>
            </a:pPr>
            <a:r>
              <a:rPr lang="en-US" sz="3600" dirty="0"/>
              <a:t>Yes – The best in the business have agreed on the same LOS standards </a:t>
            </a:r>
          </a:p>
          <a:p>
            <a:pPr marL="525463" indent="-525463">
              <a:buAutoNum type="arabicPeriod"/>
            </a:pPr>
            <a:r>
              <a:rPr lang="en-US" sz="3600" dirty="0"/>
              <a:t>No – Top performers don’t need LOS targets</a:t>
            </a:r>
          </a:p>
          <a:p>
            <a:pPr marL="525463" indent="-525463">
              <a:buAutoNum type="arabicPeriod"/>
            </a:pPr>
            <a:r>
              <a:rPr lang="en-US" sz="3600" dirty="0"/>
              <a:t>No – Set the LOS based on how hard you are willing to work </a:t>
            </a:r>
          </a:p>
          <a:p>
            <a:pPr marL="525463" indent="-525463">
              <a:lnSpc>
                <a:spcPct val="100000"/>
              </a:lnSpc>
              <a:buFontTx/>
              <a:buAutoNum type="arabicPeriod"/>
              <a:defRPr/>
            </a:pPr>
            <a:r>
              <a:rPr lang="en-US" sz="3600" dirty="0"/>
              <a:t>No – Set the LOS based on your road use characteristics, customer demand, the environment, your budget and the capabilities of your organization</a:t>
            </a:r>
          </a:p>
          <a:p>
            <a:pPr marL="525463" indent="-525463"/>
            <a:endParaRPr lang="en-US" sz="3600"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fontScale="92500" lnSpcReduction="20000"/>
          </a:bodyPr>
          <a:lstStyle/>
          <a:p>
            <a:pPr>
              <a:buNone/>
            </a:pPr>
            <a:r>
              <a:rPr lang="en-US" sz="3600" dirty="0"/>
              <a:t>Do all leading organizations use the same LOS standards?</a:t>
            </a:r>
            <a:endParaRPr lang="en-US" sz="3600" dirty="0">
              <a:solidFill>
                <a:schemeClr val="accent1">
                  <a:lumMod val="75000"/>
                </a:schemeClr>
              </a:solidFill>
            </a:endParaRPr>
          </a:p>
          <a:p>
            <a:pPr marL="228600" indent="-228600">
              <a:buAutoNum type="arabicPeriod"/>
            </a:pPr>
            <a:endParaRPr lang="en-US" sz="3600" dirty="0">
              <a:solidFill>
                <a:schemeClr val="accent1">
                  <a:lumMod val="75000"/>
                </a:schemeClr>
              </a:solidFill>
            </a:endParaRPr>
          </a:p>
          <a:p>
            <a:pPr marL="525463" indent="-525463">
              <a:buAutoNum type="arabicPeriod"/>
            </a:pPr>
            <a:r>
              <a:rPr lang="en-US" sz="3600" dirty="0">
                <a:solidFill>
                  <a:schemeClr val="accent1">
                    <a:lumMod val="75000"/>
                  </a:schemeClr>
                </a:solidFill>
              </a:rPr>
              <a:t>Yes – The best in the business have agreed on the same LOS standards </a:t>
            </a:r>
          </a:p>
          <a:p>
            <a:pPr marL="525463" indent="-525463">
              <a:buAutoNum type="arabicPeriod"/>
            </a:pPr>
            <a:r>
              <a:rPr lang="en-US" sz="3600" dirty="0">
                <a:solidFill>
                  <a:schemeClr val="accent1">
                    <a:lumMod val="75000"/>
                  </a:schemeClr>
                </a:solidFill>
              </a:rPr>
              <a:t>No – Top performers don’t need LOS targets</a:t>
            </a:r>
          </a:p>
          <a:p>
            <a:pPr marL="525463" indent="-525463">
              <a:buAutoNum type="arabicPeriod"/>
            </a:pPr>
            <a:r>
              <a:rPr lang="en-US" sz="3600" dirty="0">
                <a:solidFill>
                  <a:schemeClr val="accent1">
                    <a:lumMod val="75000"/>
                  </a:schemeClr>
                </a:solidFill>
              </a:rPr>
              <a:t>No – Set the LOS based on how hard you are willing to work </a:t>
            </a:r>
            <a:endParaRPr lang="en-US" sz="3600" dirty="0">
              <a:solidFill>
                <a:srgbClr val="FFFF00"/>
              </a:solidFill>
            </a:endParaRPr>
          </a:p>
          <a:p>
            <a:pPr marL="525463" indent="-525463">
              <a:lnSpc>
                <a:spcPct val="100000"/>
              </a:lnSpc>
              <a:buFontTx/>
              <a:buAutoNum type="arabicPeriod"/>
              <a:defRPr/>
            </a:pPr>
            <a:r>
              <a:rPr lang="en-US" sz="3600" dirty="0">
                <a:solidFill>
                  <a:srgbClr val="FFFF00"/>
                </a:solidFill>
              </a:rPr>
              <a:t>No – Set the LOS based on your road use characteristics, customer demand, the environment, your budget and the capabilities of your organization</a:t>
            </a:r>
          </a:p>
          <a:p>
            <a:pPr marL="525463" indent="-525463"/>
            <a:endParaRPr lang="en-US" sz="3600"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15962"/>
          </a:xfrm>
          <a:noFill/>
        </p:spPr>
        <p:txBody>
          <a:bodyPr>
            <a:normAutofit/>
          </a:bodyPr>
          <a:lstStyle/>
          <a:p>
            <a:r>
              <a:rPr lang="en-US" dirty="0"/>
              <a:t>Document your progress</a:t>
            </a:r>
          </a:p>
        </p:txBody>
      </p:sp>
      <p:sp>
        <p:nvSpPr>
          <p:cNvPr id="3" name="Content Placeholder 2"/>
          <p:cNvSpPr>
            <a:spLocks noGrp="1"/>
          </p:cNvSpPr>
          <p:nvPr>
            <p:ph idx="1"/>
          </p:nvPr>
        </p:nvSpPr>
        <p:spPr>
          <a:xfrm>
            <a:off x="228600" y="1514475"/>
            <a:ext cx="3810000" cy="2295525"/>
          </a:xfrm>
        </p:spPr>
        <p:txBody>
          <a:bodyPr>
            <a:normAutofit/>
          </a:bodyPr>
          <a:lstStyle/>
          <a:p>
            <a:r>
              <a:rPr lang="en-US" sz="3000" dirty="0">
                <a:latin typeface="Arial" pitchFamily="34" charset="0"/>
                <a:cs typeface="Arial" pitchFamily="34" charset="0"/>
              </a:rPr>
              <a:t>Visual guidelines</a:t>
            </a:r>
          </a:p>
          <a:p>
            <a:r>
              <a:rPr lang="en-US" sz="3000" dirty="0">
                <a:latin typeface="Arial" pitchFamily="34" charset="0"/>
                <a:cs typeface="Arial" pitchFamily="34" charset="0"/>
              </a:rPr>
              <a:t>Friction sensors</a:t>
            </a:r>
          </a:p>
          <a:p>
            <a:r>
              <a:rPr lang="en-US" sz="3000" dirty="0">
                <a:latin typeface="Arial" pitchFamily="34" charset="0"/>
                <a:cs typeface="Arial" pitchFamily="34" charset="0"/>
              </a:rPr>
              <a:t>Other tools</a:t>
            </a:r>
          </a:p>
        </p:txBody>
      </p:sp>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086" t="18229" r="23633" b="21094"/>
          <a:stretch/>
        </p:blipFill>
        <p:spPr bwMode="auto">
          <a:xfrm>
            <a:off x="4263976" y="1143000"/>
            <a:ext cx="3798518" cy="4515586"/>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416" y="3400793"/>
            <a:ext cx="3720766" cy="1224148"/>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
        <p:nvSpPr>
          <p:cNvPr id="11" name="Oval 10"/>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Isosceles Triangle 11"/>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5-Point Star 12"/>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TextBox 13"/>
          <p:cNvSpPr txBox="1"/>
          <p:nvPr/>
        </p:nvSpPr>
        <p:spPr>
          <a:xfrm>
            <a:off x="1143000" y="5334000"/>
            <a:ext cx="5826576" cy="923330"/>
          </a:xfrm>
          <a:prstGeom prst="rect">
            <a:avLst/>
          </a:prstGeom>
          <a:solidFill>
            <a:srgbClr val="FFFF00"/>
          </a:solidFill>
          <a:ln>
            <a:solidFill>
              <a:schemeClr val="tx1"/>
            </a:solidFill>
          </a:ln>
        </p:spPr>
        <p:txBody>
          <a:bodyPr wrap="square" rtlCol="0">
            <a:spAutoFit/>
          </a:bodyPr>
          <a:lstStyle/>
          <a:p>
            <a:r>
              <a:rPr lang="en-US" dirty="0"/>
              <a:t>Note to presenters:  Insert your visual guidelines or other tools you use here.  Delete this yellow box before making presentation.</a:t>
            </a:r>
          </a:p>
        </p:txBody>
      </p:sp>
    </p:spTree>
    <p:extLst>
      <p:ext uri="{BB962C8B-B14F-4D97-AF65-F5344CB8AC3E}">
        <p14:creationId xmlns:p14="http://schemas.microsoft.com/office/powerpoint/2010/main" val="32449429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4538" y="3733800"/>
            <a:ext cx="3173897" cy="1952569"/>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33400" y="350838"/>
            <a:ext cx="7543800" cy="639762"/>
          </a:xfrm>
          <a:noFill/>
        </p:spPr>
        <p:txBody>
          <a:bodyPr>
            <a:noAutofit/>
          </a:bodyPr>
          <a:lstStyle/>
          <a:p>
            <a:r>
              <a:rPr lang="en-US" dirty="0"/>
              <a:t>Driving conditions</a:t>
            </a:r>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9811" y="3145975"/>
            <a:ext cx="3608963" cy="1860202"/>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8026" y="1145986"/>
            <a:ext cx="3011782" cy="1892489"/>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457250" y="1028076"/>
            <a:ext cx="1741182"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Good</a:t>
            </a:r>
          </a:p>
        </p:txBody>
      </p:sp>
      <p:sp>
        <p:nvSpPr>
          <p:cNvPr id="10" name="Rectangle 9"/>
          <p:cNvSpPr/>
          <p:nvPr/>
        </p:nvSpPr>
        <p:spPr>
          <a:xfrm>
            <a:off x="3961046" y="2994246"/>
            <a:ext cx="1241365"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Fair</a:t>
            </a:r>
          </a:p>
        </p:txBody>
      </p:sp>
      <p:sp>
        <p:nvSpPr>
          <p:cNvPr id="11" name="Rectangle 10"/>
          <p:cNvSpPr/>
          <p:nvPr/>
        </p:nvSpPr>
        <p:spPr>
          <a:xfrm>
            <a:off x="6811806" y="3614411"/>
            <a:ext cx="1532856"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Poor</a:t>
            </a:r>
          </a:p>
        </p:txBody>
      </p:sp>
      <p:sp>
        <p:nvSpPr>
          <p:cNvPr id="7" name="TextBox 6"/>
          <p:cNvSpPr txBox="1"/>
          <p:nvPr/>
        </p:nvSpPr>
        <p:spPr>
          <a:xfrm>
            <a:off x="4419600" y="1371600"/>
            <a:ext cx="3962400" cy="1384995"/>
          </a:xfrm>
          <a:prstGeom prst="rect">
            <a:avLst/>
          </a:prstGeom>
          <a:noFill/>
        </p:spPr>
        <p:txBody>
          <a:bodyPr wrap="square" rtlCol="0">
            <a:spAutoFit/>
          </a:bodyPr>
          <a:lstStyle/>
          <a:p>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Track and report road conditions to see when you meet your LOS</a:t>
            </a:r>
          </a:p>
        </p:txBody>
      </p:sp>
      <p:pic>
        <p:nvPicPr>
          <p:cNvPr id="15" name="Picture 14" descr="Clear Roads Logo use.jpg"/>
          <p:cNvPicPr>
            <a:picLocks noChangeAspect="1"/>
          </p:cNvPicPr>
          <p:nvPr/>
        </p:nvPicPr>
        <p:blipFill>
          <a:blip r:embed="rId6" cstate="print"/>
          <a:stretch>
            <a:fillRect/>
          </a:stretch>
        </p:blipFill>
        <p:spPr>
          <a:xfrm>
            <a:off x="7243572" y="5943600"/>
            <a:ext cx="1900428" cy="615685"/>
          </a:xfrm>
          <a:prstGeom prst="rect">
            <a:avLst/>
          </a:prstGeom>
        </p:spPr>
      </p:pic>
      <p:sp>
        <p:nvSpPr>
          <p:cNvPr id="16" name="Oval 1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7" name="Isosceles Triangle 16"/>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5-Point Star 1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TextBox 18"/>
          <p:cNvSpPr txBox="1"/>
          <p:nvPr/>
        </p:nvSpPr>
        <p:spPr>
          <a:xfrm>
            <a:off x="533400" y="5638800"/>
            <a:ext cx="5826576" cy="646331"/>
          </a:xfrm>
          <a:prstGeom prst="rect">
            <a:avLst/>
          </a:prstGeom>
          <a:solidFill>
            <a:srgbClr val="FFFF00"/>
          </a:solidFill>
          <a:ln>
            <a:solidFill>
              <a:schemeClr val="tx1"/>
            </a:solidFill>
          </a:ln>
        </p:spPr>
        <p:txBody>
          <a:bodyPr wrap="square" rtlCol="0">
            <a:spAutoFit/>
          </a:bodyPr>
          <a:lstStyle/>
          <a:p>
            <a:r>
              <a:rPr lang="en-US" dirty="0"/>
              <a:t>Note to presenters:  Insert photos of your standards here.  Delete this yellow box before making presentation.</a:t>
            </a:r>
          </a:p>
        </p:txBody>
      </p:sp>
    </p:spTree>
    <p:extLst>
      <p:ext uri="{BB962C8B-B14F-4D97-AF65-F5344CB8AC3E}">
        <p14:creationId xmlns:p14="http://schemas.microsoft.com/office/powerpoint/2010/main" val="22190129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162"/>
            <a:ext cx="8991600" cy="1173162"/>
          </a:xfrm>
          <a:noFill/>
        </p:spPr>
        <p:txBody>
          <a:bodyPr>
            <a:noAutofit/>
          </a:bodyPr>
          <a:lstStyle/>
          <a:p>
            <a:pPr>
              <a:lnSpc>
                <a:spcPts val="3300"/>
              </a:lnSpc>
            </a:pPr>
            <a:r>
              <a:rPr lang="en-US" dirty="0"/>
              <a:t>How do we meet our LOS </a:t>
            </a:r>
            <a:br>
              <a:rPr lang="en-US" dirty="0"/>
            </a:br>
            <a:r>
              <a:rPr lang="en-US" dirty="0"/>
              <a:t>most efficiently?</a:t>
            </a:r>
          </a:p>
        </p:txBody>
      </p:sp>
      <p:sp>
        <p:nvSpPr>
          <p:cNvPr id="7" name="TextBox 6"/>
          <p:cNvSpPr txBox="1"/>
          <p:nvPr/>
        </p:nvSpPr>
        <p:spPr>
          <a:xfrm>
            <a:off x="457200" y="1066800"/>
            <a:ext cx="7848599" cy="2554545"/>
          </a:xfrm>
          <a:prstGeom prst="rect">
            <a:avLst/>
          </a:prstGeom>
          <a:noFill/>
        </p:spPr>
        <p:txBody>
          <a:bodyPr wrap="square" rtlCol="0">
            <a:spAutoFit/>
          </a:bodyPr>
          <a:lstStyle/>
          <a:p>
            <a:pPr marL="349250" indent="-349250">
              <a:buFont typeface="Arial" pitchFamily="34" charset="0"/>
              <a:buChar char="•"/>
            </a:pPr>
            <a:r>
              <a:rPr lang="en-US" sz="2400" dirty="0">
                <a:solidFill>
                  <a:schemeClr val="bg1"/>
                </a:solidFill>
                <a:effectLst>
                  <a:outerShdw blurRad="38100" dist="38100" dir="2700000" algn="tl">
                    <a:srgbClr val="000000">
                      <a:alpha val="43137"/>
                    </a:srgbClr>
                  </a:outerShdw>
                </a:effectLst>
                <a:latin typeface="Arial" pitchFamily="34" charset="0"/>
                <a:cs typeface="Arial" pitchFamily="34" charset="0"/>
              </a:rPr>
              <a:t>As salt becomes more  scrutinized, challenge yourself to reach your goal using less salt.  </a:t>
            </a:r>
          </a:p>
          <a:p>
            <a:pPr marL="349250" indent="-349250">
              <a:buFont typeface="Arial" pitchFamily="34" charset="0"/>
              <a:buChar char="•"/>
            </a:pPr>
            <a:endParaRPr lang="en-US" sz="8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349250" indent="-349250">
              <a:buFont typeface="Arial" pitchFamily="34" charset="0"/>
              <a:buChar char="•"/>
            </a:pPr>
            <a:r>
              <a:rPr lang="en-US" sz="2400" dirty="0">
                <a:solidFill>
                  <a:schemeClr val="bg1"/>
                </a:solidFill>
                <a:effectLst>
                  <a:outerShdw blurRad="38100" dist="38100" dir="2700000" algn="tl">
                    <a:srgbClr val="000000">
                      <a:alpha val="43137"/>
                    </a:srgbClr>
                  </a:outerShdw>
                </a:effectLst>
                <a:latin typeface="Arial" pitchFamily="34" charset="0"/>
                <a:cs typeface="Arial" pitchFamily="34" charset="0"/>
              </a:rPr>
              <a:t>What strategies allow you to be most effective/least wasteful with your materials.</a:t>
            </a:r>
          </a:p>
          <a:p>
            <a:pPr marL="349250" indent="-349250">
              <a:buFont typeface="Arial" pitchFamily="34" charset="0"/>
              <a:buChar char="•"/>
            </a:pPr>
            <a:endParaRPr lang="en-US" sz="8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349250" indent="-349250">
              <a:buFont typeface="Arial" pitchFamily="34" charset="0"/>
              <a:buChar char="•"/>
            </a:pPr>
            <a:r>
              <a:rPr lang="en-US" sz="2400" dirty="0">
                <a:solidFill>
                  <a:schemeClr val="bg1"/>
                </a:solidFill>
                <a:effectLst>
                  <a:outerShdw blurRad="38100" dist="38100" dir="2700000" algn="tl">
                    <a:srgbClr val="000000">
                      <a:alpha val="43137"/>
                    </a:srgbClr>
                  </a:outerShdw>
                </a:effectLst>
                <a:latin typeface="Arial" pitchFamily="34" charset="0"/>
                <a:cs typeface="Arial" pitchFamily="34" charset="0"/>
              </a:rPr>
              <a:t>Strategies will change with the event but the goal can be the same.</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3733800"/>
            <a:ext cx="5003683" cy="2667000"/>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Isosceles Triangle 10"/>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5-Point Star 11"/>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7140930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92162"/>
          </a:xfrm>
          <a:noFill/>
        </p:spPr>
        <p:txBody>
          <a:bodyPr/>
          <a:lstStyle/>
          <a:p>
            <a:r>
              <a:rPr lang="en-US" dirty="0"/>
              <a:t>Educate drivers</a:t>
            </a: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784" r="19669" b="10662"/>
          <a:stretch/>
        </p:blipFill>
        <p:spPr bwMode="auto">
          <a:xfrm>
            <a:off x="609600" y="1091920"/>
            <a:ext cx="6553200" cy="4806179"/>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4706470" y="5170240"/>
            <a:ext cx="146971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7" name="Straight Connector 6"/>
          <p:cNvCxnSpPr/>
          <p:nvPr/>
        </p:nvCxnSpPr>
        <p:spPr>
          <a:xfrm>
            <a:off x="3464856" y="5308321"/>
            <a:ext cx="293943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8" name="5-Point Star 7"/>
          <p:cNvSpPr/>
          <p:nvPr/>
        </p:nvSpPr>
        <p:spPr>
          <a:xfrm>
            <a:off x="77466" y="3856442"/>
            <a:ext cx="2276837" cy="1900113"/>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62000" y="4586768"/>
            <a:ext cx="808343" cy="646331"/>
          </a:xfrm>
          <a:prstGeom prst="rect">
            <a:avLst/>
          </a:prstGeom>
          <a:noFill/>
        </p:spPr>
        <p:txBody>
          <a:bodyPr wrap="square" rtlCol="0">
            <a:spAutoFit/>
          </a:bodyPr>
          <a:lstStyle/>
          <a:p>
            <a:pPr algn="ctr"/>
            <a:r>
              <a:rPr lang="en-US" b="1" dirty="0">
                <a:latin typeface="Arial" pitchFamily="34" charset="0"/>
                <a:cs typeface="Arial" pitchFamily="34" charset="0"/>
              </a:rPr>
              <a:t>Good idea</a:t>
            </a:r>
          </a:p>
        </p:txBody>
      </p:sp>
      <p:cxnSp>
        <p:nvCxnSpPr>
          <p:cNvPr id="11" name="Straight Arrow Connector 10"/>
          <p:cNvCxnSpPr/>
          <p:nvPr/>
        </p:nvCxnSpPr>
        <p:spPr>
          <a:xfrm>
            <a:off x="1752600" y="4841720"/>
            <a:ext cx="1676400" cy="399365"/>
          </a:xfrm>
          <a:prstGeom prst="straightConnector1">
            <a:avLst/>
          </a:prstGeom>
          <a:ln w="57150">
            <a:solidFill>
              <a:srgbClr val="FFC000"/>
            </a:solidFill>
            <a:tailEnd type="arrow"/>
          </a:ln>
        </p:spPr>
        <p:style>
          <a:lnRef idx="1">
            <a:schemeClr val="accent6"/>
          </a:lnRef>
          <a:fillRef idx="0">
            <a:schemeClr val="accent6"/>
          </a:fillRef>
          <a:effectRef idx="0">
            <a:schemeClr val="accent6"/>
          </a:effectRef>
          <a:fontRef idx="minor">
            <a:schemeClr val="tx1"/>
          </a:fontRef>
        </p:style>
      </p:cxnSp>
      <p:pic>
        <p:nvPicPr>
          <p:cNvPr id="13" name="Picture 12"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14" name="Oval 13"/>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5" name="Isosceles Triangle 14"/>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5-Point Star 1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23" name="Straight Connector 22"/>
          <p:cNvCxnSpPr/>
          <p:nvPr/>
        </p:nvCxnSpPr>
        <p:spPr>
          <a:xfrm>
            <a:off x="3500717" y="5442791"/>
            <a:ext cx="2278058"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321069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3733800"/>
            <a:ext cx="3332163" cy="2639662"/>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04800" y="152400"/>
            <a:ext cx="8229600" cy="944562"/>
          </a:xfrm>
          <a:noFill/>
        </p:spPr>
        <p:txBody>
          <a:bodyPr>
            <a:normAutofit/>
          </a:bodyPr>
          <a:lstStyle/>
          <a:p>
            <a:r>
              <a:rPr lang="en-US" dirty="0"/>
              <a:t>Should we exceed our LOS goals? </a:t>
            </a:r>
          </a:p>
        </p:txBody>
      </p:sp>
      <p:sp>
        <p:nvSpPr>
          <p:cNvPr id="3" name="Content Placeholder 2"/>
          <p:cNvSpPr>
            <a:spLocks noGrp="1"/>
          </p:cNvSpPr>
          <p:nvPr>
            <p:ph idx="1"/>
          </p:nvPr>
        </p:nvSpPr>
        <p:spPr>
          <a:xfrm>
            <a:off x="381000" y="990600"/>
            <a:ext cx="8229600" cy="2247900"/>
          </a:xfrm>
        </p:spPr>
        <p:txBody>
          <a:bodyPr>
            <a:noAutofit/>
          </a:bodyPr>
          <a:lstStyle/>
          <a:p>
            <a:pPr marL="514350" indent="-514350">
              <a:buNone/>
            </a:pPr>
            <a:r>
              <a:rPr lang="en-US" sz="2400" dirty="0">
                <a:latin typeface="Arial" pitchFamily="34" charset="0"/>
                <a:cs typeface="Arial" pitchFamily="34" charset="0"/>
              </a:rPr>
              <a:t>If we frequently exceed our LOS goals we should understand why:</a:t>
            </a:r>
          </a:p>
          <a:p>
            <a:pPr marL="914400" lvl="1" indent="-514350">
              <a:buFont typeface="Arial" pitchFamily="34" charset="0"/>
              <a:buChar char="•"/>
            </a:pPr>
            <a:r>
              <a:rPr lang="en-US" dirty="0">
                <a:latin typeface="Arial" pitchFamily="34" charset="0"/>
                <a:cs typeface="Arial" pitchFamily="34" charset="0"/>
              </a:rPr>
              <a:t>Our LOS goals need updating.  Likely we have new technology at work for us.</a:t>
            </a:r>
          </a:p>
          <a:p>
            <a:pPr marL="914400" lvl="1" indent="-514350">
              <a:buFont typeface="Arial" pitchFamily="34" charset="0"/>
              <a:buChar char="•"/>
            </a:pPr>
            <a:r>
              <a:rPr lang="en-US" dirty="0">
                <a:latin typeface="Arial" pitchFamily="34" charset="0"/>
                <a:cs typeface="Arial" pitchFamily="34" charset="0"/>
              </a:rPr>
              <a:t>We aren’t training our crew on the desired LOS.</a:t>
            </a:r>
          </a:p>
          <a:p>
            <a:pPr marL="914400" lvl="1" indent="-514350">
              <a:buFont typeface="Arial" pitchFamily="34" charset="0"/>
              <a:buChar char="•"/>
            </a:pPr>
            <a:r>
              <a:rPr lang="en-US" dirty="0">
                <a:latin typeface="Arial" pitchFamily="34" charset="0"/>
                <a:cs typeface="Arial" pitchFamily="34" charset="0"/>
              </a:rPr>
              <a:t>We are using more resources (salt, time) than required.</a:t>
            </a:r>
          </a:p>
        </p:txBody>
      </p:sp>
      <p:pic>
        <p:nvPicPr>
          <p:cNvPr id="4099" name="Picture 3" descr="C:\Users\Roman\AppData\Local\Microsoft\Windows\Temporary Internet Files\Content.IE5\28Q7U0BP\SayingNo[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354"/>
          <a:stretch/>
        </p:blipFill>
        <p:spPr bwMode="auto">
          <a:xfrm>
            <a:off x="4648200" y="4572000"/>
            <a:ext cx="964316" cy="8858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8"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Isosceles Triangle 10"/>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5-Point Star 11"/>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88147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193800"/>
            <a:ext cx="8991600" cy="5080000"/>
          </a:xfrm>
        </p:spPr>
        <p:txBody>
          <a:bodyPr>
            <a:normAutofit/>
          </a:bodyPr>
          <a:lstStyle/>
          <a:p>
            <a:pPr marL="0" indent="0">
              <a:buNone/>
            </a:pPr>
            <a:r>
              <a:rPr lang="en-US" sz="3200" dirty="0">
                <a:effectLst/>
              </a:rPr>
              <a:t>You do a great job of taking care of our roads!</a:t>
            </a:r>
          </a:p>
        </p:txBody>
      </p:sp>
      <p:pic>
        <p:nvPicPr>
          <p:cNvPr id="3074" name="Picture 2" descr="C:\Connie\customers\2015\U of MN center for transportatin research\Modules\material use, prewetting, brine production and use, deicing, anti-icing\Walworth county prewetting syste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828800"/>
            <a:ext cx="531363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0088445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92162"/>
          </a:xfrm>
          <a:noFill/>
        </p:spPr>
        <p:txBody>
          <a:bodyPr/>
          <a:lstStyle/>
          <a:p>
            <a:r>
              <a:rPr lang="en-US" dirty="0"/>
              <a:t>Educate your crew</a:t>
            </a:r>
          </a:p>
        </p:txBody>
      </p:sp>
      <p:pic>
        <p:nvPicPr>
          <p:cNvPr id="4098" name="Picture 2" descr="C:\pictures\Pictures\salt\people\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172" y="1338574"/>
            <a:ext cx="7010400" cy="464088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0" y="1143000"/>
            <a:ext cx="6096000" cy="923330"/>
          </a:xfrm>
          <a:prstGeom prst="rect">
            <a:avLst/>
          </a:prstGeom>
          <a:solidFill>
            <a:schemeClr val="tx2">
              <a:lumMod val="40000"/>
              <a:lumOff val="60000"/>
            </a:schemeClr>
          </a:solidFill>
          <a:ln>
            <a:solidFill>
              <a:schemeClr val="tx1"/>
            </a:solidFill>
          </a:ln>
        </p:spPr>
        <p:txBody>
          <a:bodyPr wrap="square" rtlCol="0">
            <a:spAutoFit/>
          </a:bodyPr>
          <a:lstStyle/>
          <a:p>
            <a:pPr marL="228600" indent="-228600">
              <a:buFont typeface="Arial" pitchFamily="34" charset="0"/>
              <a:buChar char="•"/>
            </a:pPr>
            <a:r>
              <a:rPr lang="en-US" dirty="0">
                <a:latin typeface="Arial" pitchFamily="34" charset="0"/>
                <a:cs typeface="Arial" pitchFamily="34" charset="0"/>
              </a:rPr>
              <a:t>Explain the LOS targets for their routes.</a:t>
            </a:r>
          </a:p>
          <a:p>
            <a:pPr marL="228600" indent="-228600">
              <a:buFont typeface="Arial" pitchFamily="34" charset="0"/>
              <a:buChar char="•"/>
            </a:pPr>
            <a:r>
              <a:rPr lang="en-US" dirty="0">
                <a:latin typeface="Arial" pitchFamily="34" charset="0"/>
                <a:cs typeface="Arial" pitchFamily="34" charset="0"/>
              </a:rPr>
              <a:t>Reinforce that we do not want to exceed those targets.</a:t>
            </a:r>
          </a:p>
          <a:p>
            <a:pPr marL="228600" indent="-228600">
              <a:buFont typeface="Arial" pitchFamily="34" charset="0"/>
              <a:buChar char="•"/>
            </a:pPr>
            <a:r>
              <a:rPr lang="en-US" dirty="0">
                <a:latin typeface="Arial" pitchFamily="34" charset="0"/>
                <a:cs typeface="Arial" pitchFamily="34" charset="0"/>
              </a:rPr>
              <a:t>Explain why we do not want to exceed those targets.</a:t>
            </a:r>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TextBox 11"/>
          <p:cNvSpPr txBox="1"/>
          <p:nvPr/>
        </p:nvSpPr>
        <p:spPr>
          <a:xfrm>
            <a:off x="1219200" y="5715000"/>
            <a:ext cx="5791200" cy="369332"/>
          </a:xfrm>
          <a:prstGeom prst="rect">
            <a:avLst/>
          </a:prstGeom>
          <a:solidFill>
            <a:schemeClr val="tx2">
              <a:lumMod val="40000"/>
              <a:lumOff val="60000"/>
            </a:schemeClr>
          </a:solidFill>
          <a:ln>
            <a:solidFill>
              <a:schemeClr val="tx1"/>
            </a:solidFill>
          </a:ln>
        </p:spPr>
        <p:txBody>
          <a:bodyPr wrap="square" rtlCol="0">
            <a:spAutoFit/>
          </a:bodyPr>
          <a:lstStyle/>
          <a:p>
            <a:pPr algn="ctr"/>
            <a:r>
              <a:rPr lang="en-US" dirty="0">
                <a:latin typeface="Arial" pitchFamily="34" charset="0"/>
                <a:cs typeface="Arial" pitchFamily="34" charset="0"/>
              </a:rPr>
              <a:t>A job well done is meeting your LOS - not exceeding it!</a:t>
            </a:r>
          </a:p>
        </p:txBody>
      </p:sp>
    </p:spTree>
    <p:extLst>
      <p:ext uri="{BB962C8B-B14F-4D97-AF65-F5344CB8AC3E}">
        <p14:creationId xmlns:p14="http://schemas.microsoft.com/office/powerpoint/2010/main" val="38111926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pictures\Pictures\salt\paper work\IMG_1247.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val="0"/>
              </a:ext>
            </a:extLst>
          </a:blip>
          <a:srcRect l="43614" t="12609" r="4033" b="517"/>
          <a:stretch/>
        </p:blipFill>
        <p:spPr bwMode="auto">
          <a:xfrm rot="5400000">
            <a:off x="1220658" y="418494"/>
            <a:ext cx="5265551" cy="6553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43533" y="1143000"/>
            <a:ext cx="6019800" cy="369332"/>
          </a:xfrm>
          <a:prstGeom prst="rect">
            <a:avLst/>
          </a:prstGeom>
          <a:solidFill>
            <a:schemeClr val="tx2">
              <a:lumMod val="40000"/>
              <a:lumOff val="60000"/>
            </a:schemeClr>
          </a:solidFill>
          <a:ln>
            <a:solidFill>
              <a:schemeClr val="tx1"/>
            </a:solidFill>
          </a:ln>
        </p:spPr>
        <p:txBody>
          <a:bodyPr wrap="square" rtlCol="0">
            <a:spAutoFit/>
          </a:bodyPr>
          <a:lstStyle/>
          <a:p>
            <a:pPr algn="ctr"/>
            <a:r>
              <a:rPr lang="en-US" dirty="0">
                <a:latin typeface="Arial" pitchFamily="34" charset="0"/>
                <a:cs typeface="Arial" pitchFamily="34" charset="0"/>
              </a:rPr>
              <a:t>A job well done is meeting your LOS - not exceeding it!</a:t>
            </a:r>
          </a:p>
        </p:txBody>
      </p:sp>
      <p:sp>
        <p:nvSpPr>
          <p:cNvPr id="2" name="Title 1"/>
          <p:cNvSpPr>
            <a:spLocks noGrp="1"/>
          </p:cNvSpPr>
          <p:nvPr>
            <p:ph type="title"/>
          </p:nvPr>
        </p:nvSpPr>
        <p:spPr>
          <a:xfrm>
            <a:off x="533400" y="0"/>
            <a:ext cx="8229600" cy="1066800"/>
          </a:xfrm>
          <a:noFill/>
        </p:spPr>
        <p:txBody>
          <a:bodyPr>
            <a:noAutofit/>
          </a:bodyPr>
          <a:lstStyle/>
          <a:p>
            <a:pPr>
              <a:lnSpc>
                <a:spcPts val="3300"/>
              </a:lnSpc>
            </a:pPr>
            <a:r>
              <a:rPr lang="en-US" dirty="0"/>
              <a:t>Understand the LOS for various areas of your route</a:t>
            </a:r>
          </a:p>
        </p:txBody>
      </p:sp>
      <p:pic>
        <p:nvPicPr>
          <p:cNvPr id="11" name="Picture 10"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
        <p:nvSpPr>
          <p:cNvPr id="12" name="Oval 11"/>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Isosceles Triangle 12"/>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434331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200" dirty="0"/>
              <a:t>Who is necessary to make LOS guidelines work?</a:t>
            </a:r>
          </a:p>
          <a:p>
            <a:pPr marL="228600" indent="-228600">
              <a:buAutoNum type="arabicPeriod"/>
            </a:pPr>
            <a:endParaRPr lang="en-US" sz="3200" dirty="0"/>
          </a:p>
          <a:p>
            <a:pPr marL="571500" indent="-571500">
              <a:buAutoNum type="arabicPeriod"/>
            </a:pPr>
            <a:r>
              <a:rPr lang="en-US" sz="3200" dirty="0"/>
              <a:t>Plow Driver</a:t>
            </a:r>
          </a:p>
          <a:p>
            <a:pPr marL="571500" indent="-571500">
              <a:buAutoNum type="arabicPeriod"/>
            </a:pPr>
            <a:r>
              <a:rPr lang="en-US" sz="3200" dirty="0"/>
              <a:t>Supervisor </a:t>
            </a:r>
          </a:p>
          <a:p>
            <a:pPr marL="571500" indent="-571500">
              <a:buAutoNum type="arabicPeriod"/>
            </a:pPr>
            <a:r>
              <a:rPr lang="en-US" sz="3200" dirty="0"/>
              <a:t>Engineer </a:t>
            </a:r>
          </a:p>
          <a:p>
            <a:pPr marL="571500" indent="-571500">
              <a:buAutoNum type="arabicPeriod"/>
            </a:pPr>
            <a:r>
              <a:rPr lang="en-US" sz="3200" dirty="0"/>
              <a:t>All of the above </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200" dirty="0"/>
              <a:t>Who is necessary to make LOS guidelines work?</a:t>
            </a:r>
          </a:p>
          <a:p>
            <a:pPr marL="228600" indent="-228600">
              <a:buAutoNum type="arabicPeriod"/>
            </a:pPr>
            <a:endParaRPr lang="en-US" sz="3200" dirty="0">
              <a:solidFill>
                <a:schemeClr val="accent1">
                  <a:lumMod val="75000"/>
                </a:schemeClr>
              </a:solidFill>
            </a:endParaRPr>
          </a:p>
          <a:p>
            <a:pPr marL="571500" indent="-571500">
              <a:buAutoNum type="arabicPeriod"/>
            </a:pPr>
            <a:r>
              <a:rPr lang="en-US" sz="3200" dirty="0">
                <a:solidFill>
                  <a:schemeClr val="accent1">
                    <a:lumMod val="75000"/>
                  </a:schemeClr>
                </a:solidFill>
              </a:rPr>
              <a:t>Plow Driver</a:t>
            </a:r>
          </a:p>
          <a:p>
            <a:pPr marL="571500" indent="-571500">
              <a:buAutoNum type="arabicPeriod"/>
            </a:pPr>
            <a:r>
              <a:rPr lang="en-US" sz="3200" dirty="0">
                <a:solidFill>
                  <a:schemeClr val="accent1">
                    <a:lumMod val="75000"/>
                  </a:schemeClr>
                </a:solidFill>
              </a:rPr>
              <a:t>Supervisor </a:t>
            </a:r>
          </a:p>
          <a:p>
            <a:pPr marL="571500" indent="-571500">
              <a:buAutoNum type="arabicPeriod"/>
            </a:pPr>
            <a:r>
              <a:rPr lang="en-US" sz="3200" dirty="0">
                <a:solidFill>
                  <a:schemeClr val="accent1">
                    <a:lumMod val="75000"/>
                  </a:schemeClr>
                </a:solidFill>
              </a:rPr>
              <a:t>Engineer </a:t>
            </a:r>
            <a:endParaRPr lang="en-US" sz="3200" dirty="0">
              <a:solidFill>
                <a:srgbClr val="FFFF00"/>
              </a:solidFill>
            </a:endParaRPr>
          </a:p>
          <a:p>
            <a:pPr marL="571500" indent="-571500">
              <a:buAutoNum type="arabicPeriod"/>
            </a:pPr>
            <a:r>
              <a:rPr lang="en-US" sz="3200" dirty="0">
                <a:solidFill>
                  <a:srgbClr val="FFFF00"/>
                </a:solidFill>
              </a:rPr>
              <a:t>All of the above </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68362"/>
          </a:xfrm>
          <a:noFill/>
        </p:spPr>
        <p:txBody>
          <a:bodyPr/>
          <a:lstStyle/>
          <a:p>
            <a:r>
              <a:rPr lang="en-US" dirty="0"/>
              <a:t> Success story</a:t>
            </a:r>
          </a:p>
        </p:txBody>
      </p:sp>
      <p:sp>
        <p:nvSpPr>
          <p:cNvPr id="3" name="Content Placeholder 2"/>
          <p:cNvSpPr>
            <a:spLocks noGrp="1"/>
          </p:cNvSpPr>
          <p:nvPr>
            <p:ph idx="1"/>
          </p:nvPr>
        </p:nvSpPr>
        <p:spPr>
          <a:xfrm>
            <a:off x="228600" y="1341437"/>
            <a:ext cx="8229600" cy="4525963"/>
          </a:xfrm>
        </p:spPr>
        <p:txBody>
          <a:bodyPr>
            <a:normAutofit fontScale="92500" lnSpcReduction="10000"/>
          </a:bodyPr>
          <a:lstStyle/>
          <a:p>
            <a:r>
              <a:rPr lang="en-US" dirty="0">
                <a:latin typeface="Arial" pitchFamily="34" charset="0"/>
                <a:cs typeface="Arial" pitchFamily="34" charset="0"/>
              </a:rPr>
              <a:t>Maine DOT 2004</a:t>
            </a:r>
          </a:p>
          <a:p>
            <a:r>
              <a:rPr lang="en-US" dirty="0">
                <a:latin typeface="Arial" pitchFamily="34" charset="0"/>
                <a:cs typeface="Arial" pitchFamily="34" charset="0"/>
              </a:rPr>
              <a:t>Reviewed practices</a:t>
            </a:r>
          </a:p>
          <a:p>
            <a:r>
              <a:rPr lang="en-US" dirty="0">
                <a:latin typeface="Arial" pitchFamily="34" charset="0"/>
                <a:cs typeface="Arial" pitchFamily="34" charset="0"/>
              </a:rPr>
              <a:t>Redefined LOS </a:t>
            </a:r>
          </a:p>
          <a:p>
            <a:r>
              <a:rPr lang="en-US" dirty="0">
                <a:latin typeface="Arial" pitchFamily="34" charset="0"/>
                <a:cs typeface="Arial" pitchFamily="34" charset="0"/>
              </a:rPr>
              <a:t>By 2014 they:</a:t>
            </a:r>
          </a:p>
          <a:p>
            <a:pPr lvl="1"/>
            <a:r>
              <a:rPr lang="en-US" dirty="0">
                <a:latin typeface="Arial" pitchFamily="34" charset="0"/>
                <a:cs typeface="Arial" pitchFamily="34" charset="0"/>
              </a:rPr>
              <a:t>Retired 53 plow trucks based on route reprioritization and reclassification based on shift to anti-icing (savings of 1.3 million annually and 10 million savings in replacement cost for these vehicles).</a:t>
            </a:r>
          </a:p>
          <a:p>
            <a:pPr lvl="1"/>
            <a:r>
              <a:rPr lang="en-US" dirty="0">
                <a:latin typeface="Arial" pitchFamily="34" charset="0"/>
                <a:cs typeface="Arial" pitchFamily="34" charset="0"/>
              </a:rPr>
              <a:t>Reduced storage needs by using more liquids.</a:t>
            </a:r>
          </a:p>
          <a:p>
            <a:pPr lvl="1"/>
            <a:r>
              <a:rPr lang="en-US" dirty="0">
                <a:latin typeface="Arial" pitchFamily="34" charset="0"/>
                <a:cs typeface="Arial" pitchFamily="34" charset="0"/>
              </a:rPr>
              <a:t>Less leaching of stored salt &amp; sand.</a:t>
            </a:r>
          </a:p>
          <a:p>
            <a:pPr lvl="1"/>
            <a:r>
              <a:rPr lang="en-US" dirty="0">
                <a:latin typeface="Arial" pitchFamily="34" charset="0"/>
                <a:cs typeface="Arial" pitchFamily="34" charset="0"/>
              </a:rPr>
              <a:t>Less contamination of wells.</a:t>
            </a:r>
          </a:p>
          <a:p>
            <a:pPr lvl="1"/>
            <a:r>
              <a:rPr lang="en-US" dirty="0">
                <a:latin typeface="Arial" pitchFamily="34" charset="0"/>
                <a:cs typeface="Arial" pitchFamily="34" charset="0"/>
              </a:rPr>
              <a:t>Reduced sweeping time by 7 weeks per year.</a:t>
            </a:r>
          </a:p>
          <a:p>
            <a:pPr lvl="1"/>
            <a:endParaRPr lang="en-US" dirty="0"/>
          </a:p>
          <a:p>
            <a:pPr marL="0" indent="0">
              <a:buNone/>
            </a:pPr>
            <a:endParaRPr lang="en-US" dirty="0"/>
          </a:p>
          <a:p>
            <a:endParaRPr lang="en-US" dirty="0"/>
          </a:p>
        </p:txBody>
      </p:sp>
      <p:pic>
        <p:nvPicPr>
          <p:cNvPr id="7170" name="Picture 2" descr="C:\Connie\customers\2015\U of MN center for transportatin research\Modules\spreaders\DSC_0040-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143000"/>
            <a:ext cx="2743200" cy="183635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Isosceles Triangle 10"/>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5-Point Star 11"/>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0798656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7315200" cy="1143000"/>
          </a:xfrm>
          <a:noFill/>
        </p:spPr>
        <p:txBody>
          <a:bodyPr>
            <a:normAutofit/>
          </a:bodyPr>
          <a:lstStyle/>
          <a:p>
            <a:r>
              <a:rPr lang="en-US" dirty="0"/>
              <a:t>Tips from experienced supervisors</a:t>
            </a:r>
          </a:p>
        </p:txBody>
      </p:sp>
      <p:sp>
        <p:nvSpPr>
          <p:cNvPr id="3" name="Content Placeholder 2"/>
          <p:cNvSpPr>
            <a:spLocks noGrp="1"/>
          </p:cNvSpPr>
          <p:nvPr>
            <p:ph idx="1"/>
          </p:nvPr>
        </p:nvSpPr>
        <p:spPr>
          <a:xfrm>
            <a:off x="381000" y="1295400"/>
            <a:ext cx="6019800" cy="2209800"/>
          </a:xfrm>
        </p:spPr>
        <p:txBody>
          <a:bodyPr>
            <a:normAutofit/>
          </a:bodyPr>
          <a:lstStyle/>
          <a:p>
            <a:pPr marL="0" indent="0">
              <a:buNone/>
            </a:pPr>
            <a:r>
              <a:rPr lang="en-US" dirty="0">
                <a:latin typeface="Arial" pitchFamily="34" charset="0"/>
                <a:cs typeface="Arial" pitchFamily="34" charset="0"/>
              </a:rPr>
              <a:t>We get most complaints as soon as the storm stops.  People are more patient during the storm, but want instantly clear roads.</a:t>
            </a:r>
          </a:p>
          <a:p>
            <a:pPr marL="0" indent="0">
              <a:buNone/>
            </a:pPr>
            <a:endParaRPr lang="en-US" dirty="0"/>
          </a:p>
        </p:txBody>
      </p:sp>
      <p:pic>
        <p:nvPicPr>
          <p:cNvPr id="4" name="Picture 2" descr="C:\Users\Roman\AppData\Local\Microsoft\Windows\Temporary Internet Files\Content.IE5\QMX30JD2\MC90029736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990600"/>
            <a:ext cx="1543050" cy="1551571"/>
          </a:xfrm>
          <a:prstGeom prst="rect">
            <a:avLst/>
          </a:prstGeom>
          <a:solidFill>
            <a:srgbClr val="FFC000"/>
          </a:solidFill>
          <a:ln>
            <a:solidFill>
              <a:schemeClr val="tx1"/>
            </a:solidFill>
          </a:ln>
          <a:extLst/>
        </p:spPr>
      </p:pic>
      <p:sp>
        <p:nvSpPr>
          <p:cNvPr id="8" name="TextBox 7"/>
          <p:cNvSpPr txBox="1"/>
          <p:nvPr/>
        </p:nvSpPr>
        <p:spPr>
          <a:xfrm>
            <a:off x="1524000" y="3048000"/>
            <a:ext cx="5039258" cy="923330"/>
          </a:xfrm>
          <a:prstGeom prst="rect">
            <a:avLst/>
          </a:prstGeom>
          <a:solidFill>
            <a:srgbClr val="FFFF00"/>
          </a:solidFill>
          <a:ln>
            <a:solidFill>
              <a:schemeClr val="tx1"/>
            </a:solidFill>
          </a:ln>
        </p:spPr>
        <p:txBody>
          <a:bodyPr wrap="square" rtlCol="0">
            <a:spAutoFit/>
          </a:bodyPr>
          <a:lstStyle/>
          <a:p>
            <a:pPr algn="ctr"/>
            <a:r>
              <a:rPr lang="en-US" dirty="0">
                <a:latin typeface="Arial" pitchFamily="34" charset="0"/>
                <a:cs typeface="Arial" pitchFamily="34" charset="0"/>
              </a:rPr>
              <a:t>Note to presenters:  use these tips or put your own here.  Delete this yellow box before making presentation.</a:t>
            </a:r>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Isosceles Triangle 10"/>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5-Point Star 11"/>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Content Placeholder 2"/>
          <p:cNvSpPr txBox="1">
            <a:spLocks/>
          </p:cNvSpPr>
          <p:nvPr/>
        </p:nvSpPr>
        <p:spPr>
          <a:xfrm>
            <a:off x="457200" y="4114800"/>
            <a:ext cx="8229600" cy="1371600"/>
          </a:xfrm>
          <a:prstGeom prst="rect">
            <a:avLst/>
          </a:prstGeom>
          <a:solidFill>
            <a:srgbClr val="FFC000"/>
          </a:solidFill>
          <a:ln>
            <a:solidFill>
              <a:schemeClr val="tx1"/>
            </a:solidFill>
          </a:ln>
        </p:spPr>
        <p:txBody>
          <a:bodyPr vert="horz" lIns="91440" tIns="45720" rIns="91440" bIns="45720" rtlCol="0">
            <a:normAutofit/>
          </a:bodyPr>
          <a:lstStyle/>
          <a:p>
            <a:pPr marL="0" marR="0" lvl="0" indent="0" algn="l" defTabSz="914400" rtl="0" eaLnBrk="1" fontAlgn="auto" latinLnBrk="0" hangingPunct="1">
              <a:lnSpc>
                <a:spcPts val="3200"/>
              </a:lnSpc>
              <a:spcBef>
                <a:spcPts val="0"/>
              </a:spcBef>
              <a:spcAft>
                <a:spcPts val="0"/>
              </a:spcAft>
              <a:buClrTx/>
              <a:buSzTx/>
              <a:buFont typeface="Arial" pitchFamily="34" charset="0"/>
              <a:buNone/>
              <a:tabLst/>
              <a:defRPr/>
            </a:pPr>
            <a:r>
              <a:rPr kumimoji="0" lang="en-US" sz="2400" b="1" i="0" u="none" strike="noStrike" kern="1200" cap="none" spc="0" normalizeH="0" baseline="0" noProof="0" dirty="0">
                <a:ln>
                  <a:noFill/>
                </a:ln>
                <a:uLnTx/>
                <a:uFillTx/>
                <a:latin typeface="Arial" pitchFamily="34" charset="0"/>
                <a:cs typeface="Arial" pitchFamily="34" charset="0"/>
              </a:rPr>
              <a:t>Suggestion:  </a:t>
            </a:r>
            <a:r>
              <a:rPr kumimoji="0" lang="en-US" sz="2400" b="0" i="0" u="none" strike="noStrike" kern="1200" cap="none" spc="0" normalizeH="0" baseline="0" noProof="0" dirty="0">
                <a:ln>
                  <a:noFill/>
                </a:ln>
                <a:uLnTx/>
                <a:uFillTx/>
                <a:latin typeface="Arial" pitchFamily="34" charset="0"/>
                <a:cs typeface="Arial" pitchFamily="34" charset="0"/>
              </a:rPr>
              <a:t>put messages on overhead bulletin boards or radio stations saying,</a:t>
            </a:r>
            <a:r>
              <a:rPr kumimoji="0" lang="en-US" sz="2400" b="0" i="0" u="none" strike="noStrike" kern="1200" cap="none" spc="0" normalizeH="0" noProof="0" dirty="0">
                <a:ln>
                  <a:noFill/>
                </a:ln>
                <a:uLnTx/>
                <a:uFillTx/>
                <a:latin typeface="Arial" pitchFamily="34" charset="0"/>
                <a:cs typeface="Arial" pitchFamily="34" charset="0"/>
              </a:rPr>
              <a:t> “</a:t>
            </a:r>
            <a:r>
              <a:rPr kumimoji="0" lang="en-US" sz="2400" b="0" i="0" u="none" strike="noStrike" kern="1200" cap="none" spc="0" normalizeH="0" baseline="0" noProof="0" dirty="0">
                <a:ln>
                  <a:noFill/>
                </a:ln>
                <a:uLnTx/>
                <a:uFillTx/>
                <a:latin typeface="Arial" pitchFamily="34" charset="0"/>
                <a:cs typeface="Arial" pitchFamily="34" charset="0"/>
              </a:rPr>
              <a:t>give us time to clear the road</a:t>
            </a:r>
            <a:r>
              <a:rPr lang="en-US" sz="2400" dirty="0">
                <a:latin typeface="Arial" pitchFamily="34" charset="0"/>
                <a:cs typeface="Arial" pitchFamily="34" charset="0"/>
              </a:rPr>
              <a:t>.”  </a:t>
            </a:r>
            <a:r>
              <a:rPr kumimoji="0" lang="en-US" sz="2400" b="0" i="0" u="none" strike="noStrike" kern="1200" cap="none" spc="0" normalizeH="0" baseline="0" noProof="0" dirty="0">
                <a:ln>
                  <a:noFill/>
                </a:ln>
                <a:uLnTx/>
                <a:uFillTx/>
                <a:latin typeface="Arial" pitchFamily="34" charset="0"/>
                <a:cs typeface="Arial" pitchFamily="34" charset="0"/>
              </a:rPr>
              <a:t> Inform the public</a:t>
            </a:r>
            <a:r>
              <a:rPr kumimoji="0" lang="en-US" sz="2400" b="0" i="0" u="none" strike="noStrike" kern="1200" cap="none" spc="0" normalizeH="0" noProof="0" dirty="0">
                <a:ln>
                  <a:noFill/>
                </a:ln>
                <a:uLnTx/>
                <a:uFillTx/>
                <a:latin typeface="Arial" pitchFamily="34" charset="0"/>
                <a:cs typeface="Arial" pitchFamily="34" charset="0"/>
              </a:rPr>
              <a:t> and </a:t>
            </a:r>
            <a:r>
              <a:rPr kumimoji="0" lang="en-US" sz="2400" b="0" i="0" u="none" strike="noStrike" kern="1200" cap="none" spc="0" normalizeH="0" baseline="0" noProof="0" dirty="0">
                <a:ln>
                  <a:noFill/>
                </a:ln>
                <a:uLnTx/>
                <a:uFillTx/>
                <a:latin typeface="Arial" pitchFamily="34" charset="0"/>
                <a:cs typeface="Arial" pitchFamily="34" charset="0"/>
              </a:rPr>
              <a:t>manage their expectations.</a:t>
            </a:r>
          </a:p>
          <a:p>
            <a:pPr marL="0" marR="0" lvl="0" indent="0" algn="l" defTabSz="914400" rtl="0" eaLnBrk="1" fontAlgn="auto" latinLnBrk="0" hangingPunct="1">
              <a:lnSpc>
                <a:spcPts val="3200"/>
              </a:lnSpc>
              <a:spcBef>
                <a:spcPts val="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w Cen MT" pitchFamily="34" charset="0"/>
              <a:ea typeface="+mn-ea"/>
              <a:cs typeface="Times New Roman" pitchFamily="18" charset="0"/>
            </a:endParaRPr>
          </a:p>
        </p:txBody>
      </p:sp>
    </p:spTree>
    <p:extLst>
      <p:ext uri="{BB962C8B-B14F-4D97-AF65-F5344CB8AC3E}">
        <p14:creationId xmlns:p14="http://schemas.microsoft.com/office/powerpoint/2010/main" val="14889200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7620000" cy="1143000"/>
          </a:xfrm>
          <a:noFill/>
        </p:spPr>
        <p:txBody>
          <a:bodyPr>
            <a:normAutofit/>
          </a:bodyPr>
          <a:lstStyle/>
          <a:p>
            <a:r>
              <a:rPr lang="en-US" dirty="0"/>
              <a:t>Tips from experienced supervisors</a:t>
            </a:r>
          </a:p>
        </p:txBody>
      </p:sp>
      <p:sp>
        <p:nvSpPr>
          <p:cNvPr id="3" name="Content Placeholder 2"/>
          <p:cNvSpPr>
            <a:spLocks noGrp="1"/>
          </p:cNvSpPr>
          <p:nvPr>
            <p:ph idx="1"/>
          </p:nvPr>
        </p:nvSpPr>
        <p:spPr>
          <a:xfrm>
            <a:off x="457200" y="1193800"/>
            <a:ext cx="7772400" cy="1320800"/>
          </a:xfrm>
        </p:spPr>
        <p:txBody>
          <a:bodyPr>
            <a:normAutofit/>
          </a:bodyPr>
          <a:lstStyle/>
          <a:p>
            <a:pPr marL="0" indent="0">
              <a:buNone/>
            </a:pPr>
            <a:r>
              <a:rPr lang="en-US" dirty="0">
                <a:latin typeface="Arial" pitchFamily="34" charset="0"/>
                <a:cs typeface="Arial" pitchFamily="34" charset="0"/>
              </a:rPr>
              <a:t>Our second most common area of complaints is transition areas where different levels of service meet.</a:t>
            </a:r>
          </a:p>
        </p:txBody>
      </p:sp>
      <p:pic>
        <p:nvPicPr>
          <p:cNvPr id="4" name="Picture 2" descr="C:\Users\Roman\AppData\Local\Microsoft\Windows\Temporary Internet Files\Content.IE5\QMX30JD2\MC90029736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2230218"/>
            <a:ext cx="1295400" cy="1302553"/>
          </a:xfrm>
          <a:prstGeom prst="rect">
            <a:avLst/>
          </a:prstGeom>
          <a:solidFill>
            <a:srgbClr val="FFC000"/>
          </a:solidFill>
          <a:ln>
            <a:solidFill>
              <a:schemeClr val="tx1"/>
            </a:solidFill>
          </a:ln>
          <a:extLst/>
        </p:spPr>
      </p:pic>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Isosceles Triangle 10"/>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5-Point Star 11"/>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Content Placeholder 2"/>
          <p:cNvSpPr txBox="1">
            <a:spLocks/>
          </p:cNvSpPr>
          <p:nvPr/>
        </p:nvSpPr>
        <p:spPr>
          <a:xfrm>
            <a:off x="609600" y="3810000"/>
            <a:ext cx="7391400" cy="2133600"/>
          </a:xfrm>
          <a:prstGeom prst="rect">
            <a:avLst/>
          </a:prstGeom>
          <a:solidFill>
            <a:srgbClr val="FFC000"/>
          </a:solidFill>
          <a:ln>
            <a:solidFill>
              <a:schemeClr val="tx1"/>
            </a:solidFill>
          </a:ln>
        </p:spPr>
        <p:txBody>
          <a:bodyPr vert="horz" lIns="91440" tIns="45720" rIns="91440" bIns="45720" rtlCol="0">
            <a:normAutofit fontScale="92500"/>
          </a:bodyPr>
          <a:lstStyle/>
          <a:p>
            <a:pPr marL="0" marR="0" lvl="0" indent="0" algn="l" defTabSz="914400" rtl="0" eaLnBrk="1" fontAlgn="auto" latinLnBrk="0" hangingPunct="1">
              <a:lnSpc>
                <a:spcPts val="3200"/>
              </a:lnSpc>
              <a:spcBef>
                <a:spcPts val="0"/>
              </a:spcBef>
              <a:spcAft>
                <a:spcPts val="0"/>
              </a:spcAft>
              <a:buClrTx/>
              <a:buSzTx/>
              <a:buFont typeface="Arial" pitchFamily="34" charset="0"/>
              <a:buNone/>
              <a:tabLst/>
              <a:defRPr/>
            </a:pPr>
            <a:r>
              <a:rPr kumimoji="0" lang="en-US" sz="2400" b="1" i="0" u="none" strike="noStrike" kern="1200" cap="none" spc="0" normalizeH="0" baseline="0" noProof="0" dirty="0">
                <a:ln>
                  <a:noFill/>
                </a:ln>
                <a:uLnTx/>
                <a:uFillTx/>
                <a:latin typeface="Arial" pitchFamily="34" charset="0"/>
                <a:ea typeface="+mn-ea"/>
                <a:cs typeface="Arial" pitchFamily="34" charset="0"/>
              </a:rPr>
              <a:t>Suggestion: </a:t>
            </a:r>
            <a:r>
              <a:rPr kumimoji="0" lang="en-US" sz="2400" b="0" i="0" u="none" strike="noStrike" kern="1200" cap="none" spc="0" normalizeH="0" baseline="0" noProof="0" dirty="0">
                <a:ln>
                  <a:noFill/>
                </a:ln>
                <a:uLnTx/>
                <a:uFillTx/>
                <a:latin typeface="Arial" pitchFamily="34" charset="0"/>
                <a:ea typeface="+mn-ea"/>
                <a:cs typeface="Arial" pitchFamily="34" charset="0"/>
              </a:rPr>
              <a:t>Before winter, have the key operators  that maintain transition areas meet and talk.  For example,</a:t>
            </a:r>
            <a:r>
              <a:rPr kumimoji="0" lang="en-US" sz="2400" b="0" i="0" u="none" strike="noStrike" kern="1200" cap="none" spc="0" normalizeH="0" noProof="0" dirty="0">
                <a:ln>
                  <a:noFill/>
                </a:ln>
                <a:uLnTx/>
                <a:uFillTx/>
                <a:latin typeface="Arial" pitchFamily="34" charset="0"/>
                <a:ea typeface="+mn-ea"/>
                <a:cs typeface="Arial" pitchFamily="34" charset="0"/>
              </a:rPr>
              <a:t> Di</a:t>
            </a:r>
            <a:r>
              <a:rPr kumimoji="0" lang="en-US" sz="2400" b="0" i="0" u="none" strike="noStrike" kern="1200" cap="none" spc="0" normalizeH="0" baseline="0" noProof="0" dirty="0">
                <a:ln>
                  <a:noFill/>
                </a:ln>
                <a:uLnTx/>
                <a:uFillTx/>
                <a:latin typeface="Arial" pitchFamily="34" charset="0"/>
                <a:ea typeface="+mn-ea"/>
                <a:cs typeface="Arial" pitchFamily="34" charset="0"/>
              </a:rPr>
              <a:t>strict 6 meet with Metro to discuss transition areas. Metro needs to back off on LOS when they near </a:t>
            </a:r>
            <a:r>
              <a:rPr lang="en-US" sz="2400" dirty="0">
                <a:latin typeface="Arial" pitchFamily="34" charset="0"/>
                <a:cs typeface="Arial" pitchFamily="34" charset="0"/>
              </a:rPr>
              <a:t>D</a:t>
            </a:r>
            <a:r>
              <a:rPr kumimoji="0" lang="en-US" sz="2400" b="0" i="0" u="none" strike="noStrike" kern="1200" cap="none" spc="0" normalizeH="0" baseline="0" noProof="0" dirty="0" err="1">
                <a:ln>
                  <a:noFill/>
                </a:ln>
                <a:uLnTx/>
                <a:uFillTx/>
                <a:latin typeface="Arial" pitchFamily="34" charset="0"/>
                <a:ea typeface="+mn-ea"/>
                <a:cs typeface="Arial" pitchFamily="34" charset="0"/>
              </a:rPr>
              <a:t>istrict</a:t>
            </a:r>
            <a:r>
              <a:rPr kumimoji="0" lang="en-US" sz="2400" b="0" i="0" u="none" strike="noStrike" kern="1200" cap="none" spc="0" normalizeH="0" baseline="0" noProof="0" dirty="0">
                <a:ln>
                  <a:noFill/>
                </a:ln>
                <a:uLnTx/>
                <a:uFillTx/>
                <a:latin typeface="Arial" pitchFamily="34" charset="0"/>
                <a:ea typeface="+mn-ea"/>
                <a:cs typeface="Arial" pitchFamily="34" charset="0"/>
              </a:rPr>
              <a:t> 6,  and District 6 needs to boost it up as they near Metro.</a:t>
            </a:r>
          </a:p>
          <a:p>
            <a:pPr marL="0" marR="0" lvl="0" indent="0" algn="l" defTabSz="914400" rtl="0" eaLnBrk="1" fontAlgn="auto" latinLnBrk="0" hangingPunct="1">
              <a:lnSpc>
                <a:spcPts val="3200"/>
              </a:lnSpc>
              <a:spcBef>
                <a:spcPts val="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w Cen MT" pitchFamily="34" charset="0"/>
              <a:ea typeface="+mn-ea"/>
              <a:cs typeface="Times New Roman" pitchFamily="18" charset="0"/>
            </a:endParaRPr>
          </a:p>
        </p:txBody>
      </p:sp>
      <p:sp>
        <p:nvSpPr>
          <p:cNvPr id="14" name="TextBox 13"/>
          <p:cNvSpPr txBox="1"/>
          <p:nvPr/>
        </p:nvSpPr>
        <p:spPr>
          <a:xfrm>
            <a:off x="1524000" y="2590800"/>
            <a:ext cx="5039258" cy="923330"/>
          </a:xfrm>
          <a:prstGeom prst="rect">
            <a:avLst/>
          </a:prstGeom>
          <a:solidFill>
            <a:srgbClr val="FFFF00"/>
          </a:solidFill>
          <a:ln>
            <a:solidFill>
              <a:schemeClr val="tx1"/>
            </a:solidFill>
          </a:ln>
        </p:spPr>
        <p:txBody>
          <a:bodyPr wrap="square" rtlCol="0">
            <a:spAutoFit/>
          </a:bodyPr>
          <a:lstStyle/>
          <a:p>
            <a:pPr algn="ctr"/>
            <a:r>
              <a:rPr lang="en-US" dirty="0">
                <a:latin typeface="Arial" pitchFamily="34" charset="0"/>
                <a:cs typeface="Arial" pitchFamily="34" charset="0"/>
              </a:rPr>
              <a:t>Note to presenters:  use these tips or put your own here.  Delete this yellow box before making presentation.</a:t>
            </a:r>
          </a:p>
        </p:txBody>
      </p:sp>
    </p:spTree>
    <p:extLst>
      <p:ext uri="{BB962C8B-B14F-4D97-AF65-F5344CB8AC3E}">
        <p14:creationId xmlns:p14="http://schemas.microsoft.com/office/powerpoint/2010/main" val="23515874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7391400" cy="1143000"/>
          </a:xfrm>
          <a:noFill/>
        </p:spPr>
        <p:txBody>
          <a:bodyPr>
            <a:normAutofit/>
          </a:bodyPr>
          <a:lstStyle/>
          <a:p>
            <a:r>
              <a:rPr lang="en-US" dirty="0"/>
              <a:t>Tips from experienced supervisors</a:t>
            </a:r>
          </a:p>
        </p:txBody>
      </p:sp>
      <p:pic>
        <p:nvPicPr>
          <p:cNvPr id="4" name="Picture 2" descr="C:\Users\Roman\AppData\Local\Microsoft\Windows\Temporary Internet Files\Content.IE5\QMX30JD2\MC90029736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2350" y="2868029"/>
            <a:ext cx="1543050" cy="1551571"/>
          </a:xfrm>
          <a:prstGeom prst="rect">
            <a:avLst/>
          </a:prstGeom>
          <a:solidFill>
            <a:srgbClr val="FFC000"/>
          </a:solidFill>
          <a:ln>
            <a:solidFill>
              <a:schemeClr val="tx1"/>
            </a:solidFill>
          </a:ln>
          <a:extLst/>
        </p:spPr>
      </p:pic>
      <p:pic>
        <p:nvPicPr>
          <p:cNvPr id="8194" name="Picture 2" descr="C:\pictures\Pictures\salt\roads\bloomington plws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1143000"/>
            <a:ext cx="5867400" cy="39311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9"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
        <p:nvSpPr>
          <p:cNvPr id="11" name="Oval 10"/>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Isosceles Triangle 11"/>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5-Point Star 12"/>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Content Placeholder 2"/>
          <p:cNvSpPr>
            <a:spLocks noGrp="1"/>
          </p:cNvSpPr>
          <p:nvPr>
            <p:ph idx="1"/>
          </p:nvPr>
        </p:nvSpPr>
        <p:spPr>
          <a:xfrm>
            <a:off x="838200" y="4419600"/>
            <a:ext cx="7924800" cy="1371600"/>
          </a:xfrm>
          <a:solidFill>
            <a:srgbClr val="FFC000"/>
          </a:solidFill>
          <a:ln>
            <a:solidFill>
              <a:schemeClr val="tx1"/>
            </a:solidFill>
          </a:ln>
        </p:spPr>
        <p:txBody>
          <a:bodyPr>
            <a:normAutofit/>
          </a:bodyPr>
          <a:lstStyle/>
          <a:p>
            <a:pPr marL="0" indent="0">
              <a:buNone/>
            </a:pPr>
            <a:r>
              <a:rPr lang="en-US" sz="2400" dirty="0">
                <a:solidFill>
                  <a:schemeClr val="tx1"/>
                </a:solidFill>
                <a:effectLst/>
                <a:latin typeface="Arial" pitchFamily="34" charset="0"/>
                <a:cs typeface="Arial" pitchFamily="34" charset="0"/>
              </a:rPr>
              <a:t>Modified levels of service can be employed at night time (keeping some trucks off the road) to allow rest for some operators.</a:t>
            </a:r>
          </a:p>
        </p:txBody>
      </p:sp>
      <p:sp>
        <p:nvSpPr>
          <p:cNvPr id="14" name="TextBox 13"/>
          <p:cNvSpPr txBox="1"/>
          <p:nvPr/>
        </p:nvSpPr>
        <p:spPr>
          <a:xfrm>
            <a:off x="1524000" y="3048000"/>
            <a:ext cx="5039258" cy="923330"/>
          </a:xfrm>
          <a:prstGeom prst="rect">
            <a:avLst/>
          </a:prstGeom>
          <a:solidFill>
            <a:srgbClr val="FFFF00"/>
          </a:solidFill>
          <a:ln>
            <a:solidFill>
              <a:schemeClr val="tx1"/>
            </a:solidFill>
          </a:ln>
        </p:spPr>
        <p:txBody>
          <a:bodyPr wrap="square" rtlCol="0">
            <a:spAutoFit/>
          </a:bodyPr>
          <a:lstStyle/>
          <a:p>
            <a:pPr algn="ctr"/>
            <a:r>
              <a:rPr lang="en-US" dirty="0">
                <a:latin typeface="Arial" pitchFamily="34" charset="0"/>
                <a:cs typeface="Arial" pitchFamily="34" charset="0"/>
              </a:rPr>
              <a:t>Note to presenters:  use these tips or put your own here.  Delete this yellow box before making presentation.</a:t>
            </a:r>
          </a:p>
        </p:txBody>
      </p:sp>
    </p:spTree>
    <p:extLst>
      <p:ext uri="{BB962C8B-B14F-4D97-AF65-F5344CB8AC3E}">
        <p14:creationId xmlns:p14="http://schemas.microsoft.com/office/powerpoint/2010/main" val="30353710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7924800" cy="1143000"/>
          </a:xfrm>
          <a:noFill/>
        </p:spPr>
        <p:txBody>
          <a:bodyPr>
            <a:normAutofit/>
          </a:bodyPr>
          <a:lstStyle/>
          <a:p>
            <a:r>
              <a:rPr lang="en-US" dirty="0"/>
              <a:t>Tips from experienced supervisors</a:t>
            </a:r>
          </a:p>
        </p:txBody>
      </p:sp>
      <p:pic>
        <p:nvPicPr>
          <p:cNvPr id="4" name="Picture 2" descr="C:\Users\Roman\AppData\Local\Microsoft\Windows\Temporary Internet Files\Content.IE5\QMX30JD2\MC90029736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086600" y="2487028"/>
            <a:ext cx="1524000" cy="1551571"/>
          </a:xfrm>
          <a:prstGeom prst="rect">
            <a:avLst/>
          </a:prstGeom>
          <a:solidFill>
            <a:srgbClr val="FFC000"/>
          </a:solidFill>
          <a:ln>
            <a:solidFill>
              <a:schemeClr val="tx1"/>
            </a:solidFill>
          </a:ln>
          <a:extLst/>
        </p:spPr>
      </p:pic>
      <p:pic>
        <p:nvPicPr>
          <p:cNvPr id="9" name="Picture 2" descr="C:\pictures\Pictures\salt\roads\FCI photos Nov-Dec 2012 015.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4000"/>
                    </a14:imgEffect>
                  </a14:imgLayer>
                </a14:imgProps>
              </a:ext>
              <a:ext uri="{28A0092B-C50C-407E-A947-70E740481C1C}">
                <a14:useLocalDpi xmlns:a14="http://schemas.microsoft.com/office/drawing/2010/main" val="0"/>
              </a:ext>
            </a:extLst>
          </a:blip>
          <a:srcRect t="6666" r="5926" b="36389"/>
          <a:stretch/>
        </p:blipFill>
        <p:spPr bwMode="auto">
          <a:xfrm>
            <a:off x="1066800" y="1201271"/>
            <a:ext cx="5715000" cy="46125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9" descr="Clear Roads Logo use.jpg"/>
          <p:cNvPicPr>
            <a:picLocks noChangeAspect="1"/>
          </p:cNvPicPr>
          <p:nvPr/>
        </p:nvPicPr>
        <p:blipFill>
          <a:blip r:embed="rId6" cstate="print"/>
          <a:stretch>
            <a:fillRect/>
          </a:stretch>
        </p:blipFill>
        <p:spPr>
          <a:xfrm>
            <a:off x="7243572" y="5943600"/>
            <a:ext cx="1900428" cy="615685"/>
          </a:xfrm>
          <a:prstGeom prst="rect">
            <a:avLst/>
          </a:prstGeom>
        </p:spPr>
      </p:pic>
      <p:sp>
        <p:nvSpPr>
          <p:cNvPr id="11" name="Oval 10"/>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Isosceles Triangle 11"/>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5-Point Star 12"/>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Content Placeholder 2"/>
          <p:cNvSpPr txBox="1">
            <a:spLocks/>
          </p:cNvSpPr>
          <p:nvPr/>
        </p:nvSpPr>
        <p:spPr>
          <a:xfrm>
            <a:off x="228600" y="4495800"/>
            <a:ext cx="6553200" cy="1600200"/>
          </a:xfrm>
          <a:prstGeom prst="rect">
            <a:avLst/>
          </a:prstGeom>
          <a:solidFill>
            <a:srgbClr val="FFC000"/>
          </a:solidFill>
          <a:ln>
            <a:solidFill>
              <a:schemeClr val="tx1"/>
            </a:solidFill>
          </a:ln>
        </p:spPr>
        <p:txBody>
          <a:bodyPr vert="horz" lIns="91440" tIns="45720" rIns="91440" bIns="45720" rtlCol="0">
            <a:normAutofit fontScale="85000" lnSpcReduction="10000"/>
          </a:bodyPr>
          <a:lstStyle/>
          <a:p>
            <a:pPr marL="0" marR="0" lvl="0" indent="0" algn="l" defTabSz="914400" rtl="0" eaLnBrk="1" fontAlgn="auto" latinLnBrk="0" hangingPunct="1">
              <a:lnSpc>
                <a:spcPts val="2800"/>
              </a:lnSpc>
              <a:spcBef>
                <a:spcPts val="0"/>
              </a:spcBef>
              <a:spcAft>
                <a:spcPts val="0"/>
              </a:spcAft>
              <a:buClrTx/>
              <a:buSzTx/>
              <a:buFont typeface="Arial" pitchFamily="34" charset="0"/>
              <a:buNone/>
              <a:tabLst/>
              <a:defRPr/>
            </a:pPr>
            <a:r>
              <a:rPr kumimoji="0" lang="en-US" sz="2800" b="1" i="0" u="none" strike="noStrike" kern="1200" cap="none" spc="0" normalizeH="0" baseline="0" noProof="0" dirty="0">
                <a:ln>
                  <a:noFill/>
                </a:ln>
                <a:uLnTx/>
                <a:uFillTx/>
                <a:latin typeface="Arial" pitchFamily="34" charset="0"/>
                <a:ea typeface="+mn-ea"/>
                <a:cs typeface="Arial" pitchFamily="34" charset="0"/>
              </a:rPr>
              <a:t>Suggestion:  </a:t>
            </a:r>
            <a:r>
              <a:rPr kumimoji="0" lang="en-US" sz="2800" b="0" i="0" u="none" strike="noStrike" kern="1200" cap="none" spc="0" normalizeH="0" baseline="0" noProof="0" dirty="0">
                <a:ln>
                  <a:noFill/>
                </a:ln>
                <a:uLnTx/>
                <a:uFillTx/>
                <a:latin typeface="Arial" pitchFamily="34" charset="0"/>
                <a:ea typeface="+mn-ea"/>
                <a:cs typeface="Arial" pitchFamily="34" charset="0"/>
              </a:rPr>
              <a:t>Make sure operators know their LOS targets. They should still plow all routes in a sensible order but be aware to modify the salting practices depending on LOS.</a:t>
            </a:r>
          </a:p>
          <a:p>
            <a:pPr marL="0" marR="0" lvl="0" indent="0" algn="l" defTabSz="914400" rtl="0" eaLnBrk="1" fontAlgn="auto" latinLnBrk="0" hangingPunct="1">
              <a:lnSpc>
                <a:spcPts val="3200"/>
              </a:lnSpc>
              <a:spcBef>
                <a:spcPts val="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3" name="Content Placeholder 2"/>
          <p:cNvSpPr>
            <a:spLocks noGrp="1"/>
          </p:cNvSpPr>
          <p:nvPr>
            <p:ph idx="1"/>
          </p:nvPr>
        </p:nvSpPr>
        <p:spPr>
          <a:xfrm>
            <a:off x="609600" y="1600200"/>
            <a:ext cx="7010400" cy="533400"/>
          </a:xfrm>
          <a:solidFill>
            <a:srgbClr val="1597B9"/>
          </a:solidFill>
          <a:ln>
            <a:solidFill>
              <a:schemeClr val="tx1"/>
            </a:solidFill>
          </a:ln>
        </p:spPr>
        <p:txBody>
          <a:bodyPr>
            <a:normAutofit fontScale="92500"/>
          </a:bodyPr>
          <a:lstStyle/>
          <a:p>
            <a:pPr marL="0" indent="0">
              <a:buNone/>
            </a:pPr>
            <a:r>
              <a:rPr lang="en-US" dirty="0">
                <a:latin typeface="Arial" pitchFamily="34" charset="0"/>
                <a:cs typeface="Arial" pitchFamily="34" charset="0"/>
              </a:rPr>
              <a:t>How to manage different LOS on </a:t>
            </a:r>
            <a:r>
              <a:rPr lang="en-US">
                <a:latin typeface="Arial" pitchFamily="34" charset="0"/>
                <a:cs typeface="Arial" pitchFamily="34" charset="0"/>
              </a:rPr>
              <a:t>same route?</a:t>
            </a:r>
            <a:endParaRPr lang="en-US" dirty="0">
              <a:latin typeface="Arial" pitchFamily="34" charset="0"/>
              <a:cs typeface="Arial" pitchFamily="34" charset="0"/>
            </a:endParaRPr>
          </a:p>
          <a:p>
            <a:pPr marL="0" indent="0">
              <a:buNone/>
            </a:pPr>
            <a:endParaRPr lang="en-US" b="1" dirty="0">
              <a:solidFill>
                <a:schemeClr val="tx2">
                  <a:lumMod val="60000"/>
                  <a:lumOff val="40000"/>
                </a:schemeClr>
              </a:solidFill>
              <a:latin typeface="Arial" pitchFamily="34" charset="0"/>
              <a:cs typeface="Arial" pitchFamily="34" charset="0"/>
            </a:endParaRPr>
          </a:p>
          <a:p>
            <a:pPr marL="0" indent="0">
              <a:buNone/>
            </a:pPr>
            <a:endParaRPr lang="en-US" dirty="0">
              <a:latin typeface="Arial" pitchFamily="34" charset="0"/>
              <a:cs typeface="Arial" pitchFamily="34" charset="0"/>
            </a:endParaRPr>
          </a:p>
        </p:txBody>
      </p:sp>
      <p:sp>
        <p:nvSpPr>
          <p:cNvPr id="15" name="TextBox 14"/>
          <p:cNvSpPr txBox="1"/>
          <p:nvPr/>
        </p:nvSpPr>
        <p:spPr>
          <a:xfrm>
            <a:off x="1524000" y="3048000"/>
            <a:ext cx="5039258" cy="923330"/>
          </a:xfrm>
          <a:prstGeom prst="rect">
            <a:avLst/>
          </a:prstGeom>
          <a:solidFill>
            <a:srgbClr val="FFFF00"/>
          </a:solidFill>
          <a:ln>
            <a:solidFill>
              <a:schemeClr val="tx1"/>
            </a:solidFill>
          </a:ln>
        </p:spPr>
        <p:txBody>
          <a:bodyPr wrap="square" rtlCol="0">
            <a:spAutoFit/>
          </a:bodyPr>
          <a:lstStyle/>
          <a:p>
            <a:pPr algn="ctr"/>
            <a:r>
              <a:rPr lang="en-US" dirty="0">
                <a:latin typeface="Arial" pitchFamily="34" charset="0"/>
                <a:cs typeface="Arial" pitchFamily="34" charset="0"/>
              </a:rPr>
              <a:t>Note to presenters:  use these tips or put your own here.  Delete this yellow box before making presentation.</a:t>
            </a:r>
          </a:p>
        </p:txBody>
      </p:sp>
    </p:spTree>
    <p:extLst>
      <p:ext uri="{BB962C8B-B14F-4D97-AF65-F5344CB8AC3E}">
        <p14:creationId xmlns:p14="http://schemas.microsoft.com/office/powerpoint/2010/main" val="27054649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7" y="0"/>
            <a:ext cx="8229600" cy="889000"/>
          </a:xfrm>
        </p:spPr>
        <p:txBody>
          <a:bodyPr/>
          <a:lstStyle/>
          <a:p>
            <a:r>
              <a:rPr lang="en-US" dirty="0">
                <a:solidFill>
                  <a:srgbClr val="FF8F29"/>
                </a:solidFill>
              </a:rPr>
              <a:t>Importance of Record Keeping</a:t>
            </a:r>
          </a:p>
        </p:txBody>
      </p:sp>
      <p:sp>
        <p:nvSpPr>
          <p:cNvPr id="3" name="Content Placeholder 2"/>
          <p:cNvSpPr>
            <a:spLocks noGrp="1"/>
          </p:cNvSpPr>
          <p:nvPr>
            <p:ph idx="1"/>
          </p:nvPr>
        </p:nvSpPr>
        <p:spPr>
          <a:xfrm>
            <a:off x="-21336" y="1143000"/>
            <a:ext cx="6096000" cy="3810000"/>
          </a:xfrm>
        </p:spPr>
        <p:txBody>
          <a:bodyPr>
            <a:noAutofit/>
          </a:bodyPr>
          <a:lstStyle/>
          <a:p>
            <a:pPr>
              <a:lnSpc>
                <a:spcPct val="120000"/>
              </a:lnSpc>
              <a:spcBef>
                <a:spcPts val="1200"/>
              </a:spcBef>
              <a:spcAft>
                <a:spcPts val="1200"/>
              </a:spcAft>
            </a:pPr>
            <a:r>
              <a:rPr lang="en-US" sz="3200" dirty="0"/>
              <a:t>Shows that you follow policies including Levels of Service </a:t>
            </a:r>
          </a:p>
          <a:p>
            <a:pPr>
              <a:lnSpc>
                <a:spcPct val="120000"/>
              </a:lnSpc>
              <a:spcBef>
                <a:spcPts val="1200"/>
              </a:spcBef>
              <a:spcAft>
                <a:spcPts val="1200"/>
              </a:spcAft>
            </a:pPr>
            <a:r>
              <a:rPr lang="en-US" sz="3200" dirty="0"/>
              <a:t>Shows where efficiency can be improved</a:t>
            </a:r>
          </a:p>
          <a:p>
            <a:pPr>
              <a:lnSpc>
                <a:spcPct val="120000"/>
              </a:lnSpc>
              <a:spcBef>
                <a:spcPts val="1200"/>
              </a:spcBef>
              <a:spcAft>
                <a:spcPts val="1200"/>
              </a:spcAft>
            </a:pPr>
            <a:r>
              <a:rPr lang="en-US" sz="3200" dirty="0"/>
              <a:t>Helps with planning</a:t>
            </a:r>
          </a:p>
          <a:p>
            <a:pPr>
              <a:lnSpc>
                <a:spcPct val="120000"/>
              </a:lnSpc>
              <a:spcBef>
                <a:spcPts val="1200"/>
              </a:spcBef>
              <a:spcAft>
                <a:spcPts val="1200"/>
              </a:spcAft>
            </a:pPr>
            <a:r>
              <a:rPr lang="en-US" sz="3200" dirty="0"/>
              <a:t>Helps protect you from claims</a:t>
            </a: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718283" y="1364637"/>
            <a:ext cx="2892317" cy="4335089"/>
          </a:xfrm>
          <a:prstGeom prst="rect">
            <a:avLst/>
          </a:prstGeom>
        </p:spPr>
      </p:pic>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6" name="5-Point Star 5"/>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7" name="Oval 6"/>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pic>
        <p:nvPicPr>
          <p:cNvPr id="8" name="Picture 7"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840865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90600" y="2667000"/>
            <a:ext cx="3276600" cy="369332"/>
          </a:xfrm>
          <a:prstGeom prst="rect">
            <a:avLst/>
          </a:prstGeom>
          <a:solidFill>
            <a:schemeClr val="accent5">
              <a:lumMod val="60000"/>
              <a:lumOff val="40000"/>
            </a:schemeClr>
          </a:solidFill>
        </p:spPr>
        <p:txBody>
          <a:bodyPr wrap="square" rtlCol="0">
            <a:spAutoFit/>
          </a:bodyPr>
          <a:lstStyle/>
          <a:p>
            <a:endParaRPr lang="en-US" dirty="0"/>
          </a:p>
        </p:txBody>
      </p:sp>
      <p:sp>
        <p:nvSpPr>
          <p:cNvPr id="3" name="Content Placeholder 2"/>
          <p:cNvSpPr>
            <a:spLocks noGrp="1"/>
          </p:cNvSpPr>
          <p:nvPr>
            <p:ph idx="1"/>
          </p:nvPr>
        </p:nvSpPr>
        <p:spPr>
          <a:xfrm>
            <a:off x="0" y="1447800"/>
            <a:ext cx="8686800" cy="4749800"/>
          </a:xfrm>
        </p:spPr>
        <p:txBody>
          <a:bodyPr/>
          <a:lstStyle/>
          <a:p>
            <a:endParaRPr lang="en-US" dirty="0">
              <a:latin typeface="Arial" pitchFamily="34" charset="0"/>
              <a:cs typeface="Arial" pitchFamily="34" charset="0"/>
            </a:endParaRPr>
          </a:p>
          <a:p>
            <a:pPr>
              <a:buNone/>
            </a:pPr>
            <a:endParaRPr lang="en-US" dirty="0"/>
          </a:p>
        </p:txBody>
      </p:sp>
      <p:sp>
        <p:nvSpPr>
          <p:cNvPr id="2" name="TextBox 1"/>
          <p:cNvSpPr txBox="1"/>
          <p:nvPr/>
        </p:nvSpPr>
        <p:spPr>
          <a:xfrm>
            <a:off x="457200" y="1066800"/>
            <a:ext cx="8382000" cy="4370427"/>
          </a:xfrm>
          <a:prstGeom prst="rect">
            <a:avLst/>
          </a:prstGeom>
          <a:noFill/>
        </p:spPr>
        <p:txBody>
          <a:bodyPr wrap="square" rtlCol="0">
            <a:spAutoFit/>
          </a:bodyPr>
          <a:lstStyle/>
          <a:p>
            <a:r>
              <a:rPr lang="en-US" sz="3200" dirty="0">
                <a:solidFill>
                  <a:schemeClr val="bg1"/>
                </a:solidFill>
                <a:latin typeface="Tw Cen MT" pitchFamily="34" charset="0"/>
                <a:cs typeface="Times New Roman" pitchFamily="18" charset="0"/>
              </a:rPr>
              <a:t>This is one of a series of 22 winter maintenance training modules developed by the Clear Roads Program.   All of the modules are available online at </a:t>
            </a:r>
            <a:r>
              <a:rPr lang="en-US" sz="3200" dirty="0">
                <a:solidFill>
                  <a:schemeClr val="bg1"/>
                </a:solidFill>
                <a:latin typeface="Tw Cen MT" pitchFamily="34" charset="0"/>
                <a:cs typeface="Times New Roman" pitchFamily="18" charset="0"/>
                <a:hlinkClick r:id="rId3"/>
              </a:rPr>
              <a:t>www.clearroads.org</a:t>
            </a:r>
            <a:endParaRPr lang="en-US" sz="3200" dirty="0">
              <a:solidFill>
                <a:schemeClr val="bg1"/>
              </a:solidFill>
              <a:latin typeface="Tw Cen MT" pitchFamily="34" charset="0"/>
              <a:cs typeface="Times New Roman" pitchFamily="18" charset="0"/>
            </a:endParaRPr>
          </a:p>
          <a:p>
            <a:r>
              <a:rPr lang="en-US" sz="3200" dirty="0">
                <a:solidFill>
                  <a:schemeClr val="bg1"/>
                </a:solidFill>
                <a:latin typeface="Tw Cen MT" pitchFamily="34" charset="0"/>
                <a:cs typeface="Times New Roman" pitchFamily="18" charset="0"/>
              </a:rPr>
              <a:t>Modules include information on the following:</a:t>
            </a:r>
          </a:p>
          <a:p>
            <a:endParaRPr lang="en-US" sz="3200" dirty="0">
              <a:solidFill>
                <a:schemeClr val="bg1"/>
              </a:solidFill>
              <a:latin typeface="Tw Cen MT" pitchFamily="34" charset="0"/>
              <a:cs typeface="Times New Roman" pitchFamily="18" charset="0"/>
            </a:endParaRPr>
          </a:p>
          <a:p>
            <a:endParaRPr lang="en-US" sz="2800" dirty="0">
              <a:solidFill>
                <a:schemeClr val="bg1"/>
              </a:solidFill>
              <a:latin typeface="Tw Cen MT Condensed Extra Bold" pitchFamily="34" charset="0"/>
              <a:cs typeface="Arial" pitchFamily="34" charset="0"/>
            </a:endParaRPr>
          </a:p>
          <a:p>
            <a:endParaRPr lang="en-US" sz="4000" dirty="0">
              <a:solidFill>
                <a:schemeClr val="bg1"/>
              </a:solidFill>
              <a:latin typeface="Tw Cen MT Condensed Extra Bold" pitchFamily="34" charset="0"/>
              <a:cs typeface="Arial" pitchFamily="34" charset="0"/>
            </a:endParaRPr>
          </a:p>
          <a:p>
            <a:endParaRPr lang="en-US" dirty="0"/>
          </a:p>
        </p:txBody>
      </p:sp>
      <p:pic>
        <p:nvPicPr>
          <p:cNvPr id="6" name="Picture 5"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7" name="Rectangle 6"/>
          <p:cNvSpPr/>
          <p:nvPr/>
        </p:nvSpPr>
        <p:spPr>
          <a:xfrm>
            <a:off x="578358" y="3512297"/>
            <a:ext cx="7346442" cy="3416320"/>
          </a:xfrm>
          <a:prstGeom prst="rect">
            <a:avLst/>
          </a:prstGeom>
        </p:spPr>
        <p:txBody>
          <a:bodyPr wrap="square" numCol="2">
            <a:spAutoFit/>
          </a:bodyPr>
          <a:lstStyle/>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Plowing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Truck operations</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Spreading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Material use</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Pre-wetting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Brine production</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De-icing and anti-icing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Level of service</a:t>
            </a:r>
          </a:p>
          <a:p>
            <a:pPr marL="285750" indent="-285750">
              <a:buFont typeface="Arial" panose="020B0604020202020204" pitchFamily="34" charset="0"/>
              <a:buChar char="•"/>
            </a:pPr>
            <a:endParaRPr lang="en-US" sz="2400" dirty="0">
              <a:solidFill>
                <a:schemeClr val="bg1"/>
              </a:solidFill>
              <a:latin typeface="Tw Cen MT" pitchFamily="34" charset="0"/>
              <a:cs typeface="Times New Roman" pitchFamily="18" charset="0"/>
            </a:endParaRP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Ice formation</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Freeze point depressants</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Environmental issues</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Drift control</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Weather</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Avalanche management</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Bridge frost</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Safety</a:t>
            </a:r>
          </a:p>
        </p:txBody>
      </p:sp>
    </p:spTree>
    <p:extLst>
      <p:ext uri="{BB962C8B-B14F-4D97-AF65-F5344CB8AC3E}">
        <p14:creationId xmlns:p14="http://schemas.microsoft.com/office/powerpoint/2010/main" val="25906828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467600" cy="762000"/>
          </a:xfrm>
        </p:spPr>
        <p:txBody>
          <a:bodyPr/>
          <a:lstStyle/>
          <a:p>
            <a:r>
              <a:rPr lang="en-US" dirty="0"/>
              <a:t>Level of Service</a:t>
            </a:r>
          </a:p>
        </p:txBody>
      </p:sp>
      <p:pic>
        <p:nvPicPr>
          <p:cNvPr id="4" name="Content Placeholder 3"/>
          <p:cNvPicPr>
            <a:picLocks noGrp="1" noChangeAspect="1"/>
          </p:cNvPicPr>
          <p:nvPr>
            <p:ph idx="1"/>
          </p:nvPr>
        </p:nvPicPr>
        <p:blipFill>
          <a:blip r:embed="rId3"/>
          <a:stretch>
            <a:fillRect/>
          </a:stretch>
        </p:blipFill>
        <p:spPr>
          <a:xfrm>
            <a:off x="3797987" y="2660959"/>
            <a:ext cx="4836997" cy="2081618"/>
          </a:xfrm>
          <a:prstGeom prst="rect">
            <a:avLst/>
          </a:prstGeom>
        </p:spPr>
      </p:pic>
      <p:sp>
        <p:nvSpPr>
          <p:cNvPr id="6" name="Rectangle 5"/>
          <p:cNvSpPr/>
          <p:nvPr/>
        </p:nvSpPr>
        <p:spPr>
          <a:xfrm>
            <a:off x="228600" y="1295400"/>
            <a:ext cx="8153400" cy="707886"/>
          </a:xfrm>
          <a:prstGeom prst="rect">
            <a:avLst/>
          </a:prstGeom>
        </p:spPr>
        <p:txBody>
          <a:bodyPr wrap="square">
            <a:spAutoFit/>
          </a:bodyPr>
          <a:lstStyle/>
          <a:p>
            <a:pPr>
              <a:lnSpc>
                <a:spcPct val="100000"/>
              </a:lnSpc>
            </a:pPr>
            <a:r>
              <a:rPr lang="en-US" sz="4000" dirty="0">
                <a:solidFill>
                  <a:schemeClr val="bg1"/>
                </a:solidFill>
              </a:rPr>
              <a:t>Keeping good records helps </a:t>
            </a:r>
          </a:p>
        </p:txBody>
      </p:sp>
      <p:sp>
        <p:nvSpPr>
          <p:cNvPr id="7" name="Isosceles Triangle 6"/>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9" name="Oval 8"/>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sp>
        <p:nvSpPr>
          <p:cNvPr id="8" name="Rectangle 7"/>
          <p:cNvSpPr/>
          <p:nvPr/>
        </p:nvSpPr>
        <p:spPr>
          <a:xfrm>
            <a:off x="219456" y="2003286"/>
            <a:ext cx="4953000" cy="4585871"/>
          </a:xfrm>
          <a:prstGeom prst="rect">
            <a:avLst/>
          </a:prstGeom>
        </p:spPr>
        <p:txBody>
          <a:bodyPr wrap="square">
            <a:spAutoFit/>
          </a:bodyPr>
          <a:lstStyle/>
          <a:p>
            <a:pPr marL="285750" indent="-285750">
              <a:lnSpc>
                <a:spcPct val="100000"/>
              </a:lnSpc>
              <a:buFont typeface="Arial" panose="020B0604020202020204" pitchFamily="34" charset="0"/>
              <a:buChar char="•"/>
            </a:pPr>
            <a:r>
              <a:rPr lang="en-US" sz="3600" dirty="0">
                <a:solidFill>
                  <a:schemeClr val="bg1"/>
                </a:solidFill>
              </a:rPr>
              <a:t>To show you meet your level of service</a:t>
            </a:r>
          </a:p>
          <a:p>
            <a:pPr marL="171450" indent="-171450">
              <a:lnSpc>
                <a:spcPct val="100000"/>
              </a:lnSpc>
              <a:buFont typeface="Arial" panose="020B0604020202020204" pitchFamily="34" charset="0"/>
              <a:buChar char="•"/>
            </a:pPr>
            <a:endParaRPr lang="en-US" sz="2000" dirty="0">
              <a:solidFill>
                <a:schemeClr val="bg1"/>
              </a:solidFill>
            </a:endParaRPr>
          </a:p>
          <a:p>
            <a:pPr marL="285750" indent="-285750">
              <a:lnSpc>
                <a:spcPct val="100000"/>
              </a:lnSpc>
              <a:buFont typeface="Arial" panose="020B0604020202020204" pitchFamily="34" charset="0"/>
              <a:buChar char="•"/>
            </a:pPr>
            <a:r>
              <a:rPr lang="en-US" sz="3600" dirty="0">
                <a:solidFill>
                  <a:schemeClr val="bg1"/>
                </a:solidFill>
              </a:rPr>
              <a:t>To show you are following policy</a:t>
            </a:r>
          </a:p>
          <a:p>
            <a:pPr marL="285750" indent="-285750">
              <a:lnSpc>
                <a:spcPct val="100000"/>
              </a:lnSpc>
              <a:buFont typeface="Arial" panose="020B0604020202020204" pitchFamily="34" charset="0"/>
              <a:buChar char="•"/>
            </a:pPr>
            <a:endParaRPr lang="en-US" sz="2000" dirty="0">
              <a:solidFill>
                <a:schemeClr val="bg1"/>
              </a:solidFill>
            </a:endParaRPr>
          </a:p>
          <a:p>
            <a:pPr marL="285750" indent="-285750">
              <a:lnSpc>
                <a:spcPct val="100000"/>
              </a:lnSpc>
              <a:buFont typeface="Arial" panose="020B0604020202020204" pitchFamily="34" charset="0"/>
              <a:buChar char="•"/>
            </a:pPr>
            <a:r>
              <a:rPr lang="en-US" sz="3600" dirty="0">
                <a:solidFill>
                  <a:schemeClr val="bg1"/>
                </a:solidFill>
              </a:rPr>
              <a:t>To defend yourself when faced with a lawsuit</a:t>
            </a:r>
          </a:p>
        </p:txBody>
      </p:sp>
      <p:pic>
        <p:nvPicPr>
          <p:cNvPr id="10" name="Picture 9"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5655455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a:xfrm>
            <a:off x="381000" y="152400"/>
            <a:ext cx="8229600" cy="889000"/>
          </a:xfrm>
        </p:spPr>
        <p:txBody>
          <a:bodyPr/>
          <a:lstStyle/>
          <a:p>
            <a:pPr eaLnBrk="1" hangingPunct="1">
              <a:defRPr/>
            </a:pPr>
            <a:r>
              <a:rPr lang="en-US" dirty="0"/>
              <a:t>Storm Documentation</a:t>
            </a:r>
          </a:p>
        </p:txBody>
      </p:sp>
      <p:sp>
        <p:nvSpPr>
          <p:cNvPr id="225283" name="Rectangle 3"/>
          <p:cNvSpPr>
            <a:spLocks noGrp="1" noChangeArrowheads="1"/>
          </p:cNvSpPr>
          <p:nvPr>
            <p:ph type="body" sz="half" idx="1"/>
          </p:nvPr>
        </p:nvSpPr>
        <p:spPr>
          <a:xfrm>
            <a:off x="457200" y="2057400"/>
            <a:ext cx="4038600" cy="4953000"/>
          </a:xfrm>
        </p:spPr>
        <p:txBody>
          <a:bodyPr/>
          <a:lstStyle/>
          <a:p>
            <a:pPr eaLnBrk="1" hangingPunct="1">
              <a:buClr>
                <a:schemeClr val="bg1"/>
              </a:buClr>
            </a:pPr>
            <a:r>
              <a:rPr lang="en-US" sz="3200" dirty="0"/>
              <a:t>Work orders</a:t>
            </a:r>
          </a:p>
          <a:p>
            <a:pPr eaLnBrk="1" hangingPunct="1">
              <a:buClr>
                <a:schemeClr val="bg1"/>
              </a:buClr>
            </a:pPr>
            <a:endParaRPr lang="en-US" sz="3200" dirty="0"/>
          </a:p>
          <a:p>
            <a:pPr eaLnBrk="1" hangingPunct="1">
              <a:buClr>
                <a:schemeClr val="bg1"/>
              </a:buClr>
            </a:pPr>
            <a:r>
              <a:rPr lang="en-US" sz="3200" dirty="0"/>
              <a:t>Patrol log</a:t>
            </a:r>
          </a:p>
          <a:p>
            <a:pPr eaLnBrk="1" hangingPunct="1">
              <a:buClr>
                <a:schemeClr val="bg1"/>
              </a:buClr>
              <a:buFontTx/>
              <a:buNone/>
            </a:pPr>
            <a:r>
              <a:rPr lang="en-US" sz="3200" dirty="0"/>
              <a:t> </a:t>
            </a:r>
          </a:p>
          <a:p>
            <a:pPr eaLnBrk="1" hangingPunct="1">
              <a:buClr>
                <a:schemeClr val="bg1"/>
              </a:buClr>
            </a:pPr>
            <a:r>
              <a:rPr lang="en-US" sz="3200" dirty="0"/>
              <a:t>Material usage log</a:t>
            </a:r>
          </a:p>
          <a:p>
            <a:pPr eaLnBrk="1" hangingPunct="1">
              <a:buClr>
                <a:schemeClr val="bg1"/>
              </a:buClr>
            </a:pPr>
            <a:endParaRPr lang="en-US" sz="3200" dirty="0"/>
          </a:p>
          <a:p>
            <a:pPr eaLnBrk="1" hangingPunct="1">
              <a:buClr>
                <a:schemeClr val="bg1"/>
              </a:buClr>
            </a:pPr>
            <a:r>
              <a:rPr lang="en-US" sz="3200" dirty="0"/>
              <a:t>Equipment work orders</a:t>
            </a:r>
          </a:p>
        </p:txBody>
      </p:sp>
      <p:sp>
        <p:nvSpPr>
          <p:cNvPr id="225284" name="Rectangle 4"/>
          <p:cNvSpPr>
            <a:spLocks noGrp="1" noChangeArrowheads="1"/>
          </p:cNvSpPr>
          <p:nvPr>
            <p:ph type="body" sz="half" idx="2"/>
          </p:nvPr>
        </p:nvSpPr>
        <p:spPr>
          <a:xfrm>
            <a:off x="4800600" y="2057400"/>
            <a:ext cx="4038600" cy="4495800"/>
          </a:xfrm>
        </p:spPr>
        <p:txBody>
          <a:bodyPr/>
          <a:lstStyle/>
          <a:p>
            <a:pPr eaLnBrk="1" hangingPunct="1">
              <a:buClr>
                <a:schemeClr val="bg1"/>
              </a:buClr>
            </a:pPr>
            <a:r>
              <a:rPr lang="en-US" sz="3200" dirty="0"/>
              <a:t>Fuel logs</a:t>
            </a:r>
          </a:p>
          <a:p>
            <a:pPr eaLnBrk="1" hangingPunct="1">
              <a:buClr>
                <a:schemeClr val="bg1"/>
              </a:buClr>
            </a:pPr>
            <a:endParaRPr lang="en-US" sz="3200" dirty="0"/>
          </a:p>
          <a:p>
            <a:pPr eaLnBrk="1" hangingPunct="1">
              <a:buClr>
                <a:schemeClr val="bg1"/>
              </a:buClr>
            </a:pPr>
            <a:r>
              <a:rPr lang="en-US" sz="3200" dirty="0"/>
              <a:t>Time sheets</a:t>
            </a:r>
          </a:p>
          <a:p>
            <a:pPr eaLnBrk="1" hangingPunct="1">
              <a:buClr>
                <a:schemeClr val="bg1"/>
              </a:buClr>
            </a:pPr>
            <a:endParaRPr lang="en-US" sz="3200" dirty="0"/>
          </a:p>
          <a:p>
            <a:pPr eaLnBrk="1" hangingPunct="1">
              <a:buClr>
                <a:schemeClr val="bg1"/>
              </a:buClr>
            </a:pPr>
            <a:r>
              <a:rPr lang="en-US" sz="3200" dirty="0"/>
              <a:t>Diary</a:t>
            </a:r>
          </a:p>
          <a:p>
            <a:pPr eaLnBrk="1" hangingPunct="1">
              <a:buClr>
                <a:schemeClr val="bg1"/>
              </a:buClr>
            </a:pPr>
            <a:endParaRPr lang="en-US" sz="3200" dirty="0"/>
          </a:p>
          <a:p>
            <a:pPr eaLnBrk="1" hangingPunct="1">
              <a:buClr>
                <a:schemeClr val="bg1"/>
              </a:buClr>
            </a:pPr>
            <a:r>
              <a:rPr lang="en-US" sz="3200" dirty="0"/>
              <a:t>TAPER log</a:t>
            </a:r>
          </a:p>
          <a:p>
            <a:pPr eaLnBrk="1" hangingPunct="1"/>
            <a:endParaRPr lang="en-US" dirty="0"/>
          </a:p>
        </p:txBody>
      </p:sp>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 name="TextBox 6"/>
          <p:cNvSpPr txBox="1"/>
          <p:nvPr/>
        </p:nvSpPr>
        <p:spPr>
          <a:xfrm>
            <a:off x="228600" y="5800419"/>
            <a:ext cx="6781800" cy="646331"/>
          </a:xfrm>
          <a:prstGeom prst="rect">
            <a:avLst/>
          </a:prstGeom>
          <a:solidFill>
            <a:srgbClr val="FFFF00"/>
          </a:solidFill>
        </p:spPr>
        <p:txBody>
          <a:bodyPr wrap="square" rtlCol="0">
            <a:spAutoFit/>
          </a:bodyPr>
          <a:lstStyle/>
          <a:p>
            <a:r>
              <a:rPr lang="en-US" dirty="0"/>
              <a:t>Insert a list of forms needed to be completed by operators for a storm.  Delete this yellow box before making the presentation.</a:t>
            </a:r>
          </a:p>
        </p:txBody>
      </p:sp>
      <p:sp>
        <p:nvSpPr>
          <p:cNvPr id="8" name="Rectangle 2"/>
          <p:cNvSpPr txBox="1">
            <a:spLocks noChangeArrowheads="1"/>
          </p:cNvSpPr>
          <p:nvPr/>
        </p:nvSpPr>
        <p:spPr>
          <a:xfrm>
            <a:off x="457200" y="1066800"/>
            <a:ext cx="8229600" cy="889000"/>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en-PH" sz="40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defRPr>
            </a:lvl1pPr>
          </a:lstStyle>
          <a:p>
            <a:pPr>
              <a:defRPr/>
            </a:pPr>
            <a:r>
              <a:rPr lang="en-US" dirty="0">
                <a:solidFill>
                  <a:srgbClr val="FFFF00"/>
                </a:solidFill>
              </a:rPr>
              <a:t>EXAMPLE:</a:t>
            </a:r>
          </a:p>
        </p:txBody>
      </p:sp>
      <p:sp>
        <p:nvSpPr>
          <p:cNvPr id="9" name="Rectangle 8"/>
          <p:cNvSpPr/>
          <p:nvPr/>
        </p:nvSpPr>
        <p:spPr>
          <a:xfrm rot="20388326">
            <a:off x="83202" y="3547430"/>
            <a:ext cx="9211111" cy="769441"/>
          </a:xfrm>
          <a:prstGeom prst="rect">
            <a:avLst/>
          </a:prstGeom>
          <a:noFill/>
        </p:spPr>
        <p:txBody>
          <a:bodyPr wrap="none" lIns="91440" tIns="45720" rIns="91440" bIns="45720">
            <a:spAutoFit/>
          </a:bodyPr>
          <a:lstStyle/>
          <a:p>
            <a:pPr algn="ctr"/>
            <a:r>
              <a:rPr lang="en-U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Customize this slide for your operation</a:t>
            </a:r>
          </a:p>
        </p:txBody>
      </p:sp>
      <p:pic>
        <p:nvPicPr>
          <p:cNvPr id="10" name="Picture 9"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789484344"/>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 Your Operations</a:t>
            </a:r>
          </a:p>
        </p:txBody>
      </p:sp>
      <p:sp>
        <p:nvSpPr>
          <p:cNvPr id="3" name="Content Placeholder 2"/>
          <p:cNvSpPr>
            <a:spLocks noGrp="1"/>
          </p:cNvSpPr>
          <p:nvPr>
            <p:ph idx="1"/>
          </p:nvPr>
        </p:nvSpPr>
        <p:spPr>
          <a:xfrm>
            <a:off x="457200" y="914400"/>
            <a:ext cx="8229600" cy="5080000"/>
          </a:xfrm>
        </p:spPr>
        <p:txBody>
          <a:bodyPr/>
          <a:lstStyle/>
          <a:p>
            <a:pPr marL="0" indent="0">
              <a:buNone/>
            </a:pPr>
            <a:r>
              <a:rPr lang="en-US" dirty="0"/>
              <a:t>EXAMPLE:</a:t>
            </a:r>
          </a:p>
          <a:p>
            <a:r>
              <a:rPr lang="en-US" dirty="0"/>
              <a:t>Conditions- weather and road, pavement temp</a:t>
            </a:r>
          </a:p>
          <a:p>
            <a:r>
              <a:rPr lang="en-US" dirty="0"/>
              <a:t>Material type and quantity used</a:t>
            </a:r>
          </a:p>
          <a:p>
            <a:r>
              <a:rPr lang="en-US" dirty="0"/>
              <a:t>Timing</a:t>
            </a:r>
          </a:p>
          <a:p>
            <a:r>
              <a:rPr lang="en-US" dirty="0"/>
              <a:t># of passes and when</a:t>
            </a:r>
          </a:p>
          <a:p>
            <a:r>
              <a:rPr lang="en-US" dirty="0"/>
              <a:t>Unusual conditions/circumstances</a:t>
            </a:r>
          </a:p>
          <a:p>
            <a:pPr>
              <a:buNone/>
            </a:pPr>
            <a:r>
              <a:rPr lang="en-US" dirty="0"/>
              <a:t> </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pic>
        <p:nvPicPr>
          <p:cNvPr id="7" name="Picture 6"/>
          <p:cNvPicPr>
            <a:picLocks noChangeAspect="1"/>
          </p:cNvPicPr>
          <p:nvPr/>
        </p:nvPicPr>
        <p:blipFill>
          <a:blip r:embed="rId3"/>
          <a:stretch>
            <a:fillRect/>
          </a:stretch>
        </p:blipFill>
        <p:spPr>
          <a:xfrm>
            <a:off x="1371600" y="3479800"/>
            <a:ext cx="3876085" cy="2743200"/>
          </a:xfrm>
          <a:prstGeom prst="rect">
            <a:avLst/>
          </a:prstGeom>
        </p:spPr>
      </p:pic>
      <p:sp>
        <p:nvSpPr>
          <p:cNvPr id="8" name="TextBox 7"/>
          <p:cNvSpPr txBox="1"/>
          <p:nvPr/>
        </p:nvSpPr>
        <p:spPr>
          <a:xfrm>
            <a:off x="457200" y="5785535"/>
            <a:ext cx="6252972" cy="646331"/>
          </a:xfrm>
          <a:prstGeom prst="rect">
            <a:avLst/>
          </a:prstGeom>
          <a:solidFill>
            <a:srgbClr val="FFFF00"/>
          </a:solidFill>
        </p:spPr>
        <p:txBody>
          <a:bodyPr wrap="square" rtlCol="0">
            <a:spAutoFit/>
          </a:bodyPr>
          <a:lstStyle/>
          <a:p>
            <a:r>
              <a:rPr lang="en-US" dirty="0"/>
              <a:t>Insert an example of your state’s event log and explain how to fill it out.  Delete this yellow box before making the presentation.</a:t>
            </a:r>
          </a:p>
        </p:txBody>
      </p:sp>
      <p:sp>
        <p:nvSpPr>
          <p:cNvPr id="10" name="Rectangle 9"/>
          <p:cNvSpPr/>
          <p:nvPr/>
        </p:nvSpPr>
        <p:spPr>
          <a:xfrm rot="20388326">
            <a:off x="53895" y="3318830"/>
            <a:ext cx="9211111" cy="769441"/>
          </a:xfrm>
          <a:prstGeom prst="rect">
            <a:avLst/>
          </a:prstGeom>
          <a:noFill/>
        </p:spPr>
        <p:txBody>
          <a:bodyPr wrap="none" lIns="91440" tIns="45720" rIns="91440" bIns="45720">
            <a:spAutoFit/>
          </a:bodyPr>
          <a:lstStyle/>
          <a:p>
            <a:pPr algn="ctr"/>
            <a:r>
              <a:rPr lang="en-U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Customize this slide for your operation</a:t>
            </a:r>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7704365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lIns="90488" tIns="44450" rIns="90488" bIns="44450"/>
          <a:lstStyle/>
          <a:p>
            <a:pPr eaLnBrk="1" hangingPunct="1">
              <a:defRPr/>
            </a:pPr>
            <a:r>
              <a:rPr lang="en-US" sz="6600" dirty="0"/>
              <a:t>Example: T A P E R</a:t>
            </a:r>
          </a:p>
        </p:txBody>
      </p:sp>
      <p:sp>
        <p:nvSpPr>
          <p:cNvPr id="226307" name="Rectangle 3"/>
          <p:cNvSpPr>
            <a:spLocks noGrp="1" noChangeArrowheads="1"/>
          </p:cNvSpPr>
          <p:nvPr>
            <p:ph type="body" idx="1"/>
          </p:nvPr>
        </p:nvSpPr>
        <p:spPr>
          <a:xfrm>
            <a:off x="914400" y="1295400"/>
            <a:ext cx="7010400" cy="4495800"/>
          </a:xfrm>
          <a:noFill/>
        </p:spPr>
        <p:txBody>
          <a:bodyPr lIns="90488" tIns="44450" rIns="90488" bIns="44450">
            <a:noAutofit/>
          </a:bodyPr>
          <a:lstStyle/>
          <a:p>
            <a:pPr eaLnBrk="1" hangingPunct="1">
              <a:lnSpc>
                <a:spcPct val="100000"/>
              </a:lnSpc>
              <a:buFontTx/>
              <a:buNone/>
            </a:pPr>
            <a:r>
              <a:rPr lang="en-US" sz="6000" dirty="0">
                <a:solidFill>
                  <a:schemeClr val="accent5">
                    <a:lumMod val="60000"/>
                    <a:lumOff val="40000"/>
                  </a:schemeClr>
                </a:solidFill>
              </a:rPr>
              <a:t>T </a:t>
            </a:r>
            <a:r>
              <a:rPr lang="en-US" sz="6000" dirty="0"/>
              <a:t>=	</a:t>
            </a:r>
            <a:r>
              <a:rPr lang="en-US" sz="6000" dirty="0">
                <a:solidFill>
                  <a:schemeClr val="accent5">
                    <a:lumMod val="60000"/>
                    <a:lumOff val="40000"/>
                  </a:schemeClr>
                </a:solidFill>
              </a:rPr>
              <a:t>T</a:t>
            </a:r>
            <a:r>
              <a:rPr lang="en-US" sz="6000" dirty="0"/>
              <a:t>emperature</a:t>
            </a:r>
          </a:p>
          <a:p>
            <a:pPr eaLnBrk="1" hangingPunct="1">
              <a:lnSpc>
                <a:spcPct val="100000"/>
              </a:lnSpc>
              <a:buFontTx/>
              <a:buNone/>
            </a:pPr>
            <a:r>
              <a:rPr lang="en-US" sz="6000" dirty="0">
                <a:solidFill>
                  <a:schemeClr val="accent5">
                    <a:lumMod val="60000"/>
                    <a:lumOff val="40000"/>
                  </a:schemeClr>
                </a:solidFill>
              </a:rPr>
              <a:t>A </a:t>
            </a:r>
            <a:r>
              <a:rPr lang="en-US" sz="6000" dirty="0"/>
              <a:t>=	</a:t>
            </a:r>
            <a:r>
              <a:rPr lang="en-US" sz="6000" dirty="0">
                <a:solidFill>
                  <a:schemeClr val="accent5">
                    <a:lumMod val="60000"/>
                    <a:lumOff val="40000"/>
                  </a:schemeClr>
                </a:solidFill>
              </a:rPr>
              <a:t>A</a:t>
            </a:r>
            <a:r>
              <a:rPr lang="en-US" sz="6000" dirty="0"/>
              <a:t>pplication</a:t>
            </a:r>
          </a:p>
          <a:p>
            <a:pPr eaLnBrk="1" hangingPunct="1">
              <a:lnSpc>
                <a:spcPct val="100000"/>
              </a:lnSpc>
              <a:buFontTx/>
              <a:buNone/>
            </a:pPr>
            <a:r>
              <a:rPr lang="en-US" sz="6000" dirty="0">
                <a:solidFill>
                  <a:schemeClr val="accent5">
                    <a:lumMod val="60000"/>
                    <a:lumOff val="40000"/>
                  </a:schemeClr>
                </a:solidFill>
              </a:rPr>
              <a:t>P </a:t>
            </a:r>
            <a:r>
              <a:rPr lang="en-US" sz="6000" dirty="0"/>
              <a:t>=	</a:t>
            </a:r>
            <a:r>
              <a:rPr lang="en-US" sz="6000" dirty="0">
                <a:solidFill>
                  <a:schemeClr val="accent5">
                    <a:lumMod val="60000"/>
                    <a:lumOff val="40000"/>
                  </a:schemeClr>
                </a:solidFill>
              </a:rPr>
              <a:t>P</a:t>
            </a:r>
            <a:r>
              <a:rPr lang="en-US" sz="6000" dirty="0"/>
              <a:t>roduct</a:t>
            </a:r>
          </a:p>
          <a:p>
            <a:pPr eaLnBrk="1" hangingPunct="1">
              <a:lnSpc>
                <a:spcPct val="100000"/>
              </a:lnSpc>
              <a:buFontTx/>
              <a:buNone/>
            </a:pPr>
            <a:r>
              <a:rPr lang="en-US" sz="6000" dirty="0">
                <a:solidFill>
                  <a:schemeClr val="accent5">
                    <a:lumMod val="60000"/>
                    <a:lumOff val="40000"/>
                  </a:schemeClr>
                </a:solidFill>
              </a:rPr>
              <a:t>E </a:t>
            </a:r>
            <a:r>
              <a:rPr lang="en-US" sz="6000" dirty="0"/>
              <a:t>=	</a:t>
            </a:r>
            <a:r>
              <a:rPr lang="en-US" sz="6000" dirty="0">
                <a:solidFill>
                  <a:schemeClr val="accent5">
                    <a:lumMod val="60000"/>
                    <a:lumOff val="40000"/>
                  </a:schemeClr>
                </a:solidFill>
              </a:rPr>
              <a:t>E</a:t>
            </a:r>
            <a:r>
              <a:rPr lang="en-US" sz="6000" dirty="0"/>
              <a:t>vent</a:t>
            </a:r>
          </a:p>
          <a:p>
            <a:pPr eaLnBrk="1" hangingPunct="1">
              <a:lnSpc>
                <a:spcPct val="100000"/>
              </a:lnSpc>
              <a:buFontTx/>
              <a:buNone/>
            </a:pPr>
            <a:r>
              <a:rPr lang="en-US" sz="6000" dirty="0">
                <a:solidFill>
                  <a:schemeClr val="accent5">
                    <a:lumMod val="60000"/>
                    <a:lumOff val="40000"/>
                  </a:schemeClr>
                </a:solidFill>
              </a:rPr>
              <a:t>R </a:t>
            </a:r>
            <a:r>
              <a:rPr lang="en-US" sz="6000" dirty="0"/>
              <a:t>=	</a:t>
            </a:r>
            <a:r>
              <a:rPr lang="en-US" sz="6000" dirty="0">
                <a:solidFill>
                  <a:schemeClr val="accent5">
                    <a:lumMod val="60000"/>
                    <a:lumOff val="40000"/>
                  </a:schemeClr>
                </a:solidFill>
              </a:rPr>
              <a:t>R</a:t>
            </a:r>
            <a:r>
              <a:rPr lang="en-US" sz="6000" dirty="0"/>
              <a:t>esults</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Oval 4"/>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 name="5-Point Star 5"/>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7" name="Picture 6"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03892983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2"/>
          <p:cNvGraphicFramePr>
            <a:graphicFrameLocks noChangeAspect="1"/>
          </p:cNvGraphicFramePr>
          <p:nvPr>
            <p:extLst/>
          </p:nvPr>
        </p:nvGraphicFramePr>
        <p:xfrm>
          <a:off x="661987" y="1087830"/>
          <a:ext cx="7362825" cy="4806288"/>
        </p:xfrm>
        <a:graphic>
          <a:graphicData uri="http://schemas.openxmlformats.org/presentationml/2006/ole">
            <mc:AlternateContent xmlns:mc="http://schemas.openxmlformats.org/markup-compatibility/2006">
              <mc:Choice xmlns:v="urn:schemas-microsoft-com:vml" Requires="v">
                <p:oleObj spid="_x0000_s1030" name="Document" r:id="rId4" imgW="9650160" imgH="6297480" progId="Word.Document.8">
                  <p:embed/>
                </p:oleObj>
              </mc:Choice>
              <mc:Fallback>
                <p:oleObj name="Document" r:id="rId4" imgW="9650160" imgH="6297480" progId="Word.Document.8">
                  <p:embed/>
                  <p:pic>
                    <p:nvPicPr>
                      <p:cNvPr id="1945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987" y="1087830"/>
                        <a:ext cx="7362825" cy="4806288"/>
                      </a:xfrm>
                      <a:prstGeom prst="rect">
                        <a:avLst/>
                      </a:prstGeom>
                      <a:solidFill>
                        <a:schemeClr val="bg1"/>
                      </a:solidFill>
                    </p:spPr>
                  </p:pic>
                </p:oleObj>
              </mc:Fallback>
            </mc:AlternateContent>
          </a:graphicData>
        </a:graphic>
      </p:graphicFrame>
      <p:sp>
        <p:nvSpPr>
          <p:cNvPr id="3" name="Isosceles Triangle 2"/>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Oval 3"/>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 name="TextBox 4"/>
          <p:cNvSpPr txBox="1"/>
          <p:nvPr/>
        </p:nvSpPr>
        <p:spPr>
          <a:xfrm>
            <a:off x="421386" y="1429434"/>
            <a:ext cx="7772400" cy="646331"/>
          </a:xfrm>
          <a:prstGeom prst="rect">
            <a:avLst/>
          </a:prstGeom>
          <a:solidFill>
            <a:srgbClr val="FFFF00"/>
          </a:solidFill>
        </p:spPr>
        <p:txBody>
          <a:bodyPr wrap="square" rtlCol="0">
            <a:spAutoFit/>
          </a:bodyPr>
          <a:lstStyle/>
          <a:p>
            <a:r>
              <a:rPr lang="en-US" dirty="0"/>
              <a:t>Insert an example of your state’s event log.  Delete this yellow box before making presentation.</a:t>
            </a:r>
          </a:p>
        </p:txBody>
      </p:sp>
      <p:sp>
        <p:nvSpPr>
          <p:cNvPr id="6" name="TextBox 5"/>
          <p:cNvSpPr txBox="1"/>
          <p:nvPr/>
        </p:nvSpPr>
        <p:spPr>
          <a:xfrm>
            <a:off x="2667000" y="5029200"/>
            <a:ext cx="3352800" cy="461665"/>
          </a:xfrm>
          <a:prstGeom prst="rect">
            <a:avLst/>
          </a:prstGeom>
          <a:solidFill>
            <a:schemeClr val="accent2">
              <a:lumMod val="20000"/>
              <a:lumOff val="80000"/>
            </a:schemeClr>
          </a:solidFill>
        </p:spPr>
        <p:txBody>
          <a:bodyPr wrap="square" rtlCol="0">
            <a:spAutoFit/>
          </a:bodyPr>
          <a:lstStyle/>
          <a:p>
            <a:pPr algn="ctr"/>
            <a:r>
              <a:rPr lang="en-US" sz="2400" dirty="0"/>
              <a:t>EXAMPLE</a:t>
            </a:r>
          </a:p>
        </p:txBody>
      </p:sp>
      <p:sp>
        <p:nvSpPr>
          <p:cNvPr id="7" name="Rectangle 6"/>
          <p:cNvSpPr/>
          <p:nvPr/>
        </p:nvSpPr>
        <p:spPr>
          <a:xfrm rot="20388326">
            <a:off x="53895" y="3318830"/>
            <a:ext cx="9211111" cy="769441"/>
          </a:xfrm>
          <a:prstGeom prst="rect">
            <a:avLst/>
          </a:prstGeom>
          <a:noFill/>
        </p:spPr>
        <p:txBody>
          <a:bodyPr wrap="none" lIns="91440" tIns="45720" rIns="91440" bIns="45720">
            <a:spAutoFit/>
          </a:bodyPr>
          <a:lstStyle/>
          <a:p>
            <a:pPr algn="ctr"/>
            <a:r>
              <a:rPr lang="en-U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Customize this slide for your operation</a:t>
            </a:r>
          </a:p>
        </p:txBody>
      </p:sp>
      <p:pic>
        <p:nvPicPr>
          <p:cNvPr id="8" name="Picture 7" descr="Clear Roads Logo use.jpg"/>
          <p:cNvPicPr>
            <a:picLocks noChangeAspect="1"/>
          </p:cNvPicPr>
          <p:nvPr/>
        </p:nvPicPr>
        <p:blipFill>
          <a:blip r:embed="rId6" cstate="print"/>
          <a:stretch>
            <a:fillRect/>
          </a:stretch>
        </p:blipFill>
        <p:spPr>
          <a:xfrm>
            <a:off x="7243572" y="5943600"/>
            <a:ext cx="1900428" cy="615685"/>
          </a:xfrm>
          <a:prstGeom prst="rect">
            <a:avLst/>
          </a:prstGeom>
        </p:spPr>
      </p:pic>
      <p:sp>
        <p:nvSpPr>
          <p:cNvPr id="9" name="Title 1"/>
          <p:cNvSpPr txBox="1">
            <a:spLocks/>
          </p:cNvSpPr>
          <p:nvPr/>
        </p:nvSpPr>
        <p:spPr>
          <a:xfrm>
            <a:off x="457200" y="0"/>
            <a:ext cx="8229600" cy="889000"/>
          </a:xfrm>
          <a:prstGeom prst="rect">
            <a:avLst/>
          </a:prstGeom>
        </p:spPr>
        <p:txBody>
          <a:bodyPr/>
          <a:lstStyle>
            <a:lvl1pPr algn="l" defTabSz="914400" rtl="0" eaLnBrk="1" latinLnBrk="0" hangingPunct="1">
              <a:spcBef>
                <a:spcPct val="0"/>
              </a:spcBef>
              <a:buNone/>
              <a:defRPr lang="en-PH" sz="40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defRPr>
            </a:lvl1pPr>
          </a:lstStyle>
          <a:p>
            <a:r>
              <a:rPr lang="en-US" dirty="0"/>
              <a:t>Event Log</a:t>
            </a:r>
          </a:p>
        </p:txBody>
      </p:sp>
    </p:spTree>
    <p:extLst>
      <p:ext uri="{BB962C8B-B14F-4D97-AF65-F5344CB8AC3E}">
        <p14:creationId xmlns:p14="http://schemas.microsoft.com/office/powerpoint/2010/main" val="112020846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lnSpc>
                <a:spcPct val="100000"/>
              </a:lnSpc>
              <a:buNone/>
            </a:pPr>
            <a:r>
              <a:rPr lang="en-US" sz="4000" dirty="0"/>
              <a:t>What should you record during the storm?</a:t>
            </a:r>
          </a:p>
          <a:p>
            <a:pPr>
              <a:lnSpc>
                <a:spcPct val="100000"/>
              </a:lnSpc>
              <a:buNone/>
            </a:pPr>
            <a:endParaRPr lang="en-US" sz="4000" dirty="0"/>
          </a:p>
          <a:p>
            <a:pPr marL="522288" indent="-522288">
              <a:lnSpc>
                <a:spcPct val="100000"/>
              </a:lnSpc>
              <a:buAutoNum type="arabicPeriod"/>
            </a:pPr>
            <a:r>
              <a:rPr lang="en-US" sz="4000" dirty="0"/>
              <a:t>Type of product used</a:t>
            </a:r>
          </a:p>
          <a:p>
            <a:pPr marL="522288" indent="-522288">
              <a:lnSpc>
                <a:spcPct val="100000"/>
              </a:lnSpc>
              <a:buAutoNum type="arabicPeriod"/>
            </a:pPr>
            <a:r>
              <a:rPr lang="en-US" sz="4000" dirty="0"/>
              <a:t>Application rate</a:t>
            </a:r>
          </a:p>
          <a:p>
            <a:pPr marL="522288" indent="-522288">
              <a:lnSpc>
                <a:spcPct val="100000"/>
              </a:lnSpc>
              <a:buAutoNum type="arabicPeriod"/>
            </a:pPr>
            <a:r>
              <a:rPr lang="en-US" sz="4000" dirty="0"/>
              <a:t>Pavement temperature</a:t>
            </a:r>
          </a:p>
          <a:p>
            <a:pPr marL="522288" indent="-522288">
              <a:lnSpc>
                <a:spcPct val="100000"/>
              </a:lnSpc>
              <a:buAutoNum type="arabicPeriod"/>
            </a:pPr>
            <a:r>
              <a:rPr lang="en-US" sz="4000" dirty="0"/>
              <a:t>All of the above</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579435892"/>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lnSpc>
                <a:spcPct val="100000"/>
              </a:lnSpc>
              <a:buNone/>
            </a:pPr>
            <a:r>
              <a:rPr lang="en-US" sz="4000" dirty="0"/>
              <a:t>What should you record during the storm?</a:t>
            </a:r>
          </a:p>
          <a:p>
            <a:pPr>
              <a:lnSpc>
                <a:spcPct val="100000"/>
              </a:lnSpc>
              <a:buNone/>
            </a:pPr>
            <a:endParaRPr lang="en-US" sz="4000" dirty="0">
              <a:solidFill>
                <a:schemeClr val="accent1">
                  <a:lumMod val="75000"/>
                </a:schemeClr>
              </a:solidFill>
            </a:endParaRPr>
          </a:p>
          <a:p>
            <a:pPr marL="522288" indent="-522288">
              <a:lnSpc>
                <a:spcPct val="100000"/>
              </a:lnSpc>
              <a:buAutoNum type="arabicPeriod"/>
            </a:pPr>
            <a:r>
              <a:rPr lang="en-US" sz="4000" dirty="0">
                <a:solidFill>
                  <a:schemeClr val="accent1">
                    <a:lumMod val="75000"/>
                  </a:schemeClr>
                </a:solidFill>
              </a:rPr>
              <a:t>Type of product used</a:t>
            </a:r>
          </a:p>
          <a:p>
            <a:pPr marL="522288" indent="-522288">
              <a:lnSpc>
                <a:spcPct val="100000"/>
              </a:lnSpc>
              <a:buAutoNum type="arabicPeriod"/>
            </a:pPr>
            <a:r>
              <a:rPr lang="en-US" sz="4000" dirty="0">
                <a:solidFill>
                  <a:schemeClr val="accent1">
                    <a:lumMod val="75000"/>
                  </a:schemeClr>
                </a:solidFill>
              </a:rPr>
              <a:t>Application rate</a:t>
            </a:r>
          </a:p>
          <a:p>
            <a:pPr marL="522288" indent="-522288">
              <a:lnSpc>
                <a:spcPct val="100000"/>
              </a:lnSpc>
              <a:buAutoNum type="arabicPeriod"/>
            </a:pPr>
            <a:r>
              <a:rPr lang="en-US" sz="4000" dirty="0">
                <a:solidFill>
                  <a:schemeClr val="accent1">
                    <a:lumMod val="75000"/>
                  </a:schemeClr>
                </a:solidFill>
              </a:rPr>
              <a:t>Pavement temperature</a:t>
            </a:r>
            <a:endParaRPr lang="en-US" sz="4000" dirty="0">
              <a:solidFill>
                <a:srgbClr val="FFFF00"/>
              </a:solidFill>
            </a:endParaRPr>
          </a:p>
          <a:p>
            <a:pPr marL="522288" indent="-522288">
              <a:lnSpc>
                <a:spcPct val="100000"/>
              </a:lnSpc>
              <a:buAutoNum type="arabicPeriod"/>
            </a:pPr>
            <a:r>
              <a:rPr lang="en-US" sz="4000" dirty="0">
                <a:solidFill>
                  <a:srgbClr val="FFFF00"/>
                </a:solidFill>
              </a:rPr>
              <a:t>All of the above</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470464874"/>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91600" cy="889000"/>
          </a:xfrm>
        </p:spPr>
        <p:txBody>
          <a:bodyPr/>
          <a:lstStyle/>
          <a:p>
            <a:r>
              <a:rPr lang="en-US" dirty="0"/>
              <a:t>A job well done is a job well documented</a:t>
            </a:r>
          </a:p>
        </p:txBody>
      </p:sp>
      <p:sp>
        <p:nvSpPr>
          <p:cNvPr id="3" name="Content Placeholder 2"/>
          <p:cNvSpPr>
            <a:spLocks noGrp="1"/>
          </p:cNvSpPr>
          <p:nvPr>
            <p:ph idx="1"/>
          </p:nvPr>
        </p:nvSpPr>
        <p:spPr>
          <a:xfrm>
            <a:off x="167640" y="1193143"/>
            <a:ext cx="7528560" cy="3276600"/>
          </a:xfrm>
        </p:spPr>
        <p:txBody>
          <a:bodyPr>
            <a:noAutofit/>
          </a:bodyPr>
          <a:lstStyle/>
          <a:p>
            <a:pPr marL="0" indent="0">
              <a:buNone/>
            </a:pPr>
            <a:r>
              <a:rPr lang="en-US" sz="3600" dirty="0"/>
              <a:t>Filling out paperwork is important because it:</a:t>
            </a:r>
          </a:p>
          <a:p>
            <a:pPr>
              <a:lnSpc>
                <a:spcPct val="200000"/>
              </a:lnSpc>
            </a:pPr>
            <a:r>
              <a:rPr lang="en-US" sz="3600" dirty="0"/>
              <a:t>Shows that you follow policy</a:t>
            </a:r>
          </a:p>
          <a:p>
            <a:pPr>
              <a:lnSpc>
                <a:spcPct val="200000"/>
              </a:lnSpc>
            </a:pPr>
            <a:r>
              <a:rPr lang="en-US" sz="3600" dirty="0"/>
              <a:t>Improves efficiency of operations</a:t>
            </a:r>
          </a:p>
          <a:p>
            <a:pPr>
              <a:lnSpc>
                <a:spcPct val="200000"/>
              </a:lnSpc>
            </a:pPr>
            <a:r>
              <a:rPr lang="en-US" sz="3600" dirty="0"/>
              <a:t>Helps with planning</a:t>
            </a:r>
          </a:p>
          <a:p>
            <a:endParaRPr lang="en-US" dirty="0"/>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Oval 4"/>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 name="5-Point Star 5"/>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520714" y="2306679"/>
            <a:ext cx="2318485" cy="2874921"/>
          </a:xfrm>
          <a:prstGeom prst="rect">
            <a:avLst/>
          </a:prstGeom>
        </p:spPr>
      </p:pic>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3665221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lnSpc>
                <a:spcPct val="100000"/>
              </a:lnSpc>
              <a:buNone/>
            </a:pPr>
            <a:r>
              <a:rPr lang="en-US" sz="4000" dirty="0"/>
              <a:t>When you’ve been working all night and you’re tired, do you still have to fill out your paper work?</a:t>
            </a:r>
          </a:p>
          <a:p>
            <a:pPr>
              <a:lnSpc>
                <a:spcPct val="100000"/>
              </a:lnSpc>
              <a:buNone/>
            </a:pPr>
            <a:endParaRPr lang="en-US" sz="4000" dirty="0"/>
          </a:p>
          <a:p>
            <a:pPr marL="522288" indent="-522288">
              <a:lnSpc>
                <a:spcPct val="100000"/>
              </a:lnSpc>
              <a:buAutoNum type="arabicPeriod"/>
            </a:pPr>
            <a:r>
              <a:rPr lang="en-US" sz="4000" dirty="0"/>
              <a:t>No</a:t>
            </a:r>
          </a:p>
          <a:p>
            <a:pPr marL="522288" indent="-522288">
              <a:lnSpc>
                <a:spcPct val="100000"/>
              </a:lnSpc>
              <a:buAutoNum type="arabicPeriod"/>
            </a:pPr>
            <a:r>
              <a:rPr lang="en-US" sz="4000" dirty="0"/>
              <a:t>Yes</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579304587"/>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lnSpc>
                <a:spcPct val="100000"/>
              </a:lnSpc>
              <a:buNone/>
            </a:pPr>
            <a:r>
              <a:rPr lang="en-US" sz="4000" dirty="0"/>
              <a:t>When you’ve been working all night and you’re tired, do you still have to fill out your paper work?</a:t>
            </a:r>
          </a:p>
          <a:p>
            <a:pPr>
              <a:lnSpc>
                <a:spcPct val="100000"/>
              </a:lnSpc>
              <a:buNone/>
            </a:pPr>
            <a:endParaRPr lang="en-US" sz="4000" dirty="0">
              <a:solidFill>
                <a:schemeClr val="accent1">
                  <a:lumMod val="75000"/>
                </a:schemeClr>
              </a:solidFill>
            </a:endParaRPr>
          </a:p>
          <a:p>
            <a:pPr marL="522288" indent="-522288">
              <a:lnSpc>
                <a:spcPct val="100000"/>
              </a:lnSpc>
              <a:buAutoNum type="arabicPeriod"/>
            </a:pPr>
            <a:r>
              <a:rPr lang="en-US" sz="4000" dirty="0">
                <a:solidFill>
                  <a:schemeClr val="accent1">
                    <a:lumMod val="75000"/>
                  </a:schemeClr>
                </a:solidFill>
              </a:rPr>
              <a:t>No</a:t>
            </a:r>
          </a:p>
          <a:p>
            <a:pPr marL="522288" indent="-522288">
              <a:lnSpc>
                <a:spcPct val="100000"/>
              </a:lnSpc>
              <a:buAutoNum type="arabicPeriod"/>
            </a:pPr>
            <a:r>
              <a:rPr lang="en-US" sz="4000" dirty="0">
                <a:solidFill>
                  <a:srgbClr val="FFFF00"/>
                </a:solidFill>
              </a:rPr>
              <a:t>Yes</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139656467"/>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sz="3200" dirty="0"/>
              <a:t>Module 11 – Level of Service</a:t>
            </a:r>
          </a:p>
        </p:txBody>
      </p:sp>
      <p:sp>
        <p:nvSpPr>
          <p:cNvPr id="11" name="Title 1"/>
          <p:cNvSpPr txBox="1">
            <a:spLocks/>
          </p:cNvSpPr>
          <p:nvPr/>
        </p:nvSpPr>
        <p:spPr>
          <a:xfrm>
            <a:off x="0" y="54864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a:solidFill>
                  <a:prstClr val="white"/>
                </a:solidFill>
                <a:effectLst/>
              </a:rPr>
              <a:t>2016 Created for Clear Roads by:</a:t>
            </a:r>
          </a:p>
          <a:p>
            <a:pPr algn="l"/>
            <a:r>
              <a:rPr lang="en-US" sz="2000" b="0" dirty="0">
                <a:solidFill>
                  <a:prstClr val="white"/>
                </a:solidFill>
                <a:effectLst/>
              </a:rPr>
              <a:t>U of MN Center for Transportation Studies &amp; </a:t>
            </a:r>
          </a:p>
          <a:p>
            <a:pPr algn="l"/>
            <a:r>
              <a:rPr lang="en-US" sz="2000" b="0" dirty="0">
                <a:solidFill>
                  <a:prstClr val="white"/>
                </a:solidFill>
                <a:effectLst/>
              </a:rPr>
              <a:t>Fortin Consulting Inc.</a:t>
            </a:r>
            <a:br>
              <a:rPr lang="en-US" sz="2000" b="0" dirty="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6" name="Picture 2" descr="C:\pictures\Pictures\salt\roads\Bridge Photos 200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445" t="4445"/>
          <a:stretch/>
        </p:blipFill>
        <p:spPr bwMode="auto">
          <a:xfrm>
            <a:off x="762000" y="1295400"/>
            <a:ext cx="4064000" cy="304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2" descr="C:\pictures\Pictures\salt\roads\MNDOT sanding truck 2-08-10 + lane.JP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0000" y="2667000"/>
            <a:ext cx="3454400" cy="2590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4426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a:t>
            </a:r>
          </a:p>
        </p:txBody>
      </p:sp>
      <p:sp>
        <p:nvSpPr>
          <p:cNvPr id="3" name="Content Placeholder 2"/>
          <p:cNvSpPr>
            <a:spLocks noGrp="1"/>
          </p:cNvSpPr>
          <p:nvPr>
            <p:ph idx="1"/>
          </p:nvPr>
        </p:nvSpPr>
        <p:spPr/>
        <p:txBody>
          <a:bodyPr/>
          <a:lstStyle/>
          <a:p>
            <a:endParaRPr lang="en-US" dirty="0"/>
          </a:p>
        </p:txBody>
      </p:sp>
      <p:sp>
        <p:nvSpPr>
          <p:cNvPr id="4" name="TextBox 3"/>
          <p:cNvSpPr txBox="1"/>
          <p:nvPr/>
        </p:nvSpPr>
        <p:spPr>
          <a:xfrm>
            <a:off x="735150" y="2895600"/>
            <a:ext cx="7848600" cy="923330"/>
          </a:xfrm>
          <a:prstGeom prst="rect">
            <a:avLst/>
          </a:prstGeom>
          <a:solidFill>
            <a:srgbClr val="FFFF00"/>
          </a:solidFill>
        </p:spPr>
        <p:txBody>
          <a:bodyPr wrap="square" rtlCol="0">
            <a:spAutoFit/>
          </a:bodyPr>
          <a:lstStyle/>
          <a:p>
            <a:r>
              <a:rPr lang="en-US" dirty="0"/>
              <a:t>Insert any additional during the storm record keeping needs here, otherwise delete this slide.  Delete this yellow box before making presentation if you use this slide.</a:t>
            </a:r>
          </a:p>
        </p:txBody>
      </p:sp>
      <p:sp>
        <p:nvSpPr>
          <p:cNvPr id="5" name="Rectangle 4"/>
          <p:cNvSpPr/>
          <p:nvPr/>
        </p:nvSpPr>
        <p:spPr>
          <a:xfrm rot="20388326">
            <a:off x="53895" y="3318830"/>
            <a:ext cx="9211111" cy="769441"/>
          </a:xfrm>
          <a:prstGeom prst="rect">
            <a:avLst/>
          </a:prstGeom>
          <a:noFill/>
        </p:spPr>
        <p:txBody>
          <a:bodyPr wrap="none" lIns="91440" tIns="45720" rIns="91440" bIns="45720">
            <a:spAutoFit/>
          </a:bodyPr>
          <a:lstStyle/>
          <a:p>
            <a:pPr algn="ctr"/>
            <a:r>
              <a:rPr lang="en-U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Customize this slide for your operation</a:t>
            </a:r>
          </a:p>
        </p:txBody>
      </p:sp>
      <p:pic>
        <p:nvPicPr>
          <p:cNvPr id="6" name="Picture 5"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685883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Level of Service Goal</a:t>
            </a:r>
          </a:p>
        </p:txBody>
      </p:sp>
      <p:sp>
        <p:nvSpPr>
          <p:cNvPr id="3" name="Content Placeholder 2"/>
          <p:cNvSpPr>
            <a:spLocks noGrp="1"/>
          </p:cNvSpPr>
          <p:nvPr>
            <p:ph idx="1"/>
          </p:nvPr>
        </p:nvSpPr>
        <p:spPr/>
        <p:txBody>
          <a:bodyPr/>
          <a:lstStyle/>
          <a:p>
            <a:pPr marL="0" indent="0" algn="ctr">
              <a:buNone/>
            </a:pPr>
            <a:r>
              <a:rPr lang="en-US" dirty="0"/>
              <a:t>Reviewing event documentation:</a:t>
            </a:r>
          </a:p>
          <a:p>
            <a:pPr marL="0" indent="0" algn="ctr">
              <a:buNone/>
            </a:pPr>
            <a:r>
              <a:rPr lang="en-US" dirty="0"/>
              <a:t>Materials Used + Plowing Strategy + # of Cycles + Other Factors</a:t>
            </a:r>
          </a:p>
        </p:txBody>
      </p:sp>
      <p:sp>
        <p:nvSpPr>
          <p:cNvPr id="4" name="5-Point Star 3"/>
          <p:cNvSpPr/>
          <p:nvPr/>
        </p:nvSpPr>
        <p:spPr>
          <a:xfrm>
            <a:off x="8305800" y="1524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5" name="TextBox 4"/>
          <p:cNvSpPr txBox="1"/>
          <p:nvPr/>
        </p:nvSpPr>
        <p:spPr>
          <a:xfrm>
            <a:off x="38100" y="5432182"/>
            <a:ext cx="8610600" cy="584775"/>
          </a:xfrm>
          <a:prstGeom prst="rect">
            <a:avLst/>
          </a:prstGeom>
          <a:noFill/>
        </p:spPr>
        <p:txBody>
          <a:bodyPr wrap="square" rtlCol="0">
            <a:spAutoFit/>
          </a:bodyPr>
          <a:lstStyle/>
          <a:p>
            <a:pPr algn="ctr"/>
            <a:r>
              <a:rPr lang="en-US" sz="3200" dirty="0">
                <a:solidFill>
                  <a:schemeClr val="bg1"/>
                </a:solidFill>
              </a:rPr>
              <a:t>Are you able to meet your LOS goals?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3888" y="2843235"/>
            <a:ext cx="4470400" cy="25146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125" y="2476500"/>
            <a:ext cx="4470400" cy="2514600"/>
          </a:xfrm>
          <a:prstGeom prst="rect">
            <a:avLst/>
          </a:prstGeom>
        </p:spPr>
      </p:pic>
      <p:pic>
        <p:nvPicPr>
          <p:cNvPr id="8" name="Picture 7"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5100765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Planning</a:t>
            </a:r>
          </a:p>
        </p:txBody>
      </p:sp>
      <p:sp>
        <p:nvSpPr>
          <p:cNvPr id="3" name="Content Placeholder 2"/>
          <p:cNvSpPr>
            <a:spLocks noGrp="1"/>
          </p:cNvSpPr>
          <p:nvPr>
            <p:ph idx="1"/>
          </p:nvPr>
        </p:nvSpPr>
        <p:spPr>
          <a:xfrm>
            <a:off x="457200" y="1193800"/>
            <a:ext cx="8382000" cy="5080000"/>
          </a:xfrm>
        </p:spPr>
        <p:txBody>
          <a:bodyPr/>
          <a:lstStyle/>
          <a:p>
            <a:pPr marL="0" indent="0">
              <a:buNone/>
            </a:pPr>
            <a:r>
              <a:rPr lang="en-US" sz="3600" dirty="0"/>
              <a:t>Use records from previous years to help predict future materials, equipment, and maintenance needs.</a:t>
            </a:r>
          </a:p>
          <a:p>
            <a:pPr marL="0" indent="0">
              <a:buNone/>
            </a:pPr>
            <a:endParaRPr lang="en-US" dirty="0"/>
          </a:p>
        </p:txBody>
      </p:sp>
      <p:sp>
        <p:nvSpPr>
          <p:cNvPr id="5" name="5-Point Star 4"/>
          <p:cNvSpPr/>
          <p:nvPr/>
        </p:nvSpPr>
        <p:spPr>
          <a:xfrm>
            <a:off x="8305800" y="3048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2971800"/>
            <a:ext cx="2971800" cy="2971800"/>
          </a:xfrm>
          <a:prstGeom prst="rect">
            <a:avLst/>
          </a:prstGeom>
        </p:spPr>
      </p:pic>
      <p:pic>
        <p:nvPicPr>
          <p:cNvPr id="7" name="Picture 6"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379998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a:t>
            </a:r>
          </a:p>
        </p:txBody>
      </p:sp>
      <p:sp>
        <p:nvSpPr>
          <p:cNvPr id="4" name="TextBox 3"/>
          <p:cNvSpPr txBox="1"/>
          <p:nvPr/>
        </p:nvSpPr>
        <p:spPr>
          <a:xfrm>
            <a:off x="735150" y="1453896"/>
            <a:ext cx="7848600" cy="646331"/>
          </a:xfrm>
          <a:prstGeom prst="rect">
            <a:avLst/>
          </a:prstGeom>
          <a:solidFill>
            <a:srgbClr val="FFFF00"/>
          </a:solidFill>
        </p:spPr>
        <p:txBody>
          <a:bodyPr wrap="square" rtlCol="0">
            <a:spAutoFit/>
          </a:bodyPr>
          <a:lstStyle/>
          <a:p>
            <a:r>
              <a:rPr lang="en-US" dirty="0"/>
              <a:t>Insert any additional after the storm record keeping needs here, otherwise hide this slide.  Delete this yellow box before making presentation.</a:t>
            </a:r>
          </a:p>
        </p:txBody>
      </p:sp>
      <p:sp>
        <p:nvSpPr>
          <p:cNvPr id="5" name="Rectangle 4"/>
          <p:cNvSpPr/>
          <p:nvPr/>
        </p:nvSpPr>
        <p:spPr>
          <a:xfrm rot="20388326">
            <a:off x="53895" y="3318830"/>
            <a:ext cx="9211111" cy="769441"/>
          </a:xfrm>
          <a:prstGeom prst="rect">
            <a:avLst/>
          </a:prstGeom>
          <a:noFill/>
        </p:spPr>
        <p:txBody>
          <a:bodyPr wrap="none" lIns="91440" tIns="45720" rIns="91440" bIns="45720">
            <a:spAutoFit/>
          </a:bodyPr>
          <a:lstStyle/>
          <a:p>
            <a:pPr algn="ctr"/>
            <a:r>
              <a:rPr lang="en-U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Customize this slide for your operation</a:t>
            </a:r>
          </a:p>
        </p:txBody>
      </p:sp>
      <p:pic>
        <p:nvPicPr>
          <p:cNvPr id="6" name="Picture 5"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9591258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 Keeping is Important!</a:t>
            </a:r>
          </a:p>
        </p:txBody>
      </p:sp>
      <p:sp>
        <p:nvSpPr>
          <p:cNvPr id="3" name="Content Placeholder 2"/>
          <p:cNvSpPr>
            <a:spLocks noGrp="1"/>
          </p:cNvSpPr>
          <p:nvPr>
            <p:ph idx="1"/>
          </p:nvPr>
        </p:nvSpPr>
        <p:spPr>
          <a:xfrm>
            <a:off x="161925" y="1133642"/>
            <a:ext cx="8229600" cy="1016000"/>
          </a:xfrm>
        </p:spPr>
        <p:txBody>
          <a:bodyPr/>
          <a:lstStyle/>
          <a:p>
            <a:pPr marL="0" indent="0">
              <a:buNone/>
            </a:pPr>
            <a:r>
              <a:rPr lang="en-US" dirty="0"/>
              <a:t>You can’t break any records if you’re not keeping track!</a:t>
            </a:r>
          </a:p>
        </p:txBody>
      </p:sp>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5-Point Star 5"/>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Oval 6"/>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8" name="TextBox 7"/>
          <p:cNvSpPr txBox="1"/>
          <p:nvPr/>
        </p:nvSpPr>
        <p:spPr>
          <a:xfrm>
            <a:off x="161925" y="5339417"/>
            <a:ext cx="8991600" cy="523220"/>
          </a:xfrm>
          <a:prstGeom prst="rect">
            <a:avLst/>
          </a:prstGeom>
          <a:noFill/>
        </p:spPr>
        <p:txBody>
          <a:bodyPr wrap="square" rtlCol="0">
            <a:spAutoFit/>
          </a:bodyPr>
          <a:lstStyle/>
          <a:p>
            <a:r>
              <a:rPr lang="en-US" sz="2800" dirty="0">
                <a:solidFill>
                  <a:schemeClr val="bg1"/>
                </a:solidFill>
                <a:latin typeface="Tw Cen MT"/>
              </a:rPr>
              <a:t>You are an important part of the record keeping puzzle!</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1735137"/>
            <a:ext cx="5029200" cy="3457575"/>
          </a:xfrm>
          <a:prstGeom prst="rect">
            <a:avLst/>
          </a:prstGeom>
        </p:spPr>
      </p:pic>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1679272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11430000" cy="889000"/>
          </a:xfrm>
          <a:noFill/>
        </p:spPr>
        <p:txBody>
          <a:bodyPr>
            <a:noAutofit/>
          </a:bodyPr>
          <a:lstStyle/>
          <a:p>
            <a:pPr>
              <a:lnSpc>
                <a:spcPts val="3300"/>
              </a:lnSpc>
            </a:pPr>
            <a:r>
              <a:rPr lang="en-US" dirty="0"/>
              <a:t>Have you evaluated the </a:t>
            </a:r>
            <a:r>
              <a:rPr lang="en-US" spc="-100" dirty="0"/>
              <a:t>effectiveness</a:t>
            </a:r>
            <a:r>
              <a:rPr lang="en-US" dirty="0"/>
              <a:t> </a:t>
            </a:r>
            <a:br>
              <a:rPr lang="en-US" dirty="0"/>
            </a:br>
            <a:r>
              <a:rPr lang="en-US" dirty="0"/>
              <a:t>of your LOS guidelines?</a:t>
            </a:r>
          </a:p>
        </p:txBody>
      </p:sp>
      <p:sp>
        <p:nvSpPr>
          <p:cNvPr id="3" name="Content Placeholder 2"/>
          <p:cNvSpPr>
            <a:spLocks noGrp="1"/>
          </p:cNvSpPr>
          <p:nvPr>
            <p:ph idx="1"/>
          </p:nvPr>
        </p:nvSpPr>
        <p:spPr>
          <a:xfrm>
            <a:off x="381000" y="1371600"/>
            <a:ext cx="5486400" cy="4953000"/>
          </a:xfrm>
        </p:spPr>
        <p:txBody>
          <a:bodyPr>
            <a:normAutofit/>
          </a:bodyPr>
          <a:lstStyle/>
          <a:p>
            <a:r>
              <a:rPr lang="en-US" sz="3600" dirty="0">
                <a:effectLst/>
                <a:latin typeface="Arial" pitchFamily="34" charset="0"/>
                <a:cs typeface="Arial" pitchFamily="34" charset="0"/>
              </a:rPr>
              <a:t>Most agencies have not.</a:t>
            </a:r>
          </a:p>
          <a:p>
            <a:r>
              <a:rPr lang="en-US" sz="3600" dirty="0">
                <a:effectLst/>
                <a:latin typeface="Arial" pitchFamily="34" charset="0"/>
                <a:cs typeface="Arial" pitchFamily="34" charset="0"/>
              </a:rPr>
              <a:t>It is time to review them?</a:t>
            </a:r>
          </a:p>
          <a:p>
            <a:r>
              <a:rPr lang="en-US" sz="3600" dirty="0">
                <a:effectLst/>
                <a:latin typeface="Arial" pitchFamily="34" charset="0"/>
                <a:cs typeface="Arial" pitchFamily="34" charset="0"/>
              </a:rPr>
              <a:t>Make necessary revisions.</a:t>
            </a:r>
          </a:p>
          <a:p>
            <a:r>
              <a:rPr lang="en-US" sz="3600" dirty="0">
                <a:effectLst/>
                <a:latin typeface="Arial" pitchFamily="34" charset="0"/>
                <a:cs typeface="Arial" pitchFamily="34" charset="0"/>
              </a:rPr>
              <a:t>You deserve targets that optimize the variables (i.e. budget, time, salt, service, safety, public expectations…)</a:t>
            </a:r>
          </a:p>
          <a:p>
            <a:pPr marL="0" indent="0">
              <a:buNone/>
            </a:pPr>
            <a:endParaRPr lang="en-US" dirty="0"/>
          </a:p>
        </p:txBody>
      </p:sp>
      <p:pic>
        <p:nvPicPr>
          <p:cNvPr id="4099" name="Picture 3" descr="C:\Users\Roman\AppData\Local\Microsoft\Windows\Temporary Internet Files\Content.IE5\28Q7U0BP\evaluation[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3821824"/>
            <a:ext cx="2514600" cy="18859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5"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7" name="5-Point Star 6"/>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5598901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200" dirty="0"/>
              <a:t>Have most agencies reviewed the effectiveness of their LOS guidelines?</a:t>
            </a:r>
          </a:p>
          <a:p>
            <a:pPr marL="228600" indent="-228600">
              <a:buAutoNum type="arabicPeriod"/>
            </a:pPr>
            <a:endParaRPr lang="en-US" sz="3200" dirty="0"/>
          </a:p>
          <a:p>
            <a:pPr marL="571500" indent="-571500">
              <a:buAutoNum type="arabicPeriod"/>
            </a:pPr>
            <a:r>
              <a:rPr lang="en-US" sz="3200" dirty="0"/>
              <a:t>Yes </a:t>
            </a:r>
          </a:p>
          <a:p>
            <a:pPr marL="571500" indent="-571500">
              <a:buAutoNum type="arabicPeriod"/>
            </a:pPr>
            <a:r>
              <a:rPr lang="en-US" sz="3200" dirty="0"/>
              <a:t>No</a:t>
            </a:r>
          </a:p>
        </p:txBody>
      </p:sp>
      <p:sp>
        <p:nvSpPr>
          <p:cNvPr id="4" name="Isosceles Triangle 3"/>
          <p:cNvSpPr/>
          <p:nvPr/>
        </p:nvSpPr>
        <p:spPr>
          <a:xfrm>
            <a:off x="8344662" y="709796"/>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3716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139745"/>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200" dirty="0"/>
              <a:t>Have most agencies reviewed the effectiveness of their LOS guidelines?</a:t>
            </a:r>
          </a:p>
          <a:p>
            <a:pPr marL="228600" indent="-228600">
              <a:buAutoNum type="arabicPeriod"/>
            </a:pPr>
            <a:endParaRPr lang="en-US" sz="3200" dirty="0">
              <a:solidFill>
                <a:schemeClr val="accent1">
                  <a:lumMod val="75000"/>
                </a:schemeClr>
              </a:solidFill>
            </a:endParaRPr>
          </a:p>
          <a:p>
            <a:pPr marL="571500" indent="-571500">
              <a:buAutoNum type="arabicPeriod"/>
            </a:pPr>
            <a:r>
              <a:rPr lang="en-US" sz="3200" dirty="0">
                <a:solidFill>
                  <a:schemeClr val="accent1">
                    <a:lumMod val="75000"/>
                  </a:schemeClr>
                </a:solidFill>
              </a:rPr>
              <a:t>Yes </a:t>
            </a:r>
            <a:endParaRPr lang="en-US" sz="3200" dirty="0">
              <a:solidFill>
                <a:srgbClr val="FFFF00"/>
              </a:solidFill>
            </a:endParaRPr>
          </a:p>
          <a:p>
            <a:pPr marL="571500" indent="-571500">
              <a:buAutoNum type="arabicPeriod"/>
            </a:pPr>
            <a:r>
              <a:rPr lang="en-US" sz="3200" dirty="0">
                <a:solidFill>
                  <a:srgbClr val="FFFF00"/>
                </a:solidFill>
              </a:rPr>
              <a:t>No</a:t>
            </a:r>
          </a:p>
        </p:txBody>
      </p:sp>
      <p:sp>
        <p:nvSpPr>
          <p:cNvPr id="4" name="Isosceles Triangle 3"/>
          <p:cNvSpPr/>
          <p:nvPr/>
        </p:nvSpPr>
        <p:spPr>
          <a:xfrm>
            <a:off x="8344662" y="743622"/>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36807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11032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800"/>
            <a:ext cx="8229600" cy="889000"/>
          </a:xfrm>
          <a:noFill/>
        </p:spPr>
        <p:txBody>
          <a:bodyPr/>
          <a:lstStyle/>
          <a:p>
            <a:r>
              <a:rPr lang="en-US" dirty="0"/>
              <a:t>Give it a try! </a:t>
            </a:r>
          </a:p>
        </p:txBody>
      </p:sp>
      <p:sp>
        <p:nvSpPr>
          <p:cNvPr id="3" name="Content Placeholder 2"/>
          <p:cNvSpPr>
            <a:spLocks noGrp="1"/>
          </p:cNvSpPr>
          <p:nvPr>
            <p:ph idx="1"/>
          </p:nvPr>
        </p:nvSpPr>
        <p:spPr>
          <a:xfrm>
            <a:off x="152401" y="1143000"/>
            <a:ext cx="9143999" cy="3124200"/>
          </a:xfrm>
        </p:spPr>
        <p:txBody>
          <a:bodyPr/>
          <a:lstStyle/>
          <a:p>
            <a:r>
              <a:rPr lang="en-US" dirty="0">
                <a:latin typeface="Arial" pitchFamily="34" charset="0"/>
                <a:cs typeface="Arial" pitchFamily="34" charset="0"/>
              </a:rPr>
              <a:t>Develop reasonable LOS goals.</a:t>
            </a:r>
          </a:p>
          <a:p>
            <a:r>
              <a:rPr lang="en-US" dirty="0">
                <a:latin typeface="Arial" pitchFamily="34" charset="0"/>
                <a:cs typeface="Arial" pitchFamily="34" charset="0"/>
              </a:rPr>
              <a:t>Review and improve them annually.</a:t>
            </a:r>
          </a:p>
          <a:p>
            <a:r>
              <a:rPr lang="en-US" dirty="0">
                <a:latin typeface="Arial" pitchFamily="34" charset="0"/>
                <a:cs typeface="Arial" pitchFamily="34" charset="0"/>
              </a:rPr>
              <a:t>Let your crew and the public know the LOS.</a:t>
            </a:r>
          </a:p>
          <a:p>
            <a:r>
              <a:rPr lang="en-US" dirty="0">
                <a:latin typeface="Arial" pitchFamily="34" charset="0"/>
                <a:cs typeface="Arial" pitchFamily="34" charset="0"/>
              </a:rPr>
              <a:t>Encourage your team to meet the expectations.</a:t>
            </a:r>
          </a:p>
          <a:p>
            <a:r>
              <a:rPr lang="en-US" dirty="0">
                <a:latin typeface="Arial" pitchFamily="34" charset="0"/>
                <a:cs typeface="Arial" pitchFamily="34" charset="0"/>
              </a:rPr>
              <a:t>Do the best you can do to be part of the solution!</a:t>
            </a:r>
          </a:p>
        </p:txBody>
      </p:sp>
      <p:pic>
        <p:nvPicPr>
          <p:cNvPr id="5128" name="Picture 8" descr="C:\Users\Roman\AppData\Local\Microsoft\Windows\Temporary Internet Files\Content.IE5\YM6UKUKP\Christmas_Cartoons_Apple_Winter_Holiday[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3962400"/>
            <a:ext cx="2743200" cy="204716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6"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Rectangle 3"/>
          <p:cNvSpPr/>
          <p:nvPr/>
        </p:nvSpPr>
        <p:spPr>
          <a:xfrm>
            <a:off x="3200400" y="4419600"/>
            <a:ext cx="5943600" cy="1015663"/>
          </a:xfrm>
          <a:prstGeom prst="rect">
            <a:avLst/>
          </a:prstGeom>
          <a:solidFill>
            <a:schemeClr val="bg2"/>
          </a:solidFill>
          <a:ln>
            <a:solidFill>
              <a:schemeClr val="tx1"/>
            </a:solidFill>
          </a:ln>
        </p:spPr>
        <p:txBody>
          <a:bodyPr wrap="square">
            <a:spAutoFit/>
          </a:bodyPr>
          <a:lstStyle/>
          <a:p>
            <a:r>
              <a:rPr lang="en-US" dirty="0">
                <a:latin typeface="Arial" pitchFamily="34" charset="0"/>
                <a:cs typeface="Arial" pitchFamily="34" charset="0"/>
              </a:rPr>
              <a:t>“</a:t>
            </a:r>
            <a:r>
              <a:rPr lang="en-US" sz="2000" dirty="0">
                <a:latin typeface="Arial" pitchFamily="34" charset="0"/>
                <a:cs typeface="Arial" pitchFamily="34" charset="0"/>
              </a:rPr>
              <a:t>Happiness is waking up, looking at the clock and finding that you still have two hours left to sleep.” </a:t>
            </a:r>
            <a:br>
              <a:rPr lang="en-US" sz="2000" dirty="0">
                <a:latin typeface="Arial" pitchFamily="34" charset="0"/>
                <a:cs typeface="Arial" pitchFamily="34" charset="0"/>
              </a:rPr>
            </a:br>
            <a:r>
              <a:rPr lang="en-US" sz="2000" dirty="0">
                <a:latin typeface="Arial" pitchFamily="34" charset="0"/>
                <a:cs typeface="Arial" pitchFamily="34" charset="0"/>
              </a:rPr>
              <a:t>-</a:t>
            </a:r>
            <a:r>
              <a:rPr lang="en-US" sz="2000" dirty="0">
                <a:solidFill>
                  <a:schemeClr val="tx1">
                    <a:lumMod val="95000"/>
                    <a:lumOff val="5000"/>
                  </a:schemeClr>
                </a:solidFill>
                <a:latin typeface="Arial" pitchFamily="34" charset="0"/>
                <a:cs typeface="Arial" pitchFamily="34" charset="0"/>
              </a:rPr>
              <a:t> Charles M. Schultz</a:t>
            </a:r>
            <a:endParaRPr lang="en-US" dirty="0">
              <a:solidFill>
                <a:schemeClr val="tx1">
                  <a:lumMod val="95000"/>
                  <a:lumOff val="5000"/>
                </a:schemeClr>
              </a:solidFill>
              <a:latin typeface="Arial" pitchFamily="34" charset="0"/>
              <a:cs typeface="Arial" pitchFamily="34" charset="0"/>
            </a:endParaRPr>
          </a:p>
        </p:txBody>
      </p:sp>
    </p:spTree>
    <p:extLst>
      <p:ext uri="{BB962C8B-B14F-4D97-AF65-F5344CB8AC3E}">
        <p14:creationId xmlns:p14="http://schemas.microsoft.com/office/powerpoint/2010/main" val="41788357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733800" y="4876800"/>
            <a:ext cx="2819400" cy="381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6200"/>
            <a:ext cx="8229600" cy="1143000"/>
          </a:xfrm>
          <a:noFill/>
        </p:spPr>
        <p:txBody>
          <a:bodyPr/>
          <a:lstStyle/>
          <a:p>
            <a:r>
              <a:rPr lang="en-US" dirty="0"/>
              <a:t>Additional Resources	</a:t>
            </a:r>
          </a:p>
        </p:txBody>
      </p:sp>
      <p:sp>
        <p:nvSpPr>
          <p:cNvPr id="3" name="Content Placeholder 2"/>
          <p:cNvSpPr>
            <a:spLocks noGrp="1"/>
          </p:cNvSpPr>
          <p:nvPr>
            <p:ph idx="1"/>
          </p:nvPr>
        </p:nvSpPr>
        <p:spPr>
          <a:xfrm>
            <a:off x="0" y="1600200"/>
            <a:ext cx="8991600" cy="4525963"/>
          </a:xfrm>
        </p:spPr>
        <p:txBody>
          <a:bodyPr>
            <a:normAutofit/>
          </a:bodyPr>
          <a:lstStyle/>
          <a:p>
            <a:r>
              <a:rPr lang="en-US" sz="2000" dirty="0">
                <a:latin typeface="Arial" pitchFamily="34" charset="0"/>
                <a:cs typeface="Arial" pitchFamily="34" charset="0"/>
              </a:rPr>
              <a:t>AASHTO, Clear Roads Computer Based training:</a:t>
            </a:r>
          </a:p>
          <a:p>
            <a:pPr lvl="1"/>
            <a:r>
              <a:rPr lang="en-US" sz="1600" dirty="0">
                <a:latin typeface="Arial" pitchFamily="34" charset="0"/>
                <a:cs typeface="Arial" pitchFamily="34" charset="0"/>
              </a:rPr>
              <a:t>Proper Plowing Techniques: Unit 1 Pre-season Preparation</a:t>
            </a:r>
          </a:p>
          <a:p>
            <a:pPr lvl="1"/>
            <a:r>
              <a:rPr lang="en-US" sz="1600" dirty="0">
                <a:latin typeface="Arial" pitchFamily="34" charset="0"/>
                <a:cs typeface="Arial" pitchFamily="34" charset="0"/>
              </a:rPr>
              <a:t>Winter Maintenance Management: Unit 2 Establishing Levels of Service</a:t>
            </a:r>
          </a:p>
          <a:p>
            <a:pPr lvl="1"/>
            <a:r>
              <a:rPr lang="en-US" sz="1600" dirty="0">
                <a:latin typeface="Arial" pitchFamily="34" charset="0"/>
                <a:cs typeface="Arial" pitchFamily="34" charset="0"/>
              </a:rPr>
              <a:t>Deicing: Unit 5 Application Guidelines</a:t>
            </a:r>
          </a:p>
          <a:p>
            <a:pPr lvl="1"/>
            <a:r>
              <a:rPr lang="en-US" sz="1600" dirty="0">
                <a:latin typeface="Arial" pitchFamily="34" charset="0"/>
                <a:cs typeface="Arial" pitchFamily="34" charset="0"/>
              </a:rPr>
              <a:t>Performance Measures for Snow &amp; Ice Control: Unit 1 - 7 </a:t>
            </a:r>
          </a:p>
          <a:p>
            <a:pPr marL="457200" lvl="1" indent="0">
              <a:buNone/>
            </a:pPr>
            <a:endParaRPr lang="en-US" sz="1600" dirty="0">
              <a:latin typeface="Arial" pitchFamily="34" charset="0"/>
              <a:cs typeface="Arial" pitchFamily="34" charset="0"/>
            </a:endParaRPr>
          </a:p>
          <a:p>
            <a:pPr marL="457200" lvl="1" indent="0">
              <a:buNone/>
            </a:pPr>
            <a:r>
              <a:rPr lang="en-US" sz="1600" dirty="0">
                <a:latin typeface="Arial" pitchFamily="34" charset="0"/>
                <a:cs typeface="Arial" pitchFamily="34" charset="0"/>
              </a:rPr>
              <a:t>DRAFT Snow and Ice Control Environmental BMP Manual.  Western Transportation Institute.  Chapter 4. Not yet published June 2015. Provided  as a resource for this module by </a:t>
            </a:r>
            <a:r>
              <a:rPr lang="en-US" sz="1600" dirty="0" err="1">
                <a:latin typeface="Arial" pitchFamily="34" charset="0"/>
                <a:cs typeface="Arial" pitchFamily="34" charset="0"/>
              </a:rPr>
              <a:t>Justun</a:t>
            </a:r>
            <a:r>
              <a:rPr lang="en-US" sz="1600" dirty="0">
                <a:latin typeface="Arial" pitchFamily="34" charset="0"/>
                <a:cs typeface="Arial" pitchFamily="34" charset="0"/>
              </a:rPr>
              <a:t> </a:t>
            </a:r>
            <a:r>
              <a:rPr lang="en-US" sz="1600" dirty="0" err="1">
                <a:latin typeface="Arial" pitchFamily="34" charset="0"/>
                <a:cs typeface="Arial" pitchFamily="34" charset="0"/>
              </a:rPr>
              <a:t>Juelff</a:t>
            </a:r>
            <a:r>
              <a:rPr lang="en-US" sz="1600" dirty="0">
                <a:latin typeface="Arial" pitchFamily="34" charset="0"/>
                <a:cs typeface="Arial" pitchFamily="34" charset="0"/>
              </a:rPr>
              <a:t> Montana DOT </a:t>
            </a:r>
          </a:p>
          <a:p>
            <a:pPr marL="457200" lvl="1" indent="0">
              <a:buNone/>
            </a:pPr>
            <a:endParaRPr lang="en-US" sz="1600" dirty="0">
              <a:latin typeface="Arial" pitchFamily="34" charset="0"/>
              <a:cs typeface="Arial" pitchFamily="34" charset="0"/>
            </a:endParaRPr>
          </a:p>
          <a:p>
            <a:pPr marL="457200" lvl="1" indent="0">
              <a:buNone/>
            </a:pPr>
            <a:r>
              <a:rPr lang="en-US" sz="1600" dirty="0">
                <a:latin typeface="Arial" pitchFamily="34" charset="0"/>
                <a:cs typeface="Arial" pitchFamily="34" charset="0"/>
              </a:rPr>
              <a:t>Friction sensors and LOS </a:t>
            </a:r>
          </a:p>
          <a:p>
            <a:pPr marL="457200" lvl="1" indent="0">
              <a:buNone/>
            </a:pPr>
            <a:r>
              <a:rPr lang="en-US" sz="1600" dirty="0">
                <a:latin typeface="Arial" pitchFamily="34" charset="0"/>
                <a:cs typeface="Arial" pitchFamily="34" charset="0"/>
              </a:rPr>
              <a:t>	Dennis Jensen – Idaho DOT   </a:t>
            </a:r>
            <a:r>
              <a:rPr lang="en-US" sz="1600" dirty="0">
                <a:solidFill>
                  <a:schemeClr val="bg1"/>
                </a:solidFill>
                <a:latin typeface="Arial" pitchFamily="34" charset="0"/>
                <a:cs typeface="Arial" pitchFamily="34" charset="0"/>
                <a:hlinkClick r:id="rId3"/>
              </a:rPr>
              <a:t>Dennis.Jensen@itd.idaho.gov</a:t>
            </a:r>
            <a:endParaRPr lang="en-US" sz="1600" dirty="0">
              <a:solidFill>
                <a:schemeClr val="bg1"/>
              </a:solidFill>
              <a:latin typeface="Arial" pitchFamily="34" charset="0"/>
              <a:cs typeface="Arial" pitchFamily="34" charset="0"/>
            </a:endParaRPr>
          </a:p>
          <a:p>
            <a:pPr marL="457200" lvl="1" indent="0">
              <a:buNone/>
            </a:pPr>
            <a:endParaRPr lang="en-US" sz="1600" dirty="0"/>
          </a:p>
        </p:txBody>
      </p:sp>
      <p:pic>
        <p:nvPicPr>
          <p:cNvPr id="5" name="Picture 4"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330100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2209800" y="2819400"/>
            <a:ext cx="5334000" cy="3124200"/>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PH" dirty="0"/>
              <a:t>FACILITATOR NOTES </a:t>
            </a:r>
            <a:r>
              <a:rPr lang="en-PH" sz="1400" dirty="0"/>
              <a:t>(do not show </a:t>
            </a:r>
            <a:r>
              <a:rPr lang="en-PH" sz="1400"/>
              <a:t>during class)</a:t>
            </a:r>
            <a:endParaRPr lang="en-PH" dirty="0"/>
          </a:p>
        </p:txBody>
      </p:sp>
      <p:sp>
        <p:nvSpPr>
          <p:cNvPr id="7" name="Content Placeholder 6"/>
          <p:cNvSpPr>
            <a:spLocks noGrp="1"/>
          </p:cNvSpPr>
          <p:nvPr>
            <p:ph idx="1"/>
          </p:nvPr>
        </p:nvSpPr>
        <p:spPr>
          <a:xfrm>
            <a:off x="457200" y="1193800"/>
            <a:ext cx="8229600" cy="1320800"/>
          </a:xfrm>
        </p:spPr>
        <p:txBody>
          <a:bodyPr>
            <a:normAutofit/>
          </a:bodyPr>
          <a:lstStyle/>
          <a:p>
            <a:pPr marL="0" indent="0">
              <a:spcBef>
                <a:spcPts val="0"/>
              </a:spcBef>
              <a:buNone/>
            </a:pPr>
            <a:r>
              <a:rPr lang="en-PH" sz="2400" dirty="0"/>
              <a:t>This is a priority 1 module to be developed for Clear Roads national training. It will address three audiences. Slides can be customized for the audience.</a:t>
            </a:r>
          </a:p>
          <a:p>
            <a:pPr marL="0" indent="0">
              <a:spcBef>
                <a:spcPts val="0"/>
              </a:spcBef>
              <a:buNone/>
            </a:pPr>
            <a:endParaRPr lang="en-PH" sz="2400" dirty="0"/>
          </a:p>
        </p:txBody>
      </p:sp>
      <p:sp>
        <p:nvSpPr>
          <p:cNvPr id="3" name="Oval 2"/>
          <p:cNvSpPr/>
          <p:nvPr/>
        </p:nvSpPr>
        <p:spPr>
          <a:xfrm>
            <a:off x="2932938" y="3657600"/>
            <a:ext cx="457200" cy="4572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 name="Isosceles Triangle 3"/>
          <p:cNvSpPr/>
          <p:nvPr/>
        </p:nvSpPr>
        <p:spPr>
          <a:xfrm>
            <a:off x="2895600" y="42665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 name="5-Point Star 4"/>
          <p:cNvSpPr/>
          <p:nvPr/>
        </p:nvSpPr>
        <p:spPr>
          <a:xfrm>
            <a:off x="2856738" y="48768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 name="TextBox 5"/>
          <p:cNvSpPr txBox="1"/>
          <p:nvPr/>
        </p:nvSpPr>
        <p:spPr>
          <a:xfrm>
            <a:off x="3525836" y="2971800"/>
            <a:ext cx="2051524" cy="523220"/>
          </a:xfrm>
          <a:prstGeom prst="rect">
            <a:avLst/>
          </a:prstGeom>
          <a:noFill/>
        </p:spPr>
        <p:txBody>
          <a:bodyPr wrap="none" rtlCol="0">
            <a:spAutoFit/>
          </a:bodyPr>
          <a:lstStyle/>
          <a:p>
            <a:r>
              <a:rPr lang="en-US" sz="2800" b="1" dirty="0">
                <a:solidFill>
                  <a:schemeClr val="accent6"/>
                </a:solidFill>
                <a:effectLst>
                  <a:outerShdw blurRad="38100" dist="38100" dir="2700000" algn="tl">
                    <a:srgbClr val="000000">
                      <a:alpha val="43137"/>
                    </a:srgbClr>
                  </a:outerShdw>
                </a:effectLst>
              </a:rPr>
              <a:t>Slide Legend</a:t>
            </a:r>
          </a:p>
        </p:txBody>
      </p:sp>
      <p:sp>
        <p:nvSpPr>
          <p:cNvPr id="9" name="TextBox 8"/>
          <p:cNvSpPr txBox="1"/>
          <p:nvPr/>
        </p:nvSpPr>
        <p:spPr>
          <a:xfrm>
            <a:off x="3489302" y="3653135"/>
            <a:ext cx="3207609"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Entry-level plow drivers</a:t>
            </a:r>
          </a:p>
        </p:txBody>
      </p:sp>
      <p:sp>
        <p:nvSpPr>
          <p:cNvPr id="10" name="TextBox 9"/>
          <p:cNvSpPr txBox="1"/>
          <p:nvPr/>
        </p:nvSpPr>
        <p:spPr>
          <a:xfrm>
            <a:off x="3489302" y="4338935"/>
            <a:ext cx="3474797"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Experienced plow drivers</a:t>
            </a:r>
          </a:p>
        </p:txBody>
      </p:sp>
      <p:sp>
        <p:nvSpPr>
          <p:cNvPr id="11" name="TextBox 10"/>
          <p:cNvSpPr txBox="1"/>
          <p:nvPr/>
        </p:nvSpPr>
        <p:spPr>
          <a:xfrm>
            <a:off x="3489302" y="5024735"/>
            <a:ext cx="1666354"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Supervisors</a:t>
            </a:r>
          </a:p>
        </p:txBody>
      </p:sp>
      <p:pic>
        <p:nvPicPr>
          <p:cNvPr id="13" name="Picture 12"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635596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90800" y="3733800"/>
            <a:ext cx="2895600" cy="838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4800" y="177800"/>
            <a:ext cx="8229600" cy="889000"/>
          </a:xfrm>
        </p:spPr>
        <p:txBody>
          <a:bodyPr/>
          <a:lstStyle/>
          <a:p>
            <a:r>
              <a:rPr lang="en-US" dirty="0"/>
              <a:t>Acknowledgements	</a:t>
            </a:r>
          </a:p>
        </p:txBody>
      </p:sp>
      <p:sp>
        <p:nvSpPr>
          <p:cNvPr id="3" name="Content Placeholder 2"/>
          <p:cNvSpPr>
            <a:spLocks noGrp="1"/>
          </p:cNvSpPr>
          <p:nvPr>
            <p:ph idx="1"/>
          </p:nvPr>
        </p:nvSpPr>
        <p:spPr>
          <a:xfrm>
            <a:off x="304800" y="1219200"/>
            <a:ext cx="8839200" cy="5032242"/>
          </a:xfrm>
        </p:spPr>
        <p:txBody>
          <a:bodyPr>
            <a:normAutofit fontScale="70000" lnSpcReduction="20000"/>
          </a:bodyPr>
          <a:lstStyle/>
          <a:p>
            <a:pPr>
              <a:buNone/>
            </a:pPr>
            <a:r>
              <a:rPr lang="en-US" sz="3200" dirty="0">
                <a:latin typeface="Arial" pitchFamily="34" charset="0"/>
                <a:cs typeface="Arial" pitchFamily="34" charset="0"/>
              </a:rPr>
              <a:t>Training contents were </a:t>
            </a:r>
            <a:r>
              <a:rPr lang="en-US" sz="3100" dirty="0">
                <a:latin typeface="Arial" pitchFamily="34" charset="0"/>
                <a:cs typeface="Arial" pitchFamily="34" charset="0"/>
              </a:rPr>
              <a:t>developed by Fortin Consulting Inc., under   the direction of the Clear Roads Advisory Team. </a:t>
            </a:r>
          </a:p>
          <a:p>
            <a:r>
              <a:rPr lang="en-US" sz="3200" dirty="0">
                <a:latin typeface="Arial" pitchFamily="34" charset="0"/>
                <a:cs typeface="Arial" pitchFamily="34" charset="0"/>
              </a:rPr>
              <a:t>Connie Fortin – connie@fortinconsulting.com</a:t>
            </a:r>
          </a:p>
          <a:p>
            <a:pPr marL="0" indent="0">
              <a:buNone/>
            </a:pPr>
            <a:r>
              <a:rPr lang="en-US" sz="3200" dirty="0">
                <a:latin typeface="Arial" pitchFamily="34" charset="0"/>
                <a:cs typeface="Arial" pitchFamily="34" charset="0"/>
              </a:rPr>
              <a:t>    </a:t>
            </a:r>
          </a:p>
          <a:p>
            <a:pPr>
              <a:buNone/>
            </a:pPr>
            <a:r>
              <a:rPr lang="en-US" sz="3200" dirty="0">
                <a:latin typeface="Arial" pitchFamily="34" charset="0"/>
                <a:cs typeface="Arial" pitchFamily="34" charset="0"/>
              </a:rPr>
              <a:t>Professional formatting and training aids were developed by the University of Minnesota, Center for Transportation Studies.</a:t>
            </a:r>
          </a:p>
          <a:p>
            <a:r>
              <a:rPr lang="en-US" sz="3200" dirty="0">
                <a:latin typeface="Arial" pitchFamily="34" charset="0"/>
                <a:cs typeface="Arial" pitchFamily="34" charset="0"/>
              </a:rPr>
              <a:t>Jim </a:t>
            </a:r>
            <a:r>
              <a:rPr lang="en-US" sz="3200" dirty="0" err="1">
                <a:latin typeface="Arial" pitchFamily="34" charset="0"/>
                <a:cs typeface="Arial" pitchFamily="34" charset="0"/>
              </a:rPr>
              <a:t>Grothaus</a:t>
            </a:r>
            <a:r>
              <a:rPr lang="en-US" sz="3200" dirty="0">
                <a:latin typeface="Arial" pitchFamily="34" charset="0"/>
                <a:cs typeface="Arial" pitchFamily="34" charset="0"/>
              </a:rPr>
              <a:t> –  </a:t>
            </a:r>
            <a:r>
              <a:rPr lang="en-US" sz="3200" dirty="0">
                <a:effectLst/>
                <a:latin typeface="Arial" pitchFamily="34" charset="0"/>
                <a:cs typeface="Arial" pitchFamily="34" charset="0"/>
                <a:hlinkClick r:id="rId3"/>
              </a:rPr>
              <a:t>Groth020@umn.edu</a:t>
            </a:r>
            <a:endParaRPr lang="en-US" sz="3200" dirty="0">
              <a:effectLst/>
              <a:latin typeface="Arial" pitchFamily="34" charset="0"/>
              <a:cs typeface="Arial" pitchFamily="34" charset="0"/>
            </a:endParaRPr>
          </a:p>
          <a:p>
            <a:r>
              <a:rPr lang="en-US" sz="3200" dirty="0">
                <a:latin typeface="Arial" pitchFamily="34" charset="0"/>
                <a:cs typeface="Arial" pitchFamily="34" charset="0"/>
              </a:rPr>
              <a:t>Ann Johnson –   </a:t>
            </a:r>
            <a:r>
              <a:rPr lang="en-US" sz="3200" dirty="0">
                <a:effectLst/>
                <a:latin typeface="Arial" pitchFamily="34" charset="0"/>
                <a:cs typeface="Arial" pitchFamily="34" charset="0"/>
                <a:hlinkClick r:id="rId4"/>
              </a:rPr>
              <a:t>Johns421@umn.edu</a:t>
            </a:r>
            <a:endParaRPr lang="en-US" sz="3200" dirty="0">
              <a:effectLst/>
              <a:latin typeface="Arial" pitchFamily="34" charset="0"/>
              <a:cs typeface="Arial" pitchFamily="34" charset="0"/>
            </a:endParaRPr>
          </a:p>
          <a:p>
            <a:endParaRPr lang="en-US" sz="3200" dirty="0">
              <a:latin typeface="Arial" pitchFamily="34" charset="0"/>
              <a:cs typeface="Arial" pitchFamily="34" charset="0"/>
            </a:endParaRPr>
          </a:p>
          <a:p>
            <a:pPr>
              <a:buNone/>
            </a:pPr>
            <a:r>
              <a:rPr lang="en-US" sz="3200" dirty="0">
                <a:latin typeface="Arial" pitchFamily="34" charset="0"/>
                <a:cs typeface="Arial" pitchFamily="34" charset="0"/>
              </a:rPr>
              <a:t>Members of the Clear Roads Advisory Team include:</a:t>
            </a:r>
          </a:p>
          <a:p>
            <a:pPr marL="457200" lvl="1" indent="0">
              <a:buNone/>
            </a:pPr>
            <a:r>
              <a:rPr lang="en-US" dirty="0">
                <a:latin typeface="Arial" pitchFamily="34" charset="0"/>
                <a:cs typeface="Arial" pitchFamily="34" charset="0"/>
              </a:rPr>
              <a:t>Mike </a:t>
            </a:r>
            <a:r>
              <a:rPr lang="en-US" dirty="0" err="1">
                <a:latin typeface="Arial" pitchFamily="34" charset="0"/>
                <a:cs typeface="Arial" pitchFamily="34" charset="0"/>
              </a:rPr>
              <a:t>Sproul</a:t>
            </a:r>
            <a:r>
              <a:rPr lang="en-US" dirty="0">
                <a:latin typeface="Arial" pitchFamily="34" charset="0"/>
                <a:cs typeface="Arial" pitchFamily="34" charset="0"/>
              </a:rPr>
              <a:t>, Dave Wieder, Cliff </a:t>
            </a:r>
            <a:r>
              <a:rPr lang="en-US" dirty="0" err="1">
                <a:latin typeface="Arial" pitchFamily="34" charset="0"/>
                <a:cs typeface="Arial" pitchFamily="34" charset="0"/>
              </a:rPr>
              <a:t>Spoonemore</a:t>
            </a:r>
            <a:r>
              <a:rPr lang="en-US" dirty="0">
                <a:latin typeface="Arial" pitchFamily="34" charset="0"/>
                <a:cs typeface="Arial" pitchFamily="34" charset="0"/>
              </a:rPr>
              <a:t>, Monty Mills, David Frame,</a:t>
            </a:r>
          </a:p>
          <a:p>
            <a:pPr marL="457200" lvl="1" indent="0">
              <a:buNone/>
            </a:pPr>
            <a:r>
              <a:rPr lang="en-US" dirty="0">
                <a:latin typeface="Arial" pitchFamily="34" charset="0"/>
                <a:cs typeface="Arial" pitchFamily="34" charset="0"/>
              </a:rPr>
              <a:t>Mike </a:t>
            </a:r>
            <a:r>
              <a:rPr lang="en-US" dirty="0" err="1">
                <a:latin typeface="Arial" pitchFamily="34" charset="0"/>
                <a:cs typeface="Arial" pitchFamily="34" charset="0"/>
              </a:rPr>
              <a:t>Lashmet</a:t>
            </a:r>
            <a:r>
              <a:rPr lang="en-US" dirty="0">
                <a:latin typeface="Arial" pitchFamily="34" charset="0"/>
                <a:cs typeface="Arial" pitchFamily="34" charset="0"/>
              </a:rPr>
              <a:t>, Clay Adams, </a:t>
            </a:r>
            <a:r>
              <a:rPr lang="en-US" dirty="0" err="1">
                <a:latin typeface="Arial" pitchFamily="34" charset="0"/>
                <a:cs typeface="Arial" pitchFamily="34" charset="0"/>
              </a:rPr>
              <a:t>Justun</a:t>
            </a:r>
            <a:r>
              <a:rPr lang="en-US" dirty="0">
                <a:latin typeface="Arial" pitchFamily="34" charset="0"/>
                <a:cs typeface="Arial" pitchFamily="34" charset="0"/>
              </a:rPr>
              <a:t> </a:t>
            </a:r>
            <a:r>
              <a:rPr lang="en-US" dirty="0" err="1">
                <a:latin typeface="Arial" pitchFamily="34" charset="0"/>
                <a:cs typeface="Arial" pitchFamily="34" charset="0"/>
              </a:rPr>
              <a:t>Juelfs</a:t>
            </a:r>
            <a:r>
              <a:rPr lang="en-US" dirty="0">
                <a:latin typeface="Arial" pitchFamily="34" charset="0"/>
                <a:cs typeface="Arial" pitchFamily="34" charset="0"/>
              </a:rPr>
              <a:t>, and Tom Peters</a:t>
            </a:r>
          </a:p>
          <a:p>
            <a:endParaRPr lang="en-US" sz="3200" dirty="0">
              <a:effectLst/>
            </a:endParaRPr>
          </a:p>
          <a:p>
            <a:endParaRPr lang="en-US" sz="3200" dirty="0">
              <a:effectLst/>
            </a:endParaRPr>
          </a:p>
          <a:p>
            <a:endParaRPr lang="en-US" sz="3200" dirty="0">
              <a:effectLst/>
            </a:endParaRPr>
          </a:p>
          <a:p>
            <a:endParaRPr lang="en-US" sz="3200" dirty="0"/>
          </a:p>
          <a:p>
            <a:endParaRPr lang="en-US" sz="3200" dirty="0"/>
          </a:p>
        </p:txBody>
      </p:sp>
      <p:pic>
        <p:nvPicPr>
          <p:cNvPr id="5" name="Picture 4"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4731670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8991600" cy="4525963"/>
          </a:xfrm>
        </p:spPr>
        <p:txBody>
          <a:bodyPr>
            <a:normAutofit/>
          </a:bodyPr>
          <a:lstStyle/>
          <a:p>
            <a:pPr algn="ctr">
              <a:buNone/>
            </a:pPr>
            <a:r>
              <a:rPr lang="en-US" sz="3200" dirty="0"/>
              <a:t>	</a:t>
            </a:r>
            <a:r>
              <a:rPr lang="en-US" dirty="0">
                <a:latin typeface="Arial" pitchFamily="34" charset="0"/>
                <a:cs typeface="Arial" pitchFamily="34" charset="0"/>
              </a:rPr>
              <a:t>This presentation was developed with funding from the Clear Roads research program, which brings together transportation professionals and researchers from around the country to drive innovation in the field of winter maintenance.</a:t>
            </a:r>
          </a:p>
          <a:p>
            <a:pPr algn="ctr">
              <a:buNone/>
            </a:pPr>
            <a:endParaRPr lang="en-US" dirty="0">
              <a:latin typeface="Arial" pitchFamily="34" charset="0"/>
              <a:cs typeface="Arial" pitchFamily="34" charset="0"/>
            </a:endParaRPr>
          </a:p>
          <a:p>
            <a:pPr algn="ctr">
              <a:buNone/>
            </a:pPr>
            <a:r>
              <a:rPr lang="en-US" dirty="0">
                <a:latin typeface="Arial" pitchFamily="34" charset="0"/>
                <a:cs typeface="Arial" pitchFamily="34" charset="0"/>
              </a:rPr>
              <a:t>	Find additional information and resources at </a:t>
            </a:r>
          </a:p>
          <a:p>
            <a:pPr algn="ctr">
              <a:buNone/>
            </a:pPr>
            <a:r>
              <a:rPr lang="en-US" dirty="0">
                <a:latin typeface="Arial" pitchFamily="34" charset="0"/>
                <a:cs typeface="Arial" pitchFamily="34" charset="0"/>
              </a:rPr>
              <a:t>		</a:t>
            </a:r>
          </a:p>
          <a:p>
            <a:pPr algn="ctr">
              <a:buNone/>
            </a:pPr>
            <a:r>
              <a:rPr lang="en-US" dirty="0">
                <a:latin typeface="Arial" pitchFamily="34" charset="0"/>
                <a:cs typeface="Arial" pitchFamily="34" charset="0"/>
              </a:rPr>
              <a:t>		http://clearroads.org/</a:t>
            </a:r>
          </a:p>
          <a:p>
            <a:pPr>
              <a:buNone/>
            </a:pPr>
            <a:endParaRPr lang="en-US" dirty="0"/>
          </a:p>
          <a:p>
            <a:pPr>
              <a:buNone/>
            </a:pPr>
            <a:endParaRPr lang="en-US"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3301001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124" r="8418"/>
          <a:stretch/>
        </p:blipFill>
        <p:spPr bwMode="auto">
          <a:xfrm>
            <a:off x="2819400" y="1703294"/>
            <a:ext cx="3060366" cy="3352800"/>
          </a:xfrm>
          <a:prstGeom prst="rect">
            <a:avLst/>
          </a:prstGeom>
          <a:noFill/>
          <a:ln w="3175">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152400"/>
            <a:ext cx="8229600" cy="889000"/>
          </a:xfrm>
        </p:spPr>
        <p:txBody>
          <a:bodyPr>
            <a:normAutofit/>
          </a:bodyPr>
          <a:lstStyle/>
          <a:p>
            <a:r>
              <a:rPr lang="en-US" dirty="0"/>
              <a:t>Thank You for Your Good Work!</a:t>
            </a:r>
          </a:p>
        </p:txBody>
      </p:sp>
      <p:pic>
        <p:nvPicPr>
          <p:cNvPr id="5" name="Picture 3" descr="C:\pictures\Pictures\salt\calibration\IMG_178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867" b="16033"/>
          <a:stretch/>
        </p:blipFill>
        <p:spPr bwMode="auto">
          <a:xfrm rot="5400000">
            <a:off x="-346236" y="2479836"/>
            <a:ext cx="3810000" cy="2203129"/>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2053" name="Picture 5" descr="C:\Connie\customers\2015\U of MN center for transportatin research\Modules\Truck operations, plowing procedures, tips from experience drivers\100_062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966" r="22689"/>
          <a:stretch/>
        </p:blipFill>
        <p:spPr bwMode="auto">
          <a:xfrm>
            <a:off x="6216658" y="1752600"/>
            <a:ext cx="2393941" cy="3430054"/>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6" name="Picture 5" descr="Clear Roads Logo use.jpg"/>
          <p:cNvPicPr>
            <a:picLocks noChangeAspect="1"/>
          </p:cNvPicPr>
          <p:nvPr/>
        </p:nvPicPr>
        <p:blipFill>
          <a:blip r:embed="rId6"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637833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77800"/>
            <a:ext cx="8229600" cy="889000"/>
          </a:xfrm>
        </p:spPr>
        <p:txBody>
          <a:bodyPr>
            <a:normAutofit/>
          </a:bodyPr>
          <a:lstStyle/>
          <a:p>
            <a:r>
              <a:rPr lang="en-US" spc="-100" dirty="0"/>
              <a:t>This module will contain these topics</a:t>
            </a:r>
          </a:p>
        </p:txBody>
      </p:sp>
      <p:sp>
        <p:nvSpPr>
          <p:cNvPr id="3" name="Content Placeholder 2"/>
          <p:cNvSpPr>
            <a:spLocks noGrp="1"/>
          </p:cNvSpPr>
          <p:nvPr>
            <p:ph idx="1"/>
          </p:nvPr>
        </p:nvSpPr>
        <p:spPr>
          <a:xfrm>
            <a:off x="457200" y="1371600"/>
            <a:ext cx="8229600" cy="5080000"/>
          </a:xfrm>
        </p:spPr>
        <p:txBody>
          <a:bodyPr>
            <a:normAutofit/>
          </a:bodyPr>
          <a:lstStyle/>
          <a:p>
            <a:r>
              <a:rPr lang="en-US" dirty="0">
                <a:latin typeface="Arial" pitchFamily="34" charset="0"/>
                <a:cs typeface="Arial" pitchFamily="34" charset="0"/>
              </a:rPr>
              <a:t>Inform students of the common factors considered when determining acceptable level of service.</a:t>
            </a:r>
          </a:p>
          <a:p>
            <a:r>
              <a:rPr lang="en-US" dirty="0">
                <a:latin typeface="Arial" pitchFamily="34" charset="0"/>
                <a:cs typeface="Arial" pitchFamily="34" charset="0"/>
              </a:rPr>
              <a:t>Level of service guidelines from several states DOTs with ranging Annual Average Daily Traffic (AADT).</a:t>
            </a:r>
          </a:p>
          <a:p>
            <a:r>
              <a:rPr lang="en-US" dirty="0">
                <a:latin typeface="Arial" pitchFamily="34" charset="0"/>
                <a:cs typeface="Arial" pitchFamily="34" charset="0"/>
              </a:rPr>
              <a:t>Benefits of managing areas based on need, regain time and available resources.</a:t>
            </a:r>
          </a:p>
          <a:p>
            <a:pPr marL="0" indent="0">
              <a:buNone/>
            </a:pPr>
            <a:endParaRPr lang="en-US"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8025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pictures\Pictures\salt\roads\plow should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066800"/>
            <a:ext cx="6426200" cy="48196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77800"/>
            <a:ext cx="8229600" cy="889000"/>
          </a:xfrm>
          <a:noFill/>
        </p:spPr>
        <p:txBody>
          <a:bodyPr>
            <a:normAutofit/>
          </a:bodyPr>
          <a:lstStyle/>
          <a:p>
            <a:r>
              <a:rPr lang="en-US" dirty="0"/>
              <a:t>Terms to know</a:t>
            </a:r>
          </a:p>
        </p:txBody>
      </p:sp>
      <p:sp>
        <p:nvSpPr>
          <p:cNvPr id="3" name="Content Placeholder 2"/>
          <p:cNvSpPr>
            <a:spLocks noGrp="1"/>
          </p:cNvSpPr>
          <p:nvPr>
            <p:ph idx="1"/>
          </p:nvPr>
        </p:nvSpPr>
        <p:spPr>
          <a:xfrm>
            <a:off x="685800" y="1193800"/>
            <a:ext cx="6557772" cy="1397000"/>
          </a:xfrm>
        </p:spPr>
        <p:txBody>
          <a:bodyPr>
            <a:normAutofit/>
          </a:bodyPr>
          <a:lstStyle/>
          <a:p>
            <a:pPr marL="0" indent="0">
              <a:buNone/>
            </a:pPr>
            <a:r>
              <a:rPr lang="en-US" sz="2400" b="1" dirty="0">
                <a:solidFill>
                  <a:schemeClr val="tx1"/>
                </a:solidFill>
                <a:effectLst/>
                <a:latin typeface="Arial" pitchFamily="34" charset="0"/>
                <a:cs typeface="Arial" pitchFamily="34" charset="0"/>
              </a:rPr>
              <a:t>Level of Service - </a:t>
            </a:r>
            <a:r>
              <a:rPr lang="en-US" sz="2400" dirty="0">
                <a:solidFill>
                  <a:schemeClr val="tx1"/>
                </a:solidFill>
                <a:effectLst/>
                <a:latin typeface="Arial" pitchFamily="34" charset="0"/>
                <a:cs typeface="Arial" pitchFamily="34" charset="0"/>
              </a:rPr>
              <a:t>abbreviated </a:t>
            </a:r>
            <a:r>
              <a:rPr lang="en-US" sz="2400" b="1" dirty="0">
                <a:solidFill>
                  <a:schemeClr val="tx1"/>
                </a:solidFill>
                <a:effectLst/>
                <a:latin typeface="Arial" pitchFamily="34" charset="0"/>
                <a:cs typeface="Arial" pitchFamily="34" charset="0"/>
              </a:rPr>
              <a:t>LOS, </a:t>
            </a:r>
            <a:r>
              <a:rPr lang="en-US" sz="2400" dirty="0">
                <a:solidFill>
                  <a:schemeClr val="tx1"/>
                </a:solidFill>
                <a:effectLst/>
                <a:latin typeface="Arial" pitchFamily="34" charset="0"/>
                <a:cs typeface="Arial" pitchFamily="34" charset="0"/>
              </a:rPr>
              <a:t>is an agency's ability to produce a service within a set time, cost or resource</a:t>
            </a:r>
            <a:r>
              <a:rPr lang="en-US" sz="2400" dirty="0">
                <a:solidFill>
                  <a:schemeClr val="tx1"/>
                </a:solidFill>
                <a:latin typeface="Arial" pitchFamily="34" charset="0"/>
                <a:cs typeface="Arial" pitchFamily="34" charset="0"/>
              </a:rPr>
              <a:t>.</a:t>
            </a:r>
            <a:r>
              <a:rPr lang="en-US" sz="2400" dirty="0">
                <a:latin typeface="Arial" pitchFamily="34" charset="0"/>
                <a:cs typeface="Arial" pitchFamily="34" charset="0"/>
              </a:rPr>
              <a:t> </a:t>
            </a:r>
          </a:p>
        </p:txBody>
      </p:sp>
      <p:sp>
        <p:nvSpPr>
          <p:cNvPr id="4" name="Rectangle 3"/>
          <p:cNvSpPr/>
          <p:nvPr/>
        </p:nvSpPr>
        <p:spPr>
          <a:xfrm>
            <a:off x="4475866" y="4191000"/>
            <a:ext cx="2636134"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LOS</a:t>
            </a:r>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Isosceles Triangle 10"/>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5-Point Star 11"/>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7872093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4223</TotalTime>
  <Words>6537</Words>
  <Application>Microsoft Office PowerPoint</Application>
  <PresentationFormat>On-screen Show (4:3)</PresentationFormat>
  <Paragraphs>849</Paragraphs>
  <Slides>72</Slides>
  <Notes>71</Notes>
  <HiddenSlides>1</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72</vt:i4>
      </vt:variant>
    </vt:vector>
  </HeadingPairs>
  <TitlesOfParts>
    <vt:vector size="80" baseType="lpstr">
      <vt:lpstr>Arial Unicode MS</vt:lpstr>
      <vt:lpstr>Arial</vt:lpstr>
      <vt:lpstr>Calibri</vt:lpstr>
      <vt:lpstr>Times New Roman</vt:lpstr>
      <vt:lpstr>Tw Cen MT</vt:lpstr>
      <vt:lpstr>Tw Cen MT Condensed Extra Bold</vt:lpstr>
      <vt:lpstr>Office Theme</vt:lpstr>
      <vt:lpstr>Document</vt:lpstr>
      <vt:lpstr>Module 11 – Level of Service</vt:lpstr>
      <vt:lpstr>PowerPoint Presentation</vt:lpstr>
      <vt:lpstr>PowerPoint Presentation</vt:lpstr>
      <vt:lpstr>PowerPoint Presentation</vt:lpstr>
      <vt:lpstr>PowerPoint Presentation</vt:lpstr>
      <vt:lpstr>Module 11 – Level of Service</vt:lpstr>
      <vt:lpstr>FACILITATOR NOTES (do not show during class)</vt:lpstr>
      <vt:lpstr>This module will contain these topics</vt:lpstr>
      <vt:lpstr>Terms to know</vt:lpstr>
      <vt:lpstr>Test Question</vt:lpstr>
      <vt:lpstr>Test Question</vt:lpstr>
      <vt:lpstr>Terms to know</vt:lpstr>
      <vt:lpstr>LOS </vt:lpstr>
      <vt:lpstr>Test Question</vt:lpstr>
      <vt:lpstr>Test Question</vt:lpstr>
      <vt:lpstr>Who establishes your LOS?</vt:lpstr>
      <vt:lpstr>What could be considered  in establishing LOS?</vt:lpstr>
      <vt:lpstr>Strive to meet LOS  </vt:lpstr>
      <vt:lpstr>Test Question</vt:lpstr>
      <vt:lpstr>Test Question</vt:lpstr>
      <vt:lpstr>If you consistently don’t  meet or exceed your LOS…</vt:lpstr>
      <vt:lpstr>Politics of LOS</vt:lpstr>
      <vt:lpstr>Benefits from a well thought-out LOS</vt:lpstr>
      <vt:lpstr>LOS guidelines from several  state DOTs with ranging AADT</vt:lpstr>
      <vt:lpstr>Tips from experienced supervisors</vt:lpstr>
      <vt:lpstr>PowerPoint Presentation</vt:lpstr>
      <vt:lpstr>Example level of service map</vt:lpstr>
      <vt:lpstr>Define service level</vt:lpstr>
      <vt:lpstr>Example: Montana definitions</vt:lpstr>
      <vt:lpstr>Describe what service the routes get</vt:lpstr>
      <vt:lpstr>Describe road recovery time</vt:lpstr>
      <vt:lpstr>Illustrations are helpful</vt:lpstr>
      <vt:lpstr>Test Question</vt:lpstr>
      <vt:lpstr>Test Question</vt:lpstr>
      <vt:lpstr>Document your progress</vt:lpstr>
      <vt:lpstr>Driving conditions</vt:lpstr>
      <vt:lpstr>How do we meet our LOS  most efficiently?</vt:lpstr>
      <vt:lpstr>Educate drivers</vt:lpstr>
      <vt:lpstr>Should we exceed our LOS goals? </vt:lpstr>
      <vt:lpstr>Educate your crew</vt:lpstr>
      <vt:lpstr>Understand the LOS for various areas of your route</vt:lpstr>
      <vt:lpstr>Test Question</vt:lpstr>
      <vt:lpstr>Test Question</vt:lpstr>
      <vt:lpstr> Success story</vt:lpstr>
      <vt:lpstr>Tips from experienced supervisors</vt:lpstr>
      <vt:lpstr>Tips from experienced supervisors</vt:lpstr>
      <vt:lpstr>Tips from experienced supervisors</vt:lpstr>
      <vt:lpstr>Tips from experienced supervisors</vt:lpstr>
      <vt:lpstr>Importance of Record Keeping</vt:lpstr>
      <vt:lpstr>Level of Service</vt:lpstr>
      <vt:lpstr>Storm Documentation</vt:lpstr>
      <vt:lpstr>Document Your Operations</vt:lpstr>
      <vt:lpstr>Example: T A P E R</vt:lpstr>
      <vt:lpstr>PowerPoint Presentation</vt:lpstr>
      <vt:lpstr>Test Question</vt:lpstr>
      <vt:lpstr>Test Question</vt:lpstr>
      <vt:lpstr>A job well done is a job well documented</vt:lpstr>
      <vt:lpstr>Test Question</vt:lpstr>
      <vt:lpstr>Test Question</vt:lpstr>
      <vt:lpstr>OTHER</vt:lpstr>
      <vt:lpstr>Level of Service Goal</vt:lpstr>
      <vt:lpstr>Planning</vt:lpstr>
      <vt:lpstr>OTHER</vt:lpstr>
      <vt:lpstr>Record Keeping is Important!</vt:lpstr>
      <vt:lpstr>Have you evaluated the effectiveness  of your LOS guidelines?</vt:lpstr>
      <vt:lpstr>Test Question</vt:lpstr>
      <vt:lpstr>Test Question</vt:lpstr>
      <vt:lpstr>Give it a try! </vt:lpstr>
      <vt:lpstr>Additional Resources </vt:lpstr>
      <vt:lpstr>Acknowledgements </vt:lpstr>
      <vt:lpstr>PowerPoint Presentation</vt:lpstr>
      <vt:lpstr>Thank You for Your Good 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Jim L. Frye [KDOT]</cp:lastModifiedBy>
  <cp:revision>277</cp:revision>
  <dcterms:created xsi:type="dcterms:W3CDTF">2012-11-22T11:43:17Z</dcterms:created>
  <dcterms:modified xsi:type="dcterms:W3CDTF">2017-08-09T15:03:33Z</dcterms:modified>
</cp:coreProperties>
</file>