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theme/themeOverride15.xml" ContentType="application/vnd.openxmlformats-officedocument.themeOverride+xml"/>
  <Override PartName="/ppt/notesSlides/notesSlide25.xml" ContentType="application/vnd.openxmlformats-officedocument.presentationml.notesSlide+xml"/>
  <Override PartName="/ppt/theme/themeOverride16.xml" ContentType="application/vnd.openxmlformats-officedocument.themeOverride+xml"/>
  <Override PartName="/ppt/notesSlides/notesSlide26.xml" ContentType="application/vnd.openxmlformats-officedocument.presentationml.notesSlide+xml"/>
  <Override PartName="/ppt/theme/themeOverride1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theme/themeOverride1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theme/themeOverride20.xml" ContentType="application/vnd.openxmlformats-officedocument.themeOverride+xml"/>
  <Override PartName="/ppt/notesSlides/notesSlide33.xml" ContentType="application/vnd.openxmlformats-officedocument.presentationml.notesSlide+xml"/>
  <Override PartName="/ppt/theme/themeOverride21.xml" ContentType="application/vnd.openxmlformats-officedocument.themeOverride+xml"/>
  <Override PartName="/ppt/notesSlides/notesSlide34.xml" ContentType="application/vnd.openxmlformats-officedocument.presentationml.notesSlide+xml"/>
  <Override PartName="/ppt/theme/themeOverride22.xml" ContentType="application/vnd.openxmlformats-officedocument.themeOverride+xml"/>
  <Override PartName="/ppt/notesSlides/notesSlide35.xml" ContentType="application/vnd.openxmlformats-officedocument.presentationml.notesSlide+xml"/>
  <Override PartName="/ppt/theme/themeOverride2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4.xml" ContentType="application/vnd.openxmlformats-officedocument.themeOverride+xml"/>
  <Override PartName="/ppt/notesSlides/notesSlide39.xml" ContentType="application/vnd.openxmlformats-officedocument.presentationml.notesSlide+xml"/>
  <Override PartName="/ppt/theme/themeOverride2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6.xml" ContentType="application/vnd.openxmlformats-officedocument.themeOverride+xml"/>
  <Override PartName="/ppt/notesSlides/notesSlide42.xml" ContentType="application/vnd.openxmlformats-officedocument.presentationml.notesSlide+xml"/>
  <Override PartName="/ppt/theme/themeOverride27.xml" ContentType="application/vnd.openxmlformats-officedocument.themeOverride+xml"/>
  <Override PartName="/ppt/notesSlides/notesSlide43.xml" ContentType="application/vnd.openxmlformats-officedocument.presentationml.notesSlide+xml"/>
  <Override PartName="/ppt/theme/themeOverride28.xml" ContentType="application/vnd.openxmlformats-officedocument.themeOverride+xml"/>
  <Override PartName="/ppt/notesSlides/notesSlide44.xml" ContentType="application/vnd.openxmlformats-officedocument.presentationml.notesSlide+xml"/>
  <Override PartName="/ppt/theme/themeOverride29.xml" ContentType="application/vnd.openxmlformats-officedocument.themeOverride+xml"/>
  <Override PartName="/ppt/notesSlides/notesSlide45.xml" ContentType="application/vnd.openxmlformats-officedocument.presentationml.notesSlide+xml"/>
  <Override PartName="/ppt/theme/themeOverride30.xml" ContentType="application/vnd.openxmlformats-officedocument.themeOverride+xml"/>
  <Override PartName="/ppt/notesSlides/notesSlide46.xml" ContentType="application/vnd.openxmlformats-officedocument.presentationml.notesSlide+xml"/>
  <Override PartName="/ppt/theme/themeOverride31.xml" ContentType="application/vnd.openxmlformats-officedocument.themeOverride+xml"/>
  <Override PartName="/ppt/notesSlides/notesSlide47.xml" ContentType="application/vnd.openxmlformats-officedocument.presentationml.notesSlide+xml"/>
  <Override PartName="/ppt/theme/themeOverride32.xml" ContentType="application/vnd.openxmlformats-officedocument.themeOverride+xml"/>
  <Override PartName="/ppt/notesSlides/notesSlide48.xml" ContentType="application/vnd.openxmlformats-officedocument.presentationml.notesSlide+xml"/>
  <Override PartName="/ppt/theme/themeOverride33.xml" ContentType="application/vnd.openxmlformats-officedocument.themeOverride+xml"/>
  <Override PartName="/ppt/notesSlides/notesSlide49.xml" ContentType="application/vnd.openxmlformats-officedocument.presentationml.notesSlide+xml"/>
  <Override PartName="/ppt/theme/themeOverride34.xml" ContentType="application/vnd.openxmlformats-officedocument.themeOverride+xml"/>
  <Override PartName="/ppt/notesSlides/notesSlide50.xml" ContentType="application/vnd.openxmlformats-officedocument.presentationml.notesSlide+xml"/>
  <Override PartName="/ppt/theme/themeOverride35.xml" ContentType="application/vnd.openxmlformats-officedocument.themeOverride+xml"/>
  <Override PartName="/ppt/notesSlides/notesSlide51.xml" ContentType="application/vnd.openxmlformats-officedocument.presentationml.notesSlide+xml"/>
  <Override PartName="/ppt/theme/themeOverride3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7.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340" r:id="rId3"/>
    <p:sldId id="341" r:id="rId4"/>
    <p:sldId id="348" r:id="rId5"/>
    <p:sldId id="343" r:id="rId6"/>
    <p:sldId id="347" r:id="rId7"/>
    <p:sldId id="345" r:id="rId8"/>
    <p:sldId id="346" r:id="rId9"/>
    <p:sldId id="329" r:id="rId10"/>
    <p:sldId id="273" r:id="rId11"/>
    <p:sldId id="266" r:id="rId12"/>
    <p:sldId id="297" r:id="rId13"/>
    <p:sldId id="330" r:id="rId14"/>
    <p:sldId id="271" r:id="rId15"/>
    <p:sldId id="298" r:id="rId16"/>
    <p:sldId id="332" r:id="rId17"/>
    <p:sldId id="278" r:id="rId18"/>
    <p:sldId id="299" r:id="rId19"/>
    <p:sldId id="331" r:id="rId20"/>
    <p:sldId id="310" r:id="rId21"/>
    <p:sldId id="284" r:id="rId22"/>
    <p:sldId id="276" r:id="rId23"/>
    <p:sldId id="259" r:id="rId24"/>
    <p:sldId id="303" r:id="rId25"/>
    <p:sldId id="285" r:id="rId26"/>
    <p:sldId id="283" r:id="rId27"/>
    <p:sldId id="272" r:id="rId28"/>
    <p:sldId id="300" r:id="rId29"/>
    <p:sldId id="334" r:id="rId30"/>
    <p:sldId id="270" r:id="rId31"/>
    <p:sldId id="282" r:id="rId32"/>
    <p:sldId id="289" r:id="rId33"/>
    <p:sldId id="293" r:id="rId34"/>
    <p:sldId id="260" r:id="rId35"/>
    <p:sldId id="257" r:id="rId36"/>
    <p:sldId id="261" r:id="rId37"/>
    <p:sldId id="286" r:id="rId38"/>
    <p:sldId id="265" r:id="rId39"/>
    <p:sldId id="288" r:id="rId40"/>
    <p:sldId id="287" r:id="rId41"/>
    <p:sldId id="296" r:id="rId42"/>
    <p:sldId id="290" r:id="rId43"/>
    <p:sldId id="281" r:id="rId44"/>
    <p:sldId id="301" r:id="rId45"/>
    <p:sldId id="335" r:id="rId46"/>
    <p:sldId id="292" r:id="rId47"/>
    <p:sldId id="262" r:id="rId48"/>
    <p:sldId id="306" r:id="rId49"/>
    <p:sldId id="274" r:id="rId50"/>
    <p:sldId id="302" r:id="rId51"/>
    <p:sldId id="337" r:id="rId52"/>
    <p:sldId id="307" r:id="rId53"/>
    <p:sldId id="308" r:id="rId54"/>
    <p:sldId id="295" r:id="rId55"/>
    <p:sldId id="360" r:id="rId56"/>
    <p:sldId id="350" r:id="rId57"/>
    <p:sldId id="351" r:id="rId58"/>
    <p:sldId id="352" r:id="rId59"/>
    <p:sldId id="353" r:id="rId60"/>
    <p:sldId id="354" r:id="rId61"/>
    <p:sldId id="355" r:id="rId62"/>
    <p:sldId id="356" r:id="rId63"/>
    <p:sldId id="357" r:id="rId64"/>
    <p:sldId id="358" r:id="rId65"/>
    <p:sldId id="359" r:id="rId66"/>
    <p:sldId id="361" r:id="rId67"/>
    <p:sldId id="309" r:id="rId68"/>
    <p:sldId id="314" r:id="rId69"/>
    <p:sldId id="338" r:id="rId70"/>
    <p:sldId id="339" r:id="rId71"/>
    <p:sldId id="315" r:id="rId72"/>
    <p:sldId id="316" r:id="rId73"/>
    <p:sldId id="31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 initials="A"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1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57" autoAdjust="0"/>
  </p:normalViewPr>
  <p:slideViewPr>
    <p:cSldViewPr>
      <p:cViewPr varScale="1">
        <p:scale>
          <a:sx n="73" d="100"/>
          <a:sy n="73" d="100"/>
        </p:scale>
        <p:origin x="1278" y="78"/>
      </p:cViewPr>
      <p:guideLst>
        <p:guide orient="horz" pos="2160"/>
        <p:guide pos="2880"/>
      </p:guideLst>
    </p:cSldViewPr>
  </p:slideViewPr>
  <p:notesTextViewPr>
    <p:cViewPr>
      <p:scale>
        <a:sx n="1" d="1"/>
        <a:sy n="1" d="1"/>
      </p:scale>
      <p:origin x="0" y="0"/>
    </p:cViewPr>
  </p:notesTextViewPr>
  <p:sorterViewPr>
    <p:cViewPr>
      <p:scale>
        <a:sx n="100" d="100"/>
        <a:sy n="100" d="100"/>
      </p:scale>
      <p:origin x="0" y="8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2-05T08:14:44.808" idx="8">
    <p:pos x="5790" y="-11"/>
    <p:text>is it double wall or double walled?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BD4B45-8807-49C8-A3AE-6EB0DF02EC2C}"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DD7F5-3A46-4ED7-A0C5-90FD845D0BE5}" type="slidenum">
              <a:rPr lang="en-US" smtClean="0"/>
              <a:pPr/>
              <a:t>‹#›</a:t>
            </a:fld>
            <a:endParaRPr lang="en-US"/>
          </a:p>
        </p:txBody>
      </p:sp>
    </p:spTree>
    <p:extLst>
      <p:ext uri="{BB962C8B-B14F-4D97-AF65-F5344CB8AC3E}">
        <p14:creationId xmlns:p14="http://schemas.microsoft.com/office/powerpoint/2010/main" val="197294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learroads.org/training-reviewed-modules/files/CDOT_De-Icer-Sampling-Program.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learroads.org/training-reviewed-modules/files/CDOT_De-Icer-Sampling-Program.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learroads.org/training-reviewed-modules/files/CDOT_De-Icer-Sampling-Program.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learroads.org/training-reviewed-modules/files/CDOT_Snow-removal-operator-training_slides_112-114_118-120_122.pptx"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33153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Which products should be stored indoors?</a:t>
            </a:r>
          </a:p>
          <a:p>
            <a:pPr marL="742950" indent="-742950">
              <a:buFont typeface="+mj-lt"/>
              <a:buNone/>
            </a:pPr>
            <a:r>
              <a:rPr lang="en-US" sz="1200" dirty="0"/>
              <a:t>A.  rock salt </a:t>
            </a:r>
          </a:p>
          <a:p>
            <a:pPr marL="742950" indent="-742950">
              <a:buFont typeface="+mj-lt"/>
              <a:buNone/>
            </a:pPr>
            <a:r>
              <a:rPr lang="en-US" sz="1200" dirty="0"/>
              <a:t>B.  winter sand</a:t>
            </a:r>
          </a:p>
          <a:p>
            <a:pPr marL="742950" indent="-742950">
              <a:buFont typeface="+mj-lt"/>
              <a:buNone/>
            </a:pPr>
            <a:r>
              <a:rPr lang="en-US" sz="1200" dirty="0"/>
              <a:t>C.  treated salt</a:t>
            </a:r>
          </a:p>
          <a:p>
            <a:pPr marL="742950" indent="-742950">
              <a:buFont typeface="+mj-lt"/>
              <a:buNone/>
            </a:pPr>
            <a:r>
              <a:rPr lang="en-US" sz="1200" dirty="0"/>
              <a:t>D.  sand/salt mix</a:t>
            </a:r>
          </a:p>
          <a:p>
            <a:pPr marL="742950" indent="-742950">
              <a:buFont typeface="+mj-lt"/>
              <a:buNone/>
            </a:pPr>
            <a:r>
              <a:rPr lang="en-US" sz="1200" dirty="0"/>
              <a:t>E.  All of the above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1400797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t>Which products should be stored indoors?</a:t>
            </a:r>
          </a:p>
          <a:p>
            <a:pPr marL="742950" indent="-742950">
              <a:buFont typeface="+mj-lt"/>
              <a:buNone/>
            </a:pPr>
            <a:r>
              <a:rPr lang="en-US" sz="1200" dirty="0"/>
              <a:t>A.  rock salt </a:t>
            </a:r>
          </a:p>
          <a:p>
            <a:pPr marL="742950" indent="-742950">
              <a:buFont typeface="+mj-lt"/>
              <a:buNone/>
            </a:pPr>
            <a:r>
              <a:rPr lang="en-US" sz="1200" dirty="0"/>
              <a:t>B.  winter sand</a:t>
            </a:r>
          </a:p>
          <a:p>
            <a:pPr marL="742950" indent="-742950">
              <a:buFont typeface="+mj-lt"/>
              <a:buNone/>
            </a:pPr>
            <a:r>
              <a:rPr lang="en-US" sz="1200" dirty="0"/>
              <a:t>C.  treated salt</a:t>
            </a:r>
          </a:p>
          <a:p>
            <a:pPr marL="742950" indent="-742950">
              <a:buFont typeface="+mj-lt"/>
              <a:buNone/>
            </a:pPr>
            <a:r>
              <a:rPr lang="en-US" sz="1200" dirty="0"/>
              <a:t>D.  sand/salt mix</a:t>
            </a:r>
          </a:p>
          <a:p>
            <a:pPr marL="742950" indent="-742950">
              <a:buFont typeface="+mj-lt"/>
              <a:buNone/>
            </a:pPr>
            <a:r>
              <a:rPr lang="en-US" sz="1200" dirty="0"/>
              <a:t>E.  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2383054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a:t>
            </a:r>
            <a:r>
              <a:rPr lang="en-US" dirty="0"/>
              <a:t>ood stockpile storage</a:t>
            </a:r>
            <a:r>
              <a:rPr lang="en-US" baseline="0" dirty="0"/>
              <a:t> location allows for delivery and loading indoors, is covered with an impermeable floor, and is large enough to avoid the risk of overfilling.</a:t>
            </a:r>
          </a:p>
          <a:p>
            <a:endParaRPr lang="en-US" baseline="0" dirty="0"/>
          </a:p>
          <a:p>
            <a:r>
              <a:rPr lang="en-US" baseline="0" dirty="0"/>
              <a:t>A g</a:t>
            </a:r>
            <a:r>
              <a:rPr lang="en-US" dirty="0"/>
              <a:t>ood example is a large</a:t>
            </a:r>
            <a:r>
              <a:rPr lang="en-US" baseline="0" dirty="0"/>
              <a:t> structure with good air circulation and protection against rain, snow and wind, like the one shown here.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192841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baseline="0" dirty="0"/>
              <a:t>Show the picture from slide 15 and ask:</a:t>
            </a:r>
          </a:p>
          <a:p>
            <a:pPr>
              <a:buNone/>
            </a:pPr>
            <a:r>
              <a:rPr lang="en-US" sz="1200" dirty="0"/>
              <a:t>Which of the following desirable features are shown on this storage shed?</a:t>
            </a:r>
          </a:p>
          <a:p>
            <a:pPr>
              <a:buNone/>
            </a:pPr>
            <a:endParaRPr lang="en-US" sz="1200" dirty="0"/>
          </a:p>
          <a:p>
            <a:pPr marL="742950" indent="-742950">
              <a:buFont typeface="+mj-lt"/>
              <a:buNone/>
            </a:pPr>
            <a:r>
              <a:rPr lang="en-US" sz="1200" dirty="0"/>
              <a:t>A.</a:t>
            </a:r>
            <a:r>
              <a:rPr lang="en-US" sz="1200" baseline="0" dirty="0"/>
              <a:t>  L</a:t>
            </a:r>
            <a:r>
              <a:rPr lang="en-US" sz="1200" dirty="0"/>
              <a:t>arge enough for all materials </a:t>
            </a:r>
          </a:p>
          <a:p>
            <a:pPr marL="742950" indent="-742950">
              <a:buFont typeface="+mj-lt"/>
              <a:buNone/>
            </a:pPr>
            <a:r>
              <a:rPr lang="en-US" sz="1200" dirty="0"/>
              <a:t>B.  indoor loading area</a:t>
            </a:r>
          </a:p>
          <a:p>
            <a:pPr marL="742950" indent="-742950">
              <a:buFont typeface="+mj-lt"/>
              <a:buNone/>
            </a:pPr>
            <a:r>
              <a:rPr lang="en-US" sz="1200" dirty="0"/>
              <a:t>C.  indoor delivery area</a:t>
            </a:r>
          </a:p>
          <a:p>
            <a:pPr marL="742950" indent="-742950">
              <a:buFont typeface="+mj-lt"/>
              <a:buNone/>
            </a:pPr>
            <a:r>
              <a:rPr lang="en-US" sz="1200" dirty="0"/>
              <a:t>D.  impermeable floor</a:t>
            </a:r>
          </a:p>
          <a:p>
            <a:pPr marL="742950" indent="-742950">
              <a:buFont typeface="+mj-lt"/>
              <a:buNone/>
            </a:pPr>
            <a:r>
              <a:rPr lang="en-US" sz="1200" dirty="0"/>
              <a:t>E.</a:t>
            </a:r>
            <a:r>
              <a:rPr lang="en-US" sz="1200" baseline="0" dirty="0"/>
              <a:t>  </a:t>
            </a:r>
            <a:r>
              <a:rPr lang="en-US" sz="1200" dirty="0"/>
              <a:t>All of the above</a:t>
            </a:r>
          </a:p>
          <a:p>
            <a:pPr>
              <a:buNone/>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1051309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baseline="0" dirty="0"/>
              <a:t>Show the picture from slide 15 and ask:</a:t>
            </a:r>
          </a:p>
          <a:p>
            <a:pPr>
              <a:buNone/>
            </a:pPr>
            <a:r>
              <a:rPr lang="en-US" sz="1200" dirty="0"/>
              <a:t>Which of the following desirable features are shown on this storage shed?</a:t>
            </a:r>
          </a:p>
          <a:p>
            <a:pPr>
              <a:buNone/>
            </a:pPr>
            <a:endParaRPr lang="en-US" sz="1200" dirty="0"/>
          </a:p>
          <a:p>
            <a:pPr marL="742950" indent="-742950">
              <a:buFont typeface="+mj-lt"/>
              <a:buNone/>
            </a:pPr>
            <a:r>
              <a:rPr lang="en-US" sz="1200" dirty="0"/>
              <a:t>A.</a:t>
            </a:r>
            <a:r>
              <a:rPr lang="en-US" sz="1200" baseline="0" dirty="0"/>
              <a:t>  L</a:t>
            </a:r>
            <a:r>
              <a:rPr lang="en-US" sz="1200" dirty="0"/>
              <a:t>arge enough for all materials </a:t>
            </a:r>
          </a:p>
          <a:p>
            <a:pPr marL="742950" indent="-742950">
              <a:buFont typeface="+mj-lt"/>
              <a:buNone/>
            </a:pPr>
            <a:r>
              <a:rPr lang="en-US" sz="1200" dirty="0"/>
              <a:t>B.  indoor loading area</a:t>
            </a:r>
          </a:p>
          <a:p>
            <a:pPr marL="742950" indent="-742950">
              <a:buFont typeface="+mj-lt"/>
              <a:buNone/>
            </a:pPr>
            <a:r>
              <a:rPr lang="en-US" sz="1200" dirty="0"/>
              <a:t>C.  indoor delivery area</a:t>
            </a:r>
          </a:p>
          <a:p>
            <a:pPr marL="742950" indent="-742950">
              <a:buFont typeface="+mj-lt"/>
              <a:buNone/>
            </a:pPr>
            <a:r>
              <a:rPr lang="en-US" sz="1200" dirty="0"/>
              <a:t>D.  impermeable floor</a:t>
            </a:r>
          </a:p>
          <a:p>
            <a:pPr marL="742950" indent="-742950">
              <a:buFont typeface="+mj-lt"/>
              <a:buNone/>
            </a:pPr>
            <a:r>
              <a:rPr lang="en-US" sz="1200" dirty="0"/>
              <a:t>E.</a:t>
            </a:r>
            <a:r>
              <a:rPr lang="en-US" sz="1200" baseline="0" dirty="0"/>
              <a:t>  </a:t>
            </a:r>
            <a:r>
              <a:rPr lang="en-US" sz="1200" dirty="0"/>
              <a:t>All of the above</a:t>
            </a:r>
          </a:p>
          <a:p>
            <a:pPr>
              <a:buNone/>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251354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Salt easily dissolves and will move through the soil to the groundwater</a:t>
            </a:r>
            <a:r>
              <a:rPr lang="en-US" baseline="0" dirty="0"/>
              <a:t> below.</a:t>
            </a:r>
            <a:r>
              <a:rPr lang="en-US" dirty="0"/>
              <a:t>  Make sure your salt is on an impermeable (waterproof) pad.   Also make sure the pad is in good repair.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Each state may have different laws governing storage</a:t>
            </a:r>
            <a:r>
              <a:rPr lang="en-US" baseline="0" dirty="0"/>
              <a:t> of salt; check with yours for direction.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Improper salt storage may lead to contaminated soils and wells in the area.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81668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marL="0" indent="0">
              <a:spcBef>
                <a:spcPts val="0"/>
              </a:spcBef>
              <a:buNone/>
              <a:defRPr/>
            </a:pPr>
            <a:r>
              <a:rPr lang="en-US" sz="1200" dirty="0"/>
              <a:t>Show the picture from slide 18 and ask:</a:t>
            </a:r>
          </a:p>
          <a:p>
            <a:pPr marL="0" indent="0">
              <a:spcBef>
                <a:spcPts val="0"/>
              </a:spcBef>
              <a:buNone/>
              <a:defRPr/>
            </a:pPr>
            <a:endParaRPr lang="en-US" sz="1200" dirty="0"/>
          </a:p>
          <a:p>
            <a:pPr marL="0" indent="0">
              <a:spcBef>
                <a:spcPts val="0"/>
              </a:spcBef>
              <a:buNone/>
              <a:defRPr/>
            </a:pPr>
            <a:r>
              <a:rPr lang="en-US" sz="1200" dirty="0"/>
              <a:t>Which basic storage guidelines are violated in this photo?</a:t>
            </a:r>
          </a:p>
          <a:p>
            <a:pPr marL="0" indent="0">
              <a:spcBef>
                <a:spcPts val="0"/>
              </a:spcBef>
              <a:buNone/>
              <a:defRPr/>
            </a:pPr>
            <a:endParaRPr lang="en-US" sz="1200" dirty="0"/>
          </a:p>
          <a:p>
            <a:pPr marL="742950" indent="-742950">
              <a:spcBef>
                <a:spcPts val="0"/>
              </a:spcBef>
              <a:buFont typeface="+mj-lt"/>
              <a:buNone/>
              <a:defRPr/>
            </a:pPr>
            <a:r>
              <a:rPr lang="en-US" sz="1200" dirty="0"/>
              <a:t>A.  salt is stored on a non waterproof pad </a:t>
            </a:r>
          </a:p>
          <a:p>
            <a:pPr marL="742950" indent="-742950">
              <a:spcBef>
                <a:spcPts val="0"/>
              </a:spcBef>
              <a:buFont typeface="+mj-lt"/>
              <a:buNone/>
              <a:defRPr/>
            </a:pPr>
            <a:r>
              <a:rPr lang="en-US" sz="1200" dirty="0"/>
              <a:t>B.</a:t>
            </a:r>
            <a:r>
              <a:rPr lang="en-US" sz="1200" baseline="0" dirty="0"/>
              <a:t>  c</a:t>
            </a:r>
            <a:r>
              <a:rPr lang="en-US" sz="1200" dirty="0"/>
              <a:t>over salt piles </a:t>
            </a:r>
          </a:p>
          <a:p>
            <a:pPr marL="742950" indent="-742950">
              <a:spcBef>
                <a:spcPts val="0"/>
              </a:spcBef>
              <a:buFont typeface="+mj-lt"/>
              <a:buNone/>
              <a:defRPr/>
            </a:pPr>
            <a:r>
              <a:rPr lang="en-US" sz="1200" dirty="0"/>
              <a:t>C.</a:t>
            </a:r>
            <a:r>
              <a:rPr lang="en-US" sz="1200" baseline="0" dirty="0"/>
              <a:t>  </a:t>
            </a:r>
            <a:r>
              <a:rPr lang="en-US" sz="1200" dirty="0"/>
              <a:t>placed close to trees </a:t>
            </a:r>
          </a:p>
          <a:p>
            <a:pPr marL="742950" indent="-742950">
              <a:spcBef>
                <a:spcPts val="0"/>
              </a:spcBef>
              <a:buFont typeface="+mj-lt"/>
              <a:buNone/>
              <a:defRPr/>
            </a:pPr>
            <a:r>
              <a:rPr lang="en-US" sz="1200" dirty="0"/>
              <a:t>D.  All of the above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411151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marL="0" indent="0">
              <a:spcBef>
                <a:spcPts val="0"/>
              </a:spcBef>
              <a:buNone/>
              <a:defRPr/>
            </a:pPr>
            <a:r>
              <a:rPr lang="en-US" sz="1200" dirty="0"/>
              <a:t>Show the picture from slide 18 and ask:</a:t>
            </a:r>
          </a:p>
          <a:p>
            <a:pPr marL="0" indent="0">
              <a:spcBef>
                <a:spcPts val="0"/>
              </a:spcBef>
              <a:buNone/>
              <a:defRPr/>
            </a:pPr>
            <a:endParaRPr lang="en-US" sz="1200" dirty="0"/>
          </a:p>
          <a:p>
            <a:pPr marL="0" indent="0">
              <a:spcBef>
                <a:spcPts val="0"/>
              </a:spcBef>
              <a:buNone/>
              <a:defRPr/>
            </a:pPr>
            <a:r>
              <a:rPr lang="en-US" sz="1200" dirty="0"/>
              <a:t>Which basic storage guidelines are violated in this photo?</a:t>
            </a:r>
          </a:p>
          <a:p>
            <a:pPr marL="0" indent="0">
              <a:spcBef>
                <a:spcPts val="0"/>
              </a:spcBef>
              <a:buNone/>
              <a:defRPr/>
            </a:pPr>
            <a:endParaRPr lang="en-US" sz="1200" dirty="0"/>
          </a:p>
          <a:p>
            <a:pPr marL="742950" indent="-742950">
              <a:spcBef>
                <a:spcPts val="0"/>
              </a:spcBef>
              <a:buFont typeface="+mj-lt"/>
              <a:buNone/>
              <a:defRPr/>
            </a:pPr>
            <a:r>
              <a:rPr lang="en-US" sz="1200" dirty="0"/>
              <a:t>A.  salt is stored on a non waterproof pad </a:t>
            </a:r>
          </a:p>
          <a:p>
            <a:pPr marL="742950" indent="-742950">
              <a:spcBef>
                <a:spcPts val="0"/>
              </a:spcBef>
              <a:buFont typeface="+mj-lt"/>
              <a:buNone/>
              <a:defRPr/>
            </a:pPr>
            <a:r>
              <a:rPr lang="en-US" sz="1200" dirty="0"/>
              <a:t>B.</a:t>
            </a:r>
            <a:r>
              <a:rPr lang="en-US" sz="1200" baseline="0" dirty="0"/>
              <a:t>  c</a:t>
            </a:r>
            <a:r>
              <a:rPr lang="en-US" sz="1200" dirty="0"/>
              <a:t>over salt piles </a:t>
            </a:r>
          </a:p>
          <a:p>
            <a:pPr marL="742950" indent="-742950">
              <a:spcBef>
                <a:spcPts val="0"/>
              </a:spcBef>
              <a:buFont typeface="+mj-lt"/>
              <a:buNone/>
              <a:defRPr/>
            </a:pPr>
            <a:r>
              <a:rPr lang="en-US" sz="1200" dirty="0"/>
              <a:t>C.</a:t>
            </a:r>
            <a:r>
              <a:rPr lang="en-US" sz="1200" baseline="0" dirty="0"/>
              <a:t>  </a:t>
            </a:r>
            <a:r>
              <a:rPr lang="en-US" sz="1200" dirty="0"/>
              <a:t>placed close to trees </a:t>
            </a:r>
          </a:p>
          <a:p>
            <a:pPr marL="742950" indent="-742950">
              <a:spcBef>
                <a:spcPts val="0"/>
              </a:spcBef>
              <a:buFont typeface="+mj-lt"/>
              <a:buNone/>
              <a:defRPr/>
            </a:pPr>
            <a:r>
              <a:rPr lang="en-US" sz="1200" dirty="0"/>
              <a:t>D.  All of the above (yes)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65658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Moisture</a:t>
            </a:r>
            <a:r>
              <a:rPr lang="en-US" sz="1200" baseline="0" dirty="0"/>
              <a:t> should not enter the shed, but if it does it should not be directed out of the shed to flow across the parking lot, as shown here.  Instead, it should be collected and removed with a sump, or directed to a contained storage area.   Your state may have laws regarding runoff management from your storage area.</a:t>
            </a:r>
          </a:p>
          <a:p>
            <a:endParaRPr lang="en-US" sz="1200" baseline="0" dirty="0"/>
          </a:p>
          <a:p>
            <a:r>
              <a:rPr lang="en-US" sz="1200" baseline="0" dirty="0"/>
              <a:t>The safest approach for the environment is to contain salty runoff water within your facility, and allow it to runoff.  A common practice is to direct </a:t>
            </a:r>
            <a:r>
              <a:rPr lang="en-US" sz="1200" i="0" baseline="0" dirty="0"/>
              <a:t>the runoff from the parking lot where salt is stored into a holding pond or storm drain or ditch.  These all are conveyances to rivers, wetlands, or lakes.   Salt water should not flow into any of these areas!</a:t>
            </a:r>
          </a:p>
          <a:p>
            <a:endParaRPr lang="en-US" sz="1200" i="1" baseline="0" dirty="0"/>
          </a:p>
          <a:p>
            <a:r>
              <a:rPr lang="en-US" sz="1200" i="0" baseline="0" dirty="0"/>
              <a:t>Jimmy White, Virginia DOT has a good example of runoff management where the water is captured and re-used for brine making.  That method is shown in one of the following slides.  </a:t>
            </a:r>
            <a:endParaRPr lang="en-US" i="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816681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Granular piles should be placed away from the door of the shed.  To get the best control, paint both a top fill line and a forward fill line on the walls of your storage shed.  No salt should be placed beyond those lines.  The safety of the structure can be compromised if piles are too high; the stress on the walls may cause failure.</a:t>
            </a:r>
          </a:p>
          <a:p>
            <a:endParaRPr lang="en-US" baseline="0" dirty="0"/>
          </a:p>
          <a:p>
            <a:r>
              <a:rPr lang="en-US" baseline="0" dirty="0"/>
              <a:t>This photo shows an example of the fill line on the walls that marks the fill location and amount.  Notice the salt is placed in the back of the shed allowing space for loading indoors.  Placing salt in the back of the shed also protects it from wind and rain if your shed does not have doors.</a:t>
            </a:r>
          </a:p>
          <a:p>
            <a:endParaRPr lang="en-US" baseline="0" dirty="0"/>
          </a:p>
          <a:p>
            <a:r>
              <a:rPr lang="en-US" baseline="0" dirty="0"/>
              <a:t>Photo credit:  Michigan DOT</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66912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685550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considering a new shed for salt storage,</a:t>
            </a:r>
            <a:r>
              <a:rPr lang="en-US" baseline="0" dirty="0"/>
              <a:t> optimal features include:</a:t>
            </a:r>
          </a:p>
          <a:p>
            <a:pPr lvl="0">
              <a:buFont typeface="Arial" pitchFamily="34" charset="0"/>
              <a:buChar char="•"/>
            </a:pPr>
            <a:r>
              <a:rPr lang="en-US" baseline="0" dirty="0"/>
              <a:t>  Doors</a:t>
            </a:r>
          </a:p>
          <a:p>
            <a:pPr lvl="0">
              <a:buFont typeface="Arial" pitchFamily="34" charset="0"/>
              <a:buChar char="•"/>
            </a:pPr>
            <a:r>
              <a:rPr lang="en-US" baseline="0" dirty="0"/>
              <a:t>  Orienting the shed away from the predominant rain direction</a:t>
            </a:r>
          </a:p>
          <a:p>
            <a:pPr lvl="0">
              <a:buFont typeface="Arial" pitchFamily="34" charset="0"/>
              <a:buChar char="•"/>
            </a:pPr>
            <a:r>
              <a:rPr lang="en-US" baseline="0" dirty="0"/>
              <a:t>  Allowing space for inside delivery and loading</a:t>
            </a:r>
          </a:p>
          <a:p>
            <a:pPr lvl="0">
              <a:buFont typeface="Arial" pitchFamily="34" charset="0"/>
              <a:buChar char="•"/>
            </a:pPr>
            <a:r>
              <a:rPr lang="en-US" baseline="0" dirty="0"/>
              <a:t>  Enough space to contain several piles</a:t>
            </a:r>
          </a:p>
          <a:p>
            <a:pPr lvl="0">
              <a:buFont typeface="Arial" pitchFamily="34" charset="0"/>
              <a:buChar char="•"/>
            </a:pPr>
            <a:r>
              <a:rPr lang="en-US" baseline="0" dirty="0"/>
              <a:t>  A floor that slopes outward to facilitate drainage</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1727121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Salt runoff can be used to make brine.  This photo shows a runoff gathering and reuse system.  </a:t>
            </a:r>
          </a:p>
          <a:p>
            <a:endParaRPr lang="en-US" dirty="0"/>
          </a:p>
          <a:p>
            <a:r>
              <a:rPr lang="en-US" dirty="0"/>
              <a:t>This storage area of Virginia</a:t>
            </a:r>
            <a:r>
              <a:rPr lang="en-US" baseline="0" dirty="0"/>
              <a:t> DOT drains all run off water into a holding tank that is reused in brine making.  If the pad has no salt on it, they can turn a valve and direct water away from the holding tank.  This brine is captured and modified for use later.</a:t>
            </a:r>
          </a:p>
          <a:p>
            <a:endParaRPr lang="en-US" i="0" baseline="0" dirty="0"/>
          </a:p>
          <a:p>
            <a:r>
              <a:rPr lang="en-US" i="0" baseline="0" dirty="0"/>
              <a:t>Photo credit:  Virginia DOT</a:t>
            </a:r>
            <a:endParaRPr lang="en-US" i="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410473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a:solidFill>
                  <a:schemeClr val="tx1"/>
                </a:solidFill>
                <a:effectLst/>
              </a:rPr>
              <a:t>Note to presenter:  The next slide shows indoor storage.  If your agency does not allow or recommend indoor storage, delete the photo and add one that is appropriate for your area.</a:t>
            </a:r>
          </a:p>
          <a:p>
            <a:pPr>
              <a:buNone/>
            </a:pPr>
            <a:endParaRPr lang="en-US" sz="1200" dirty="0">
              <a:solidFill>
                <a:schemeClr val="tx1"/>
              </a:solidFill>
              <a:effectLst/>
            </a:endParaRPr>
          </a:p>
          <a:p>
            <a:pPr>
              <a:buNone/>
            </a:pPr>
            <a:r>
              <a:rPr lang="en-US" sz="1200" dirty="0">
                <a:solidFill>
                  <a:schemeClr val="tx1"/>
                </a:solidFill>
                <a:effectLst/>
              </a:rPr>
              <a:t>Hide this slide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1800901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shift to using more and more liquids in winter maintenance, proper storage becomes even more important.  Each state should have guidance on above or underground storage tanks, but may not have specific guidance on salt brine or similar products.  As a minimal best practice, tanks should be labeled and provide double protection against leaks.  Common methods of protection or secondary containment include purchasing a double wall tank (which is more expensive than single wall tank) and/or setting the tank in a containment area so that if the tank leaks the liquid can be recovered.  </a:t>
            </a:r>
          </a:p>
          <a:p>
            <a:endParaRPr lang="en-US" baseline="0" dirty="0"/>
          </a:p>
          <a:p>
            <a:r>
              <a:rPr lang="en-US" baseline="0" dirty="0"/>
              <a:t>The above photo shows how jersey barriers with a rubber liner form a secondary containment area for this tank.</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1143187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Regardless of state regulations, use one or both of these methods for good housekeeping:</a:t>
            </a:r>
          </a:p>
          <a:p>
            <a:pPr marL="285750" indent="-285750">
              <a:buFont typeface="Arial" pitchFamily="34" charset="0"/>
              <a:buChar char="•"/>
            </a:pPr>
            <a:r>
              <a:rPr lang="en-US" sz="1200" dirty="0"/>
              <a:t>Use tanks with double walls</a:t>
            </a:r>
          </a:p>
          <a:p>
            <a:pPr marL="285750" indent="-285750">
              <a:buFont typeface="Arial" pitchFamily="34" charset="0"/>
              <a:buChar char="•"/>
            </a:pPr>
            <a:r>
              <a:rPr lang="en-US" sz="1200" dirty="0"/>
              <a:t>Provide for a contained recovery area for spills</a:t>
            </a:r>
          </a:p>
          <a:p>
            <a:endParaRPr lang="en-US" dirty="0"/>
          </a:p>
          <a:p>
            <a:r>
              <a:rPr lang="en-US" dirty="0"/>
              <a:t>This photo shows a good example of secondary containment.  Notice the short concrete wall which creates a bathtub for leaking tanks.</a:t>
            </a:r>
          </a:p>
          <a:p>
            <a:endParaRPr lang="en-US" dirty="0"/>
          </a:p>
          <a:p>
            <a:r>
              <a:rPr lang="en-US" dirty="0"/>
              <a:t>Also of interest</a:t>
            </a:r>
            <a:r>
              <a:rPr lang="en-US" baseline="0" dirty="0"/>
              <a:t> in this picture:  note that the tanks are all labeled with the contents.  In this example, the </a:t>
            </a:r>
            <a:r>
              <a:rPr lang="en-US" i="0" baseline="0" dirty="0"/>
              <a:t>organization has determined indoor storage is appropriate for their climate and site. </a:t>
            </a:r>
            <a:endParaRPr lang="en-US" i="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324653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important to identify the eutectic freeze point of the</a:t>
            </a:r>
            <a:r>
              <a:rPr lang="en-US" baseline="0" dirty="0"/>
              <a:t> liquid product.  If that number is warmer than the outside temperatures you can expect in a winter, store the tanks outdoors.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e</a:t>
            </a:r>
            <a:r>
              <a:rPr lang="en-US" dirty="0"/>
              <a:t>xample, the table shows that salt brine has a eutectic freeze point of -6 degrees Fahrenheit.</a:t>
            </a:r>
            <a:r>
              <a:rPr lang="en-US" baseline="0" dirty="0"/>
              <a:t>  This may or may not allow for outside storage depending, on the range of winter temperatures in your area.  Consider the eutectic freeze point to help you decide if it should be stored indoors or outdoors.  The manufacture can give you this information, but note that, if you blend a product yourself, you are the manufacturer and will have to compute the eutectic freeze temperature.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Illustration: </a:t>
            </a:r>
            <a:r>
              <a:rPr lang="en-US" dirty="0">
                <a:hlinkClick r:id="rId3"/>
              </a:rPr>
              <a:t>CDOT_De-Icer-Sampling-Program.pdf</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426807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sz="1200" baseline="0" dirty="0"/>
          </a:p>
          <a:p>
            <a:pPr>
              <a:buNone/>
            </a:pPr>
            <a:r>
              <a:rPr lang="en-US" sz="1200" dirty="0"/>
              <a:t>Should you store liquid deicers outdoors?</a:t>
            </a:r>
          </a:p>
          <a:p>
            <a:pPr marL="742950" indent="-742950">
              <a:spcBef>
                <a:spcPts val="0"/>
              </a:spcBef>
              <a:buFont typeface="+mj-lt"/>
              <a:buAutoNum type="alphaUcPeriod"/>
              <a:defRPr/>
            </a:pPr>
            <a:endParaRPr lang="en-US" sz="1200" dirty="0"/>
          </a:p>
          <a:p>
            <a:pPr marL="742950" indent="-742950">
              <a:spcBef>
                <a:spcPts val="0"/>
              </a:spcBef>
              <a:buFont typeface="+mj-lt"/>
              <a:buAutoNum type="alphaUcPeriod"/>
              <a:defRPr/>
            </a:pPr>
            <a:r>
              <a:rPr lang="en-US" sz="1200" dirty="0"/>
              <a:t>Yes, that’s always a good idea in case the tank leaks.</a:t>
            </a:r>
          </a:p>
          <a:p>
            <a:pPr marL="742950" indent="-742950">
              <a:spcBef>
                <a:spcPts val="0"/>
              </a:spcBef>
              <a:buFont typeface="+mj-lt"/>
              <a:buAutoNum type="alphaUcPeriod"/>
              <a:defRPr/>
            </a:pPr>
            <a:r>
              <a:rPr lang="en-US" sz="1200" dirty="0"/>
              <a:t>No, protect against hitting the tanks with your loaders.</a:t>
            </a:r>
          </a:p>
          <a:p>
            <a:pPr marL="742950" indent="-742950">
              <a:spcBef>
                <a:spcPts val="0"/>
              </a:spcBef>
              <a:buFont typeface="+mj-lt"/>
              <a:buAutoNum type="alphaUcPeriod"/>
              <a:defRPr/>
            </a:pPr>
            <a:r>
              <a:rPr lang="en-US" sz="1200" dirty="0"/>
              <a:t>Sometimes, depends on eutectic freeze point of the liquid.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106061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sz="1200" baseline="0" dirty="0"/>
          </a:p>
          <a:p>
            <a:pPr>
              <a:buNone/>
            </a:pPr>
            <a:r>
              <a:rPr lang="en-US" sz="1200" dirty="0"/>
              <a:t>Should you store liquid deicers outdoors?</a:t>
            </a:r>
          </a:p>
          <a:p>
            <a:pPr marL="742950" indent="-742950">
              <a:spcBef>
                <a:spcPts val="0"/>
              </a:spcBef>
              <a:buFont typeface="+mj-lt"/>
              <a:buAutoNum type="alphaUcPeriod"/>
              <a:defRPr/>
            </a:pPr>
            <a:endParaRPr lang="en-US" sz="1200" dirty="0"/>
          </a:p>
          <a:p>
            <a:pPr marL="742950" indent="-742950">
              <a:spcBef>
                <a:spcPts val="0"/>
              </a:spcBef>
              <a:buFont typeface="+mj-lt"/>
              <a:buAutoNum type="alphaUcPeriod"/>
              <a:defRPr/>
            </a:pPr>
            <a:r>
              <a:rPr lang="en-US" sz="1200" dirty="0"/>
              <a:t>Yes, that’s always a good idea in case the tank leaks.</a:t>
            </a:r>
          </a:p>
          <a:p>
            <a:pPr marL="742950" indent="-742950">
              <a:spcBef>
                <a:spcPts val="0"/>
              </a:spcBef>
              <a:buFont typeface="+mj-lt"/>
              <a:buAutoNum type="alphaUcPeriod"/>
              <a:defRPr/>
            </a:pPr>
            <a:r>
              <a:rPr lang="en-US" sz="1200" dirty="0"/>
              <a:t>No, protect against hitting the tanks with your loaders.</a:t>
            </a:r>
          </a:p>
          <a:p>
            <a:pPr marL="742950" indent="-742950">
              <a:spcBef>
                <a:spcPts val="0"/>
              </a:spcBef>
              <a:buFont typeface="+mj-lt"/>
              <a:buAutoNum type="alphaUcPeriod"/>
              <a:defRPr/>
            </a:pPr>
            <a:r>
              <a:rPr lang="en-US" sz="1200" dirty="0"/>
              <a:t>Sometimes, depends on eutectic freeze point of the liquid.  (yes)</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2405022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is an example of double wall tanks.  This</a:t>
            </a:r>
            <a:r>
              <a:rPr lang="en-US" baseline="0" dirty="0"/>
              <a:t> provides insurance so that, if one layer fails, the other holds the liquid.  Double wall tanks are not fool-proof but they are much more reliable than single wall tanks.  They are also much more expensive. </a:t>
            </a:r>
          </a:p>
          <a:p>
            <a:pPr marL="0" indent="0">
              <a:buNone/>
            </a:pPr>
            <a:endParaRPr lang="en-US" dirty="0"/>
          </a:p>
          <a:p>
            <a:pPr marL="0" indent="0">
              <a:buNone/>
            </a:pPr>
            <a:r>
              <a:rPr lang="en-US" dirty="0"/>
              <a:t>Providing</a:t>
            </a:r>
            <a:r>
              <a:rPr lang="en-US" baseline="0" dirty="0"/>
              <a:t> </a:t>
            </a:r>
            <a:r>
              <a:rPr lang="en-US" dirty="0"/>
              <a:t>secondary containment is a recommended</a:t>
            </a:r>
            <a:r>
              <a:rPr lang="en-US" baseline="0" dirty="0"/>
              <a:t> best practice.  This can be accomplished in one of two ways:</a:t>
            </a:r>
            <a:endParaRPr lang="en-US" dirty="0"/>
          </a:p>
          <a:p>
            <a:pPr>
              <a:buFontTx/>
              <a:buChar char="-"/>
            </a:pPr>
            <a:r>
              <a:rPr lang="en-US" dirty="0"/>
              <a:t>Using double</a:t>
            </a:r>
            <a:r>
              <a:rPr lang="en-US" baseline="0" dirty="0"/>
              <a:t> wall </a:t>
            </a:r>
            <a:r>
              <a:rPr lang="en-US" dirty="0"/>
              <a:t>tanks</a:t>
            </a:r>
          </a:p>
          <a:p>
            <a:pPr>
              <a:buFontTx/>
              <a:buChar char="-"/>
            </a:pPr>
            <a:r>
              <a:rPr lang="en-US" dirty="0"/>
              <a:t>Providing</a:t>
            </a:r>
            <a:r>
              <a:rPr lang="en-US" baseline="0" dirty="0"/>
              <a:t> containment </a:t>
            </a:r>
            <a:r>
              <a:rPr lang="en-US" dirty="0"/>
              <a:t>surrounding the tank that will catch liquid if</a:t>
            </a:r>
            <a:r>
              <a:rPr lang="en-US" baseline="0" dirty="0"/>
              <a:t> it leaks.  This area should not have a drain, and will allow for product recovery if a leak occurs.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69152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outdoor storage.  </a:t>
            </a:r>
          </a:p>
          <a:p>
            <a:r>
              <a:rPr lang="en-US" dirty="0"/>
              <a:t>As noted earlier, identify the eutectic temperature range of liquids.</a:t>
            </a:r>
            <a:r>
              <a:rPr lang="en-US" baseline="0" dirty="0"/>
              <a:t>  This will help you determine if the product can be stored outdoors or indoors</a:t>
            </a:r>
          </a:p>
          <a:p>
            <a:r>
              <a:rPr lang="en-US" baseline="0" dirty="0"/>
              <a:t>For example the eutectic freeze temperature of salt brine is -6 degrees Fahrenheit,  and the eutectic of calcium chloride is -60 degrees Fahrenheit.  Whether these products can be stored outdoors depends on the local temperature range.</a:t>
            </a:r>
          </a:p>
          <a:p>
            <a:endParaRPr lang="en-US" baseline="0" dirty="0"/>
          </a:p>
          <a:p>
            <a:r>
              <a:rPr lang="en-US" baseline="0" dirty="0"/>
              <a:t>Photo credit:  Virginia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41030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11714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next section will discuss quality assurance of both granular and liquid delivered</a:t>
            </a:r>
            <a:r>
              <a:rPr lang="en-US" baseline="0" dirty="0"/>
              <a:t> materials.</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1166388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Wisconsin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308307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Errors may occur in the shipping or manufacturing of liquid deicers.  When receiving a product, you should test to verify that the specifications are still being met.  </a:t>
            </a:r>
          </a:p>
          <a:p>
            <a:endParaRPr lang="en-US" baseline="0" dirty="0"/>
          </a:p>
          <a:p>
            <a:r>
              <a:rPr lang="en-US" dirty="0"/>
              <a:t>One parameter you</a:t>
            </a:r>
            <a:r>
              <a:rPr lang="en-US" baseline="0" dirty="0"/>
              <a:t> may test for is specific gravity.  </a:t>
            </a:r>
            <a:r>
              <a:rPr lang="en-US" dirty="0"/>
              <a:t>Specific</a:t>
            </a:r>
            <a:r>
              <a:rPr lang="en-US" baseline="0" dirty="0"/>
              <a:t> gravity is similar to density.  A hydrometer can by used to measure specific gravity.  However, test results may not be extremely precise.  If a more accurate result is needed, a more precise analytical tool must be used.  A testing lab will be able to provide tests with higher precision.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Illustration: </a:t>
            </a:r>
            <a:r>
              <a:rPr lang="en-US" dirty="0">
                <a:hlinkClick r:id="rId3"/>
              </a:rPr>
              <a:t>CDOT_De-Icer-Sampling-Program.pdf</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1187806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purchasing liquid</a:t>
            </a:r>
            <a:r>
              <a:rPr lang="en-US" baseline="0" dirty="0"/>
              <a:t> deicers, the vendor should supply the target specific gravity or acceptable specific gravity range.  When you receive a load, test it to make sure that the product meets the specifications.   If the product does not meet the specifications, it will not perform as expected. </a:t>
            </a:r>
          </a:p>
          <a:p>
            <a:endParaRPr lang="en-US" baseline="0" dirty="0"/>
          </a:p>
          <a:p>
            <a:r>
              <a:rPr lang="en-US" baseline="0" dirty="0"/>
              <a:t>To test liquid deicers:</a:t>
            </a:r>
          </a:p>
          <a:p>
            <a:endParaRPr lang="en-US" baseline="0" dirty="0"/>
          </a:p>
          <a:p>
            <a:pPr marL="228600" indent="-228600">
              <a:buFont typeface="+mj-lt"/>
              <a:buAutoNum type="arabicPeriod"/>
            </a:pPr>
            <a:r>
              <a:rPr lang="en-US" sz="1200" dirty="0"/>
              <a:t>Take the sample in a sterile container</a:t>
            </a:r>
          </a:p>
          <a:p>
            <a:pPr marL="228600" indent="-228600">
              <a:buFont typeface="+mj-lt"/>
              <a:buAutoNum type="arabicPeriod"/>
            </a:pPr>
            <a:r>
              <a:rPr lang="en-US" sz="1200" dirty="0"/>
              <a:t>Increase the accuracy of results by taking more samples per delivery from various delivery tanker fill levels</a:t>
            </a:r>
          </a:p>
          <a:p>
            <a:pPr marL="228600" indent="-228600">
              <a:buFont typeface="+mj-lt"/>
              <a:buAutoNum type="arabicPeriod"/>
            </a:pPr>
            <a:r>
              <a:rPr lang="en-US" sz="1200" dirty="0"/>
              <a:t>Label and send the sample to a lab for analysis, or test it yourself</a:t>
            </a:r>
          </a:p>
          <a:p>
            <a:pPr marL="228600" indent="-228600">
              <a:buFont typeface="+mj-lt"/>
              <a:buAutoNum type="arabicPeriod"/>
            </a:pPr>
            <a:endParaRPr lang="en-US" sz="1200" dirty="0"/>
          </a:p>
          <a:p>
            <a:pPr marL="228600" indent="-228600">
              <a:buFont typeface="+mj-lt"/>
              <a:buNone/>
            </a:pPr>
            <a:r>
              <a:rPr lang="en-US" sz="1200" dirty="0"/>
              <a:t>Note</a:t>
            </a:r>
            <a:r>
              <a:rPr lang="en-US" sz="1200" baseline="0" dirty="0"/>
              <a:t> to presenters:  for less dispute, use a lab testing service or established DOT lab.  List those recommended labs here on this slide.</a:t>
            </a:r>
            <a:endParaRPr lang="en-US" sz="1200" dirty="0"/>
          </a:p>
          <a:p>
            <a:endParaRPr lang="en-US" dirty="0">
              <a:solidFill>
                <a:schemeClr val="bg1"/>
              </a:solidFill>
            </a:endParaRPr>
          </a:p>
          <a:p>
            <a:r>
              <a:rPr lang="en-US" dirty="0">
                <a:solidFill>
                  <a:schemeClr val="bg1"/>
                </a:solidFill>
              </a:rPr>
              <a:t>Photo: </a:t>
            </a:r>
            <a:r>
              <a:rPr lang="en-US" dirty="0">
                <a:solidFill>
                  <a:schemeClr val="bg1"/>
                </a:solidFill>
                <a:hlinkClick r:id="rId3"/>
              </a:rPr>
              <a:t>CDOT_De-Icer-Sampling-Program.pdf</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4290307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can be conducted at</a:t>
            </a:r>
            <a:r>
              <a:rPr lang="en-US" baseline="0" dirty="0"/>
              <a:t> your facility.  This photo a </a:t>
            </a:r>
            <a:r>
              <a:rPr lang="en-US" dirty="0"/>
              <a:t>simple hydrometer,</a:t>
            </a:r>
            <a:r>
              <a:rPr lang="en-US" baseline="0" dirty="0"/>
              <a:t> which can be used to </a:t>
            </a:r>
            <a:r>
              <a:rPr lang="en-US" dirty="0"/>
              <a:t>measure.   More advanced testing equipment many also be used and can be more precise.  However the level of precision with the hydrometer is accurate enough for most users.</a:t>
            </a:r>
          </a:p>
          <a:p>
            <a:endParaRPr lang="en-US" dirty="0"/>
          </a:p>
          <a:p>
            <a:r>
              <a:rPr lang="en-US" dirty="0"/>
              <a:t>Also note that this photo shows a plastic hydrometer,</a:t>
            </a:r>
            <a:r>
              <a:rPr lang="en-US" baseline="0" dirty="0"/>
              <a:t> which is as accurate as a glass hydrometer, and less likely to break.</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1864855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32C01E13-440D-43CA-AE4B-4986BFD50341}" type="slidenum">
              <a:rPr lang="en-US" smtClean="0"/>
              <a:pPr/>
              <a:t>36</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dirty="0"/>
              <a:t>This</a:t>
            </a:r>
            <a:r>
              <a:rPr lang="en-US" baseline="0" dirty="0"/>
              <a:t> table shows an e</a:t>
            </a:r>
            <a:r>
              <a:rPr lang="en-US" dirty="0"/>
              <a:t>xample</a:t>
            </a:r>
            <a:r>
              <a:rPr lang="en-US" baseline="0" dirty="0"/>
              <a:t> of specific gravity for one product.  Each product is likely to have a different specific gravity, and those values are available from the vendor.</a:t>
            </a:r>
          </a:p>
          <a:p>
            <a:pPr eaLnBrk="1" hangingPunct="1"/>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Arial" charset="0"/>
                <a:cs typeface="Arial" charset="0"/>
                <a:hlinkClick r:id="rId3"/>
              </a:rPr>
              <a:t>Source: CDOT_Snowremoval-operator-training_slides_112-114_118-120_122.pptx</a:t>
            </a:r>
            <a:r>
              <a:rPr kumimoji="0" lang="en-US" sz="1200" b="0" i="0" u="none" strike="noStrike" cap="none" normalizeH="0" baseline="0" dirty="0">
                <a:ln>
                  <a:noFill/>
                </a:ln>
                <a:solidFill>
                  <a:schemeClr val="tx1"/>
                </a:solidFill>
                <a:effectLst/>
                <a:latin typeface="Arial" charset="0"/>
                <a:cs typeface="Arial" charset="0"/>
              </a:rPr>
              <a:t> </a:t>
            </a:r>
          </a:p>
          <a:p>
            <a:pPr eaLnBrk="1" hangingPunct="1"/>
            <a:endParaRPr lang="en-US" dirty="0"/>
          </a:p>
        </p:txBody>
      </p:sp>
    </p:spTree>
    <p:extLst>
      <p:ext uri="{BB962C8B-B14F-4D97-AF65-F5344CB8AC3E}">
        <p14:creationId xmlns:p14="http://schemas.microsoft.com/office/powerpoint/2010/main" val="3253742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testing of rock salt</a:t>
            </a:r>
            <a:r>
              <a:rPr lang="en-US" baseline="0" dirty="0"/>
              <a:t> is easy to do.  The process is clearly outlined in the Minnesota Snow and Ice Control Field Manual available in the resources section of this course.  To test the product, t</a:t>
            </a:r>
            <a:r>
              <a:rPr lang="en-US" dirty="0"/>
              <a:t>ake a small sample from each load and weigh it as soon as possible.  Dry it to remove the water, and weigh it again.  Determine the moisture content,</a:t>
            </a:r>
            <a:r>
              <a:rPr lang="en-US" baseline="0" dirty="0"/>
              <a:t> as outlined in the Snow and Ice Control Field Manual and compare it to your specification.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Testing the product yourself</a:t>
            </a:r>
            <a:r>
              <a:rPr lang="en-US" baseline="0" dirty="0"/>
              <a:t> is easy, but if you want the results to be less disputed, use an independent testing lab.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For less dispute, use a lab testing service or established DOT lab.  Note to presenters:  List those you recommend in your state, and delete this portion of the note before making presentation.</a:t>
            </a:r>
          </a:p>
          <a:p>
            <a:endParaRPr lang="en-US" dirty="0"/>
          </a:p>
          <a:p>
            <a:endParaRPr lang="en-US" dirty="0"/>
          </a:p>
          <a:p>
            <a:r>
              <a:rPr lang="en-US" dirty="0"/>
              <a:t>Reference: MN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dirty="0"/>
              <a:t>http://www.lrrb.org/media/reports/200501REV.pdf</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625975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you do not need a large sample</a:t>
            </a:r>
            <a:r>
              <a:rPr lang="en-US" baseline="0" dirty="0"/>
              <a:t> to test for moisture, but you do need a representative sample.  </a:t>
            </a:r>
            <a:r>
              <a:rPr lang="en-US" dirty="0"/>
              <a:t>Cook it on the stove</a:t>
            </a:r>
            <a:r>
              <a:rPr lang="en-US" baseline="0" dirty="0"/>
              <a:t> or in the microwave to remove the moisture. Warm it gently, or the salt will pop like popcorn and leave your container, which will invalidate the test results.  You can also put the sample in a sterilized sealed waterproof container and send it to a lab for analysis.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1124702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Salt specifications</a:t>
            </a:r>
            <a:r>
              <a:rPr lang="en-US" baseline="0" dirty="0"/>
              <a:t> vary by s</a:t>
            </a:r>
            <a:r>
              <a:rPr lang="en-US" dirty="0"/>
              <a:t>tate.  This slide</a:t>
            </a:r>
            <a:r>
              <a:rPr lang="en-US" baseline="0" dirty="0"/>
              <a:t> shows the specification for Wisconsin, which uses ASTM E-534 for moisture testing of salt.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your states specifications here.  Delete the yellow box before making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Chart: http://rebar.ecn.purdue.edu/snownice/documents/NaCl%20Midwestern%20States%20Spec</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1300480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goes</a:t>
            </a:r>
            <a:r>
              <a:rPr lang="en-US" baseline="0" dirty="0"/>
              <a:t> beyond the basic discussion of Best Practices and enters us into the arena of research.  Therefore this slide might not be of interest for some organizations.  For those organizations very interested in field trials this topic really should be expanded into its own training module.  However if you want to provide guidance on field testing or comparing products, the 25 minute video linked here provides valuable information.</a:t>
            </a:r>
          </a:p>
          <a:p>
            <a:endParaRPr lang="en-US" baseline="0" dirty="0"/>
          </a:p>
          <a:p>
            <a:r>
              <a:rPr lang="en-US" baseline="0" dirty="0"/>
              <a:t>To access the video, make sure you have a live internet connection and speakers connected to your laptop.</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122166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736225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shows a good example</a:t>
            </a:r>
            <a:r>
              <a:rPr lang="en-US" baseline="0" dirty="0"/>
              <a:t> of labeled storage, and a clean and tidy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Poor storage is linked to groundwater pollution, which can be traced back to the source.</a:t>
            </a:r>
          </a:p>
          <a:p>
            <a:r>
              <a:rPr lang="en-US" dirty="0"/>
              <a:t>Don’t take shortcuts on storage </a:t>
            </a:r>
          </a:p>
          <a:p>
            <a:r>
              <a:rPr lang="en-US" dirty="0"/>
              <a:t>Invest time to keep storage areas well maintained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2961306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good housekeeping tips are listed here: </a:t>
            </a:r>
          </a:p>
          <a:p>
            <a:pPr marL="171450" indent="-171450">
              <a:buFontTx/>
              <a:buChar char="-"/>
            </a:pPr>
            <a:r>
              <a:rPr lang="en-US" dirty="0"/>
              <a:t>Make</a:t>
            </a:r>
            <a:r>
              <a:rPr lang="en-US" baseline="0" dirty="0"/>
              <a:t> sure all salt is contained in the shed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Don’t overfill the shed</a:t>
            </a:r>
          </a:p>
          <a:p>
            <a:r>
              <a:rPr lang="en-US" baseline="0" dirty="0"/>
              <a:t>-  Sweep salt from pad back into shed</a:t>
            </a:r>
          </a:p>
          <a:p>
            <a:r>
              <a:rPr lang="en-US" baseline="0" dirty="0"/>
              <a:t>-  Keep doors closed when not in use</a:t>
            </a:r>
          </a:p>
          <a:p>
            <a:endParaRPr lang="en-US" dirty="0"/>
          </a:p>
          <a:p>
            <a:endParaRPr lang="en-US" dirty="0"/>
          </a:p>
          <a:p>
            <a:r>
              <a:rPr lang="en-US" dirty="0"/>
              <a:t>Photo credit:  Virginia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516547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765138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1597295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Sweep the loading area to keep salt in the pile and reduce the amount of salt that can be exposed to snow,</a:t>
            </a:r>
            <a:r>
              <a:rPr lang="en-US" baseline="0" dirty="0"/>
              <a:t> rain and wind.</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1113261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your vendor.</a:t>
            </a:r>
            <a:r>
              <a:rPr lang="en-US" baseline="0" dirty="0"/>
              <a:t>  W</a:t>
            </a:r>
            <a:r>
              <a:rPr lang="en-US" dirty="0"/>
              <a:t>hen ordering rock salt or pretreated salt, request</a:t>
            </a:r>
            <a:r>
              <a:rPr lang="en-US" baseline="0" dirty="0"/>
              <a:t> that it be </a:t>
            </a:r>
            <a:r>
              <a:rPr lang="en-US" dirty="0"/>
              <a:t>delivered to you in a </a:t>
            </a:r>
            <a:r>
              <a:rPr lang="en-US" dirty="0" err="1"/>
              <a:t>tarped</a:t>
            </a:r>
            <a:r>
              <a:rPr lang="en-US" dirty="0"/>
              <a:t> vehicle.  This will reduce your chance of receiving a wet load.  </a:t>
            </a:r>
            <a:r>
              <a:rPr lang="en-US" baseline="0" dirty="0" err="1"/>
              <a:t>Tarped</a:t>
            </a:r>
            <a:r>
              <a:rPr lang="en-US" baseline="0" dirty="0"/>
              <a:t> loads will require a little more work for them but a better product for you.  This also provides the added benefit of less salt being lost in transport.  Note that tarps </a:t>
            </a:r>
            <a:r>
              <a:rPr lang="en-US" dirty="0"/>
              <a:t>should be impermeable and waterproof.</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696657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Start of a mini section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817795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inspecting</a:t>
            </a:r>
            <a:r>
              <a:rPr lang="en-US" baseline="0" dirty="0"/>
              <a:t> the storage conditions, check the following:</a:t>
            </a:r>
          </a:p>
          <a:p>
            <a:endParaRPr lang="en-US" baseline="0" dirty="0"/>
          </a:p>
          <a:p>
            <a:r>
              <a:rPr lang="en-US" dirty="0"/>
              <a:t>If sheds</a:t>
            </a:r>
            <a:r>
              <a:rPr lang="en-US" baseline="0" dirty="0"/>
              <a:t> are overfilled, protect the pile with tarps.  Make it a practice to not overfill sheds.  If you don’t have enough storage capacity, work with neighboring organizations to share storage facilities. </a:t>
            </a:r>
          </a:p>
          <a:p>
            <a:endParaRPr lang="en-US" baseline="0" dirty="0"/>
          </a:p>
          <a:p>
            <a:r>
              <a:rPr lang="en-US" baseline="0" dirty="0"/>
              <a:t>If the shed is not watertight, water will enter the shed and run out of the shed.  Remember all runoff should be contained in the shed or directed to an area where runoff can be contained and not moved into ditches, lakes, rivers, ponds or </a:t>
            </a:r>
            <a:r>
              <a:rPr lang="en-US" baseline="0" dirty="0" err="1"/>
              <a:t>stormsewer</a:t>
            </a:r>
            <a:r>
              <a:rPr lang="en-US" baseline="0" dirty="0"/>
              <a:t> systems.</a:t>
            </a:r>
          </a:p>
          <a:p>
            <a:endParaRPr lang="en-US" baseline="0" dirty="0"/>
          </a:p>
          <a:p>
            <a:r>
              <a:rPr lang="en-US" baseline="0" dirty="0"/>
              <a:t>The area outside of the storage shed should be kept free of salt.  As noted earlier, sweep frequently to get the lost salt back into the pile.</a:t>
            </a:r>
          </a:p>
          <a:p>
            <a:endParaRPr lang="en-US" baseline="0" dirty="0"/>
          </a:p>
          <a:p>
            <a:r>
              <a:rPr lang="en-US" baseline="0" dirty="0"/>
              <a:t>When dissolved, salt tries to move in many directions.  Make sure the pad has no cracks or holes in it where the salty water can penetrate.  Downward movement of salt is likely to pollute your groundwater.</a:t>
            </a:r>
          </a:p>
          <a:p>
            <a:endParaRPr lang="en-US" baseline="0" dirty="0"/>
          </a:p>
          <a:p>
            <a:r>
              <a:rPr lang="en-US" baseline="0" dirty="0"/>
              <a:t>Look at the roof drainage to the shed.  Is the water being directed away from the salt pile or into the salt pile.  Make sure all water is being directed away from the salt pile.</a:t>
            </a:r>
          </a:p>
          <a:p>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2565952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sz="1200" dirty="0"/>
              <a:t>Which of the following should you not look for on a storage inspection?</a:t>
            </a:r>
          </a:p>
          <a:p>
            <a:pPr>
              <a:buNone/>
            </a:pPr>
            <a:endParaRPr lang="en-US" sz="1200" dirty="0"/>
          </a:p>
          <a:p>
            <a:pPr marL="742950" indent="-742950">
              <a:buFont typeface="+mj-lt"/>
              <a:buNone/>
            </a:pPr>
            <a:r>
              <a:rPr lang="en-US" sz="1200" dirty="0"/>
              <a:t>A.  Holes and cracks in the shed where water can get in</a:t>
            </a:r>
          </a:p>
          <a:p>
            <a:pPr marL="742950" indent="-742950">
              <a:buFont typeface="+mj-lt"/>
              <a:buNone/>
            </a:pPr>
            <a:r>
              <a:rPr lang="en-US" sz="1200" dirty="0"/>
              <a:t>B.</a:t>
            </a:r>
            <a:r>
              <a:rPr lang="en-US" sz="1200" baseline="0" dirty="0"/>
              <a:t>  </a:t>
            </a:r>
            <a:r>
              <a:rPr lang="en-US" sz="1200" dirty="0"/>
              <a:t>Pad has salt on it and needs sweeping </a:t>
            </a:r>
          </a:p>
          <a:p>
            <a:pPr marL="742950" indent="-742950">
              <a:buFont typeface="+mj-lt"/>
              <a:buNone/>
            </a:pPr>
            <a:r>
              <a:rPr lang="en-US" sz="1200" dirty="0"/>
              <a:t>C.</a:t>
            </a:r>
            <a:r>
              <a:rPr lang="en-US" sz="1200" baseline="0" dirty="0"/>
              <a:t>  </a:t>
            </a:r>
            <a:r>
              <a:rPr lang="en-US" sz="1200" dirty="0"/>
              <a:t>Doors are closed </a:t>
            </a:r>
          </a:p>
          <a:p>
            <a:pPr marL="742950" indent="-742950">
              <a:buFont typeface="+mj-lt"/>
              <a:buNone/>
            </a:pPr>
            <a:r>
              <a:rPr lang="en-US" sz="1200" dirty="0"/>
              <a:t>D.  No smoking sign posted in each shed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4282220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a:t>
            </a:r>
          </a:p>
          <a:p>
            <a:pPr>
              <a:buNone/>
            </a:pPr>
            <a:endParaRPr lang="en-US" baseline="0" dirty="0"/>
          </a:p>
          <a:p>
            <a:pPr>
              <a:buNone/>
            </a:pPr>
            <a:r>
              <a:rPr lang="en-US" sz="1200" dirty="0"/>
              <a:t>Which of the following should you not look for on a storage inspection?</a:t>
            </a:r>
          </a:p>
          <a:p>
            <a:pPr>
              <a:buNone/>
            </a:pPr>
            <a:endParaRPr lang="en-US" sz="1200" dirty="0"/>
          </a:p>
          <a:p>
            <a:pPr marL="742950" indent="-742950">
              <a:buFont typeface="+mj-lt"/>
              <a:buNone/>
            </a:pPr>
            <a:r>
              <a:rPr lang="en-US" sz="1200" dirty="0"/>
              <a:t>A.  Holes and cracks in the shed where water can get in</a:t>
            </a:r>
          </a:p>
          <a:p>
            <a:pPr marL="742950" indent="-742950">
              <a:buFont typeface="+mj-lt"/>
              <a:buNone/>
            </a:pPr>
            <a:r>
              <a:rPr lang="en-US" sz="1200" dirty="0"/>
              <a:t>B.</a:t>
            </a:r>
            <a:r>
              <a:rPr lang="en-US" sz="1200" baseline="0" dirty="0"/>
              <a:t>  </a:t>
            </a:r>
            <a:r>
              <a:rPr lang="en-US" sz="1200" dirty="0"/>
              <a:t>Pad has salt on it and needs sweeping </a:t>
            </a:r>
          </a:p>
          <a:p>
            <a:pPr marL="742950" indent="-742950">
              <a:buFont typeface="+mj-lt"/>
              <a:buNone/>
            </a:pPr>
            <a:r>
              <a:rPr lang="en-US" sz="1200" dirty="0"/>
              <a:t>C.</a:t>
            </a:r>
            <a:r>
              <a:rPr lang="en-US" sz="1200" baseline="0" dirty="0"/>
              <a:t>  </a:t>
            </a:r>
            <a:r>
              <a:rPr lang="en-US" sz="1200" dirty="0"/>
              <a:t>Doors are closed </a:t>
            </a:r>
          </a:p>
          <a:p>
            <a:pPr marL="742950" indent="-742950">
              <a:buFont typeface="+mj-lt"/>
              <a:buNone/>
            </a:pPr>
            <a:r>
              <a:rPr lang="en-US" sz="1200" dirty="0"/>
              <a:t>D.  No smoking sign posted in each shed </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296684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1844061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poor housekeeping</a:t>
            </a:r>
            <a:r>
              <a:rPr lang="en-US" baseline="0" dirty="0"/>
              <a:t> practices.  On the left, the area needs sweeping, and the photo on the right shows where salt has migrated from the storage area to the nearby waterway.</a:t>
            </a:r>
          </a:p>
          <a:p>
            <a:endParaRPr lang="en-US" baseline="0" dirty="0"/>
          </a:p>
          <a:p>
            <a:r>
              <a:rPr lang="en-US" dirty="0"/>
              <a:t>Did you know that 1 teaspoon of salt</a:t>
            </a:r>
            <a:r>
              <a:rPr lang="en-US" baseline="0" dirty="0"/>
              <a:t> contaminates about 5 gallons of water forever?  Keep the salt contained in the storage building, and out of the water nearby.  Salt that is improperly stored is not helping with public safety, it is only creating a public nuisance.</a:t>
            </a:r>
          </a:p>
          <a:p>
            <a:endParaRPr lang="en-US" baseline="0" dirty="0"/>
          </a:p>
          <a:p>
            <a:r>
              <a:rPr lang="en-US" baseline="0" dirty="0"/>
              <a:t>Photo credit left:  Wisconsin DOT</a:t>
            </a:r>
          </a:p>
          <a:p>
            <a:r>
              <a:rPr lang="en-US" baseline="0" dirty="0"/>
              <a:t>Photo credit right: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3313356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another example of poor housekeeping.  Runoff from a nearby parking lot is entering the shed.  The parking lot owners</a:t>
            </a:r>
            <a:r>
              <a:rPr lang="en-US" baseline="0" dirty="0"/>
              <a:t> m</a:t>
            </a:r>
            <a:r>
              <a:rPr lang="en-US" dirty="0"/>
              <a:t>ay have to re-grade the lot or build a berm to prevent this from</a:t>
            </a:r>
            <a:r>
              <a:rPr lang="en-US" baseline="0" dirty="0"/>
              <a:t> happening.  It is b</a:t>
            </a:r>
            <a:r>
              <a:rPr lang="en-US" dirty="0"/>
              <a:t>est</a:t>
            </a:r>
            <a:r>
              <a:rPr lang="en-US" baseline="0" dirty="0"/>
              <a:t> to consider drainage before building a shed or placing a temporary stockpile outdoors.  Any drainage problems need to be fixed quickly before they impact salt runoff.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107811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photo shows </a:t>
            </a:r>
            <a:r>
              <a:rPr lang="en-US" baseline="0" dirty="0"/>
              <a:t>a good example of salt storage, with everything contained in a secure facility.</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41812764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54</a:t>
            </a:fld>
            <a:endParaRPr lang="en-US"/>
          </a:p>
        </p:txBody>
      </p:sp>
    </p:spTree>
    <p:extLst>
      <p:ext uri="{BB962C8B-B14F-4D97-AF65-F5344CB8AC3E}">
        <p14:creationId xmlns:p14="http://schemas.microsoft.com/office/powerpoint/2010/main" val="322717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55</a:t>
            </a:fld>
            <a:endParaRPr lang="en-US"/>
          </a:p>
        </p:txBody>
      </p:sp>
    </p:spTree>
    <p:extLst>
      <p:ext uri="{BB962C8B-B14F-4D97-AF65-F5344CB8AC3E}">
        <p14:creationId xmlns:p14="http://schemas.microsoft.com/office/powerpoint/2010/main" val="3919771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56</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2859939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Minnesota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baseline="0" dirty="0"/>
              <a:t>Find it online at this link:</a:t>
            </a:r>
          </a:p>
          <a:p>
            <a:r>
              <a:rPr lang="en-US" dirty="0"/>
              <a:t>http://www.lrrb.org/media/reports/200501REV.pdf</a:t>
            </a:r>
          </a:p>
          <a:p>
            <a:endParaRPr lang="en-US" dirty="0"/>
          </a:p>
          <a:p>
            <a:r>
              <a:rPr lang="en-US" dirty="0"/>
              <a:t>You can do testing yourself</a:t>
            </a:r>
            <a:r>
              <a:rPr lang="en-US" baseline="0" dirty="0"/>
              <a:t> or if you want the results to be less disputed, enlist the help of professional services within our outside of your organization.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57</a:t>
            </a:fld>
            <a:endParaRPr lang="en-US"/>
          </a:p>
        </p:txBody>
      </p:sp>
    </p:spTree>
    <p:extLst>
      <p:ext uri="{BB962C8B-B14F-4D97-AF65-F5344CB8AC3E}">
        <p14:creationId xmlns:p14="http://schemas.microsoft.com/office/powerpoint/2010/main" val="2618880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3844756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2301183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60</a:t>
            </a:fld>
            <a:endParaRPr lang="en-US"/>
          </a:p>
        </p:txBody>
      </p:sp>
    </p:spTree>
    <p:extLst>
      <p:ext uri="{BB962C8B-B14F-4D97-AF65-F5344CB8AC3E}">
        <p14:creationId xmlns:p14="http://schemas.microsoft.com/office/powerpoint/2010/main" val="319276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3796063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61</a:t>
            </a:fld>
            <a:endParaRPr lang="en-US"/>
          </a:p>
        </p:txBody>
      </p:sp>
    </p:spTree>
    <p:extLst>
      <p:ext uri="{BB962C8B-B14F-4D97-AF65-F5344CB8AC3E}">
        <p14:creationId xmlns:p14="http://schemas.microsoft.com/office/powerpoint/2010/main" val="31383506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3932034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14985894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64</a:t>
            </a:fld>
            <a:endParaRPr lang="en-US"/>
          </a:p>
        </p:txBody>
      </p:sp>
    </p:spTree>
    <p:extLst>
      <p:ext uri="{BB962C8B-B14F-4D97-AF65-F5344CB8AC3E}">
        <p14:creationId xmlns:p14="http://schemas.microsoft.com/office/powerpoint/2010/main" val="20747132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65</a:t>
            </a:fld>
            <a:endParaRPr lang="en-US"/>
          </a:p>
        </p:txBody>
      </p:sp>
    </p:spTree>
    <p:extLst>
      <p:ext uri="{BB962C8B-B14F-4D97-AF65-F5344CB8AC3E}">
        <p14:creationId xmlns:p14="http://schemas.microsoft.com/office/powerpoint/2010/main" val="2805011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module, you learned about good storage practices for both granular and liquid de-icing products.   Containing the product, preventing leakage or runoff, and maintaining its quality by properly covering or containing it are key to good deicer management policies.</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2979064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resources for this module</a:t>
            </a:r>
            <a:r>
              <a:rPr lang="en-US" baseline="0" dirty="0"/>
              <a:t> are shown here.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2161816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extLst>
      <p:ext uri="{BB962C8B-B14F-4D97-AF65-F5344CB8AC3E}">
        <p14:creationId xmlns:p14="http://schemas.microsoft.com/office/powerpoint/2010/main" val="2852899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36242764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storage, Quality Assurance</a:t>
            </a:r>
            <a:r>
              <a:rPr lang="en-US" baseline="0" dirty="0"/>
              <a:t> and good housekeeping practices for de-icing materials and abrasives.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will discuss the storage of liquid and granular materials.</a:t>
            </a:r>
          </a:p>
          <a:p>
            <a:endParaRPr lang="en-US" dirty="0"/>
          </a:p>
          <a:p>
            <a:r>
              <a:rPr lang="en-US" dirty="0"/>
              <a:t>Photo credit:  US Air National Guard</a:t>
            </a:r>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granular materials should be stored indoors. Many</a:t>
            </a:r>
            <a:r>
              <a:rPr lang="en-US" baseline="0" dirty="0"/>
              <a:t> </a:t>
            </a:r>
            <a:r>
              <a:rPr lang="en-US" dirty="0"/>
              <a:t>states have laws governing this, so check with yours.</a:t>
            </a:r>
          </a:p>
          <a:p>
            <a:r>
              <a:rPr lang="en-US" dirty="0"/>
              <a:t>This includes rock salt,</a:t>
            </a:r>
            <a:r>
              <a:rPr lang="en-US" baseline="0" dirty="0"/>
              <a:t> </a:t>
            </a:r>
            <a:r>
              <a:rPr lang="en-US" dirty="0"/>
              <a:t>winter sand, salt/sand mixes</a:t>
            </a:r>
            <a:r>
              <a:rPr lang="en-US" baseline="0" dirty="0"/>
              <a:t> and pretreated stockpiles.   Anything that contains salt is not stable, and should not be stored outdoors.</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114318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78759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53610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83158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0CEF96E-C27A-411E-AF73-3C353B8ED1EA}" type="slidenum">
              <a:rPr lang="en-US" smtClean="0"/>
              <a:pPr/>
              <a:t>‹#›</a:t>
            </a:fld>
            <a:endParaRPr lang="en-US"/>
          </a:p>
        </p:txBody>
      </p:sp>
    </p:spTree>
    <p:extLst>
      <p:ext uri="{BB962C8B-B14F-4D97-AF65-F5344CB8AC3E}">
        <p14:creationId xmlns:p14="http://schemas.microsoft.com/office/powerpoint/2010/main" val="247361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79451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4270778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769670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F67F7677-4A07-471A-9275-E410633E8542}" type="datetimeFigureOut">
              <a:rPr lang="en-US" smtClean="0"/>
              <a:pPr/>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3285631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F67F7677-4A07-471A-9275-E410633E8542}" type="datetimeFigureOut">
              <a:rPr lang="en-US" smtClean="0"/>
              <a:pPr/>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2999540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F7677-4A07-471A-9275-E410633E8542}" type="datetimeFigureOut">
              <a:rPr lang="en-US" smtClean="0"/>
              <a:pPr/>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3780190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31133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422457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3632918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400150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295663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F7677-4A07-471A-9275-E410633E8542}" type="datetimeFigureOut">
              <a:rPr lang="en-US" smtClean="0"/>
              <a:pPr/>
              <a:t>8/9/2017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4067094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30726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7F7677-4A07-471A-9275-E410633E8542}" type="datetimeFigureOut">
              <a:rPr lang="en-US" smtClean="0"/>
              <a:pPr/>
              <a:t>8/9/2017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704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7F7677-4A07-471A-9275-E410633E8542}" type="datetimeFigureOut">
              <a:rPr lang="en-US" smtClean="0"/>
              <a:pPr/>
              <a:t>8/9/2017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30669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7F7677-4A07-471A-9275-E410633E8542}" type="datetimeFigureOut">
              <a:rPr lang="en-US" smtClean="0"/>
              <a:pPr/>
              <a:t>8/9/2017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5198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67226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7F7677-4A07-471A-9275-E410633E8542}" type="datetimeFigureOut">
              <a:rPr lang="en-US" smtClean="0"/>
              <a:pPr/>
              <a:t>8/9/2017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EF96E-C27A-411E-AF73-3C353B8ED1EA}" type="slidenum">
              <a:rPr lang="en-US" smtClean="0"/>
              <a:pPr/>
              <a:t>‹#›</a:t>
            </a:fld>
            <a:endParaRPr lang="en-US"/>
          </a:p>
        </p:txBody>
      </p:sp>
    </p:spTree>
    <p:extLst>
      <p:ext uri="{BB962C8B-B14F-4D97-AF65-F5344CB8AC3E}">
        <p14:creationId xmlns:p14="http://schemas.microsoft.com/office/powerpoint/2010/main" val="122427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F7677-4A07-471A-9275-E410633E8542}" type="datetimeFigureOut">
              <a:rPr lang="en-US" smtClean="0"/>
              <a:pPr/>
              <a:t>8/9/2017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EF96E-C27A-411E-AF73-3C353B8ED1EA}" type="slidenum">
              <a:rPr lang="en-US" smtClean="0"/>
              <a:pPr/>
              <a:t>‹#›</a:t>
            </a:fld>
            <a:endParaRPr lang="en-US"/>
          </a:p>
        </p:txBody>
      </p:sp>
    </p:spTree>
    <p:extLst>
      <p:ext uri="{BB962C8B-B14F-4D97-AF65-F5344CB8AC3E}">
        <p14:creationId xmlns:p14="http://schemas.microsoft.com/office/powerpoint/2010/main" val="207574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67F7677-4A07-471A-9275-E410633E8542}" type="datetimeFigureOut">
              <a:rPr lang="en-US" smtClean="0"/>
              <a:pPr/>
              <a:t>8/9/2017</a:t>
            </a:fld>
            <a:endParaRPr lang="en-US"/>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0CEF96E-C27A-411E-AF73-3C353B8ED1EA}" type="slidenum">
              <a:rPr lang="en-US" smtClean="0"/>
              <a:pPr/>
              <a:t>‹#›</a:t>
            </a:fld>
            <a:endParaRPr lang="en-US"/>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2.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4.xml"/><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hemeOverride" Target="../theme/themeOverride6.xml"/><Relationship Id="rId5" Type="http://schemas.openxmlformats.org/officeDocument/2006/relationships/image" Target="../media/image2.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2.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hemeOverride" Target="../theme/themeOverride9.xml"/><Relationship Id="rId5" Type="http://schemas.openxmlformats.org/officeDocument/2006/relationships/image" Target="../media/image2.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hemeOverride" Target="../theme/themeOverride10.xml"/><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2.jpeg"/><Relationship Id="rId5" Type="http://schemas.openxmlformats.org/officeDocument/2006/relationships/image" Target="../media/image14.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hemeOverride" Target="../theme/themeOverride12.xml"/><Relationship Id="rId5" Type="http://schemas.openxmlformats.org/officeDocument/2006/relationships/image" Target="../media/image2.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hemeOverride" Target="../theme/themeOverride13.xml"/><Relationship Id="rId6" Type="http://schemas.openxmlformats.org/officeDocument/2006/relationships/image" Target="../media/image2.jpeg"/><Relationship Id="rId5" Type="http://schemas.openxmlformats.org/officeDocument/2006/relationships/image" Target="../media/image15.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14.xml"/><Relationship Id="rId6" Type="http://schemas.microsoft.com/office/2007/relationships/hdphoto" Target="../media/hdphoto2.wdp"/><Relationship Id="rId5" Type="http://schemas.openxmlformats.org/officeDocument/2006/relationships/image" Target="../media/image16.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hemeOverride" Target="../theme/themeOverride15.xml"/><Relationship Id="rId6" Type="http://schemas.openxmlformats.org/officeDocument/2006/relationships/image" Target="../media/image2.jpeg"/><Relationship Id="rId5" Type="http://schemas.openxmlformats.org/officeDocument/2006/relationships/image" Target="../media/image17.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hemeOverride" Target="../theme/themeOverride16.xml"/><Relationship Id="rId5" Type="http://schemas.openxmlformats.org/officeDocument/2006/relationships/image" Target="../media/image2.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hemeOverride" Target="../theme/themeOverride17.xml"/><Relationship Id="rId5" Type="http://schemas.openxmlformats.org/officeDocument/2006/relationships/image" Target="../media/image2.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image" Target="../media/image20.jpeg"/><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19.xml"/><Relationship Id="rId6" Type="http://schemas.openxmlformats.org/officeDocument/2006/relationships/image" Target="../media/image2.jpeg"/><Relationship Id="rId5" Type="http://schemas.openxmlformats.org/officeDocument/2006/relationships/image" Target="../media/image2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hemeOverride" Target="../theme/themeOverride20.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hemeOverride" Target="../theme/themeOverride21.xml"/><Relationship Id="rId6" Type="http://schemas.openxmlformats.org/officeDocument/2006/relationships/image" Target="../media/image2.jpeg"/><Relationship Id="rId5" Type="http://schemas.openxmlformats.org/officeDocument/2006/relationships/image" Target="../media/image23.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hemeOverride" Target="../theme/themeOverride22.xml"/><Relationship Id="rId5" Type="http://schemas.openxmlformats.org/officeDocument/2006/relationships/image" Target="../media/image2.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hemeOverride" Target="../theme/themeOverride23.xml"/><Relationship Id="rId6" Type="http://schemas.openxmlformats.org/officeDocument/2006/relationships/image" Target="../media/image2.jpeg"/><Relationship Id="rId5" Type="http://schemas.openxmlformats.org/officeDocument/2006/relationships/image" Target="../media/image24.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hemeOverride" Target="../theme/themeOverride24.xml"/><Relationship Id="rId6" Type="http://schemas.openxmlformats.org/officeDocument/2006/relationships/image" Target="../media/image2.jpeg"/><Relationship Id="rId5" Type="http://schemas.openxmlformats.org/officeDocument/2006/relationships/hyperlink" Target="https://www.youtube.com/watch?v=cIPTRCXRBDM" TargetMode="Externa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hemeOverride" Target="../theme/themeOverride25.xml"/><Relationship Id="rId6" Type="http://schemas.openxmlformats.org/officeDocument/2006/relationships/image" Target="../media/image2.jpeg"/><Relationship Id="rId5" Type="http://schemas.openxmlformats.org/officeDocument/2006/relationships/image" Target="../media/image27.jpeg"/><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hemeOverride" Target="../theme/themeOverride26.xml"/><Relationship Id="rId5" Type="http://schemas.openxmlformats.org/officeDocument/2006/relationships/image" Target="../media/image2.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hemeOverride" Target="../theme/themeOverride27.xml"/><Relationship Id="rId5" Type="http://schemas.openxmlformats.org/officeDocument/2006/relationships/image" Target="../media/image2.jpe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hemeOverride" Target="../theme/themeOverride28.xml"/><Relationship Id="rId6" Type="http://schemas.openxmlformats.org/officeDocument/2006/relationships/image" Target="../media/image2.jpeg"/><Relationship Id="rId5" Type="http://schemas.openxmlformats.org/officeDocument/2006/relationships/image" Target="../media/image29.jpe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hemeOverride" Target="../theme/themeOverride29.xml"/><Relationship Id="rId5" Type="http://schemas.openxmlformats.org/officeDocument/2006/relationships/image" Target="../media/image2.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hemeOverride" Target="../theme/themeOverride30.xml"/><Relationship Id="rId6" Type="http://schemas.openxmlformats.org/officeDocument/2006/relationships/image" Target="../media/image2.jpeg"/><Relationship Id="rId5" Type="http://schemas.openxmlformats.org/officeDocument/2006/relationships/image" Target="../media/image30.jpe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hemeOverride" Target="../theme/themeOverride31.xml"/><Relationship Id="rId6" Type="http://schemas.openxmlformats.org/officeDocument/2006/relationships/image" Target="../media/image2.jpeg"/><Relationship Id="rId5" Type="http://schemas.openxmlformats.org/officeDocument/2006/relationships/image" Target="../media/image31.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hemeOverride" Target="../theme/themeOverride32.xml"/><Relationship Id="rId5" Type="http://schemas.openxmlformats.org/officeDocument/2006/relationships/image" Target="../media/image2.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hemeOverride" Target="../theme/themeOverride33.xml"/><Relationship Id="rId5" Type="http://schemas.openxmlformats.org/officeDocument/2006/relationships/image" Target="../media/image2.jpe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hemeOverride" Target="../theme/themeOverride3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hemeOverride" Target="../theme/themeOverride35.xml"/><Relationship Id="rId6" Type="http://schemas.openxmlformats.org/officeDocument/2006/relationships/image" Target="../media/image2.jpeg"/><Relationship Id="rId5" Type="http://schemas.openxmlformats.org/officeDocument/2006/relationships/image" Target="../media/image34.jpeg"/><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hemeOverride" Target="../theme/themeOverride36.xml"/><Relationship Id="rId6" Type="http://schemas.openxmlformats.org/officeDocument/2006/relationships/image" Target="../media/image2.jpeg"/><Relationship Id="rId5" Type="http://schemas.openxmlformats.org/officeDocument/2006/relationships/image" Target="../media/image35.jpe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2.jpe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40.jp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hemeOverride" Target="../theme/themeOverride37.xml"/><Relationship Id="rId5" Type="http://schemas.openxmlformats.org/officeDocument/2006/relationships/image" Target="../media/image2.jpe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www.pca.state.mn.us/programs/roadsalt.html" TargetMode="External"/><Relationship Id="rId2" Type="http://schemas.openxmlformats.org/officeDocument/2006/relationships/hyperlink" Target="http://www.meridian-enviro.com/mdss/pfs/" TargetMode="Externa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hyperlink" Target="https://www.youtube.com/watch?v=tVY4y4cE2vo&amp;index=11&amp;list=PLurY2WfsVWKn1Ekx7H_v8DjwJvXlolN9n" TargetMode="External"/><Relationship Id="rId4" Type="http://schemas.openxmlformats.org/officeDocument/2006/relationships/hyperlink" Target="http://clearroads.org/wp-content/uploads/dlm_uploads/11-02_12-30-13-Final-Fact-Sheet.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hyperlink" Target="mailto:Johns421@umn.ed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2.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10:  </a:t>
            </a:r>
            <a:r>
              <a:rPr lang="en-US" sz="3200" dirty="0">
                <a:effectLst/>
              </a:rPr>
              <a:t>Deicer Material Management Policy</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descr="C:\Users\jimmy.white\Desktop\Brine Pictures\105_0517.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8000"/>
                    </a14:imgEffect>
                  </a14:imgLayer>
                </a14:imgProps>
              </a:ext>
            </a:extLst>
          </a:blip>
          <a:srcRect/>
          <a:stretch>
            <a:fillRect/>
          </a:stretch>
        </p:blipFill>
        <p:spPr bwMode="auto">
          <a:xfrm>
            <a:off x="1219200" y="1143000"/>
            <a:ext cx="6652847" cy="4434283"/>
          </a:xfrm>
          <a:prstGeom prst="rect">
            <a:avLst/>
          </a:prstGeom>
          <a:noFill/>
          <a:ln w="3175">
            <a:solidFill>
              <a:schemeClr val="tx1"/>
            </a:solidFill>
            <a:miter lim="800000"/>
            <a:headEnd/>
            <a:tailEnd/>
          </a:ln>
          <a:effectLst>
            <a:glow rad="63500">
              <a:schemeClr val="accent4">
                <a:satMod val="175000"/>
                <a:alpha val="40000"/>
              </a:schemeClr>
            </a:glow>
          </a:effectLst>
        </p:spPr>
      </p:pic>
    </p:spTree>
    <p:extLst>
      <p:ext uri="{BB962C8B-B14F-4D97-AF65-F5344CB8AC3E}">
        <p14:creationId xmlns:p14="http://schemas.microsoft.com/office/powerpoint/2010/main" val="269327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salt storage sh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447800"/>
            <a:ext cx="521633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0120" y="0"/>
            <a:ext cx="8229600" cy="1143000"/>
          </a:xfrm>
        </p:spPr>
        <p:txBody>
          <a:bodyPr/>
          <a:lstStyle/>
          <a:p>
            <a:r>
              <a:rPr lang="en-US" dirty="0">
                <a:effectLst/>
              </a:rPr>
              <a:t>Proper stockpile storage</a:t>
            </a:r>
          </a:p>
        </p:txBody>
      </p:sp>
      <p:sp>
        <p:nvSpPr>
          <p:cNvPr id="3" name="Content Placeholder 2"/>
          <p:cNvSpPr>
            <a:spLocks noGrp="1"/>
          </p:cNvSpPr>
          <p:nvPr>
            <p:ph idx="1"/>
          </p:nvPr>
        </p:nvSpPr>
        <p:spPr>
          <a:xfrm>
            <a:off x="0" y="990600"/>
            <a:ext cx="3733800" cy="5562600"/>
          </a:xfrm>
        </p:spPr>
        <p:txBody>
          <a:bodyPr>
            <a:normAutofit/>
          </a:bodyPr>
          <a:lstStyle/>
          <a:p>
            <a:r>
              <a:rPr lang="en-US" dirty="0"/>
              <a:t>Rock salt – store indoors.</a:t>
            </a:r>
          </a:p>
          <a:p>
            <a:r>
              <a:rPr lang="en-US" dirty="0"/>
              <a:t>Winter sand – store indoors.</a:t>
            </a:r>
          </a:p>
          <a:p>
            <a:r>
              <a:rPr lang="en-US" dirty="0"/>
              <a:t>Treated salt – store indoors.</a:t>
            </a:r>
          </a:p>
          <a:p>
            <a:r>
              <a:rPr lang="en-US" dirty="0"/>
              <a:t>Store all on an impermeable pad so that no liquid can seep through the floor.</a:t>
            </a:r>
          </a:p>
        </p:txBody>
      </p:sp>
      <p:pic>
        <p:nvPicPr>
          <p:cNvPr id="6" name="Picture 5"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0740031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normAutofit/>
          </a:bodyPr>
          <a:lstStyle/>
          <a:p>
            <a:pPr>
              <a:buNone/>
            </a:pPr>
            <a:r>
              <a:rPr lang="en-US" sz="3600" dirty="0"/>
              <a:t>Which products should be stored indoors?</a:t>
            </a:r>
          </a:p>
          <a:p>
            <a:pPr marL="742950" indent="-742950">
              <a:buFont typeface="+mj-lt"/>
              <a:buAutoNum type="alphaUcPeriod"/>
            </a:pPr>
            <a:r>
              <a:rPr lang="en-US" sz="3600" dirty="0"/>
              <a:t>rock salt </a:t>
            </a:r>
          </a:p>
          <a:p>
            <a:pPr marL="742950" indent="-742950">
              <a:buFont typeface="+mj-lt"/>
              <a:buAutoNum type="alphaUcPeriod"/>
            </a:pPr>
            <a:r>
              <a:rPr lang="en-US" sz="3600" dirty="0"/>
              <a:t>winter sand</a:t>
            </a:r>
          </a:p>
          <a:p>
            <a:pPr marL="742950" indent="-742950">
              <a:buFont typeface="+mj-lt"/>
              <a:buAutoNum type="alphaUcPeriod"/>
            </a:pPr>
            <a:r>
              <a:rPr lang="en-US" sz="3600" dirty="0"/>
              <a:t>treated salt</a:t>
            </a:r>
          </a:p>
          <a:p>
            <a:pPr marL="742950" indent="-742950">
              <a:buFont typeface="+mj-lt"/>
              <a:buAutoNum type="alphaUcPeriod"/>
            </a:pPr>
            <a:r>
              <a:rPr lang="en-US" sz="3600" dirty="0"/>
              <a:t>sand/salt mix</a:t>
            </a:r>
          </a:p>
          <a:p>
            <a:pPr marL="742950" indent="-742950">
              <a:buFont typeface="+mj-lt"/>
              <a:buAutoNum type="alphaUcPeriod"/>
            </a:pPr>
            <a:r>
              <a:rPr lang="en-US" sz="3600" dirty="0"/>
              <a:t>All of the above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normAutofit/>
          </a:bodyPr>
          <a:lstStyle/>
          <a:p>
            <a:pPr>
              <a:buNone/>
            </a:pPr>
            <a:r>
              <a:rPr lang="en-US" sz="3600" dirty="0"/>
              <a:t>Which products should be stored indoors?</a:t>
            </a:r>
          </a:p>
          <a:p>
            <a:pPr marL="742950" indent="-742950">
              <a:buFont typeface="+mj-lt"/>
              <a:buAutoNum type="alphaUcPeriod"/>
            </a:pPr>
            <a:r>
              <a:rPr lang="en-US" sz="3600" dirty="0">
                <a:solidFill>
                  <a:schemeClr val="accent1">
                    <a:lumMod val="75000"/>
                  </a:schemeClr>
                </a:solidFill>
              </a:rPr>
              <a:t>rock salt </a:t>
            </a:r>
          </a:p>
          <a:p>
            <a:pPr marL="742950" indent="-742950">
              <a:buFont typeface="+mj-lt"/>
              <a:buAutoNum type="alphaUcPeriod"/>
            </a:pPr>
            <a:r>
              <a:rPr lang="en-US" sz="3600" dirty="0">
                <a:solidFill>
                  <a:schemeClr val="accent1">
                    <a:lumMod val="75000"/>
                  </a:schemeClr>
                </a:solidFill>
              </a:rPr>
              <a:t>winter sand</a:t>
            </a:r>
          </a:p>
          <a:p>
            <a:pPr marL="742950" indent="-742950">
              <a:buFont typeface="+mj-lt"/>
              <a:buAutoNum type="alphaUcPeriod"/>
            </a:pPr>
            <a:r>
              <a:rPr lang="en-US" sz="3600" dirty="0">
                <a:solidFill>
                  <a:schemeClr val="accent1">
                    <a:lumMod val="75000"/>
                  </a:schemeClr>
                </a:solidFill>
              </a:rPr>
              <a:t>treated salt</a:t>
            </a:r>
          </a:p>
          <a:p>
            <a:pPr marL="742950" indent="-742950">
              <a:buFont typeface="+mj-lt"/>
              <a:buAutoNum type="alphaUcPeriod"/>
            </a:pPr>
            <a:r>
              <a:rPr lang="en-US" sz="3600" dirty="0">
                <a:solidFill>
                  <a:schemeClr val="accent1">
                    <a:lumMod val="75000"/>
                  </a:schemeClr>
                </a:solidFill>
              </a:rPr>
              <a:t>sand/salt mix</a:t>
            </a:r>
            <a:endParaRPr lang="en-US" sz="3600" dirty="0">
              <a:solidFill>
                <a:srgbClr val="FFFF00"/>
              </a:solidFill>
            </a:endParaRPr>
          </a:p>
          <a:p>
            <a:pPr marL="742950" indent="-742950">
              <a:buFont typeface="+mj-lt"/>
              <a:buAutoNum type="alphaUcPeriod"/>
            </a:pPr>
            <a:r>
              <a:rPr lang="en-US" sz="3600" dirty="0">
                <a:solidFill>
                  <a:srgbClr val="FFFF00"/>
                </a:solidFill>
              </a:rPr>
              <a:t>All of the above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8229600" cy="1143000"/>
          </a:xfrm>
        </p:spPr>
        <p:txBody>
          <a:bodyPr>
            <a:normAutofit/>
          </a:bodyPr>
          <a:lstStyle/>
          <a:p>
            <a:pPr algn="l"/>
            <a:r>
              <a:rPr lang="en-US" sz="4000" b="1" dirty="0">
                <a:solidFill>
                  <a:schemeClr val="bg1"/>
                </a:solidFill>
                <a:effectLst>
                  <a:outerShdw blurRad="38100" dist="38100" dir="2700000" algn="tl">
                    <a:srgbClr val="000000">
                      <a:alpha val="43137"/>
                    </a:srgbClr>
                  </a:outerShdw>
                </a:effectLst>
                <a:latin typeface="Tw Cen MT"/>
              </a:rPr>
              <a:t>Good stockpile storage</a:t>
            </a:r>
          </a:p>
        </p:txBody>
      </p:sp>
      <p:pic>
        <p:nvPicPr>
          <p:cNvPr id="3075" name="Picture 3" descr="C:\pictures\Pictures\salt\storage\LAKEVILLE TREA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35168" y="1600200"/>
            <a:ext cx="4155831" cy="4525963"/>
          </a:xfrm>
        </p:spPr>
        <p:txBody>
          <a:bodyPr/>
          <a:lstStyle/>
          <a:p>
            <a:r>
              <a:rPr lang="en-US" dirty="0">
                <a:solidFill>
                  <a:schemeClr val="bg1"/>
                </a:solidFill>
              </a:rPr>
              <a:t>Allows for delivery indoors.</a:t>
            </a:r>
          </a:p>
          <a:p>
            <a:r>
              <a:rPr lang="en-US" dirty="0">
                <a:solidFill>
                  <a:schemeClr val="bg1"/>
                </a:solidFill>
              </a:rPr>
              <a:t>Loading indoors.</a:t>
            </a:r>
          </a:p>
          <a:p>
            <a:r>
              <a:rPr lang="en-US" dirty="0">
                <a:solidFill>
                  <a:schemeClr val="bg1"/>
                </a:solidFill>
              </a:rPr>
              <a:t>Covered.</a:t>
            </a:r>
          </a:p>
          <a:p>
            <a:r>
              <a:rPr lang="en-US" dirty="0">
                <a:solidFill>
                  <a:schemeClr val="bg1"/>
                </a:solidFill>
              </a:rPr>
              <a:t>Impermeable floor.</a:t>
            </a:r>
          </a:p>
          <a:p>
            <a:r>
              <a:rPr lang="en-US" dirty="0">
                <a:solidFill>
                  <a:schemeClr val="bg1"/>
                </a:solidFill>
              </a:rPr>
              <a:t>No risk of overfilling.</a:t>
            </a:r>
          </a:p>
        </p:txBody>
      </p:sp>
      <p:pic>
        <p:nvPicPr>
          <p:cNvPr id="6" name="Picture 5"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00233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normAutofit/>
          </a:bodyPr>
          <a:lstStyle/>
          <a:p>
            <a:pPr>
              <a:buNone/>
            </a:pPr>
            <a:r>
              <a:rPr lang="en-US" sz="3600" dirty="0"/>
              <a:t>Show the picture from slide 13 and ask:</a:t>
            </a:r>
            <a:endParaRPr lang="en-US" sz="3600" dirty="0">
              <a:sym typeface="Wingdings" pitchFamily="2" charset="2"/>
            </a:endParaRPr>
          </a:p>
          <a:p>
            <a:pPr>
              <a:buNone/>
            </a:pPr>
            <a:endParaRPr lang="en-US" sz="3600" dirty="0"/>
          </a:p>
          <a:p>
            <a:pPr>
              <a:buNone/>
            </a:pPr>
            <a:r>
              <a:rPr lang="en-US" sz="3600" dirty="0"/>
              <a:t>Which of the following desirable features are shown on this storage shed?</a:t>
            </a:r>
          </a:p>
          <a:p>
            <a:pPr>
              <a:buNone/>
            </a:pPr>
            <a:endParaRPr lang="en-US" sz="3600" dirty="0"/>
          </a:p>
          <a:p>
            <a:pPr marL="742950" indent="-742950">
              <a:buFont typeface="+mj-lt"/>
              <a:buAutoNum type="alphaUcPeriod"/>
            </a:pPr>
            <a:r>
              <a:rPr lang="en-US" sz="3600" dirty="0"/>
              <a:t>large enough for all materials </a:t>
            </a:r>
          </a:p>
          <a:p>
            <a:pPr marL="742950" indent="-742950">
              <a:buFont typeface="+mj-lt"/>
              <a:buAutoNum type="alphaUcPeriod"/>
            </a:pPr>
            <a:r>
              <a:rPr lang="en-US" sz="3600" dirty="0"/>
              <a:t>indoor loading area</a:t>
            </a:r>
          </a:p>
          <a:p>
            <a:pPr marL="742950" indent="-742950">
              <a:buFont typeface="+mj-lt"/>
              <a:buAutoNum type="alphaUcPeriod"/>
            </a:pPr>
            <a:r>
              <a:rPr lang="en-US" sz="3600" dirty="0"/>
              <a:t>indoor delivery area</a:t>
            </a:r>
          </a:p>
          <a:p>
            <a:pPr marL="742950" indent="-742950">
              <a:buFont typeface="+mj-lt"/>
              <a:buAutoNum type="alphaUcPeriod"/>
            </a:pPr>
            <a:r>
              <a:rPr lang="en-US" sz="3600" dirty="0"/>
              <a:t>impermeable floor</a:t>
            </a:r>
          </a:p>
          <a:p>
            <a:pPr marL="742950" indent="-742950">
              <a:buFont typeface="+mj-lt"/>
              <a:buAutoNum type="alphaUcPeriod"/>
            </a:pPr>
            <a:r>
              <a:rPr lang="en-US" sz="3600" dirty="0"/>
              <a:t>All of the above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normAutofit/>
          </a:bodyPr>
          <a:lstStyle/>
          <a:p>
            <a:pPr>
              <a:buNone/>
            </a:pPr>
            <a:endParaRPr lang="en-US" sz="3600" dirty="0">
              <a:sym typeface="Wingdings" pitchFamily="2" charset="2"/>
            </a:endParaRPr>
          </a:p>
          <a:p>
            <a:pPr>
              <a:buNone/>
            </a:pPr>
            <a:endParaRPr lang="en-US" sz="3600" dirty="0"/>
          </a:p>
          <a:p>
            <a:pPr>
              <a:buNone/>
            </a:pPr>
            <a:r>
              <a:rPr lang="en-US" sz="3600" dirty="0"/>
              <a:t>Which of the following desirable features are shown on this storage shed?</a:t>
            </a:r>
          </a:p>
          <a:p>
            <a:pPr>
              <a:buNone/>
            </a:pPr>
            <a:endParaRPr lang="en-US" sz="3600" dirty="0"/>
          </a:p>
          <a:p>
            <a:pPr marL="742950" indent="-742950">
              <a:buFont typeface="+mj-lt"/>
              <a:buAutoNum type="alphaUcPeriod"/>
            </a:pPr>
            <a:r>
              <a:rPr lang="en-US" sz="3600" dirty="0">
                <a:solidFill>
                  <a:schemeClr val="accent1">
                    <a:lumMod val="75000"/>
                  </a:schemeClr>
                </a:solidFill>
                <a:effectLst/>
              </a:rPr>
              <a:t>large enough for all materials </a:t>
            </a:r>
          </a:p>
          <a:p>
            <a:pPr marL="742950" indent="-742950">
              <a:buFont typeface="+mj-lt"/>
              <a:buAutoNum type="alphaUcPeriod"/>
            </a:pPr>
            <a:r>
              <a:rPr lang="en-US" sz="3600" dirty="0">
                <a:solidFill>
                  <a:schemeClr val="accent1">
                    <a:lumMod val="75000"/>
                  </a:schemeClr>
                </a:solidFill>
                <a:effectLst/>
              </a:rPr>
              <a:t>indoor loading area</a:t>
            </a:r>
          </a:p>
          <a:p>
            <a:pPr marL="742950" indent="-742950">
              <a:buFont typeface="+mj-lt"/>
              <a:buAutoNum type="alphaUcPeriod"/>
            </a:pPr>
            <a:r>
              <a:rPr lang="en-US" sz="3600" dirty="0">
                <a:solidFill>
                  <a:schemeClr val="accent1">
                    <a:lumMod val="75000"/>
                  </a:schemeClr>
                </a:solidFill>
                <a:effectLst/>
              </a:rPr>
              <a:t>indoor delivery area</a:t>
            </a:r>
          </a:p>
          <a:p>
            <a:pPr marL="742950" indent="-742950">
              <a:buFont typeface="+mj-lt"/>
              <a:buAutoNum type="alphaUcPeriod"/>
            </a:pPr>
            <a:r>
              <a:rPr lang="en-US" sz="3600" dirty="0">
                <a:solidFill>
                  <a:schemeClr val="accent1">
                    <a:lumMod val="75000"/>
                  </a:schemeClr>
                </a:solidFill>
                <a:effectLst/>
              </a:rPr>
              <a:t>impermeable floor</a:t>
            </a:r>
            <a:endParaRPr lang="en-US" sz="3600" dirty="0">
              <a:solidFill>
                <a:srgbClr val="FFFF00"/>
              </a:solidFill>
              <a:effectLst/>
            </a:endParaRPr>
          </a:p>
          <a:p>
            <a:pPr marL="742950" indent="-742950">
              <a:buFont typeface="+mj-lt"/>
              <a:buAutoNum type="alphaUcPeriod"/>
            </a:pPr>
            <a:r>
              <a:rPr lang="en-US" sz="3600" dirty="0">
                <a:solidFill>
                  <a:srgbClr val="FFFF00"/>
                </a:solidFill>
              </a:rPr>
              <a:t>All of the above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8194" name="Picture 2" descr="C:\pictures\Pictures\salt\storage\uncovered salt .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694937"/>
            <a:ext cx="4165600" cy="3124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457200" y="274638"/>
            <a:ext cx="4724400" cy="1143000"/>
          </a:xfrm>
          <a:prstGeom prst="rect">
            <a:avLst/>
          </a:prstGeom>
          <a:solidFill>
            <a:schemeClr val="accent1">
              <a:lumMod val="20000"/>
              <a:lumOff val="80000"/>
            </a:schemeClr>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Example: Poor stockpile storage</a:t>
            </a:r>
          </a:p>
        </p:txBody>
      </p:sp>
      <p:pic>
        <p:nvPicPr>
          <p:cNvPr id="1026" name="Picture 2" descr="C:\Users\Roman\AppData\Local\Microsoft\Windows\Temporary Internet Files\Content.Outlook\LE3M07DC\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6366" y="2590800"/>
            <a:ext cx="3962400" cy="29718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p:cNvSpPr txBox="1">
            <a:spLocks/>
          </p:cNvSpPr>
          <p:nvPr/>
        </p:nvSpPr>
        <p:spPr>
          <a:xfrm>
            <a:off x="4435366" y="1219200"/>
            <a:ext cx="4724400" cy="1143000"/>
          </a:xfrm>
          <a:prstGeom prst="rect">
            <a:avLst/>
          </a:prstGeom>
          <a:solidFill>
            <a:schemeClr val="accent1">
              <a:lumMod val="20000"/>
              <a:lumOff val="80000"/>
            </a:schemeClr>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Example: Good covered stockpile  </a:t>
            </a:r>
          </a:p>
        </p:txBody>
      </p:sp>
      <p:sp>
        <p:nvSpPr>
          <p:cNvPr id="3" name="TextBox 2"/>
          <p:cNvSpPr txBox="1"/>
          <p:nvPr/>
        </p:nvSpPr>
        <p:spPr>
          <a:xfrm>
            <a:off x="457200" y="5105400"/>
            <a:ext cx="3733800" cy="1200329"/>
          </a:xfrm>
          <a:prstGeom prst="rect">
            <a:avLst/>
          </a:prstGeom>
          <a:noFill/>
        </p:spPr>
        <p:txBody>
          <a:bodyPr wrap="square" rtlCol="0">
            <a:spAutoFit/>
          </a:bodyPr>
          <a:lstStyle/>
          <a:p>
            <a:pPr algn="ctr"/>
            <a:r>
              <a:rPr lang="en-US" sz="2400" dirty="0">
                <a:solidFill>
                  <a:schemeClr val="bg1"/>
                </a:solidFill>
              </a:rPr>
              <a:t>However, no matter how good you tarp, indoor storage is preferred.</a:t>
            </a:r>
          </a:p>
        </p:txBody>
      </p:sp>
      <p:pic>
        <p:nvPicPr>
          <p:cNvPr id="8" name="Picture 7" descr="Clear Roads Logo use.jpg"/>
          <p:cNvPicPr>
            <a:picLocks noChangeAspect="1"/>
          </p:cNvPicPr>
          <p:nvPr/>
        </p:nvPicPr>
        <p:blipFill>
          <a:blip r:embed="rId7"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56955252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question</a:t>
            </a:r>
          </a:p>
        </p:txBody>
      </p:sp>
      <p:sp>
        <p:nvSpPr>
          <p:cNvPr id="3" name="Content Placeholder 2"/>
          <p:cNvSpPr>
            <a:spLocks noGrp="1"/>
          </p:cNvSpPr>
          <p:nvPr>
            <p:ph idx="1"/>
          </p:nvPr>
        </p:nvSpPr>
        <p:spPr/>
        <p:txBody>
          <a:bodyPr/>
          <a:lstStyle/>
          <a:p>
            <a:pPr marL="0" indent="0">
              <a:spcBef>
                <a:spcPts val="0"/>
              </a:spcBef>
              <a:buNone/>
              <a:defRPr/>
            </a:pPr>
            <a:r>
              <a:rPr lang="en-US" sz="3600" dirty="0"/>
              <a:t>Show the picture from slide 16 and ask:</a:t>
            </a:r>
          </a:p>
          <a:p>
            <a:pPr marL="0" indent="0">
              <a:spcBef>
                <a:spcPts val="0"/>
              </a:spcBef>
              <a:buNone/>
              <a:defRPr/>
            </a:pPr>
            <a:endParaRPr lang="en-US" sz="3600" dirty="0"/>
          </a:p>
          <a:p>
            <a:pPr marL="0" indent="0">
              <a:spcBef>
                <a:spcPts val="0"/>
              </a:spcBef>
              <a:buNone/>
              <a:defRPr/>
            </a:pPr>
            <a:r>
              <a:rPr lang="en-US" sz="3600" dirty="0"/>
              <a:t>Which basic storage guidelines are violated in the photo on the left?</a:t>
            </a:r>
          </a:p>
          <a:p>
            <a:pPr marL="0" indent="0">
              <a:spcBef>
                <a:spcPts val="0"/>
              </a:spcBef>
              <a:buNone/>
              <a:defRPr/>
            </a:pPr>
            <a:endParaRPr lang="en-US" sz="3600" dirty="0"/>
          </a:p>
          <a:p>
            <a:pPr marL="742950" indent="-742950">
              <a:spcBef>
                <a:spcPts val="0"/>
              </a:spcBef>
              <a:buFont typeface="+mj-lt"/>
              <a:buAutoNum type="alphaUcPeriod"/>
              <a:defRPr/>
            </a:pPr>
            <a:r>
              <a:rPr lang="en-US" sz="3600" dirty="0"/>
              <a:t>salt is stored on a non-waterproof pad </a:t>
            </a:r>
          </a:p>
          <a:p>
            <a:pPr marL="742950" indent="-742950">
              <a:spcBef>
                <a:spcPts val="0"/>
              </a:spcBef>
              <a:buFont typeface="+mj-lt"/>
              <a:buAutoNum type="alphaUcPeriod"/>
              <a:defRPr/>
            </a:pPr>
            <a:r>
              <a:rPr lang="en-US" sz="3600" dirty="0"/>
              <a:t>cover salt piles </a:t>
            </a:r>
          </a:p>
          <a:p>
            <a:pPr marL="742950" indent="-742950">
              <a:spcBef>
                <a:spcPts val="0"/>
              </a:spcBef>
              <a:buFont typeface="+mj-lt"/>
              <a:buAutoNum type="alphaUcPeriod"/>
              <a:defRPr/>
            </a:pPr>
            <a:r>
              <a:rPr lang="en-US" sz="3600" dirty="0"/>
              <a:t>placed close to trees </a:t>
            </a:r>
          </a:p>
          <a:p>
            <a:pPr marL="742950" indent="-742950">
              <a:spcBef>
                <a:spcPts val="0"/>
              </a:spcBef>
              <a:buFont typeface="+mj-lt"/>
              <a:buAutoNum type="alphaUcPeriod"/>
              <a:defRPr/>
            </a:pPr>
            <a:r>
              <a:rPr lang="en-US" sz="3600" dirty="0"/>
              <a:t>All of the above</a:t>
            </a:r>
          </a:p>
          <a:p>
            <a:pPr marL="228600" indent="-228600">
              <a:spcBef>
                <a:spcPts val="0"/>
              </a:spcBef>
              <a:buNone/>
              <a:defRPr/>
            </a:pPr>
            <a:endParaRPr lang="en-US" dirty="0"/>
          </a:p>
          <a:p>
            <a:endParaRPr lang="en-US" dirty="0"/>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Test question</a:t>
            </a:r>
          </a:p>
        </p:txBody>
      </p:sp>
      <p:sp>
        <p:nvSpPr>
          <p:cNvPr id="3" name="Content Placeholder 2"/>
          <p:cNvSpPr>
            <a:spLocks noGrp="1"/>
          </p:cNvSpPr>
          <p:nvPr>
            <p:ph idx="1"/>
          </p:nvPr>
        </p:nvSpPr>
        <p:spPr/>
        <p:txBody>
          <a:bodyPr/>
          <a:lstStyle/>
          <a:p>
            <a:pPr marL="0" indent="0">
              <a:spcBef>
                <a:spcPts val="0"/>
              </a:spcBef>
              <a:buNone/>
              <a:defRPr/>
            </a:pPr>
            <a:endParaRPr lang="en-US" sz="3600" dirty="0"/>
          </a:p>
          <a:p>
            <a:pPr marL="0" indent="0">
              <a:spcBef>
                <a:spcPts val="0"/>
              </a:spcBef>
              <a:buNone/>
              <a:defRPr/>
            </a:pPr>
            <a:endParaRPr lang="en-US" sz="3600" dirty="0"/>
          </a:p>
          <a:p>
            <a:pPr marL="0" indent="0">
              <a:spcBef>
                <a:spcPts val="0"/>
              </a:spcBef>
              <a:buNone/>
              <a:defRPr/>
            </a:pPr>
            <a:r>
              <a:rPr lang="en-US" sz="3600" dirty="0"/>
              <a:t>Which basic storage guidelines are violated in the photo on the left?</a:t>
            </a:r>
          </a:p>
          <a:p>
            <a:pPr marL="0" indent="0">
              <a:spcBef>
                <a:spcPts val="0"/>
              </a:spcBef>
              <a:buNone/>
              <a:defRPr/>
            </a:pPr>
            <a:endParaRPr lang="en-US" sz="3600" dirty="0"/>
          </a:p>
          <a:p>
            <a:pPr marL="742950" indent="-742950">
              <a:spcBef>
                <a:spcPts val="0"/>
              </a:spcBef>
              <a:buFont typeface="+mj-lt"/>
              <a:buAutoNum type="alphaUcPeriod"/>
              <a:defRPr/>
            </a:pPr>
            <a:r>
              <a:rPr lang="en-US" sz="3600" dirty="0">
                <a:solidFill>
                  <a:schemeClr val="accent1">
                    <a:lumMod val="75000"/>
                  </a:schemeClr>
                </a:solidFill>
              </a:rPr>
              <a:t>salt is stored on a non waterproof pad </a:t>
            </a:r>
          </a:p>
          <a:p>
            <a:pPr marL="742950" indent="-742950">
              <a:spcBef>
                <a:spcPts val="0"/>
              </a:spcBef>
              <a:buFont typeface="+mj-lt"/>
              <a:buAutoNum type="alphaUcPeriod"/>
              <a:defRPr/>
            </a:pPr>
            <a:r>
              <a:rPr lang="en-US" sz="3600" dirty="0">
                <a:solidFill>
                  <a:schemeClr val="accent1">
                    <a:lumMod val="75000"/>
                  </a:schemeClr>
                </a:solidFill>
              </a:rPr>
              <a:t>cover salt piles </a:t>
            </a:r>
          </a:p>
          <a:p>
            <a:pPr marL="742950" indent="-742950">
              <a:spcBef>
                <a:spcPts val="0"/>
              </a:spcBef>
              <a:buFont typeface="+mj-lt"/>
              <a:buAutoNum type="alphaUcPeriod"/>
              <a:defRPr/>
            </a:pPr>
            <a:r>
              <a:rPr lang="en-US" sz="3600" dirty="0">
                <a:solidFill>
                  <a:schemeClr val="accent1">
                    <a:lumMod val="75000"/>
                  </a:schemeClr>
                </a:solidFill>
              </a:rPr>
              <a:t>placed close to trees </a:t>
            </a:r>
            <a:endParaRPr lang="en-US" sz="3600" dirty="0">
              <a:solidFill>
                <a:srgbClr val="FFFF00"/>
              </a:solidFill>
            </a:endParaRPr>
          </a:p>
          <a:p>
            <a:pPr marL="742950" indent="-742950">
              <a:spcBef>
                <a:spcPts val="0"/>
              </a:spcBef>
              <a:buFont typeface="+mj-lt"/>
              <a:buAutoNum type="alphaUcPeriod"/>
              <a:defRPr/>
            </a:pPr>
            <a:r>
              <a:rPr lang="en-US" sz="3600" dirty="0">
                <a:solidFill>
                  <a:srgbClr val="FFFF00"/>
                </a:solidFill>
              </a:rPr>
              <a:t>All of the above</a:t>
            </a:r>
          </a:p>
          <a:p>
            <a:pPr marL="228600" indent="-228600">
              <a:spcBef>
                <a:spcPts val="0"/>
              </a:spcBef>
              <a:buNone/>
              <a:defRPr/>
            </a:pPr>
            <a:endParaRPr lang="en-US" dirty="0"/>
          </a:p>
          <a:p>
            <a:endParaRPr lang="en-US" dirty="0"/>
          </a:p>
        </p:txBody>
      </p:sp>
      <p:pic>
        <p:nvPicPr>
          <p:cNvPr id="8" name="Picture 7"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4" name="Picture 2" descr="C:\pictures\Pictures\salt\storage\Copy of PA170013.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1794934" y="1143000"/>
            <a:ext cx="6129866" cy="459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4734" y="2590800"/>
            <a:ext cx="2514600" cy="1417638"/>
          </a:xfrm>
        </p:spPr>
        <p:txBody>
          <a:bodyPr>
            <a:normAutofit fontScale="90000"/>
          </a:bodyPr>
          <a:lstStyle/>
          <a:p>
            <a:pPr algn="l"/>
            <a:r>
              <a:rPr lang="en-US" sz="3100" b="1" dirty="0"/>
              <a:t>Salt is not contained</a:t>
            </a:r>
            <a:br>
              <a:rPr lang="en-US" sz="2700" dirty="0"/>
            </a:br>
            <a:br>
              <a:rPr lang="en-US" sz="2700" dirty="0"/>
            </a:br>
            <a:r>
              <a:rPr lang="en-US" sz="3100" b="1" dirty="0"/>
              <a:t>No moisture control</a:t>
            </a:r>
          </a:p>
        </p:txBody>
      </p:sp>
      <p:sp>
        <p:nvSpPr>
          <p:cNvPr id="6" name="Title 3"/>
          <p:cNvSpPr txBox="1">
            <a:spLocks/>
          </p:cNvSpPr>
          <p:nvPr/>
        </p:nvSpPr>
        <p:spPr>
          <a:xfrm>
            <a:off x="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Tw Cen MT"/>
              </a:rPr>
              <a:t>Example: Poor stockpile storage</a:t>
            </a:r>
          </a:p>
        </p:txBody>
      </p:sp>
      <p:cxnSp>
        <p:nvCxnSpPr>
          <p:cNvPr id="14" name="Straight Arrow Connector 13"/>
          <p:cNvCxnSpPr/>
          <p:nvPr/>
        </p:nvCxnSpPr>
        <p:spPr>
          <a:xfrm>
            <a:off x="1947334" y="2819400"/>
            <a:ext cx="2590800" cy="8382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47334" y="4038600"/>
            <a:ext cx="2590800" cy="4572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85906874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421924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Michigan\pics\mdot\IMG_0343.JPG"/>
          <p:cNvPicPr>
            <a:picLocks noChangeAspect="1" noChangeArrowheads="1"/>
          </p:cNvPicPr>
          <p:nvPr/>
        </p:nvPicPr>
        <p:blipFill>
          <a:blip r:embed="rId3" cstate="print">
            <a:extLst>
              <a:ext uri="{28A0092B-C50C-407E-A947-70E740481C1C}">
                <a14:useLocalDpi xmlns:a14="http://schemas.microsoft.com/office/drawing/2010/main" val="0"/>
              </a:ext>
            </a:extLst>
          </a:blip>
          <a:srcRect l="17373" t="10169"/>
          <a:stretch>
            <a:fillRect/>
          </a:stretch>
        </p:blipFill>
        <p:spPr bwMode="auto">
          <a:xfrm>
            <a:off x="2936597" y="1296057"/>
            <a:ext cx="5464834" cy="445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304800"/>
            <a:ext cx="8229600" cy="5715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Tw Cen MT"/>
              </a:rPr>
              <a:t>Positioning of granular products </a:t>
            </a:r>
          </a:p>
        </p:txBody>
      </p:sp>
      <p:sp>
        <p:nvSpPr>
          <p:cNvPr id="7" name="Content Placeholder 2"/>
          <p:cNvSpPr txBox="1">
            <a:spLocks/>
          </p:cNvSpPr>
          <p:nvPr/>
        </p:nvSpPr>
        <p:spPr>
          <a:xfrm>
            <a:off x="304800" y="1219200"/>
            <a:ext cx="2667000" cy="5105400"/>
          </a:xfrm>
          <a:prstGeom prst="rect">
            <a:avLst/>
          </a:prstGeom>
          <a:no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Place granular stockpiles away from door of shed.  </a:t>
            </a:r>
          </a:p>
          <a:p>
            <a:r>
              <a:rPr lang="en-US" dirty="0">
                <a:solidFill>
                  <a:schemeClr val="bg1"/>
                </a:solidFill>
              </a:rPr>
              <a:t>To get best control, paint a top fill line and a forward fill line in your shed.  No salt should be placed beyond those lines.</a:t>
            </a:r>
          </a:p>
        </p:txBody>
      </p:sp>
      <p:sp>
        <p:nvSpPr>
          <p:cNvPr id="12" name="Isosceles Triangle 11"/>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1760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ictures\Pictures\salt\storage\covered storage.JPG"/>
          <p:cNvPicPr>
            <a:picLocks noChangeAspect="1" noChangeArrowheads="1"/>
          </p:cNvPicPr>
          <p:nvPr/>
        </p:nvPicPr>
        <p:blipFill>
          <a:blip r:embed="rId3" cstate="print">
            <a:extLst>
              <a:ext uri="{28A0092B-C50C-407E-A947-70E740481C1C}">
                <a14:useLocalDpi xmlns:a14="http://schemas.microsoft.com/office/drawing/2010/main" val="0"/>
              </a:ext>
            </a:extLst>
          </a:blip>
          <a:srcRect l="16250" r="15000" b="21667"/>
          <a:stretch>
            <a:fillRect/>
          </a:stretch>
        </p:blipFill>
        <p:spPr bwMode="auto">
          <a:xfrm>
            <a:off x="3886200" y="1573333"/>
            <a:ext cx="4572000" cy="39069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rmAutofit/>
          </a:bodyPr>
          <a:lstStyle/>
          <a:p>
            <a:r>
              <a:rPr lang="en-US" sz="4800" b="1" dirty="0">
                <a:solidFill>
                  <a:schemeClr val="bg1"/>
                </a:solidFill>
                <a:latin typeface="Tw Cen MT"/>
              </a:rPr>
              <a:t>How about a new shed?</a:t>
            </a:r>
            <a:r>
              <a:rPr lang="en-US" sz="4800" b="1" dirty="0"/>
              <a:t>	</a:t>
            </a:r>
          </a:p>
        </p:txBody>
      </p:sp>
      <p:sp>
        <p:nvSpPr>
          <p:cNvPr id="3" name="Content Placeholder 2"/>
          <p:cNvSpPr>
            <a:spLocks noGrp="1"/>
          </p:cNvSpPr>
          <p:nvPr>
            <p:ph idx="1"/>
          </p:nvPr>
        </p:nvSpPr>
        <p:spPr>
          <a:xfrm>
            <a:off x="0" y="914400"/>
            <a:ext cx="3962400" cy="5638800"/>
          </a:xfrm>
          <a:noFill/>
        </p:spPr>
        <p:txBody>
          <a:bodyPr>
            <a:normAutofit fontScale="92500"/>
          </a:bodyPr>
          <a:lstStyle/>
          <a:p>
            <a:r>
              <a:rPr lang="en-US" dirty="0">
                <a:solidFill>
                  <a:schemeClr val="bg1"/>
                </a:solidFill>
              </a:rPr>
              <a:t>Add doors. </a:t>
            </a:r>
          </a:p>
          <a:p>
            <a:r>
              <a:rPr lang="en-US" dirty="0">
                <a:solidFill>
                  <a:schemeClr val="bg1"/>
                </a:solidFill>
              </a:rPr>
              <a:t>Orient shed away from direction of rain.</a:t>
            </a:r>
          </a:p>
          <a:p>
            <a:r>
              <a:rPr lang="en-US" dirty="0">
                <a:solidFill>
                  <a:schemeClr val="bg1"/>
                </a:solidFill>
              </a:rPr>
              <a:t>Allow loads to be delivered indoors.</a:t>
            </a:r>
          </a:p>
          <a:p>
            <a:r>
              <a:rPr lang="en-US" dirty="0">
                <a:solidFill>
                  <a:schemeClr val="bg1"/>
                </a:solidFill>
              </a:rPr>
              <a:t>Allow trucks to load indoors.</a:t>
            </a:r>
          </a:p>
          <a:p>
            <a:r>
              <a:rPr lang="en-US" dirty="0">
                <a:solidFill>
                  <a:schemeClr val="bg1"/>
                </a:solidFill>
              </a:rPr>
              <a:t>Big enough to hold all of your materials.</a:t>
            </a:r>
          </a:p>
          <a:p>
            <a:r>
              <a:rPr lang="en-US" dirty="0">
                <a:solidFill>
                  <a:schemeClr val="bg1"/>
                </a:solidFill>
              </a:rPr>
              <a:t>Floor sloped in, not out.</a:t>
            </a:r>
          </a:p>
        </p:txBody>
      </p:sp>
      <p:sp>
        <p:nvSpPr>
          <p:cNvPr id="7" name="Isosceles Triangle 6"/>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93572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descr="C:\Users\jimmy.white\Desktop\Brine Pictures\photo.JPG"/>
          <p:cNvPicPr>
            <a:picLocks noChangeAspect="1" noChangeArrowheads="1"/>
          </p:cNvPicPr>
          <p:nvPr/>
        </p:nvPicPr>
        <p:blipFill>
          <a:blip r:embed="rId5" cstate="print"/>
          <a:srcRect/>
          <a:stretch>
            <a:fillRect/>
          </a:stretch>
        </p:blipFill>
        <p:spPr bwMode="auto">
          <a:xfrm>
            <a:off x="4648200" y="3187702"/>
            <a:ext cx="3352800" cy="2514600"/>
          </a:xfrm>
          <a:prstGeom prst="rect">
            <a:avLst/>
          </a:prstGeom>
          <a:noFill/>
        </p:spPr>
      </p:pic>
      <p:sp>
        <p:nvSpPr>
          <p:cNvPr id="3" name="Content Placeholder 2"/>
          <p:cNvSpPr>
            <a:spLocks noGrp="1"/>
          </p:cNvSpPr>
          <p:nvPr>
            <p:ph idx="1"/>
          </p:nvPr>
        </p:nvSpPr>
        <p:spPr>
          <a:xfrm>
            <a:off x="457200" y="1600201"/>
            <a:ext cx="8686800" cy="2133600"/>
          </a:xfrm>
        </p:spPr>
        <p:txBody>
          <a:bodyPr>
            <a:normAutofit/>
          </a:bodyPr>
          <a:lstStyle/>
          <a:p>
            <a:pPr marL="0" indent="0">
              <a:buNone/>
            </a:pPr>
            <a:r>
              <a:rPr lang="en-US" sz="3600" dirty="0"/>
              <a:t>Salt runoff can be used to make brine.  This photo shows a runoff gathering and reuse system.  The runoff is routed directly into the brine making system.</a:t>
            </a:r>
          </a:p>
          <a:p>
            <a:endParaRPr lang="en-US" dirty="0"/>
          </a:p>
        </p:txBody>
      </p:sp>
      <p:sp>
        <p:nvSpPr>
          <p:cNvPr id="2" name="Title 1"/>
          <p:cNvSpPr>
            <a:spLocks noGrp="1"/>
          </p:cNvSpPr>
          <p:nvPr>
            <p:ph type="title"/>
          </p:nvPr>
        </p:nvSpPr>
        <p:spPr/>
        <p:txBody>
          <a:bodyPr>
            <a:normAutofit/>
          </a:bodyPr>
          <a:lstStyle/>
          <a:p>
            <a:r>
              <a:rPr lang="en-US" dirty="0">
                <a:effectLst/>
              </a:rPr>
              <a:t>Why not re-use runoff water? </a:t>
            </a:r>
          </a:p>
        </p:txBody>
      </p:sp>
      <p:sp>
        <p:nvSpPr>
          <p:cNvPr id="7" name="TextBox 6"/>
          <p:cNvSpPr txBox="1"/>
          <p:nvPr/>
        </p:nvSpPr>
        <p:spPr>
          <a:xfrm>
            <a:off x="381000" y="4800600"/>
            <a:ext cx="4267200" cy="1384995"/>
          </a:xfrm>
          <a:prstGeom prst="rect">
            <a:avLst/>
          </a:prstGeom>
          <a:noFill/>
        </p:spPr>
        <p:txBody>
          <a:bodyPr wrap="square" rtlCol="0">
            <a:spAutoFit/>
          </a:bodyPr>
          <a:lstStyle/>
          <a:p>
            <a:r>
              <a:rPr lang="en-US" sz="2800" dirty="0">
                <a:solidFill>
                  <a:schemeClr val="bg1"/>
                </a:solidFill>
                <a:latin typeface="+mj-lt"/>
                <a:cs typeface="Aharoni" pitchFamily="2" charset="-79"/>
              </a:rPr>
              <a:t>This Virginia DOT system drains water into a holding tank.</a:t>
            </a:r>
            <a:endParaRPr lang="en-US" sz="2800" dirty="0">
              <a:solidFill>
                <a:schemeClr val="bg1"/>
              </a:solidFill>
              <a:latin typeface="Aharoni" pitchFamily="2" charset="-79"/>
              <a:cs typeface="Aharoni" pitchFamily="2" charset="-79"/>
            </a:endParaRPr>
          </a:p>
        </p:txBody>
      </p:sp>
      <p:cxnSp>
        <p:nvCxnSpPr>
          <p:cNvPr id="9" name="Straight Arrow Connector 8"/>
          <p:cNvCxnSpPr/>
          <p:nvPr/>
        </p:nvCxnSpPr>
        <p:spPr>
          <a:xfrm flipV="1">
            <a:off x="4343400" y="4178303"/>
            <a:ext cx="1371600" cy="7746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29577599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FFFF00"/>
          </a:solidFill>
        </p:spPr>
        <p:txBody>
          <a:bodyPr>
            <a:normAutofit/>
          </a:bodyPr>
          <a:lstStyle/>
          <a:p>
            <a:pPr>
              <a:buNone/>
            </a:pPr>
            <a:endParaRPr lang="en-US" sz="3600" dirty="0"/>
          </a:p>
          <a:p>
            <a:pPr>
              <a:buNone/>
            </a:pPr>
            <a:r>
              <a:rPr lang="en-US" sz="3600" dirty="0">
                <a:solidFill>
                  <a:schemeClr val="tx1"/>
                </a:solidFill>
                <a:effectLst/>
              </a:rPr>
              <a:t>Note to presenter:  The next slide shows indoor storage.  If your agency does not allow or recommend indoor storage, delete the photo and add one that is appropriate for your area.</a:t>
            </a:r>
          </a:p>
          <a:p>
            <a:pPr>
              <a:buNone/>
            </a:pPr>
            <a:endParaRPr lang="en-US" sz="3600" dirty="0">
              <a:solidFill>
                <a:schemeClr val="tx1"/>
              </a:solidFill>
              <a:effectLst/>
            </a:endParaRPr>
          </a:p>
          <a:p>
            <a:pPr>
              <a:buNone/>
            </a:pPr>
            <a:r>
              <a:rPr lang="en-US" sz="3600" dirty="0">
                <a:solidFill>
                  <a:schemeClr val="tx1"/>
                </a:solidFill>
                <a:effectLst/>
              </a:rPr>
              <a:t>Hide this slide before making presentation.</a:t>
            </a:r>
          </a:p>
        </p:txBody>
      </p:sp>
      <p:pic>
        <p:nvPicPr>
          <p:cNvPr id="5" name="Picture 4"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120" y="0"/>
            <a:ext cx="8229600" cy="1143000"/>
          </a:xfrm>
        </p:spPr>
        <p:txBody>
          <a:bodyPr/>
          <a:lstStyle/>
          <a:p>
            <a:r>
              <a:rPr lang="en-US" dirty="0">
                <a:effectLst/>
              </a:rPr>
              <a:t>Proper liquid storage</a:t>
            </a:r>
          </a:p>
        </p:txBody>
      </p:sp>
      <p:sp>
        <p:nvSpPr>
          <p:cNvPr id="3" name="Content Placeholder 2"/>
          <p:cNvSpPr>
            <a:spLocks noGrp="1"/>
          </p:cNvSpPr>
          <p:nvPr>
            <p:ph idx="1"/>
          </p:nvPr>
        </p:nvSpPr>
        <p:spPr>
          <a:xfrm>
            <a:off x="400120" y="1066800"/>
            <a:ext cx="4095680" cy="5562600"/>
          </a:xfrm>
        </p:spPr>
        <p:txBody>
          <a:bodyPr>
            <a:normAutofit/>
          </a:bodyPr>
          <a:lstStyle/>
          <a:p>
            <a:r>
              <a:rPr lang="en-US" sz="3600" dirty="0"/>
              <a:t>Use labeled containers.</a:t>
            </a:r>
          </a:p>
          <a:p>
            <a:r>
              <a:rPr lang="en-US" sz="3600" dirty="0"/>
              <a:t>Provide secondary containment.</a:t>
            </a:r>
          </a:p>
          <a:p>
            <a:r>
              <a:rPr lang="en-US" sz="3600" dirty="0"/>
              <a:t>Follow your state’s guidelines for liquid storage.</a:t>
            </a:r>
          </a:p>
          <a:p>
            <a:endParaRPr lang="en-US" dirty="0"/>
          </a:p>
          <a:p>
            <a:endParaRPr lang="en-US" dirty="0"/>
          </a:p>
          <a:p>
            <a:pPr marL="0" indent="0">
              <a:buNone/>
            </a:pPr>
            <a:endParaRPr lang="en-US" dirty="0"/>
          </a:p>
          <a:p>
            <a:endParaRPr lang="en-US" dirty="0"/>
          </a:p>
          <a:p>
            <a:endParaRPr lang="en-US" dirty="0"/>
          </a:p>
        </p:txBody>
      </p:sp>
      <p:sp>
        <p:nvSpPr>
          <p:cNvPr id="4" name="TextBox 3"/>
          <p:cNvSpPr txBox="1"/>
          <p:nvPr/>
        </p:nvSpPr>
        <p:spPr>
          <a:xfrm>
            <a:off x="5029200" y="6477000"/>
            <a:ext cx="3733800" cy="381000"/>
          </a:xfrm>
          <a:prstGeom prst="rect">
            <a:avLst/>
          </a:prstGeom>
          <a:noFill/>
        </p:spPr>
        <p:txBody>
          <a:bodyPr wrap="square" rtlCol="0">
            <a:spAutoFit/>
          </a:bodyPr>
          <a:lstStyle/>
          <a:p>
            <a:r>
              <a:rPr lang="en-US" dirty="0"/>
              <a:t>Photo: Michigan DOT</a:t>
            </a:r>
          </a:p>
        </p:txBody>
      </p:sp>
      <p:pic>
        <p:nvPicPr>
          <p:cNvPr id="8" name="Picture 2" descr="C:\Michigan\pics\mdot\Grand Ledge Garage.JPG"/>
          <p:cNvPicPr>
            <a:picLocks noChangeAspect="1" noChangeArrowheads="1"/>
          </p:cNvPicPr>
          <p:nvPr/>
        </p:nvPicPr>
        <p:blipFill>
          <a:blip r:embed="rId5" cstate="print">
            <a:extLst>
              <a:ext uri="{28A0092B-C50C-407E-A947-70E740481C1C}">
                <a14:useLocalDpi xmlns:a14="http://schemas.microsoft.com/office/drawing/2010/main" val="0"/>
              </a:ext>
            </a:extLst>
          </a:blip>
          <a:srcRect l="10625" t="20248" r="43063" b="14751"/>
          <a:stretch>
            <a:fillRect/>
          </a:stretch>
        </p:blipFill>
        <p:spPr bwMode="auto">
          <a:xfrm>
            <a:off x="4420254" y="1398494"/>
            <a:ext cx="4078287" cy="429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23973077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6096000" cy="1143000"/>
          </a:xfrm>
        </p:spPr>
        <p:txBody>
          <a:bodyPr/>
          <a:lstStyle/>
          <a:p>
            <a:r>
              <a:rPr lang="en-US" sz="3600" dirty="0">
                <a:effectLst/>
              </a:rPr>
              <a:t>Secondary containment for liquids</a:t>
            </a:r>
          </a:p>
        </p:txBody>
      </p:sp>
      <p:pic>
        <p:nvPicPr>
          <p:cNvPr id="4" name="Content Placeholder 3"/>
          <p:cNvPicPr>
            <a:picLocks noGrp="1" noChangeAspect="1"/>
          </p:cNvPicPr>
          <p:nvPr>
            <p:ph idx="1"/>
          </p:nvPr>
        </p:nvPicPr>
        <p:blipFill>
          <a:blip r:embed="rId5" cstate="print">
            <a:extLst>
              <a:ext uri="{BEBA8EAE-BF5A-486C-A8C5-ECC9F3942E4B}">
                <a14:imgProps xmlns:a14="http://schemas.microsoft.com/office/drawing/2010/main">
                  <a14:imgLayer r:embed="rId6">
                    <a14:imgEffect>
                      <a14:brightnessContrast bright="2000" contrast="-37000"/>
                    </a14:imgEffect>
                  </a14:imgLayer>
                </a14:imgProps>
              </a:ext>
              <a:ext uri="{28A0092B-C50C-407E-A947-70E740481C1C}">
                <a14:useLocalDpi xmlns:a14="http://schemas.microsoft.com/office/drawing/2010/main" val="0"/>
              </a:ext>
            </a:extLst>
          </a:blip>
          <a:stretch>
            <a:fillRect/>
          </a:stretch>
        </p:blipFill>
        <p:spPr>
          <a:xfrm rot="16200000">
            <a:off x="-431799" y="2097616"/>
            <a:ext cx="5283200" cy="3962400"/>
          </a:xfrm>
        </p:spPr>
      </p:pic>
      <p:sp>
        <p:nvSpPr>
          <p:cNvPr id="7" name="TextBox 6"/>
          <p:cNvSpPr txBox="1"/>
          <p:nvPr/>
        </p:nvSpPr>
        <p:spPr>
          <a:xfrm>
            <a:off x="4876800" y="1295400"/>
            <a:ext cx="4038600" cy="2677656"/>
          </a:xfrm>
          <a:prstGeom prst="rect">
            <a:avLst/>
          </a:prstGeom>
          <a:noFill/>
        </p:spPr>
        <p:txBody>
          <a:bodyPr wrap="square" rtlCol="0">
            <a:spAutoFit/>
          </a:bodyPr>
          <a:lstStyle/>
          <a:p>
            <a:r>
              <a:rPr lang="en-US" sz="2400" dirty="0">
                <a:solidFill>
                  <a:schemeClr val="bg1"/>
                </a:solidFill>
              </a:rPr>
              <a:t>Regardless of state regulations, use one or both of these methods for good housekeeping:</a:t>
            </a:r>
          </a:p>
          <a:p>
            <a:pPr marL="285750" indent="-285750">
              <a:buFont typeface="Arial" pitchFamily="34" charset="0"/>
              <a:buChar char="•"/>
            </a:pPr>
            <a:r>
              <a:rPr lang="en-US" sz="2400" dirty="0">
                <a:solidFill>
                  <a:schemeClr val="bg1"/>
                </a:solidFill>
              </a:rPr>
              <a:t>Use tanks with double walls.</a:t>
            </a:r>
          </a:p>
          <a:p>
            <a:pPr marL="285750" indent="-285750">
              <a:buFont typeface="Arial" pitchFamily="34" charset="0"/>
              <a:buChar char="•"/>
            </a:pPr>
            <a:r>
              <a:rPr lang="en-US" sz="2400" dirty="0">
                <a:solidFill>
                  <a:schemeClr val="bg1"/>
                </a:solidFill>
              </a:rPr>
              <a:t>Provide for a contained recovery area for spills.</a:t>
            </a:r>
          </a:p>
        </p:txBody>
      </p:sp>
      <p:sp>
        <p:nvSpPr>
          <p:cNvPr id="8" name="TextBox 7"/>
          <p:cNvSpPr txBox="1"/>
          <p:nvPr/>
        </p:nvSpPr>
        <p:spPr>
          <a:xfrm>
            <a:off x="3276600" y="4114800"/>
            <a:ext cx="3886200" cy="2308324"/>
          </a:xfrm>
          <a:prstGeom prst="rect">
            <a:avLst/>
          </a:prstGeom>
          <a:solidFill>
            <a:srgbClr val="FFFF00"/>
          </a:solidFill>
        </p:spPr>
        <p:txBody>
          <a:bodyPr wrap="square" rtlCol="0">
            <a:spAutoFit/>
          </a:bodyPr>
          <a:lstStyle/>
          <a:p>
            <a:r>
              <a:rPr lang="en-US" sz="2400" dirty="0"/>
              <a:t>Note:  Each state may have different regulations for liquid storage.  Insert a synopsis of you state’s here.  Delete this yellow box before making presentation.</a:t>
            </a:r>
          </a:p>
        </p:txBody>
      </p:sp>
      <p:sp>
        <p:nvSpPr>
          <p:cNvPr id="13" name="Isosceles Triangle 12"/>
          <p:cNvSpPr/>
          <p:nvPr/>
        </p:nvSpPr>
        <p:spPr>
          <a:xfrm>
            <a:off x="7620762" y="3041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228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70104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7"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2750777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2706" y="0"/>
            <a:ext cx="8229600" cy="1143000"/>
          </a:xfrm>
        </p:spPr>
        <p:txBody>
          <a:bodyPr/>
          <a:lstStyle/>
          <a:p>
            <a:r>
              <a:rPr lang="en-US" dirty="0">
                <a:effectLst/>
              </a:rPr>
              <a:t>Positioning liquid products</a:t>
            </a:r>
          </a:p>
        </p:txBody>
      </p:sp>
      <p:sp>
        <p:nvSpPr>
          <p:cNvPr id="3" name="Content Placeholder 2"/>
          <p:cNvSpPr>
            <a:spLocks noGrp="1"/>
          </p:cNvSpPr>
          <p:nvPr>
            <p:ph idx="1"/>
          </p:nvPr>
        </p:nvSpPr>
        <p:spPr>
          <a:xfrm>
            <a:off x="228600" y="1066800"/>
            <a:ext cx="4343400" cy="4525963"/>
          </a:xfrm>
        </p:spPr>
        <p:txBody>
          <a:bodyPr>
            <a:noAutofit/>
          </a:bodyPr>
          <a:lstStyle/>
          <a:p>
            <a:r>
              <a:rPr lang="en-US" sz="3200" dirty="0">
                <a:effectLst/>
              </a:rPr>
              <a:t>Identify the eutectic freeze point of the liquid.  If it is warmer than the outside temperature in the winter, you can store the tanks outdoors.</a:t>
            </a:r>
          </a:p>
          <a:p>
            <a:r>
              <a:rPr lang="en-US" sz="3200" dirty="0">
                <a:effectLst/>
              </a:rPr>
              <a:t>For example, this product has a eutectic freeze point of -26</a:t>
            </a:r>
            <a:r>
              <a:rPr lang="en-US" sz="3200" dirty="0">
                <a:effectLst/>
                <a:latin typeface="Arial"/>
                <a:cs typeface="Arial"/>
              </a:rPr>
              <a:t>°F</a:t>
            </a:r>
            <a:r>
              <a:rPr lang="en-US" sz="3200" dirty="0">
                <a:effectLst/>
              </a:rPr>
              <a:t>.</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61" t="13462" r="29327" b="5288"/>
          <a:stretch/>
        </p:blipFill>
        <p:spPr bwMode="auto">
          <a:xfrm>
            <a:off x="5063692" y="1334453"/>
            <a:ext cx="3236921" cy="441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113930" y="4038600"/>
            <a:ext cx="533398" cy="21336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p:cNvCxnSpPr/>
          <p:nvPr/>
        </p:nvCxnSpPr>
        <p:spPr>
          <a:xfrm flipV="1">
            <a:off x="3886200" y="4145280"/>
            <a:ext cx="2227730" cy="198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75460145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spcBef>
                <a:spcPts val="0"/>
              </a:spcBef>
              <a:buNone/>
              <a:defRPr/>
            </a:pPr>
            <a:r>
              <a:rPr lang="en-US" sz="3600" dirty="0"/>
              <a:t>Should you store liquid deicers outdoors?</a:t>
            </a:r>
          </a:p>
          <a:p>
            <a:pPr marL="742950" indent="-742950">
              <a:spcBef>
                <a:spcPts val="0"/>
              </a:spcBef>
              <a:buFont typeface="+mj-lt"/>
              <a:buAutoNum type="alphaUcPeriod"/>
              <a:defRPr/>
            </a:pPr>
            <a:endParaRPr lang="en-US" sz="3600" dirty="0"/>
          </a:p>
          <a:p>
            <a:pPr marL="742950" indent="-742950">
              <a:spcBef>
                <a:spcPts val="0"/>
              </a:spcBef>
              <a:buFont typeface="+mj-lt"/>
              <a:buAutoNum type="alphaUcPeriod"/>
              <a:defRPr/>
            </a:pPr>
            <a:r>
              <a:rPr lang="en-US" sz="3600" dirty="0"/>
              <a:t>Yes, that’s always a good idea in case the tank leaks.</a:t>
            </a:r>
          </a:p>
          <a:p>
            <a:pPr marL="742950" indent="-742950">
              <a:spcBef>
                <a:spcPts val="0"/>
              </a:spcBef>
              <a:buFont typeface="+mj-lt"/>
              <a:buAutoNum type="alphaUcPeriod"/>
              <a:defRPr/>
            </a:pPr>
            <a:r>
              <a:rPr lang="en-US" sz="3600" dirty="0"/>
              <a:t>No, protect against hitting the tanks with your loaders.</a:t>
            </a:r>
          </a:p>
          <a:p>
            <a:pPr marL="742950" indent="-742950">
              <a:spcBef>
                <a:spcPts val="0"/>
              </a:spcBef>
              <a:buFont typeface="+mj-lt"/>
              <a:buAutoNum type="alphaUcPeriod"/>
              <a:defRPr/>
            </a:pPr>
            <a:r>
              <a:rPr lang="en-US" sz="3600" dirty="0"/>
              <a:t>Sometimes, depends on eutectic freeze point of the liquid. </a:t>
            </a:r>
          </a:p>
          <a:p>
            <a:endParaRPr lang="en-US" sz="3600" dirty="0"/>
          </a:p>
        </p:txBody>
      </p:sp>
      <p:pic>
        <p:nvPicPr>
          <p:cNvPr id="5" name="Picture 4"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spcBef>
                <a:spcPts val="0"/>
              </a:spcBef>
              <a:buNone/>
              <a:defRPr/>
            </a:pPr>
            <a:r>
              <a:rPr lang="en-US" sz="3600" dirty="0"/>
              <a:t>Should you store liquid deicers outdoors?</a:t>
            </a:r>
            <a:endParaRPr lang="en-US" sz="3600" dirty="0">
              <a:solidFill>
                <a:schemeClr val="accent1">
                  <a:lumMod val="75000"/>
                </a:schemeClr>
              </a:solidFill>
            </a:endParaRPr>
          </a:p>
          <a:p>
            <a:pPr marL="742950" indent="-742950">
              <a:spcBef>
                <a:spcPts val="0"/>
              </a:spcBef>
              <a:buFont typeface="+mj-lt"/>
              <a:buAutoNum type="alphaUcPeriod"/>
              <a:defRPr/>
            </a:pPr>
            <a:endParaRPr lang="en-US" sz="3600" dirty="0">
              <a:solidFill>
                <a:schemeClr val="accent1">
                  <a:lumMod val="75000"/>
                </a:schemeClr>
              </a:solidFill>
            </a:endParaRPr>
          </a:p>
          <a:p>
            <a:pPr marL="742950" indent="-742950">
              <a:spcBef>
                <a:spcPts val="0"/>
              </a:spcBef>
              <a:buFont typeface="+mj-lt"/>
              <a:buAutoNum type="alphaUcPeriod"/>
              <a:defRPr/>
            </a:pPr>
            <a:r>
              <a:rPr lang="en-US" sz="3600" dirty="0">
                <a:solidFill>
                  <a:schemeClr val="accent1">
                    <a:lumMod val="75000"/>
                  </a:schemeClr>
                </a:solidFill>
              </a:rPr>
              <a:t>Yes, that’s always a good idea in case the tank leaks.</a:t>
            </a:r>
          </a:p>
          <a:p>
            <a:pPr marL="742950" indent="-742950">
              <a:spcBef>
                <a:spcPts val="0"/>
              </a:spcBef>
              <a:buFont typeface="+mj-lt"/>
              <a:buAutoNum type="alphaUcPeriod"/>
              <a:defRPr/>
            </a:pPr>
            <a:r>
              <a:rPr lang="en-US" sz="3600" dirty="0">
                <a:solidFill>
                  <a:schemeClr val="accent1">
                    <a:lumMod val="75000"/>
                  </a:schemeClr>
                </a:solidFill>
              </a:rPr>
              <a:t>No, protect against hitting the tanks with your loaders.</a:t>
            </a:r>
            <a:endParaRPr lang="en-US" sz="3600" dirty="0">
              <a:solidFill>
                <a:schemeClr val="accent1">
                  <a:lumMod val="75000"/>
                </a:schemeClr>
              </a:solidFill>
              <a:effectLst/>
            </a:endParaRPr>
          </a:p>
          <a:p>
            <a:pPr marL="742950" indent="-742950">
              <a:spcBef>
                <a:spcPts val="0"/>
              </a:spcBef>
              <a:buFont typeface="+mj-lt"/>
              <a:buAutoNum type="alphaUcPeriod"/>
              <a:defRPr/>
            </a:pPr>
            <a:r>
              <a:rPr lang="en-US" sz="3600" dirty="0">
                <a:solidFill>
                  <a:srgbClr val="FFFF00"/>
                </a:solidFill>
                <a:effectLst/>
              </a:rPr>
              <a:t>Sometimes, depends on eutectic freeze point of the liquid. </a:t>
            </a:r>
          </a:p>
          <a:p>
            <a:endParaRPr lang="en-US" sz="3600" dirty="0"/>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Pictures\salt\storage\tanks da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761" y="1035424"/>
            <a:ext cx="6449877" cy="48374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0"/>
            <a:ext cx="7391400" cy="1143000"/>
          </a:xfrm>
          <a:noFill/>
        </p:spPr>
        <p:txBody>
          <a:bodyPr>
            <a:normAutofit/>
          </a:bodyPr>
          <a:lstStyle/>
          <a:p>
            <a:r>
              <a:rPr lang="en-US" dirty="0">
                <a:solidFill>
                  <a:schemeClr val="bg1"/>
                </a:solidFill>
                <a:latin typeface="Tw Cen MT Condensed Extra Bold"/>
              </a:rPr>
              <a:t>Example: Indoor storage </a:t>
            </a:r>
            <a:r>
              <a:rPr lang="en-US" dirty="0"/>
              <a:t>	</a:t>
            </a:r>
          </a:p>
        </p:txBody>
      </p:sp>
      <p:sp>
        <p:nvSpPr>
          <p:cNvPr id="9" name="Isosceles Triangle 8"/>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50756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878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jimmy.white\Desktop\Brine Pictures\IMG_2635.JPG"/>
          <p:cNvPicPr>
            <a:picLocks noGrp="1" noChangeAspect="1" noChangeArrowheads="1"/>
          </p:cNvPicPr>
          <p:nvPr>
            <p:ph idx="1"/>
          </p:nvPr>
        </p:nvPicPr>
        <p:blipFill>
          <a:blip r:embed="rId3" cstate="print"/>
          <a:srcRect t="17819" b="26021"/>
          <a:stretch>
            <a:fillRect/>
          </a:stretch>
        </p:blipFill>
        <p:spPr bwMode="auto">
          <a:xfrm>
            <a:off x="381000" y="2083055"/>
            <a:ext cx="8483814" cy="3174745"/>
          </a:xfrm>
          <a:prstGeom prst="rect">
            <a:avLst/>
          </a:prstGeom>
          <a:noFill/>
          <a:ln w="9525">
            <a:noFill/>
            <a:miter lim="800000"/>
            <a:headEnd/>
            <a:tailEnd/>
          </a:ln>
          <a:effectLst>
            <a:glow rad="63500">
              <a:schemeClr val="accent4">
                <a:satMod val="175000"/>
                <a:alpha val="40000"/>
              </a:schemeClr>
            </a:glow>
          </a:effectLst>
        </p:spPr>
      </p:pic>
      <p:sp>
        <p:nvSpPr>
          <p:cNvPr id="2" name="Title 1"/>
          <p:cNvSpPr>
            <a:spLocks noGrp="1"/>
          </p:cNvSpPr>
          <p:nvPr>
            <p:ph type="title"/>
          </p:nvPr>
        </p:nvSpPr>
        <p:spPr>
          <a:xfrm>
            <a:off x="381000" y="0"/>
            <a:ext cx="6477000" cy="1143000"/>
          </a:xfrm>
          <a:noFill/>
        </p:spPr>
        <p:txBody>
          <a:bodyPr>
            <a:normAutofit/>
          </a:bodyPr>
          <a:lstStyle/>
          <a:p>
            <a:pPr algn="l"/>
            <a:r>
              <a:rPr lang="en-US" dirty="0">
                <a:solidFill>
                  <a:schemeClr val="bg1"/>
                </a:solidFill>
                <a:latin typeface="Tw Cen MT Condensed Extra Bold"/>
              </a:rPr>
              <a:t>Example: Outdoor storage</a:t>
            </a:r>
          </a:p>
        </p:txBody>
      </p:sp>
      <p:sp>
        <p:nvSpPr>
          <p:cNvPr id="3" name="TextBox 2"/>
          <p:cNvSpPr txBox="1"/>
          <p:nvPr/>
        </p:nvSpPr>
        <p:spPr>
          <a:xfrm>
            <a:off x="685800" y="5257800"/>
            <a:ext cx="7239000" cy="954107"/>
          </a:xfrm>
          <a:prstGeom prst="rect">
            <a:avLst/>
          </a:prstGeom>
          <a:noFill/>
        </p:spPr>
        <p:txBody>
          <a:bodyPr wrap="square" rtlCol="0">
            <a:spAutoFit/>
          </a:bodyPr>
          <a:lstStyle/>
          <a:p>
            <a:pPr algn="ctr"/>
            <a:r>
              <a:rPr lang="en-US" sz="2800" dirty="0">
                <a:solidFill>
                  <a:schemeClr val="bg1"/>
                </a:solidFill>
              </a:rPr>
              <a:t>Don’t forget to inspect tanks for  UV damage,</a:t>
            </a:r>
          </a:p>
          <a:p>
            <a:pPr algn="ctr"/>
            <a:r>
              <a:rPr lang="en-US" sz="2800" dirty="0">
                <a:solidFill>
                  <a:schemeClr val="bg1"/>
                </a:solidFill>
              </a:rPr>
              <a:t> as they will degrade over time.</a:t>
            </a:r>
          </a:p>
        </p:txBody>
      </p:sp>
      <p:sp>
        <p:nvSpPr>
          <p:cNvPr id="9" name="Isosceles Triangle 8"/>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657048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noAutofit/>
          </a:bodyPr>
          <a:lstStyle/>
          <a:p>
            <a:pPr>
              <a:lnSpc>
                <a:spcPts val="2700"/>
              </a:lnSpc>
            </a:pPr>
            <a:r>
              <a:rPr lang="en-US" sz="3200" dirty="0">
                <a:effectLst/>
              </a:rPr>
              <a:t>Quality Assurance of delivered materials – both granular and liquids</a:t>
            </a:r>
          </a:p>
        </p:txBody>
      </p:sp>
      <p:pic>
        <p:nvPicPr>
          <p:cNvPr id="5" name="Picture 4"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pic>
        <p:nvPicPr>
          <p:cNvPr id="8" name="Picture 1" descr="Mag sampling 1"/>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1447800"/>
            <a:ext cx="5562600" cy="41719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2192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pPr algn="l"/>
            <a:r>
              <a:rPr lang="en-US" b="1" dirty="0">
                <a:solidFill>
                  <a:schemeClr val="bg1"/>
                </a:solidFill>
                <a:latin typeface="Tw Cen MT"/>
              </a:rPr>
              <a:t>Testing liquid products</a:t>
            </a:r>
          </a:p>
        </p:txBody>
      </p:sp>
      <p:pic>
        <p:nvPicPr>
          <p:cNvPr id="2051" name="Picture 3" descr="C:\Users\Roman\AppData\Local\Microsoft\Windows\Temporary Internet Files\Content.Outlook\LE3M07DC\Wood Co  2800gal  Trailer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255"/>
          <a:stretch/>
        </p:blipFill>
        <p:spPr bwMode="auto">
          <a:xfrm>
            <a:off x="914400" y="1210245"/>
            <a:ext cx="7162800" cy="4660024"/>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152297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143000"/>
            <a:ext cx="3572481"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8229600" cy="715962"/>
          </a:xfrm>
        </p:spPr>
        <p:txBody>
          <a:bodyPr>
            <a:normAutofit/>
          </a:bodyPr>
          <a:lstStyle/>
          <a:p>
            <a:r>
              <a:rPr lang="en-US" dirty="0">
                <a:effectLst/>
              </a:rPr>
              <a:t>Know your target values before testing</a:t>
            </a:r>
          </a:p>
        </p:txBody>
      </p:sp>
      <p:sp>
        <p:nvSpPr>
          <p:cNvPr id="5" name="TextBox 4"/>
          <p:cNvSpPr txBox="1"/>
          <p:nvPr/>
        </p:nvSpPr>
        <p:spPr>
          <a:xfrm>
            <a:off x="4495800" y="1676400"/>
            <a:ext cx="4267200" cy="3970318"/>
          </a:xfrm>
          <a:prstGeom prst="rect">
            <a:avLst/>
          </a:prstGeom>
          <a:noFill/>
        </p:spPr>
        <p:txBody>
          <a:bodyPr wrap="square" rtlCol="0">
            <a:spAutoFit/>
          </a:bodyPr>
          <a:lstStyle/>
          <a:p>
            <a:r>
              <a:rPr lang="en-US" sz="3600" dirty="0">
                <a:solidFill>
                  <a:schemeClr val="bg1"/>
                </a:solidFill>
              </a:rPr>
              <a:t>This table shows an example of specific gravity information obtained from vendors.  This data is needed prior to testing!</a:t>
            </a:r>
          </a:p>
        </p:txBody>
      </p:sp>
      <p:sp>
        <p:nvSpPr>
          <p:cNvPr id="8" name="Oval 7"/>
          <p:cNvSpPr/>
          <p:nvPr/>
        </p:nvSpPr>
        <p:spPr>
          <a:xfrm>
            <a:off x="2667000" y="4724400"/>
            <a:ext cx="761998" cy="2060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Arrow Connector 11"/>
          <p:cNvCxnSpPr/>
          <p:nvPr/>
        </p:nvCxnSpPr>
        <p:spPr>
          <a:xfrm flipH="1">
            <a:off x="3352800" y="3886200"/>
            <a:ext cx="11430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24699283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1025" name="Picture 1" descr="Mag sampl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276600"/>
            <a:ext cx="4648200" cy="251810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effectLst/>
              </a:rPr>
              <a:t>Quality testing of liquid deicers</a:t>
            </a:r>
          </a:p>
        </p:txBody>
      </p:sp>
      <p:sp>
        <p:nvSpPr>
          <p:cNvPr id="3" name="Content Placeholder 2"/>
          <p:cNvSpPr>
            <a:spLocks noGrp="1"/>
          </p:cNvSpPr>
          <p:nvPr>
            <p:ph idx="1"/>
          </p:nvPr>
        </p:nvSpPr>
        <p:spPr>
          <a:xfrm>
            <a:off x="228600" y="990600"/>
            <a:ext cx="8382000" cy="4525963"/>
          </a:xfrm>
        </p:spPr>
        <p:txBody>
          <a:bodyPr>
            <a:normAutofit/>
          </a:bodyPr>
          <a:lstStyle/>
          <a:p>
            <a:r>
              <a:rPr lang="en-US" sz="3600" dirty="0">
                <a:effectLst/>
              </a:rPr>
              <a:t>Take sample in a sterile container.</a:t>
            </a:r>
          </a:p>
          <a:p>
            <a:r>
              <a:rPr lang="en-US" sz="3600" dirty="0">
                <a:effectLst/>
              </a:rPr>
              <a:t>Increase the accuracy of results by taking more samples per delivery from various delivery tanker fill levels.</a:t>
            </a:r>
          </a:p>
          <a:p>
            <a:r>
              <a:rPr lang="en-US" sz="3600" dirty="0">
                <a:effectLst/>
              </a:rPr>
              <a:t>Label and send to lab for analysis or test it yourself.</a:t>
            </a:r>
          </a:p>
          <a:p>
            <a:endParaRPr lang="en-US" dirty="0">
              <a:solidFill>
                <a:schemeClr val="bg1"/>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0" y="5638800"/>
            <a:ext cx="6248400" cy="646331"/>
          </a:xfrm>
          <a:prstGeom prst="rect">
            <a:avLst/>
          </a:prstGeom>
          <a:solidFill>
            <a:srgbClr val="FFFF00"/>
          </a:solidFill>
        </p:spPr>
        <p:txBody>
          <a:bodyPr wrap="square" rtlCol="0">
            <a:spAutoFit/>
          </a:bodyPr>
          <a:lstStyle/>
          <a:p>
            <a:r>
              <a:rPr lang="en-US" dirty="0"/>
              <a:t>For less dispute, use a lab testing service or established DOT lab.</a:t>
            </a:r>
          </a:p>
          <a:p>
            <a:r>
              <a:rPr lang="en-US" dirty="0"/>
              <a:t>List those you recommend in your state here.</a:t>
            </a:r>
          </a:p>
        </p:txBody>
      </p:sp>
      <p:sp>
        <p:nvSpPr>
          <p:cNvPr id="10" name="Isosceles Triangle 9"/>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79009900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051" name="Picture 3" descr="C:\pictures\Pictures\salt\testing\PB08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9043" y="1053353"/>
            <a:ext cx="3457575" cy="461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1143000"/>
            <a:ext cx="3657600" cy="4893647"/>
          </a:xfrm>
          <a:prstGeom prst="rect">
            <a:avLst/>
          </a:prstGeom>
          <a:noFill/>
        </p:spPr>
        <p:txBody>
          <a:bodyPr wrap="square" rtlCol="0">
            <a:spAutoFit/>
          </a:bodyPr>
          <a:lstStyle/>
          <a:p>
            <a:pPr marL="457200" indent="-457200">
              <a:buFont typeface="+mj-lt"/>
              <a:buAutoNum type="arabicPeriod"/>
            </a:pPr>
            <a:r>
              <a:rPr lang="en-US" sz="2400" dirty="0">
                <a:solidFill>
                  <a:schemeClr val="bg1"/>
                </a:solidFill>
              </a:rPr>
              <a:t>Fill a beaker or jar with the liquid to be tested</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Float a hydrometer in the liquid</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Read the density results at the top  of the liquid level</a:t>
            </a:r>
          </a:p>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Compare the reading to your specification for that product</a:t>
            </a:r>
          </a:p>
        </p:txBody>
      </p:sp>
      <p:cxnSp>
        <p:nvCxnSpPr>
          <p:cNvPr id="7" name="Straight Arrow Connector 6"/>
          <p:cNvCxnSpPr/>
          <p:nvPr/>
        </p:nvCxnSpPr>
        <p:spPr>
          <a:xfrm>
            <a:off x="4979894" y="1600200"/>
            <a:ext cx="1905000"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itle 1"/>
          <p:cNvSpPr>
            <a:spLocks noGrp="1"/>
          </p:cNvSpPr>
          <p:nvPr>
            <p:ph type="title"/>
          </p:nvPr>
        </p:nvSpPr>
        <p:spPr>
          <a:xfrm>
            <a:off x="0" y="0"/>
            <a:ext cx="4953000" cy="1143000"/>
          </a:xfrm>
        </p:spPr>
        <p:txBody>
          <a:bodyPr/>
          <a:lstStyle/>
          <a:p>
            <a:r>
              <a:rPr lang="en-US" dirty="0">
                <a:effectLst/>
              </a:rPr>
              <a:t>Test it yourself</a:t>
            </a:r>
          </a:p>
        </p:txBody>
      </p:sp>
      <p:sp>
        <p:nvSpPr>
          <p:cNvPr id="11" name="Isosceles Triangle 10"/>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06487185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609600" y="1005402"/>
            <a:ext cx="7620000" cy="46355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122" name="Rectangle 3"/>
          <p:cNvSpPr>
            <a:spLocks noChangeArrowheads="1"/>
          </p:cNvSpPr>
          <p:nvPr/>
        </p:nvSpPr>
        <p:spPr bwMode="auto">
          <a:xfrm>
            <a:off x="0" y="0"/>
            <a:ext cx="9144000" cy="457200"/>
          </a:xfrm>
          <a:prstGeom prst="rect">
            <a:avLst/>
          </a:prstGeom>
          <a:noFill/>
          <a:ln w="9525">
            <a:noFill/>
            <a:miter lim="800000"/>
            <a:headEnd/>
            <a:tailEnd/>
          </a:ln>
        </p:spPr>
        <p:txBody>
          <a:bodyPr/>
          <a:lstStyle/>
          <a:p>
            <a:pPr eaLnBrk="1" hangingPunct="1"/>
            <a:r>
              <a:rPr lang="en-US" sz="2800" dirty="0">
                <a:solidFill>
                  <a:schemeClr val="bg1"/>
                </a:solidFill>
                <a:latin typeface="Tw Cen MT Condensed Extra Bold" pitchFamily="34" charset="0"/>
                <a:ea typeface="+mj-ea"/>
                <a:cs typeface="Times New Roman" pitchFamily="18" charset="0"/>
              </a:rPr>
              <a:t>Example: Magnesium Chloride Specific Gravity Chart</a:t>
            </a:r>
          </a:p>
        </p:txBody>
      </p:sp>
      <p:grpSp>
        <p:nvGrpSpPr>
          <p:cNvPr id="21" name="Group 20"/>
          <p:cNvGrpSpPr/>
          <p:nvPr/>
        </p:nvGrpSpPr>
        <p:grpSpPr>
          <a:xfrm>
            <a:off x="812800" y="995082"/>
            <a:ext cx="7112000" cy="4331157"/>
            <a:chOff x="304800" y="533400"/>
            <a:chExt cx="8534400" cy="5197388"/>
          </a:xfrm>
        </p:grpSpPr>
        <p:sp>
          <p:nvSpPr>
            <p:cNvPr id="133123" name="Text Box 4"/>
            <p:cNvSpPr txBox="1">
              <a:spLocks noChangeArrowheads="1"/>
            </p:cNvSpPr>
            <p:nvPr/>
          </p:nvSpPr>
          <p:spPr bwMode="auto">
            <a:xfrm>
              <a:off x="304800" y="533400"/>
              <a:ext cx="8534400" cy="701730"/>
            </a:xfrm>
            <a:prstGeom prst="rect">
              <a:avLst/>
            </a:prstGeom>
            <a:noFill/>
            <a:ln w="9525">
              <a:noFill/>
              <a:miter lim="800000"/>
              <a:headEnd/>
              <a:tailEnd/>
            </a:ln>
          </p:spPr>
          <p:txBody>
            <a:bodyPr>
              <a:spAutoFit/>
            </a:bodyPr>
            <a:lstStyle/>
            <a:p>
              <a:pPr defTabSz="452438"/>
              <a:r>
                <a:rPr lang="en-US" sz="1200" b="1" u="sng" dirty="0">
                  <a:latin typeface="Times New Roman" pitchFamily="18" charset="0"/>
                </a:rPr>
                <a:t>% </a:t>
              </a:r>
              <a:r>
                <a:rPr lang="en-US" sz="1400" b="1" u="sng" dirty="0">
                  <a:latin typeface="Times New Roman" pitchFamily="18" charset="0"/>
                </a:rPr>
                <a:t>By Weight		Specific Gravity		Freezing Point F 		Freezing Point C</a:t>
              </a:r>
              <a:endParaRPr lang="en-US" sz="1400" dirty="0">
                <a:latin typeface="Times New Roman" pitchFamily="18" charset="0"/>
              </a:endParaRPr>
            </a:p>
            <a:p>
              <a:pPr defTabSz="452438"/>
              <a:endParaRPr lang="en-US" b="1" dirty="0">
                <a:latin typeface="Times New Roman" pitchFamily="18" charset="0"/>
              </a:endParaRPr>
            </a:p>
          </p:txBody>
        </p:sp>
        <p:sp>
          <p:nvSpPr>
            <p:cNvPr id="133124" name="Text Box 5"/>
            <p:cNvSpPr txBox="1">
              <a:spLocks noChangeArrowheads="1"/>
            </p:cNvSpPr>
            <p:nvPr/>
          </p:nvSpPr>
          <p:spPr bwMode="auto">
            <a:xfrm>
              <a:off x="834596" y="803130"/>
              <a:ext cx="914400" cy="4927658"/>
            </a:xfrm>
            <a:prstGeom prst="rect">
              <a:avLst/>
            </a:prstGeom>
            <a:noFill/>
            <a:ln w="9525">
              <a:noFill/>
              <a:miter lim="800000"/>
              <a:headEnd/>
              <a:tailEnd/>
            </a:ln>
          </p:spPr>
          <p:txBody>
            <a:bodyPr>
              <a:spAutoFit/>
            </a:bodyPr>
            <a:lstStyle/>
            <a:p>
              <a:pPr>
                <a:lnSpc>
                  <a:spcPct val="50000"/>
                </a:lnSpc>
                <a:spcBef>
                  <a:spcPct val="50000"/>
                </a:spcBef>
              </a:pPr>
              <a:endParaRPr lang="en-US" sz="1600" dirty="0">
                <a:latin typeface="Times New Roman" pitchFamily="18" charset="0"/>
              </a:endParaRPr>
            </a:p>
            <a:p>
              <a:pPr>
                <a:lnSpc>
                  <a:spcPct val="50000"/>
                </a:lnSpc>
                <a:spcBef>
                  <a:spcPct val="50000"/>
                </a:spcBef>
              </a:pPr>
              <a:r>
                <a:rPr lang="en-US" sz="1200" dirty="0">
                  <a:latin typeface="Times New Roman" pitchFamily="18" charset="0"/>
                </a:rPr>
                <a:t>10</a:t>
              </a:r>
            </a:p>
            <a:p>
              <a:pPr>
                <a:lnSpc>
                  <a:spcPct val="50000"/>
                </a:lnSpc>
                <a:spcBef>
                  <a:spcPct val="50000"/>
                </a:spcBef>
              </a:pPr>
              <a:r>
                <a:rPr lang="en-US" sz="1200" dirty="0">
                  <a:latin typeface="Times New Roman" pitchFamily="18" charset="0"/>
                </a:rPr>
                <a:t>11</a:t>
              </a:r>
            </a:p>
            <a:p>
              <a:pPr>
                <a:lnSpc>
                  <a:spcPct val="50000"/>
                </a:lnSpc>
                <a:spcBef>
                  <a:spcPct val="50000"/>
                </a:spcBef>
              </a:pPr>
              <a:r>
                <a:rPr lang="en-US" sz="1200" dirty="0">
                  <a:latin typeface="Times New Roman" pitchFamily="18" charset="0"/>
                </a:rPr>
                <a:t>12</a:t>
              </a:r>
            </a:p>
            <a:p>
              <a:pPr>
                <a:lnSpc>
                  <a:spcPct val="50000"/>
                </a:lnSpc>
                <a:spcBef>
                  <a:spcPct val="50000"/>
                </a:spcBef>
              </a:pPr>
              <a:r>
                <a:rPr lang="en-US" sz="1200" dirty="0">
                  <a:latin typeface="Times New Roman" pitchFamily="18" charset="0"/>
                </a:rPr>
                <a:t>13</a:t>
              </a:r>
            </a:p>
            <a:p>
              <a:pPr>
                <a:lnSpc>
                  <a:spcPct val="50000"/>
                </a:lnSpc>
                <a:spcBef>
                  <a:spcPct val="50000"/>
                </a:spcBef>
              </a:pPr>
              <a:r>
                <a:rPr lang="en-US" sz="1200" dirty="0">
                  <a:latin typeface="Times New Roman" pitchFamily="18" charset="0"/>
                </a:rPr>
                <a:t>14</a:t>
              </a:r>
            </a:p>
            <a:p>
              <a:pPr>
                <a:lnSpc>
                  <a:spcPct val="50000"/>
                </a:lnSpc>
                <a:spcBef>
                  <a:spcPct val="50000"/>
                </a:spcBef>
              </a:pPr>
              <a:r>
                <a:rPr lang="en-US" sz="1200" dirty="0">
                  <a:latin typeface="Times New Roman" pitchFamily="18" charset="0"/>
                </a:rPr>
                <a:t>15</a:t>
              </a:r>
            </a:p>
            <a:p>
              <a:pPr>
                <a:lnSpc>
                  <a:spcPct val="50000"/>
                </a:lnSpc>
                <a:spcBef>
                  <a:spcPct val="50000"/>
                </a:spcBef>
              </a:pPr>
              <a:r>
                <a:rPr lang="en-US" sz="1200" dirty="0">
                  <a:latin typeface="Times New Roman" pitchFamily="18" charset="0"/>
                </a:rPr>
                <a:t>16</a:t>
              </a:r>
            </a:p>
            <a:p>
              <a:pPr>
                <a:lnSpc>
                  <a:spcPct val="50000"/>
                </a:lnSpc>
                <a:spcBef>
                  <a:spcPct val="50000"/>
                </a:spcBef>
              </a:pPr>
              <a:r>
                <a:rPr lang="en-US" sz="1200" dirty="0">
                  <a:latin typeface="Times New Roman" pitchFamily="18" charset="0"/>
                </a:rPr>
                <a:t>17</a:t>
              </a:r>
            </a:p>
            <a:p>
              <a:pPr>
                <a:lnSpc>
                  <a:spcPct val="50000"/>
                </a:lnSpc>
                <a:spcBef>
                  <a:spcPct val="50000"/>
                </a:spcBef>
              </a:pPr>
              <a:r>
                <a:rPr lang="en-US" sz="1200" dirty="0">
                  <a:latin typeface="Times New Roman" pitchFamily="18" charset="0"/>
                </a:rPr>
                <a:t>18</a:t>
              </a:r>
            </a:p>
            <a:p>
              <a:pPr>
                <a:lnSpc>
                  <a:spcPct val="50000"/>
                </a:lnSpc>
                <a:spcBef>
                  <a:spcPct val="50000"/>
                </a:spcBef>
              </a:pPr>
              <a:r>
                <a:rPr lang="en-US" sz="1200" dirty="0">
                  <a:latin typeface="Times New Roman" pitchFamily="18" charset="0"/>
                </a:rPr>
                <a:t>19</a:t>
              </a:r>
            </a:p>
            <a:p>
              <a:pPr>
                <a:lnSpc>
                  <a:spcPct val="50000"/>
                </a:lnSpc>
                <a:spcBef>
                  <a:spcPct val="50000"/>
                </a:spcBef>
              </a:pPr>
              <a:r>
                <a:rPr lang="en-US" sz="1200" dirty="0">
                  <a:latin typeface="Times New Roman" pitchFamily="18" charset="0"/>
                </a:rPr>
                <a:t>21</a:t>
              </a:r>
            </a:p>
            <a:p>
              <a:pPr>
                <a:lnSpc>
                  <a:spcPct val="50000"/>
                </a:lnSpc>
                <a:spcBef>
                  <a:spcPct val="50000"/>
                </a:spcBef>
              </a:pPr>
              <a:r>
                <a:rPr lang="en-US" sz="1200" dirty="0">
                  <a:latin typeface="Times New Roman" pitchFamily="18" charset="0"/>
                </a:rPr>
                <a:t>21</a:t>
              </a:r>
            </a:p>
            <a:p>
              <a:pPr>
                <a:lnSpc>
                  <a:spcPct val="50000"/>
                </a:lnSpc>
                <a:spcBef>
                  <a:spcPct val="50000"/>
                </a:spcBef>
              </a:pPr>
              <a:r>
                <a:rPr lang="en-US" sz="1200" dirty="0">
                  <a:solidFill>
                    <a:srgbClr val="FF0000"/>
                  </a:solidFill>
                  <a:latin typeface="Times New Roman" pitchFamily="18" charset="0"/>
                </a:rPr>
                <a:t>22</a:t>
              </a:r>
            </a:p>
            <a:p>
              <a:pPr>
                <a:lnSpc>
                  <a:spcPct val="50000"/>
                </a:lnSpc>
                <a:spcBef>
                  <a:spcPct val="50000"/>
                </a:spcBef>
              </a:pPr>
              <a:r>
                <a:rPr lang="en-US" sz="1200" dirty="0">
                  <a:latin typeface="Times New Roman" pitchFamily="18" charset="0"/>
                </a:rPr>
                <a:t>23</a:t>
              </a:r>
            </a:p>
            <a:p>
              <a:pPr>
                <a:lnSpc>
                  <a:spcPct val="50000"/>
                </a:lnSpc>
                <a:spcBef>
                  <a:spcPct val="50000"/>
                </a:spcBef>
              </a:pPr>
              <a:r>
                <a:rPr lang="en-US" sz="1200" dirty="0">
                  <a:latin typeface="Times New Roman" pitchFamily="18" charset="0"/>
                </a:rPr>
                <a:t>24</a:t>
              </a:r>
            </a:p>
            <a:p>
              <a:pPr>
                <a:lnSpc>
                  <a:spcPct val="50000"/>
                </a:lnSpc>
                <a:spcBef>
                  <a:spcPct val="50000"/>
                </a:spcBef>
              </a:pPr>
              <a:r>
                <a:rPr lang="en-US" sz="1200" dirty="0">
                  <a:latin typeface="Times New Roman" pitchFamily="18" charset="0"/>
                </a:rPr>
                <a:t>25</a:t>
              </a:r>
            </a:p>
            <a:p>
              <a:pPr>
                <a:lnSpc>
                  <a:spcPct val="50000"/>
                </a:lnSpc>
                <a:spcBef>
                  <a:spcPct val="50000"/>
                </a:spcBef>
              </a:pPr>
              <a:r>
                <a:rPr lang="en-US" sz="1200" dirty="0">
                  <a:latin typeface="Times New Roman" pitchFamily="18" charset="0"/>
                </a:rPr>
                <a:t>26</a:t>
              </a:r>
            </a:p>
            <a:p>
              <a:pPr>
                <a:lnSpc>
                  <a:spcPct val="50000"/>
                </a:lnSpc>
                <a:spcBef>
                  <a:spcPct val="50000"/>
                </a:spcBef>
              </a:pPr>
              <a:r>
                <a:rPr lang="en-US" sz="1200" dirty="0">
                  <a:solidFill>
                    <a:srgbClr val="00CC00"/>
                  </a:solidFill>
                  <a:latin typeface="Times New Roman" pitchFamily="18" charset="0"/>
                </a:rPr>
                <a:t>27</a:t>
              </a:r>
            </a:p>
            <a:p>
              <a:pPr>
                <a:lnSpc>
                  <a:spcPct val="50000"/>
                </a:lnSpc>
                <a:spcBef>
                  <a:spcPct val="50000"/>
                </a:spcBef>
              </a:pPr>
              <a:r>
                <a:rPr lang="en-US" sz="1200" dirty="0">
                  <a:latin typeface="Times New Roman" pitchFamily="18" charset="0"/>
                </a:rPr>
                <a:t>28</a:t>
              </a:r>
            </a:p>
            <a:p>
              <a:pPr>
                <a:lnSpc>
                  <a:spcPct val="50000"/>
                </a:lnSpc>
                <a:spcBef>
                  <a:spcPct val="50000"/>
                </a:spcBef>
              </a:pPr>
              <a:r>
                <a:rPr lang="en-US" sz="1200" dirty="0">
                  <a:latin typeface="Times New Roman" pitchFamily="18" charset="0"/>
                </a:rPr>
                <a:t>29</a:t>
              </a:r>
            </a:p>
            <a:p>
              <a:pPr>
                <a:lnSpc>
                  <a:spcPct val="50000"/>
                </a:lnSpc>
                <a:spcBef>
                  <a:spcPct val="50000"/>
                </a:spcBef>
              </a:pPr>
              <a:r>
                <a:rPr lang="en-US" sz="1200" dirty="0">
                  <a:latin typeface="Times New Roman" pitchFamily="18" charset="0"/>
                </a:rPr>
                <a:t>30</a:t>
              </a:r>
            </a:p>
          </p:txBody>
        </p:sp>
        <p:sp>
          <p:nvSpPr>
            <p:cNvPr id="133125" name="Text Box 6"/>
            <p:cNvSpPr txBox="1">
              <a:spLocks noChangeArrowheads="1"/>
            </p:cNvSpPr>
            <p:nvPr/>
          </p:nvSpPr>
          <p:spPr bwMode="auto">
            <a:xfrm>
              <a:off x="3008098" y="765479"/>
              <a:ext cx="914400" cy="4890723"/>
            </a:xfrm>
            <a:prstGeom prst="rect">
              <a:avLst/>
            </a:prstGeom>
            <a:noFill/>
            <a:ln w="9525">
              <a:noFill/>
              <a:miter lim="800000"/>
              <a:headEnd/>
              <a:tailEnd/>
            </a:ln>
          </p:spPr>
          <p:txBody>
            <a:bodyPr>
              <a:spAutoFit/>
            </a:bodyPr>
            <a:lstStyle/>
            <a:p>
              <a:pPr>
                <a:lnSpc>
                  <a:spcPct val="50000"/>
                </a:lnSpc>
                <a:spcBef>
                  <a:spcPct val="50000"/>
                </a:spcBef>
              </a:pPr>
              <a:endParaRPr lang="en-US" sz="1200" dirty="0">
                <a:latin typeface="Times New Roman" pitchFamily="18" charset="0"/>
              </a:endParaRPr>
            </a:p>
            <a:p>
              <a:pPr>
                <a:lnSpc>
                  <a:spcPct val="50000"/>
                </a:lnSpc>
                <a:spcBef>
                  <a:spcPct val="50000"/>
                </a:spcBef>
              </a:pPr>
              <a:r>
                <a:rPr lang="en-US" sz="1200" dirty="0">
                  <a:latin typeface="Times New Roman" pitchFamily="18" charset="0"/>
                </a:rPr>
                <a:t>1.086</a:t>
              </a:r>
            </a:p>
            <a:p>
              <a:pPr>
                <a:lnSpc>
                  <a:spcPct val="50000"/>
                </a:lnSpc>
                <a:spcBef>
                  <a:spcPct val="50000"/>
                </a:spcBef>
              </a:pPr>
              <a:r>
                <a:rPr lang="en-US" sz="1200" dirty="0">
                  <a:latin typeface="Times New Roman" pitchFamily="18" charset="0"/>
                </a:rPr>
                <a:t>1.096</a:t>
              </a:r>
            </a:p>
            <a:p>
              <a:pPr>
                <a:lnSpc>
                  <a:spcPct val="50000"/>
                </a:lnSpc>
                <a:spcBef>
                  <a:spcPct val="50000"/>
                </a:spcBef>
              </a:pPr>
              <a:r>
                <a:rPr lang="en-US" sz="1200" dirty="0">
                  <a:latin typeface="Times New Roman" pitchFamily="18" charset="0"/>
                </a:rPr>
                <a:t>1.105</a:t>
              </a:r>
            </a:p>
            <a:p>
              <a:pPr>
                <a:lnSpc>
                  <a:spcPct val="50000"/>
                </a:lnSpc>
                <a:spcBef>
                  <a:spcPct val="50000"/>
                </a:spcBef>
              </a:pPr>
              <a:r>
                <a:rPr lang="en-US" sz="1200" dirty="0">
                  <a:latin typeface="Times New Roman" pitchFamily="18" charset="0"/>
                </a:rPr>
                <a:t>1.114</a:t>
              </a:r>
            </a:p>
            <a:p>
              <a:pPr>
                <a:lnSpc>
                  <a:spcPct val="50000"/>
                </a:lnSpc>
                <a:spcBef>
                  <a:spcPct val="50000"/>
                </a:spcBef>
              </a:pPr>
              <a:r>
                <a:rPr lang="en-US" sz="1200" dirty="0">
                  <a:latin typeface="Times New Roman" pitchFamily="18" charset="0"/>
                </a:rPr>
                <a:t>1.123</a:t>
              </a:r>
            </a:p>
            <a:p>
              <a:pPr>
                <a:lnSpc>
                  <a:spcPct val="50000"/>
                </a:lnSpc>
                <a:spcBef>
                  <a:spcPct val="50000"/>
                </a:spcBef>
              </a:pPr>
              <a:r>
                <a:rPr lang="en-US" sz="1200" dirty="0">
                  <a:latin typeface="Times New Roman" pitchFamily="18" charset="0"/>
                </a:rPr>
                <a:t>1.132</a:t>
              </a:r>
            </a:p>
            <a:p>
              <a:pPr>
                <a:lnSpc>
                  <a:spcPct val="50000"/>
                </a:lnSpc>
                <a:spcBef>
                  <a:spcPct val="50000"/>
                </a:spcBef>
              </a:pPr>
              <a:r>
                <a:rPr lang="en-US" sz="1200" dirty="0">
                  <a:latin typeface="Times New Roman" pitchFamily="18" charset="0"/>
                </a:rPr>
                <a:t>1.142</a:t>
              </a:r>
            </a:p>
            <a:p>
              <a:pPr>
                <a:lnSpc>
                  <a:spcPct val="50000"/>
                </a:lnSpc>
                <a:spcBef>
                  <a:spcPct val="50000"/>
                </a:spcBef>
              </a:pPr>
              <a:r>
                <a:rPr lang="en-US" sz="1200" dirty="0">
                  <a:latin typeface="Times New Roman" pitchFamily="18" charset="0"/>
                </a:rPr>
                <a:t>1.151</a:t>
              </a:r>
            </a:p>
            <a:p>
              <a:pPr>
                <a:lnSpc>
                  <a:spcPct val="50000"/>
                </a:lnSpc>
                <a:spcBef>
                  <a:spcPct val="50000"/>
                </a:spcBef>
              </a:pPr>
              <a:r>
                <a:rPr lang="en-US" sz="1200" dirty="0">
                  <a:latin typeface="Times New Roman" pitchFamily="18" charset="0"/>
                </a:rPr>
                <a:t>1.161</a:t>
              </a:r>
            </a:p>
            <a:p>
              <a:pPr>
                <a:lnSpc>
                  <a:spcPct val="50000"/>
                </a:lnSpc>
                <a:spcBef>
                  <a:spcPct val="50000"/>
                </a:spcBef>
              </a:pPr>
              <a:r>
                <a:rPr lang="en-US" sz="1200" dirty="0">
                  <a:latin typeface="Times New Roman" pitchFamily="18" charset="0"/>
                </a:rPr>
                <a:t>1.170</a:t>
              </a:r>
            </a:p>
            <a:p>
              <a:pPr>
                <a:lnSpc>
                  <a:spcPct val="50000"/>
                </a:lnSpc>
                <a:spcBef>
                  <a:spcPct val="50000"/>
                </a:spcBef>
              </a:pPr>
              <a:r>
                <a:rPr lang="en-US" sz="1200" dirty="0">
                  <a:solidFill>
                    <a:schemeClr val="tx2"/>
                  </a:solidFill>
                  <a:latin typeface="Times New Roman" pitchFamily="18" charset="0"/>
                </a:rPr>
                <a:t>1.180</a:t>
              </a:r>
            </a:p>
            <a:p>
              <a:pPr>
                <a:lnSpc>
                  <a:spcPct val="50000"/>
                </a:lnSpc>
                <a:spcBef>
                  <a:spcPct val="50000"/>
                </a:spcBef>
              </a:pPr>
              <a:r>
                <a:rPr lang="en-US" sz="1200" dirty="0">
                  <a:latin typeface="Times New Roman" pitchFamily="18" charset="0"/>
                </a:rPr>
                <a:t>1.190</a:t>
              </a:r>
            </a:p>
            <a:p>
              <a:pPr>
                <a:lnSpc>
                  <a:spcPct val="50000"/>
                </a:lnSpc>
                <a:spcBef>
                  <a:spcPct val="50000"/>
                </a:spcBef>
              </a:pPr>
              <a:r>
                <a:rPr lang="en-US" sz="1200" dirty="0">
                  <a:solidFill>
                    <a:srgbClr val="FF0000"/>
                  </a:solidFill>
                  <a:latin typeface="Times New Roman" pitchFamily="18" charset="0"/>
                </a:rPr>
                <a:t>1.200</a:t>
              </a:r>
            </a:p>
            <a:p>
              <a:pPr>
                <a:lnSpc>
                  <a:spcPct val="50000"/>
                </a:lnSpc>
                <a:spcBef>
                  <a:spcPct val="50000"/>
                </a:spcBef>
              </a:pPr>
              <a:r>
                <a:rPr lang="en-US" sz="1200" dirty="0">
                  <a:latin typeface="Times New Roman" pitchFamily="18" charset="0"/>
                </a:rPr>
                <a:t>1.210</a:t>
              </a:r>
            </a:p>
            <a:p>
              <a:pPr>
                <a:lnSpc>
                  <a:spcPct val="50000"/>
                </a:lnSpc>
                <a:spcBef>
                  <a:spcPct val="50000"/>
                </a:spcBef>
              </a:pPr>
              <a:r>
                <a:rPr lang="en-US" sz="1200" dirty="0">
                  <a:latin typeface="Times New Roman" pitchFamily="18" charset="0"/>
                </a:rPr>
                <a:t>1.220</a:t>
              </a:r>
            </a:p>
            <a:p>
              <a:pPr>
                <a:lnSpc>
                  <a:spcPct val="50000"/>
                </a:lnSpc>
                <a:spcBef>
                  <a:spcPct val="50000"/>
                </a:spcBef>
              </a:pPr>
              <a:r>
                <a:rPr lang="en-US" sz="1200" dirty="0">
                  <a:latin typeface="Times New Roman" pitchFamily="18" charset="0"/>
                </a:rPr>
                <a:t>1.230</a:t>
              </a:r>
            </a:p>
            <a:p>
              <a:pPr>
                <a:lnSpc>
                  <a:spcPct val="50000"/>
                </a:lnSpc>
                <a:spcBef>
                  <a:spcPct val="50000"/>
                </a:spcBef>
              </a:pPr>
              <a:r>
                <a:rPr lang="en-US" sz="1200" dirty="0">
                  <a:latin typeface="Times New Roman" pitchFamily="18" charset="0"/>
                </a:rPr>
                <a:t>1.241</a:t>
              </a:r>
            </a:p>
            <a:p>
              <a:pPr>
                <a:lnSpc>
                  <a:spcPct val="50000"/>
                </a:lnSpc>
                <a:spcBef>
                  <a:spcPct val="50000"/>
                </a:spcBef>
              </a:pPr>
              <a:r>
                <a:rPr lang="en-US" sz="1200" dirty="0">
                  <a:solidFill>
                    <a:srgbClr val="00CC00"/>
                  </a:solidFill>
                  <a:latin typeface="Times New Roman" pitchFamily="18" charset="0"/>
                </a:rPr>
                <a:t>1.251</a:t>
              </a:r>
            </a:p>
            <a:p>
              <a:pPr>
                <a:lnSpc>
                  <a:spcPct val="50000"/>
                </a:lnSpc>
                <a:spcBef>
                  <a:spcPct val="50000"/>
                </a:spcBef>
              </a:pPr>
              <a:r>
                <a:rPr lang="en-US" sz="1200" dirty="0">
                  <a:latin typeface="Times New Roman" pitchFamily="18" charset="0"/>
                </a:rPr>
                <a:t>1.262</a:t>
              </a:r>
            </a:p>
            <a:p>
              <a:pPr>
                <a:lnSpc>
                  <a:spcPct val="50000"/>
                </a:lnSpc>
                <a:spcBef>
                  <a:spcPct val="50000"/>
                </a:spcBef>
              </a:pPr>
              <a:r>
                <a:rPr lang="en-US" sz="1200" dirty="0">
                  <a:latin typeface="Times New Roman" pitchFamily="18" charset="0"/>
                </a:rPr>
                <a:t>1.273</a:t>
              </a:r>
            </a:p>
            <a:p>
              <a:pPr>
                <a:lnSpc>
                  <a:spcPct val="50000"/>
                </a:lnSpc>
                <a:spcBef>
                  <a:spcPct val="50000"/>
                </a:spcBef>
              </a:pPr>
              <a:r>
                <a:rPr lang="en-US" sz="1200" dirty="0">
                  <a:latin typeface="Times New Roman" pitchFamily="18" charset="0"/>
                </a:rPr>
                <a:t>1.283</a:t>
              </a:r>
            </a:p>
          </p:txBody>
        </p:sp>
        <p:sp>
          <p:nvSpPr>
            <p:cNvPr id="133126" name="Text Box 7"/>
            <p:cNvSpPr txBox="1">
              <a:spLocks noChangeArrowheads="1"/>
            </p:cNvSpPr>
            <p:nvPr/>
          </p:nvSpPr>
          <p:spPr bwMode="auto">
            <a:xfrm>
              <a:off x="5128286" y="797383"/>
              <a:ext cx="914400" cy="4890722"/>
            </a:xfrm>
            <a:prstGeom prst="rect">
              <a:avLst/>
            </a:prstGeom>
            <a:noFill/>
            <a:ln w="9525">
              <a:noFill/>
              <a:miter lim="800000"/>
              <a:headEnd/>
              <a:tailEnd/>
            </a:ln>
          </p:spPr>
          <p:txBody>
            <a:bodyPr>
              <a:spAutoFit/>
            </a:bodyPr>
            <a:lstStyle/>
            <a:p>
              <a:pPr algn="ctr">
                <a:lnSpc>
                  <a:spcPct val="50000"/>
                </a:lnSpc>
                <a:spcBef>
                  <a:spcPct val="50000"/>
                </a:spcBef>
              </a:pPr>
              <a:endParaRPr lang="en-US" sz="1200" dirty="0">
                <a:latin typeface="Times New Roman" pitchFamily="18" charset="0"/>
              </a:endParaRPr>
            </a:p>
            <a:p>
              <a:pPr algn="ctr">
                <a:lnSpc>
                  <a:spcPct val="50000"/>
                </a:lnSpc>
                <a:spcBef>
                  <a:spcPct val="50000"/>
                </a:spcBef>
              </a:pPr>
              <a:r>
                <a:rPr lang="en-US" sz="1200" dirty="0">
                  <a:latin typeface="Times New Roman" pitchFamily="18" charset="0"/>
                </a:rPr>
                <a:t>17.9</a:t>
              </a:r>
            </a:p>
            <a:p>
              <a:pPr algn="ctr">
                <a:lnSpc>
                  <a:spcPct val="50000"/>
                </a:lnSpc>
                <a:spcBef>
                  <a:spcPct val="50000"/>
                </a:spcBef>
              </a:pPr>
              <a:r>
                <a:rPr lang="en-US" sz="1200" dirty="0">
                  <a:latin typeface="Times New Roman" pitchFamily="18" charset="0"/>
                </a:rPr>
                <a:t>15.7</a:t>
              </a:r>
            </a:p>
            <a:p>
              <a:pPr algn="ctr">
                <a:lnSpc>
                  <a:spcPct val="50000"/>
                </a:lnSpc>
                <a:spcBef>
                  <a:spcPct val="50000"/>
                </a:spcBef>
              </a:pPr>
              <a:r>
                <a:rPr lang="en-US" sz="1200" dirty="0">
                  <a:latin typeface="Times New Roman" pitchFamily="18" charset="0"/>
                </a:rPr>
                <a:t>13.1</a:t>
              </a:r>
            </a:p>
            <a:p>
              <a:pPr algn="ctr">
                <a:lnSpc>
                  <a:spcPct val="50000"/>
                </a:lnSpc>
                <a:spcBef>
                  <a:spcPct val="50000"/>
                </a:spcBef>
              </a:pPr>
              <a:r>
                <a:rPr lang="en-US" sz="1200" dirty="0">
                  <a:latin typeface="Times New Roman" pitchFamily="18" charset="0"/>
                </a:rPr>
                <a:t>10.3</a:t>
              </a:r>
            </a:p>
            <a:p>
              <a:pPr algn="ctr">
                <a:lnSpc>
                  <a:spcPct val="50000"/>
                </a:lnSpc>
                <a:spcBef>
                  <a:spcPct val="50000"/>
                </a:spcBef>
              </a:pPr>
              <a:r>
                <a:rPr lang="en-US" sz="1200" dirty="0">
                  <a:latin typeface="Times New Roman" pitchFamily="18" charset="0"/>
                </a:rPr>
                <a:t>7.3</a:t>
              </a:r>
            </a:p>
            <a:p>
              <a:pPr algn="ctr">
                <a:lnSpc>
                  <a:spcPct val="50000"/>
                </a:lnSpc>
                <a:spcBef>
                  <a:spcPct val="50000"/>
                </a:spcBef>
              </a:pPr>
              <a:r>
                <a:rPr lang="en-US" sz="1200" dirty="0">
                  <a:latin typeface="Times New Roman" pitchFamily="18" charset="0"/>
                </a:rPr>
                <a:t>4.0</a:t>
              </a:r>
            </a:p>
            <a:p>
              <a:pPr algn="ctr">
                <a:lnSpc>
                  <a:spcPct val="50000"/>
                </a:lnSpc>
                <a:spcBef>
                  <a:spcPct val="50000"/>
                </a:spcBef>
              </a:pPr>
              <a:r>
                <a:rPr lang="en-US" sz="1200" dirty="0">
                  <a:latin typeface="Times New Roman" pitchFamily="18" charset="0"/>
                </a:rPr>
                <a:t>0.4</a:t>
              </a:r>
            </a:p>
            <a:p>
              <a:pPr algn="ctr">
                <a:lnSpc>
                  <a:spcPct val="50000"/>
                </a:lnSpc>
                <a:spcBef>
                  <a:spcPct val="50000"/>
                </a:spcBef>
              </a:pPr>
              <a:r>
                <a:rPr lang="en-US" sz="1200" dirty="0">
                  <a:latin typeface="Times New Roman" pitchFamily="18" charset="0"/>
                </a:rPr>
                <a:t>-3.5</a:t>
              </a:r>
            </a:p>
            <a:p>
              <a:pPr algn="ctr">
                <a:lnSpc>
                  <a:spcPct val="50000"/>
                </a:lnSpc>
                <a:spcBef>
                  <a:spcPct val="50000"/>
                </a:spcBef>
              </a:pPr>
              <a:r>
                <a:rPr lang="en-US" sz="1200" dirty="0">
                  <a:latin typeface="Times New Roman" pitchFamily="18" charset="0"/>
                </a:rPr>
                <a:t>-7.7</a:t>
              </a:r>
            </a:p>
            <a:p>
              <a:pPr algn="ctr">
                <a:lnSpc>
                  <a:spcPct val="50000"/>
                </a:lnSpc>
                <a:spcBef>
                  <a:spcPct val="50000"/>
                </a:spcBef>
              </a:pPr>
              <a:r>
                <a:rPr lang="en-US" sz="1200" dirty="0">
                  <a:latin typeface="Times New Roman" pitchFamily="18" charset="0"/>
                </a:rPr>
                <a:t>-12.2</a:t>
              </a:r>
            </a:p>
            <a:p>
              <a:pPr algn="ctr">
                <a:lnSpc>
                  <a:spcPct val="50000"/>
                </a:lnSpc>
                <a:spcBef>
                  <a:spcPct val="50000"/>
                </a:spcBef>
              </a:pPr>
              <a:r>
                <a:rPr lang="en-US" sz="1200" dirty="0">
                  <a:solidFill>
                    <a:schemeClr val="tx2"/>
                  </a:solidFill>
                  <a:latin typeface="Times New Roman" pitchFamily="18" charset="0"/>
                </a:rPr>
                <a:t>-17.2</a:t>
              </a:r>
            </a:p>
            <a:p>
              <a:pPr algn="ctr">
                <a:lnSpc>
                  <a:spcPct val="50000"/>
                </a:lnSpc>
                <a:spcBef>
                  <a:spcPct val="50000"/>
                </a:spcBef>
              </a:pPr>
              <a:r>
                <a:rPr lang="en-US" sz="1200" dirty="0">
                  <a:latin typeface="Times New Roman" pitchFamily="18" charset="0"/>
                </a:rPr>
                <a:t>-23.0</a:t>
              </a:r>
            </a:p>
            <a:p>
              <a:pPr algn="ctr">
                <a:lnSpc>
                  <a:spcPct val="50000"/>
                </a:lnSpc>
                <a:spcBef>
                  <a:spcPct val="50000"/>
                </a:spcBef>
              </a:pPr>
              <a:r>
                <a:rPr lang="en-US" sz="1200" dirty="0">
                  <a:solidFill>
                    <a:srgbClr val="FF0000"/>
                  </a:solidFill>
                  <a:latin typeface="Times New Roman" pitchFamily="18" charset="0"/>
                </a:rPr>
                <a:t>-27.0</a:t>
              </a:r>
            </a:p>
            <a:p>
              <a:pPr algn="ctr">
                <a:lnSpc>
                  <a:spcPct val="50000"/>
                </a:lnSpc>
                <a:spcBef>
                  <a:spcPct val="50000"/>
                </a:spcBef>
              </a:pPr>
              <a:r>
                <a:rPr lang="en-US" sz="1200" dirty="0">
                  <a:latin typeface="Times New Roman" pitchFamily="18" charset="0"/>
                </a:rPr>
                <a:t>-20.0</a:t>
              </a:r>
            </a:p>
            <a:p>
              <a:pPr algn="ctr">
                <a:lnSpc>
                  <a:spcPct val="50000"/>
                </a:lnSpc>
                <a:spcBef>
                  <a:spcPct val="50000"/>
                </a:spcBef>
              </a:pPr>
              <a:r>
                <a:rPr lang="en-US" sz="1200" dirty="0">
                  <a:latin typeface="Times New Roman" pitchFamily="18" charset="0"/>
                </a:rPr>
                <a:t>-14.0</a:t>
              </a:r>
            </a:p>
            <a:p>
              <a:pPr algn="ctr">
                <a:lnSpc>
                  <a:spcPct val="50000"/>
                </a:lnSpc>
                <a:spcBef>
                  <a:spcPct val="50000"/>
                </a:spcBef>
              </a:pPr>
              <a:r>
                <a:rPr lang="en-US" sz="1200" dirty="0">
                  <a:latin typeface="Times New Roman" pitchFamily="18" charset="0"/>
                </a:rPr>
                <a:t>-10.0</a:t>
              </a:r>
            </a:p>
            <a:p>
              <a:pPr algn="ctr">
                <a:lnSpc>
                  <a:spcPct val="50000"/>
                </a:lnSpc>
                <a:spcBef>
                  <a:spcPct val="50000"/>
                </a:spcBef>
              </a:pPr>
              <a:r>
                <a:rPr lang="en-US" sz="1200" dirty="0">
                  <a:latin typeface="Times New Roman" pitchFamily="18" charset="0"/>
                </a:rPr>
                <a:t>-6.0</a:t>
              </a:r>
            </a:p>
            <a:p>
              <a:pPr algn="ctr">
                <a:lnSpc>
                  <a:spcPct val="50000"/>
                </a:lnSpc>
                <a:spcBef>
                  <a:spcPct val="50000"/>
                </a:spcBef>
              </a:pPr>
              <a:r>
                <a:rPr lang="en-US" sz="1200" dirty="0">
                  <a:solidFill>
                    <a:srgbClr val="00CC00"/>
                  </a:solidFill>
                  <a:latin typeface="Times New Roman" pitchFamily="18" charset="0"/>
                </a:rPr>
                <a:t>-3.0</a:t>
              </a:r>
            </a:p>
            <a:p>
              <a:pPr algn="ctr">
                <a:lnSpc>
                  <a:spcPct val="50000"/>
                </a:lnSpc>
                <a:spcBef>
                  <a:spcPct val="50000"/>
                </a:spcBef>
              </a:pPr>
              <a:r>
                <a:rPr lang="en-US" sz="1200" dirty="0">
                  <a:latin typeface="Times New Roman" pitchFamily="18" charset="0"/>
                </a:rPr>
                <a:t>-1.0</a:t>
              </a:r>
            </a:p>
            <a:p>
              <a:pPr algn="ctr">
                <a:lnSpc>
                  <a:spcPct val="50000"/>
                </a:lnSpc>
                <a:spcBef>
                  <a:spcPct val="50000"/>
                </a:spcBef>
              </a:pPr>
              <a:r>
                <a:rPr lang="en-US" sz="1200" dirty="0">
                  <a:latin typeface="Times New Roman" pitchFamily="18" charset="0"/>
                </a:rPr>
                <a:t>1.0</a:t>
              </a:r>
            </a:p>
            <a:p>
              <a:pPr algn="ctr">
                <a:lnSpc>
                  <a:spcPct val="50000"/>
                </a:lnSpc>
                <a:spcBef>
                  <a:spcPct val="50000"/>
                </a:spcBef>
              </a:pPr>
              <a:r>
                <a:rPr lang="en-US" sz="1200" dirty="0">
                  <a:latin typeface="Times New Roman" pitchFamily="18" charset="0"/>
                </a:rPr>
                <a:t>3.0</a:t>
              </a:r>
            </a:p>
          </p:txBody>
        </p:sp>
        <p:sp>
          <p:nvSpPr>
            <p:cNvPr id="133127" name="Text Box 8"/>
            <p:cNvSpPr txBox="1">
              <a:spLocks noChangeArrowheads="1"/>
            </p:cNvSpPr>
            <p:nvPr/>
          </p:nvSpPr>
          <p:spPr bwMode="auto">
            <a:xfrm>
              <a:off x="7248475" y="812240"/>
              <a:ext cx="914400" cy="4890723"/>
            </a:xfrm>
            <a:prstGeom prst="rect">
              <a:avLst/>
            </a:prstGeom>
            <a:noFill/>
            <a:ln w="9525">
              <a:noFill/>
              <a:miter lim="800000"/>
              <a:headEnd/>
              <a:tailEnd/>
            </a:ln>
          </p:spPr>
          <p:txBody>
            <a:bodyPr>
              <a:spAutoFit/>
            </a:bodyPr>
            <a:lstStyle/>
            <a:p>
              <a:pPr algn="ctr">
                <a:lnSpc>
                  <a:spcPct val="50000"/>
                </a:lnSpc>
                <a:spcBef>
                  <a:spcPct val="50000"/>
                </a:spcBef>
              </a:pPr>
              <a:endParaRPr lang="en-US" sz="1200" dirty="0">
                <a:latin typeface="Times New Roman" pitchFamily="18" charset="0"/>
              </a:endParaRPr>
            </a:p>
            <a:p>
              <a:pPr algn="ctr">
                <a:lnSpc>
                  <a:spcPct val="50000"/>
                </a:lnSpc>
                <a:spcBef>
                  <a:spcPct val="50000"/>
                </a:spcBef>
              </a:pPr>
              <a:r>
                <a:rPr lang="en-US" sz="1200" dirty="0">
                  <a:latin typeface="Times New Roman" pitchFamily="18" charset="0"/>
                </a:rPr>
                <a:t>-7.8</a:t>
              </a:r>
            </a:p>
            <a:p>
              <a:pPr algn="ctr">
                <a:lnSpc>
                  <a:spcPct val="50000"/>
                </a:lnSpc>
                <a:spcBef>
                  <a:spcPct val="50000"/>
                </a:spcBef>
              </a:pPr>
              <a:r>
                <a:rPr lang="en-US" sz="1200" dirty="0">
                  <a:latin typeface="Times New Roman" pitchFamily="18" charset="0"/>
                </a:rPr>
                <a:t>-9.1</a:t>
              </a:r>
            </a:p>
            <a:p>
              <a:pPr algn="ctr">
                <a:lnSpc>
                  <a:spcPct val="50000"/>
                </a:lnSpc>
                <a:spcBef>
                  <a:spcPct val="50000"/>
                </a:spcBef>
              </a:pPr>
              <a:r>
                <a:rPr lang="en-US" sz="1200" dirty="0">
                  <a:latin typeface="Times New Roman" pitchFamily="18" charset="0"/>
                </a:rPr>
                <a:t>-10.5</a:t>
              </a:r>
            </a:p>
            <a:p>
              <a:pPr algn="ctr">
                <a:lnSpc>
                  <a:spcPct val="50000"/>
                </a:lnSpc>
                <a:spcBef>
                  <a:spcPct val="50000"/>
                </a:spcBef>
              </a:pPr>
              <a:r>
                <a:rPr lang="en-US" sz="1200" dirty="0">
                  <a:latin typeface="Times New Roman" pitchFamily="18" charset="0"/>
                </a:rPr>
                <a:t>-12.1</a:t>
              </a:r>
            </a:p>
            <a:p>
              <a:pPr algn="ctr">
                <a:lnSpc>
                  <a:spcPct val="50000"/>
                </a:lnSpc>
                <a:spcBef>
                  <a:spcPct val="50000"/>
                </a:spcBef>
              </a:pPr>
              <a:r>
                <a:rPr lang="en-US" sz="1200" dirty="0">
                  <a:latin typeface="Times New Roman" pitchFamily="18" charset="0"/>
                </a:rPr>
                <a:t>-13.7</a:t>
              </a:r>
            </a:p>
            <a:p>
              <a:pPr algn="ctr">
                <a:lnSpc>
                  <a:spcPct val="50000"/>
                </a:lnSpc>
                <a:spcBef>
                  <a:spcPct val="50000"/>
                </a:spcBef>
              </a:pPr>
              <a:r>
                <a:rPr lang="en-US" sz="1200" dirty="0">
                  <a:latin typeface="Times New Roman" pitchFamily="18" charset="0"/>
                </a:rPr>
                <a:t>-15.9</a:t>
              </a:r>
            </a:p>
            <a:p>
              <a:pPr algn="ctr">
                <a:lnSpc>
                  <a:spcPct val="50000"/>
                </a:lnSpc>
                <a:spcBef>
                  <a:spcPct val="50000"/>
                </a:spcBef>
              </a:pPr>
              <a:r>
                <a:rPr lang="en-US" sz="1200" dirty="0">
                  <a:latin typeface="Times New Roman" pitchFamily="18" charset="0"/>
                </a:rPr>
                <a:t>-17.6</a:t>
              </a:r>
            </a:p>
            <a:p>
              <a:pPr algn="ctr">
                <a:lnSpc>
                  <a:spcPct val="50000"/>
                </a:lnSpc>
                <a:spcBef>
                  <a:spcPct val="50000"/>
                </a:spcBef>
              </a:pPr>
              <a:r>
                <a:rPr lang="en-US" sz="1200" dirty="0">
                  <a:latin typeface="Times New Roman" pitchFamily="18" charset="0"/>
                </a:rPr>
                <a:t>-19.7</a:t>
              </a:r>
            </a:p>
            <a:p>
              <a:pPr algn="ctr">
                <a:lnSpc>
                  <a:spcPct val="50000"/>
                </a:lnSpc>
                <a:spcBef>
                  <a:spcPct val="50000"/>
                </a:spcBef>
              </a:pPr>
              <a:r>
                <a:rPr lang="en-US" sz="1200" dirty="0">
                  <a:latin typeface="Times New Roman" pitchFamily="18" charset="0"/>
                </a:rPr>
                <a:t>-22.1</a:t>
              </a:r>
            </a:p>
            <a:p>
              <a:pPr algn="ctr">
                <a:lnSpc>
                  <a:spcPct val="50000"/>
                </a:lnSpc>
                <a:spcBef>
                  <a:spcPct val="50000"/>
                </a:spcBef>
              </a:pPr>
              <a:r>
                <a:rPr lang="en-US" sz="1200" dirty="0">
                  <a:latin typeface="Times New Roman" pitchFamily="18" charset="0"/>
                </a:rPr>
                <a:t>-25.6</a:t>
              </a:r>
            </a:p>
            <a:p>
              <a:pPr algn="ctr">
                <a:lnSpc>
                  <a:spcPct val="50000"/>
                </a:lnSpc>
                <a:spcBef>
                  <a:spcPct val="50000"/>
                </a:spcBef>
              </a:pPr>
              <a:r>
                <a:rPr lang="en-US" sz="1200" dirty="0">
                  <a:solidFill>
                    <a:schemeClr val="tx2"/>
                  </a:solidFill>
                  <a:latin typeface="Times New Roman" pitchFamily="18" charset="0"/>
                </a:rPr>
                <a:t>-27.4</a:t>
              </a:r>
            </a:p>
            <a:p>
              <a:pPr algn="ctr">
                <a:lnSpc>
                  <a:spcPct val="50000"/>
                </a:lnSpc>
                <a:spcBef>
                  <a:spcPct val="50000"/>
                </a:spcBef>
              </a:pPr>
              <a:r>
                <a:rPr lang="en-US" sz="1200" dirty="0">
                  <a:latin typeface="Times New Roman" pitchFamily="18" charset="0"/>
                </a:rPr>
                <a:t>-30.5</a:t>
              </a:r>
            </a:p>
            <a:p>
              <a:pPr algn="ctr">
                <a:lnSpc>
                  <a:spcPct val="50000"/>
                </a:lnSpc>
                <a:spcBef>
                  <a:spcPct val="50000"/>
                </a:spcBef>
              </a:pPr>
              <a:r>
                <a:rPr lang="en-US" sz="1200" dirty="0">
                  <a:solidFill>
                    <a:srgbClr val="FF0000"/>
                  </a:solidFill>
                  <a:latin typeface="Times New Roman" pitchFamily="18" charset="0"/>
                </a:rPr>
                <a:t>-32.8</a:t>
              </a:r>
            </a:p>
            <a:p>
              <a:pPr algn="ctr">
                <a:lnSpc>
                  <a:spcPct val="50000"/>
                </a:lnSpc>
                <a:spcBef>
                  <a:spcPct val="50000"/>
                </a:spcBef>
              </a:pPr>
              <a:r>
                <a:rPr lang="en-US" sz="1200" dirty="0">
                  <a:latin typeface="Times New Roman" pitchFamily="18" charset="0"/>
                </a:rPr>
                <a:t>-28.9</a:t>
              </a:r>
            </a:p>
            <a:p>
              <a:pPr algn="ctr">
                <a:lnSpc>
                  <a:spcPct val="50000"/>
                </a:lnSpc>
                <a:spcBef>
                  <a:spcPct val="50000"/>
                </a:spcBef>
              </a:pPr>
              <a:r>
                <a:rPr lang="en-US" sz="1200" dirty="0">
                  <a:latin typeface="Times New Roman" pitchFamily="18" charset="0"/>
                </a:rPr>
                <a:t>-25.6</a:t>
              </a:r>
            </a:p>
            <a:p>
              <a:pPr algn="ctr">
                <a:lnSpc>
                  <a:spcPct val="50000"/>
                </a:lnSpc>
                <a:spcBef>
                  <a:spcPct val="50000"/>
                </a:spcBef>
              </a:pPr>
              <a:r>
                <a:rPr lang="en-US" sz="1200" dirty="0">
                  <a:latin typeface="Times New Roman" pitchFamily="18" charset="0"/>
                </a:rPr>
                <a:t>-23.3</a:t>
              </a:r>
            </a:p>
            <a:p>
              <a:pPr algn="ctr">
                <a:lnSpc>
                  <a:spcPct val="50000"/>
                </a:lnSpc>
                <a:spcBef>
                  <a:spcPct val="50000"/>
                </a:spcBef>
              </a:pPr>
              <a:r>
                <a:rPr lang="en-US" sz="1200" dirty="0">
                  <a:latin typeface="Times New Roman" pitchFamily="18" charset="0"/>
                </a:rPr>
                <a:t>-21.1</a:t>
              </a:r>
            </a:p>
            <a:p>
              <a:pPr algn="ctr">
                <a:lnSpc>
                  <a:spcPct val="50000"/>
                </a:lnSpc>
                <a:spcBef>
                  <a:spcPct val="50000"/>
                </a:spcBef>
              </a:pPr>
              <a:r>
                <a:rPr lang="en-US" sz="1200" dirty="0">
                  <a:solidFill>
                    <a:srgbClr val="00CC00"/>
                  </a:solidFill>
                  <a:latin typeface="Times New Roman" pitchFamily="18" charset="0"/>
                </a:rPr>
                <a:t>-19.4</a:t>
              </a:r>
            </a:p>
            <a:p>
              <a:pPr algn="ctr">
                <a:lnSpc>
                  <a:spcPct val="50000"/>
                </a:lnSpc>
                <a:spcBef>
                  <a:spcPct val="50000"/>
                </a:spcBef>
              </a:pPr>
              <a:r>
                <a:rPr lang="en-US" sz="1200" dirty="0">
                  <a:latin typeface="Times New Roman" pitchFamily="18" charset="0"/>
                </a:rPr>
                <a:t>-18.3</a:t>
              </a:r>
            </a:p>
            <a:p>
              <a:pPr algn="ctr">
                <a:lnSpc>
                  <a:spcPct val="50000"/>
                </a:lnSpc>
                <a:spcBef>
                  <a:spcPct val="50000"/>
                </a:spcBef>
              </a:pPr>
              <a:r>
                <a:rPr lang="en-US" sz="1200" dirty="0">
                  <a:latin typeface="Times New Roman" pitchFamily="18" charset="0"/>
                </a:rPr>
                <a:t>-17.2</a:t>
              </a:r>
            </a:p>
            <a:p>
              <a:pPr algn="ctr">
                <a:lnSpc>
                  <a:spcPct val="50000"/>
                </a:lnSpc>
                <a:spcBef>
                  <a:spcPct val="50000"/>
                </a:spcBef>
              </a:pPr>
              <a:r>
                <a:rPr lang="en-US" sz="1200" dirty="0">
                  <a:latin typeface="Times New Roman" pitchFamily="18" charset="0"/>
                </a:rPr>
                <a:t>-16.7</a:t>
              </a:r>
            </a:p>
          </p:txBody>
        </p:sp>
        <p:cxnSp>
          <p:nvCxnSpPr>
            <p:cNvPr id="6" name="Straight Arrow Connector 5"/>
            <p:cNvCxnSpPr/>
            <p:nvPr/>
          </p:nvCxnSpPr>
          <p:spPr>
            <a:xfrm flipH="1">
              <a:off x="3693898" y="3681492"/>
              <a:ext cx="609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a:off x="2322298" y="3681492"/>
              <a:ext cx="58069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6" name="Isosceles Triangle 15"/>
          <p:cNvSpPr/>
          <p:nvPr/>
        </p:nvSpPr>
        <p:spPr>
          <a:xfrm>
            <a:off x="8612124"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p:cNvSpPr/>
          <p:nvPr/>
        </p:nvSpPr>
        <p:spPr>
          <a:xfrm>
            <a:off x="8649462"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7" name="Picture 16"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651105525"/>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Quality testing of rock salt</a:t>
            </a:r>
          </a:p>
        </p:txBody>
      </p:sp>
      <p:sp>
        <p:nvSpPr>
          <p:cNvPr id="3" name="Content Placeholder 2"/>
          <p:cNvSpPr>
            <a:spLocks noGrp="1"/>
          </p:cNvSpPr>
          <p:nvPr>
            <p:ph idx="1"/>
          </p:nvPr>
        </p:nvSpPr>
        <p:spPr>
          <a:xfrm>
            <a:off x="6824" y="1219200"/>
            <a:ext cx="3429000" cy="4525963"/>
          </a:xfrm>
        </p:spPr>
        <p:txBody>
          <a:bodyPr>
            <a:normAutofit fontScale="77500" lnSpcReduction="20000"/>
          </a:bodyPr>
          <a:lstStyle/>
          <a:p>
            <a:r>
              <a:rPr lang="en-US" sz="3200" dirty="0"/>
              <a:t>Take a small sample from each load</a:t>
            </a:r>
          </a:p>
          <a:p>
            <a:pPr lvl="1"/>
            <a:r>
              <a:rPr lang="en-US" sz="2800" dirty="0"/>
              <a:t>Weigh it as soon as you take it </a:t>
            </a:r>
          </a:p>
          <a:p>
            <a:pPr lvl="1"/>
            <a:r>
              <a:rPr lang="en-US" sz="2800" dirty="0"/>
              <a:t>Remove the water, weigh it again</a:t>
            </a:r>
          </a:p>
          <a:p>
            <a:pPr lvl="1"/>
            <a:r>
              <a:rPr lang="en-US" sz="2800" dirty="0"/>
              <a:t>Determine % moisture</a:t>
            </a:r>
          </a:p>
          <a:p>
            <a:pPr lvl="1"/>
            <a:r>
              <a:rPr lang="en-US" sz="2800" dirty="0"/>
              <a:t>Compare to your spec</a:t>
            </a:r>
          </a:p>
          <a:p>
            <a:pPr lvl="1"/>
            <a:r>
              <a:rPr lang="en-US" sz="2800" dirty="0"/>
              <a:t>Take appropriate action</a:t>
            </a:r>
          </a:p>
          <a:p>
            <a:pPr>
              <a:buNone/>
            </a:pPr>
            <a:r>
              <a:rPr lang="en-US" dirty="0"/>
              <a:t> </a:t>
            </a:r>
          </a:p>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3581400" y="4419600"/>
            <a:ext cx="5562600" cy="1938992"/>
          </a:xfrm>
          <a:prstGeom prst="rect">
            <a:avLst/>
          </a:prstGeom>
          <a:solidFill>
            <a:srgbClr val="FFFF00"/>
          </a:solidFill>
        </p:spPr>
        <p:txBody>
          <a:bodyPr wrap="square" rtlCol="0">
            <a:spAutoFit/>
          </a:bodyPr>
          <a:lstStyle/>
          <a:p>
            <a:r>
              <a:rPr lang="en-US" sz="2400" dirty="0"/>
              <a:t>For less dispute, use a lab testing service or established DOT lab.  Note to presenters:  List those you recommend in your state, and delete this portion of the note before making presentation.</a:t>
            </a:r>
          </a:p>
        </p:txBody>
      </p:sp>
      <p:sp>
        <p:nvSpPr>
          <p:cNvPr id="11" name="Isosceles Triangle 10"/>
          <p:cNvSpPr/>
          <p:nvPr/>
        </p:nvSpPr>
        <p:spPr>
          <a:xfrm>
            <a:off x="8612124"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649462"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407985539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01000" cy="1143000"/>
          </a:xfrm>
        </p:spPr>
        <p:txBody>
          <a:bodyPr>
            <a:normAutofit/>
          </a:bodyPr>
          <a:lstStyle/>
          <a:p>
            <a:pPr algn="l"/>
            <a:r>
              <a:rPr lang="en-US" b="1" dirty="0">
                <a:solidFill>
                  <a:schemeClr val="bg1"/>
                </a:solidFill>
                <a:latin typeface="Tw Cen MT"/>
              </a:rPr>
              <a:t>Example: drying out the sample</a:t>
            </a:r>
            <a:r>
              <a:rPr lang="en-US" b="1" dirty="0"/>
              <a:t>  </a:t>
            </a:r>
          </a:p>
        </p:txBody>
      </p:sp>
      <p:pic>
        <p:nvPicPr>
          <p:cNvPr id="4" name="Picture 4" descr="microwav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245048"/>
            <a:ext cx="603461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sosceles Triangle 7"/>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20292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4098" cy="1143000"/>
          </a:xfrm>
        </p:spPr>
        <p:txBody>
          <a:bodyPr>
            <a:noAutofit/>
          </a:bodyPr>
          <a:lstStyle/>
          <a:p>
            <a:pPr algn="l"/>
            <a:r>
              <a:rPr lang="en-US" sz="3200" b="1" dirty="0">
                <a:solidFill>
                  <a:schemeClr val="bg1"/>
                </a:solidFill>
                <a:latin typeface="Tw Cen MT"/>
              </a:rPr>
              <a:t>Compare to your salt moisture specification</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74" r="2128" b="49820"/>
          <a:stretch/>
        </p:blipFill>
        <p:spPr bwMode="auto">
          <a:xfrm>
            <a:off x="169093" y="1743942"/>
            <a:ext cx="8862848" cy="301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81000" y="4876800"/>
            <a:ext cx="8446376" cy="952500"/>
          </a:xfrm>
          <a:prstGeom prst="rect">
            <a:avLst/>
          </a:prstGeom>
          <a:solidFill>
            <a:srgbClr val="FFFF00"/>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dirty="0"/>
              <a:t>Note to presenters:  Insert your state’s salt moisture specification here.  Delete this yellow box before making presentation.</a:t>
            </a:r>
            <a:endParaRPr lang="en-US" dirty="0"/>
          </a:p>
        </p:txBody>
      </p:sp>
      <p:sp>
        <p:nvSpPr>
          <p:cNvPr id="6" name="TextBox 5"/>
          <p:cNvSpPr txBox="1"/>
          <p:nvPr/>
        </p:nvSpPr>
        <p:spPr>
          <a:xfrm>
            <a:off x="2886501" y="1308900"/>
            <a:ext cx="3048000" cy="369332"/>
          </a:xfrm>
          <a:prstGeom prst="rect">
            <a:avLst/>
          </a:prstGeom>
          <a:noFill/>
        </p:spPr>
        <p:txBody>
          <a:bodyPr wrap="square" rtlCol="0">
            <a:spAutoFit/>
          </a:bodyPr>
          <a:lstStyle/>
          <a:p>
            <a:r>
              <a:rPr lang="en-US" dirty="0">
                <a:solidFill>
                  <a:schemeClr val="bg1"/>
                </a:solidFill>
              </a:rPr>
              <a:t>Example Salt Specification</a:t>
            </a:r>
          </a:p>
        </p:txBody>
      </p:sp>
      <p:sp>
        <p:nvSpPr>
          <p:cNvPr id="3" name="TextBox 2"/>
          <p:cNvSpPr txBox="1"/>
          <p:nvPr/>
        </p:nvSpPr>
        <p:spPr>
          <a:xfrm>
            <a:off x="304800" y="5943600"/>
            <a:ext cx="8554764" cy="369332"/>
          </a:xfrm>
          <a:prstGeom prst="rect">
            <a:avLst/>
          </a:prstGeom>
          <a:noFill/>
        </p:spPr>
        <p:txBody>
          <a:bodyPr wrap="square" rtlCol="0">
            <a:spAutoFit/>
          </a:bodyPr>
          <a:lstStyle/>
          <a:p>
            <a:r>
              <a:rPr lang="en-US" dirty="0"/>
              <a:t> </a:t>
            </a:r>
            <a:r>
              <a:rPr lang="en-US" dirty="0">
                <a:solidFill>
                  <a:schemeClr val="bg1"/>
                </a:solidFill>
              </a:rPr>
              <a:t>A common testing Specification is ASTM E534</a:t>
            </a:r>
          </a:p>
        </p:txBody>
      </p:sp>
      <p:sp>
        <p:nvSpPr>
          <p:cNvPr id="11" name="Isosceles Triangle 10"/>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500419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2938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066800" y="4267200"/>
            <a:ext cx="76200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467600" cy="889000"/>
          </a:xfrm>
        </p:spPr>
        <p:txBody>
          <a:bodyPr/>
          <a:lstStyle/>
          <a:p>
            <a:r>
              <a:rPr lang="en-US" dirty="0">
                <a:effectLst/>
              </a:rPr>
              <a:t>What about field testing?</a:t>
            </a:r>
          </a:p>
        </p:txBody>
      </p:sp>
      <p:sp>
        <p:nvSpPr>
          <p:cNvPr id="3" name="Content Placeholder 2"/>
          <p:cNvSpPr>
            <a:spLocks noGrp="1"/>
          </p:cNvSpPr>
          <p:nvPr>
            <p:ph idx="1"/>
          </p:nvPr>
        </p:nvSpPr>
        <p:spPr>
          <a:xfrm>
            <a:off x="304800" y="1524000"/>
            <a:ext cx="8610600" cy="3747105"/>
          </a:xfrm>
        </p:spPr>
        <p:txBody>
          <a:bodyPr>
            <a:normAutofit lnSpcReduction="10000"/>
          </a:bodyPr>
          <a:lstStyle/>
          <a:p>
            <a:pPr>
              <a:buNone/>
            </a:pPr>
            <a:r>
              <a:rPr lang="en-US" sz="3600" dirty="0"/>
              <a:t>Going beyond testing to, “Did I get what I ordered?”</a:t>
            </a:r>
            <a:endParaRPr lang="en-US" dirty="0"/>
          </a:p>
          <a:p>
            <a:pPr lvl="1"/>
            <a:r>
              <a:rPr lang="en-US" sz="3200" dirty="0"/>
              <a:t>you might want to set up some field tests to see how the products perform for you. </a:t>
            </a:r>
          </a:p>
          <a:p>
            <a:pPr lvl="1"/>
            <a:r>
              <a:rPr lang="en-US" sz="3200" dirty="0"/>
              <a:t>Watch Clear Roads video: Field guide to testing deicing chemicals </a:t>
            </a:r>
            <a:r>
              <a:rPr lang="en-US" sz="3200" u="sng" dirty="0">
                <a:hlinkClick r:id="rId5"/>
              </a:rPr>
              <a:t>https://www.youtube.com/watch?v=cIPTRCXRBDM</a:t>
            </a:r>
            <a:endParaRPr lang="en-US" sz="3200" dirty="0"/>
          </a:p>
        </p:txBody>
      </p:sp>
      <p:sp>
        <p:nvSpPr>
          <p:cNvPr id="8" name="Oval 7"/>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
        <p:nvSpPr>
          <p:cNvPr id="7" name="Title 1"/>
          <p:cNvSpPr txBox="1">
            <a:spLocks/>
          </p:cNvSpPr>
          <p:nvPr/>
        </p:nvSpPr>
        <p:spPr>
          <a:xfrm>
            <a:off x="457200" y="5410200"/>
            <a:ext cx="8382000" cy="1828800"/>
          </a:xfrm>
          <a:prstGeom prst="rect">
            <a:avLst/>
          </a:prstGeom>
          <a:solidFill>
            <a:srgbClr val="FFFF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t>Note to presenters:  This slide is optional and goes beyond the basic discussion of best practices.  Delete this yellow box before making presentation if you choose to use the slide.  Hide the slide if you do not want to use it.</a:t>
            </a:r>
            <a:endParaRPr lang="en-US" sz="3600" dirty="0"/>
          </a:p>
        </p:txBody>
      </p:sp>
    </p:spTree>
    <p:extLst>
      <p:ext uri="{BB962C8B-B14F-4D97-AF65-F5344CB8AC3E}">
        <p14:creationId xmlns:p14="http://schemas.microsoft.com/office/powerpoint/2010/main" val="1492523695"/>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Good housekeeping</a:t>
            </a:r>
          </a:p>
        </p:txBody>
      </p:sp>
      <p:pic>
        <p:nvPicPr>
          <p:cNvPr id="7170" name="Picture 2" descr="C:\pictures\Pictures\salt\people\brine brian.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17112" r="21233"/>
          <a:stretch/>
        </p:blipFill>
        <p:spPr bwMode="auto">
          <a:xfrm>
            <a:off x="4775113" y="1250321"/>
            <a:ext cx="3556174" cy="432587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304800" y="1066800"/>
            <a:ext cx="4267200" cy="5181600"/>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rPr>
              <a:t>Keep site clean and tidy.</a:t>
            </a:r>
          </a:p>
          <a:p>
            <a:r>
              <a:rPr lang="en-US" sz="2800" dirty="0">
                <a:solidFill>
                  <a:schemeClr val="bg1"/>
                </a:solidFill>
              </a:rPr>
              <a:t>Label storage area clearly.</a:t>
            </a:r>
          </a:p>
          <a:p>
            <a:r>
              <a:rPr lang="en-US" sz="2800" dirty="0">
                <a:solidFill>
                  <a:schemeClr val="bg1"/>
                </a:solidFill>
              </a:rPr>
              <a:t>Poor storage is linked to groundwater pollution, which can be traced back to the source.</a:t>
            </a:r>
          </a:p>
          <a:p>
            <a:r>
              <a:rPr lang="en-US" sz="2800" dirty="0">
                <a:solidFill>
                  <a:schemeClr val="bg1"/>
                </a:solidFill>
              </a:rPr>
              <a:t>Don’t take shortcuts on storage.</a:t>
            </a:r>
          </a:p>
          <a:p>
            <a:r>
              <a:rPr lang="en-US" sz="2800" dirty="0">
                <a:solidFill>
                  <a:schemeClr val="bg1"/>
                </a:solidFill>
              </a:rPr>
              <a:t>Invest time to keep storage areas well maintained.</a:t>
            </a:r>
          </a:p>
        </p:txBody>
      </p:sp>
      <p:sp>
        <p:nvSpPr>
          <p:cNvPr id="10" name="Isosceles Triangle 9"/>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60724348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jimmy.white\Desktop\Brine Pictures\P1080170.JPG"/>
          <p:cNvPicPr>
            <a:picLocks noGrp="1" noChangeAspect="1" noChangeArrowheads="1"/>
          </p:cNvPicPr>
          <p:nvPr>
            <p:ph idx="1"/>
          </p:nvPr>
        </p:nvPicPr>
        <p:blipFill>
          <a:blip r:embed="rId3" cstate="print"/>
          <a:srcRect l="18252" t="26667" b="6667"/>
          <a:stretch>
            <a:fillRect/>
          </a:stretch>
        </p:blipFill>
        <p:spPr bwMode="auto">
          <a:xfrm>
            <a:off x="3810000" y="2362200"/>
            <a:ext cx="5181600" cy="3183875"/>
          </a:xfrm>
          <a:prstGeom prst="rect">
            <a:avLst/>
          </a:prstGeom>
          <a:noFill/>
          <a:ln w="9525">
            <a:noFill/>
            <a:miter lim="800000"/>
            <a:headEnd/>
            <a:tailEnd/>
          </a:ln>
        </p:spPr>
      </p:pic>
      <p:sp>
        <p:nvSpPr>
          <p:cNvPr id="5" name="Content Placeholder 2"/>
          <p:cNvSpPr txBox="1">
            <a:spLocks/>
          </p:cNvSpPr>
          <p:nvPr/>
        </p:nvSpPr>
        <p:spPr>
          <a:xfrm>
            <a:off x="0" y="990600"/>
            <a:ext cx="3657600" cy="5562600"/>
          </a:xfrm>
          <a:prstGeom prst="rect">
            <a:avLst/>
          </a:prstGeom>
          <a:no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Keep doors closed to keep salt in the shed.</a:t>
            </a:r>
          </a:p>
          <a:p>
            <a:r>
              <a:rPr lang="en-US" dirty="0">
                <a:solidFill>
                  <a:schemeClr val="bg1"/>
                </a:solidFill>
              </a:rPr>
              <a:t>Don’t overfill the shed.</a:t>
            </a:r>
          </a:p>
          <a:p>
            <a:r>
              <a:rPr lang="en-US" dirty="0">
                <a:solidFill>
                  <a:schemeClr val="bg1"/>
                </a:solidFill>
              </a:rPr>
              <a:t>Sweep salt from the pad back into the shed.</a:t>
            </a:r>
          </a:p>
          <a:p>
            <a:r>
              <a:rPr lang="en-US" dirty="0">
                <a:solidFill>
                  <a:schemeClr val="bg1"/>
                </a:solidFill>
              </a:rPr>
              <a:t>Keep pad clear of salt.</a:t>
            </a:r>
          </a:p>
          <a:p>
            <a:r>
              <a:rPr lang="en-US" dirty="0">
                <a:solidFill>
                  <a:schemeClr val="bg1"/>
                </a:solidFill>
              </a:rPr>
              <a:t>Fix holes or cracks in building.</a:t>
            </a:r>
          </a:p>
        </p:txBody>
      </p:sp>
      <p:sp>
        <p:nvSpPr>
          <p:cNvPr id="10"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Tw Cen MT"/>
                <a:ea typeface="+mj-ea"/>
                <a:cs typeface="+mj-cs"/>
              </a:rPr>
              <a:t>Good housekeeping</a:t>
            </a:r>
          </a:p>
        </p:txBody>
      </p:sp>
      <p:sp>
        <p:nvSpPr>
          <p:cNvPr id="11" name="Isosceles Triangle 10"/>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973678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889000"/>
          </a:xfrm>
        </p:spPr>
        <p:txBody>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Which of the following are not good housekeeping practices?</a:t>
            </a:r>
          </a:p>
          <a:p>
            <a:pPr>
              <a:buNone/>
            </a:pPr>
            <a:endParaRPr lang="en-US" sz="3600" dirty="0"/>
          </a:p>
          <a:p>
            <a:pPr marL="742950" indent="-742950">
              <a:buFont typeface="+mj-lt"/>
              <a:buAutoNum type="alphaUcPeriod"/>
            </a:pPr>
            <a:r>
              <a:rPr lang="en-US" sz="3600" dirty="0"/>
              <a:t>Don’t overfill shed</a:t>
            </a:r>
          </a:p>
          <a:p>
            <a:pPr marL="742950" indent="-742950">
              <a:spcBef>
                <a:spcPts val="0"/>
              </a:spcBef>
              <a:buFont typeface="+mj-lt"/>
              <a:buAutoNum type="alphaUcPeriod"/>
              <a:defRPr/>
            </a:pPr>
            <a:r>
              <a:rPr lang="en-US" sz="3600" dirty="0"/>
              <a:t>Sweep pad in front of shed frequently</a:t>
            </a:r>
          </a:p>
          <a:p>
            <a:pPr marL="742950" indent="-742950">
              <a:spcBef>
                <a:spcPts val="0"/>
              </a:spcBef>
              <a:buFont typeface="+mj-lt"/>
              <a:buAutoNum type="alphaUcPeriod"/>
              <a:defRPr/>
            </a:pPr>
            <a:r>
              <a:rPr lang="en-US" sz="3600" dirty="0"/>
              <a:t>Hose off pad in front of shed frequently</a:t>
            </a:r>
          </a:p>
          <a:p>
            <a:pPr marL="742950" indent="-742950">
              <a:spcBef>
                <a:spcPts val="0"/>
              </a:spcBef>
              <a:buFont typeface="+mj-lt"/>
              <a:buAutoNum type="alphaUcPeriod"/>
              <a:defRPr/>
            </a:pPr>
            <a:r>
              <a:rPr lang="en-US" sz="3600" dirty="0"/>
              <a:t>Close doors when not in use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889000"/>
          </a:xfrm>
        </p:spPr>
        <p:txBody>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Which of the following are not good housekeeping practices?</a:t>
            </a:r>
          </a:p>
          <a:p>
            <a:pPr>
              <a:buNone/>
            </a:pPr>
            <a:endParaRPr lang="en-US" sz="3600" dirty="0">
              <a:solidFill>
                <a:srgbClr val="FFFF00"/>
              </a:solidFill>
              <a:effectLst/>
            </a:endParaRPr>
          </a:p>
          <a:p>
            <a:pPr marL="742950" indent="-742950">
              <a:buFont typeface="+mj-lt"/>
              <a:buAutoNum type="alphaUcPeriod"/>
            </a:pPr>
            <a:r>
              <a:rPr lang="en-US" sz="3600" dirty="0">
                <a:solidFill>
                  <a:srgbClr val="FFFF00"/>
                </a:solidFill>
                <a:effectLst/>
              </a:rPr>
              <a:t>Don’t overfill shed</a:t>
            </a:r>
          </a:p>
          <a:p>
            <a:pPr marL="742950" indent="-742950">
              <a:spcBef>
                <a:spcPts val="0"/>
              </a:spcBef>
              <a:buFont typeface="+mj-lt"/>
              <a:buAutoNum type="alphaUcPeriod"/>
              <a:defRPr/>
            </a:pPr>
            <a:r>
              <a:rPr lang="en-US" sz="3600" dirty="0">
                <a:solidFill>
                  <a:srgbClr val="FFFF00"/>
                </a:solidFill>
                <a:effectLst/>
              </a:rPr>
              <a:t>Sweep pad in front of shed frequently</a:t>
            </a:r>
            <a:endParaRPr lang="en-US" sz="3600" dirty="0">
              <a:solidFill>
                <a:schemeClr val="accent1">
                  <a:lumMod val="75000"/>
                </a:schemeClr>
              </a:solidFill>
              <a:effectLst/>
            </a:endParaRPr>
          </a:p>
          <a:p>
            <a:pPr marL="742950" indent="-742950">
              <a:spcBef>
                <a:spcPts val="0"/>
              </a:spcBef>
              <a:buFont typeface="+mj-lt"/>
              <a:buAutoNum type="alphaUcPeriod"/>
              <a:defRPr/>
            </a:pPr>
            <a:r>
              <a:rPr lang="en-US" sz="3600" dirty="0">
                <a:solidFill>
                  <a:schemeClr val="accent1">
                    <a:lumMod val="75000"/>
                  </a:schemeClr>
                </a:solidFill>
                <a:effectLst/>
              </a:rPr>
              <a:t>Hose off pad in front of shed frequently </a:t>
            </a:r>
          </a:p>
          <a:p>
            <a:pPr marL="742950" indent="-742950">
              <a:spcBef>
                <a:spcPts val="0"/>
              </a:spcBef>
              <a:buFont typeface="+mj-lt"/>
              <a:buAutoNum type="alphaUcPeriod"/>
              <a:defRPr/>
            </a:pPr>
            <a:r>
              <a:rPr lang="en-US" sz="3600" dirty="0">
                <a:solidFill>
                  <a:srgbClr val="FFFF00"/>
                </a:solidFill>
                <a:effectLst/>
              </a:rPr>
              <a:t>Close doors when not in use</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77000" cy="1143000"/>
          </a:xfrm>
        </p:spPr>
        <p:txBody>
          <a:bodyPr/>
          <a:lstStyle/>
          <a:p>
            <a:r>
              <a:rPr lang="en-US" dirty="0">
                <a:effectLst/>
              </a:rPr>
              <a:t>Sweep the loading area</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6121"/>
          <a:stretch/>
        </p:blipFill>
        <p:spPr>
          <a:xfrm>
            <a:off x="1676401" y="1845913"/>
            <a:ext cx="5590238" cy="3936058"/>
          </a:xfrm>
          <a:prstGeom prst="rect">
            <a:avLst/>
          </a:prstGeom>
        </p:spPr>
      </p:pic>
      <p:sp>
        <p:nvSpPr>
          <p:cNvPr id="11" name="Rectangle 10"/>
          <p:cNvSpPr/>
          <p:nvPr/>
        </p:nvSpPr>
        <p:spPr>
          <a:xfrm>
            <a:off x="4648200" y="3661542"/>
            <a:ext cx="228600" cy="304800"/>
          </a:xfrm>
          <a:prstGeom prst="rect">
            <a:avLst/>
          </a:prstGeom>
          <a:solidFill>
            <a:srgbClr val="E971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76135136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77000" cy="889000"/>
          </a:xfrm>
        </p:spPr>
        <p:txBody>
          <a:bodyPr/>
          <a:lstStyle/>
          <a:p>
            <a:r>
              <a:rPr lang="en-US" dirty="0">
                <a:effectLst/>
              </a:rPr>
              <a:t>Delivery of materials</a:t>
            </a:r>
          </a:p>
        </p:txBody>
      </p:sp>
      <p:sp>
        <p:nvSpPr>
          <p:cNvPr id="3" name="Content Placeholder 2"/>
          <p:cNvSpPr>
            <a:spLocks noGrp="1"/>
          </p:cNvSpPr>
          <p:nvPr>
            <p:ph idx="1"/>
          </p:nvPr>
        </p:nvSpPr>
        <p:spPr/>
        <p:txBody>
          <a:bodyPr/>
          <a:lstStyle/>
          <a:p>
            <a:r>
              <a:rPr lang="en-US" sz="3600" dirty="0"/>
              <a:t>When you order rock salt or pretreated salt, consider requesting that it must be delivered to you in a </a:t>
            </a:r>
            <a:r>
              <a:rPr lang="en-US" sz="3600" dirty="0" err="1"/>
              <a:t>tarped</a:t>
            </a:r>
            <a:r>
              <a:rPr lang="en-US" sz="3600" dirty="0"/>
              <a:t> vehicle.  This will reduce your chance of receiving a wet load.</a:t>
            </a:r>
          </a:p>
          <a:p>
            <a:r>
              <a:rPr lang="en-US" sz="3600" dirty="0"/>
              <a:t>Tarp should be impermeable.</a:t>
            </a:r>
          </a:p>
        </p:txBody>
      </p:sp>
      <p:sp>
        <p:nvSpPr>
          <p:cNvPr id="4" name="Rectangle 3"/>
          <p:cNvSpPr/>
          <p:nvPr/>
        </p:nvSpPr>
        <p:spPr>
          <a:xfrm rot="19697654">
            <a:off x="2518030" y="4273421"/>
            <a:ext cx="3740126" cy="923330"/>
          </a:xfrm>
          <a:prstGeom prst="rect">
            <a:avLst/>
          </a:prstGeom>
          <a:noFill/>
        </p:spPr>
        <p:txBody>
          <a:bodyPr wrap="none" lIns="91440" tIns="45720" rIns="91440" bIns="45720">
            <a:spAutoFit/>
          </a:bodyPr>
          <a:lstStyle/>
          <a:p>
            <a:pPr algn="ct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Good idea!</a:t>
            </a:r>
          </a:p>
        </p:txBody>
      </p:sp>
      <p:sp>
        <p:nvSpPr>
          <p:cNvPr id="9" name="Oval 8"/>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 name="Picture 5"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96017670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334000" cy="889000"/>
          </a:xfrm>
        </p:spPr>
        <p:txBody>
          <a:bodyPr>
            <a:normAutofit/>
          </a:bodyPr>
          <a:lstStyle/>
          <a:p>
            <a:r>
              <a:rPr lang="en-US" dirty="0">
                <a:effectLst/>
              </a:rPr>
              <a:t>Storage inspections</a:t>
            </a:r>
          </a:p>
        </p:txBody>
      </p:sp>
      <p:sp>
        <p:nvSpPr>
          <p:cNvPr id="3" name="Content Placeholder 2"/>
          <p:cNvSpPr>
            <a:spLocks noGrp="1"/>
          </p:cNvSpPr>
          <p:nvPr>
            <p:ph idx="1"/>
          </p:nvPr>
        </p:nvSpPr>
        <p:spPr/>
        <p:txBody>
          <a:bodyPr>
            <a:normAutofit/>
          </a:bodyPr>
          <a:lstStyle/>
          <a:p>
            <a:pPr marL="0" indent="0">
              <a:buNone/>
            </a:pPr>
            <a:r>
              <a:rPr lang="en-US" sz="3600" dirty="0"/>
              <a:t>Your job may require inspection of the storage location.  Things to look for are on the following slide.</a:t>
            </a:r>
          </a:p>
        </p:txBody>
      </p:sp>
      <p:pic>
        <p:nvPicPr>
          <p:cNvPr id="4" name="Picture 2" descr="C:\pictures\Pictures\salt\storage\Salt Stora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2807890"/>
            <a:ext cx="5016843" cy="3437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01532887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77000" cy="914400"/>
          </a:xfrm>
        </p:spPr>
        <p:txBody>
          <a:bodyPr>
            <a:normAutofit/>
          </a:bodyPr>
          <a:lstStyle/>
          <a:p>
            <a:r>
              <a:rPr lang="en-US" dirty="0">
                <a:effectLst/>
              </a:rPr>
              <a:t>Storage inspections</a:t>
            </a:r>
          </a:p>
        </p:txBody>
      </p:sp>
      <p:sp>
        <p:nvSpPr>
          <p:cNvPr id="3" name="Content Placeholder 2"/>
          <p:cNvSpPr>
            <a:spLocks noGrp="1"/>
          </p:cNvSpPr>
          <p:nvPr>
            <p:ph idx="1"/>
          </p:nvPr>
        </p:nvSpPr>
        <p:spPr>
          <a:xfrm>
            <a:off x="0" y="1143000"/>
            <a:ext cx="8534400" cy="5334000"/>
          </a:xfrm>
        </p:spPr>
        <p:txBody>
          <a:bodyPr>
            <a:noAutofit/>
          </a:bodyPr>
          <a:lstStyle/>
          <a:p>
            <a:pPr marL="457200" indent="-457200">
              <a:lnSpc>
                <a:spcPts val="2500"/>
              </a:lnSpc>
              <a:buFont typeface="+mj-lt"/>
              <a:buAutoNum type="arabicPeriod"/>
            </a:pPr>
            <a:r>
              <a:rPr lang="en-US" sz="2400" dirty="0">
                <a:effectLst/>
              </a:rPr>
              <a:t>Check drainage area around the salt shed.  Do not have water directed toward salt storage.</a:t>
            </a:r>
          </a:p>
          <a:p>
            <a:pPr marL="457200" indent="-457200">
              <a:lnSpc>
                <a:spcPts val="2500"/>
              </a:lnSpc>
              <a:buFont typeface="+mj-lt"/>
              <a:buAutoNum type="arabicPeriod"/>
            </a:pPr>
            <a:r>
              <a:rPr lang="en-US" sz="2400" dirty="0">
                <a:effectLst/>
              </a:rPr>
              <a:t>Inspect salt shed roof drainage. </a:t>
            </a:r>
          </a:p>
          <a:p>
            <a:pPr marL="457200" indent="-457200">
              <a:lnSpc>
                <a:spcPts val="2500"/>
              </a:lnSpc>
              <a:buFont typeface="+mj-lt"/>
              <a:buAutoNum type="arabicPeriod"/>
            </a:pPr>
            <a:r>
              <a:rPr lang="en-US" sz="2400" dirty="0">
                <a:effectLst/>
              </a:rPr>
              <a:t>Make sure sheds are not overfilled.</a:t>
            </a:r>
          </a:p>
        </p:txBody>
      </p:sp>
      <p:pic>
        <p:nvPicPr>
          <p:cNvPr id="4098" name="Picture 2" descr="C:\pictures\Pictures\salt\storage\Salt Storage.jpg"/>
          <p:cNvPicPr>
            <a:picLocks noChangeAspect="1" noChangeArrowheads="1"/>
          </p:cNvPicPr>
          <p:nvPr/>
        </p:nvPicPr>
        <p:blipFill>
          <a:blip r:embed="rId5" cstate="print">
            <a:extLst>
              <a:ext uri="{28A0092B-C50C-407E-A947-70E740481C1C}">
                <a14:useLocalDpi xmlns:a14="http://schemas.microsoft.com/office/drawing/2010/main" val="0"/>
              </a:ext>
            </a:extLst>
          </a:blip>
          <a:srcRect b="14286"/>
          <a:stretch>
            <a:fillRect/>
          </a:stretch>
        </p:blipFill>
        <p:spPr bwMode="auto">
          <a:xfrm>
            <a:off x="5621779" y="2209143"/>
            <a:ext cx="3373395"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
        <p:nvSpPr>
          <p:cNvPr id="13" name="Content Placeholder 2"/>
          <p:cNvSpPr txBox="1">
            <a:spLocks/>
          </p:cNvSpPr>
          <p:nvPr/>
        </p:nvSpPr>
        <p:spPr>
          <a:xfrm>
            <a:off x="0" y="2438400"/>
            <a:ext cx="6019800" cy="5334000"/>
          </a:xfrm>
          <a:prstGeom prst="rect">
            <a:avLst/>
          </a:prstGeom>
        </p:spPr>
        <p:txBody>
          <a:bodyPr vert="horz" lIns="91440" tIns="45720" rIns="91440" bIns="45720" rtlCol="0">
            <a:noAutofit/>
          </a:bodyPr>
          <a:lstStyle/>
          <a:p>
            <a:pPr marL="457200" marR="0" lvl="0" indent="-457200" algn="l" defTabSz="914400" rtl="0" eaLnBrk="1" fontAlgn="auto" latinLnBrk="0" hangingPunct="1">
              <a:lnSpc>
                <a:spcPts val="2500"/>
              </a:lnSpc>
              <a:spcBef>
                <a:spcPts val="0"/>
              </a:spcBef>
              <a:spcAft>
                <a:spcPts val="0"/>
              </a:spcAft>
              <a:buClrTx/>
              <a:buSzTx/>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rPr>
              <a:t>4</a:t>
            </a: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rPr>
              <a:t>.  Verify surface under the salt pile and loading area is in good shape, with no cracks or holes. </a:t>
            </a:r>
          </a:p>
          <a:p>
            <a:pPr marL="457200" marR="0" lvl="0" indent="-457200" algn="l" defTabSz="914400" rtl="0" eaLnBrk="1" fontAlgn="auto" latinLnBrk="0" hangingPunct="1">
              <a:lnSpc>
                <a:spcPts val="2500"/>
              </a:lnSpc>
              <a:spcBef>
                <a:spcPts val="0"/>
              </a:spcBef>
              <a:spcAft>
                <a:spcPts val="0"/>
              </a:spcAft>
              <a:buClrTx/>
              <a:buSzTx/>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rPr>
              <a:t>5.  Look for trail of dried or wet salt brine leaving the shed.</a:t>
            </a:r>
          </a:p>
          <a:p>
            <a:pPr marL="457200" marR="0" lvl="0" indent="-457200" algn="l" defTabSz="914400" rtl="0" eaLnBrk="1" fontAlgn="auto" latinLnBrk="0" hangingPunct="1">
              <a:lnSpc>
                <a:spcPts val="2500"/>
              </a:lnSpc>
              <a:spcBef>
                <a:spcPts val="0"/>
              </a:spcBef>
              <a:spcAft>
                <a:spcPts val="0"/>
              </a:spcAft>
              <a:buClrTx/>
              <a:buSzTx/>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rPr>
              <a:t>6.  Make sure all granular salt and salt/sand are stored indoors.</a:t>
            </a:r>
          </a:p>
          <a:p>
            <a:pPr marL="457200" marR="0" lvl="0" indent="-457200" algn="l" defTabSz="914400" rtl="0" eaLnBrk="1" fontAlgn="auto" latinLnBrk="0" hangingPunct="1">
              <a:lnSpc>
                <a:spcPts val="2500"/>
              </a:lnSpc>
              <a:spcBef>
                <a:spcPts val="0"/>
              </a:spcBef>
              <a:spcAft>
                <a:spcPts val="0"/>
              </a:spcAft>
              <a:buClrTx/>
              <a:buSzTx/>
              <a:tabLst/>
              <a:defRPr/>
            </a:pPr>
            <a:r>
              <a:rPr kumimoji="0" lang="en-US"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rPr>
              <a:t>7.  Make any other observations that would put your salt pile at risk for leaching.</a:t>
            </a:r>
          </a:p>
        </p:txBody>
      </p:sp>
    </p:spTree>
    <p:extLst>
      <p:ext uri="{BB962C8B-B14F-4D97-AF65-F5344CB8AC3E}">
        <p14:creationId xmlns:p14="http://schemas.microsoft.com/office/powerpoint/2010/main" val="3323523252"/>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962400" cy="889000"/>
          </a:xfrm>
        </p:spPr>
        <p:txBody>
          <a:bodyPr/>
          <a:lstStyle/>
          <a:p>
            <a:r>
              <a:rPr lang="en-US" dirty="0">
                <a:effectLst/>
              </a:rPr>
              <a:t>Test Question</a:t>
            </a:r>
          </a:p>
        </p:txBody>
      </p:sp>
      <p:sp>
        <p:nvSpPr>
          <p:cNvPr id="3" name="Content Placeholder 2"/>
          <p:cNvSpPr>
            <a:spLocks noGrp="1"/>
          </p:cNvSpPr>
          <p:nvPr>
            <p:ph idx="1"/>
          </p:nvPr>
        </p:nvSpPr>
        <p:spPr>
          <a:xfrm>
            <a:off x="457200" y="1193800"/>
            <a:ext cx="8686800" cy="5080000"/>
          </a:xfrm>
        </p:spPr>
        <p:txBody>
          <a:bodyPr>
            <a:normAutofit/>
          </a:bodyPr>
          <a:lstStyle/>
          <a:p>
            <a:pPr>
              <a:buNone/>
            </a:pPr>
            <a:r>
              <a:rPr lang="en-US" sz="3600" dirty="0"/>
              <a:t>Which of the following should you not look for on a storage inspection?</a:t>
            </a:r>
          </a:p>
          <a:p>
            <a:pPr>
              <a:buNone/>
            </a:pPr>
            <a:endParaRPr lang="en-US" sz="3600" dirty="0"/>
          </a:p>
          <a:p>
            <a:pPr marL="742950" indent="-742950">
              <a:buFont typeface="+mj-lt"/>
              <a:buAutoNum type="alphaUcPeriod"/>
            </a:pPr>
            <a:r>
              <a:rPr lang="en-US" sz="3600" dirty="0"/>
              <a:t>Holes and cracks in the shed where water can get in</a:t>
            </a:r>
          </a:p>
          <a:p>
            <a:pPr marL="742950" indent="-742950">
              <a:buFont typeface="+mj-lt"/>
              <a:buAutoNum type="alphaUcPeriod"/>
            </a:pPr>
            <a:r>
              <a:rPr lang="en-US" sz="3600" dirty="0"/>
              <a:t>Pad has salt on it and needs sweeping </a:t>
            </a:r>
          </a:p>
          <a:p>
            <a:pPr marL="742950" indent="-742950">
              <a:buFont typeface="+mj-lt"/>
              <a:buAutoNum type="alphaUcPeriod"/>
            </a:pPr>
            <a:r>
              <a:rPr lang="en-US" sz="3600" dirty="0"/>
              <a:t>Doors are closed </a:t>
            </a:r>
          </a:p>
          <a:p>
            <a:pPr marL="742950" indent="-742950">
              <a:buFont typeface="+mj-lt"/>
              <a:buAutoNum type="alphaUcPeriod"/>
            </a:pPr>
            <a:r>
              <a:rPr lang="en-US" sz="3600" dirty="0"/>
              <a:t>No smoking sign posted in each shed </a:t>
            </a:r>
          </a:p>
          <a:p>
            <a:endParaRPr lang="en-US" sz="3600" dirty="0"/>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3056713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962400" cy="889000"/>
          </a:xfrm>
        </p:spPr>
        <p:txBody>
          <a:bodyPr/>
          <a:lstStyle/>
          <a:p>
            <a:r>
              <a:rPr lang="en-US" dirty="0">
                <a:effectLst/>
              </a:rPr>
              <a:t>Test Question</a:t>
            </a:r>
          </a:p>
        </p:txBody>
      </p:sp>
      <p:sp>
        <p:nvSpPr>
          <p:cNvPr id="3" name="Content Placeholder 2"/>
          <p:cNvSpPr>
            <a:spLocks noGrp="1"/>
          </p:cNvSpPr>
          <p:nvPr>
            <p:ph idx="1"/>
          </p:nvPr>
        </p:nvSpPr>
        <p:spPr>
          <a:xfrm>
            <a:off x="457200" y="1193800"/>
            <a:ext cx="8686800" cy="5080000"/>
          </a:xfrm>
        </p:spPr>
        <p:txBody>
          <a:bodyPr>
            <a:normAutofit/>
          </a:bodyPr>
          <a:lstStyle/>
          <a:p>
            <a:pPr>
              <a:buNone/>
            </a:pPr>
            <a:r>
              <a:rPr lang="en-US" sz="3600" dirty="0"/>
              <a:t>Which of the following should you not look for on a storage inspection?</a:t>
            </a:r>
          </a:p>
          <a:p>
            <a:pPr>
              <a:buNone/>
            </a:pPr>
            <a:endParaRPr lang="en-US" sz="3600" dirty="0"/>
          </a:p>
          <a:p>
            <a:pPr marL="742950" indent="-742950">
              <a:buFont typeface="+mj-lt"/>
              <a:buAutoNum type="alphaUcPeriod"/>
            </a:pPr>
            <a:r>
              <a:rPr lang="en-US" sz="3600" dirty="0">
                <a:solidFill>
                  <a:srgbClr val="FFFF00"/>
                </a:solidFill>
              </a:rPr>
              <a:t>Holes and cracks in the shed where water can get in</a:t>
            </a: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Pad has salt on it and needs sweeping </a:t>
            </a:r>
          </a:p>
          <a:p>
            <a:pPr marL="742950" indent="-742950">
              <a:buFont typeface="+mj-lt"/>
              <a:buAutoNum type="alphaUcPeriod"/>
            </a:pPr>
            <a:r>
              <a:rPr lang="en-US" sz="3600" dirty="0">
                <a:solidFill>
                  <a:srgbClr val="FFFF00"/>
                </a:solidFill>
              </a:rPr>
              <a:t>Doors are closed </a:t>
            </a: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No smoking sign posted in each shed </a:t>
            </a:r>
          </a:p>
          <a:p>
            <a:endParaRPr lang="en-US" sz="3600" dirty="0">
              <a:solidFill>
                <a:schemeClr val="accent1">
                  <a:lumMod val="75000"/>
                </a:schemeClr>
              </a:solidFill>
            </a:endParaRP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9218" name="Picture 2" descr="C:\pictures\Pictures\salt\storage\Deluxe Building salt storage 5-1-09 005.jpg"/>
          <p:cNvPicPr>
            <a:picLocks noChangeAspect="1" noChangeArrowheads="1"/>
          </p:cNvPicPr>
          <p:nvPr/>
        </p:nvPicPr>
        <p:blipFill>
          <a:blip r:embed="rId5" cstate="print">
            <a:extLst>
              <a:ext uri="{28A0092B-C50C-407E-A947-70E740481C1C}">
                <a14:useLocalDpi xmlns:a14="http://schemas.microsoft.com/office/drawing/2010/main" val="0"/>
              </a:ext>
            </a:extLst>
          </a:blip>
          <a:srcRect l="13902"/>
          <a:stretch>
            <a:fillRect/>
          </a:stretch>
        </p:blipFill>
        <p:spPr bwMode="auto">
          <a:xfrm>
            <a:off x="5068834" y="1606769"/>
            <a:ext cx="3714966" cy="2876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4267200" cy="830997"/>
          </a:xfrm>
          <a:prstGeom prst="rect">
            <a:avLst/>
          </a:prstGeom>
          <a:noFill/>
        </p:spPr>
        <p:txBody>
          <a:bodyPr wrap="square" rtlCol="0">
            <a:spAutoFit/>
          </a:bodyPr>
          <a:lstStyle/>
          <a:p>
            <a:pPr algn="ctr"/>
            <a:r>
              <a:rPr lang="en-US" sz="2400" dirty="0">
                <a:solidFill>
                  <a:schemeClr val="bg1"/>
                </a:solidFill>
              </a:rPr>
              <a:t>The area around the shed needs sweeping.</a:t>
            </a:r>
          </a:p>
        </p:txBody>
      </p:sp>
      <p:pic>
        <p:nvPicPr>
          <p:cNvPr id="5122" name="Picture 2" descr="C:\Users\Roman\AppData\Local\Microsoft\Windows\Temporary Internet Files\Content.Outlook\LE3M07DC\vinylshed3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00" y="1606769"/>
            <a:ext cx="3835400" cy="28765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953000" y="4800600"/>
            <a:ext cx="4191000" cy="1200329"/>
          </a:xfrm>
          <a:prstGeom prst="rect">
            <a:avLst/>
          </a:prstGeom>
          <a:noFill/>
        </p:spPr>
        <p:txBody>
          <a:bodyPr wrap="square" rtlCol="0">
            <a:spAutoFit/>
          </a:bodyPr>
          <a:lstStyle/>
          <a:p>
            <a:pPr algn="ctr"/>
            <a:r>
              <a:rPr lang="en-US" sz="2400" dirty="0">
                <a:solidFill>
                  <a:schemeClr val="bg1"/>
                </a:solidFill>
              </a:rPr>
              <a:t>Salt here has migrated from storage area to the waterway nearby.</a:t>
            </a:r>
          </a:p>
        </p:txBody>
      </p:sp>
      <p:pic>
        <p:nvPicPr>
          <p:cNvPr id="10" name="Picture 9" descr="Clear Roads Logo use.jpg"/>
          <p:cNvPicPr>
            <a:picLocks noChangeAspect="1"/>
          </p:cNvPicPr>
          <p:nvPr/>
        </p:nvPicPr>
        <p:blipFill>
          <a:blip r:embed="rId7" cstate="print"/>
          <a:stretch>
            <a:fillRect/>
          </a:stretch>
        </p:blipFill>
        <p:spPr>
          <a:xfrm>
            <a:off x="7243572" y="5937515"/>
            <a:ext cx="1900428" cy="615685"/>
          </a:xfrm>
          <a:prstGeom prst="rect">
            <a:avLst/>
          </a:prstGeom>
        </p:spPr>
      </p:pic>
      <p:sp>
        <p:nvSpPr>
          <p:cNvPr id="2" name="Title 1"/>
          <p:cNvSpPr>
            <a:spLocks noGrp="1"/>
          </p:cNvSpPr>
          <p:nvPr>
            <p:ph type="title"/>
          </p:nvPr>
        </p:nvSpPr>
        <p:spPr>
          <a:xfrm>
            <a:off x="228600" y="152400"/>
            <a:ext cx="7620000" cy="914400"/>
          </a:xfrm>
        </p:spPr>
        <p:txBody>
          <a:bodyPr>
            <a:noAutofit/>
          </a:bodyPr>
          <a:lstStyle/>
          <a:p>
            <a:pPr>
              <a:lnSpc>
                <a:spcPts val="3500"/>
              </a:lnSpc>
            </a:pPr>
            <a:r>
              <a:rPr lang="en-US" dirty="0">
                <a:effectLst/>
              </a:rPr>
              <a:t>Better housekeeping needed! Salt is not kept inside</a:t>
            </a:r>
          </a:p>
        </p:txBody>
      </p:sp>
    </p:spTree>
    <p:extLst>
      <p:ext uri="{BB962C8B-B14F-4D97-AF65-F5344CB8AC3E}">
        <p14:creationId xmlns:p14="http://schemas.microsoft.com/office/powerpoint/2010/main" val="3066906286"/>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7170" name="Picture 2" descr="C:\pictures\Pictures\salt\storage\storage near empty.JPG"/>
          <p:cNvPicPr>
            <a:picLocks noChangeAspect="1" noChangeArrowheads="1"/>
          </p:cNvPicPr>
          <p:nvPr/>
        </p:nvPicPr>
        <p:blipFill>
          <a:blip r:embed="rId5" cstate="print">
            <a:extLst>
              <a:ext uri="{28A0092B-C50C-407E-A947-70E740481C1C}">
                <a14:useLocalDpi xmlns:a14="http://schemas.microsoft.com/office/drawing/2010/main" val="0"/>
              </a:ext>
            </a:extLst>
          </a:blip>
          <a:srcRect t="14386" b="9825"/>
          <a:stretch>
            <a:fillRect/>
          </a:stretch>
        </p:blipFill>
        <p:spPr bwMode="auto">
          <a:xfrm>
            <a:off x="751417" y="990600"/>
            <a:ext cx="7249583" cy="41208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8686800" cy="1143000"/>
          </a:xfrm>
        </p:spPr>
        <p:txBody>
          <a:bodyPr>
            <a:normAutofit/>
          </a:bodyPr>
          <a:lstStyle/>
          <a:p>
            <a:r>
              <a:rPr lang="en-US" dirty="0">
                <a:solidFill>
                  <a:schemeClr val="bg1"/>
                </a:solidFill>
              </a:rPr>
              <a:t>Slope pad and parking lot away from salt</a:t>
            </a:r>
            <a:r>
              <a:rPr lang="en-US" dirty="0"/>
              <a:t>	</a:t>
            </a:r>
          </a:p>
        </p:txBody>
      </p:sp>
      <p:sp>
        <p:nvSpPr>
          <p:cNvPr id="3" name="Content Placeholder 2"/>
          <p:cNvSpPr>
            <a:spLocks noGrp="1"/>
          </p:cNvSpPr>
          <p:nvPr>
            <p:ph idx="1"/>
          </p:nvPr>
        </p:nvSpPr>
        <p:spPr>
          <a:xfrm>
            <a:off x="685800" y="5105400"/>
            <a:ext cx="7315200" cy="914400"/>
          </a:xfrm>
          <a:noFill/>
        </p:spPr>
        <p:txBody>
          <a:bodyPr anchor="t">
            <a:normAutofit fontScale="62500" lnSpcReduction="20000"/>
          </a:bodyPr>
          <a:lstStyle/>
          <a:p>
            <a:pPr marL="0" indent="0" algn="ctr">
              <a:buNone/>
            </a:pPr>
            <a:r>
              <a:rPr lang="en-US" sz="5100" dirty="0"/>
              <a:t>This is an example of a bad condition:  The parking lot runoff is entering the shed.</a:t>
            </a:r>
          </a:p>
          <a:p>
            <a:endParaRPr lang="en-US" dirty="0"/>
          </a:p>
        </p:txBody>
      </p:sp>
      <p:pic>
        <p:nvPicPr>
          <p:cNvPr id="6" name="Picture 5"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914002564"/>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Good example: everything contained</a:t>
            </a:r>
          </a:p>
        </p:txBody>
      </p:sp>
      <p:pic>
        <p:nvPicPr>
          <p:cNvPr id="4" name="Picture 2" descr="C:\pictures\Pictures\salt\storage\bloomington.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1524001" y="1778699"/>
            <a:ext cx="5934086" cy="3961002"/>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573262" y="837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534400" y="1447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610600" y="2286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12477771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de-icing policy, materials, treatments and effectiveness.</a:t>
            </a:r>
          </a:p>
          <a:p>
            <a:pPr>
              <a:lnSpc>
                <a:spcPct val="120000"/>
              </a:lnSpc>
              <a:spcBef>
                <a:spcPts val="1200"/>
              </a:spcBef>
              <a:spcAft>
                <a:spcPts val="1200"/>
              </a:spcAft>
            </a:pPr>
            <a:r>
              <a:rPr lang="en-US" dirty="0"/>
              <a:t>This helps you know what is and isn’t working, and where efficiency can be improved.</a:t>
            </a:r>
          </a:p>
          <a:p>
            <a:pPr>
              <a:lnSpc>
                <a:spcPct val="120000"/>
              </a:lnSpc>
              <a:spcBef>
                <a:spcPts val="1200"/>
              </a:spcBef>
              <a:spcAft>
                <a:spcPts val="1200"/>
              </a:spcAft>
            </a:pPr>
            <a:r>
              <a:rPr lang="en-US" dirty="0"/>
              <a:t>Helps with planning for future incidents, and helps protect you from claims.</a:t>
            </a:r>
            <a:endParaRPr lang="en-US" sz="32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5405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 Keeping and Quality Control</a:t>
            </a:r>
          </a:p>
        </p:txBody>
      </p:sp>
      <p:sp>
        <p:nvSpPr>
          <p:cNvPr id="3" name="Content Placeholder 2"/>
          <p:cNvSpPr>
            <a:spLocks noGrp="1"/>
          </p:cNvSpPr>
          <p:nvPr>
            <p:ph idx="1"/>
          </p:nvPr>
        </p:nvSpPr>
        <p:spPr>
          <a:xfrm>
            <a:off x="6824" y="1219200"/>
            <a:ext cx="3429000" cy="4525963"/>
          </a:xfrm>
        </p:spPr>
        <p:txBody>
          <a:bodyPr>
            <a:normAutofit fontScale="92500" lnSpcReduction="10000"/>
          </a:bodyPr>
          <a:lstStyle/>
          <a:p>
            <a:r>
              <a:rPr lang="en-US" dirty="0"/>
              <a:t>Take a small sample from each load</a:t>
            </a:r>
          </a:p>
          <a:p>
            <a:pPr lvl="1"/>
            <a:r>
              <a:rPr lang="en-US" dirty="0"/>
              <a:t>Weigh it as soon as you take it </a:t>
            </a:r>
          </a:p>
          <a:p>
            <a:pPr lvl="1"/>
            <a:r>
              <a:rPr lang="en-US" dirty="0"/>
              <a:t>Remove the water, weigh it again</a:t>
            </a:r>
          </a:p>
          <a:p>
            <a:pPr lvl="1"/>
            <a:r>
              <a:rPr lang="en-US" dirty="0"/>
              <a:t>Determine % moisture</a:t>
            </a:r>
          </a:p>
          <a:p>
            <a:pPr lvl="1"/>
            <a:r>
              <a:rPr lang="en-US" dirty="0"/>
              <a:t>Compare to your spec</a:t>
            </a:r>
          </a:p>
          <a:p>
            <a:pPr lvl="1"/>
            <a:r>
              <a:rPr lang="en-US" dirty="0"/>
              <a:t>Record results</a:t>
            </a:r>
          </a:p>
          <a:p>
            <a:pPr lvl="1"/>
            <a:r>
              <a:rPr lang="en-US" dirty="0"/>
              <a:t>Take appropriate action</a:t>
            </a:r>
          </a:p>
          <a:p>
            <a:r>
              <a:rPr lang="en-US" dirty="0"/>
              <a:t>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609600" y="5334000"/>
            <a:ext cx="7924800" cy="400110"/>
          </a:xfrm>
          <a:prstGeom prst="rect">
            <a:avLst/>
          </a:prstGeom>
          <a:solidFill>
            <a:schemeClr val="accent2">
              <a:lumMod val="40000"/>
              <a:lumOff val="60000"/>
            </a:schemeClr>
          </a:solidFill>
        </p:spPr>
        <p:txBody>
          <a:bodyPr wrap="square" rtlCol="0">
            <a:spAutoFit/>
          </a:bodyPr>
          <a:lstStyle/>
          <a:p>
            <a:r>
              <a:rPr lang="en-US" sz="2000" dirty="0"/>
              <a:t>For less dispute, use a lab testing service or established DOT lab.</a:t>
            </a:r>
          </a:p>
        </p:txBody>
      </p:sp>
      <p:sp>
        <p:nvSpPr>
          <p:cNvPr id="11" name="Isosceles Triangle 10"/>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551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10:  </a:t>
            </a:r>
            <a:r>
              <a:rPr lang="en-US" sz="3200" dirty="0">
                <a:effectLst/>
              </a:rPr>
              <a:t>Deicer Material Management Policy</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5" descr="C:\Users\jimmy.white\Desktop\Brine Pictures\105_0517.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8000"/>
                    </a14:imgEffect>
                  </a14:imgLayer>
                </a14:imgProps>
              </a:ext>
            </a:extLst>
          </a:blip>
          <a:srcRect/>
          <a:stretch>
            <a:fillRect/>
          </a:stretch>
        </p:blipFill>
        <p:spPr bwMode="auto">
          <a:xfrm>
            <a:off x="1219200" y="1143000"/>
            <a:ext cx="6652847" cy="4434283"/>
          </a:xfrm>
          <a:prstGeom prst="rect">
            <a:avLst/>
          </a:prstGeom>
          <a:noFill/>
          <a:ln w="3175">
            <a:solidFill>
              <a:schemeClr val="tx1"/>
            </a:solidFill>
            <a:miter lim="800000"/>
            <a:headEnd/>
            <a:tailEnd/>
          </a:ln>
          <a:effectLst>
            <a:glow rad="63500">
              <a:schemeClr val="accent4">
                <a:satMod val="175000"/>
                <a:alpha val="40000"/>
              </a:schemeClr>
            </a:glow>
          </a:effectLst>
        </p:spPr>
      </p:pic>
    </p:spTree>
    <p:extLst>
      <p:ext uri="{BB962C8B-B14F-4D97-AF65-F5344CB8AC3E}">
        <p14:creationId xmlns:p14="http://schemas.microsoft.com/office/powerpoint/2010/main" val="21773590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slide</a:t>
            </a:r>
          </a:p>
        </p:txBody>
      </p:sp>
      <p:sp>
        <p:nvSpPr>
          <p:cNvPr id="3" name="Content Placeholder 2"/>
          <p:cNvSpPr>
            <a:spLocks noGrp="1"/>
          </p:cNvSpPr>
          <p:nvPr>
            <p:ph idx="1"/>
          </p:nvPr>
        </p:nvSpPr>
        <p:spPr/>
        <p:txBody>
          <a:bodyPr/>
          <a:lstStyle/>
          <a:p>
            <a:pPr marL="0" indent="0">
              <a:buNone/>
            </a:pPr>
            <a:r>
              <a:rPr lang="en-US" dirty="0"/>
              <a:t>In this module, you learned about good storage practices for both granular and liquid de-icing products.   Containing the product, preventing leakage or runoff, and maintaining its quality by properly covering or containing it are key to good deicer management policies.</a:t>
            </a:r>
          </a:p>
        </p:txBody>
      </p:sp>
      <p:pic>
        <p:nvPicPr>
          <p:cNvPr id="4" name="Picture 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lstStyle/>
          <a:p>
            <a:r>
              <a:rPr lang="en-US" dirty="0"/>
              <a:t>Additional resources	</a:t>
            </a:r>
          </a:p>
        </p:txBody>
      </p:sp>
      <p:sp>
        <p:nvSpPr>
          <p:cNvPr id="3" name="Content Placeholder 2"/>
          <p:cNvSpPr>
            <a:spLocks noGrp="1"/>
          </p:cNvSpPr>
          <p:nvPr>
            <p:ph idx="1"/>
          </p:nvPr>
        </p:nvSpPr>
        <p:spPr>
          <a:xfrm>
            <a:off x="0" y="1219200"/>
            <a:ext cx="8991600" cy="4525963"/>
          </a:xfrm>
        </p:spPr>
        <p:txBody>
          <a:bodyPr>
            <a:normAutofit lnSpcReduction="10000"/>
          </a:bodyPr>
          <a:lstStyle/>
          <a:p>
            <a:r>
              <a:rPr lang="en-US" sz="2000" dirty="0">
                <a:latin typeface="Arial" pitchFamily="34" charset="0"/>
                <a:cs typeface="Arial" pitchFamily="34" charset="0"/>
              </a:rPr>
              <a:t>MN snow and ice control field handbook for snowplow operators  http://www.lrrb.org/media/reports/200501REV.pdf</a:t>
            </a:r>
          </a:p>
          <a:p>
            <a:r>
              <a:rPr lang="en-US" sz="2000" dirty="0">
                <a:latin typeface="Arial" pitchFamily="34" charset="0"/>
                <a:cs typeface="Arial" pitchFamily="34" charset="0"/>
              </a:rPr>
              <a:t>AASHTO, Clear Roads Computer Based training (available on CD):</a:t>
            </a:r>
          </a:p>
          <a:p>
            <a:pPr lvl="1"/>
            <a:r>
              <a:rPr lang="en-US" sz="1600" dirty="0">
                <a:latin typeface="Arial" pitchFamily="34" charset="0"/>
                <a:cs typeface="Arial" pitchFamily="34" charset="0"/>
              </a:rPr>
              <a:t>Winter Maintenance Management: Unit 5 covers basics of storage facilities, storing liquid chemicals, dry materials storage, abrasive storage, materials delivery</a:t>
            </a:r>
          </a:p>
          <a:p>
            <a:pPr lvl="1"/>
            <a:r>
              <a:rPr lang="en-US" sz="1600" dirty="0">
                <a:latin typeface="Arial" pitchFamily="34" charset="0"/>
                <a:cs typeface="Arial" pitchFamily="34" charset="0"/>
              </a:rPr>
              <a:t>Selecting Snow and Ice Control Materials to Mitigate Environmental Impacts: Unit 8 covers quality assurance documentation, field quality assurance procedures, sample collection procedures, lab testing</a:t>
            </a:r>
          </a:p>
          <a:p>
            <a:pPr lvl="1"/>
            <a:r>
              <a:rPr lang="en-US" sz="1600" dirty="0">
                <a:latin typeface="Arial" pitchFamily="34" charset="0"/>
                <a:cs typeface="Arial" pitchFamily="34" charset="0"/>
              </a:rPr>
              <a:t>Deicing: Unit 3 covers loading dry materials, storage facilities, storing dry materials, storing liquid chemicals, bulk storage facilities, abrasive storage, material deliveries</a:t>
            </a:r>
          </a:p>
          <a:p>
            <a:r>
              <a:rPr lang="en-US" sz="2000" dirty="0">
                <a:latin typeface="Arial" pitchFamily="34" charset="0"/>
                <a:cs typeface="Arial" pitchFamily="34" charset="0"/>
              </a:rPr>
              <a:t>Colorado DOT de-icer-sampler-program.pdf found on clear roads site under Reference Materials: Training for Supervisors and Operators</a:t>
            </a:r>
          </a:p>
          <a:p>
            <a:r>
              <a:rPr lang="en-US" sz="2000" dirty="0">
                <a:latin typeface="Arial" pitchFamily="34" charset="0"/>
                <a:cs typeface="Arial" pitchFamily="34" charset="0"/>
              </a:rPr>
              <a:t>Salt testing specification</a:t>
            </a:r>
          </a:p>
          <a:p>
            <a:pPr lvl="1"/>
            <a:r>
              <a:rPr lang="en-US" sz="1600" dirty="0">
                <a:latin typeface="Arial" pitchFamily="34" charset="0"/>
                <a:cs typeface="Arial" pitchFamily="34" charset="0"/>
              </a:rPr>
              <a:t>ASTM 534	 http://www.astm.org/Standards/E534.htm</a:t>
            </a:r>
          </a:p>
          <a:p>
            <a:endParaRPr lang="en-US" sz="2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lstStyle/>
          <a:p>
            <a:r>
              <a:rPr lang="en-US" dirty="0"/>
              <a:t>Additional resources	</a:t>
            </a:r>
          </a:p>
        </p:txBody>
      </p:sp>
      <p:sp>
        <p:nvSpPr>
          <p:cNvPr id="3" name="Content Placeholder 2"/>
          <p:cNvSpPr>
            <a:spLocks noGrp="1"/>
          </p:cNvSpPr>
          <p:nvPr>
            <p:ph idx="1"/>
          </p:nvPr>
        </p:nvSpPr>
        <p:spPr>
          <a:xfrm>
            <a:off x="0" y="1219200"/>
            <a:ext cx="8991600" cy="4525963"/>
          </a:xfrm>
        </p:spPr>
        <p:txBody>
          <a:bodyPr>
            <a:normAutofit/>
          </a:bodyPr>
          <a:lstStyle/>
          <a:p>
            <a:r>
              <a:rPr lang="en-US" sz="3200" dirty="0">
                <a:latin typeface="Arial" pitchFamily="34" charset="0"/>
                <a:cs typeface="Arial" pitchFamily="34" charset="0"/>
              </a:rPr>
              <a:t>AASHTO, Clear Roads Computer Based training:</a:t>
            </a:r>
          </a:p>
          <a:p>
            <a:endParaRPr lang="en-US" sz="3200" dirty="0">
              <a:latin typeface="Arial" pitchFamily="34" charset="0"/>
              <a:cs typeface="Arial" pitchFamily="34" charset="0"/>
            </a:endParaRPr>
          </a:p>
          <a:p>
            <a:pPr lvl="1"/>
            <a:r>
              <a:rPr lang="en-US" dirty="0">
                <a:latin typeface="Arial" pitchFamily="34" charset="0"/>
                <a:cs typeface="Arial" pitchFamily="34" charset="0"/>
              </a:rPr>
              <a:t>Deicing: </a:t>
            </a:r>
          </a:p>
          <a:p>
            <a:pPr lvl="2"/>
            <a:r>
              <a:rPr lang="en-US" dirty="0">
                <a:latin typeface="Arial" pitchFamily="34" charset="0"/>
                <a:cs typeface="Arial" pitchFamily="34" charset="0"/>
              </a:rPr>
              <a:t>Unit 1,  “Introduction to De-icing and Common De-icing Materials”</a:t>
            </a:r>
          </a:p>
          <a:p>
            <a:pPr lvl="2"/>
            <a:r>
              <a:rPr lang="en-US" dirty="0">
                <a:latin typeface="Arial" pitchFamily="34" charset="0"/>
                <a:cs typeface="Arial" pitchFamily="34" charset="0"/>
              </a:rPr>
              <a:t>Unit 5, “ Application Guidelines”</a:t>
            </a:r>
          </a:p>
          <a:p>
            <a:pPr lvl="2"/>
            <a:r>
              <a:rPr lang="en-US" dirty="0">
                <a:latin typeface="Arial" pitchFamily="34" charset="0"/>
                <a:cs typeface="Arial" pitchFamily="34" charset="0"/>
              </a:rPr>
              <a:t>Unit 6, “Application Techniques”</a:t>
            </a:r>
          </a:p>
          <a:p>
            <a:pPr lvl="1"/>
            <a:r>
              <a:rPr lang="en-US" dirty="0">
                <a:latin typeface="Arial" pitchFamily="34" charset="0"/>
                <a:cs typeface="Arial" pitchFamily="34" charset="0"/>
              </a:rPr>
              <a:t>Winter Maintenance Management: </a:t>
            </a:r>
          </a:p>
          <a:p>
            <a:pPr lvl="2"/>
            <a:r>
              <a:rPr lang="en-US" dirty="0">
                <a:latin typeface="Arial" pitchFamily="34" charset="0"/>
                <a:cs typeface="Arial" pitchFamily="34" charset="0"/>
              </a:rPr>
              <a:t>Unit 4, “Selecting Snow and Ice Control Materials”</a:t>
            </a:r>
          </a:p>
          <a:p>
            <a:pPr lvl="2"/>
            <a:endParaRPr lang="en-US" dirty="0"/>
          </a:p>
          <a:p>
            <a:pPr lvl="2"/>
            <a:endParaRPr lang="en-US" dirty="0"/>
          </a:p>
        </p:txBody>
      </p:sp>
      <p:pic>
        <p:nvPicPr>
          <p:cNvPr id="6" name="Picture 5"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5257800"/>
            <a:ext cx="82296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 y="4114800"/>
            <a:ext cx="80772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2895600"/>
            <a:ext cx="51816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1600200"/>
            <a:ext cx="48768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889000"/>
          </a:xfrm>
        </p:spPr>
        <p:txBody>
          <a:bodyPr/>
          <a:lstStyle/>
          <a:p>
            <a:r>
              <a:rPr lang="en-US" dirty="0"/>
              <a:t>Additional Resources	</a:t>
            </a:r>
          </a:p>
        </p:txBody>
      </p:sp>
      <p:sp>
        <p:nvSpPr>
          <p:cNvPr id="3" name="Content Placeholder 2"/>
          <p:cNvSpPr>
            <a:spLocks noGrp="1"/>
          </p:cNvSpPr>
          <p:nvPr>
            <p:ph idx="1"/>
          </p:nvPr>
        </p:nvSpPr>
        <p:spPr>
          <a:xfrm>
            <a:off x="0" y="1143000"/>
            <a:ext cx="8915400" cy="4525963"/>
          </a:xfrm>
        </p:spPr>
        <p:txBody>
          <a:bodyPr>
            <a:normAutofit fontScale="70000" lnSpcReduction="20000"/>
          </a:bodyPr>
          <a:lstStyle/>
          <a:p>
            <a:r>
              <a:rPr lang="en-US" sz="2900" dirty="0">
                <a:latin typeface="Arial" pitchFamily="34" charset="0"/>
                <a:cs typeface="Arial" pitchFamily="34" charset="0"/>
              </a:rPr>
              <a:t>MDSS research study on how MDSS works:</a:t>
            </a:r>
          </a:p>
          <a:p>
            <a:pPr>
              <a:buNone/>
            </a:pPr>
            <a:r>
              <a:rPr lang="en-US" sz="2900" dirty="0">
                <a:latin typeface="Arial" pitchFamily="34" charset="0"/>
                <a:cs typeface="Arial" pitchFamily="34" charset="0"/>
              </a:rPr>
              <a:t>	 </a:t>
            </a:r>
            <a:r>
              <a:rPr lang="en-US" sz="2900" dirty="0">
                <a:latin typeface="Arial" pitchFamily="34" charset="0"/>
                <a:cs typeface="Arial" pitchFamily="34" charset="0"/>
                <a:hlinkClick r:id="rId2"/>
              </a:rPr>
              <a:t>http://www.meridian-enviro.com/mdss/pfs/</a:t>
            </a:r>
            <a:endParaRPr lang="en-US" sz="2900" dirty="0">
              <a:latin typeface="Arial" pitchFamily="34" charset="0"/>
              <a:cs typeface="Arial" pitchFamily="34" charset="0"/>
            </a:endParaRPr>
          </a:p>
          <a:p>
            <a:r>
              <a:rPr lang="en-US" sz="2900" dirty="0">
                <a:latin typeface="Arial" pitchFamily="34" charset="0"/>
                <a:cs typeface="Arial" pitchFamily="34" charset="0"/>
              </a:rPr>
              <a:t>Application rate chart - Minnesota snow and ice control field handbook for snowplow operators:</a:t>
            </a:r>
          </a:p>
          <a:p>
            <a:pPr>
              <a:buNone/>
            </a:pPr>
            <a:r>
              <a:rPr lang="en-US" sz="2900" dirty="0">
                <a:latin typeface="Arial" pitchFamily="34" charset="0"/>
                <a:cs typeface="Arial" pitchFamily="34" charset="0"/>
              </a:rPr>
              <a:t>	 </a:t>
            </a:r>
            <a:r>
              <a:rPr lang="en-US" sz="2900" dirty="0">
                <a:latin typeface="Arial" pitchFamily="34" charset="0"/>
                <a:cs typeface="Arial" pitchFamily="34" charset="0"/>
                <a:hlinkClick r:id="rId3"/>
              </a:rPr>
              <a:t>www.pca.state.mn.us/programs/roadsalt.html</a:t>
            </a:r>
            <a:r>
              <a:rPr lang="en-US" sz="2900" dirty="0">
                <a:latin typeface="Arial" pitchFamily="34" charset="0"/>
                <a:cs typeface="Arial" pitchFamily="34" charset="0"/>
              </a:rPr>
              <a:t>  </a:t>
            </a:r>
          </a:p>
          <a:p>
            <a:r>
              <a:rPr lang="en-US" sz="2900" dirty="0">
                <a:latin typeface="Arial" pitchFamily="34" charset="0"/>
                <a:cs typeface="Arial" pitchFamily="34" charset="0"/>
              </a:rPr>
              <a:t>The short-term toxicity of  very common de-icing materials and the toxicity of deicing materials:</a:t>
            </a:r>
          </a:p>
          <a:p>
            <a:pPr>
              <a:buNone/>
            </a:pPr>
            <a:r>
              <a:rPr lang="en-US" sz="2900" dirty="0">
                <a:latin typeface="Arial" pitchFamily="34" charset="0"/>
                <a:cs typeface="Arial" pitchFamily="34" charset="0"/>
              </a:rPr>
              <a:t>	 </a:t>
            </a:r>
            <a:r>
              <a:rPr lang="en-US" sz="2900" dirty="0">
                <a:latin typeface="Arial" pitchFamily="34" charset="0"/>
                <a:cs typeface="Arial" pitchFamily="34" charset="0"/>
                <a:hlinkClick r:id="rId4"/>
              </a:rPr>
              <a:t>http://clearroads.org/wp-content/uploads/dlm_uploads/11-02_12-30-13-Final-Fact-Sheet.pdf</a:t>
            </a:r>
            <a:endParaRPr lang="en-US" sz="2900" dirty="0">
              <a:latin typeface="Arial" pitchFamily="34" charset="0"/>
              <a:cs typeface="Arial" pitchFamily="34" charset="0"/>
            </a:endParaRPr>
          </a:p>
          <a:p>
            <a:r>
              <a:rPr lang="en-US" sz="2900" dirty="0">
                <a:latin typeface="Arial" pitchFamily="34" charset="0"/>
                <a:cs typeface="Arial" pitchFamily="34" charset="0"/>
              </a:rPr>
              <a:t>Video on material use (Iowa DOT posted on U-Tube)</a:t>
            </a:r>
          </a:p>
          <a:p>
            <a:pPr marL="400050" lvl="1" indent="0">
              <a:buNone/>
            </a:pPr>
            <a:r>
              <a:rPr lang="en-US" sz="1800" dirty="0">
                <a:latin typeface="Arial" pitchFamily="34" charset="0"/>
                <a:cs typeface="Arial" pitchFamily="34" charset="0"/>
                <a:hlinkClick r:id="rId5"/>
              </a:rPr>
              <a:t>https://www.youtube.com/watch?v=tVY4y4cE2vo&amp;index=11&amp;list=PLurY2WfsVWKn1Ekx7H_v8DjwJvXlolN9n</a:t>
            </a:r>
            <a:endParaRPr lang="en-US" sz="1800" dirty="0">
              <a:latin typeface="Arial" pitchFamily="34" charset="0"/>
              <a:cs typeface="Arial" pitchFamily="34" charset="0"/>
            </a:endParaRPr>
          </a:p>
          <a:p>
            <a:pPr marL="0" indent="0">
              <a:buNone/>
            </a:pPr>
            <a:endParaRPr lang="en-US" sz="2000" dirty="0">
              <a:latin typeface="Arial" charset="0"/>
            </a:endParaRPr>
          </a:p>
          <a:p>
            <a:endParaRPr lang="en-US" sz="2000" dirty="0">
              <a:latin typeface="Arial" charset="0"/>
            </a:endParaRPr>
          </a:p>
          <a:p>
            <a:endParaRPr lang="en-US" sz="2000" dirty="0"/>
          </a:p>
        </p:txBody>
      </p:sp>
      <p:pic>
        <p:nvPicPr>
          <p:cNvPr id="5" name="Picture 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08144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43200" y="3733800"/>
            <a:ext cx="26670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a:t>
            </a:r>
            <a:r>
              <a:rPr lang="en-US" sz="3100" dirty="0">
                <a:latin typeface="Arial" pitchFamily="34" charset="0"/>
                <a:cs typeface="Arial" pitchFamily="34" charset="0"/>
              </a:rPr>
              <a:t>developed by Fortin Consulting Inc., under the direction of the Clear Roads Advisory Team.</a:t>
            </a:r>
          </a:p>
          <a:p>
            <a:r>
              <a:rPr lang="en-US" sz="3200" dirty="0">
                <a:latin typeface="Arial" pitchFamily="34" charset="0"/>
                <a:cs typeface="Arial" pitchFamily="34" charset="0"/>
              </a:rPr>
              <a:t>Connie Fortin – connie@fortinconsulting.com</a:t>
            </a:r>
          </a:p>
          <a:p>
            <a:pPr marL="0" indent="0">
              <a:buNone/>
            </a:pPr>
            <a:r>
              <a:rPr lang="en-US" sz="3200" dirty="0">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  </a:t>
            </a:r>
            <a:r>
              <a:rPr lang="en-US" sz="3200" dirty="0">
                <a:latin typeface="Arial" pitchFamily="34" charset="0"/>
                <a:cs typeface="Arial" pitchFamily="34" charset="0"/>
                <a:hlinkClick r:id="rId3"/>
              </a:rPr>
              <a:t>Groth020@umn.edu</a:t>
            </a:r>
            <a:endParaRPr lang="en-US" sz="3200" dirty="0">
              <a:latin typeface="Arial" pitchFamily="34" charset="0"/>
              <a:cs typeface="Arial" pitchFamily="34" charset="0"/>
            </a:endParaRPr>
          </a:p>
          <a:p>
            <a:r>
              <a:rPr lang="en-US" sz="3200" dirty="0">
                <a:latin typeface="Arial" pitchFamily="34" charset="0"/>
                <a:cs typeface="Arial" pitchFamily="34" charset="0"/>
              </a:rPr>
              <a:t>Ann Johnson –  </a:t>
            </a:r>
            <a:r>
              <a:rPr lang="en-US" sz="3200" dirty="0">
                <a:latin typeface="Arial" pitchFamily="34" charset="0"/>
                <a:cs typeface="Arial" pitchFamily="34" charset="0"/>
                <a:hlinkClick r:id="rId4"/>
              </a:rPr>
              <a:t>Johns421@umn.edu</a:t>
            </a:r>
            <a:endParaRPr lang="en-US" sz="3200" dirty="0">
              <a:latin typeface="Arial" pitchFamily="34" charset="0"/>
              <a:cs typeface="Arial" pitchFamily="34" charset="0"/>
            </a:endParaRPr>
          </a:p>
          <a:p>
            <a:endParaRPr lang="en-US" sz="3200" dirty="0">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pictures\Pictures\salt\calibration\IMG_17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67" b="16033"/>
          <a:stretch/>
        </p:blipFill>
        <p:spPr bwMode="auto">
          <a:xfrm rot="5400000">
            <a:off x="86695" y="2571603"/>
            <a:ext cx="3462988" cy="200247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77800"/>
            <a:ext cx="8229600" cy="889000"/>
          </a:xfrm>
        </p:spPr>
        <p:txBody>
          <a:bodyPr>
            <a:normAutofit/>
          </a:bodyPr>
          <a:lstStyle/>
          <a:p>
            <a:r>
              <a:rPr lang="en-US" dirty="0"/>
              <a:t>Thank you for your good work!</a:t>
            </a:r>
          </a:p>
        </p:txBody>
      </p:sp>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66" r="22689"/>
          <a:stretch/>
        </p:blipFill>
        <p:spPr bwMode="auto">
          <a:xfrm>
            <a:off x="6519042" y="1841344"/>
            <a:ext cx="2532046" cy="362793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24" r="8418"/>
          <a:stretch/>
        </p:blipFill>
        <p:spPr bwMode="auto">
          <a:xfrm>
            <a:off x="3093858" y="1850309"/>
            <a:ext cx="3246128" cy="3556312"/>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8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800"/>
            <a:ext cx="8229600" cy="889000"/>
          </a:xfrm>
        </p:spPr>
        <p:txBody>
          <a:bodyPr>
            <a:normAutofit/>
          </a:bodyPr>
          <a:lstStyle/>
          <a:p>
            <a:r>
              <a:rPr lang="en-US" dirty="0"/>
              <a:t>This module contains these topics</a:t>
            </a:r>
          </a:p>
        </p:txBody>
      </p:sp>
      <p:sp>
        <p:nvSpPr>
          <p:cNvPr id="3" name="Content Placeholder 2"/>
          <p:cNvSpPr>
            <a:spLocks noGrp="1"/>
          </p:cNvSpPr>
          <p:nvPr>
            <p:ph idx="1"/>
          </p:nvPr>
        </p:nvSpPr>
        <p:spPr>
          <a:xfrm>
            <a:off x="457200" y="1193800"/>
            <a:ext cx="8229600" cy="3454400"/>
          </a:xfrm>
        </p:spPr>
        <p:txBody>
          <a:bodyPr>
            <a:normAutofit/>
          </a:bodyPr>
          <a:lstStyle/>
          <a:p>
            <a:r>
              <a:rPr lang="en-US" sz="3200" dirty="0">
                <a:latin typeface="Arial" pitchFamily="34" charset="0"/>
                <a:cs typeface="Arial" pitchFamily="34" charset="0"/>
              </a:rPr>
              <a:t>Storage of liquid and granular products.</a:t>
            </a:r>
          </a:p>
          <a:p>
            <a:r>
              <a:rPr lang="en-US" sz="3200" dirty="0">
                <a:latin typeface="Arial" pitchFamily="34" charset="0"/>
                <a:cs typeface="Arial" pitchFamily="34" charset="0"/>
              </a:rPr>
              <a:t>Quality Assurance of both granular and liquid delivered materials.</a:t>
            </a:r>
          </a:p>
          <a:p>
            <a:r>
              <a:rPr lang="en-US" sz="3200" dirty="0">
                <a:latin typeface="Arial" pitchFamily="34" charset="0"/>
                <a:cs typeface="Arial" pitchFamily="34" charset="0"/>
              </a:rPr>
              <a:t>Good housekeeping practices.</a:t>
            </a:r>
          </a:p>
          <a:p>
            <a:r>
              <a:rPr lang="en-US" sz="3200" dirty="0">
                <a:latin typeface="Arial" pitchFamily="34" charset="0"/>
                <a:cs typeface="Arial" pitchFamily="34" charset="0"/>
              </a:rPr>
              <a:t>Storage inspection.</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89000"/>
          </a:xfrm>
        </p:spPr>
        <p:txBody>
          <a:bodyPr>
            <a:normAutofit/>
          </a:bodyPr>
          <a:lstStyle/>
          <a:p>
            <a:r>
              <a:rPr lang="en-US" dirty="0">
                <a:effectLst/>
              </a:rPr>
              <a:t>Storage of liquid and granular material</a:t>
            </a:r>
          </a:p>
        </p:txBody>
      </p:sp>
      <p:pic>
        <p:nvPicPr>
          <p:cNvPr id="4" name="Content Placeholder 3" descr="Winter_road_salt.jpg"/>
          <p:cNvPicPr>
            <a:picLocks noGrp="1" noChangeAspect="1"/>
          </p:cNvPicPr>
          <p:nvPr>
            <p:ph idx="1"/>
          </p:nvPr>
        </p:nvPicPr>
        <p:blipFill>
          <a:blip r:embed="rId4" cstate="print"/>
          <a:stretch>
            <a:fillRect/>
          </a:stretch>
        </p:blipFill>
        <p:spPr>
          <a:xfrm>
            <a:off x="1066800" y="1295400"/>
            <a:ext cx="6745614" cy="4499272"/>
          </a:xfrm>
        </p:spPr>
      </p:pic>
      <p:pic>
        <p:nvPicPr>
          <p:cNvPr id="6" name="Picture 5"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81420039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3336</TotalTime>
  <Words>6884</Words>
  <Application>Microsoft Office PowerPoint</Application>
  <PresentationFormat>On-screen Show (4:3)</PresentationFormat>
  <Paragraphs>894</Paragraphs>
  <Slides>72</Slides>
  <Notes>69</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Aharoni</vt:lpstr>
      <vt:lpstr>Arial</vt:lpstr>
      <vt:lpstr>Calibri</vt:lpstr>
      <vt:lpstr>Times New Roman</vt:lpstr>
      <vt:lpstr>Tw Cen MT</vt:lpstr>
      <vt:lpstr>Tw Cen MT Condensed Extra Bold</vt:lpstr>
      <vt:lpstr>Wingdings</vt:lpstr>
      <vt:lpstr>Office Theme</vt:lpstr>
      <vt:lpstr>1_Office Theme</vt:lpstr>
      <vt:lpstr>Module 10:  Deicer Material Management Policy</vt:lpstr>
      <vt:lpstr>PowerPoint Presentation</vt:lpstr>
      <vt:lpstr>PowerPoint Presentation</vt:lpstr>
      <vt:lpstr>PowerPoint Presentation</vt:lpstr>
      <vt:lpstr>PowerPoint Presentation</vt:lpstr>
      <vt:lpstr>Module 10:  Deicer Material Management Policy</vt:lpstr>
      <vt:lpstr>FACILITATOR NOTES (do not show during class)</vt:lpstr>
      <vt:lpstr>This module contains these topics</vt:lpstr>
      <vt:lpstr>Storage of liquid and granular material</vt:lpstr>
      <vt:lpstr>Proper stockpile storage</vt:lpstr>
      <vt:lpstr>Test Question</vt:lpstr>
      <vt:lpstr>Test Question</vt:lpstr>
      <vt:lpstr>Good stockpile storage</vt:lpstr>
      <vt:lpstr>Test Question</vt:lpstr>
      <vt:lpstr>Test Question</vt:lpstr>
      <vt:lpstr>PowerPoint Presentation</vt:lpstr>
      <vt:lpstr>Test question</vt:lpstr>
      <vt:lpstr>Test question</vt:lpstr>
      <vt:lpstr>Salt is not contained  No moisture control</vt:lpstr>
      <vt:lpstr>PowerPoint Presentation</vt:lpstr>
      <vt:lpstr>How about a new shed? </vt:lpstr>
      <vt:lpstr>Why not re-use runoff water? </vt:lpstr>
      <vt:lpstr>PowerPoint Presentation</vt:lpstr>
      <vt:lpstr>Proper liquid storage</vt:lpstr>
      <vt:lpstr>Secondary containment for liquids</vt:lpstr>
      <vt:lpstr>Positioning liquid products</vt:lpstr>
      <vt:lpstr>Test Question</vt:lpstr>
      <vt:lpstr>Test Question</vt:lpstr>
      <vt:lpstr>Example: Indoor storage  </vt:lpstr>
      <vt:lpstr>Example: Outdoor storage</vt:lpstr>
      <vt:lpstr>Quality Assurance of delivered materials – both granular and liquids</vt:lpstr>
      <vt:lpstr>Testing liquid products</vt:lpstr>
      <vt:lpstr>Know your target values before testing</vt:lpstr>
      <vt:lpstr>Quality testing of liquid deicers</vt:lpstr>
      <vt:lpstr>Test it yourself</vt:lpstr>
      <vt:lpstr>PowerPoint Presentation</vt:lpstr>
      <vt:lpstr>Quality testing of rock salt</vt:lpstr>
      <vt:lpstr>Example: drying out the sample  </vt:lpstr>
      <vt:lpstr>Compare to your salt moisture specification</vt:lpstr>
      <vt:lpstr>What about field testing?</vt:lpstr>
      <vt:lpstr>Good housekeeping</vt:lpstr>
      <vt:lpstr>PowerPoint Presentation</vt:lpstr>
      <vt:lpstr>Test Question</vt:lpstr>
      <vt:lpstr>Test Question</vt:lpstr>
      <vt:lpstr>Sweep the loading area</vt:lpstr>
      <vt:lpstr>Delivery of materials</vt:lpstr>
      <vt:lpstr>Storage inspections</vt:lpstr>
      <vt:lpstr>Storage inspections</vt:lpstr>
      <vt:lpstr>Test Question</vt:lpstr>
      <vt:lpstr>Test Question</vt:lpstr>
      <vt:lpstr>Better housekeeping needed! Salt is not kept inside</vt:lpstr>
      <vt:lpstr>Slope pad and parking lot away from salt </vt:lpstr>
      <vt:lpstr>Good example: everything contained</vt:lpstr>
      <vt:lpstr>Importance of Record Keeping</vt:lpstr>
      <vt:lpstr>Material Accountability</vt:lpstr>
      <vt:lpstr>Record Keeping and Quality Control</vt:lpstr>
      <vt:lpstr>Record Keeping and Quality Control</vt:lpstr>
      <vt:lpstr>Record Keeping and Materials Testing</vt:lpstr>
      <vt:lpstr>Test Question</vt:lpstr>
      <vt:lpstr>Test Question</vt:lpstr>
      <vt:lpstr>Document by Material Type</vt:lpstr>
      <vt:lpstr>Test Question</vt:lpstr>
      <vt:lpstr>Test Question</vt:lpstr>
      <vt:lpstr>Recording Material Use</vt:lpstr>
      <vt:lpstr>Record Keeping</vt:lpstr>
      <vt:lpstr>Summary slide</vt:lpstr>
      <vt:lpstr>Additional resources </vt:lpstr>
      <vt:lpstr>Additional resources </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Deicer material management policy</dc:title>
  <dc:creator>Connie Fortin</dc:creator>
  <cp:lastModifiedBy>Jim L. Frye [KDOT]</cp:lastModifiedBy>
  <cp:revision>159</cp:revision>
  <dcterms:created xsi:type="dcterms:W3CDTF">2014-09-03T18:52:51Z</dcterms:created>
  <dcterms:modified xsi:type="dcterms:W3CDTF">2017-08-09T15:02:56Z</dcterms:modified>
</cp:coreProperties>
</file>