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616" r:id="rId2"/>
    <p:sldId id="617" r:id="rId3"/>
    <p:sldId id="624" r:id="rId4"/>
    <p:sldId id="619" r:id="rId5"/>
    <p:sldId id="623" r:id="rId6"/>
    <p:sldId id="621" r:id="rId7"/>
    <p:sldId id="622" r:id="rId8"/>
    <p:sldId id="532" r:id="rId9"/>
    <p:sldId id="533" r:id="rId10"/>
    <p:sldId id="534" r:id="rId11"/>
    <p:sldId id="592" r:id="rId12"/>
    <p:sldId id="605" r:id="rId13"/>
    <p:sldId id="535" r:id="rId14"/>
    <p:sldId id="536" r:id="rId15"/>
    <p:sldId id="537" r:id="rId16"/>
    <p:sldId id="538" r:id="rId17"/>
    <p:sldId id="593" r:id="rId18"/>
    <p:sldId id="606" r:id="rId19"/>
    <p:sldId id="539" r:id="rId20"/>
    <p:sldId id="607" r:id="rId21"/>
    <p:sldId id="594" r:id="rId22"/>
    <p:sldId id="540" r:id="rId23"/>
    <p:sldId id="595" r:id="rId24"/>
    <p:sldId id="608" r:id="rId25"/>
    <p:sldId id="541" r:id="rId26"/>
    <p:sldId id="542" r:id="rId27"/>
    <p:sldId id="543" r:id="rId28"/>
    <p:sldId id="596" r:id="rId29"/>
    <p:sldId id="609" r:id="rId30"/>
    <p:sldId id="544" r:id="rId31"/>
    <p:sldId id="545" r:id="rId32"/>
    <p:sldId id="546" r:id="rId33"/>
    <p:sldId id="547" r:id="rId34"/>
    <p:sldId id="597" r:id="rId35"/>
    <p:sldId id="610" r:id="rId36"/>
    <p:sldId id="548" r:id="rId37"/>
    <p:sldId id="598" r:id="rId38"/>
    <p:sldId id="615" r:id="rId39"/>
    <p:sldId id="569" r:id="rId40"/>
    <p:sldId id="570" r:id="rId41"/>
    <p:sldId id="599" r:id="rId42"/>
    <p:sldId id="611" r:id="rId43"/>
    <p:sldId id="571" r:id="rId44"/>
    <p:sldId id="572" r:id="rId45"/>
    <p:sldId id="600" r:id="rId46"/>
    <p:sldId id="612" r:id="rId47"/>
    <p:sldId id="573" r:id="rId48"/>
    <p:sldId id="574" r:id="rId49"/>
    <p:sldId id="601" r:id="rId50"/>
    <p:sldId id="613" r:id="rId51"/>
    <p:sldId id="575" r:id="rId52"/>
    <p:sldId id="576" r:id="rId53"/>
    <p:sldId id="577" r:id="rId54"/>
    <p:sldId id="578" r:id="rId55"/>
    <p:sldId id="579" r:id="rId56"/>
    <p:sldId id="603" r:id="rId57"/>
    <p:sldId id="614" r:id="rId58"/>
    <p:sldId id="580" r:id="rId59"/>
    <p:sldId id="626" r:id="rId60"/>
    <p:sldId id="627" r:id="rId61"/>
    <p:sldId id="629" r:id="rId62"/>
    <p:sldId id="628" r:id="rId63"/>
    <p:sldId id="630" r:id="rId64"/>
    <p:sldId id="631" r:id="rId65"/>
    <p:sldId id="632" r:id="rId66"/>
    <p:sldId id="633" r:id="rId67"/>
    <p:sldId id="634" r:id="rId68"/>
    <p:sldId id="635" r:id="rId69"/>
    <p:sldId id="646" r:id="rId70"/>
    <p:sldId id="637" r:id="rId71"/>
    <p:sldId id="638" r:id="rId72"/>
    <p:sldId id="639" r:id="rId73"/>
    <p:sldId id="640" r:id="rId74"/>
    <p:sldId id="641" r:id="rId75"/>
    <p:sldId id="642" r:id="rId76"/>
    <p:sldId id="643" r:id="rId77"/>
    <p:sldId id="644" r:id="rId78"/>
    <p:sldId id="636" r:id="rId79"/>
    <p:sldId id="645" r:id="rId80"/>
    <p:sldId id="648" r:id="rId81"/>
    <p:sldId id="581" r:id="rId82"/>
    <p:sldId id="582" r:id="rId83"/>
    <p:sldId id="583" r:id="rId84"/>
    <p:sldId id="584" r:id="rId85"/>
    <p:sldId id="604" r:id="rId86"/>
    <p:sldId id="588" r:id="rId87"/>
    <p:sldId id="589" r:id="rId88"/>
    <p:sldId id="590" r:id="rId8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1784" autoAdjust="0"/>
  </p:normalViewPr>
  <p:slideViewPr>
    <p:cSldViewPr>
      <p:cViewPr varScale="1">
        <p:scale>
          <a:sx n="71" d="100"/>
          <a:sy n="71" d="100"/>
        </p:scale>
        <p:origin x="132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7/28/2017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17_136-139.pptx"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17_136-139.pptx"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clearroads.org/wp-content/uploads/IowaDOT_New-Operator-Snow-and-Ice-Training_Slides_17_136-139.pptx"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clearroads.org/wp-content/uploads/CDOT_Snow-removal-operator-training_slides_110-111.pptx"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creativecommons.org/licenses/by-sa/3.0"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clearroads.org/wp-content/uploads/MaineDOT_Anti-Ice-Decision-Flow-Chart.pdf"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clearroads.org/wp-content/uploads/PennDOT_Snow-Academy-Part-4_slides_102-106.pptx"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clearroads.org/wp-content/uploads/MaineDOT_Anti-Ice-Decision-Flow-Chart.pdf"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clearroads.org/wp-content/uploads/MDDOT_Snow-College-Part-1_slides_3-5.pptx"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learroads.org/wp-content/uploads/CDOT_Snow-removal-operator-training_slides_110-111.pptx"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clearroads.org/wp-content/uploads/PennDOT_Snow-Academy-Part-4_slides_102-106.pptx"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1438968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eaLnBrk="1" hangingPunct="1"/>
            <a:r>
              <a:rPr lang="en-US" dirty="0"/>
              <a:t>Test Question:</a:t>
            </a:r>
          </a:p>
          <a:p>
            <a:pPr eaLnBrk="1" hangingPunct="1"/>
            <a:endParaRPr lang="en-US" dirty="0"/>
          </a:p>
          <a:p>
            <a:pPr eaLnBrk="1" hangingPunct="1"/>
            <a:r>
              <a:rPr lang="en-US" dirty="0"/>
              <a:t>Where</a:t>
            </a:r>
            <a:r>
              <a:rPr lang="en-US" baseline="0" dirty="0"/>
              <a:t> is anti-icing liquid placed?</a:t>
            </a:r>
          </a:p>
          <a:p>
            <a:pPr marL="228600" indent="-228600" eaLnBrk="1" hangingPunct="1">
              <a:buAutoNum type="arabicPeriod"/>
            </a:pPr>
            <a:endParaRPr lang="en-US" baseline="0" dirty="0"/>
          </a:p>
          <a:p>
            <a:pPr marL="228600" indent="-228600" eaLnBrk="1" hangingPunct="1">
              <a:buAutoNum type="arabicPeriod"/>
            </a:pPr>
            <a:r>
              <a:rPr lang="en-US" baseline="0" dirty="0"/>
              <a:t>On top of the snow(no)</a:t>
            </a:r>
          </a:p>
          <a:p>
            <a:pPr marL="228600" indent="-228600" eaLnBrk="1" hangingPunct="1">
              <a:buAutoNum type="arabicPeriod"/>
            </a:pPr>
            <a:r>
              <a:rPr lang="en-US" baseline="0" dirty="0"/>
              <a:t>On top of the ice(no)</a:t>
            </a:r>
          </a:p>
          <a:p>
            <a:pPr marL="228600" indent="-228600" eaLnBrk="1" hangingPunct="1">
              <a:buAutoNum type="arabicPeriod"/>
            </a:pPr>
            <a:r>
              <a:rPr lang="en-US" baseline="0" dirty="0"/>
              <a:t>On top of the bare pavement (yes)</a:t>
            </a:r>
          </a:p>
          <a:p>
            <a:pPr marL="228600" indent="-228600" eaLnBrk="1" hangingPunct="1">
              <a:buAutoNum type="arabicPeriod"/>
            </a:pPr>
            <a:r>
              <a:rPr lang="en-US" baseline="0" dirty="0"/>
              <a:t>Under the bare pavement (no)</a:t>
            </a:r>
          </a:p>
          <a:p>
            <a:pPr marL="228600" indent="-228600" eaLnBrk="1" hangingPunct="1">
              <a:buAutoNum type="arabicPeriod"/>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dirty="0"/>
          </a:p>
          <a:p>
            <a:pPr eaLnBrk="1" hangingPunct="1"/>
            <a:r>
              <a:rPr lang="en-US" dirty="0"/>
              <a:t>Test Question:</a:t>
            </a:r>
          </a:p>
          <a:p>
            <a:pPr eaLnBrk="1" hangingPunct="1"/>
            <a:endParaRPr lang="en-US" dirty="0"/>
          </a:p>
          <a:p>
            <a:pPr eaLnBrk="1" hangingPunct="1"/>
            <a:r>
              <a:rPr lang="en-US" dirty="0"/>
              <a:t>Where</a:t>
            </a:r>
            <a:r>
              <a:rPr lang="en-US" baseline="0" dirty="0"/>
              <a:t> is anti-icing liquid placed?</a:t>
            </a:r>
          </a:p>
          <a:p>
            <a:pPr marL="228600" indent="-228600" eaLnBrk="1" hangingPunct="1">
              <a:buAutoNum type="arabicPeriod"/>
            </a:pPr>
            <a:endParaRPr lang="en-US" baseline="0" dirty="0"/>
          </a:p>
          <a:p>
            <a:pPr marL="228600" indent="-228600" eaLnBrk="1" hangingPunct="1">
              <a:buAutoNum type="arabicPeriod"/>
            </a:pPr>
            <a:r>
              <a:rPr lang="en-US" baseline="0" dirty="0"/>
              <a:t>On top of the snow(no)</a:t>
            </a:r>
          </a:p>
          <a:p>
            <a:pPr marL="228600" indent="-228600" eaLnBrk="1" hangingPunct="1">
              <a:buAutoNum type="arabicPeriod"/>
            </a:pPr>
            <a:r>
              <a:rPr lang="en-US" baseline="0" dirty="0"/>
              <a:t>On top of the ice(no)</a:t>
            </a:r>
          </a:p>
          <a:p>
            <a:pPr marL="228600" indent="-228600" eaLnBrk="1" hangingPunct="1">
              <a:buAutoNum type="arabicPeriod"/>
            </a:pPr>
            <a:r>
              <a:rPr lang="en-US" baseline="0" dirty="0"/>
              <a:t>On top of the bare pavement (yes)</a:t>
            </a:r>
          </a:p>
          <a:p>
            <a:pPr marL="228600" indent="-228600" eaLnBrk="1" hangingPunct="1">
              <a:buAutoNum type="arabicPeriod"/>
            </a:pPr>
            <a:r>
              <a:rPr lang="en-US" baseline="0" dirty="0"/>
              <a:t>Under the bare pavement (no)</a:t>
            </a:r>
          </a:p>
          <a:p>
            <a:pPr marL="228600" indent="-228600" eaLnBrk="1" hangingPunct="1">
              <a:buAutoNum type="arabicPeriod"/>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Pro-active</a:t>
            </a:r>
            <a:r>
              <a:rPr lang="en-US" baseline="0" dirty="0"/>
              <a:t> strategies vary but they all have one thing in common:  they prevent or reduce the chances of the road from getting slippery.  A good example of this is anti-icing.  With anti-icing, the crew applies a light amount of liquid de-</a:t>
            </a:r>
            <a:r>
              <a:rPr lang="en-US" baseline="0" dirty="0" err="1"/>
              <a:t>icer</a:t>
            </a:r>
            <a:r>
              <a:rPr lang="en-US" baseline="0" dirty="0"/>
              <a:t> on the road prior to the storm event.  This reduces the bond and makes clean up easier.  </a:t>
            </a:r>
          </a:p>
          <a:p>
            <a:endParaRPr lang="en-US" baseline="0" dirty="0"/>
          </a:p>
          <a:p>
            <a:r>
              <a:rPr lang="en-US" baseline="0" dirty="0"/>
              <a:t>Another example of pro-activeness is installing snow-fencing. By planting snow fences in blowing drifting areas, you can reduce the amount of snow that ends up on the road.  Thus less problems for you to fix.</a:t>
            </a:r>
          </a:p>
          <a:p>
            <a:endParaRPr lang="en-US" baseline="0" dirty="0"/>
          </a:p>
          <a:p>
            <a:r>
              <a:rPr lang="en-US" baseline="0" dirty="0"/>
              <a:t>Good road drainage is a proactive strategy.  As snow and ice melt they drain off of the road.  Melted snow doesn’t stay on the road to refreeze as the temperature drops.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a:t>
            </a:r>
            <a:r>
              <a:rPr lang="en-US" dirty="0" err="1"/>
              <a:t>CaDOT</a:t>
            </a:r>
            <a:r>
              <a:rPr lang="en-US" baseline="0" dirty="0"/>
              <a:t> and Price County </a:t>
            </a:r>
            <a:r>
              <a:rPr lang="en-US" baseline="0" dirty="0" err="1"/>
              <a:t>Wi</a:t>
            </a:r>
            <a:r>
              <a:rPr lang="en-US" baseline="0" dirty="0"/>
              <a:t>, Highway Dept.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  this is a good slide to offer the discussion topic on what participants do that is proactive, and what they could add to their current strategies?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13</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Pro-active</a:t>
            </a:r>
            <a:r>
              <a:rPr lang="en-US" baseline="0" dirty="0"/>
              <a:t> strategies vary but they all have one thing in common:  They prevent or reduce the chances of the road from getting slippery.  A good example of this is anti-icing.  With anti-icing the crew applies a light amount of liquid de-</a:t>
            </a:r>
            <a:r>
              <a:rPr lang="en-US" baseline="0" dirty="0" err="1"/>
              <a:t>icer</a:t>
            </a:r>
            <a:r>
              <a:rPr lang="en-US" baseline="0" dirty="0"/>
              <a:t> on the road prior to the storm event.  This reduces the bond and makes clean up easier.  </a:t>
            </a:r>
          </a:p>
          <a:p>
            <a:endParaRPr lang="en-US" baseline="0" dirty="0"/>
          </a:p>
          <a:p>
            <a:r>
              <a:rPr lang="en-US" baseline="0" dirty="0"/>
              <a:t>Another example of pro-activeness is snow-fencing. By putting up or planting snow fences in blowing drifting areas you can reduce the amount of snow that ends up on the road.  Thus less problems for you to fix.</a:t>
            </a:r>
          </a:p>
          <a:p>
            <a:endParaRPr lang="en-US" baseline="0" dirty="0"/>
          </a:p>
          <a:p>
            <a:r>
              <a:rPr lang="en-US" baseline="0" dirty="0"/>
              <a:t>Good road drainage is a proactive strategy.  As snow and ice melt they drain off of the road.  Melted ice does not stay on the road to refreeze as the temperature drops.</a:t>
            </a:r>
          </a:p>
          <a:p>
            <a:endParaRPr lang="en-US" baseline="0" dirty="0"/>
          </a:p>
          <a:p>
            <a:r>
              <a:rPr lang="en-US" baseline="0" dirty="0"/>
              <a:t>Note to presenters:  This is a good place for a class discussion on what activities they do that is proactive and what activities they could add that are proactive.</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NYS DOT</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14</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Reactive strategies are things we do once</a:t>
            </a:r>
            <a:r>
              <a:rPr lang="en-US" baseline="0" dirty="0"/>
              <a:t> our roads have snow or ice on them.  Typically de-icing strategies are more costly and less efficient than proactive strategies.</a:t>
            </a:r>
          </a:p>
          <a:p>
            <a:endParaRPr lang="en-US" baseline="0" dirty="0"/>
          </a:p>
          <a:p>
            <a:r>
              <a:rPr lang="en-US" baseline="0" dirty="0"/>
              <a:t>Examples of reactive strategies include de-icing, plowing, scraping, blowing, sanding.  These are all activities we use when trying to recover our roads. </a:t>
            </a:r>
          </a:p>
          <a:p>
            <a:endParaRPr lang="en-US" baseline="0" dirty="0"/>
          </a:p>
          <a:p>
            <a:r>
              <a:rPr lang="en-US" baseline="0" dirty="0"/>
              <a:t>Any time we can be more proactive we can lessen our work in these areas.</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15</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De-icing is as necessary as anti-icing, but by itself</a:t>
            </a:r>
            <a:r>
              <a:rPr lang="en-US" baseline="0" dirty="0"/>
              <a:t> is not always enough.</a:t>
            </a:r>
          </a:p>
          <a:p>
            <a:endParaRPr lang="en-US" baseline="0" dirty="0"/>
          </a:p>
          <a:p>
            <a:r>
              <a:rPr lang="en-US"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dirty="0"/>
              <a:t>Test Question:</a:t>
            </a:r>
          </a:p>
          <a:p>
            <a:endParaRPr lang="en-US" dirty="0"/>
          </a:p>
          <a:p>
            <a:r>
              <a:rPr lang="en-US" dirty="0"/>
              <a:t>Is plowing</a:t>
            </a:r>
            <a:r>
              <a:rPr lang="en-US" baseline="0" dirty="0"/>
              <a:t> and applying salt a proactive or reactive strategy?</a:t>
            </a:r>
          </a:p>
          <a:p>
            <a:endParaRPr lang="en-US" baseline="0" dirty="0"/>
          </a:p>
          <a:p>
            <a:pPr marL="228600" indent="-228600">
              <a:buAutoNum type="arabicPeriod"/>
            </a:pPr>
            <a:r>
              <a:rPr lang="en-US" baseline="0" dirty="0"/>
              <a:t>Proactive (no)</a:t>
            </a:r>
          </a:p>
          <a:p>
            <a:pPr marL="228600" indent="-228600">
              <a:buAutoNum type="arabicPeriod"/>
            </a:pPr>
            <a:r>
              <a:rPr lang="en-US" baseline="0" dirty="0"/>
              <a:t>Reactive (yes)</a:t>
            </a: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dirty="0"/>
              <a:t>Test Question:</a:t>
            </a:r>
          </a:p>
          <a:p>
            <a:endParaRPr lang="en-US" dirty="0"/>
          </a:p>
          <a:p>
            <a:r>
              <a:rPr lang="en-US" dirty="0"/>
              <a:t>Is plowing</a:t>
            </a:r>
            <a:r>
              <a:rPr lang="en-US" baseline="0" dirty="0"/>
              <a:t> and applying salt a proactive or reactive strategy?</a:t>
            </a:r>
          </a:p>
          <a:p>
            <a:endParaRPr lang="en-US" baseline="0" dirty="0"/>
          </a:p>
          <a:p>
            <a:pPr marL="228600" indent="-228600">
              <a:buAutoNum type="arabicPeriod"/>
            </a:pPr>
            <a:r>
              <a:rPr lang="en-US" baseline="0" dirty="0"/>
              <a:t>Proactive (no)</a:t>
            </a:r>
          </a:p>
          <a:p>
            <a:pPr marL="228600" indent="-228600">
              <a:buAutoNum type="arabicPeriod"/>
            </a:pPr>
            <a:r>
              <a:rPr lang="en-US" baseline="0" dirty="0"/>
              <a:t>Reactive (yes)</a:t>
            </a:r>
          </a:p>
          <a:p>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Anti-icing is one example of a proactive strategy; it is something we do in advance</a:t>
            </a:r>
            <a:r>
              <a:rPr lang="en-US" baseline="0" dirty="0"/>
              <a:t> of a winter storm.  Anti-icing is just another tool in our tool box that our operators can use to remove the snow and ice from the road.  It is not a </a:t>
            </a:r>
            <a:r>
              <a:rPr lang="en-US" baseline="0" dirty="0" err="1"/>
              <a:t>cureall</a:t>
            </a:r>
            <a:r>
              <a:rPr lang="en-US" baseline="0" dirty="0"/>
              <a:t> and does not work by itself.  Every time you salt during de-icing operations you are essentially adding salt to keep the bond loose (the same concept as anti-icing).  However we typically refer to anti-icing as the action we take prior to a storm event.</a:t>
            </a:r>
          </a:p>
          <a:p>
            <a:endParaRPr lang="en-US" baseline="0" dirty="0"/>
          </a:p>
          <a:p>
            <a:r>
              <a:rPr lang="en-US" dirty="0"/>
              <a:t>Photo credit: California</a:t>
            </a:r>
            <a:r>
              <a:rPr lang="en-US" baseline="0" dirty="0"/>
              <a:t> DOT</a:t>
            </a:r>
            <a:endParaRPr lang="en-US" dirty="0"/>
          </a:p>
          <a:p>
            <a:r>
              <a:rPr lang="en-US" dirty="0"/>
              <a:t>Image credit: Microsoft clipart</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19</a:t>
            </a:fld>
            <a:endParaRPr lang="en-US"/>
          </a:p>
        </p:txBody>
      </p:sp>
    </p:spTree>
    <p:extLst>
      <p:ext uri="{BB962C8B-B14F-4D97-AF65-F5344CB8AC3E}">
        <p14:creationId xmlns:p14="http://schemas.microsoft.com/office/powerpoint/2010/main" val="3361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 </a:t>
            </a:r>
          </a:p>
          <a:p>
            <a:endParaRPr lang="en-US" baseline="0" dirty="0"/>
          </a:p>
          <a:p>
            <a:r>
              <a:rPr lang="en-US" baseline="0" dirty="0"/>
              <a:t>What is a pro-active strategy?</a:t>
            </a:r>
          </a:p>
          <a:p>
            <a:pPr marL="228600" indent="-228600">
              <a:buAutoNum type="arabicPeriod"/>
            </a:pPr>
            <a:endParaRPr lang="en-US" baseline="0" dirty="0"/>
          </a:p>
          <a:p>
            <a:pPr marL="228600" indent="-228600">
              <a:buAutoNum type="arabicPeriod"/>
            </a:pPr>
            <a:r>
              <a:rPr lang="en-US" baseline="0" dirty="0"/>
              <a:t>Something done before the storm (yes)</a:t>
            </a:r>
          </a:p>
          <a:p>
            <a:pPr marL="228600" indent="-228600">
              <a:buAutoNum type="arabicPeriod"/>
            </a:pPr>
            <a:r>
              <a:rPr lang="en-US" baseline="0" dirty="0"/>
              <a:t>Something done during the storm(no)</a:t>
            </a:r>
          </a:p>
          <a:p>
            <a:pPr marL="228600" indent="-228600">
              <a:buAutoNum type="arabicPeriod"/>
            </a:pPr>
            <a:r>
              <a:rPr lang="en-US" baseline="0" dirty="0"/>
              <a:t>Something done after the storm (no)</a:t>
            </a:r>
          </a:p>
          <a:p>
            <a:pPr marL="228600" indent="-228600">
              <a:buAutoNum type="arabicPeriod"/>
            </a:pPr>
            <a:r>
              <a:rPr lang="en-US" baseline="0" dirty="0"/>
              <a:t>A pro-football game (no)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2571250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 </a:t>
            </a:r>
          </a:p>
          <a:p>
            <a:endParaRPr lang="en-US" baseline="0" dirty="0"/>
          </a:p>
          <a:p>
            <a:r>
              <a:rPr lang="en-US" baseline="0" dirty="0"/>
              <a:t>What is a pro-active strategy?</a:t>
            </a:r>
          </a:p>
          <a:p>
            <a:pPr marL="228600" indent="-228600">
              <a:buAutoNum type="arabicPeriod"/>
            </a:pPr>
            <a:endParaRPr lang="en-US" baseline="0" dirty="0"/>
          </a:p>
          <a:p>
            <a:pPr marL="228600" indent="-228600">
              <a:buAutoNum type="arabicPeriod"/>
            </a:pPr>
            <a:r>
              <a:rPr lang="en-US" baseline="0" dirty="0"/>
              <a:t>Something done before the storm (yes)</a:t>
            </a:r>
          </a:p>
          <a:p>
            <a:pPr marL="228600" indent="-228600">
              <a:buAutoNum type="arabicPeriod"/>
            </a:pPr>
            <a:r>
              <a:rPr lang="en-US" baseline="0" dirty="0"/>
              <a:t>Something done during the storm(no)</a:t>
            </a:r>
          </a:p>
          <a:p>
            <a:pPr marL="228600" indent="-228600">
              <a:buAutoNum type="arabicPeriod"/>
            </a:pPr>
            <a:r>
              <a:rPr lang="en-US" baseline="0" dirty="0"/>
              <a:t>Something done after the storm (no)</a:t>
            </a:r>
          </a:p>
          <a:p>
            <a:pPr marL="228600" indent="-228600">
              <a:buAutoNum type="arabicPeriod"/>
            </a:pPr>
            <a:r>
              <a:rPr lang="en-US" baseline="0" dirty="0"/>
              <a:t>A pro-football game (no)</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r"/>
            <a:fld id="{400A19EC-CE45-4725-82E4-2F729F16C627}" type="slidenum">
              <a:rPr lang="en-US" sz="1200">
                <a:latin typeface="Arial Unicode MS" pitchFamily="34" charset="-128"/>
              </a:rPr>
              <a:pPr algn="r"/>
              <a:t>22</a:t>
            </a:fld>
            <a:endParaRPr lang="en-US" sz="1200">
              <a:latin typeface="Arial Unicode MS" pitchFamily="34" charset="-128"/>
            </a:endParaRPr>
          </a:p>
        </p:txBody>
      </p:sp>
      <p:sp>
        <p:nvSpPr>
          <p:cNvPr id="477187" name="Rectangle 2"/>
          <p:cNvSpPr>
            <a:spLocks noGrp="1" noRot="1" noChangeAspect="1" noChangeArrowheads="1" noTextEdit="1"/>
          </p:cNvSpPr>
          <p:nvPr>
            <p:ph type="sldImg"/>
          </p:nvPr>
        </p:nvSpPr>
        <p:spPr>
          <a:xfrm>
            <a:off x="1143000" y="685800"/>
            <a:ext cx="4570413" cy="3429000"/>
          </a:xfrm>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charset="0"/>
              </a:rPr>
              <a:t>Photos: Courtesy</a:t>
            </a:r>
            <a:r>
              <a:rPr lang="en-US" baseline="0" dirty="0">
                <a:latin typeface="Arial" charset="0"/>
              </a:rPr>
              <a:t> of Tom Broadbent </a:t>
            </a:r>
            <a:r>
              <a:rPr lang="en-US" dirty="0">
                <a:latin typeface="Arial" charset="0"/>
              </a:rPr>
              <a:t> </a:t>
            </a:r>
          </a:p>
          <a:p>
            <a:endParaRPr lang="en-US" dirty="0">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Anti-icing is not meant to melt everything, only to have a layer of melting between the pavement and the snow</a:t>
            </a:r>
          </a:p>
          <a:p>
            <a:endParaRPr lang="en-US" dirty="0">
              <a:latin typeface="Arial" charset="0"/>
            </a:endParaRPr>
          </a:p>
          <a:p>
            <a:r>
              <a:rPr lang="en-US" dirty="0">
                <a:latin typeface="Arial" charset="0"/>
              </a:rPr>
              <a:t>Test question:</a:t>
            </a:r>
          </a:p>
          <a:p>
            <a:r>
              <a:rPr lang="en-US" dirty="0">
                <a:latin typeface="Arial" charset="0"/>
              </a:rPr>
              <a:t>Will anti-icing melt most</a:t>
            </a:r>
            <a:r>
              <a:rPr lang="en-US" baseline="0" dirty="0">
                <a:latin typeface="Arial" charset="0"/>
              </a:rPr>
              <a:t> of the snow that falls on the road?</a:t>
            </a:r>
          </a:p>
          <a:p>
            <a:pPr marL="228600" indent="-228600">
              <a:buAutoNum type="arabicPeriod"/>
            </a:pPr>
            <a:r>
              <a:rPr lang="en-US" baseline="0" dirty="0">
                <a:latin typeface="Arial" charset="0"/>
              </a:rPr>
              <a:t>Yes (no)</a:t>
            </a:r>
          </a:p>
          <a:p>
            <a:pPr marL="228600" indent="-228600">
              <a:buAutoNum type="arabicPeriod"/>
            </a:pPr>
            <a:r>
              <a:rPr lang="en-US" baseline="0" dirty="0">
                <a:latin typeface="Arial" charset="0"/>
              </a:rPr>
              <a:t>No (yes)</a:t>
            </a:r>
            <a:endParaRPr lang="en-US" dirty="0">
              <a:latin typeface="Arial" charset="0"/>
            </a:endParaRPr>
          </a:p>
        </p:txBody>
      </p:sp>
    </p:spTree>
    <p:extLst>
      <p:ext uri="{BB962C8B-B14F-4D97-AF65-F5344CB8AC3E}">
        <p14:creationId xmlns:p14="http://schemas.microsoft.com/office/powerpoint/2010/main" val="2010059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 </a:t>
            </a:r>
          </a:p>
          <a:p>
            <a:endParaRPr lang="en-US" dirty="0">
              <a:latin typeface="Arial" charset="0"/>
            </a:endParaRPr>
          </a:p>
          <a:p>
            <a:r>
              <a:rPr lang="en-US" dirty="0">
                <a:latin typeface="Arial" charset="0"/>
              </a:rPr>
              <a:t>Will anti-icing melt most</a:t>
            </a:r>
            <a:r>
              <a:rPr lang="en-US" baseline="0" dirty="0">
                <a:latin typeface="Arial" charset="0"/>
              </a:rPr>
              <a:t> of the snow that falls on the road?</a:t>
            </a:r>
          </a:p>
          <a:p>
            <a:pPr marL="228600" indent="-228600">
              <a:buAutoNum type="arabicPeriod"/>
            </a:pPr>
            <a:endParaRPr lang="en-US" baseline="0" dirty="0">
              <a:latin typeface="Arial" charset="0"/>
            </a:endParaRPr>
          </a:p>
          <a:p>
            <a:pPr marL="228600" indent="-228600">
              <a:buAutoNum type="arabicPeriod"/>
            </a:pPr>
            <a:r>
              <a:rPr lang="en-US" baseline="0" dirty="0">
                <a:latin typeface="Arial" charset="0"/>
              </a:rPr>
              <a:t>Yes (no)</a:t>
            </a:r>
          </a:p>
          <a:p>
            <a:pPr marL="228600" indent="-228600">
              <a:buAutoNum type="arabicPeriod"/>
            </a:pPr>
            <a:r>
              <a:rPr lang="en-US" baseline="0" dirty="0">
                <a:latin typeface="Arial" charset="0"/>
              </a:rPr>
              <a:t>No (yes)</a:t>
            </a: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23</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 </a:t>
            </a:r>
          </a:p>
          <a:p>
            <a:endParaRPr lang="en-US" dirty="0">
              <a:latin typeface="Arial" charset="0"/>
            </a:endParaRPr>
          </a:p>
          <a:p>
            <a:r>
              <a:rPr lang="en-US" dirty="0">
                <a:latin typeface="Arial" charset="0"/>
              </a:rPr>
              <a:t>Will anti-icing melt most</a:t>
            </a:r>
            <a:r>
              <a:rPr lang="en-US" baseline="0" dirty="0">
                <a:latin typeface="Arial" charset="0"/>
              </a:rPr>
              <a:t> of the snow that falls on the road?</a:t>
            </a:r>
          </a:p>
          <a:p>
            <a:pPr marL="228600" indent="-228600">
              <a:buAutoNum type="arabicPeriod"/>
            </a:pPr>
            <a:endParaRPr lang="en-US" baseline="0" dirty="0">
              <a:latin typeface="Arial" charset="0"/>
            </a:endParaRPr>
          </a:p>
          <a:p>
            <a:pPr marL="228600" indent="-228600">
              <a:buAutoNum type="arabicPeriod"/>
            </a:pPr>
            <a:r>
              <a:rPr lang="en-US" baseline="0" dirty="0">
                <a:latin typeface="Arial" charset="0"/>
              </a:rPr>
              <a:t>Yes (no)</a:t>
            </a:r>
          </a:p>
          <a:p>
            <a:pPr marL="228600" indent="-228600">
              <a:buAutoNum type="arabicPeriod"/>
            </a:pPr>
            <a:r>
              <a:rPr lang="en-US" baseline="0" dirty="0">
                <a:latin typeface="Arial" charset="0"/>
              </a:rPr>
              <a:t>No (yes)</a:t>
            </a:r>
            <a:endParaRPr lang="en-US" dirty="0">
              <a:latin typeface="Arial"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r"/>
            <a:fld id="{F3DD99A6-3A70-4BE5-BC22-1EA314E99A5B}" type="slidenum">
              <a:rPr lang="en-US" sz="1200">
                <a:latin typeface="Arial Unicode MS" pitchFamily="34" charset="-128"/>
              </a:rPr>
              <a:pPr algn="r"/>
              <a:t>25</a:t>
            </a:fld>
            <a:endParaRPr lang="en-US" sz="1200">
              <a:latin typeface="Arial Unicode MS" pitchFamily="34" charset="-128"/>
            </a:endParaRPr>
          </a:p>
        </p:txBody>
      </p:sp>
      <p:sp>
        <p:nvSpPr>
          <p:cNvPr id="480259" name="Rectangle 2"/>
          <p:cNvSpPr>
            <a:spLocks noGrp="1" noRot="1" noChangeAspect="1" noChangeArrowheads="1" noTextEdit="1"/>
          </p:cNvSpPr>
          <p:nvPr>
            <p:ph type="sldImg"/>
          </p:nvPr>
        </p:nvSpPr>
        <p:spPr>
          <a:xfrm>
            <a:off x="1143000" y="685800"/>
            <a:ext cx="4570413" cy="3429000"/>
          </a:xfrm>
          <a:solidFill>
            <a:srgbClr val="FFFFFF"/>
          </a:solidFill>
          <a:ln/>
        </p:spPr>
      </p:sp>
      <p:sp>
        <p:nvSpPr>
          <p:cNvPr id="480260"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charset="0"/>
              </a:rPr>
              <a:t>Note the difference between the anti-icing photo and the typical city street photo.  These</a:t>
            </a:r>
            <a:r>
              <a:rPr lang="en-US" baseline="0" dirty="0">
                <a:latin typeface="Arial" charset="0"/>
              </a:rPr>
              <a:t> were taken on the s</a:t>
            </a:r>
            <a:r>
              <a:rPr lang="en-US" dirty="0">
                <a:latin typeface="Arial" charset="0"/>
              </a:rPr>
              <a:t>ame day, for the same storm, at the same time.</a:t>
            </a:r>
          </a:p>
          <a:p>
            <a:endParaRPr lang="en-US" dirty="0">
              <a:latin typeface="Arial" charset="0"/>
            </a:endParaRPr>
          </a:p>
          <a:p>
            <a:r>
              <a:rPr lang="en-US" dirty="0">
                <a:latin typeface="Arial" charset="0"/>
              </a:rPr>
              <a:t>Advantages</a:t>
            </a:r>
            <a:r>
              <a:rPr lang="en-US" baseline="0" dirty="0">
                <a:latin typeface="Arial" charset="0"/>
              </a:rPr>
              <a:t> of anti-icing as described by: http://clearroads.org/wp-content/uploads/Pages_from_OhioDOT_Snow-and-Ice-Control-Course-Manual-105_pg_78-80.pdf</a:t>
            </a:r>
          </a:p>
          <a:p>
            <a:endParaRPr lang="en-US" baseline="0" dirty="0">
              <a:latin typeface="Arial" charset="0"/>
            </a:endParaRPr>
          </a:p>
          <a:p>
            <a:r>
              <a:rPr lang="en-US" dirty="0"/>
              <a:t>The roadway surface is never “lost”. </a:t>
            </a:r>
          </a:p>
          <a:p>
            <a:r>
              <a:rPr lang="en-US" dirty="0" err="1"/>
              <a:t>i</a:t>
            </a:r>
            <a:r>
              <a:rPr lang="en-US" dirty="0"/>
              <a:t>.     Operators respond proactively. </a:t>
            </a:r>
          </a:p>
          <a:p>
            <a:pPr marL="285750" indent="-285750">
              <a:buAutoNum type="romanLcPeriod" startAt="2"/>
            </a:pPr>
            <a:r>
              <a:rPr lang="en-US" dirty="0"/>
              <a:t>Anti-icing returns road surfaces to normal faster, resulting in fewer accidents and delays. </a:t>
            </a:r>
          </a:p>
          <a:p>
            <a:pPr marL="285750" indent="-285750">
              <a:buAutoNum type="romanLcPeriod" startAt="2"/>
            </a:pPr>
            <a:r>
              <a:rPr lang="en-US" dirty="0"/>
              <a:t>Using a liquid jumpstarts the melting process because salt needs moisture to be effective. </a:t>
            </a:r>
          </a:p>
          <a:p>
            <a:pPr marL="285750" indent="-285750">
              <a:buAutoNum type="romanLcPeriod" startAt="2"/>
            </a:pPr>
            <a:r>
              <a:rPr lang="en-US" dirty="0"/>
              <a:t>Brine doesn’t bounce or blow off the road surface so material is more efficiently used. </a:t>
            </a:r>
          </a:p>
          <a:p>
            <a:pPr marL="285750" indent="-285750">
              <a:buAutoNum type="romanLcPeriod" startAt="2"/>
            </a:pPr>
            <a:r>
              <a:rPr lang="en-US" dirty="0"/>
              <a:t>If the storm is delayed, salt residue remains on the road ready to begin work when precipitation does occur. </a:t>
            </a:r>
          </a:p>
          <a:p>
            <a:pPr marL="285750" indent="-285750">
              <a:buAutoNum type="romanLcPeriod" startAt="2"/>
            </a:pPr>
            <a:r>
              <a:rPr lang="en-US" dirty="0"/>
              <a:t>Crews can cover more territory by beginning treatment in advance of a storm. </a:t>
            </a:r>
          </a:p>
          <a:p>
            <a:pPr marL="285750" indent="-285750">
              <a:buAutoNum type="romanLcPeriod" startAt="2"/>
            </a:pPr>
            <a:r>
              <a:rPr lang="en-US" dirty="0"/>
              <a:t>Increased efficiency results in use of less salt, minimizing environmental concerns. </a:t>
            </a:r>
          </a:p>
          <a:p>
            <a:pPr marL="285750" indent="-285750">
              <a:buAutoNum type="romanLcPeriod" startAt="2"/>
            </a:pPr>
            <a:endParaRPr lang="en-US" dirty="0">
              <a:latin typeface="Arial" charset="0"/>
            </a:endParaRPr>
          </a:p>
          <a:p>
            <a:pPr marL="285750" indent="-285750">
              <a:buNone/>
            </a:pPr>
            <a:r>
              <a:rPr lang="en-US" dirty="0">
                <a:latin typeface="Arial" charset="0"/>
              </a:rPr>
              <a:t>Photo</a:t>
            </a:r>
            <a:r>
              <a:rPr lang="en-US" baseline="0" dirty="0">
                <a:latin typeface="Arial" charset="0"/>
              </a:rPr>
              <a:t> credit:  Tom Broadbent</a:t>
            </a:r>
            <a:endParaRPr lang="en-US" dirty="0">
              <a:latin typeface="Arial" charset="0"/>
            </a:endParaRPr>
          </a:p>
        </p:txBody>
      </p:sp>
    </p:spTree>
    <p:extLst>
      <p:ext uri="{BB962C8B-B14F-4D97-AF65-F5344CB8AC3E}">
        <p14:creationId xmlns:p14="http://schemas.microsoft.com/office/powerpoint/2010/main" val="3089455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small amount of liquid applied directly on the bare pavement provides a thin layer of melting.  This allows you to clear your road quicker and easier.  Areas of compaction on this photo are areas that were not anti-iced.</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a:t>
            </a:r>
            <a:r>
              <a:rPr lang="en-US" baseline="0" dirty="0"/>
              <a:t>Price County </a:t>
            </a:r>
            <a:r>
              <a:rPr lang="en-US" baseline="0" dirty="0" err="1"/>
              <a:t>Wi</a:t>
            </a:r>
            <a:r>
              <a:rPr lang="en-US" baseline="0" dirty="0"/>
              <a:t>, Highway Dept.</a:t>
            </a: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343848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Photos: FCI</a:t>
            </a:r>
          </a:p>
          <a:p>
            <a:r>
              <a:rPr lang="en-US" dirty="0"/>
              <a:t>To learn more about the</a:t>
            </a:r>
            <a:r>
              <a:rPr lang="en-US" baseline="0" dirty="0"/>
              <a:t> pros and cons of the various </a:t>
            </a:r>
            <a:r>
              <a:rPr lang="en-US" baseline="0" dirty="0" err="1"/>
              <a:t>de-icers</a:t>
            </a:r>
            <a:r>
              <a:rPr lang="en-US" baseline="0" dirty="0"/>
              <a:t> see Clear Roads Module 4: Material Use</a:t>
            </a:r>
          </a:p>
          <a:p>
            <a:r>
              <a:rPr lang="en-US" baseline="0" dirty="0"/>
              <a:t>To learn more about brine see Clear Roads Module 6: Brine Production</a:t>
            </a:r>
          </a:p>
          <a:p>
            <a:endParaRPr lang="en-US" baseline="0" dirty="0"/>
          </a:p>
          <a:p>
            <a:r>
              <a:rPr lang="en-US" baseline="0" dirty="0"/>
              <a:t>Test Question:</a:t>
            </a:r>
          </a:p>
          <a:p>
            <a:r>
              <a:rPr lang="en-US" baseline="0" dirty="0"/>
              <a:t>What is the most common material used for anti-icing?</a:t>
            </a:r>
          </a:p>
          <a:p>
            <a:pPr marL="228600" indent="-228600">
              <a:buAutoNum type="arabicPeriod"/>
            </a:pPr>
            <a:r>
              <a:rPr lang="en-US" baseline="0" dirty="0"/>
              <a:t>Salt brine (yes)</a:t>
            </a:r>
          </a:p>
          <a:p>
            <a:pPr marL="228600" indent="-228600">
              <a:buAutoNum type="arabicPeriod"/>
            </a:pPr>
            <a:r>
              <a:rPr lang="en-US" baseline="0" dirty="0"/>
              <a:t>Rock salt (no)</a:t>
            </a:r>
          </a:p>
          <a:p>
            <a:pPr marL="228600" indent="-228600">
              <a:buAutoNum type="arabicPeriod"/>
            </a:pPr>
            <a:r>
              <a:rPr lang="en-US" baseline="0" dirty="0"/>
              <a:t>Calcium Chloride (no)</a:t>
            </a:r>
          </a:p>
          <a:p>
            <a:pPr marL="228600" indent="-228600">
              <a:buAutoNum type="arabicPeriod"/>
            </a:pPr>
            <a:r>
              <a:rPr lang="en-US" baseline="0" dirty="0"/>
              <a:t>Water (no)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17894599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 </a:t>
            </a:r>
          </a:p>
          <a:p>
            <a:r>
              <a:rPr lang="en-US" baseline="0" dirty="0"/>
              <a:t>What is the most common material used for anti-icing?</a:t>
            </a:r>
          </a:p>
          <a:p>
            <a:pPr marL="228600" indent="-228600">
              <a:buAutoNum type="arabicPeriod"/>
            </a:pPr>
            <a:r>
              <a:rPr lang="en-US" baseline="0" dirty="0"/>
              <a:t>Salt brine (yes)</a:t>
            </a:r>
          </a:p>
          <a:p>
            <a:pPr marL="228600" indent="-228600">
              <a:buAutoNum type="arabicPeriod"/>
            </a:pPr>
            <a:r>
              <a:rPr lang="en-US" baseline="0" dirty="0"/>
              <a:t>Rock salt (no)</a:t>
            </a:r>
          </a:p>
          <a:p>
            <a:pPr marL="228600" indent="-228600">
              <a:buAutoNum type="arabicPeriod"/>
            </a:pPr>
            <a:r>
              <a:rPr lang="en-US" baseline="0" dirty="0"/>
              <a:t>Calcium Chloride (no)</a:t>
            </a:r>
          </a:p>
          <a:p>
            <a:pPr marL="228600" indent="-228600">
              <a:buAutoNum type="arabicPeriod"/>
            </a:pPr>
            <a:r>
              <a:rPr lang="en-US" baseline="0" dirty="0"/>
              <a:t>Water (no)</a:t>
            </a:r>
            <a:endParaRPr lang="en-US" dirty="0"/>
          </a:p>
          <a:p>
            <a:endParaRPr 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 </a:t>
            </a:r>
          </a:p>
          <a:p>
            <a:r>
              <a:rPr lang="en-US" baseline="0" dirty="0"/>
              <a:t>What is the most common material used for anti-icing?</a:t>
            </a:r>
          </a:p>
          <a:p>
            <a:pPr marL="228600" indent="-228600">
              <a:buAutoNum type="arabicPeriod"/>
            </a:pPr>
            <a:r>
              <a:rPr lang="en-US" baseline="0" dirty="0"/>
              <a:t>Salt brine (yes)</a:t>
            </a:r>
          </a:p>
          <a:p>
            <a:pPr marL="228600" indent="-228600">
              <a:buAutoNum type="arabicPeriod"/>
            </a:pPr>
            <a:r>
              <a:rPr lang="en-US" baseline="0" dirty="0"/>
              <a:t>Rock salt (no)</a:t>
            </a:r>
          </a:p>
          <a:p>
            <a:pPr marL="228600" indent="-228600">
              <a:buAutoNum type="arabicPeriod"/>
            </a:pPr>
            <a:r>
              <a:rPr lang="en-US" baseline="0" dirty="0"/>
              <a:t>Calcium Chloride (no)</a:t>
            </a:r>
          </a:p>
          <a:p>
            <a:pPr marL="228600" indent="-228600">
              <a:buAutoNum type="arabicPeriod"/>
            </a:pPr>
            <a:r>
              <a:rPr lang="en-US" baseline="0" dirty="0"/>
              <a:t>Water (no)</a:t>
            </a:r>
            <a:endParaRPr lang="en-US" dirty="0"/>
          </a:p>
          <a:p>
            <a:endParaRPr 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Pre-wet salt applied just before</a:t>
            </a:r>
            <a:r>
              <a:rPr lang="en-US" baseline="0" dirty="0"/>
              <a:t> the storm will loosen the bond of snow and ice to the road, but it is very wasteful of salt.  Granular salt needs moisture to work, and there is no moisture on the road prior to a storm.  Because of this, most of it will be blown off the road prior to working.   It is much more efficient to use a liquid. </a:t>
            </a:r>
          </a:p>
          <a:p>
            <a:endParaRPr lang="en-US" baseline="0" dirty="0"/>
          </a:p>
          <a:p>
            <a:r>
              <a:rPr lang="en-US" dirty="0"/>
              <a:t>Photo credit: Fortin Consulting Inc.</a:t>
            </a:r>
          </a:p>
          <a:p>
            <a:r>
              <a:rPr lang="en-US" dirty="0"/>
              <a:t>Image: Microsoft</a:t>
            </a:r>
            <a:r>
              <a:rPr lang="en-US" baseline="0" dirty="0"/>
              <a:t> Office clip art</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1789459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a:t>
            </a:r>
            <a:r>
              <a:rPr lang="en-US" baseline="0" dirty="0"/>
              <a:t> clear roads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38167004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from http://miwintermaintenance.weebly.com/uploads/1/7/1/6/17161926/antiicing_mi_winter_maintenance_manual_2013.pdf</a:t>
            </a:r>
          </a:p>
          <a:p>
            <a:endParaRPr lang="en-US" dirty="0"/>
          </a:p>
          <a:p>
            <a:r>
              <a:rPr lang="en-US" dirty="0"/>
              <a:t>Users</a:t>
            </a:r>
            <a:r>
              <a:rPr lang="en-US" baseline="0" dirty="0"/>
              <a:t> of straight magnesium chloride or calcium chloride stay on the very low edge of this chart.  Users of salt brine vary in their application rates but tend towards the higher end of the chart.  For other products purchased from vendors, seek their advice on application rates.  For blends you make yourself, you are the manufacturer and are responsible for understanding how the blend will perform and assigning it an appropriate application rate.  Take this responsibility seriously.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add your anti-icing application rate table here.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31</a:t>
            </a:fld>
            <a:endParaRPr lang="en-US"/>
          </a:p>
        </p:txBody>
      </p:sp>
    </p:spTree>
    <p:extLst>
      <p:ext uri="{BB962C8B-B14F-4D97-AF65-F5344CB8AC3E}">
        <p14:creationId xmlns:p14="http://schemas.microsoft.com/office/powerpoint/2010/main" val="1789459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 from</a:t>
            </a:r>
            <a:r>
              <a:rPr lang="en-US" baseline="0" dirty="0"/>
              <a:t> Jeff Davies, City of Grand Rapids MN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to presenters:  add your local tips here.  Delete this yellow box before making presentation.</a:t>
            </a: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32</a:t>
            </a:fld>
            <a:endParaRPr lang="en-US"/>
          </a:p>
        </p:txBody>
      </p:sp>
    </p:spTree>
    <p:extLst>
      <p:ext uri="{BB962C8B-B14F-4D97-AF65-F5344CB8AC3E}">
        <p14:creationId xmlns:p14="http://schemas.microsoft.com/office/powerpoint/2010/main" val="1789459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Regularly scheduled applications are not necessary.</a:t>
            </a:r>
            <a:r>
              <a:rPr lang="en-US" baseline="0" dirty="0"/>
              <a:t>  An example of a regularly scheduled application is “anti-ice every Monday and Friday”. </a:t>
            </a:r>
          </a:p>
          <a:p>
            <a:endParaRPr lang="en-US" baseline="0" dirty="0"/>
          </a:p>
          <a:p>
            <a:r>
              <a:rPr lang="en-US" baseline="0" dirty="0"/>
              <a:t>Understanding your roads and weather forecast will give you a good prediction of when frost or snow is likely to form or appear.  Being pro-active and making good choices as to when to anti-ice will allow you to be the most efficient and the least wasteful in your operations.</a:t>
            </a:r>
          </a:p>
          <a:p>
            <a:endParaRPr lang="en-US" baseline="0" dirty="0"/>
          </a:p>
          <a:p>
            <a:r>
              <a:rPr lang="en-US" baseline="0" dirty="0"/>
              <a:t>Photo credit: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33</a:t>
            </a:fld>
            <a:endParaRPr lang="en-US"/>
          </a:p>
        </p:txBody>
      </p:sp>
    </p:spTree>
    <p:extLst>
      <p:ext uri="{BB962C8B-B14F-4D97-AF65-F5344CB8AC3E}">
        <p14:creationId xmlns:p14="http://schemas.microsoft.com/office/powerpoint/2010/main" val="1789459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a:t>
            </a:r>
          </a:p>
          <a:p>
            <a:r>
              <a:rPr lang="en-US" baseline="0" dirty="0"/>
              <a:t>Is it a good idea to anti-ice the roads on the same day(s) each week?</a:t>
            </a:r>
          </a:p>
          <a:p>
            <a:pPr marL="228600" indent="-228600">
              <a:buAutoNum type="arabicPeriod"/>
            </a:pPr>
            <a:r>
              <a:rPr lang="en-US" baseline="0" dirty="0"/>
              <a:t>No, use weather forecasts to guide you (no)</a:t>
            </a:r>
          </a:p>
          <a:p>
            <a:pPr marL="228600" indent="-228600">
              <a:buAutoNum type="arabicPeriod"/>
            </a:pPr>
            <a:r>
              <a:rPr lang="en-US" baseline="0" dirty="0"/>
              <a:t>No, check to see if you have residual salt still on the road (no)</a:t>
            </a:r>
          </a:p>
          <a:p>
            <a:pPr marL="228600" indent="-228600">
              <a:buAutoNum type="arabicPeriod"/>
            </a:pPr>
            <a:r>
              <a:rPr lang="en-US" baseline="0" dirty="0"/>
              <a:t>No, pavements may be the wrong temperature(no)</a:t>
            </a:r>
          </a:p>
          <a:p>
            <a:pPr marL="228600" indent="-228600">
              <a:buAutoNum type="arabicPeriod"/>
            </a:pPr>
            <a:r>
              <a:rPr lang="en-US" baseline="0" dirty="0"/>
              <a:t>All of the above(yes)</a:t>
            </a:r>
            <a:endParaRPr lang="en-US" dirty="0"/>
          </a:p>
          <a:p>
            <a:endParaRPr 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34</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a:t>
            </a:r>
          </a:p>
          <a:p>
            <a:r>
              <a:rPr lang="en-US" baseline="0" dirty="0"/>
              <a:t>Is it a good idea to anti-ice the roads on the same day(s) each week?</a:t>
            </a:r>
          </a:p>
          <a:p>
            <a:pPr marL="228600" indent="-228600">
              <a:buAutoNum type="arabicPeriod"/>
            </a:pPr>
            <a:r>
              <a:rPr lang="en-US" baseline="0" dirty="0"/>
              <a:t>No, use weather forecasts to guide you (no)</a:t>
            </a:r>
          </a:p>
          <a:p>
            <a:pPr marL="228600" indent="-228600">
              <a:buAutoNum type="arabicPeriod"/>
            </a:pPr>
            <a:r>
              <a:rPr lang="en-US" baseline="0" dirty="0"/>
              <a:t>No, check to see if you have residual salt still on the road (no)</a:t>
            </a:r>
          </a:p>
          <a:p>
            <a:pPr marL="228600" indent="-228600">
              <a:buAutoNum type="arabicPeriod"/>
            </a:pPr>
            <a:r>
              <a:rPr lang="en-US" baseline="0" dirty="0"/>
              <a:t>No, pavements may be the wrong temperature(no)</a:t>
            </a:r>
          </a:p>
          <a:p>
            <a:pPr marL="228600" indent="-228600">
              <a:buAutoNum type="arabicPeriod"/>
            </a:pPr>
            <a:r>
              <a:rPr lang="en-US" baseline="0" dirty="0"/>
              <a:t>All of the above(yes)</a:t>
            </a:r>
            <a:endParaRPr lang="en-US" dirty="0"/>
          </a:p>
          <a:p>
            <a:endParaRPr lang="en-US" dirty="0">
              <a:latin typeface="Arial" charset="0"/>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35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Calibration</a:t>
            </a:r>
            <a:r>
              <a:rPr lang="en-US" baseline="0" dirty="0"/>
              <a:t> of anti-icing liquids is very important.  We may not think of calibrating liquids but it is critical to our success.  Over application, especially of hygroscopic liquids can get us into trouble.  Clogged nozzles can result in an uneven spread pattern.  All of this can be eliminated by calibrating before the season and re-calibrating if you have equipment changes. </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36</a:t>
            </a:fld>
            <a:endParaRPr lang="en-US"/>
          </a:p>
        </p:txBody>
      </p:sp>
    </p:spTree>
    <p:extLst>
      <p:ext uri="{BB962C8B-B14F-4D97-AF65-F5344CB8AC3E}">
        <p14:creationId xmlns:p14="http://schemas.microsoft.com/office/powerpoint/2010/main" val="1789459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a:t>
            </a:r>
          </a:p>
          <a:p>
            <a:endParaRPr lang="en-US" baseline="0" dirty="0"/>
          </a:p>
          <a:p>
            <a:r>
              <a:rPr lang="en-US" baseline="0" dirty="0"/>
              <a:t>Is it important to calibrate your anti-icing systems?</a:t>
            </a:r>
          </a:p>
          <a:p>
            <a:pPr marL="228600" indent="-228600">
              <a:buAutoNum type="arabicPeriod"/>
            </a:pPr>
            <a:endParaRPr lang="en-US" baseline="0" dirty="0"/>
          </a:p>
          <a:p>
            <a:pPr marL="228600" indent="-228600">
              <a:buAutoNum type="arabicPeriod"/>
            </a:pPr>
            <a:r>
              <a:rPr lang="en-US" baseline="0" dirty="0"/>
              <a:t>Yes (yes)</a:t>
            </a:r>
          </a:p>
          <a:p>
            <a:pPr marL="228600" indent="-228600">
              <a:buAutoNum type="arabicPeriod"/>
            </a:pPr>
            <a:r>
              <a:rPr lang="en-US" baseline="0" dirty="0"/>
              <a:t>No(no)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r>
              <a:rPr lang="en-US" baseline="0" dirty="0"/>
              <a:t>Test Question:</a:t>
            </a:r>
          </a:p>
          <a:p>
            <a:endParaRPr lang="en-US" baseline="0" dirty="0"/>
          </a:p>
          <a:p>
            <a:r>
              <a:rPr lang="en-US" baseline="0" dirty="0"/>
              <a:t>Is it important to calibrate your anti-icing systems?</a:t>
            </a:r>
          </a:p>
          <a:p>
            <a:pPr marL="228600" indent="-228600">
              <a:buAutoNum type="arabicPeriod"/>
            </a:pPr>
            <a:endParaRPr lang="en-US" baseline="0" dirty="0"/>
          </a:p>
          <a:p>
            <a:pPr marL="228600" indent="-228600">
              <a:buAutoNum type="arabicPeriod"/>
            </a:pPr>
            <a:r>
              <a:rPr lang="en-US" baseline="0" dirty="0"/>
              <a:t>Yes (yes)</a:t>
            </a:r>
          </a:p>
          <a:p>
            <a:pPr marL="228600" indent="-228600">
              <a:buAutoNum type="arabicPeriod"/>
            </a:pPr>
            <a:r>
              <a:rPr lang="en-US" baseline="0" dirty="0"/>
              <a:t>No(no)</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effectLst>
                  <a:outerShdw blurRad="38100" dist="38100" dir="2700000" algn="tl">
                    <a:srgbClr val="000000">
                      <a:alpha val="43137"/>
                    </a:srgbClr>
                  </a:outerShdw>
                </a:effectLst>
                <a:latin typeface="Arial" pitchFamily="34" charset="0"/>
                <a:cs typeface="Arial" pitchFamily="34" charset="0"/>
              </a:rPr>
              <a:t>As your anti-icing operations grow, so will your cost savings.   Anytime we integrate pro-active strategies we will increase our productivity.</a:t>
            </a:r>
          </a:p>
          <a:p>
            <a:endParaRPr lang="en-US" dirty="0"/>
          </a:p>
          <a:p>
            <a:r>
              <a:rPr lang="en-US" dirty="0"/>
              <a:t>Image</a:t>
            </a:r>
            <a:r>
              <a:rPr lang="en-US" baseline="0" dirty="0"/>
              <a:t> credit</a:t>
            </a:r>
            <a:r>
              <a:rPr lang="en-US" dirty="0"/>
              <a:t>: Microsoft Office clipart</a:t>
            </a:r>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830840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hlinkClick r:id="rId3"/>
              </a:rPr>
              <a:t>Top Photos: IowaDOT_New-Operator-Snow-and-Ice-Training_Slides_17_136-139.pptx</a:t>
            </a:r>
            <a:endParaRPr lang="en-US" sz="1200" b="0" i="0" u="none" strike="noStrike" kern="1200" dirty="0">
              <a:solidFill>
                <a:schemeClr val="tx1"/>
              </a:solidFill>
              <a:effectLst/>
              <a:latin typeface="+mn-lt"/>
              <a:ea typeface="+mn-ea"/>
              <a:cs typeface="+mn-cs"/>
            </a:endParaRP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As long as you have a tank and a spray bar you can anti-ice.  Organizations generally start out small and grow into larger units as they grow in confidence with their anti-icing operations.   </a:t>
            </a:r>
            <a:endParaRPr lang="en-US" sz="1200" b="0" i="0" u="none" strike="noStrike"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Advice on equipment can be found at http://clearroads.org/wp-content/uploads/Pages_from_MDOT_Winter-Operations-Trucking-Driving-School_pg_105-114.pdf</a:t>
            </a:r>
          </a:p>
          <a:p>
            <a:pPr fontAlgn="base"/>
            <a:endParaRPr lang="en-US" sz="1200" b="0" i="0" kern="1200" dirty="0">
              <a:solidFill>
                <a:schemeClr val="tx1"/>
              </a:solidFill>
              <a:effectLst/>
              <a:latin typeface="+mn-lt"/>
              <a:ea typeface="+mn-ea"/>
              <a:cs typeface="+mn-cs"/>
            </a:endParaRPr>
          </a:p>
          <a:p>
            <a:pPr fontAlgn="base"/>
            <a:r>
              <a:rPr lang="en-US" dirty="0"/>
              <a:t>“When modifying dump trucks for a anti-icing program, it’s recommend that a 1,250 gallon tank be used in single axle dump trucks and a 2,000 gallon tank in tandem axle trucks. Consideration should be made for baffling tanks over 1,000 gallons. “</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Photo</a:t>
            </a:r>
            <a:r>
              <a:rPr lang="en-US" sz="1200" b="0" i="0" u="none" strike="noStrike" kern="1200" baseline="0" dirty="0">
                <a:solidFill>
                  <a:schemeClr val="tx1"/>
                </a:solidFill>
                <a:effectLst/>
                <a:latin typeface="+mn-lt"/>
                <a:ea typeface="+mn-ea"/>
                <a:cs typeface="+mn-cs"/>
              </a:rPr>
              <a:t> credits:  CA</a:t>
            </a:r>
            <a:r>
              <a:rPr lang="en-US" sz="1200" b="0" i="0" u="none" strike="noStrike" kern="1200" dirty="0">
                <a:solidFill>
                  <a:schemeClr val="tx1"/>
                </a:solidFill>
                <a:effectLst/>
                <a:latin typeface="+mn-lt"/>
                <a:ea typeface="+mn-ea"/>
                <a:cs typeface="+mn-cs"/>
              </a:rPr>
              <a:t> DOT and Fortin Consulting Inc</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40</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31337502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pPr fontAlgn="base"/>
            <a:r>
              <a:rPr lang="en-US" sz="1200" b="0" i="0" kern="1200" dirty="0">
                <a:solidFill>
                  <a:schemeClr val="tx1"/>
                </a:solidFill>
                <a:effectLst/>
                <a:latin typeface="+mn-lt"/>
                <a:ea typeface="+mn-ea"/>
                <a:cs typeface="+mn-cs"/>
              </a:rPr>
              <a:t>Test</a:t>
            </a:r>
            <a:r>
              <a:rPr lang="en-US" sz="1200" b="0" i="0" kern="1200" baseline="0" dirty="0">
                <a:solidFill>
                  <a:schemeClr val="tx1"/>
                </a:solidFill>
                <a:effectLst/>
                <a:latin typeface="+mn-lt"/>
                <a:ea typeface="+mn-ea"/>
                <a:cs typeface="+mn-cs"/>
              </a:rPr>
              <a:t> Question:</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What type of truck is needed for anti-icing?</a:t>
            </a:r>
          </a:p>
          <a:p>
            <a:pPr marL="228600" indent="-228600" fontAlgn="base">
              <a:buAutoNum type="arabicPeriod"/>
            </a:pPr>
            <a:endParaRPr lang="en-US" sz="1200" b="0" i="0" kern="1200" baseline="0" dirty="0">
              <a:solidFill>
                <a:schemeClr val="tx1"/>
              </a:solidFill>
              <a:effectLst/>
              <a:latin typeface="+mn-lt"/>
              <a:ea typeface="+mn-ea"/>
              <a:cs typeface="+mn-cs"/>
            </a:endParaRPr>
          </a:p>
          <a:p>
            <a:pPr marL="228600" indent="-228600" fontAlgn="base">
              <a:buAutoNum type="arabicPeriod"/>
            </a:pPr>
            <a:r>
              <a:rPr lang="en-US" sz="1200" b="0" i="0" kern="1200" baseline="0" dirty="0">
                <a:solidFill>
                  <a:schemeClr val="tx1"/>
                </a:solidFill>
                <a:effectLst/>
                <a:latin typeface="+mn-lt"/>
                <a:ea typeface="+mn-ea"/>
                <a:cs typeface="+mn-cs"/>
              </a:rPr>
              <a:t>One with a tank on it (yes)</a:t>
            </a:r>
          </a:p>
          <a:p>
            <a:pPr marL="228600" indent="-228600" fontAlgn="base">
              <a:buAutoNum type="arabicPeriod"/>
            </a:pPr>
            <a:r>
              <a:rPr lang="en-US" sz="1200" b="0" i="0" kern="1200" baseline="0" dirty="0">
                <a:solidFill>
                  <a:schemeClr val="tx1"/>
                </a:solidFill>
                <a:effectLst/>
                <a:latin typeface="+mn-lt"/>
                <a:ea typeface="+mn-ea"/>
                <a:cs typeface="+mn-cs"/>
              </a:rPr>
              <a:t>A one ton(no)</a:t>
            </a:r>
          </a:p>
          <a:p>
            <a:pPr marL="228600" indent="-228600" fontAlgn="base">
              <a:buAutoNum type="arabicPeriod"/>
            </a:pPr>
            <a:r>
              <a:rPr lang="en-US" sz="1200" b="0" i="0" kern="1200" baseline="0" dirty="0">
                <a:solidFill>
                  <a:schemeClr val="tx1"/>
                </a:solidFill>
                <a:effectLst/>
                <a:latin typeface="+mn-lt"/>
                <a:ea typeface="+mn-ea"/>
                <a:cs typeface="+mn-cs"/>
              </a:rPr>
              <a:t>A tandem(no)</a:t>
            </a:r>
          </a:p>
          <a:p>
            <a:pPr marL="228600" indent="-228600" fontAlgn="base">
              <a:buAutoNum type="arabicPeriod"/>
            </a:pPr>
            <a:r>
              <a:rPr lang="en-US" sz="1200" b="0" i="0" kern="1200" baseline="0" dirty="0">
                <a:solidFill>
                  <a:schemeClr val="tx1"/>
                </a:solidFill>
                <a:effectLst/>
                <a:latin typeface="+mn-lt"/>
                <a:ea typeface="+mn-ea"/>
                <a:cs typeface="+mn-cs"/>
              </a:rPr>
              <a:t>A semi(no)</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41</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pPr fontAlgn="base"/>
            <a:r>
              <a:rPr lang="en-US" sz="1200" b="0" i="0" kern="1200" dirty="0">
                <a:solidFill>
                  <a:schemeClr val="tx1"/>
                </a:solidFill>
                <a:effectLst/>
                <a:latin typeface="+mn-lt"/>
                <a:ea typeface="+mn-ea"/>
                <a:cs typeface="+mn-cs"/>
              </a:rPr>
              <a:t>Test</a:t>
            </a:r>
            <a:r>
              <a:rPr lang="en-US" sz="1200" b="0" i="0" kern="1200" baseline="0" dirty="0">
                <a:solidFill>
                  <a:schemeClr val="tx1"/>
                </a:solidFill>
                <a:effectLst/>
                <a:latin typeface="+mn-lt"/>
                <a:ea typeface="+mn-ea"/>
                <a:cs typeface="+mn-cs"/>
              </a:rPr>
              <a:t> Question:</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What type of truck is needed for anti-icing?</a:t>
            </a:r>
          </a:p>
          <a:p>
            <a:pPr marL="228600" indent="-228600" fontAlgn="base">
              <a:buAutoNum type="arabicPeriod"/>
            </a:pPr>
            <a:endParaRPr lang="en-US" sz="1200" b="0" i="0" kern="1200" baseline="0" dirty="0">
              <a:solidFill>
                <a:schemeClr val="tx1"/>
              </a:solidFill>
              <a:effectLst/>
              <a:latin typeface="+mn-lt"/>
              <a:ea typeface="+mn-ea"/>
              <a:cs typeface="+mn-cs"/>
            </a:endParaRPr>
          </a:p>
          <a:p>
            <a:pPr marL="228600" indent="-228600" fontAlgn="base">
              <a:buAutoNum type="arabicPeriod"/>
            </a:pPr>
            <a:r>
              <a:rPr lang="en-US" sz="1200" b="0" i="0" kern="1200" baseline="0" dirty="0">
                <a:solidFill>
                  <a:schemeClr val="tx1"/>
                </a:solidFill>
                <a:effectLst/>
                <a:latin typeface="+mn-lt"/>
                <a:ea typeface="+mn-ea"/>
                <a:cs typeface="+mn-cs"/>
              </a:rPr>
              <a:t>One with a tank on it (yes)</a:t>
            </a:r>
          </a:p>
          <a:p>
            <a:pPr marL="228600" indent="-228600" fontAlgn="base">
              <a:buAutoNum type="arabicPeriod"/>
            </a:pPr>
            <a:r>
              <a:rPr lang="en-US" sz="1200" b="0" i="0" kern="1200" baseline="0" dirty="0">
                <a:solidFill>
                  <a:schemeClr val="tx1"/>
                </a:solidFill>
                <a:effectLst/>
                <a:latin typeface="+mn-lt"/>
                <a:ea typeface="+mn-ea"/>
                <a:cs typeface="+mn-cs"/>
              </a:rPr>
              <a:t>A one ton(no)</a:t>
            </a:r>
          </a:p>
          <a:p>
            <a:pPr marL="228600" indent="-228600" fontAlgn="base">
              <a:buAutoNum type="arabicPeriod"/>
            </a:pPr>
            <a:r>
              <a:rPr lang="en-US" sz="1200" b="0" i="0" kern="1200" baseline="0" dirty="0">
                <a:solidFill>
                  <a:schemeClr val="tx1"/>
                </a:solidFill>
                <a:effectLst/>
                <a:latin typeface="+mn-lt"/>
                <a:ea typeface="+mn-ea"/>
                <a:cs typeface="+mn-cs"/>
              </a:rPr>
              <a:t>A tandem(no)</a:t>
            </a:r>
          </a:p>
          <a:p>
            <a:pPr marL="228600" indent="-228600" fontAlgn="base">
              <a:buAutoNum type="arabicPeriod"/>
            </a:pPr>
            <a:r>
              <a:rPr lang="en-US" sz="1200" b="0" i="0" kern="1200" baseline="0" dirty="0">
                <a:solidFill>
                  <a:schemeClr val="tx1"/>
                </a:solidFill>
                <a:effectLst/>
                <a:latin typeface="+mn-lt"/>
                <a:ea typeface="+mn-ea"/>
                <a:cs typeface="+mn-cs"/>
              </a:rPr>
              <a:t>A semi(no)</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42</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Photo credits:</a:t>
            </a:r>
          </a:p>
          <a:p>
            <a:pPr fontAlgn="base"/>
            <a:r>
              <a:rPr lang="en-US" sz="1200" b="0" i="0" u="none" strike="noStrike" kern="1200" dirty="0">
                <a:solidFill>
                  <a:schemeClr val="tx1"/>
                </a:solidFill>
                <a:effectLst/>
                <a:latin typeface="+mn-lt"/>
                <a:ea typeface="+mn-ea"/>
                <a:cs typeface="+mn-cs"/>
              </a:rPr>
              <a:t>CA</a:t>
            </a:r>
            <a:r>
              <a:rPr lang="en-US" sz="1200" b="0" i="0" u="none" strike="noStrike" kern="1200" baseline="0" dirty="0">
                <a:solidFill>
                  <a:schemeClr val="tx1"/>
                </a:solidFill>
                <a:effectLst/>
                <a:latin typeface="+mn-lt"/>
                <a:ea typeface="+mn-ea"/>
                <a:cs typeface="+mn-cs"/>
              </a:rPr>
              <a:t> DOT, Fortin Consulting Inc.</a:t>
            </a:r>
          </a:p>
          <a:p>
            <a:pPr fontAlgn="base"/>
            <a:r>
              <a:rPr lang="en-US" sz="1200" b="0" i="0" u="none" strike="noStrike" kern="1200" baseline="0" dirty="0">
                <a:solidFill>
                  <a:schemeClr val="tx1"/>
                </a:solidFill>
                <a:effectLst/>
                <a:latin typeface="+mn-lt"/>
                <a:ea typeface="+mn-ea"/>
                <a:cs typeface="+mn-cs"/>
              </a:rPr>
              <a:t>Top Photos from </a:t>
            </a:r>
            <a:r>
              <a:rPr lang="en-US" sz="1200" b="0" i="0" u="none" strike="noStrike" kern="1200" dirty="0">
                <a:solidFill>
                  <a:schemeClr val="tx1"/>
                </a:solidFill>
                <a:effectLst/>
                <a:latin typeface="+mn-lt"/>
                <a:ea typeface="+mn-ea"/>
                <a:cs typeface="+mn-cs"/>
                <a:hlinkClick r:id="rId3"/>
              </a:rPr>
              <a:t>IowaDOT_New-Operator-Snow-and-Ice-Training_Slides_17_136-139.pptx</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43</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Left and center</a:t>
            </a:r>
            <a:r>
              <a:rPr lang="en-US" sz="1200" b="0" i="0" u="none" strike="noStrike" kern="1200" baseline="0" dirty="0">
                <a:solidFill>
                  <a:schemeClr val="tx1"/>
                </a:solidFill>
                <a:effectLst/>
                <a:latin typeface="+mn-lt"/>
                <a:ea typeface="+mn-ea"/>
                <a:cs typeface="+mn-cs"/>
                <a:hlinkClick r:id="rId3"/>
              </a:rPr>
              <a:t> </a:t>
            </a:r>
            <a:r>
              <a:rPr lang="en-US" sz="1200" b="0" i="0" u="none" strike="noStrike" kern="1200" dirty="0">
                <a:solidFill>
                  <a:schemeClr val="tx1"/>
                </a:solidFill>
                <a:effectLst/>
                <a:latin typeface="+mn-lt"/>
                <a:ea typeface="+mn-ea"/>
                <a:cs typeface="+mn-cs"/>
                <a:hlinkClick r:id="rId3"/>
              </a:rPr>
              <a:t>Photos: </a:t>
            </a:r>
            <a:r>
              <a:rPr 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CDOT_Snow-removal-operator-training_slides_110-111.pptx</a:t>
            </a:r>
            <a:endParaRPr lang="en-US" sz="1200" b="0" i="0" u="none" strike="noStrik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Right photo: FCI</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Anti</a:t>
            </a:r>
            <a:r>
              <a:rPr lang="en-US" sz="1200" b="0" i="0" u="none" strike="noStrike" kern="1200" baseline="0" dirty="0">
                <a:solidFill>
                  <a:schemeClr val="tx1"/>
                </a:solidFill>
                <a:effectLst/>
                <a:latin typeface="+mn-lt"/>
                <a:ea typeface="+mn-ea"/>
                <a:cs typeface="+mn-cs"/>
              </a:rPr>
              <a:t> icing has some risk involved by getting a dry road wet you lose friction.  The wet dry pattern safe guards against this lose in friction.   Another risk with anti-icing if you apply the wrong material, the wrong concentration, the wrong application rate or the wrong chemical for the conditions you have the possibility of making the road greasy or icy by anti-icing.  The wet dry pattern offered by streamer nozzles in more forgiving in case of an error. </a:t>
            </a:r>
            <a:endParaRPr lang="en-US" sz="1200" b="0" i="0" u="none" strike="noStrik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Advice on nozzles from :http://clearroads.org/wp-content/uploads/Pages_from_MDOT_Winter-Operations-Trucking-Driving-School_pg_105-114.pdf</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dirty="0"/>
              <a:t>“When applying liquids, streamer nozzles 1/4" or more in diameter should be used in order to prevent clogging due to suspended solids in the solution. Fan nozzles are not recommended as they spray the entire road surface with liquid, potentially making a slippery road. Streamer nozzles will apply the liquid in evenly spaced increments (see Figure 2). To allow for proper distribution of the anti-icing liquid on a roadway the streamer nozzles should be placed 10”-14” apart on the spray bar. “</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Photo credits:  Fortin Consulting Inc. and </a:t>
            </a:r>
            <a:r>
              <a:rPr lang="en-US" sz="1200" b="0" i="0" u="none" strike="noStrike" kern="1200" dirty="0">
                <a:solidFill>
                  <a:schemeClr val="tx1"/>
                </a:solidFill>
                <a:effectLst/>
                <a:latin typeface="+mn-lt"/>
                <a:ea typeface="+mn-ea"/>
                <a:cs typeface="+mn-cs"/>
                <a:hlinkClick r:id="rId4"/>
              </a:rPr>
              <a:t>CDOT_Snow-removal-operator-training_slides_110-111.pptx</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44</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pPr fontAlgn="base"/>
            <a:r>
              <a:rPr lang="en-US" sz="1200" b="0" i="0" kern="1200" dirty="0">
                <a:solidFill>
                  <a:schemeClr val="tx1"/>
                </a:solidFill>
                <a:effectLst/>
                <a:latin typeface="+mn-lt"/>
                <a:ea typeface="+mn-ea"/>
                <a:cs typeface="+mn-cs"/>
              </a:rPr>
              <a:t>Test Question: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Are streamer nozzles safer for anti-icing?</a:t>
            </a:r>
          </a:p>
          <a:p>
            <a:pPr marL="228600" indent="-228600" fontAlgn="base">
              <a:buAutoNum type="arabicPeriod"/>
            </a:pPr>
            <a:endParaRPr lang="en-US" sz="1200" b="0" i="0" kern="1200" dirty="0">
              <a:solidFill>
                <a:schemeClr val="tx1"/>
              </a:solidFill>
              <a:effectLst/>
              <a:latin typeface="+mn-lt"/>
              <a:ea typeface="+mn-ea"/>
              <a:cs typeface="+mn-cs"/>
            </a:endParaRPr>
          </a:p>
          <a:p>
            <a:pPr marL="228600" indent="-228600" fontAlgn="base">
              <a:buAutoNum type="arabicPeriod"/>
            </a:pPr>
            <a:r>
              <a:rPr lang="en-US" sz="1200" b="0" i="0" kern="1200" dirty="0">
                <a:solidFill>
                  <a:schemeClr val="tx1"/>
                </a:solidFill>
                <a:effectLst/>
                <a:latin typeface="+mn-lt"/>
                <a:ea typeface="+mn-ea"/>
                <a:cs typeface="+mn-cs"/>
              </a:rPr>
              <a:t>Yes (yes)</a:t>
            </a:r>
          </a:p>
          <a:p>
            <a:pPr marL="228600" indent="-228600" fontAlgn="base">
              <a:buAutoNum type="arabicPeriod"/>
            </a:pPr>
            <a:r>
              <a:rPr lang="en-US" sz="1200" b="0" i="0" kern="1200" dirty="0">
                <a:solidFill>
                  <a:schemeClr val="tx1"/>
                </a:solidFill>
                <a:effectLst/>
                <a:latin typeface="+mn-lt"/>
                <a:ea typeface="+mn-ea"/>
                <a:cs typeface="+mn-cs"/>
              </a:rPr>
              <a:t>No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45</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pPr fontAlgn="base"/>
            <a:r>
              <a:rPr lang="en-US" sz="1200" b="0" i="0" kern="1200" dirty="0">
                <a:solidFill>
                  <a:schemeClr val="tx1"/>
                </a:solidFill>
                <a:effectLst/>
                <a:latin typeface="+mn-lt"/>
                <a:ea typeface="+mn-ea"/>
                <a:cs typeface="+mn-cs"/>
              </a:rPr>
              <a:t>Test Question: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Are streamer nozzles safer for anti-icing?</a:t>
            </a:r>
          </a:p>
          <a:p>
            <a:pPr marL="228600" indent="-228600" fontAlgn="base">
              <a:buAutoNum type="arabicPeriod"/>
            </a:pPr>
            <a:endParaRPr lang="en-US" sz="1200" b="0" i="0" kern="1200" dirty="0">
              <a:solidFill>
                <a:schemeClr val="tx1"/>
              </a:solidFill>
              <a:effectLst/>
              <a:latin typeface="+mn-lt"/>
              <a:ea typeface="+mn-ea"/>
              <a:cs typeface="+mn-cs"/>
            </a:endParaRPr>
          </a:p>
          <a:p>
            <a:pPr marL="228600" indent="-228600" fontAlgn="base">
              <a:buAutoNum type="arabicPeriod"/>
            </a:pPr>
            <a:r>
              <a:rPr lang="en-US" sz="1200" b="0" i="0" kern="1200" dirty="0">
                <a:solidFill>
                  <a:schemeClr val="tx1"/>
                </a:solidFill>
                <a:effectLst/>
                <a:latin typeface="+mn-lt"/>
                <a:ea typeface="+mn-ea"/>
                <a:cs typeface="+mn-cs"/>
              </a:rPr>
              <a:t>Yes (yes)</a:t>
            </a:r>
          </a:p>
          <a:p>
            <a:pPr marL="228600" indent="-228600" fontAlgn="base">
              <a:buAutoNum type="arabicPeriod"/>
            </a:pPr>
            <a:r>
              <a:rPr lang="en-US" sz="1200" b="0" i="0" kern="1200" dirty="0">
                <a:solidFill>
                  <a:schemeClr val="tx1"/>
                </a:solidFill>
                <a:effectLst/>
                <a:latin typeface="+mn-lt"/>
                <a:ea typeface="+mn-ea"/>
                <a:cs typeface="+mn-cs"/>
              </a:rPr>
              <a:t>No (no)</a:t>
            </a:r>
          </a:p>
        </p:txBody>
      </p:sp>
      <p:sp>
        <p:nvSpPr>
          <p:cNvPr id="4" name="Slide Number Placeholder 3"/>
          <p:cNvSpPr>
            <a:spLocks noGrp="1"/>
          </p:cNvSpPr>
          <p:nvPr>
            <p:ph type="sldNum" sz="quarter" idx="10"/>
          </p:nvPr>
        </p:nvSpPr>
        <p:spPr/>
        <p:txBody>
          <a:bodyPr/>
          <a:lstStyle/>
          <a:p>
            <a:fld id="{B0BDD7F5-3A46-4ED7-A0C5-90FD845D0BE5}" type="slidenum">
              <a:rPr lang="en-US" smtClean="0"/>
              <a:pPr/>
              <a:t>46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According to an Oregon State University study, ODOT reduced drift by 30% by adding a spray</a:t>
            </a:r>
            <a:r>
              <a:rPr lang="en-US" sz="1200" b="0" i="0" u="none" strike="noStrike" kern="1200" baseline="0" dirty="0">
                <a:solidFill>
                  <a:schemeClr val="tx1"/>
                </a:solidFill>
                <a:effectLst/>
                <a:latin typeface="+mn-lt"/>
                <a:ea typeface="+mn-ea"/>
                <a:cs typeface="+mn-cs"/>
              </a:rPr>
              <a:t> skirt behind the spray bar. </a:t>
            </a:r>
          </a:p>
          <a:p>
            <a:pPr fontAlgn="base"/>
            <a:r>
              <a:rPr lang="en-US" sz="1200" b="0" i="0" u="none" strike="noStrike" kern="1200" baseline="0" dirty="0">
                <a:solidFill>
                  <a:schemeClr val="tx1"/>
                </a:solidFill>
                <a:effectLst/>
                <a:latin typeface="+mn-lt"/>
                <a:ea typeface="+mn-ea"/>
                <a:cs typeface="+mn-cs"/>
              </a:rPr>
              <a:t>Source:  </a:t>
            </a:r>
            <a:r>
              <a:rPr lang="en-US" sz="1200" dirty="0"/>
              <a:t>ODOT OSU De-</a:t>
            </a:r>
            <a:r>
              <a:rPr lang="en-US" sz="1200" dirty="0" err="1"/>
              <a:t>icer</a:t>
            </a:r>
            <a:r>
              <a:rPr lang="en-US" sz="1200" dirty="0"/>
              <a:t> Project Report.pdf</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dirty="0"/>
          </a:p>
          <a:p>
            <a:pPr fontAlgn="base"/>
            <a:r>
              <a:rPr lang="en-US" sz="1200" b="0" i="0" kern="1200" dirty="0">
                <a:solidFill>
                  <a:schemeClr val="tx1"/>
                </a:solidFill>
                <a:effectLst/>
                <a:latin typeface="+mn-lt"/>
                <a:ea typeface="+mn-ea"/>
                <a:cs typeface="+mn-cs"/>
              </a:rPr>
              <a:t>Photo credit:</a:t>
            </a:r>
            <a:r>
              <a:rPr lang="en-US" sz="1200" b="0" i="0" kern="1200" baseline="0" dirty="0">
                <a:solidFill>
                  <a:schemeClr val="tx1"/>
                </a:solidFill>
                <a:effectLst/>
                <a:latin typeface="+mn-lt"/>
                <a:ea typeface="+mn-ea"/>
                <a:cs typeface="+mn-cs"/>
              </a:rPr>
              <a:t>  ODOT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47</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By attaching hoses</a:t>
            </a:r>
            <a:r>
              <a:rPr lang="en-US" sz="1200" b="0" i="0" u="none" strike="noStrike" kern="1200" baseline="0" dirty="0">
                <a:solidFill>
                  <a:schemeClr val="tx1"/>
                </a:solidFill>
                <a:effectLst/>
                <a:latin typeface="+mn-lt"/>
                <a:ea typeface="+mn-ea"/>
                <a:cs typeface="+mn-cs"/>
              </a:rPr>
              <a:t> to the nozzles the application is literally striped onto the roadway with very little wasted liquid.</a:t>
            </a:r>
          </a:p>
          <a:p>
            <a:pPr fontAlgn="base"/>
            <a:endParaRPr lang="en-US" sz="1200" b="0" i="0" u="none" strike="noStrike" kern="1200" baseline="0" dirty="0">
              <a:solidFill>
                <a:schemeClr val="tx1"/>
              </a:solidFill>
              <a:effectLst/>
              <a:latin typeface="+mn-lt"/>
              <a:ea typeface="+mn-ea"/>
              <a:cs typeface="+mn-cs"/>
            </a:endParaRPr>
          </a:p>
          <a:p>
            <a:pPr fontAlgn="base"/>
            <a:r>
              <a:rPr lang="en-US" sz="1200" b="0" i="0" u="none" strike="noStrike" kern="1200" baseline="0" dirty="0">
                <a:solidFill>
                  <a:schemeClr val="tx1"/>
                </a:solidFill>
                <a:effectLst/>
                <a:latin typeface="+mn-lt"/>
                <a:ea typeface="+mn-ea"/>
                <a:cs typeface="+mn-cs"/>
              </a:rPr>
              <a:t>Other advice can be found at http://clearroads.org/wp-content/uploads/Pages_from_MDOT_Winter-Operations-Trucking-Driving-School_pg_105-114.pdf</a:t>
            </a:r>
          </a:p>
          <a:p>
            <a:pPr fontAlgn="base"/>
            <a:endParaRPr lang="en-US" sz="1200" b="0" i="0" u="none" strike="noStrike" kern="1200" baseline="0" dirty="0">
              <a:solidFill>
                <a:schemeClr val="tx1"/>
              </a:solidFill>
              <a:effectLst/>
              <a:latin typeface="+mn-lt"/>
              <a:ea typeface="+mn-ea"/>
              <a:cs typeface="+mn-cs"/>
            </a:endParaRPr>
          </a:p>
          <a:p>
            <a:pPr fontAlgn="base"/>
            <a:r>
              <a:rPr lang="en-US" dirty="0"/>
              <a:t>Adjustable height applicator bars will allow operators to minimize the effect of wind and air turbulence from the trucks. Placing rubber mats on either side of the spray bar will also minimize over-spray. Rubber hoses that are just long enough to touch the ground can be put over the spray nozzles to apply the liquid at the road surface. </a:t>
            </a:r>
          </a:p>
          <a:p>
            <a:pPr fontAlgn="base"/>
            <a:endParaRPr lang="en-US" sz="1200" b="0" i="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You can use these ideas or create your own!</a:t>
            </a:r>
          </a:p>
          <a:p>
            <a:pPr fontAlgn="base"/>
            <a:endParaRPr lang="en-US" sz="1200" b="0" i="0"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Photo credits:  MDOT and Fortin</a:t>
            </a:r>
            <a:r>
              <a:rPr lang="en-US" sz="1200" b="0" i="0" u="none" strike="noStrike" kern="1200" baseline="0" dirty="0">
                <a:solidFill>
                  <a:schemeClr val="tx1"/>
                </a:solidFill>
                <a:effectLst/>
                <a:latin typeface="+mn-lt"/>
                <a:ea typeface="+mn-ea"/>
                <a:cs typeface="+mn-cs"/>
              </a:rPr>
              <a:t> Consulting Inc.</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48</a:t>
            </a:fld>
            <a:endParaRPr lang="en-US"/>
          </a:p>
        </p:txBody>
      </p:sp>
    </p:spTree>
    <p:extLst>
      <p:ext uri="{BB962C8B-B14F-4D97-AF65-F5344CB8AC3E}">
        <p14:creationId xmlns:p14="http://schemas.microsoft.com/office/powerpoint/2010/main" val="39936325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pPr fontAlgn="base"/>
            <a:r>
              <a:rPr lang="en-US" sz="1200" b="0" i="0" kern="1200" dirty="0">
                <a:solidFill>
                  <a:schemeClr val="tx1"/>
                </a:solidFill>
                <a:effectLst/>
                <a:latin typeface="+mn-lt"/>
                <a:ea typeface="+mn-ea"/>
                <a:cs typeface="+mn-cs"/>
              </a:rPr>
              <a:t>Test Question: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Can</a:t>
            </a:r>
            <a:r>
              <a:rPr lang="en-US" sz="1200" b="0" i="0" kern="1200" baseline="0" dirty="0">
                <a:solidFill>
                  <a:schemeClr val="tx1"/>
                </a:solidFill>
                <a:effectLst/>
                <a:latin typeface="+mn-lt"/>
                <a:ea typeface="+mn-ea"/>
                <a:cs typeface="+mn-cs"/>
              </a:rPr>
              <a:t> we improve efficiency of anti-icing by adding hoses, skirts or other wind reducing modifications?</a:t>
            </a:r>
          </a:p>
          <a:p>
            <a:pPr fontAlgn="base"/>
            <a:endParaRPr lang="en-US" sz="1200" b="0" i="0" kern="1200" baseline="0" dirty="0">
              <a:solidFill>
                <a:schemeClr val="tx1"/>
              </a:solidFill>
              <a:effectLst/>
              <a:latin typeface="+mn-lt"/>
              <a:ea typeface="+mn-ea"/>
              <a:cs typeface="+mn-cs"/>
            </a:endParaRPr>
          </a:p>
          <a:p>
            <a:pPr marL="228600" indent="-228600" fontAlgn="base">
              <a:buAutoNum type="arabicPeriod"/>
            </a:pPr>
            <a:r>
              <a:rPr lang="en-US" sz="1200" b="0" i="0" kern="1200" baseline="0" dirty="0">
                <a:solidFill>
                  <a:schemeClr val="tx1"/>
                </a:solidFill>
                <a:effectLst/>
                <a:latin typeface="+mn-lt"/>
                <a:ea typeface="+mn-ea"/>
                <a:cs typeface="+mn-cs"/>
              </a:rPr>
              <a:t>Yes (yes)</a:t>
            </a:r>
          </a:p>
          <a:p>
            <a:pPr marL="228600" indent="-228600" fontAlgn="base">
              <a:buAutoNum type="arabicPeriod"/>
            </a:pPr>
            <a:r>
              <a:rPr lang="en-US" sz="1200" b="0" i="0" kern="1200" baseline="0" dirty="0">
                <a:solidFill>
                  <a:schemeClr val="tx1"/>
                </a:solidFill>
                <a:effectLst/>
                <a:latin typeface="+mn-lt"/>
                <a:ea typeface="+mn-ea"/>
                <a:cs typeface="+mn-cs"/>
              </a:rPr>
              <a:t>No(no)</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49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eaLnBrk="1" hangingPunct="1"/>
            <a:endParaRPr lang="en-US" dirty="0"/>
          </a:p>
          <a:p>
            <a:pPr fontAlgn="base"/>
            <a:r>
              <a:rPr lang="en-US" sz="1200" b="0" i="0" kern="1200" dirty="0">
                <a:solidFill>
                  <a:schemeClr val="tx1"/>
                </a:solidFill>
                <a:effectLst/>
                <a:latin typeface="+mn-lt"/>
                <a:ea typeface="+mn-ea"/>
                <a:cs typeface="+mn-cs"/>
              </a:rPr>
              <a:t>Test Question: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Can</a:t>
            </a:r>
            <a:r>
              <a:rPr lang="en-US" sz="1200" b="0" i="0" kern="1200" baseline="0" dirty="0">
                <a:solidFill>
                  <a:schemeClr val="tx1"/>
                </a:solidFill>
                <a:effectLst/>
                <a:latin typeface="+mn-lt"/>
                <a:ea typeface="+mn-ea"/>
                <a:cs typeface="+mn-cs"/>
              </a:rPr>
              <a:t> we improve efficiency of anti-icing by adding hoses, skirts or other wind reducing modifications?</a:t>
            </a:r>
          </a:p>
          <a:p>
            <a:pPr fontAlgn="base"/>
            <a:endParaRPr lang="en-US" sz="1200" b="0" i="0" kern="1200" baseline="0" dirty="0">
              <a:solidFill>
                <a:schemeClr val="tx1"/>
              </a:solidFill>
              <a:effectLst/>
              <a:latin typeface="+mn-lt"/>
              <a:ea typeface="+mn-ea"/>
              <a:cs typeface="+mn-cs"/>
            </a:endParaRPr>
          </a:p>
          <a:p>
            <a:pPr marL="228600" indent="-228600" fontAlgn="base">
              <a:buAutoNum type="arabicPeriod"/>
            </a:pPr>
            <a:r>
              <a:rPr lang="en-US" sz="1200" b="0" i="0" kern="1200" baseline="0" dirty="0">
                <a:solidFill>
                  <a:schemeClr val="tx1"/>
                </a:solidFill>
                <a:effectLst/>
                <a:latin typeface="+mn-lt"/>
                <a:ea typeface="+mn-ea"/>
                <a:cs typeface="+mn-cs"/>
              </a:rPr>
              <a:t>Yes (yes)</a:t>
            </a:r>
          </a:p>
          <a:p>
            <a:pPr marL="228600" indent="-228600" fontAlgn="base">
              <a:buAutoNum type="arabicPeriod"/>
            </a:pPr>
            <a:r>
              <a:rPr lang="en-US" sz="1200" b="0" i="0" kern="1200" baseline="0" dirty="0">
                <a:solidFill>
                  <a:schemeClr val="tx1"/>
                </a:solidFill>
                <a:effectLst/>
                <a:latin typeface="+mn-lt"/>
                <a:ea typeface="+mn-ea"/>
                <a:cs typeface="+mn-cs"/>
              </a:rPr>
              <a:t>No(no)</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50</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39327501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Anti-icing is pro-active which means it is appropriate for most area</a:t>
            </a:r>
            <a:r>
              <a:rPr lang="en-US" baseline="0" dirty="0"/>
              <a:t>s that you anti-ice.  Organizations tend to prioritize and apply anti-icing liquids to their most critical areas.  Other areas may be anti-iced as their capacity grows.  Those heavily invested in anti-icing treat a much higher percentage of their roads than those just starting out.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20903454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Information for this</a:t>
            </a:r>
            <a:r>
              <a:rPr lang="en-US" sz="1200" b="0" i="0" u="none" kern="1200" baseline="0" dirty="0">
                <a:solidFill>
                  <a:schemeClr val="tx1"/>
                </a:solidFill>
                <a:effectLst/>
                <a:latin typeface="+mn-lt"/>
                <a:ea typeface="+mn-ea"/>
                <a:cs typeface="+mn-cs"/>
              </a:rPr>
              <a:t> slide is based on </a:t>
            </a:r>
            <a:r>
              <a:rPr lang="en-US" sz="1200" b="0" i="0" u="sng" kern="1200" dirty="0">
                <a:solidFill>
                  <a:schemeClr val="tx1"/>
                </a:solidFill>
                <a:effectLst/>
                <a:latin typeface="+mn-lt"/>
                <a:ea typeface="+mn-ea"/>
                <a:cs typeface="+mn-cs"/>
              </a:rPr>
              <a:t>http://clearroads.org/wp-content/uploads/Pages_from_MDOT_Winter-Operations-Trucking-Driving-School_pg_105-114.pdf</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sng"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kern="1200" dirty="0">
                <a:solidFill>
                  <a:schemeClr val="tx1"/>
                </a:solidFill>
                <a:effectLst/>
                <a:latin typeface="+mn-lt"/>
                <a:ea typeface="+mn-ea"/>
                <a:cs typeface="+mn-cs"/>
              </a:rPr>
              <a:t>More information on weather forecasts is found in Clear Roads Training Module</a:t>
            </a:r>
            <a:r>
              <a:rPr lang="en-US" sz="1200" b="0" i="0" u="none" kern="1200" baseline="0" dirty="0">
                <a:solidFill>
                  <a:schemeClr val="tx1"/>
                </a:solidFill>
                <a:effectLst/>
                <a:latin typeface="+mn-lt"/>
                <a:ea typeface="+mn-ea"/>
                <a:cs typeface="+mn-cs"/>
              </a:rPr>
              <a:t> 16: Weather Basics.  </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none"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latin typeface="+mn-lt"/>
                <a:ea typeface="+mn-ea"/>
                <a:cs typeface="+mn-cs"/>
              </a:rPr>
              <a:t>Since anti-icing is pro-active, you need to keep an eye on the weather and take action before the winter event.  </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none"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latin typeface="+mn-lt"/>
                <a:ea typeface="+mn-ea"/>
                <a:cs typeface="+mn-cs"/>
              </a:rPr>
              <a:t>Note to presenter:  identify the weather information that you use locally.  Discuss how each is used.  Delete the yellow box before making presentation.</a:t>
            </a: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dirty="0"/>
              <a:t>Picture credit</a:t>
            </a:r>
            <a:r>
              <a:rPr lang="en-US" baseline="0" dirty="0"/>
              <a:t>: Jake </a:t>
            </a:r>
            <a:r>
              <a:rPr lang="en-US" baseline="0" dirty="0" err="1"/>
              <a:t>Bouma</a:t>
            </a:r>
            <a:endParaRPr lang="en-US" baseline="0" dirty="0"/>
          </a:p>
          <a:p>
            <a:pPr marL="0" marR="0" indent="0" algn="l" defTabSz="914400" rtl="0" eaLnBrk="1" fontAlgn="base" latinLnBrk="0" hangingPunct="1">
              <a:lnSpc>
                <a:spcPct val="100000"/>
              </a:lnSpc>
              <a:spcBef>
                <a:spcPts val="0"/>
              </a:spcBef>
              <a:spcAft>
                <a:spcPts val="0"/>
              </a:spcAft>
              <a:buClrTx/>
              <a:buSzTx/>
              <a:buFontTx/>
              <a:buNone/>
              <a:tabLst/>
              <a:defRPr/>
            </a:pPr>
            <a:r>
              <a:rPr lang="en-US" baseline="0" dirty="0"/>
              <a:t>Forecast: snow. https://www.flickr.com/photos/30885355@N00/2245250544 </a:t>
            </a:r>
            <a:r>
              <a:rPr lang="en-US" sz="1200" b="0" i="0" kern="1200" dirty="0">
                <a:solidFill>
                  <a:schemeClr val="tx1"/>
                </a:solidFill>
                <a:effectLst/>
                <a:latin typeface="+mn-lt"/>
                <a:ea typeface="+mn-ea"/>
                <a:cs typeface="+mn-cs"/>
              </a:rPr>
              <a:t>are licensed under a </a:t>
            </a:r>
            <a:r>
              <a:rPr lang="en-US" sz="1200" b="0" i="0" u="none" strike="noStrike" kern="1200" dirty="0">
                <a:solidFill>
                  <a:schemeClr val="tx1"/>
                </a:solidFill>
                <a:effectLst/>
                <a:latin typeface="+mn-lt"/>
                <a:ea typeface="+mn-ea"/>
                <a:cs typeface="+mn-cs"/>
                <a:hlinkClick r:id="rId3"/>
              </a:rPr>
              <a:t>Creative Commons Attribution Share-Alike 3.0 License</a:t>
            </a:r>
            <a:endParaRPr lang="en-US" sz="1200" b="0" i="0" u="none" strike="noStrik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endParaRPr lang="en-US" sz="1200" b="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38774155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This slide is for supervisors</a:t>
            </a:r>
            <a:r>
              <a:rPr lang="en-US" sz="1200" b="0" i="0" kern="1200" baseline="0" dirty="0">
                <a:solidFill>
                  <a:schemeClr val="tx1"/>
                </a:solidFill>
                <a:effectLst/>
                <a:latin typeface="+mn-lt"/>
                <a:ea typeface="+mn-ea"/>
                <a:cs typeface="+mn-cs"/>
              </a:rPr>
              <a:t> only. </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Before jumping into anti-icing, take time to look at the work done by other organizations and look at their logic charts for when to and when not to anti-ice.  A good starting point is for you to develop a chart for your organization.  As you improve your techniques, grow in experience and as chemicals/equipment changes, keep your logic chart updated and accurate.  </a:t>
            </a:r>
          </a:p>
          <a:p>
            <a:pPr fontAlgn="base"/>
            <a:endParaRPr lang="en-US" sz="1200" b="0" i="0" kern="1200" baseline="0" dirty="0">
              <a:solidFill>
                <a:schemeClr val="tx1"/>
              </a:solidFill>
              <a:effectLst/>
              <a:latin typeface="+mn-lt"/>
              <a:ea typeface="+mn-ea"/>
              <a:cs typeface="+mn-cs"/>
            </a:endParaRPr>
          </a:p>
          <a:p>
            <a:pPr fontAlgn="base"/>
            <a:r>
              <a:rPr lang="en-US" sz="1200" b="0" i="0" kern="1200" baseline="0" dirty="0">
                <a:solidFill>
                  <a:schemeClr val="tx1"/>
                </a:solidFill>
                <a:effectLst/>
                <a:latin typeface="+mn-lt"/>
                <a:ea typeface="+mn-ea"/>
                <a:cs typeface="+mn-cs"/>
              </a:rPr>
              <a:t>Figure credits:</a:t>
            </a:r>
          </a:p>
          <a:p>
            <a:pPr fontAlgn="base"/>
            <a:r>
              <a:rPr lang="en-US" sz="1200" b="0" i="0" u="none" strike="noStrike" kern="1200" dirty="0">
                <a:solidFill>
                  <a:schemeClr val="tx1"/>
                </a:solidFill>
                <a:effectLst/>
                <a:latin typeface="+mn-lt"/>
                <a:ea typeface="+mn-ea"/>
                <a:cs typeface="+mn-cs"/>
                <a:hlinkClick r:id="rId3"/>
              </a:rPr>
              <a:t>Example on left, MaineDOT_Anti-Ice-Decision-Flow-Chart.pdf</a:t>
            </a:r>
            <a:endParaRPr lang="en-US" sz="1200" b="0" i="0" u="none" strike="noStrike"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4"/>
              </a:rPr>
              <a:t>Example on right, anti-icing decision tree: PennDOT_Snow-Academy-Part-4_slides_102-106.pptx</a:t>
            </a:r>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53</a:t>
            </a:fld>
            <a:endParaRPr lang="en-US"/>
          </a:p>
        </p:txBody>
      </p:sp>
    </p:spTree>
    <p:extLst>
      <p:ext uri="{BB962C8B-B14F-4D97-AF65-F5344CB8AC3E}">
        <p14:creationId xmlns:p14="http://schemas.microsoft.com/office/powerpoint/2010/main" val="38774155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chart comes from the Maine</a:t>
            </a:r>
            <a:r>
              <a:rPr lang="en-US" sz="1200" b="0" i="0" u="none" strike="noStrike" kern="1200" baseline="0" dirty="0">
                <a:solidFill>
                  <a:schemeClr val="tx1"/>
                </a:solidFill>
                <a:effectLst/>
                <a:latin typeface="+mn-lt"/>
                <a:ea typeface="+mn-ea"/>
                <a:cs typeface="+mn-cs"/>
              </a:rPr>
              <a:t> DOT.  Source:  </a:t>
            </a:r>
            <a:r>
              <a:rPr lang="en-US" sz="1200" b="0" i="0" u="none" strike="noStrike" kern="1200" dirty="0">
                <a:solidFill>
                  <a:schemeClr val="tx1"/>
                </a:solidFill>
                <a:effectLst/>
                <a:latin typeface="+mn-lt"/>
                <a:ea typeface="+mn-ea"/>
                <a:cs typeface="+mn-cs"/>
                <a:hlinkClick r:id="rId3"/>
              </a:rPr>
              <a:t>MaineDOT_Anti-Ice-Decision-Flow-Chart.pdf</a:t>
            </a:r>
            <a:endParaRPr lang="en-US" sz="1200" b="0" i="0" u="none" strike="noStrike" kern="1200" dirty="0">
              <a:solidFill>
                <a:schemeClr val="tx1"/>
              </a:solidFill>
              <a:effectLst/>
              <a:latin typeface="+mn-lt"/>
              <a:ea typeface="+mn-ea"/>
              <a:cs typeface="+mn-cs"/>
            </a:endParaRPr>
          </a:p>
          <a:p>
            <a:pPr fontAlgn="base"/>
            <a:endParaRPr lang="en-US" sz="1200" b="0" i="0" u="none" strike="noStrike"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en-US" dirty="0"/>
              <a:t>Note to presenters:  replace this flowchart with  your decision tree here.  Delete this yellow box before making presentation.</a:t>
            </a:r>
          </a:p>
          <a:p>
            <a:pPr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pPr/>
              <a:t>54</a:t>
            </a:fld>
            <a:endParaRPr lang="en-US"/>
          </a:p>
        </p:txBody>
      </p:sp>
    </p:spTree>
    <p:extLst>
      <p:ext uri="{BB962C8B-B14F-4D97-AF65-F5344CB8AC3E}">
        <p14:creationId xmlns:p14="http://schemas.microsoft.com/office/powerpoint/2010/main" val="38774155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Anti-icing is not always recommended.  Here is a partial</a:t>
            </a:r>
            <a:r>
              <a:rPr lang="en-US" baseline="0" dirty="0"/>
              <a:t> list of times when you would not want to anti-ice.  </a:t>
            </a:r>
          </a:p>
          <a:p>
            <a:endParaRPr lang="en-US" baseline="0" dirty="0"/>
          </a:p>
          <a:p>
            <a:r>
              <a:rPr lang="en-US" baseline="0" dirty="0"/>
              <a:t>A good class discussion for groups that have anti-icing experience would be: under what conditions has anti-icing worked well for you and under what conditions has anti-icing failed. </a:t>
            </a:r>
          </a:p>
          <a:p>
            <a:endParaRPr lang="en-US" baseline="0" dirty="0"/>
          </a:p>
          <a:p>
            <a:r>
              <a:rPr lang="en-US" baseline="0" dirty="0"/>
              <a:t>Photo credit:  Fortin Consulting Inc.</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20903454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fontAlgn="base"/>
            <a:endParaRPr lang="en-US" sz="1200" b="0" i="0" kern="1200" dirty="0">
              <a:solidFill>
                <a:schemeClr val="tx1"/>
              </a:solidFill>
              <a:effectLst/>
              <a:latin typeface="+mn-lt"/>
              <a:ea typeface="+mn-ea"/>
              <a:cs typeface="+mn-cs"/>
            </a:endParaRPr>
          </a:p>
          <a:p>
            <a:r>
              <a:rPr lang="en-US" baseline="0" dirty="0"/>
              <a:t>Test Question:</a:t>
            </a:r>
          </a:p>
          <a:p>
            <a:endParaRPr lang="en-US" baseline="0" dirty="0"/>
          </a:p>
          <a:p>
            <a:r>
              <a:rPr lang="en-US" baseline="0" dirty="0"/>
              <a:t>Is anti-icing always a smart practice?</a:t>
            </a:r>
          </a:p>
          <a:p>
            <a:pPr marL="228600" indent="-228600">
              <a:buAutoNum type="arabicPeriod"/>
            </a:pPr>
            <a:r>
              <a:rPr lang="en-US" baseline="0" dirty="0"/>
              <a:t>Yes(no)</a:t>
            </a:r>
          </a:p>
          <a:p>
            <a:pPr marL="228600" indent="-228600">
              <a:buAutoNum type="arabicPeriod"/>
            </a:pPr>
            <a:r>
              <a:rPr lang="en-US" baseline="0" dirty="0"/>
              <a:t>No(yes)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fontAlgn="base"/>
            <a:endParaRPr lang="en-US" sz="1200" b="0" i="0" kern="1200" dirty="0">
              <a:solidFill>
                <a:schemeClr val="tx1"/>
              </a:solidFill>
              <a:effectLst/>
              <a:latin typeface="+mn-lt"/>
              <a:ea typeface="+mn-ea"/>
              <a:cs typeface="+mn-cs"/>
            </a:endParaRPr>
          </a:p>
          <a:p>
            <a:r>
              <a:rPr lang="en-US" baseline="0" dirty="0"/>
              <a:t>Test Question:</a:t>
            </a:r>
          </a:p>
          <a:p>
            <a:endParaRPr lang="en-US" baseline="0" dirty="0"/>
          </a:p>
          <a:p>
            <a:r>
              <a:rPr lang="en-US" baseline="0" dirty="0"/>
              <a:t>Is anti-icing always a smart practice?</a:t>
            </a:r>
          </a:p>
          <a:p>
            <a:pPr marL="228600" indent="-228600">
              <a:buAutoNum type="arabicPeriod"/>
            </a:pPr>
            <a:r>
              <a:rPr lang="en-US" baseline="0" dirty="0"/>
              <a:t>Yes(no)</a:t>
            </a:r>
          </a:p>
          <a:p>
            <a:pPr marL="228600" indent="-228600">
              <a:buAutoNum type="arabicPeriod"/>
            </a:pPr>
            <a:r>
              <a:rPr lang="en-US" baseline="0" dirty="0"/>
              <a:t>No(yes)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57</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Anti-icing form comes from the Minnesota snow and</a:t>
            </a:r>
            <a:r>
              <a:rPr lang="en-US" baseline="0" dirty="0"/>
              <a:t> ice control field handbook for snowplow operators (2012).  Add your own form here and delete this yellow box before making presentation.</a:t>
            </a:r>
          </a:p>
          <a:p>
            <a:endParaRPr lang="en-US" dirty="0"/>
          </a:p>
          <a:p>
            <a:r>
              <a:rPr lang="en-US" dirty="0"/>
              <a:t>Tip from Pric</a:t>
            </a:r>
            <a:r>
              <a:rPr lang="en-US" baseline="0" dirty="0"/>
              <a:t>e Co WI Hwy dept: “</a:t>
            </a:r>
            <a:r>
              <a:rPr lang="en-US" dirty="0"/>
              <a:t>The best way to learn BMP’s is to document what works and what doesn’t.  Be</a:t>
            </a:r>
            <a:r>
              <a:rPr lang="en-US" baseline="0" dirty="0"/>
              <a:t> sure and share the information you learned with operators, supervisors etc.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58</a:t>
            </a:fld>
            <a:endParaRPr lang="en-US"/>
          </a:p>
        </p:txBody>
      </p:sp>
    </p:spTree>
    <p:extLst>
      <p:ext uri="{BB962C8B-B14F-4D97-AF65-F5344CB8AC3E}">
        <p14:creationId xmlns:p14="http://schemas.microsoft.com/office/powerpoint/2010/main" val="15027606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this section we will be covering the topics shown here.</a:t>
            </a:r>
            <a:r>
              <a:rPr lang="en-US" baseline="0" dirty="0"/>
              <a:t> </a:t>
            </a:r>
          </a:p>
          <a:p>
            <a:pPr marL="0" indent="0">
              <a:buNone/>
            </a:pPr>
            <a:endParaRPr lang="en-US" baseline="0" dirty="0"/>
          </a:p>
          <a:p>
            <a:pPr marL="0" indent="0">
              <a:buNone/>
            </a:pPr>
            <a:r>
              <a:rPr lang="en-US" baseline="0" dirty="0"/>
              <a:t>Note to presenters:  If any of the items on this list do not apply to you, delete them from the list, and hide the slides. If there is something else that you do before the season, add it in here and in the provided slide at the end of the section.</a:t>
            </a:r>
          </a:p>
          <a:p>
            <a:pPr marL="0" indent="0">
              <a:buNone/>
            </a:pPr>
            <a:endParaRPr lang="en-US" baseline="0" dirty="0"/>
          </a:p>
          <a:p>
            <a:pPr marL="0" indent="0">
              <a:buNone/>
            </a:pPr>
            <a:r>
              <a:rPr lang="en-US" baseline="0" dirty="0"/>
              <a:t>Also:  insert a copy of your truck inspection checklist and procedure here.  Delete this yellow box before making presentation.</a:t>
            </a:r>
          </a:p>
          <a:p>
            <a:pPr marL="0" indent="0">
              <a:buNone/>
            </a:pPr>
            <a:endParaRPr lang="en-US" dirty="0"/>
          </a:p>
          <a:p>
            <a:r>
              <a:rPr lang="en-US" dirty="0"/>
              <a:t>Records of material purchasing</a:t>
            </a:r>
          </a:p>
          <a:p>
            <a:r>
              <a:rPr lang="en-US" dirty="0"/>
              <a:t>Records of material quality control</a:t>
            </a:r>
          </a:p>
          <a:p>
            <a:r>
              <a:rPr lang="en-US" dirty="0"/>
              <a:t>Record equipment inspections</a:t>
            </a:r>
          </a:p>
          <a:p>
            <a:r>
              <a:rPr lang="en-US" dirty="0"/>
              <a:t>Record equipment calibration</a:t>
            </a:r>
          </a:p>
          <a:p>
            <a:r>
              <a:rPr lang="en-US" dirty="0"/>
              <a:t>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More about these topics can be found in Module 23 – Getting Ready for Winter.</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59</a:t>
            </a:fld>
            <a:endParaRPr lang="en-US"/>
          </a:p>
        </p:txBody>
      </p:sp>
    </p:spTree>
    <p:extLst>
      <p:ext uri="{BB962C8B-B14F-4D97-AF65-F5344CB8AC3E}">
        <p14:creationId xmlns:p14="http://schemas.microsoft.com/office/powerpoint/2010/main" val="1829910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 much</a:t>
            </a:r>
            <a:r>
              <a:rPr lang="en-US" baseline="0" dirty="0"/>
              <a:t> salt you start with, how much you have throughout the season and how much salt you use. Knowing this helps with evaluating salt application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60</a:t>
            </a:fld>
            <a:endParaRPr lang="en-US"/>
          </a:p>
        </p:txBody>
      </p:sp>
    </p:spTree>
    <p:extLst>
      <p:ext uri="{BB962C8B-B14F-4D97-AF65-F5344CB8AC3E}">
        <p14:creationId xmlns:p14="http://schemas.microsoft.com/office/powerpoint/2010/main" val="1865695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facilitator:  do not show this slide during class</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262290573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Minnesota Snow and ice control</a:t>
            </a:r>
            <a:r>
              <a:rPr lang="en-US" baseline="0" dirty="0"/>
              <a:t> </a:t>
            </a:r>
            <a:r>
              <a:rPr lang="en-US" dirty="0"/>
              <a:t>field</a:t>
            </a:r>
            <a:r>
              <a:rPr lang="en-US" baseline="0" dirty="0"/>
              <a:t> handbook for snowplow operators explains how to do this step by step. (</a:t>
            </a:r>
            <a:r>
              <a:rPr lang="en-US" baseline="0" dirty="0" err="1"/>
              <a:t>Pg</a:t>
            </a:r>
            <a:r>
              <a:rPr lang="en-US" baseline="0" dirty="0"/>
              <a:t> 23-25)</a:t>
            </a:r>
          </a:p>
          <a:p>
            <a:r>
              <a:rPr lang="en-US" baseline="0" dirty="0"/>
              <a:t>Find it online at this link:</a:t>
            </a:r>
          </a:p>
          <a:p>
            <a:r>
              <a:rPr lang="en-US" dirty="0"/>
              <a:t>http://www.lrrb.org/media/reports/200501REV.pdf</a:t>
            </a:r>
          </a:p>
          <a:p>
            <a:endParaRPr lang="en-US" dirty="0"/>
          </a:p>
          <a:p>
            <a:r>
              <a:rPr lang="en-US" dirty="0"/>
              <a:t>You can do testing yourself</a:t>
            </a:r>
            <a:r>
              <a:rPr lang="en-US" baseline="0" dirty="0"/>
              <a:t> or if you want the results to be less disputed, enlist the help of professional services within our outside of your organization.   </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t>61</a:t>
            </a:fld>
            <a:endParaRPr lang="en-US"/>
          </a:p>
        </p:txBody>
      </p:sp>
    </p:spTree>
    <p:extLst>
      <p:ext uri="{BB962C8B-B14F-4D97-AF65-F5344CB8AC3E}">
        <p14:creationId xmlns:p14="http://schemas.microsoft.com/office/powerpoint/2010/main" val="71428619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62</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Condensed Extra Bold"/>
              </a:rPr>
              <a:t>Quality Control is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the materials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If you see something wrong tell your supervisor</a:t>
            </a:r>
          </a:p>
          <a:p>
            <a:pPr eaLnBrk="1" hangingPunct="1"/>
            <a:endParaRPr lang="en-US" dirty="0"/>
          </a:p>
          <a:p>
            <a:pPr eaLnBrk="1" hangingPunct="1"/>
            <a:r>
              <a:rPr lang="en-US" dirty="0"/>
              <a:t>If test results don’t meet the requirements for material ordered, we can reject the delivery.</a:t>
            </a:r>
          </a:p>
          <a:p>
            <a:pPr eaLnBrk="1" hangingPunct="1"/>
            <a:endParaRPr lang="en-US" dirty="0"/>
          </a:p>
          <a:p>
            <a:pPr eaLnBrk="1" hangingPunct="1"/>
            <a:r>
              <a:rPr lang="en-US" dirty="0"/>
              <a:t>Note:</a:t>
            </a:r>
            <a:r>
              <a:rPr lang="en-US" baseline="0" dirty="0"/>
              <a:t>  </a:t>
            </a:r>
            <a:r>
              <a:rPr lang="en-US" dirty="0"/>
              <a:t>More information can</a:t>
            </a:r>
            <a:r>
              <a:rPr lang="en-US" baseline="0" dirty="0"/>
              <a:t> be found in Module 10 Deicer Agent Management Policy.</a:t>
            </a:r>
            <a:endParaRPr lang="en-US" dirty="0"/>
          </a:p>
          <a:p>
            <a:pPr eaLnBrk="1" hangingPunct="1"/>
            <a:endParaRPr lang="en-US" dirty="0"/>
          </a:p>
          <a:p>
            <a:pPr eaLnBrk="1" hangingPunct="1"/>
            <a:r>
              <a:rPr lang="en-US" dirty="0"/>
              <a:t>Slide credit: CDOT Snow Removal Operator Training</a:t>
            </a:r>
          </a:p>
        </p:txBody>
      </p:sp>
    </p:spTree>
    <p:extLst>
      <p:ext uri="{BB962C8B-B14F-4D97-AF65-F5344CB8AC3E}">
        <p14:creationId xmlns:p14="http://schemas.microsoft.com/office/powerpoint/2010/main" val="25963898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specific gravity doesn’t match the spec, there’s no way to know the temperature at which it will freeze on the road.</a:t>
            </a:r>
          </a:p>
          <a:p>
            <a:endParaRPr lang="en-US" baseline="0" dirty="0"/>
          </a:p>
          <a:p>
            <a:r>
              <a:rPr lang="en-US" baseline="0" dirty="0"/>
              <a:t>Note:  There is more about material testing in Module 10 Deicer Management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a:t>
            </a:r>
            <a:r>
              <a:rPr lang="en-US" dirty="0"/>
              <a:t>If you have a form or policy regarding record</a:t>
            </a:r>
            <a:r>
              <a:rPr lang="en-US" baseline="0" dirty="0"/>
              <a:t> keeping for materials testing, include that information here (you could insert a photo of the cover of your document as an example). </a:t>
            </a:r>
          </a:p>
          <a:p>
            <a:r>
              <a:rPr lang="en-US" baseline="0" dirty="0"/>
              <a:t>Delete this yellow box before making presentation.</a:t>
            </a:r>
          </a:p>
          <a:p>
            <a:endParaRPr lang="en-US" baseline="0" dirty="0"/>
          </a:p>
          <a:p>
            <a:r>
              <a:rPr lang="en-US" baseline="0" dirty="0"/>
              <a:t>Photo credit: Fortin Consulting, Inc.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63</a:t>
            </a:fld>
            <a:endParaRPr lang="en-US"/>
          </a:p>
        </p:txBody>
      </p:sp>
    </p:spTree>
    <p:extLst>
      <p:ext uri="{BB962C8B-B14F-4D97-AF65-F5344CB8AC3E}">
        <p14:creationId xmlns:p14="http://schemas.microsoft.com/office/powerpoint/2010/main" val="23138348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7768750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65</a:t>
            </a:fld>
            <a:endParaRPr lang="en-US"/>
          </a:p>
        </p:txBody>
      </p:sp>
    </p:spTree>
    <p:extLst>
      <p:ext uri="{BB962C8B-B14F-4D97-AF65-F5344CB8AC3E}">
        <p14:creationId xmlns:p14="http://schemas.microsoft.com/office/powerpoint/2010/main" val="10065732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t is important to know both what materials and the total of each that were used. This can help to predict the amount needed for future seasons as well as help in evaluating how well treatment went for an event.</a:t>
            </a:r>
          </a:p>
          <a:p>
            <a:endParaRPr lang="en-US" baseline="0" dirty="0"/>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66</a:t>
            </a:fld>
            <a:endParaRPr lang="en-US"/>
          </a:p>
        </p:txBody>
      </p:sp>
    </p:spTree>
    <p:extLst>
      <p:ext uri="{BB962C8B-B14F-4D97-AF65-F5344CB8AC3E}">
        <p14:creationId xmlns:p14="http://schemas.microsoft.com/office/powerpoint/2010/main" val="317348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34598555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68</a:t>
            </a:fld>
            <a:endParaRPr lang="en-US"/>
          </a:p>
        </p:txBody>
      </p:sp>
    </p:spTree>
    <p:extLst>
      <p:ext uri="{BB962C8B-B14F-4D97-AF65-F5344CB8AC3E}">
        <p14:creationId xmlns:p14="http://schemas.microsoft.com/office/powerpoint/2010/main" val="3178478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69</a:t>
            </a:fld>
            <a:endParaRPr lang="en-US"/>
          </a:p>
        </p:txBody>
      </p:sp>
    </p:spTree>
    <p:extLst>
      <p:ext uri="{BB962C8B-B14F-4D97-AF65-F5344CB8AC3E}">
        <p14:creationId xmlns:p14="http://schemas.microsoft.com/office/powerpoint/2010/main" val="264168780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70</a:t>
            </a:fld>
            <a:endParaRPr lang="en-US"/>
          </a:p>
        </p:txBody>
      </p:sp>
    </p:spTree>
    <p:extLst>
      <p:ext uri="{BB962C8B-B14F-4D97-AF65-F5344CB8AC3E}">
        <p14:creationId xmlns:p14="http://schemas.microsoft.com/office/powerpoint/2010/main" val="2561193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advantages</a:t>
            </a:r>
            <a:r>
              <a:rPr lang="en-US" baseline="0" dirty="0"/>
              <a:t> of anti-icing, materials that can be used for anti-icing, when to use anti-icing, equipment for anti-icing, and timing for anti-icing.</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71</a:t>
            </a:fld>
            <a:endParaRPr lang="en-US"/>
          </a:p>
        </p:txBody>
      </p:sp>
    </p:spTree>
    <p:extLst>
      <p:ext uri="{BB962C8B-B14F-4D97-AF65-F5344CB8AC3E}">
        <p14:creationId xmlns:p14="http://schemas.microsoft.com/office/powerpoint/2010/main" val="38304527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72</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23550389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73</a:t>
            </a:fld>
            <a:endParaRPr lang="en-US"/>
          </a:p>
        </p:txBody>
      </p:sp>
    </p:spTree>
    <p:extLst>
      <p:ext uri="{BB962C8B-B14F-4D97-AF65-F5344CB8AC3E}">
        <p14:creationId xmlns:p14="http://schemas.microsoft.com/office/powerpoint/2010/main" val="18883628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74</a:t>
            </a:fld>
            <a:endParaRPr lang="en-US"/>
          </a:p>
        </p:txBody>
      </p:sp>
    </p:spTree>
    <p:extLst>
      <p:ext uri="{BB962C8B-B14F-4D97-AF65-F5344CB8AC3E}">
        <p14:creationId xmlns:p14="http://schemas.microsoft.com/office/powerpoint/2010/main" val="374364713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Presenters:  give a pep talk here!</a:t>
            </a:r>
            <a:r>
              <a:rPr lang="en-US" baseline="0" dirty="0"/>
              <a:t> Everyone knows that filling out paperwork during or at the end of a long shift can be hard to be motivated to do, but it is very important because it:</a:t>
            </a:r>
          </a:p>
          <a:p>
            <a:pPr>
              <a:lnSpc>
                <a:spcPct val="200000"/>
              </a:lnSpc>
            </a:pPr>
            <a:endParaRPr lang="en-US" dirty="0"/>
          </a:p>
          <a:p>
            <a:pPr>
              <a:lnSpc>
                <a:spcPct val="200000"/>
              </a:lnSpc>
            </a:pPr>
            <a:r>
              <a:rPr lang="en-US" dirty="0"/>
              <a:t>Shows that you follow policy</a:t>
            </a:r>
          </a:p>
          <a:p>
            <a:pPr>
              <a:lnSpc>
                <a:spcPct val="200000"/>
              </a:lnSpc>
            </a:pPr>
            <a:r>
              <a:rPr lang="en-US" dirty="0"/>
              <a:t>Improves efficiency of operations</a:t>
            </a:r>
          </a:p>
          <a:p>
            <a:pPr>
              <a:lnSpc>
                <a:spcPct val="200000"/>
              </a:lnSpc>
            </a:pPr>
            <a:r>
              <a:rPr lang="en-US" dirty="0"/>
              <a:t>Helps with planning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75</a:t>
            </a:fld>
            <a:endParaRPr lang="en-US"/>
          </a:p>
        </p:txBody>
      </p:sp>
    </p:spTree>
    <p:extLst>
      <p:ext uri="{BB962C8B-B14F-4D97-AF65-F5344CB8AC3E}">
        <p14:creationId xmlns:p14="http://schemas.microsoft.com/office/powerpoint/2010/main" val="70057884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76</a:t>
            </a:fld>
            <a:endParaRPr lang="en-US"/>
          </a:p>
        </p:txBody>
      </p:sp>
    </p:spTree>
    <p:extLst>
      <p:ext uri="{BB962C8B-B14F-4D97-AF65-F5344CB8AC3E}">
        <p14:creationId xmlns:p14="http://schemas.microsoft.com/office/powerpoint/2010/main" val="17877863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When you’ve been working all night and you’re tired do you still have to fill out your paper work?</a:t>
            </a:r>
          </a:p>
          <a:p>
            <a:pPr>
              <a:lnSpc>
                <a:spcPct val="100000"/>
              </a:lnSpc>
              <a:buNone/>
            </a:pPr>
            <a:endParaRPr lang="en-US" sz="1200" dirty="0"/>
          </a:p>
          <a:p>
            <a:pPr marL="522288" indent="-522288">
              <a:lnSpc>
                <a:spcPct val="100000"/>
              </a:lnSpc>
              <a:buAutoNum type="arabicPeriod"/>
            </a:pPr>
            <a:r>
              <a:rPr lang="en-US" sz="1200" dirty="0"/>
              <a:t>No (no)</a:t>
            </a:r>
          </a:p>
          <a:p>
            <a:pPr marL="522288" indent="-522288">
              <a:lnSpc>
                <a:spcPct val="100000"/>
              </a:lnSpc>
              <a:buAutoNum type="arabicPeriod"/>
            </a:pPr>
            <a:r>
              <a:rPr lang="en-US" sz="1200" dirty="0"/>
              <a:t>Yes (yes)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77</a:t>
            </a:fld>
            <a:endParaRPr lang="en-US"/>
          </a:p>
        </p:txBody>
      </p:sp>
    </p:spTree>
    <p:extLst>
      <p:ext uri="{BB962C8B-B14F-4D97-AF65-F5344CB8AC3E}">
        <p14:creationId xmlns:p14="http://schemas.microsoft.com/office/powerpoint/2010/main" val="25741792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should record several different levels of material use by driver. Combine all this data for insight into individual storms, the winter season total, and what is leftover to store for the next season.</a:t>
            </a:r>
          </a:p>
          <a:p>
            <a:endParaRPr lang="en-US" baseline="0" dirty="0"/>
          </a:p>
          <a:p>
            <a:r>
              <a:rPr lang="en-US" baseline="0" dirty="0"/>
              <a:t>Having all this information helps in evaluating the efficacy of individual storm treatments went, how the whole winter went, and helps in next seasons ordering. It can also help in proving that policy is being followed if a lawsuit is brought against you.</a:t>
            </a:r>
          </a:p>
          <a:p>
            <a:endParaRPr lang="en-US" baseline="0" dirty="0"/>
          </a:p>
          <a:p>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78</a:t>
            </a:fld>
            <a:endParaRPr lang="en-US"/>
          </a:p>
        </p:txBody>
      </p:sp>
    </p:spTree>
    <p:extLst>
      <p:ext uri="{BB962C8B-B14F-4D97-AF65-F5344CB8AC3E}">
        <p14:creationId xmlns:p14="http://schemas.microsoft.com/office/powerpoint/2010/main" val="12898865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presenters:  add any other information you’d like to include regarding decision making during</a:t>
            </a:r>
            <a:r>
              <a:rPr lang="en-US" baseline="0" dirty="0"/>
              <a:t> the storm here.  If you do not use this slide, hide it.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79</a:t>
            </a:fld>
            <a:endParaRPr lang="en-US"/>
          </a:p>
        </p:txBody>
      </p:sp>
    </p:spTree>
    <p:extLst>
      <p:ext uri="{BB962C8B-B14F-4D97-AF65-F5344CB8AC3E}">
        <p14:creationId xmlns:p14="http://schemas.microsoft.com/office/powerpoint/2010/main" val="21792251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00000"/>
              </a:lnSpc>
              <a:buFont typeface="Arial" panose="020B0604020202020204" pitchFamily="34" charset="0"/>
              <a:buNone/>
            </a:pPr>
            <a:r>
              <a:rPr lang="en-US" dirty="0"/>
              <a:t>Keeping good records is important.  It helps to:</a:t>
            </a:r>
          </a:p>
          <a:p>
            <a:pPr marL="0" indent="0">
              <a:lnSpc>
                <a:spcPct val="100000"/>
              </a:lnSpc>
              <a:buFont typeface="Arial" panose="020B0604020202020204" pitchFamily="34" charset="0"/>
              <a:buNone/>
            </a:pPr>
            <a:endParaRPr lang="en-US" dirty="0"/>
          </a:p>
          <a:p>
            <a:pPr marL="171450" indent="-171450">
              <a:lnSpc>
                <a:spcPct val="100000"/>
              </a:lnSpc>
              <a:buFont typeface="Arial" panose="020B0604020202020204" pitchFamily="34" charset="0"/>
              <a:buChar char="•"/>
            </a:pPr>
            <a:r>
              <a:rPr lang="en-US" sz="1200" dirty="0">
                <a:solidFill>
                  <a:schemeClr val="bg1"/>
                </a:solidFill>
              </a:rPr>
              <a:t>demonstrate how goals are met.</a:t>
            </a:r>
          </a:p>
          <a:p>
            <a:pPr marL="171450" indent="-171450">
              <a:lnSpc>
                <a:spcPct val="100000"/>
              </a:lnSpc>
              <a:buFont typeface="Arial" panose="020B0604020202020204" pitchFamily="34" charset="0"/>
              <a:buChar char="•"/>
            </a:pPr>
            <a:r>
              <a:rPr lang="en-US" sz="1200" dirty="0">
                <a:solidFill>
                  <a:schemeClr val="bg1"/>
                </a:solidFill>
              </a:rPr>
              <a:t>demonstrates that you are following policy.</a:t>
            </a:r>
          </a:p>
          <a:p>
            <a:pPr marL="171450" indent="-171450">
              <a:lnSpc>
                <a:spcPct val="100000"/>
              </a:lnSpc>
              <a:buFont typeface="Arial" panose="020B0604020202020204" pitchFamily="34" charset="0"/>
              <a:buChar char="•"/>
            </a:pPr>
            <a:r>
              <a:rPr lang="en-US" sz="1200" dirty="0">
                <a:solidFill>
                  <a:schemeClr val="bg1"/>
                </a:solidFill>
              </a:rPr>
              <a:t>identifies ways to improve and change your approach.</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80</a:t>
            </a:fld>
            <a:endParaRPr lang="en-US"/>
          </a:p>
        </p:txBody>
      </p:sp>
    </p:spTree>
    <p:extLst>
      <p:ext uri="{BB962C8B-B14F-4D97-AF65-F5344CB8AC3E}">
        <p14:creationId xmlns:p14="http://schemas.microsoft.com/office/powerpoint/2010/main" val="2328443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De-icing</a:t>
            </a:r>
            <a:r>
              <a:rPr lang="en-US" baseline="0" dirty="0"/>
              <a:t> occurs after snow, ice or frost is on the road.  It is where we spend most of our time in winter maintenance.  De-icing can be done wastefully or efficiently and anywhere in between.  It is our goal to encourage the smartest and most effective de-icing practices available.  Interestingly enough, efficient de-icing often starts with anti-icing or other pro-active processes.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are very familiar with de-icing which can lead to a reluctance to change.  However if we frame the issue in a way that encourages</a:t>
            </a:r>
            <a:r>
              <a:rPr lang="en-US" baseline="0" dirty="0"/>
              <a:t> us to explore options to make us more efficient, we have the opportunity to save money, time, and the environment without lowering our level of service.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Anti-icing buys your crew time since it starts the melting process on the first snow to fall almost immediately, and before the crews are deployed. </a:t>
            </a: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itchFamily="18" charset="0"/>
              </a:rPr>
              <a:t>According</a:t>
            </a:r>
            <a:r>
              <a:rPr lang="en-US" sz="1200" b="0" baseline="0" dirty="0">
                <a:latin typeface="Times New Roman" pitchFamily="18" charset="0"/>
              </a:rPr>
              <a:t> to MDDOT:</a:t>
            </a:r>
            <a:endParaRPr lang="en-US" sz="1200" b="0" i="0" kern="1200" dirty="0">
              <a:solidFill>
                <a:schemeClr val="tx1"/>
              </a:solidFill>
              <a:effectLst/>
              <a:latin typeface="+mn-lt"/>
              <a:ea typeface="+mn-ea"/>
              <a:cs typeface="+mn-cs"/>
            </a:endParaRPr>
          </a:p>
          <a:p>
            <a:r>
              <a:rPr lang="en-US" sz="1200" b="0" dirty="0">
                <a:latin typeface="Times New Roman" pitchFamily="18" charset="0"/>
              </a:rPr>
              <a:t>Anti-icing helps SHA maintain highways in the best condition possible throughout a storm.</a:t>
            </a:r>
          </a:p>
          <a:p>
            <a:r>
              <a:rPr lang="en-US" sz="1200" b="0" dirty="0">
                <a:latin typeface="Times New Roman" pitchFamily="18" charset="0"/>
              </a:rPr>
              <a:t>Anti-icing lessens the occurrence of snow pack.</a:t>
            </a:r>
          </a:p>
          <a:p>
            <a:r>
              <a:rPr lang="en-US" sz="1200" b="0" dirty="0">
                <a:latin typeface="Times New Roman" pitchFamily="18" charset="0"/>
              </a:rPr>
              <a:t>Anti-icing increases traffic safety at a lower cost.</a:t>
            </a:r>
          </a:p>
          <a:p>
            <a:r>
              <a:rPr lang="en-US" sz="1200" b="0" dirty="0">
                <a:latin typeface="Times New Roman" pitchFamily="18" charset="0"/>
              </a:rPr>
              <a:t>Anti-icing limits damage to the environment.</a:t>
            </a:r>
          </a:p>
          <a:p>
            <a:r>
              <a:rPr lang="en-US" sz="1200" b="0" dirty="0">
                <a:latin typeface="Times New Roman" pitchFamily="18" charset="0"/>
              </a:rPr>
              <a:t>Source:  </a:t>
            </a:r>
            <a:r>
              <a:rPr lang="en-US" sz="1200" b="0" i="0" u="none" strike="noStrike" kern="1200" dirty="0">
                <a:solidFill>
                  <a:schemeClr val="tx1"/>
                </a:solidFill>
                <a:effectLst/>
                <a:latin typeface="+mn-lt"/>
                <a:ea typeface="+mn-ea"/>
                <a:cs typeface="+mn-cs"/>
                <a:hlinkClick r:id="rId3"/>
              </a:rPr>
              <a:t>MDDOT_Snow-College-Part-1_slides_3-5.pptx</a:t>
            </a:r>
            <a:endParaRPr lang="en-US" sz="1200" b="0" dirty="0">
              <a:latin typeface="Times New Roman" pitchFamily="18" charset="0"/>
            </a:endParaRPr>
          </a:p>
          <a:p>
            <a:endParaRPr lang="en-US" sz="1200" b="0" dirty="0">
              <a:latin typeface="Times New Roman" pitchFamily="18" charset="0"/>
            </a:endParaRPr>
          </a:p>
          <a:p>
            <a:r>
              <a:rPr lang="en-US" sz="1200" b="0" dirty="0">
                <a:latin typeface="Times New Roman" pitchFamily="18" charset="0"/>
              </a:rPr>
              <a:t>Photo credits:  </a:t>
            </a:r>
            <a:r>
              <a:rPr lang="en-US" dirty="0"/>
              <a:t>Truck</a:t>
            </a:r>
            <a:r>
              <a:rPr lang="en-US" baseline="0" dirty="0"/>
              <a:t> </a:t>
            </a:r>
            <a:r>
              <a:rPr lang="en-US" dirty="0"/>
              <a:t>Photo by MD DOT, and background photo by Fortin Consulting Inc.</a:t>
            </a:r>
            <a:endParaRPr lang="en-US" sz="1200" b="0"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a:t>
            </a:fld>
            <a:endParaRPr lang="en-US"/>
          </a:p>
        </p:txBody>
      </p:sp>
    </p:spTree>
    <p:extLst>
      <p:ext uri="{BB962C8B-B14F-4D97-AF65-F5344CB8AC3E}">
        <p14:creationId xmlns:p14="http://schemas.microsoft.com/office/powerpoint/2010/main" val="22459457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cooked an egg in a black cast iron</a:t>
            </a:r>
            <a:r>
              <a:rPr lang="en-US" baseline="0" dirty="0"/>
              <a:t> frying pan? </a:t>
            </a:r>
            <a:r>
              <a:rPr lang="en-US" dirty="0"/>
              <a:t>What if you forgot to add the grease before frying the egg?  You end up eating egg crumbles</a:t>
            </a:r>
            <a:r>
              <a:rPr lang="en-US" baseline="0" dirty="0"/>
              <a:t> and</a:t>
            </a:r>
            <a:r>
              <a:rPr lang="en-US" dirty="0"/>
              <a:t> c</a:t>
            </a:r>
            <a:r>
              <a:rPr lang="en-US" baseline="0" dirty="0"/>
              <a:t>leaning the pan is a lot of work (you need the green scratchy and some elbow grease.)</a:t>
            </a:r>
          </a:p>
          <a:p>
            <a:endParaRPr lang="en-US" baseline="0" dirty="0"/>
          </a:p>
          <a:p>
            <a:r>
              <a:rPr lang="en-US" baseline="0" dirty="0"/>
              <a:t>Most people can relate to this example.   Anti-icing is similar: a pro-active measure to prevent the bond, which gives us easier snow removal with less chemicals and less work.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81</a:t>
            </a:fld>
            <a:endParaRPr lang="en-US"/>
          </a:p>
        </p:txBody>
      </p:sp>
    </p:spTree>
    <p:extLst>
      <p:ext uri="{BB962C8B-B14F-4D97-AF65-F5344CB8AC3E}">
        <p14:creationId xmlns:p14="http://schemas.microsoft.com/office/powerpoint/2010/main" val="20903454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Norm Ashfeld, retired MNDOT Superintendent of the </a:t>
            </a:r>
            <a:r>
              <a:rPr lang="en-US" dirty="0" err="1"/>
              <a:t>Minneaoplis</a:t>
            </a:r>
            <a:r>
              <a:rPr lang="en-US" dirty="0"/>
              <a:t>/</a:t>
            </a:r>
            <a:r>
              <a:rPr lang="en-US" dirty="0" err="1"/>
              <a:t>St.Paul</a:t>
            </a:r>
            <a:r>
              <a:rPr lang="en-US" dirty="0"/>
              <a:t> Metro area. </a:t>
            </a:r>
          </a:p>
          <a:p>
            <a:endParaRPr lang="en-US" dirty="0"/>
          </a:p>
          <a:p>
            <a:r>
              <a:rPr lang="en-US" dirty="0"/>
              <a:t>Note to presenters: your students</a:t>
            </a:r>
            <a:r>
              <a:rPr lang="en-US" baseline="0" dirty="0"/>
              <a:t> may have their own tips.  This is a good lead into a class discussion if you have any experience in anti-icing in the group.  Delete this yellow box before making the presentation.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82</a:t>
            </a:fld>
            <a:endParaRPr lang="en-US"/>
          </a:p>
        </p:txBody>
      </p:sp>
    </p:spTree>
    <p:extLst>
      <p:ext uri="{BB962C8B-B14F-4D97-AF65-F5344CB8AC3E}">
        <p14:creationId xmlns:p14="http://schemas.microsoft.com/office/powerpoint/2010/main" val="150276065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Tips from Woody Woodruff, retired MNDOT supervisor</a:t>
            </a:r>
            <a:r>
              <a:rPr lang="en-US" baseline="0" dirty="0"/>
              <a:t> out </a:t>
            </a:r>
            <a:r>
              <a:rPr lang="en-US" dirty="0"/>
              <a:t>of the Mankato area which is a city  but also has many rural routes. </a:t>
            </a:r>
          </a:p>
          <a:p>
            <a:endParaRPr lang="en-US" dirty="0"/>
          </a:p>
          <a:p>
            <a:r>
              <a:rPr lang="en-US" dirty="0"/>
              <a:t>Note to presenters: your students</a:t>
            </a:r>
            <a:r>
              <a:rPr lang="en-US" baseline="0" dirty="0"/>
              <a:t> may have their own tips.  This is a good lead into a class discussion if you have any experience in anti-icing in the group.  Delete this yellow box before making the presentation.</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83</a:t>
            </a:fld>
            <a:endParaRPr lang="en-US"/>
          </a:p>
        </p:txBody>
      </p:sp>
    </p:spTree>
    <p:extLst>
      <p:ext uri="{BB962C8B-B14F-4D97-AF65-F5344CB8AC3E}">
        <p14:creationId xmlns:p14="http://schemas.microsoft.com/office/powerpoint/2010/main" val="15027606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on the challenge and improve your operations.</a:t>
            </a:r>
            <a:r>
              <a:rPr lang="en-US" baseline="0" dirty="0"/>
              <a:t>  Anti-icing has proven itself and is a main stream activity.  If you are already anti-icing, see how you can increase it.  If you are all ready anti-icing, congratulate yourself on a job well done.</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84</a:t>
            </a:fld>
            <a:endParaRPr lang="en-US"/>
          </a:p>
        </p:txBody>
      </p:sp>
    </p:spTree>
    <p:extLst>
      <p:ext uri="{BB962C8B-B14F-4D97-AF65-F5344CB8AC3E}">
        <p14:creationId xmlns:p14="http://schemas.microsoft.com/office/powerpoint/2010/main" val="20903454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85</a:t>
            </a:fld>
            <a:endParaRPr lang="en-US"/>
          </a:p>
        </p:txBody>
      </p:sp>
    </p:spTree>
    <p:extLst>
      <p:ext uri="{BB962C8B-B14F-4D97-AF65-F5344CB8AC3E}">
        <p14:creationId xmlns:p14="http://schemas.microsoft.com/office/powerpoint/2010/main" val="23594523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86</a:t>
            </a:fld>
            <a:endParaRPr lang="en-US"/>
          </a:p>
        </p:txBody>
      </p:sp>
    </p:spTree>
    <p:extLst>
      <p:ext uri="{BB962C8B-B14F-4D97-AF65-F5344CB8AC3E}">
        <p14:creationId xmlns:p14="http://schemas.microsoft.com/office/powerpoint/2010/main" val="110441052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87</a:t>
            </a:fld>
            <a:endParaRPr lang="en-US"/>
          </a:p>
        </p:txBody>
      </p:sp>
    </p:spTree>
    <p:extLst>
      <p:ext uri="{BB962C8B-B14F-4D97-AF65-F5344CB8AC3E}">
        <p14:creationId xmlns:p14="http://schemas.microsoft.com/office/powerpoint/2010/main" val="792491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p:spPr>
        <p:txBody>
          <a:bodyPr/>
          <a:lstStyle/>
          <a:p>
            <a:fld id="{5C965E11-2CA6-44BA-A64C-E56EF81CC311}" type="slidenum">
              <a:rPr lang="en-US" smtClean="0"/>
              <a:pPr/>
              <a:t>10</a:t>
            </a:fld>
            <a:endParaRPr lang="en-US"/>
          </a:p>
        </p:txBody>
      </p:sp>
      <p:sp>
        <p:nvSpPr>
          <p:cNvPr id="310275" name="Rectangle 2"/>
          <p:cNvSpPr>
            <a:spLocks noGrp="1" noRot="1" noChangeAspect="1" noChangeArrowheads="1" noTextEdit="1"/>
          </p:cNvSpPr>
          <p:nvPr>
            <p:ph type="sldImg"/>
          </p:nvPr>
        </p:nvSpPr>
        <p:spPr>
          <a:ln/>
        </p:spPr>
      </p:sp>
      <p:sp>
        <p:nvSpPr>
          <p:cNvPr id="310276" name="Rectangle 3"/>
          <p:cNvSpPr>
            <a:spLocks noGrp="1" noChangeArrowheads="1"/>
          </p:cNvSpPr>
          <p:nvPr>
            <p:ph type="body" idx="1"/>
          </p:nvPr>
        </p:nvSpPr>
        <p:spPr>
          <a:noFill/>
          <a:ln/>
        </p:spPr>
        <p:txBody>
          <a:bodyPr/>
          <a:lstStyle/>
          <a:p>
            <a:pPr eaLnBrk="1" hangingPunct="1"/>
            <a:r>
              <a:rPr lang="en-US" dirty="0"/>
              <a:t>Chemical layer prevents the bond of snow to the road.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sng" strike="noStrike" kern="1200" dirty="0">
                <a:solidFill>
                  <a:schemeClr val="tx1"/>
                </a:solidFill>
                <a:effectLst/>
                <a:latin typeface="+mn-lt"/>
                <a:ea typeface="+mn-ea"/>
                <a:cs typeface="+mn-cs"/>
                <a:hlinkClick r:id="rId3"/>
              </a:rPr>
              <a:t> </a:t>
            </a:r>
            <a:endParaRPr lang="en-US" dirty="0"/>
          </a:p>
          <a:p>
            <a:pPr eaLnBrk="1" hangingPunct="1"/>
            <a:r>
              <a:rPr lang="en-US" dirty="0"/>
              <a:t>“There are several advantages to anti-icing.</a:t>
            </a:r>
          </a:p>
          <a:p>
            <a:pPr lvl="1" eaLnBrk="1" hangingPunct="1"/>
            <a:r>
              <a:rPr lang="en-US" dirty="0"/>
              <a:t>First, we’re applying the chemical during good conditions instead of adverse weather conditions and unsafe roads. And careful management may reduce the need for overtime.</a:t>
            </a:r>
          </a:p>
          <a:p>
            <a:pPr lvl="1" eaLnBrk="1" hangingPunct="1"/>
            <a:r>
              <a:rPr lang="en-US" dirty="0"/>
              <a:t>The snow and ice that accumulates cannot bond to the pavement and can therefore be removed more easily and in a shorter time. </a:t>
            </a:r>
          </a:p>
          <a:p>
            <a:pPr lvl="1" eaLnBrk="1" hangingPunct="1"/>
            <a:r>
              <a:rPr lang="en-US" dirty="0"/>
              <a:t>The shorter time equates to increased safety on the roads.</a:t>
            </a:r>
          </a:p>
          <a:p>
            <a:pPr lvl="1" eaLnBrk="1" hangingPunct="1"/>
            <a:r>
              <a:rPr lang="en-US" dirty="0"/>
              <a:t>The anti-icing chemicals will result in a substantial reduction in subsequent chemical use during the storm, the amount of reduction depending on all the variable conditions of the road, traffic and storm. </a:t>
            </a:r>
          </a:p>
          <a:p>
            <a:pPr lvl="1" eaLnBrk="1" hangingPunct="1"/>
            <a:r>
              <a:rPr lang="en-US" dirty="0"/>
              <a:t>Frost problems can be reduced or eliminated with anti-icing. Since frost is difficult to forecast, the preventive nature of anti-icing has proven to be effective in areas prone to frost or black ice conditions.”</a:t>
            </a:r>
          </a:p>
          <a:p>
            <a:pPr eaLnBrk="1" hangingPunct="1"/>
            <a:endParaRPr lang="en-US" dirty="0"/>
          </a:p>
          <a:p>
            <a:pPr eaLnBrk="1" hangingPunct="1"/>
            <a:r>
              <a:rPr lang="en-US" dirty="0"/>
              <a:t>Source:  </a:t>
            </a:r>
            <a:r>
              <a:rPr lang="en-US" sz="1200" b="0" i="0" u="sng" kern="1200" dirty="0">
                <a:solidFill>
                  <a:schemeClr val="tx1"/>
                </a:solidFill>
                <a:effectLst/>
                <a:latin typeface="+mn-lt"/>
                <a:ea typeface="+mn-ea"/>
                <a:cs typeface="+mn-cs"/>
                <a:hlinkClick r:id="rId4"/>
              </a:rPr>
              <a:t>PennDOT_Snow-Academy-Part-4_slides_102-106.pptx</a:t>
            </a:r>
            <a:endParaRPr lang="en-US" dirty="0"/>
          </a:p>
          <a:p>
            <a:pPr eaLnBrk="1" hangingPunct="1"/>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Image</a:t>
            </a:r>
            <a:r>
              <a:rPr lang="en-US" baseline="0" dirty="0"/>
              <a:t> credit:  </a:t>
            </a:r>
            <a:r>
              <a:rPr lang="en-US" sz="1200" b="0" i="0" u="sng" strike="noStrike" kern="1200" dirty="0">
                <a:solidFill>
                  <a:schemeClr val="tx1"/>
                </a:solidFill>
                <a:effectLst/>
                <a:latin typeface="+mn-lt"/>
                <a:ea typeface="+mn-ea"/>
                <a:cs typeface="+mn-cs"/>
                <a:hlinkClick r:id="rId3"/>
              </a:rPr>
              <a:t>Source: </a:t>
            </a:r>
            <a:r>
              <a:rPr lang="en-US" sz="1200" b="0" i="0" u="none" strike="noStrike" kern="1200" dirty="0">
                <a:solidFill>
                  <a:schemeClr val="tx1"/>
                </a:solidFill>
                <a:effectLst/>
                <a:latin typeface="+mn-lt"/>
                <a:ea typeface="+mn-ea"/>
                <a:cs typeface="+mn-cs"/>
                <a:hlinkClick r:id="rId3"/>
              </a:rPr>
              <a:t>CDOT_Snow-removal-operator-training_slides_110-111.pptx</a:t>
            </a:r>
            <a:endParaRPr lang="en-US" sz="1200" b="0" i="0" kern="1200" dirty="0">
              <a:solidFill>
                <a:schemeClr val="tx1"/>
              </a:solidFill>
              <a:effectLst/>
              <a:latin typeface="+mn-lt"/>
              <a:ea typeface="+mn-ea"/>
              <a:cs typeface="+mn-cs"/>
            </a:endParaRPr>
          </a:p>
          <a:p>
            <a:pPr eaLnBrk="1" hangingPunct="1"/>
            <a:endParaRPr lang="en-US" dirty="0"/>
          </a:p>
        </p:txBody>
      </p:sp>
    </p:spTree>
    <p:extLst>
      <p:ext uri="{BB962C8B-B14F-4D97-AF65-F5344CB8AC3E}">
        <p14:creationId xmlns:p14="http://schemas.microsoft.com/office/powerpoint/2010/main" val="2619297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7/28/2017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7/28/2017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7/28/2017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7/28/2017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7/28/2017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7/28/2017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7/28/2017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7/28/2017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5.jpeg"/></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43.png"/><Relationship Id="rId4" Type="http://schemas.openxmlformats.org/officeDocument/2006/relationships/image" Target="../media/image42.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2.emf"/><Relationship Id="rId5" Type="http://schemas.openxmlformats.org/officeDocument/2006/relationships/package" Target="../embeddings/Microsoft_Word_Document.docx"/><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wmf"/><Relationship Id="rId4" Type="http://schemas.openxmlformats.org/officeDocument/2006/relationships/image" Target="../media/image55.gif"/></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59.jpeg"/></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66.jp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68.wmf"/><Relationship Id="rId4" Type="http://schemas.openxmlformats.org/officeDocument/2006/relationships/oleObject" Target="NULL"/></Relationships>
</file>

<file path=ppt/slides/_rels/slide7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72.jpeg"/></Relationships>
</file>

<file path=ppt/slides/_rels/slide82.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3.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3.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85.xml.rels><?xml version="1.0" encoding="UTF-8" standalone="yes"?>
<Relationships xmlns="http://schemas.openxmlformats.org/package/2006/relationships"><Relationship Id="rId3" Type="http://schemas.openxmlformats.org/officeDocument/2006/relationships/hyperlink" Target="http://miwintermaintenance.weebly.com/uploads/1/7/1/6/17161926/antiicing_mi_winter_maintenance_manual_2013.pdf" TargetMode="External"/><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6.xml.rels><?xml version="1.0" encoding="UTF-8" standalone="yes"?>
<Relationships xmlns="http://schemas.openxmlformats.org/package/2006/relationships"><Relationship Id="rId3" Type="http://schemas.openxmlformats.org/officeDocument/2006/relationships/hyperlink" Target="mailto:Groth020@umn.edu" TargetMode="External"/><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hyperlink" Target="mailto:Johns421@umn.edu"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3.jpeg"/><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8: Anti-icing</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anti icing\anti ice CaD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143000"/>
            <a:ext cx="5638800" cy="42291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3117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9" name="Picture 3"/>
          <p:cNvPicPr>
            <a:picLocks noGrp="1" noChangeArrowheads="1"/>
          </p:cNvPicPr>
          <p:nvPr>
            <p:ph idx="1"/>
          </p:nvPr>
        </p:nvPicPr>
        <p:blipFill>
          <a:blip r:embed="rId3" cstate="print"/>
          <a:srcRect r="1099" b="3125"/>
          <a:stretch>
            <a:fillRect/>
          </a:stretch>
        </p:blipFill>
        <p:spPr>
          <a:xfrm>
            <a:off x="228600" y="1066800"/>
            <a:ext cx="7315200" cy="4724400"/>
          </a:xfrm>
          <a:noFill/>
          <a:ln>
            <a:solidFill>
              <a:schemeClr val="tx1"/>
            </a:solidFill>
          </a:ln>
        </p:spPr>
      </p:pic>
      <p:sp>
        <p:nvSpPr>
          <p:cNvPr id="2" name="TextBox 1"/>
          <p:cNvSpPr txBox="1"/>
          <p:nvPr/>
        </p:nvSpPr>
        <p:spPr>
          <a:xfrm>
            <a:off x="1371600" y="4590871"/>
            <a:ext cx="5638800" cy="1200329"/>
          </a:xfrm>
          <a:prstGeom prst="rect">
            <a:avLst/>
          </a:prstGeom>
          <a:solidFill>
            <a:schemeClr val="bg1"/>
          </a:solidFill>
          <a:ln>
            <a:solidFill>
              <a:schemeClr val="tx1"/>
            </a:solidFill>
          </a:ln>
        </p:spPr>
        <p:txBody>
          <a:bodyPr wrap="square" rtlCol="0">
            <a:spAutoFit/>
          </a:bodyPr>
          <a:lstStyle/>
          <a:p>
            <a:pPr algn="ctr"/>
            <a:r>
              <a:rPr lang="en-US" sz="2400" dirty="0"/>
              <a:t>Liquid deicer is applied to the pavement surface before the snow falls.  It melts the snow from the bottom up.</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07607164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Where is anti-icing liquid placed?</a:t>
            </a:r>
          </a:p>
          <a:p>
            <a:pPr marL="228600" indent="-228600">
              <a:buAutoNum type="arabicPeriod"/>
            </a:pPr>
            <a:endParaRPr lang="en-US" sz="3600" dirty="0"/>
          </a:p>
          <a:p>
            <a:pPr marL="635000" indent="-635000">
              <a:buAutoNum type="arabicPeriod"/>
              <a:tabLst>
                <a:tab pos="406400" algn="l"/>
              </a:tabLst>
            </a:pPr>
            <a:r>
              <a:rPr lang="en-US" sz="3600" dirty="0"/>
              <a:t>On top of the snow</a:t>
            </a:r>
          </a:p>
          <a:p>
            <a:pPr marL="635000" indent="-635000">
              <a:buAutoNum type="arabicPeriod"/>
              <a:tabLst>
                <a:tab pos="406400" algn="l"/>
              </a:tabLst>
            </a:pPr>
            <a:r>
              <a:rPr lang="en-US" sz="3600" dirty="0"/>
              <a:t>On top of the ice</a:t>
            </a:r>
          </a:p>
          <a:p>
            <a:pPr marL="635000" indent="-635000">
              <a:buAutoNum type="arabicPeriod"/>
              <a:tabLst>
                <a:tab pos="406400" algn="l"/>
              </a:tabLst>
            </a:pPr>
            <a:r>
              <a:rPr lang="en-US" sz="3600" dirty="0"/>
              <a:t>On top of the bare pavement </a:t>
            </a:r>
          </a:p>
          <a:p>
            <a:pPr marL="635000" indent="-635000">
              <a:buAutoNum type="arabicPeriod"/>
              <a:tabLst>
                <a:tab pos="406400" algn="l"/>
              </a:tabLst>
            </a:pPr>
            <a:r>
              <a:rPr lang="en-US" sz="3600" dirty="0"/>
              <a:t>Under the bare pavement </a:t>
            </a:r>
          </a:p>
          <a:p>
            <a:pPr marL="228600" indent="-228600">
              <a:buAutoNum type="arabicPeriod"/>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Where is anti-icing liquid placed?</a:t>
            </a:r>
          </a:p>
          <a:p>
            <a:pPr marL="228600" indent="-228600">
              <a:buAutoNum type="arabicPeriod"/>
            </a:pPr>
            <a:endParaRPr lang="en-US" sz="3600" dirty="0">
              <a:solidFill>
                <a:schemeClr val="accent1">
                  <a:lumMod val="60000"/>
                  <a:lumOff val="40000"/>
                </a:schemeClr>
              </a:solidFill>
            </a:endParaRPr>
          </a:p>
          <a:p>
            <a:pPr marL="635000" indent="-635000">
              <a:buAutoNum type="arabicPeriod"/>
              <a:tabLst>
                <a:tab pos="406400" algn="l"/>
              </a:tabLst>
            </a:pPr>
            <a:r>
              <a:rPr lang="en-US" sz="3600" dirty="0">
                <a:solidFill>
                  <a:schemeClr val="accent1">
                    <a:lumMod val="75000"/>
                  </a:schemeClr>
                </a:solidFill>
              </a:rPr>
              <a:t>On top of the snow</a:t>
            </a:r>
          </a:p>
          <a:p>
            <a:pPr marL="635000" indent="-635000">
              <a:buAutoNum type="arabicPeriod"/>
              <a:tabLst>
                <a:tab pos="406400" algn="l"/>
              </a:tabLst>
            </a:pPr>
            <a:r>
              <a:rPr lang="en-US" sz="3600" dirty="0">
                <a:solidFill>
                  <a:schemeClr val="accent1">
                    <a:lumMod val="75000"/>
                  </a:schemeClr>
                </a:solidFill>
              </a:rPr>
              <a:t>On top of the ice</a:t>
            </a:r>
          </a:p>
          <a:p>
            <a:pPr marL="635000" indent="-635000">
              <a:buAutoNum type="arabicPeriod"/>
              <a:tabLst>
                <a:tab pos="406400" algn="l"/>
              </a:tabLst>
            </a:pPr>
            <a:r>
              <a:rPr lang="en-US" sz="3600" dirty="0">
                <a:solidFill>
                  <a:srgbClr val="FFFF00"/>
                </a:solidFill>
              </a:rPr>
              <a:t>On top of the bare pavement </a:t>
            </a:r>
            <a:endParaRPr lang="en-US" sz="3600" dirty="0">
              <a:solidFill>
                <a:schemeClr val="accent1">
                  <a:lumMod val="75000"/>
                </a:schemeClr>
              </a:solidFill>
            </a:endParaRPr>
          </a:p>
          <a:p>
            <a:pPr marL="635000" indent="-635000">
              <a:buAutoNum type="arabicPeriod"/>
              <a:tabLst>
                <a:tab pos="406400" algn="l"/>
              </a:tabLst>
            </a:pPr>
            <a:r>
              <a:rPr lang="en-US" sz="3600" dirty="0">
                <a:solidFill>
                  <a:schemeClr val="accent1">
                    <a:lumMod val="75000"/>
                  </a:schemeClr>
                </a:solidFill>
              </a:rPr>
              <a:t>Under the bare pavement </a:t>
            </a:r>
          </a:p>
          <a:p>
            <a:pPr marL="228600" indent="-228600">
              <a:buAutoNum type="arabicPeriod"/>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Roman\Downloads\Snow F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56772" y="2849334"/>
            <a:ext cx="4082428" cy="304821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2" name="Picture 2" descr="C:\pictures\Pictures\salt\anti icing\caDOT anti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6452" y="2328384"/>
            <a:ext cx="4153692" cy="31152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5619"/>
          </a:xfrm>
          <a:noFill/>
        </p:spPr>
        <p:txBody>
          <a:bodyPr>
            <a:normAutofit/>
          </a:bodyPr>
          <a:lstStyle/>
          <a:p>
            <a:pPr>
              <a:lnSpc>
                <a:spcPts val="3300"/>
              </a:lnSpc>
            </a:pPr>
            <a:br>
              <a:rPr lang="en-US" dirty="0"/>
            </a:br>
            <a:r>
              <a:rPr lang="en-US" sz="4400" dirty="0"/>
              <a:t>Anti-icing is a proactive strategy</a:t>
            </a:r>
            <a:endParaRPr lang="en-US" dirty="0"/>
          </a:p>
        </p:txBody>
      </p:sp>
      <p:sp>
        <p:nvSpPr>
          <p:cNvPr id="5" name="TextBox 4"/>
          <p:cNvSpPr txBox="1"/>
          <p:nvPr/>
        </p:nvSpPr>
        <p:spPr>
          <a:xfrm>
            <a:off x="3810000" y="1249275"/>
            <a:ext cx="4114800" cy="977191"/>
          </a:xfrm>
          <a:prstGeom prst="rect">
            <a:avLst/>
          </a:prstGeom>
          <a:solidFill>
            <a:schemeClr val="bg1"/>
          </a:solidFill>
          <a:ln w="38100">
            <a:solidFill>
              <a:srgbClr val="FFC000"/>
            </a:solidFill>
          </a:ln>
        </p:spPr>
        <p:txBody>
          <a:bodyPr wrap="square" rtlCol="0">
            <a:spAutoFit/>
          </a:bodyPr>
          <a:lstStyle/>
          <a:p>
            <a:pPr>
              <a:lnSpc>
                <a:spcPts val="2300"/>
              </a:lnSpc>
            </a:pPr>
            <a:r>
              <a:rPr lang="en-US" sz="2400" u="sng" dirty="0">
                <a:latin typeface="Arial" pitchFamily="34" charset="0"/>
                <a:cs typeface="Arial" pitchFamily="34" charset="0"/>
              </a:rPr>
              <a:t>Proactive</a:t>
            </a:r>
            <a:r>
              <a:rPr lang="en-US" sz="2400" dirty="0">
                <a:latin typeface="Arial" pitchFamily="34" charset="0"/>
                <a:cs typeface="Arial" pitchFamily="34" charset="0"/>
              </a:rPr>
              <a:t>: Anything we can do in advance of the roads becoming icy or snowy</a:t>
            </a:r>
          </a:p>
        </p:txBody>
      </p:sp>
      <p:sp>
        <p:nvSpPr>
          <p:cNvPr id="7" name="Rectangle 6"/>
          <p:cNvSpPr/>
          <p:nvPr/>
        </p:nvSpPr>
        <p:spPr>
          <a:xfrm>
            <a:off x="762000" y="4419600"/>
            <a:ext cx="2922596" cy="923330"/>
          </a:xfrm>
          <a:prstGeom prst="rect">
            <a:avLst/>
          </a:prstGeom>
          <a:noFill/>
        </p:spPr>
        <p:txBody>
          <a:bodyPr wrap="none" lIns="91440" tIns="45720" rIns="91440" bIns="45720">
            <a:spAutoFit/>
          </a:bodyPr>
          <a:lstStyle/>
          <a:p>
            <a:pPr algn="ctr"/>
            <a:r>
              <a:rPr lang="en-US"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Anti-icing</a:t>
            </a:r>
          </a:p>
        </p:txBody>
      </p:sp>
      <p:sp>
        <p:nvSpPr>
          <p:cNvPr id="8" name="Rectangle 7"/>
          <p:cNvSpPr/>
          <p:nvPr/>
        </p:nvSpPr>
        <p:spPr>
          <a:xfrm>
            <a:off x="4926717" y="2895600"/>
            <a:ext cx="3768276" cy="923330"/>
          </a:xfrm>
          <a:prstGeom prst="rect">
            <a:avLst/>
          </a:prstGeom>
          <a:noFill/>
        </p:spPr>
        <p:txBody>
          <a:bodyPr wrap="none" lIns="91440" tIns="45720" rIns="91440" bIns="45720">
            <a:spAutoFit/>
          </a:bodyPr>
          <a:lstStyle/>
          <a:p>
            <a:pPr algn="ctr"/>
            <a:r>
              <a:rPr lang="en-US" sz="5400" b="1" cap="none" spc="0" dirty="0">
                <a:ln w="18000">
                  <a:solidFill>
                    <a:schemeClr val="accent2">
                      <a:satMod val="140000"/>
                    </a:schemeClr>
                  </a:solidFill>
                  <a:prstDash val="solid"/>
                  <a:miter lim="800000"/>
                </a:ln>
                <a:solidFill>
                  <a:schemeClr val="accent2"/>
                </a:solidFill>
                <a:effectLst>
                  <a:outerShdw blurRad="25500" dist="23000" dir="7020000" algn="tl">
                    <a:srgbClr val="000000">
                      <a:alpha val="50000"/>
                    </a:srgbClr>
                  </a:outerShdw>
                </a:effectLst>
              </a:rPr>
              <a:t>Snow fences</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5-Point Star 1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19044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pictures\Pictures\salt\anti icing\NYSDOT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136142"/>
            <a:ext cx="6409944" cy="48074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0" y="73581"/>
            <a:ext cx="9144000" cy="1145619"/>
          </a:xfrm>
          <a:noFill/>
        </p:spPr>
        <p:txBody>
          <a:bodyPr>
            <a:noAutofit/>
          </a:bodyPr>
          <a:lstStyle/>
          <a:p>
            <a:br>
              <a:rPr lang="en-US" dirty="0"/>
            </a:br>
            <a:r>
              <a:rPr lang="en-US" dirty="0"/>
              <a:t>Anti-icing</a:t>
            </a:r>
            <a:br>
              <a:rPr lang="en-US" dirty="0"/>
            </a:br>
            <a:endParaRPr lang="en-US" dirty="0"/>
          </a:p>
        </p:txBody>
      </p:sp>
      <p:sp>
        <p:nvSpPr>
          <p:cNvPr id="4" name="Content Placeholder 3"/>
          <p:cNvSpPr>
            <a:spLocks noGrp="1"/>
          </p:cNvSpPr>
          <p:nvPr>
            <p:ph idx="1"/>
          </p:nvPr>
        </p:nvSpPr>
        <p:spPr>
          <a:xfrm>
            <a:off x="381000" y="4775261"/>
            <a:ext cx="6477000" cy="1784024"/>
          </a:xfrm>
          <a:solidFill>
            <a:schemeClr val="accent1">
              <a:lumMod val="50000"/>
            </a:schemeClr>
          </a:solidFill>
          <a:ln>
            <a:solidFill>
              <a:schemeClr val="tx1"/>
            </a:solidFill>
          </a:ln>
        </p:spPr>
        <p:txBody>
          <a:bodyPr>
            <a:noAutofit/>
          </a:bodyPr>
          <a:lstStyle/>
          <a:p>
            <a:pPr marL="234950" indent="-234950">
              <a:lnSpc>
                <a:spcPts val="2500"/>
              </a:lnSpc>
            </a:pPr>
            <a:r>
              <a:rPr lang="en-US" sz="2400" dirty="0">
                <a:latin typeface="Arial" pitchFamily="34" charset="0"/>
                <a:cs typeface="Arial" pitchFamily="34" charset="0"/>
              </a:rPr>
              <a:t>Melts from the bottom up.</a:t>
            </a:r>
          </a:p>
          <a:p>
            <a:pPr marL="234950" indent="-234950">
              <a:lnSpc>
                <a:spcPts val="2500"/>
              </a:lnSpc>
            </a:pPr>
            <a:r>
              <a:rPr lang="en-US" sz="2400" dirty="0">
                <a:latin typeface="Arial" pitchFamily="34" charset="0"/>
                <a:cs typeface="Arial" pitchFamily="34" charset="0"/>
              </a:rPr>
              <a:t>Weakens the bond between the road and snow/ice.</a:t>
            </a:r>
          </a:p>
          <a:p>
            <a:pPr marL="234950" indent="-234950">
              <a:lnSpc>
                <a:spcPts val="2500"/>
              </a:lnSpc>
            </a:pPr>
            <a:r>
              <a:rPr lang="en-US" sz="2400" dirty="0">
                <a:latin typeface="Arial" pitchFamily="34" charset="0"/>
                <a:cs typeface="Arial" pitchFamily="34" charset="0"/>
              </a:rPr>
              <a:t>Prevents frost from occurring on roads or bridges.</a:t>
            </a: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31739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pictures\Pictures\salt\roads\MNDOT sanding truck 2-08-10 CU.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734" y="1380898"/>
            <a:ext cx="6601776" cy="49513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10896600" cy="1143000"/>
          </a:xfrm>
          <a:noFill/>
        </p:spPr>
        <p:txBody>
          <a:bodyPr>
            <a:normAutofit/>
          </a:bodyPr>
          <a:lstStyle/>
          <a:p>
            <a:pPr>
              <a:lnSpc>
                <a:spcPts val="3300"/>
              </a:lnSpc>
            </a:pPr>
            <a:r>
              <a:rPr lang="en-US" dirty="0"/>
              <a:t>Plowing is a reactive strategy</a:t>
            </a:r>
          </a:p>
        </p:txBody>
      </p:sp>
      <p:sp>
        <p:nvSpPr>
          <p:cNvPr id="5" name="Rectangle 4"/>
          <p:cNvSpPr/>
          <p:nvPr/>
        </p:nvSpPr>
        <p:spPr>
          <a:xfrm rot="19211402">
            <a:off x="2065463" y="4638060"/>
            <a:ext cx="2480423" cy="923330"/>
          </a:xfrm>
          <a:prstGeom prst="rect">
            <a:avLst/>
          </a:prstGeom>
          <a:noFill/>
        </p:spPr>
        <p:txBody>
          <a:bodyPr wrap="none" lIns="91440" tIns="45720" rIns="91440" bIns="45720">
            <a:spAutoFit/>
          </a:bodyPr>
          <a:lstStyle/>
          <a:p>
            <a:pPr algn="ctr"/>
            <a:r>
              <a:rPr lang="en-US" sz="5400" b="1" cap="none" spc="0"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Plowing</a:t>
            </a:r>
          </a:p>
        </p:txBody>
      </p:sp>
      <p:sp>
        <p:nvSpPr>
          <p:cNvPr id="6" name="Rectangle 5"/>
          <p:cNvSpPr/>
          <p:nvPr/>
        </p:nvSpPr>
        <p:spPr>
          <a:xfrm rot="19178130">
            <a:off x="4185051" y="4605908"/>
            <a:ext cx="2561920" cy="923330"/>
          </a:xfrm>
          <a:prstGeom prst="rect">
            <a:avLst/>
          </a:prstGeom>
          <a:noFill/>
        </p:spPr>
        <p:txBody>
          <a:bodyPr wrap="none" lIns="91440" tIns="45720" rIns="91440" bIns="45720">
            <a:spAutoFit/>
          </a:bodyPr>
          <a:lstStyle/>
          <a:p>
            <a:pPr algn="ctr"/>
            <a:r>
              <a:rPr lang="en-US"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De-icing</a:t>
            </a:r>
          </a:p>
        </p:txBody>
      </p:sp>
      <p:sp>
        <p:nvSpPr>
          <p:cNvPr id="7" name="Rectangle 6"/>
          <p:cNvSpPr/>
          <p:nvPr/>
        </p:nvSpPr>
        <p:spPr>
          <a:xfrm rot="19270765">
            <a:off x="6112909" y="4633793"/>
            <a:ext cx="2467342" cy="923330"/>
          </a:xfrm>
          <a:prstGeom prst="rect">
            <a:avLst/>
          </a:prstGeom>
          <a:noFill/>
        </p:spPr>
        <p:txBody>
          <a:bodyPr wrap="none" lIns="91440" tIns="45720" rIns="91440" bIns="45720">
            <a:spAutoFit/>
          </a:bodyPr>
          <a:lstStyle/>
          <a:p>
            <a:pPr algn="ctr"/>
            <a:r>
              <a:rPr lang="en-US" sz="54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Sanding</a:t>
            </a:r>
          </a:p>
        </p:txBody>
      </p:sp>
      <p:sp>
        <p:nvSpPr>
          <p:cNvPr id="8" name="TextBox 7"/>
          <p:cNvSpPr txBox="1"/>
          <p:nvPr/>
        </p:nvSpPr>
        <p:spPr>
          <a:xfrm>
            <a:off x="5029200" y="1306975"/>
            <a:ext cx="3200400" cy="1055225"/>
          </a:xfrm>
          <a:prstGeom prst="rect">
            <a:avLst/>
          </a:prstGeom>
          <a:solidFill>
            <a:schemeClr val="bg1"/>
          </a:solidFill>
          <a:ln w="38100">
            <a:solidFill>
              <a:srgbClr val="FFC000"/>
            </a:solidFill>
          </a:ln>
        </p:spPr>
        <p:txBody>
          <a:bodyPr wrap="square" rtlCol="0">
            <a:spAutoFit/>
          </a:bodyPr>
          <a:lstStyle/>
          <a:p>
            <a:pPr>
              <a:lnSpc>
                <a:spcPts val="2500"/>
              </a:lnSpc>
            </a:pPr>
            <a:r>
              <a:rPr lang="en-US" sz="2400" u="sng" dirty="0">
                <a:latin typeface="Arial" pitchFamily="34" charset="0"/>
                <a:cs typeface="Arial" pitchFamily="34" charset="0"/>
              </a:rPr>
              <a:t>Reactive</a:t>
            </a:r>
            <a:r>
              <a:rPr lang="en-US" sz="2400" dirty="0">
                <a:latin typeface="Arial" pitchFamily="34" charset="0"/>
                <a:cs typeface="Arial" pitchFamily="34" charset="0"/>
              </a:rPr>
              <a:t>: Anything we do after the roads become icy or snowy</a:t>
            </a:r>
          </a:p>
        </p:txBody>
      </p:sp>
      <p:sp>
        <p:nvSpPr>
          <p:cNvPr id="10" name="Rectangle 9"/>
          <p:cNvSpPr/>
          <p:nvPr/>
        </p:nvSpPr>
        <p:spPr>
          <a:xfrm rot="19291600">
            <a:off x="-149280" y="4611135"/>
            <a:ext cx="2617255" cy="923330"/>
          </a:xfrm>
          <a:prstGeom prst="rect">
            <a:avLst/>
          </a:prstGeom>
          <a:noFill/>
        </p:spPr>
        <p:txBody>
          <a:bodyPr wrap="none" lIns="91440" tIns="45720" rIns="91440" bIns="45720">
            <a:spAutoFit/>
          </a:bodyPr>
          <a:lstStyle/>
          <a:p>
            <a:pPr algn="ctr"/>
            <a:r>
              <a:rPr lang="en-US" sz="54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Scraping</a:t>
            </a:r>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5-Point Star 1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41062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ictures\Pictures\salt\road salt\plow\P10100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47579"/>
            <a:ext cx="6070600" cy="45529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5800" y="228600"/>
            <a:ext cx="9144000" cy="838200"/>
          </a:xfrm>
          <a:noFill/>
        </p:spPr>
        <p:txBody>
          <a:bodyPr>
            <a:noAutofit/>
          </a:bodyPr>
          <a:lstStyle/>
          <a:p>
            <a:br>
              <a:rPr lang="en-US" dirty="0"/>
            </a:br>
            <a:r>
              <a:rPr lang="en-US" dirty="0"/>
              <a:t>De-icing</a:t>
            </a:r>
            <a:br>
              <a:rPr lang="en-US" dirty="0"/>
            </a:br>
            <a:endParaRPr lang="en-US" dirty="0"/>
          </a:p>
        </p:txBody>
      </p:sp>
      <p:sp>
        <p:nvSpPr>
          <p:cNvPr id="4" name="Content Placeholder 3"/>
          <p:cNvSpPr>
            <a:spLocks noGrp="1"/>
          </p:cNvSpPr>
          <p:nvPr>
            <p:ph idx="1"/>
          </p:nvPr>
        </p:nvSpPr>
        <p:spPr>
          <a:xfrm>
            <a:off x="4191000" y="1066800"/>
            <a:ext cx="4038600" cy="533400"/>
          </a:xfrm>
          <a:solidFill>
            <a:schemeClr val="bg1"/>
          </a:solidFill>
          <a:ln w="28575">
            <a:solidFill>
              <a:srgbClr val="FFC000"/>
            </a:solidFill>
          </a:ln>
        </p:spPr>
        <p:txBody>
          <a:bodyPr>
            <a:normAutofit fontScale="85000" lnSpcReduction="10000"/>
          </a:bodyPr>
          <a:lstStyle/>
          <a:p>
            <a:pPr marL="0" indent="0" algn="ctr">
              <a:buNone/>
            </a:pPr>
            <a:r>
              <a:rPr lang="en-US" sz="2800" dirty="0">
                <a:solidFill>
                  <a:schemeClr val="tx1"/>
                </a:solidFill>
                <a:effectLst/>
                <a:latin typeface="Arial" pitchFamily="34" charset="0"/>
                <a:cs typeface="Arial" pitchFamily="34" charset="0"/>
              </a:rPr>
              <a:t>Costs more in time &amp; money</a:t>
            </a:r>
          </a:p>
        </p:txBody>
      </p:sp>
      <p:sp>
        <p:nvSpPr>
          <p:cNvPr id="9" name="Content Placeholder 3"/>
          <p:cNvSpPr txBox="1">
            <a:spLocks/>
          </p:cNvSpPr>
          <p:nvPr/>
        </p:nvSpPr>
        <p:spPr>
          <a:xfrm>
            <a:off x="304800" y="5014962"/>
            <a:ext cx="7543800" cy="762000"/>
          </a:xfrm>
          <a:prstGeom prst="rect">
            <a:avLst/>
          </a:prstGeom>
          <a:solidFill>
            <a:schemeClr val="bg1"/>
          </a:solidFill>
          <a:ln w="38100">
            <a:solidFill>
              <a:srgbClr val="FFC000"/>
            </a:solidFill>
          </a:ln>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latin typeface="Arial" pitchFamily="34" charset="0"/>
                <a:cs typeface="Arial" pitchFamily="34" charset="0"/>
              </a:rPr>
              <a:t>Is necessary as anti-icing, but by itself is not always enough.  We can reduce it by being pro-active.</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567656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Is plowing and applying salt a proactive or reactive strategy?</a:t>
            </a:r>
          </a:p>
          <a:p>
            <a:pPr>
              <a:buNone/>
            </a:pPr>
            <a:endParaRPr lang="en-US" sz="3600" dirty="0"/>
          </a:p>
          <a:p>
            <a:pPr marL="228600" indent="-228600">
              <a:buAutoNum type="arabicPeriod"/>
            </a:pPr>
            <a:r>
              <a:rPr lang="en-US" sz="3600" dirty="0"/>
              <a:t>Proactive </a:t>
            </a:r>
          </a:p>
          <a:p>
            <a:pPr marL="228600" indent="-228600">
              <a:buAutoNum type="arabicPeriod"/>
            </a:pPr>
            <a:r>
              <a:rPr lang="en-US" sz="3600" dirty="0"/>
              <a:t>Reactive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buNone/>
            </a:pPr>
            <a:r>
              <a:rPr lang="en-US" sz="3600" dirty="0"/>
              <a:t>Is plowing and applying salt a proactive or reactive strategy?</a:t>
            </a:r>
          </a:p>
          <a:p>
            <a:pPr>
              <a:buNone/>
            </a:pP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Proactive </a:t>
            </a:r>
            <a:endParaRPr lang="en-US" sz="3600" dirty="0">
              <a:solidFill>
                <a:srgbClr val="FFFF00"/>
              </a:solidFill>
            </a:endParaRPr>
          </a:p>
          <a:p>
            <a:pPr marL="228600" indent="-228600">
              <a:buAutoNum type="arabicPeriod"/>
            </a:pPr>
            <a:r>
              <a:rPr lang="en-US" sz="3600" dirty="0">
                <a:solidFill>
                  <a:srgbClr val="FFFF00"/>
                </a:solidFill>
              </a:rPr>
              <a:t>Reactive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pictures\Pictures\salt\anti icing\anti ice CaD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051088"/>
            <a:ext cx="6523352" cy="48925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304800"/>
            <a:ext cx="9144000" cy="704850"/>
          </a:xfrm>
          <a:noFill/>
        </p:spPr>
        <p:txBody>
          <a:bodyPr>
            <a:noAutofit/>
          </a:bodyPr>
          <a:lstStyle/>
          <a:p>
            <a:br>
              <a:rPr lang="en-US" dirty="0"/>
            </a:br>
            <a:r>
              <a:rPr lang="en-US" dirty="0"/>
              <a:t>Proactive strategies </a:t>
            </a:r>
            <a:br>
              <a:rPr lang="en-US" dirty="0"/>
            </a:br>
            <a:endParaRPr lang="en-US" dirty="0"/>
          </a:p>
        </p:txBody>
      </p:sp>
      <p:sp>
        <p:nvSpPr>
          <p:cNvPr id="4" name="Content Placeholder 3"/>
          <p:cNvSpPr>
            <a:spLocks noGrp="1"/>
          </p:cNvSpPr>
          <p:nvPr>
            <p:ph idx="1"/>
          </p:nvPr>
        </p:nvSpPr>
        <p:spPr>
          <a:xfrm>
            <a:off x="228600" y="2286000"/>
            <a:ext cx="8229600" cy="762000"/>
          </a:xfrm>
          <a:solidFill>
            <a:schemeClr val="accent1">
              <a:lumMod val="50000"/>
            </a:schemeClr>
          </a:solidFill>
          <a:ln>
            <a:solidFill>
              <a:schemeClr val="tx1"/>
            </a:solidFill>
          </a:ln>
        </p:spPr>
        <p:txBody>
          <a:bodyPr>
            <a:normAutofit/>
          </a:bodyPr>
          <a:lstStyle/>
          <a:p>
            <a:pPr marL="0" indent="0">
              <a:lnSpc>
                <a:spcPts val="2500"/>
              </a:lnSpc>
              <a:buNone/>
            </a:pPr>
            <a:r>
              <a:rPr lang="en-US" sz="2400" dirty="0">
                <a:latin typeface="Arial" pitchFamily="34" charset="0"/>
                <a:cs typeface="Arial" pitchFamily="34" charset="0"/>
              </a:rPr>
              <a:t>Save us time, money and reduces environmental impacts. </a:t>
            </a:r>
          </a:p>
          <a:p>
            <a:pPr marL="0" indent="0">
              <a:lnSpc>
                <a:spcPts val="2500"/>
              </a:lnSpc>
              <a:buNone/>
            </a:pPr>
            <a:r>
              <a:rPr lang="en-US" sz="2400" dirty="0">
                <a:latin typeface="Arial" pitchFamily="34" charset="0"/>
                <a:cs typeface="Arial" pitchFamily="34" charset="0"/>
              </a:rPr>
              <a:t>Can reduce the amount of de-icing material needed. </a:t>
            </a:r>
          </a:p>
        </p:txBody>
      </p:sp>
      <p:sp>
        <p:nvSpPr>
          <p:cNvPr id="9" name="Content Placeholder 3"/>
          <p:cNvSpPr txBox="1">
            <a:spLocks/>
          </p:cNvSpPr>
          <p:nvPr/>
        </p:nvSpPr>
        <p:spPr>
          <a:xfrm>
            <a:off x="236456" y="4630682"/>
            <a:ext cx="4953000" cy="457200"/>
          </a:xfrm>
          <a:prstGeom prst="rect">
            <a:avLst/>
          </a:prstGeom>
          <a:solidFill>
            <a:schemeClr val="accent1">
              <a:lumMod val="50000"/>
            </a:schemeClr>
          </a:solidFill>
          <a:ln>
            <a:solidFill>
              <a:schemeClr val="tx1"/>
            </a:solidFill>
          </a:ln>
        </p:spPr>
        <p:txBody>
          <a:bodyPr vert="horz" lIns="91440" tIns="45720" rIns="91440" bIns="45720"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solidFill>
                  <a:schemeClr val="bg1"/>
                </a:solidFill>
                <a:latin typeface="Arial" pitchFamily="34" charset="0"/>
                <a:cs typeface="Arial" pitchFamily="34" charset="0"/>
              </a:rPr>
              <a:t>Should be a part of your operations.</a:t>
            </a:r>
          </a:p>
        </p:txBody>
      </p:sp>
      <p:pic>
        <p:nvPicPr>
          <p:cNvPr id="3075" name="Picture 3" descr="C:\Users\Roman\AppData\Local\Microsoft\Windows\Temporary Internet Files\Content.IE5\X20Z386G\reduce_cos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529828"/>
            <a:ext cx="1603342" cy="20843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4" name="Oval 1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Isosceles Triangle 14"/>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5-Point Star 1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702444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3928677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What is a pro-active strategy?</a:t>
            </a:r>
          </a:p>
          <a:p>
            <a:pPr marL="228600" indent="-228600">
              <a:buAutoNum type="arabicPeriod"/>
            </a:pPr>
            <a:endParaRPr lang="en-US" sz="3600" dirty="0"/>
          </a:p>
          <a:p>
            <a:pPr marL="228600" indent="-228600">
              <a:buAutoNum type="arabicPeriod"/>
            </a:pPr>
            <a:r>
              <a:rPr lang="en-US" sz="3600" dirty="0"/>
              <a:t>Something done before the storm</a:t>
            </a:r>
          </a:p>
          <a:p>
            <a:pPr marL="228600" indent="-228600">
              <a:buAutoNum type="arabicPeriod"/>
            </a:pPr>
            <a:r>
              <a:rPr lang="en-US" sz="3600" dirty="0"/>
              <a:t>Something done during the storm</a:t>
            </a:r>
          </a:p>
          <a:p>
            <a:pPr marL="228600" indent="-228600">
              <a:buAutoNum type="arabicPeriod"/>
            </a:pPr>
            <a:r>
              <a:rPr lang="en-US" sz="3600" dirty="0"/>
              <a:t>Something done after the storm</a:t>
            </a:r>
          </a:p>
          <a:p>
            <a:pPr marL="228600" indent="-228600">
              <a:buAutoNum type="arabicPeriod"/>
            </a:pPr>
            <a:r>
              <a:rPr lang="en-US" sz="3600" dirty="0"/>
              <a:t>A pro-football game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What is a pro-active strategy?</a:t>
            </a:r>
            <a:endParaRPr lang="en-US" sz="3600" dirty="0">
              <a:solidFill>
                <a:srgbClr val="FFFF00"/>
              </a:solidFill>
            </a:endParaRPr>
          </a:p>
          <a:p>
            <a:pPr marL="228600" indent="-228600">
              <a:buAutoNum type="arabicPeriod"/>
            </a:pPr>
            <a:endParaRPr lang="en-US" sz="3600" dirty="0">
              <a:solidFill>
                <a:srgbClr val="FFFF00"/>
              </a:solidFill>
            </a:endParaRPr>
          </a:p>
          <a:p>
            <a:pPr marL="228600" indent="-228600">
              <a:buAutoNum type="arabicPeriod"/>
            </a:pPr>
            <a:r>
              <a:rPr lang="en-US" sz="3600" dirty="0">
                <a:solidFill>
                  <a:srgbClr val="FFFF00"/>
                </a:solidFill>
              </a:rPr>
              <a:t>Something done before the storm</a:t>
            </a: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Something done during the storm</a:t>
            </a:r>
          </a:p>
          <a:p>
            <a:pPr marL="228600" indent="-228600">
              <a:buAutoNum type="arabicPeriod"/>
            </a:pPr>
            <a:r>
              <a:rPr lang="en-US" sz="3600" dirty="0">
                <a:solidFill>
                  <a:schemeClr val="accent1">
                    <a:lumMod val="75000"/>
                  </a:schemeClr>
                </a:solidFill>
              </a:rPr>
              <a:t>Something done after the storm</a:t>
            </a:r>
          </a:p>
          <a:p>
            <a:pPr marL="228600" indent="-228600">
              <a:buAutoNum type="arabicPeriod"/>
            </a:pPr>
            <a:r>
              <a:rPr lang="en-US" sz="3600" dirty="0">
                <a:solidFill>
                  <a:schemeClr val="accent1">
                    <a:lumMod val="75000"/>
                  </a:schemeClr>
                </a:solidFill>
              </a:rPr>
              <a:t>A pro-football game</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694" y="990600"/>
            <a:ext cx="3859906" cy="2895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28355" name="Rectangle 3"/>
          <p:cNvSpPr>
            <a:spLocks noGrp="1" noChangeArrowheads="1"/>
          </p:cNvSpPr>
          <p:nvPr>
            <p:ph type="title" idx="4294967295"/>
          </p:nvPr>
        </p:nvSpPr>
        <p:spPr>
          <a:xfrm>
            <a:off x="0" y="0"/>
            <a:ext cx="7772400" cy="762000"/>
          </a:xfrm>
          <a:noFill/>
        </p:spPr>
        <p:txBody>
          <a:bodyPr/>
          <a:lstStyle/>
          <a:p>
            <a:r>
              <a:rPr lang="en-US" dirty="0">
                <a:solidFill>
                  <a:schemeClr val="bg1"/>
                </a:solidFill>
              </a:rPr>
              <a:t> </a:t>
            </a:r>
            <a:r>
              <a:rPr lang="en-US" dirty="0"/>
              <a:t>How anti-icing works</a:t>
            </a:r>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990600"/>
            <a:ext cx="3886200" cy="2914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8106" y="4008830"/>
            <a:ext cx="3361254" cy="252094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14400" y="1143000"/>
            <a:ext cx="3200400" cy="400110"/>
          </a:xfrm>
          <a:prstGeom prst="rect">
            <a:avLst/>
          </a:prstGeom>
          <a:solidFill>
            <a:schemeClr val="accent1">
              <a:lumMod val="50000"/>
            </a:schemeClr>
          </a:solidFill>
          <a:ln>
            <a:solidFill>
              <a:schemeClr val="tx1"/>
            </a:solidFill>
          </a:ln>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Applied before the storm</a:t>
            </a:r>
          </a:p>
        </p:txBody>
      </p:sp>
      <p:sp>
        <p:nvSpPr>
          <p:cNvPr id="9" name="TextBox 8"/>
          <p:cNvSpPr txBox="1"/>
          <p:nvPr/>
        </p:nvSpPr>
        <p:spPr>
          <a:xfrm>
            <a:off x="5029200" y="1143000"/>
            <a:ext cx="3209088" cy="400110"/>
          </a:xfrm>
          <a:prstGeom prst="rect">
            <a:avLst/>
          </a:prstGeom>
          <a:solidFill>
            <a:schemeClr val="accent1">
              <a:lumMod val="50000"/>
            </a:schemeClr>
          </a:solidFill>
          <a:ln>
            <a:solidFill>
              <a:schemeClr val="tx1"/>
            </a:solidFill>
          </a:ln>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rial" pitchFamily="34" charset="0"/>
                <a:cs typeface="Arial" pitchFamily="34" charset="0"/>
              </a:rPr>
              <a:t>Melting during the storm</a:t>
            </a:r>
          </a:p>
        </p:txBody>
      </p:sp>
      <p:sp>
        <p:nvSpPr>
          <p:cNvPr id="10" name="TextBox 9"/>
          <p:cNvSpPr txBox="1"/>
          <p:nvPr/>
        </p:nvSpPr>
        <p:spPr>
          <a:xfrm>
            <a:off x="3086100" y="4027880"/>
            <a:ext cx="3886200" cy="400110"/>
          </a:xfrm>
          <a:prstGeom prst="rect">
            <a:avLst/>
          </a:prstGeom>
          <a:solidFill>
            <a:schemeClr val="accent1">
              <a:lumMod val="50000"/>
            </a:schemeClr>
          </a:solidFill>
          <a:ln>
            <a:solidFill>
              <a:schemeClr val="tx1"/>
            </a:solidFill>
          </a:ln>
        </p:spPr>
        <p:txBody>
          <a:bodyPr wrap="square" rtlCol="0">
            <a:spAutoFit/>
          </a:bodyPr>
          <a:lstStyle/>
          <a:p>
            <a:r>
              <a:rPr lang="en-US" sz="2000" b="1" spc="-70" dirty="0">
                <a:solidFill>
                  <a:schemeClr val="bg1"/>
                </a:solidFill>
                <a:effectLst>
                  <a:outerShdw blurRad="38100" dist="38100" dir="2700000" algn="tl">
                    <a:srgbClr val="000000">
                      <a:alpha val="43137"/>
                    </a:srgbClr>
                  </a:outerShdw>
                </a:effectLst>
                <a:latin typeface="Arial" pitchFamily="34" charset="0"/>
                <a:cs typeface="Arial" pitchFamily="34" charset="0"/>
              </a:rPr>
              <a:t>Snow covered during the storm</a:t>
            </a:r>
          </a:p>
        </p:txBody>
      </p:sp>
      <p:pic>
        <p:nvPicPr>
          <p:cNvPr id="11" name="Picture 10"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3" name="TextBox 2"/>
          <p:cNvSpPr txBox="1"/>
          <p:nvPr/>
        </p:nvSpPr>
        <p:spPr>
          <a:xfrm>
            <a:off x="283464" y="4067557"/>
            <a:ext cx="2667000" cy="2462213"/>
          </a:xfrm>
          <a:prstGeom prst="rect">
            <a:avLst/>
          </a:prstGeom>
          <a:solidFill>
            <a:srgbClr val="FFC000"/>
          </a:solidFill>
          <a:ln>
            <a:solidFill>
              <a:schemeClr val="tx1"/>
            </a:solidFill>
          </a:ln>
        </p:spPr>
        <p:txBody>
          <a:bodyPr wrap="square" rtlCol="0">
            <a:spAutoFit/>
          </a:bodyPr>
          <a:lstStyle/>
          <a:p>
            <a:pPr algn="ctr"/>
            <a:r>
              <a:rPr lang="en-US" sz="2200" dirty="0">
                <a:latin typeface="Arial" pitchFamily="34" charset="0"/>
                <a:cs typeface="Arial" pitchFamily="34" charset="0"/>
              </a:rPr>
              <a:t>Anti-icing is not meant to melt everything, only to have a thin layer of melting between the pavement and the snow.</a:t>
            </a:r>
          </a:p>
        </p:txBody>
      </p:sp>
    </p:spTree>
    <p:extLst>
      <p:ext uri="{BB962C8B-B14F-4D97-AF65-F5344CB8AC3E}">
        <p14:creationId xmlns:p14="http://schemas.microsoft.com/office/powerpoint/2010/main" val="151432942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latin typeface="Arial" charset="0"/>
              </a:rPr>
              <a:t>Will anti-icing melt most of the snow that falls on the road?</a:t>
            </a:r>
          </a:p>
          <a:p>
            <a:pPr marL="228600" indent="-228600">
              <a:buAutoNum type="arabicPeriod"/>
            </a:pPr>
            <a:endParaRPr lang="en-US" sz="3600" dirty="0">
              <a:latin typeface="Arial" charset="0"/>
            </a:endParaRPr>
          </a:p>
          <a:p>
            <a:pPr marL="228600" indent="-228600">
              <a:buAutoNum type="arabicPeriod"/>
            </a:pPr>
            <a:r>
              <a:rPr lang="en-US" sz="3600" dirty="0">
                <a:latin typeface="Arial" charset="0"/>
              </a:rPr>
              <a:t>Yes </a:t>
            </a:r>
          </a:p>
          <a:p>
            <a:pPr marL="228600" indent="-228600">
              <a:buAutoNum type="arabicPeriod"/>
            </a:pPr>
            <a:r>
              <a:rPr lang="en-US" sz="3600" dirty="0">
                <a:latin typeface="Arial" charset="0"/>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latin typeface="Arial" charset="0"/>
              </a:rPr>
              <a:t>Will anti-icing melt most of the snow that falls on the road?</a:t>
            </a:r>
          </a:p>
          <a:p>
            <a:pPr marL="228600" indent="-228600">
              <a:buAutoNum type="arabicPeriod"/>
            </a:pPr>
            <a:endParaRPr lang="en-US" sz="3600" dirty="0">
              <a:solidFill>
                <a:schemeClr val="accent1">
                  <a:lumMod val="75000"/>
                </a:schemeClr>
              </a:solidFill>
              <a:latin typeface="Arial" charset="0"/>
            </a:endParaRPr>
          </a:p>
          <a:p>
            <a:pPr marL="228600" indent="-228600">
              <a:buAutoNum type="arabicPeriod"/>
            </a:pPr>
            <a:r>
              <a:rPr lang="en-US" sz="3600" dirty="0">
                <a:solidFill>
                  <a:schemeClr val="accent1">
                    <a:lumMod val="75000"/>
                  </a:schemeClr>
                </a:solidFill>
                <a:latin typeface="Arial" charset="0"/>
              </a:rPr>
              <a:t>Yes </a:t>
            </a:r>
            <a:endParaRPr lang="en-US" sz="3600" dirty="0">
              <a:solidFill>
                <a:srgbClr val="FFFF00"/>
              </a:solidFill>
              <a:latin typeface="Arial" charset="0"/>
            </a:endParaRPr>
          </a:p>
          <a:p>
            <a:pPr marL="228600" indent="-228600">
              <a:buAutoNum type="arabicPeriod"/>
            </a:pPr>
            <a:r>
              <a:rPr lang="en-US" sz="3600" dirty="0">
                <a:solidFill>
                  <a:srgbClr val="FFFF00"/>
                </a:solidFill>
                <a:latin typeface="Arial" charset="0"/>
              </a:rPr>
              <a:t>No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2" descr="C:\My Documents\My Pictures\LCS wheel track 17 PT.jpg"/>
          <p:cNvPicPr>
            <a:picLocks noGrp="1" noChangeAspect="1" noChangeArrowheads="1"/>
          </p:cNvPicPr>
          <p:nvPr>
            <p:ph type="body" idx="4294967295"/>
          </p:nvPr>
        </p:nvPicPr>
        <p:blipFill>
          <a:blip r:embed="rId3" cstate="print">
            <a:extLst>
              <a:ext uri="{28A0092B-C50C-407E-A947-70E740481C1C}">
                <a14:useLocalDpi xmlns:a14="http://schemas.microsoft.com/office/drawing/2010/main" val="0"/>
              </a:ext>
            </a:extLst>
          </a:blip>
          <a:srcRect l="3333"/>
          <a:stretch>
            <a:fillRect/>
          </a:stretch>
        </p:blipFill>
        <p:spPr>
          <a:xfrm>
            <a:off x="4495800" y="1143000"/>
            <a:ext cx="4419600" cy="3429000"/>
          </a:xfrm>
          <a:ln>
            <a:solidFill>
              <a:schemeClr val="tx1"/>
            </a:solidFill>
          </a:ln>
        </p:spPr>
      </p:pic>
      <p:pic>
        <p:nvPicPr>
          <p:cNvPr id="231427" name="Picture 3" descr="C:\My Documents\My Pictures\wheel track snow covered road 17 P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201"/>
          <a:stretch/>
        </p:blipFill>
        <p:spPr bwMode="auto">
          <a:xfrm>
            <a:off x="228600" y="1143000"/>
            <a:ext cx="4129088" cy="45180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31428" name="Text Box 5"/>
          <p:cNvSpPr txBox="1">
            <a:spLocks noChangeArrowheads="1"/>
          </p:cNvSpPr>
          <p:nvPr/>
        </p:nvSpPr>
        <p:spPr bwMode="auto">
          <a:xfrm>
            <a:off x="6096000" y="1276290"/>
            <a:ext cx="2057400" cy="400110"/>
          </a:xfrm>
          <a:prstGeom prst="rect">
            <a:avLst/>
          </a:prstGeom>
          <a:solidFill>
            <a:schemeClr val="accent1">
              <a:lumMod val="50000"/>
            </a:schemeClr>
          </a:solidFill>
          <a:ln>
            <a:solidFill>
              <a:schemeClr val="tx1"/>
            </a:solid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a:spcBef>
                <a:spcPct val="50000"/>
              </a:spcBef>
            </a:pPr>
            <a:r>
              <a:rPr lang="en-US" sz="2000" b="1" dirty="0">
                <a:solidFill>
                  <a:schemeClr val="bg1"/>
                </a:solidFill>
                <a:effectLst>
                  <a:outerShdw blurRad="38100" dist="38100" dir="2700000" algn="tl">
                    <a:srgbClr val="000000">
                      <a:alpha val="43137"/>
                    </a:srgbClr>
                  </a:outerShdw>
                </a:effectLst>
              </a:rPr>
              <a:t>With Anti-icing  </a:t>
            </a:r>
          </a:p>
        </p:txBody>
      </p:sp>
      <p:sp>
        <p:nvSpPr>
          <p:cNvPr id="231429" name="Text Box 5"/>
          <p:cNvSpPr txBox="1">
            <a:spLocks noChangeArrowheads="1"/>
          </p:cNvSpPr>
          <p:nvPr/>
        </p:nvSpPr>
        <p:spPr bwMode="auto">
          <a:xfrm>
            <a:off x="385762" y="1276290"/>
            <a:ext cx="2433638" cy="400110"/>
          </a:xfrm>
          <a:prstGeom prst="rect">
            <a:avLst/>
          </a:prstGeom>
          <a:solidFill>
            <a:schemeClr val="accent1">
              <a:lumMod val="50000"/>
            </a:schemeClr>
          </a:solidFill>
          <a:ln>
            <a:solidFill>
              <a:schemeClr val="tx1"/>
            </a:solidFill>
          </a:ln>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algn="ctr">
              <a:spcBef>
                <a:spcPct val="50000"/>
              </a:spcBef>
            </a:pPr>
            <a:r>
              <a:rPr lang="en-US" sz="2000" b="1" dirty="0">
                <a:solidFill>
                  <a:schemeClr val="bg1"/>
                </a:solidFill>
                <a:effectLst>
                  <a:outerShdw blurRad="38100" dist="38100" dir="2700000" algn="tl">
                    <a:srgbClr val="000000">
                      <a:alpha val="43137"/>
                    </a:srgbClr>
                  </a:outerShdw>
                </a:effectLst>
              </a:rPr>
              <a:t>Without Anti-icing</a:t>
            </a:r>
          </a:p>
        </p:txBody>
      </p:sp>
      <p:sp>
        <p:nvSpPr>
          <p:cNvPr id="2" name="TextBox 1"/>
          <p:cNvSpPr txBox="1"/>
          <p:nvPr/>
        </p:nvSpPr>
        <p:spPr>
          <a:xfrm>
            <a:off x="3429000" y="3811250"/>
            <a:ext cx="3276600" cy="1446550"/>
          </a:xfrm>
          <a:prstGeom prst="rect">
            <a:avLst/>
          </a:prstGeom>
          <a:solidFill>
            <a:srgbClr val="FFC000"/>
          </a:solidFill>
          <a:ln>
            <a:solidFill>
              <a:schemeClr val="tx1"/>
            </a:solidFill>
          </a:ln>
        </p:spPr>
        <p:txBody>
          <a:bodyPr wrap="square" rtlCol="0">
            <a:spAutoFit/>
          </a:bodyPr>
          <a:lstStyle/>
          <a:p>
            <a:pPr algn="ctr"/>
            <a:r>
              <a:rPr lang="en-US" sz="2200" dirty="0">
                <a:latin typeface="Arial" pitchFamily="34" charset="0"/>
                <a:cs typeface="Arial" pitchFamily="34" charset="0"/>
              </a:rPr>
              <a:t>Anti-icing doesn’t melt much but it prevents the bond as illustrated in these pictures.</a:t>
            </a:r>
          </a:p>
        </p:txBody>
      </p:sp>
      <p:pic>
        <p:nvPicPr>
          <p:cNvPr id="7" name="Picture 6"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72251121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oman\Downloads\Anti-icing Clean La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6071" y="951276"/>
            <a:ext cx="6573220" cy="49316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8600" y="1295400"/>
            <a:ext cx="5257800" cy="457200"/>
          </a:xfrm>
          <a:prstGeom prst="rect">
            <a:avLst/>
          </a:prstGeom>
          <a:solidFill>
            <a:schemeClr val="bg1"/>
          </a:solidFill>
          <a:ln w="28575">
            <a:solidFill>
              <a:srgbClr val="FFC000"/>
            </a:solidFill>
          </a:ln>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Arial" pitchFamily="34" charset="0"/>
                <a:cs typeface="Arial" pitchFamily="34" charset="0"/>
              </a:rPr>
              <a:t>The clear driving lane was anti-iced</a:t>
            </a:r>
          </a:p>
        </p:txBody>
      </p:sp>
      <p:sp>
        <p:nvSpPr>
          <p:cNvPr id="2" name="Rectangle 1"/>
          <p:cNvSpPr/>
          <p:nvPr/>
        </p:nvSpPr>
        <p:spPr>
          <a:xfrm rot="20346605">
            <a:off x="879807" y="3653506"/>
            <a:ext cx="5276061"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Snow didn’t bond</a:t>
            </a:r>
          </a:p>
        </p:txBody>
      </p:sp>
      <p:sp>
        <p:nvSpPr>
          <p:cNvPr id="5" name="Rectangle 4"/>
          <p:cNvSpPr/>
          <p:nvPr/>
        </p:nvSpPr>
        <p:spPr>
          <a:xfrm rot="20215659">
            <a:off x="3706490" y="4384270"/>
            <a:ext cx="4134722"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Snow bonded</a:t>
            </a:r>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9821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90600"/>
          </a:xfrm>
          <a:noFill/>
        </p:spPr>
        <p:txBody>
          <a:bodyPr>
            <a:normAutofit/>
          </a:bodyPr>
          <a:lstStyle/>
          <a:p>
            <a:pPr>
              <a:lnSpc>
                <a:spcPts val="3300"/>
              </a:lnSpc>
            </a:pPr>
            <a:r>
              <a:rPr lang="en-US" sz="3600" dirty="0">
                <a:effectLst/>
              </a:rPr>
              <a:t>Materials that can be used </a:t>
            </a:r>
            <a:br>
              <a:rPr lang="en-US" sz="3600" dirty="0">
                <a:effectLst/>
              </a:rPr>
            </a:br>
            <a:r>
              <a:rPr lang="en-US" sz="3600" dirty="0">
                <a:effectLst/>
              </a:rPr>
              <a:t>for anti-icing</a:t>
            </a:r>
          </a:p>
        </p:txBody>
      </p:sp>
      <p:sp>
        <p:nvSpPr>
          <p:cNvPr id="3" name="Content Placeholder 2"/>
          <p:cNvSpPr>
            <a:spLocks noGrp="1"/>
          </p:cNvSpPr>
          <p:nvPr>
            <p:ph idx="1"/>
          </p:nvPr>
        </p:nvSpPr>
        <p:spPr>
          <a:xfrm>
            <a:off x="457200" y="990600"/>
            <a:ext cx="7305675" cy="4525963"/>
          </a:xfrm>
        </p:spPr>
        <p:txBody>
          <a:bodyPr>
            <a:normAutofit/>
          </a:bodyPr>
          <a:lstStyle/>
          <a:p>
            <a:pPr marL="0" indent="0">
              <a:buNone/>
            </a:pPr>
            <a:r>
              <a:rPr lang="en-US" dirty="0">
                <a:latin typeface="Arial" pitchFamily="34" charset="0"/>
                <a:cs typeface="Arial" pitchFamily="34" charset="0"/>
              </a:rPr>
              <a:t>Any liquid </a:t>
            </a:r>
            <a:r>
              <a:rPr lang="en-US" dirty="0" err="1">
                <a:latin typeface="Arial" pitchFamily="34" charset="0"/>
                <a:cs typeface="Arial" pitchFamily="34" charset="0"/>
              </a:rPr>
              <a:t>de-icer</a:t>
            </a:r>
            <a:endParaRPr lang="en-US" dirty="0">
              <a:latin typeface="Arial" pitchFamily="34" charset="0"/>
              <a:cs typeface="Arial" pitchFamily="34" charset="0"/>
            </a:endParaRPr>
          </a:p>
          <a:p>
            <a:r>
              <a:rPr lang="en-US" dirty="0">
                <a:latin typeface="Arial" pitchFamily="34" charset="0"/>
                <a:cs typeface="Arial" pitchFamily="34" charset="0"/>
              </a:rPr>
              <a:t>Most commonly used is </a:t>
            </a:r>
            <a:r>
              <a:rPr lang="en-US" dirty="0" err="1">
                <a:latin typeface="Arial" pitchFamily="34" charset="0"/>
                <a:cs typeface="Arial" pitchFamily="34" charset="0"/>
              </a:rPr>
              <a:t>NaCl</a:t>
            </a:r>
            <a:r>
              <a:rPr lang="en-US" dirty="0">
                <a:latin typeface="Arial" pitchFamily="34" charset="0"/>
                <a:cs typeface="Arial" pitchFamily="34" charset="0"/>
              </a:rPr>
              <a:t> or salt brine.</a:t>
            </a:r>
          </a:p>
          <a:p>
            <a:r>
              <a:rPr lang="en-US" dirty="0">
                <a:latin typeface="Arial" pitchFamily="34" charset="0"/>
                <a:cs typeface="Arial" pitchFamily="34" charset="0"/>
              </a:rPr>
              <a:t>Next most common is a salt brine blend.</a:t>
            </a:r>
          </a:p>
          <a:p>
            <a:pPr lvl="1"/>
            <a:r>
              <a:rPr lang="en-US" dirty="0">
                <a:latin typeface="Arial" pitchFamily="34" charset="0"/>
                <a:cs typeface="Arial" pitchFamily="34" charset="0"/>
              </a:rPr>
              <a:t>Often containing calcium or magnesium chloride and an organic component (beet juice, corn syrup…)  </a:t>
            </a:r>
          </a:p>
          <a:p>
            <a:r>
              <a:rPr lang="en-US" dirty="0">
                <a:latin typeface="Arial" pitchFamily="34" charset="0"/>
                <a:cs typeface="Arial" pitchFamily="34" charset="0"/>
              </a:rPr>
              <a:t>But can be straight Magnesium Chloride, Calcium Chloride,  Acetates, or your      </a:t>
            </a:r>
            <a:r>
              <a:rPr lang="en-US" dirty="0" err="1">
                <a:latin typeface="Arial" pitchFamily="34" charset="0"/>
                <a:cs typeface="Arial" pitchFamily="34" charset="0"/>
              </a:rPr>
              <a:t>de-icer</a:t>
            </a:r>
            <a:r>
              <a:rPr lang="en-US" dirty="0">
                <a:latin typeface="Arial" pitchFamily="34" charset="0"/>
                <a:cs typeface="Arial" pitchFamily="34" charset="0"/>
              </a:rPr>
              <a:t> of choice.</a:t>
            </a:r>
          </a:p>
          <a:p>
            <a:pPr marL="0" indent="0">
              <a:buNone/>
            </a:pPr>
            <a:endParaRPr lang="en-US" dirty="0"/>
          </a:p>
        </p:txBody>
      </p:sp>
      <p:pic>
        <p:nvPicPr>
          <p:cNvPr id="14339" name="Picture 3" descr="C:\pictures\Pictures\salt\storage\brin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541112" y="4868863"/>
            <a:ext cx="1727200" cy="1295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0" name="Picture 4" descr="C:\pictures\Pictures\salt\storage\IMG_054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670" r="44095" b="29680"/>
          <a:stretch/>
        </p:blipFill>
        <p:spPr bwMode="auto">
          <a:xfrm rot="5400000">
            <a:off x="3259220" y="4830763"/>
            <a:ext cx="2239634" cy="137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341" name="Picture 5" descr="C:\pictures\Pictures\salt\de-icers\PB070072.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16000" contrast="33000"/>
                    </a14:imgEffect>
                  </a14:imgLayer>
                </a14:imgProps>
              </a:ext>
              <a:ext uri="{28A0092B-C50C-407E-A947-70E740481C1C}">
                <a14:useLocalDpi xmlns:a14="http://schemas.microsoft.com/office/drawing/2010/main" val="0"/>
              </a:ext>
            </a:extLst>
          </a:blip>
          <a:srcRect l="22425" t="27224" r="41859" b="38013"/>
          <a:stretch/>
        </p:blipFill>
        <p:spPr bwMode="auto">
          <a:xfrm rot="5400000">
            <a:off x="1153493" y="4996496"/>
            <a:ext cx="2009773" cy="14671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
        <p:nvSpPr>
          <p:cNvPr id="15" name="Oval 1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Isosceles Triangle 15"/>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5-Point Star 1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4"/>
          <p:cNvSpPr txBox="1"/>
          <p:nvPr/>
        </p:nvSpPr>
        <p:spPr>
          <a:xfrm>
            <a:off x="5497544" y="2361052"/>
            <a:ext cx="3492056" cy="1200329"/>
          </a:xfrm>
          <a:prstGeom prst="rect">
            <a:avLst/>
          </a:prstGeom>
          <a:solidFill>
            <a:srgbClr val="FFFF00"/>
          </a:solidFill>
          <a:ln>
            <a:solidFill>
              <a:schemeClr val="tx1"/>
            </a:solidFill>
          </a:ln>
        </p:spPr>
        <p:txBody>
          <a:bodyPr wrap="square" rtlCol="0">
            <a:spAutoFit/>
          </a:bodyPr>
          <a:lstStyle/>
          <a:p>
            <a:r>
              <a:rPr lang="en-US" dirty="0"/>
              <a:t>Note to presenters:  describe which liquids you use for anti-icing here.  Delete this yellow box before making presentation.</a:t>
            </a:r>
          </a:p>
        </p:txBody>
      </p:sp>
    </p:spTree>
    <p:extLst>
      <p:ext uri="{BB962C8B-B14F-4D97-AF65-F5344CB8AC3E}">
        <p14:creationId xmlns:p14="http://schemas.microsoft.com/office/powerpoint/2010/main" val="42220770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What is the most common material used for anti-icing?</a:t>
            </a:r>
          </a:p>
          <a:p>
            <a:pPr marL="228600" indent="-228600">
              <a:buAutoNum type="arabicPeriod"/>
            </a:pPr>
            <a:endParaRPr lang="en-US" sz="3600" dirty="0"/>
          </a:p>
          <a:p>
            <a:pPr marL="228600" indent="-228600">
              <a:buAutoNum type="arabicPeriod"/>
            </a:pPr>
            <a:r>
              <a:rPr lang="en-US" sz="3600" dirty="0"/>
              <a:t>Salt brine</a:t>
            </a:r>
          </a:p>
          <a:p>
            <a:pPr marL="228600" indent="-228600">
              <a:buAutoNum type="arabicPeriod"/>
            </a:pPr>
            <a:r>
              <a:rPr lang="en-US" sz="3600" dirty="0"/>
              <a:t>Rock salt </a:t>
            </a:r>
          </a:p>
          <a:p>
            <a:pPr marL="228600" indent="-228600">
              <a:buAutoNum type="arabicPeriod"/>
            </a:pPr>
            <a:r>
              <a:rPr lang="en-US" sz="3600" dirty="0"/>
              <a:t>Calcium Chloride</a:t>
            </a:r>
          </a:p>
          <a:p>
            <a:pPr marL="228600" indent="-228600">
              <a:buAutoNum type="arabicPeriod"/>
            </a:pPr>
            <a:r>
              <a:rPr lang="en-US" sz="3600" dirty="0"/>
              <a:t>Water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What is the most common material used for anti-icing?</a:t>
            </a:r>
          </a:p>
          <a:p>
            <a:pPr marL="228600" indent="-228600">
              <a:buAutoNum type="arabicPeriod"/>
            </a:pPr>
            <a:endParaRPr lang="en-US" sz="3600" dirty="0">
              <a:solidFill>
                <a:srgbClr val="FFFF00"/>
              </a:solidFill>
            </a:endParaRPr>
          </a:p>
          <a:p>
            <a:pPr marL="228600" indent="-228600">
              <a:buAutoNum type="arabicPeriod"/>
            </a:pPr>
            <a:r>
              <a:rPr lang="en-US" sz="3600" dirty="0">
                <a:solidFill>
                  <a:srgbClr val="FFFF00"/>
                </a:solidFill>
              </a:rPr>
              <a:t>Salt brine</a:t>
            </a: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Rock salt </a:t>
            </a:r>
          </a:p>
          <a:p>
            <a:pPr marL="228600" indent="-228600">
              <a:buAutoNum type="arabicPeriod"/>
            </a:pPr>
            <a:r>
              <a:rPr lang="en-US" sz="3600" dirty="0">
                <a:solidFill>
                  <a:schemeClr val="accent1">
                    <a:lumMod val="75000"/>
                  </a:schemeClr>
                </a:solidFill>
              </a:rPr>
              <a:t>Calcium Chloride</a:t>
            </a:r>
          </a:p>
          <a:p>
            <a:pPr marL="228600" indent="-228600">
              <a:buAutoNum type="arabicPeriod"/>
            </a:pPr>
            <a:r>
              <a:rPr lang="en-US" sz="3600" dirty="0">
                <a:solidFill>
                  <a:schemeClr val="accent1">
                    <a:lumMod val="75000"/>
                  </a:schemeClr>
                </a:solidFill>
              </a:rPr>
              <a:t>Water </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6304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229600" cy="715962"/>
          </a:xfrm>
          <a:noFill/>
        </p:spPr>
        <p:txBody>
          <a:bodyPr>
            <a:normAutofit/>
          </a:bodyPr>
          <a:lstStyle/>
          <a:p>
            <a:r>
              <a:rPr lang="en-US" dirty="0"/>
              <a:t>Anti-icing with pre-wet salt?</a:t>
            </a:r>
          </a:p>
        </p:txBody>
      </p:sp>
      <p:sp>
        <p:nvSpPr>
          <p:cNvPr id="3" name="Content Placeholder 2"/>
          <p:cNvSpPr>
            <a:spLocks noGrp="1"/>
          </p:cNvSpPr>
          <p:nvPr>
            <p:ph idx="1"/>
          </p:nvPr>
        </p:nvSpPr>
        <p:spPr>
          <a:xfrm>
            <a:off x="228600" y="990600"/>
            <a:ext cx="6096000" cy="4648200"/>
          </a:xfrm>
        </p:spPr>
        <p:txBody>
          <a:bodyPr>
            <a:normAutofit fontScale="92500"/>
          </a:bodyPr>
          <a:lstStyle/>
          <a:p>
            <a:pPr marL="0" indent="0">
              <a:buNone/>
            </a:pPr>
            <a:r>
              <a:rPr lang="en-US" dirty="0">
                <a:latin typeface="Arial" pitchFamily="34" charset="0"/>
                <a:cs typeface="Arial" pitchFamily="34" charset="0"/>
              </a:rPr>
              <a:t>Anti-icing with liquids is the rule</a:t>
            </a:r>
          </a:p>
          <a:p>
            <a:pPr marL="0" indent="0">
              <a:buNone/>
            </a:pPr>
            <a:endParaRPr lang="en-US" dirty="0">
              <a:latin typeface="Arial" pitchFamily="34" charset="0"/>
              <a:cs typeface="Arial" pitchFamily="34" charset="0"/>
            </a:endParaRPr>
          </a:p>
          <a:p>
            <a:pPr marL="0" indent="0">
              <a:buNone/>
            </a:pPr>
            <a:r>
              <a:rPr lang="en-US" dirty="0">
                <a:latin typeface="Arial" pitchFamily="34" charset="0"/>
                <a:cs typeface="Arial" pitchFamily="34" charset="0"/>
              </a:rPr>
              <a:t>Anti-icing with pre-wet is the exception</a:t>
            </a:r>
          </a:p>
          <a:p>
            <a:pPr lvl="1"/>
            <a:r>
              <a:rPr lang="en-US" dirty="0">
                <a:latin typeface="Arial" pitchFamily="34" charset="0"/>
                <a:cs typeface="Arial" pitchFamily="34" charset="0"/>
              </a:rPr>
              <a:t>In storms starting with rain or freezing rain.</a:t>
            </a:r>
          </a:p>
          <a:p>
            <a:pPr lvl="1"/>
            <a:r>
              <a:rPr lang="en-US" dirty="0">
                <a:latin typeface="Arial" pitchFamily="34" charset="0"/>
                <a:cs typeface="Arial" pitchFamily="34" charset="0"/>
              </a:rPr>
              <a:t>Use a very light rate.</a:t>
            </a:r>
          </a:p>
          <a:p>
            <a:pPr lvl="1"/>
            <a:r>
              <a:rPr lang="en-US" dirty="0">
                <a:latin typeface="Arial" pitchFamily="34" charset="0"/>
                <a:cs typeface="Arial" pitchFamily="34" charset="0"/>
              </a:rPr>
              <a:t>The more liquid the better.</a:t>
            </a:r>
          </a:p>
          <a:p>
            <a:pPr lvl="1"/>
            <a:r>
              <a:rPr lang="en-US" dirty="0">
                <a:latin typeface="Arial" pitchFamily="34" charset="0"/>
                <a:cs typeface="Arial" pitchFamily="34" charset="0"/>
              </a:rPr>
              <a:t>Timing is critical, must be done as the storm is starting.</a:t>
            </a:r>
          </a:p>
          <a:p>
            <a:pPr lvl="1"/>
            <a:r>
              <a:rPr lang="en-US" dirty="0">
                <a:latin typeface="Arial" pitchFamily="34" charset="0"/>
                <a:cs typeface="Arial" pitchFamily="34" charset="0"/>
              </a:rPr>
              <a:t>Risk: very likely to leave the road before it is used.</a:t>
            </a:r>
          </a:p>
        </p:txBody>
      </p:sp>
      <p:pic>
        <p:nvPicPr>
          <p:cNvPr id="12293" name="Picture 5" descr="C:\Users\Roman\AppData\Local\Microsoft\Windows\Temporary Internet Files\Content.IE5\D25B2QYV\pros_con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269444"/>
            <a:ext cx="1886744" cy="1886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2295" name="Picture 7" descr="C:\pictures\Pictures\salt\anti icing\IMG_1237.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14000"/>
                    </a14:imgEffect>
                  </a14:imgLayer>
                </a14:imgProps>
              </a:ext>
              <a:ext uri="{28A0092B-C50C-407E-A947-70E740481C1C}">
                <a14:useLocalDpi xmlns:a14="http://schemas.microsoft.com/office/drawing/2010/main" val="0"/>
              </a:ext>
            </a:extLst>
          </a:blip>
          <a:srcRect l="22143" t="12262" r="10714"/>
          <a:stretch/>
        </p:blipFill>
        <p:spPr bwMode="auto">
          <a:xfrm>
            <a:off x="6686550" y="3679968"/>
            <a:ext cx="2076450" cy="20350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29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4959085"/>
            <a:ext cx="2133599" cy="16002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78541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noFill/>
        </p:spPr>
        <p:txBody>
          <a:bodyPr>
            <a:normAutofit/>
          </a:bodyPr>
          <a:lstStyle/>
          <a:p>
            <a:r>
              <a:rPr lang="en-US" dirty="0"/>
              <a:t>Anti-icing application rates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2406789"/>
              </p:ext>
            </p:extLst>
          </p:nvPr>
        </p:nvGraphicFramePr>
        <p:xfrm>
          <a:off x="609600" y="2971800"/>
          <a:ext cx="7620000" cy="2736652"/>
        </p:xfrm>
        <a:graphic>
          <a:graphicData uri="http://schemas.openxmlformats.org/drawingml/2006/table">
            <a:tbl>
              <a:tblPr firstRow="1" firstCol="1" bandRow="1"/>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50467">
                <a:tc>
                  <a:txBody>
                    <a:bodyPr/>
                    <a:lstStyle/>
                    <a:p>
                      <a:pPr marL="0" marR="0">
                        <a:spcBef>
                          <a:spcPts val="0"/>
                        </a:spcBef>
                        <a:spcAft>
                          <a:spcPts val="0"/>
                        </a:spcAft>
                      </a:pPr>
                      <a:r>
                        <a:rPr lang="en-US" sz="1200" b="1" dirty="0">
                          <a:effectLst/>
                          <a:latin typeface="Arial"/>
                          <a:ea typeface="Times New Roman"/>
                        </a:rPr>
                        <a:t>Condition</a:t>
                      </a:r>
                      <a:endParaRPr lang="en-US" sz="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3">
                  <a:txBody>
                    <a:bodyPr/>
                    <a:lstStyle/>
                    <a:p>
                      <a:pPr marL="0" marR="0" algn="ctr">
                        <a:spcBef>
                          <a:spcPts val="0"/>
                        </a:spcBef>
                        <a:spcAft>
                          <a:spcPts val="0"/>
                        </a:spcAft>
                      </a:pPr>
                      <a:r>
                        <a:rPr lang="en-US" sz="1200" b="1">
                          <a:effectLst/>
                          <a:latin typeface="Arial"/>
                          <a:ea typeface="Times New Roman"/>
                        </a:rPr>
                        <a:t>Gallons per lane mile</a:t>
                      </a:r>
                      <a:endParaRPr lang="en-US" sz="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30933">
                <a:tc>
                  <a:txBody>
                    <a:bodyPr/>
                    <a:lstStyle/>
                    <a:p>
                      <a:pPr marL="0" marR="0">
                        <a:spcBef>
                          <a:spcPts val="0"/>
                        </a:spcBef>
                        <a:spcAft>
                          <a:spcPts val="0"/>
                        </a:spcAft>
                      </a:pPr>
                      <a:r>
                        <a:rPr lang="en-US" sz="1200" u="none" strike="noStrike" dirty="0">
                          <a:effectLst/>
                          <a:latin typeface="Times New Roman"/>
                          <a:ea typeface="Times New Roman"/>
                        </a:rPr>
                        <a:t> </a:t>
                      </a:r>
                      <a:endParaRPr lang="en-US" sz="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b="1" dirty="0">
                          <a:effectLst/>
                          <a:latin typeface="Arial"/>
                          <a:ea typeface="Times New Roman"/>
                        </a:rPr>
                        <a:t>CaCl</a:t>
                      </a:r>
                      <a:r>
                        <a:rPr lang="en-US" sz="1600" b="1" baseline="-25000" dirty="0">
                          <a:effectLst/>
                          <a:latin typeface="Arial"/>
                          <a:ea typeface="Times New Roman"/>
                        </a:rPr>
                        <a:t>2</a:t>
                      </a:r>
                      <a:r>
                        <a:rPr lang="en-US" sz="1600" b="1" dirty="0">
                          <a:effectLst/>
                          <a:latin typeface="Arial"/>
                          <a:ea typeface="Times New Roman"/>
                        </a:rPr>
                        <a:t> or MgCl</a:t>
                      </a:r>
                      <a:r>
                        <a:rPr lang="en-US" sz="1600" b="1" baseline="-25000" dirty="0">
                          <a:effectLst/>
                          <a:latin typeface="Arial"/>
                          <a:ea typeface="Times New Roman"/>
                        </a:rPr>
                        <a:t>2</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b="1" dirty="0">
                          <a:effectLst/>
                          <a:latin typeface="Arial"/>
                          <a:ea typeface="Times New Roman"/>
                        </a:rPr>
                        <a:t>Brine</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600" b="1" dirty="0">
                          <a:effectLst/>
                          <a:latin typeface="Arial"/>
                          <a:ea typeface="Times New Roman"/>
                        </a:rPr>
                        <a:t>Brine Blends</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661866">
                <a:tc>
                  <a:txBody>
                    <a:bodyPr/>
                    <a:lstStyle/>
                    <a:p>
                      <a:pPr marL="0" marR="0">
                        <a:spcBef>
                          <a:spcPts val="0"/>
                        </a:spcBef>
                        <a:spcAft>
                          <a:spcPts val="0"/>
                        </a:spcAft>
                      </a:pPr>
                      <a:r>
                        <a:rPr lang="en-US" sz="1600">
                          <a:effectLst/>
                          <a:latin typeface="Arial"/>
                          <a:ea typeface="Times New Roman"/>
                        </a:rPr>
                        <a:t>Regularly scheduled application</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2400" dirty="0">
                          <a:effectLst/>
                          <a:latin typeface="Arial"/>
                          <a:ea typeface="Times New Roman"/>
                        </a:rPr>
                        <a:t>15-25</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2400" dirty="0">
                          <a:effectLst/>
                          <a:latin typeface="Arial"/>
                          <a:ea typeface="Times New Roman"/>
                        </a:rPr>
                        <a:t>20-40</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a:effectLst/>
                          <a:latin typeface="Arial"/>
                          <a:ea typeface="Times New Roman"/>
                        </a:rPr>
                        <a:t>Ask manufacturer</a:t>
                      </a:r>
                      <a:endParaRPr lang="en-US" sz="8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2"/>
                  </a:ext>
                </a:extLst>
              </a:tr>
              <a:tr h="661866">
                <a:tc>
                  <a:txBody>
                    <a:bodyPr/>
                    <a:lstStyle/>
                    <a:p>
                      <a:pPr marL="0" marR="0">
                        <a:spcBef>
                          <a:spcPts val="0"/>
                        </a:spcBef>
                        <a:spcAft>
                          <a:spcPts val="0"/>
                        </a:spcAft>
                      </a:pPr>
                      <a:r>
                        <a:rPr lang="en-US" sz="1600">
                          <a:effectLst/>
                          <a:latin typeface="Arial"/>
                          <a:ea typeface="Times New Roman"/>
                        </a:rPr>
                        <a:t>Prior to frost or black ice</a:t>
                      </a:r>
                      <a:endParaRPr lang="en-US" sz="16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2400" dirty="0">
                          <a:effectLst/>
                          <a:latin typeface="Arial"/>
                          <a:ea typeface="Times New Roman"/>
                        </a:rPr>
                        <a:t>15-25</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2400" dirty="0">
                          <a:effectLst/>
                          <a:latin typeface="Arial"/>
                          <a:ea typeface="Times New Roman"/>
                        </a:rPr>
                        <a:t>20-40</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dirty="0">
                          <a:effectLst/>
                          <a:latin typeface="Arial"/>
                          <a:ea typeface="Times New Roman"/>
                        </a:rPr>
                        <a:t>Ask manufacturer</a:t>
                      </a:r>
                      <a:endParaRPr lang="en-US" sz="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661866">
                <a:tc>
                  <a:txBody>
                    <a:bodyPr/>
                    <a:lstStyle/>
                    <a:p>
                      <a:pPr marL="0" marR="0">
                        <a:spcBef>
                          <a:spcPts val="0"/>
                        </a:spcBef>
                        <a:spcAft>
                          <a:spcPts val="0"/>
                        </a:spcAft>
                      </a:pPr>
                      <a:r>
                        <a:rPr lang="en-US" sz="1600" dirty="0">
                          <a:effectLst/>
                          <a:latin typeface="Arial"/>
                          <a:ea typeface="Times New Roman"/>
                        </a:rPr>
                        <a:t>Prior to light or moderate snow</a:t>
                      </a:r>
                      <a:endParaRPr lang="en-US" sz="16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2400">
                          <a:effectLst/>
                          <a:latin typeface="Arial"/>
                          <a:ea typeface="Times New Roman"/>
                        </a:rPr>
                        <a:t>15-25</a:t>
                      </a:r>
                      <a:endParaRPr lang="en-US" sz="240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2400" dirty="0">
                          <a:effectLst/>
                          <a:latin typeface="Arial"/>
                          <a:ea typeface="Times New Roman"/>
                        </a:rPr>
                        <a:t>20-50</a:t>
                      </a:r>
                      <a:endParaRPr lang="en-US" sz="24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spcBef>
                          <a:spcPts val="0"/>
                        </a:spcBef>
                        <a:spcAft>
                          <a:spcPts val="0"/>
                        </a:spcAft>
                      </a:pPr>
                      <a:r>
                        <a:rPr lang="en-US" sz="1200" dirty="0">
                          <a:effectLst/>
                          <a:latin typeface="Arial"/>
                          <a:ea typeface="Times New Roman"/>
                        </a:rPr>
                        <a:t>Ask manufacturer</a:t>
                      </a:r>
                      <a:endParaRPr lang="en-US" sz="800" dirty="0">
                        <a:effectLst/>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bl>
          </a:graphicData>
        </a:graphic>
      </p:graphicFrame>
      <p:sp>
        <p:nvSpPr>
          <p:cNvPr id="5" name="TextBox 4"/>
          <p:cNvSpPr txBox="1"/>
          <p:nvPr/>
        </p:nvSpPr>
        <p:spPr>
          <a:xfrm>
            <a:off x="381000" y="5638800"/>
            <a:ext cx="4495800" cy="923330"/>
          </a:xfrm>
          <a:prstGeom prst="rect">
            <a:avLst/>
          </a:prstGeom>
          <a:solidFill>
            <a:srgbClr val="FFFF00"/>
          </a:solidFill>
          <a:ln>
            <a:solidFill>
              <a:schemeClr val="tx1"/>
            </a:solidFill>
          </a:ln>
        </p:spPr>
        <p:txBody>
          <a:bodyPr wrap="square" rtlCol="0">
            <a:spAutoFit/>
          </a:bodyPr>
          <a:lstStyle/>
          <a:p>
            <a:r>
              <a:rPr lang="en-US" dirty="0"/>
              <a:t>Note to presenters:  add your anti-icing application rate table here.  Delete this yellow box before making presentation.</a:t>
            </a:r>
          </a:p>
        </p:txBody>
      </p:sp>
      <p:sp>
        <p:nvSpPr>
          <p:cNvPr id="3" name="TextBox 2"/>
          <p:cNvSpPr txBox="1"/>
          <p:nvPr/>
        </p:nvSpPr>
        <p:spPr>
          <a:xfrm>
            <a:off x="152400" y="1143000"/>
            <a:ext cx="8343900" cy="1200329"/>
          </a:xfrm>
          <a:prstGeom prst="rect">
            <a:avLst/>
          </a:prstGeom>
          <a:noFill/>
        </p:spPr>
        <p:txBody>
          <a:bodyPr wrap="square" rtlCol="0">
            <a:spAutoFit/>
          </a:bodyPr>
          <a:lstStyle/>
          <a:p>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To standardize your performance, create and follow an </a:t>
            </a:r>
            <a:r>
              <a:rPr lang="en-US" sz="2400" dirty="0">
                <a:solidFill>
                  <a:schemeClr val="bg1"/>
                </a:solidFill>
                <a:latin typeface="Arial" pitchFamily="34" charset="0"/>
                <a:cs typeface="Arial" pitchFamily="34" charset="0"/>
              </a:rPr>
              <a:t>application</a:t>
            </a: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 rate chart. The chart should be updated as your materials and techniques change.</a:t>
            </a:r>
          </a:p>
        </p:txBody>
      </p:sp>
      <p:sp>
        <p:nvSpPr>
          <p:cNvPr id="9" name="TextBox 8"/>
          <p:cNvSpPr txBox="1"/>
          <p:nvPr/>
        </p:nvSpPr>
        <p:spPr>
          <a:xfrm>
            <a:off x="2133600" y="2602468"/>
            <a:ext cx="4572000" cy="369332"/>
          </a:xfrm>
          <a:prstGeom prst="rect">
            <a:avLst/>
          </a:prstGeom>
          <a:noFill/>
        </p:spPr>
        <p:txBody>
          <a:bodyPr wrap="square" rtlCol="0">
            <a:spAutoFit/>
          </a:bodyPr>
          <a:lstStyle/>
          <a:p>
            <a:r>
              <a:rPr lang="en-US" b="1" dirty="0">
                <a:solidFill>
                  <a:schemeClr val="bg1"/>
                </a:solidFill>
                <a:effectLst>
                  <a:outerShdw blurRad="38100" dist="38100" dir="2700000" algn="tl">
                    <a:srgbClr val="000000">
                      <a:alpha val="43137"/>
                    </a:srgbClr>
                  </a:outerShdw>
                </a:effectLst>
                <a:latin typeface="Arial" pitchFamily="34" charset="0"/>
                <a:cs typeface="Arial" pitchFamily="34" charset="0"/>
              </a:rPr>
              <a:t>EXAMPLE APPLICATION RATE CHART</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414841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251619"/>
            <a:ext cx="8229600" cy="715962"/>
          </a:xfrm>
          <a:noFill/>
        </p:spPr>
        <p:txBody>
          <a:bodyPr>
            <a:normAutofit/>
          </a:bodyPr>
          <a:lstStyle/>
          <a:p>
            <a:r>
              <a:rPr lang="en-US" dirty="0"/>
              <a:t>Tip from experienced operators  </a:t>
            </a:r>
          </a:p>
        </p:txBody>
      </p:sp>
      <p:pic>
        <p:nvPicPr>
          <p:cNvPr id="11"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7000" y="1066800"/>
            <a:ext cx="1516685" cy="1525060"/>
          </a:xfrm>
          <a:prstGeom prst="rect">
            <a:avLst/>
          </a:prstGeom>
          <a:solidFill>
            <a:srgbClr val="FFC000"/>
          </a:solidFill>
          <a:ln>
            <a:solidFill>
              <a:schemeClr val="tx1"/>
            </a:solidFill>
          </a:ln>
          <a:extLst/>
        </p:spPr>
      </p:pic>
      <p:pic>
        <p:nvPicPr>
          <p:cNvPr id="11266" name="Picture 2" descr="C:\pictures\Pictures\salt\people\grand rapids (2).JPG"/>
          <p:cNvPicPr>
            <a:picLocks noChangeAspect="1" noChangeArrowheads="1"/>
          </p:cNvPicPr>
          <p:nvPr/>
        </p:nvPicPr>
        <p:blipFill>
          <a:blip r:embed="rId4" cstate="print">
            <a:extLst>
              <a:ext uri="{28A0092B-C50C-407E-A947-70E740481C1C}">
                <a14:useLocalDpi xmlns:a14="http://schemas.microsoft.com/office/drawing/2010/main" val="0"/>
              </a:ext>
            </a:extLst>
          </a:blip>
          <a:srcRect l="14451" b="24663"/>
          <a:stretch>
            <a:fillRect/>
          </a:stretch>
        </p:blipFill>
        <p:spPr bwMode="auto">
          <a:xfrm rot="5400000">
            <a:off x="-821620" y="2113362"/>
            <a:ext cx="3845725" cy="1905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34518" y="5829424"/>
            <a:ext cx="6477000" cy="646331"/>
          </a:xfrm>
          <a:prstGeom prst="rect">
            <a:avLst/>
          </a:prstGeom>
          <a:solidFill>
            <a:srgbClr val="FFFF00"/>
          </a:solidFill>
          <a:ln>
            <a:solidFill>
              <a:schemeClr val="tx1"/>
            </a:solidFill>
          </a:ln>
        </p:spPr>
        <p:txBody>
          <a:bodyPr wrap="square" rtlCol="0">
            <a:spAutoFit/>
          </a:bodyPr>
          <a:lstStyle/>
          <a:p>
            <a:r>
              <a:rPr lang="en-US" dirty="0"/>
              <a:t>Note to presenters:  add your local tips here.  Delete this yellow box before making presentation.</a:t>
            </a:r>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p:cNvSpPr txBox="1"/>
          <p:nvPr/>
        </p:nvSpPr>
        <p:spPr>
          <a:xfrm>
            <a:off x="2209800" y="3181293"/>
            <a:ext cx="6858000" cy="2246769"/>
          </a:xfrm>
          <a:prstGeom prst="rect">
            <a:avLst/>
          </a:prstGeom>
          <a:solidFill>
            <a:srgbClr val="FFC000"/>
          </a:solidFill>
          <a:ln>
            <a:solidFill>
              <a:schemeClr val="tx1"/>
            </a:solidFill>
          </a:ln>
        </p:spPr>
        <p:txBody>
          <a:bodyPr wrap="square" rtlCol="0">
            <a:spAutoFit/>
          </a:bodyPr>
          <a:lstStyle/>
          <a:p>
            <a:pPr algn="ctr">
              <a:lnSpc>
                <a:spcPts val="2800"/>
              </a:lnSpc>
            </a:pPr>
            <a:r>
              <a:rPr lang="en-US" sz="2800" dirty="0">
                <a:latin typeface="Arial" pitchFamily="34" charset="0"/>
                <a:cs typeface="Arial" pitchFamily="34" charset="0"/>
              </a:rPr>
              <a:t>“We have a lot of cold weather and often anti-ice with straight Magnesium Chloride.  We use the </a:t>
            </a:r>
            <a:r>
              <a:rPr lang="en-US" sz="2800" b="1" dirty="0">
                <a:latin typeface="Arial" pitchFamily="34" charset="0"/>
                <a:cs typeface="Arial" pitchFamily="34" charset="0"/>
              </a:rPr>
              <a:t>lowest end of </a:t>
            </a:r>
            <a:r>
              <a:rPr lang="en-US" sz="2800" dirty="0">
                <a:latin typeface="Arial" pitchFamily="34" charset="0"/>
                <a:cs typeface="Arial" pitchFamily="34" charset="0"/>
              </a:rPr>
              <a:t>the suggested application rates.  We find the higher application rates cause us more problems than the lower application rates.”</a:t>
            </a:r>
          </a:p>
        </p:txBody>
      </p:sp>
    </p:spTree>
    <p:extLst>
      <p:ext uri="{BB962C8B-B14F-4D97-AF65-F5344CB8AC3E}">
        <p14:creationId xmlns:p14="http://schemas.microsoft.com/office/powerpoint/2010/main" val="22657984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C:\pictures\Pictures\impervious\ely imperviou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66" t="13333" r="10001"/>
          <a:stretch/>
        </p:blipFill>
        <p:spPr bwMode="auto">
          <a:xfrm>
            <a:off x="3048000" y="3733800"/>
            <a:ext cx="3649808" cy="270099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600" y="274638"/>
            <a:ext cx="8229600" cy="715962"/>
          </a:xfrm>
          <a:noFill/>
        </p:spPr>
        <p:txBody>
          <a:bodyPr>
            <a:normAutofit/>
          </a:bodyPr>
          <a:lstStyle/>
          <a:p>
            <a:r>
              <a:rPr lang="en-US" dirty="0"/>
              <a:t>Regularly scheduled applications</a:t>
            </a:r>
          </a:p>
        </p:txBody>
      </p:sp>
      <p:sp>
        <p:nvSpPr>
          <p:cNvPr id="3" name="Content Placeholder 2"/>
          <p:cNvSpPr>
            <a:spLocks noGrp="1"/>
          </p:cNvSpPr>
          <p:nvPr>
            <p:ph idx="1"/>
          </p:nvPr>
        </p:nvSpPr>
        <p:spPr>
          <a:xfrm>
            <a:off x="304800" y="1066800"/>
            <a:ext cx="7086600" cy="2438400"/>
          </a:xfrm>
        </p:spPr>
        <p:txBody>
          <a:bodyPr>
            <a:noAutofit/>
          </a:bodyPr>
          <a:lstStyle/>
          <a:p>
            <a:pPr marL="0" indent="0">
              <a:lnSpc>
                <a:spcPts val="2500"/>
              </a:lnSpc>
              <a:buNone/>
            </a:pPr>
            <a:r>
              <a:rPr lang="en-US" sz="2400" dirty="0">
                <a:effectLst/>
                <a:latin typeface="Arial" pitchFamily="34" charset="0"/>
                <a:cs typeface="Arial" pitchFamily="34" charset="0"/>
              </a:rPr>
              <a:t>Are typically not recommended because:</a:t>
            </a:r>
          </a:p>
          <a:p>
            <a:pPr lvl="1">
              <a:lnSpc>
                <a:spcPts val="2500"/>
              </a:lnSpc>
              <a:buFont typeface="Arial" pitchFamily="34" charset="0"/>
              <a:buChar char="•"/>
            </a:pPr>
            <a:r>
              <a:rPr lang="en-US" dirty="0">
                <a:effectLst/>
                <a:latin typeface="Arial" pitchFamily="34" charset="0"/>
                <a:cs typeface="Arial" pitchFamily="34" charset="0"/>
              </a:rPr>
              <a:t>Can load up the roads with too much product.</a:t>
            </a:r>
          </a:p>
          <a:p>
            <a:pPr lvl="1">
              <a:lnSpc>
                <a:spcPts val="2500"/>
              </a:lnSpc>
              <a:buFont typeface="Arial" pitchFamily="34" charset="0"/>
              <a:buChar char="•"/>
            </a:pPr>
            <a:r>
              <a:rPr lang="en-US" dirty="0">
                <a:effectLst/>
                <a:latin typeface="Arial" pitchFamily="34" charset="0"/>
                <a:cs typeface="Arial" pitchFamily="34" charset="0"/>
              </a:rPr>
              <a:t>Lead to excess applications of salt.</a:t>
            </a:r>
          </a:p>
          <a:p>
            <a:pPr lvl="1">
              <a:lnSpc>
                <a:spcPts val="2500"/>
              </a:lnSpc>
              <a:buFont typeface="Arial" pitchFamily="34" charset="0"/>
              <a:buChar char="•"/>
            </a:pPr>
            <a:r>
              <a:rPr lang="en-US" dirty="0">
                <a:effectLst/>
                <a:latin typeface="Arial" pitchFamily="34" charset="0"/>
                <a:cs typeface="Arial" pitchFamily="34" charset="0"/>
              </a:rPr>
              <a:t>Increase corrosion of bridges.</a:t>
            </a:r>
          </a:p>
          <a:p>
            <a:pPr lvl="1">
              <a:lnSpc>
                <a:spcPts val="2500"/>
              </a:lnSpc>
              <a:buNone/>
            </a:pPr>
            <a:endParaRPr lang="en-US" sz="2000" dirty="0">
              <a:solidFill>
                <a:schemeClr val="bg1"/>
              </a:solidFill>
              <a:effectLst/>
              <a:latin typeface="Arial" pitchFamily="34" charset="0"/>
              <a:cs typeface="Arial" pitchFamily="34" charset="0"/>
            </a:endParaRPr>
          </a:p>
          <a:p>
            <a:pPr>
              <a:lnSpc>
                <a:spcPts val="2500"/>
              </a:lnSpc>
              <a:buNone/>
            </a:pPr>
            <a:r>
              <a:rPr lang="en-US" sz="2400" dirty="0">
                <a:solidFill>
                  <a:schemeClr val="bg1"/>
                </a:solidFill>
                <a:effectLst/>
                <a:latin typeface="Arial" pitchFamily="34" charset="0"/>
                <a:cs typeface="Arial" pitchFamily="34" charset="0"/>
              </a:rPr>
              <a:t>Better to monitor the weather and apply when conditions are likely to need anti-icing.</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1145642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7696200" cy="5080000"/>
          </a:xfrm>
        </p:spPr>
        <p:txBody>
          <a:bodyPr>
            <a:normAutofit/>
          </a:bodyPr>
          <a:lstStyle/>
          <a:p>
            <a:pPr>
              <a:buNone/>
            </a:pPr>
            <a:r>
              <a:rPr lang="en-US" sz="3600" dirty="0"/>
              <a:t>Is it a good idea to anti-ice the roads on the same day(s) each week?</a:t>
            </a:r>
          </a:p>
          <a:p>
            <a:pPr>
              <a:buNone/>
            </a:pPr>
            <a:endParaRPr lang="en-US" sz="3600" dirty="0"/>
          </a:p>
          <a:p>
            <a:pPr marL="742950" indent="-742950">
              <a:buFont typeface="+mj-lt"/>
              <a:buAutoNum type="arabicPeriod"/>
            </a:pPr>
            <a:r>
              <a:rPr lang="en-US" sz="3600" dirty="0"/>
              <a:t>No, use weather forecasts to guide you</a:t>
            </a:r>
          </a:p>
          <a:p>
            <a:pPr marL="742950" indent="-742950">
              <a:buFont typeface="+mj-lt"/>
              <a:buAutoNum type="arabicPeriod"/>
            </a:pPr>
            <a:r>
              <a:rPr lang="en-US" sz="3600" dirty="0"/>
              <a:t>No, check to see if you have residual salt still on the road</a:t>
            </a:r>
          </a:p>
          <a:p>
            <a:pPr marL="742950" indent="-742950">
              <a:buFont typeface="+mj-lt"/>
              <a:buAutoNum type="arabicPeriod"/>
            </a:pPr>
            <a:r>
              <a:rPr lang="en-US" sz="3600" dirty="0"/>
              <a:t>No, pavements may be the wrong temperature</a:t>
            </a:r>
          </a:p>
          <a:p>
            <a:pPr marL="742950" indent="-742950">
              <a:buFont typeface="+mj-lt"/>
              <a:buAutoNum type="arabicPeriod"/>
            </a:pPr>
            <a:r>
              <a:rPr lang="en-US" sz="3600" dirty="0"/>
              <a:t>All of the above</a:t>
            </a:r>
          </a:p>
          <a:p>
            <a:pPr>
              <a:buNone/>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7848600" cy="5080000"/>
          </a:xfrm>
        </p:spPr>
        <p:txBody>
          <a:bodyPr>
            <a:normAutofit/>
          </a:bodyPr>
          <a:lstStyle/>
          <a:p>
            <a:pPr>
              <a:buNone/>
            </a:pPr>
            <a:r>
              <a:rPr lang="en-US" sz="3600" dirty="0"/>
              <a:t>Is it a good idea to anti-ice the roads on the same day(s) each week?</a:t>
            </a:r>
          </a:p>
          <a:p>
            <a:pPr>
              <a:buNone/>
            </a:pPr>
            <a:endParaRPr lang="en-US" sz="3600" dirty="0">
              <a:solidFill>
                <a:schemeClr val="accent1">
                  <a:lumMod val="75000"/>
                </a:schemeClr>
              </a:solidFill>
            </a:endParaRPr>
          </a:p>
          <a:p>
            <a:pPr marL="742950" indent="-742950">
              <a:buFont typeface="+mj-lt"/>
              <a:buAutoNum type="arabicPeriod"/>
            </a:pPr>
            <a:r>
              <a:rPr lang="en-US" sz="3600" dirty="0">
                <a:solidFill>
                  <a:schemeClr val="accent1">
                    <a:lumMod val="75000"/>
                  </a:schemeClr>
                </a:solidFill>
              </a:rPr>
              <a:t>No, use weather forecasts to guide you</a:t>
            </a:r>
          </a:p>
          <a:p>
            <a:pPr marL="742950" indent="-742950">
              <a:buFont typeface="+mj-lt"/>
              <a:buAutoNum type="arabicPeriod"/>
            </a:pPr>
            <a:r>
              <a:rPr lang="en-US" sz="3600" dirty="0">
                <a:solidFill>
                  <a:schemeClr val="accent1">
                    <a:lumMod val="75000"/>
                  </a:schemeClr>
                </a:solidFill>
              </a:rPr>
              <a:t>No, check to see if you have residual salt still on the road</a:t>
            </a:r>
          </a:p>
          <a:p>
            <a:pPr marL="742950" indent="-742950">
              <a:buFont typeface="+mj-lt"/>
              <a:buAutoNum type="arabicPeriod"/>
            </a:pPr>
            <a:r>
              <a:rPr lang="en-US" sz="3600" dirty="0">
                <a:solidFill>
                  <a:schemeClr val="accent1">
                    <a:lumMod val="75000"/>
                  </a:schemeClr>
                </a:solidFill>
              </a:rPr>
              <a:t>No, pavements may be the wrong temperature</a:t>
            </a:r>
            <a:endParaRPr lang="en-US" sz="3600" dirty="0">
              <a:solidFill>
                <a:srgbClr val="FFFF00"/>
              </a:solidFill>
            </a:endParaRPr>
          </a:p>
          <a:p>
            <a:pPr marL="742950" indent="-742950">
              <a:buFont typeface="+mj-lt"/>
              <a:buAutoNum type="arabicPeriod"/>
            </a:pPr>
            <a:r>
              <a:rPr lang="en-US" sz="3600" dirty="0">
                <a:solidFill>
                  <a:srgbClr val="FFFF00"/>
                </a:solidFill>
              </a:rPr>
              <a:t>All of the above</a:t>
            </a:r>
          </a:p>
          <a:p>
            <a:pPr>
              <a:buNone/>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noFill/>
        </p:spPr>
        <p:txBody>
          <a:bodyPr>
            <a:normAutofit/>
          </a:bodyPr>
          <a:lstStyle/>
          <a:p>
            <a:r>
              <a:rPr lang="en-US" dirty="0"/>
              <a:t>Take time to calibrate </a:t>
            </a:r>
          </a:p>
        </p:txBody>
      </p:sp>
      <p:pic>
        <p:nvPicPr>
          <p:cNvPr id="5122" name="Picture 2" descr="C:\pictures\Pictures\salt\anti icing\01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295400"/>
            <a:ext cx="6651961" cy="44035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776283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Is it important to calibrate your anti-icing systems?</a:t>
            </a:r>
          </a:p>
          <a:p>
            <a:pPr>
              <a:buNone/>
            </a:pPr>
            <a:endParaRPr lang="en-US" sz="3600" dirty="0"/>
          </a:p>
          <a:p>
            <a:pPr marL="228600" indent="-228600">
              <a:buAutoNum type="arabicPeriod"/>
            </a:pPr>
            <a:r>
              <a:rPr lang="en-US" sz="3600" dirty="0"/>
              <a:t>Yes</a:t>
            </a:r>
          </a:p>
          <a:p>
            <a:pPr marL="228600" indent="-228600">
              <a:buAutoNum type="arabicPeriod"/>
            </a:pPr>
            <a:r>
              <a:rPr lang="en-US" sz="3600" dirty="0"/>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Is it important to calibrate your anti-icing systems?</a:t>
            </a:r>
          </a:p>
          <a:p>
            <a:pPr>
              <a:buNone/>
            </a:pPr>
            <a:endParaRPr lang="en-US" sz="3600" dirty="0">
              <a:solidFill>
                <a:srgbClr val="FFFF00"/>
              </a:solidFill>
            </a:endParaRPr>
          </a:p>
          <a:p>
            <a:pPr marL="228600" indent="-228600">
              <a:buAutoNum type="arabicPeriod"/>
            </a:pPr>
            <a:r>
              <a:rPr lang="en-US" sz="3600" dirty="0">
                <a:solidFill>
                  <a:srgbClr val="FFFF00"/>
                </a:solidFill>
              </a:rPr>
              <a:t>Yes</a:t>
            </a: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533400" y="177800"/>
            <a:ext cx="8229600" cy="889000"/>
          </a:xfrm>
          <a:noFill/>
        </p:spPr>
        <p:txBody>
          <a:bodyPr/>
          <a:lstStyle/>
          <a:p>
            <a:pPr eaLnBrk="1" hangingPunct="1">
              <a:defRPr/>
            </a:pPr>
            <a:r>
              <a:rPr lang="en-US" dirty="0"/>
              <a:t>Cost savings</a:t>
            </a:r>
          </a:p>
        </p:txBody>
      </p:sp>
      <p:pic>
        <p:nvPicPr>
          <p:cNvPr id="9218" name="Picture 2" descr="C:\Users\Roman\AppData\Local\Microsoft\Windows\Temporary Internet Files\Content.IE5\28Q7U0BP\money+tre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2743200"/>
            <a:ext cx="3124200" cy="3124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1138297"/>
            <a:ext cx="7543800" cy="2062103"/>
          </a:xfrm>
          <a:prstGeom prst="rect">
            <a:avLst/>
          </a:prstGeom>
          <a:noFill/>
        </p:spPr>
        <p:txBody>
          <a:bodyPr wrap="square" rtlCol="0">
            <a:spAutoFit/>
          </a:bodyPr>
          <a:lstStyle/>
          <a:p>
            <a:r>
              <a:rPr lang="en-US" sz="3200" dirty="0">
                <a:solidFill>
                  <a:schemeClr val="bg1"/>
                </a:solidFill>
                <a:effectLst>
                  <a:outerShdw blurRad="38100" dist="38100" dir="2700000" algn="tl">
                    <a:srgbClr val="000000">
                      <a:alpha val="43137"/>
                    </a:srgbClr>
                  </a:outerShdw>
                </a:effectLst>
                <a:latin typeface="Arial" pitchFamily="34" charset="0"/>
                <a:cs typeface="Arial" pitchFamily="34" charset="0"/>
              </a:rPr>
              <a:t>As your anti-icing operations grow, so will your cost savings. Anytime we integrate pro-active strategies we will increase our productivity.</a:t>
            </a: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02846596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93087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92162"/>
          </a:xfrm>
          <a:noFill/>
        </p:spPr>
        <p:txBody>
          <a:bodyPr>
            <a:normAutofit/>
          </a:bodyPr>
          <a:lstStyle/>
          <a:p>
            <a:r>
              <a:rPr lang="en-US" dirty="0"/>
              <a:t>Anti-icing equipment</a:t>
            </a:r>
          </a:p>
        </p:txBody>
      </p:sp>
      <p:pic>
        <p:nvPicPr>
          <p:cNvPr id="614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2363"/>
          <a:stretch/>
        </p:blipFill>
        <p:spPr bwMode="auto">
          <a:xfrm>
            <a:off x="96738" y="3650696"/>
            <a:ext cx="3941862" cy="229290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lass 11 and 2700 gal"/>
          <p:cNvPicPr>
            <a:picLocks noChangeAspect="1" noChangeArrowheads="1"/>
          </p:cNvPicPr>
          <p:nvPr/>
        </p:nvPicPr>
        <p:blipFill rotWithShape="1">
          <a:blip r:embed="rId4" cstate="print"/>
          <a:srcRect b="15978"/>
          <a:stretch/>
        </p:blipFill>
        <p:spPr bwMode="auto">
          <a:xfrm>
            <a:off x="3207518" y="1070186"/>
            <a:ext cx="3620002" cy="2282614"/>
          </a:xfrm>
          <a:prstGeom prst="rect">
            <a:avLst/>
          </a:prstGeom>
          <a:noFill/>
          <a:ln w="9525">
            <a:solidFill>
              <a:schemeClr val="tx1"/>
            </a:solidFill>
            <a:miter lim="800000"/>
            <a:headEnd/>
            <a:tailEnd/>
          </a:ln>
        </p:spPr>
      </p:pic>
      <p:pic>
        <p:nvPicPr>
          <p:cNvPr id="8194" name="Picture 2" descr="C:\pictures\Pictures\salt\anti icing\caDOT anti (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962" t="37500" r="34062" b="25417"/>
          <a:stretch/>
        </p:blipFill>
        <p:spPr bwMode="auto">
          <a:xfrm>
            <a:off x="7031219" y="2337650"/>
            <a:ext cx="2057400" cy="204542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5" name="Picture 3" descr="C:\pictures\Pictures\salt\anti icing\FCI photos Nov-Dec 2012 02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3518"/>
          <a:stretch/>
        </p:blipFill>
        <p:spPr bwMode="auto">
          <a:xfrm>
            <a:off x="97536" y="1055771"/>
            <a:ext cx="2895600" cy="25111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C:\pictures\Pictures\salt\anti icing\ice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2232" y="3482103"/>
            <a:ext cx="2786798" cy="23252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8" cstate="print"/>
          <a:stretch>
            <a:fillRect/>
          </a:stretch>
        </p:blipFill>
        <p:spPr>
          <a:xfrm>
            <a:off x="7243572" y="5943600"/>
            <a:ext cx="1900428" cy="615685"/>
          </a:xfrm>
          <a:prstGeom prst="rect">
            <a:avLst/>
          </a:prstGeom>
        </p:spPr>
      </p:pic>
      <p:sp>
        <p:nvSpPr>
          <p:cNvPr id="3" name="TextBox 2"/>
          <p:cNvSpPr txBox="1"/>
          <p:nvPr/>
        </p:nvSpPr>
        <p:spPr>
          <a:xfrm>
            <a:off x="304800" y="5638800"/>
            <a:ext cx="6781800" cy="830997"/>
          </a:xfrm>
          <a:prstGeom prst="rect">
            <a:avLst/>
          </a:prstGeom>
          <a:solidFill>
            <a:srgbClr val="FFC000"/>
          </a:solidFill>
          <a:ln>
            <a:solidFill>
              <a:schemeClr val="tx1"/>
            </a:solidFill>
          </a:ln>
        </p:spPr>
        <p:txBody>
          <a:bodyPr wrap="square" rtlCol="0">
            <a:spAutoFit/>
          </a:bodyPr>
          <a:lstStyle/>
          <a:p>
            <a:r>
              <a:rPr lang="en-US" sz="2400" dirty="0">
                <a:latin typeface="Arial" pitchFamily="34" charset="0"/>
                <a:cs typeface="Arial" pitchFamily="34" charset="0"/>
              </a:rPr>
              <a:t>Equipment can range from semi-truck tankers to totes in the back of a pick up.</a:t>
            </a:r>
          </a:p>
        </p:txBody>
      </p:sp>
    </p:spTree>
    <p:extLst>
      <p:ext uri="{BB962C8B-B14F-4D97-AF65-F5344CB8AC3E}">
        <p14:creationId xmlns:p14="http://schemas.microsoft.com/office/powerpoint/2010/main" val="15738620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7772400" cy="5080000"/>
          </a:xfrm>
        </p:spPr>
        <p:txBody>
          <a:bodyPr>
            <a:normAutofit/>
          </a:bodyPr>
          <a:lstStyle/>
          <a:p>
            <a:pPr fontAlgn="base">
              <a:buNone/>
            </a:pPr>
            <a:r>
              <a:rPr lang="en-US" sz="3600" dirty="0">
                <a:effectLst/>
              </a:rPr>
              <a:t>What type of truck is needed for anti-icing?</a:t>
            </a:r>
          </a:p>
          <a:p>
            <a:pPr fontAlgn="base">
              <a:buNone/>
            </a:pPr>
            <a:endParaRPr lang="en-US" sz="3600" dirty="0">
              <a:effectLst/>
            </a:endParaRPr>
          </a:p>
          <a:p>
            <a:pPr marL="228600" indent="-228600" fontAlgn="base">
              <a:buAutoNum type="arabicPeriod"/>
            </a:pPr>
            <a:r>
              <a:rPr lang="en-US" sz="3600" dirty="0">
                <a:effectLst/>
              </a:rPr>
              <a:t>One with a tank on it</a:t>
            </a:r>
          </a:p>
          <a:p>
            <a:pPr marL="228600" indent="-228600" fontAlgn="base">
              <a:buAutoNum type="arabicPeriod"/>
            </a:pPr>
            <a:r>
              <a:rPr lang="en-US" sz="3600" dirty="0">
                <a:effectLst/>
              </a:rPr>
              <a:t>A one ton</a:t>
            </a:r>
          </a:p>
          <a:p>
            <a:pPr marL="228600" indent="-228600" fontAlgn="base">
              <a:buAutoNum type="arabicPeriod"/>
            </a:pPr>
            <a:r>
              <a:rPr lang="en-US" sz="3600" dirty="0">
                <a:effectLst/>
              </a:rPr>
              <a:t>A tandem</a:t>
            </a:r>
          </a:p>
          <a:p>
            <a:pPr marL="228600" indent="-228600" fontAlgn="base">
              <a:buAutoNum type="arabicPeriod"/>
            </a:pPr>
            <a:r>
              <a:rPr lang="en-US" sz="3600" dirty="0">
                <a:effectLst/>
              </a:rPr>
              <a:t>A semi</a:t>
            </a:r>
          </a:p>
          <a:p>
            <a:pPr>
              <a:buNone/>
            </a:pP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7696200" cy="5080000"/>
          </a:xfrm>
        </p:spPr>
        <p:txBody>
          <a:bodyPr>
            <a:normAutofit/>
          </a:bodyPr>
          <a:lstStyle/>
          <a:p>
            <a:pPr fontAlgn="base">
              <a:buNone/>
            </a:pPr>
            <a:r>
              <a:rPr lang="en-US" sz="3600" dirty="0">
                <a:effectLst/>
              </a:rPr>
              <a:t>What type of truck is needed for anti-icing?</a:t>
            </a:r>
          </a:p>
          <a:p>
            <a:pPr fontAlgn="base">
              <a:buNone/>
            </a:pPr>
            <a:endParaRPr lang="en-US" sz="3600" dirty="0">
              <a:solidFill>
                <a:srgbClr val="FFFF00"/>
              </a:solidFill>
              <a:effectLst/>
            </a:endParaRPr>
          </a:p>
          <a:p>
            <a:pPr marL="228600" indent="-228600" fontAlgn="base">
              <a:buAutoNum type="arabicPeriod"/>
            </a:pPr>
            <a:r>
              <a:rPr lang="en-US" sz="3600" dirty="0">
                <a:solidFill>
                  <a:srgbClr val="FFFF00"/>
                </a:solidFill>
                <a:effectLst/>
              </a:rPr>
              <a:t>One with a tank on it</a:t>
            </a:r>
          </a:p>
          <a:p>
            <a:pPr marL="228600" indent="-228600" fontAlgn="base">
              <a:buAutoNum type="arabicPeriod"/>
            </a:pPr>
            <a:r>
              <a:rPr lang="en-US" sz="3600" dirty="0">
                <a:solidFill>
                  <a:schemeClr val="accent1">
                    <a:lumMod val="75000"/>
                  </a:schemeClr>
                </a:solidFill>
                <a:effectLst/>
              </a:rPr>
              <a:t>A one ton</a:t>
            </a:r>
          </a:p>
          <a:p>
            <a:pPr marL="228600" indent="-228600" fontAlgn="base">
              <a:buAutoNum type="arabicPeriod"/>
            </a:pPr>
            <a:r>
              <a:rPr lang="en-US" sz="3600" dirty="0">
                <a:solidFill>
                  <a:schemeClr val="accent1">
                    <a:lumMod val="75000"/>
                  </a:schemeClr>
                </a:solidFill>
                <a:effectLst/>
              </a:rPr>
              <a:t>A tandem</a:t>
            </a:r>
          </a:p>
          <a:p>
            <a:pPr marL="228600" indent="-228600" fontAlgn="base">
              <a:buAutoNum type="arabicPeriod"/>
            </a:pPr>
            <a:r>
              <a:rPr lang="en-US" sz="3600" dirty="0">
                <a:solidFill>
                  <a:schemeClr val="accent1">
                    <a:lumMod val="75000"/>
                  </a:schemeClr>
                </a:solidFill>
                <a:effectLst/>
              </a:rPr>
              <a:t>A semi</a:t>
            </a:r>
          </a:p>
          <a:p>
            <a:pPr>
              <a:buNone/>
            </a:pPr>
            <a:endParaRPr lang="en-US" sz="3600" dirty="0">
              <a:solidFill>
                <a:schemeClr val="accent1">
                  <a:lumMod val="75000"/>
                </a:schemeClr>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229600" cy="792162"/>
          </a:xfrm>
          <a:noFill/>
        </p:spPr>
        <p:txBody>
          <a:bodyPr>
            <a:normAutofit/>
          </a:bodyPr>
          <a:lstStyle/>
          <a:p>
            <a:r>
              <a:rPr lang="en-US" dirty="0"/>
              <a:t>Anti-icing equipment</a:t>
            </a:r>
          </a:p>
        </p:txBody>
      </p:sp>
      <p:pic>
        <p:nvPicPr>
          <p:cNvPr id="614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b="22363"/>
          <a:stretch/>
        </p:blipFill>
        <p:spPr bwMode="auto">
          <a:xfrm>
            <a:off x="243840" y="3751583"/>
            <a:ext cx="4654846" cy="270763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lass 11 and 2700 gal"/>
          <p:cNvPicPr>
            <a:picLocks noChangeAspect="1" noChangeArrowheads="1"/>
          </p:cNvPicPr>
          <p:nvPr/>
        </p:nvPicPr>
        <p:blipFill rotWithShape="1">
          <a:blip r:embed="rId4" cstate="print"/>
          <a:srcRect b="15978"/>
          <a:stretch/>
        </p:blipFill>
        <p:spPr bwMode="auto">
          <a:xfrm>
            <a:off x="3384488" y="1128308"/>
            <a:ext cx="3504528" cy="2209800"/>
          </a:xfrm>
          <a:prstGeom prst="rect">
            <a:avLst/>
          </a:prstGeom>
          <a:noFill/>
          <a:ln w="9525">
            <a:solidFill>
              <a:schemeClr val="tx1"/>
            </a:solidFill>
            <a:miter lim="800000"/>
            <a:headEnd/>
            <a:tailEnd/>
          </a:ln>
        </p:spPr>
      </p:pic>
      <p:pic>
        <p:nvPicPr>
          <p:cNvPr id="8194" name="Picture 2" descr="C:\pictures\Pictures\salt\anti icing\caDOT anti (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962" t="37500" r="34062" b="25417"/>
          <a:stretch/>
        </p:blipFill>
        <p:spPr bwMode="auto">
          <a:xfrm>
            <a:off x="7016256" y="1436830"/>
            <a:ext cx="2037934" cy="20260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5" name="Picture 3" descr="C:\pictures\Pictures\salt\anti icing\FCI photos Nov-Dec 2012 029.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3518"/>
          <a:stretch/>
        </p:blipFill>
        <p:spPr bwMode="auto">
          <a:xfrm>
            <a:off x="705152" y="1215748"/>
            <a:ext cx="2552096" cy="221325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C:\pictures\Pictures\salt\anti icing\ice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36752" y="3718239"/>
            <a:ext cx="2361018" cy="19700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8" cstate="print"/>
          <a:stretch>
            <a:fillRect/>
          </a:stretch>
        </p:blipFill>
        <p:spPr>
          <a:xfrm>
            <a:off x="7243572" y="5943600"/>
            <a:ext cx="1900428" cy="615685"/>
          </a:xfrm>
          <a:prstGeom prst="rect">
            <a:avLst/>
          </a:prstGeom>
        </p:spPr>
      </p:pic>
      <p:sp>
        <p:nvSpPr>
          <p:cNvPr id="16" name="TextBox 15"/>
          <p:cNvSpPr txBox="1"/>
          <p:nvPr/>
        </p:nvSpPr>
        <p:spPr>
          <a:xfrm>
            <a:off x="990600" y="5715000"/>
            <a:ext cx="5181600" cy="923330"/>
          </a:xfrm>
          <a:prstGeom prst="rect">
            <a:avLst/>
          </a:prstGeom>
          <a:solidFill>
            <a:srgbClr val="FFFF00"/>
          </a:solidFill>
          <a:ln>
            <a:solidFill>
              <a:schemeClr val="tx1"/>
            </a:solidFill>
          </a:ln>
        </p:spPr>
        <p:txBody>
          <a:bodyPr wrap="square" rtlCol="0">
            <a:spAutoFit/>
          </a:bodyPr>
          <a:lstStyle/>
          <a:p>
            <a:r>
              <a:rPr lang="en-US" dirty="0"/>
              <a:t>Note to presenters:  insert photos or lists of your anti-icing equipment here...or hide this slide.  Delete this yellow box before making presentation.</a:t>
            </a:r>
          </a:p>
        </p:txBody>
      </p:sp>
    </p:spTree>
    <p:extLst>
      <p:ext uri="{BB962C8B-B14F-4D97-AF65-F5344CB8AC3E}">
        <p14:creationId xmlns:p14="http://schemas.microsoft.com/office/powerpoint/2010/main" val="1573862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a:noFill/>
        </p:spPr>
        <p:txBody>
          <a:bodyPr>
            <a:normAutofit/>
          </a:bodyPr>
          <a:lstStyle/>
          <a:p>
            <a:r>
              <a:rPr lang="en-US" dirty="0"/>
              <a:t>Anti-icing nozzles</a:t>
            </a:r>
          </a:p>
        </p:txBody>
      </p:sp>
      <p:pic>
        <p:nvPicPr>
          <p:cNvPr id="8" name="Picture 7" descr="Spraybar"/>
          <p:cNvPicPr>
            <a:picLocks noChangeAspect="1" noChangeArrowheads="1"/>
          </p:cNvPicPr>
          <p:nvPr/>
        </p:nvPicPr>
        <p:blipFill>
          <a:blip r:embed="rId3" cstate="print"/>
          <a:srcRect/>
          <a:stretch>
            <a:fillRect/>
          </a:stretch>
        </p:blipFill>
        <p:spPr bwMode="auto">
          <a:xfrm>
            <a:off x="2895600" y="2425700"/>
            <a:ext cx="3352800" cy="2235200"/>
          </a:xfrm>
          <a:prstGeom prst="rect">
            <a:avLst/>
          </a:prstGeom>
          <a:noFill/>
          <a:ln w="9525">
            <a:solidFill>
              <a:schemeClr val="tx1"/>
            </a:solidFill>
            <a:miter lim="800000"/>
            <a:headEnd/>
            <a:tailEnd/>
          </a:ln>
        </p:spPr>
      </p:pic>
      <p:sp>
        <p:nvSpPr>
          <p:cNvPr id="4" name="TextBox 3"/>
          <p:cNvSpPr txBox="1"/>
          <p:nvPr/>
        </p:nvSpPr>
        <p:spPr>
          <a:xfrm>
            <a:off x="533400" y="5715000"/>
            <a:ext cx="6400800" cy="646331"/>
          </a:xfrm>
          <a:prstGeom prst="rect">
            <a:avLst/>
          </a:prstGeom>
          <a:solidFill>
            <a:schemeClr val="accent5">
              <a:lumMod val="20000"/>
              <a:lumOff val="80000"/>
            </a:schemeClr>
          </a:solidFill>
          <a:ln>
            <a:solidFill>
              <a:schemeClr val="tx1"/>
            </a:solidFill>
          </a:ln>
        </p:spPr>
        <p:txBody>
          <a:bodyPr wrap="square" rtlCol="0">
            <a:spAutoFit/>
          </a:bodyPr>
          <a:lstStyle/>
          <a:p>
            <a:r>
              <a:rPr lang="en-US" dirty="0">
                <a:latin typeface="Arial" pitchFamily="34" charset="0"/>
                <a:cs typeface="Arial" pitchFamily="34" charset="0"/>
              </a:rPr>
              <a:t>Streamer nozzles allow for a wet dry pattern and less risk of loss of friction on the roadway.</a:t>
            </a:r>
          </a:p>
        </p:txBody>
      </p:sp>
      <p:pic>
        <p:nvPicPr>
          <p:cNvPr id="4098" name="Picture 2" descr="C:\pictures\Pictures\salt\anti icing\caDOT anti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898" y="1762500"/>
            <a:ext cx="2495550" cy="18716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3" name="Group 9"/>
          <p:cNvGrpSpPr/>
          <p:nvPr/>
        </p:nvGrpSpPr>
        <p:grpSpPr>
          <a:xfrm>
            <a:off x="1066800" y="4649464"/>
            <a:ext cx="7064188" cy="836936"/>
            <a:chOff x="2433918" y="2499714"/>
            <a:chExt cx="7064188" cy="836936"/>
          </a:xfrm>
        </p:grpSpPr>
        <p:pic>
          <p:nvPicPr>
            <p:cNvPr id="11" name="Picture 1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2712" y="2499714"/>
              <a:ext cx="6262688" cy="431745"/>
            </a:xfrm>
            <a:prstGeom prst="rect">
              <a:avLst/>
            </a:prstGeom>
            <a:noFill/>
          </p:spPr>
        </p:pic>
        <p:sp>
          <p:nvSpPr>
            <p:cNvPr id="12" name="TextBox 4"/>
            <p:cNvSpPr txBox="1"/>
            <p:nvPr/>
          </p:nvSpPr>
          <p:spPr>
            <a:xfrm>
              <a:off x="2433918" y="2967318"/>
              <a:ext cx="149262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rial" pitchFamily="34" charset="0"/>
                  <a:cs typeface="Arial" pitchFamily="34" charset="0"/>
                </a:rPr>
                <a:t>More risk</a:t>
              </a:r>
            </a:p>
          </p:txBody>
        </p:sp>
        <p:sp>
          <p:nvSpPr>
            <p:cNvPr id="13" name="TextBox 5"/>
            <p:cNvSpPr txBox="1"/>
            <p:nvPr/>
          </p:nvSpPr>
          <p:spPr>
            <a:xfrm>
              <a:off x="8005483" y="2967318"/>
              <a:ext cx="1492623"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bg1"/>
                  </a:solidFill>
                  <a:latin typeface="Arial" pitchFamily="34" charset="0"/>
                  <a:cs typeface="Arial" pitchFamily="34" charset="0"/>
                </a:rPr>
                <a:t>Less risk</a:t>
              </a:r>
            </a:p>
          </p:txBody>
        </p:sp>
      </p:grpSp>
      <p:sp>
        <p:nvSpPr>
          <p:cNvPr id="17" name="Oval 1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4" name="Isosceles Triangle 1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5-Point Star 17"/>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9" name="Picture 18"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pic>
        <p:nvPicPr>
          <p:cNvPr id="7" name="Picture 6" descr="SprayTruck2"/>
          <p:cNvPicPr>
            <a:picLocks noChangeAspect="1" noChangeArrowheads="1"/>
          </p:cNvPicPr>
          <p:nvPr/>
        </p:nvPicPr>
        <p:blipFill>
          <a:blip r:embed="rId7" cstate="print"/>
          <a:srcRect/>
          <a:stretch>
            <a:fillRect/>
          </a:stretch>
        </p:blipFill>
        <p:spPr bwMode="auto">
          <a:xfrm>
            <a:off x="76200" y="1363339"/>
            <a:ext cx="2667000" cy="200025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432926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fontAlgn="base">
              <a:buNone/>
            </a:pPr>
            <a:r>
              <a:rPr lang="en-US" sz="3600" dirty="0">
                <a:effectLst/>
              </a:rPr>
              <a:t>Are streamer nozzles safer for anti-icing?</a:t>
            </a:r>
          </a:p>
          <a:p>
            <a:pPr fontAlgn="base">
              <a:buNone/>
            </a:pPr>
            <a:endParaRPr lang="en-US" sz="3600" dirty="0">
              <a:effectLst/>
            </a:endParaRPr>
          </a:p>
          <a:p>
            <a:pPr marL="228600" indent="-228600" fontAlgn="base">
              <a:buAutoNum type="arabicPeriod"/>
            </a:pPr>
            <a:r>
              <a:rPr lang="en-US" sz="3600" dirty="0">
                <a:effectLst/>
              </a:rPr>
              <a:t>Yes</a:t>
            </a:r>
          </a:p>
          <a:p>
            <a:pPr marL="228600" indent="-228600" fontAlgn="base">
              <a:buAutoNum type="arabicPeriod"/>
            </a:pPr>
            <a:r>
              <a:rPr lang="en-US" sz="3600" dirty="0">
                <a:effectLst/>
              </a:rPr>
              <a:t>No </a:t>
            </a:r>
            <a:endParaRPr lang="en-US" sz="36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fontAlgn="base">
              <a:buNone/>
            </a:pPr>
            <a:r>
              <a:rPr lang="en-US" sz="3600" dirty="0">
                <a:effectLst/>
              </a:rPr>
              <a:t>Are streamer nozzles safer for anti-icing?</a:t>
            </a:r>
          </a:p>
          <a:p>
            <a:pPr fontAlgn="base">
              <a:buNone/>
            </a:pPr>
            <a:endParaRPr lang="en-US" sz="3600" dirty="0">
              <a:solidFill>
                <a:srgbClr val="FFFF00"/>
              </a:solidFill>
              <a:effectLst/>
            </a:endParaRPr>
          </a:p>
          <a:p>
            <a:pPr marL="228600" indent="-228600" fontAlgn="base">
              <a:buAutoNum type="arabicPeriod"/>
            </a:pPr>
            <a:r>
              <a:rPr lang="en-US" sz="3600" dirty="0">
                <a:solidFill>
                  <a:srgbClr val="FFFF00"/>
                </a:solidFill>
                <a:effectLst/>
              </a:rPr>
              <a:t>Yes</a:t>
            </a:r>
            <a:endParaRPr lang="en-US" sz="3600" dirty="0">
              <a:solidFill>
                <a:schemeClr val="accent1">
                  <a:lumMod val="75000"/>
                </a:schemeClr>
              </a:solidFill>
              <a:effectLst/>
            </a:endParaRPr>
          </a:p>
          <a:p>
            <a:pPr marL="228600" indent="-228600" fontAlgn="base">
              <a:buAutoNum type="arabicPeriod"/>
            </a:pPr>
            <a:r>
              <a:rPr lang="en-US" sz="3600" dirty="0">
                <a:solidFill>
                  <a:schemeClr val="accent1">
                    <a:lumMod val="75000"/>
                  </a:schemeClr>
                </a:solidFill>
                <a:effectLst/>
              </a:rPr>
              <a:t>No </a:t>
            </a:r>
            <a:endParaRPr lang="en-US" sz="3600" dirty="0">
              <a:solidFill>
                <a:schemeClr val="accent1">
                  <a:lumMod val="75000"/>
                </a:schemeClr>
              </a:solidFill>
            </a:endParaRP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7800"/>
            <a:ext cx="8229600" cy="889000"/>
          </a:xfrm>
          <a:noFill/>
        </p:spPr>
        <p:txBody>
          <a:bodyPr>
            <a:normAutofit/>
          </a:bodyPr>
          <a:lstStyle/>
          <a:p>
            <a:r>
              <a:rPr lang="en-US" dirty="0"/>
              <a:t>Drift control</a:t>
            </a:r>
          </a:p>
        </p:txBody>
      </p:sp>
      <p:pic>
        <p:nvPicPr>
          <p:cNvPr id="1026" name="Picture 2" descr="C:\pictures\Pictures\salt\anti icing\DSC023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1030224"/>
            <a:ext cx="4610100" cy="34575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3" descr="C:\pictures\Pictures\salt\anti icing\DSC023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500" y="2362200"/>
            <a:ext cx="4165600" cy="31242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3"/>
          <p:cNvSpPr txBox="1">
            <a:spLocks noChangeArrowheads="1"/>
          </p:cNvSpPr>
          <p:nvPr/>
        </p:nvSpPr>
        <p:spPr bwMode="auto">
          <a:xfrm>
            <a:off x="457200" y="5562600"/>
            <a:ext cx="6515100" cy="708025"/>
          </a:xfrm>
          <a:prstGeom prst="rect">
            <a:avLst/>
          </a:prstGeom>
          <a:solidFill>
            <a:schemeClr val="accent5">
              <a:lumMod val="20000"/>
              <a:lumOff val="80000"/>
            </a:schemeClr>
          </a:solidFill>
          <a:ln>
            <a:solidFill>
              <a:schemeClr val="tx1"/>
            </a:solidFill>
          </a:ln>
          <a:extLst/>
        </p:spPr>
        <p:txBody>
          <a:bodyPr wrap="square">
            <a:spAutoFit/>
          </a:bodyPr>
          <a:lstStyle>
            <a:lvl1pPr eaLnBrk="0" hangingPunct="0">
              <a:defRPr sz="3600">
                <a:solidFill>
                  <a:schemeClr val="tx1"/>
                </a:solidFill>
                <a:latin typeface="Arial" charset="0"/>
                <a:ea typeface="ＭＳ Ｐゴシック" pitchFamily="34" charset="-128"/>
              </a:defRPr>
            </a:lvl1pPr>
            <a:lvl2pPr marL="742950" indent="-285750" eaLnBrk="0" hangingPunct="0">
              <a:defRPr sz="3600">
                <a:solidFill>
                  <a:schemeClr val="tx1"/>
                </a:solidFill>
                <a:latin typeface="Arial" charset="0"/>
                <a:ea typeface="ＭＳ Ｐゴシック" pitchFamily="34" charset="-128"/>
              </a:defRPr>
            </a:lvl2pPr>
            <a:lvl3pPr marL="1143000" indent="-228600" eaLnBrk="0" hangingPunct="0">
              <a:defRPr sz="3600">
                <a:solidFill>
                  <a:schemeClr val="tx1"/>
                </a:solidFill>
                <a:latin typeface="Arial" charset="0"/>
                <a:ea typeface="ＭＳ Ｐゴシック" pitchFamily="34" charset="-128"/>
              </a:defRPr>
            </a:lvl3pPr>
            <a:lvl4pPr marL="1600200" indent="-228600" eaLnBrk="0" hangingPunct="0">
              <a:defRPr sz="3600">
                <a:solidFill>
                  <a:schemeClr val="tx1"/>
                </a:solidFill>
                <a:latin typeface="Arial" charset="0"/>
                <a:ea typeface="ＭＳ Ｐゴシック" pitchFamily="34" charset="-128"/>
              </a:defRPr>
            </a:lvl4pPr>
            <a:lvl5pPr marL="2057400" indent="-228600" eaLnBrk="0" hangingPunct="0">
              <a:defRPr sz="36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36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36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36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3600">
                <a:solidFill>
                  <a:schemeClr val="tx1"/>
                </a:solidFill>
                <a:latin typeface="Arial" charset="0"/>
                <a:ea typeface="ＭＳ Ｐゴシック" pitchFamily="34" charset="-128"/>
              </a:defRPr>
            </a:lvl9pPr>
          </a:lstStyle>
          <a:p>
            <a:pPr eaLnBrk="1" hangingPunct="1"/>
            <a:r>
              <a:rPr lang="en-US" sz="2000" dirty="0">
                <a:effectLst>
                  <a:outerShdw blurRad="38100" dist="38100" dir="2700000" algn="tl">
                    <a:srgbClr val="000000">
                      <a:alpha val="43137"/>
                    </a:srgbClr>
                  </a:outerShdw>
                </a:effectLst>
              </a:rPr>
              <a:t>Note:  30% more liquid is applied to the road by putting spray skirt 18 inches behind nozzles.  </a:t>
            </a:r>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5-Point Star 13"/>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5" name="Picture 1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857114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77800"/>
            <a:ext cx="8229600" cy="889000"/>
          </a:xfrm>
          <a:noFill/>
        </p:spPr>
        <p:txBody>
          <a:bodyPr>
            <a:normAutofit/>
          </a:bodyPr>
          <a:lstStyle/>
          <a:p>
            <a:r>
              <a:rPr lang="en-US" dirty="0"/>
              <a:t>Drift control</a:t>
            </a:r>
          </a:p>
        </p:txBody>
      </p:sp>
      <p:pic>
        <p:nvPicPr>
          <p:cNvPr id="3074" name="Picture 2" descr="C:\pictures\Pictures\salt\anti icing\IMG_12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95400"/>
            <a:ext cx="4191000" cy="3143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559" t="40429" r="48438" b="24414"/>
          <a:stretch/>
        </p:blipFill>
        <p:spPr bwMode="auto">
          <a:xfrm>
            <a:off x="4898710" y="1948708"/>
            <a:ext cx="3846193" cy="3496539"/>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410200" y="5445247"/>
            <a:ext cx="335280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Hoses and Skirt</a:t>
            </a:r>
          </a:p>
        </p:txBody>
      </p:sp>
      <p:sp>
        <p:nvSpPr>
          <p:cNvPr id="9" name="TextBox 8"/>
          <p:cNvSpPr txBox="1"/>
          <p:nvPr/>
        </p:nvSpPr>
        <p:spPr>
          <a:xfrm>
            <a:off x="1905000" y="4419600"/>
            <a:ext cx="1371600" cy="523220"/>
          </a:xfrm>
          <a:prstGeom prst="rect">
            <a:avLst/>
          </a:prstGeom>
          <a:noFill/>
        </p:spPr>
        <p:txBody>
          <a:bodyPr wrap="square" rtlCol="0">
            <a:spAutoFit/>
          </a:bodyPr>
          <a:lstStyle/>
          <a:p>
            <a:r>
              <a:rPr lang="en-US" sz="2800" b="1" dirty="0">
                <a:solidFill>
                  <a:schemeClr val="bg1"/>
                </a:solidFill>
                <a:effectLst>
                  <a:outerShdw blurRad="38100" dist="38100" dir="2700000" algn="tl">
                    <a:srgbClr val="000000">
                      <a:alpha val="43137"/>
                    </a:srgbClr>
                  </a:outerShdw>
                </a:effectLst>
                <a:latin typeface="Arial" pitchFamily="34" charset="0"/>
                <a:cs typeface="Arial" pitchFamily="34" charset="0"/>
              </a:rPr>
              <a:t>Hoses</a:t>
            </a:r>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9828817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fontAlgn="base">
              <a:buNone/>
            </a:pPr>
            <a:r>
              <a:rPr lang="en-US" sz="3600" dirty="0">
                <a:effectLst/>
              </a:rPr>
              <a:t>Can we improve efficiency of anti-icing by adding hoses, skirts or other wind reducing modifications?</a:t>
            </a:r>
          </a:p>
          <a:p>
            <a:pPr marL="228600" indent="-228600" fontAlgn="base">
              <a:buAutoNum type="arabicPeriod"/>
            </a:pPr>
            <a:endParaRPr lang="en-US" sz="3600" dirty="0">
              <a:effectLst/>
            </a:endParaRPr>
          </a:p>
          <a:p>
            <a:pPr marL="228600" indent="-228600" fontAlgn="base">
              <a:buAutoNum type="arabicPeriod"/>
            </a:pPr>
            <a:r>
              <a:rPr lang="en-US" sz="3600" dirty="0">
                <a:effectLst/>
              </a:rPr>
              <a:t>Yes</a:t>
            </a:r>
          </a:p>
          <a:p>
            <a:pPr marL="228600" indent="-228600" fontAlgn="base">
              <a:buAutoNum type="arabicPeriod"/>
            </a:pPr>
            <a:r>
              <a:rPr lang="en-US" sz="3600" dirty="0">
                <a:effectLst/>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23653533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fontAlgn="base">
              <a:buNone/>
            </a:pPr>
            <a:r>
              <a:rPr lang="en-US" sz="3600" dirty="0">
                <a:effectLst/>
              </a:rPr>
              <a:t>Can we improve efficiency of anti-icing by adding hoses, skirts or other wind reducing modifications?</a:t>
            </a:r>
          </a:p>
          <a:p>
            <a:pPr marL="228600" indent="-228600" fontAlgn="base">
              <a:buAutoNum type="arabicPeriod"/>
            </a:pPr>
            <a:endParaRPr lang="en-US" sz="3600" dirty="0">
              <a:solidFill>
                <a:srgbClr val="FFFF00"/>
              </a:solidFill>
              <a:effectLst/>
            </a:endParaRPr>
          </a:p>
          <a:p>
            <a:pPr marL="228600" indent="-228600" fontAlgn="base">
              <a:buAutoNum type="arabicPeriod"/>
            </a:pPr>
            <a:r>
              <a:rPr lang="en-US" sz="3600" dirty="0">
                <a:solidFill>
                  <a:srgbClr val="FFFF00"/>
                </a:solidFill>
                <a:effectLst/>
              </a:rPr>
              <a:t>Yes</a:t>
            </a:r>
          </a:p>
          <a:p>
            <a:pPr marL="228600" indent="-228600" fontAlgn="base">
              <a:buAutoNum type="arabicPeriod"/>
            </a:pPr>
            <a:r>
              <a:rPr lang="en-US" sz="3600" dirty="0">
                <a:solidFill>
                  <a:schemeClr val="accent1">
                    <a:lumMod val="75000"/>
                  </a:schemeClr>
                </a:solidFill>
                <a:effectLst/>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pictures\Pictures\salt\anti icing\IMG_213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46" t="23153" r="9583" b="26280"/>
          <a:stretch/>
        </p:blipFill>
        <p:spPr bwMode="auto">
          <a:xfrm>
            <a:off x="457200" y="1344825"/>
            <a:ext cx="6629400" cy="50465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77800"/>
            <a:ext cx="8229600" cy="889000"/>
          </a:xfrm>
          <a:noFill/>
        </p:spPr>
        <p:txBody>
          <a:bodyPr>
            <a:normAutofit/>
          </a:bodyPr>
          <a:lstStyle/>
          <a:p>
            <a:r>
              <a:rPr lang="en-US" dirty="0"/>
              <a:t>Where to anti-ice</a:t>
            </a:r>
          </a:p>
        </p:txBody>
      </p:sp>
      <p:sp>
        <p:nvSpPr>
          <p:cNvPr id="3" name="Content Placeholder 2"/>
          <p:cNvSpPr>
            <a:spLocks noGrp="1"/>
          </p:cNvSpPr>
          <p:nvPr>
            <p:ph idx="1"/>
          </p:nvPr>
        </p:nvSpPr>
        <p:spPr>
          <a:xfrm>
            <a:off x="152400" y="1066800"/>
            <a:ext cx="7620000" cy="1828800"/>
          </a:xfrm>
          <a:solidFill>
            <a:schemeClr val="tx2">
              <a:lumMod val="50000"/>
            </a:schemeClr>
          </a:solidFill>
          <a:ln>
            <a:solidFill>
              <a:schemeClr val="tx1"/>
            </a:solidFill>
          </a:ln>
        </p:spPr>
        <p:txBody>
          <a:bodyPr>
            <a:normAutofit/>
          </a:bodyPr>
          <a:lstStyle/>
          <a:p>
            <a:pPr>
              <a:buNone/>
            </a:pPr>
            <a:r>
              <a:rPr lang="en-US" sz="2800" dirty="0">
                <a:solidFill>
                  <a:schemeClr val="bg1"/>
                </a:solidFill>
                <a:latin typeface="Arial" pitchFamily="34" charset="0"/>
                <a:cs typeface="Arial" pitchFamily="34" charset="0"/>
              </a:rPr>
              <a:t>Where frost or black ice is likely.</a:t>
            </a:r>
          </a:p>
          <a:p>
            <a:r>
              <a:rPr lang="en-US" sz="2800" dirty="0">
                <a:solidFill>
                  <a:schemeClr val="bg1"/>
                </a:solidFill>
                <a:latin typeface="Arial" pitchFamily="34" charset="0"/>
                <a:cs typeface="Arial" pitchFamily="34" charset="0"/>
              </a:rPr>
              <a:t>On any roads that you de-ice</a:t>
            </a:r>
          </a:p>
          <a:p>
            <a:pPr lvl="1"/>
            <a:r>
              <a:rPr lang="en-US" sz="2400" dirty="0">
                <a:solidFill>
                  <a:schemeClr val="bg1"/>
                </a:solidFill>
                <a:latin typeface="Arial" pitchFamily="34" charset="0"/>
                <a:cs typeface="Arial" pitchFamily="34" charset="0"/>
              </a:rPr>
              <a:t>Especially those demanding high level of service</a:t>
            </a:r>
          </a:p>
          <a:p>
            <a:r>
              <a:rPr lang="en-US" sz="2800" dirty="0">
                <a:solidFill>
                  <a:schemeClr val="bg1"/>
                </a:solidFill>
                <a:latin typeface="Arial" pitchFamily="34" charset="0"/>
                <a:cs typeface="Arial" pitchFamily="34" charset="0"/>
              </a:rPr>
              <a:t>Hills, curves, bridges.</a:t>
            </a: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6696343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1"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3" r="2668"/>
          <a:stretch/>
        </p:blipFill>
        <p:spPr bwMode="auto">
          <a:xfrm>
            <a:off x="3352800" y="2362200"/>
            <a:ext cx="5638800" cy="27677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6038"/>
            <a:ext cx="8229600" cy="1173162"/>
          </a:xfrm>
          <a:noFill/>
        </p:spPr>
        <p:txBody>
          <a:bodyPr>
            <a:normAutofit/>
          </a:bodyPr>
          <a:lstStyle/>
          <a:p>
            <a:r>
              <a:rPr lang="en-US" dirty="0"/>
              <a:t>Weather forecast</a:t>
            </a:r>
          </a:p>
        </p:txBody>
      </p:sp>
      <p:sp>
        <p:nvSpPr>
          <p:cNvPr id="3" name="Content Placeholder 2"/>
          <p:cNvSpPr>
            <a:spLocks noGrp="1"/>
          </p:cNvSpPr>
          <p:nvPr>
            <p:ph idx="1"/>
          </p:nvPr>
        </p:nvSpPr>
        <p:spPr>
          <a:xfrm>
            <a:off x="457200" y="990600"/>
            <a:ext cx="7391400" cy="914400"/>
          </a:xfrm>
        </p:spPr>
        <p:txBody>
          <a:bodyPr>
            <a:normAutofit fontScale="32500" lnSpcReduction="20000"/>
          </a:bodyPr>
          <a:lstStyle/>
          <a:p>
            <a:pPr marL="0" indent="0">
              <a:buNone/>
            </a:pPr>
            <a:r>
              <a:rPr lang="en-US" sz="7400" dirty="0">
                <a:latin typeface="Arial" pitchFamily="34" charset="0"/>
                <a:cs typeface="Arial" pitchFamily="34" charset="0"/>
              </a:rPr>
              <a:t>Having and using weather and forecast information is one of the keys to successful and effective anti-icing.</a:t>
            </a:r>
          </a:p>
          <a:p>
            <a:endParaRPr lang="en-US" sz="2000" dirty="0"/>
          </a:p>
        </p:txBody>
      </p:sp>
      <p:pic>
        <p:nvPicPr>
          <p:cNvPr id="7"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1866900"/>
            <a:ext cx="3074655" cy="2819400"/>
          </a:xfrm>
          <a:prstGeom prst="rect">
            <a:avLst/>
          </a:prstGeom>
          <a:ln>
            <a:solidFill>
              <a:schemeClr val="tx1"/>
            </a:solidFill>
          </a:ln>
        </p:spPr>
      </p:pic>
      <p:sp>
        <p:nvSpPr>
          <p:cNvPr id="9" name="Content Placeholder 2"/>
          <p:cNvSpPr txBox="1">
            <a:spLocks/>
          </p:cNvSpPr>
          <p:nvPr/>
        </p:nvSpPr>
        <p:spPr>
          <a:xfrm>
            <a:off x="685800" y="5181600"/>
            <a:ext cx="7696200" cy="609600"/>
          </a:xfrm>
          <a:prstGeom prst="rect">
            <a:avLst/>
          </a:prstGeom>
          <a:solidFill>
            <a:schemeClr val="tx2">
              <a:lumMod val="50000"/>
            </a:schemeClr>
          </a:solidFill>
          <a:ln>
            <a:solidFill>
              <a:schemeClr val="tx1"/>
            </a:solidFill>
          </a:ln>
        </p:spPr>
        <p:txBody>
          <a:bodyPr vert="horz" lIns="91440" tIns="45720" rIns="91440" bIns="45720" rtlCol="0">
            <a:normAutofit fontScale="850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There are many weather and weather forecasting tools and services available.  </a:t>
            </a:r>
          </a:p>
          <a:p>
            <a:pPr marL="0" indent="0" algn="ctr">
              <a:buFont typeface="Arial" pitchFamily="34" charset="0"/>
              <a:buNone/>
            </a:pPr>
            <a:r>
              <a:rPr lang="en-US" sz="2000" dirty="0">
                <a:solidFill>
                  <a:schemeClr val="bg1"/>
                </a:solidFill>
                <a:effectLst>
                  <a:outerShdw blurRad="38100" dist="38100" dir="2700000" algn="tl">
                    <a:srgbClr val="000000">
                      <a:alpha val="43137"/>
                    </a:srgbClr>
                  </a:outerShdw>
                </a:effectLst>
                <a:latin typeface="Arial" pitchFamily="34" charset="0"/>
                <a:cs typeface="Arial" pitchFamily="34" charset="0"/>
              </a:rPr>
              <a:t>You need pavement temperature in addition to other weather information .</a:t>
            </a:r>
          </a:p>
          <a:p>
            <a:endParaRPr lang="en-US" sz="2000" dirty="0"/>
          </a:p>
        </p:txBody>
      </p:sp>
      <p:sp>
        <p:nvSpPr>
          <p:cNvPr id="10" name="TextBox 9"/>
          <p:cNvSpPr txBox="1"/>
          <p:nvPr/>
        </p:nvSpPr>
        <p:spPr>
          <a:xfrm>
            <a:off x="685800" y="6019800"/>
            <a:ext cx="6248400" cy="646331"/>
          </a:xfrm>
          <a:prstGeom prst="rect">
            <a:avLst/>
          </a:prstGeom>
          <a:solidFill>
            <a:srgbClr val="FFFF00"/>
          </a:solidFill>
          <a:ln>
            <a:solidFill>
              <a:schemeClr val="tx1"/>
            </a:solidFill>
          </a:ln>
        </p:spPr>
        <p:txBody>
          <a:bodyPr wrap="square" rtlCol="0">
            <a:spAutoFit/>
          </a:bodyPr>
          <a:lstStyle/>
          <a:p>
            <a:pPr algn="ctr"/>
            <a:r>
              <a:rPr lang="en-US" dirty="0"/>
              <a:t>Note to presenters:  mention or list the weather information you use here.  Delete this yellow box before making presentation.</a:t>
            </a:r>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82537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33800" y="2438400"/>
            <a:ext cx="1219200" cy="9906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76200"/>
            <a:ext cx="8229600" cy="1173162"/>
          </a:xfrm>
          <a:noFill/>
        </p:spPr>
        <p:txBody>
          <a:bodyPr>
            <a:noAutofit/>
          </a:bodyPr>
          <a:lstStyle/>
          <a:p>
            <a:pPr>
              <a:lnSpc>
                <a:spcPts val="3300"/>
              </a:lnSpc>
            </a:pPr>
            <a:r>
              <a:rPr lang="en-US" dirty="0"/>
              <a:t>Time to develop a decision tree </a:t>
            </a:r>
            <a:br>
              <a:rPr lang="en-US" dirty="0"/>
            </a:br>
            <a:r>
              <a:rPr lang="en-US" dirty="0"/>
              <a:t>for anti-icing</a:t>
            </a:r>
          </a:p>
        </p:txBody>
      </p:sp>
      <p:sp>
        <p:nvSpPr>
          <p:cNvPr id="3" name="Content Placeholder 2"/>
          <p:cNvSpPr>
            <a:spLocks noGrp="1"/>
          </p:cNvSpPr>
          <p:nvPr>
            <p:ph idx="1"/>
          </p:nvPr>
        </p:nvSpPr>
        <p:spPr>
          <a:xfrm>
            <a:off x="304800" y="990600"/>
            <a:ext cx="8229600" cy="5080000"/>
          </a:xfrm>
        </p:spPr>
        <p:txBody>
          <a:bodyPr>
            <a:normAutofit/>
          </a:bodyPr>
          <a:lstStyle/>
          <a:p>
            <a:pPr>
              <a:lnSpc>
                <a:spcPts val="2500"/>
              </a:lnSpc>
            </a:pPr>
            <a:r>
              <a:rPr lang="en-US" sz="2000" dirty="0">
                <a:latin typeface="Arial" pitchFamily="34" charset="0"/>
                <a:cs typeface="Arial" pitchFamily="34" charset="0"/>
              </a:rPr>
              <a:t>If you are just getting into anti-icing or considering it, take time to look at other organizations anti-icing decision trees and develop one for your organization.  </a:t>
            </a:r>
          </a:p>
          <a:p>
            <a:pPr>
              <a:lnSpc>
                <a:spcPts val="2500"/>
              </a:lnSpc>
            </a:pPr>
            <a:r>
              <a:rPr lang="en-US" sz="2000" dirty="0">
                <a:latin typeface="Arial" pitchFamily="34" charset="0"/>
                <a:cs typeface="Arial" pitchFamily="34" charset="0"/>
              </a:rPr>
              <a:t>You can modify and improve the logic as you gain confidence and experience in anti-icing. </a:t>
            </a:r>
          </a:p>
        </p:txBody>
      </p:sp>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66" t="18164" r="30273" b="18945"/>
          <a:stretch/>
        </p:blipFill>
        <p:spPr bwMode="auto">
          <a:xfrm>
            <a:off x="609600" y="2761795"/>
            <a:ext cx="2799347" cy="3562805"/>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2362374868"/>
              </p:ext>
            </p:extLst>
          </p:nvPr>
        </p:nvGraphicFramePr>
        <p:xfrm>
          <a:off x="3810000" y="2438400"/>
          <a:ext cx="4648200" cy="3525108"/>
        </p:xfrm>
        <a:graphic>
          <a:graphicData uri="http://schemas.openxmlformats.org/presentationml/2006/ole">
            <mc:AlternateContent xmlns:mc="http://schemas.openxmlformats.org/markup-compatibility/2006">
              <mc:Choice xmlns:v="urn:schemas-microsoft-com:vml" Requires="v">
                <p:oleObj spid="_x0000_s1043" name="Document" r:id="rId5" imgW="9077211" imgH="6884622" progId="Word.Document.12">
                  <p:embed/>
                </p:oleObj>
              </mc:Choice>
              <mc:Fallback>
                <p:oleObj name="Document" r:id="rId5" imgW="9077211" imgH="6884622" progId="Word.Document.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0" y="2438400"/>
                        <a:ext cx="4648200" cy="35251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81054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noFill/>
        </p:spPr>
        <p:txBody>
          <a:bodyPr>
            <a:normAutofit/>
          </a:bodyPr>
          <a:lstStyle/>
          <a:p>
            <a:r>
              <a:rPr lang="en-US" dirty="0"/>
              <a:t>Anti-icing decision tree</a:t>
            </a:r>
          </a:p>
        </p:txBody>
      </p:sp>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666" t="18164" r="30273" b="18945"/>
          <a:stretch/>
        </p:blipFill>
        <p:spPr bwMode="auto">
          <a:xfrm>
            <a:off x="1676400" y="1143000"/>
            <a:ext cx="3962400" cy="504305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86200" y="1676400"/>
            <a:ext cx="3733800" cy="1200329"/>
          </a:xfrm>
          <a:prstGeom prst="rect">
            <a:avLst/>
          </a:prstGeom>
          <a:solidFill>
            <a:srgbClr val="FFFF00"/>
          </a:solidFill>
          <a:ln>
            <a:solidFill>
              <a:schemeClr val="tx1"/>
            </a:solidFill>
          </a:ln>
        </p:spPr>
        <p:txBody>
          <a:bodyPr wrap="square" rtlCol="0">
            <a:spAutoFit/>
          </a:bodyPr>
          <a:lstStyle/>
          <a:p>
            <a:r>
              <a:rPr lang="en-US" dirty="0"/>
              <a:t>Note to presenters:  replace this flowchart with  your decision tree here.  Delete this yellow box before making presentation.</a:t>
            </a: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Isosceles Triangle 9"/>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5122875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9" name="Picture 9" descr="C:\pictures\Pictures\salt\roads\colorado roads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21226"/>
          <a:stretch/>
        </p:blipFill>
        <p:spPr bwMode="auto">
          <a:xfrm>
            <a:off x="158539" y="1422228"/>
            <a:ext cx="6796307" cy="48529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742953"/>
          </a:xfrm>
          <a:noFill/>
        </p:spPr>
        <p:txBody>
          <a:bodyPr>
            <a:normAutofit/>
          </a:bodyPr>
          <a:lstStyle/>
          <a:p>
            <a:pPr algn="l"/>
            <a:r>
              <a:rPr lang="en-US" dirty="0"/>
              <a:t>Avoid anti-icing if:</a:t>
            </a:r>
          </a:p>
        </p:txBody>
      </p:sp>
      <p:sp>
        <p:nvSpPr>
          <p:cNvPr id="3" name="Content Placeholder 2"/>
          <p:cNvSpPr>
            <a:spLocks noGrp="1"/>
          </p:cNvSpPr>
          <p:nvPr>
            <p:ph idx="1"/>
          </p:nvPr>
        </p:nvSpPr>
        <p:spPr>
          <a:xfrm>
            <a:off x="306765" y="1464317"/>
            <a:ext cx="6172200" cy="2997200"/>
          </a:xfrm>
          <a:noFill/>
        </p:spPr>
        <p:txBody>
          <a:bodyPr>
            <a:normAutofit/>
          </a:bodyPr>
          <a:lstStyle/>
          <a:p>
            <a:pPr>
              <a:lnSpc>
                <a:spcPts val="2500"/>
              </a:lnSpc>
            </a:pPr>
            <a:r>
              <a:rPr lang="en-US" sz="2000" dirty="0">
                <a:solidFill>
                  <a:schemeClr val="tx1"/>
                </a:solidFill>
                <a:effectLst/>
                <a:latin typeface="Arial" pitchFamily="34" charset="0"/>
                <a:cs typeface="Arial" pitchFamily="34" charset="0"/>
              </a:rPr>
              <a:t>Drifting or blowing locations.</a:t>
            </a:r>
          </a:p>
          <a:p>
            <a:pPr>
              <a:lnSpc>
                <a:spcPts val="2500"/>
              </a:lnSpc>
            </a:pPr>
            <a:r>
              <a:rPr lang="en-US" sz="2000" dirty="0">
                <a:solidFill>
                  <a:schemeClr val="tx1"/>
                </a:solidFill>
                <a:effectLst/>
                <a:latin typeface="Arial" pitchFamily="34" charset="0"/>
                <a:cs typeface="Arial" pitchFamily="34" charset="0"/>
              </a:rPr>
              <a:t>Predicted heavy rain.</a:t>
            </a:r>
          </a:p>
          <a:p>
            <a:pPr>
              <a:lnSpc>
                <a:spcPts val="2500"/>
              </a:lnSpc>
            </a:pPr>
            <a:r>
              <a:rPr lang="en-US" sz="2000" dirty="0">
                <a:solidFill>
                  <a:schemeClr val="tx1"/>
                </a:solidFill>
                <a:effectLst/>
                <a:latin typeface="Arial" pitchFamily="34" charset="0"/>
                <a:cs typeface="Arial" pitchFamily="34" charset="0"/>
              </a:rPr>
              <a:t>Extreme cold pavement temperatures.</a:t>
            </a:r>
          </a:p>
          <a:p>
            <a:pPr>
              <a:lnSpc>
                <a:spcPts val="2500"/>
              </a:lnSpc>
            </a:pPr>
            <a:r>
              <a:rPr lang="en-US" sz="2000" dirty="0">
                <a:solidFill>
                  <a:schemeClr val="tx1"/>
                </a:solidFill>
                <a:effectLst/>
                <a:latin typeface="Arial" pitchFamily="34" charset="0"/>
                <a:cs typeface="Arial" pitchFamily="34" charset="0"/>
              </a:rPr>
              <a:t>You don’t have the right equipment.</a:t>
            </a:r>
          </a:p>
          <a:p>
            <a:pPr>
              <a:lnSpc>
                <a:spcPts val="2500"/>
              </a:lnSpc>
            </a:pPr>
            <a:r>
              <a:rPr lang="en-US" sz="2000" dirty="0">
                <a:solidFill>
                  <a:schemeClr val="tx1"/>
                </a:solidFill>
                <a:effectLst/>
                <a:latin typeface="Arial" pitchFamily="34" charset="0"/>
                <a:cs typeface="Arial" pitchFamily="34" charset="0"/>
              </a:rPr>
              <a:t>You haven’t calibrated your truck.</a:t>
            </a:r>
          </a:p>
          <a:p>
            <a:pPr>
              <a:lnSpc>
                <a:spcPts val="2500"/>
              </a:lnSpc>
            </a:pPr>
            <a:r>
              <a:rPr lang="en-US" sz="2000" dirty="0">
                <a:solidFill>
                  <a:schemeClr val="tx1"/>
                </a:solidFill>
                <a:effectLst/>
                <a:latin typeface="Arial" pitchFamily="34" charset="0"/>
                <a:cs typeface="Arial" pitchFamily="34" charset="0"/>
              </a:rPr>
              <a:t>You haven’t tested your system on “safe” location.                                   (parking lot, side road…)</a:t>
            </a:r>
          </a:p>
          <a:p>
            <a:pPr>
              <a:lnSpc>
                <a:spcPts val="2500"/>
              </a:lnSpc>
            </a:pPr>
            <a:r>
              <a:rPr lang="en-US" sz="2000" dirty="0">
                <a:solidFill>
                  <a:schemeClr val="tx1"/>
                </a:solidFill>
                <a:effectLst/>
                <a:latin typeface="Arial" pitchFamily="34" charset="0"/>
                <a:cs typeface="Arial" pitchFamily="34" charset="0"/>
              </a:rPr>
              <a:t>You don’t understand the practical melting range                                                of your </a:t>
            </a:r>
            <a:r>
              <a:rPr lang="en-US" sz="2000" dirty="0" err="1">
                <a:solidFill>
                  <a:schemeClr val="tx1"/>
                </a:solidFill>
                <a:effectLst/>
                <a:latin typeface="Arial" pitchFamily="34" charset="0"/>
                <a:cs typeface="Arial" pitchFamily="34" charset="0"/>
              </a:rPr>
              <a:t>de-icers</a:t>
            </a:r>
            <a:r>
              <a:rPr lang="en-US" sz="2000" dirty="0">
                <a:solidFill>
                  <a:schemeClr val="tx1"/>
                </a:solidFill>
                <a:effectLst/>
                <a:latin typeface="Arial" pitchFamily="34" charset="0"/>
                <a:cs typeface="Arial" pitchFamily="34" charset="0"/>
              </a:rPr>
              <a:t>.</a:t>
            </a:r>
          </a:p>
        </p:txBody>
      </p:sp>
      <p:pic>
        <p:nvPicPr>
          <p:cNvPr id="10242" name="Picture 2" descr="C:\Users\Roman\AppData\Local\Microsoft\Windows\Temporary Internet Files\Content.IE5\28Q7U0BP\cold-wind1[1].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64001" y="-41283"/>
            <a:ext cx="2198799"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C:\Program Files (x86)\Microsoft Office\MEDIA\CAGCAT10\j0293828.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362700" y="1036899"/>
            <a:ext cx="1600200" cy="176942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C:\Users\Roman\AppData\Local\Microsoft\Windows\Temporary Internet Files\Content.IE5\YM6UKUKP\cold_thermometer[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4846" y="3324595"/>
            <a:ext cx="2162908" cy="24384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09600" y="4876800"/>
            <a:ext cx="6553200" cy="1200329"/>
          </a:xfrm>
          <a:prstGeom prst="rect">
            <a:avLst/>
          </a:prstGeom>
          <a:solidFill>
            <a:srgbClr val="FFFF00"/>
          </a:solidFill>
          <a:ln>
            <a:solidFill>
              <a:schemeClr val="tx1"/>
            </a:solidFill>
          </a:ln>
        </p:spPr>
        <p:txBody>
          <a:bodyPr wrap="square" rtlCol="0">
            <a:spAutoFit/>
          </a:bodyPr>
          <a:lstStyle/>
          <a:p>
            <a:pPr algn="ctr"/>
            <a:r>
              <a:rPr lang="en-US" dirty="0"/>
              <a:t>Note to presenters:  add other criteria from your own experience.  For example:  MN agencies have had problems when we anti-ice by the Ford Dam with hygroscopic products.  Delete this yellow box before making presentation.</a:t>
            </a:r>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Isosceles Triangle 12"/>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5-Point Star 1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890182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Is anti-icing always a smart practice?</a:t>
            </a:r>
          </a:p>
          <a:p>
            <a:pPr marL="228600" indent="-228600">
              <a:buAutoNum type="arabicPeriod"/>
            </a:pPr>
            <a:endParaRPr lang="en-US" sz="3600" dirty="0"/>
          </a:p>
          <a:p>
            <a:pPr marL="228600" indent="-228600">
              <a:buAutoNum type="arabicPeriod"/>
            </a:pPr>
            <a:r>
              <a:rPr lang="en-US" sz="3600" dirty="0"/>
              <a:t>Yes</a:t>
            </a:r>
          </a:p>
          <a:p>
            <a:pPr marL="228600" indent="-228600">
              <a:buAutoNum type="arabicPeriod"/>
            </a:pPr>
            <a:r>
              <a:rPr lang="en-US" sz="3600" dirty="0"/>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457200" y="1143000"/>
            <a:ext cx="8229600" cy="5080000"/>
          </a:xfrm>
        </p:spPr>
        <p:txBody>
          <a:bodyPr>
            <a:normAutofit/>
          </a:bodyPr>
          <a:lstStyle/>
          <a:p>
            <a:pPr>
              <a:buNone/>
            </a:pPr>
            <a:r>
              <a:rPr lang="en-US" sz="3600" dirty="0"/>
              <a:t>Is anti-icing always a smart practice?</a:t>
            </a:r>
          </a:p>
          <a:p>
            <a:pPr marL="228600" indent="-228600">
              <a:buAutoNum type="arabicPeriod"/>
            </a:pPr>
            <a:endParaRPr lang="en-US" sz="3600" dirty="0">
              <a:solidFill>
                <a:schemeClr val="accent1">
                  <a:lumMod val="75000"/>
                </a:schemeClr>
              </a:solidFill>
            </a:endParaRPr>
          </a:p>
          <a:p>
            <a:pPr marL="228600" indent="-228600">
              <a:buAutoNum type="arabicPeriod"/>
            </a:pPr>
            <a:r>
              <a:rPr lang="en-US" sz="3600" dirty="0">
                <a:solidFill>
                  <a:schemeClr val="accent1">
                    <a:lumMod val="75000"/>
                  </a:schemeClr>
                </a:solidFill>
              </a:rPr>
              <a:t>Yes</a:t>
            </a:r>
            <a:endParaRPr lang="en-US" sz="3600" dirty="0">
              <a:solidFill>
                <a:srgbClr val="FFFF00"/>
              </a:solidFill>
            </a:endParaRPr>
          </a:p>
          <a:p>
            <a:pPr marL="228600" indent="-228600">
              <a:buAutoNum type="arabicPeriod"/>
            </a:pPr>
            <a:r>
              <a:rPr lang="en-US" sz="3600" dirty="0">
                <a:solidFill>
                  <a:srgbClr val="FFFF00"/>
                </a:solidFill>
              </a:rPr>
              <a:t>No</a:t>
            </a:r>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02955182"/>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a:noFill/>
        </p:spPr>
        <p:txBody>
          <a:bodyPr>
            <a:normAutofit/>
          </a:bodyPr>
          <a:lstStyle/>
          <a:p>
            <a:r>
              <a:rPr lang="en-US" dirty="0"/>
              <a:t>Document your experiences</a:t>
            </a:r>
          </a:p>
        </p:txBody>
      </p:sp>
      <p:sp>
        <p:nvSpPr>
          <p:cNvPr id="7" name="Rectangle 6"/>
          <p:cNvSpPr/>
          <p:nvPr/>
        </p:nvSpPr>
        <p:spPr>
          <a:xfrm>
            <a:off x="304800" y="1143000"/>
            <a:ext cx="7848600" cy="369332"/>
          </a:xfrm>
          <a:prstGeom prst="rect">
            <a:avLst/>
          </a:prstGeom>
          <a:solidFill>
            <a:schemeClr val="accent1">
              <a:lumMod val="50000"/>
            </a:schemeClr>
          </a:solidFill>
          <a:ln>
            <a:solidFill>
              <a:schemeClr val="tx1"/>
            </a:solidFill>
          </a:ln>
        </p:spPr>
        <p:txBody>
          <a:bodyPr wrap="square">
            <a:spAutoFit/>
          </a:bodyPr>
          <a:lstStyle/>
          <a:p>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The best way to learn BMP’s is to document what works and what doesn’t.  </a:t>
            </a:r>
          </a:p>
        </p:txBody>
      </p:sp>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1600200"/>
            <a:ext cx="4009826" cy="383359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04800" y="5562600"/>
            <a:ext cx="3657600" cy="923330"/>
          </a:xfrm>
          <a:prstGeom prst="rect">
            <a:avLst/>
          </a:prstGeom>
          <a:solidFill>
            <a:srgbClr val="FFFF00"/>
          </a:solidFill>
          <a:ln>
            <a:solidFill>
              <a:schemeClr val="tx1"/>
            </a:solidFill>
          </a:ln>
        </p:spPr>
        <p:txBody>
          <a:bodyPr wrap="square" rtlCol="0">
            <a:spAutoFit/>
          </a:bodyPr>
          <a:lstStyle/>
          <a:p>
            <a:pPr algn="ctr"/>
            <a:r>
              <a:rPr lang="en-US" dirty="0"/>
              <a:t>Note to presenters:  add your form here.  Delete this yellow box before making presentation.</a:t>
            </a:r>
          </a:p>
        </p:txBody>
      </p:sp>
      <p:sp>
        <p:nvSpPr>
          <p:cNvPr id="13" name="Rectangle 12"/>
          <p:cNvSpPr/>
          <p:nvPr/>
        </p:nvSpPr>
        <p:spPr>
          <a:xfrm>
            <a:off x="4648200" y="5181600"/>
            <a:ext cx="3962400" cy="646331"/>
          </a:xfrm>
          <a:prstGeom prst="rect">
            <a:avLst/>
          </a:prstGeom>
          <a:solidFill>
            <a:schemeClr val="accent1">
              <a:lumMod val="50000"/>
            </a:schemeClr>
          </a:solidFill>
          <a:ln>
            <a:solidFill>
              <a:schemeClr val="tx1"/>
            </a:solidFill>
          </a:ln>
        </p:spPr>
        <p:txBody>
          <a:bodyPr wrap="square">
            <a:spAutoFit/>
          </a:bodyPr>
          <a:lstStyle/>
          <a:p>
            <a:pPr algn="ctr"/>
            <a:r>
              <a:rPr lang="en-US" dirty="0">
                <a:solidFill>
                  <a:schemeClr val="bg1"/>
                </a:solidFill>
                <a:effectLst>
                  <a:outerShdw blurRad="38100" dist="38100" dir="2700000" algn="tl">
                    <a:srgbClr val="000000">
                      <a:alpha val="43137"/>
                    </a:srgbClr>
                  </a:outerShdw>
                </a:effectLst>
                <a:latin typeface="Arial" pitchFamily="34" charset="0"/>
                <a:cs typeface="Arial" pitchFamily="34" charset="0"/>
              </a:rPr>
              <a:t>Share the information you learned with operators, supervisors etc. </a:t>
            </a:r>
          </a:p>
        </p:txBody>
      </p:sp>
      <p:pic>
        <p:nvPicPr>
          <p:cNvPr id="13314" name="Picture 2" descr="C:\Connie\customers\2015\mndot\tour\P920001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074" t="16111" r="18148" b="32222"/>
          <a:stretch/>
        </p:blipFill>
        <p:spPr bwMode="auto">
          <a:xfrm>
            <a:off x="5638800" y="1770529"/>
            <a:ext cx="1828800" cy="33348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37637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a:solidFill>
                  <a:srgbClr val="FF8F29"/>
                </a:solidFill>
              </a:rPr>
              <a:t>Record Keeping Before the Season</a:t>
            </a:r>
          </a:p>
        </p:txBody>
      </p:sp>
      <p:sp>
        <p:nvSpPr>
          <p:cNvPr id="3" name="Content Placeholder 2"/>
          <p:cNvSpPr>
            <a:spLocks noGrp="1"/>
          </p:cNvSpPr>
          <p:nvPr>
            <p:ph idx="1"/>
          </p:nvPr>
        </p:nvSpPr>
        <p:spPr/>
        <p:txBody>
          <a:bodyPr/>
          <a:lstStyle/>
          <a:p>
            <a:pPr marL="0" indent="0">
              <a:buNone/>
            </a:pPr>
            <a:r>
              <a:rPr lang="en-US" dirty="0"/>
              <a:t>In this section we will be covering these topics:</a:t>
            </a:r>
          </a:p>
          <a:p>
            <a:r>
              <a:rPr lang="en-US" dirty="0"/>
              <a:t>Records of material purchasing</a:t>
            </a:r>
          </a:p>
          <a:p>
            <a:r>
              <a:rPr lang="en-US" dirty="0"/>
              <a:t>Records of material quality control</a:t>
            </a:r>
          </a:p>
          <a:p>
            <a:r>
              <a:rPr lang="en-US" dirty="0"/>
              <a:t>Record equipment inspections</a:t>
            </a:r>
          </a:p>
          <a:p>
            <a:r>
              <a:rPr lang="en-US" dirty="0"/>
              <a:t>Record equipment calibration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581400"/>
            <a:ext cx="4013200" cy="30099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10" name="TextBox 9"/>
          <p:cNvSpPr txBox="1"/>
          <p:nvPr/>
        </p:nvSpPr>
        <p:spPr>
          <a:xfrm>
            <a:off x="825500" y="5586723"/>
            <a:ext cx="6189472" cy="646331"/>
          </a:xfrm>
          <a:prstGeom prst="rect">
            <a:avLst/>
          </a:prstGeom>
          <a:solidFill>
            <a:srgbClr val="FFFF00"/>
          </a:solidFill>
        </p:spPr>
        <p:txBody>
          <a:bodyPr wrap="square" rtlCol="0">
            <a:spAutoFit/>
          </a:bodyPr>
          <a:lstStyle/>
          <a:p>
            <a:r>
              <a:rPr lang="en-US" dirty="0"/>
              <a:t>Insert a copy of your truck inspection check list and procedure.  Delete this yellow box before making presentation.</a:t>
            </a:r>
          </a:p>
        </p:txBody>
      </p:sp>
      <p:sp>
        <p:nvSpPr>
          <p:cNvPr id="11" name="Rectangle 10"/>
          <p:cNvSpPr/>
          <p:nvPr/>
        </p:nvSpPr>
        <p:spPr>
          <a:xfrm rot="20388326">
            <a:off x="59757" y="3395029"/>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9406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8: Anti-icing</a:t>
            </a:r>
            <a:endParaRPr lang="en-PH" sz="3200" dirty="0"/>
          </a:p>
        </p:txBody>
      </p:sp>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 name="Picture 2" descr="C:\pictures\Pictures\salt\anti icing\anti ice CaDO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143000"/>
            <a:ext cx="5638800" cy="4229100"/>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55481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Accountability</a:t>
            </a:r>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a:t>Know how much you have</a:t>
            </a:r>
          </a:p>
          <a:p>
            <a:pPr>
              <a:lnSpc>
                <a:spcPct val="100000"/>
              </a:lnSpc>
            </a:pPr>
            <a:r>
              <a:rPr lang="en-US" sz="4000" dirty="0"/>
              <a:t>Know how much you use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334000" cy="40005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1640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Record Keeping and Quality Control</a:t>
            </a:r>
          </a:p>
        </p:txBody>
      </p:sp>
      <p:sp>
        <p:nvSpPr>
          <p:cNvPr id="3" name="Content Placeholder 2"/>
          <p:cNvSpPr>
            <a:spLocks noGrp="1"/>
          </p:cNvSpPr>
          <p:nvPr>
            <p:ph idx="1"/>
          </p:nvPr>
        </p:nvSpPr>
        <p:spPr>
          <a:xfrm>
            <a:off x="6824" y="1219200"/>
            <a:ext cx="3429000" cy="4525963"/>
          </a:xfrm>
        </p:spPr>
        <p:txBody>
          <a:bodyPr>
            <a:normAutofit fontScale="92500" lnSpcReduction="10000"/>
          </a:bodyPr>
          <a:lstStyle/>
          <a:p>
            <a:r>
              <a:rPr lang="en-US" dirty="0"/>
              <a:t>Take a small sample from each load</a:t>
            </a:r>
          </a:p>
          <a:p>
            <a:pPr lvl="1"/>
            <a:r>
              <a:rPr lang="en-US" dirty="0"/>
              <a:t>Weigh it as soon as you take it </a:t>
            </a:r>
          </a:p>
          <a:p>
            <a:pPr lvl="1"/>
            <a:r>
              <a:rPr lang="en-US" dirty="0"/>
              <a:t>Remove the water, weigh it again</a:t>
            </a:r>
          </a:p>
          <a:p>
            <a:pPr lvl="1"/>
            <a:r>
              <a:rPr lang="en-US" dirty="0"/>
              <a:t>Determine % moisture</a:t>
            </a:r>
          </a:p>
          <a:p>
            <a:pPr lvl="1"/>
            <a:r>
              <a:rPr lang="en-US" dirty="0"/>
              <a:t>Compare to your spec</a:t>
            </a:r>
          </a:p>
          <a:p>
            <a:pPr lvl="1"/>
            <a:r>
              <a:rPr lang="en-US" dirty="0"/>
              <a:t>Record results</a:t>
            </a:r>
          </a:p>
          <a:p>
            <a:pPr lvl="1"/>
            <a:r>
              <a:rPr lang="en-US" dirty="0"/>
              <a:t>Take appropriate action</a:t>
            </a:r>
          </a:p>
          <a:p>
            <a:r>
              <a:rPr lang="en-US" dirty="0"/>
              <a:t> </a:t>
            </a:r>
          </a:p>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9702" r="14739" b="38619"/>
          <a:stretch/>
        </p:blipFill>
        <p:spPr>
          <a:xfrm>
            <a:off x="3577988" y="1447800"/>
            <a:ext cx="5527343" cy="3367585"/>
          </a:xfrm>
          <a:prstGeom prst="rect">
            <a:avLst/>
          </a:prstGeom>
        </p:spPr>
      </p:pic>
      <p:sp>
        <p:nvSpPr>
          <p:cNvPr id="4" name="TextBox 3"/>
          <p:cNvSpPr txBox="1"/>
          <p:nvPr/>
        </p:nvSpPr>
        <p:spPr>
          <a:xfrm>
            <a:off x="609600" y="5334000"/>
            <a:ext cx="7924800" cy="400110"/>
          </a:xfrm>
          <a:prstGeom prst="rect">
            <a:avLst/>
          </a:prstGeom>
          <a:solidFill>
            <a:schemeClr val="accent2">
              <a:lumMod val="40000"/>
              <a:lumOff val="60000"/>
            </a:schemeClr>
          </a:solidFill>
        </p:spPr>
        <p:txBody>
          <a:bodyPr wrap="square" rtlCol="0">
            <a:spAutoFit/>
          </a:bodyPr>
          <a:lstStyle/>
          <a:p>
            <a:r>
              <a:rPr lang="en-US" sz="2000" dirty="0"/>
              <a:t>For less dispute, use a lab testing service or established DOT lab.</a:t>
            </a:r>
          </a:p>
        </p:txBody>
      </p:sp>
      <p:sp>
        <p:nvSpPr>
          <p:cNvPr id="11" name="Isosceles Triangle 10"/>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45516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152400" y="990600"/>
            <a:ext cx="5867400" cy="4262705"/>
          </a:xfrm>
          <a:prstGeom prst="rect">
            <a:avLst/>
          </a:prstGeom>
          <a:noFill/>
          <a:ln w="9525">
            <a:noFill/>
            <a:miter lim="800000"/>
            <a:headEnd/>
            <a:tailEnd/>
          </a:ln>
        </p:spPr>
        <p:txBody>
          <a:bodyPr wrap="square">
            <a:spAutoFit/>
          </a:bodyPr>
          <a:lstStyle/>
          <a:p>
            <a:r>
              <a:rPr lang="en-US" sz="2800" dirty="0">
                <a:solidFill>
                  <a:schemeClr val="bg1"/>
                </a:solidFill>
                <a:latin typeface="Tw Cen MT Condensed Extra Bold"/>
              </a:rPr>
              <a:t>Test the materials</a:t>
            </a:r>
            <a:endParaRPr lang="en-US" sz="1600" b="1" dirty="0">
              <a:solidFill>
                <a:schemeClr val="bg1"/>
              </a:solidFill>
              <a:latin typeface="Tw Cen MT Condensed Extra Bold"/>
            </a:endParaRP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If you see something wrong, tell your supervisor</a:t>
            </a:r>
          </a:p>
        </p:txBody>
      </p:sp>
      <p:sp>
        <p:nvSpPr>
          <p:cNvPr id="132101" name="Text Box 5"/>
          <p:cNvSpPr txBox="1">
            <a:spLocks noChangeArrowheads="1"/>
          </p:cNvSpPr>
          <p:nvPr/>
        </p:nvSpPr>
        <p:spPr bwMode="auto">
          <a:xfrm>
            <a:off x="228600" y="5215579"/>
            <a:ext cx="8229600" cy="707886"/>
          </a:xfrm>
          <a:prstGeom prst="rect">
            <a:avLst/>
          </a:prstGeom>
          <a:solidFill>
            <a:schemeClr val="accent2"/>
          </a:solidFill>
          <a:ln w="9525">
            <a:solidFill>
              <a:srgbClr val="FFFFFF"/>
            </a:solidFill>
            <a:miter lim="800000"/>
            <a:headEnd/>
            <a:tailEnd/>
          </a:ln>
        </p:spPr>
        <p:txBody>
          <a:bodyPr>
            <a:spAutoFit/>
          </a:bodyPr>
          <a:lstStyle/>
          <a:p>
            <a:pPr algn="ctr"/>
            <a:r>
              <a:rPr lang="en-US" sz="4000" b="1" dirty="0">
                <a:latin typeface="Tw Cen MT Condensed Extra Bold"/>
              </a:rPr>
              <a:t>Quality Control is vital </a:t>
            </a:r>
            <a:endParaRPr lang="en-US" sz="4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a:effectLst/>
              </a:rPr>
              <a:t>Record Keeping and Quality Control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74" t="5935" b="13257"/>
          <a:stretch/>
        </p:blipFill>
        <p:spPr>
          <a:xfrm>
            <a:off x="5761391" y="2057400"/>
            <a:ext cx="3306409" cy="2625436"/>
          </a:xfrm>
          <a:prstGeom prst="rect">
            <a:avLst/>
          </a:prstGeom>
        </p:spPr>
      </p:pic>
      <p:sp>
        <p:nvSpPr>
          <p:cNvPr id="10" name="Isosceles Triangle 9"/>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299480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 keeping and Materials Testing</a:t>
            </a:r>
          </a:p>
        </p:txBody>
      </p:sp>
      <p:sp>
        <p:nvSpPr>
          <p:cNvPr id="3" name="Content Placeholder 2"/>
          <p:cNvSpPr>
            <a:spLocks noGrp="1"/>
          </p:cNvSpPr>
          <p:nvPr>
            <p:ph idx="1"/>
          </p:nvPr>
        </p:nvSpPr>
        <p:spPr>
          <a:xfrm>
            <a:off x="-35814" y="923334"/>
            <a:ext cx="8229600" cy="5080000"/>
          </a:xfrm>
        </p:spPr>
        <p:txBody>
          <a:bodyPr>
            <a:normAutofit/>
          </a:bodyPr>
          <a:lstStyle/>
          <a:p>
            <a:pPr lvl="1"/>
            <a:r>
              <a:rPr lang="en-US" sz="3200" dirty="0"/>
              <a:t>Liquids: specific gravity </a:t>
            </a:r>
          </a:p>
          <a:p>
            <a:pPr lvl="1"/>
            <a:r>
              <a:rPr lang="en-US" sz="3200" dirty="0"/>
              <a:t>Document % and compare to specification</a:t>
            </a:r>
          </a:p>
          <a:p>
            <a:pPr lvl="1"/>
            <a:r>
              <a:rPr lang="en-US" sz="3200" dirty="0"/>
              <a:t>Don’t use it if it doesn't match the specification</a:t>
            </a:r>
          </a:p>
        </p:txBody>
      </p:sp>
      <p:sp>
        <p:nvSpPr>
          <p:cNvPr id="4" name="TextBox 3"/>
          <p:cNvSpPr txBox="1"/>
          <p:nvPr/>
        </p:nvSpPr>
        <p:spPr>
          <a:xfrm>
            <a:off x="1295400" y="4724400"/>
            <a:ext cx="5029200" cy="646331"/>
          </a:xfrm>
          <a:prstGeom prst="rect">
            <a:avLst/>
          </a:prstGeom>
          <a:solidFill>
            <a:srgbClr val="FFFF00"/>
          </a:solidFill>
        </p:spPr>
        <p:txBody>
          <a:bodyPr wrap="square" rtlCol="0">
            <a:spAutoFit/>
          </a:bodyPr>
          <a:lstStyle/>
          <a:p>
            <a:r>
              <a:rPr lang="en-US" dirty="0"/>
              <a:t>Insert your state’s policy here.  Delete this yellow box before making presentation.</a:t>
            </a:r>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7162800" y="2121877"/>
            <a:ext cx="1524000" cy="351692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24118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t>True</a:t>
            </a:r>
          </a:p>
          <a:p>
            <a:pPr marL="522288" indent="-522288">
              <a:lnSpc>
                <a:spcPct val="100000"/>
              </a:lnSpc>
              <a:buAutoNum type="arabicPeriod"/>
            </a:pPr>
            <a:r>
              <a:rPr lang="en-US" sz="4000" dirty="0"/>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6003993"/>
      </p:ext>
    </p:extLst>
  </p:cSld>
  <p:clrMapOvr>
    <a:masterClrMapping/>
  </p:clrMapOvr>
  <p:transition spd="slow"/>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solidFill>
                  <a:srgbClr val="FFFF00"/>
                </a:solidFill>
              </a:rPr>
              <a:t>True</a:t>
            </a: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by Material Type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5093298" y="1981200"/>
            <a:ext cx="3575925" cy="3418237"/>
          </a:xfrm>
        </p:spPr>
      </p:pic>
      <p:sp>
        <p:nvSpPr>
          <p:cNvPr id="4" name="TextBox 3"/>
          <p:cNvSpPr txBox="1"/>
          <p:nvPr/>
        </p:nvSpPr>
        <p:spPr>
          <a:xfrm>
            <a:off x="1600200" y="1143000"/>
            <a:ext cx="1371600" cy="584775"/>
          </a:xfrm>
          <a:prstGeom prst="rect">
            <a:avLst/>
          </a:prstGeom>
          <a:noFill/>
        </p:spPr>
        <p:txBody>
          <a:bodyPr wrap="square" rtlCol="0">
            <a:spAutoFit/>
          </a:bodyPr>
          <a:lstStyle/>
          <a:p>
            <a:r>
              <a:rPr lang="en-US" sz="3200" dirty="0">
                <a:solidFill>
                  <a:schemeClr val="bg1"/>
                </a:solidFill>
              </a:rPr>
              <a:t>Solids</a:t>
            </a:r>
          </a:p>
        </p:txBody>
      </p:sp>
      <p:sp>
        <p:nvSpPr>
          <p:cNvPr id="5" name="TextBox 4"/>
          <p:cNvSpPr txBox="1"/>
          <p:nvPr/>
        </p:nvSpPr>
        <p:spPr>
          <a:xfrm>
            <a:off x="6096000" y="1143000"/>
            <a:ext cx="1371600" cy="584775"/>
          </a:xfrm>
          <a:prstGeom prst="rect">
            <a:avLst/>
          </a:prstGeom>
          <a:noFill/>
        </p:spPr>
        <p:txBody>
          <a:bodyPr wrap="square" rtlCol="0">
            <a:spAutoFit/>
          </a:bodyPr>
          <a:lstStyle/>
          <a:p>
            <a:r>
              <a:rPr lang="en-US" sz="3200" dirty="0">
                <a:solidFill>
                  <a:schemeClr val="bg1"/>
                </a:solidFill>
              </a:rPr>
              <a:t>Liquids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003094"/>
            <a:ext cx="3657600" cy="3396343"/>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381000" y="5429679"/>
            <a:ext cx="8458200" cy="523220"/>
          </a:xfrm>
          <a:prstGeom prst="rect">
            <a:avLst/>
          </a:prstGeom>
          <a:noFill/>
        </p:spPr>
        <p:txBody>
          <a:bodyPr wrap="square" rtlCol="0">
            <a:spAutoFit/>
          </a:bodyPr>
          <a:lstStyle/>
          <a:p>
            <a:r>
              <a:rPr lang="en-US" sz="2800" dirty="0">
                <a:solidFill>
                  <a:schemeClr val="bg1"/>
                </a:solidFill>
              </a:rPr>
              <a:t>Record any time you load, apply, or replace material </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0401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400" dirty="0"/>
              <a:t>(do not show </a:t>
            </a:r>
            <a:r>
              <a:rPr lang="en-PH" sz="1400"/>
              <a:t>during class)</a:t>
            </a:r>
            <a:endParaRPr lang="en-PH" dirty="0"/>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t>This is a priority 1 module to be developed for Clear Roads national training. It will address three audiences.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3" name="Picture 12"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186715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2054"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91600" cy="889000"/>
          </a:xfrm>
        </p:spPr>
        <p:txBody>
          <a:bodyPr/>
          <a:lstStyle/>
          <a:p>
            <a:r>
              <a:rPr lang="en-US" dirty="0"/>
              <a:t>A job well done is a job well documented</a:t>
            </a:r>
          </a:p>
        </p:txBody>
      </p:sp>
      <p:sp>
        <p:nvSpPr>
          <p:cNvPr id="3" name="Content Placeholder 2"/>
          <p:cNvSpPr>
            <a:spLocks noGrp="1"/>
          </p:cNvSpPr>
          <p:nvPr>
            <p:ph idx="1"/>
          </p:nvPr>
        </p:nvSpPr>
        <p:spPr>
          <a:xfrm>
            <a:off x="167640" y="1193143"/>
            <a:ext cx="7528560" cy="3276600"/>
          </a:xfrm>
        </p:spPr>
        <p:txBody>
          <a:bodyPr>
            <a:noAutofit/>
          </a:bodyPr>
          <a:lstStyle/>
          <a:p>
            <a:pPr marL="0" indent="0">
              <a:buNone/>
            </a:pPr>
            <a:r>
              <a:rPr lang="en-US" sz="3600" dirty="0"/>
              <a:t>Filling out paperwork is important because it:</a:t>
            </a:r>
          </a:p>
          <a:p>
            <a:pPr>
              <a:lnSpc>
                <a:spcPct val="200000"/>
              </a:lnSpc>
            </a:pPr>
            <a:r>
              <a:rPr lang="en-US" sz="3600" dirty="0"/>
              <a:t>Shows that you follow policy</a:t>
            </a:r>
          </a:p>
          <a:p>
            <a:pPr>
              <a:lnSpc>
                <a:spcPct val="200000"/>
              </a:lnSpc>
            </a:pPr>
            <a:r>
              <a:rPr lang="en-US" sz="3600" dirty="0"/>
              <a:t>Improves efficiency of operations</a:t>
            </a:r>
          </a:p>
          <a:p>
            <a:pPr>
              <a:lnSpc>
                <a:spcPct val="200000"/>
              </a:lnSpc>
            </a:pPr>
            <a:r>
              <a:rPr lang="en-US" sz="3600" dirty="0"/>
              <a:t>Helps with planning</a:t>
            </a:r>
          </a:p>
          <a:p>
            <a:endParaRPr lang="en-US" dirty="0"/>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20714" y="2306679"/>
            <a:ext cx="2318485" cy="2874921"/>
          </a:xfrm>
          <a:prstGeom prst="rect">
            <a:avLst/>
          </a:prstGeom>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3665221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p>
          <a:p>
            <a:pPr marL="522288" indent="-522288">
              <a:lnSpc>
                <a:spcPct val="100000"/>
              </a:lnSpc>
              <a:buAutoNum type="arabicPeriod"/>
            </a:pPr>
            <a:r>
              <a:rPr lang="en-US" sz="4000" dirty="0"/>
              <a:t>No</a:t>
            </a:r>
          </a:p>
          <a:p>
            <a:pPr marL="522288" indent="-522288">
              <a:lnSpc>
                <a:spcPct val="100000"/>
              </a:lnSpc>
              <a:buAutoNum type="arabicPeriod"/>
            </a:pPr>
            <a:r>
              <a:rPr lang="en-US" sz="4000" dirty="0"/>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304587"/>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When you’ve been working all night and you’re tired, do you still have to fill out your paper work?</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No</a:t>
            </a:r>
          </a:p>
          <a:p>
            <a:pPr marL="522288" indent="-522288">
              <a:lnSpc>
                <a:spcPct val="100000"/>
              </a:lnSpc>
              <a:buAutoNum type="arabicPeriod"/>
            </a:pPr>
            <a:r>
              <a:rPr lang="en-US" sz="4000" dirty="0">
                <a:solidFill>
                  <a:srgbClr val="FFFF00"/>
                </a:solidFill>
              </a:rPr>
              <a:t>Yes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139656467"/>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Recording Material Use</a:t>
            </a:r>
          </a:p>
        </p:txBody>
      </p:sp>
      <p:sp>
        <p:nvSpPr>
          <p:cNvPr id="3" name="Content Placeholder 2"/>
          <p:cNvSpPr>
            <a:spLocks noGrp="1"/>
          </p:cNvSpPr>
          <p:nvPr>
            <p:ph idx="1"/>
          </p:nvPr>
        </p:nvSpPr>
        <p:spPr>
          <a:xfrm>
            <a:off x="228600" y="1219200"/>
            <a:ext cx="5181600" cy="5080000"/>
          </a:xfrm>
        </p:spPr>
        <p:txBody>
          <a:bodyPr>
            <a:normAutofit/>
          </a:bodyPr>
          <a:lstStyle/>
          <a:p>
            <a:pPr marL="0" indent="0">
              <a:lnSpc>
                <a:spcPct val="100000"/>
              </a:lnSpc>
              <a:buNone/>
            </a:pPr>
            <a:r>
              <a:rPr lang="en-US" sz="3600" dirty="0"/>
              <a:t>Keep track of driver use for insight into:</a:t>
            </a:r>
          </a:p>
          <a:p>
            <a:pPr>
              <a:lnSpc>
                <a:spcPct val="150000"/>
              </a:lnSpc>
            </a:pPr>
            <a:r>
              <a:rPr lang="en-US" sz="3600" dirty="0"/>
              <a:t>Individual storms</a:t>
            </a:r>
          </a:p>
          <a:p>
            <a:pPr>
              <a:lnSpc>
                <a:spcPct val="150000"/>
              </a:lnSpc>
            </a:pPr>
            <a:r>
              <a:rPr lang="en-US" sz="3600" dirty="0"/>
              <a:t>Each product totals </a:t>
            </a:r>
          </a:p>
          <a:p>
            <a:pPr>
              <a:lnSpc>
                <a:spcPct val="150000"/>
              </a:lnSpc>
            </a:pPr>
            <a:r>
              <a:rPr lang="en-US" sz="3600" dirty="0"/>
              <a:t>Winter season total</a:t>
            </a:r>
          </a:p>
          <a:p>
            <a:pPr>
              <a:lnSpc>
                <a:spcPct val="150000"/>
              </a:lnSpc>
            </a:pPr>
            <a:r>
              <a:rPr lang="en-US" sz="3600" dirty="0"/>
              <a:t>Leftover product totals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187950" y="2051050"/>
            <a:ext cx="4216400" cy="3162300"/>
          </a:xfrm>
          <a:prstGeom prst="rect">
            <a:avLst/>
          </a:prstGeom>
        </p:spPr>
      </p:pic>
      <p:sp>
        <p:nvSpPr>
          <p:cNvPr id="6" name="5-Point Star 5"/>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71152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3" name="Content Placeholder 2"/>
          <p:cNvSpPr>
            <a:spLocks noGrp="1"/>
          </p:cNvSpPr>
          <p:nvPr>
            <p:ph idx="1"/>
          </p:nvPr>
        </p:nvSpPr>
        <p:spPr/>
        <p:txBody>
          <a:bodyPr/>
          <a:lstStyle/>
          <a:p>
            <a:endParaRPr lang="en-US" dirty="0"/>
          </a:p>
        </p:txBody>
      </p:sp>
      <p:sp>
        <p:nvSpPr>
          <p:cNvPr id="4" name="TextBox 3"/>
          <p:cNvSpPr txBox="1"/>
          <p:nvPr/>
        </p:nvSpPr>
        <p:spPr>
          <a:xfrm>
            <a:off x="735150" y="2895600"/>
            <a:ext cx="7848600" cy="923330"/>
          </a:xfrm>
          <a:prstGeom prst="rect">
            <a:avLst/>
          </a:prstGeom>
          <a:solidFill>
            <a:srgbClr val="FFFF00"/>
          </a:solidFill>
        </p:spPr>
        <p:txBody>
          <a:bodyPr wrap="square" rtlCol="0">
            <a:spAutoFit/>
          </a:bodyPr>
          <a:lstStyle/>
          <a:p>
            <a:r>
              <a:rPr lang="en-US" dirty="0"/>
              <a:t>Insert any additional during the storm record keeping needs here, otherwise delete this slide.  Delete this yellow box before making presentation if you use this slide.</a:t>
            </a:r>
          </a:p>
        </p:txBody>
      </p:sp>
      <p:sp>
        <p:nvSpPr>
          <p:cNvPr id="5" name="Rectangle 4"/>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858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77800"/>
            <a:ext cx="8229600" cy="889000"/>
          </a:xfrm>
        </p:spPr>
        <p:txBody>
          <a:bodyPr>
            <a:normAutofit/>
          </a:bodyPr>
          <a:lstStyle/>
          <a:p>
            <a:r>
              <a:rPr lang="en-US" spc="-100" dirty="0"/>
              <a:t>This module will contain these topics</a:t>
            </a:r>
          </a:p>
        </p:txBody>
      </p:sp>
      <p:sp>
        <p:nvSpPr>
          <p:cNvPr id="3" name="Content Placeholder 2"/>
          <p:cNvSpPr>
            <a:spLocks noGrp="1"/>
          </p:cNvSpPr>
          <p:nvPr>
            <p:ph idx="1"/>
          </p:nvPr>
        </p:nvSpPr>
        <p:spPr/>
        <p:txBody>
          <a:bodyPr>
            <a:normAutofit/>
          </a:bodyPr>
          <a:lstStyle/>
          <a:p>
            <a:pPr>
              <a:lnSpc>
                <a:spcPct val="100000"/>
              </a:lnSpc>
            </a:pPr>
            <a:r>
              <a:rPr lang="en-US" sz="3200" dirty="0">
                <a:latin typeface="Arial" pitchFamily="34" charset="0"/>
                <a:cs typeface="Arial" pitchFamily="34" charset="0"/>
              </a:rPr>
              <a:t>Advantages of anti-icing vs. deicing.</a:t>
            </a:r>
          </a:p>
          <a:p>
            <a:pPr>
              <a:lnSpc>
                <a:spcPct val="100000"/>
              </a:lnSpc>
            </a:pPr>
            <a:r>
              <a:rPr lang="en-US" sz="3200" dirty="0">
                <a:latin typeface="Arial" pitchFamily="34" charset="0"/>
                <a:cs typeface="Arial" pitchFamily="34" charset="0"/>
              </a:rPr>
              <a:t>Materials that can be used for anti-icing.</a:t>
            </a:r>
          </a:p>
          <a:p>
            <a:pPr>
              <a:lnSpc>
                <a:spcPct val="100000"/>
              </a:lnSpc>
            </a:pPr>
            <a:r>
              <a:rPr lang="en-US" sz="3200" dirty="0">
                <a:latin typeface="Arial" pitchFamily="34" charset="0"/>
                <a:cs typeface="Arial" pitchFamily="34" charset="0"/>
              </a:rPr>
              <a:t>Anti-icing equipment.</a:t>
            </a:r>
          </a:p>
          <a:p>
            <a:pPr>
              <a:lnSpc>
                <a:spcPct val="100000"/>
              </a:lnSpc>
            </a:pPr>
            <a:r>
              <a:rPr lang="en-US" sz="3200" dirty="0">
                <a:latin typeface="Arial" pitchFamily="34" charset="0"/>
                <a:cs typeface="Arial" pitchFamily="34" charset="0"/>
              </a:rPr>
              <a:t>When to anti-ice (weather tools).</a:t>
            </a:r>
          </a:p>
          <a:p>
            <a:pPr>
              <a:lnSpc>
                <a:spcPct val="100000"/>
              </a:lnSpc>
            </a:pPr>
            <a:r>
              <a:rPr lang="en-US" sz="3200" dirty="0">
                <a:latin typeface="Arial" pitchFamily="34" charset="0"/>
                <a:cs typeface="Arial" pitchFamily="34" charset="0"/>
              </a:rPr>
              <a:t>Where to anti-ice.</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Record Keeping</a:t>
            </a:r>
          </a:p>
        </p:txBody>
      </p:sp>
      <p:sp>
        <p:nvSpPr>
          <p:cNvPr id="6" name="Rectangle 5"/>
          <p:cNvSpPr/>
          <p:nvPr/>
        </p:nvSpPr>
        <p:spPr>
          <a:xfrm>
            <a:off x="228600" y="1295400"/>
            <a:ext cx="8153400" cy="1938992"/>
          </a:xfrm>
          <a:prstGeom prst="rect">
            <a:avLst/>
          </a:prstGeom>
        </p:spPr>
        <p:txBody>
          <a:bodyPr wrap="square">
            <a:spAutoFit/>
          </a:bodyPr>
          <a:lstStyle/>
          <a:p>
            <a:pPr>
              <a:lnSpc>
                <a:spcPct val="100000"/>
              </a:lnSpc>
            </a:pPr>
            <a:r>
              <a:rPr lang="en-US" sz="4000" dirty="0">
                <a:solidFill>
                  <a:schemeClr val="bg1"/>
                </a:solidFill>
              </a:rPr>
              <a:t>Keeping good records helps</a:t>
            </a:r>
          </a:p>
          <a:p>
            <a:pPr>
              <a:lnSpc>
                <a:spcPct val="100000"/>
              </a:lnSpc>
            </a:pPr>
            <a:endParaRPr lang="en-US" sz="4000" dirty="0">
              <a:solidFill>
                <a:schemeClr val="bg1"/>
              </a:solidFill>
            </a:endParaRPr>
          </a:p>
          <a:p>
            <a:pPr>
              <a:lnSpc>
                <a:spcPct val="100000"/>
              </a:lnSpc>
            </a:pPr>
            <a:r>
              <a:rPr lang="en-US" sz="4000" dirty="0">
                <a:solidFill>
                  <a:schemeClr val="bg1"/>
                </a:solidFill>
              </a:rPr>
              <a:t>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28600" y="2230737"/>
            <a:ext cx="8125206" cy="3477875"/>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Demonstrate how goals are met.</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Demonstrates that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Identify ways to improve and change your approach.</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800"/>
            <a:ext cx="8229600" cy="889000"/>
          </a:xfrm>
          <a:noFill/>
        </p:spPr>
        <p:txBody>
          <a:bodyPr>
            <a:normAutofit/>
          </a:bodyPr>
          <a:lstStyle/>
          <a:p>
            <a:r>
              <a:rPr lang="en-US" dirty="0"/>
              <a:t>Anti-icing is like frying eggs</a:t>
            </a:r>
          </a:p>
        </p:txBody>
      </p:sp>
      <p:pic>
        <p:nvPicPr>
          <p:cNvPr id="2051" name="Picture 3" descr="C:\pictures\Pictures\salt\anti icing\Fried egg (8)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800" y="1143000"/>
            <a:ext cx="3606800" cy="27051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2" name="Picture 4" descr="C:\pictures\Pictures\salt\anti icing\Fried egg (7)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9527" y="2133600"/>
            <a:ext cx="3962400" cy="2971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029200"/>
            <a:ext cx="8153400" cy="830997"/>
          </a:xfrm>
          <a:prstGeom prst="rect">
            <a:avLst/>
          </a:prstGeom>
          <a:solidFill>
            <a:schemeClr val="tx2">
              <a:lumMod val="50000"/>
            </a:schemeClr>
          </a:solidFill>
          <a:ln>
            <a:solidFill>
              <a:schemeClr val="tx1"/>
            </a:solidFill>
          </a:ln>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Arial" pitchFamily="34" charset="0"/>
                <a:cs typeface="Arial" pitchFamily="34" charset="0"/>
              </a:rPr>
              <a:t>By preparing the pan prior to frying eggs, the egg is easily removed, there’s very little work and easy clean up.</a:t>
            </a:r>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606059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686800" cy="944562"/>
          </a:xfrm>
          <a:noFill/>
        </p:spPr>
        <p:txBody>
          <a:bodyPr>
            <a:normAutofit/>
          </a:bodyPr>
          <a:lstStyle/>
          <a:p>
            <a:r>
              <a:rPr lang="en-US" sz="3900" spc="-100" dirty="0"/>
              <a:t>Tips from experienced superintendents</a:t>
            </a:r>
          </a:p>
        </p:txBody>
      </p:sp>
      <p:sp>
        <p:nvSpPr>
          <p:cNvPr id="3" name="Content Placeholder 2"/>
          <p:cNvSpPr>
            <a:spLocks noGrp="1"/>
          </p:cNvSpPr>
          <p:nvPr>
            <p:ph idx="1"/>
          </p:nvPr>
        </p:nvSpPr>
        <p:spPr>
          <a:xfrm>
            <a:off x="152400" y="685800"/>
            <a:ext cx="7772400" cy="4648200"/>
          </a:xfrm>
          <a:noFill/>
        </p:spPr>
        <p:txBody>
          <a:bodyPr>
            <a:normAutofit fontScale="70000" lnSpcReduction="20000"/>
          </a:bodyPr>
          <a:lstStyle/>
          <a:p>
            <a:pPr marL="0" indent="0">
              <a:lnSpc>
                <a:spcPts val="3500"/>
              </a:lnSpc>
              <a:buNone/>
            </a:pPr>
            <a:endParaRPr lang="en-US" dirty="0"/>
          </a:p>
          <a:p>
            <a:pPr marL="514350" indent="-514350">
              <a:lnSpc>
                <a:spcPts val="3500"/>
              </a:lnSpc>
              <a:buFont typeface="+mj-lt"/>
              <a:buAutoNum type="arabicPeriod"/>
            </a:pPr>
            <a:r>
              <a:rPr lang="en-US" sz="3100" dirty="0">
                <a:latin typeface="Arial" pitchFamily="34" charset="0"/>
                <a:cs typeface="Arial" pitchFamily="34" charset="0"/>
              </a:rPr>
              <a:t>If using mag chloride or calcium chloride,                                       use no more than 15 gallons per mile.</a:t>
            </a:r>
          </a:p>
          <a:p>
            <a:pPr marL="514350" indent="-514350">
              <a:lnSpc>
                <a:spcPts val="3500"/>
              </a:lnSpc>
              <a:buFont typeface="+mj-lt"/>
              <a:buAutoNum type="arabicPeriod"/>
            </a:pPr>
            <a:r>
              <a:rPr lang="en-US" sz="3100" dirty="0">
                <a:latin typeface="Arial" pitchFamily="34" charset="0"/>
                <a:cs typeface="Arial" pitchFamily="34" charset="0"/>
              </a:rPr>
              <a:t>Do not do system-wide anti-icing unless the                   storm is imminent.</a:t>
            </a:r>
          </a:p>
          <a:p>
            <a:pPr marL="514350" indent="-514350">
              <a:lnSpc>
                <a:spcPts val="3500"/>
              </a:lnSpc>
              <a:buFont typeface="+mj-lt"/>
              <a:buAutoNum type="arabicPeriod"/>
            </a:pPr>
            <a:r>
              <a:rPr lang="en-US" sz="3100" dirty="0">
                <a:latin typeface="Arial" pitchFamily="34" charset="0"/>
                <a:cs typeface="Arial" pitchFamily="34" charset="0"/>
              </a:rPr>
              <a:t>Anti-ice bridge decks and critical areas (for counties and cities, anti-ice the intersections and cross streets).</a:t>
            </a:r>
          </a:p>
          <a:p>
            <a:pPr marL="514350" indent="-514350">
              <a:lnSpc>
                <a:spcPts val="3500"/>
              </a:lnSpc>
              <a:buFont typeface="+mj-lt"/>
              <a:buAutoNum type="arabicPeriod"/>
            </a:pPr>
            <a:r>
              <a:rPr lang="en-US" sz="3100" dirty="0">
                <a:latin typeface="Arial" pitchFamily="34" charset="0"/>
                <a:cs typeface="Arial" pitchFamily="34" charset="0"/>
              </a:rPr>
              <a:t>Stream spray only; no fan spraying.</a:t>
            </a:r>
          </a:p>
          <a:p>
            <a:pPr marL="514350" indent="-514350">
              <a:lnSpc>
                <a:spcPts val="3500"/>
              </a:lnSpc>
              <a:buFont typeface="+mj-lt"/>
              <a:buAutoNum type="arabicPeriod"/>
            </a:pPr>
            <a:r>
              <a:rPr lang="en-US" sz="3100" dirty="0">
                <a:latin typeface="Arial" pitchFamily="34" charset="0"/>
                <a:cs typeface="Arial" pitchFamily="34" charset="0"/>
              </a:rPr>
              <a:t>Spend the $ and put together a unit that will accurately measure what you are applying.</a:t>
            </a:r>
          </a:p>
          <a:p>
            <a:pPr>
              <a:lnSpc>
                <a:spcPts val="3500"/>
              </a:lnSpc>
            </a:pPr>
            <a:endParaRPr lang="en-US" dirty="0"/>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990600"/>
            <a:ext cx="1524000" cy="1532415"/>
          </a:xfrm>
          <a:prstGeom prst="rect">
            <a:avLst/>
          </a:prstGeom>
          <a:solidFill>
            <a:srgbClr val="FFC000"/>
          </a:solidFill>
          <a:extLst/>
        </p:spPr>
      </p:pic>
      <p:sp>
        <p:nvSpPr>
          <p:cNvPr id="5" name="TextBox 4"/>
          <p:cNvSpPr txBox="1"/>
          <p:nvPr/>
        </p:nvSpPr>
        <p:spPr>
          <a:xfrm>
            <a:off x="457200" y="5486400"/>
            <a:ext cx="3886200" cy="923330"/>
          </a:xfrm>
          <a:prstGeom prst="rect">
            <a:avLst/>
          </a:prstGeom>
          <a:solidFill>
            <a:srgbClr val="FFFF00"/>
          </a:solidFill>
          <a:ln>
            <a:solidFill>
              <a:schemeClr val="tx1"/>
            </a:solidFill>
          </a:ln>
        </p:spPr>
        <p:txBody>
          <a:bodyPr wrap="square" rtlCol="0">
            <a:spAutoFit/>
          </a:bodyPr>
          <a:lstStyle/>
          <a:p>
            <a:pPr algn="ctr"/>
            <a:r>
              <a:rPr lang="en-US" dirty="0"/>
              <a:t>Note to presenters:  add your  own tips here and delete this yellow box before making presentation.</a:t>
            </a:r>
          </a:p>
        </p:txBody>
      </p:sp>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450865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229600" cy="944562"/>
          </a:xfrm>
          <a:noFill/>
        </p:spPr>
        <p:txBody>
          <a:bodyPr>
            <a:normAutofit/>
          </a:bodyPr>
          <a:lstStyle/>
          <a:p>
            <a:r>
              <a:rPr lang="en-US" dirty="0"/>
              <a:t>Tips from experienced supervisors</a:t>
            </a:r>
          </a:p>
        </p:txBody>
      </p:sp>
      <p:sp>
        <p:nvSpPr>
          <p:cNvPr id="3" name="Content Placeholder 2"/>
          <p:cNvSpPr>
            <a:spLocks noGrp="1"/>
          </p:cNvSpPr>
          <p:nvPr>
            <p:ph idx="1"/>
          </p:nvPr>
        </p:nvSpPr>
        <p:spPr>
          <a:xfrm>
            <a:off x="152400" y="685800"/>
            <a:ext cx="7924800" cy="5257800"/>
          </a:xfrm>
          <a:noFill/>
        </p:spPr>
        <p:txBody>
          <a:bodyPr>
            <a:normAutofit fontScale="77500" lnSpcReduction="20000"/>
          </a:bodyPr>
          <a:lstStyle/>
          <a:p>
            <a:pPr marL="0" indent="0">
              <a:buNone/>
            </a:pPr>
            <a:endParaRPr lang="en-US" dirty="0"/>
          </a:p>
          <a:p>
            <a:pPr marL="514350" indent="-514350">
              <a:buFont typeface="+mj-lt"/>
              <a:buAutoNum type="arabicPeriod"/>
            </a:pPr>
            <a:r>
              <a:rPr lang="en-US" dirty="0">
                <a:latin typeface="Arial" pitchFamily="34" charset="0"/>
                <a:cs typeface="Arial" pitchFamily="34" charset="0"/>
              </a:rPr>
              <a:t>Start with gravity fed equipment to apply                  liquid at the auger in the sander or directly to                   the spinner. (This is easier and less frustrating                     than with pumps to start).</a:t>
            </a:r>
          </a:p>
          <a:p>
            <a:pPr marL="514350" indent="-514350">
              <a:buFont typeface="+mj-lt"/>
              <a:buAutoNum type="arabicPeriod"/>
            </a:pPr>
            <a:r>
              <a:rPr lang="en-US" dirty="0">
                <a:latin typeface="Arial" pitchFamily="34" charset="0"/>
                <a:cs typeface="Arial" pitchFamily="34" charset="0"/>
              </a:rPr>
              <a:t>Agencies need a good weather forecasting tool and training to help them apply materials accurately and efficiently.</a:t>
            </a:r>
          </a:p>
          <a:p>
            <a:pPr marL="514350" indent="-514350">
              <a:buFont typeface="+mj-lt"/>
              <a:buAutoNum type="arabicPeriod"/>
            </a:pPr>
            <a:r>
              <a:rPr lang="en-US" dirty="0">
                <a:latin typeface="Arial" pitchFamily="34" charset="0"/>
                <a:cs typeface="Arial" pitchFamily="34" charset="0"/>
              </a:rPr>
              <a:t>Start with minimum application rates for liquids, especially if using magnesium chloride or calcium chloride.</a:t>
            </a:r>
          </a:p>
          <a:p>
            <a:pPr marL="514350" indent="-514350">
              <a:buFont typeface="+mj-lt"/>
              <a:buAutoNum type="arabicPeriod"/>
            </a:pPr>
            <a:r>
              <a:rPr lang="en-US" dirty="0">
                <a:latin typeface="Arial" pitchFamily="34" charset="0"/>
                <a:cs typeface="Arial" pitchFamily="34" charset="0"/>
              </a:rPr>
              <a:t>New equipment purchases should include spreader controls that will measure granular and liquid materials.</a:t>
            </a:r>
          </a:p>
          <a:p>
            <a:endParaRPr lang="en-US" dirty="0"/>
          </a:p>
        </p:txBody>
      </p:sp>
      <p:pic>
        <p:nvPicPr>
          <p:cNvPr id="4" name="Picture 2" descr="C:\Users\Roman\AppData\Local\Microsoft\Windows\Temporary Internet Files\Content.IE5\QMX30JD2\MC90029736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3200" y="1066800"/>
            <a:ext cx="1524000" cy="1532415"/>
          </a:xfrm>
          <a:prstGeom prst="rect">
            <a:avLst/>
          </a:prstGeom>
          <a:solidFill>
            <a:srgbClr val="FFC000"/>
          </a:solidFill>
          <a:extLst/>
        </p:spPr>
      </p:pic>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9" name="TextBox 8"/>
          <p:cNvSpPr txBox="1"/>
          <p:nvPr/>
        </p:nvSpPr>
        <p:spPr>
          <a:xfrm>
            <a:off x="1828800" y="5715000"/>
            <a:ext cx="3886200" cy="923330"/>
          </a:xfrm>
          <a:prstGeom prst="rect">
            <a:avLst/>
          </a:prstGeom>
          <a:solidFill>
            <a:srgbClr val="FFFF00"/>
          </a:solidFill>
          <a:ln>
            <a:solidFill>
              <a:schemeClr val="tx1"/>
            </a:solidFill>
          </a:ln>
        </p:spPr>
        <p:txBody>
          <a:bodyPr wrap="square" rtlCol="0">
            <a:spAutoFit/>
          </a:bodyPr>
          <a:lstStyle/>
          <a:p>
            <a:pPr algn="ctr"/>
            <a:r>
              <a:rPr lang="en-US" dirty="0"/>
              <a:t>Note to presenters:  add your  own tips here and delete this yellow box before making presentation.</a:t>
            </a:r>
          </a:p>
        </p:txBody>
      </p:sp>
    </p:spTree>
    <p:extLst>
      <p:ext uri="{BB962C8B-B14F-4D97-AF65-F5344CB8AC3E}">
        <p14:creationId xmlns:p14="http://schemas.microsoft.com/office/powerpoint/2010/main" val="12285834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pictures\Pictures\salt\people\IMG_10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43" r="10613" b="63055"/>
          <a:stretch/>
        </p:blipFill>
        <p:spPr bwMode="auto">
          <a:xfrm rot="5400000" flipV="1">
            <a:off x="-1330036" y="2473037"/>
            <a:ext cx="5022274" cy="2209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6" name="Picture 2" descr="C:\pictures\Pictures\salt\people\brine bria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840" t="1" r="32041" b="-10931"/>
          <a:stretch/>
        </p:blipFill>
        <p:spPr bwMode="auto">
          <a:xfrm>
            <a:off x="2362200" y="1066800"/>
            <a:ext cx="2209800" cy="495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7410" name="Picture 2" descr="C:\pictures\Pictures\salt\people\IMG_079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6562" t="4444" r="30105" b="17777"/>
          <a:stretch/>
        </p:blipFill>
        <p:spPr bwMode="auto">
          <a:xfrm>
            <a:off x="6916190" y="1066800"/>
            <a:ext cx="1923010" cy="48075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388" name="Picture 4" descr="C:\pictures\Pictures\salt\people\IMG_0716.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762" r="40098" b="26592"/>
          <a:stretch/>
        </p:blipFill>
        <p:spPr bwMode="auto">
          <a:xfrm>
            <a:off x="4648200" y="1066800"/>
            <a:ext cx="2133600" cy="46724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0032" y="-76200"/>
            <a:ext cx="9274968" cy="1357311"/>
          </a:xfrm>
          <a:noFill/>
        </p:spPr>
        <p:txBody>
          <a:bodyPr>
            <a:normAutofit/>
          </a:bodyPr>
          <a:lstStyle/>
          <a:p>
            <a:r>
              <a:rPr lang="en-US" dirty="0"/>
              <a:t>If you are a pro-active person</a:t>
            </a:r>
          </a:p>
        </p:txBody>
      </p:sp>
      <p:sp>
        <p:nvSpPr>
          <p:cNvPr id="4" name="Title 1"/>
          <p:cNvSpPr txBox="1">
            <a:spLocks/>
          </p:cNvSpPr>
          <p:nvPr/>
        </p:nvSpPr>
        <p:spPr>
          <a:xfrm>
            <a:off x="457200" y="5105400"/>
            <a:ext cx="7084218" cy="914400"/>
          </a:xfrm>
          <a:prstGeom prst="rect">
            <a:avLst/>
          </a:prstGeom>
          <a:solidFill>
            <a:srgbClr val="FFC000"/>
          </a:solidFill>
          <a:ln>
            <a:solidFill>
              <a:schemeClr val="tx1"/>
            </a:solidFill>
          </a:ln>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latin typeface="Arial" pitchFamily="34" charset="0"/>
                <a:cs typeface="Arial" pitchFamily="34" charset="0"/>
              </a:rPr>
              <a:t>Anti-icing is for you!</a:t>
            </a:r>
          </a:p>
        </p:txBody>
      </p:sp>
      <p:sp>
        <p:nvSpPr>
          <p:cNvPr id="11" name="Oval 10"/>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2" name="Isosceles Triangle 11"/>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5-Point Star 12"/>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Clear Roads Logo use.jpg"/>
          <p:cNvPicPr>
            <a:picLocks noChangeAspect="1"/>
          </p:cNvPicPr>
          <p:nvPr/>
        </p:nvPicPr>
        <p:blipFill>
          <a:blip r:embed="rId7"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40336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0" y="3352800"/>
            <a:ext cx="81534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15962"/>
          </a:xfrm>
          <a:noFill/>
        </p:spPr>
        <p:txBody>
          <a:bodyPr>
            <a:normAutofit/>
          </a:bodyPr>
          <a:lstStyle/>
          <a:p>
            <a:r>
              <a:rPr lang="en-US" dirty="0"/>
              <a:t>Additional resources	</a:t>
            </a:r>
          </a:p>
        </p:txBody>
      </p:sp>
      <p:sp>
        <p:nvSpPr>
          <p:cNvPr id="3" name="Content Placeholder 2"/>
          <p:cNvSpPr>
            <a:spLocks noGrp="1"/>
          </p:cNvSpPr>
          <p:nvPr>
            <p:ph idx="1"/>
          </p:nvPr>
        </p:nvSpPr>
        <p:spPr>
          <a:xfrm>
            <a:off x="76200" y="1600200"/>
            <a:ext cx="8763000" cy="4525963"/>
          </a:xfrm>
        </p:spPr>
        <p:txBody>
          <a:bodyPr>
            <a:normAutofit/>
          </a:bodyPr>
          <a:lstStyle/>
          <a:p>
            <a:r>
              <a:rPr lang="en-US" sz="2000" dirty="0">
                <a:latin typeface="Arial" pitchFamily="34" charset="0"/>
                <a:cs typeface="Arial" pitchFamily="34" charset="0"/>
              </a:rPr>
              <a:t>AASHTO, Clear Roads Computer Based training:</a:t>
            </a:r>
          </a:p>
          <a:p>
            <a:pPr lvl="1"/>
            <a:r>
              <a:rPr lang="en-US" sz="1600" dirty="0">
                <a:latin typeface="Arial" pitchFamily="34" charset="0"/>
                <a:cs typeface="Arial" pitchFamily="34" charset="0"/>
              </a:rPr>
              <a:t>Anti-icing/RWIS: Lesson 1 Introduction to Anti-icing and Winter Maintenance and Lesson 7: Anti-icing Practice in Winter Maintenance Operations</a:t>
            </a:r>
          </a:p>
          <a:p>
            <a:pPr lvl="1"/>
            <a:r>
              <a:rPr lang="en-US" sz="1600" dirty="0">
                <a:latin typeface="Arial" pitchFamily="34" charset="0"/>
                <a:cs typeface="Arial" pitchFamily="34" charset="0"/>
              </a:rPr>
              <a:t>Deicing: Unit 4 Deicing Equipment</a:t>
            </a:r>
          </a:p>
          <a:p>
            <a:r>
              <a:rPr lang="en-US" sz="2000" dirty="0">
                <a:latin typeface="Arial" pitchFamily="34" charset="0"/>
                <a:cs typeface="Arial" pitchFamily="34" charset="0"/>
              </a:rPr>
              <a:t>MI winter maintenance manual</a:t>
            </a:r>
          </a:p>
          <a:p>
            <a:pPr lvl="1"/>
            <a:r>
              <a:rPr lang="en-US" sz="1600" dirty="0">
                <a:effectLst/>
                <a:latin typeface="Arial" pitchFamily="34" charset="0"/>
                <a:cs typeface="Arial" pitchFamily="34" charset="0"/>
                <a:hlinkClick r:id="rId3"/>
              </a:rPr>
              <a:t>http://miwintermaintenance.weebly.com/uploads/1/7/1/6/17161926/antiicing_mi_winter_maintenance_manual_2013.pdf</a:t>
            </a:r>
            <a:endParaRPr lang="en-US" sz="1600" dirty="0">
              <a:effectLst/>
              <a:latin typeface="Arial" pitchFamily="34" charset="0"/>
              <a:cs typeface="Arial" pitchFamily="34" charset="0"/>
            </a:endParaRPr>
          </a:p>
          <a:p>
            <a:r>
              <a:rPr lang="en-US" sz="2000" dirty="0">
                <a:latin typeface="Arial" pitchFamily="34" charset="0"/>
                <a:cs typeface="Arial" pitchFamily="34" charset="0"/>
              </a:rPr>
              <a:t>Clear Roads Training Modules</a:t>
            </a:r>
          </a:p>
          <a:p>
            <a:pPr lvl="1"/>
            <a:r>
              <a:rPr lang="en-US" sz="1600" dirty="0">
                <a:latin typeface="Arial" pitchFamily="34" charset="0"/>
                <a:cs typeface="Arial" pitchFamily="34" charset="0"/>
              </a:rPr>
              <a:t>Module 4: Material Use</a:t>
            </a:r>
          </a:p>
          <a:p>
            <a:pPr lvl="1"/>
            <a:r>
              <a:rPr lang="en-US" sz="1600" dirty="0">
                <a:latin typeface="Arial" pitchFamily="34" charset="0"/>
                <a:cs typeface="Arial" pitchFamily="34" charset="0"/>
              </a:rPr>
              <a:t>Module 6: Brine Production</a:t>
            </a:r>
          </a:p>
          <a:p>
            <a:pPr lvl="1"/>
            <a:r>
              <a:rPr lang="en-US" sz="1600" dirty="0">
                <a:latin typeface="Arial" pitchFamily="34" charset="0"/>
                <a:cs typeface="Arial" pitchFamily="34" charset="0"/>
              </a:rPr>
              <a:t>Module 13: Science of Freeze Point Depressants</a:t>
            </a:r>
          </a:p>
          <a:p>
            <a:pPr lvl="1"/>
            <a:r>
              <a:rPr lang="en-US" sz="1600" dirty="0">
                <a:latin typeface="Arial" pitchFamily="34" charset="0"/>
                <a:cs typeface="Arial" pitchFamily="34" charset="0"/>
              </a:rPr>
              <a:t>Module 16: Weather Basics</a:t>
            </a:r>
          </a:p>
          <a:p>
            <a:endParaRPr lang="en-US" sz="2000" dirty="0"/>
          </a:p>
          <a:p>
            <a:endParaRPr lang="en-US" sz="2000" dirty="0"/>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Isosceles Triangle 8"/>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43200" y="3733800"/>
            <a:ext cx="2667000" cy="76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77800"/>
            <a:ext cx="8229600" cy="889000"/>
          </a:xfrm>
        </p:spPr>
        <p:txBody>
          <a:bodyPr/>
          <a:lstStyle/>
          <a:p>
            <a:r>
              <a:rPr lang="en-US" dirty="0"/>
              <a:t>Acknowledgements	</a:t>
            </a:r>
          </a:p>
        </p:txBody>
      </p:sp>
      <p:sp>
        <p:nvSpPr>
          <p:cNvPr id="3" name="Content Placeholder 2"/>
          <p:cNvSpPr>
            <a:spLocks noGrp="1"/>
          </p:cNvSpPr>
          <p:nvPr>
            <p:ph idx="1"/>
          </p:nvPr>
        </p:nvSpPr>
        <p:spPr>
          <a:xfrm>
            <a:off x="304800" y="1219200"/>
            <a:ext cx="8839200" cy="5032242"/>
          </a:xfrm>
          <a:noFill/>
        </p:spPr>
        <p:txBody>
          <a:bodyPr>
            <a:normAutofit fontScale="70000" lnSpcReduction="20000"/>
          </a:bodyPr>
          <a:lstStyle/>
          <a:p>
            <a:pPr>
              <a:buNone/>
            </a:pPr>
            <a:r>
              <a:rPr lang="en-US" sz="3200" dirty="0">
                <a:effectLst/>
                <a:latin typeface="Arial" pitchFamily="34" charset="0"/>
                <a:cs typeface="Arial" pitchFamily="34" charset="0"/>
              </a:rPr>
              <a:t>Training contents were </a:t>
            </a:r>
            <a:r>
              <a:rPr lang="en-US" sz="3100" dirty="0">
                <a:effectLst/>
                <a:latin typeface="Arial" pitchFamily="34" charset="0"/>
                <a:cs typeface="Arial" pitchFamily="34" charset="0"/>
              </a:rPr>
              <a:t>developed by Fortin Consulting Inc., under the direction of the Clear Roads Advisory Team.</a:t>
            </a:r>
          </a:p>
          <a:p>
            <a:r>
              <a:rPr lang="en-US" sz="3200" dirty="0">
                <a:effectLst/>
                <a:latin typeface="Arial" pitchFamily="34" charset="0"/>
                <a:cs typeface="Arial" pitchFamily="34" charset="0"/>
              </a:rPr>
              <a:t>Connie Fortin – connie@fortinconsulting.com</a:t>
            </a:r>
          </a:p>
          <a:p>
            <a:pPr marL="0" indent="0">
              <a:buNone/>
            </a:pPr>
            <a:r>
              <a:rPr lang="en-US" sz="3200" dirty="0">
                <a:effectLst/>
                <a:latin typeface="Arial" pitchFamily="34" charset="0"/>
                <a:cs typeface="Arial" pitchFamily="34" charset="0"/>
              </a:rPr>
              <a:t>    </a:t>
            </a:r>
          </a:p>
          <a:p>
            <a:pPr>
              <a:buNone/>
            </a:pPr>
            <a:r>
              <a:rPr lang="en-US" sz="3200" dirty="0">
                <a:effectLst/>
                <a:latin typeface="Arial" pitchFamily="34" charset="0"/>
                <a:cs typeface="Arial" pitchFamily="34" charset="0"/>
              </a:rPr>
              <a:t>Professional formatting and training aids were developed by the University of Minnesota, Center for Transportation Studies.</a:t>
            </a:r>
          </a:p>
          <a:p>
            <a:r>
              <a:rPr lang="en-US" sz="3200" dirty="0">
                <a:effectLst/>
                <a:latin typeface="Arial" pitchFamily="34" charset="0"/>
                <a:cs typeface="Arial" pitchFamily="34" charset="0"/>
              </a:rPr>
              <a:t>Jim </a:t>
            </a:r>
            <a:r>
              <a:rPr lang="en-US" sz="3200" dirty="0" err="1">
                <a:effectLst/>
                <a:latin typeface="Arial" pitchFamily="34" charset="0"/>
                <a:cs typeface="Arial" pitchFamily="34" charset="0"/>
              </a:rPr>
              <a:t>Grothaus</a:t>
            </a:r>
            <a:r>
              <a:rPr lang="en-US" sz="3200" dirty="0">
                <a:effectLst/>
                <a:latin typeface="Arial" pitchFamily="34" charset="0"/>
                <a:cs typeface="Arial" pitchFamily="34" charset="0"/>
              </a:rPr>
              <a:t> –  </a:t>
            </a:r>
            <a:r>
              <a:rPr lang="en-US" sz="3200" dirty="0">
                <a:effectLst/>
                <a:latin typeface="Arial" pitchFamily="34" charset="0"/>
                <a:cs typeface="Arial" pitchFamily="34" charset="0"/>
                <a:hlinkClick r:id="rId3"/>
              </a:rPr>
              <a:t>Groth020@umn.edu</a:t>
            </a:r>
            <a:endParaRPr lang="en-US" sz="3200" dirty="0">
              <a:effectLst/>
              <a:latin typeface="Arial" pitchFamily="34" charset="0"/>
              <a:cs typeface="Arial" pitchFamily="34" charset="0"/>
            </a:endParaRPr>
          </a:p>
          <a:p>
            <a:r>
              <a:rPr lang="en-US" sz="3200" dirty="0">
                <a:effectLst/>
                <a:latin typeface="Arial" pitchFamily="34" charset="0"/>
                <a:cs typeface="Arial" pitchFamily="34" charset="0"/>
              </a:rPr>
              <a:t>Ann Johnson –  </a:t>
            </a:r>
            <a:r>
              <a:rPr lang="en-US" sz="3200" dirty="0">
                <a:effectLst/>
                <a:latin typeface="Arial" pitchFamily="34" charset="0"/>
                <a:cs typeface="Arial" pitchFamily="34" charset="0"/>
                <a:hlinkClick r:id="rId4"/>
              </a:rPr>
              <a:t>Johns421@umn.edu</a:t>
            </a:r>
            <a:endParaRPr lang="en-US" sz="3200" dirty="0">
              <a:effectLst/>
              <a:latin typeface="Arial" pitchFamily="34" charset="0"/>
              <a:cs typeface="Arial" pitchFamily="34" charset="0"/>
            </a:endParaRPr>
          </a:p>
          <a:p>
            <a:endParaRPr lang="en-US" sz="3200" dirty="0">
              <a:effectLst/>
              <a:latin typeface="Arial" pitchFamily="34" charset="0"/>
              <a:cs typeface="Arial" pitchFamily="34" charset="0"/>
            </a:endParaRPr>
          </a:p>
          <a:p>
            <a:pPr>
              <a:buNone/>
            </a:pPr>
            <a:r>
              <a:rPr lang="en-US" sz="3200" dirty="0">
                <a:effectLst/>
                <a:latin typeface="Arial" pitchFamily="34" charset="0"/>
                <a:cs typeface="Arial" pitchFamily="34" charset="0"/>
              </a:rPr>
              <a:t>Members of the Clear Roads Advisory Team include:</a:t>
            </a:r>
          </a:p>
          <a:p>
            <a:pPr marL="457200" lvl="1" indent="0">
              <a:buNone/>
            </a:pPr>
            <a:r>
              <a:rPr lang="en-US" dirty="0">
                <a:effectLst/>
                <a:latin typeface="Arial" pitchFamily="34" charset="0"/>
                <a:cs typeface="Arial" pitchFamily="34" charset="0"/>
              </a:rPr>
              <a:t>Mike </a:t>
            </a:r>
            <a:r>
              <a:rPr lang="en-US" dirty="0" err="1">
                <a:effectLst/>
                <a:latin typeface="Arial" pitchFamily="34" charset="0"/>
                <a:cs typeface="Arial" pitchFamily="34" charset="0"/>
              </a:rPr>
              <a:t>Sproul</a:t>
            </a:r>
            <a:r>
              <a:rPr lang="en-US" dirty="0">
                <a:effectLst/>
                <a:latin typeface="Arial" pitchFamily="34" charset="0"/>
                <a:cs typeface="Arial" pitchFamily="34" charset="0"/>
              </a:rPr>
              <a:t>, Dave Wieder, Cliff </a:t>
            </a:r>
            <a:r>
              <a:rPr lang="en-US" dirty="0" err="1">
                <a:effectLst/>
                <a:latin typeface="Arial" pitchFamily="34" charset="0"/>
                <a:cs typeface="Arial" pitchFamily="34" charset="0"/>
              </a:rPr>
              <a:t>Spoonemore</a:t>
            </a:r>
            <a:r>
              <a:rPr lang="en-US" dirty="0">
                <a:effectLst/>
                <a:latin typeface="Arial" pitchFamily="34" charset="0"/>
                <a:cs typeface="Arial" pitchFamily="34" charset="0"/>
              </a:rPr>
              <a:t>, Monty Mills, David Frame,</a:t>
            </a:r>
          </a:p>
          <a:p>
            <a:pPr marL="457200" lvl="1" indent="0">
              <a:buNone/>
            </a:pPr>
            <a:r>
              <a:rPr lang="en-US" dirty="0">
                <a:effectLst/>
                <a:latin typeface="Arial" pitchFamily="34" charset="0"/>
                <a:cs typeface="Arial" pitchFamily="34" charset="0"/>
              </a:rPr>
              <a:t>Mike </a:t>
            </a:r>
            <a:r>
              <a:rPr lang="en-US" dirty="0" err="1">
                <a:effectLst/>
                <a:latin typeface="Arial" pitchFamily="34" charset="0"/>
                <a:cs typeface="Arial" pitchFamily="34" charset="0"/>
              </a:rPr>
              <a:t>Lashmet</a:t>
            </a:r>
            <a:r>
              <a:rPr lang="en-US" dirty="0">
                <a:effectLst/>
                <a:latin typeface="Arial" pitchFamily="34" charset="0"/>
                <a:cs typeface="Arial" pitchFamily="34" charset="0"/>
              </a:rPr>
              <a:t>, Clay Adams, </a:t>
            </a:r>
            <a:r>
              <a:rPr lang="en-US" dirty="0" err="1">
                <a:effectLst/>
                <a:latin typeface="Arial" pitchFamily="34" charset="0"/>
                <a:cs typeface="Arial" pitchFamily="34" charset="0"/>
              </a:rPr>
              <a:t>Justun</a:t>
            </a:r>
            <a:r>
              <a:rPr lang="en-US" dirty="0">
                <a:effectLst/>
                <a:latin typeface="Arial" pitchFamily="34" charset="0"/>
                <a:cs typeface="Arial" pitchFamily="34" charset="0"/>
              </a:rPr>
              <a:t> </a:t>
            </a:r>
            <a:r>
              <a:rPr lang="en-US" dirty="0" err="1">
                <a:effectLst/>
                <a:latin typeface="Arial" pitchFamily="34" charset="0"/>
                <a:cs typeface="Arial" pitchFamily="34" charset="0"/>
              </a:rPr>
              <a:t>Juelfs</a:t>
            </a:r>
            <a:r>
              <a:rPr lang="en-US" dirty="0">
                <a:effectLst/>
                <a:latin typeface="Arial" pitchFamily="34" charset="0"/>
                <a:cs typeface="Arial" pitchFamily="34" charset="0"/>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4731670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17637"/>
            <a:ext cx="8991600" cy="4525963"/>
          </a:xfrm>
        </p:spPr>
        <p:txBody>
          <a:bodyPr>
            <a:normAutofit/>
          </a:bodyPr>
          <a:lstStyle/>
          <a:p>
            <a:pPr algn="ctr">
              <a:buNone/>
            </a:pPr>
            <a:r>
              <a:rPr lang="en-US" sz="3200" dirty="0"/>
              <a:t>	</a:t>
            </a:r>
            <a:r>
              <a:rPr lang="en-US" dirty="0">
                <a:latin typeface="Arial" pitchFamily="34" charset="0"/>
                <a:cs typeface="Arial" pitchFamily="34" charset="0"/>
              </a:rPr>
              <a:t>This presentation was developed with funding from the Clear Roads research program, which brings together transportation professionals and researchers from around the country to drive innovation in the field of winter maintenance.</a:t>
            </a:r>
          </a:p>
          <a:p>
            <a:pPr algn="ctr">
              <a:buNone/>
            </a:pPr>
            <a:endParaRPr lang="en-US" dirty="0">
              <a:latin typeface="Arial" pitchFamily="34" charset="0"/>
              <a:cs typeface="Arial" pitchFamily="34" charset="0"/>
            </a:endParaRPr>
          </a:p>
          <a:p>
            <a:pPr algn="ctr">
              <a:buNone/>
            </a:pPr>
            <a:r>
              <a:rPr lang="en-US" dirty="0">
                <a:latin typeface="Arial" pitchFamily="34" charset="0"/>
                <a:cs typeface="Arial" pitchFamily="34" charset="0"/>
              </a:rPr>
              <a:t>	Find additional information and resources at </a:t>
            </a:r>
          </a:p>
          <a:p>
            <a:pPr algn="ctr">
              <a:buNone/>
            </a:pPr>
            <a:r>
              <a:rPr lang="en-US" dirty="0">
                <a:latin typeface="Arial" pitchFamily="34" charset="0"/>
                <a:cs typeface="Arial" pitchFamily="34" charset="0"/>
              </a:rPr>
              <a:t>		</a:t>
            </a:r>
          </a:p>
          <a:p>
            <a:pPr algn="ctr">
              <a:buNone/>
            </a:pPr>
            <a:r>
              <a:rPr lang="en-US" dirty="0">
                <a:latin typeface="Arial" pitchFamily="34" charset="0"/>
                <a:cs typeface="Arial" pitchFamily="34" charset="0"/>
              </a:rPr>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01001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Connie\customers\2015\U of MN center for transportatin research\Modules\Truck operations, plowing procedures, tips from experience drivers\100_062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966" r="22689"/>
          <a:stretch/>
        </p:blipFill>
        <p:spPr bwMode="auto">
          <a:xfrm>
            <a:off x="6172200" y="1560642"/>
            <a:ext cx="2802058" cy="40148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124" r="8418"/>
          <a:stretch/>
        </p:blipFill>
        <p:spPr bwMode="auto">
          <a:xfrm>
            <a:off x="2555461" y="1569786"/>
            <a:ext cx="3423592" cy="3750734"/>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4800" y="177800"/>
            <a:ext cx="8229600" cy="889000"/>
          </a:xfrm>
        </p:spPr>
        <p:txBody>
          <a:bodyPr>
            <a:normAutofit/>
          </a:bodyPr>
          <a:lstStyle/>
          <a:p>
            <a:r>
              <a:rPr lang="en-US" dirty="0"/>
              <a:t>Thank you for Your Good Work!</a:t>
            </a:r>
          </a:p>
        </p:txBody>
      </p:sp>
      <p:pic>
        <p:nvPicPr>
          <p:cNvPr id="6" name="Picture 5"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pic>
        <p:nvPicPr>
          <p:cNvPr id="5" name="Picture 3" descr="C:\pictures\Pictures\salt\calibration\IMG_178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867" b="16033"/>
          <a:stretch/>
        </p:blipFill>
        <p:spPr bwMode="auto">
          <a:xfrm rot="5400000">
            <a:off x="-673518" y="2395704"/>
            <a:ext cx="3916614" cy="22647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8330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pictures\Pictures\salt\anti icing\Anti-icing 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78" y="1094226"/>
            <a:ext cx="6908800" cy="5181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144" y="25400"/>
            <a:ext cx="9144000" cy="1016000"/>
          </a:xfrm>
          <a:noFill/>
        </p:spPr>
        <p:txBody>
          <a:bodyPr>
            <a:normAutofit/>
          </a:bodyPr>
          <a:lstStyle/>
          <a:p>
            <a:r>
              <a:rPr lang="en-US" spc="-100" dirty="0"/>
              <a:t>Anti-icing is </a:t>
            </a:r>
            <a:r>
              <a:rPr lang="en-US" sz="4000" spc="-100" dirty="0"/>
              <a:t>“</a:t>
            </a:r>
            <a:r>
              <a:rPr lang="en-US" spc="-100" dirty="0"/>
              <a:t>p</a:t>
            </a:r>
            <a:r>
              <a:rPr lang="en-US" sz="4000" spc="-100" dirty="0"/>
              <a:t>re-treating the </a:t>
            </a:r>
            <a:r>
              <a:rPr lang="en-US" spc="-100" dirty="0"/>
              <a:t>r</a:t>
            </a:r>
            <a:r>
              <a:rPr lang="en-US" sz="4000" spc="-100" dirty="0"/>
              <a:t>oadway”</a:t>
            </a:r>
          </a:p>
        </p:txBody>
      </p:sp>
      <p:sp>
        <p:nvSpPr>
          <p:cNvPr id="3" name="Content Placeholder 2"/>
          <p:cNvSpPr>
            <a:spLocks noGrp="1"/>
          </p:cNvSpPr>
          <p:nvPr>
            <p:ph idx="1"/>
          </p:nvPr>
        </p:nvSpPr>
        <p:spPr>
          <a:xfrm>
            <a:off x="30480" y="4625710"/>
            <a:ext cx="6918198" cy="1933575"/>
          </a:xfrm>
          <a:solidFill>
            <a:schemeClr val="accent1">
              <a:lumMod val="50000"/>
            </a:schemeClr>
          </a:solidFill>
          <a:ln>
            <a:solidFill>
              <a:schemeClr val="tx1"/>
            </a:solidFill>
          </a:ln>
        </p:spPr>
        <p:txBody>
          <a:bodyPr>
            <a:normAutofit fontScale="85000" lnSpcReduction="10000"/>
          </a:bodyPr>
          <a:lstStyle/>
          <a:p>
            <a:pPr marL="0" indent="0">
              <a:lnSpc>
                <a:spcPts val="2800"/>
              </a:lnSpc>
              <a:buNone/>
            </a:pPr>
            <a:r>
              <a:rPr lang="en-US" sz="2400" dirty="0">
                <a:latin typeface="Arial" pitchFamily="34" charset="0"/>
                <a:cs typeface="Arial" pitchFamily="34" charset="0"/>
              </a:rPr>
              <a:t>Anti-icing is the application of </a:t>
            </a:r>
            <a:r>
              <a:rPr lang="en-US" sz="2400" dirty="0" err="1">
                <a:latin typeface="Arial" pitchFamily="34" charset="0"/>
                <a:cs typeface="Arial" pitchFamily="34" charset="0"/>
              </a:rPr>
              <a:t>de-icers</a:t>
            </a:r>
            <a:r>
              <a:rPr lang="en-US" sz="2400" dirty="0">
                <a:latin typeface="Arial" pitchFamily="34" charset="0"/>
                <a:cs typeface="Arial" pitchFamily="34" charset="0"/>
              </a:rPr>
              <a:t> </a:t>
            </a:r>
          </a:p>
          <a:p>
            <a:pPr marL="0" indent="0">
              <a:lnSpc>
                <a:spcPts val="2800"/>
              </a:lnSpc>
              <a:buNone/>
            </a:pPr>
            <a:r>
              <a:rPr lang="en-US" sz="2400" dirty="0">
                <a:latin typeface="Arial" pitchFamily="34" charset="0"/>
                <a:cs typeface="Arial" pitchFamily="34" charset="0"/>
              </a:rPr>
              <a:t>before there is frost, snow or ice on the roads.</a:t>
            </a:r>
          </a:p>
          <a:p>
            <a:pPr>
              <a:lnSpc>
                <a:spcPts val="2800"/>
              </a:lnSpc>
            </a:pPr>
            <a:r>
              <a:rPr lang="en-US" sz="2400" dirty="0">
                <a:latin typeface="Arial" pitchFamily="34" charset="0"/>
                <a:cs typeface="Arial" pitchFamily="34" charset="0"/>
              </a:rPr>
              <a:t>It is typically done with liquids. </a:t>
            </a:r>
          </a:p>
          <a:p>
            <a:pPr>
              <a:lnSpc>
                <a:spcPts val="2800"/>
              </a:lnSpc>
            </a:pPr>
            <a:r>
              <a:rPr lang="en-US" sz="2400" dirty="0">
                <a:latin typeface="Arial" pitchFamily="34" charset="0"/>
                <a:cs typeface="Arial" pitchFamily="34" charset="0"/>
              </a:rPr>
              <a:t>It chemically reduces the bond of snow to pavement.</a:t>
            </a:r>
          </a:p>
          <a:p>
            <a:pPr>
              <a:lnSpc>
                <a:spcPts val="2800"/>
              </a:lnSpc>
            </a:pPr>
            <a:r>
              <a:rPr lang="en-US" sz="2400" dirty="0">
                <a:latin typeface="Arial" pitchFamily="34" charset="0"/>
                <a:cs typeface="Arial" pitchFamily="34" charset="0"/>
              </a:rPr>
              <a:t>It buys your crew time at the beginning of a storm.</a:t>
            </a:r>
          </a:p>
        </p:txBody>
      </p:sp>
      <p:pic>
        <p:nvPicPr>
          <p:cNvPr id="8" name="Picture 4" descr="Liquid Deicer 2"/>
          <p:cNvPicPr>
            <a:picLocks noChangeAspect="1" noChangeArrowheads="1"/>
          </p:cNvPicPr>
          <p:nvPr/>
        </p:nvPicPr>
        <p:blipFill>
          <a:blip r:embed="rId4" cstate="print"/>
          <a:srcRect/>
          <a:stretch>
            <a:fillRect/>
          </a:stretch>
        </p:blipFill>
        <p:spPr>
          <a:xfrm>
            <a:off x="7387009" y="2667000"/>
            <a:ext cx="1634382" cy="1492801"/>
          </a:xfrm>
          <a:prstGeom prst="rect">
            <a:avLst/>
          </a:prstGeom>
          <a:noFill/>
          <a:ln>
            <a:solidFill>
              <a:schemeClr val="tx1"/>
            </a:solidFill>
          </a:ln>
        </p:spPr>
      </p:pic>
      <p:pic>
        <p:nvPicPr>
          <p:cNvPr id="9" name="Picture 8"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Isosceles Triangle 10"/>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9122632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7304</TotalTime>
  <Words>8537</Words>
  <Application>Microsoft Office PowerPoint</Application>
  <PresentationFormat>On-screen Show (4:3)</PresentationFormat>
  <Paragraphs>1147</Paragraphs>
  <Slides>88</Slides>
  <Notes>87</Notes>
  <HiddenSlides>1</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7" baseType="lpstr">
      <vt:lpstr>Arial Unicode MS</vt:lpstr>
      <vt:lpstr>ＭＳ Ｐゴシック</vt:lpstr>
      <vt:lpstr>Arial</vt:lpstr>
      <vt:lpstr>Calibri</vt:lpstr>
      <vt:lpstr>Times New Roman</vt:lpstr>
      <vt:lpstr>Tw Cen MT</vt:lpstr>
      <vt:lpstr>Tw Cen MT Condensed Extra Bold</vt:lpstr>
      <vt:lpstr>Office Theme</vt:lpstr>
      <vt:lpstr>Document</vt:lpstr>
      <vt:lpstr>Module 8: Anti-icing</vt:lpstr>
      <vt:lpstr>PowerPoint Presentation</vt:lpstr>
      <vt:lpstr>PowerPoint Presentation</vt:lpstr>
      <vt:lpstr>PowerPoint Presentation</vt:lpstr>
      <vt:lpstr>PowerPoint Presentation</vt:lpstr>
      <vt:lpstr>Module 8: Anti-icing</vt:lpstr>
      <vt:lpstr>FACILITATOR NOTES (do not show during class)</vt:lpstr>
      <vt:lpstr>This module will contain these topics</vt:lpstr>
      <vt:lpstr>Anti-icing is “pre-treating the roadway”</vt:lpstr>
      <vt:lpstr>PowerPoint Presentation</vt:lpstr>
      <vt:lpstr>Test Question</vt:lpstr>
      <vt:lpstr>Test Question</vt:lpstr>
      <vt:lpstr> Anti-icing is a proactive strategy</vt:lpstr>
      <vt:lpstr> Anti-icing </vt:lpstr>
      <vt:lpstr>Plowing is a reactive strategy</vt:lpstr>
      <vt:lpstr> De-icing </vt:lpstr>
      <vt:lpstr>Test Question</vt:lpstr>
      <vt:lpstr>Test Question</vt:lpstr>
      <vt:lpstr> Proactive strategies  </vt:lpstr>
      <vt:lpstr>Test Question</vt:lpstr>
      <vt:lpstr>Test Question</vt:lpstr>
      <vt:lpstr> How anti-icing works</vt:lpstr>
      <vt:lpstr>Test Question</vt:lpstr>
      <vt:lpstr>Test Question</vt:lpstr>
      <vt:lpstr>PowerPoint Presentation</vt:lpstr>
      <vt:lpstr>PowerPoint Presentation</vt:lpstr>
      <vt:lpstr>Materials that can be used  for anti-icing</vt:lpstr>
      <vt:lpstr>Test Question</vt:lpstr>
      <vt:lpstr>Test Question</vt:lpstr>
      <vt:lpstr>Anti-icing with pre-wet salt?</vt:lpstr>
      <vt:lpstr>Anti-icing application rates</vt:lpstr>
      <vt:lpstr>Tip from experienced operators  </vt:lpstr>
      <vt:lpstr>Regularly scheduled applications</vt:lpstr>
      <vt:lpstr>Test Question</vt:lpstr>
      <vt:lpstr>Test Question</vt:lpstr>
      <vt:lpstr>Take time to calibrate </vt:lpstr>
      <vt:lpstr>Test Question</vt:lpstr>
      <vt:lpstr>Test Question</vt:lpstr>
      <vt:lpstr>Cost savings</vt:lpstr>
      <vt:lpstr>Anti-icing equipment</vt:lpstr>
      <vt:lpstr>Test Question</vt:lpstr>
      <vt:lpstr>Test Question</vt:lpstr>
      <vt:lpstr>Anti-icing equipment</vt:lpstr>
      <vt:lpstr>Anti-icing nozzles</vt:lpstr>
      <vt:lpstr>Test Question</vt:lpstr>
      <vt:lpstr>Test Question</vt:lpstr>
      <vt:lpstr>Drift control</vt:lpstr>
      <vt:lpstr>Drift control</vt:lpstr>
      <vt:lpstr>Test Question</vt:lpstr>
      <vt:lpstr>Test Question</vt:lpstr>
      <vt:lpstr>Where to anti-ice</vt:lpstr>
      <vt:lpstr>Weather forecast</vt:lpstr>
      <vt:lpstr>Time to develop a decision tree  for anti-icing</vt:lpstr>
      <vt:lpstr>Anti-icing decision tree</vt:lpstr>
      <vt:lpstr>Avoid anti-icing if:</vt:lpstr>
      <vt:lpstr>Test Question</vt:lpstr>
      <vt:lpstr>Test Question</vt:lpstr>
      <vt:lpstr>Document your experiences</vt:lpstr>
      <vt:lpstr>Record Keeping Before the Season</vt:lpstr>
      <vt:lpstr>Material Accountability</vt:lpstr>
      <vt:lpstr>Record Keeping and Quality Control</vt:lpstr>
      <vt:lpstr>Record Keeping and Quality Control</vt:lpstr>
      <vt:lpstr>Record keeping and Materials Testing</vt:lpstr>
      <vt:lpstr>Test Question</vt:lpstr>
      <vt:lpstr>Test Question</vt:lpstr>
      <vt:lpstr>Document by Material Type</vt:lpstr>
      <vt:lpstr>Test Question</vt:lpstr>
      <vt:lpstr>Test Question</vt:lpstr>
      <vt:lpstr>Storm Documentation</vt:lpstr>
      <vt:lpstr>Document Your Operations</vt:lpstr>
      <vt:lpstr>Example: T A P E R</vt:lpstr>
      <vt:lpstr>PowerPoint Presentation</vt:lpstr>
      <vt:lpstr>Test Question</vt:lpstr>
      <vt:lpstr>Test Question</vt:lpstr>
      <vt:lpstr>A job well done is a job well documented</vt:lpstr>
      <vt:lpstr>Test Question</vt:lpstr>
      <vt:lpstr>Test Question</vt:lpstr>
      <vt:lpstr>Recording Material Use</vt:lpstr>
      <vt:lpstr>OTHER</vt:lpstr>
      <vt:lpstr>Record Keeping</vt:lpstr>
      <vt:lpstr>Anti-icing is like frying eggs</vt:lpstr>
      <vt:lpstr>Tips from experienced superintendents</vt:lpstr>
      <vt:lpstr>Tips from experienced supervisors</vt:lpstr>
      <vt:lpstr>If you are a pro-active person</vt:lpstr>
      <vt:lpstr>Additional resources </vt:lpstr>
      <vt:lpstr>Acknowledgements </vt:lpstr>
      <vt:lpstr>PowerPoint Presentation</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365</cp:revision>
  <dcterms:created xsi:type="dcterms:W3CDTF">2012-11-22T11:43:17Z</dcterms:created>
  <dcterms:modified xsi:type="dcterms:W3CDTF">2017-07-28T18:20:17Z</dcterms:modified>
</cp:coreProperties>
</file>