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537" r:id="rId2"/>
    <p:sldId id="538" r:id="rId3"/>
    <p:sldId id="545" r:id="rId4"/>
    <p:sldId id="540" r:id="rId5"/>
    <p:sldId id="544" r:id="rId6"/>
    <p:sldId id="542" r:id="rId7"/>
    <p:sldId id="543" r:id="rId8"/>
    <p:sldId id="472" r:id="rId9"/>
    <p:sldId id="473" r:id="rId10"/>
    <p:sldId id="474" r:id="rId11"/>
    <p:sldId id="475" r:id="rId12"/>
    <p:sldId id="520" r:id="rId13"/>
    <p:sldId id="521" r:id="rId14"/>
    <p:sldId id="476" r:id="rId15"/>
    <p:sldId id="477" r:id="rId16"/>
    <p:sldId id="522" r:id="rId17"/>
    <p:sldId id="523" r:id="rId18"/>
    <p:sldId id="478" r:id="rId19"/>
    <p:sldId id="479" r:id="rId20"/>
    <p:sldId id="480" r:id="rId21"/>
    <p:sldId id="481" r:id="rId22"/>
    <p:sldId id="482" r:id="rId23"/>
    <p:sldId id="483" r:id="rId24"/>
    <p:sldId id="484" r:id="rId25"/>
    <p:sldId id="485" r:id="rId26"/>
    <p:sldId id="486" r:id="rId27"/>
    <p:sldId id="487" r:id="rId28"/>
    <p:sldId id="488" r:id="rId29"/>
    <p:sldId id="524" r:id="rId30"/>
    <p:sldId id="526" r:id="rId31"/>
    <p:sldId id="525" r:id="rId32"/>
    <p:sldId id="527" r:id="rId33"/>
    <p:sldId id="489" r:id="rId34"/>
    <p:sldId id="491" r:id="rId35"/>
    <p:sldId id="492" r:id="rId36"/>
    <p:sldId id="493" r:id="rId37"/>
    <p:sldId id="528" r:id="rId38"/>
    <p:sldId id="529" r:id="rId39"/>
    <p:sldId id="494" r:id="rId40"/>
    <p:sldId id="495" r:id="rId41"/>
    <p:sldId id="496" r:id="rId42"/>
    <p:sldId id="530" r:id="rId43"/>
    <p:sldId id="531" r:id="rId44"/>
    <p:sldId id="497" r:id="rId45"/>
    <p:sldId id="498" r:id="rId46"/>
    <p:sldId id="499" r:id="rId47"/>
    <p:sldId id="500" r:id="rId48"/>
    <p:sldId id="532" r:id="rId49"/>
    <p:sldId id="533" r:id="rId50"/>
    <p:sldId id="501" r:id="rId51"/>
    <p:sldId id="502" r:id="rId52"/>
    <p:sldId id="503" r:id="rId53"/>
    <p:sldId id="504" r:id="rId54"/>
    <p:sldId id="505" r:id="rId55"/>
    <p:sldId id="506" r:id="rId56"/>
    <p:sldId id="534" r:id="rId57"/>
    <p:sldId id="535" r:id="rId58"/>
    <p:sldId id="566" r:id="rId59"/>
    <p:sldId id="547" r:id="rId60"/>
    <p:sldId id="548" r:id="rId61"/>
    <p:sldId id="549" r:id="rId62"/>
    <p:sldId id="550" r:id="rId63"/>
    <p:sldId id="551" r:id="rId64"/>
    <p:sldId id="552" r:id="rId65"/>
    <p:sldId id="553" r:id="rId66"/>
    <p:sldId id="554" r:id="rId67"/>
    <p:sldId id="555" r:id="rId68"/>
    <p:sldId id="556" r:id="rId69"/>
    <p:sldId id="557" r:id="rId70"/>
    <p:sldId id="558" r:id="rId71"/>
    <p:sldId id="559" r:id="rId72"/>
    <p:sldId id="560" r:id="rId73"/>
    <p:sldId id="561" r:id="rId74"/>
    <p:sldId id="562" r:id="rId75"/>
    <p:sldId id="563" r:id="rId76"/>
    <p:sldId id="564" r:id="rId77"/>
    <p:sldId id="565" r:id="rId78"/>
    <p:sldId id="507" r:id="rId79"/>
    <p:sldId id="508" r:id="rId80"/>
    <p:sldId id="536" r:id="rId81"/>
    <p:sldId id="517" r:id="rId82"/>
    <p:sldId id="518" r:id="rId83"/>
    <p:sldId id="519"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000"/>
    <a:srgbClr val="083A0A"/>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89671" autoAdjust="0"/>
  </p:normalViewPr>
  <p:slideViewPr>
    <p:cSldViewPr>
      <p:cViewPr varScale="1">
        <p:scale>
          <a:sx n="70" d="100"/>
          <a:sy n="70" d="100"/>
        </p:scale>
        <p:origin x="1350"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7/28/2017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clearroads.org/wp-content/uploads/CDOT_Snow-removal-operator-training_slides_112-114_118-120_122.pptx"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2959395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Anti-icing is one example of a proactive strategy…it is something we do in advance</a:t>
            </a:r>
            <a:r>
              <a:rPr lang="en-US" baseline="0" dirty="0"/>
              <a:t> of a winter storm.</a:t>
            </a:r>
          </a:p>
          <a:p>
            <a:endParaRPr lang="en-US" baseline="0" dirty="0"/>
          </a:p>
          <a:p>
            <a:r>
              <a:rPr lang="en-US" dirty="0"/>
              <a:t>Photo credit: California</a:t>
            </a:r>
            <a:r>
              <a:rPr lang="en-US" baseline="0" dirty="0"/>
              <a:t> DOT</a:t>
            </a:r>
            <a:endParaRPr lang="en-US" dirty="0"/>
          </a:p>
          <a:p>
            <a:r>
              <a:rPr lang="en-US" dirty="0"/>
              <a:t>Image: Microsoft clipart</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11</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 </a:t>
            </a:r>
          </a:p>
          <a:p>
            <a:endParaRPr lang="en-US" baseline="0" dirty="0"/>
          </a:p>
          <a:p>
            <a:r>
              <a:rPr lang="en-US" baseline="0" dirty="0"/>
              <a:t>What is a pro-active strategy?</a:t>
            </a:r>
          </a:p>
          <a:p>
            <a:pPr marL="228600" indent="-228600">
              <a:buAutoNum type="arabicPeriod"/>
            </a:pPr>
            <a:endParaRPr lang="en-US" baseline="0" dirty="0"/>
          </a:p>
          <a:p>
            <a:pPr marL="228600" indent="-228600">
              <a:buAutoNum type="arabicPeriod"/>
            </a:pPr>
            <a:r>
              <a:rPr lang="en-US" baseline="0" dirty="0"/>
              <a:t>Something done before the storm (yes)</a:t>
            </a:r>
          </a:p>
          <a:p>
            <a:pPr marL="228600" indent="-228600">
              <a:buAutoNum type="arabicPeriod"/>
            </a:pPr>
            <a:r>
              <a:rPr lang="en-US" baseline="0" dirty="0"/>
              <a:t>Something done during the storm(no)</a:t>
            </a:r>
          </a:p>
          <a:p>
            <a:pPr marL="228600" indent="-228600">
              <a:buAutoNum type="arabicPeriod"/>
            </a:pPr>
            <a:r>
              <a:rPr lang="en-US" baseline="0" dirty="0"/>
              <a:t>Something done after the storm (no)</a:t>
            </a:r>
          </a:p>
          <a:p>
            <a:pPr marL="228600" indent="-228600">
              <a:buAutoNum type="arabicPeriod"/>
            </a:pPr>
            <a:r>
              <a:rPr lang="en-US" baseline="0" dirty="0"/>
              <a:t>A pro-football game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 </a:t>
            </a:r>
          </a:p>
          <a:p>
            <a:endParaRPr lang="en-US" baseline="0" dirty="0"/>
          </a:p>
          <a:p>
            <a:r>
              <a:rPr lang="en-US" baseline="0" dirty="0"/>
              <a:t>What is a pro-active strategy?</a:t>
            </a:r>
          </a:p>
          <a:p>
            <a:pPr marL="228600" indent="-228600">
              <a:buAutoNum type="arabicPeriod"/>
            </a:pPr>
            <a:endParaRPr lang="en-US" baseline="0" dirty="0"/>
          </a:p>
          <a:p>
            <a:pPr marL="228600" indent="-228600">
              <a:buAutoNum type="arabicPeriod"/>
            </a:pPr>
            <a:r>
              <a:rPr lang="en-US" baseline="0" dirty="0"/>
              <a:t>Something done before the storm (yes)</a:t>
            </a:r>
          </a:p>
          <a:p>
            <a:pPr marL="228600" indent="-228600">
              <a:buAutoNum type="arabicPeriod"/>
            </a:pPr>
            <a:r>
              <a:rPr lang="en-US" baseline="0" dirty="0"/>
              <a:t>Something done during the storm(no)</a:t>
            </a:r>
          </a:p>
          <a:p>
            <a:pPr marL="228600" indent="-228600">
              <a:buAutoNum type="arabicPeriod"/>
            </a:pPr>
            <a:r>
              <a:rPr lang="en-US" baseline="0" dirty="0"/>
              <a:t>Something done after the storm (no)</a:t>
            </a:r>
          </a:p>
          <a:p>
            <a:pPr marL="228600" indent="-228600">
              <a:buAutoNum type="arabicPeriod"/>
            </a:pPr>
            <a:r>
              <a:rPr lang="en-US" baseline="0" dirty="0"/>
              <a:t>A pro-football game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Reactive strategies are things we do once</a:t>
            </a:r>
            <a:r>
              <a:rPr lang="en-US" baseline="0" dirty="0"/>
              <a:t> our roads have snow or ice on them.  Typically de-icing strategies are more costly and less efficient than proactive strategies.</a:t>
            </a:r>
          </a:p>
          <a:p>
            <a:endParaRPr lang="en-US" baseline="0" dirty="0"/>
          </a:p>
          <a:p>
            <a:r>
              <a:rPr lang="en-US" baseline="0" dirty="0"/>
              <a:t>Examples of reactive strategies include de-icing, plowing, scraping, blowing, sanding.  These are things we do when we are trying to recover our roads. </a:t>
            </a:r>
          </a:p>
          <a:p>
            <a:endParaRPr lang="en-US" baseline="0" dirty="0"/>
          </a:p>
          <a:p>
            <a:r>
              <a:rPr lang="en-US" baseline="0" dirty="0"/>
              <a:t>Any time we can be more proactive we can lessen our work in these areas.  I</a:t>
            </a:r>
            <a:r>
              <a:rPr lang="en-US" sz="1200" b="0" i="0" kern="1200" dirty="0">
                <a:solidFill>
                  <a:schemeClr val="tx1"/>
                </a:solidFill>
                <a:effectLst/>
                <a:latin typeface="+mn-lt"/>
                <a:ea typeface="+mn-ea"/>
                <a:cs typeface="+mn-cs"/>
              </a:rPr>
              <a:t>t should be stressed that reactive measures cost the public much more than just money, and that reactive vs. proactive cost commuter’s time, and more important personal injuries because the inability to get out in front of the storm.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Photo credit:  Fortin</a:t>
            </a:r>
            <a:r>
              <a:rPr lang="en-US" sz="1200" b="0" i="0" kern="1200" baseline="0" dirty="0">
                <a:solidFill>
                  <a:schemeClr val="tx1"/>
                </a:solidFill>
                <a:effectLst/>
                <a:latin typeface="+mn-lt"/>
                <a:ea typeface="+mn-ea"/>
                <a:cs typeface="+mn-cs"/>
              </a:rPr>
              <a:t>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Re-active</a:t>
            </a:r>
            <a:r>
              <a:rPr lang="en-US" baseline="0" dirty="0"/>
              <a:t> strategies are more costly than pro-active strategies.  For example if I check and change the oil in my vehicle on a regular basis I have a small and regular cost in time and materials.  If I blow up my engine because I didn’t check my oil and I ran my vehicle without oil, I have a large expense and a big project ahead of me. </a:t>
            </a:r>
          </a:p>
          <a:p>
            <a:endParaRPr lang="en-US" baseline="0" dirty="0"/>
          </a:p>
          <a:p>
            <a:r>
              <a:rPr lang="en-US" baseline="0" dirty="0"/>
              <a:t>Photo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15</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r>
              <a:rPr lang="en-US" dirty="0"/>
              <a:t>Test Question:</a:t>
            </a:r>
          </a:p>
          <a:p>
            <a:r>
              <a:rPr lang="en-US" dirty="0"/>
              <a:t>Is plowing</a:t>
            </a:r>
            <a:r>
              <a:rPr lang="en-US" baseline="0" dirty="0"/>
              <a:t> and applying salt a proactive or reactive strategy?</a:t>
            </a:r>
          </a:p>
          <a:p>
            <a:pPr marL="228600" indent="-228600">
              <a:buAutoNum type="arabicPeriod"/>
            </a:pPr>
            <a:r>
              <a:rPr lang="en-US" baseline="0" dirty="0"/>
              <a:t>Proactive (no)</a:t>
            </a:r>
          </a:p>
          <a:p>
            <a:pPr marL="228600" indent="-228600">
              <a:buAutoNum type="arabicPeriod"/>
            </a:pPr>
            <a:r>
              <a:rPr lang="en-US" baseline="0" dirty="0"/>
              <a:t>Reactive (yes)</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16</a:t>
            </a:fld>
            <a:endParaRPr lang="en-US"/>
          </a:p>
        </p:txBody>
      </p:sp>
    </p:spTree>
    <p:extLst>
      <p:ext uri="{BB962C8B-B14F-4D97-AF65-F5344CB8AC3E}">
        <p14:creationId xmlns:p14="http://schemas.microsoft.com/office/powerpoint/2010/main" val="4019239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r>
              <a:rPr lang="en-US" dirty="0"/>
              <a:t>Test Question:</a:t>
            </a:r>
          </a:p>
          <a:p>
            <a:r>
              <a:rPr lang="en-US" dirty="0"/>
              <a:t>Is plowing</a:t>
            </a:r>
            <a:r>
              <a:rPr lang="en-US" baseline="0" dirty="0"/>
              <a:t> and applying salt a proactive or reactive strategy?</a:t>
            </a:r>
          </a:p>
          <a:p>
            <a:pPr marL="228600" indent="-228600">
              <a:buAutoNum type="arabicPeriod"/>
            </a:pPr>
            <a:r>
              <a:rPr lang="en-US" baseline="0" dirty="0"/>
              <a:t>Proactive (no)</a:t>
            </a:r>
          </a:p>
          <a:p>
            <a:pPr marL="228600" indent="-228600">
              <a:buAutoNum type="arabicPeriod"/>
            </a:pPr>
            <a:r>
              <a:rPr lang="en-US" baseline="0" dirty="0"/>
              <a:t>Reactive (yes)</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17</a:t>
            </a:fld>
            <a:endParaRPr lang="en-US"/>
          </a:p>
        </p:txBody>
      </p:sp>
    </p:spTree>
    <p:extLst>
      <p:ext uri="{BB962C8B-B14F-4D97-AF65-F5344CB8AC3E}">
        <p14:creationId xmlns:p14="http://schemas.microsoft.com/office/powerpoint/2010/main" val="4284814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De-icing strategies vary greatly depending</a:t>
            </a:r>
            <a:r>
              <a:rPr lang="en-US" baseline="0" dirty="0"/>
              <a:t> on the variables present.  There isn’t a simple chart that can describe what to do at any given time.  There are some guidelines that can help steer you in a better direction. </a:t>
            </a:r>
          </a:p>
          <a:p>
            <a:endParaRPr lang="en-US" baseline="0" dirty="0"/>
          </a:p>
          <a:p>
            <a:r>
              <a:rPr lang="en-US" baseline="0" dirty="0"/>
              <a:t>Photo credit:  Ramsey County, MN</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experience of your leaders is very important in making de-icing decisions; they are familiar with your routes and local weather conditions (lake effect, drifting areas, which bridges freeze first…).   This experience combined with the latest innovations in winter maintenance can move your organization ahead!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Some claim that there are 66,000 variables to a snow storm.  Whether this number is right or not doesn’t matter; the truth is that winter storms are variable and you have to adjust your game plan based on what the weather throws your way.  “One size (or strategy) does not fit all”!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Note to presenters:  As we go through this next section you can either teach the examples we have or add in your own.  </a:t>
            </a:r>
          </a:p>
          <a:p>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This section would be an excellent class exercise for supervisors who will be making the tough de-icing decisions.  It may be an opportunity for them to discuss the contributing factors in de-icing decision making.</a:t>
            </a:r>
          </a:p>
          <a:p>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Any progress made in this area should be incorporated into application rate or decision-making charts to help them standardize their operations.</a:t>
            </a:r>
          </a:p>
          <a:p>
            <a:endParaRPr lang="en-US" baseline="0" dirty="0"/>
          </a:p>
          <a:p>
            <a:r>
              <a:rPr lang="en-US" baseline="0" dirty="0"/>
              <a:t>Hide this slide before making the presentation.  To do that, select it in the slide sorter.  Then, right click the mouse and select “Hide Slide” at the bottom of the list.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20</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3489245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consideration is pavement temperature and trend.</a:t>
            </a:r>
          </a:p>
          <a:p>
            <a:endParaRPr lang="en-US" baseline="0" dirty="0"/>
          </a:p>
          <a:p>
            <a:r>
              <a:rPr lang="en-US" dirty="0"/>
              <a:t>This</a:t>
            </a:r>
            <a:r>
              <a:rPr lang="en-US" baseline="0" dirty="0"/>
              <a:t> slide presents a good opportunity for a class discussion or group activity.   Based on pavement temperature and trend what should you do or not do.   On this slide a few examples are listed.  The situations you can come up with are endless. </a:t>
            </a:r>
          </a:p>
          <a:p>
            <a:endParaRPr lang="en-US" baseline="0" dirty="0"/>
          </a:p>
          <a:p>
            <a:r>
              <a:rPr lang="en-US" baseline="0" dirty="0"/>
              <a:t>Also consider the types of pavement.  The bridges need more attention than the roads. </a:t>
            </a:r>
          </a:p>
          <a:p>
            <a:endParaRPr lang="en-US" baseline="0" dirty="0"/>
          </a:p>
          <a:p>
            <a:r>
              <a:rPr lang="en-US" baseline="0" dirty="0"/>
              <a:t>Photo credit:  City of Grand Rapids, MN</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21</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to presenters:  </a:t>
            </a:r>
            <a:r>
              <a:rPr lang="en-US" dirty="0"/>
              <a:t>This is a great opening</a:t>
            </a:r>
            <a:r>
              <a:rPr lang="en-US" baseline="0" dirty="0"/>
              <a:t> for class discussion or break out groups.  Ask them to discuss:  what types (salt, sand..) and what forms (liquid, granular) of materials do you use, and what could you get to allow more options?</a:t>
            </a:r>
            <a:endParaRPr lang="en-US" dirty="0"/>
          </a:p>
          <a:p>
            <a:endParaRPr lang="en-US" dirty="0"/>
          </a:p>
          <a:p>
            <a:r>
              <a:rPr lang="en-US" dirty="0"/>
              <a:t>Your</a:t>
            </a:r>
            <a:r>
              <a:rPr lang="en-US" baseline="0" dirty="0"/>
              <a:t> materials (</a:t>
            </a:r>
            <a:r>
              <a:rPr lang="en-US" baseline="0" dirty="0" err="1"/>
              <a:t>de-icers</a:t>
            </a:r>
            <a:r>
              <a:rPr lang="en-US" baseline="0" dirty="0"/>
              <a:t> and abrasives) are your tools.  You need a variety of types and forms of them in order to use the most effective for the conditions.   Sand for when conditions are to cold or too rainy for de-icing.   Rock salt for melting power.  Salt brine for quick melting on warm days.  Brine blends or Mgcl2 or CaCl2 for cold winter days.   One tool will not provide you with the flexibility you need to be efficient and effective in winter maintenance.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One more example:  If it is 0 degrees and dropping and you only have dry salt or sand, what should you apply?  The answer is sand.  Salt will not be on your road long enough for it to help you; you must wait until the pavement temperatures warm up.   The discussion that could follow this is how do we get better materials so we have something that can melt in colder temperatures. </a:t>
            </a:r>
          </a:p>
          <a:p>
            <a:endParaRPr lang="en-US" baseline="0" dirty="0"/>
          </a:p>
          <a:p>
            <a:r>
              <a:rPr lang="en-US" u="none" baseline="0" dirty="0"/>
              <a:t>Note that </a:t>
            </a:r>
            <a:r>
              <a:rPr lang="en-US" u="sng" baseline="0" dirty="0"/>
              <a:t>Module 4: Material Use </a:t>
            </a:r>
            <a:r>
              <a:rPr lang="en-US" baseline="0" dirty="0"/>
              <a:t>does a better job of describing the pros and cons of the various materials than the few slides included in this module.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22</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presenters:  This is another slide to</a:t>
            </a:r>
            <a:r>
              <a:rPr lang="en-US" baseline="0" dirty="0"/>
              <a:t> promote a class discussion or group activity.   Based on the type and amount of snow, ice, frost on your roads, what should you do or not do?   On this slide a few examples are listed.  The situations you can come up with are endless. </a:t>
            </a:r>
          </a:p>
          <a:p>
            <a:endParaRPr lang="en-US" baseline="0" dirty="0"/>
          </a:p>
          <a:p>
            <a:r>
              <a:rPr lang="en-US" baseline="0" dirty="0"/>
              <a:t>One more example: Compacted snow/ice on road, pavement temperatures steady at 20 degrees.  Plow with underbody blades, apply pre-wet salt at 20 gallons per ton.  Use 200 </a:t>
            </a:r>
            <a:r>
              <a:rPr lang="en-US" baseline="0" dirty="0" err="1"/>
              <a:t>lbs</a:t>
            </a:r>
            <a:r>
              <a:rPr lang="en-US" baseline="0" dirty="0"/>
              <a:t>/mile</a:t>
            </a:r>
          </a:p>
          <a:p>
            <a:endParaRPr lang="en-US" baseline="0" dirty="0"/>
          </a:p>
          <a:p>
            <a:r>
              <a:rPr lang="en-US" baseline="0" dirty="0"/>
              <a:t>The application rates and strategies are up to you but the consistent theme is how do we get our level of service in the most chemically efficient way.    Salt is causing us major environmental problems and how we manage our de-icing activities is directly tied into this.   In the above example if we can get the same performance using 150 lbs/mile, we should do it.   If you are having a class discussion, challenge your audience on how to do it with less chemicals and see what they come up with.</a:t>
            </a:r>
          </a:p>
          <a:p>
            <a:endParaRPr lang="en-US" baseline="0" dirty="0"/>
          </a:p>
          <a:p>
            <a:r>
              <a:rPr lang="en-US" baseline="0" dirty="0"/>
              <a:t>Photo credit:  Fortin Consulting Inc. </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23</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to presenters:  This is one more </a:t>
            </a:r>
            <a:r>
              <a:rPr lang="en-US" dirty="0"/>
              <a:t>opportunity</a:t>
            </a:r>
            <a:r>
              <a:rPr lang="en-US" baseline="0" dirty="0"/>
              <a:t> for class discussion or break out groups.  </a:t>
            </a:r>
          </a:p>
          <a:p>
            <a:endParaRPr lang="en-US" baseline="0" dirty="0"/>
          </a:p>
          <a:p>
            <a:r>
              <a:rPr lang="en-US" baseline="0" dirty="0"/>
              <a:t>Ask:  How do weather forecasts influence what you are doing as you manage the winter storm?   A few examples are given on this slide.  Many more examples can be given such as the example of warm weather during the storm with cold temps and high winds moving in.  Use scenarios that you have experienced.  </a:t>
            </a:r>
          </a:p>
          <a:p>
            <a:endParaRPr lang="en-US" baseline="0" dirty="0"/>
          </a:p>
          <a:p>
            <a:r>
              <a:rPr lang="en-US" baseline="0" dirty="0"/>
              <a:t>The application rate in example is taken from MN Snow and Ice Control field handbook for snowplow operators.  This application rate is not necessarily right but merely an example, as we have mentioned many other factors come in to play that should be considered.</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24</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slide gives</a:t>
            </a:r>
            <a:r>
              <a:rPr lang="en-US" baseline="0" dirty="0"/>
              <a:t> examples of how your de-icing operations will change based on your level of service target.  Many examples can be given, the best would be examples from your service area.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For group</a:t>
            </a:r>
            <a:r>
              <a:rPr lang="en-US" baseline="0" dirty="0"/>
              <a:t> discussion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Ask participants</a:t>
            </a:r>
            <a:r>
              <a:rPr lang="en-US" baseline="0" dirty="0"/>
              <a:t>:  How does our level of service affect de-icing operations?  How can we get this level of service with less chemicals?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25</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gives</a:t>
            </a:r>
            <a:r>
              <a:rPr lang="en-US" baseline="0" dirty="0"/>
              <a:t> examples of how your de-icing operations will change based on your cycle time or how often the snow plow operator will be on the same stretch of road.   What we want to avoid is to apply </a:t>
            </a:r>
            <a:r>
              <a:rPr lang="en-US" baseline="0" dirty="0" err="1"/>
              <a:t>de-icers</a:t>
            </a:r>
            <a:r>
              <a:rPr lang="en-US" baseline="0" dirty="0"/>
              <a:t> in the amount needed to complete one pass of the route with out running out and without having any left in the truck.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Ask your participants:  </a:t>
            </a:r>
            <a:r>
              <a:rPr lang="en-US" baseline="0" dirty="0"/>
              <a:t>How does our level of service affect our de-icing operations?  How can we get this level of service with less chemicals?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credit:  Microsoft clipart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26</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slide gives</a:t>
            </a:r>
            <a:r>
              <a:rPr lang="en-US" baseline="0" dirty="0"/>
              <a:t> examples of how your de-icing operations will change based on wind.  We do not need to limit it to wind, and could also discuss cloud cover or other influences on our road maintenance.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Figure credit:  Microsoft clipart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27</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FCI</a:t>
            </a:r>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28</a:t>
            </a:fld>
            <a:endParaRPr lang="en-US"/>
          </a:p>
        </p:txBody>
      </p:sp>
    </p:spTree>
    <p:extLst>
      <p:ext uri="{BB962C8B-B14F-4D97-AF65-F5344CB8AC3E}">
        <p14:creationId xmlns:p14="http://schemas.microsoft.com/office/powerpoint/2010/main" val="885423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r>
              <a:rPr lang="en-US" dirty="0"/>
              <a:t>Test Question:</a:t>
            </a:r>
          </a:p>
          <a:p>
            <a:endParaRPr lang="en-US" dirty="0"/>
          </a:p>
          <a:p>
            <a:r>
              <a:rPr lang="en-US" dirty="0"/>
              <a:t>Is</a:t>
            </a:r>
            <a:r>
              <a:rPr lang="en-US" baseline="0" dirty="0"/>
              <a:t> there one strategy for de-icing that we can always follow?</a:t>
            </a:r>
          </a:p>
          <a:p>
            <a:pPr marL="228600" indent="-228600">
              <a:buAutoNum type="arabicPeriod"/>
            </a:pPr>
            <a:endParaRPr lang="en-US" baseline="0" dirty="0"/>
          </a:p>
          <a:p>
            <a:pPr marL="228600" indent="-228600">
              <a:buAutoNum type="arabicPeriod"/>
            </a:pPr>
            <a:r>
              <a:rPr lang="en-US" baseline="0" dirty="0"/>
              <a:t>Yes – 300 lbs per lane mile (no)</a:t>
            </a:r>
          </a:p>
          <a:p>
            <a:pPr marL="228600" indent="-228600">
              <a:buAutoNum type="arabicPeriod"/>
            </a:pPr>
            <a:r>
              <a:rPr lang="en-US" baseline="0" dirty="0"/>
              <a:t>Yes – Fill up the truck and make your load last 1 pass(no)</a:t>
            </a:r>
          </a:p>
          <a:p>
            <a:pPr marL="228600" indent="-228600">
              <a:buAutoNum type="arabicPeriod"/>
            </a:pPr>
            <a:r>
              <a:rPr lang="en-US" baseline="0" dirty="0"/>
              <a:t>Yes – Salt on warm days and sand on cold days(no)</a:t>
            </a:r>
          </a:p>
          <a:p>
            <a:pPr marL="228600" indent="-228600">
              <a:buAutoNum type="arabicPeriod"/>
            </a:pPr>
            <a:r>
              <a:rPr lang="en-US" baseline="0" dirty="0"/>
              <a:t>No – there are too many variables(yes)</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29</a:t>
            </a:fld>
            <a:endParaRPr lang="en-US"/>
          </a:p>
        </p:txBody>
      </p:sp>
    </p:spTree>
    <p:extLst>
      <p:ext uri="{BB962C8B-B14F-4D97-AF65-F5344CB8AC3E}">
        <p14:creationId xmlns:p14="http://schemas.microsoft.com/office/powerpoint/2010/main" val="1482308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r>
              <a:rPr lang="en-US" dirty="0"/>
              <a:t>Test Question:</a:t>
            </a:r>
          </a:p>
          <a:p>
            <a:endParaRPr lang="en-US" dirty="0"/>
          </a:p>
          <a:p>
            <a:r>
              <a:rPr lang="en-US" dirty="0"/>
              <a:t>Is</a:t>
            </a:r>
            <a:r>
              <a:rPr lang="en-US" baseline="0" dirty="0"/>
              <a:t> there one strategy for de-icing that we can always follow?</a:t>
            </a:r>
          </a:p>
          <a:p>
            <a:pPr marL="228600" indent="-228600">
              <a:buAutoNum type="arabicPeriod"/>
            </a:pPr>
            <a:endParaRPr lang="en-US" baseline="0" dirty="0"/>
          </a:p>
          <a:p>
            <a:pPr marL="228600" indent="-228600">
              <a:buAutoNum type="arabicPeriod"/>
            </a:pPr>
            <a:r>
              <a:rPr lang="en-US" baseline="0" dirty="0"/>
              <a:t>Yes – 300 lbs per lane mile (no)</a:t>
            </a:r>
          </a:p>
          <a:p>
            <a:pPr marL="228600" indent="-228600">
              <a:buAutoNum type="arabicPeriod"/>
            </a:pPr>
            <a:r>
              <a:rPr lang="en-US" baseline="0" dirty="0"/>
              <a:t>Yes – Fill up the truck and make your load last 1 pass(no)</a:t>
            </a:r>
          </a:p>
          <a:p>
            <a:pPr marL="228600" indent="-228600">
              <a:buAutoNum type="arabicPeriod"/>
            </a:pPr>
            <a:r>
              <a:rPr lang="en-US" baseline="0" dirty="0"/>
              <a:t>Yes – Salt on warm days and sand on cold days(no)</a:t>
            </a:r>
          </a:p>
          <a:p>
            <a:pPr marL="228600" indent="-228600">
              <a:buAutoNum type="arabicPeriod"/>
            </a:pPr>
            <a:r>
              <a:rPr lang="en-US" baseline="0" dirty="0"/>
              <a:t>No – there are too many variables(yes)</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30</a:t>
            </a:fld>
            <a:endParaRPr lang="en-US"/>
          </a:p>
        </p:txBody>
      </p:sp>
    </p:spTree>
    <p:extLst>
      <p:ext uri="{BB962C8B-B14F-4D97-AF65-F5344CB8AC3E}">
        <p14:creationId xmlns:p14="http://schemas.microsoft.com/office/powerpoint/2010/main" val="3435643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72330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pPr marL="0" indent="0">
              <a:buNone/>
            </a:pPr>
            <a:r>
              <a:rPr lang="en-US" baseline="0" dirty="0"/>
              <a:t>Test Question:</a:t>
            </a:r>
          </a:p>
          <a:p>
            <a:pPr marL="0" indent="0">
              <a:buNone/>
            </a:pPr>
            <a:endParaRPr lang="en-US" baseline="0" dirty="0"/>
          </a:p>
          <a:p>
            <a:pPr marL="0" indent="0">
              <a:buNone/>
            </a:pPr>
            <a:r>
              <a:rPr lang="en-US" baseline="0" dirty="0"/>
              <a:t>What are our de-icing goals?</a:t>
            </a:r>
          </a:p>
          <a:p>
            <a:pPr marL="228600" indent="-228600">
              <a:buAutoNum type="arabicPeriod"/>
            </a:pPr>
            <a:endParaRPr lang="en-US" baseline="0" dirty="0"/>
          </a:p>
          <a:p>
            <a:pPr marL="228600" indent="-228600">
              <a:buAutoNum type="arabicPeriod"/>
            </a:pPr>
            <a:r>
              <a:rPr lang="en-US" baseline="0" dirty="0"/>
              <a:t>Meet our level of service (no)</a:t>
            </a:r>
          </a:p>
          <a:p>
            <a:pPr marL="228600" indent="-228600">
              <a:buAutoNum type="arabicPeriod"/>
            </a:pPr>
            <a:r>
              <a:rPr lang="en-US" baseline="0" dirty="0"/>
              <a:t>Be as efficient as possible (no)</a:t>
            </a:r>
          </a:p>
          <a:p>
            <a:pPr marL="228600" indent="-228600">
              <a:buAutoNum type="arabicPeriod"/>
            </a:pPr>
            <a:r>
              <a:rPr lang="en-US" baseline="0" dirty="0"/>
              <a:t>Use the smallest amount of chemicals (no)</a:t>
            </a:r>
          </a:p>
          <a:p>
            <a:pPr marL="228600" indent="-228600">
              <a:buAutoNum type="arabicPeriod"/>
            </a:pPr>
            <a:r>
              <a:rPr lang="en-US" baseline="0" dirty="0"/>
              <a:t>All of the above (yes)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31</a:t>
            </a:fld>
            <a:endParaRPr lang="en-US"/>
          </a:p>
        </p:txBody>
      </p:sp>
    </p:spTree>
    <p:extLst>
      <p:ext uri="{BB962C8B-B14F-4D97-AF65-F5344CB8AC3E}">
        <p14:creationId xmlns:p14="http://schemas.microsoft.com/office/powerpoint/2010/main" val="3879948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pPr marL="0" indent="0">
              <a:buNone/>
            </a:pPr>
            <a:r>
              <a:rPr lang="en-US" baseline="0" dirty="0"/>
              <a:t>Test Question:</a:t>
            </a:r>
          </a:p>
          <a:p>
            <a:pPr marL="0" indent="0">
              <a:buNone/>
            </a:pPr>
            <a:endParaRPr lang="en-US" baseline="0" dirty="0"/>
          </a:p>
          <a:p>
            <a:pPr marL="0" indent="0">
              <a:buNone/>
            </a:pPr>
            <a:r>
              <a:rPr lang="en-US" baseline="0" dirty="0"/>
              <a:t>What are our de-icing goals?</a:t>
            </a:r>
          </a:p>
          <a:p>
            <a:pPr marL="228600" indent="-228600">
              <a:buAutoNum type="arabicPeriod"/>
            </a:pPr>
            <a:endParaRPr lang="en-US" baseline="0" dirty="0"/>
          </a:p>
          <a:p>
            <a:pPr marL="228600" indent="-228600">
              <a:buAutoNum type="arabicPeriod"/>
            </a:pPr>
            <a:r>
              <a:rPr lang="en-US" baseline="0" dirty="0"/>
              <a:t>Meet our level of service (no)</a:t>
            </a:r>
          </a:p>
          <a:p>
            <a:pPr marL="228600" indent="-228600">
              <a:buAutoNum type="arabicPeriod"/>
            </a:pPr>
            <a:r>
              <a:rPr lang="en-US" baseline="0" dirty="0"/>
              <a:t>Be as efficient as possible (no)</a:t>
            </a:r>
          </a:p>
          <a:p>
            <a:pPr marL="228600" indent="-228600">
              <a:buAutoNum type="arabicPeriod"/>
            </a:pPr>
            <a:r>
              <a:rPr lang="en-US" baseline="0" dirty="0"/>
              <a:t>Use the smallest amount of chemicals (no)</a:t>
            </a:r>
          </a:p>
          <a:p>
            <a:pPr marL="228600" indent="-228600">
              <a:buAutoNum type="arabicPeriod"/>
            </a:pPr>
            <a:r>
              <a:rPr lang="en-US" baseline="0" dirty="0"/>
              <a:t>All of the above (yes)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32</a:t>
            </a:fld>
            <a:endParaRPr lang="en-US"/>
          </a:p>
        </p:txBody>
      </p:sp>
    </p:spTree>
    <p:extLst>
      <p:ext uri="{BB962C8B-B14F-4D97-AF65-F5344CB8AC3E}">
        <p14:creationId xmlns:p14="http://schemas.microsoft.com/office/powerpoint/2010/main" val="1230098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presenters:  this is a good supervisor</a:t>
            </a:r>
            <a:r>
              <a:rPr lang="en-US" baseline="0" dirty="0"/>
              <a:t> slide to be used in a pre-storm meeting with operators (Norm Ashfeld, Retired </a:t>
            </a:r>
            <a:r>
              <a:rPr lang="en-US" baseline="0" dirty="0" err="1"/>
              <a:t>MnDOT</a:t>
            </a:r>
            <a:r>
              <a:rPr lang="en-US" baseline="0" dirty="0"/>
              <a:t>).</a:t>
            </a:r>
            <a:endParaRPr lang="en-US" dirty="0"/>
          </a:p>
          <a:p>
            <a:endParaRPr lang="en-US" dirty="0"/>
          </a:p>
          <a:p>
            <a:r>
              <a:rPr lang="en-US" dirty="0"/>
              <a:t>Application rate charts can be on the computer,</a:t>
            </a:r>
            <a:r>
              <a:rPr lang="en-US" baseline="0" dirty="0"/>
              <a:t> printed out or programmed into MDSS.   Application rate decisions should be based on facts, and the more facts we have the better decisions we can make.  To start with we need pavement temperature and pavement temperature trend.  We need the type of materials you might apply and we need to understand how much of each material we need given the pavement temperature.  If we have other facts such as the amount of moisture on the road it can help us make even better decisions.</a:t>
            </a:r>
          </a:p>
          <a:p>
            <a:endParaRPr lang="en-US" baseline="0" dirty="0"/>
          </a:p>
          <a:p>
            <a:r>
              <a:rPr lang="en-US" baseline="0" dirty="0"/>
              <a:t>One common misgiving is that we need enough </a:t>
            </a:r>
            <a:r>
              <a:rPr lang="en-US" baseline="0" dirty="0" err="1"/>
              <a:t>de-icer</a:t>
            </a:r>
            <a:r>
              <a:rPr lang="en-US" baseline="0" dirty="0"/>
              <a:t> to melt everything on the road.   This is not what we should be trying to do.  Our mission should be to break the bond between the pavement and the snow/ice so we can mechanically remove the snow/ice.    If we use application rates large enough to melt everything on the road we are being wasteful of our resources and causing unneeded environmental damage.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33</a:t>
            </a:fld>
            <a:endParaRPr lang="en-US"/>
          </a:p>
        </p:txBody>
      </p:sp>
    </p:spTree>
    <p:extLst>
      <p:ext uri="{BB962C8B-B14F-4D97-AF65-F5344CB8AC3E}">
        <p14:creationId xmlns:p14="http://schemas.microsoft.com/office/powerpoint/2010/main" val="2522030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fld id="{BEE46EB0-AA67-40C8-B59F-D0E2A1468F86}" type="slidenum">
              <a:rPr lang="en-US" sz="1200" smtClean="0">
                <a:latin typeface="Arial Unicode MS" pitchFamily="34" charset="-128"/>
              </a:rPr>
              <a:pPr/>
              <a:t>34</a:t>
            </a:fld>
            <a:endParaRPr lang="en-US" sz="1200">
              <a:latin typeface="Arial Unicode MS" pitchFamily="34" charset="-128"/>
            </a:endParaRPr>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This chart is taken from Minnesota</a:t>
            </a:r>
            <a:r>
              <a:rPr lang="en-US" baseline="0" dirty="0">
                <a:latin typeface="Arial" charset="0"/>
              </a:rPr>
              <a:t> Snow and Ice Control Field handbook for snowplow operators 2012 (see additional resources for link to this chart).  Insert your own application rate table here, and delete this yellow box before making presentation.</a:t>
            </a:r>
            <a:endParaRPr lang="en-US" dirty="0">
              <a:latin typeface="Arial" charset="0"/>
            </a:endParaRPr>
          </a:p>
        </p:txBody>
      </p:sp>
    </p:spTree>
    <p:extLst>
      <p:ext uri="{BB962C8B-B14F-4D97-AF65-F5344CB8AC3E}">
        <p14:creationId xmlns:p14="http://schemas.microsoft.com/office/powerpoint/2010/main" val="672841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charts were published in 1996.  Online link:</a:t>
            </a:r>
            <a:r>
              <a:rPr lang="en-US" baseline="0" dirty="0"/>
              <a:t> </a:t>
            </a:r>
            <a:r>
              <a:rPr lang="en-US" dirty="0"/>
              <a:t>http://www.fhwa.dot.gov/publications/research/safety/95202/95202.pdf</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aseline="0" dirty="0"/>
              <a:t>They have scenarios for light snow storm, light snow storm with period(s) of moderate or heavy snow, moderate or heavy snow storm, frost or black ice and freezing rain.   Clear Roads looked at updating these charts in 2012 by assembling a team of experts.  It was decided after much study to leave the charts as is and not change them at that time. </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p14="http://schemas.microsoft.com/office/powerpoint/2010/main" val="91042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 common practice, but it should no longer be used.</a:t>
            </a:r>
            <a:r>
              <a:rPr lang="en-US" baseline="0" dirty="0"/>
              <a:t>  </a:t>
            </a:r>
            <a:r>
              <a:rPr lang="en-US" dirty="0"/>
              <a:t>We need to calibrate our equipment, develop application rate charts and apply the right type and amount</a:t>
            </a:r>
            <a:r>
              <a:rPr lang="en-US" baseline="0" dirty="0"/>
              <a:t> of chemical to do the job.</a:t>
            </a:r>
          </a:p>
          <a:p>
            <a:endParaRPr lang="en-US" baseline="0" dirty="0"/>
          </a:p>
          <a:p>
            <a:r>
              <a:rPr lang="en-US" baseline="0" dirty="0"/>
              <a:t>If this “old school” method is used in your operation you have a big opportunity to make changes to improve your performance.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Source</a:t>
            </a:r>
            <a:r>
              <a:rPr lang="en-US" baseline="0" dirty="0"/>
              <a:t> unknown, FCI took a picture of this hanging on the wall in someone's shop. </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36</a:t>
            </a:fld>
            <a:endParaRPr lang="en-US"/>
          </a:p>
        </p:txBody>
      </p:sp>
    </p:spTree>
    <p:extLst>
      <p:ext uri="{BB962C8B-B14F-4D97-AF65-F5344CB8AC3E}">
        <p14:creationId xmlns:p14="http://schemas.microsoft.com/office/powerpoint/2010/main" val="1837458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pPr marL="0" indent="0">
              <a:buNone/>
            </a:pPr>
            <a:r>
              <a:rPr lang="en-US" baseline="0" dirty="0"/>
              <a:t>Test Question:</a:t>
            </a:r>
          </a:p>
          <a:p>
            <a:pPr marL="0" indent="0">
              <a:buNone/>
            </a:pPr>
            <a:endParaRPr lang="en-US" baseline="0" dirty="0"/>
          </a:p>
          <a:p>
            <a:r>
              <a:rPr lang="en-US" dirty="0"/>
              <a:t>Should</a:t>
            </a:r>
            <a:r>
              <a:rPr lang="en-US" baseline="0" dirty="0"/>
              <a:t> we have an application rate table that we follow?</a:t>
            </a:r>
          </a:p>
          <a:p>
            <a:pPr marL="228600" indent="-228600">
              <a:buAutoNum type="arabicPeriod"/>
            </a:pPr>
            <a:endParaRPr lang="en-US" baseline="0" dirty="0"/>
          </a:p>
          <a:p>
            <a:pPr marL="228600" indent="-228600">
              <a:buAutoNum type="arabicPeriod"/>
            </a:pPr>
            <a:r>
              <a:rPr lang="en-US" baseline="0" dirty="0"/>
              <a:t>Yes – based on pavement temps (yes)</a:t>
            </a:r>
          </a:p>
          <a:p>
            <a:pPr marL="228600" indent="-228600">
              <a:buAutoNum type="arabicPeriod"/>
            </a:pPr>
            <a:r>
              <a:rPr lang="en-US" baseline="0" dirty="0"/>
              <a:t>Yes – based on air temps (no)</a:t>
            </a:r>
          </a:p>
          <a:p>
            <a:pPr marL="228600" indent="-228600">
              <a:buAutoNum type="arabicPeriod"/>
            </a:pPr>
            <a:r>
              <a:rPr lang="en-US" baseline="0" dirty="0"/>
              <a:t>Yes – based on dew point (no)</a:t>
            </a:r>
          </a:p>
          <a:p>
            <a:pPr marL="228600" indent="-228600">
              <a:buAutoNum type="arabicPeriod"/>
            </a:pPr>
            <a:r>
              <a:rPr lang="en-US" baseline="0" dirty="0"/>
              <a:t>No – fill up the truck and spread it evenly on your route(no)</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37</a:t>
            </a:fld>
            <a:endParaRPr lang="en-US"/>
          </a:p>
        </p:txBody>
      </p:sp>
    </p:spTree>
    <p:extLst>
      <p:ext uri="{BB962C8B-B14F-4D97-AF65-F5344CB8AC3E}">
        <p14:creationId xmlns:p14="http://schemas.microsoft.com/office/powerpoint/2010/main" val="1118501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pPr marL="0" indent="0">
              <a:buNone/>
            </a:pPr>
            <a:r>
              <a:rPr lang="en-US" baseline="0" dirty="0"/>
              <a:t>Test Question:</a:t>
            </a:r>
          </a:p>
          <a:p>
            <a:pPr marL="0" indent="0">
              <a:buNone/>
            </a:pPr>
            <a:endParaRPr lang="en-US" baseline="0" dirty="0"/>
          </a:p>
          <a:p>
            <a:r>
              <a:rPr lang="en-US" dirty="0"/>
              <a:t>Should</a:t>
            </a:r>
            <a:r>
              <a:rPr lang="en-US" baseline="0" dirty="0"/>
              <a:t> we have an application rate table that we follow?</a:t>
            </a:r>
          </a:p>
          <a:p>
            <a:pPr marL="228600" indent="-228600">
              <a:buAutoNum type="arabicPeriod"/>
            </a:pPr>
            <a:endParaRPr lang="en-US" baseline="0" dirty="0"/>
          </a:p>
          <a:p>
            <a:pPr marL="228600" indent="-228600">
              <a:buAutoNum type="arabicPeriod"/>
            </a:pPr>
            <a:r>
              <a:rPr lang="en-US" baseline="0" dirty="0"/>
              <a:t>Yes – based on pavement temps (yes)</a:t>
            </a:r>
          </a:p>
          <a:p>
            <a:pPr marL="228600" indent="-228600">
              <a:buAutoNum type="arabicPeriod"/>
            </a:pPr>
            <a:r>
              <a:rPr lang="en-US" baseline="0" dirty="0"/>
              <a:t>Yes – based on air temps (no)</a:t>
            </a:r>
          </a:p>
          <a:p>
            <a:pPr marL="228600" indent="-228600">
              <a:buAutoNum type="arabicPeriod"/>
            </a:pPr>
            <a:r>
              <a:rPr lang="en-US" baseline="0" dirty="0"/>
              <a:t>Yes – based on dew point (no)</a:t>
            </a:r>
          </a:p>
          <a:p>
            <a:pPr marL="228600" indent="-228600">
              <a:buAutoNum type="arabicPeriod"/>
            </a:pPr>
            <a:r>
              <a:rPr lang="en-US" baseline="0" dirty="0"/>
              <a:t>No – fill up the truck and spread it evenly on your route(no)</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38</a:t>
            </a:fld>
            <a:endParaRPr lang="en-US"/>
          </a:p>
        </p:txBody>
      </p:sp>
    </p:spTree>
    <p:extLst>
      <p:ext uri="{BB962C8B-B14F-4D97-AF65-F5344CB8AC3E}">
        <p14:creationId xmlns:p14="http://schemas.microsoft.com/office/powerpoint/2010/main" val="3112757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a:t>
            </a:r>
            <a:r>
              <a:rPr lang="en-US" baseline="0" dirty="0"/>
              <a:t> information on materials is available in </a:t>
            </a:r>
            <a:r>
              <a:rPr lang="en-US" u="sng" baseline="0" dirty="0"/>
              <a:t>Module 4: Material use</a:t>
            </a:r>
            <a:endParaRPr lang="en-US" u="sng"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rabicPeriod"/>
            </a:pPr>
            <a:r>
              <a:rPr lang="en-US" dirty="0"/>
              <a:t>Liquids added into dry salt allow us to use less and waste less.</a:t>
            </a:r>
          </a:p>
          <a:p>
            <a:pPr marL="685800" lvl="1" indent="-228600">
              <a:buFont typeface="+mj-lt"/>
              <a:buAutoNum type="arabicPeriod"/>
            </a:pPr>
            <a:r>
              <a:rPr lang="en-US" dirty="0"/>
              <a:t>Better mechanical removal strategies will leave us with less to melt.  </a:t>
            </a:r>
          </a:p>
          <a:p>
            <a:pPr marL="685800" lvl="1" indent="-228600">
              <a:buFont typeface="+mj-lt"/>
              <a:buAutoNum type="arabicPeriod"/>
            </a:pPr>
            <a:r>
              <a:rPr lang="en-US" dirty="0"/>
              <a:t>Anti-icing before an</a:t>
            </a:r>
            <a:r>
              <a:rPr lang="en-US" baseline="0" dirty="0"/>
              <a:t> event can reduce the bond and the amount of chemicals needed to clear the road. </a:t>
            </a:r>
          </a:p>
          <a:p>
            <a:pPr marL="685800" lvl="1" indent="-228600">
              <a:buFont typeface="+mj-lt"/>
              <a:buAutoNum type="arabicPeriod"/>
            </a:pPr>
            <a:endParaRPr lang="en-US" baseline="0" dirty="0"/>
          </a:p>
          <a:p>
            <a:pPr lvl="1">
              <a:buFontTx/>
              <a:buNone/>
            </a:pPr>
            <a:r>
              <a:rPr lang="en-US" baseline="0" dirty="0"/>
              <a:t>If you are still using dry salt as your primary tool, it is time to look at how much salt you use and how you can lower it. </a:t>
            </a:r>
          </a:p>
          <a:p>
            <a:pPr lvl="1">
              <a:buFontTx/>
              <a:buNone/>
            </a:pPr>
            <a:endParaRPr lang="en-US" baseline="0" dirty="0"/>
          </a:p>
          <a:p>
            <a:pPr lvl="1">
              <a:buFontTx/>
              <a:buNone/>
            </a:pPr>
            <a:r>
              <a:rPr lang="en-US" baseline="0" dirty="0"/>
              <a:t>Figure credit:  Microsoft clipart</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40</a:t>
            </a:fld>
            <a:endParaRPr lang="en-US"/>
          </a:p>
        </p:txBody>
      </p:sp>
    </p:spTree>
    <p:extLst>
      <p:ext uri="{BB962C8B-B14F-4D97-AF65-F5344CB8AC3E}">
        <p14:creationId xmlns:p14="http://schemas.microsoft.com/office/powerpoint/2010/main" val="41643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189997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Tx/>
              <a:buNone/>
            </a:pPr>
            <a:r>
              <a:rPr lang="en-US" dirty="0"/>
              <a:t>Image: Microsoft</a:t>
            </a:r>
            <a:r>
              <a:rPr lang="en-US" baseline="0" dirty="0"/>
              <a:t> clipart</a:t>
            </a:r>
          </a:p>
          <a:p>
            <a:pPr lvl="1">
              <a:buFontTx/>
              <a:buNone/>
            </a:pPr>
            <a:endParaRPr lang="en-US" dirty="0"/>
          </a:p>
          <a:p>
            <a:pPr lvl="1">
              <a:buFontTx/>
              <a:buNone/>
            </a:pPr>
            <a:r>
              <a:rPr lang="en-US" dirty="0"/>
              <a:t>http://clearroads.org/wp-content/uploads/Pages_34-39_from_MoDOT_Snow-and-Ice-Training-Participant-Book.pdf</a:t>
            </a:r>
          </a:p>
          <a:p>
            <a:pPr lvl="1">
              <a:buFontTx/>
              <a:buNone/>
            </a:pPr>
            <a:endParaRPr lang="en-US" dirty="0"/>
          </a:p>
          <a:p>
            <a:pPr lvl="1">
              <a:buFontTx/>
              <a:buNone/>
            </a:pPr>
            <a:r>
              <a:rPr lang="en-US" dirty="0"/>
              <a:t>There are better practices for us to follow if we want clear roads and less wasted</a:t>
            </a:r>
            <a:r>
              <a:rPr lang="en-US" baseline="0" dirty="0"/>
              <a:t> salt.  Applying dry salt is a practice that we are familiar with but it is a practice we should discontinue.</a:t>
            </a:r>
          </a:p>
          <a:p>
            <a:pPr lvl="1">
              <a:buFontTx/>
              <a:buNone/>
            </a:pP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41</a:t>
            </a:fld>
            <a:endParaRPr lang="en-US"/>
          </a:p>
        </p:txBody>
      </p:sp>
    </p:spTree>
    <p:extLst>
      <p:ext uri="{BB962C8B-B14F-4D97-AF65-F5344CB8AC3E}">
        <p14:creationId xmlns:p14="http://schemas.microsoft.com/office/powerpoint/2010/main" val="416438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pPr lvl="0">
              <a:buFontTx/>
              <a:buNone/>
            </a:pPr>
            <a:r>
              <a:rPr lang="en-US" baseline="0" dirty="0"/>
              <a:t>Test Question: </a:t>
            </a:r>
          </a:p>
          <a:p>
            <a:pPr lvl="0">
              <a:buFontTx/>
              <a:buNone/>
            </a:pPr>
            <a:endParaRPr lang="en-US" baseline="0" dirty="0"/>
          </a:p>
          <a:p>
            <a:pPr lvl="0">
              <a:buFontTx/>
              <a:buNone/>
            </a:pPr>
            <a:r>
              <a:rPr lang="en-US" baseline="0" dirty="0"/>
              <a:t>Is applying dry salt a recommended practice?</a:t>
            </a:r>
          </a:p>
          <a:p>
            <a:pPr marL="228600" lvl="0" indent="-228600">
              <a:buFontTx/>
              <a:buAutoNum type="arabicPeriod"/>
            </a:pPr>
            <a:endParaRPr lang="en-US" baseline="0" dirty="0"/>
          </a:p>
          <a:p>
            <a:pPr marL="228600" lvl="0" indent="-228600">
              <a:buFontTx/>
              <a:buAutoNum type="arabicPeriod"/>
            </a:pPr>
            <a:r>
              <a:rPr lang="en-US" baseline="0" dirty="0"/>
              <a:t>Yes (no)</a:t>
            </a:r>
          </a:p>
          <a:p>
            <a:pPr marL="228600" lvl="0" indent="-228600">
              <a:buFontTx/>
              <a:buAutoNum type="arabicPeriod"/>
            </a:pPr>
            <a:r>
              <a:rPr lang="en-US" baseline="0" dirty="0"/>
              <a:t>No (yes)</a:t>
            </a:r>
          </a:p>
          <a:p>
            <a:pPr marL="228600" lvl="0" indent="-228600">
              <a:buFontTx/>
              <a:buAutoNum type="arabicPeriod"/>
            </a:pPr>
            <a:r>
              <a:rPr lang="en-US" baseline="0" dirty="0"/>
              <a:t>Sometimes (no)</a:t>
            </a:r>
          </a:p>
          <a:p>
            <a:pPr marL="228600" lvl="0" indent="-228600">
              <a:buFontTx/>
              <a:buAutoNum type="arabicPeriod"/>
            </a:pPr>
            <a:r>
              <a:rPr lang="en-US" baseline="0" dirty="0"/>
              <a:t>Only when it is too cold for liquids (no)</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42</a:t>
            </a:fld>
            <a:endParaRPr lang="en-US"/>
          </a:p>
        </p:txBody>
      </p:sp>
    </p:spTree>
    <p:extLst>
      <p:ext uri="{BB962C8B-B14F-4D97-AF65-F5344CB8AC3E}">
        <p14:creationId xmlns:p14="http://schemas.microsoft.com/office/powerpoint/2010/main" val="3369160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pPr lvl="0">
              <a:buFontTx/>
              <a:buNone/>
            </a:pPr>
            <a:r>
              <a:rPr lang="en-US" baseline="0" dirty="0"/>
              <a:t>Test Question: </a:t>
            </a:r>
          </a:p>
          <a:p>
            <a:pPr lvl="0">
              <a:buFontTx/>
              <a:buNone/>
            </a:pPr>
            <a:endParaRPr lang="en-US" baseline="0" dirty="0"/>
          </a:p>
          <a:p>
            <a:pPr lvl="0">
              <a:buFontTx/>
              <a:buNone/>
            </a:pPr>
            <a:r>
              <a:rPr lang="en-US" baseline="0" dirty="0"/>
              <a:t>Is applying dry salt a recommended practice?</a:t>
            </a:r>
          </a:p>
          <a:p>
            <a:pPr marL="228600" lvl="0" indent="-228600">
              <a:buFontTx/>
              <a:buAutoNum type="arabicPeriod"/>
            </a:pPr>
            <a:endParaRPr lang="en-US" baseline="0"/>
          </a:p>
          <a:p>
            <a:pPr marL="228600" lvl="0" indent="-228600">
              <a:buFontTx/>
              <a:buAutoNum type="arabicPeriod"/>
            </a:pPr>
            <a:r>
              <a:rPr lang="en-US" baseline="0"/>
              <a:t>Yes </a:t>
            </a:r>
            <a:r>
              <a:rPr lang="en-US" baseline="0" dirty="0"/>
              <a:t>(no)</a:t>
            </a:r>
          </a:p>
          <a:p>
            <a:pPr marL="228600" lvl="0" indent="-228600">
              <a:buFontTx/>
              <a:buAutoNum type="arabicPeriod"/>
            </a:pPr>
            <a:r>
              <a:rPr lang="en-US" baseline="0" dirty="0"/>
              <a:t>No (yes)</a:t>
            </a:r>
          </a:p>
          <a:p>
            <a:pPr marL="228600" lvl="0" indent="-228600">
              <a:buFontTx/>
              <a:buAutoNum type="arabicPeriod"/>
            </a:pPr>
            <a:r>
              <a:rPr lang="en-US" baseline="0" dirty="0"/>
              <a:t>Sometimes (no)</a:t>
            </a:r>
          </a:p>
          <a:p>
            <a:pPr marL="228600" lvl="0" indent="-228600">
              <a:buFontTx/>
              <a:buAutoNum type="arabicPeriod"/>
            </a:pPr>
            <a:r>
              <a:rPr lang="en-US" baseline="0" dirty="0"/>
              <a:t>Only when it is too cold for liquids (no)</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43</a:t>
            </a:fld>
            <a:endParaRPr lang="en-US"/>
          </a:p>
        </p:txBody>
      </p:sp>
    </p:spTree>
    <p:extLst>
      <p:ext uri="{BB962C8B-B14F-4D97-AF65-F5344CB8AC3E}">
        <p14:creationId xmlns:p14="http://schemas.microsoft.com/office/powerpoint/2010/main" val="2102015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Pre-wet</a:t>
            </a:r>
            <a:r>
              <a:rPr lang="en-US" baseline="0" dirty="0"/>
              <a:t> refers to the process of having both liquid and granular on the truck.  At application time the liquid is discharged onto the granular and the result is a wet salt applied to the road.</a:t>
            </a:r>
          </a:p>
          <a:p>
            <a:endParaRPr lang="en-US" baseline="0" dirty="0"/>
          </a:p>
          <a:p>
            <a:r>
              <a:rPr lang="en-US" baseline="0" dirty="0"/>
              <a:t>Dry salt cannot melt snow and ice; it must dissolve first.  The brine is what can melt snow and ice.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44</a:t>
            </a:fld>
            <a:endParaRPr lang="en-US"/>
          </a:p>
        </p:txBody>
      </p:sp>
    </p:spTree>
    <p:extLst>
      <p:ext uri="{BB962C8B-B14F-4D97-AF65-F5344CB8AC3E}">
        <p14:creationId xmlns:p14="http://schemas.microsoft.com/office/powerpoint/2010/main" val="2090345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Liquids</a:t>
            </a:r>
            <a:r>
              <a:rPr lang="en-US" baseline="0" dirty="0"/>
              <a:t> offer us faster performance and more accurate application.  See module 5 on pre-wetting for more detailed information on this subject.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45</a:t>
            </a:fld>
            <a:endParaRPr lang="en-US"/>
          </a:p>
        </p:txBody>
      </p:sp>
    </p:spTree>
    <p:extLst>
      <p:ext uri="{BB962C8B-B14F-4D97-AF65-F5344CB8AC3E}">
        <p14:creationId xmlns:p14="http://schemas.microsoft.com/office/powerpoint/2010/main" val="38691713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Dry salt is </a:t>
            </a:r>
            <a:r>
              <a:rPr lang="en-US" dirty="0" err="1"/>
              <a:t>Sloooooow</a:t>
            </a:r>
            <a:endParaRPr lang="en-US" dirty="0"/>
          </a:p>
          <a:p>
            <a:endParaRPr lang="en-US" dirty="0"/>
          </a:p>
          <a:p>
            <a:r>
              <a:rPr lang="en-US" dirty="0"/>
              <a:t>It cannot melt anything until it has dissolved….so we wait……which costs us time, salt, performance, money, the environment….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46</a:t>
            </a:fld>
            <a:endParaRPr lang="en-US"/>
          </a:p>
        </p:txBody>
      </p:sp>
    </p:spTree>
    <p:extLst>
      <p:ext uri="{BB962C8B-B14F-4D97-AF65-F5344CB8AC3E}">
        <p14:creationId xmlns:p14="http://schemas.microsoft.com/office/powerpoint/2010/main" val="20903454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a:t>
            </a:r>
            <a:r>
              <a:rPr lang="en-US" baseline="0" dirty="0"/>
              <a:t>r to </a:t>
            </a:r>
            <a:r>
              <a:rPr lang="en-US" u="sng" baseline="0" dirty="0"/>
              <a:t>Module 5 – Pre-wetting </a:t>
            </a:r>
            <a:r>
              <a:rPr lang="en-US" baseline="0" dirty="0"/>
              <a:t>for more information on pre-wetting.</a:t>
            </a:r>
          </a:p>
          <a:p>
            <a:endParaRPr lang="en-US" baseline="0" dirty="0"/>
          </a:p>
          <a:p>
            <a:r>
              <a:rPr lang="en-US" baseline="0" dirty="0"/>
              <a:t>References: MN Snow and Ice Control Field Handbook for Snowplow operators 2012</a:t>
            </a:r>
          </a:p>
          <a:p>
            <a:endParaRPr lang="en-US" baseline="0" dirty="0"/>
          </a:p>
          <a:p>
            <a:r>
              <a:rPr lang="en-US" baseline="0" dirty="0"/>
              <a:t>http://clearroads.org/wp-content/uploads/Pages_34-39_from_MoDOT_Snow-and-Ice-Training-Participant-Book.pdf</a:t>
            </a:r>
          </a:p>
          <a:p>
            <a:endParaRPr lang="en-US" dirty="0"/>
          </a:p>
          <a:p>
            <a:r>
              <a:rPr lang="en-US" dirty="0"/>
              <a:t>Figure</a:t>
            </a:r>
            <a:r>
              <a:rPr lang="en-US" baseline="0" dirty="0"/>
              <a:t> credit:  Microsoft clipart</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47</a:t>
            </a:fld>
            <a:endParaRPr lang="en-US"/>
          </a:p>
        </p:txBody>
      </p:sp>
    </p:spTree>
    <p:extLst>
      <p:ext uri="{BB962C8B-B14F-4D97-AF65-F5344CB8AC3E}">
        <p14:creationId xmlns:p14="http://schemas.microsoft.com/office/powerpoint/2010/main" val="1238418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r>
              <a:rPr lang="en-US" dirty="0"/>
              <a:t>Test Question</a:t>
            </a:r>
          </a:p>
          <a:p>
            <a:endParaRPr lang="en-US" dirty="0"/>
          </a:p>
          <a:p>
            <a:r>
              <a:rPr lang="en-US" dirty="0"/>
              <a:t>Is</a:t>
            </a:r>
            <a:r>
              <a:rPr lang="en-US" baseline="0" dirty="0"/>
              <a:t> pre-wetting salt almost always recommended?</a:t>
            </a:r>
          </a:p>
          <a:p>
            <a:pPr marL="228600" indent="-228600">
              <a:buAutoNum type="arabicPeriod"/>
            </a:pPr>
            <a:endParaRPr lang="en-US" baseline="0" dirty="0"/>
          </a:p>
          <a:p>
            <a:pPr marL="228600" indent="-228600">
              <a:buAutoNum type="arabicPeriod"/>
            </a:pPr>
            <a:r>
              <a:rPr lang="en-US" baseline="0" dirty="0"/>
              <a:t>Yes (yes)</a:t>
            </a:r>
          </a:p>
          <a:p>
            <a:pPr marL="228600" indent="-228600">
              <a:buAutoNum type="arabicPeriod"/>
            </a:pPr>
            <a:r>
              <a:rPr lang="en-US" baseline="0" dirty="0"/>
              <a:t>No(no)</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48</a:t>
            </a:fld>
            <a:endParaRPr lang="en-US"/>
          </a:p>
        </p:txBody>
      </p:sp>
    </p:spTree>
    <p:extLst>
      <p:ext uri="{BB962C8B-B14F-4D97-AF65-F5344CB8AC3E}">
        <p14:creationId xmlns:p14="http://schemas.microsoft.com/office/powerpoint/2010/main" val="3731879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r>
              <a:rPr lang="en-US" dirty="0"/>
              <a:t>Test Question</a:t>
            </a:r>
          </a:p>
          <a:p>
            <a:endParaRPr lang="en-US" dirty="0"/>
          </a:p>
          <a:p>
            <a:r>
              <a:rPr lang="en-US" dirty="0"/>
              <a:t>Is</a:t>
            </a:r>
            <a:r>
              <a:rPr lang="en-US" baseline="0" dirty="0"/>
              <a:t> pre-wetting salt almost always recommended?</a:t>
            </a:r>
          </a:p>
          <a:p>
            <a:pPr marL="228600" indent="-228600">
              <a:buAutoNum type="arabicPeriod"/>
            </a:pPr>
            <a:endParaRPr lang="en-US" baseline="0" dirty="0"/>
          </a:p>
          <a:p>
            <a:pPr marL="228600" indent="-228600">
              <a:buAutoNum type="arabicPeriod"/>
            </a:pPr>
            <a:r>
              <a:rPr lang="en-US" baseline="0" dirty="0"/>
              <a:t>Yes (yes)</a:t>
            </a:r>
          </a:p>
          <a:p>
            <a:pPr marL="228600" indent="-228600">
              <a:buAutoNum type="arabicPeriod"/>
            </a:pPr>
            <a:r>
              <a:rPr lang="en-US" baseline="0" dirty="0"/>
              <a:t>No(no)</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49</a:t>
            </a:fld>
            <a:endParaRPr lang="en-US"/>
          </a:p>
        </p:txBody>
      </p:sp>
    </p:spTree>
    <p:extLst>
      <p:ext uri="{BB962C8B-B14F-4D97-AF65-F5344CB8AC3E}">
        <p14:creationId xmlns:p14="http://schemas.microsoft.com/office/powerpoint/2010/main" val="25938366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photo from CDOT shows direct liquid application.  They recommend for direct liquid application,</a:t>
            </a:r>
            <a:r>
              <a:rPr lang="en-US" baseline="0" dirty="0"/>
              <a:t> a rate of 30 to 80 gallons per mile.</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a:t>
            </a:r>
            <a:r>
              <a:rPr lang="en-US" baseline="0" dirty="0"/>
              <a:t> </a:t>
            </a:r>
            <a:r>
              <a:rPr lang="en-US" dirty="0"/>
              <a:t>CDOT taken from </a:t>
            </a:r>
            <a:r>
              <a:rPr lang="en-US" sz="1200" b="0" i="0" u="none" strike="noStrike" kern="1200" dirty="0">
                <a:solidFill>
                  <a:schemeClr val="tx1"/>
                </a:solidFill>
                <a:effectLst/>
                <a:latin typeface="+mn-lt"/>
                <a:ea typeface="+mn-ea"/>
                <a:cs typeface="+mn-cs"/>
                <a:hlinkClick r:id="rId3"/>
              </a:rPr>
              <a:t>CDOT_Snow-removal-operator-training_slides_112-114_118-120_122.pptx</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50</a:t>
            </a:fld>
            <a:endParaRPr lang="en-US"/>
          </a:p>
        </p:txBody>
      </p:sp>
    </p:spTree>
    <p:extLst>
      <p:ext uri="{BB962C8B-B14F-4D97-AF65-F5344CB8AC3E}">
        <p14:creationId xmlns:p14="http://schemas.microsoft.com/office/powerpoint/2010/main" val="1852227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2574342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a:t>
            </a:r>
            <a:r>
              <a:rPr lang="en-US" baseline="0" dirty="0"/>
              <a:t> is the most difficult of the liquid applications because you must be able to get under the snow and ice and melt bottom up.  Melting top down with liquids can get you into a difficult situation.  Liquids have less melting power and can dilute faster.  You don’t want this to happen on top of snow pack.    </a:t>
            </a:r>
          </a:p>
          <a:p>
            <a:endParaRPr lang="en-US" baseline="0" dirty="0"/>
          </a:p>
          <a:p>
            <a:r>
              <a:rPr lang="en-US" baseline="0" dirty="0"/>
              <a:t>However it is a growing trend and many organizations have had success with DLA.  If you do it right it can be one of the most efficient tools we have.</a:t>
            </a:r>
          </a:p>
          <a:p>
            <a:endParaRPr lang="en-US" baseline="0" dirty="0"/>
          </a:p>
          <a:p>
            <a:r>
              <a:rPr lang="en-US" baseline="0" dirty="0"/>
              <a:t>Photo credit:  NYS 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51</a:t>
            </a:fld>
            <a:endParaRPr lang="en-US"/>
          </a:p>
        </p:txBody>
      </p:sp>
    </p:spTree>
    <p:extLst>
      <p:ext uri="{BB962C8B-B14F-4D97-AF65-F5344CB8AC3E}">
        <p14:creationId xmlns:p14="http://schemas.microsoft.com/office/powerpoint/2010/main" val="1301844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Liquids can be very effective at breaking the bond between snow/ice and the pavement, but the challenge is to get them beneath the snowpack so they can do their job.  </a:t>
            </a:r>
          </a:p>
          <a:p>
            <a:endParaRPr lang="en-US" baseline="0" dirty="0"/>
          </a:p>
          <a:p>
            <a:r>
              <a:rPr lang="en-US" baseline="0" dirty="0"/>
              <a:t>When spread on top of the snowpack, liquids are ineffective and can cause melt and refreeze unless they are applied in large enough quantities to melt everything on the road.   </a:t>
            </a:r>
          </a:p>
          <a:p>
            <a:endParaRPr lang="en-US" baseline="0" dirty="0"/>
          </a:p>
          <a:p>
            <a:r>
              <a:rPr lang="en-US" baseline="0" dirty="0"/>
              <a:t>Figure credit:  Microsoft clipart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1772580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Liquids applied before a frost event can prevent the road from becoming slippery, but this is discussed in Clear Roads training </a:t>
            </a:r>
            <a:r>
              <a:rPr lang="en-US" u="sng" baseline="0" dirty="0"/>
              <a:t>Module 8: Anti-icing and Module: 17: Bridge Frost</a:t>
            </a:r>
          </a:p>
          <a:p>
            <a:endParaRPr lang="en-US" u="none" baseline="0" dirty="0"/>
          </a:p>
          <a:p>
            <a:r>
              <a:rPr lang="en-US" u="none" baseline="0" dirty="0"/>
              <a:t>If you did not anticipate frost, freezing rain, or black ice and you have a thin layer of frost or ice on your road, direct liquid application is the smartest choice.  There is not enough moisture on the road to dissolve road salt; it will bounce off the road with out doing anything.  Liquids applied will immediately resolve the situation with the least amount of material and the shortest amount of time. </a:t>
            </a:r>
          </a:p>
          <a:p>
            <a:endParaRPr lang="en-US" baseline="0" dirty="0"/>
          </a:p>
          <a:p>
            <a:r>
              <a:rPr lang="en-US" baseline="0" dirty="0"/>
              <a:t>Figure credit:  Microsoft clipart</a:t>
            </a:r>
            <a:endParaRPr lang="en-US"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53</a:t>
            </a:fld>
            <a:endParaRPr lang="en-US"/>
          </a:p>
        </p:txBody>
      </p:sp>
    </p:spTree>
    <p:extLst>
      <p:ext uri="{BB962C8B-B14F-4D97-AF65-F5344CB8AC3E}">
        <p14:creationId xmlns:p14="http://schemas.microsoft.com/office/powerpoint/2010/main" val="17725809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illustrates only a few of the pros and cons. </a:t>
            </a:r>
            <a:r>
              <a:rPr lang="en-US" baseline="0" dirty="0"/>
              <a:t>  </a:t>
            </a:r>
            <a:r>
              <a:rPr lang="en-US" dirty="0"/>
              <a:t>Because there is less waste with liquids we</a:t>
            </a:r>
            <a:r>
              <a:rPr lang="en-US" baseline="0" dirty="0"/>
              <a:t> can draw the conclusion that there is less environmental harm because we need fewer materials to get the job done. </a:t>
            </a:r>
          </a:p>
          <a:p>
            <a:endParaRPr lang="en-US" baseline="0" dirty="0"/>
          </a:p>
          <a:p>
            <a:r>
              <a:rPr lang="en-US" baseline="0" dirty="0"/>
              <a:t>Using direct liquids successfully requires a different approach than applying rock salt.  Care must be taken to penetrate through the snow or ice and reach the pavement or you may create a slippery road.</a:t>
            </a:r>
          </a:p>
          <a:p>
            <a:endParaRPr lang="en-US" baseline="0" dirty="0"/>
          </a:p>
          <a:p>
            <a:r>
              <a:rPr lang="en-US" baseline="0" dirty="0"/>
              <a:t>Doing a liquid-only application is typically done with a tanker truck not a dump truck.  Because of this you are limited to the liquid.  It may be on your route that it would be better to put down a pre-wet mixture in places of more compaction but you will not have the option.   </a:t>
            </a:r>
          </a:p>
          <a:p>
            <a:endParaRPr lang="en-US" baseline="0" dirty="0"/>
          </a:p>
          <a:p>
            <a:r>
              <a:rPr lang="en-US" baseline="0" dirty="0"/>
              <a:t>Note to presenters:  This would be a good slide to discuss with supervisors as they should be able to talk about the successes, failures, road blocks or fears they have with Direct Liquid Applications.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54</a:t>
            </a:fld>
            <a:endParaRPr lang="en-US"/>
          </a:p>
        </p:txBody>
      </p:sp>
    </p:spTree>
    <p:extLst>
      <p:ext uri="{BB962C8B-B14F-4D97-AF65-F5344CB8AC3E}">
        <p14:creationId xmlns:p14="http://schemas.microsoft.com/office/powerpoint/2010/main" val="3302122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true that </a:t>
            </a:r>
            <a:r>
              <a:rPr lang="en-US" dirty="0"/>
              <a:t>all storms are different.  T</a:t>
            </a:r>
            <a:r>
              <a:rPr lang="en-US" baseline="0" dirty="0"/>
              <a:t>hat being said, our operations will improve faster if we take the time to evaluate how we performed during an event and make the necessary adjustments.   By involving everyone in this process, not only do we have more information to work with but we increase understanding and buy-in of the operators. </a:t>
            </a:r>
          </a:p>
          <a:p>
            <a:endParaRPr lang="en-US" baseline="0" dirty="0"/>
          </a:p>
          <a:p>
            <a:r>
              <a:rPr lang="en-US" baseline="0" dirty="0"/>
              <a:t>Figure credit:  Microsoft clipart</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55</a:t>
            </a:fld>
            <a:endParaRPr lang="en-US"/>
          </a:p>
        </p:txBody>
      </p:sp>
    </p:spTree>
    <p:extLst>
      <p:ext uri="{BB962C8B-B14F-4D97-AF65-F5344CB8AC3E}">
        <p14:creationId xmlns:p14="http://schemas.microsoft.com/office/powerpoint/2010/main" val="11993219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r>
              <a:rPr lang="en-US" baseline="0" dirty="0"/>
              <a:t>Test question:</a:t>
            </a:r>
          </a:p>
          <a:p>
            <a:endParaRPr lang="en-US" baseline="0" dirty="0"/>
          </a:p>
          <a:p>
            <a:r>
              <a:rPr lang="en-US" baseline="0" dirty="0"/>
              <a:t>What is the purpose of a post-storm review?</a:t>
            </a:r>
          </a:p>
          <a:p>
            <a:pPr marL="228600" indent="-228600">
              <a:buAutoNum type="arabicPeriod"/>
            </a:pPr>
            <a:endParaRPr lang="en-US" baseline="0" dirty="0"/>
          </a:p>
          <a:p>
            <a:pPr marL="228600" indent="-228600">
              <a:buAutoNum type="arabicPeriod"/>
            </a:pPr>
            <a:r>
              <a:rPr lang="en-US" baseline="0" dirty="0"/>
              <a:t>To review your effectiveness in last storm event(no)</a:t>
            </a:r>
          </a:p>
          <a:p>
            <a:pPr marL="228600" indent="-228600">
              <a:buAutoNum type="arabicPeriod"/>
            </a:pPr>
            <a:r>
              <a:rPr lang="en-US" baseline="0" dirty="0"/>
              <a:t>To discuss problems (no)</a:t>
            </a:r>
          </a:p>
          <a:p>
            <a:pPr marL="228600" indent="-228600">
              <a:buAutoNum type="arabicPeriod"/>
            </a:pPr>
            <a:r>
              <a:rPr lang="en-US" baseline="0" dirty="0"/>
              <a:t>To discuss successes(no)</a:t>
            </a:r>
          </a:p>
          <a:p>
            <a:pPr marL="228600" indent="-228600">
              <a:buAutoNum type="arabicPeriod"/>
            </a:pPr>
            <a:r>
              <a:rPr lang="en-US" baseline="0" dirty="0"/>
              <a:t>To come up with a better plan for future events (yes)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56</a:t>
            </a:fld>
            <a:endParaRPr lang="en-US"/>
          </a:p>
        </p:txBody>
      </p:sp>
    </p:spTree>
    <p:extLst>
      <p:ext uri="{BB962C8B-B14F-4D97-AF65-F5344CB8AC3E}">
        <p14:creationId xmlns:p14="http://schemas.microsoft.com/office/powerpoint/2010/main" val="27211934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endParaRPr lang="en-US" dirty="0"/>
          </a:p>
          <a:p>
            <a:r>
              <a:rPr lang="en-US" baseline="0" dirty="0"/>
              <a:t>Test question:</a:t>
            </a:r>
          </a:p>
          <a:p>
            <a:endParaRPr lang="en-US" baseline="0" dirty="0"/>
          </a:p>
          <a:p>
            <a:r>
              <a:rPr lang="en-US" baseline="0" dirty="0"/>
              <a:t>What is the purpose of a post-storm review?</a:t>
            </a:r>
          </a:p>
          <a:p>
            <a:pPr marL="228600" indent="-228600">
              <a:buAutoNum type="arabicPeriod"/>
            </a:pPr>
            <a:endParaRPr lang="en-US" baseline="0" dirty="0"/>
          </a:p>
          <a:p>
            <a:pPr marL="228600" indent="-228600">
              <a:buAutoNum type="arabicPeriod"/>
            </a:pPr>
            <a:r>
              <a:rPr lang="en-US" baseline="0" dirty="0"/>
              <a:t>To review your effectiveness in last storm event(no)</a:t>
            </a:r>
          </a:p>
          <a:p>
            <a:pPr marL="228600" indent="-228600">
              <a:buAutoNum type="arabicPeriod"/>
            </a:pPr>
            <a:r>
              <a:rPr lang="en-US" baseline="0" dirty="0"/>
              <a:t>To discuss problems (no)</a:t>
            </a:r>
          </a:p>
          <a:p>
            <a:pPr marL="228600" indent="-228600">
              <a:buAutoNum type="arabicPeriod"/>
            </a:pPr>
            <a:r>
              <a:rPr lang="en-US" baseline="0" dirty="0"/>
              <a:t>To discuss successes(no)</a:t>
            </a:r>
          </a:p>
          <a:p>
            <a:pPr marL="228600" indent="-228600">
              <a:buAutoNum type="arabicPeriod"/>
            </a:pPr>
            <a:r>
              <a:rPr lang="en-US" baseline="0" dirty="0"/>
              <a:t>To come up with a better plan for future events (yes)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57</a:t>
            </a:fld>
            <a:endParaRPr lang="en-US"/>
          </a:p>
        </p:txBody>
      </p:sp>
    </p:spTree>
    <p:extLst>
      <p:ext uri="{BB962C8B-B14F-4D97-AF65-F5344CB8AC3E}">
        <p14:creationId xmlns:p14="http://schemas.microsoft.com/office/powerpoint/2010/main" val="39333882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material accountability, budgeting/cost tracking,</a:t>
            </a:r>
            <a:r>
              <a:rPr lang="en-US" baseline="0" dirty="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58</a:t>
            </a:fld>
            <a:endParaRPr lang="en-US"/>
          </a:p>
        </p:txBody>
      </p:sp>
    </p:spTree>
    <p:extLst>
      <p:ext uri="{BB962C8B-B14F-4D97-AF65-F5344CB8AC3E}">
        <p14:creationId xmlns:p14="http://schemas.microsoft.com/office/powerpoint/2010/main" val="3835170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how much</a:t>
            </a:r>
            <a:r>
              <a:rPr lang="en-US" baseline="0" dirty="0"/>
              <a:t> salt you start with, how much you have throughout the season and how much salt you use. Knowing this helps with evaluating salt application efficiency, and for predicting order numbers in the future.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59</a:t>
            </a:fld>
            <a:endParaRPr lang="en-US"/>
          </a:p>
        </p:txBody>
      </p:sp>
    </p:spTree>
    <p:extLst>
      <p:ext uri="{BB962C8B-B14F-4D97-AF65-F5344CB8AC3E}">
        <p14:creationId xmlns:p14="http://schemas.microsoft.com/office/powerpoint/2010/main" val="1428082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87ECB49B-59B7-4C9F-AAF0-F5226A3F3742}" type="slidenum">
              <a:rPr lang="en-US" smtClean="0"/>
              <a:pPr/>
              <a:t>60</a:t>
            </a:fld>
            <a:endParaRPr lang="en-US"/>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w Cen MT Condensed Extra Bold"/>
              </a:rPr>
              <a:t>Quality Control is vital. Every experienced user will inform you just how vital it is. If you do not have a quality control process in place, you can receive very different materials. This translates into effective vs. ineffective operations, environmental contamination, handling difficulties, equipment issues, and on and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the materials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Solids- test the moisture content</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Liquids- test the specific gravity</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Check that you get what you ordered</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Keep accurate records on quantities ordered, received and used</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If you see something wrong tell your supervisor</a:t>
            </a:r>
          </a:p>
          <a:p>
            <a:pPr eaLnBrk="1" hangingPunct="1"/>
            <a:endParaRPr lang="en-US" dirty="0"/>
          </a:p>
          <a:p>
            <a:pPr eaLnBrk="1" hangingPunct="1"/>
            <a:r>
              <a:rPr lang="en-US" dirty="0"/>
              <a:t>If test results don’t meet the requirements for material ordered, we can reject the delivery.</a:t>
            </a:r>
          </a:p>
          <a:p>
            <a:pPr eaLnBrk="1" hangingPunct="1"/>
            <a:endParaRPr lang="en-US" dirty="0"/>
          </a:p>
          <a:p>
            <a:pPr eaLnBrk="1" hangingPunct="1"/>
            <a:r>
              <a:rPr lang="en-US" dirty="0"/>
              <a:t>Note:</a:t>
            </a:r>
            <a:r>
              <a:rPr lang="en-US" baseline="0" dirty="0"/>
              <a:t>  </a:t>
            </a:r>
            <a:r>
              <a:rPr lang="en-US" dirty="0"/>
              <a:t>More information can</a:t>
            </a:r>
            <a:r>
              <a:rPr lang="en-US" baseline="0" dirty="0"/>
              <a:t> be found in Module 10 Deicer Agent Management Policy.</a:t>
            </a:r>
            <a:endParaRPr lang="en-US" dirty="0"/>
          </a:p>
          <a:p>
            <a:pPr eaLnBrk="1" hangingPunct="1"/>
            <a:endParaRPr lang="en-US" dirty="0"/>
          </a:p>
          <a:p>
            <a:pPr eaLnBrk="1" hangingPunct="1"/>
            <a:r>
              <a:rPr lang="en-US" dirty="0"/>
              <a:t>Slide credit: CDOT Snow Removal Operator Training</a:t>
            </a:r>
          </a:p>
        </p:txBody>
      </p:sp>
    </p:spTree>
    <p:extLst>
      <p:ext uri="{BB962C8B-B14F-4D97-AF65-F5344CB8AC3E}">
        <p14:creationId xmlns:p14="http://schemas.microsoft.com/office/powerpoint/2010/main" val="208667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do not show this slide during class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19339336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Minnesota Snow and ice control</a:t>
            </a:r>
            <a:r>
              <a:rPr lang="en-US" baseline="0" dirty="0"/>
              <a:t> </a:t>
            </a:r>
            <a:r>
              <a:rPr lang="en-US" dirty="0"/>
              <a:t>field</a:t>
            </a:r>
            <a:r>
              <a:rPr lang="en-US" baseline="0" dirty="0"/>
              <a:t> handbook for snowplow operators explains how to do this step by step. (</a:t>
            </a:r>
            <a:r>
              <a:rPr lang="en-US" baseline="0" dirty="0" err="1"/>
              <a:t>Pg</a:t>
            </a:r>
            <a:r>
              <a:rPr lang="en-US" baseline="0" dirty="0"/>
              <a:t> 23-25)</a:t>
            </a:r>
          </a:p>
          <a:p>
            <a:r>
              <a:rPr lang="en-US" baseline="0" dirty="0"/>
              <a:t>Find it online at this link:</a:t>
            </a:r>
          </a:p>
          <a:p>
            <a:r>
              <a:rPr lang="en-US" dirty="0"/>
              <a:t>http://www.lrrb.org/media/reports/200501REV.pdf</a:t>
            </a:r>
          </a:p>
          <a:p>
            <a:endParaRPr lang="en-US" dirty="0"/>
          </a:p>
          <a:p>
            <a:r>
              <a:rPr lang="en-US" dirty="0"/>
              <a:t>You can do testing yourself</a:t>
            </a:r>
            <a:r>
              <a:rPr lang="en-US" baseline="0" dirty="0"/>
              <a:t> or if you want the results to be less disputed, enlist the help of professional services within our outside of your organization.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61</a:t>
            </a:fld>
            <a:endParaRPr lang="en-US"/>
          </a:p>
        </p:txBody>
      </p:sp>
    </p:spTree>
    <p:extLst>
      <p:ext uri="{BB962C8B-B14F-4D97-AF65-F5344CB8AC3E}">
        <p14:creationId xmlns:p14="http://schemas.microsoft.com/office/powerpoint/2010/main" val="3518757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the specific gravity doesn’t match the spec, there’s no way to know the temperature at which it will freeze on the road.</a:t>
            </a:r>
          </a:p>
          <a:p>
            <a:endParaRPr lang="en-US" baseline="0" dirty="0"/>
          </a:p>
          <a:p>
            <a:r>
              <a:rPr lang="en-US" baseline="0" dirty="0"/>
              <a:t>Note:  There is more about material testing in Module 10 Deicer Management Policy.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a:t>
            </a:r>
            <a:r>
              <a:rPr lang="en-US" dirty="0"/>
              <a:t>If you have a form or policy regarding record</a:t>
            </a:r>
            <a:r>
              <a:rPr lang="en-US" baseline="0" dirty="0"/>
              <a:t> keeping for materials testing, include that information here (you could insert a photo of the cover of your document as an example). </a:t>
            </a:r>
          </a:p>
          <a:p>
            <a:r>
              <a:rPr lang="en-US" baseline="0" dirty="0"/>
              <a:t>Delete this yellow box before making presentation.</a:t>
            </a:r>
          </a:p>
          <a:p>
            <a:endParaRPr lang="en-US" baseline="0" dirty="0"/>
          </a:p>
          <a:p>
            <a:r>
              <a:rPr lang="en-US" baseline="0" dirty="0"/>
              <a:t>Photo credit: Fortin Consulting, Inc.</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62</a:t>
            </a:fld>
            <a:endParaRPr lang="en-US"/>
          </a:p>
        </p:txBody>
      </p:sp>
    </p:spTree>
    <p:extLst>
      <p:ext uri="{BB962C8B-B14F-4D97-AF65-F5344CB8AC3E}">
        <p14:creationId xmlns:p14="http://schemas.microsoft.com/office/powerpoint/2010/main" val="29357920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r>
              <a:rPr lang="en-US" sz="1200" dirty="0"/>
              <a:t>Is it important to record the concentration of your solution when making brine</a:t>
            </a:r>
            <a:r>
              <a:rPr lang="en-US" baseline="0" dirty="0"/>
              <a:t>?</a:t>
            </a:r>
          </a:p>
          <a:p>
            <a:r>
              <a:rPr lang="en-US" baseline="0" dirty="0"/>
              <a:t>a. True (yes)</a:t>
            </a:r>
          </a:p>
          <a:p>
            <a:r>
              <a:rPr lang="en-US" baseline="0" dirty="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63</a:t>
            </a:fld>
            <a:endParaRPr lang="en-US"/>
          </a:p>
        </p:txBody>
      </p:sp>
    </p:spTree>
    <p:extLst>
      <p:ext uri="{BB962C8B-B14F-4D97-AF65-F5344CB8AC3E}">
        <p14:creationId xmlns:p14="http://schemas.microsoft.com/office/powerpoint/2010/main" val="40369661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r>
              <a:rPr lang="en-US" sz="1200" dirty="0"/>
              <a:t>Is it important to record the concentration of your solution when making brine</a:t>
            </a:r>
            <a:r>
              <a:rPr lang="en-US" baseline="0" dirty="0"/>
              <a:t>?</a:t>
            </a:r>
          </a:p>
          <a:p>
            <a:r>
              <a:rPr lang="en-US" baseline="0" dirty="0"/>
              <a:t>a. True (yes)</a:t>
            </a:r>
          </a:p>
          <a:p>
            <a:r>
              <a:rPr lang="en-US" baseline="0" dirty="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64</a:t>
            </a:fld>
            <a:endParaRPr lang="en-US"/>
          </a:p>
        </p:txBody>
      </p:sp>
    </p:spTree>
    <p:extLst>
      <p:ext uri="{BB962C8B-B14F-4D97-AF65-F5344CB8AC3E}">
        <p14:creationId xmlns:p14="http://schemas.microsoft.com/office/powerpoint/2010/main" val="24652668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t is important to know both what materials and the total of each that were used. This can help to predict the amount needed for future seasons as well as help in evaluating how well treatment went for an event.</a:t>
            </a:r>
          </a:p>
          <a:p>
            <a:endParaRPr lang="en-US" baseline="0" dirty="0"/>
          </a:p>
          <a:p>
            <a:r>
              <a:rPr lang="en-US" baseline="0" dirty="0"/>
              <a:t>Photo credits: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65</a:t>
            </a:fld>
            <a:endParaRPr lang="en-US"/>
          </a:p>
        </p:txBody>
      </p:sp>
    </p:spTree>
    <p:extLst>
      <p:ext uri="{BB962C8B-B14F-4D97-AF65-F5344CB8AC3E}">
        <p14:creationId xmlns:p14="http://schemas.microsoft.com/office/powerpoint/2010/main" val="21981132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66</a:t>
            </a:fld>
            <a:endParaRPr lang="en-US"/>
          </a:p>
        </p:txBody>
      </p:sp>
    </p:spTree>
    <p:extLst>
      <p:ext uri="{BB962C8B-B14F-4D97-AF65-F5344CB8AC3E}">
        <p14:creationId xmlns:p14="http://schemas.microsoft.com/office/powerpoint/2010/main" val="5848411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67</a:t>
            </a:fld>
            <a:endParaRPr lang="en-US"/>
          </a:p>
        </p:txBody>
      </p:sp>
    </p:spTree>
    <p:extLst>
      <p:ext uri="{BB962C8B-B14F-4D97-AF65-F5344CB8AC3E}">
        <p14:creationId xmlns:p14="http://schemas.microsoft.com/office/powerpoint/2010/main" val="37337088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should record several different levels of material use by driver. Combine all this data for insight into individual storms, the winter season total, and what is leftover to store for the next season.</a:t>
            </a:r>
          </a:p>
          <a:p>
            <a:endParaRPr lang="en-US" baseline="0" dirty="0"/>
          </a:p>
          <a:p>
            <a:r>
              <a:rPr lang="en-US" baseline="0" dirty="0"/>
              <a:t>Having all this information helps in evaluating the efficacy of individual storm treatments went, how the whole winter went, and helps in next seasons ordering. It can also help in proving that policy is being followed if a lawsuit is brought against you.</a:t>
            </a:r>
          </a:p>
          <a:p>
            <a:endParaRPr lang="en-US" baseline="0" dirty="0"/>
          </a:p>
          <a:p>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68</a:t>
            </a:fld>
            <a:endParaRPr lang="en-US"/>
          </a:p>
        </p:txBody>
      </p:sp>
    </p:spTree>
    <p:extLst>
      <p:ext uri="{BB962C8B-B14F-4D97-AF65-F5344CB8AC3E}">
        <p14:creationId xmlns:p14="http://schemas.microsoft.com/office/powerpoint/2010/main" val="16530123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Review the storm documentation needed for your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list of forms needed to be completed by operators for a storm here.  Delete this yellow box before making presentation.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69</a:t>
            </a:fld>
            <a:endParaRPr lang="en-US"/>
          </a:p>
        </p:txBody>
      </p:sp>
    </p:spTree>
    <p:extLst>
      <p:ext uri="{BB962C8B-B14F-4D97-AF65-F5344CB8AC3E}">
        <p14:creationId xmlns:p14="http://schemas.microsoft.com/office/powerpoint/2010/main" val="14556544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a:t>
            </a:r>
            <a:r>
              <a:rPr lang="en-US" baseline="0" dirty="0"/>
              <a:t> is very important that plow drivers document the actions taken in response to a snow/ice event</a:t>
            </a:r>
          </a:p>
          <a:p>
            <a:r>
              <a:rPr lang="en-US" baseline="0" dirty="0"/>
              <a:t>This will include the road conditions throughout their shift, type and amount of deicer or anti-</a:t>
            </a:r>
            <a:r>
              <a:rPr lang="en-US" baseline="0" dirty="0" err="1"/>
              <a:t>icer</a:t>
            </a:r>
            <a:r>
              <a:rPr lang="en-US" baseline="0" dirty="0"/>
              <a:t> used, timing of operations, and the number of passes and when.   If there are unusual conditions that affect the operations, those should be recorded.  For example, road construction, accidents, major compaction problems, etc.</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state’s event log and explain how to fill it out.  Delete this yellow box before making presentation.</a:t>
            </a:r>
            <a:endParaRPr lang="en-US" dirty="0"/>
          </a:p>
          <a:p>
            <a:endParaRPr lang="en-US" baseline="0" dirty="0"/>
          </a:p>
          <a:p>
            <a:r>
              <a:rPr lang="en-US" baseline="0" dirty="0"/>
              <a:t>Photo credit: INDOT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70</a:t>
            </a:fld>
            <a:endParaRPr lang="en-US"/>
          </a:p>
        </p:txBody>
      </p:sp>
    </p:spTree>
    <p:extLst>
      <p:ext uri="{BB962C8B-B14F-4D97-AF65-F5344CB8AC3E}">
        <p14:creationId xmlns:p14="http://schemas.microsoft.com/office/powerpoint/2010/main" val="1952134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will contain discussions</a:t>
            </a:r>
            <a:r>
              <a:rPr lang="en-US" baseline="0" dirty="0"/>
              <a:t> on:</a:t>
            </a:r>
          </a:p>
          <a:p>
            <a:endParaRPr lang="en-US" baseline="0" dirty="0"/>
          </a:p>
          <a:p>
            <a:pPr>
              <a:buFont typeface="Arial" pitchFamily="34" charset="0"/>
              <a:buChar char="•"/>
            </a:pPr>
            <a:r>
              <a:rPr lang="en-US" dirty="0">
                <a:latin typeface="Arial" pitchFamily="34" charset="0"/>
                <a:cs typeface="Arial" pitchFamily="34" charset="0"/>
              </a:rPr>
              <a:t>Deicing as a response strategy as compared to anti-icing (reactive vs. proactive)</a:t>
            </a:r>
          </a:p>
          <a:p>
            <a:pPr>
              <a:buFont typeface="Arial" pitchFamily="34" charset="0"/>
              <a:buChar char="•"/>
            </a:pPr>
            <a:r>
              <a:rPr lang="en-US" dirty="0">
                <a:latin typeface="Arial" pitchFamily="34" charset="0"/>
                <a:cs typeface="Arial" pitchFamily="34" charset="0"/>
              </a:rPr>
              <a:t>What conditions are appropriate for deicing</a:t>
            </a:r>
          </a:p>
          <a:p>
            <a:pPr lvl="1">
              <a:buFont typeface="Arial" pitchFamily="34" charset="0"/>
              <a:buNone/>
            </a:pPr>
            <a:r>
              <a:rPr lang="en-US" sz="2800" dirty="0">
                <a:latin typeface="Arial" pitchFamily="34" charset="0"/>
                <a:cs typeface="Arial" pitchFamily="34" charset="0"/>
              </a:rPr>
              <a:t>What are appropriate application rates for those conditions</a:t>
            </a:r>
          </a:p>
          <a:p>
            <a:pPr>
              <a:buFont typeface="Arial" pitchFamily="34" charset="0"/>
              <a:buChar char="•"/>
            </a:pPr>
            <a:r>
              <a:rPr lang="en-US" dirty="0">
                <a:latin typeface="Arial" pitchFamily="34" charset="0"/>
                <a:cs typeface="Arial" pitchFamily="34" charset="0"/>
              </a:rPr>
              <a:t>Recommendations for the use of liquids in deicing</a:t>
            </a:r>
          </a:p>
          <a:p>
            <a:pPr lvl="1"/>
            <a:r>
              <a:rPr lang="en-US" sz="2800" dirty="0">
                <a:latin typeface="Arial" pitchFamily="34" charset="0"/>
                <a:cs typeface="Arial" pitchFamily="34" charset="0"/>
              </a:rPr>
              <a:t>As stand-alone treatments</a:t>
            </a:r>
          </a:p>
          <a:p>
            <a:pPr lvl="1"/>
            <a:r>
              <a:rPr lang="en-US" sz="2800" dirty="0">
                <a:latin typeface="Arial" pitchFamily="34" charset="0"/>
                <a:cs typeface="Arial" pitchFamily="34" charset="0"/>
              </a:rPr>
              <a:t>As pre-wet  material</a:t>
            </a:r>
          </a:p>
          <a:p>
            <a:endParaRPr lang="en-US" dirty="0"/>
          </a:p>
          <a:p>
            <a:r>
              <a:rPr lang="en-US" dirty="0"/>
              <a:t>Note that many of the topics covered</a:t>
            </a:r>
            <a:r>
              <a:rPr lang="en-US" baseline="0" dirty="0"/>
              <a:t> in this module are expanded in other modules.  See the last slide of this presentation on additional resources.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 this slide if your state uses the TAPER system to help</a:t>
            </a:r>
            <a:r>
              <a:rPr lang="en-US" baseline="0" dirty="0"/>
              <a:t> explain.  Hide this slide if it doesn’t use the TAPER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71</a:t>
            </a:fld>
            <a:endParaRPr lang="en-US"/>
          </a:p>
        </p:txBody>
      </p:sp>
    </p:spTree>
    <p:extLst>
      <p:ext uri="{BB962C8B-B14F-4D97-AF65-F5344CB8AC3E}">
        <p14:creationId xmlns:p14="http://schemas.microsoft.com/office/powerpoint/2010/main" val="2384616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F1B79032-DF81-4F3F-86C5-6DD1AD7615BC}" type="slidenum">
              <a:rPr lang="en-US" smtClean="0"/>
              <a:pPr/>
              <a:t>72</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r>
              <a:rPr lang="en-US" dirty="0"/>
              <a:t>Review this sequence of events as illustrated on this report, pay particular attention to the changes that took place in the highlighted entries.  Note that this TAPER log really paints a good picture of what was done, when it was done, how it was done, who did it with what and what the outcome was like. If you had this information coming on to shift, would you really even need to talk to the person you are relieving?</a:t>
            </a:r>
          </a:p>
          <a:p>
            <a:endParaRPr lang="en-US" dirty="0"/>
          </a:p>
          <a:p>
            <a:r>
              <a:rPr lang="en-US" dirty="0"/>
              <a:t>Note to presenters:  Insert an example of your state’s event log here.  Delete the yellow box before making presentation.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Tree>
    <p:extLst>
      <p:ext uri="{BB962C8B-B14F-4D97-AF65-F5344CB8AC3E}">
        <p14:creationId xmlns:p14="http://schemas.microsoft.com/office/powerpoint/2010/main" val="40544459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73</a:t>
            </a:fld>
            <a:endParaRPr lang="en-US"/>
          </a:p>
        </p:txBody>
      </p:sp>
    </p:spTree>
    <p:extLst>
      <p:ext uri="{BB962C8B-B14F-4D97-AF65-F5344CB8AC3E}">
        <p14:creationId xmlns:p14="http://schemas.microsoft.com/office/powerpoint/2010/main" val="14223111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74</a:t>
            </a:fld>
            <a:endParaRPr lang="en-US"/>
          </a:p>
        </p:txBody>
      </p:sp>
    </p:spTree>
    <p:extLst>
      <p:ext uri="{BB962C8B-B14F-4D97-AF65-F5344CB8AC3E}">
        <p14:creationId xmlns:p14="http://schemas.microsoft.com/office/powerpoint/2010/main" val="22163002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give a pep talk here!</a:t>
            </a:r>
            <a:r>
              <a:rPr lang="en-US" baseline="0" dirty="0"/>
              <a:t> Everyone knows that filling out paperwork during or at the end of a long shift can be hard to be motivated to do, but it is very important because it:</a:t>
            </a:r>
          </a:p>
          <a:p>
            <a:pPr>
              <a:lnSpc>
                <a:spcPct val="200000"/>
              </a:lnSpc>
            </a:pPr>
            <a:endParaRPr lang="en-US" dirty="0"/>
          </a:p>
          <a:p>
            <a:pPr>
              <a:lnSpc>
                <a:spcPct val="200000"/>
              </a:lnSpc>
            </a:pPr>
            <a:r>
              <a:rPr lang="en-US" dirty="0"/>
              <a:t>Shows that you follow policy</a:t>
            </a:r>
          </a:p>
          <a:p>
            <a:pPr>
              <a:lnSpc>
                <a:spcPct val="200000"/>
              </a:lnSpc>
            </a:pPr>
            <a:r>
              <a:rPr lang="en-US" dirty="0"/>
              <a:t>Improves efficiency of operations</a:t>
            </a:r>
          </a:p>
          <a:p>
            <a:pPr>
              <a:lnSpc>
                <a:spcPct val="200000"/>
              </a:lnSpc>
            </a:pPr>
            <a:r>
              <a:rPr lang="en-US" dirty="0"/>
              <a:t>Helps with planning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75</a:t>
            </a:fld>
            <a:endParaRPr lang="en-US"/>
          </a:p>
        </p:txBody>
      </p:sp>
    </p:spTree>
    <p:extLst>
      <p:ext uri="{BB962C8B-B14F-4D97-AF65-F5344CB8AC3E}">
        <p14:creationId xmlns:p14="http://schemas.microsoft.com/office/powerpoint/2010/main" val="40278813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When you’ve been working all night and you’re tired do you still have to fill out your paper work?</a:t>
            </a:r>
          </a:p>
          <a:p>
            <a:pPr>
              <a:lnSpc>
                <a:spcPct val="100000"/>
              </a:lnSpc>
              <a:buNone/>
            </a:pPr>
            <a:endParaRPr lang="en-US" sz="1200" dirty="0"/>
          </a:p>
          <a:p>
            <a:pPr marL="522288" indent="-522288">
              <a:lnSpc>
                <a:spcPct val="100000"/>
              </a:lnSpc>
              <a:buAutoNum type="arabicPeriod"/>
            </a:pPr>
            <a:r>
              <a:rPr lang="en-US" sz="1200" dirty="0"/>
              <a:t>No (no)</a:t>
            </a:r>
          </a:p>
          <a:p>
            <a:pPr marL="522288" indent="-522288">
              <a:lnSpc>
                <a:spcPct val="100000"/>
              </a:lnSpc>
              <a:buAutoNum type="arabicPeriod"/>
            </a:pPr>
            <a:r>
              <a:rPr lang="en-US" sz="1200" dirty="0"/>
              <a:t>Yes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76</a:t>
            </a:fld>
            <a:endParaRPr lang="en-US"/>
          </a:p>
        </p:txBody>
      </p:sp>
    </p:spTree>
    <p:extLst>
      <p:ext uri="{BB962C8B-B14F-4D97-AF65-F5344CB8AC3E}">
        <p14:creationId xmlns:p14="http://schemas.microsoft.com/office/powerpoint/2010/main" val="25280127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When you’ve been working all night and you’re tired do you still have to fill out your paper work?</a:t>
            </a:r>
          </a:p>
          <a:p>
            <a:pPr>
              <a:lnSpc>
                <a:spcPct val="100000"/>
              </a:lnSpc>
              <a:buNone/>
            </a:pPr>
            <a:endParaRPr lang="en-US" sz="1200" dirty="0"/>
          </a:p>
          <a:p>
            <a:pPr marL="522288" indent="-522288">
              <a:lnSpc>
                <a:spcPct val="100000"/>
              </a:lnSpc>
              <a:buAutoNum type="arabicPeriod"/>
            </a:pPr>
            <a:r>
              <a:rPr lang="en-US" sz="1200" dirty="0"/>
              <a:t>No (no)</a:t>
            </a:r>
          </a:p>
          <a:p>
            <a:pPr marL="522288" indent="-522288">
              <a:lnSpc>
                <a:spcPct val="100000"/>
              </a:lnSpc>
              <a:buAutoNum type="arabicPeriod"/>
            </a:pPr>
            <a:r>
              <a:rPr lang="en-US" sz="1200" dirty="0"/>
              <a:t>Yes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77</a:t>
            </a:fld>
            <a:endParaRPr lang="en-US"/>
          </a:p>
        </p:txBody>
      </p:sp>
    </p:spTree>
    <p:extLst>
      <p:ext uri="{BB962C8B-B14F-4D97-AF65-F5344CB8AC3E}">
        <p14:creationId xmlns:p14="http://schemas.microsoft.com/office/powerpoint/2010/main" val="29230500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accurately providing</a:t>
            </a:r>
            <a:r>
              <a:rPr lang="en-US" baseline="0" dirty="0"/>
              <a:t> good winter driving conditions through proper winter maintenance techniques is the heart and soul of winter maintenance.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78</a:t>
            </a:fld>
            <a:endParaRPr lang="en-US"/>
          </a:p>
        </p:txBody>
      </p:sp>
    </p:spTree>
    <p:extLst>
      <p:ext uri="{BB962C8B-B14F-4D97-AF65-F5344CB8AC3E}">
        <p14:creationId xmlns:p14="http://schemas.microsoft.com/office/powerpoint/2010/main" val="39559871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we do on the road benefits</a:t>
            </a:r>
            <a:r>
              <a:rPr lang="en-US" baseline="0" dirty="0"/>
              <a:t> or weakens the country we live in.  By giving our best performance and continuing to push ourselves forward in the pursuit of improved winter maintenance with less chemicals, we will protect our country and those living in it.    </a:t>
            </a:r>
          </a:p>
          <a:p>
            <a:endParaRPr lang="en-US" baseline="0" dirty="0"/>
          </a:p>
          <a:p>
            <a:r>
              <a:rPr lang="en-US" baseline="0" dirty="0"/>
              <a:t>Figure credit:  Microsoft clipart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79</a:t>
            </a:fld>
            <a:endParaRPr lang="en-US"/>
          </a:p>
        </p:txBody>
      </p:sp>
    </p:spTree>
    <p:extLst>
      <p:ext uri="{BB962C8B-B14F-4D97-AF65-F5344CB8AC3E}">
        <p14:creationId xmlns:p14="http://schemas.microsoft.com/office/powerpoint/2010/main" val="8006479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81</a:t>
            </a:fld>
            <a:endParaRPr lang="en-US"/>
          </a:p>
        </p:txBody>
      </p:sp>
    </p:spTree>
    <p:extLst>
      <p:ext uri="{BB962C8B-B14F-4D97-AF65-F5344CB8AC3E}">
        <p14:creationId xmlns:p14="http://schemas.microsoft.com/office/powerpoint/2010/main" val="142669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De-icing</a:t>
            </a:r>
            <a:r>
              <a:rPr lang="en-US" baseline="0" dirty="0"/>
              <a:t> occurs after snow, ice or frost is on the road.  It is where we spend most of our time in winter maintenance.  De-icing can be done wastefully or efficiently and anywhere in between.  It is our goal to encourage the smartest and most effective de-icing practices available.  Interestingly enough efficient de-icing often starts with anti-icing or other pro-active processes.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are very familiar with de-icing and because of this there is sometimes a reluctance to change.  However if we frame it in a way that encourages</a:t>
            </a:r>
            <a:r>
              <a:rPr lang="en-US" baseline="0" dirty="0"/>
              <a:t> us to explore options to make us more efficient, we have the opportunity to save money, time and the environment without lowering our level of service.</a:t>
            </a:r>
            <a:endParaRPr lang="en-US" dirty="0"/>
          </a:p>
          <a:p>
            <a:endParaRPr lang="en-US" dirty="0"/>
          </a:p>
          <a:p>
            <a:r>
              <a:rPr lang="en-US" dirty="0"/>
              <a:t>Photo credit:</a:t>
            </a:r>
            <a:r>
              <a:rPr lang="en-US" baseline="0" dirty="0"/>
              <a: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22459457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82</a:t>
            </a:fld>
            <a:endParaRPr lang="en-US"/>
          </a:p>
        </p:txBody>
      </p:sp>
    </p:spTree>
    <p:extLst>
      <p:ext uri="{BB962C8B-B14F-4D97-AF65-F5344CB8AC3E}">
        <p14:creationId xmlns:p14="http://schemas.microsoft.com/office/powerpoint/2010/main" val="21428115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Pro-active</a:t>
            </a:r>
            <a:r>
              <a:rPr lang="en-US" baseline="0" dirty="0"/>
              <a:t> strategies vary but they all have one thing in common:  they prevent or reduce the chances of the road from getting slippery.  A good example of this is anti-icing.  With anti-icing, the crew applies a light amount of liquid de-</a:t>
            </a:r>
            <a:r>
              <a:rPr lang="en-US" baseline="0" dirty="0" err="1"/>
              <a:t>icer</a:t>
            </a:r>
            <a:r>
              <a:rPr lang="en-US" baseline="0" dirty="0"/>
              <a:t> on the road prior to the storm event.  This reduces the bond and makes clean up easier.  </a:t>
            </a:r>
          </a:p>
          <a:p>
            <a:endParaRPr lang="en-US" baseline="0" dirty="0"/>
          </a:p>
          <a:p>
            <a:r>
              <a:rPr lang="en-US" baseline="0" dirty="0"/>
              <a:t>Another example of pro-activeness is installing snow-fencing. By planting snow fences in blowing drifting areas, you can reduce the amount of snow that ends up on the road.  Thus less problems for you to fix.</a:t>
            </a:r>
          </a:p>
          <a:p>
            <a:endParaRPr lang="en-US" baseline="0" dirty="0"/>
          </a:p>
          <a:p>
            <a:r>
              <a:rPr lang="en-US" baseline="0" dirty="0"/>
              <a:t>Good road drainage is a proactive strategy.  As snow and ice melt they drain off of the road.  Melted snow doesn’t stay on the road to refreeze as the temperature drops.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 </a:t>
            </a:r>
            <a:r>
              <a:rPr lang="en-US" dirty="0" err="1"/>
              <a:t>CaDOT</a:t>
            </a:r>
            <a:r>
              <a:rPr lang="en-US" baseline="0" dirty="0"/>
              <a:t> and Price County </a:t>
            </a:r>
            <a:r>
              <a:rPr lang="en-US" baseline="0" dirty="0" err="1"/>
              <a:t>Wi</a:t>
            </a:r>
            <a:r>
              <a:rPr lang="en-US" baseline="0" dirty="0"/>
              <a:t>, Highway Dept.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this is a good slide to offer the discussion topic on what participants do that is proactive, and what they could add to their current strategies?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10</a:t>
            </a:fld>
            <a:endParaRPr lang="en-US"/>
          </a:p>
        </p:txBody>
      </p:sp>
    </p:spTree>
    <p:extLst>
      <p:ext uri="{BB962C8B-B14F-4D97-AF65-F5344CB8AC3E}">
        <p14:creationId xmlns:p14="http://schemas.microsoft.com/office/powerpoint/2010/main" val="33614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7/28/2017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7/28/2017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7/28/2017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7/28/2017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7/28/2017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7/28/2017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7/28/2017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7/28/2017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7/28/2017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7/28/2017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7/28/2017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7/28/2017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2.gif"/></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2.jp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45.wmf"/><Relationship Id="rId4" Type="http://schemas.openxmlformats.org/officeDocument/2006/relationships/oleObject" Target="NUL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fhwa.dot.gov/publications/research/safety/95202/95202.pdf"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http://www.mnltap.umn.edu/publications/handbooks/documents/snowice.pdf" TargetMode="External"/><Relationship Id="rId4" Type="http://schemas.openxmlformats.org/officeDocument/2006/relationships/hyperlink" Target="http://miwintermaintenance.weebly.com/uploads/1/7/1/6/17161926/aftertheevent_mi_winter_maintenance_manual_2013.pd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mailto:Groth020@umn.edu"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Johns421@umn.edu"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1.jpeg"/><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7: De-icing</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2" descr="C:\pictures\Pictures\salt\roads\eagan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519" r="20413"/>
          <a:stretch/>
        </p:blipFill>
        <p:spPr bwMode="auto">
          <a:xfrm>
            <a:off x="1345311" y="1040372"/>
            <a:ext cx="5791200" cy="444681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566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pictures\Pictures\salt\options\DSC000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505" y="1048418"/>
            <a:ext cx="6672234" cy="500417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3581"/>
            <a:ext cx="9144000" cy="1145619"/>
          </a:xfrm>
          <a:noFill/>
        </p:spPr>
        <p:txBody>
          <a:bodyPr>
            <a:noAutofit/>
          </a:bodyPr>
          <a:lstStyle/>
          <a:p>
            <a:br>
              <a:rPr lang="en-US" dirty="0"/>
            </a:br>
            <a:r>
              <a:rPr lang="en-US" dirty="0"/>
              <a:t>Proactive strategies </a:t>
            </a:r>
            <a:br>
              <a:rPr lang="en-US" dirty="0"/>
            </a:br>
            <a:endParaRPr lang="en-US" dirty="0"/>
          </a:p>
        </p:txBody>
      </p:sp>
      <p:sp>
        <p:nvSpPr>
          <p:cNvPr id="4" name="Content Placeholder 3"/>
          <p:cNvSpPr>
            <a:spLocks noGrp="1"/>
          </p:cNvSpPr>
          <p:nvPr>
            <p:ph idx="1"/>
          </p:nvPr>
        </p:nvSpPr>
        <p:spPr>
          <a:xfrm>
            <a:off x="381000" y="5105400"/>
            <a:ext cx="7391400" cy="1371600"/>
          </a:xfrm>
          <a:solidFill>
            <a:srgbClr val="FFC000"/>
          </a:solidFill>
          <a:ln w="38100">
            <a:solidFill>
              <a:srgbClr val="C40000"/>
            </a:solidFill>
          </a:ln>
        </p:spPr>
        <p:txBody>
          <a:bodyPr>
            <a:normAutofit fontScale="92500"/>
          </a:bodyPr>
          <a:lstStyle/>
          <a:p>
            <a:pPr marL="457200" indent="-457200">
              <a:buFont typeface="+mj-lt"/>
              <a:buAutoNum type="arabicPeriod"/>
            </a:pPr>
            <a:r>
              <a:rPr lang="en-US" sz="2400" dirty="0">
                <a:solidFill>
                  <a:schemeClr val="tx1"/>
                </a:solidFill>
                <a:latin typeface="Arial" pitchFamily="34" charset="0"/>
                <a:cs typeface="Arial" pitchFamily="34" charset="0"/>
              </a:rPr>
              <a:t>Reduces the bonding of the snow and ice to the road.</a:t>
            </a:r>
          </a:p>
          <a:p>
            <a:pPr marL="457200" indent="-457200">
              <a:buFont typeface="+mj-lt"/>
              <a:buAutoNum type="arabicPeriod"/>
            </a:pPr>
            <a:r>
              <a:rPr lang="en-US" sz="2400" dirty="0">
                <a:solidFill>
                  <a:schemeClr val="tx1"/>
                </a:solidFill>
                <a:latin typeface="Arial" pitchFamily="34" charset="0"/>
                <a:cs typeface="Arial" pitchFamily="34" charset="0"/>
              </a:rPr>
              <a:t>Prevents frost from occurring on roads or bridges.</a:t>
            </a:r>
          </a:p>
          <a:p>
            <a:pPr marL="457200" indent="-457200">
              <a:buFont typeface="+mj-lt"/>
              <a:buAutoNum type="arabicPeriod"/>
            </a:pPr>
            <a:r>
              <a:rPr lang="en-US" sz="2400" dirty="0">
                <a:solidFill>
                  <a:schemeClr val="tx1"/>
                </a:solidFill>
                <a:latin typeface="Arial" pitchFamily="34" charset="0"/>
                <a:cs typeface="Arial" pitchFamily="34" charset="0"/>
              </a:rPr>
              <a:t>Stops snow from blowing on the roads.  </a:t>
            </a:r>
          </a:p>
        </p:txBody>
      </p:sp>
      <p:sp>
        <p:nvSpPr>
          <p:cNvPr id="5" name="TextBox 4"/>
          <p:cNvSpPr txBox="1"/>
          <p:nvPr/>
        </p:nvSpPr>
        <p:spPr>
          <a:xfrm>
            <a:off x="5715000" y="2621340"/>
            <a:ext cx="3048000" cy="1569660"/>
          </a:xfrm>
          <a:prstGeom prst="rect">
            <a:avLst/>
          </a:prstGeom>
          <a:solidFill>
            <a:srgbClr val="FFC000"/>
          </a:solidFill>
          <a:ln w="38100">
            <a:solidFill>
              <a:srgbClr val="C40000"/>
            </a:solidFill>
          </a:ln>
        </p:spPr>
        <p:txBody>
          <a:bodyPr wrap="square" rtlCol="0">
            <a:spAutoFit/>
          </a:bodyPr>
          <a:lstStyle/>
          <a:p>
            <a:pPr algn="ctr"/>
            <a:r>
              <a:rPr lang="en-US" sz="2400" dirty="0">
                <a:effectLst>
                  <a:outerShdw blurRad="38100" dist="38100" dir="2700000" algn="tl">
                    <a:srgbClr val="000000">
                      <a:alpha val="43137"/>
                    </a:srgbClr>
                  </a:outerShdw>
                </a:effectLst>
                <a:latin typeface="Arial" pitchFamily="34" charset="0"/>
                <a:cs typeface="Arial" pitchFamily="34" charset="0"/>
              </a:rPr>
              <a:t>Anything we can do in advance of the roads becoming icy or snowy:</a:t>
            </a:r>
          </a:p>
        </p:txBody>
      </p:sp>
      <p:sp>
        <p:nvSpPr>
          <p:cNvPr id="7" name="Rectangle 6"/>
          <p:cNvSpPr/>
          <p:nvPr/>
        </p:nvSpPr>
        <p:spPr>
          <a:xfrm>
            <a:off x="609601" y="990600"/>
            <a:ext cx="3377848" cy="923330"/>
          </a:xfrm>
          <a:prstGeom prst="rect">
            <a:avLst/>
          </a:prstGeom>
          <a:noFill/>
        </p:spPr>
        <p:txBody>
          <a:bodyPr wrap="none" lIns="91440" tIns="45720" rIns="91440" bIns="45720">
            <a:spAutoFit/>
          </a:bodyPr>
          <a:lstStyle/>
          <a:p>
            <a:pPr algn="ctr"/>
            <a:r>
              <a:rPr lang="en-US" sz="5400" b="1" dirty="0">
                <a:ln w="18000">
                  <a:solidFill>
                    <a:schemeClr val="tx1"/>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Anti-icing</a:t>
            </a:r>
          </a:p>
        </p:txBody>
      </p:sp>
      <p:sp>
        <p:nvSpPr>
          <p:cNvPr id="8" name="Rectangle 7"/>
          <p:cNvSpPr/>
          <p:nvPr/>
        </p:nvSpPr>
        <p:spPr>
          <a:xfrm>
            <a:off x="705780" y="1600200"/>
            <a:ext cx="4685898" cy="923330"/>
          </a:xfrm>
          <a:prstGeom prst="rect">
            <a:avLst/>
          </a:prstGeom>
          <a:noFill/>
        </p:spPr>
        <p:txBody>
          <a:bodyPr wrap="none" lIns="91440" tIns="45720" rIns="91440" bIns="45720">
            <a:spAutoFit/>
          </a:bodyPr>
          <a:lstStyle/>
          <a:p>
            <a:pPr algn="ctr"/>
            <a:r>
              <a:rPr lang="en-US" sz="5400" b="1" dirty="0">
                <a:ln w="18000">
                  <a:solidFill>
                    <a:schemeClr val="tx1"/>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Snow fencing</a:t>
            </a:r>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Picture 1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92681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pictures\Pictures\salt\anti icing\anti ice CaD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 y="1123951"/>
            <a:ext cx="6248400" cy="46862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285750"/>
            <a:ext cx="9144000" cy="704850"/>
          </a:xfrm>
          <a:noFill/>
        </p:spPr>
        <p:txBody>
          <a:bodyPr>
            <a:noAutofit/>
          </a:bodyPr>
          <a:lstStyle/>
          <a:p>
            <a:br>
              <a:rPr lang="en-US" dirty="0"/>
            </a:br>
            <a:r>
              <a:rPr lang="en-US" dirty="0"/>
              <a:t>Proactive strategies </a:t>
            </a:r>
            <a:br>
              <a:rPr lang="en-US" dirty="0"/>
            </a:br>
            <a:endParaRPr lang="en-US" dirty="0"/>
          </a:p>
        </p:txBody>
      </p:sp>
      <p:sp>
        <p:nvSpPr>
          <p:cNvPr id="4" name="Content Placeholder 3"/>
          <p:cNvSpPr>
            <a:spLocks noGrp="1"/>
          </p:cNvSpPr>
          <p:nvPr>
            <p:ph idx="1"/>
          </p:nvPr>
        </p:nvSpPr>
        <p:spPr>
          <a:xfrm>
            <a:off x="304800" y="4953000"/>
            <a:ext cx="7391400" cy="914400"/>
          </a:xfrm>
          <a:solidFill>
            <a:srgbClr val="FFC000"/>
          </a:solidFill>
          <a:ln w="3175">
            <a:solidFill>
              <a:schemeClr val="tx1"/>
            </a:solidFill>
          </a:ln>
        </p:spPr>
        <p:txBody>
          <a:bodyPr>
            <a:normAutofit fontScale="92500"/>
          </a:bodyPr>
          <a:lstStyle/>
          <a:p>
            <a:pPr marL="0" indent="0" algn="ctr">
              <a:buNone/>
            </a:pPr>
            <a:r>
              <a:rPr lang="en-US" dirty="0">
                <a:solidFill>
                  <a:schemeClr val="tx1"/>
                </a:solidFill>
                <a:latin typeface="Arial" pitchFamily="34" charset="0"/>
                <a:cs typeface="Arial" pitchFamily="34" charset="0"/>
              </a:rPr>
              <a:t>Save us time and money, and reduces environmental impacts to make the roads safer!</a:t>
            </a:r>
          </a:p>
        </p:txBody>
      </p:sp>
      <p:pic>
        <p:nvPicPr>
          <p:cNvPr id="3075" name="Picture 3" descr="C:\Users\Roman\AppData\Local\Microsoft\Windows\Temporary Internet Files\Content.IE5\X20Z386G\reduce_cos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2895600"/>
            <a:ext cx="1371600" cy="178308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05350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endParaRPr lang="en-US" sz="3600" dirty="0"/>
          </a:p>
          <a:p>
            <a:pPr>
              <a:buNone/>
            </a:pPr>
            <a:r>
              <a:rPr lang="en-US" sz="3600" dirty="0"/>
              <a:t>What is a pro-active strategy?</a:t>
            </a:r>
          </a:p>
          <a:p>
            <a:pPr marL="228600" indent="-228600">
              <a:buAutoNum type="arabicPeriod"/>
            </a:pPr>
            <a:endParaRPr lang="en-US" sz="3600" dirty="0"/>
          </a:p>
          <a:p>
            <a:pPr marL="228600" indent="-228600">
              <a:buAutoNum type="arabicPeriod"/>
            </a:pPr>
            <a:r>
              <a:rPr lang="en-US" sz="3600" dirty="0"/>
              <a:t>Something done before the storm </a:t>
            </a:r>
          </a:p>
          <a:p>
            <a:pPr marL="228600" indent="-228600">
              <a:buAutoNum type="arabicPeriod"/>
            </a:pPr>
            <a:r>
              <a:rPr lang="en-US" sz="3600" dirty="0"/>
              <a:t>Something done during the storm</a:t>
            </a:r>
          </a:p>
          <a:p>
            <a:pPr marL="228600" indent="-228600">
              <a:buAutoNum type="arabicPeriod"/>
            </a:pPr>
            <a:r>
              <a:rPr lang="en-US" sz="3600" dirty="0"/>
              <a:t>Something done after the storm</a:t>
            </a:r>
          </a:p>
          <a:p>
            <a:pPr marL="228600" indent="-228600">
              <a:buAutoNum type="arabicPeriod"/>
            </a:pPr>
            <a:r>
              <a:rPr lang="en-US" sz="3600" dirty="0"/>
              <a:t>A pro-football game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endParaRPr lang="en-US" sz="3600" dirty="0"/>
          </a:p>
          <a:p>
            <a:pPr>
              <a:buNone/>
            </a:pPr>
            <a:r>
              <a:rPr lang="en-US" sz="3600" dirty="0"/>
              <a:t>What is a pro-active strategy?</a:t>
            </a:r>
          </a:p>
          <a:p>
            <a:pPr marL="228600" indent="-228600">
              <a:buAutoNum type="arabicPeriod"/>
            </a:pPr>
            <a:endParaRPr lang="en-US" sz="3600" dirty="0">
              <a:solidFill>
                <a:srgbClr val="FFFF00"/>
              </a:solidFill>
            </a:endParaRPr>
          </a:p>
          <a:p>
            <a:pPr marL="228600" indent="-228600">
              <a:buAutoNum type="arabicPeriod"/>
            </a:pPr>
            <a:r>
              <a:rPr lang="en-US" sz="3600" dirty="0">
                <a:solidFill>
                  <a:srgbClr val="FFFF00"/>
                </a:solidFill>
              </a:rPr>
              <a:t>Something done before the storm </a:t>
            </a:r>
            <a:endParaRPr lang="en-US" sz="3600" dirty="0">
              <a:solidFill>
                <a:schemeClr val="accent1">
                  <a:lumMod val="75000"/>
                </a:schemeClr>
              </a:solidFill>
            </a:endParaRPr>
          </a:p>
          <a:p>
            <a:pPr marL="228600" indent="-228600">
              <a:buAutoNum type="arabicPeriod"/>
            </a:pPr>
            <a:r>
              <a:rPr lang="en-US" sz="3600" dirty="0">
                <a:solidFill>
                  <a:schemeClr val="accent1">
                    <a:lumMod val="75000"/>
                  </a:schemeClr>
                </a:solidFill>
              </a:rPr>
              <a:t>Something done during the storm</a:t>
            </a:r>
          </a:p>
          <a:p>
            <a:pPr marL="228600" indent="-228600">
              <a:buAutoNum type="arabicPeriod"/>
            </a:pPr>
            <a:r>
              <a:rPr lang="en-US" sz="3600" dirty="0">
                <a:solidFill>
                  <a:schemeClr val="accent1">
                    <a:lumMod val="75000"/>
                  </a:schemeClr>
                </a:solidFill>
              </a:rPr>
              <a:t>Something done after the storm</a:t>
            </a:r>
          </a:p>
          <a:p>
            <a:pPr marL="228600" indent="-228600">
              <a:buAutoNum type="arabicPeriod"/>
            </a:pPr>
            <a:r>
              <a:rPr lang="en-US" sz="3600" dirty="0">
                <a:solidFill>
                  <a:schemeClr val="accent1">
                    <a:lumMod val="75000"/>
                  </a:schemeClr>
                </a:solidFill>
              </a:rPr>
              <a:t>A pro-football game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pictures\Pictures\salt\roads\bloomington plo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9527" y="1243462"/>
            <a:ext cx="6938896" cy="464906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76200"/>
            <a:ext cx="9144000" cy="1143000"/>
          </a:xfrm>
          <a:noFill/>
        </p:spPr>
        <p:txBody>
          <a:bodyPr>
            <a:normAutofit/>
          </a:bodyPr>
          <a:lstStyle/>
          <a:p>
            <a:r>
              <a:rPr lang="en-US" dirty="0"/>
              <a:t>Reactive strategies</a:t>
            </a:r>
          </a:p>
        </p:txBody>
      </p:sp>
      <p:sp>
        <p:nvSpPr>
          <p:cNvPr id="5" name="Rectangle 4"/>
          <p:cNvSpPr/>
          <p:nvPr/>
        </p:nvSpPr>
        <p:spPr>
          <a:xfrm>
            <a:off x="4549184" y="3515125"/>
            <a:ext cx="2839239" cy="923330"/>
          </a:xfrm>
          <a:prstGeom prst="rect">
            <a:avLst/>
          </a:prstGeom>
          <a:noFill/>
        </p:spPr>
        <p:txBody>
          <a:bodyPr wrap="none" lIns="91440" tIns="45720" rIns="91440" bIns="45720">
            <a:spAutoFit/>
          </a:bodyPr>
          <a:lstStyle/>
          <a:p>
            <a:pPr algn="ctr"/>
            <a:r>
              <a:rPr lang="en-US" sz="5400" b="1" cap="none" spc="0" dirty="0">
                <a:ln w="18000">
                  <a:solidFill>
                    <a:schemeClr val="bg1"/>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Plowing</a:t>
            </a:r>
          </a:p>
        </p:txBody>
      </p:sp>
      <p:sp>
        <p:nvSpPr>
          <p:cNvPr id="6" name="Rectangle 5"/>
          <p:cNvSpPr/>
          <p:nvPr/>
        </p:nvSpPr>
        <p:spPr>
          <a:xfrm>
            <a:off x="4435083" y="4918114"/>
            <a:ext cx="2967480" cy="923330"/>
          </a:xfrm>
          <a:prstGeom prst="rect">
            <a:avLst/>
          </a:prstGeom>
          <a:noFill/>
        </p:spPr>
        <p:txBody>
          <a:bodyPr wrap="none" lIns="91440" tIns="45720" rIns="91440" bIns="45720">
            <a:spAutoFit/>
          </a:bodyPr>
          <a:lstStyle/>
          <a:p>
            <a:pPr algn="ctr"/>
            <a:r>
              <a:rPr lang="en-US" sz="5400" b="1" dirty="0">
                <a:ln w="18000">
                  <a:solidFill>
                    <a:schemeClr val="bg1"/>
                  </a:solidFill>
                  <a:prstDash val="solid"/>
                  <a:miter lim="800000"/>
                </a:ln>
                <a:solidFill>
                  <a:srgbClr val="C40000"/>
                </a:solidFill>
                <a:effectLst>
                  <a:outerShdw blurRad="25500" dist="23000" dir="7020000" algn="tl">
                    <a:srgbClr val="000000">
                      <a:alpha val="50000"/>
                    </a:srgbClr>
                  </a:outerShdw>
                </a:effectLst>
                <a:latin typeface="Arial" pitchFamily="34" charset="0"/>
                <a:cs typeface="Arial" pitchFamily="34" charset="0"/>
              </a:rPr>
              <a:t>De-icing</a:t>
            </a:r>
          </a:p>
        </p:txBody>
      </p:sp>
      <p:sp>
        <p:nvSpPr>
          <p:cNvPr id="7" name="Rectangle 6"/>
          <p:cNvSpPr/>
          <p:nvPr/>
        </p:nvSpPr>
        <p:spPr>
          <a:xfrm>
            <a:off x="789808" y="4918114"/>
            <a:ext cx="2916183" cy="923330"/>
          </a:xfrm>
          <a:prstGeom prst="rect">
            <a:avLst/>
          </a:prstGeom>
          <a:noFill/>
        </p:spPr>
        <p:txBody>
          <a:bodyPr wrap="none" lIns="91440" tIns="45720" rIns="91440" bIns="45720">
            <a:spAutoFit/>
          </a:bodyPr>
          <a:lstStyle/>
          <a:p>
            <a:pPr algn="ctr"/>
            <a:r>
              <a:rPr lang="en-US" sz="5400" b="1" cap="none" spc="0" dirty="0">
                <a:ln w="19050">
                  <a:solidFill>
                    <a:schemeClr val="tx2">
                      <a:tint val="1000"/>
                    </a:schemeClr>
                  </a:solidFill>
                  <a:prstDash val="solid"/>
                </a:ln>
                <a:solidFill>
                  <a:srgbClr val="C40000"/>
                </a:solidFill>
                <a:effectLst>
                  <a:outerShdw blurRad="50000" dist="50800" dir="7500000" algn="tl">
                    <a:srgbClr val="000000">
                      <a:shade val="5000"/>
                      <a:alpha val="35000"/>
                    </a:srgbClr>
                  </a:outerShdw>
                </a:effectLst>
                <a:latin typeface="Arial" pitchFamily="34" charset="0"/>
                <a:cs typeface="Arial" pitchFamily="34" charset="0"/>
              </a:rPr>
              <a:t>Sanding</a:t>
            </a:r>
          </a:p>
        </p:txBody>
      </p:sp>
      <p:sp>
        <p:nvSpPr>
          <p:cNvPr id="8" name="TextBox 7"/>
          <p:cNvSpPr txBox="1"/>
          <p:nvPr/>
        </p:nvSpPr>
        <p:spPr>
          <a:xfrm>
            <a:off x="228600" y="1066800"/>
            <a:ext cx="4038600" cy="830997"/>
          </a:xfrm>
          <a:prstGeom prst="rect">
            <a:avLst/>
          </a:prstGeom>
          <a:solidFill>
            <a:srgbClr val="FFC000"/>
          </a:solidFill>
          <a:ln w="76200">
            <a:solidFill>
              <a:srgbClr val="C40000"/>
            </a:solidFill>
          </a:ln>
        </p:spPr>
        <p:txBody>
          <a:bodyPr wrap="square" rtlCol="0">
            <a:spAutoFit/>
          </a:bodyPr>
          <a:lstStyle/>
          <a:p>
            <a:pPr algn="ctr"/>
            <a:r>
              <a:rPr lang="en-US" sz="2400" dirty="0">
                <a:effectLst>
                  <a:outerShdw blurRad="38100" dist="38100" dir="2700000" algn="tl">
                    <a:srgbClr val="000000">
                      <a:alpha val="43137"/>
                    </a:srgbClr>
                  </a:outerShdw>
                </a:effectLst>
                <a:latin typeface="Arial" pitchFamily="34" charset="0"/>
                <a:cs typeface="Arial" pitchFamily="34" charset="0"/>
              </a:rPr>
              <a:t>Anything we do after the </a:t>
            </a:r>
          </a:p>
          <a:p>
            <a:pPr algn="ctr"/>
            <a:r>
              <a:rPr lang="en-US" sz="2400" dirty="0">
                <a:effectLst>
                  <a:outerShdw blurRad="38100" dist="38100" dir="2700000" algn="tl">
                    <a:srgbClr val="000000">
                      <a:alpha val="43137"/>
                    </a:srgbClr>
                  </a:outerShdw>
                </a:effectLst>
                <a:latin typeface="Arial" pitchFamily="34" charset="0"/>
                <a:cs typeface="Arial" pitchFamily="34" charset="0"/>
              </a:rPr>
              <a:t>roads become icy or snowy</a:t>
            </a:r>
          </a:p>
        </p:txBody>
      </p:sp>
      <p:sp>
        <p:nvSpPr>
          <p:cNvPr id="10" name="Rectangle 9"/>
          <p:cNvSpPr/>
          <p:nvPr/>
        </p:nvSpPr>
        <p:spPr>
          <a:xfrm>
            <a:off x="4231064" y="2196405"/>
            <a:ext cx="3147016" cy="923330"/>
          </a:xfrm>
          <a:prstGeom prst="rect">
            <a:avLst/>
          </a:prstGeom>
          <a:noFill/>
        </p:spPr>
        <p:txBody>
          <a:bodyPr wrap="none" lIns="91440" tIns="45720" rIns="91440" bIns="45720">
            <a:spAutoFit/>
          </a:bodyPr>
          <a:lstStyle/>
          <a:p>
            <a:pPr algn="ctr"/>
            <a:r>
              <a:rPr lang="en-US" sz="5400" b="1" dirty="0">
                <a:ln w="18000">
                  <a:solidFill>
                    <a:schemeClr val="bg1"/>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Scraping</a:t>
            </a:r>
            <a:endParaRPr lang="en-US" sz="5400" b="1" cap="none" spc="0" dirty="0">
              <a:ln w="18000">
                <a:solidFill>
                  <a:schemeClr val="bg1"/>
                </a:solidFill>
                <a:prstDash val="solid"/>
                <a:miter lim="800000"/>
              </a:ln>
              <a:solidFill>
                <a:srgbClr val="C00000"/>
              </a:solidFill>
              <a:effectLst>
                <a:outerShdw blurRad="41275" dist="12700" dir="12000000" algn="tl" rotWithShape="0">
                  <a:srgbClr val="000000">
                    <a:alpha val="40000"/>
                  </a:srgbClr>
                </a:outerShdw>
              </a:effectLst>
              <a:latin typeface="Arial" pitchFamily="34" charset="0"/>
              <a:cs typeface="Arial" pitchFamily="34" charset="0"/>
            </a:endParaRPr>
          </a:p>
        </p:txBody>
      </p:sp>
      <p:sp>
        <p:nvSpPr>
          <p:cNvPr id="14" name="Oval 13"/>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Isosceles Triangle 14"/>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Picture 1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939099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pictures\Pictures\salt\roads\IMG_18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71" t="38978" r="5556" b="25738"/>
          <a:stretch/>
        </p:blipFill>
        <p:spPr bwMode="auto">
          <a:xfrm>
            <a:off x="619027" y="2066139"/>
            <a:ext cx="6248398" cy="39685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228600"/>
            <a:ext cx="9144000" cy="838200"/>
          </a:xfrm>
          <a:noFill/>
        </p:spPr>
        <p:txBody>
          <a:bodyPr>
            <a:noAutofit/>
          </a:bodyPr>
          <a:lstStyle/>
          <a:p>
            <a:br>
              <a:rPr lang="en-US" dirty="0"/>
            </a:br>
            <a:r>
              <a:rPr lang="en-US" dirty="0"/>
              <a:t>Reactive strategies</a:t>
            </a:r>
            <a:br>
              <a:rPr lang="en-US" dirty="0"/>
            </a:br>
            <a:endParaRPr lang="en-US" dirty="0"/>
          </a:p>
        </p:txBody>
      </p:sp>
      <p:sp>
        <p:nvSpPr>
          <p:cNvPr id="4" name="Content Placeholder 3"/>
          <p:cNvSpPr>
            <a:spLocks noGrp="1"/>
          </p:cNvSpPr>
          <p:nvPr>
            <p:ph idx="1"/>
          </p:nvPr>
        </p:nvSpPr>
        <p:spPr>
          <a:xfrm>
            <a:off x="381000" y="1066800"/>
            <a:ext cx="7467600" cy="1000125"/>
          </a:xfrm>
          <a:solidFill>
            <a:srgbClr val="FFC000"/>
          </a:solidFill>
          <a:ln w="3175">
            <a:solidFill>
              <a:schemeClr val="tx1"/>
            </a:solidFill>
          </a:ln>
        </p:spPr>
        <p:txBody>
          <a:bodyPr>
            <a:normAutofit fontScale="92500"/>
          </a:bodyPr>
          <a:lstStyle/>
          <a:p>
            <a:pPr marL="0" indent="0" algn="ctr">
              <a:buNone/>
            </a:pPr>
            <a:r>
              <a:rPr lang="en-US" dirty="0">
                <a:solidFill>
                  <a:schemeClr val="tx1"/>
                </a:solidFill>
                <a:latin typeface="Arial" pitchFamily="34" charset="0"/>
                <a:cs typeface="Arial" pitchFamily="34" charset="0"/>
              </a:rPr>
              <a:t>Costs us quite a bit in time, money and environmental impacts to make the roads safer!</a:t>
            </a:r>
          </a:p>
        </p:txBody>
      </p:sp>
      <p:sp>
        <p:nvSpPr>
          <p:cNvPr id="9" name="Content Placeholder 3"/>
          <p:cNvSpPr txBox="1">
            <a:spLocks/>
          </p:cNvSpPr>
          <p:nvPr/>
        </p:nvSpPr>
        <p:spPr>
          <a:xfrm>
            <a:off x="1676400" y="5204333"/>
            <a:ext cx="7315200" cy="457200"/>
          </a:xfrm>
          <a:prstGeom prst="rect">
            <a:avLst/>
          </a:prstGeom>
          <a:solidFill>
            <a:srgbClr val="FFC000"/>
          </a:solidFill>
          <a:ln w="3175">
            <a:solidFill>
              <a:schemeClr val="tx1"/>
            </a:solid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600" dirty="0">
                <a:effectLst>
                  <a:outerShdw blurRad="38100" dist="38100" dir="2700000" algn="tl">
                    <a:srgbClr val="000000">
                      <a:alpha val="43137"/>
                    </a:srgbClr>
                  </a:outerShdw>
                </a:effectLst>
                <a:latin typeface="Arial" pitchFamily="34" charset="0"/>
                <a:cs typeface="Arial" pitchFamily="34" charset="0"/>
              </a:rPr>
              <a:t>And are still our largest component of winter maintenance</a:t>
            </a:r>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235216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a:buNone/>
            </a:pPr>
            <a:endParaRPr lang="en-US" sz="3600" dirty="0"/>
          </a:p>
          <a:p>
            <a:pPr>
              <a:buNone/>
            </a:pPr>
            <a:r>
              <a:rPr lang="en-US" sz="3600" dirty="0"/>
              <a:t>Is plowing and applying salt a proactive or reactive strategy?</a:t>
            </a:r>
          </a:p>
          <a:p>
            <a:pPr marL="228600" indent="-228600">
              <a:buAutoNum type="arabicPeriod"/>
            </a:pPr>
            <a:endParaRPr lang="en-US" sz="3600" dirty="0"/>
          </a:p>
          <a:p>
            <a:pPr marL="228600" indent="-228600">
              <a:buAutoNum type="arabicPeriod"/>
            </a:pPr>
            <a:r>
              <a:rPr lang="en-US" sz="3600" dirty="0"/>
              <a:t>Proactive </a:t>
            </a:r>
          </a:p>
          <a:p>
            <a:pPr marL="228600" indent="-228600">
              <a:buAutoNum type="arabicPeriod"/>
            </a:pPr>
            <a:r>
              <a:rPr lang="en-US" sz="3600" dirty="0"/>
              <a:t>Reactive </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a:buNone/>
            </a:pPr>
            <a:endParaRPr lang="en-US" sz="3600" dirty="0"/>
          </a:p>
          <a:p>
            <a:pPr>
              <a:buNone/>
            </a:pPr>
            <a:r>
              <a:rPr lang="en-US" sz="3600" dirty="0"/>
              <a:t>Is plowing and applying salt a proactive or reactive strategy?</a:t>
            </a:r>
          </a:p>
          <a:p>
            <a:pPr marL="228600" indent="-228600">
              <a:buAutoNum type="arabicPeriod"/>
            </a:pPr>
            <a:endParaRPr lang="en-US" sz="3600" dirty="0">
              <a:solidFill>
                <a:schemeClr val="accent1">
                  <a:lumMod val="75000"/>
                </a:schemeClr>
              </a:solidFill>
            </a:endParaRPr>
          </a:p>
          <a:p>
            <a:pPr marL="228600" indent="-228600">
              <a:buAutoNum type="arabicPeriod"/>
            </a:pPr>
            <a:r>
              <a:rPr lang="en-US" sz="3600" dirty="0">
                <a:solidFill>
                  <a:schemeClr val="accent1">
                    <a:lumMod val="75000"/>
                  </a:schemeClr>
                </a:solidFill>
              </a:rPr>
              <a:t>Proactive </a:t>
            </a:r>
            <a:endParaRPr lang="en-US" sz="3600" dirty="0">
              <a:solidFill>
                <a:srgbClr val="FFFF00"/>
              </a:solidFill>
            </a:endParaRPr>
          </a:p>
          <a:p>
            <a:pPr marL="228600" indent="-228600">
              <a:buAutoNum type="arabicPeriod"/>
            </a:pPr>
            <a:r>
              <a:rPr lang="en-US" sz="3600" dirty="0">
                <a:solidFill>
                  <a:srgbClr val="FFFF00"/>
                </a:solidFill>
              </a:rPr>
              <a:t>Reactive </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ictures\Pictures\salt\ramsey co\P11403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066800"/>
            <a:ext cx="6477000" cy="485775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9144000" cy="1143000"/>
          </a:xfrm>
          <a:noFill/>
        </p:spPr>
        <p:txBody>
          <a:bodyPr>
            <a:normAutofit/>
          </a:bodyPr>
          <a:lstStyle/>
          <a:p>
            <a:pPr>
              <a:lnSpc>
                <a:spcPts val="3300"/>
              </a:lnSpc>
            </a:pPr>
            <a:r>
              <a:rPr lang="en-US" dirty="0"/>
              <a:t>What conditions are appropriate </a:t>
            </a:r>
            <a:br>
              <a:rPr lang="en-US" dirty="0"/>
            </a:br>
            <a:r>
              <a:rPr lang="en-US" dirty="0"/>
              <a:t>for deicing?</a:t>
            </a:r>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3" name="Rectangle 12"/>
          <p:cNvSpPr/>
          <p:nvPr/>
        </p:nvSpPr>
        <p:spPr>
          <a:xfrm>
            <a:off x="228600" y="5464314"/>
            <a:ext cx="6172200" cy="707886"/>
          </a:xfrm>
          <a:prstGeom prst="rect">
            <a:avLst/>
          </a:prstGeom>
          <a:solidFill>
            <a:srgbClr val="FFC000"/>
          </a:solidFill>
          <a:ln w="3175">
            <a:solidFill>
              <a:schemeClr val="tx1"/>
            </a:solidFill>
          </a:ln>
        </p:spPr>
        <p:txBody>
          <a:bodyPr wrap="square">
            <a:spAutoFit/>
          </a:bodyPr>
          <a:lstStyle/>
          <a:p>
            <a:pPr algn="ctr"/>
            <a:r>
              <a:rPr lang="en-US" sz="2000" b="1" dirty="0">
                <a:latin typeface="Arial" pitchFamily="34" charset="0"/>
                <a:cs typeface="Arial" pitchFamily="34" charset="0"/>
              </a:rPr>
              <a:t>Anytime there is snow or ice on the road, unless your level of service allows it to be there.</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774198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9144000" cy="1143000"/>
          </a:xfrm>
          <a:noFill/>
        </p:spPr>
        <p:txBody>
          <a:bodyPr>
            <a:normAutofit/>
          </a:bodyPr>
          <a:lstStyle/>
          <a:p>
            <a:pPr>
              <a:lnSpc>
                <a:spcPts val="3300"/>
              </a:lnSpc>
            </a:pPr>
            <a:r>
              <a:rPr lang="en-US" dirty="0"/>
              <a:t>What conditions are appropriate </a:t>
            </a:r>
            <a:br>
              <a:rPr lang="en-US" dirty="0"/>
            </a:br>
            <a:r>
              <a:rPr lang="en-US" dirty="0"/>
              <a:t>for deicing?</a:t>
            </a:r>
          </a:p>
        </p:txBody>
      </p:sp>
      <p:sp>
        <p:nvSpPr>
          <p:cNvPr id="4" name="TextBox 3"/>
          <p:cNvSpPr txBox="1"/>
          <p:nvPr/>
        </p:nvSpPr>
        <p:spPr>
          <a:xfrm>
            <a:off x="838200" y="1959888"/>
            <a:ext cx="7315200" cy="552458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Arial" pitchFamily="34" charset="0"/>
                <a:cs typeface="Arial" pitchFamily="34" charset="0"/>
              </a:rPr>
              <a:t>It depends on many variables: </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Pavement temperature &amp; trend</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Type of de-</a:t>
            </a:r>
            <a:r>
              <a:rPr lang="en-US" sz="3200" dirty="0" err="1">
                <a:solidFill>
                  <a:schemeClr val="bg1"/>
                </a:solidFill>
                <a:effectLst>
                  <a:outerShdw blurRad="38100" dist="38100" dir="2700000" algn="tl">
                    <a:srgbClr val="000000">
                      <a:alpha val="43137"/>
                    </a:srgbClr>
                  </a:outerShdw>
                </a:effectLst>
                <a:latin typeface="Arial" pitchFamily="34" charset="0"/>
                <a:cs typeface="Arial" pitchFamily="34" charset="0"/>
              </a:rPr>
              <a:t>icers</a:t>
            </a:r>
            <a:endPar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Amount of snow/ice on road</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Weather forecast</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Level of service target</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Wind</a:t>
            </a:r>
          </a:p>
          <a:p>
            <a:endParaRPr lang="en-US" sz="11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.....and so on…..</a:t>
            </a:r>
          </a:p>
          <a:p>
            <a:endParaRPr lang="en-US" sz="3200" dirty="0"/>
          </a:p>
          <a:p>
            <a:endParaRPr lang="en-US" sz="3200" dirty="0"/>
          </a:p>
          <a:p>
            <a:endParaRPr lang="en-US" dirty="0"/>
          </a:p>
        </p:txBody>
      </p:sp>
      <p:sp>
        <p:nvSpPr>
          <p:cNvPr id="5" name="Rectangle 4"/>
          <p:cNvSpPr/>
          <p:nvPr/>
        </p:nvSpPr>
        <p:spPr>
          <a:xfrm>
            <a:off x="708991" y="1057870"/>
            <a:ext cx="5647701" cy="923330"/>
          </a:xfrm>
          <a:prstGeom prst="rect">
            <a:avLst/>
          </a:prstGeom>
          <a:noFill/>
        </p:spPr>
        <p:txBody>
          <a:bodyPr wrap="none" lIns="91440" tIns="45720" rIns="91440" bIns="45720">
            <a:spAutoFit/>
          </a:bodyPr>
          <a:lstStyle/>
          <a:p>
            <a:pPr algn="ctr"/>
            <a:r>
              <a:rPr lang="en-US" sz="5400" b="1" cap="none" spc="0" dirty="0">
                <a:ln w="31550" cmpd="sng">
                  <a:solidFill>
                    <a:srgbClr val="C0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itchFamily="34" charset="0"/>
                <a:cs typeface="Arial" pitchFamily="34" charset="0"/>
              </a:rPr>
              <a:t>No easy </a:t>
            </a:r>
            <a:r>
              <a:rPr lang="en-US" sz="5400" b="1" dirty="0">
                <a:ln w="31550" cmpd="sng">
                  <a:solidFill>
                    <a:srgbClr val="C0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itchFamily="34" charset="0"/>
                <a:cs typeface="Arial" pitchFamily="34" charset="0"/>
              </a:rPr>
              <a:t>a</a:t>
            </a:r>
            <a:r>
              <a:rPr lang="en-US" sz="5400" b="1" cap="none" spc="0" dirty="0">
                <a:ln w="31550" cmpd="sng">
                  <a:solidFill>
                    <a:srgbClr val="C0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itchFamily="34" charset="0"/>
                <a:cs typeface="Arial" pitchFamily="34" charset="0"/>
              </a:rPr>
              <a:t>nswer!</a:t>
            </a:r>
          </a:p>
        </p:txBody>
      </p:sp>
      <p:pic>
        <p:nvPicPr>
          <p:cNvPr id="3075" name="Picture 3" descr="C:\Users\Roman\AppData\Local\Microsoft\Windows\Temporary Internet Files\Content.IE5\X20Z386G\choices_street_sig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6647" y="3026688"/>
            <a:ext cx="2362200" cy="269773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48645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107065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9144000" cy="1143000"/>
          </a:xfrm>
          <a:noFill/>
        </p:spPr>
        <p:txBody>
          <a:bodyPr>
            <a:normAutofit/>
          </a:bodyPr>
          <a:lstStyle/>
          <a:p>
            <a:r>
              <a:rPr lang="en-US" dirty="0"/>
              <a:t>Note to presenters:</a:t>
            </a:r>
          </a:p>
        </p:txBody>
      </p:sp>
      <p:sp>
        <p:nvSpPr>
          <p:cNvPr id="4" name="TextBox 3"/>
          <p:cNvSpPr txBox="1"/>
          <p:nvPr/>
        </p:nvSpPr>
        <p:spPr>
          <a:xfrm>
            <a:off x="457200" y="1288732"/>
            <a:ext cx="8458200" cy="5416868"/>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As we go through this next section you can either teach the examples we have or add in your own.  </a:t>
            </a:r>
          </a:p>
          <a:p>
            <a:endPar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This section would be an excellent class exercise for supervisors who will be making the tough de-icing decisions.  It may be an opportunity for them to discuss the contributing factors in de-icing decision making.</a:t>
            </a:r>
          </a:p>
          <a:p>
            <a:endPar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Any progress made in this area should be incorporated into application rate or decision-making charts to help them standardize their operations.</a:t>
            </a:r>
          </a:p>
          <a:p>
            <a:endParaRPr lang="en-US" sz="3200" dirty="0"/>
          </a:p>
          <a:p>
            <a:endParaRPr lang="en-US" sz="3200" dirty="0"/>
          </a:p>
          <a:p>
            <a:endParaRPr lang="en-US" dirty="0"/>
          </a:p>
        </p:txBody>
      </p:sp>
      <p:pic>
        <p:nvPicPr>
          <p:cNvPr id="5" name="Picture 4"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6" name="Rectangle 5"/>
          <p:cNvSpPr/>
          <p:nvPr/>
        </p:nvSpPr>
        <p:spPr>
          <a:xfrm>
            <a:off x="2438400" y="914400"/>
            <a:ext cx="6705600" cy="461665"/>
          </a:xfrm>
          <a:prstGeom prst="rect">
            <a:avLst/>
          </a:prstGeom>
          <a:solidFill>
            <a:srgbClr val="FFFF00"/>
          </a:solidFill>
        </p:spPr>
        <p:txBody>
          <a:bodyPr wrap="square">
            <a:spAutoFit/>
          </a:bodyPr>
          <a:lstStyle/>
          <a:p>
            <a:r>
              <a:rPr lang="en-US" sz="2400" dirty="0"/>
              <a:t>Note:  Hide this slide before making presentation.</a:t>
            </a:r>
            <a:endParaRPr lang="en-US" dirty="0"/>
          </a:p>
        </p:txBody>
      </p:sp>
    </p:spTree>
    <p:extLst>
      <p:ext uri="{BB962C8B-B14F-4D97-AF65-F5344CB8AC3E}">
        <p14:creationId xmlns:p14="http://schemas.microsoft.com/office/powerpoint/2010/main" val="362802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pictures\Pictures\salt\equipment\sensors, controllers\20140107_0431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833" t="3333" r="38333" b="36667"/>
          <a:stretch/>
        </p:blipFill>
        <p:spPr bwMode="auto">
          <a:xfrm>
            <a:off x="6772298" y="1524656"/>
            <a:ext cx="2143101" cy="373314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906000" cy="1143000"/>
          </a:xfrm>
          <a:noFill/>
        </p:spPr>
        <p:txBody>
          <a:bodyPr>
            <a:noAutofit/>
          </a:bodyPr>
          <a:lstStyle/>
          <a:p>
            <a:pPr>
              <a:lnSpc>
                <a:spcPts val="3300"/>
              </a:lnSpc>
            </a:pPr>
            <a:br>
              <a:rPr lang="en-US" dirty="0"/>
            </a:br>
            <a:r>
              <a:rPr lang="en-US" sz="3600" dirty="0"/>
              <a:t>Consider pavement temperature &amp; trend</a:t>
            </a:r>
            <a:br>
              <a:rPr lang="en-US" dirty="0"/>
            </a:br>
            <a:endParaRPr lang="en-US" dirty="0"/>
          </a:p>
        </p:txBody>
      </p:sp>
      <p:sp>
        <p:nvSpPr>
          <p:cNvPr id="4" name="TextBox 3"/>
          <p:cNvSpPr txBox="1"/>
          <p:nvPr/>
        </p:nvSpPr>
        <p:spPr>
          <a:xfrm>
            <a:off x="228600" y="1066800"/>
            <a:ext cx="6400800" cy="4862870"/>
          </a:xfrm>
          <a:prstGeom prst="rect">
            <a:avLst/>
          </a:prstGeom>
          <a:noFill/>
        </p:spPr>
        <p:txBody>
          <a:bodyPr wrap="square" rtlCol="0">
            <a:spAutoFit/>
          </a:bodyPr>
          <a:lstStyle/>
          <a:p>
            <a:r>
              <a:rPr lang="en-US" sz="2800" dirty="0">
                <a:solidFill>
                  <a:schemeClr val="bg1"/>
                </a:solidFill>
                <a:latin typeface="Arial" pitchFamily="34" charset="0"/>
                <a:cs typeface="Arial" pitchFamily="34" charset="0"/>
              </a:rPr>
              <a:t>Examples:</a:t>
            </a:r>
          </a:p>
          <a:p>
            <a:endParaRPr 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If pavements are 15</a:t>
            </a:r>
            <a:r>
              <a:rPr lang="en-US" sz="2800" dirty="0">
                <a:solidFill>
                  <a:schemeClr val="bg1"/>
                </a:solidFill>
                <a:effectLst>
                  <a:outerShdw blurRad="38100" dist="38100" dir="2700000" algn="tl">
                    <a:srgbClr val="000000">
                      <a:alpha val="43137"/>
                    </a:srgbClr>
                  </a:outerShdw>
                </a:effectLst>
                <a:latin typeface="Arial"/>
                <a:cs typeface="Arial"/>
              </a:rPr>
              <a:t>°</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and dropping, dry salt is ineffective.  </a:t>
            </a:r>
          </a:p>
          <a:p>
            <a:pPr marL="1028700" lvl="1" indent="-571500">
              <a:buFont typeface="Wingdings" pitchFamily="2" charset="2"/>
              <a:buChar char="Ø"/>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Integrate liquids</a:t>
            </a:r>
          </a:p>
          <a:p>
            <a:pPr marL="1028700" lvl="1" indent="-571500">
              <a:buFont typeface="Wingdings" pitchFamily="2" charset="2"/>
              <a:buChar char="Ø"/>
            </a:pPr>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If pavement temperatures are rising and will top 32</a:t>
            </a:r>
            <a:r>
              <a:rPr lang="en-US" sz="2800" dirty="0">
                <a:solidFill>
                  <a:schemeClr val="bg1"/>
                </a:solidFill>
                <a:effectLst>
                  <a:outerShdw blurRad="38100" dist="38100" dir="2700000" algn="tl">
                    <a:srgbClr val="000000">
                      <a:alpha val="43137"/>
                    </a:srgbClr>
                  </a:outerShdw>
                </a:effectLst>
                <a:latin typeface="Arial"/>
                <a:cs typeface="Arial"/>
              </a:rPr>
              <a:t>°.</a:t>
            </a:r>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028700" lvl="1" indent="-571500">
              <a:buFont typeface="Wingdings" pitchFamily="2" charset="2"/>
              <a:buChar char="Ø"/>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Minimum amount of chemical needed (i.e. 50 lbs/mile)</a:t>
            </a:r>
          </a:p>
          <a:p>
            <a:endParaRPr lang="en-US" sz="3200" dirty="0"/>
          </a:p>
          <a:p>
            <a:endParaRPr lang="en-US" dirty="0"/>
          </a:p>
        </p:txBody>
      </p:sp>
      <p:sp>
        <p:nvSpPr>
          <p:cNvPr id="7" name="Oval 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292842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10600" cy="1295400"/>
          </a:xfrm>
          <a:noFill/>
        </p:spPr>
        <p:txBody>
          <a:bodyPr>
            <a:noAutofit/>
          </a:bodyPr>
          <a:lstStyle/>
          <a:p>
            <a:pPr>
              <a:lnSpc>
                <a:spcPts val="3300"/>
              </a:lnSpc>
            </a:pPr>
            <a:r>
              <a:rPr lang="en-US" sz="3600" dirty="0"/>
              <a:t>The variety &amp; forms of materials you have determine your options</a:t>
            </a:r>
          </a:p>
        </p:txBody>
      </p:sp>
      <p:sp>
        <p:nvSpPr>
          <p:cNvPr id="4" name="TextBox 3"/>
          <p:cNvSpPr txBox="1"/>
          <p:nvPr/>
        </p:nvSpPr>
        <p:spPr>
          <a:xfrm>
            <a:off x="304800" y="1004292"/>
            <a:ext cx="6604000" cy="6463308"/>
          </a:xfrm>
          <a:prstGeom prst="rect">
            <a:avLst/>
          </a:prstGeom>
          <a:noFill/>
        </p:spPr>
        <p:txBody>
          <a:bodyPr wrap="square" rtlCol="0">
            <a:spAutoFit/>
          </a:bodyPr>
          <a:lstStyle/>
          <a:p>
            <a:r>
              <a:rPr lang="en-US" sz="3600" dirty="0">
                <a:solidFill>
                  <a:schemeClr val="bg1"/>
                </a:solidFill>
                <a:latin typeface="Arial" pitchFamily="34" charset="0"/>
                <a:cs typeface="Arial" pitchFamily="34" charset="0"/>
              </a:rPr>
              <a:t>Example considerations:</a:t>
            </a:r>
          </a:p>
          <a:p>
            <a:endParaRPr lang="en-US" sz="800" b="1" dirty="0">
              <a:latin typeface="Arial" pitchFamily="34" charset="0"/>
              <a:cs typeface="Arial" pitchFamily="34" charset="0"/>
            </a:endParaRPr>
          </a:p>
          <a:p>
            <a:r>
              <a:rPr lang="en-US" sz="2800" dirty="0">
                <a:solidFill>
                  <a:schemeClr val="bg1"/>
                </a:solidFill>
                <a:latin typeface="Arial" pitchFamily="34" charset="0"/>
                <a:cs typeface="Arial" pitchFamily="34" charset="0"/>
              </a:rPr>
              <a:t>If you only have rock salt &amp; winter sand</a:t>
            </a:r>
          </a:p>
          <a:p>
            <a:pPr marL="1028700" lvl="1" indent="-571500">
              <a:buFont typeface="Wingdings" pitchFamily="2" charset="2"/>
              <a:buChar char="Ø"/>
            </a:pPr>
            <a:r>
              <a:rPr lang="en-US" sz="2800" dirty="0">
                <a:solidFill>
                  <a:schemeClr val="bg1"/>
                </a:solidFill>
                <a:latin typeface="Arial" pitchFamily="34" charset="0"/>
                <a:cs typeface="Arial" pitchFamily="34" charset="0"/>
              </a:rPr>
              <a:t>You will have a low level of service and will  waste material trying to force performance         at colder temps.</a:t>
            </a:r>
          </a:p>
          <a:p>
            <a:pPr marL="1028700" lvl="1" indent="-571500">
              <a:buFont typeface="Wingdings" pitchFamily="2" charset="2"/>
              <a:buChar char="Ø"/>
            </a:pPr>
            <a:endParaRPr lang="en-US" sz="800" dirty="0">
              <a:solidFill>
                <a:schemeClr val="bg1"/>
              </a:solidFill>
              <a:latin typeface="Arial" pitchFamily="34" charset="0"/>
              <a:cs typeface="Arial" pitchFamily="34" charset="0"/>
            </a:endParaRPr>
          </a:p>
          <a:p>
            <a:r>
              <a:rPr lang="en-US" sz="2800" dirty="0">
                <a:solidFill>
                  <a:schemeClr val="bg1"/>
                </a:solidFill>
                <a:latin typeface="Arial" pitchFamily="34" charset="0"/>
                <a:cs typeface="Arial" pitchFamily="34" charset="0"/>
              </a:rPr>
              <a:t>If you have liquid MgCl</a:t>
            </a:r>
            <a:r>
              <a:rPr lang="en-US" sz="2800" baseline="-25000" dirty="0">
                <a:solidFill>
                  <a:schemeClr val="bg1"/>
                </a:solidFill>
                <a:latin typeface="Arial" pitchFamily="34" charset="0"/>
                <a:cs typeface="Arial" pitchFamily="34" charset="0"/>
              </a:rPr>
              <a:t>2</a:t>
            </a:r>
            <a:r>
              <a:rPr lang="en-US" sz="2800" dirty="0">
                <a:solidFill>
                  <a:schemeClr val="bg1"/>
                </a:solidFill>
                <a:latin typeface="Arial" pitchFamily="34" charset="0"/>
                <a:cs typeface="Arial" pitchFamily="34" charset="0"/>
              </a:rPr>
              <a:t> or CaCl</a:t>
            </a:r>
            <a:r>
              <a:rPr lang="en-US" sz="2800" baseline="-25000" dirty="0">
                <a:solidFill>
                  <a:schemeClr val="bg1"/>
                </a:solidFill>
                <a:latin typeface="Arial" pitchFamily="34" charset="0"/>
                <a:cs typeface="Arial" pitchFamily="34" charset="0"/>
              </a:rPr>
              <a:t>2</a:t>
            </a:r>
          </a:p>
          <a:p>
            <a:pPr marL="1028700" lvl="1" indent="-571500">
              <a:buFont typeface="Wingdings" pitchFamily="2" charset="2"/>
              <a:buChar char="Ø"/>
            </a:pPr>
            <a:r>
              <a:rPr lang="en-US" sz="2800" dirty="0">
                <a:solidFill>
                  <a:schemeClr val="bg1"/>
                </a:solidFill>
                <a:latin typeface="Arial" pitchFamily="34" charset="0"/>
                <a:cs typeface="Arial" pitchFamily="34" charset="0"/>
              </a:rPr>
              <a:t>You can pre-wet or slurry salt </a:t>
            </a:r>
          </a:p>
          <a:p>
            <a:pPr marL="1028700" lvl="1" indent="-571500"/>
            <a:r>
              <a:rPr lang="en-US" sz="2800" dirty="0">
                <a:solidFill>
                  <a:schemeClr val="bg1"/>
                </a:solidFill>
                <a:latin typeface="Arial" pitchFamily="34" charset="0"/>
                <a:cs typeface="Arial" pitchFamily="34" charset="0"/>
              </a:rPr>
              <a:t>      on 1</a:t>
            </a:r>
            <a:r>
              <a:rPr lang="en-US" sz="2800" dirty="0">
                <a:solidFill>
                  <a:schemeClr val="bg1"/>
                </a:solidFill>
                <a:latin typeface="Arial"/>
                <a:cs typeface="Arial"/>
              </a:rPr>
              <a:t>°</a:t>
            </a:r>
            <a:r>
              <a:rPr lang="en-US" sz="2800" dirty="0">
                <a:solidFill>
                  <a:schemeClr val="bg1"/>
                </a:solidFill>
                <a:latin typeface="Arial" pitchFamily="34" charset="0"/>
                <a:cs typeface="Arial" pitchFamily="34" charset="0"/>
              </a:rPr>
              <a:t> pavements and  </a:t>
            </a:r>
          </a:p>
          <a:p>
            <a:pPr marL="1028700" lvl="1" indent="-571500"/>
            <a:r>
              <a:rPr lang="en-US" sz="2800" dirty="0">
                <a:solidFill>
                  <a:schemeClr val="bg1"/>
                </a:solidFill>
                <a:latin typeface="Arial" pitchFamily="34" charset="0"/>
                <a:cs typeface="Arial" pitchFamily="34" charset="0"/>
              </a:rPr>
              <a:t>      get performance.  The higher    the liquid ratio, the faster your performance.</a:t>
            </a:r>
          </a:p>
          <a:p>
            <a:endParaRPr lang="en-US" sz="3600" dirty="0"/>
          </a:p>
          <a:p>
            <a:endParaRPr lang="en-US" dirty="0"/>
          </a:p>
        </p:txBody>
      </p:sp>
      <p:pic>
        <p:nvPicPr>
          <p:cNvPr id="6146" name="Picture 2" descr="C:\pictures\Pictures\salt\de-icers\load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608"/>
          <a:stretch/>
        </p:blipFill>
        <p:spPr bwMode="auto">
          <a:xfrm>
            <a:off x="6248400" y="3276600"/>
            <a:ext cx="2780370" cy="16764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6" name="Oval 5"/>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42281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9144000" cy="1143000"/>
          </a:xfrm>
          <a:noFill/>
        </p:spPr>
        <p:txBody>
          <a:bodyPr>
            <a:noAutofit/>
          </a:bodyPr>
          <a:lstStyle/>
          <a:p>
            <a:pPr>
              <a:lnSpc>
                <a:spcPts val="3300"/>
              </a:lnSpc>
            </a:pPr>
            <a:r>
              <a:rPr lang="en-US" sz="3600" dirty="0"/>
              <a:t>The amount of snow/ice on </a:t>
            </a:r>
            <a:br>
              <a:rPr lang="en-US" sz="3600" dirty="0"/>
            </a:br>
            <a:r>
              <a:rPr lang="en-US" sz="3600" dirty="0"/>
              <a:t>the road guides your choices</a:t>
            </a:r>
          </a:p>
        </p:txBody>
      </p:sp>
      <p:sp>
        <p:nvSpPr>
          <p:cNvPr id="4" name="TextBox 3"/>
          <p:cNvSpPr txBox="1"/>
          <p:nvPr/>
        </p:nvSpPr>
        <p:spPr>
          <a:xfrm>
            <a:off x="381000" y="1219200"/>
            <a:ext cx="5334000" cy="3262432"/>
          </a:xfrm>
          <a:prstGeom prst="rect">
            <a:avLst/>
          </a:prstGeom>
          <a:noFill/>
        </p:spPr>
        <p:txBody>
          <a:bodyPr wrap="square" rtlCol="0">
            <a:spAutoFit/>
          </a:bodyPr>
          <a:lstStyle/>
          <a:p>
            <a:r>
              <a:rPr lang="en-US" sz="3600" dirty="0">
                <a:solidFill>
                  <a:schemeClr val="bg1"/>
                </a:solidFill>
                <a:latin typeface="Arial" pitchFamily="34" charset="0"/>
                <a:cs typeface="Arial" pitchFamily="34" charset="0"/>
              </a:rPr>
              <a:t>Examples:</a:t>
            </a:r>
          </a:p>
          <a:p>
            <a:endParaRPr lang="en-US" sz="800" b="1" u="sng"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Thin layer of ice on 25° degree pavement: </a:t>
            </a:r>
          </a:p>
          <a:p>
            <a:pPr marL="571500" indent="-571500">
              <a:buFont typeface="Wingdings" pitchFamily="2" charset="2"/>
              <a:buChar char="Ø"/>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Direct liquid application of salt brine.</a:t>
            </a:r>
          </a:p>
          <a:p>
            <a:endParaRPr lang="en-US" sz="3200" dirty="0"/>
          </a:p>
          <a:p>
            <a:endParaRPr lang="en-US" dirty="0"/>
          </a:p>
        </p:txBody>
      </p:sp>
      <p:pic>
        <p:nvPicPr>
          <p:cNvPr id="6146" name="Picture 2" descr="C:\pictures\Pictures\salt\roads\IMG_18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926" t="17037" b="21481"/>
          <a:stretch/>
        </p:blipFill>
        <p:spPr bwMode="auto">
          <a:xfrm>
            <a:off x="5715000" y="1371600"/>
            <a:ext cx="3124200" cy="345744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4953000"/>
            <a:ext cx="8915400" cy="954107"/>
          </a:xfrm>
          <a:prstGeom prst="rect">
            <a:avLst/>
          </a:prstGeom>
          <a:noFill/>
        </p:spPr>
        <p:txBody>
          <a:bodyPr wrap="square" rtlCol="0">
            <a:spAutoFit/>
          </a:bodyPr>
          <a:lstStyle/>
          <a:p>
            <a:pPr marL="571500" indent="-571500">
              <a:buFont typeface="Wingdings" pitchFamily="2" charset="2"/>
              <a:buChar char="Ø"/>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Plow, apply minimum amount of chemical   </a:t>
            </a:r>
          </a:p>
          <a:p>
            <a:pPr marL="571500" indent="-571500"/>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 i.e. 50 </a:t>
            </a:r>
            <a:r>
              <a:rPr lang="en-US" sz="2800" dirty="0" err="1">
                <a:solidFill>
                  <a:schemeClr val="bg1"/>
                </a:solidFill>
                <a:effectLst>
                  <a:outerShdw blurRad="38100" dist="38100" dir="2700000" algn="tl">
                    <a:srgbClr val="000000">
                      <a:alpha val="43137"/>
                    </a:srgbClr>
                  </a:outerShdw>
                </a:effectLst>
                <a:latin typeface="Arial" pitchFamily="34" charset="0"/>
                <a:cs typeface="Arial" pitchFamily="34" charset="0"/>
              </a:rPr>
              <a:t>lbs</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/mile) and let the sun assist you.</a:t>
            </a:r>
          </a:p>
        </p:txBody>
      </p:sp>
      <p:sp>
        <p:nvSpPr>
          <p:cNvPr id="5" name="TextBox 4"/>
          <p:cNvSpPr txBox="1"/>
          <p:nvPr/>
        </p:nvSpPr>
        <p:spPr>
          <a:xfrm>
            <a:off x="381000" y="4114800"/>
            <a:ext cx="5334000" cy="1446550"/>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It is 10 am, 2 inches of snow on 30° &amp; rising pavement:</a:t>
            </a:r>
          </a:p>
          <a:p>
            <a:endParaRPr lang="en-US" sz="3200" dirty="0"/>
          </a:p>
        </p:txBody>
      </p:sp>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61611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144000" cy="1143000"/>
          </a:xfrm>
          <a:noFill/>
        </p:spPr>
        <p:txBody>
          <a:bodyPr>
            <a:normAutofit/>
          </a:bodyPr>
          <a:lstStyle/>
          <a:p>
            <a:r>
              <a:rPr lang="en-US" dirty="0"/>
              <a:t>Weather Forecast</a:t>
            </a:r>
          </a:p>
        </p:txBody>
      </p:sp>
      <p:sp>
        <p:nvSpPr>
          <p:cNvPr id="4" name="TextBox 3"/>
          <p:cNvSpPr txBox="1"/>
          <p:nvPr/>
        </p:nvSpPr>
        <p:spPr>
          <a:xfrm>
            <a:off x="228600" y="1143000"/>
            <a:ext cx="4953000" cy="3200876"/>
          </a:xfrm>
          <a:prstGeom prst="rect">
            <a:avLst/>
          </a:prstGeom>
          <a:noFill/>
        </p:spPr>
        <p:txBody>
          <a:bodyPr wrap="square" rtlCol="0">
            <a:spAutoFit/>
          </a:bodyPr>
          <a:lstStyle/>
          <a:p>
            <a:r>
              <a:rPr lang="en-US" sz="3600" dirty="0">
                <a:solidFill>
                  <a:schemeClr val="bg1"/>
                </a:solidFill>
                <a:latin typeface="Arial" pitchFamily="34" charset="0"/>
                <a:cs typeface="Arial" pitchFamily="34" charset="0"/>
              </a:rPr>
              <a:t>Examples:</a:t>
            </a:r>
          </a:p>
          <a:p>
            <a:endParaRPr lang="en-US" sz="800" b="1" u="sng" dirty="0">
              <a:solidFill>
                <a:schemeClr val="bg1"/>
              </a:solidFill>
              <a:latin typeface="Arial" pitchFamily="34" charset="0"/>
              <a:cs typeface="Arial" pitchFamily="34" charset="0"/>
            </a:endParaRP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It is snowing &amp; 10 inches of snow forecast in the next 12 hours:  </a:t>
            </a:r>
          </a:p>
          <a:p>
            <a:pPr marL="457200" indent="-457200">
              <a:buFont typeface="Wingdings" pitchFamily="2" charset="2"/>
              <a:buChar char="Ø"/>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Plow, spot apply chemical only at critical areas.</a:t>
            </a:r>
          </a:p>
          <a:p>
            <a:endParaRPr lang="en-US" dirty="0"/>
          </a:p>
        </p:txBody>
      </p:sp>
      <p:pic>
        <p:nvPicPr>
          <p:cNvPr id="7170" name="Picture 2" descr="C:\pictures\Pictures\salt\options\cabin snow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295400"/>
            <a:ext cx="3759200" cy="28194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4191000"/>
            <a:ext cx="9144000" cy="1661993"/>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It is snowing, we are staying on top of it and it is predicted to stop shortly.  Pavement temps are 26</a:t>
            </a:r>
            <a:r>
              <a:rPr lang="en-US" sz="2800" dirty="0">
                <a:solidFill>
                  <a:schemeClr val="bg1"/>
                </a:solidFill>
                <a:effectLst>
                  <a:outerShdw blurRad="38100" dist="38100" dir="2700000" algn="tl">
                    <a:srgbClr val="000000">
                      <a:alpha val="43137"/>
                    </a:srgbClr>
                  </a:outerShdw>
                </a:effectLst>
                <a:latin typeface="Arial"/>
                <a:cs typeface="Arial"/>
              </a:rPr>
              <a:t>°</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a:t>
            </a:r>
          </a:p>
          <a:p>
            <a:pPr marL="457200" indent="-457200">
              <a:buFont typeface="Wingdings" pitchFamily="2" charset="2"/>
              <a:buChar char="Ø"/>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Plow, apply pre-wet salt  at 100-140 </a:t>
            </a:r>
            <a:r>
              <a:rPr lang="en-US" sz="2800" dirty="0" err="1">
                <a:solidFill>
                  <a:schemeClr val="bg1"/>
                </a:solidFill>
                <a:effectLst>
                  <a:outerShdw blurRad="38100" dist="38100" dir="2700000" algn="tl">
                    <a:srgbClr val="000000">
                      <a:alpha val="43137"/>
                    </a:srgbClr>
                  </a:outerShdw>
                </a:effectLst>
                <a:latin typeface="Arial" pitchFamily="34" charset="0"/>
                <a:cs typeface="Arial" pitchFamily="34" charset="0"/>
              </a:rPr>
              <a:t>lbs</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/mile.</a:t>
            </a:r>
          </a:p>
          <a:p>
            <a:endParaRPr lang="en-US" dirty="0"/>
          </a:p>
        </p:txBody>
      </p:sp>
      <p:sp>
        <p:nvSpPr>
          <p:cNvPr id="7" name="Oval 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995188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344" y="914400"/>
            <a:ext cx="9329056" cy="6494085"/>
          </a:xfrm>
          <a:prstGeom prst="rect">
            <a:avLst/>
          </a:prstGeom>
          <a:noFill/>
        </p:spPr>
        <p:txBody>
          <a:bodyPr wrap="square" rtlCol="0">
            <a:spAutoFit/>
          </a:bodyPr>
          <a:lstStyle/>
          <a:p>
            <a:r>
              <a:rPr lang="en-US" sz="3600" dirty="0">
                <a:solidFill>
                  <a:schemeClr val="bg1"/>
                </a:solidFill>
                <a:latin typeface="Arial" pitchFamily="34" charset="0"/>
                <a:cs typeface="Arial" pitchFamily="34" charset="0"/>
              </a:rPr>
              <a:t>Examples: </a:t>
            </a:r>
          </a:p>
          <a:p>
            <a:endParaRPr lang="en-US" sz="800" dirty="0">
              <a:solidFill>
                <a:schemeClr val="bg1"/>
              </a:solidFill>
              <a:latin typeface="Arial" pitchFamily="34" charset="0"/>
              <a:cs typeface="Arial" pitchFamily="34" charset="0"/>
            </a:endParaRPr>
          </a:p>
          <a:p>
            <a:r>
              <a:rPr lang="en-US" sz="2800" dirty="0">
                <a:solidFill>
                  <a:schemeClr val="bg1"/>
                </a:solidFill>
                <a:latin typeface="Arial" pitchFamily="34" charset="0"/>
                <a:cs typeface="Arial" pitchFamily="34" charset="0"/>
              </a:rPr>
              <a:t>Low </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volume rural roads, snowpack is acceptable:  </a:t>
            </a:r>
          </a:p>
          <a:p>
            <a:pPr marL="571500" indent="-571500">
              <a:buFont typeface="Wingdings" pitchFamily="2" charset="2"/>
              <a:buChar char="Ø"/>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Sand the intersections, curves, hills &amp; bridges.</a:t>
            </a:r>
          </a:p>
          <a:p>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High volume, high speed </a:t>
            </a: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Interstate. Cannot lose the road:</a:t>
            </a:r>
          </a:p>
          <a:p>
            <a:pPr marL="571500" indent="-571500">
              <a:buFont typeface="Wingdings" pitchFamily="2" charset="2"/>
              <a:buChar char="Ø"/>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Pre-wet salt is needed with nearly </a:t>
            </a:r>
          </a:p>
          <a:p>
            <a:pPr marL="571500" indent="-571500"/>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every pass.</a:t>
            </a:r>
          </a:p>
          <a:p>
            <a:endParaRPr lang="en-US" sz="3200" dirty="0"/>
          </a:p>
          <a:p>
            <a:endParaRPr lang="en-US" dirty="0"/>
          </a:p>
        </p:txBody>
      </p:sp>
      <p:pic>
        <p:nvPicPr>
          <p:cNvPr id="8194" name="Picture 2" descr="C:\pictures\Pictures\salt\roads\colorado roads (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2857"/>
          <a:stretch/>
        </p:blipFill>
        <p:spPr bwMode="auto">
          <a:xfrm>
            <a:off x="4800600" y="2646362"/>
            <a:ext cx="3581400" cy="261143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76200"/>
            <a:ext cx="9144000" cy="1143000"/>
          </a:xfrm>
          <a:noFill/>
        </p:spPr>
        <p:txBody>
          <a:bodyPr>
            <a:normAutofit/>
          </a:bodyPr>
          <a:lstStyle/>
          <a:p>
            <a:r>
              <a:rPr lang="en-US" dirty="0"/>
              <a:t>Level of Service</a:t>
            </a:r>
          </a:p>
        </p:txBody>
      </p:sp>
      <p:sp>
        <p:nvSpPr>
          <p:cNvPr id="7" name="Oval 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833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9144000" cy="1143000"/>
          </a:xfrm>
          <a:noFill/>
        </p:spPr>
        <p:txBody>
          <a:bodyPr>
            <a:normAutofit/>
          </a:bodyPr>
          <a:lstStyle/>
          <a:p>
            <a:r>
              <a:rPr lang="en-US" dirty="0"/>
              <a:t>Cycle Time</a:t>
            </a:r>
          </a:p>
        </p:txBody>
      </p:sp>
      <p:sp>
        <p:nvSpPr>
          <p:cNvPr id="4" name="TextBox 3"/>
          <p:cNvSpPr txBox="1"/>
          <p:nvPr/>
        </p:nvSpPr>
        <p:spPr>
          <a:xfrm>
            <a:off x="228600" y="734735"/>
            <a:ext cx="7315200" cy="5970865"/>
          </a:xfrm>
          <a:prstGeom prst="rect">
            <a:avLst/>
          </a:prstGeom>
          <a:noFill/>
        </p:spPr>
        <p:txBody>
          <a:bodyPr wrap="square" rtlCol="0">
            <a:spAutoFit/>
          </a:bodyPr>
          <a:lstStyle/>
          <a:p>
            <a:endParaRPr lang="en-US" sz="3600" b="1" dirty="0"/>
          </a:p>
          <a:p>
            <a:r>
              <a:rPr lang="en-US" sz="3600" dirty="0">
                <a:solidFill>
                  <a:schemeClr val="bg1"/>
                </a:solidFill>
                <a:latin typeface="Arial" pitchFamily="34" charset="0"/>
                <a:cs typeface="Arial" pitchFamily="34" charset="0"/>
              </a:rPr>
              <a:t>Examples:</a:t>
            </a:r>
            <a:r>
              <a:rPr lang="en-US" sz="2800" dirty="0">
                <a:solidFill>
                  <a:schemeClr val="bg1"/>
                </a:solidFill>
                <a:latin typeface="Arial" pitchFamily="34" charset="0"/>
                <a:cs typeface="Arial" pitchFamily="34" charset="0"/>
              </a:rPr>
              <a:t> </a:t>
            </a:r>
          </a:p>
          <a:p>
            <a:endParaRPr 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Cycle time </a:t>
            </a:r>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6</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hours: </a:t>
            </a:r>
          </a:p>
          <a:p>
            <a:pPr marL="571500" indent="-571500">
              <a:buFont typeface="Wingdings" pitchFamily="2" charset="2"/>
              <a:buChar char="Ø"/>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You will need a heavier application </a:t>
            </a:r>
          </a:p>
          <a:p>
            <a:pPr marL="571500" indent="-571500"/>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rate that will continue to work after           it is diluted by snow melt.</a:t>
            </a:r>
          </a:p>
          <a:p>
            <a:pPr marL="571500" indent="-571500">
              <a:buFont typeface="Wingdings" pitchFamily="2" charset="2"/>
              <a:buChar char="Ø"/>
            </a:pPr>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Cycle time </a:t>
            </a:r>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2</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hours:  </a:t>
            </a:r>
          </a:p>
          <a:p>
            <a:pPr marL="571500" indent="-571500">
              <a:buFont typeface="Wingdings" pitchFamily="2" charset="2"/>
              <a:buChar char="Ø"/>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Can put it on sparingly and keep an eye out for areas that need more attention on subsequent passes.</a:t>
            </a:r>
          </a:p>
          <a:p>
            <a:endParaRPr lang="en-US" sz="3200" dirty="0"/>
          </a:p>
          <a:p>
            <a:endParaRPr lang="en-US" dirty="0"/>
          </a:p>
        </p:txBody>
      </p:sp>
      <p:pic>
        <p:nvPicPr>
          <p:cNvPr id="4098" name="Picture 2" descr="C:\Users\Roman\AppData\Local\Microsoft\Windows\Temporary Internet Files\Content.IE5\YM6UKUKP\hora-extrr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524000"/>
            <a:ext cx="2133600" cy="21336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7" name="Oval 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661344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Roman\AppData\Local\Microsoft\Windows\Temporary Internet Files\Content.IE5\YM6UKUKP\road_png_stock_by_doloresdevelde-d55c9nc[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87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76200"/>
            <a:ext cx="9144000" cy="1143000"/>
          </a:xfrm>
          <a:noFill/>
        </p:spPr>
        <p:txBody>
          <a:bodyPr>
            <a:normAutofit/>
          </a:bodyPr>
          <a:lstStyle/>
          <a:p>
            <a:r>
              <a:rPr lang="en-US" dirty="0"/>
              <a:t>Wind and other influences</a:t>
            </a:r>
          </a:p>
        </p:txBody>
      </p:sp>
      <p:sp>
        <p:nvSpPr>
          <p:cNvPr id="4" name="TextBox 3"/>
          <p:cNvSpPr txBox="1"/>
          <p:nvPr/>
        </p:nvSpPr>
        <p:spPr>
          <a:xfrm>
            <a:off x="4648200" y="1259681"/>
            <a:ext cx="4572000" cy="3693319"/>
          </a:xfrm>
          <a:prstGeom prst="rect">
            <a:avLst/>
          </a:prstGeom>
          <a:noFill/>
        </p:spPr>
        <p:txBody>
          <a:bodyPr wrap="square" rtlCol="0">
            <a:spAutoFit/>
          </a:bodyPr>
          <a:lstStyle/>
          <a:p>
            <a:r>
              <a:rPr lang="en-US" sz="3600" dirty="0">
                <a:solidFill>
                  <a:schemeClr val="bg1"/>
                </a:solidFill>
                <a:latin typeface="Arial" pitchFamily="34" charset="0"/>
                <a:cs typeface="Arial" pitchFamily="34" charset="0"/>
              </a:rPr>
              <a:t>Examples: </a:t>
            </a:r>
          </a:p>
          <a:p>
            <a:endParaRPr lang="en-US" sz="800" b="1" u="sng"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Snow blowing across the freeway.   Not sticking to road: </a:t>
            </a:r>
          </a:p>
          <a:p>
            <a:pPr marL="457200" indent="-457200">
              <a:buFont typeface="Wingdings" pitchFamily="2" charset="2"/>
              <a:buChar char="Ø"/>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Do not salt.</a:t>
            </a:r>
          </a:p>
          <a:p>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3200" dirty="0"/>
          </a:p>
          <a:p>
            <a:endParaRPr lang="en-US" dirty="0"/>
          </a:p>
        </p:txBody>
      </p:sp>
      <p:pic>
        <p:nvPicPr>
          <p:cNvPr id="9219" name="Picture 3" descr="C:\Users\Roman\AppData\Local\Microsoft\Windows\Temporary Internet Files\Content.IE5\28Q7U0BP\cold-wind1[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5639">
            <a:off x="158502" y="1176479"/>
            <a:ext cx="2801175" cy="234896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9" name="Rectangle 8"/>
          <p:cNvSpPr/>
          <p:nvPr/>
        </p:nvSpPr>
        <p:spPr>
          <a:xfrm>
            <a:off x="1447800" y="4114800"/>
            <a:ext cx="5943600" cy="1661993"/>
          </a:xfrm>
          <a:prstGeom prst="rect">
            <a:avLst/>
          </a:prstGeom>
        </p:spPr>
        <p:txBody>
          <a:bodyPr wrap="square">
            <a:spAutoFit/>
          </a:bodyPr>
          <a:lstStyle/>
          <a:p>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Snow blowing across freeway sticking to road: </a:t>
            </a:r>
          </a:p>
          <a:p>
            <a:pPr marL="457200" indent="-457200">
              <a:buFont typeface="Wingdings" pitchFamily="2" charset="2"/>
              <a:buChar char="Ø"/>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Plow and apply pre-wet salt.</a:t>
            </a:r>
            <a:endParaRPr lang="en-US" sz="2800" dirty="0"/>
          </a:p>
        </p:txBody>
      </p:sp>
    </p:spTree>
    <p:extLst>
      <p:ext uri="{BB962C8B-B14F-4D97-AF65-F5344CB8AC3E}">
        <p14:creationId xmlns:p14="http://schemas.microsoft.com/office/powerpoint/2010/main" val="3348885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i.telegraph.co.uk/multimedia/archive/01787/footprints-snow_1787532i.jpg"/>
          <p:cNvPicPr>
            <a:picLocks noChangeAspect="1" noChangeArrowheads="1"/>
          </p:cNvPicPr>
          <p:nvPr/>
        </p:nvPicPr>
        <p:blipFill>
          <a:blip r:embed="rId3" cstate="print"/>
          <a:srcRect l="17349" t="1928" r="17108"/>
          <a:stretch>
            <a:fillRect/>
          </a:stretch>
        </p:blipFill>
        <p:spPr bwMode="auto">
          <a:xfrm>
            <a:off x="5792638" y="1307026"/>
            <a:ext cx="2383866" cy="3567036"/>
          </a:xfrm>
          <a:prstGeom prst="rect">
            <a:avLst/>
          </a:prstGeom>
          <a:noFill/>
          <a:ln w="3175">
            <a:solidFill>
              <a:schemeClr val="tx1"/>
            </a:solidFill>
          </a:ln>
        </p:spPr>
      </p:pic>
      <p:sp>
        <p:nvSpPr>
          <p:cNvPr id="2" name="Title 1"/>
          <p:cNvSpPr>
            <a:spLocks noGrp="1"/>
          </p:cNvSpPr>
          <p:nvPr>
            <p:ph type="title"/>
          </p:nvPr>
        </p:nvSpPr>
        <p:spPr>
          <a:xfrm>
            <a:off x="533400" y="177800"/>
            <a:ext cx="8229600" cy="889000"/>
          </a:xfrm>
          <a:noFill/>
        </p:spPr>
        <p:txBody>
          <a:bodyPr/>
          <a:lstStyle/>
          <a:p>
            <a:r>
              <a:rPr lang="en-US" dirty="0"/>
              <a:t>Deicing goal</a:t>
            </a:r>
          </a:p>
        </p:txBody>
      </p:sp>
      <p:sp>
        <p:nvSpPr>
          <p:cNvPr id="3" name="Content Placeholder 2"/>
          <p:cNvSpPr>
            <a:spLocks noGrp="1"/>
          </p:cNvSpPr>
          <p:nvPr>
            <p:ph idx="1"/>
          </p:nvPr>
        </p:nvSpPr>
        <p:spPr>
          <a:xfrm>
            <a:off x="152400" y="1600200"/>
            <a:ext cx="6096000" cy="2362200"/>
          </a:xfrm>
        </p:spPr>
        <p:txBody>
          <a:bodyPr>
            <a:normAutofit/>
          </a:bodyPr>
          <a:lstStyle/>
          <a:p>
            <a:pPr marL="0" indent="0">
              <a:buNone/>
            </a:pPr>
            <a:r>
              <a:rPr lang="en-US" sz="3000" dirty="0">
                <a:latin typeface="Arial" pitchFamily="34" charset="0"/>
                <a:cs typeface="Arial" pitchFamily="34" charset="0"/>
              </a:rPr>
              <a:t>Meet your level of service goal</a:t>
            </a:r>
          </a:p>
          <a:p>
            <a:r>
              <a:rPr lang="en-US" sz="3000" dirty="0">
                <a:latin typeface="Arial" pitchFamily="34" charset="0"/>
                <a:cs typeface="Arial" pitchFamily="34" charset="0"/>
              </a:rPr>
              <a:t>As efficiently as possible</a:t>
            </a:r>
          </a:p>
          <a:p>
            <a:r>
              <a:rPr lang="en-US" sz="3000" dirty="0">
                <a:latin typeface="Arial" pitchFamily="34" charset="0"/>
                <a:cs typeface="Arial" pitchFamily="34" charset="0"/>
              </a:rPr>
              <a:t>With the smallest amount of chemicals</a:t>
            </a:r>
          </a:p>
        </p:txBody>
      </p:sp>
      <p:sp>
        <p:nvSpPr>
          <p:cNvPr id="4" name="Rectangle 3"/>
          <p:cNvSpPr/>
          <p:nvPr/>
        </p:nvSpPr>
        <p:spPr>
          <a:xfrm>
            <a:off x="381000" y="3739277"/>
            <a:ext cx="6379823" cy="2585323"/>
          </a:xfrm>
          <a:prstGeom prst="rect">
            <a:avLst/>
          </a:prstGeom>
          <a:noFill/>
        </p:spPr>
        <p:txBody>
          <a:bodyPr wrap="none" lIns="91440" tIns="45720" rIns="91440" bIns="45720">
            <a:spAutoFit/>
          </a:bodyPr>
          <a:lstStyle/>
          <a:p>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There is not just </a:t>
            </a:r>
          </a:p>
          <a:p>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one way to do this.  </a:t>
            </a:r>
          </a:p>
          <a:p>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Make your own path!</a:t>
            </a:r>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682761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a:buNone/>
            </a:pPr>
            <a:r>
              <a:rPr lang="en-US" sz="3600" dirty="0"/>
              <a:t>Is there one strategy for de-icing that we can always follow?</a:t>
            </a:r>
          </a:p>
          <a:p>
            <a:pPr marL="228600" indent="-228600">
              <a:buAutoNum type="arabicPeriod"/>
            </a:pPr>
            <a:endParaRPr lang="en-US" sz="3600" dirty="0"/>
          </a:p>
          <a:p>
            <a:pPr marL="457200" indent="-457200">
              <a:buAutoNum type="arabicPeriod"/>
            </a:pPr>
            <a:r>
              <a:rPr lang="en-US" sz="3600" dirty="0"/>
              <a:t>Yes – 300 lbs per lane mile</a:t>
            </a:r>
          </a:p>
          <a:p>
            <a:pPr marL="457200" indent="-457200">
              <a:buAutoNum type="arabicPeriod"/>
            </a:pPr>
            <a:r>
              <a:rPr lang="en-US" sz="3600" dirty="0"/>
              <a:t>Yes – Fill up the truck and make your load last 1 pass</a:t>
            </a:r>
          </a:p>
          <a:p>
            <a:pPr marL="457200" indent="-457200">
              <a:buAutoNum type="arabicPeriod"/>
            </a:pPr>
            <a:r>
              <a:rPr lang="en-US" sz="3600" dirty="0"/>
              <a:t>Yes – Salt on warm days and sand on cold days</a:t>
            </a:r>
          </a:p>
          <a:p>
            <a:pPr marL="457200" indent="-457200">
              <a:buAutoNum type="arabicPeriod"/>
            </a:pPr>
            <a:r>
              <a:rPr lang="en-US" sz="3600" dirty="0"/>
              <a:t>No – there are too many variables</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59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a:buNone/>
            </a:pPr>
            <a:r>
              <a:rPr lang="en-US" sz="3600" dirty="0"/>
              <a:t>Is there one strategy for de-icing that we can always follow?</a:t>
            </a:r>
            <a:endParaRPr lang="en-US" sz="3600" dirty="0">
              <a:solidFill>
                <a:schemeClr val="accent1">
                  <a:lumMod val="75000"/>
                </a:schemeClr>
              </a:solidFill>
            </a:endParaRPr>
          </a:p>
          <a:p>
            <a:pPr marL="228600" indent="-228600">
              <a:buAutoNum type="arabicPeriod"/>
            </a:pPr>
            <a:endParaRPr lang="en-US" sz="3600" dirty="0">
              <a:solidFill>
                <a:schemeClr val="accent1">
                  <a:lumMod val="75000"/>
                </a:schemeClr>
              </a:solidFill>
            </a:endParaRPr>
          </a:p>
          <a:p>
            <a:pPr marL="457200" indent="-457200">
              <a:buAutoNum type="arabicPeriod"/>
            </a:pPr>
            <a:r>
              <a:rPr lang="en-US" sz="3600" dirty="0">
                <a:solidFill>
                  <a:schemeClr val="accent1">
                    <a:lumMod val="75000"/>
                  </a:schemeClr>
                </a:solidFill>
              </a:rPr>
              <a:t>Yes – 300 lbs per lane mile</a:t>
            </a:r>
          </a:p>
          <a:p>
            <a:pPr marL="457200" indent="-457200">
              <a:buAutoNum type="arabicPeriod"/>
            </a:pPr>
            <a:r>
              <a:rPr lang="en-US" sz="3600" dirty="0">
                <a:solidFill>
                  <a:schemeClr val="accent1">
                    <a:lumMod val="75000"/>
                  </a:schemeClr>
                </a:solidFill>
              </a:rPr>
              <a:t>Yes – Fill up the truck and make your load last 1 pass</a:t>
            </a:r>
          </a:p>
          <a:p>
            <a:pPr marL="457200" indent="-457200">
              <a:buAutoNum type="arabicPeriod"/>
            </a:pPr>
            <a:r>
              <a:rPr lang="en-US" sz="3600" dirty="0">
                <a:solidFill>
                  <a:schemeClr val="accent1">
                    <a:lumMod val="75000"/>
                  </a:schemeClr>
                </a:solidFill>
              </a:rPr>
              <a:t>Yes – Salt on warm days and sand on cold days</a:t>
            </a:r>
            <a:endParaRPr lang="en-US" sz="3600" dirty="0">
              <a:solidFill>
                <a:srgbClr val="FFFF00"/>
              </a:solidFill>
            </a:endParaRPr>
          </a:p>
          <a:p>
            <a:pPr marL="457200" indent="-457200">
              <a:buAutoNum type="arabicPeriod"/>
            </a:pPr>
            <a:r>
              <a:rPr lang="en-US" sz="3600" dirty="0">
                <a:solidFill>
                  <a:srgbClr val="FFFF00"/>
                </a:solidFill>
              </a:rPr>
              <a:t>No – there are too many variables</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marL="0" indent="0">
              <a:buNone/>
            </a:pPr>
            <a:r>
              <a:rPr lang="en-US" sz="3600" dirty="0"/>
              <a:t>What are our deicing goals?</a:t>
            </a:r>
          </a:p>
          <a:p>
            <a:pPr marL="228600" indent="-228600">
              <a:buAutoNum type="arabicPeriod"/>
            </a:pPr>
            <a:endParaRPr lang="en-US" sz="3600" dirty="0"/>
          </a:p>
          <a:p>
            <a:pPr marL="457200" indent="-457200">
              <a:buAutoNum type="arabicPeriod"/>
            </a:pPr>
            <a:r>
              <a:rPr lang="en-US" sz="3600" dirty="0"/>
              <a:t>Meet our level of service</a:t>
            </a:r>
          </a:p>
          <a:p>
            <a:pPr marL="457200" indent="-457200">
              <a:buAutoNum type="arabicPeriod"/>
            </a:pPr>
            <a:r>
              <a:rPr lang="en-US" sz="3600" dirty="0"/>
              <a:t>Be as efficient as possible</a:t>
            </a:r>
          </a:p>
          <a:p>
            <a:pPr marL="457200" indent="-457200">
              <a:buAutoNum type="arabicPeriod"/>
            </a:pPr>
            <a:r>
              <a:rPr lang="en-US" sz="3600" dirty="0"/>
              <a:t>Use the smallest amount of chemicals</a:t>
            </a:r>
          </a:p>
          <a:p>
            <a:pPr marL="457200" indent="-457200">
              <a:buAutoNum type="arabicPeriod"/>
            </a:pPr>
            <a:r>
              <a:rPr lang="en-US" sz="3600" dirty="0"/>
              <a:t>All of the above </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marL="0" indent="0">
              <a:buNone/>
            </a:pPr>
            <a:r>
              <a:rPr lang="en-US" sz="3600" dirty="0"/>
              <a:t>What are our deicing goals?</a:t>
            </a:r>
            <a:endParaRPr lang="en-US" sz="3600" dirty="0">
              <a:solidFill>
                <a:schemeClr val="accent1">
                  <a:lumMod val="75000"/>
                </a:schemeClr>
              </a:solidFill>
            </a:endParaRPr>
          </a:p>
          <a:p>
            <a:pPr marL="228600" indent="-228600">
              <a:buAutoNum type="arabicPeriod"/>
            </a:pPr>
            <a:endParaRPr lang="en-US" sz="3600" dirty="0">
              <a:solidFill>
                <a:schemeClr val="accent1">
                  <a:lumMod val="75000"/>
                </a:schemeClr>
              </a:solidFill>
            </a:endParaRPr>
          </a:p>
          <a:p>
            <a:pPr marL="457200" indent="-457200">
              <a:buAutoNum type="arabicPeriod"/>
            </a:pPr>
            <a:r>
              <a:rPr lang="en-US" sz="3600" dirty="0">
                <a:solidFill>
                  <a:schemeClr val="accent1">
                    <a:lumMod val="75000"/>
                  </a:schemeClr>
                </a:solidFill>
              </a:rPr>
              <a:t>Meet our level of service</a:t>
            </a:r>
          </a:p>
          <a:p>
            <a:pPr marL="457200" indent="-457200">
              <a:buAutoNum type="arabicPeriod"/>
            </a:pPr>
            <a:r>
              <a:rPr lang="en-US" sz="3600" dirty="0">
                <a:solidFill>
                  <a:schemeClr val="accent1">
                    <a:lumMod val="75000"/>
                  </a:schemeClr>
                </a:solidFill>
              </a:rPr>
              <a:t>Be as efficient as possible</a:t>
            </a:r>
          </a:p>
          <a:p>
            <a:pPr marL="457200" indent="-457200">
              <a:buAutoNum type="arabicPeriod"/>
            </a:pPr>
            <a:r>
              <a:rPr lang="en-US" sz="3600" dirty="0">
                <a:solidFill>
                  <a:schemeClr val="accent1">
                    <a:lumMod val="75000"/>
                  </a:schemeClr>
                </a:solidFill>
              </a:rPr>
              <a:t>Use the smallest amount of chemicals</a:t>
            </a:r>
            <a:endParaRPr lang="en-US" sz="3600" dirty="0">
              <a:solidFill>
                <a:srgbClr val="FFFF00"/>
              </a:solidFill>
            </a:endParaRPr>
          </a:p>
          <a:p>
            <a:pPr marL="457200" indent="-457200">
              <a:buAutoNum type="arabicPeriod"/>
            </a:pPr>
            <a:r>
              <a:rPr lang="en-US" sz="3600" dirty="0">
                <a:solidFill>
                  <a:srgbClr val="FFFF00"/>
                </a:solidFill>
              </a:rPr>
              <a:t>All of the above </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038"/>
            <a:ext cx="8229600" cy="944562"/>
          </a:xfrm>
          <a:noFill/>
        </p:spPr>
        <p:txBody>
          <a:bodyPr>
            <a:noAutofit/>
          </a:bodyPr>
          <a:lstStyle/>
          <a:p>
            <a:pPr>
              <a:lnSpc>
                <a:spcPts val="3300"/>
              </a:lnSpc>
            </a:pPr>
            <a:r>
              <a:rPr lang="en-US" dirty="0"/>
              <a:t>What are the appropriate </a:t>
            </a:r>
            <a:br>
              <a:rPr lang="en-US" dirty="0"/>
            </a:br>
            <a:r>
              <a:rPr lang="en-US" dirty="0"/>
              <a:t>application rates?</a:t>
            </a:r>
          </a:p>
        </p:txBody>
      </p:sp>
      <p:sp>
        <p:nvSpPr>
          <p:cNvPr id="3" name="Content Placeholder 2"/>
          <p:cNvSpPr>
            <a:spLocks noGrp="1"/>
          </p:cNvSpPr>
          <p:nvPr>
            <p:ph idx="1"/>
          </p:nvPr>
        </p:nvSpPr>
        <p:spPr>
          <a:xfrm>
            <a:off x="228600" y="2057400"/>
            <a:ext cx="9144000" cy="3124200"/>
          </a:xfrm>
        </p:spPr>
        <p:txBody>
          <a:bodyPr>
            <a:normAutofit fontScale="47500" lnSpcReduction="20000"/>
          </a:bodyPr>
          <a:lstStyle/>
          <a:p>
            <a:pPr marL="0" indent="0">
              <a:buNone/>
            </a:pPr>
            <a:r>
              <a:rPr lang="en-US" sz="4400" b="1" dirty="0">
                <a:latin typeface="Arial" pitchFamily="34" charset="0"/>
                <a:cs typeface="Arial" pitchFamily="34" charset="0"/>
              </a:rPr>
              <a:t>Create an application rate table</a:t>
            </a:r>
          </a:p>
          <a:p>
            <a:pPr lvl="1"/>
            <a:r>
              <a:rPr lang="en-US" sz="4400" dirty="0">
                <a:latin typeface="Arial" pitchFamily="34" charset="0"/>
                <a:cs typeface="Arial" pitchFamily="34" charset="0"/>
              </a:rPr>
              <a:t>Based on pavement temps &amp; trends.</a:t>
            </a:r>
          </a:p>
          <a:p>
            <a:pPr lvl="1"/>
            <a:r>
              <a:rPr lang="en-US" sz="4400" dirty="0">
                <a:latin typeface="Arial" pitchFamily="34" charset="0"/>
                <a:cs typeface="Arial" pitchFamily="34" charset="0"/>
              </a:rPr>
              <a:t>Based on the various materials you use.</a:t>
            </a:r>
          </a:p>
          <a:p>
            <a:pPr lvl="1"/>
            <a:r>
              <a:rPr lang="en-US" sz="4400" dirty="0">
                <a:latin typeface="Arial" pitchFamily="34" charset="0"/>
                <a:cs typeface="Arial" pitchFamily="34" charset="0"/>
              </a:rPr>
              <a:t>Based on the weather conditions.</a:t>
            </a:r>
          </a:p>
          <a:p>
            <a:pPr lvl="1"/>
            <a:r>
              <a:rPr lang="en-US" sz="4400" dirty="0">
                <a:latin typeface="Arial" pitchFamily="34" charset="0"/>
                <a:cs typeface="Arial" pitchFamily="34" charset="0"/>
              </a:rPr>
              <a:t>Should be populated with the lowest rates that get the job done.</a:t>
            </a:r>
          </a:p>
          <a:p>
            <a:pPr lvl="1"/>
            <a:r>
              <a:rPr lang="en-US" sz="4400" dirty="0">
                <a:latin typeface="Arial" pitchFamily="34" charset="0"/>
                <a:cs typeface="Arial" pitchFamily="34" charset="0"/>
              </a:rPr>
              <a:t>Continue to refine your table as you get new products &amp; techniques.</a:t>
            </a:r>
          </a:p>
          <a:p>
            <a:pPr marL="0" indent="0">
              <a:buNone/>
            </a:pPr>
            <a:r>
              <a:rPr lang="en-US" dirty="0"/>
              <a:t>	</a:t>
            </a:r>
          </a:p>
        </p:txBody>
      </p:sp>
      <p:sp>
        <p:nvSpPr>
          <p:cNvPr id="4" name="Rectangle 3"/>
          <p:cNvSpPr/>
          <p:nvPr/>
        </p:nvSpPr>
        <p:spPr>
          <a:xfrm>
            <a:off x="319026" y="1066800"/>
            <a:ext cx="5647701" cy="923330"/>
          </a:xfrm>
          <a:prstGeom prst="rect">
            <a:avLst/>
          </a:prstGeom>
          <a:noFill/>
        </p:spPr>
        <p:txBody>
          <a:bodyPr wrap="none" lIns="91440" tIns="45720" rIns="91440" bIns="45720">
            <a:spAutoFit/>
          </a:bodyPr>
          <a:lstStyle/>
          <a:p>
            <a:pPr algn="ctr"/>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itchFamily="34" charset="0"/>
                <a:cs typeface="Arial" pitchFamily="34" charset="0"/>
              </a:rPr>
              <a:t>No </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itchFamily="34" charset="0"/>
                <a:cs typeface="Arial" pitchFamily="34" charset="0"/>
              </a:rPr>
              <a:t>e</a:t>
            </a:r>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itchFamily="34" charset="0"/>
                <a:cs typeface="Arial" pitchFamily="34" charset="0"/>
              </a:rPr>
              <a:t>asy answer!</a:t>
            </a:r>
          </a:p>
        </p:txBody>
      </p:sp>
      <p:sp>
        <p:nvSpPr>
          <p:cNvPr id="5" name="Rectangle 4"/>
          <p:cNvSpPr/>
          <p:nvPr/>
        </p:nvSpPr>
        <p:spPr>
          <a:xfrm>
            <a:off x="914400" y="4114800"/>
            <a:ext cx="7707201" cy="1569660"/>
          </a:xfrm>
          <a:prstGeom prst="rect">
            <a:avLst/>
          </a:prstGeom>
          <a:noFill/>
        </p:spPr>
        <p:txBody>
          <a:bodyPr wrap="square" lIns="91440" tIns="45720" rIns="91440" bIns="45720">
            <a:spAutoFit/>
          </a:bodyPr>
          <a:lstStyle/>
          <a:p>
            <a:pPr algn="ctr"/>
            <a:r>
              <a:rPr lang="en-US" sz="3200" dirty="0">
                <a:ln w="18415" cmpd="sng">
                  <a:solidFill>
                    <a:srgbClr val="FFC000"/>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We will become more efficient as we</a:t>
            </a:r>
          </a:p>
          <a:p>
            <a:pPr algn="ctr"/>
            <a:r>
              <a:rPr lang="en-US" sz="3200" dirty="0">
                <a:ln w="18415" cmpd="sng">
                  <a:solidFill>
                    <a:srgbClr val="FFC000"/>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standardize our procedures.</a:t>
            </a:r>
          </a:p>
          <a:p>
            <a:pPr algn="ctr"/>
            <a:r>
              <a:rPr lang="en-US" sz="3200" dirty="0">
                <a:ln w="18415" cmpd="sng">
                  <a:solidFill>
                    <a:srgbClr val="FFC000"/>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Application rate charts are a good step!</a:t>
            </a:r>
          </a:p>
        </p:txBody>
      </p:sp>
      <p:pic>
        <p:nvPicPr>
          <p:cNvPr id="9"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9093" y="911766"/>
            <a:ext cx="2278685" cy="22912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8600" y="5715000"/>
            <a:ext cx="6781800" cy="707886"/>
          </a:xfrm>
          <a:prstGeom prst="rect">
            <a:avLst/>
          </a:prstGeom>
          <a:solidFill>
            <a:srgbClr val="FFC000"/>
          </a:solidFill>
          <a:ln>
            <a:solidFill>
              <a:schemeClr val="tx1"/>
            </a:solidFill>
          </a:ln>
        </p:spPr>
        <p:txBody>
          <a:bodyPr wrap="square" lIns="91440" tIns="45720" rIns="91440" bIns="45720">
            <a:spAutoFit/>
          </a:bodyPr>
          <a:lstStyle/>
          <a:p>
            <a:r>
              <a:rPr lang="en-US" sz="2000" b="1" u="sng" dirty="0">
                <a:ln w="12700">
                  <a:noFill/>
                  <a:prstDash val="solid"/>
                </a:ln>
                <a:effectLst>
                  <a:outerShdw blurRad="41275" dist="20320" dir="1800000" algn="tl" rotWithShape="0">
                    <a:srgbClr val="000000">
                      <a:alpha val="40000"/>
                    </a:srgbClr>
                  </a:outerShdw>
                </a:effectLst>
                <a:latin typeface="Arial" pitchFamily="34" charset="0"/>
                <a:cs typeface="Arial" pitchFamily="34" charset="0"/>
              </a:rPr>
              <a:t>Tip from experienced supervisor</a:t>
            </a:r>
            <a:r>
              <a:rPr lang="en-US" sz="2000" b="1" dirty="0">
                <a:ln w="12700">
                  <a:noFill/>
                  <a:prstDash val="solid"/>
                </a:ln>
                <a:effectLst>
                  <a:outerShdw blurRad="41275" dist="20320" dir="1800000" algn="tl" rotWithShape="0">
                    <a:srgbClr val="000000">
                      <a:alpha val="40000"/>
                    </a:srgbClr>
                  </a:outerShdw>
                </a:effectLst>
                <a:latin typeface="Arial" pitchFamily="34" charset="0"/>
                <a:cs typeface="Arial" pitchFamily="34" charset="0"/>
              </a:rPr>
              <a:t>:  This is a good slide to be used in a pre-storm meeting with operators.</a:t>
            </a:r>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1906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297" name="Group 113"/>
          <p:cNvGraphicFramePr>
            <a:graphicFrameLocks noGrp="1"/>
          </p:cNvGraphicFramePr>
          <p:nvPr>
            <p:ph idx="4294967295"/>
            <p:extLst>
              <p:ext uri="{D42A27DB-BD31-4B8C-83A1-F6EECF244321}">
                <p14:modId xmlns:p14="http://schemas.microsoft.com/office/powerpoint/2010/main" val="865417502"/>
              </p:ext>
            </p:extLst>
          </p:nvPr>
        </p:nvGraphicFramePr>
        <p:xfrm>
          <a:off x="152400" y="381657"/>
          <a:ext cx="6922386" cy="5943600"/>
        </p:xfrm>
        <a:graphic>
          <a:graphicData uri="http://schemas.openxmlformats.org/drawingml/2006/table">
            <a:tbl>
              <a:tblPr/>
              <a:tblGrid>
                <a:gridCol w="818428">
                  <a:extLst>
                    <a:ext uri="{9D8B030D-6E8A-4147-A177-3AD203B41FA5}">
                      <a16:colId xmlns:a16="http://schemas.microsoft.com/office/drawing/2014/main" val="20000"/>
                    </a:ext>
                  </a:extLst>
                </a:gridCol>
                <a:gridCol w="862897">
                  <a:extLst>
                    <a:ext uri="{9D8B030D-6E8A-4147-A177-3AD203B41FA5}">
                      <a16:colId xmlns:a16="http://schemas.microsoft.com/office/drawing/2014/main" val="20001"/>
                    </a:ext>
                  </a:extLst>
                </a:gridCol>
                <a:gridCol w="1073212">
                  <a:extLst>
                    <a:ext uri="{9D8B030D-6E8A-4147-A177-3AD203B41FA5}">
                      <a16:colId xmlns:a16="http://schemas.microsoft.com/office/drawing/2014/main" val="20002"/>
                    </a:ext>
                  </a:extLst>
                </a:gridCol>
                <a:gridCol w="1074413">
                  <a:extLst>
                    <a:ext uri="{9D8B030D-6E8A-4147-A177-3AD203B41FA5}">
                      <a16:colId xmlns:a16="http://schemas.microsoft.com/office/drawing/2014/main" val="20003"/>
                    </a:ext>
                  </a:extLst>
                </a:gridCol>
                <a:gridCol w="955431">
                  <a:extLst>
                    <a:ext uri="{9D8B030D-6E8A-4147-A177-3AD203B41FA5}">
                      <a16:colId xmlns:a16="http://schemas.microsoft.com/office/drawing/2014/main" val="20004"/>
                    </a:ext>
                  </a:extLst>
                </a:gridCol>
                <a:gridCol w="954230">
                  <a:extLst>
                    <a:ext uri="{9D8B030D-6E8A-4147-A177-3AD203B41FA5}">
                      <a16:colId xmlns:a16="http://schemas.microsoft.com/office/drawing/2014/main" val="20005"/>
                    </a:ext>
                  </a:extLst>
                </a:gridCol>
                <a:gridCol w="1183775">
                  <a:extLst>
                    <a:ext uri="{9D8B030D-6E8A-4147-A177-3AD203B41FA5}">
                      <a16:colId xmlns:a16="http://schemas.microsoft.com/office/drawing/2014/main" val="20006"/>
                    </a:ext>
                  </a:extLst>
                </a:gridCol>
              </a:tblGrid>
              <a:tr h="574426">
                <a:tc gridSpan="7">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500" b="1" i="0" u="none" strike="noStrike" cap="none" normalizeH="0" baseline="0" dirty="0">
                          <a:ln>
                            <a:noFill/>
                          </a:ln>
                          <a:solidFill>
                            <a:schemeClr val="tx1"/>
                          </a:solidFill>
                          <a:effectLst/>
                          <a:latin typeface="Arial" charset="0"/>
                          <a:ea typeface="ＭＳ Ｐゴシック" pitchFamily="34" charset="-128"/>
                          <a:cs typeface="Times New Roman" pitchFamily="18" charset="0"/>
                        </a:rPr>
                        <a:t>Deicing Application Rate Guidelines</a:t>
                      </a:r>
                      <a:r>
                        <a:rPr kumimoji="1" lang="en-US" sz="1100" b="1" i="0" u="none" strike="noStrike" cap="none" normalizeH="0" baseline="0" dirty="0">
                          <a:ln>
                            <a:noFill/>
                          </a:ln>
                          <a:solidFill>
                            <a:schemeClr val="tx1"/>
                          </a:solidFill>
                          <a:effectLst/>
                          <a:latin typeface="Arial" charset="0"/>
                          <a:ea typeface="ＭＳ Ｐゴシック" pitchFamily="34" charset="-128"/>
                          <a:cs typeface="Times New Roman" pitchFamily="18" charset="0"/>
                        </a:rPr>
                        <a:t> </a:t>
                      </a:r>
                      <a:br>
                        <a:rPr kumimoji="1" lang="en-US" sz="1100" b="1" i="0" u="none" strike="noStrike" cap="none" normalizeH="0" baseline="0" dirty="0">
                          <a:ln>
                            <a:noFill/>
                          </a:ln>
                          <a:solidFill>
                            <a:schemeClr val="tx1"/>
                          </a:solidFill>
                          <a:effectLst/>
                          <a:latin typeface="Arial" charset="0"/>
                          <a:ea typeface="ＭＳ Ｐゴシック" pitchFamily="34" charset="-128"/>
                          <a:cs typeface="Times New Roman" pitchFamily="18" charset="0"/>
                        </a:rPr>
                      </a:br>
                      <a:r>
                        <a:rPr kumimoji="1" lang="en-US" sz="1300" b="1" i="0" u="none" strike="noStrike" cap="none" normalizeH="0" baseline="0" dirty="0">
                          <a:ln>
                            <a:noFill/>
                          </a:ln>
                          <a:solidFill>
                            <a:schemeClr val="tx1"/>
                          </a:solidFill>
                          <a:effectLst/>
                          <a:latin typeface="Arial" charset="0"/>
                          <a:ea typeface="ＭＳ Ｐゴシック" pitchFamily="34" charset="-128"/>
                          <a:cs typeface="Times New Roman" pitchFamily="18" charset="0"/>
                        </a:rPr>
                        <a:t>24</a:t>
                      </a:r>
                      <a:r>
                        <a:rPr kumimoji="1" lang="ja-JP" altLang="en-US" sz="1300" b="1" i="0" u="none" strike="noStrike" cap="none" normalizeH="0" baseline="0" dirty="0">
                          <a:ln>
                            <a:noFill/>
                          </a:ln>
                          <a:solidFill>
                            <a:schemeClr val="tx1"/>
                          </a:solidFill>
                          <a:effectLst/>
                          <a:latin typeface="Arial" charset="0"/>
                          <a:ea typeface="ＭＳ Ｐゴシック" pitchFamily="34" charset="-128"/>
                          <a:cs typeface="Times New Roman" pitchFamily="18" charset="0"/>
                        </a:rPr>
                        <a:t>’</a:t>
                      </a:r>
                      <a:r>
                        <a:rPr kumimoji="1" lang="en-US" altLang="ja-JP" sz="1300" b="1" i="0" u="none" strike="noStrike" cap="none" normalizeH="0" baseline="0" dirty="0">
                          <a:ln>
                            <a:noFill/>
                          </a:ln>
                          <a:solidFill>
                            <a:schemeClr val="tx1"/>
                          </a:solidFill>
                          <a:effectLst/>
                          <a:latin typeface="Arial" charset="0"/>
                          <a:ea typeface="Times New Roman" pitchFamily="18" charset="0"/>
                          <a:cs typeface="Arial" charset="0"/>
                        </a:rPr>
                        <a:t> of pavement (typical two-lane road)</a:t>
                      </a:r>
                      <a:endParaRPr kumimoji="1" lang="en-US" sz="1300" b="0" i="0" u="none" strike="noStrike" cap="none" normalizeH="0" baseline="0" dirty="0">
                        <a:ln>
                          <a:noFill/>
                        </a:ln>
                        <a:solidFill>
                          <a:schemeClr val="tx1"/>
                        </a:solidFill>
                        <a:effectLst/>
                        <a:latin typeface="Arial" charset="0"/>
                        <a:ea typeface="Times New Roman" pitchFamily="18" charset="0"/>
                        <a:cs typeface="Arial" charset="0"/>
                      </a:endParaRPr>
                    </a:p>
                  </a:txBody>
                  <a:tcPr marL="74434" marR="74434" marT="37203" marB="37203" anchor="b" horzOverflow="overflow">
                    <a:lnL>
                      <a:noFill/>
                    </a:lnL>
                    <a:lnR>
                      <a:noFill/>
                    </a:lnR>
                    <a:lnT>
                      <a:noFill/>
                    </a:lnT>
                    <a:lnB>
                      <a:noFill/>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1764">
                <a:tc gridSpan="7">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100" b="0" i="0" u="none" strike="noStrike" cap="none" normalizeH="0" baseline="0" dirty="0">
                          <a:ln>
                            <a:noFill/>
                          </a:ln>
                          <a:solidFill>
                            <a:schemeClr val="tx1"/>
                          </a:solidFill>
                          <a:effectLst/>
                          <a:latin typeface="Arial" charset="0"/>
                          <a:ea typeface="ＭＳ Ｐゴシック" pitchFamily="34" charset="-128"/>
                          <a:cs typeface="Times New Roman" pitchFamily="18" charset="0"/>
                        </a:rPr>
                        <a:t>These guidelines are a starting point</a:t>
                      </a:r>
                      <a:br>
                        <a:rPr kumimoji="1" lang="en-US" sz="1100" b="0" i="0" u="none" strike="noStrike" cap="none" normalizeH="0" baseline="0" dirty="0">
                          <a:ln>
                            <a:noFill/>
                          </a:ln>
                          <a:solidFill>
                            <a:schemeClr val="tx1"/>
                          </a:solidFill>
                          <a:effectLst/>
                          <a:latin typeface="Arial" charset="0"/>
                          <a:ea typeface="ＭＳ Ｐゴシック" pitchFamily="34" charset="-128"/>
                          <a:cs typeface="Times New Roman" pitchFamily="18" charset="0"/>
                        </a:rPr>
                      </a:br>
                      <a:r>
                        <a:rPr kumimoji="1" lang="en-US" sz="1100" b="0" i="0" u="none" strike="noStrike" cap="none" normalizeH="0" baseline="0" dirty="0">
                          <a:ln>
                            <a:noFill/>
                          </a:ln>
                          <a:solidFill>
                            <a:schemeClr val="tx1"/>
                          </a:solidFill>
                          <a:effectLst/>
                          <a:latin typeface="Arial" charset="0"/>
                          <a:ea typeface="ＭＳ Ｐゴシック" pitchFamily="34" charset="-128"/>
                          <a:cs typeface="Times New Roman" pitchFamily="18" charset="0"/>
                        </a:rPr>
                        <a:t>Reduce or increase rates incrementally based on your experience.</a:t>
                      </a:r>
                    </a:p>
                  </a:txBody>
                  <a:tcPr marL="74434" marR="74434" marT="37203" marB="37203"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29806">
                <a:tc row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800" b="1" i="0" u="none" strike="noStrike" cap="none" normalizeH="0" baseline="0">
                          <a:ln>
                            <a:noFill/>
                          </a:ln>
                          <a:solidFill>
                            <a:schemeClr val="tx1"/>
                          </a:solidFill>
                          <a:effectLst/>
                          <a:latin typeface="Arial" charset="0"/>
                          <a:ea typeface="ＭＳ Ｐゴシック" pitchFamily="34" charset="-128"/>
                          <a:cs typeface="Times New Roman" pitchFamily="18" charset="0"/>
                        </a:rPr>
                        <a:t>Pavement Temp. (ºF) and Trend (</a:t>
                      </a:r>
                      <a:r>
                        <a:rPr kumimoji="1" lang="en-US" sz="1100" b="1" i="0" u="none" strike="noStrike" cap="none" normalizeH="0" baseline="0">
                          <a:ln>
                            <a:noFill/>
                          </a:ln>
                          <a:solidFill>
                            <a:schemeClr val="tx1"/>
                          </a:solidFill>
                          <a:effectLst/>
                          <a:latin typeface="Arial" charset="0"/>
                          <a:ea typeface="ＭＳ Ｐゴシック" pitchFamily="34" charset="-128"/>
                          <a:cs typeface="Times New Roman" pitchFamily="18" charset="0"/>
                        </a:rPr>
                        <a:t>↑↓</a:t>
                      </a:r>
                      <a:r>
                        <a:rPr kumimoji="1" lang="en-US" sz="800" b="1" i="0" u="none" strike="noStrike" cap="none" normalizeH="0" baseline="0">
                          <a:ln>
                            <a:noFill/>
                          </a:ln>
                          <a:solidFill>
                            <a:schemeClr val="tx1"/>
                          </a:solidFill>
                          <a:effectLst/>
                          <a:latin typeface="Arial" charset="0"/>
                          <a:ea typeface="ＭＳ Ｐゴシック" pitchFamily="34" charset="-128"/>
                          <a:cs typeface="Times New Roman" pitchFamily="18" charset="0"/>
                        </a:rPr>
                        <a:t>)</a:t>
                      </a:r>
                      <a:endParaRPr kumimoji="1" lang="en-US" sz="1900" b="0" i="0" u="none" strike="noStrike" cap="none" normalizeH="0" baseline="0">
                        <a:ln>
                          <a:noFill/>
                        </a:ln>
                        <a:solidFill>
                          <a:schemeClr val="tx1"/>
                        </a:solidFill>
                        <a:effectLst/>
                        <a:latin typeface="Arial" charset="0"/>
                        <a:ea typeface="ＭＳ Ｐゴシック" pitchFamily="34" charset="-128"/>
                        <a:cs typeface="Times New Roman" pitchFamily="18" charset="0"/>
                      </a:endParaRPr>
                    </a:p>
                  </a:txBody>
                  <a:tcPr marL="74434" marR="74434" marT="37203" marB="3720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800" b="1" i="0" u="none" strike="noStrike" cap="none" normalizeH="0" baseline="0" dirty="0">
                          <a:ln>
                            <a:noFill/>
                          </a:ln>
                          <a:solidFill>
                            <a:schemeClr val="tx1"/>
                          </a:solidFill>
                          <a:effectLst/>
                          <a:latin typeface="Arial" charset="0"/>
                          <a:ea typeface="ＭＳ Ｐゴシック" pitchFamily="34" charset="-128"/>
                          <a:cs typeface="Times New Roman" pitchFamily="18" charset="0"/>
                        </a:rPr>
                        <a:t>Weather Condition</a:t>
                      </a:r>
                      <a:endParaRPr kumimoji="1" lang="en-US" sz="1900" b="0" i="0" u="none" strike="noStrike" cap="none" normalizeH="0" baseline="0" dirty="0">
                        <a:ln>
                          <a:noFill/>
                        </a:ln>
                        <a:solidFill>
                          <a:schemeClr val="tx1"/>
                        </a:solidFill>
                        <a:effectLst/>
                        <a:latin typeface="Arial" charset="0"/>
                        <a:ea typeface="ＭＳ Ｐゴシック" pitchFamily="34" charset="-128"/>
                        <a:cs typeface="Times New Roman" pitchFamily="18" charset="0"/>
                      </a:endParaRPr>
                    </a:p>
                  </a:txBody>
                  <a:tcPr marL="74434" marR="74434" marT="37203" marB="372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800" b="1" i="0" u="none" strike="noStrike" cap="none" normalizeH="0" baseline="0" dirty="0">
                          <a:ln>
                            <a:noFill/>
                          </a:ln>
                          <a:solidFill>
                            <a:schemeClr val="tx1"/>
                          </a:solidFill>
                          <a:effectLst/>
                          <a:latin typeface="Arial" charset="0"/>
                          <a:ea typeface="ＭＳ Ｐゴシック" pitchFamily="34" charset="-128"/>
                          <a:cs typeface="Times New Roman" pitchFamily="18" charset="0"/>
                        </a:rPr>
                        <a:t>Maintenance Actions</a:t>
                      </a:r>
                      <a:endParaRPr kumimoji="1" lang="en-US" sz="1900" b="0" i="0" u="none" strike="noStrike" cap="none" normalizeH="0" baseline="0" dirty="0">
                        <a:ln>
                          <a:noFill/>
                        </a:ln>
                        <a:solidFill>
                          <a:schemeClr val="tx1"/>
                        </a:solidFill>
                        <a:effectLst/>
                        <a:latin typeface="Arial" charset="0"/>
                        <a:ea typeface="ＭＳ Ｐゴシック" pitchFamily="34" charset="-128"/>
                        <a:cs typeface="Times New Roman" pitchFamily="18" charset="0"/>
                      </a:endParaRPr>
                    </a:p>
                  </a:txBody>
                  <a:tcPr marL="74434" marR="74434" marT="37203" marB="372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4">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1" i="0" u="none" strike="noStrike" cap="none" normalizeH="0" baseline="0">
                          <a:ln>
                            <a:noFill/>
                          </a:ln>
                          <a:solidFill>
                            <a:schemeClr val="tx1"/>
                          </a:solidFill>
                          <a:effectLst/>
                          <a:latin typeface="Arial" charset="0"/>
                          <a:ea typeface="ＭＳ Ｐゴシック" pitchFamily="34" charset="-128"/>
                          <a:cs typeface="Times New Roman" pitchFamily="18" charset="0"/>
                        </a:rPr>
                        <a:t>Lbs/two-lane mile</a:t>
                      </a:r>
                    </a:p>
                  </a:txBody>
                  <a:tcPr marL="74434" marR="74434" marT="37203" marB="3720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1013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800" b="1" i="0" u="none" strike="noStrike" cap="none" normalizeH="0" baseline="0" dirty="0">
                          <a:ln>
                            <a:noFill/>
                          </a:ln>
                          <a:solidFill>
                            <a:schemeClr val="tx1"/>
                          </a:solidFill>
                          <a:effectLst/>
                          <a:latin typeface="Arial" charset="0"/>
                          <a:ea typeface="ＭＳ Ｐゴシック" pitchFamily="34" charset="-128"/>
                          <a:cs typeface="Times New Roman" pitchFamily="18" charset="0"/>
                        </a:rPr>
                        <a:t>Salt</a:t>
                      </a:r>
                      <a:endParaRPr kumimoji="1" lang="en-US" sz="800" b="0" i="0" u="none" strike="noStrike" cap="none" normalizeH="0" baseline="0" dirty="0">
                        <a:ln>
                          <a:noFill/>
                        </a:ln>
                        <a:solidFill>
                          <a:schemeClr val="tx1"/>
                        </a:solidFill>
                        <a:effectLst/>
                        <a:latin typeface="Arial"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sz="800" b="1" i="0" u="none" strike="noStrike" cap="none" normalizeH="0" baseline="0" dirty="0" err="1">
                          <a:ln>
                            <a:noFill/>
                          </a:ln>
                          <a:solidFill>
                            <a:schemeClr val="tx1"/>
                          </a:solidFill>
                          <a:effectLst/>
                          <a:latin typeface="Arial" charset="0"/>
                          <a:ea typeface="ＭＳ Ｐゴシック" pitchFamily="34" charset="-128"/>
                          <a:cs typeface="Times New Roman" pitchFamily="18" charset="0"/>
                        </a:rPr>
                        <a:t>Prewetted</a:t>
                      </a:r>
                      <a:r>
                        <a:rPr kumimoji="1" lang="en-US" sz="800" b="1" i="0" u="none" strike="noStrike" cap="none" normalizeH="0" baseline="0" dirty="0">
                          <a:ln>
                            <a:noFill/>
                          </a:ln>
                          <a:solidFill>
                            <a:schemeClr val="tx1"/>
                          </a:solidFill>
                          <a:effectLst/>
                          <a:latin typeface="Arial" charset="0"/>
                          <a:ea typeface="ＭＳ Ｐゴシック" pitchFamily="34" charset="-128"/>
                          <a:cs typeface="Times New Roman" pitchFamily="18" charset="0"/>
                        </a:rPr>
                        <a:t>/</a:t>
                      </a:r>
                      <a:br>
                        <a:rPr kumimoji="1" lang="en-US" sz="800" b="1" i="0" u="none" strike="noStrike" cap="none" normalizeH="0" baseline="0" dirty="0">
                          <a:ln>
                            <a:noFill/>
                          </a:ln>
                          <a:solidFill>
                            <a:schemeClr val="tx1"/>
                          </a:solidFill>
                          <a:effectLst/>
                          <a:latin typeface="Arial" charset="0"/>
                          <a:ea typeface="ＭＳ Ｐゴシック" pitchFamily="34" charset="-128"/>
                          <a:cs typeface="Times New Roman" pitchFamily="18" charset="0"/>
                        </a:rPr>
                      </a:br>
                      <a:r>
                        <a:rPr kumimoji="1" lang="en-US" sz="800" b="1" i="0" u="none" strike="noStrike" cap="none" normalizeH="0" baseline="0" dirty="0">
                          <a:ln>
                            <a:noFill/>
                          </a:ln>
                          <a:solidFill>
                            <a:schemeClr val="tx1"/>
                          </a:solidFill>
                          <a:effectLst/>
                          <a:latin typeface="Arial" charset="0"/>
                          <a:ea typeface="ＭＳ Ｐゴシック" pitchFamily="34" charset="-128"/>
                          <a:cs typeface="Times New Roman" pitchFamily="18" charset="0"/>
                        </a:rPr>
                        <a:t>Pretreated With Salt Brine</a:t>
                      </a:r>
                      <a:endParaRPr kumimoji="1" lang="en-US" sz="1900" b="0" i="0" u="none" strike="noStrike" cap="none" normalizeH="0" baseline="0" dirty="0">
                        <a:ln>
                          <a:noFill/>
                        </a:ln>
                        <a:solidFill>
                          <a:schemeClr val="tx1"/>
                        </a:solidFill>
                        <a:effectLst/>
                        <a:latin typeface="Arial" charset="0"/>
                        <a:ea typeface="ＭＳ Ｐゴシック" pitchFamily="34" charset="-128"/>
                        <a:cs typeface="Times New Roman" pitchFamily="18" charset="0"/>
                      </a:endParaRP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800" b="1" i="0" u="none" strike="noStrike" cap="none" normalizeH="0" baseline="0">
                        <a:ln>
                          <a:noFill/>
                        </a:ln>
                        <a:solidFill>
                          <a:schemeClr val="tx1"/>
                        </a:solidFill>
                        <a:effectLst/>
                        <a:latin typeface="Arial"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800" b="1" i="0" u="none" strike="noStrike" cap="none" normalizeH="0" baseline="0">
                          <a:ln>
                            <a:noFill/>
                          </a:ln>
                          <a:solidFill>
                            <a:schemeClr val="tx1"/>
                          </a:solidFill>
                          <a:effectLst/>
                          <a:latin typeface="Arial" charset="0"/>
                          <a:ea typeface="ＭＳ Ｐゴシック" pitchFamily="34" charset="-128"/>
                          <a:cs typeface="Times New Roman" pitchFamily="18" charset="0"/>
                        </a:rPr>
                        <a:t>Salt Prewetted/ Pretreated  With </a:t>
                      </a:r>
                      <a:endParaRPr kumimoji="1" lang="en-US" sz="800" b="0" i="0" u="none" strike="noStrike" cap="none" normalizeH="0" baseline="0">
                        <a:ln>
                          <a:noFill/>
                        </a:ln>
                        <a:solidFill>
                          <a:schemeClr val="tx1"/>
                        </a:solidFill>
                        <a:effectLst/>
                        <a:latin typeface="Arial"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sz="800" b="1" i="0" u="none" strike="noStrike" cap="none" normalizeH="0" baseline="0">
                          <a:ln>
                            <a:noFill/>
                          </a:ln>
                          <a:solidFill>
                            <a:schemeClr val="tx1"/>
                          </a:solidFill>
                          <a:effectLst/>
                          <a:latin typeface="Arial" charset="0"/>
                          <a:ea typeface="ＭＳ Ｐゴシック" pitchFamily="34" charset="-128"/>
                          <a:cs typeface="Times New Roman" pitchFamily="18" charset="0"/>
                        </a:rPr>
                        <a:t>Other Blends</a:t>
                      </a:r>
                      <a:endParaRPr kumimoji="1" lang="en-US" sz="1900" b="0" i="0" u="none" strike="noStrike" cap="none" normalizeH="0" baseline="0">
                        <a:ln>
                          <a:noFill/>
                        </a:ln>
                        <a:solidFill>
                          <a:schemeClr val="tx1"/>
                        </a:solidFill>
                        <a:effectLst/>
                        <a:latin typeface="Arial" charset="0"/>
                        <a:ea typeface="ＭＳ Ｐゴシック" pitchFamily="34" charset="-128"/>
                        <a:cs typeface="Times New Roman" pitchFamily="18" charset="0"/>
                      </a:endParaRP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800" b="1" i="0" u="none" strike="noStrike" cap="none" normalizeH="0" baseline="0">
                        <a:ln>
                          <a:noFill/>
                        </a:ln>
                        <a:solidFill>
                          <a:schemeClr val="tx1"/>
                        </a:solidFill>
                        <a:effectLst/>
                        <a:latin typeface="Arial"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800" b="1" i="0" u="none" strike="noStrike" cap="none" normalizeH="0" baseline="0">
                        <a:ln>
                          <a:noFill/>
                        </a:ln>
                        <a:solidFill>
                          <a:schemeClr val="tx1"/>
                        </a:solidFill>
                        <a:effectLst/>
                        <a:latin typeface="Arial"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800" b="1" i="0" u="none" strike="noStrike" cap="none" normalizeH="0" baseline="0">
                          <a:ln>
                            <a:noFill/>
                          </a:ln>
                          <a:solidFill>
                            <a:schemeClr val="tx1"/>
                          </a:solidFill>
                          <a:effectLst/>
                          <a:latin typeface="Arial" charset="0"/>
                          <a:ea typeface="ＭＳ Ｐゴシック" pitchFamily="34" charset="-128"/>
                          <a:cs typeface="Times New Roman" pitchFamily="18" charset="0"/>
                        </a:rPr>
                        <a:t>Dry Salt</a:t>
                      </a:r>
                      <a:endParaRPr kumimoji="1" lang="en-US" sz="1900" b="0" i="0" u="none" strike="noStrike" cap="none" normalizeH="0" baseline="0">
                        <a:ln>
                          <a:noFill/>
                        </a:ln>
                        <a:solidFill>
                          <a:schemeClr val="tx1"/>
                        </a:solidFill>
                        <a:effectLst/>
                        <a:latin typeface="Arial" charset="0"/>
                        <a:ea typeface="ＭＳ Ｐゴシック" pitchFamily="34" charset="-128"/>
                        <a:cs typeface="Times New Roman" pitchFamily="18" charset="0"/>
                      </a:endParaRP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800" b="1" i="0" u="none" strike="noStrike" cap="none" normalizeH="0" baseline="0">
                        <a:ln>
                          <a:noFill/>
                        </a:ln>
                        <a:solidFill>
                          <a:schemeClr val="tx1"/>
                        </a:solidFill>
                        <a:effectLst/>
                        <a:latin typeface="Arial"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800" b="1" i="0" u="none" strike="noStrike" cap="none" normalizeH="0" baseline="0">
                          <a:ln>
                            <a:noFill/>
                          </a:ln>
                          <a:solidFill>
                            <a:schemeClr val="tx1"/>
                          </a:solidFill>
                          <a:effectLst/>
                          <a:latin typeface="Arial" charset="0"/>
                          <a:ea typeface="ＭＳ Ｐゴシック" pitchFamily="34" charset="-128"/>
                          <a:cs typeface="Times New Roman" pitchFamily="18" charset="0"/>
                        </a:rPr>
                        <a:t>Winter Sand (abrasives)</a:t>
                      </a:r>
                      <a:endParaRPr kumimoji="1" lang="en-US" sz="1900" b="0" i="0" u="none" strike="noStrike" cap="none" normalizeH="0" baseline="0">
                        <a:ln>
                          <a:noFill/>
                        </a:ln>
                        <a:solidFill>
                          <a:schemeClr val="tx1"/>
                        </a:solidFill>
                        <a:effectLst/>
                        <a:latin typeface="Arial" charset="0"/>
                        <a:ea typeface="ＭＳ Ｐゴシック" pitchFamily="34" charset="-128"/>
                        <a:cs typeface="Times New Roman" pitchFamily="18" charset="0"/>
                      </a:endParaRP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85207">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25-30°↓</a:t>
                      </a: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endParaRP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rPr>
                        <a:t>Snow</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rPr>
                        <a:t>Plow, apply chemicals</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120-160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100-140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150-200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not recommended</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29806">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 </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Frz. Rain</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rPr>
                        <a:t>Apply chemical</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160-240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140-210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200-300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400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85207">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20-25º ↑</a:t>
                      </a: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endParaRP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Snow or Frz. Rain</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rPr>
                        <a:t>Plow &amp; apply chemical</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160-240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140-210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200-300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rPr>
                        <a:t>400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85207">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 20-25 ° ↓</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Snow</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rPr>
                        <a:t>Plow and apply chemical</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rPr>
                        <a:t>200-280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175-250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250-350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not recommended</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29806">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endParaRP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Frz. Rain</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Apply chemical</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240-320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210-280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300-400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400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85207">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15-20º ↑</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Snow</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Plow &amp; apply chemical</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200-280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175-250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250-350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not recommended</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229806">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 </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Frz. Rain</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Apply chemical</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240-320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210-280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300-400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400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85207">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15-20º ↓</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Snow or Frz. Rain</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Plow and apply chemical</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240-320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210-280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300-400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500 for frz. rain</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69600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0 to 15 º ↓ ↑</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Snow</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Plow, treat with blends, sand hazardous areas</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rPr>
                        <a:t>not recommended</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300-400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not recommended</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500-750 spot treat as needed</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2"/>
                  </a:ext>
                </a:extLst>
              </a:tr>
              <a:tr h="69600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&lt;0 º </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Snow</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Plow, treat with blends, sand hazardous areas</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not recommended</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400-600</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a:ln>
                            <a:noFill/>
                          </a:ln>
                          <a:solidFill>
                            <a:schemeClr val="tx1"/>
                          </a:solidFill>
                          <a:effectLst/>
                          <a:latin typeface="Arial" charset="0"/>
                          <a:ea typeface="ＭＳ Ｐゴシック" pitchFamily="34" charset="-128"/>
                          <a:cs typeface="Times New Roman" pitchFamily="18" charset="0"/>
                        </a:rPr>
                        <a:t>not recommended</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rPr>
                        <a:t>500-750 spot treat as needed</a:t>
                      </a:r>
                    </a:p>
                  </a:txBody>
                  <a:tcPr marL="74434" marR="74434" marT="37203" marB="37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bl>
          </a:graphicData>
        </a:graphic>
      </p:graphicFrame>
      <p:sp>
        <p:nvSpPr>
          <p:cNvPr id="5" name="Title 1"/>
          <p:cNvSpPr txBox="1">
            <a:spLocks/>
          </p:cNvSpPr>
          <p:nvPr/>
        </p:nvSpPr>
        <p:spPr>
          <a:xfrm>
            <a:off x="381000" y="3733800"/>
            <a:ext cx="8229600" cy="914400"/>
          </a:xfrm>
          <a:prstGeom prst="rect">
            <a:avLst/>
          </a:prstGeom>
          <a:solidFill>
            <a:srgbClr val="FFFF00"/>
          </a:solidFill>
          <a:ln w="3175">
            <a:solidFill>
              <a:schemeClr val="tx1"/>
            </a:solidFill>
          </a:ln>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Note to presenters:  insert your application rate table here.</a:t>
            </a:r>
          </a:p>
          <a:p>
            <a:r>
              <a:rPr lang="en-US" dirty="0"/>
              <a:t>Delete this yellow box before making presentation.</a:t>
            </a:r>
          </a:p>
        </p:txBody>
      </p:sp>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29814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886299"/>
            <a:ext cx="8617709" cy="954107"/>
          </a:xfrm>
          <a:prstGeom prst="rect">
            <a:avLst/>
          </a:prstGeom>
          <a:noFill/>
        </p:spPr>
        <p:txBody>
          <a:bodyPr wrap="square" rtlCol="0">
            <a:spAutoFit/>
          </a:bodyPr>
          <a:lstStyle/>
          <a:p>
            <a:r>
              <a:rPr lang="en-US" sz="2700" dirty="0">
                <a:solidFill>
                  <a:schemeClr val="bg1"/>
                </a:solidFill>
                <a:latin typeface="Arial" pitchFamily="34" charset="0"/>
                <a:cs typeface="Arial" pitchFamily="34" charset="0"/>
              </a:rPr>
              <a:t>Example: </a:t>
            </a:r>
            <a:r>
              <a:rPr lang="en-US" sz="2700" dirty="0">
                <a:solidFill>
                  <a:schemeClr val="bg1"/>
                </a:solidFill>
                <a:effectLst>
                  <a:outerShdw blurRad="38100" dist="38100" dir="2700000" algn="tl">
                    <a:srgbClr val="000000">
                      <a:alpha val="43137"/>
                    </a:srgbClr>
                  </a:outerShdw>
                </a:effectLst>
                <a:latin typeface="Arial" pitchFamily="34" charset="0"/>
                <a:cs typeface="Arial" pitchFamily="34" charset="0"/>
              </a:rPr>
              <a:t>Federal Highway Administration guidelines has a series of application rate charts in Appendix C</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92" t="34635" r="16211" b="13021"/>
          <a:stretch/>
        </p:blipFill>
        <p:spPr bwMode="auto">
          <a:xfrm>
            <a:off x="846318" y="1899324"/>
            <a:ext cx="6741996" cy="3962400"/>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Isosceles Triangle 7"/>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87816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304800"/>
            <a:ext cx="8229600" cy="944562"/>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latin typeface="Tw Cen MT Condensed Extra Bold" pitchFamily="34" charset="0"/>
              </a:rPr>
              <a:t>What we</a:t>
            </a:r>
            <a:r>
              <a:rPr lang="en-US" sz="4000" b="1" dirty="0">
                <a:solidFill>
                  <a:schemeClr val="bg1"/>
                </a:solidFill>
                <a:latin typeface="Tw Cen MT Condensed Extra Bold" pitchFamily="34" charset="0"/>
              </a:rPr>
              <a:t> don’t </a:t>
            </a:r>
            <a:r>
              <a:rPr lang="en-US" sz="4000" dirty="0">
                <a:solidFill>
                  <a:schemeClr val="bg1"/>
                </a:solidFill>
                <a:latin typeface="Tw Cen MT Condensed Extra Bold" pitchFamily="34" charset="0"/>
              </a:rPr>
              <a:t>want:</a:t>
            </a:r>
          </a:p>
        </p:txBody>
      </p:sp>
      <p:sp>
        <p:nvSpPr>
          <p:cNvPr id="3" name="TextBox 2"/>
          <p:cNvSpPr txBox="1"/>
          <p:nvPr/>
        </p:nvSpPr>
        <p:spPr>
          <a:xfrm>
            <a:off x="457200" y="1482328"/>
            <a:ext cx="4876800" cy="4308872"/>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Old school thinking: </a:t>
            </a:r>
          </a:p>
          <a:p>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Fill up the truck, spread    it evenly over the route  so when we come back  to the shop the truck is empty.</a:t>
            </a:r>
          </a:p>
          <a:p>
            <a:endPar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Repeat for all conditions.</a:t>
            </a:r>
          </a:p>
          <a:p>
            <a:endParaRPr lang="en-US" dirty="0"/>
          </a:p>
        </p:txBody>
      </p:sp>
      <p:pic>
        <p:nvPicPr>
          <p:cNvPr id="5122" name="Picture 2" descr="C:\pictures\Pictures\salt\history\antique plow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6739" y="2328466"/>
            <a:ext cx="3475884" cy="293064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689748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a:buNone/>
            </a:pPr>
            <a:r>
              <a:rPr lang="en-US" sz="3600" dirty="0"/>
              <a:t>Should we have an application rate table that we follow?</a:t>
            </a:r>
          </a:p>
          <a:p>
            <a:pPr marL="457200" indent="-457200">
              <a:buAutoNum type="arabicPeriod"/>
              <a:tabLst>
                <a:tab pos="457200" algn="l"/>
              </a:tabLst>
            </a:pPr>
            <a:r>
              <a:rPr lang="en-US" sz="3600" dirty="0"/>
              <a:t>Yes – based on pavement temps</a:t>
            </a:r>
          </a:p>
          <a:p>
            <a:pPr marL="457200" indent="-457200">
              <a:buAutoNum type="arabicPeriod"/>
              <a:tabLst>
                <a:tab pos="457200" algn="l"/>
              </a:tabLst>
            </a:pPr>
            <a:r>
              <a:rPr lang="en-US" sz="3600" dirty="0"/>
              <a:t>Yes – based on air temps</a:t>
            </a:r>
          </a:p>
          <a:p>
            <a:pPr marL="457200" indent="-457200">
              <a:buAutoNum type="arabicPeriod"/>
              <a:tabLst>
                <a:tab pos="457200" algn="l"/>
              </a:tabLst>
            </a:pPr>
            <a:r>
              <a:rPr lang="en-US" sz="3600" dirty="0"/>
              <a:t>Yes – based on dew point</a:t>
            </a:r>
          </a:p>
          <a:p>
            <a:pPr marL="457200" indent="-457200">
              <a:buAutoNum type="arabicPeriod"/>
              <a:tabLst>
                <a:tab pos="457200" algn="l"/>
              </a:tabLst>
            </a:pPr>
            <a:r>
              <a:rPr lang="en-US" sz="3600" dirty="0"/>
              <a:t>No – fill up the truck and spread it evenly on your route</a:t>
            </a:r>
          </a:p>
          <a:p>
            <a:endParaRPr lang="en-US" sz="3600" dirty="0"/>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a:buNone/>
            </a:pPr>
            <a:r>
              <a:rPr lang="en-US" sz="3600" dirty="0"/>
              <a:t>Should we have an application rate table that we follow?</a:t>
            </a:r>
            <a:endParaRPr lang="en-US" sz="3600" dirty="0">
              <a:solidFill>
                <a:srgbClr val="FFFF00"/>
              </a:solidFill>
            </a:endParaRPr>
          </a:p>
          <a:p>
            <a:pPr marL="457200" indent="-457200">
              <a:buAutoNum type="arabicPeriod"/>
              <a:tabLst>
                <a:tab pos="457200" algn="l"/>
              </a:tabLst>
            </a:pPr>
            <a:r>
              <a:rPr lang="en-US" sz="3600" dirty="0">
                <a:solidFill>
                  <a:srgbClr val="FFFF00"/>
                </a:solidFill>
              </a:rPr>
              <a:t>Yes – based on pavement temps</a:t>
            </a:r>
            <a:endParaRPr lang="en-US" sz="3600" dirty="0">
              <a:solidFill>
                <a:schemeClr val="accent1">
                  <a:lumMod val="75000"/>
                </a:schemeClr>
              </a:solidFill>
            </a:endParaRPr>
          </a:p>
          <a:p>
            <a:pPr marL="457200" indent="-457200">
              <a:buAutoNum type="arabicPeriod"/>
              <a:tabLst>
                <a:tab pos="457200" algn="l"/>
              </a:tabLst>
            </a:pPr>
            <a:r>
              <a:rPr lang="en-US" sz="3600" dirty="0">
                <a:solidFill>
                  <a:schemeClr val="accent1">
                    <a:lumMod val="75000"/>
                  </a:schemeClr>
                </a:solidFill>
              </a:rPr>
              <a:t>Yes – based on air temps</a:t>
            </a:r>
          </a:p>
          <a:p>
            <a:pPr marL="457200" indent="-457200">
              <a:buAutoNum type="arabicPeriod"/>
              <a:tabLst>
                <a:tab pos="457200" algn="l"/>
              </a:tabLst>
            </a:pPr>
            <a:r>
              <a:rPr lang="en-US" sz="3600" dirty="0">
                <a:solidFill>
                  <a:schemeClr val="accent1">
                    <a:lumMod val="75000"/>
                  </a:schemeClr>
                </a:solidFill>
              </a:rPr>
              <a:t>Yes – based on dew point</a:t>
            </a:r>
          </a:p>
          <a:p>
            <a:pPr marL="457200" indent="-457200">
              <a:buAutoNum type="arabicPeriod"/>
              <a:tabLst>
                <a:tab pos="457200" algn="l"/>
              </a:tabLst>
            </a:pPr>
            <a:r>
              <a:rPr lang="en-US" sz="3600" dirty="0">
                <a:solidFill>
                  <a:schemeClr val="accent1">
                    <a:lumMod val="75000"/>
                  </a:schemeClr>
                </a:solidFill>
              </a:rPr>
              <a:t>No – fill up the truck and spread it evenly on your route</a:t>
            </a:r>
          </a:p>
          <a:p>
            <a:endParaRPr lang="en-US" sz="3600" dirty="0">
              <a:solidFill>
                <a:schemeClr val="accent1">
                  <a:lumMod val="75000"/>
                </a:schemeClr>
              </a:solidFill>
            </a:endParaRP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a:noFill/>
        </p:spPr>
        <p:txBody>
          <a:bodyPr>
            <a:normAutofit/>
          </a:bodyPr>
          <a:lstStyle/>
          <a:p>
            <a:pPr>
              <a:lnSpc>
                <a:spcPts val="3300"/>
              </a:lnSpc>
            </a:pPr>
            <a:r>
              <a:rPr lang="en-US" dirty="0"/>
              <a:t>Recommendations for the use </a:t>
            </a:r>
            <a:br>
              <a:rPr lang="en-US" dirty="0"/>
            </a:br>
            <a:r>
              <a:rPr lang="en-US" dirty="0"/>
              <a:t>of liquids in deicing</a:t>
            </a:r>
          </a:p>
        </p:txBody>
      </p:sp>
      <p:sp>
        <p:nvSpPr>
          <p:cNvPr id="3" name="Content Placeholder 2"/>
          <p:cNvSpPr>
            <a:spLocks noGrp="1"/>
          </p:cNvSpPr>
          <p:nvPr>
            <p:ph idx="1"/>
          </p:nvPr>
        </p:nvSpPr>
        <p:spPr>
          <a:xfrm>
            <a:off x="381000" y="1219200"/>
            <a:ext cx="7924800" cy="5257800"/>
          </a:xfrm>
        </p:spPr>
        <p:txBody>
          <a:bodyPr>
            <a:noAutofit/>
          </a:bodyPr>
          <a:lstStyle/>
          <a:p>
            <a:pPr>
              <a:lnSpc>
                <a:spcPts val="3300"/>
              </a:lnSpc>
            </a:pPr>
            <a:r>
              <a:rPr lang="en-US" dirty="0">
                <a:latin typeface="Arial" pitchFamily="34" charset="0"/>
                <a:cs typeface="Arial" pitchFamily="34" charset="0"/>
              </a:rPr>
              <a:t>Liquids are fast acting and stay on target.</a:t>
            </a:r>
          </a:p>
          <a:p>
            <a:pPr>
              <a:lnSpc>
                <a:spcPts val="3300"/>
              </a:lnSpc>
            </a:pPr>
            <a:endParaRPr lang="en-US" dirty="0">
              <a:latin typeface="Arial" pitchFamily="34" charset="0"/>
              <a:cs typeface="Arial" pitchFamily="34" charset="0"/>
            </a:endParaRPr>
          </a:p>
          <a:p>
            <a:pPr>
              <a:lnSpc>
                <a:spcPts val="3300"/>
              </a:lnSpc>
            </a:pPr>
            <a:r>
              <a:rPr lang="en-US" dirty="0">
                <a:latin typeface="Arial" pitchFamily="34" charset="0"/>
                <a:cs typeface="Arial" pitchFamily="34" charset="0"/>
              </a:rPr>
              <a:t>Granular products have more melting power.</a:t>
            </a:r>
          </a:p>
          <a:p>
            <a:pPr>
              <a:lnSpc>
                <a:spcPts val="3300"/>
              </a:lnSpc>
            </a:pPr>
            <a:endParaRPr lang="en-US" dirty="0">
              <a:latin typeface="Arial" pitchFamily="34" charset="0"/>
              <a:cs typeface="Arial" pitchFamily="34" charset="0"/>
            </a:endParaRPr>
          </a:p>
          <a:p>
            <a:pPr>
              <a:lnSpc>
                <a:spcPts val="3300"/>
              </a:lnSpc>
            </a:pPr>
            <a:r>
              <a:rPr lang="en-US" dirty="0">
                <a:solidFill>
                  <a:schemeClr val="bg1"/>
                </a:solidFill>
                <a:latin typeface="Arial" pitchFamily="34" charset="0"/>
                <a:cs typeface="Arial" pitchFamily="34" charset="0"/>
              </a:rPr>
              <a:t>Abrasives provide temporary traction.</a:t>
            </a:r>
          </a:p>
          <a:p>
            <a:pPr marL="0" indent="0">
              <a:lnSpc>
                <a:spcPts val="3300"/>
              </a:lnSpc>
              <a:buNone/>
            </a:pPr>
            <a:endParaRPr lang="en-US" dirty="0">
              <a:latin typeface="Arial" pitchFamily="34" charset="0"/>
              <a:cs typeface="Arial" pitchFamily="34" charset="0"/>
            </a:endParaRPr>
          </a:p>
          <a:p>
            <a:pPr marL="0" indent="0">
              <a:lnSpc>
                <a:spcPts val="3300"/>
              </a:lnSpc>
              <a:buNone/>
            </a:pPr>
            <a:endParaRPr lang="en-US" dirty="0">
              <a:latin typeface="Arial" pitchFamily="34" charset="0"/>
              <a:cs typeface="Arial" pitchFamily="34" charset="0"/>
            </a:endParaRPr>
          </a:p>
          <a:p>
            <a:pPr marL="0" indent="0">
              <a:lnSpc>
                <a:spcPts val="3300"/>
              </a:lnSpc>
              <a:buNone/>
            </a:pPr>
            <a:r>
              <a:rPr lang="en-US" dirty="0">
                <a:latin typeface="Arial" pitchFamily="34" charset="0"/>
                <a:cs typeface="Arial" pitchFamily="34" charset="0"/>
              </a:rPr>
              <a:t>Understand how your tools work</a:t>
            </a:r>
          </a:p>
          <a:p>
            <a:pPr marL="0" indent="0">
              <a:lnSpc>
                <a:spcPts val="3300"/>
              </a:lnSpc>
              <a:buNone/>
            </a:pPr>
            <a:r>
              <a:rPr lang="en-US" dirty="0">
                <a:latin typeface="Arial" pitchFamily="34" charset="0"/>
                <a:cs typeface="Arial" pitchFamily="34" charset="0"/>
              </a:rPr>
              <a:t> </a:t>
            </a:r>
          </a:p>
          <a:p>
            <a:pPr>
              <a:lnSpc>
                <a:spcPts val="3300"/>
              </a:lnSpc>
            </a:pPr>
            <a:r>
              <a:rPr lang="en-US" dirty="0">
                <a:latin typeface="Arial" pitchFamily="34" charset="0"/>
                <a:cs typeface="Arial" pitchFamily="34" charset="0"/>
              </a:rPr>
              <a:t>Mix and match them to meet the needs of your road conditions.</a:t>
            </a:r>
          </a:p>
          <a:p>
            <a:pPr>
              <a:lnSpc>
                <a:spcPts val="3300"/>
              </a:lnSpc>
            </a:pPr>
            <a:endParaRPr lang="en-US" dirty="0"/>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531693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3136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84867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1600"/>
            <a:ext cx="8229600" cy="889000"/>
          </a:xfrm>
          <a:noFill/>
        </p:spPr>
        <p:txBody>
          <a:bodyPr>
            <a:noAutofit/>
          </a:bodyPr>
          <a:lstStyle/>
          <a:p>
            <a:pPr>
              <a:lnSpc>
                <a:spcPts val="3300"/>
              </a:lnSpc>
            </a:pPr>
            <a:r>
              <a:rPr lang="en-US" dirty="0"/>
              <a:t>Applying dry salt is not </a:t>
            </a:r>
            <a:br>
              <a:rPr lang="en-US" dirty="0"/>
            </a:br>
            <a:r>
              <a:rPr lang="en-US" dirty="0"/>
              <a:t>a recommended practice</a:t>
            </a:r>
          </a:p>
        </p:txBody>
      </p:sp>
      <p:sp>
        <p:nvSpPr>
          <p:cNvPr id="3" name="Content Placeholder 2"/>
          <p:cNvSpPr>
            <a:spLocks noGrp="1"/>
          </p:cNvSpPr>
          <p:nvPr>
            <p:ph idx="1"/>
          </p:nvPr>
        </p:nvSpPr>
        <p:spPr>
          <a:xfrm>
            <a:off x="228600" y="1112837"/>
            <a:ext cx="6934200" cy="4525963"/>
          </a:xfrm>
        </p:spPr>
        <p:txBody>
          <a:bodyPr>
            <a:normAutofit fontScale="92500" lnSpcReduction="20000"/>
          </a:bodyPr>
          <a:lstStyle/>
          <a:p>
            <a:pPr marL="0" indent="0">
              <a:buNone/>
            </a:pPr>
            <a:r>
              <a:rPr lang="en-US" dirty="0">
                <a:latin typeface="Arial" pitchFamily="34" charset="0"/>
                <a:cs typeface="Arial" pitchFamily="34" charset="0"/>
              </a:rPr>
              <a:t>As we become more efficient and effective in de-icing we look for ways to reduce waste</a:t>
            </a:r>
          </a:p>
          <a:p>
            <a:pPr marL="0" indent="0">
              <a:buNone/>
            </a:pPr>
            <a:endParaRPr lang="en-US" dirty="0">
              <a:latin typeface="Arial" pitchFamily="34" charset="0"/>
              <a:cs typeface="Arial" pitchFamily="34" charset="0"/>
            </a:endParaRPr>
          </a:p>
          <a:p>
            <a:pPr>
              <a:buFontTx/>
              <a:buChar char="-"/>
            </a:pPr>
            <a:r>
              <a:rPr lang="en-US" dirty="0">
                <a:latin typeface="Arial" pitchFamily="34" charset="0"/>
                <a:cs typeface="Arial" pitchFamily="34" charset="0"/>
              </a:rPr>
              <a:t>Dry salt applications work, but there are better ways to get the same results.</a:t>
            </a:r>
          </a:p>
          <a:p>
            <a:pPr>
              <a:buFontTx/>
              <a:buChar char="-"/>
            </a:pPr>
            <a:endParaRPr lang="en-US" dirty="0">
              <a:latin typeface="Arial" pitchFamily="34" charset="0"/>
              <a:cs typeface="Arial" pitchFamily="34" charset="0"/>
            </a:endParaRPr>
          </a:p>
          <a:p>
            <a:pPr>
              <a:buFontTx/>
              <a:buChar char="-"/>
            </a:pPr>
            <a:r>
              <a:rPr lang="en-US" dirty="0">
                <a:latin typeface="Arial" pitchFamily="34" charset="0"/>
                <a:cs typeface="Arial" pitchFamily="34" charset="0"/>
              </a:rPr>
              <a:t>Dry salt applications are wasteful of salt, much of it bounces off of the road.</a:t>
            </a:r>
          </a:p>
          <a:p>
            <a:pPr lvl="1">
              <a:buFontTx/>
              <a:buChar char="-"/>
            </a:pPr>
            <a:r>
              <a:rPr lang="en-US" dirty="0">
                <a:latin typeface="Arial" pitchFamily="34" charset="0"/>
                <a:cs typeface="Arial" pitchFamily="34" charset="0"/>
              </a:rPr>
              <a:t>If you are using dry salt, re-examine your plowing policy, your anti-icing policy and your deicing policy.  One or all might need to be updated.</a:t>
            </a:r>
          </a:p>
        </p:txBody>
      </p:sp>
      <p:pic>
        <p:nvPicPr>
          <p:cNvPr id="10242" name="Picture 2" descr="C:\Users\Roman\AppData\Local\Microsoft\Windows\Temporary Internet Files\Content.IE5\D25B2QYV\checklis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4038600"/>
            <a:ext cx="2057400" cy="154305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54503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oman\AppData\Local\Microsoft\Windows\Temporary Internet Files\Content.IE5\YM6UKUKP\road_png_stock_by_doloresdevelde-d55c9nc[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101600"/>
            <a:ext cx="8229600" cy="889000"/>
          </a:xfrm>
          <a:noFill/>
        </p:spPr>
        <p:txBody>
          <a:bodyPr>
            <a:noAutofit/>
          </a:bodyPr>
          <a:lstStyle/>
          <a:p>
            <a:pPr>
              <a:lnSpc>
                <a:spcPts val="3300"/>
              </a:lnSpc>
            </a:pPr>
            <a:r>
              <a:rPr lang="en-US" dirty="0"/>
              <a:t>Applying dry salt is not </a:t>
            </a:r>
            <a:br>
              <a:rPr lang="en-US" dirty="0"/>
            </a:br>
            <a:r>
              <a:rPr lang="en-US" dirty="0"/>
              <a:t>a recommended practice</a:t>
            </a:r>
          </a:p>
        </p:txBody>
      </p:sp>
      <p:sp>
        <p:nvSpPr>
          <p:cNvPr id="3" name="Content Placeholder 2"/>
          <p:cNvSpPr>
            <a:spLocks noGrp="1"/>
          </p:cNvSpPr>
          <p:nvPr>
            <p:ph idx="1"/>
          </p:nvPr>
        </p:nvSpPr>
        <p:spPr>
          <a:xfrm>
            <a:off x="533400" y="4495800"/>
            <a:ext cx="7162800" cy="914400"/>
          </a:xfrm>
          <a:solidFill>
            <a:srgbClr val="FFC000"/>
          </a:solidFill>
          <a:ln w="3175">
            <a:solidFill>
              <a:schemeClr val="tx1"/>
            </a:solidFill>
          </a:ln>
        </p:spPr>
        <p:txBody>
          <a:bodyPr>
            <a:normAutofit fontScale="92500"/>
          </a:bodyPr>
          <a:lstStyle/>
          <a:p>
            <a:pPr marL="0" indent="0">
              <a:buNone/>
            </a:pPr>
            <a:r>
              <a:rPr lang="en-US" dirty="0">
                <a:solidFill>
                  <a:schemeClr val="tx1"/>
                </a:solidFill>
                <a:latin typeface="Arial" pitchFamily="34" charset="0"/>
                <a:cs typeface="Arial" pitchFamily="34" charset="0"/>
              </a:rPr>
              <a:t>Applying dry material to dry pavement may result in losing up to 80 percent of the material.</a:t>
            </a:r>
          </a:p>
        </p:txBody>
      </p:sp>
      <p:sp>
        <p:nvSpPr>
          <p:cNvPr id="4" name="Oval 3"/>
          <p:cNvSpPr/>
          <p:nvPr/>
        </p:nvSpPr>
        <p:spPr>
          <a:xfrm>
            <a:off x="2667000" y="3200400"/>
            <a:ext cx="3048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657600" y="2971800"/>
            <a:ext cx="3048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72000" y="3581400"/>
            <a:ext cx="3048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05000" y="2133600"/>
            <a:ext cx="3048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971800" y="2133600"/>
            <a:ext cx="3048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62200" y="2349500"/>
            <a:ext cx="3048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505200" y="3822700"/>
            <a:ext cx="3048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683000" y="3467100"/>
            <a:ext cx="3048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49800" y="3314700"/>
            <a:ext cx="3048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276600" y="2235200"/>
            <a:ext cx="3048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 name="Isosceles Triangle 1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5-Point Star 1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80396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a:buFontTx/>
              <a:buNone/>
            </a:pPr>
            <a:r>
              <a:rPr lang="en-US" sz="3600" dirty="0"/>
              <a:t>Is applying dry salt a recommended practice?</a:t>
            </a:r>
          </a:p>
          <a:p>
            <a:pPr>
              <a:buFontTx/>
              <a:buNone/>
            </a:pPr>
            <a:endParaRPr lang="en-US" sz="3600" dirty="0"/>
          </a:p>
          <a:p>
            <a:pPr marL="457200" indent="-457200">
              <a:buFontTx/>
              <a:buAutoNum type="arabicPeriod"/>
            </a:pPr>
            <a:r>
              <a:rPr lang="en-US" sz="3600" dirty="0"/>
              <a:t>Yes </a:t>
            </a:r>
          </a:p>
          <a:p>
            <a:pPr marL="457200" indent="-457200">
              <a:buFontTx/>
              <a:buAutoNum type="arabicPeriod"/>
            </a:pPr>
            <a:r>
              <a:rPr lang="en-US" sz="3600" dirty="0"/>
              <a:t>No </a:t>
            </a:r>
          </a:p>
          <a:p>
            <a:pPr marL="457200" indent="-457200">
              <a:buFontTx/>
              <a:buAutoNum type="arabicPeriod"/>
            </a:pPr>
            <a:r>
              <a:rPr lang="en-US" sz="3600" dirty="0"/>
              <a:t>Sometimes</a:t>
            </a:r>
          </a:p>
          <a:p>
            <a:pPr marL="457200" indent="-457200">
              <a:buFontTx/>
              <a:buAutoNum type="arabicPeriod"/>
            </a:pPr>
            <a:r>
              <a:rPr lang="en-US" sz="3600" dirty="0"/>
              <a:t>Only when it is too cold for liquids</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a:buFontTx/>
              <a:buNone/>
            </a:pPr>
            <a:r>
              <a:rPr lang="en-US" sz="3600" dirty="0"/>
              <a:t>Is applying dry salt a recommended practice?</a:t>
            </a:r>
          </a:p>
          <a:p>
            <a:pPr>
              <a:buFontTx/>
              <a:buNone/>
            </a:pPr>
            <a:endParaRPr lang="en-US" sz="3600" dirty="0">
              <a:solidFill>
                <a:schemeClr val="accent1">
                  <a:lumMod val="75000"/>
                </a:schemeClr>
              </a:solidFill>
            </a:endParaRPr>
          </a:p>
          <a:p>
            <a:pPr marL="457200" indent="-457200">
              <a:buFontTx/>
              <a:buAutoNum type="arabicPeriod"/>
            </a:pPr>
            <a:r>
              <a:rPr lang="en-US" sz="3600" dirty="0">
                <a:solidFill>
                  <a:schemeClr val="accent1">
                    <a:lumMod val="75000"/>
                  </a:schemeClr>
                </a:solidFill>
              </a:rPr>
              <a:t>Yes </a:t>
            </a:r>
            <a:endParaRPr lang="en-US" sz="3600" dirty="0">
              <a:solidFill>
                <a:srgbClr val="FFFF00"/>
              </a:solidFill>
            </a:endParaRPr>
          </a:p>
          <a:p>
            <a:pPr marL="457200" indent="-457200">
              <a:buFontTx/>
              <a:buAutoNum type="arabicPeriod"/>
            </a:pPr>
            <a:r>
              <a:rPr lang="en-US" sz="3600" dirty="0">
                <a:solidFill>
                  <a:srgbClr val="FFFF00"/>
                </a:solidFill>
              </a:rPr>
              <a:t>No </a:t>
            </a:r>
          </a:p>
          <a:p>
            <a:pPr marL="457200" indent="-457200">
              <a:buFontTx/>
              <a:buAutoNum type="arabicPeriod"/>
            </a:pPr>
            <a:r>
              <a:rPr lang="en-US" sz="3600" dirty="0">
                <a:solidFill>
                  <a:schemeClr val="accent1">
                    <a:lumMod val="75000"/>
                  </a:schemeClr>
                </a:solidFill>
              </a:rPr>
              <a:t>Sometimes</a:t>
            </a:r>
          </a:p>
          <a:p>
            <a:pPr marL="457200" indent="-457200">
              <a:buFontTx/>
              <a:buAutoNum type="arabicPeriod"/>
            </a:pPr>
            <a:r>
              <a:rPr lang="en-US" sz="3600" dirty="0">
                <a:solidFill>
                  <a:schemeClr val="accent1">
                    <a:lumMod val="75000"/>
                  </a:schemeClr>
                </a:solidFill>
              </a:rPr>
              <a:t>Only when it is too cold for liquids</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01600"/>
            <a:ext cx="8229600" cy="889000"/>
          </a:xfrm>
          <a:noFill/>
        </p:spPr>
        <p:txBody>
          <a:bodyPr>
            <a:normAutofit fontScale="90000"/>
          </a:bodyPr>
          <a:lstStyle/>
          <a:p>
            <a:pPr lvl="1">
              <a:lnSpc>
                <a:spcPts val="3300"/>
              </a:lnSpc>
            </a:pPr>
            <a:r>
              <a:rPr lang="en-US" sz="4000" dirty="0">
                <a:solidFill>
                  <a:schemeClr val="bg1"/>
                </a:solidFill>
                <a:latin typeface="Tw Cen MT Condensed Extra Bold" pitchFamily="34" charset="0"/>
              </a:rPr>
              <a:t>Pre-wet salt works better </a:t>
            </a:r>
            <a:br>
              <a:rPr lang="en-US" sz="4000" dirty="0">
                <a:solidFill>
                  <a:schemeClr val="bg1"/>
                </a:solidFill>
                <a:latin typeface="Tw Cen MT Condensed Extra Bold" pitchFamily="34" charset="0"/>
              </a:rPr>
            </a:br>
            <a:r>
              <a:rPr lang="en-US" sz="4000" dirty="0">
                <a:solidFill>
                  <a:schemeClr val="bg1"/>
                </a:solidFill>
                <a:latin typeface="Tw Cen MT Condensed Extra Bold" pitchFamily="34" charset="0"/>
              </a:rPr>
              <a:t>than dry salt</a:t>
            </a:r>
          </a:p>
        </p:txBody>
      </p:sp>
      <p:pic>
        <p:nvPicPr>
          <p:cNvPr id="9218" name="Picture 2" descr="C:\Users\Roman\AppData\Local\Microsoft\Windows\Temporary Internet Files\Content.IE5\YM6UKUKP\medium-melting-ice-cube-166.6-2791[1].gif"/>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5936" y="2209800"/>
            <a:ext cx="4781664" cy="28371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81600" y="1536918"/>
            <a:ext cx="3352800" cy="1815882"/>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Salt cannot melt snow &amp; ice…must change phase into a liquid….</a:t>
            </a:r>
          </a:p>
        </p:txBody>
      </p:sp>
      <p:sp>
        <p:nvSpPr>
          <p:cNvPr id="9" name="TextBox 8"/>
          <p:cNvSpPr txBox="1"/>
          <p:nvPr/>
        </p:nvSpPr>
        <p:spPr>
          <a:xfrm>
            <a:off x="1930400" y="3200400"/>
            <a:ext cx="1346200" cy="769441"/>
          </a:xfrm>
          <a:prstGeom prst="rect">
            <a:avLst/>
          </a:prstGeom>
          <a:noFill/>
        </p:spPr>
        <p:txBody>
          <a:bodyPr wrap="square" rtlCol="0">
            <a:spAutoFit/>
          </a:bodyPr>
          <a:lstStyle/>
          <a:p>
            <a:r>
              <a:rPr lang="en-US" sz="4400" dirty="0">
                <a:effectLst>
                  <a:outerShdw blurRad="38100" dist="38100" dir="2700000" algn="tl">
                    <a:srgbClr val="000000">
                      <a:alpha val="43137"/>
                    </a:srgbClr>
                  </a:outerShdw>
                </a:effectLst>
                <a:latin typeface="Arial" pitchFamily="34" charset="0"/>
                <a:cs typeface="Arial" pitchFamily="34" charset="0"/>
              </a:rPr>
              <a:t>Salt</a:t>
            </a:r>
          </a:p>
        </p:txBody>
      </p:sp>
      <p:sp>
        <p:nvSpPr>
          <p:cNvPr id="11" name="TextBox 10"/>
          <p:cNvSpPr txBox="1"/>
          <p:nvPr/>
        </p:nvSpPr>
        <p:spPr>
          <a:xfrm>
            <a:off x="1676400" y="4335959"/>
            <a:ext cx="1628832" cy="769441"/>
          </a:xfrm>
          <a:prstGeom prst="rect">
            <a:avLst/>
          </a:prstGeom>
          <a:noFill/>
        </p:spPr>
        <p:txBody>
          <a:bodyPr wrap="square" rtlCol="0">
            <a:spAutoFit/>
          </a:bodyPr>
          <a:lstStyle/>
          <a:p>
            <a:r>
              <a:rPr lang="en-US" sz="4400" dirty="0">
                <a:effectLst>
                  <a:outerShdw blurRad="38100" dist="38100" dir="2700000" algn="tl">
                    <a:srgbClr val="000000">
                      <a:alpha val="43137"/>
                    </a:srgbClr>
                  </a:outerShdw>
                </a:effectLst>
                <a:latin typeface="Arial" pitchFamily="34" charset="0"/>
                <a:cs typeface="Arial" pitchFamily="34" charset="0"/>
              </a:rPr>
              <a:t>Brine</a:t>
            </a:r>
          </a:p>
        </p:txBody>
      </p:sp>
      <p:sp>
        <p:nvSpPr>
          <p:cNvPr id="12" name="TextBox 11"/>
          <p:cNvSpPr txBox="1"/>
          <p:nvPr/>
        </p:nvSpPr>
        <p:spPr>
          <a:xfrm>
            <a:off x="457200" y="5867400"/>
            <a:ext cx="4368800" cy="523220"/>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Brine can melt snow &amp; ice</a:t>
            </a:r>
          </a:p>
        </p:txBody>
      </p:sp>
      <p:sp>
        <p:nvSpPr>
          <p:cNvPr id="14" name="Down Arrow 13"/>
          <p:cNvSpPr/>
          <p:nvPr/>
        </p:nvSpPr>
        <p:spPr>
          <a:xfrm rot="13217930">
            <a:off x="1035030" y="4790338"/>
            <a:ext cx="583673" cy="122530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3916054">
            <a:off x="3919461" y="1779033"/>
            <a:ext cx="637087" cy="19521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Isosceles Triangle 14"/>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5-Point Star 1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 name="Picture 1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69522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C:\Users\Roman\AppData\Local\Microsoft\Windows\Temporary Internet Files\Content.IE5\X20Z386G\winner-icon17_thumb[1].jpg"/>
          <p:cNvPicPr>
            <a:picLocks noChangeAspect="1" noChangeArrowheads="1"/>
          </p:cNvPicPr>
          <p:nvPr/>
        </p:nvPicPr>
        <p:blipFill>
          <a:blip r:embed="rId3" cstate="print">
            <a:extLst>
              <a:ext uri="{28A0092B-C50C-407E-A947-70E740481C1C}">
                <a14:useLocalDpi xmlns:a14="http://schemas.microsoft.com/office/drawing/2010/main" val="0"/>
              </a:ext>
            </a:extLst>
          </a:blip>
          <a:srcRect r="3673" b="5600"/>
          <a:stretch>
            <a:fillRect/>
          </a:stretch>
        </p:blipFill>
        <p:spPr bwMode="auto">
          <a:xfrm>
            <a:off x="2590800" y="1143000"/>
            <a:ext cx="5410200" cy="458491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228600"/>
            <a:ext cx="8229600" cy="889000"/>
          </a:xfrm>
          <a:noFill/>
        </p:spPr>
        <p:txBody>
          <a:bodyPr/>
          <a:lstStyle/>
          <a:p>
            <a:r>
              <a:rPr lang="en-US" dirty="0"/>
              <a:t>Whenever we add liquids</a:t>
            </a:r>
          </a:p>
        </p:txBody>
      </p:sp>
      <p:sp>
        <p:nvSpPr>
          <p:cNvPr id="3" name="Content Placeholder 2"/>
          <p:cNvSpPr>
            <a:spLocks noGrp="1"/>
          </p:cNvSpPr>
          <p:nvPr>
            <p:ph idx="1"/>
          </p:nvPr>
        </p:nvSpPr>
        <p:spPr>
          <a:xfrm>
            <a:off x="304800" y="4572000"/>
            <a:ext cx="6248400" cy="1371600"/>
          </a:xfrm>
          <a:solidFill>
            <a:srgbClr val="FFC000"/>
          </a:solidFill>
          <a:ln w="3175">
            <a:solidFill>
              <a:schemeClr val="tx1"/>
            </a:solidFill>
          </a:ln>
        </p:spPr>
        <p:txBody>
          <a:bodyPr>
            <a:normAutofit fontScale="25000" lnSpcReduction="20000"/>
          </a:bodyPr>
          <a:lstStyle/>
          <a:p>
            <a:pPr marL="0" indent="0">
              <a:buNone/>
            </a:pPr>
            <a:r>
              <a:rPr lang="en-US" sz="9600" dirty="0">
                <a:solidFill>
                  <a:schemeClr val="tx1"/>
                </a:solidFill>
                <a:latin typeface="Arial" pitchFamily="34" charset="0"/>
                <a:cs typeface="Arial" pitchFamily="34" charset="0"/>
              </a:rPr>
              <a:t>We improve our performance because salt is slow. Salt needs to move to a liquid state before it begins to work as a deicing agent.</a:t>
            </a:r>
          </a:p>
          <a:p>
            <a:pPr marL="0" indent="0">
              <a:buNone/>
            </a:pPr>
            <a:endParaRPr lang="en-US" dirty="0"/>
          </a:p>
        </p:txBody>
      </p:sp>
      <p:sp>
        <p:nvSpPr>
          <p:cNvPr id="6" name="Oval 5"/>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Isosceles Triangle 6"/>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02284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889000"/>
          </a:xfrm>
          <a:noFill/>
        </p:spPr>
        <p:txBody>
          <a:bodyPr>
            <a:normAutofit/>
          </a:bodyPr>
          <a:lstStyle/>
          <a:p>
            <a:pPr lvl="1"/>
            <a:r>
              <a:rPr lang="en-US" sz="4000" dirty="0">
                <a:solidFill>
                  <a:schemeClr val="bg1"/>
                </a:solidFill>
                <a:latin typeface="Tw Cen MT Condensed Extra Bold" pitchFamily="34" charset="0"/>
              </a:rPr>
              <a:t>Pre-wet applications</a:t>
            </a:r>
          </a:p>
        </p:txBody>
      </p:sp>
      <p:pic>
        <p:nvPicPr>
          <p:cNvPr id="9218" name="Picture 2" descr="C:\Users\Roman\AppData\Local\Microsoft\Windows\Temporary Internet Files\Content.IE5\YM6UKUKP\medium-melting-ice-cube-166.6-2791[1].gif"/>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38600" y="2971800"/>
            <a:ext cx="4781664" cy="2837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1066800"/>
            <a:ext cx="8763000" cy="2246769"/>
          </a:xfrm>
          <a:prstGeom prst="rect">
            <a:avLst/>
          </a:prstGeom>
          <a:noFill/>
        </p:spPr>
        <p:txBody>
          <a:bodyPr wrap="square" rtlCol="0">
            <a:spAutoFit/>
          </a:bodyPr>
          <a:lstStyle/>
          <a:p>
            <a:pPr marL="457200" indent="-457200">
              <a:buFont typeface="Arial" pitchFamily="34" charset="0"/>
              <a:buChar char="•"/>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Liquids have the potential to make salt work    faster.</a:t>
            </a:r>
          </a:p>
          <a:p>
            <a:pPr marL="457200" indent="-457200">
              <a:buFont typeface="Arial" pitchFamily="34" charset="0"/>
              <a:buChar char="•"/>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Depending on the ratio and the type, they can reduce the bounce and work at colder temperatures.</a:t>
            </a:r>
          </a:p>
        </p:txBody>
      </p:sp>
      <p:sp>
        <p:nvSpPr>
          <p:cNvPr id="8" name="TextBox 7"/>
          <p:cNvSpPr txBox="1"/>
          <p:nvPr/>
        </p:nvSpPr>
        <p:spPr>
          <a:xfrm>
            <a:off x="2895600" y="6031468"/>
            <a:ext cx="2895600" cy="369332"/>
          </a:xfrm>
          <a:prstGeom prst="rect">
            <a:avLst/>
          </a:prstGeom>
          <a:solidFill>
            <a:srgbClr val="FFC000"/>
          </a:solidFill>
          <a:ln w="3175">
            <a:solidFill>
              <a:schemeClr val="tx1"/>
            </a:solidFill>
          </a:ln>
        </p:spPr>
        <p:txBody>
          <a:bodyPr wrap="square" rtlCol="0">
            <a:spAutoFit/>
          </a:bodyPr>
          <a:lstStyle/>
          <a:p>
            <a:r>
              <a:rPr lang="en-US" dirty="0">
                <a:latin typeface="Arial" pitchFamily="34" charset="0"/>
                <a:cs typeface="Arial" pitchFamily="34" charset="0"/>
              </a:rPr>
              <a:t>Dry salt is </a:t>
            </a:r>
            <a:r>
              <a:rPr lang="en-US" dirty="0" err="1">
                <a:latin typeface="Arial" pitchFamily="34" charset="0"/>
                <a:cs typeface="Arial" pitchFamily="34" charset="0"/>
              </a:rPr>
              <a:t>sloooooow</a:t>
            </a:r>
            <a:r>
              <a:rPr lang="en-US" dirty="0">
                <a:latin typeface="Arial" pitchFamily="34" charset="0"/>
                <a:cs typeface="Arial" pitchFamily="34" charset="0"/>
              </a:rPr>
              <a:t>……</a:t>
            </a:r>
          </a:p>
        </p:txBody>
      </p:sp>
      <p:sp>
        <p:nvSpPr>
          <p:cNvPr id="9" name="TextBox 8"/>
          <p:cNvSpPr txBox="1"/>
          <p:nvPr/>
        </p:nvSpPr>
        <p:spPr>
          <a:xfrm>
            <a:off x="5819832" y="3886200"/>
            <a:ext cx="1342968" cy="769441"/>
          </a:xfrm>
          <a:prstGeom prst="rect">
            <a:avLst/>
          </a:prstGeom>
          <a:noFill/>
        </p:spPr>
        <p:txBody>
          <a:bodyPr wrap="square" rtlCol="0">
            <a:spAutoFit/>
          </a:bodyPr>
          <a:lstStyle/>
          <a:p>
            <a:r>
              <a:rPr lang="en-US" sz="4400" dirty="0">
                <a:effectLst>
                  <a:outerShdw blurRad="38100" dist="38100" dir="2700000" algn="tl">
                    <a:srgbClr val="000000">
                      <a:alpha val="43137"/>
                    </a:srgbClr>
                  </a:outerShdw>
                </a:effectLst>
                <a:latin typeface="Arial" pitchFamily="34" charset="0"/>
                <a:cs typeface="Arial" pitchFamily="34" charset="0"/>
              </a:rPr>
              <a:t>Salt</a:t>
            </a:r>
          </a:p>
        </p:txBody>
      </p:sp>
      <p:sp>
        <p:nvSpPr>
          <p:cNvPr id="11" name="TextBox 10"/>
          <p:cNvSpPr txBox="1"/>
          <p:nvPr/>
        </p:nvSpPr>
        <p:spPr>
          <a:xfrm>
            <a:off x="5691910" y="5105400"/>
            <a:ext cx="1547090" cy="769441"/>
          </a:xfrm>
          <a:prstGeom prst="rect">
            <a:avLst/>
          </a:prstGeom>
          <a:noFill/>
        </p:spPr>
        <p:txBody>
          <a:bodyPr wrap="square" rtlCol="0">
            <a:spAutoFit/>
          </a:bodyPr>
          <a:lstStyle/>
          <a:p>
            <a:r>
              <a:rPr lang="en-US" sz="4400" dirty="0">
                <a:effectLst>
                  <a:outerShdw blurRad="38100" dist="38100" dir="2700000" algn="tl">
                    <a:srgbClr val="000000">
                      <a:alpha val="43137"/>
                    </a:srgbClr>
                  </a:outerShdw>
                </a:effectLst>
                <a:latin typeface="Arial" pitchFamily="34" charset="0"/>
                <a:cs typeface="Arial" pitchFamily="34" charset="0"/>
              </a:rPr>
              <a:t>Brine</a:t>
            </a:r>
          </a:p>
        </p:txBody>
      </p:sp>
      <p:sp>
        <p:nvSpPr>
          <p:cNvPr id="12" name="Oval 11"/>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151866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889000"/>
          </a:xfrm>
          <a:noFill/>
        </p:spPr>
        <p:txBody>
          <a:bodyPr/>
          <a:lstStyle/>
          <a:p>
            <a:r>
              <a:rPr lang="en-US" dirty="0"/>
              <a:t>Pre-wetting</a:t>
            </a:r>
          </a:p>
        </p:txBody>
      </p:sp>
      <p:sp>
        <p:nvSpPr>
          <p:cNvPr id="3" name="Content Placeholder 2"/>
          <p:cNvSpPr>
            <a:spLocks noGrp="1"/>
          </p:cNvSpPr>
          <p:nvPr>
            <p:ph idx="1"/>
          </p:nvPr>
        </p:nvSpPr>
        <p:spPr>
          <a:xfrm>
            <a:off x="381000" y="1341437"/>
            <a:ext cx="6019800" cy="4525963"/>
          </a:xfrm>
        </p:spPr>
        <p:txBody>
          <a:bodyPr>
            <a:normAutofit fontScale="92500"/>
          </a:bodyPr>
          <a:lstStyle/>
          <a:p>
            <a:r>
              <a:rPr lang="en-US" dirty="0">
                <a:latin typeface="Arial" pitchFamily="34" charset="0"/>
                <a:cs typeface="Arial" pitchFamily="34" charset="0"/>
              </a:rPr>
              <a:t>Typically you can reduce your application rate 30% if you are pre-wetting!</a:t>
            </a:r>
          </a:p>
          <a:p>
            <a:pPr marL="0" indent="0">
              <a:buNone/>
            </a:pPr>
            <a:endParaRPr lang="en-US" dirty="0">
              <a:latin typeface="Arial" pitchFamily="34" charset="0"/>
              <a:cs typeface="Arial" pitchFamily="34" charset="0"/>
            </a:endParaRPr>
          </a:p>
          <a:p>
            <a:r>
              <a:rPr lang="en-US" dirty="0">
                <a:latin typeface="Arial" pitchFamily="34" charset="0"/>
                <a:cs typeface="Arial" pitchFamily="34" charset="0"/>
              </a:rPr>
              <a:t>Some report up to 50% savings.</a:t>
            </a:r>
          </a:p>
          <a:p>
            <a:endParaRPr lang="en-US" dirty="0">
              <a:latin typeface="Arial" pitchFamily="34" charset="0"/>
              <a:cs typeface="Arial" pitchFamily="34" charset="0"/>
            </a:endParaRPr>
          </a:p>
          <a:p>
            <a:r>
              <a:rPr lang="en-US" dirty="0">
                <a:latin typeface="Arial" pitchFamily="34" charset="0"/>
                <a:cs typeface="Arial" pitchFamily="34" charset="0"/>
              </a:rPr>
              <a:t>Savings depend on speed of application, ratio of liquid to granular, spread pattern, </a:t>
            </a:r>
          </a:p>
          <a:p>
            <a:pPr>
              <a:buNone/>
            </a:pPr>
            <a:r>
              <a:rPr lang="en-US" dirty="0">
                <a:latin typeface="Arial" pitchFamily="34" charset="0"/>
                <a:cs typeface="Arial" pitchFamily="34" charset="0"/>
              </a:rPr>
              <a:t>    material selection and many factors.</a:t>
            </a:r>
          </a:p>
        </p:txBody>
      </p:sp>
      <p:pic>
        <p:nvPicPr>
          <p:cNvPr id="12290" name="Picture 2" descr="C:\Users\Roman\AppData\Local\Microsoft\Windows\Temporary Internet Files\Content.IE5\YM6UKUKP\pic_1_reduc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1225" y="2743200"/>
            <a:ext cx="2847975" cy="28194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8093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a:buNone/>
            </a:pPr>
            <a:r>
              <a:rPr lang="en-US" sz="3600" dirty="0"/>
              <a:t>Is pre-wetting salt almost always recommended?</a:t>
            </a:r>
          </a:p>
          <a:p>
            <a:pPr marL="228600" indent="-228600">
              <a:buAutoNum type="arabicPeriod"/>
            </a:pPr>
            <a:endParaRPr lang="en-US" sz="3600" dirty="0"/>
          </a:p>
          <a:p>
            <a:pPr marL="457200" indent="-457200">
              <a:buAutoNum type="arabicPeriod"/>
            </a:pPr>
            <a:r>
              <a:rPr lang="en-US" sz="3600" dirty="0"/>
              <a:t>Yes</a:t>
            </a:r>
          </a:p>
          <a:p>
            <a:pPr marL="457200" indent="-457200">
              <a:buAutoNum type="arabicPeriod"/>
            </a:pPr>
            <a:r>
              <a:rPr lang="en-US" sz="3600" dirty="0"/>
              <a:t>No</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a:buNone/>
            </a:pPr>
            <a:r>
              <a:rPr lang="en-US" sz="3600" dirty="0"/>
              <a:t>Is pre-wetting salt almost always recommended?</a:t>
            </a:r>
            <a:endParaRPr lang="en-US" sz="3600" dirty="0">
              <a:solidFill>
                <a:srgbClr val="FFFF00"/>
              </a:solidFill>
            </a:endParaRPr>
          </a:p>
          <a:p>
            <a:pPr marL="228600" indent="-228600">
              <a:buAutoNum type="arabicPeriod"/>
            </a:pPr>
            <a:endParaRPr lang="en-US" sz="3600" dirty="0">
              <a:solidFill>
                <a:srgbClr val="FFFF00"/>
              </a:solidFill>
            </a:endParaRPr>
          </a:p>
          <a:p>
            <a:pPr marL="457200" indent="-457200">
              <a:buAutoNum type="arabicPeriod"/>
            </a:pPr>
            <a:r>
              <a:rPr lang="en-US" sz="3600" dirty="0">
                <a:solidFill>
                  <a:srgbClr val="FFFF00"/>
                </a:solidFill>
              </a:rPr>
              <a:t>Yes</a:t>
            </a:r>
            <a:endParaRPr lang="en-US" sz="3600" dirty="0">
              <a:solidFill>
                <a:schemeClr val="accent1">
                  <a:lumMod val="75000"/>
                </a:schemeClr>
              </a:solidFill>
            </a:endParaRPr>
          </a:p>
          <a:p>
            <a:pPr marL="457200" indent="-457200">
              <a:buAutoNum type="arabicPeriod"/>
            </a:pPr>
            <a:r>
              <a:rPr lang="en-US" sz="3600" dirty="0">
                <a:solidFill>
                  <a:schemeClr val="accent1">
                    <a:lumMod val="75000"/>
                  </a:schemeClr>
                </a:solidFill>
              </a:rPr>
              <a:t>No</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22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1170701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4" descr="MAG-TRUCK"/>
          <p:cNvPicPr>
            <a:picLocks noChangeAspect="1" noChangeArrowheads="1"/>
          </p:cNvPicPr>
          <p:nvPr/>
        </p:nvPicPr>
        <p:blipFill rotWithShape="1">
          <a:blip r:embed="rId3" cstate="print"/>
          <a:srcRect l="2042" t="2397" r="3112" b="3323"/>
          <a:stretch/>
        </p:blipFill>
        <p:spPr bwMode="auto">
          <a:xfrm>
            <a:off x="282804" y="1375432"/>
            <a:ext cx="6782120" cy="4568168"/>
          </a:xfrm>
          <a:prstGeom prst="rect">
            <a:avLst/>
          </a:prstGeom>
          <a:noFill/>
          <a:ln w="3175">
            <a:solidFill>
              <a:schemeClr val="tx1"/>
            </a:solidFill>
            <a:miter lim="800000"/>
            <a:headEnd/>
            <a:tailEnd/>
          </a:ln>
        </p:spPr>
      </p:pic>
      <p:sp>
        <p:nvSpPr>
          <p:cNvPr id="668674" name="Rectangle 2"/>
          <p:cNvSpPr>
            <a:spLocks noGrp="1" noChangeArrowheads="1"/>
          </p:cNvSpPr>
          <p:nvPr>
            <p:ph type="title"/>
          </p:nvPr>
        </p:nvSpPr>
        <p:spPr>
          <a:xfrm>
            <a:off x="304800" y="76200"/>
            <a:ext cx="9144000" cy="1143000"/>
          </a:xfrm>
          <a:noFill/>
        </p:spPr>
        <p:txBody>
          <a:bodyPr>
            <a:normAutofit/>
          </a:bodyPr>
          <a:lstStyle/>
          <a:p>
            <a:pPr eaLnBrk="1" hangingPunct="1">
              <a:defRPr/>
            </a:pPr>
            <a:r>
              <a:rPr lang="en-US" dirty="0"/>
              <a:t>Direct Liquid Application (D.L.A.)</a:t>
            </a:r>
          </a:p>
        </p:txBody>
      </p:sp>
      <p:sp>
        <p:nvSpPr>
          <p:cNvPr id="2" name="Rectangle 1"/>
          <p:cNvSpPr/>
          <p:nvPr/>
        </p:nvSpPr>
        <p:spPr>
          <a:xfrm>
            <a:off x="1464429" y="4648200"/>
            <a:ext cx="4147289" cy="923330"/>
          </a:xfrm>
          <a:prstGeom prst="rect">
            <a:avLst/>
          </a:prstGeom>
          <a:noFill/>
        </p:spPr>
        <p:txBody>
          <a:bodyPr wrap="none" lIns="91440" tIns="45720" rIns="91440" bIns="45720">
            <a:spAutoFit/>
          </a:bodyPr>
          <a:lstStyle/>
          <a:p>
            <a:pPr algn="ctr"/>
            <a:r>
              <a:rPr lang="en-US" sz="5400" b="1" dirty="0">
                <a:ln w="18000">
                  <a:solidFill>
                    <a:schemeClr val="bg1"/>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No rock salt</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457663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Pictures\salt\anti icing\NYSDOT (1).jpg"/>
          <p:cNvPicPr>
            <a:picLocks noChangeAspect="1" noChangeArrowheads="1"/>
          </p:cNvPicPr>
          <p:nvPr/>
        </p:nvPicPr>
        <p:blipFill>
          <a:blip r:embed="rId3" cstate="print">
            <a:extLst>
              <a:ext uri="{28A0092B-C50C-407E-A947-70E740481C1C}">
                <a14:useLocalDpi xmlns:a14="http://schemas.microsoft.com/office/drawing/2010/main" val="0"/>
              </a:ext>
            </a:extLst>
          </a:blip>
          <a:srcRect t="9333"/>
          <a:stretch>
            <a:fillRect/>
          </a:stretch>
        </p:blipFill>
        <p:spPr bwMode="auto">
          <a:xfrm>
            <a:off x="240384" y="1143000"/>
            <a:ext cx="6631108" cy="450915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22238"/>
            <a:ext cx="8229600" cy="1020762"/>
          </a:xfrm>
          <a:noFill/>
        </p:spPr>
        <p:txBody>
          <a:bodyPr>
            <a:normAutofit/>
          </a:bodyPr>
          <a:lstStyle/>
          <a:p>
            <a:r>
              <a:rPr lang="en-US" dirty="0"/>
              <a:t>D.L.A. is not for everyone…</a:t>
            </a:r>
          </a:p>
        </p:txBody>
      </p:sp>
      <p:sp>
        <p:nvSpPr>
          <p:cNvPr id="3" name="Content Placeholder 2"/>
          <p:cNvSpPr>
            <a:spLocks noGrp="1"/>
          </p:cNvSpPr>
          <p:nvPr>
            <p:ph idx="1"/>
          </p:nvPr>
        </p:nvSpPr>
        <p:spPr>
          <a:xfrm>
            <a:off x="61536" y="4876800"/>
            <a:ext cx="8661400" cy="1066800"/>
          </a:xfrm>
          <a:solidFill>
            <a:srgbClr val="FFC000"/>
          </a:solidFill>
          <a:ln w="3175">
            <a:solidFill>
              <a:schemeClr val="tx1"/>
            </a:solidFill>
          </a:ln>
        </p:spPr>
        <p:txBody>
          <a:bodyPr>
            <a:normAutofit/>
          </a:bodyPr>
          <a:lstStyle/>
          <a:p>
            <a:pPr marL="0" indent="0">
              <a:lnSpc>
                <a:spcPts val="2500"/>
              </a:lnSpc>
              <a:buNone/>
            </a:pPr>
            <a:r>
              <a:rPr lang="en-US" dirty="0">
                <a:solidFill>
                  <a:schemeClr val="tx1"/>
                </a:solidFill>
              </a:rPr>
              <a:t>Do not use D.L.A. if you do not have significant experience using liquids in other areas of your operation.  This is the most difficult of the liquid applications.</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216007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889000"/>
          </a:xfrm>
          <a:noFill/>
        </p:spPr>
        <p:txBody>
          <a:bodyPr>
            <a:normAutofit/>
          </a:bodyPr>
          <a:lstStyle/>
          <a:p>
            <a:r>
              <a:rPr lang="en-US" dirty="0"/>
              <a:t>Here’s a tip</a:t>
            </a:r>
          </a:p>
        </p:txBody>
      </p:sp>
      <p:sp>
        <p:nvSpPr>
          <p:cNvPr id="3" name="Content Placeholder 2"/>
          <p:cNvSpPr>
            <a:spLocks noGrp="1"/>
          </p:cNvSpPr>
          <p:nvPr>
            <p:ph idx="1"/>
          </p:nvPr>
        </p:nvSpPr>
        <p:spPr>
          <a:xfrm>
            <a:off x="381000" y="1341437"/>
            <a:ext cx="7696200" cy="1630363"/>
          </a:xfrm>
        </p:spPr>
        <p:txBody>
          <a:bodyPr/>
          <a:lstStyle/>
          <a:p>
            <a:r>
              <a:rPr lang="en-US" dirty="0">
                <a:latin typeface="Arial" pitchFamily="34" charset="0"/>
                <a:cs typeface="Arial" pitchFamily="34" charset="0"/>
              </a:rPr>
              <a:t>Have enough bar pressure to melt holes through snow/ice so the deicer can spread out under it.  This breaks the bond.</a:t>
            </a:r>
          </a:p>
          <a:p>
            <a:endParaRPr lang="en-US" sz="1100" dirty="0">
              <a:latin typeface="Arial" pitchFamily="34" charset="0"/>
              <a:cs typeface="Arial" pitchFamily="34" charset="0"/>
            </a:endParaRPr>
          </a:p>
        </p:txBody>
      </p:sp>
      <p:pic>
        <p:nvPicPr>
          <p:cNvPr id="7170" name="Picture 2" descr="C:\Users\Roman\AppData\Local\Microsoft\Windows\Temporary Internet Files\Content.IE5\X20Z386G\zambon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048000"/>
            <a:ext cx="3098800" cy="30988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1066800" y="2971800"/>
            <a:ext cx="3276600" cy="3200400"/>
          </a:xfrm>
          <a:prstGeom prst="noSmoking">
            <a:avLst>
              <a:gd name="adj" fmla="val 31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Rectangle 9"/>
          <p:cNvSpPr/>
          <p:nvPr/>
        </p:nvSpPr>
        <p:spPr>
          <a:xfrm>
            <a:off x="4648200" y="3720405"/>
            <a:ext cx="4572000" cy="1384995"/>
          </a:xfrm>
          <a:prstGeom prst="rect">
            <a:avLst/>
          </a:prstGeom>
        </p:spPr>
        <p:txBody>
          <a:bodyPr>
            <a:spAutoFit/>
          </a:bodyPr>
          <a:lstStyle/>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If you gently spray on top   of snow and ice, you will </a:t>
            </a: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act like the </a:t>
            </a:r>
            <a:r>
              <a:rPr lang="en-US" sz="2800" dirty="0" err="1">
                <a:solidFill>
                  <a:schemeClr val="bg1"/>
                </a:solidFill>
                <a:effectLst>
                  <a:outerShdw blurRad="38100" dist="38100" dir="2700000" algn="tl">
                    <a:srgbClr val="000000">
                      <a:alpha val="43137"/>
                    </a:srgbClr>
                  </a:outerShdw>
                </a:effectLst>
                <a:latin typeface="Arial" pitchFamily="34" charset="0"/>
                <a:cs typeface="Arial" pitchFamily="34" charset="0"/>
              </a:rPr>
              <a:t>Zamboni</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a:t>
            </a:r>
          </a:p>
        </p:txBody>
      </p:sp>
    </p:spTree>
    <p:extLst>
      <p:ext uri="{BB962C8B-B14F-4D97-AF65-F5344CB8AC3E}">
        <p14:creationId xmlns:p14="http://schemas.microsoft.com/office/powerpoint/2010/main" val="1894890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oman\AppData\Local\Microsoft\Windows\Temporary Internet Files\Content.IE5\YM6UKUKP\frost_by_darkxravenxx-d3bvb0x[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133381"/>
            <a:ext cx="7010400" cy="535323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77800"/>
            <a:ext cx="8229600" cy="889000"/>
          </a:xfrm>
          <a:noFill/>
        </p:spPr>
        <p:txBody>
          <a:bodyPr>
            <a:normAutofit/>
          </a:bodyPr>
          <a:lstStyle/>
          <a:p>
            <a:r>
              <a:rPr lang="en-US" dirty="0"/>
              <a:t>Best use of direct liquids</a:t>
            </a:r>
          </a:p>
        </p:txBody>
      </p:sp>
      <p:sp>
        <p:nvSpPr>
          <p:cNvPr id="3" name="Content Placeholder 2"/>
          <p:cNvSpPr>
            <a:spLocks noGrp="1"/>
          </p:cNvSpPr>
          <p:nvPr>
            <p:ph idx="1"/>
          </p:nvPr>
        </p:nvSpPr>
        <p:spPr>
          <a:xfrm>
            <a:off x="76200" y="3886200"/>
            <a:ext cx="7467600" cy="533399"/>
          </a:xfrm>
          <a:solidFill>
            <a:schemeClr val="bg1"/>
          </a:solidFill>
          <a:ln>
            <a:solidFill>
              <a:schemeClr val="tx1"/>
            </a:solidFill>
          </a:ln>
        </p:spPr>
        <p:txBody>
          <a:bodyPr>
            <a:normAutofit/>
          </a:bodyPr>
          <a:lstStyle/>
          <a:p>
            <a:pPr>
              <a:buNone/>
            </a:pPr>
            <a:r>
              <a:rPr lang="en-US" sz="2400" dirty="0">
                <a:solidFill>
                  <a:schemeClr val="tx1"/>
                </a:solidFill>
                <a:latin typeface="Arial" pitchFamily="34" charset="0"/>
                <a:cs typeface="Arial" pitchFamily="34" charset="0"/>
              </a:rPr>
              <a:t>Liquids are the best tool for a thin layer of ice or frost</a:t>
            </a:r>
          </a:p>
          <a:p>
            <a:endParaRPr lang="en-US" dirty="0">
              <a:solidFill>
                <a:schemeClr val="tx1"/>
              </a:solidFill>
            </a:endParaRP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8543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889000"/>
          </a:xfrm>
          <a:noFill/>
        </p:spPr>
        <p:txBody>
          <a:bodyPr>
            <a:noAutofit/>
          </a:bodyPr>
          <a:lstStyle/>
          <a:p>
            <a:pPr>
              <a:lnSpc>
                <a:spcPts val="3300"/>
              </a:lnSpc>
            </a:pPr>
            <a:r>
              <a:rPr lang="en-US" dirty="0"/>
              <a:t>Pros and cons of liquid </a:t>
            </a:r>
            <a:br>
              <a:rPr lang="en-US" dirty="0"/>
            </a:br>
            <a:r>
              <a:rPr lang="en-US" dirty="0"/>
              <a:t>only applications</a:t>
            </a:r>
          </a:p>
        </p:txBody>
      </p:sp>
      <p:sp>
        <p:nvSpPr>
          <p:cNvPr id="4" name="Isosceles Triangle 3"/>
          <p:cNvSpPr/>
          <p:nvPr/>
        </p:nvSpPr>
        <p:spPr>
          <a:xfrm>
            <a:off x="3848100" y="5410200"/>
            <a:ext cx="1562100" cy="10668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5334000"/>
            <a:ext cx="8305800" cy="762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700333">
            <a:off x="566646" y="3778102"/>
            <a:ext cx="3203786"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Less melting power</a:t>
            </a:r>
          </a:p>
        </p:txBody>
      </p:sp>
      <p:sp>
        <p:nvSpPr>
          <p:cNvPr id="8" name="Rectangle 7"/>
          <p:cNvSpPr/>
          <p:nvPr/>
        </p:nvSpPr>
        <p:spPr>
          <a:xfrm rot="18700333">
            <a:off x="3925768" y="4233078"/>
            <a:ext cx="3203786"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solidFill>
                  <a:schemeClr val="accent2"/>
                </a:solidFill>
                <a:effectLst>
                  <a:outerShdw blurRad="80000" dist="40000" dir="5040000" algn="tl">
                    <a:srgbClr val="000000">
                      <a:alpha val="30000"/>
                    </a:srgbClr>
                  </a:outerShdw>
                </a:effectLst>
              </a:rPr>
              <a:t>Works fast</a:t>
            </a:r>
          </a:p>
        </p:txBody>
      </p:sp>
      <p:sp>
        <p:nvSpPr>
          <p:cNvPr id="9" name="Rectangle 8"/>
          <p:cNvSpPr/>
          <p:nvPr/>
        </p:nvSpPr>
        <p:spPr>
          <a:xfrm rot="18700333">
            <a:off x="4687768" y="4235302"/>
            <a:ext cx="3203786"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solidFill>
                  <a:srgbClr val="FFFF00"/>
                </a:solidFill>
                <a:effectLst>
                  <a:outerShdw blurRad="80000" dist="40000" dir="5040000" algn="tl">
                    <a:srgbClr val="000000">
                      <a:alpha val="30000"/>
                    </a:srgbClr>
                  </a:outerShdw>
                </a:effectLst>
              </a:rPr>
              <a:t>Less waste</a:t>
            </a:r>
          </a:p>
        </p:txBody>
      </p:sp>
      <p:sp>
        <p:nvSpPr>
          <p:cNvPr id="10" name="Rectangle 9"/>
          <p:cNvSpPr/>
          <p:nvPr/>
        </p:nvSpPr>
        <p:spPr>
          <a:xfrm rot="18700333">
            <a:off x="6627707" y="3722985"/>
            <a:ext cx="3203786" cy="95410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solidFill>
                  <a:schemeClr val="accent1">
                    <a:lumMod val="20000"/>
                    <a:lumOff val="80000"/>
                  </a:schemeClr>
                </a:solidFill>
                <a:effectLst>
                  <a:outerShdw blurRad="80000" dist="40000" dir="5040000" algn="tl">
                    <a:srgbClr val="000000">
                      <a:alpha val="30000"/>
                    </a:srgbClr>
                  </a:outerShdw>
                </a:effectLst>
              </a:rPr>
              <a:t>Less environmental harm</a:t>
            </a:r>
          </a:p>
        </p:txBody>
      </p:sp>
      <p:sp>
        <p:nvSpPr>
          <p:cNvPr id="11" name="TextBox 10"/>
          <p:cNvSpPr txBox="1"/>
          <p:nvPr/>
        </p:nvSpPr>
        <p:spPr>
          <a:xfrm>
            <a:off x="5486400" y="5410200"/>
            <a:ext cx="2216121"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Arial" pitchFamily="34" charset="0"/>
                <a:cs typeface="Arial" pitchFamily="34" charset="0"/>
              </a:rPr>
              <a:t>Pros</a:t>
            </a:r>
          </a:p>
        </p:txBody>
      </p:sp>
      <p:sp>
        <p:nvSpPr>
          <p:cNvPr id="12" name="TextBox 11"/>
          <p:cNvSpPr txBox="1"/>
          <p:nvPr/>
        </p:nvSpPr>
        <p:spPr>
          <a:xfrm>
            <a:off x="2203479" y="5410200"/>
            <a:ext cx="2216121"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Arial" pitchFamily="34" charset="0"/>
                <a:cs typeface="Arial" pitchFamily="34" charset="0"/>
              </a:rPr>
              <a:t>Cons</a:t>
            </a:r>
          </a:p>
        </p:txBody>
      </p:sp>
      <p:sp>
        <p:nvSpPr>
          <p:cNvPr id="16" name="Rectangle 15"/>
          <p:cNvSpPr/>
          <p:nvPr/>
        </p:nvSpPr>
        <p:spPr>
          <a:xfrm rot="18700333">
            <a:off x="1652308" y="2603371"/>
            <a:ext cx="5184736" cy="95410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solidFill>
                  <a:schemeClr val="accent3"/>
                </a:solidFill>
                <a:effectLst>
                  <a:outerShdw blurRad="80000" dist="40000" dir="5040000" algn="tl">
                    <a:srgbClr val="000000">
                      <a:alpha val="30000"/>
                    </a:srgbClr>
                  </a:outerShdw>
                </a:effectLst>
              </a:rPr>
              <a:t>Can ice up the road if you do not penetrate and melt from beneath</a:t>
            </a:r>
          </a:p>
        </p:txBody>
      </p:sp>
      <p:sp>
        <p:nvSpPr>
          <p:cNvPr id="17" name="Rectangle 16"/>
          <p:cNvSpPr/>
          <p:nvPr/>
        </p:nvSpPr>
        <p:spPr>
          <a:xfrm rot="18700333">
            <a:off x="3154691" y="3040502"/>
            <a:ext cx="4218339" cy="95410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solidFill>
                  <a:schemeClr val="tx2">
                    <a:lumMod val="60000"/>
                    <a:lumOff val="40000"/>
                  </a:schemeClr>
                </a:solidFill>
                <a:effectLst>
                  <a:outerShdw blurRad="80000" dist="40000" dir="5040000" algn="tl">
                    <a:srgbClr val="000000">
                      <a:alpha val="30000"/>
                    </a:srgbClr>
                  </a:outerShdw>
                </a:effectLst>
              </a:rPr>
              <a:t>Have no granular for problem areas on board</a:t>
            </a:r>
          </a:p>
        </p:txBody>
      </p:sp>
      <p:sp>
        <p:nvSpPr>
          <p:cNvPr id="18" name="Rectangle 17"/>
          <p:cNvSpPr/>
          <p:nvPr/>
        </p:nvSpPr>
        <p:spPr>
          <a:xfrm rot="18700333">
            <a:off x="5373568" y="4309278"/>
            <a:ext cx="3203786"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solidFill>
                  <a:schemeClr val="accent6">
                    <a:lumMod val="75000"/>
                  </a:schemeClr>
                </a:solidFill>
                <a:effectLst>
                  <a:outerShdw blurRad="80000" dist="40000" dir="5040000" algn="tl">
                    <a:srgbClr val="000000">
                      <a:alpha val="30000"/>
                    </a:srgbClr>
                  </a:outerShdw>
                </a:effectLst>
              </a:rPr>
              <a:t>Costs less</a:t>
            </a:r>
          </a:p>
        </p:txBody>
      </p:sp>
      <p:sp>
        <p:nvSpPr>
          <p:cNvPr id="19" name="Rectangle 18"/>
          <p:cNvSpPr/>
          <p:nvPr/>
        </p:nvSpPr>
        <p:spPr>
          <a:xfrm rot="18700333">
            <a:off x="-576354" y="4159102"/>
            <a:ext cx="3203786"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3175">
                  <a:solidFill>
                    <a:schemeClr val="bg1"/>
                  </a:solidFill>
                </a:ln>
                <a:solidFill>
                  <a:schemeClr val="bg1"/>
                </a:solidFill>
                <a:effectLst>
                  <a:outerShdw blurRad="80000" dist="40000" dir="5040000" algn="tl">
                    <a:srgbClr val="000000">
                      <a:alpha val="30000"/>
                    </a:srgbClr>
                  </a:outerShdw>
                </a:effectLst>
              </a:rPr>
              <a:t>Tricky to use</a:t>
            </a:r>
          </a:p>
        </p:txBody>
      </p:sp>
      <p:sp>
        <p:nvSpPr>
          <p:cNvPr id="20" name="5-Point Star 1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30119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a:noFill/>
        </p:spPr>
        <p:txBody>
          <a:bodyPr>
            <a:normAutofit/>
          </a:bodyPr>
          <a:lstStyle/>
          <a:p>
            <a:r>
              <a:rPr lang="en-US" dirty="0"/>
              <a:t>Build a winning team</a:t>
            </a:r>
          </a:p>
        </p:txBody>
      </p:sp>
      <p:sp>
        <p:nvSpPr>
          <p:cNvPr id="3" name="Content Placeholder 2"/>
          <p:cNvSpPr>
            <a:spLocks noGrp="1"/>
          </p:cNvSpPr>
          <p:nvPr>
            <p:ph idx="1"/>
          </p:nvPr>
        </p:nvSpPr>
        <p:spPr>
          <a:xfrm>
            <a:off x="228600" y="990600"/>
            <a:ext cx="8382000" cy="2133600"/>
          </a:xfrm>
        </p:spPr>
        <p:txBody>
          <a:bodyPr>
            <a:noAutofit/>
          </a:bodyPr>
          <a:lstStyle/>
          <a:p>
            <a:r>
              <a:rPr lang="en-US" sz="2400" b="1" dirty="0">
                <a:latin typeface="Arial" pitchFamily="34" charset="0"/>
                <a:cs typeface="Arial" pitchFamily="34" charset="0"/>
              </a:rPr>
              <a:t>Before the storm or before the shift meet to discuss the game plan.</a:t>
            </a:r>
          </a:p>
          <a:p>
            <a:r>
              <a:rPr lang="en-US" sz="2400" b="1" dirty="0">
                <a:latin typeface="Arial" pitchFamily="34" charset="0"/>
                <a:cs typeface="Arial" pitchFamily="34" charset="0"/>
              </a:rPr>
              <a:t>Communicate and adjust during the storm.</a:t>
            </a:r>
          </a:p>
          <a:p>
            <a:r>
              <a:rPr lang="en-US" sz="2400" b="1" dirty="0">
                <a:latin typeface="Arial" pitchFamily="34" charset="0"/>
                <a:cs typeface="Arial" pitchFamily="34" charset="0"/>
              </a:rPr>
              <a:t>Review after the storm what worked, what didn’t work.</a:t>
            </a:r>
          </a:p>
          <a:p>
            <a:r>
              <a:rPr lang="en-US" sz="2400" b="1" dirty="0">
                <a:latin typeface="Arial" pitchFamily="34" charset="0"/>
                <a:cs typeface="Arial" pitchFamily="34" charset="0"/>
              </a:rPr>
              <a:t>*Involve everyone*</a:t>
            </a:r>
          </a:p>
        </p:txBody>
      </p:sp>
      <p:sp>
        <p:nvSpPr>
          <p:cNvPr id="4" name="Content Placeholder 2"/>
          <p:cNvSpPr txBox="1">
            <a:spLocks/>
          </p:cNvSpPr>
          <p:nvPr/>
        </p:nvSpPr>
        <p:spPr>
          <a:xfrm>
            <a:off x="430306" y="3505200"/>
            <a:ext cx="6549272" cy="2656659"/>
          </a:xfrm>
          <a:prstGeom prst="rect">
            <a:avLst/>
          </a:prstGeom>
          <a:solidFill>
            <a:srgbClr val="00B050"/>
          </a:solidFill>
          <a:ln w="28575">
            <a:solidFill>
              <a:srgbClr val="083A0A"/>
            </a:solidFill>
            <a:prstDash val="solid"/>
          </a:ln>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It’s just  like playing baseball!</a:t>
            </a:r>
          </a:p>
          <a:p>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Prepare for the game.</a:t>
            </a:r>
          </a:p>
          <a:p>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Play the game, making adjustments as needed</a:t>
            </a:r>
          </a:p>
          <a:p>
            <a:pPr lvl="1"/>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move the outfielders in for batter #7</a:t>
            </a:r>
          </a:p>
          <a:p>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Next day, at practice, the coach goes over what did and didn’t work in your game.  </a:t>
            </a:r>
          </a:p>
          <a:p>
            <a:pPr lvl="1"/>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Make adjustments for the next game. (Stop stealing second with lefty pitcher, need to hit the cut off better)</a:t>
            </a:r>
          </a:p>
          <a:p>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Geared towards building a winning team.</a:t>
            </a:r>
          </a:p>
          <a:p>
            <a:pPr marL="0" indent="0">
              <a:buNone/>
            </a:pPr>
            <a:endParaRPr lang="en-US" dirty="0"/>
          </a:p>
        </p:txBody>
      </p:sp>
      <p:pic>
        <p:nvPicPr>
          <p:cNvPr id="2051" name="Picture 3" descr="C:\Users\Roman\AppData\Local\Microsoft\Windows\Temporary Internet Files\Content.IE5\28Q7U0BP\baseball2000[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185" y="3314700"/>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66403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a:buNone/>
            </a:pPr>
            <a:r>
              <a:rPr lang="en-US" sz="3600" dirty="0"/>
              <a:t>What is the purpose of a post-storm review?</a:t>
            </a:r>
          </a:p>
          <a:p>
            <a:pPr>
              <a:buNone/>
            </a:pPr>
            <a:endParaRPr lang="en-US" sz="3600" dirty="0"/>
          </a:p>
          <a:p>
            <a:pPr marL="576263" indent="-576263">
              <a:buAutoNum type="arabicPeriod"/>
            </a:pPr>
            <a:r>
              <a:rPr lang="en-US" sz="3600" dirty="0"/>
              <a:t>To review your effectiveness in last storm event</a:t>
            </a:r>
          </a:p>
          <a:p>
            <a:pPr marL="576263" indent="-576263">
              <a:buAutoNum type="arabicPeriod"/>
            </a:pPr>
            <a:r>
              <a:rPr lang="en-US" sz="3600" dirty="0"/>
              <a:t>To discuss problems</a:t>
            </a:r>
          </a:p>
          <a:p>
            <a:pPr marL="576263" indent="-576263">
              <a:buAutoNum type="arabicPeriod"/>
            </a:pPr>
            <a:r>
              <a:rPr lang="en-US" sz="3600" dirty="0"/>
              <a:t>To discuss successes</a:t>
            </a:r>
          </a:p>
          <a:p>
            <a:pPr marL="576263" indent="-576263">
              <a:buAutoNum type="arabicPeriod"/>
            </a:pPr>
            <a:r>
              <a:rPr lang="en-US" sz="3600" dirty="0"/>
              <a:t>To come up with a better plan for future events </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effectLst/>
              </a:rPr>
              <a:t>Test Question</a:t>
            </a:r>
          </a:p>
        </p:txBody>
      </p:sp>
      <p:sp>
        <p:nvSpPr>
          <p:cNvPr id="5" name="Content Placeholder 2"/>
          <p:cNvSpPr>
            <a:spLocks noGrp="1"/>
          </p:cNvSpPr>
          <p:nvPr>
            <p:ph idx="1"/>
          </p:nvPr>
        </p:nvSpPr>
        <p:spPr>
          <a:xfrm>
            <a:off x="457200" y="1219200"/>
            <a:ext cx="8229600" cy="5080000"/>
          </a:xfrm>
        </p:spPr>
        <p:txBody>
          <a:bodyPr>
            <a:normAutofit/>
          </a:bodyPr>
          <a:lstStyle/>
          <a:p>
            <a:pPr>
              <a:buNone/>
            </a:pPr>
            <a:r>
              <a:rPr lang="en-US" sz="3600" dirty="0"/>
              <a:t>What is the </a:t>
            </a:r>
            <a:r>
              <a:rPr lang="en-US" sz="3600" dirty="0">
                <a:solidFill>
                  <a:schemeClr val="accent1">
                    <a:lumMod val="75000"/>
                  </a:schemeClr>
                </a:solidFill>
              </a:rPr>
              <a:t>purpose of a post-storm review?</a:t>
            </a:r>
          </a:p>
          <a:p>
            <a:pPr>
              <a:buNone/>
            </a:pPr>
            <a:endParaRPr lang="en-US" sz="3600" dirty="0">
              <a:solidFill>
                <a:schemeClr val="accent1">
                  <a:lumMod val="75000"/>
                </a:schemeClr>
              </a:solidFill>
            </a:endParaRPr>
          </a:p>
          <a:p>
            <a:pPr marL="576263" indent="-576263">
              <a:buAutoNum type="arabicPeriod"/>
            </a:pPr>
            <a:r>
              <a:rPr lang="en-US" sz="3600" dirty="0">
                <a:solidFill>
                  <a:schemeClr val="accent1">
                    <a:lumMod val="75000"/>
                  </a:schemeClr>
                </a:solidFill>
              </a:rPr>
              <a:t>To review your effectiveness in last storm event</a:t>
            </a:r>
          </a:p>
          <a:p>
            <a:pPr marL="576263" indent="-576263">
              <a:buAutoNum type="arabicPeriod"/>
            </a:pPr>
            <a:r>
              <a:rPr lang="en-US" sz="3600" dirty="0">
                <a:solidFill>
                  <a:schemeClr val="accent1">
                    <a:lumMod val="75000"/>
                  </a:schemeClr>
                </a:solidFill>
              </a:rPr>
              <a:t>To discuss problems</a:t>
            </a:r>
          </a:p>
          <a:p>
            <a:pPr marL="576263" indent="-576263">
              <a:buAutoNum type="arabicPeriod"/>
            </a:pPr>
            <a:r>
              <a:rPr lang="en-US" sz="3600" dirty="0">
                <a:solidFill>
                  <a:schemeClr val="accent1">
                    <a:lumMod val="75000"/>
                  </a:schemeClr>
                </a:solidFill>
              </a:rPr>
              <a:t>To discuss successes</a:t>
            </a:r>
            <a:endParaRPr lang="en-US" sz="3600" dirty="0">
              <a:solidFill>
                <a:srgbClr val="FFFF00"/>
              </a:solidFill>
            </a:endParaRPr>
          </a:p>
          <a:p>
            <a:pPr marL="576263" indent="-576263">
              <a:buAutoNum type="arabicPeriod"/>
            </a:pPr>
            <a:r>
              <a:rPr lang="en-US" sz="3600" dirty="0">
                <a:solidFill>
                  <a:srgbClr val="FFFF00"/>
                </a:solidFill>
              </a:rPr>
              <a:t>To come up with a better plan for future events </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21336" y="1143000"/>
            <a:ext cx="5739619" cy="3810000"/>
          </a:xfrm>
        </p:spPr>
        <p:txBody>
          <a:bodyPr>
            <a:noAutofit/>
          </a:bodyPr>
          <a:lstStyle/>
          <a:p>
            <a:pPr>
              <a:lnSpc>
                <a:spcPct val="120000"/>
              </a:lnSpc>
              <a:spcBef>
                <a:spcPts val="1200"/>
              </a:spcBef>
              <a:spcAft>
                <a:spcPts val="1200"/>
              </a:spcAft>
            </a:pPr>
            <a:r>
              <a:rPr lang="en-US" dirty="0"/>
              <a:t>Keep records of materials, quantities, treatments and effectiveness.</a:t>
            </a:r>
          </a:p>
          <a:p>
            <a:pPr>
              <a:lnSpc>
                <a:spcPct val="120000"/>
              </a:lnSpc>
              <a:spcBef>
                <a:spcPts val="1200"/>
              </a:spcBef>
              <a:spcAft>
                <a:spcPts val="1200"/>
              </a:spcAft>
            </a:pPr>
            <a:r>
              <a:rPr lang="en-US" dirty="0"/>
              <a:t>This helps you know what is and isn’t working, and where efficiency can be improved.</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8283" y="1364637"/>
            <a:ext cx="2892317" cy="4335089"/>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668835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Accountability</a:t>
            </a:r>
          </a:p>
        </p:txBody>
      </p:sp>
      <p:sp>
        <p:nvSpPr>
          <p:cNvPr id="3" name="Content Placeholder 2"/>
          <p:cNvSpPr>
            <a:spLocks noGrp="1"/>
          </p:cNvSpPr>
          <p:nvPr>
            <p:ph idx="1"/>
          </p:nvPr>
        </p:nvSpPr>
        <p:spPr>
          <a:xfrm>
            <a:off x="1295400" y="1143000"/>
            <a:ext cx="6934200" cy="5080000"/>
          </a:xfrm>
        </p:spPr>
        <p:txBody>
          <a:bodyPr/>
          <a:lstStyle/>
          <a:p>
            <a:pPr>
              <a:lnSpc>
                <a:spcPct val="100000"/>
              </a:lnSpc>
            </a:pPr>
            <a:r>
              <a:rPr lang="en-US" sz="4000" dirty="0"/>
              <a:t>Know how much you have</a:t>
            </a:r>
          </a:p>
          <a:p>
            <a:pPr>
              <a:lnSpc>
                <a:spcPct val="100000"/>
              </a:lnSpc>
            </a:pPr>
            <a:r>
              <a:rPr lang="en-US" sz="4000" dirty="0"/>
              <a:t>Know how much you use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514600"/>
            <a:ext cx="5334000" cy="4000500"/>
          </a:xfrm>
          <a:prstGeom prst="rect">
            <a:avLst/>
          </a:prstGeom>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71164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7: De-icing</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2" descr="C:\pictures\Pictures\salt\roads\eagan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519" r="20413"/>
          <a:stretch/>
        </p:blipFill>
        <p:spPr bwMode="auto">
          <a:xfrm>
            <a:off x="1676400" y="1047442"/>
            <a:ext cx="5791200" cy="444681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7829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 Box 3"/>
          <p:cNvSpPr txBox="1">
            <a:spLocks noChangeArrowheads="1"/>
          </p:cNvSpPr>
          <p:nvPr/>
        </p:nvSpPr>
        <p:spPr bwMode="auto">
          <a:xfrm>
            <a:off x="152400" y="990600"/>
            <a:ext cx="5867400" cy="4262705"/>
          </a:xfrm>
          <a:prstGeom prst="rect">
            <a:avLst/>
          </a:prstGeom>
          <a:noFill/>
          <a:ln w="9525">
            <a:noFill/>
            <a:miter lim="800000"/>
            <a:headEnd/>
            <a:tailEnd/>
          </a:ln>
        </p:spPr>
        <p:txBody>
          <a:bodyPr wrap="square">
            <a:spAutoFit/>
          </a:bodyPr>
          <a:lstStyle/>
          <a:p>
            <a:r>
              <a:rPr lang="en-US" sz="2800" dirty="0">
                <a:solidFill>
                  <a:schemeClr val="bg1"/>
                </a:solidFill>
                <a:latin typeface="Tw Cen MT Condensed Extra Bold"/>
              </a:rPr>
              <a:t>Test the materials</a:t>
            </a:r>
            <a:endParaRPr lang="en-US" sz="1600" b="1" dirty="0">
              <a:solidFill>
                <a:schemeClr val="bg1"/>
              </a:solidFill>
              <a:latin typeface="Tw Cen MT Condensed Extra Bold"/>
            </a:endParaRP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Solids- test the moisture content</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Liquids- test the specific gravity</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Check that you get what you ordered</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Keep accurate records on quantities ordered, received and used</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If you see something wrong, tell your supervisor</a:t>
            </a:r>
          </a:p>
        </p:txBody>
      </p:sp>
      <p:sp>
        <p:nvSpPr>
          <p:cNvPr id="132101" name="Text Box 5"/>
          <p:cNvSpPr txBox="1">
            <a:spLocks noChangeArrowheads="1"/>
          </p:cNvSpPr>
          <p:nvPr/>
        </p:nvSpPr>
        <p:spPr bwMode="auto">
          <a:xfrm>
            <a:off x="228600" y="5215579"/>
            <a:ext cx="8229600" cy="707886"/>
          </a:xfrm>
          <a:prstGeom prst="rect">
            <a:avLst/>
          </a:prstGeom>
          <a:solidFill>
            <a:schemeClr val="accent2"/>
          </a:solidFill>
          <a:ln w="9525">
            <a:solidFill>
              <a:srgbClr val="FFFFFF"/>
            </a:solidFill>
            <a:miter lim="800000"/>
            <a:headEnd/>
            <a:tailEnd/>
          </a:ln>
        </p:spPr>
        <p:txBody>
          <a:bodyPr>
            <a:spAutoFit/>
          </a:bodyPr>
          <a:lstStyle/>
          <a:p>
            <a:pPr algn="ctr"/>
            <a:r>
              <a:rPr lang="en-US" sz="4000" b="1" dirty="0">
                <a:latin typeface="Tw Cen MT Condensed Extra Bold"/>
              </a:rPr>
              <a:t>Quality Control is vital </a:t>
            </a:r>
            <a:endParaRPr lang="en-US" sz="4000" dirty="0">
              <a:latin typeface="Tw Cen MT Condensed Extra Bold"/>
            </a:endParaRPr>
          </a:p>
        </p:txBody>
      </p:sp>
      <p:sp>
        <p:nvSpPr>
          <p:cNvPr id="388102" name="Rectangle 6"/>
          <p:cNvSpPr>
            <a:spLocks noGrp="1" noChangeArrowheads="1"/>
          </p:cNvSpPr>
          <p:nvPr>
            <p:ph type="title" idx="4294967295"/>
          </p:nvPr>
        </p:nvSpPr>
        <p:spPr>
          <a:xfrm>
            <a:off x="228600" y="228600"/>
            <a:ext cx="7772400" cy="533400"/>
          </a:xfrm>
        </p:spPr>
        <p:txBody>
          <a:bodyPr/>
          <a:lstStyle/>
          <a:p>
            <a:pPr eaLnBrk="1" hangingPunct="1">
              <a:defRPr/>
            </a:pPr>
            <a:r>
              <a:rPr lang="en-US" sz="3600" dirty="0">
                <a:effectLst/>
              </a:rPr>
              <a:t>Record Keeping and Quality Control</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674" t="5935" b="13257"/>
          <a:stretch/>
        </p:blipFill>
        <p:spPr>
          <a:xfrm>
            <a:off x="5761391" y="2057400"/>
            <a:ext cx="3306409" cy="2625436"/>
          </a:xfrm>
          <a:prstGeom prst="rect">
            <a:avLst/>
          </a:prstGeom>
        </p:spPr>
      </p:pic>
      <p:sp>
        <p:nvSpPr>
          <p:cNvPr id="10" name="Isosceles Triangle 9"/>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299480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Record Keeping and Quality Control</a:t>
            </a:r>
          </a:p>
        </p:txBody>
      </p:sp>
      <p:sp>
        <p:nvSpPr>
          <p:cNvPr id="3" name="Content Placeholder 2"/>
          <p:cNvSpPr>
            <a:spLocks noGrp="1"/>
          </p:cNvSpPr>
          <p:nvPr>
            <p:ph idx="1"/>
          </p:nvPr>
        </p:nvSpPr>
        <p:spPr>
          <a:xfrm>
            <a:off x="6824" y="1219200"/>
            <a:ext cx="3429000" cy="4525963"/>
          </a:xfrm>
        </p:spPr>
        <p:txBody>
          <a:bodyPr>
            <a:normAutofit fontScale="92500" lnSpcReduction="10000"/>
          </a:bodyPr>
          <a:lstStyle/>
          <a:p>
            <a:r>
              <a:rPr lang="en-US" dirty="0"/>
              <a:t>Take a small sample from each load</a:t>
            </a:r>
          </a:p>
          <a:p>
            <a:pPr lvl="1"/>
            <a:r>
              <a:rPr lang="en-US" dirty="0"/>
              <a:t>Weigh it as soon as you take it </a:t>
            </a:r>
          </a:p>
          <a:p>
            <a:pPr lvl="1"/>
            <a:r>
              <a:rPr lang="en-US" dirty="0"/>
              <a:t>Remove the water, weigh it again</a:t>
            </a:r>
          </a:p>
          <a:p>
            <a:pPr lvl="1"/>
            <a:r>
              <a:rPr lang="en-US" dirty="0"/>
              <a:t>Determine % moisture</a:t>
            </a:r>
          </a:p>
          <a:p>
            <a:pPr lvl="1"/>
            <a:r>
              <a:rPr lang="en-US" dirty="0"/>
              <a:t>Compare to your spec</a:t>
            </a:r>
          </a:p>
          <a:p>
            <a:pPr lvl="1"/>
            <a:r>
              <a:rPr lang="en-US" dirty="0"/>
              <a:t>Record results</a:t>
            </a:r>
          </a:p>
          <a:p>
            <a:pPr lvl="1"/>
            <a:r>
              <a:rPr lang="en-US" dirty="0"/>
              <a:t>Take appropriate action</a:t>
            </a:r>
          </a:p>
          <a:p>
            <a:r>
              <a:rPr lang="en-US" dirty="0"/>
              <a:t> </a:t>
            </a:r>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02" r="14739" b="38619"/>
          <a:stretch/>
        </p:blipFill>
        <p:spPr>
          <a:xfrm>
            <a:off x="3577988" y="1447800"/>
            <a:ext cx="5527343" cy="3367585"/>
          </a:xfrm>
          <a:prstGeom prst="rect">
            <a:avLst/>
          </a:prstGeom>
        </p:spPr>
      </p:pic>
      <p:sp>
        <p:nvSpPr>
          <p:cNvPr id="4" name="TextBox 3"/>
          <p:cNvSpPr txBox="1"/>
          <p:nvPr/>
        </p:nvSpPr>
        <p:spPr>
          <a:xfrm>
            <a:off x="609600" y="5334000"/>
            <a:ext cx="7924800" cy="400110"/>
          </a:xfrm>
          <a:prstGeom prst="rect">
            <a:avLst/>
          </a:prstGeom>
          <a:solidFill>
            <a:schemeClr val="accent2">
              <a:lumMod val="40000"/>
              <a:lumOff val="60000"/>
            </a:schemeClr>
          </a:solidFill>
        </p:spPr>
        <p:txBody>
          <a:bodyPr wrap="square" rtlCol="0">
            <a:spAutoFit/>
          </a:bodyPr>
          <a:lstStyle/>
          <a:p>
            <a:r>
              <a:rPr lang="en-US" sz="2000" dirty="0"/>
              <a:t>For less dispute, use a lab testing service or established DOT lab.</a:t>
            </a:r>
          </a:p>
        </p:txBody>
      </p:sp>
      <p:sp>
        <p:nvSpPr>
          <p:cNvPr id="11" name="Isosceles Triangle 10"/>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44551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Record Keeping and Materials Testing</a:t>
            </a:r>
          </a:p>
        </p:txBody>
      </p:sp>
      <p:sp>
        <p:nvSpPr>
          <p:cNvPr id="3" name="Content Placeholder 2"/>
          <p:cNvSpPr>
            <a:spLocks noGrp="1"/>
          </p:cNvSpPr>
          <p:nvPr>
            <p:ph idx="1"/>
          </p:nvPr>
        </p:nvSpPr>
        <p:spPr>
          <a:xfrm>
            <a:off x="-35814" y="923334"/>
            <a:ext cx="8229600" cy="5080000"/>
          </a:xfrm>
        </p:spPr>
        <p:txBody>
          <a:bodyPr>
            <a:normAutofit/>
          </a:bodyPr>
          <a:lstStyle/>
          <a:p>
            <a:pPr lvl="1"/>
            <a:r>
              <a:rPr lang="en-US" sz="3200" dirty="0"/>
              <a:t>Liquids: specific gravity </a:t>
            </a:r>
          </a:p>
          <a:p>
            <a:pPr lvl="1"/>
            <a:r>
              <a:rPr lang="en-US" sz="3200" dirty="0"/>
              <a:t>Document % and compare to specification</a:t>
            </a:r>
          </a:p>
          <a:p>
            <a:pPr lvl="1"/>
            <a:r>
              <a:rPr lang="en-US" sz="3200" dirty="0"/>
              <a:t>Don’t use it if it doesn't match the specification</a:t>
            </a:r>
          </a:p>
        </p:txBody>
      </p:sp>
      <p:sp>
        <p:nvSpPr>
          <p:cNvPr id="4" name="TextBox 3"/>
          <p:cNvSpPr txBox="1"/>
          <p:nvPr/>
        </p:nvSpPr>
        <p:spPr>
          <a:xfrm>
            <a:off x="1295400" y="4724400"/>
            <a:ext cx="5029200" cy="646331"/>
          </a:xfrm>
          <a:prstGeom prst="rect">
            <a:avLst/>
          </a:prstGeom>
          <a:solidFill>
            <a:srgbClr val="FFFF00"/>
          </a:solidFill>
        </p:spPr>
        <p:txBody>
          <a:bodyPr wrap="square" rtlCol="0">
            <a:spAutoFit/>
          </a:bodyPr>
          <a:lstStyle/>
          <a:p>
            <a:r>
              <a:rPr lang="en-US" dirty="0"/>
              <a:t>Insert your state’s policy here.  Delete this yellow box before making presentation.</a:t>
            </a:r>
          </a:p>
        </p:txBody>
      </p:sp>
      <p:pic>
        <p:nvPicPr>
          <p:cNvPr id="5" name="Picture 3" descr="C:\pictures\Pictures\salt\testing\PB08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42222"/>
          <a:stretch/>
        </p:blipFill>
        <p:spPr bwMode="auto">
          <a:xfrm>
            <a:off x="7162800" y="2121877"/>
            <a:ext cx="1524000" cy="3516923"/>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22411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True or False: It is important to test and record the concentration of your solution when making brine.</a:t>
            </a:r>
          </a:p>
          <a:p>
            <a:pPr>
              <a:lnSpc>
                <a:spcPct val="100000"/>
              </a:lnSpc>
              <a:buNone/>
            </a:pPr>
            <a:endParaRPr lang="en-US" sz="4000" dirty="0"/>
          </a:p>
          <a:p>
            <a:pPr marL="522288" indent="-522288">
              <a:lnSpc>
                <a:spcPct val="100000"/>
              </a:lnSpc>
              <a:buAutoNum type="arabicPeriod"/>
            </a:pPr>
            <a:r>
              <a:rPr lang="en-US" sz="4000" dirty="0"/>
              <a:t>True</a:t>
            </a:r>
          </a:p>
          <a:p>
            <a:pPr marL="522288" indent="-522288">
              <a:lnSpc>
                <a:spcPct val="100000"/>
              </a:lnSpc>
              <a:buAutoNum type="arabicPeriod"/>
            </a:pPr>
            <a:r>
              <a:rPr lang="en-US" sz="4000" dirty="0"/>
              <a:t>False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206003993"/>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True or False: It is important to test and record the concentration of your solution when making brine.</a:t>
            </a:r>
          </a:p>
          <a:p>
            <a:pPr>
              <a:lnSpc>
                <a:spcPct val="100000"/>
              </a:lnSpc>
              <a:buNone/>
            </a:pPr>
            <a:endParaRPr lang="en-US" sz="4000" dirty="0"/>
          </a:p>
          <a:p>
            <a:pPr marL="522288" indent="-522288">
              <a:lnSpc>
                <a:spcPct val="100000"/>
              </a:lnSpc>
              <a:buAutoNum type="arabicPeriod"/>
            </a:pPr>
            <a:r>
              <a:rPr lang="en-US" sz="4000" dirty="0">
                <a:solidFill>
                  <a:srgbClr val="FFFF00"/>
                </a:solidFill>
              </a:rPr>
              <a:t>True</a:t>
            </a: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False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2247368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 by Material Type</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1155"/>
          <a:stretch/>
        </p:blipFill>
        <p:spPr>
          <a:xfrm>
            <a:off x="5093298" y="1981200"/>
            <a:ext cx="3575925" cy="3418237"/>
          </a:xfrm>
        </p:spPr>
      </p:pic>
      <p:sp>
        <p:nvSpPr>
          <p:cNvPr id="4" name="TextBox 3"/>
          <p:cNvSpPr txBox="1"/>
          <p:nvPr/>
        </p:nvSpPr>
        <p:spPr>
          <a:xfrm>
            <a:off x="1600200" y="1143000"/>
            <a:ext cx="1371600" cy="584775"/>
          </a:xfrm>
          <a:prstGeom prst="rect">
            <a:avLst/>
          </a:prstGeom>
          <a:noFill/>
        </p:spPr>
        <p:txBody>
          <a:bodyPr wrap="square" rtlCol="0">
            <a:spAutoFit/>
          </a:bodyPr>
          <a:lstStyle/>
          <a:p>
            <a:r>
              <a:rPr lang="en-US" sz="3200" dirty="0">
                <a:solidFill>
                  <a:schemeClr val="bg1"/>
                </a:solidFill>
              </a:rPr>
              <a:t>Solids</a:t>
            </a:r>
          </a:p>
        </p:txBody>
      </p:sp>
      <p:sp>
        <p:nvSpPr>
          <p:cNvPr id="5" name="TextBox 4"/>
          <p:cNvSpPr txBox="1"/>
          <p:nvPr/>
        </p:nvSpPr>
        <p:spPr>
          <a:xfrm>
            <a:off x="6096000" y="1143000"/>
            <a:ext cx="1371600" cy="584775"/>
          </a:xfrm>
          <a:prstGeom prst="rect">
            <a:avLst/>
          </a:prstGeom>
          <a:noFill/>
        </p:spPr>
        <p:txBody>
          <a:bodyPr wrap="square" rtlCol="0">
            <a:spAutoFit/>
          </a:bodyPr>
          <a:lstStyle/>
          <a:p>
            <a:r>
              <a:rPr lang="en-US" sz="3200" dirty="0">
                <a:solidFill>
                  <a:schemeClr val="bg1"/>
                </a:solidFill>
              </a:rPr>
              <a:t>Liquids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096" t="2083" r="2817"/>
          <a:stretch/>
        </p:blipFill>
        <p:spPr>
          <a:xfrm>
            <a:off x="457200" y="2003094"/>
            <a:ext cx="3657600" cy="3396343"/>
          </a:xfrm>
          <a:prstGeom prst="rect">
            <a:avLst/>
          </a:prstGeom>
        </p:spPr>
      </p:pic>
      <p:sp>
        <p:nvSpPr>
          <p:cNvPr id="8" name="Isosceles Triangle 7"/>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5-Point Star 9"/>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3" name="TextBox 2"/>
          <p:cNvSpPr txBox="1"/>
          <p:nvPr/>
        </p:nvSpPr>
        <p:spPr>
          <a:xfrm>
            <a:off x="381000" y="5429679"/>
            <a:ext cx="8458200" cy="523220"/>
          </a:xfrm>
          <a:prstGeom prst="rect">
            <a:avLst/>
          </a:prstGeom>
          <a:noFill/>
        </p:spPr>
        <p:txBody>
          <a:bodyPr wrap="square" rtlCol="0">
            <a:spAutoFit/>
          </a:bodyPr>
          <a:lstStyle/>
          <a:p>
            <a:r>
              <a:rPr lang="en-US" sz="2800" dirty="0">
                <a:solidFill>
                  <a:schemeClr val="bg1"/>
                </a:solidFill>
              </a:rPr>
              <a:t>Record any time you load, apply, or replace material. </a:t>
            </a:r>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904011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tracked?</a:t>
            </a:r>
          </a:p>
          <a:p>
            <a:pPr>
              <a:lnSpc>
                <a:spcPct val="100000"/>
              </a:lnSpc>
              <a:buNone/>
            </a:pPr>
            <a:endParaRPr lang="en-US" sz="4000" dirty="0"/>
          </a:p>
          <a:p>
            <a:pPr marL="522288" indent="-522288">
              <a:lnSpc>
                <a:spcPct val="100000"/>
              </a:lnSpc>
              <a:buAutoNum type="arabicPeriod"/>
            </a:pPr>
            <a:r>
              <a:rPr lang="en-US" sz="4000" dirty="0"/>
              <a:t>Material use per storm</a:t>
            </a:r>
          </a:p>
          <a:p>
            <a:pPr marL="522288" indent="-522288">
              <a:lnSpc>
                <a:spcPct val="100000"/>
              </a:lnSpc>
              <a:buAutoNum type="arabicPeriod"/>
            </a:pPr>
            <a:r>
              <a:rPr lang="en-US" sz="4000" dirty="0"/>
              <a:t>Material use per season</a:t>
            </a:r>
          </a:p>
          <a:p>
            <a:pPr marL="522288" indent="-522288">
              <a:lnSpc>
                <a:spcPct val="100000"/>
              </a:lnSpc>
              <a:buAutoNum type="arabicPeriod"/>
            </a:pPr>
            <a:r>
              <a:rPr lang="en-US" sz="4000" dirty="0"/>
              <a:t>Material use per crew member</a:t>
            </a:r>
          </a:p>
          <a:p>
            <a:pPr marL="522288" indent="-522288">
              <a:lnSpc>
                <a:spcPct val="100000"/>
              </a:lnSpc>
              <a:buAutoNum type="arabicPeriod"/>
            </a:pPr>
            <a:r>
              <a:rPr lang="en-US" sz="4000" dirty="0"/>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81604858"/>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tracked?</a:t>
            </a:r>
          </a:p>
          <a:p>
            <a:pPr>
              <a:lnSpc>
                <a:spcPct val="100000"/>
              </a:lnSpc>
              <a:buNone/>
            </a:pPr>
            <a:endParaRPr lang="en-US" sz="4000" dirty="0"/>
          </a:p>
          <a:p>
            <a:pPr marL="522288" indent="-522288">
              <a:lnSpc>
                <a:spcPct val="100000"/>
              </a:lnSpc>
              <a:buAutoNum type="arabicPeriod"/>
            </a:pPr>
            <a:r>
              <a:rPr lang="en-US" sz="4000" dirty="0">
                <a:solidFill>
                  <a:schemeClr val="accent1">
                    <a:lumMod val="75000"/>
                  </a:schemeClr>
                </a:solidFill>
              </a:rPr>
              <a:t>Material use per storm</a:t>
            </a:r>
          </a:p>
          <a:p>
            <a:pPr marL="522288" indent="-522288">
              <a:lnSpc>
                <a:spcPct val="100000"/>
              </a:lnSpc>
              <a:buAutoNum type="arabicPeriod"/>
            </a:pPr>
            <a:r>
              <a:rPr lang="en-US" sz="4000" dirty="0">
                <a:solidFill>
                  <a:schemeClr val="accent1">
                    <a:lumMod val="75000"/>
                  </a:schemeClr>
                </a:solidFill>
              </a:rPr>
              <a:t>Material use per season</a:t>
            </a:r>
          </a:p>
          <a:p>
            <a:pPr marL="522288" indent="-522288">
              <a:lnSpc>
                <a:spcPct val="100000"/>
              </a:lnSpc>
              <a:buAutoNum type="arabicPeriod"/>
            </a:pPr>
            <a:r>
              <a:rPr lang="en-US" sz="4000" dirty="0">
                <a:solidFill>
                  <a:schemeClr val="accent1">
                    <a:lumMod val="75000"/>
                  </a:schemeClr>
                </a:solidFill>
              </a:rPr>
              <a:t>Material use per crew member</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69440226"/>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Material Use</a:t>
            </a:r>
          </a:p>
        </p:txBody>
      </p:sp>
      <p:sp>
        <p:nvSpPr>
          <p:cNvPr id="3" name="Content Placeholder 2"/>
          <p:cNvSpPr>
            <a:spLocks noGrp="1"/>
          </p:cNvSpPr>
          <p:nvPr>
            <p:ph idx="1"/>
          </p:nvPr>
        </p:nvSpPr>
        <p:spPr>
          <a:xfrm>
            <a:off x="228600" y="1219200"/>
            <a:ext cx="5181600" cy="5080000"/>
          </a:xfrm>
        </p:spPr>
        <p:txBody>
          <a:bodyPr>
            <a:normAutofit/>
          </a:bodyPr>
          <a:lstStyle/>
          <a:p>
            <a:pPr marL="0" indent="0">
              <a:lnSpc>
                <a:spcPct val="100000"/>
              </a:lnSpc>
              <a:buNone/>
            </a:pPr>
            <a:r>
              <a:rPr lang="en-US" sz="3600" dirty="0"/>
              <a:t>Keep track of driver use for insight into:</a:t>
            </a:r>
          </a:p>
          <a:p>
            <a:pPr>
              <a:lnSpc>
                <a:spcPct val="150000"/>
              </a:lnSpc>
            </a:pPr>
            <a:r>
              <a:rPr lang="en-US" sz="3600" dirty="0"/>
              <a:t>Individual storms</a:t>
            </a:r>
          </a:p>
          <a:p>
            <a:pPr>
              <a:lnSpc>
                <a:spcPct val="150000"/>
              </a:lnSpc>
            </a:pPr>
            <a:r>
              <a:rPr lang="en-US" sz="3600" dirty="0"/>
              <a:t>Each product totals </a:t>
            </a:r>
          </a:p>
          <a:p>
            <a:pPr>
              <a:lnSpc>
                <a:spcPct val="150000"/>
              </a:lnSpc>
            </a:pPr>
            <a:r>
              <a:rPr lang="en-US" sz="3600" dirty="0"/>
              <a:t>Winter season total</a:t>
            </a:r>
          </a:p>
          <a:p>
            <a:pPr>
              <a:lnSpc>
                <a:spcPct val="150000"/>
              </a:lnSpc>
            </a:pPr>
            <a:r>
              <a:rPr lang="en-US" sz="3600" dirty="0"/>
              <a:t>Leftover product totals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187950" y="2051050"/>
            <a:ext cx="4216400" cy="3162300"/>
          </a:xfrm>
          <a:prstGeom prst="rect">
            <a:avLst/>
          </a:prstGeom>
        </p:spPr>
      </p:pic>
      <p:sp>
        <p:nvSpPr>
          <p:cNvPr id="6" name="5-Point Star 5"/>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711527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381000" y="152400"/>
            <a:ext cx="8229600" cy="889000"/>
          </a:xfrm>
        </p:spPr>
        <p:txBody>
          <a:bodyPr/>
          <a:lstStyle/>
          <a:p>
            <a:pPr eaLnBrk="1" hangingPunct="1">
              <a:defRPr/>
            </a:pPr>
            <a:r>
              <a:rPr lang="en-US" dirty="0"/>
              <a:t>Storm Documentation</a:t>
            </a:r>
          </a:p>
        </p:txBody>
      </p:sp>
      <p:sp>
        <p:nvSpPr>
          <p:cNvPr id="225283" name="Rectangle 3"/>
          <p:cNvSpPr>
            <a:spLocks noGrp="1" noChangeArrowheads="1"/>
          </p:cNvSpPr>
          <p:nvPr>
            <p:ph type="body" sz="half" idx="1"/>
          </p:nvPr>
        </p:nvSpPr>
        <p:spPr>
          <a:xfrm>
            <a:off x="457200" y="2057400"/>
            <a:ext cx="4038600" cy="4953000"/>
          </a:xfrm>
        </p:spPr>
        <p:txBody>
          <a:bodyPr/>
          <a:lstStyle/>
          <a:p>
            <a:pPr eaLnBrk="1" hangingPunct="1">
              <a:buClr>
                <a:schemeClr val="bg1"/>
              </a:buClr>
            </a:pPr>
            <a:r>
              <a:rPr lang="en-US" sz="3200" dirty="0"/>
              <a:t>Work orders</a:t>
            </a:r>
          </a:p>
          <a:p>
            <a:pPr eaLnBrk="1" hangingPunct="1">
              <a:buClr>
                <a:schemeClr val="bg1"/>
              </a:buClr>
            </a:pPr>
            <a:endParaRPr lang="en-US" sz="3200" dirty="0"/>
          </a:p>
          <a:p>
            <a:pPr eaLnBrk="1" hangingPunct="1">
              <a:buClr>
                <a:schemeClr val="bg1"/>
              </a:buClr>
            </a:pPr>
            <a:r>
              <a:rPr lang="en-US" sz="3200" dirty="0"/>
              <a:t>Patrol log</a:t>
            </a:r>
          </a:p>
          <a:p>
            <a:pPr eaLnBrk="1" hangingPunct="1">
              <a:buClr>
                <a:schemeClr val="bg1"/>
              </a:buClr>
              <a:buFontTx/>
              <a:buNone/>
            </a:pPr>
            <a:r>
              <a:rPr lang="en-US" sz="3200" dirty="0"/>
              <a:t> </a:t>
            </a:r>
          </a:p>
          <a:p>
            <a:pPr eaLnBrk="1" hangingPunct="1">
              <a:buClr>
                <a:schemeClr val="bg1"/>
              </a:buClr>
            </a:pPr>
            <a:r>
              <a:rPr lang="en-US" sz="3200" dirty="0"/>
              <a:t>Material usage log</a:t>
            </a:r>
          </a:p>
          <a:p>
            <a:pPr eaLnBrk="1" hangingPunct="1">
              <a:buClr>
                <a:schemeClr val="bg1"/>
              </a:buClr>
            </a:pPr>
            <a:endParaRPr lang="en-US" sz="3200" dirty="0"/>
          </a:p>
          <a:p>
            <a:pPr eaLnBrk="1" hangingPunct="1">
              <a:buClr>
                <a:schemeClr val="bg1"/>
              </a:buClr>
            </a:pPr>
            <a:r>
              <a:rPr lang="en-US" sz="3200" dirty="0"/>
              <a:t>Equipment work orders</a:t>
            </a:r>
          </a:p>
        </p:txBody>
      </p:sp>
      <p:sp>
        <p:nvSpPr>
          <p:cNvPr id="225284" name="Rectangle 4"/>
          <p:cNvSpPr>
            <a:spLocks noGrp="1" noChangeArrowheads="1"/>
          </p:cNvSpPr>
          <p:nvPr>
            <p:ph type="body" sz="half" idx="2"/>
          </p:nvPr>
        </p:nvSpPr>
        <p:spPr>
          <a:xfrm>
            <a:off x="4800600" y="2057400"/>
            <a:ext cx="4038600" cy="4495800"/>
          </a:xfrm>
        </p:spPr>
        <p:txBody>
          <a:bodyPr/>
          <a:lstStyle/>
          <a:p>
            <a:pPr eaLnBrk="1" hangingPunct="1">
              <a:buClr>
                <a:schemeClr val="bg1"/>
              </a:buClr>
            </a:pPr>
            <a:r>
              <a:rPr lang="en-US" sz="3200" dirty="0"/>
              <a:t>Fuel logs</a:t>
            </a:r>
          </a:p>
          <a:p>
            <a:pPr eaLnBrk="1" hangingPunct="1">
              <a:buClr>
                <a:schemeClr val="bg1"/>
              </a:buClr>
            </a:pPr>
            <a:endParaRPr lang="en-US" sz="3200" dirty="0"/>
          </a:p>
          <a:p>
            <a:pPr eaLnBrk="1" hangingPunct="1">
              <a:buClr>
                <a:schemeClr val="bg1"/>
              </a:buClr>
            </a:pPr>
            <a:r>
              <a:rPr lang="en-US" sz="3200" dirty="0"/>
              <a:t>Time sheets</a:t>
            </a:r>
          </a:p>
          <a:p>
            <a:pPr eaLnBrk="1" hangingPunct="1">
              <a:buClr>
                <a:schemeClr val="bg1"/>
              </a:buClr>
            </a:pPr>
            <a:endParaRPr lang="en-US" sz="3200" dirty="0"/>
          </a:p>
          <a:p>
            <a:pPr eaLnBrk="1" hangingPunct="1">
              <a:buClr>
                <a:schemeClr val="bg1"/>
              </a:buClr>
            </a:pPr>
            <a:r>
              <a:rPr lang="en-US" sz="3200" dirty="0"/>
              <a:t>Diary</a:t>
            </a:r>
          </a:p>
          <a:p>
            <a:pPr eaLnBrk="1" hangingPunct="1">
              <a:buClr>
                <a:schemeClr val="bg1"/>
              </a:buClr>
            </a:pPr>
            <a:endParaRPr lang="en-US" sz="3200" dirty="0"/>
          </a:p>
          <a:p>
            <a:pPr eaLnBrk="1" hangingPunct="1">
              <a:buClr>
                <a:schemeClr val="bg1"/>
              </a:buClr>
            </a:pPr>
            <a:r>
              <a:rPr lang="en-US" sz="3200" dirty="0"/>
              <a:t>TAPER log</a:t>
            </a:r>
          </a:p>
          <a:p>
            <a:pPr eaLnBrk="1" hangingPunct="1"/>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TextBox 6"/>
          <p:cNvSpPr txBox="1"/>
          <p:nvPr/>
        </p:nvSpPr>
        <p:spPr>
          <a:xfrm>
            <a:off x="228600" y="5800419"/>
            <a:ext cx="6781800" cy="646331"/>
          </a:xfrm>
          <a:prstGeom prst="rect">
            <a:avLst/>
          </a:prstGeom>
          <a:solidFill>
            <a:srgbClr val="FFFF00"/>
          </a:solidFill>
        </p:spPr>
        <p:txBody>
          <a:bodyPr wrap="square" rtlCol="0">
            <a:spAutoFit/>
          </a:bodyPr>
          <a:lstStyle/>
          <a:p>
            <a:r>
              <a:rPr lang="en-US" dirty="0"/>
              <a:t>Insert a list of forms needed to be completed by operators for a storm.  Delete this yellow box before making the presentation.</a:t>
            </a:r>
          </a:p>
        </p:txBody>
      </p:sp>
      <p:sp>
        <p:nvSpPr>
          <p:cNvPr id="8" name="Rectangle 2"/>
          <p:cNvSpPr txBox="1">
            <a:spLocks noChangeArrowheads="1"/>
          </p:cNvSpPr>
          <p:nvPr/>
        </p:nvSpPr>
        <p:spPr>
          <a:xfrm>
            <a:off x="457200" y="10668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pPr>
              <a:defRPr/>
            </a:pPr>
            <a:r>
              <a:rPr lang="en-US" dirty="0">
                <a:solidFill>
                  <a:srgbClr val="FFFF00"/>
                </a:solidFill>
              </a:rPr>
              <a:t>EXAMPLE:</a:t>
            </a:r>
          </a:p>
        </p:txBody>
      </p:sp>
      <p:sp>
        <p:nvSpPr>
          <p:cNvPr id="9" name="Rectangle 8"/>
          <p:cNvSpPr/>
          <p:nvPr/>
        </p:nvSpPr>
        <p:spPr>
          <a:xfrm rot="20388326">
            <a:off x="83202" y="35474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894843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400" dirty="0"/>
              <a:t>(do not show </a:t>
            </a:r>
            <a:r>
              <a:rPr lang="en-PH" sz="1400"/>
              <a:t>during class)</a:t>
            </a:r>
            <a:endParaRPr lang="en-PH" dirty="0"/>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413722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Your Operations</a:t>
            </a:r>
          </a:p>
        </p:txBody>
      </p:sp>
      <p:sp>
        <p:nvSpPr>
          <p:cNvPr id="3" name="Content Placeholder 2"/>
          <p:cNvSpPr>
            <a:spLocks noGrp="1"/>
          </p:cNvSpPr>
          <p:nvPr>
            <p:ph idx="1"/>
          </p:nvPr>
        </p:nvSpPr>
        <p:spPr>
          <a:xfrm>
            <a:off x="457200" y="914400"/>
            <a:ext cx="8229600" cy="5080000"/>
          </a:xfrm>
        </p:spPr>
        <p:txBody>
          <a:bodyPr/>
          <a:lstStyle/>
          <a:p>
            <a:pPr marL="0" indent="0">
              <a:buNone/>
            </a:pPr>
            <a:r>
              <a:rPr lang="en-US" dirty="0"/>
              <a:t>EXAMPLE:</a:t>
            </a:r>
          </a:p>
          <a:p>
            <a:r>
              <a:rPr lang="en-US" dirty="0"/>
              <a:t>Conditions- weather and road, pavement temp</a:t>
            </a:r>
          </a:p>
          <a:p>
            <a:r>
              <a:rPr lang="en-US" dirty="0"/>
              <a:t>Material type and quantity used</a:t>
            </a:r>
          </a:p>
          <a:p>
            <a:r>
              <a:rPr lang="en-US" dirty="0"/>
              <a:t>Timing</a:t>
            </a:r>
          </a:p>
          <a:p>
            <a:r>
              <a:rPr lang="en-US" dirty="0"/>
              <a:t># of passes and when</a:t>
            </a:r>
          </a:p>
          <a:p>
            <a:r>
              <a:rPr lang="en-US" dirty="0"/>
              <a:t>Unusual conditions/circumstances</a:t>
            </a:r>
          </a:p>
          <a:p>
            <a:pPr>
              <a:buNone/>
            </a:pPr>
            <a:r>
              <a:rPr lang="en-US" dirty="0"/>
              <a:t> </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7" name="Picture 6"/>
          <p:cNvPicPr>
            <a:picLocks noChangeAspect="1"/>
          </p:cNvPicPr>
          <p:nvPr/>
        </p:nvPicPr>
        <p:blipFill>
          <a:blip r:embed="rId3"/>
          <a:stretch>
            <a:fillRect/>
          </a:stretch>
        </p:blipFill>
        <p:spPr>
          <a:xfrm>
            <a:off x="1371600" y="3479800"/>
            <a:ext cx="3876085" cy="2743200"/>
          </a:xfrm>
          <a:prstGeom prst="rect">
            <a:avLst/>
          </a:prstGeom>
        </p:spPr>
      </p:pic>
      <p:sp>
        <p:nvSpPr>
          <p:cNvPr id="8" name="TextBox 7"/>
          <p:cNvSpPr txBox="1"/>
          <p:nvPr/>
        </p:nvSpPr>
        <p:spPr>
          <a:xfrm>
            <a:off x="457200" y="5785535"/>
            <a:ext cx="6252972" cy="646331"/>
          </a:xfrm>
          <a:prstGeom prst="rect">
            <a:avLst/>
          </a:prstGeom>
          <a:solidFill>
            <a:srgbClr val="FFFF00"/>
          </a:solidFill>
        </p:spPr>
        <p:txBody>
          <a:bodyPr wrap="square" rtlCol="0">
            <a:spAutoFit/>
          </a:bodyPr>
          <a:lstStyle/>
          <a:p>
            <a:r>
              <a:rPr lang="en-US" dirty="0"/>
              <a:t>Insert an example of your state’s event log and explain how to fill it out.  Delete this yellow box before making the presentation.</a:t>
            </a:r>
          </a:p>
        </p:txBody>
      </p:sp>
      <p:sp>
        <p:nvSpPr>
          <p:cNvPr id="10" name="Rectangle 9"/>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0436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lIns="90488" tIns="44450" rIns="90488" bIns="44450"/>
          <a:lstStyle/>
          <a:p>
            <a:pPr eaLnBrk="1" hangingPunct="1">
              <a:defRPr/>
            </a:pPr>
            <a:r>
              <a:rPr lang="en-US" sz="6600" dirty="0"/>
              <a:t>Example: T A P E R</a:t>
            </a:r>
          </a:p>
        </p:txBody>
      </p:sp>
      <p:sp>
        <p:nvSpPr>
          <p:cNvPr id="226307" name="Rectangle 3"/>
          <p:cNvSpPr>
            <a:spLocks noGrp="1" noChangeArrowheads="1"/>
          </p:cNvSpPr>
          <p:nvPr>
            <p:ph type="body" idx="1"/>
          </p:nvPr>
        </p:nvSpPr>
        <p:spPr>
          <a:xfrm>
            <a:off x="914400" y="1295400"/>
            <a:ext cx="7010400" cy="4495800"/>
          </a:xfrm>
          <a:noFill/>
        </p:spPr>
        <p:txBody>
          <a:bodyPr lIns="90488" tIns="44450" rIns="90488" bIns="44450">
            <a:noAutofit/>
          </a:bodyPr>
          <a:lstStyle/>
          <a:p>
            <a:pPr eaLnBrk="1" hangingPunct="1">
              <a:lnSpc>
                <a:spcPct val="100000"/>
              </a:lnSpc>
              <a:buFontTx/>
              <a:buNone/>
            </a:pPr>
            <a:r>
              <a:rPr lang="en-US" sz="6000" dirty="0">
                <a:solidFill>
                  <a:schemeClr val="accent5">
                    <a:lumMod val="60000"/>
                    <a:lumOff val="40000"/>
                  </a:schemeClr>
                </a:solidFill>
              </a:rPr>
              <a:t>T </a:t>
            </a:r>
            <a:r>
              <a:rPr lang="en-US" sz="6000" dirty="0"/>
              <a:t>=	</a:t>
            </a:r>
            <a:r>
              <a:rPr lang="en-US" sz="6000" dirty="0">
                <a:solidFill>
                  <a:schemeClr val="accent5">
                    <a:lumMod val="60000"/>
                    <a:lumOff val="40000"/>
                  </a:schemeClr>
                </a:solidFill>
              </a:rPr>
              <a:t>T</a:t>
            </a:r>
            <a:r>
              <a:rPr lang="en-US" sz="6000" dirty="0"/>
              <a:t>emperature</a:t>
            </a:r>
          </a:p>
          <a:p>
            <a:pPr eaLnBrk="1" hangingPunct="1">
              <a:lnSpc>
                <a:spcPct val="100000"/>
              </a:lnSpc>
              <a:buFontTx/>
              <a:buNone/>
            </a:pPr>
            <a:r>
              <a:rPr lang="en-US" sz="6000" dirty="0">
                <a:solidFill>
                  <a:schemeClr val="accent5">
                    <a:lumMod val="60000"/>
                    <a:lumOff val="40000"/>
                  </a:schemeClr>
                </a:solidFill>
              </a:rPr>
              <a:t>A </a:t>
            </a:r>
            <a:r>
              <a:rPr lang="en-US" sz="6000" dirty="0"/>
              <a:t>=	</a:t>
            </a:r>
            <a:r>
              <a:rPr lang="en-US" sz="6000" dirty="0">
                <a:solidFill>
                  <a:schemeClr val="accent5">
                    <a:lumMod val="60000"/>
                    <a:lumOff val="40000"/>
                  </a:schemeClr>
                </a:solidFill>
              </a:rPr>
              <a:t>A</a:t>
            </a:r>
            <a:r>
              <a:rPr lang="en-US" sz="6000" dirty="0"/>
              <a:t>pplication</a:t>
            </a:r>
          </a:p>
          <a:p>
            <a:pPr eaLnBrk="1" hangingPunct="1">
              <a:lnSpc>
                <a:spcPct val="100000"/>
              </a:lnSpc>
              <a:buFontTx/>
              <a:buNone/>
            </a:pPr>
            <a:r>
              <a:rPr lang="en-US" sz="6000" dirty="0">
                <a:solidFill>
                  <a:schemeClr val="accent5">
                    <a:lumMod val="60000"/>
                    <a:lumOff val="40000"/>
                  </a:schemeClr>
                </a:solidFill>
              </a:rPr>
              <a:t>P </a:t>
            </a:r>
            <a:r>
              <a:rPr lang="en-US" sz="6000" dirty="0"/>
              <a:t>=	</a:t>
            </a:r>
            <a:r>
              <a:rPr lang="en-US" sz="6000" dirty="0">
                <a:solidFill>
                  <a:schemeClr val="accent5">
                    <a:lumMod val="60000"/>
                    <a:lumOff val="40000"/>
                  </a:schemeClr>
                </a:solidFill>
              </a:rPr>
              <a:t>P</a:t>
            </a:r>
            <a:r>
              <a:rPr lang="en-US" sz="6000" dirty="0"/>
              <a:t>roduct</a:t>
            </a:r>
          </a:p>
          <a:p>
            <a:pPr eaLnBrk="1" hangingPunct="1">
              <a:lnSpc>
                <a:spcPct val="100000"/>
              </a:lnSpc>
              <a:buFontTx/>
              <a:buNone/>
            </a:pPr>
            <a:r>
              <a:rPr lang="en-US" sz="6000" dirty="0">
                <a:solidFill>
                  <a:schemeClr val="accent5">
                    <a:lumMod val="60000"/>
                    <a:lumOff val="40000"/>
                  </a:schemeClr>
                </a:solidFill>
              </a:rPr>
              <a:t>E </a:t>
            </a:r>
            <a:r>
              <a:rPr lang="en-US" sz="6000" dirty="0"/>
              <a:t>=	</a:t>
            </a:r>
            <a:r>
              <a:rPr lang="en-US" sz="6000" dirty="0">
                <a:solidFill>
                  <a:schemeClr val="accent5">
                    <a:lumMod val="60000"/>
                    <a:lumOff val="40000"/>
                  </a:schemeClr>
                </a:solidFill>
              </a:rPr>
              <a:t>E</a:t>
            </a:r>
            <a:r>
              <a:rPr lang="en-US" sz="6000" dirty="0"/>
              <a:t>vent</a:t>
            </a:r>
          </a:p>
          <a:p>
            <a:pPr eaLnBrk="1" hangingPunct="1">
              <a:lnSpc>
                <a:spcPct val="100000"/>
              </a:lnSpc>
              <a:buFontTx/>
              <a:buNone/>
            </a:pPr>
            <a:r>
              <a:rPr lang="en-US" sz="6000" dirty="0">
                <a:solidFill>
                  <a:schemeClr val="accent5">
                    <a:lumMod val="60000"/>
                    <a:lumOff val="40000"/>
                  </a:schemeClr>
                </a:solidFill>
              </a:rPr>
              <a:t>R </a:t>
            </a:r>
            <a:r>
              <a:rPr lang="en-US" sz="6000" dirty="0"/>
              <a:t>=	</a:t>
            </a:r>
            <a:r>
              <a:rPr lang="en-US" sz="6000" dirty="0">
                <a:solidFill>
                  <a:schemeClr val="accent5">
                    <a:lumMod val="60000"/>
                    <a:lumOff val="40000"/>
                  </a:schemeClr>
                </a:solidFill>
              </a:rPr>
              <a:t>R</a:t>
            </a:r>
            <a:r>
              <a:rPr lang="en-US" sz="6000" dirty="0"/>
              <a:t>esults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3892983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nvPr>
        </p:nvGraphicFramePr>
        <p:xfrm>
          <a:off x="661987" y="1087830"/>
          <a:ext cx="7362825" cy="4806288"/>
        </p:xfrm>
        <a:graphic>
          <a:graphicData uri="http://schemas.openxmlformats.org/presentationml/2006/ole">
            <mc:AlternateContent xmlns:mc="http://schemas.openxmlformats.org/markup-compatibility/2006">
              <mc:Choice xmlns:v="urn:schemas-microsoft-com:vml" Requires="v">
                <p:oleObj spid="_x0000_s1031" name="Document" r:id="rId4" imgW="9650160" imgH="6297480" progId="Word.Document.8">
                  <p:embed/>
                </p:oleObj>
              </mc:Choice>
              <mc:Fallback>
                <p:oleObj name="Document" r:id="rId4" imgW="9650160" imgH="6297480" progId="Word.Document.8">
                  <p:embed/>
                  <p:pic>
                    <p:nvPicPr>
                      <p:cNvPr id="19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7" y="1087830"/>
                        <a:ext cx="7362825" cy="4806288"/>
                      </a:xfrm>
                      <a:prstGeom prst="rect">
                        <a:avLst/>
                      </a:prstGeom>
                      <a:solidFill>
                        <a:schemeClr val="bg1"/>
                      </a:solidFill>
                    </p:spPr>
                  </p:pic>
                </p:oleObj>
              </mc:Fallback>
            </mc:AlternateContent>
          </a:graphicData>
        </a:graphic>
      </p:graphicFrame>
      <p:sp>
        <p:nvSpPr>
          <p:cNvPr id="3" name="Isosceles Triangle 2"/>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p:cNvSpPr txBox="1"/>
          <p:nvPr/>
        </p:nvSpPr>
        <p:spPr>
          <a:xfrm>
            <a:off x="421386" y="1429434"/>
            <a:ext cx="7772400" cy="646331"/>
          </a:xfrm>
          <a:prstGeom prst="rect">
            <a:avLst/>
          </a:prstGeom>
          <a:solidFill>
            <a:srgbClr val="FFFF00"/>
          </a:solidFill>
        </p:spPr>
        <p:txBody>
          <a:bodyPr wrap="square" rtlCol="0">
            <a:spAutoFit/>
          </a:bodyPr>
          <a:lstStyle/>
          <a:p>
            <a:r>
              <a:rPr lang="en-US" dirty="0"/>
              <a:t>Insert an example of your state’s event log.  Delete this yellow box before making presentation.</a:t>
            </a:r>
          </a:p>
        </p:txBody>
      </p:sp>
      <p:sp>
        <p:nvSpPr>
          <p:cNvPr id="6" name="TextBox 5"/>
          <p:cNvSpPr txBox="1"/>
          <p:nvPr/>
        </p:nvSpPr>
        <p:spPr>
          <a:xfrm>
            <a:off x="2667000" y="50292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7" name="Rectangle 6"/>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8" name="Picture 7"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9" name="Title 1"/>
          <p:cNvSpPr txBox="1">
            <a:spLocks/>
          </p:cNvSpPr>
          <p:nvPr/>
        </p:nvSpPr>
        <p:spPr>
          <a:xfrm>
            <a:off x="457200" y="0"/>
            <a:ext cx="8229600" cy="889000"/>
          </a:xfrm>
          <a:prstGeom prst="rect">
            <a:avLst/>
          </a:prstGeom>
        </p:spPr>
        <p:txBody>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dirty="0"/>
              <a:t>Event Log</a:t>
            </a:r>
          </a:p>
        </p:txBody>
      </p:sp>
    </p:spTree>
    <p:extLst>
      <p:ext uri="{BB962C8B-B14F-4D97-AF65-F5344CB8AC3E}">
        <p14:creationId xmlns:p14="http://schemas.microsoft.com/office/powerpoint/2010/main" val="112020846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p>
          <a:p>
            <a:pPr marL="522288" indent="-522288">
              <a:lnSpc>
                <a:spcPct val="100000"/>
              </a:lnSpc>
              <a:buAutoNum type="arabicPeriod"/>
            </a:pPr>
            <a:r>
              <a:rPr lang="en-US" sz="4000" dirty="0"/>
              <a:t>Type of product used</a:t>
            </a:r>
          </a:p>
          <a:p>
            <a:pPr marL="522288" indent="-522288">
              <a:lnSpc>
                <a:spcPct val="100000"/>
              </a:lnSpc>
              <a:buAutoNum type="arabicPeriod"/>
            </a:pPr>
            <a:r>
              <a:rPr lang="en-US" sz="4000" dirty="0"/>
              <a:t>Application rate</a:t>
            </a:r>
          </a:p>
          <a:p>
            <a:pPr marL="522288" indent="-522288">
              <a:lnSpc>
                <a:spcPct val="100000"/>
              </a:lnSpc>
              <a:buAutoNum type="arabicPeriod"/>
            </a:pPr>
            <a:r>
              <a:rPr lang="en-US" sz="4000" dirty="0"/>
              <a:t>Pavement temperature</a:t>
            </a:r>
          </a:p>
          <a:p>
            <a:pPr marL="522288" indent="-522288">
              <a:lnSpc>
                <a:spcPct val="100000"/>
              </a:lnSpc>
              <a:buAutoNum type="arabicPeriod"/>
            </a:pPr>
            <a:r>
              <a:rPr lang="en-US" sz="4000" dirty="0"/>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435892"/>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Type of product used</a:t>
            </a:r>
          </a:p>
          <a:p>
            <a:pPr marL="522288" indent="-522288">
              <a:lnSpc>
                <a:spcPct val="100000"/>
              </a:lnSpc>
              <a:buAutoNum type="arabicPeriod"/>
            </a:pPr>
            <a:r>
              <a:rPr lang="en-US" sz="4000" dirty="0">
                <a:solidFill>
                  <a:schemeClr val="accent1">
                    <a:lumMod val="75000"/>
                  </a:schemeClr>
                </a:solidFill>
              </a:rPr>
              <a:t>Application rate</a:t>
            </a:r>
          </a:p>
          <a:p>
            <a:pPr marL="522288" indent="-522288">
              <a:lnSpc>
                <a:spcPct val="100000"/>
              </a:lnSpc>
              <a:buAutoNum type="arabicPeriod"/>
            </a:pPr>
            <a:r>
              <a:rPr lang="en-US" sz="4000" dirty="0">
                <a:solidFill>
                  <a:schemeClr val="accent1">
                    <a:lumMod val="75000"/>
                  </a:schemeClr>
                </a:solidFill>
              </a:rPr>
              <a:t>Pavement temperature</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70464874"/>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89000"/>
          </a:xfrm>
        </p:spPr>
        <p:txBody>
          <a:bodyPr/>
          <a:lstStyle/>
          <a:p>
            <a:r>
              <a:rPr lang="en-US" dirty="0"/>
              <a:t>A job well done is a job well documented</a:t>
            </a:r>
          </a:p>
        </p:txBody>
      </p:sp>
      <p:sp>
        <p:nvSpPr>
          <p:cNvPr id="3" name="Content Placeholder 2"/>
          <p:cNvSpPr>
            <a:spLocks noGrp="1"/>
          </p:cNvSpPr>
          <p:nvPr>
            <p:ph idx="1"/>
          </p:nvPr>
        </p:nvSpPr>
        <p:spPr>
          <a:xfrm>
            <a:off x="167640" y="1193143"/>
            <a:ext cx="7528560" cy="3276600"/>
          </a:xfrm>
        </p:spPr>
        <p:txBody>
          <a:bodyPr>
            <a:noAutofit/>
          </a:bodyPr>
          <a:lstStyle/>
          <a:p>
            <a:pPr marL="0" indent="0">
              <a:buNone/>
            </a:pPr>
            <a:r>
              <a:rPr lang="en-US" sz="3600" dirty="0"/>
              <a:t>Filling out paperwork is important because it:</a:t>
            </a:r>
          </a:p>
          <a:p>
            <a:pPr>
              <a:lnSpc>
                <a:spcPct val="200000"/>
              </a:lnSpc>
            </a:pPr>
            <a:r>
              <a:rPr lang="en-US" sz="3600" dirty="0"/>
              <a:t>Shows that you follow policy</a:t>
            </a:r>
          </a:p>
          <a:p>
            <a:pPr>
              <a:lnSpc>
                <a:spcPct val="200000"/>
              </a:lnSpc>
            </a:pPr>
            <a:r>
              <a:rPr lang="en-US" sz="3600" dirty="0"/>
              <a:t>Improves efficiency of operations</a:t>
            </a:r>
          </a:p>
          <a:p>
            <a:pPr>
              <a:lnSpc>
                <a:spcPct val="200000"/>
              </a:lnSpc>
            </a:pPr>
            <a:r>
              <a:rPr lang="en-US" sz="3600" dirty="0"/>
              <a:t>Helps with planning</a:t>
            </a:r>
          </a:p>
          <a:p>
            <a:endParaRPr lang="en-US" dirty="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20714" y="2306679"/>
            <a:ext cx="2318485" cy="2874921"/>
          </a:xfrm>
          <a:prstGeom prst="rect">
            <a:avLst/>
          </a:prstGeom>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665221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When you’ve been working all night and you’re tired, do you still have to fill out your paper work?</a:t>
            </a:r>
          </a:p>
          <a:p>
            <a:pPr>
              <a:lnSpc>
                <a:spcPct val="100000"/>
              </a:lnSpc>
              <a:buNone/>
            </a:pPr>
            <a:endParaRPr lang="en-US" sz="4000" dirty="0"/>
          </a:p>
          <a:p>
            <a:pPr marL="522288" indent="-522288">
              <a:lnSpc>
                <a:spcPct val="100000"/>
              </a:lnSpc>
              <a:buAutoNum type="arabicPeriod"/>
            </a:pPr>
            <a:r>
              <a:rPr lang="en-US" sz="4000" dirty="0"/>
              <a:t>No</a:t>
            </a:r>
          </a:p>
          <a:p>
            <a:pPr marL="522288" indent="-522288">
              <a:lnSpc>
                <a:spcPct val="100000"/>
              </a:lnSpc>
              <a:buAutoNum type="arabicPeriod"/>
            </a:pPr>
            <a:r>
              <a:rPr lang="en-US" sz="4000" dirty="0"/>
              <a:t>Yes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304587"/>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When you’ve been working all night and you’re tired, do you still have to fill out your paper work?</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No</a:t>
            </a:r>
          </a:p>
          <a:p>
            <a:pPr marL="522288" indent="-522288">
              <a:lnSpc>
                <a:spcPct val="100000"/>
              </a:lnSpc>
              <a:buAutoNum type="arabicPeriod"/>
            </a:pPr>
            <a:r>
              <a:rPr lang="en-US" sz="4000" dirty="0">
                <a:solidFill>
                  <a:srgbClr val="FFFF00"/>
                </a:solidFill>
              </a:rPr>
              <a:t>Yes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39656467"/>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pictures\Pictures\salt\road salt\plow\PC190015.JPG"/>
          <p:cNvPicPr>
            <a:picLocks noChangeAspect="1" noChangeArrowheads="1"/>
          </p:cNvPicPr>
          <p:nvPr/>
        </p:nvPicPr>
        <p:blipFill>
          <a:blip r:embed="rId3" cstate="print">
            <a:extLst>
              <a:ext uri="{28A0092B-C50C-407E-A947-70E740481C1C}">
                <a14:useLocalDpi xmlns:a14="http://schemas.microsoft.com/office/drawing/2010/main" val="0"/>
              </a:ext>
            </a:extLst>
          </a:blip>
          <a:srcRect t="6944"/>
          <a:stretch>
            <a:fillRect/>
          </a:stretch>
        </p:blipFill>
        <p:spPr bwMode="auto">
          <a:xfrm>
            <a:off x="562311" y="1309045"/>
            <a:ext cx="6668692" cy="465419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01600"/>
            <a:ext cx="8229600" cy="889000"/>
          </a:xfrm>
          <a:noFill/>
        </p:spPr>
        <p:txBody>
          <a:bodyPr>
            <a:normAutofit fontScale="90000"/>
          </a:bodyPr>
          <a:lstStyle/>
          <a:p>
            <a:pPr>
              <a:lnSpc>
                <a:spcPts val="3300"/>
              </a:lnSpc>
            </a:pPr>
            <a:r>
              <a:rPr lang="en-US" sz="4400" dirty="0"/>
              <a:t>Deicing is the heart and soul </a:t>
            </a:r>
            <a:br>
              <a:rPr lang="en-US" sz="4400" dirty="0"/>
            </a:br>
            <a:r>
              <a:rPr lang="en-US" sz="4400" dirty="0"/>
              <a:t>of winter maintenance</a:t>
            </a:r>
            <a:r>
              <a:rPr lang="en-US" dirty="0"/>
              <a:t>		</a:t>
            </a:r>
          </a:p>
        </p:txBody>
      </p:sp>
      <p:sp>
        <p:nvSpPr>
          <p:cNvPr id="3" name="Content Placeholder 2"/>
          <p:cNvSpPr>
            <a:spLocks noGrp="1"/>
          </p:cNvSpPr>
          <p:nvPr>
            <p:ph idx="1"/>
          </p:nvPr>
        </p:nvSpPr>
        <p:spPr>
          <a:xfrm>
            <a:off x="609600" y="4114800"/>
            <a:ext cx="6477000" cy="1828800"/>
          </a:xfrm>
          <a:noFill/>
        </p:spPr>
        <p:txBody>
          <a:bodyPr>
            <a:normAutofit fontScale="70000" lnSpcReduction="20000"/>
          </a:bodyPr>
          <a:lstStyle/>
          <a:p>
            <a:r>
              <a:rPr lang="en-US" b="1" dirty="0">
                <a:ln w="18000">
                  <a:solidFill>
                    <a:srgbClr val="FFC000"/>
                  </a:solidFill>
                  <a:prstDash val="solid"/>
                  <a:miter lim="800000"/>
                </a:ln>
                <a:effectLst>
                  <a:outerShdw blurRad="25500" dist="23000" dir="7020000" algn="tl">
                    <a:srgbClr val="000000">
                      <a:alpha val="50000"/>
                    </a:srgbClr>
                  </a:outerShdw>
                </a:effectLst>
                <a:latin typeface="Arial" pitchFamily="34" charset="0"/>
                <a:cs typeface="Arial" pitchFamily="34" charset="0"/>
              </a:rPr>
              <a:t>Continue to look for new and better ways to meet your level of service in the most efficient way.</a:t>
            </a:r>
          </a:p>
          <a:p>
            <a:r>
              <a:rPr lang="en-US" b="1" dirty="0">
                <a:ln w="18000">
                  <a:solidFill>
                    <a:srgbClr val="FFC000"/>
                  </a:solidFill>
                  <a:prstDash val="solid"/>
                  <a:miter lim="800000"/>
                </a:ln>
                <a:effectLst>
                  <a:outerShdw blurRad="25500" dist="23000" dir="7020000" algn="tl">
                    <a:srgbClr val="000000">
                      <a:alpha val="50000"/>
                    </a:srgbClr>
                  </a:outerShdw>
                </a:effectLst>
                <a:latin typeface="Arial" pitchFamily="34" charset="0"/>
                <a:cs typeface="Arial" pitchFamily="34" charset="0"/>
              </a:rPr>
              <a:t>Strive to use less chemicals in deicing!</a:t>
            </a:r>
          </a:p>
          <a:p>
            <a:r>
              <a:rPr lang="en-US" b="1" dirty="0">
                <a:ln w="18000">
                  <a:solidFill>
                    <a:srgbClr val="FFC000"/>
                  </a:solidFill>
                  <a:prstDash val="solid"/>
                  <a:miter lim="800000"/>
                </a:ln>
                <a:effectLst>
                  <a:outerShdw blurRad="25500" dist="23000" dir="7020000" algn="tl">
                    <a:srgbClr val="000000">
                      <a:alpha val="50000"/>
                    </a:srgbClr>
                  </a:outerShdw>
                </a:effectLst>
                <a:latin typeface="Arial" pitchFamily="34" charset="0"/>
                <a:cs typeface="Arial" pitchFamily="34" charset="0"/>
              </a:rPr>
              <a:t>You can do it!</a:t>
            </a:r>
          </a:p>
          <a:p>
            <a:pPr marL="0" indent="0">
              <a:buNone/>
            </a:pPr>
            <a:endParaRPr lang="en-US" dirty="0"/>
          </a:p>
        </p:txBody>
      </p:sp>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19168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C:\Users\Roman\AppData\Local\Microsoft\Windows\Temporary Internet Files\Content.IE5\D25B2QYV\3370647224_b09ee1fca9_z[1].jpg"/>
          <p:cNvPicPr>
            <a:picLocks noChangeAspect="1" noChangeArrowheads="1"/>
          </p:cNvPicPr>
          <p:nvPr/>
        </p:nvPicPr>
        <p:blipFill>
          <a:blip r:embed="rId3" cstate="print">
            <a:extLst>
              <a:ext uri="{28A0092B-C50C-407E-A947-70E740481C1C}">
                <a14:useLocalDpi xmlns:a14="http://schemas.microsoft.com/office/drawing/2010/main" val="0"/>
              </a:ext>
            </a:extLst>
          </a:blip>
          <a:srcRect l="16544" t="30882" r="11765"/>
          <a:stretch>
            <a:fillRect/>
          </a:stretch>
        </p:blipFill>
        <p:spPr bwMode="auto">
          <a:xfrm>
            <a:off x="3218790" y="992171"/>
            <a:ext cx="4953000" cy="35814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4800600"/>
            <a:ext cx="6019800" cy="1569660"/>
          </a:xfrm>
          <a:prstGeom prst="rect">
            <a:avLst/>
          </a:prstGeom>
          <a:solidFill>
            <a:srgbClr val="FFC000"/>
          </a:solidFill>
          <a:ln w="3175">
            <a:solidFill>
              <a:schemeClr val="tx1"/>
            </a:solidFill>
          </a:ln>
        </p:spPr>
        <p:txBody>
          <a:bodyPr wrap="square" rtlCol="0">
            <a:spAutoFit/>
          </a:bodyPr>
          <a:lstStyle/>
          <a:p>
            <a:pPr algn="ctr"/>
            <a:r>
              <a:rPr lang="en-US" sz="2400" dirty="0">
                <a:latin typeface="Arial" pitchFamily="34" charset="0"/>
                <a:cs typeface="Arial" pitchFamily="34" charset="0"/>
              </a:rPr>
              <a:t>“What we need are critical lovers of America - patriots who express their faith in their country by working to improve it.” ~Hubert H. Humphrey</a:t>
            </a:r>
          </a:p>
        </p:txBody>
      </p:sp>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91074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200" cy="889000"/>
          </a:xfrm>
        </p:spPr>
        <p:txBody>
          <a:bodyPr>
            <a:normAutofit/>
          </a:bodyPr>
          <a:lstStyle/>
          <a:p>
            <a:pPr>
              <a:lnSpc>
                <a:spcPts val="3300"/>
              </a:lnSpc>
            </a:pPr>
            <a:r>
              <a:rPr lang="en-US" dirty="0"/>
              <a:t>This module will contain these topics</a:t>
            </a:r>
          </a:p>
        </p:txBody>
      </p:sp>
      <p:sp>
        <p:nvSpPr>
          <p:cNvPr id="3" name="Content Placeholder 2"/>
          <p:cNvSpPr>
            <a:spLocks noGrp="1"/>
          </p:cNvSpPr>
          <p:nvPr>
            <p:ph idx="1"/>
          </p:nvPr>
        </p:nvSpPr>
        <p:spPr>
          <a:xfrm>
            <a:off x="457200" y="1346200"/>
            <a:ext cx="8229600" cy="4521200"/>
          </a:xfrm>
        </p:spPr>
        <p:txBody>
          <a:bodyPr>
            <a:normAutofit/>
          </a:bodyPr>
          <a:lstStyle/>
          <a:p>
            <a:r>
              <a:rPr lang="en-US" dirty="0">
                <a:latin typeface="Arial" pitchFamily="34" charset="0"/>
                <a:cs typeface="Arial" pitchFamily="34" charset="0"/>
              </a:rPr>
              <a:t>Deicing as a response strategy as compared to anti-icing (reactive vs. proactive).</a:t>
            </a:r>
          </a:p>
          <a:p>
            <a:r>
              <a:rPr lang="en-US" dirty="0">
                <a:latin typeface="Arial" pitchFamily="34" charset="0"/>
                <a:cs typeface="Arial" pitchFamily="34" charset="0"/>
              </a:rPr>
              <a:t>What conditions are appropriate for deicing.</a:t>
            </a:r>
          </a:p>
          <a:p>
            <a:pPr lvl="1"/>
            <a:r>
              <a:rPr lang="en-US" sz="2800" dirty="0">
                <a:latin typeface="Arial" pitchFamily="34" charset="0"/>
                <a:cs typeface="Arial" pitchFamily="34" charset="0"/>
              </a:rPr>
              <a:t>What are appropriate application rates for those conditions.</a:t>
            </a:r>
          </a:p>
          <a:p>
            <a:r>
              <a:rPr lang="en-US" dirty="0">
                <a:latin typeface="Arial" pitchFamily="34" charset="0"/>
                <a:cs typeface="Arial" pitchFamily="34" charset="0"/>
              </a:rPr>
              <a:t>Recommendations for the use of liquids in deicing.</a:t>
            </a:r>
          </a:p>
          <a:p>
            <a:pPr lvl="1"/>
            <a:r>
              <a:rPr lang="en-US" sz="2800" dirty="0">
                <a:latin typeface="Arial" pitchFamily="34" charset="0"/>
                <a:cs typeface="Arial" pitchFamily="34" charset="0"/>
              </a:rPr>
              <a:t>As stand-alone treatments</a:t>
            </a:r>
          </a:p>
          <a:p>
            <a:pPr lvl="1"/>
            <a:r>
              <a:rPr lang="en-US" sz="2800" dirty="0">
                <a:latin typeface="Arial" pitchFamily="34" charset="0"/>
                <a:cs typeface="Arial" pitchFamily="34" charset="0"/>
              </a:rPr>
              <a:t>As pre-wet  material</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59842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9600" y="4114800"/>
            <a:ext cx="61722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9600" y="3352800"/>
            <a:ext cx="85344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14400" y="2514600"/>
            <a:ext cx="60960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600"/>
            <a:ext cx="8229600" cy="889000"/>
          </a:xfrm>
          <a:noFill/>
        </p:spPr>
        <p:txBody>
          <a:bodyPr/>
          <a:lstStyle/>
          <a:p>
            <a:r>
              <a:rPr lang="en-US" dirty="0"/>
              <a:t>Additional Resources	</a:t>
            </a:r>
          </a:p>
        </p:txBody>
      </p:sp>
      <p:sp>
        <p:nvSpPr>
          <p:cNvPr id="7" name="Oval 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Isosceles Triangle 7"/>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sp>
        <p:nvSpPr>
          <p:cNvPr id="3" name="Content Placeholder 2"/>
          <p:cNvSpPr>
            <a:spLocks noGrp="1"/>
          </p:cNvSpPr>
          <p:nvPr>
            <p:ph idx="1"/>
          </p:nvPr>
        </p:nvSpPr>
        <p:spPr>
          <a:xfrm>
            <a:off x="152400" y="914400"/>
            <a:ext cx="8991600" cy="5486400"/>
          </a:xfrm>
        </p:spPr>
        <p:txBody>
          <a:bodyPr>
            <a:noAutofit/>
          </a:bodyPr>
          <a:lstStyle/>
          <a:p>
            <a:r>
              <a:rPr lang="en-US" sz="1400" dirty="0">
                <a:latin typeface="Arial" pitchFamily="34" charset="0"/>
                <a:cs typeface="Arial" pitchFamily="34" charset="0"/>
              </a:rPr>
              <a:t>AASHTO, Clear Roads Computer Based training:</a:t>
            </a:r>
          </a:p>
          <a:p>
            <a:pPr lvl="1"/>
            <a:r>
              <a:rPr lang="en-US" sz="1400" dirty="0">
                <a:latin typeface="Arial" pitchFamily="34" charset="0"/>
                <a:cs typeface="Arial" pitchFamily="34" charset="0"/>
              </a:rPr>
              <a:t>Deicing: Unit 5 Application Guidelines </a:t>
            </a:r>
          </a:p>
          <a:p>
            <a:r>
              <a:rPr lang="en-US" sz="1400" dirty="0">
                <a:latin typeface="Arial" pitchFamily="34" charset="0"/>
                <a:cs typeface="Arial" pitchFamily="34" charset="0"/>
              </a:rPr>
              <a:t>FHWA MANUAL OF PRACTICE FOR AN EFFECTIVE ANTI-ICING PROGRAM </a:t>
            </a:r>
          </a:p>
          <a:p>
            <a:r>
              <a:rPr lang="en-US" sz="1400" dirty="0">
                <a:latin typeface="Arial" pitchFamily="34" charset="0"/>
                <a:cs typeface="Arial" pitchFamily="34" charset="0"/>
              </a:rPr>
              <a:t>Note: Although this is titled anti-icing it has  a lot of information on de-icing, especially Appendix C.    	</a:t>
            </a:r>
            <a:r>
              <a:rPr lang="en-US" sz="1400" dirty="0">
                <a:latin typeface="Arial" pitchFamily="34" charset="0"/>
                <a:cs typeface="Arial" pitchFamily="34" charset="0"/>
                <a:hlinkClick r:id="rId3"/>
              </a:rPr>
              <a:t>http://www.fhwa.dot.gov/publications/research/safety/95202/95202.pdf</a:t>
            </a:r>
            <a:endParaRPr lang="en-US" sz="1400" dirty="0">
              <a:latin typeface="Arial" pitchFamily="34" charset="0"/>
              <a:cs typeface="Arial" pitchFamily="34" charset="0"/>
            </a:endParaRPr>
          </a:p>
          <a:p>
            <a:r>
              <a:rPr lang="en-US" sz="1400" dirty="0">
                <a:latin typeface="Arial" pitchFamily="34" charset="0"/>
                <a:cs typeface="Arial" pitchFamily="34" charset="0"/>
              </a:rPr>
              <a:t>Michigan Winter Maintenance manual</a:t>
            </a:r>
          </a:p>
          <a:p>
            <a:pPr marL="465138" indent="0">
              <a:buNone/>
            </a:pPr>
            <a:r>
              <a:rPr lang="en-US" sz="1200" dirty="0">
                <a:latin typeface="Arial" pitchFamily="34" charset="0"/>
                <a:cs typeface="Arial" pitchFamily="34" charset="0"/>
                <a:hlinkClick r:id="rId4"/>
              </a:rPr>
              <a:t>http://miwintermaintenance.weebly.com/uploads/1/7/1/6/17161926/aftertheevent_mi_winter_maintenance_manual_2013.pdf</a:t>
            </a:r>
            <a:endParaRPr lang="en-US" sz="1200" dirty="0">
              <a:latin typeface="Arial" pitchFamily="34" charset="0"/>
              <a:cs typeface="Arial" pitchFamily="34" charset="0"/>
            </a:endParaRPr>
          </a:p>
          <a:p>
            <a:r>
              <a:rPr lang="en-US" sz="1400" dirty="0">
                <a:latin typeface="Arial" pitchFamily="34" charset="0"/>
                <a:cs typeface="Arial" pitchFamily="34" charset="0"/>
              </a:rPr>
              <a:t>Minnesota Snow and Ice Control field handbook for Snowplow Operators.</a:t>
            </a:r>
          </a:p>
          <a:p>
            <a:pPr marL="465138" indent="0">
              <a:buNone/>
            </a:pPr>
            <a:r>
              <a:rPr lang="en-US" sz="1400" dirty="0">
                <a:latin typeface="Arial" pitchFamily="34" charset="0"/>
                <a:cs typeface="Arial" pitchFamily="34" charset="0"/>
                <a:hlinkClick r:id="rId5"/>
              </a:rPr>
              <a:t>http://www.mnltap.umn.edu/publications/handbooks/documents/snowice.pdf</a:t>
            </a:r>
            <a:endParaRPr lang="en-US" sz="1400" dirty="0">
              <a:latin typeface="Arial" pitchFamily="34" charset="0"/>
              <a:cs typeface="Arial" pitchFamily="34" charset="0"/>
            </a:endParaRPr>
          </a:p>
          <a:p>
            <a:r>
              <a:rPr lang="en-US" sz="1400" dirty="0">
                <a:latin typeface="Arial" pitchFamily="34" charset="0"/>
                <a:cs typeface="Arial" pitchFamily="34" charset="0"/>
              </a:rPr>
              <a:t>Clear Roads training modules</a:t>
            </a:r>
          </a:p>
          <a:p>
            <a:pPr lvl="1"/>
            <a:r>
              <a:rPr lang="en-US" sz="1400" dirty="0">
                <a:latin typeface="Arial" pitchFamily="34" charset="0"/>
                <a:cs typeface="Arial" pitchFamily="34" charset="0"/>
              </a:rPr>
              <a:t>Module 3- Spreaders</a:t>
            </a:r>
          </a:p>
          <a:p>
            <a:pPr lvl="1"/>
            <a:r>
              <a:rPr lang="en-US" sz="1400" dirty="0">
                <a:latin typeface="Arial" pitchFamily="34" charset="0"/>
                <a:cs typeface="Arial" pitchFamily="34" charset="0"/>
              </a:rPr>
              <a:t>Module 16 – Weather</a:t>
            </a:r>
          </a:p>
          <a:p>
            <a:pPr lvl="1"/>
            <a:r>
              <a:rPr lang="en-US" sz="1400" dirty="0">
                <a:latin typeface="Arial" pitchFamily="34" charset="0"/>
                <a:cs typeface="Arial" pitchFamily="34" charset="0"/>
              </a:rPr>
              <a:t>Module 8 – Anti-icing</a:t>
            </a:r>
          </a:p>
          <a:p>
            <a:pPr lvl="1"/>
            <a:r>
              <a:rPr lang="en-US" sz="1400" dirty="0">
                <a:latin typeface="Arial" pitchFamily="34" charset="0"/>
                <a:cs typeface="Arial" pitchFamily="34" charset="0"/>
              </a:rPr>
              <a:t>Module 4- Material Use</a:t>
            </a:r>
          </a:p>
          <a:p>
            <a:pPr lvl="1"/>
            <a:r>
              <a:rPr lang="en-US" sz="1400" dirty="0">
                <a:latin typeface="Arial" pitchFamily="34" charset="0"/>
                <a:cs typeface="Arial" pitchFamily="34" charset="0"/>
              </a:rPr>
              <a:t>Module: 17: Bridge Frost</a:t>
            </a:r>
          </a:p>
          <a:p>
            <a:pPr lvl="1"/>
            <a:r>
              <a:rPr lang="en-US" sz="1400" dirty="0">
                <a:latin typeface="Arial" pitchFamily="34" charset="0"/>
                <a:cs typeface="Arial" pitchFamily="34" charset="0"/>
              </a:rPr>
              <a:t>Module 5: pre-wetting</a:t>
            </a:r>
          </a:p>
        </p:txBody>
      </p:sp>
    </p:spTree>
    <p:extLst>
      <p:ext uri="{BB962C8B-B14F-4D97-AF65-F5344CB8AC3E}">
        <p14:creationId xmlns:p14="http://schemas.microsoft.com/office/powerpoint/2010/main" val="33301001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7000" y="3733800"/>
            <a:ext cx="26670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600"/>
            <a:ext cx="8229600" cy="889000"/>
          </a:xfrm>
        </p:spPr>
        <p:txBody>
          <a:bodyPr/>
          <a:lstStyle/>
          <a:p>
            <a:r>
              <a:rPr lang="en-US" dirty="0"/>
              <a:t>Acknowledgements	</a:t>
            </a:r>
          </a:p>
        </p:txBody>
      </p:sp>
      <p:sp>
        <p:nvSpPr>
          <p:cNvPr id="3" name="Content Placeholder 2"/>
          <p:cNvSpPr>
            <a:spLocks noGrp="1"/>
          </p:cNvSpPr>
          <p:nvPr>
            <p:ph idx="1"/>
          </p:nvPr>
        </p:nvSpPr>
        <p:spPr>
          <a:xfrm>
            <a:off x="304800" y="1219200"/>
            <a:ext cx="8839200" cy="5032242"/>
          </a:xfrm>
        </p:spPr>
        <p:txBody>
          <a:bodyPr>
            <a:normAutofit fontScale="70000" lnSpcReduction="20000"/>
          </a:bodyPr>
          <a:lstStyle/>
          <a:p>
            <a:pPr>
              <a:buNone/>
            </a:pPr>
            <a:r>
              <a:rPr lang="en-US" sz="3200" dirty="0">
                <a:effectLst/>
                <a:latin typeface="Arial" pitchFamily="34" charset="0"/>
                <a:cs typeface="Arial" pitchFamily="34" charset="0"/>
              </a:rPr>
              <a:t>Training contents were developed by </a:t>
            </a:r>
            <a:r>
              <a:rPr lang="en-US" sz="3100" dirty="0">
                <a:effectLst/>
                <a:latin typeface="Arial" pitchFamily="34" charset="0"/>
                <a:cs typeface="Arial" pitchFamily="34" charset="0"/>
              </a:rPr>
              <a:t>Fortin Consulting Inc., under the direction of the Clear Roads Advisory Team.</a:t>
            </a:r>
          </a:p>
          <a:p>
            <a:r>
              <a:rPr lang="en-US" sz="3200" dirty="0">
                <a:effectLst/>
                <a:latin typeface="Arial" pitchFamily="34" charset="0"/>
                <a:cs typeface="Arial" pitchFamily="34" charset="0"/>
              </a:rPr>
              <a:t>Connie Fortin – connie@fortinconsulting.com</a:t>
            </a:r>
          </a:p>
          <a:p>
            <a:pPr marL="0" indent="0">
              <a:buNone/>
            </a:pPr>
            <a:r>
              <a:rPr lang="en-US" sz="3200" dirty="0">
                <a:effectLst/>
                <a:latin typeface="Arial" pitchFamily="34" charset="0"/>
                <a:cs typeface="Arial" pitchFamily="34" charset="0"/>
              </a:rPr>
              <a:t>    </a:t>
            </a:r>
          </a:p>
          <a:p>
            <a:pPr>
              <a:buNone/>
            </a:pPr>
            <a:r>
              <a:rPr lang="en-US" sz="3200" dirty="0">
                <a:effectLst/>
                <a:latin typeface="Arial" pitchFamily="34" charset="0"/>
                <a:cs typeface="Arial" pitchFamily="34" charset="0"/>
              </a:rPr>
              <a:t>Professional formatting and training aids were developed by the University of Minnesota, Center for Transportation Studies.</a:t>
            </a:r>
          </a:p>
          <a:p>
            <a:r>
              <a:rPr lang="en-US" sz="3200" dirty="0">
                <a:effectLst/>
                <a:latin typeface="Arial" pitchFamily="34" charset="0"/>
                <a:cs typeface="Arial" pitchFamily="34" charset="0"/>
              </a:rPr>
              <a:t>Jim </a:t>
            </a:r>
            <a:r>
              <a:rPr lang="en-US" sz="3200" dirty="0" err="1">
                <a:effectLst/>
                <a:latin typeface="Arial" pitchFamily="34" charset="0"/>
                <a:cs typeface="Arial" pitchFamily="34" charset="0"/>
              </a:rPr>
              <a:t>Grothaus</a:t>
            </a:r>
            <a:r>
              <a:rPr lang="en-US" sz="3200" dirty="0">
                <a:effectLst/>
                <a:latin typeface="Arial" pitchFamily="34" charset="0"/>
                <a:cs typeface="Arial" pitchFamily="34" charset="0"/>
              </a:rPr>
              <a:t> –  </a:t>
            </a:r>
            <a:r>
              <a:rPr lang="en-US" sz="3200" dirty="0">
                <a:effectLst/>
                <a:latin typeface="Arial" pitchFamily="34" charset="0"/>
                <a:cs typeface="Arial" pitchFamily="34" charset="0"/>
                <a:hlinkClick r:id="rId3"/>
              </a:rPr>
              <a:t>Groth020@umn.edu</a:t>
            </a:r>
            <a:endParaRPr lang="en-US" sz="3200" dirty="0">
              <a:effectLst/>
              <a:latin typeface="Arial" pitchFamily="34" charset="0"/>
              <a:cs typeface="Arial" pitchFamily="34" charset="0"/>
            </a:endParaRPr>
          </a:p>
          <a:p>
            <a:r>
              <a:rPr lang="en-US" sz="3200" dirty="0">
                <a:effectLst/>
                <a:latin typeface="Arial" pitchFamily="34" charset="0"/>
                <a:cs typeface="Arial" pitchFamily="34" charset="0"/>
              </a:rPr>
              <a:t>Ann Johnson –  </a:t>
            </a:r>
            <a:r>
              <a:rPr lang="en-US" sz="3200" dirty="0">
                <a:effectLst/>
                <a:latin typeface="Arial" pitchFamily="34" charset="0"/>
                <a:cs typeface="Arial" pitchFamily="34" charset="0"/>
                <a:hlinkClick r:id="rId4"/>
              </a:rPr>
              <a:t>Johns421@umn.edu</a:t>
            </a:r>
            <a:endParaRPr lang="en-US" sz="3200" dirty="0">
              <a:effectLst/>
              <a:latin typeface="Arial" pitchFamily="34" charset="0"/>
              <a:cs typeface="Arial" pitchFamily="34" charset="0"/>
            </a:endParaRPr>
          </a:p>
          <a:p>
            <a:endParaRPr lang="en-US" sz="3200" dirty="0">
              <a:effectLst/>
              <a:latin typeface="Arial" pitchFamily="34" charset="0"/>
              <a:cs typeface="Arial" pitchFamily="34" charset="0"/>
            </a:endParaRPr>
          </a:p>
          <a:p>
            <a:pPr>
              <a:buNone/>
            </a:pPr>
            <a:r>
              <a:rPr lang="en-US" sz="3200" dirty="0">
                <a:effectLst/>
                <a:latin typeface="Arial" pitchFamily="34" charset="0"/>
                <a:cs typeface="Arial" pitchFamily="34" charset="0"/>
              </a:rPr>
              <a:t>Members of the Clear Roads Advisory Team include:</a:t>
            </a:r>
          </a:p>
          <a:p>
            <a:pPr marL="457200" lvl="1" indent="0">
              <a:buNone/>
            </a:pPr>
            <a:r>
              <a:rPr lang="en-US" dirty="0">
                <a:effectLst/>
                <a:latin typeface="Arial" pitchFamily="34" charset="0"/>
                <a:cs typeface="Arial" pitchFamily="34" charset="0"/>
              </a:rPr>
              <a:t>Mike </a:t>
            </a:r>
            <a:r>
              <a:rPr lang="en-US" dirty="0" err="1">
                <a:effectLst/>
                <a:latin typeface="Arial" pitchFamily="34" charset="0"/>
                <a:cs typeface="Arial" pitchFamily="34" charset="0"/>
              </a:rPr>
              <a:t>Sproul</a:t>
            </a:r>
            <a:r>
              <a:rPr lang="en-US" dirty="0">
                <a:effectLst/>
                <a:latin typeface="Arial" pitchFamily="34" charset="0"/>
                <a:cs typeface="Arial" pitchFamily="34" charset="0"/>
              </a:rPr>
              <a:t>, Dave Wieder, Cliff </a:t>
            </a:r>
            <a:r>
              <a:rPr lang="en-US" dirty="0" err="1">
                <a:effectLst/>
                <a:latin typeface="Arial" pitchFamily="34" charset="0"/>
                <a:cs typeface="Arial" pitchFamily="34" charset="0"/>
              </a:rPr>
              <a:t>Spoonemore</a:t>
            </a:r>
            <a:r>
              <a:rPr lang="en-US" dirty="0">
                <a:effectLst/>
                <a:latin typeface="Arial" pitchFamily="34" charset="0"/>
                <a:cs typeface="Arial" pitchFamily="34" charset="0"/>
              </a:rPr>
              <a:t>, Monty Mills, David Frame,</a:t>
            </a:r>
          </a:p>
          <a:p>
            <a:pPr marL="457200" lvl="1" indent="0">
              <a:buNone/>
            </a:pPr>
            <a:r>
              <a:rPr lang="en-US" dirty="0">
                <a:effectLst/>
                <a:latin typeface="Arial" pitchFamily="34" charset="0"/>
                <a:cs typeface="Arial" pitchFamily="34" charset="0"/>
              </a:rPr>
              <a:t>Mike </a:t>
            </a:r>
            <a:r>
              <a:rPr lang="en-US" dirty="0" err="1">
                <a:effectLst/>
                <a:latin typeface="Arial" pitchFamily="34" charset="0"/>
                <a:cs typeface="Arial" pitchFamily="34" charset="0"/>
              </a:rPr>
              <a:t>Lashmet</a:t>
            </a:r>
            <a:r>
              <a:rPr lang="en-US" dirty="0">
                <a:effectLst/>
                <a:latin typeface="Arial" pitchFamily="34" charset="0"/>
                <a:cs typeface="Arial" pitchFamily="34" charset="0"/>
              </a:rPr>
              <a:t>, Clay Adams, </a:t>
            </a:r>
            <a:r>
              <a:rPr lang="en-US" dirty="0" err="1">
                <a:effectLst/>
                <a:latin typeface="Arial" pitchFamily="34" charset="0"/>
                <a:cs typeface="Arial" pitchFamily="34" charset="0"/>
              </a:rPr>
              <a:t>Justun</a:t>
            </a:r>
            <a:r>
              <a:rPr lang="en-US" dirty="0">
                <a:effectLst/>
                <a:latin typeface="Arial" pitchFamily="34" charset="0"/>
                <a:cs typeface="Arial" pitchFamily="34" charset="0"/>
              </a:rPr>
              <a:t> </a:t>
            </a:r>
            <a:r>
              <a:rPr lang="en-US" dirty="0" err="1">
                <a:effectLst/>
                <a:latin typeface="Arial" pitchFamily="34" charset="0"/>
                <a:cs typeface="Arial" pitchFamily="34" charset="0"/>
              </a:rPr>
              <a:t>Juelfs</a:t>
            </a:r>
            <a:r>
              <a:rPr lang="en-US" dirty="0">
                <a:effectLst/>
                <a:latin typeface="Arial" pitchFamily="34" charset="0"/>
                <a:cs typeface="Arial" pitchFamily="34" charset="0"/>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0"/>
            <a:ext cx="8991600" cy="4525963"/>
          </a:xfrm>
        </p:spPr>
        <p:txBody>
          <a:bodyPr>
            <a:normAutofit/>
          </a:bodyPr>
          <a:lstStyle/>
          <a:p>
            <a:pPr algn="ctr">
              <a:buNone/>
            </a:pPr>
            <a:r>
              <a:rPr lang="en-US" sz="3200" dirty="0"/>
              <a:t>	</a:t>
            </a:r>
            <a:r>
              <a:rPr lang="en-US" dirty="0">
                <a:latin typeface="Arial" pitchFamily="34" charset="0"/>
                <a:cs typeface="Arial" pitchFamily="34" charset="0"/>
              </a:rPr>
              <a:t>This presentation was developed with funding from the Clear Roads research program, which brings together transportation professionals and researchers from around the country to drive innovation in the field of winter maintenance.</a:t>
            </a:r>
          </a:p>
          <a:p>
            <a:pPr algn="ctr">
              <a:buNone/>
            </a:pPr>
            <a:endParaRPr lang="en-US" dirty="0">
              <a:latin typeface="Arial" pitchFamily="34" charset="0"/>
              <a:cs typeface="Arial" pitchFamily="34" charset="0"/>
            </a:endParaRPr>
          </a:p>
          <a:p>
            <a:pPr algn="ctr">
              <a:buNone/>
            </a:pPr>
            <a:r>
              <a:rPr lang="en-US" dirty="0">
                <a:latin typeface="Arial" pitchFamily="34" charset="0"/>
                <a:cs typeface="Arial" pitchFamily="34" charset="0"/>
              </a:rPr>
              <a:t>	Find additional information and resources at </a:t>
            </a:r>
          </a:p>
          <a:p>
            <a:pPr algn="ctr">
              <a:buNone/>
            </a:pPr>
            <a:r>
              <a:rPr lang="en-US" dirty="0">
                <a:latin typeface="Arial" pitchFamily="34" charset="0"/>
                <a:cs typeface="Arial" pitchFamily="34" charset="0"/>
              </a:rPr>
              <a:t>		</a:t>
            </a:r>
          </a:p>
          <a:p>
            <a:pPr algn="ctr">
              <a:buNone/>
            </a:pPr>
            <a:r>
              <a:rPr lang="en-US" dirty="0">
                <a:latin typeface="Arial" pitchFamily="34" charset="0"/>
                <a:cs typeface="Arial" pitchFamily="34" charset="0"/>
              </a:rPr>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normAutofit/>
          </a:bodyPr>
          <a:lstStyle/>
          <a:p>
            <a:r>
              <a:rPr lang="en-US" dirty="0"/>
              <a:t>Thank You for Your Good Work!</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24" r="8418"/>
          <a:stretch/>
        </p:blipFill>
        <p:spPr bwMode="auto">
          <a:xfrm>
            <a:off x="2683316" y="1905000"/>
            <a:ext cx="3514382" cy="3850200"/>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pictures\Pictures\salt\calibration\IMG_178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67" b="16033"/>
          <a:stretch/>
        </p:blipFill>
        <p:spPr bwMode="auto">
          <a:xfrm rot="5400000">
            <a:off x="-558072" y="2716913"/>
            <a:ext cx="3850200" cy="222637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966" r="22689"/>
          <a:stretch/>
        </p:blipFill>
        <p:spPr bwMode="auto">
          <a:xfrm>
            <a:off x="6400800" y="1905000"/>
            <a:ext cx="2593428" cy="371588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37833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pictures\Pictures\salt\roads\eagan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134" r="15833"/>
          <a:stretch/>
        </p:blipFill>
        <p:spPr bwMode="auto">
          <a:xfrm>
            <a:off x="334954" y="1193800"/>
            <a:ext cx="6616398" cy="435499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2277" y="50800"/>
            <a:ext cx="8229600" cy="1143000"/>
          </a:xfrm>
          <a:noFill/>
        </p:spPr>
        <p:txBody>
          <a:bodyPr/>
          <a:lstStyle/>
          <a:p>
            <a:r>
              <a:rPr lang="en-US" dirty="0"/>
              <a:t>De-icing</a:t>
            </a:r>
          </a:p>
        </p:txBody>
      </p:sp>
      <p:sp>
        <p:nvSpPr>
          <p:cNvPr id="3" name="Content Placeholder 2"/>
          <p:cNvSpPr>
            <a:spLocks noGrp="1"/>
          </p:cNvSpPr>
          <p:nvPr>
            <p:ph idx="1"/>
          </p:nvPr>
        </p:nvSpPr>
        <p:spPr>
          <a:xfrm>
            <a:off x="228600" y="4038600"/>
            <a:ext cx="7315200" cy="1752600"/>
          </a:xfrm>
          <a:solidFill>
            <a:srgbClr val="FFC000"/>
          </a:solidFill>
          <a:ln w="3175">
            <a:solidFill>
              <a:schemeClr val="tx1"/>
            </a:solidFill>
          </a:ln>
        </p:spPr>
        <p:txBody>
          <a:bodyPr>
            <a:normAutofit fontScale="92500"/>
          </a:bodyPr>
          <a:lstStyle/>
          <a:p>
            <a:pPr>
              <a:lnSpc>
                <a:spcPts val="2500"/>
              </a:lnSpc>
            </a:pPr>
            <a:r>
              <a:rPr lang="en-US" sz="2400" dirty="0">
                <a:solidFill>
                  <a:schemeClr val="tx1"/>
                </a:solidFill>
                <a:latin typeface="Arial" pitchFamily="34" charset="0"/>
                <a:cs typeface="Arial" pitchFamily="34" charset="0"/>
              </a:rPr>
              <a:t>De-icing is the removal of snow, ice or frost from the roadway after it is on the roadway.</a:t>
            </a:r>
          </a:p>
          <a:p>
            <a:pPr>
              <a:lnSpc>
                <a:spcPts val="2500"/>
              </a:lnSpc>
            </a:pPr>
            <a:r>
              <a:rPr lang="en-US" sz="2400" dirty="0">
                <a:solidFill>
                  <a:schemeClr val="tx1"/>
                </a:solidFill>
                <a:latin typeface="Arial" pitchFamily="34" charset="0"/>
                <a:cs typeface="Arial" pitchFamily="34" charset="0"/>
              </a:rPr>
              <a:t>It is typically done with chemicals. </a:t>
            </a:r>
          </a:p>
          <a:p>
            <a:pPr>
              <a:lnSpc>
                <a:spcPts val="2500"/>
              </a:lnSpc>
            </a:pPr>
            <a:r>
              <a:rPr lang="en-US" sz="2400" dirty="0">
                <a:solidFill>
                  <a:schemeClr val="tx1"/>
                </a:solidFill>
                <a:latin typeface="Arial" pitchFamily="34" charset="0"/>
                <a:cs typeface="Arial" pitchFamily="34" charset="0"/>
              </a:rPr>
              <a:t>This is the “traditional” method of winter maintenance. This module explores ways to do it most efficiently.</a:t>
            </a:r>
          </a:p>
        </p:txBody>
      </p:sp>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302720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6887</TotalTime>
  <Words>8682</Words>
  <Application>Microsoft Office PowerPoint</Application>
  <PresentationFormat>On-screen Show (4:3)</PresentationFormat>
  <Paragraphs>1175</Paragraphs>
  <Slides>83</Slides>
  <Notes>81</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93" baseType="lpstr">
      <vt:lpstr>Arial Unicode MS</vt:lpstr>
      <vt:lpstr>ＭＳ Ｐゴシック</vt:lpstr>
      <vt:lpstr>Arial</vt:lpstr>
      <vt:lpstr>Calibri</vt:lpstr>
      <vt:lpstr>Times New Roman</vt:lpstr>
      <vt:lpstr>Tw Cen MT</vt:lpstr>
      <vt:lpstr>Tw Cen MT Condensed Extra Bold</vt:lpstr>
      <vt:lpstr>Wingdings</vt:lpstr>
      <vt:lpstr>Office Theme</vt:lpstr>
      <vt:lpstr>Document</vt:lpstr>
      <vt:lpstr>Module 7: De-icing</vt:lpstr>
      <vt:lpstr>PowerPoint Presentation</vt:lpstr>
      <vt:lpstr>PowerPoint Presentation</vt:lpstr>
      <vt:lpstr>PowerPoint Presentation</vt:lpstr>
      <vt:lpstr>PowerPoint Presentation</vt:lpstr>
      <vt:lpstr>Module 7: De-icing</vt:lpstr>
      <vt:lpstr>FACILITATOR NOTES (do not show during class)</vt:lpstr>
      <vt:lpstr>This module will contain these topics</vt:lpstr>
      <vt:lpstr>De-icing</vt:lpstr>
      <vt:lpstr> Proactive strategies  </vt:lpstr>
      <vt:lpstr> Proactive strategies  </vt:lpstr>
      <vt:lpstr>Test Question</vt:lpstr>
      <vt:lpstr>Test Question</vt:lpstr>
      <vt:lpstr>Reactive strategies</vt:lpstr>
      <vt:lpstr> Reactive strategies </vt:lpstr>
      <vt:lpstr>Test Question</vt:lpstr>
      <vt:lpstr>Test Question</vt:lpstr>
      <vt:lpstr>What conditions are appropriate  for deicing?</vt:lpstr>
      <vt:lpstr>What conditions are appropriate  for deicing?</vt:lpstr>
      <vt:lpstr>Note to presenters:</vt:lpstr>
      <vt:lpstr> Consider pavement temperature &amp; trend </vt:lpstr>
      <vt:lpstr>The variety &amp; forms of materials you have determine your options</vt:lpstr>
      <vt:lpstr>The amount of snow/ice on  the road guides your choices</vt:lpstr>
      <vt:lpstr>Weather Forecast</vt:lpstr>
      <vt:lpstr>Level of Service</vt:lpstr>
      <vt:lpstr>Cycle Time</vt:lpstr>
      <vt:lpstr>Wind and other influences</vt:lpstr>
      <vt:lpstr>Deicing goal</vt:lpstr>
      <vt:lpstr>Test Question</vt:lpstr>
      <vt:lpstr>Test Question</vt:lpstr>
      <vt:lpstr>Test Question</vt:lpstr>
      <vt:lpstr>Test Question</vt:lpstr>
      <vt:lpstr>What are the appropriate  application rates?</vt:lpstr>
      <vt:lpstr>PowerPoint Presentation</vt:lpstr>
      <vt:lpstr>PowerPoint Presentation</vt:lpstr>
      <vt:lpstr>PowerPoint Presentation</vt:lpstr>
      <vt:lpstr>Test Question</vt:lpstr>
      <vt:lpstr>Test Question</vt:lpstr>
      <vt:lpstr>Recommendations for the use  of liquids in deicing</vt:lpstr>
      <vt:lpstr>Applying dry salt is not  a recommended practice</vt:lpstr>
      <vt:lpstr>Applying dry salt is not  a recommended practice</vt:lpstr>
      <vt:lpstr>Test Question</vt:lpstr>
      <vt:lpstr>Test Question</vt:lpstr>
      <vt:lpstr>Pre-wet salt works better  than dry salt</vt:lpstr>
      <vt:lpstr>Whenever we add liquids</vt:lpstr>
      <vt:lpstr>Pre-wet applications</vt:lpstr>
      <vt:lpstr>Pre-wetting</vt:lpstr>
      <vt:lpstr>Test Question</vt:lpstr>
      <vt:lpstr>Test Question</vt:lpstr>
      <vt:lpstr>Direct Liquid Application (D.L.A.)</vt:lpstr>
      <vt:lpstr>D.L.A. is not for everyone…</vt:lpstr>
      <vt:lpstr>Here’s a tip</vt:lpstr>
      <vt:lpstr>Best use of direct liquids</vt:lpstr>
      <vt:lpstr>Pros and cons of liquid  only applications</vt:lpstr>
      <vt:lpstr>Build a winning team</vt:lpstr>
      <vt:lpstr>Test Question</vt:lpstr>
      <vt:lpstr>Test Question</vt:lpstr>
      <vt:lpstr>Importance of Record Keeping</vt:lpstr>
      <vt:lpstr>Material Accountability</vt:lpstr>
      <vt:lpstr>Record Keeping and Quality Control</vt:lpstr>
      <vt:lpstr>Record Keeping and Quality Control</vt:lpstr>
      <vt:lpstr>Record Keeping and Materials Testing</vt:lpstr>
      <vt:lpstr>Test Question</vt:lpstr>
      <vt:lpstr>Test Question</vt:lpstr>
      <vt:lpstr>Track by Material Type</vt:lpstr>
      <vt:lpstr>Test Question</vt:lpstr>
      <vt:lpstr>Test Question</vt:lpstr>
      <vt:lpstr>Recording Material Use</vt:lpstr>
      <vt:lpstr>Storm Documentation</vt:lpstr>
      <vt:lpstr>Document Your Operations</vt:lpstr>
      <vt:lpstr>Example: T A P E R</vt:lpstr>
      <vt:lpstr>PowerPoint Presentation</vt:lpstr>
      <vt:lpstr>Test Question</vt:lpstr>
      <vt:lpstr>Test Question</vt:lpstr>
      <vt:lpstr>A job well done is a job well documented</vt:lpstr>
      <vt:lpstr>Test Question</vt:lpstr>
      <vt:lpstr>Test Question</vt:lpstr>
      <vt:lpstr>Deicing is the heart and soul  of winter maintenance  </vt:lpstr>
      <vt:lpstr>PowerPoint Presentation</vt:lpstr>
      <vt:lpstr>Additional Resources </vt:lpstr>
      <vt:lpstr>Acknowledgements </vt:lpstr>
      <vt:lpstr>PowerPoint Presentation</vt:lpstr>
      <vt:lpstr>Thank You for Your Good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398</cp:revision>
  <dcterms:created xsi:type="dcterms:W3CDTF">2012-11-22T11:43:17Z</dcterms:created>
  <dcterms:modified xsi:type="dcterms:W3CDTF">2017-07-28T18:19:41Z</dcterms:modified>
</cp:coreProperties>
</file>