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8"/>
  </p:notesMasterIdLst>
  <p:sldIdLst>
    <p:sldId id="559" r:id="rId2"/>
    <p:sldId id="560" r:id="rId3"/>
    <p:sldId id="569" r:id="rId4"/>
    <p:sldId id="562" r:id="rId5"/>
    <p:sldId id="566" r:id="rId6"/>
    <p:sldId id="564" r:id="rId7"/>
    <p:sldId id="565" r:id="rId8"/>
    <p:sldId id="472" r:id="rId9"/>
    <p:sldId id="473" r:id="rId10"/>
    <p:sldId id="474" r:id="rId11"/>
    <p:sldId id="475" r:id="rId12"/>
    <p:sldId id="476" r:id="rId13"/>
    <p:sldId id="547" r:id="rId14"/>
    <p:sldId id="548" r:id="rId15"/>
    <p:sldId id="567" r:id="rId16"/>
    <p:sldId id="568" r:id="rId17"/>
    <p:sldId id="478" r:id="rId18"/>
    <p:sldId id="527" r:id="rId19"/>
    <p:sldId id="528" r:id="rId20"/>
    <p:sldId id="480" r:id="rId21"/>
    <p:sldId id="549" r:id="rId22"/>
    <p:sldId id="550" r:id="rId23"/>
    <p:sldId id="481" r:id="rId24"/>
    <p:sldId id="551" r:id="rId25"/>
    <p:sldId id="552" r:id="rId26"/>
    <p:sldId id="482" r:id="rId27"/>
    <p:sldId id="483" r:id="rId28"/>
    <p:sldId id="529" r:id="rId29"/>
    <p:sldId id="530" r:id="rId30"/>
    <p:sldId id="484" r:id="rId31"/>
    <p:sldId id="485" r:id="rId32"/>
    <p:sldId id="486" r:id="rId33"/>
    <p:sldId id="487" r:id="rId34"/>
    <p:sldId id="488" r:id="rId35"/>
    <p:sldId id="553" r:id="rId36"/>
    <p:sldId id="554" r:id="rId37"/>
    <p:sldId id="531" r:id="rId38"/>
    <p:sldId id="532" r:id="rId39"/>
    <p:sldId id="489" r:id="rId40"/>
    <p:sldId id="490" r:id="rId41"/>
    <p:sldId id="491" r:id="rId42"/>
    <p:sldId id="492" r:id="rId43"/>
    <p:sldId id="493" r:id="rId44"/>
    <p:sldId id="494" r:id="rId45"/>
    <p:sldId id="495" r:id="rId46"/>
    <p:sldId id="533" r:id="rId47"/>
    <p:sldId id="534" r:id="rId48"/>
    <p:sldId id="496" r:id="rId49"/>
    <p:sldId id="497" r:id="rId50"/>
    <p:sldId id="535" r:id="rId51"/>
    <p:sldId id="536" r:id="rId52"/>
    <p:sldId id="498" r:id="rId53"/>
    <p:sldId id="503" r:id="rId54"/>
    <p:sldId id="501" r:id="rId55"/>
    <p:sldId id="502" r:id="rId56"/>
    <p:sldId id="504" r:id="rId57"/>
    <p:sldId id="555" r:id="rId58"/>
    <p:sldId id="556" r:id="rId59"/>
    <p:sldId id="505" r:id="rId60"/>
    <p:sldId id="506" r:id="rId61"/>
    <p:sldId id="507" r:id="rId62"/>
    <p:sldId id="508" r:id="rId63"/>
    <p:sldId id="537" r:id="rId64"/>
    <p:sldId id="538" r:id="rId65"/>
    <p:sldId id="509" r:id="rId66"/>
    <p:sldId id="557" r:id="rId67"/>
    <p:sldId id="558" r:id="rId68"/>
    <p:sldId id="510" r:id="rId69"/>
    <p:sldId id="511" r:id="rId70"/>
    <p:sldId id="512" r:id="rId71"/>
    <p:sldId id="513" r:id="rId72"/>
    <p:sldId id="539" r:id="rId73"/>
    <p:sldId id="541" r:id="rId74"/>
    <p:sldId id="514" r:id="rId75"/>
    <p:sldId id="515" r:id="rId76"/>
    <p:sldId id="516" r:id="rId77"/>
    <p:sldId id="590" r:id="rId78"/>
    <p:sldId id="591" r:id="rId79"/>
    <p:sldId id="592" r:id="rId80"/>
    <p:sldId id="593" r:id="rId81"/>
    <p:sldId id="594" r:id="rId82"/>
    <p:sldId id="595" r:id="rId83"/>
    <p:sldId id="570" r:id="rId84"/>
    <p:sldId id="571" r:id="rId85"/>
    <p:sldId id="572" r:id="rId86"/>
    <p:sldId id="573" r:id="rId87"/>
    <p:sldId id="574" r:id="rId88"/>
    <p:sldId id="575" r:id="rId89"/>
    <p:sldId id="576" r:id="rId90"/>
    <p:sldId id="577" r:id="rId91"/>
    <p:sldId id="578" r:id="rId92"/>
    <p:sldId id="579" r:id="rId93"/>
    <p:sldId id="580" r:id="rId94"/>
    <p:sldId id="581" r:id="rId95"/>
    <p:sldId id="582" r:id="rId96"/>
    <p:sldId id="583" r:id="rId97"/>
    <p:sldId id="584" r:id="rId98"/>
    <p:sldId id="585" r:id="rId99"/>
    <p:sldId id="586" r:id="rId100"/>
    <p:sldId id="587" r:id="rId101"/>
    <p:sldId id="588" r:id="rId102"/>
    <p:sldId id="589" r:id="rId103"/>
    <p:sldId id="520" r:id="rId104"/>
    <p:sldId id="544" r:id="rId105"/>
    <p:sldId id="545" r:id="rId106"/>
    <p:sldId id="546" r:id="rId10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597B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684" autoAdjust="0"/>
    <p:restoredTop sz="62080" autoAdjust="0"/>
  </p:normalViewPr>
  <p:slideViewPr>
    <p:cSldViewPr>
      <p:cViewPr varScale="1">
        <p:scale>
          <a:sx n="48" d="100"/>
          <a:sy n="48" d="100"/>
        </p:scale>
        <p:origin x="1710" y="48"/>
      </p:cViewPr>
      <p:guideLst>
        <p:guide orient="horz" pos="2160"/>
        <p:guide pos="2880"/>
      </p:guideLst>
    </p:cSldViewPr>
  </p:slideViewPr>
  <p:notesTextViewPr>
    <p:cViewPr>
      <p:scale>
        <a:sx n="1" d="1"/>
        <a:sy n="1" d="1"/>
      </p:scale>
      <p:origin x="0" y="0"/>
    </p:cViewPr>
  </p:notesTextViewPr>
  <p:sorterViewPr>
    <p:cViewPr>
      <p:scale>
        <a:sx n="66" d="100"/>
        <a:sy n="66" d="100"/>
      </p:scale>
      <p:origin x="0" y="2693"/>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slide" Target="slides/slide106.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presProps" Target="presProp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C4DA277-7738-4005-A71A-3CDAF0D59CEB}" type="doc">
      <dgm:prSet loTypeId="urn:microsoft.com/office/officeart/2005/8/layout/vList6" loCatId="list" qsTypeId="urn:microsoft.com/office/officeart/2005/8/quickstyle/simple1" qsCatId="simple" csTypeId="urn:microsoft.com/office/officeart/2005/8/colors/accent1_2" csCatId="accent1" phldr="1"/>
      <dgm:spPr/>
      <dgm:t>
        <a:bodyPr/>
        <a:lstStyle/>
        <a:p>
          <a:endParaRPr lang="en-US"/>
        </a:p>
      </dgm:t>
    </dgm:pt>
    <dgm:pt modelId="{70F2885B-278C-4188-B72A-7B0BA5FFD7DB}">
      <dgm:prSet phldrT="[Text]"/>
      <dgm:spPr/>
      <dgm:t>
        <a:bodyPr/>
        <a:lstStyle/>
        <a:p>
          <a:r>
            <a:rPr lang="en-US" dirty="0">
              <a:effectLst>
                <a:outerShdw blurRad="38100" dist="38100" dir="2700000" algn="tl">
                  <a:srgbClr val="000000">
                    <a:alpha val="43137"/>
                  </a:srgbClr>
                </a:outerShdw>
              </a:effectLst>
              <a:latin typeface="Arial" pitchFamily="34" charset="0"/>
              <a:cs typeface="Arial" pitchFamily="34" charset="0"/>
            </a:rPr>
            <a:t>10  tons wet salt applied</a:t>
          </a:r>
        </a:p>
      </dgm:t>
    </dgm:pt>
    <dgm:pt modelId="{85418E88-18CD-47DD-9106-4738FCBA7509}" type="parTrans" cxnId="{4EE29690-A58F-454D-997D-CEFFFF5A01DD}">
      <dgm:prSet/>
      <dgm:spPr/>
      <dgm:t>
        <a:bodyPr/>
        <a:lstStyle/>
        <a:p>
          <a:endParaRPr lang="en-US"/>
        </a:p>
      </dgm:t>
    </dgm:pt>
    <dgm:pt modelId="{BBB19242-9596-4533-A9EB-2BF5AF083440}" type="sibTrans" cxnId="{4EE29690-A58F-454D-997D-CEFFFF5A01DD}">
      <dgm:prSet/>
      <dgm:spPr/>
      <dgm:t>
        <a:bodyPr/>
        <a:lstStyle/>
        <a:p>
          <a:endParaRPr lang="en-US"/>
        </a:p>
      </dgm:t>
    </dgm:pt>
    <dgm:pt modelId="{178EC026-CB1E-4C70-9AB2-DAAD433E30D7}">
      <dgm:prSet phldrT="[Text]"/>
      <dgm:spPr/>
      <dgm:t>
        <a:bodyPr/>
        <a:lstStyle/>
        <a:p>
          <a:r>
            <a:rPr lang="en-US" dirty="0">
              <a:effectLst>
                <a:outerShdw blurRad="38100" dist="38100" dir="2700000" algn="tl">
                  <a:srgbClr val="000000">
                    <a:alpha val="43137"/>
                  </a:srgbClr>
                </a:outerShdw>
              </a:effectLst>
              <a:latin typeface="Arial" pitchFamily="34" charset="0"/>
              <a:cs typeface="Arial" pitchFamily="34" charset="0"/>
            </a:rPr>
            <a:t>4% loss</a:t>
          </a:r>
        </a:p>
      </dgm:t>
    </dgm:pt>
    <dgm:pt modelId="{EA748F06-DD6C-4986-B98F-E7C6923E6734}" type="parTrans" cxnId="{EB866FC0-7292-4DDB-95D9-B90B4C4B9D0E}">
      <dgm:prSet/>
      <dgm:spPr/>
      <dgm:t>
        <a:bodyPr/>
        <a:lstStyle/>
        <a:p>
          <a:endParaRPr lang="en-US"/>
        </a:p>
      </dgm:t>
    </dgm:pt>
    <dgm:pt modelId="{5E7BF676-9070-461D-84E7-E21760DEC0D5}" type="sibTrans" cxnId="{EB866FC0-7292-4DDB-95D9-B90B4C4B9D0E}">
      <dgm:prSet/>
      <dgm:spPr/>
      <dgm:t>
        <a:bodyPr/>
        <a:lstStyle/>
        <a:p>
          <a:endParaRPr lang="en-US"/>
        </a:p>
      </dgm:t>
    </dgm:pt>
    <dgm:pt modelId="{9AFEC96C-E3E6-4A4E-BD91-1A672A822256}">
      <dgm:prSet phldrT="[Text]"/>
      <dgm:spPr>
        <a:solidFill>
          <a:srgbClr val="92D050"/>
        </a:solidFill>
      </dgm:spPr>
      <dgm:t>
        <a:bodyPr/>
        <a:lstStyle/>
        <a:p>
          <a:r>
            <a:rPr lang="en-US" dirty="0">
              <a:effectLst>
                <a:outerShdw blurRad="38100" dist="38100" dir="2700000" algn="tl">
                  <a:srgbClr val="000000">
                    <a:alpha val="43137"/>
                  </a:srgbClr>
                </a:outerShdw>
              </a:effectLst>
              <a:latin typeface="Arial" pitchFamily="34" charset="0"/>
              <a:cs typeface="Arial" pitchFamily="34" charset="0"/>
            </a:rPr>
            <a:t>10 tons dry salt applied</a:t>
          </a:r>
        </a:p>
      </dgm:t>
    </dgm:pt>
    <dgm:pt modelId="{1DE200AA-1120-4F51-B835-74EE08BA9EB0}" type="parTrans" cxnId="{7AF9C4A0-0E3D-4F20-9B0A-A7EFC9E2FD13}">
      <dgm:prSet/>
      <dgm:spPr/>
      <dgm:t>
        <a:bodyPr/>
        <a:lstStyle/>
        <a:p>
          <a:endParaRPr lang="en-US"/>
        </a:p>
      </dgm:t>
    </dgm:pt>
    <dgm:pt modelId="{6F56C736-01C1-4DE7-A18D-CB173F4B8273}" type="sibTrans" cxnId="{7AF9C4A0-0E3D-4F20-9B0A-A7EFC9E2FD13}">
      <dgm:prSet/>
      <dgm:spPr/>
      <dgm:t>
        <a:bodyPr/>
        <a:lstStyle/>
        <a:p>
          <a:endParaRPr lang="en-US"/>
        </a:p>
      </dgm:t>
    </dgm:pt>
    <dgm:pt modelId="{DDFF6325-4D54-43C9-A1F5-75C5B49B6CB8}">
      <dgm:prSet phldrT="[Text]"/>
      <dgm:spPr/>
      <dgm:t>
        <a:bodyPr/>
        <a:lstStyle/>
        <a:p>
          <a:r>
            <a:rPr lang="en-US" dirty="0">
              <a:effectLst>
                <a:outerShdw blurRad="38100" dist="38100" dir="2700000" algn="tl">
                  <a:srgbClr val="000000">
                    <a:alpha val="43137"/>
                  </a:srgbClr>
                </a:outerShdw>
              </a:effectLst>
              <a:latin typeface="Arial" pitchFamily="34" charset="0"/>
              <a:cs typeface="Arial" pitchFamily="34" charset="0"/>
            </a:rPr>
            <a:t>30% loss</a:t>
          </a:r>
        </a:p>
      </dgm:t>
    </dgm:pt>
    <dgm:pt modelId="{73694E91-FD55-496B-9509-1AB0CD571E06}" type="parTrans" cxnId="{E78B2212-6BFD-40CC-899E-EE552E36463B}">
      <dgm:prSet/>
      <dgm:spPr/>
      <dgm:t>
        <a:bodyPr/>
        <a:lstStyle/>
        <a:p>
          <a:endParaRPr lang="en-US"/>
        </a:p>
      </dgm:t>
    </dgm:pt>
    <dgm:pt modelId="{0CF97FFA-034D-4169-845D-FD16DC86A375}" type="sibTrans" cxnId="{E78B2212-6BFD-40CC-899E-EE552E36463B}">
      <dgm:prSet/>
      <dgm:spPr/>
      <dgm:t>
        <a:bodyPr/>
        <a:lstStyle/>
        <a:p>
          <a:endParaRPr lang="en-US"/>
        </a:p>
      </dgm:t>
    </dgm:pt>
    <dgm:pt modelId="{85422A27-2E35-4740-A3DD-1A64C043FA7B}" type="pres">
      <dgm:prSet presAssocID="{3C4DA277-7738-4005-A71A-3CDAF0D59CEB}" presName="Name0" presStyleCnt="0">
        <dgm:presLayoutVars>
          <dgm:dir/>
          <dgm:animLvl val="lvl"/>
          <dgm:resizeHandles/>
        </dgm:presLayoutVars>
      </dgm:prSet>
      <dgm:spPr/>
    </dgm:pt>
    <dgm:pt modelId="{E29B2545-F836-4D2F-8581-DBAECF375052}" type="pres">
      <dgm:prSet presAssocID="{70F2885B-278C-4188-B72A-7B0BA5FFD7DB}" presName="linNode" presStyleCnt="0"/>
      <dgm:spPr/>
    </dgm:pt>
    <dgm:pt modelId="{808933E4-F3D3-46F5-B5E6-ABDDDBADCD85}" type="pres">
      <dgm:prSet presAssocID="{70F2885B-278C-4188-B72A-7B0BA5FFD7DB}" presName="parentShp" presStyleLbl="node1" presStyleIdx="0" presStyleCnt="2">
        <dgm:presLayoutVars>
          <dgm:bulletEnabled val="1"/>
        </dgm:presLayoutVars>
      </dgm:prSet>
      <dgm:spPr/>
    </dgm:pt>
    <dgm:pt modelId="{8C8D4B26-2DBB-479C-99ED-F626A9F3768E}" type="pres">
      <dgm:prSet presAssocID="{70F2885B-278C-4188-B72A-7B0BA5FFD7DB}" presName="childShp" presStyleLbl="bgAccFollowNode1" presStyleIdx="0" presStyleCnt="2" custScaleX="63768" custScaleY="17678" custLinFactNeighborY="-5322">
        <dgm:presLayoutVars>
          <dgm:bulletEnabled val="1"/>
        </dgm:presLayoutVars>
      </dgm:prSet>
      <dgm:spPr/>
    </dgm:pt>
    <dgm:pt modelId="{0B6C355E-B11C-46C4-B7AB-F5E306F3B168}" type="pres">
      <dgm:prSet presAssocID="{BBB19242-9596-4533-A9EB-2BF5AF083440}" presName="spacing" presStyleCnt="0"/>
      <dgm:spPr/>
    </dgm:pt>
    <dgm:pt modelId="{5981EACE-7547-4151-B30A-F616E46831D1}" type="pres">
      <dgm:prSet presAssocID="{9AFEC96C-E3E6-4A4E-BD91-1A672A822256}" presName="linNode" presStyleCnt="0"/>
      <dgm:spPr/>
    </dgm:pt>
    <dgm:pt modelId="{1920CA72-6D2B-4EDA-92C4-065D0B1697E9}" type="pres">
      <dgm:prSet presAssocID="{9AFEC96C-E3E6-4A4E-BD91-1A672A822256}" presName="parentShp" presStyleLbl="node1" presStyleIdx="1" presStyleCnt="2">
        <dgm:presLayoutVars>
          <dgm:bulletEnabled val="1"/>
        </dgm:presLayoutVars>
      </dgm:prSet>
      <dgm:spPr/>
    </dgm:pt>
    <dgm:pt modelId="{A5F1874C-2003-4918-BB3E-E19A1B5E3799}" type="pres">
      <dgm:prSet presAssocID="{9AFEC96C-E3E6-4A4E-BD91-1A672A822256}" presName="childShp" presStyleLbl="bgAccFollowNode1" presStyleIdx="1" presStyleCnt="2" custScaleX="63768" custScaleY="17678">
        <dgm:presLayoutVars>
          <dgm:bulletEnabled val="1"/>
        </dgm:presLayoutVars>
      </dgm:prSet>
      <dgm:spPr/>
    </dgm:pt>
  </dgm:ptLst>
  <dgm:cxnLst>
    <dgm:cxn modelId="{4866A804-D8B7-40DE-BC19-ADC617189D75}" type="presOf" srcId="{178EC026-CB1E-4C70-9AB2-DAAD433E30D7}" destId="{8C8D4B26-2DBB-479C-99ED-F626A9F3768E}" srcOrd="0" destOrd="0" presId="urn:microsoft.com/office/officeart/2005/8/layout/vList6"/>
    <dgm:cxn modelId="{E78B2212-6BFD-40CC-899E-EE552E36463B}" srcId="{9AFEC96C-E3E6-4A4E-BD91-1A672A822256}" destId="{DDFF6325-4D54-43C9-A1F5-75C5B49B6CB8}" srcOrd="0" destOrd="0" parTransId="{73694E91-FD55-496B-9509-1AB0CD571E06}" sibTransId="{0CF97FFA-034D-4169-845D-FD16DC86A375}"/>
    <dgm:cxn modelId="{F260044F-6D0F-44B5-BE4F-C82DC0573CB7}" type="presOf" srcId="{9AFEC96C-E3E6-4A4E-BD91-1A672A822256}" destId="{1920CA72-6D2B-4EDA-92C4-065D0B1697E9}" srcOrd="0" destOrd="0" presId="urn:microsoft.com/office/officeart/2005/8/layout/vList6"/>
    <dgm:cxn modelId="{9F002585-FBE7-4E72-8C81-639CA855A492}" type="presOf" srcId="{3C4DA277-7738-4005-A71A-3CDAF0D59CEB}" destId="{85422A27-2E35-4740-A3DD-1A64C043FA7B}" srcOrd="0" destOrd="0" presId="urn:microsoft.com/office/officeart/2005/8/layout/vList6"/>
    <dgm:cxn modelId="{4EE29690-A58F-454D-997D-CEFFFF5A01DD}" srcId="{3C4DA277-7738-4005-A71A-3CDAF0D59CEB}" destId="{70F2885B-278C-4188-B72A-7B0BA5FFD7DB}" srcOrd="0" destOrd="0" parTransId="{85418E88-18CD-47DD-9106-4738FCBA7509}" sibTransId="{BBB19242-9596-4533-A9EB-2BF5AF083440}"/>
    <dgm:cxn modelId="{AA3BAC91-8655-4CE7-BB4E-1CDDE94A8E40}" type="presOf" srcId="{DDFF6325-4D54-43C9-A1F5-75C5B49B6CB8}" destId="{A5F1874C-2003-4918-BB3E-E19A1B5E3799}" srcOrd="0" destOrd="0" presId="urn:microsoft.com/office/officeart/2005/8/layout/vList6"/>
    <dgm:cxn modelId="{7AF9C4A0-0E3D-4F20-9B0A-A7EFC9E2FD13}" srcId="{3C4DA277-7738-4005-A71A-3CDAF0D59CEB}" destId="{9AFEC96C-E3E6-4A4E-BD91-1A672A822256}" srcOrd="1" destOrd="0" parTransId="{1DE200AA-1120-4F51-B835-74EE08BA9EB0}" sibTransId="{6F56C736-01C1-4DE7-A18D-CB173F4B8273}"/>
    <dgm:cxn modelId="{EB866FC0-7292-4DDB-95D9-B90B4C4B9D0E}" srcId="{70F2885B-278C-4188-B72A-7B0BA5FFD7DB}" destId="{178EC026-CB1E-4C70-9AB2-DAAD433E30D7}" srcOrd="0" destOrd="0" parTransId="{EA748F06-DD6C-4986-B98F-E7C6923E6734}" sibTransId="{5E7BF676-9070-461D-84E7-E21760DEC0D5}"/>
    <dgm:cxn modelId="{5D9A05D8-CD08-4735-AA35-F313A7874D11}" type="presOf" srcId="{70F2885B-278C-4188-B72A-7B0BA5FFD7DB}" destId="{808933E4-F3D3-46F5-B5E6-ABDDDBADCD85}" srcOrd="0" destOrd="0" presId="urn:microsoft.com/office/officeart/2005/8/layout/vList6"/>
    <dgm:cxn modelId="{297F1056-E6DA-496B-9587-A011880FFC88}" type="presParOf" srcId="{85422A27-2E35-4740-A3DD-1A64C043FA7B}" destId="{E29B2545-F836-4D2F-8581-DBAECF375052}" srcOrd="0" destOrd="0" presId="urn:microsoft.com/office/officeart/2005/8/layout/vList6"/>
    <dgm:cxn modelId="{931C868E-7537-414B-81B2-D695A5579AB5}" type="presParOf" srcId="{E29B2545-F836-4D2F-8581-DBAECF375052}" destId="{808933E4-F3D3-46F5-B5E6-ABDDDBADCD85}" srcOrd="0" destOrd="0" presId="urn:microsoft.com/office/officeart/2005/8/layout/vList6"/>
    <dgm:cxn modelId="{BBFDE239-AD45-4DA1-A1B3-763C543E5E42}" type="presParOf" srcId="{E29B2545-F836-4D2F-8581-DBAECF375052}" destId="{8C8D4B26-2DBB-479C-99ED-F626A9F3768E}" srcOrd="1" destOrd="0" presId="urn:microsoft.com/office/officeart/2005/8/layout/vList6"/>
    <dgm:cxn modelId="{7195A1FD-9187-4ABB-8276-762C1677D82E}" type="presParOf" srcId="{85422A27-2E35-4740-A3DD-1A64C043FA7B}" destId="{0B6C355E-B11C-46C4-B7AB-F5E306F3B168}" srcOrd="1" destOrd="0" presId="urn:microsoft.com/office/officeart/2005/8/layout/vList6"/>
    <dgm:cxn modelId="{361F238D-F62E-4AEB-AE10-ADEE3E5C89DB}" type="presParOf" srcId="{85422A27-2E35-4740-A3DD-1A64C043FA7B}" destId="{5981EACE-7547-4151-B30A-F616E46831D1}" srcOrd="2" destOrd="0" presId="urn:microsoft.com/office/officeart/2005/8/layout/vList6"/>
    <dgm:cxn modelId="{AF180804-0494-433B-BC74-3A01901CFF1B}" type="presParOf" srcId="{5981EACE-7547-4151-B30A-F616E46831D1}" destId="{1920CA72-6D2B-4EDA-92C4-065D0B1697E9}" srcOrd="0" destOrd="0" presId="urn:microsoft.com/office/officeart/2005/8/layout/vList6"/>
    <dgm:cxn modelId="{3D48E89C-39D8-4631-B269-5238B94855CE}" type="presParOf" srcId="{5981EACE-7547-4151-B30A-F616E46831D1}" destId="{A5F1874C-2003-4918-BB3E-E19A1B5E3799}" srcOrd="1" destOrd="0" presId="urn:microsoft.com/office/officeart/2005/8/layout/v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C4DA277-7738-4005-A71A-3CDAF0D59CEB}" type="doc">
      <dgm:prSet loTypeId="urn:microsoft.com/office/officeart/2005/8/layout/vList6" loCatId="list" qsTypeId="urn:microsoft.com/office/officeart/2005/8/quickstyle/simple1" qsCatId="simple" csTypeId="urn:microsoft.com/office/officeart/2005/8/colors/accent1_2" csCatId="accent1" phldr="1"/>
      <dgm:spPr/>
      <dgm:t>
        <a:bodyPr/>
        <a:lstStyle/>
        <a:p>
          <a:endParaRPr lang="en-US"/>
        </a:p>
      </dgm:t>
    </dgm:pt>
    <dgm:pt modelId="{70F2885B-278C-4188-B72A-7B0BA5FFD7DB}">
      <dgm:prSet phldrT="[Text]"/>
      <dgm:spPr/>
      <dgm:t>
        <a:bodyPr/>
        <a:lstStyle/>
        <a:p>
          <a:r>
            <a:rPr lang="en-US" dirty="0">
              <a:effectLst>
                <a:outerShdw blurRad="38100" dist="38100" dir="2700000" algn="tl">
                  <a:srgbClr val="000000">
                    <a:alpha val="43137"/>
                  </a:srgbClr>
                </a:outerShdw>
              </a:effectLst>
              <a:latin typeface="Arial" pitchFamily="34" charset="0"/>
              <a:cs typeface="Arial" pitchFamily="34" charset="0"/>
            </a:rPr>
            <a:t>25 mph</a:t>
          </a:r>
        </a:p>
      </dgm:t>
    </dgm:pt>
    <dgm:pt modelId="{85418E88-18CD-47DD-9106-4738FCBA7509}" type="parTrans" cxnId="{4EE29690-A58F-454D-997D-CEFFFF5A01DD}">
      <dgm:prSet/>
      <dgm:spPr/>
      <dgm:t>
        <a:bodyPr/>
        <a:lstStyle/>
        <a:p>
          <a:endParaRPr lang="en-US"/>
        </a:p>
      </dgm:t>
    </dgm:pt>
    <dgm:pt modelId="{BBB19242-9596-4533-A9EB-2BF5AF083440}" type="sibTrans" cxnId="{4EE29690-A58F-454D-997D-CEFFFF5A01DD}">
      <dgm:prSet/>
      <dgm:spPr/>
      <dgm:t>
        <a:bodyPr/>
        <a:lstStyle/>
        <a:p>
          <a:endParaRPr lang="en-US"/>
        </a:p>
      </dgm:t>
    </dgm:pt>
    <dgm:pt modelId="{178EC026-CB1E-4C70-9AB2-DAAD433E30D7}">
      <dgm:prSet phldrT="[Text]" custT="1"/>
      <dgm:spPr/>
      <dgm:t>
        <a:bodyPr/>
        <a:lstStyle/>
        <a:p>
          <a:r>
            <a:rPr lang="en-US" sz="1700" dirty="0">
              <a:effectLst>
                <a:outerShdw blurRad="38100" dist="38100" dir="2700000" algn="tl">
                  <a:srgbClr val="000000">
                    <a:alpha val="43137"/>
                  </a:srgbClr>
                </a:outerShdw>
              </a:effectLst>
              <a:latin typeface="Arial" pitchFamily="34" charset="0"/>
              <a:cs typeface="Arial" pitchFamily="34" charset="0"/>
            </a:rPr>
            <a:t>0% loss</a:t>
          </a:r>
        </a:p>
      </dgm:t>
    </dgm:pt>
    <dgm:pt modelId="{EA748F06-DD6C-4986-B98F-E7C6923E6734}" type="parTrans" cxnId="{EB866FC0-7292-4DDB-95D9-B90B4C4B9D0E}">
      <dgm:prSet/>
      <dgm:spPr/>
      <dgm:t>
        <a:bodyPr/>
        <a:lstStyle/>
        <a:p>
          <a:endParaRPr lang="en-US"/>
        </a:p>
      </dgm:t>
    </dgm:pt>
    <dgm:pt modelId="{5E7BF676-9070-461D-84E7-E21760DEC0D5}" type="sibTrans" cxnId="{EB866FC0-7292-4DDB-95D9-B90B4C4B9D0E}">
      <dgm:prSet/>
      <dgm:spPr/>
      <dgm:t>
        <a:bodyPr/>
        <a:lstStyle/>
        <a:p>
          <a:endParaRPr lang="en-US"/>
        </a:p>
      </dgm:t>
    </dgm:pt>
    <dgm:pt modelId="{9AFEC96C-E3E6-4A4E-BD91-1A672A822256}">
      <dgm:prSet phldrT="[Text]"/>
      <dgm:spPr/>
      <dgm:t>
        <a:bodyPr/>
        <a:lstStyle/>
        <a:p>
          <a:r>
            <a:rPr lang="en-US" dirty="0">
              <a:effectLst>
                <a:outerShdw blurRad="38100" dist="38100" dir="2700000" algn="tl">
                  <a:srgbClr val="000000">
                    <a:alpha val="43137"/>
                  </a:srgbClr>
                </a:outerShdw>
              </a:effectLst>
              <a:latin typeface="Arial" pitchFamily="34" charset="0"/>
              <a:cs typeface="Arial" pitchFamily="34" charset="0"/>
            </a:rPr>
            <a:t>45 mph</a:t>
          </a:r>
        </a:p>
      </dgm:t>
    </dgm:pt>
    <dgm:pt modelId="{1DE200AA-1120-4F51-B835-74EE08BA9EB0}" type="parTrans" cxnId="{7AF9C4A0-0E3D-4F20-9B0A-A7EFC9E2FD13}">
      <dgm:prSet/>
      <dgm:spPr/>
      <dgm:t>
        <a:bodyPr/>
        <a:lstStyle/>
        <a:p>
          <a:endParaRPr lang="en-US"/>
        </a:p>
      </dgm:t>
    </dgm:pt>
    <dgm:pt modelId="{6F56C736-01C1-4DE7-A18D-CB173F4B8273}" type="sibTrans" cxnId="{7AF9C4A0-0E3D-4F20-9B0A-A7EFC9E2FD13}">
      <dgm:prSet/>
      <dgm:spPr/>
      <dgm:t>
        <a:bodyPr/>
        <a:lstStyle/>
        <a:p>
          <a:endParaRPr lang="en-US"/>
        </a:p>
      </dgm:t>
    </dgm:pt>
    <dgm:pt modelId="{DDFF6325-4D54-43C9-A1F5-75C5B49B6CB8}">
      <dgm:prSet phldrT="[Text]" custT="1"/>
      <dgm:spPr/>
      <dgm:t>
        <a:bodyPr/>
        <a:lstStyle/>
        <a:p>
          <a:r>
            <a:rPr lang="en-US" sz="1700" dirty="0">
              <a:effectLst>
                <a:outerShdw blurRad="38100" dist="38100" dir="2700000" algn="tl">
                  <a:srgbClr val="000000">
                    <a:alpha val="43137"/>
                  </a:srgbClr>
                </a:outerShdw>
              </a:effectLst>
              <a:latin typeface="Arial" pitchFamily="34" charset="0"/>
              <a:cs typeface="Arial" pitchFamily="34" charset="0"/>
            </a:rPr>
            <a:t>50% loss</a:t>
          </a:r>
        </a:p>
      </dgm:t>
    </dgm:pt>
    <dgm:pt modelId="{73694E91-FD55-496B-9509-1AB0CD571E06}" type="parTrans" cxnId="{E78B2212-6BFD-40CC-899E-EE552E36463B}">
      <dgm:prSet/>
      <dgm:spPr/>
      <dgm:t>
        <a:bodyPr/>
        <a:lstStyle/>
        <a:p>
          <a:endParaRPr lang="en-US"/>
        </a:p>
      </dgm:t>
    </dgm:pt>
    <dgm:pt modelId="{0CF97FFA-034D-4169-845D-FD16DC86A375}" type="sibTrans" cxnId="{E78B2212-6BFD-40CC-899E-EE552E36463B}">
      <dgm:prSet/>
      <dgm:spPr/>
      <dgm:t>
        <a:bodyPr/>
        <a:lstStyle/>
        <a:p>
          <a:endParaRPr lang="en-US"/>
        </a:p>
      </dgm:t>
    </dgm:pt>
    <dgm:pt modelId="{85422A27-2E35-4740-A3DD-1A64C043FA7B}" type="pres">
      <dgm:prSet presAssocID="{3C4DA277-7738-4005-A71A-3CDAF0D59CEB}" presName="Name0" presStyleCnt="0">
        <dgm:presLayoutVars>
          <dgm:dir/>
          <dgm:animLvl val="lvl"/>
          <dgm:resizeHandles/>
        </dgm:presLayoutVars>
      </dgm:prSet>
      <dgm:spPr/>
    </dgm:pt>
    <dgm:pt modelId="{E29B2545-F836-4D2F-8581-DBAECF375052}" type="pres">
      <dgm:prSet presAssocID="{70F2885B-278C-4188-B72A-7B0BA5FFD7DB}" presName="linNode" presStyleCnt="0"/>
      <dgm:spPr/>
    </dgm:pt>
    <dgm:pt modelId="{808933E4-F3D3-46F5-B5E6-ABDDDBADCD85}" type="pres">
      <dgm:prSet presAssocID="{70F2885B-278C-4188-B72A-7B0BA5FFD7DB}" presName="parentShp" presStyleLbl="node1" presStyleIdx="0" presStyleCnt="2" custScaleX="90318" custLinFactNeighborX="-20883" custLinFactNeighborY="-26">
        <dgm:presLayoutVars>
          <dgm:bulletEnabled val="1"/>
        </dgm:presLayoutVars>
      </dgm:prSet>
      <dgm:spPr/>
    </dgm:pt>
    <dgm:pt modelId="{8C8D4B26-2DBB-479C-99ED-F626A9F3768E}" type="pres">
      <dgm:prSet presAssocID="{70F2885B-278C-4188-B72A-7B0BA5FFD7DB}" presName="childShp" presStyleLbl="bgAccFollowNode1" presStyleIdx="0" presStyleCnt="2" custScaleX="71365" custScaleY="39983" custLinFactNeighborX="-29805">
        <dgm:presLayoutVars>
          <dgm:bulletEnabled val="1"/>
        </dgm:presLayoutVars>
      </dgm:prSet>
      <dgm:spPr/>
    </dgm:pt>
    <dgm:pt modelId="{0B6C355E-B11C-46C4-B7AB-F5E306F3B168}" type="pres">
      <dgm:prSet presAssocID="{BBB19242-9596-4533-A9EB-2BF5AF083440}" presName="spacing" presStyleCnt="0"/>
      <dgm:spPr/>
    </dgm:pt>
    <dgm:pt modelId="{5981EACE-7547-4151-B30A-F616E46831D1}" type="pres">
      <dgm:prSet presAssocID="{9AFEC96C-E3E6-4A4E-BD91-1A672A822256}" presName="linNode" presStyleCnt="0"/>
      <dgm:spPr/>
    </dgm:pt>
    <dgm:pt modelId="{1920CA72-6D2B-4EDA-92C4-065D0B1697E9}" type="pres">
      <dgm:prSet presAssocID="{9AFEC96C-E3E6-4A4E-BD91-1A672A822256}" presName="parentShp" presStyleLbl="node1" presStyleIdx="1" presStyleCnt="2" custScaleX="90318" custLinFactNeighborX="-20883" custLinFactNeighborY="26">
        <dgm:presLayoutVars>
          <dgm:bulletEnabled val="1"/>
        </dgm:presLayoutVars>
      </dgm:prSet>
      <dgm:spPr/>
    </dgm:pt>
    <dgm:pt modelId="{A5F1874C-2003-4918-BB3E-E19A1B5E3799}" type="pres">
      <dgm:prSet presAssocID="{9AFEC96C-E3E6-4A4E-BD91-1A672A822256}" presName="childShp" presStyleLbl="bgAccFollowNode1" presStyleIdx="1" presStyleCnt="2" custScaleX="71365" custScaleY="37814" custLinFactNeighborX="-29805">
        <dgm:presLayoutVars>
          <dgm:bulletEnabled val="1"/>
        </dgm:presLayoutVars>
      </dgm:prSet>
      <dgm:spPr/>
    </dgm:pt>
  </dgm:ptLst>
  <dgm:cxnLst>
    <dgm:cxn modelId="{E78B2212-6BFD-40CC-899E-EE552E36463B}" srcId="{9AFEC96C-E3E6-4A4E-BD91-1A672A822256}" destId="{DDFF6325-4D54-43C9-A1F5-75C5B49B6CB8}" srcOrd="0" destOrd="0" parTransId="{73694E91-FD55-496B-9509-1AB0CD571E06}" sibTransId="{0CF97FFA-034D-4169-845D-FD16DC86A375}"/>
    <dgm:cxn modelId="{3527781A-131E-4B3F-93EB-77D3D91F94FF}" type="presOf" srcId="{DDFF6325-4D54-43C9-A1F5-75C5B49B6CB8}" destId="{A5F1874C-2003-4918-BB3E-E19A1B5E3799}" srcOrd="0" destOrd="0" presId="urn:microsoft.com/office/officeart/2005/8/layout/vList6"/>
    <dgm:cxn modelId="{55EA1728-B3EA-4855-B3B9-0C21D0FF9A35}" type="presOf" srcId="{3C4DA277-7738-4005-A71A-3CDAF0D59CEB}" destId="{85422A27-2E35-4740-A3DD-1A64C043FA7B}" srcOrd="0" destOrd="0" presId="urn:microsoft.com/office/officeart/2005/8/layout/vList6"/>
    <dgm:cxn modelId="{585F192D-7BA4-4DBD-9CD2-340C5C549E84}" type="presOf" srcId="{178EC026-CB1E-4C70-9AB2-DAAD433E30D7}" destId="{8C8D4B26-2DBB-479C-99ED-F626A9F3768E}" srcOrd="0" destOrd="0" presId="urn:microsoft.com/office/officeart/2005/8/layout/vList6"/>
    <dgm:cxn modelId="{F4A85163-8FB5-4161-8F9D-B9DDA1C412E1}" type="presOf" srcId="{70F2885B-278C-4188-B72A-7B0BA5FFD7DB}" destId="{808933E4-F3D3-46F5-B5E6-ABDDDBADCD85}" srcOrd="0" destOrd="0" presId="urn:microsoft.com/office/officeart/2005/8/layout/vList6"/>
    <dgm:cxn modelId="{4EE29690-A58F-454D-997D-CEFFFF5A01DD}" srcId="{3C4DA277-7738-4005-A71A-3CDAF0D59CEB}" destId="{70F2885B-278C-4188-B72A-7B0BA5FFD7DB}" srcOrd="0" destOrd="0" parTransId="{85418E88-18CD-47DD-9106-4738FCBA7509}" sibTransId="{BBB19242-9596-4533-A9EB-2BF5AF083440}"/>
    <dgm:cxn modelId="{7AF9C4A0-0E3D-4F20-9B0A-A7EFC9E2FD13}" srcId="{3C4DA277-7738-4005-A71A-3CDAF0D59CEB}" destId="{9AFEC96C-E3E6-4A4E-BD91-1A672A822256}" srcOrd="1" destOrd="0" parTransId="{1DE200AA-1120-4F51-B835-74EE08BA9EB0}" sibTransId="{6F56C736-01C1-4DE7-A18D-CB173F4B8273}"/>
    <dgm:cxn modelId="{8C156CA4-3D52-4B3C-92B2-20D55A0BD0C3}" type="presOf" srcId="{9AFEC96C-E3E6-4A4E-BD91-1A672A822256}" destId="{1920CA72-6D2B-4EDA-92C4-065D0B1697E9}" srcOrd="0" destOrd="0" presId="urn:microsoft.com/office/officeart/2005/8/layout/vList6"/>
    <dgm:cxn modelId="{EB866FC0-7292-4DDB-95D9-B90B4C4B9D0E}" srcId="{70F2885B-278C-4188-B72A-7B0BA5FFD7DB}" destId="{178EC026-CB1E-4C70-9AB2-DAAD433E30D7}" srcOrd="0" destOrd="0" parTransId="{EA748F06-DD6C-4986-B98F-E7C6923E6734}" sibTransId="{5E7BF676-9070-461D-84E7-E21760DEC0D5}"/>
    <dgm:cxn modelId="{9AB22DF8-3B56-4A33-9F31-E029ED7A4F4F}" type="presParOf" srcId="{85422A27-2E35-4740-A3DD-1A64C043FA7B}" destId="{E29B2545-F836-4D2F-8581-DBAECF375052}" srcOrd="0" destOrd="0" presId="urn:microsoft.com/office/officeart/2005/8/layout/vList6"/>
    <dgm:cxn modelId="{6776185A-409D-43EB-911B-EBE8F96E5496}" type="presParOf" srcId="{E29B2545-F836-4D2F-8581-DBAECF375052}" destId="{808933E4-F3D3-46F5-B5E6-ABDDDBADCD85}" srcOrd="0" destOrd="0" presId="urn:microsoft.com/office/officeart/2005/8/layout/vList6"/>
    <dgm:cxn modelId="{79F6558C-8A11-44DA-A124-C6C9F437CBA6}" type="presParOf" srcId="{E29B2545-F836-4D2F-8581-DBAECF375052}" destId="{8C8D4B26-2DBB-479C-99ED-F626A9F3768E}" srcOrd="1" destOrd="0" presId="urn:microsoft.com/office/officeart/2005/8/layout/vList6"/>
    <dgm:cxn modelId="{8E5DAD88-55F0-421E-90A1-B8F327E0E500}" type="presParOf" srcId="{85422A27-2E35-4740-A3DD-1A64C043FA7B}" destId="{0B6C355E-B11C-46C4-B7AB-F5E306F3B168}" srcOrd="1" destOrd="0" presId="urn:microsoft.com/office/officeart/2005/8/layout/vList6"/>
    <dgm:cxn modelId="{46682614-BE02-4F94-8343-14636C43791A}" type="presParOf" srcId="{85422A27-2E35-4740-A3DD-1A64C043FA7B}" destId="{5981EACE-7547-4151-B30A-F616E46831D1}" srcOrd="2" destOrd="0" presId="urn:microsoft.com/office/officeart/2005/8/layout/vList6"/>
    <dgm:cxn modelId="{8D3C791A-E804-4FBD-9D47-59FBF11913C6}" type="presParOf" srcId="{5981EACE-7547-4151-B30A-F616E46831D1}" destId="{1920CA72-6D2B-4EDA-92C4-065D0B1697E9}" srcOrd="0" destOrd="0" presId="urn:microsoft.com/office/officeart/2005/8/layout/vList6"/>
    <dgm:cxn modelId="{FF10C5BA-A2C6-4986-80F0-811F1F3151BC}" type="presParOf" srcId="{5981EACE-7547-4151-B30A-F616E46831D1}" destId="{A5F1874C-2003-4918-BB3E-E19A1B5E3799}" srcOrd="1" destOrd="0" presId="urn:microsoft.com/office/officeart/2005/8/layout/vList6"/>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C4DA277-7738-4005-A71A-3CDAF0D59CEB}" type="doc">
      <dgm:prSet loTypeId="urn:microsoft.com/office/officeart/2005/8/layout/vList6" loCatId="list" qsTypeId="urn:microsoft.com/office/officeart/2005/8/quickstyle/simple1" qsCatId="simple" csTypeId="urn:microsoft.com/office/officeart/2005/8/colors/accent1_2" csCatId="accent1" phldr="1"/>
      <dgm:spPr/>
      <dgm:t>
        <a:bodyPr/>
        <a:lstStyle/>
        <a:p>
          <a:endParaRPr lang="en-US"/>
        </a:p>
      </dgm:t>
    </dgm:pt>
    <dgm:pt modelId="{70F2885B-278C-4188-B72A-7B0BA5FFD7DB}">
      <dgm:prSet phldrT="[Text]"/>
      <dgm:spPr>
        <a:solidFill>
          <a:srgbClr val="92D050"/>
        </a:solidFill>
      </dgm:spPr>
      <dgm:t>
        <a:bodyPr/>
        <a:lstStyle/>
        <a:p>
          <a:r>
            <a:rPr lang="en-US" dirty="0">
              <a:effectLst>
                <a:outerShdw blurRad="38100" dist="38100" dir="2700000" algn="tl">
                  <a:srgbClr val="000000">
                    <a:alpha val="43137"/>
                  </a:srgbClr>
                </a:outerShdw>
              </a:effectLst>
              <a:latin typeface="Arial" pitchFamily="34" charset="0"/>
              <a:cs typeface="Arial" pitchFamily="34" charset="0"/>
            </a:rPr>
            <a:t>25 mph</a:t>
          </a:r>
        </a:p>
      </dgm:t>
    </dgm:pt>
    <dgm:pt modelId="{85418E88-18CD-47DD-9106-4738FCBA7509}" type="parTrans" cxnId="{4EE29690-A58F-454D-997D-CEFFFF5A01DD}">
      <dgm:prSet/>
      <dgm:spPr/>
      <dgm:t>
        <a:bodyPr/>
        <a:lstStyle/>
        <a:p>
          <a:endParaRPr lang="en-US"/>
        </a:p>
      </dgm:t>
    </dgm:pt>
    <dgm:pt modelId="{BBB19242-9596-4533-A9EB-2BF5AF083440}" type="sibTrans" cxnId="{4EE29690-A58F-454D-997D-CEFFFF5A01DD}">
      <dgm:prSet/>
      <dgm:spPr/>
      <dgm:t>
        <a:bodyPr/>
        <a:lstStyle/>
        <a:p>
          <a:endParaRPr lang="en-US"/>
        </a:p>
      </dgm:t>
    </dgm:pt>
    <dgm:pt modelId="{178EC026-CB1E-4C70-9AB2-DAAD433E30D7}">
      <dgm:prSet phldrT="[Text]" custT="1"/>
      <dgm:spPr/>
      <dgm:t>
        <a:bodyPr/>
        <a:lstStyle/>
        <a:p>
          <a:r>
            <a:rPr lang="en-US" sz="1700" dirty="0">
              <a:effectLst>
                <a:outerShdw blurRad="38100" dist="38100" dir="2700000" algn="tl">
                  <a:srgbClr val="000000">
                    <a:alpha val="43137"/>
                  </a:srgbClr>
                </a:outerShdw>
              </a:effectLst>
              <a:latin typeface="Arial" pitchFamily="34" charset="0"/>
              <a:cs typeface="Arial" pitchFamily="34" charset="0"/>
            </a:rPr>
            <a:t>0% loss</a:t>
          </a:r>
        </a:p>
      </dgm:t>
    </dgm:pt>
    <dgm:pt modelId="{EA748F06-DD6C-4986-B98F-E7C6923E6734}" type="parTrans" cxnId="{EB866FC0-7292-4DDB-95D9-B90B4C4B9D0E}">
      <dgm:prSet/>
      <dgm:spPr/>
      <dgm:t>
        <a:bodyPr/>
        <a:lstStyle/>
        <a:p>
          <a:endParaRPr lang="en-US"/>
        </a:p>
      </dgm:t>
    </dgm:pt>
    <dgm:pt modelId="{5E7BF676-9070-461D-84E7-E21760DEC0D5}" type="sibTrans" cxnId="{EB866FC0-7292-4DDB-95D9-B90B4C4B9D0E}">
      <dgm:prSet/>
      <dgm:spPr/>
      <dgm:t>
        <a:bodyPr/>
        <a:lstStyle/>
        <a:p>
          <a:endParaRPr lang="en-US"/>
        </a:p>
      </dgm:t>
    </dgm:pt>
    <dgm:pt modelId="{9AFEC96C-E3E6-4A4E-BD91-1A672A822256}">
      <dgm:prSet phldrT="[Text]"/>
      <dgm:spPr>
        <a:solidFill>
          <a:srgbClr val="92D050"/>
        </a:solidFill>
      </dgm:spPr>
      <dgm:t>
        <a:bodyPr/>
        <a:lstStyle/>
        <a:p>
          <a:r>
            <a:rPr lang="en-US" dirty="0">
              <a:effectLst>
                <a:outerShdw blurRad="38100" dist="38100" dir="2700000" algn="tl">
                  <a:srgbClr val="000000">
                    <a:alpha val="43137"/>
                  </a:srgbClr>
                </a:outerShdw>
              </a:effectLst>
              <a:latin typeface="Arial" pitchFamily="34" charset="0"/>
              <a:cs typeface="Arial" pitchFamily="34" charset="0"/>
            </a:rPr>
            <a:t>45 mph</a:t>
          </a:r>
        </a:p>
      </dgm:t>
    </dgm:pt>
    <dgm:pt modelId="{1DE200AA-1120-4F51-B835-74EE08BA9EB0}" type="parTrans" cxnId="{7AF9C4A0-0E3D-4F20-9B0A-A7EFC9E2FD13}">
      <dgm:prSet/>
      <dgm:spPr/>
      <dgm:t>
        <a:bodyPr/>
        <a:lstStyle/>
        <a:p>
          <a:endParaRPr lang="en-US"/>
        </a:p>
      </dgm:t>
    </dgm:pt>
    <dgm:pt modelId="{6F56C736-01C1-4DE7-A18D-CB173F4B8273}" type="sibTrans" cxnId="{7AF9C4A0-0E3D-4F20-9B0A-A7EFC9E2FD13}">
      <dgm:prSet/>
      <dgm:spPr/>
      <dgm:t>
        <a:bodyPr/>
        <a:lstStyle/>
        <a:p>
          <a:endParaRPr lang="en-US"/>
        </a:p>
      </dgm:t>
    </dgm:pt>
    <dgm:pt modelId="{DDFF6325-4D54-43C9-A1F5-75C5B49B6CB8}">
      <dgm:prSet phldrT="[Text]" custT="1"/>
      <dgm:spPr/>
      <dgm:t>
        <a:bodyPr/>
        <a:lstStyle/>
        <a:p>
          <a:r>
            <a:rPr lang="en-US" sz="1700" dirty="0">
              <a:effectLst>
                <a:outerShdw blurRad="38100" dist="38100" dir="2700000" algn="tl">
                  <a:srgbClr val="000000">
                    <a:alpha val="43137"/>
                  </a:srgbClr>
                </a:outerShdw>
              </a:effectLst>
              <a:latin typeface="Arial" pitchFamily="34" charset="0"/>
              <a:cs typeface="Arial" pitchFamily="34" charset="0"/>
            </a:rPr>
            <a:t>50% loss</a:t>
          </a:r>
        </a:p>
      </dgm:t>
    </dgm:pt>
    <dgm:pt modelId="{73694E91-FD55-496B-9509-1AB0CD571E06}" type="parTrans" cxnId="{E78B2212-6BFD-40CC-899E-EE552E36463B}">
      <dgm:prSet/>
      <dgm:spPr/>
      <dgm:t>
        <a:bodyPr/>
        <a:lstStyle/>
        <a:p>
          <a:endParaRPr lang="en-US"/>
        </a:p>
      </dgm:t>
    </dgm:pt>
    <dgm:pt modelId="{0CF97FFA-034D-4169-845D-FD16DC86A375}" type="sibTrans" cxnId="{E78B2212-6BFD-40CC-899E-EE552E36463B}">
      <dgm:prSet/>
      <dgm:spPr/>
      <dgm:t>
        <a:bodyPr/>
        <a:lstStyle/>
        <a:p>
          <a:endParaRPr lang="en-US"/>
        </a:p>
      </dgm:t>
    </dgm:pt>
    <dgm:pt modelId="{85422A27-2E35-4740-A3DD-1A64C043FA7B}" type="pres">
      <dgm:prSet presAssocID="{3C4DA277-7738-4005-A71A-3CDAF0D59CEB}" presName="Name0" presStyleCnt="0">
        <dgm:presLayoutVars>
          <dgm:dir/>
          <dgm:animLvl val="lvl"/>
          <dgm:resizeHandles/>
        </dgm:presLayoutVars>
      </dgm:prSet>
      <dgm:spPr/>
    </dgm:pt>
    <dgm:pt modelId="{E29B2545-F836-4D2F-8581-DBAECF375052}" type="pres">
      <dgm:prSet presAssocID="{70F2885B-278C-4188-B72A-7B0BA5FFD7DB}" presName="linNode" presStyleCnt="0"/>
      <dgm:spPr/>
    </dgm:pt>
    <dgm:pt modelId="{808933E4-F3D3-46F5-B5E6-ABDDDBADCD85}" type="pres">
      <dgm:prSet presAssocID="{70F2885B-278C-4188-B72A-7B0BA5FFD7DB}" presName="parentShp" presStyleLbl="node1" presStyleIdx="0" presStyleCnt="2" custLinFactNeighborX="-25926" custLinFactNeighborY="-26">
        <dgm:presLayoutVars>
          <dgm:bulletEnabled val="1"/>
        </dgm:presLayoutVars>
      </dgm:prSet>
      <dgm:spPr/>
    </dgm:pt>
    <dgm:pt modelId="{8C8D4B26-2DBB-479C-99ED-F626A9F3768E}" type="pres">
      <dgm:prSet presAssocID="{70F2885B-278C-4188-B72A-7B0BA5FFD7DB}" presName="childShp" presStyleLbl="bgAccFollowNode1" presStyleIdx="0" presStyleCnt="2" custScaleX="77778" custScaleY="45369" custLinFactNeighborX="-22222">
        <dgm:presLayoutVars>
          <dgm:bulletEnabled val="1"/>
        </dgm:presLayoutVars>
      </dgm:prSet>
      <dgm:spPr/>
    </dgm:pt>
    <dgm:pt modelId="{0B6C355E-B11C-46C4-B7AB-F5E306F3B168}" type="pres">
      <dgm:prSet presAssocID="{BBB19242-9596-4533-A9EB-2BF5AF083440}" presName="spacing" presStyleCnt="0"/>
      <dgm:spPr/>
    </dgm:pt>
    <dgm:pt modelId="{5981EACE-7547-4151-B30A-F616E46831D1}" type="pres">
      <dgm:prSet presAssocID="{9AFEC96C-E3E6-4A4E-BD91-1A672A822256}" presName="linNode" presStyleCnt="0"/>
      <dgm:spPr/>
    </dgm:pt>
    <dgm:pt modelId="{1920CA72-6D2B-4EDA-92C4-065D0B1697E9}" type="pres">
      <dgm:prSet presAssocID="{9AFEC96C-E3E6-4A4E-BD91-1A672A822256}" presName="parentShp" presStyleLbl="node1" presStyleIdx="1" presStyleCnt="2" custLinFactNeighborX="-25926">
        <dgm:presLayoutVars>
          <dgm:bulletEnabled val="1"/>
        </dgm:presLayoutVars>
      </dgm:prSet>
      <dgm:spPr/>
    </dgm:pt>
    <dgm:pt modelId="{A5F1874C-2003-4918-BB3E-E19A1B5E3799}" type="pres">
      <dgm:prSet presAssocID="{9AFEC96C-E3E6-4A4E-BD91-1A672A822256}" presName="childShp" presStyleLbl="bgAccFollowNode1" presStyleIdx="1" presStyleCnt="2" custScaleX="77778" custScaleY="35420" custLinFactNeighborX="-22222">
        <dgm:presLayoutVars>
          <dgm:bulletEnabled val="1"/>
        </dgm:presLayoutVars>
      </dgm:prSet>
      <dgm:spPr/>
    </dgm:pt>
  </dgm:ptLst>
  <dgm:cxnLst>
    <dgm:cxn modelId="{E78B2212-6BFD-40CC-899E-EE552E36463B}" srcId="{9AFEC96C-E3E6-4A4E-BD91-1A672A822256}" destId="{DDFF6325-4D54-43C9-A1F5-75C5B49B6CB8}" srcOrd="0" destOrd="0" parTransId="{73694E91-FD55-496B-9509-1AB0CD571E06}" sibTransId="{0CF97FFA-034D-4169-845D-FD16DC86A375}"/>
    <dgm:cxn modelId="{0543E23F-83EA-4C7E-A444-07C0726C7397}" type="presOf" srcId="{70F2885B-278C-4188-B72A-7B0BA5FFD7DB}" destId="{808933E4-F3D3-46F5-B5E6-ABDDDBADCD85}" srcOrd="0" destOrd="0" presId="urn:microsoft.com/office/officeart/2005/8/layout/vList6"/>
    <dgm:cxn modelId="{FDFF2582-E335-4407-BC0A-6ACC7C987618}" type="presOf" srcId="{DDFF6325-4D54-43C9-A1F5-75C5B49B6CB8}" destId="{A5F1874C-2003-4918-BB3E-E19A1B5E3799}" srcOrd="0" destOrd="0" presId="urn:microsoft.com/office/officeart/2005/8/layout/vList6"/>
    <dgm:cxn modelId="{4EE29690-A58F-454D-997D-CEFFFF5A01DD}" srcId="{3C4DA277-7738-4005-A71A-3CDAF0D59CEB}" destId="{70F2885B-278C-4188-B72A-7B0BA5FFD7DB}" srcOrd="0" destOrd="0" parTransId="{85418E88-18CD-47DD-9106-4738FCBA7509}" sibTransId="{BBB19242-9596-4533-A9EB-2BF5AF083440}"/>
    <dgm:cxn modelId="{7AF9C4A0-0E3D-4F20-9B0A-A7EFC9E2FD13}" srcId="{3C4DA277-7738-4005-A71A-3CDAF0D59CEB}" destId="{9AFEC96C-E3E6-4A4E-BD91-1A672A822256}" srcOrd="1" destOrd="0" parTransId="{1DE200AA-1120-4F51-B835-74EE08BA9EB0}" sibTransId="{6F56C736-01C1-4DE7-A18D-CB173F4B8273}"/>
    <dgm:cxn modelId="{59F320A6-CF54-4016-93E6-18C7B466DE8C}" type="presOf" srcId="{3C4DA277-7738-4005-A71A-3CDAF0D59CEB}" destId="{85422A27-2E35-4740-A3DD-1A64C043FA7B}" srcOrd="0" destOrd="0" presId="urn:microsoft.com/office/officeart/2005/8/layout/vList6"/>
    <dgm:cxn modelId="{D40966AF-A240-49C9-85C0-40011ED0ABED}" type="presOf" srcId="{9AFEC96C-E3E6-4A4E-BD91-1A672A822256}" destId="{1920CA72-6D2B-4EDA-92C4-065D0B1697E9}" srcOrd="0" destOrd="0" presId="urn:microsoft.com/office/officeart/2005/8/layout/vList6"/>
    <dgm:cxn modelId="{B2A39CB9-F84B-45ED-9C55-79FC69BC9F93}" type="presOf" srcId="{178EC026-CB1E-4C70-9AB2-DAAD433E30D7}" destId="{8C8D4B26-2DBB-479C-99ED-F626A9F3768E}" srcOrd="0" destOrd="0" presId="urn:microsoft.com/office/officeart/2005/8/layout/vList6"/>
    <dgm:cxn modelId="{EB866FC0-7292-4DDB-95D9-B90B4C4B9D0E}" srcId="{70F2885B-278C-4188-B72A-7B0BA5FFD7DB}" destId="{178EC026-CB1E-4C70-9AB2-DAAD433E30D7}" srcOrd="0" destOrd="0" parTransId="{EA748F06-DD6C-4986-B98F-E7C6923E6734}" sibTransId="{5E7BF676-9070-461D-84E7-E21760DEC0D5}"/>
    <dgm:cxn modelId="{8462EC74-D82C-48AC-B97E-28A053D9FAB7}" type="presParOf" srcId="{85422A27-2E35-4740-A3DD-1A64C043FA7B}" destId="{E29B2545-F836-4D2F-8581-DBAECF375052}" srcOrd="0" destOrd="0" presId="urn:microsoft.com/office/officeart/2005/8/layout/vList6"/>
    <dgm:cxn modelId="{7697BDED-624A-4F97-826D-88A886DFF3F9}" type="presParOf" srcId="{E29B2545-F836-4D2F-8581-DBAECF375052}" destId="{808933E4-F3D3-46F5-B5E6-ABDDDBADCD85}" srcOrd="0" destOrd="0" presId="urn:microsoft.com/office/officeart/2005/8/layout/vList6"/>
    <dgm:cxn modelId="{051A4E7C-BF88-488A-A47C-B48F96E5B580}" type="presParOf" srcId="{E29B2545-F836-4D2F-8581-DBAECF375052}" destId="{8C8D4B26-2DBB-479C-99ED-F626A9F3768E}" srcOrd="1" destOrd="0" presId="urn:microsoft.com/office/officeart/2005/8/layout/vList6"/>
    <dgm:cxn modelId="{1F885720-78CD-4D6C-9527-0C02FBC528A7}" type="presParOf" srcId="{85422A27-2E35-4740-A3DD-1A64C043FA7B}" destId="{0B6C355E-B11C-46C4-B7AB-F5E306F3B168}" srcOrd="1" destOrd="0" presId="urn:microsoft.com/office/officeart/2005/8/layout/vList6"/>
    <dgm:cxn modelId="{F15CEB13-06B6-47CB-98A5-979627864EFE}" type="presParOf" srcId="{85422A27-2E35-4740-A3DD-1A64C043FA7B}" destId="{5981EACE-7547-4151-B30A-F616E46831D1}" srcOrd="2" destOrd="0" presId="urn:microsoft.com/office/officeart/2005/8/layout/vList6"/>
    <dgm:cxn modelId="{4C7492A3-FCA6-47CA-864D-CC4141CBCB21}" type="presParOf" srcId="{5981EACE-7547-4151-B30A-F616E46831D1}" destId="{1920CA72-6D2B-4EDA-92C4-065D0B1697E9}" srcOrd="0" destOrd="0" presId="urn:microsoft.com/office/officeart/2005/8/layout/vList6"/>
    <dgm:cxn modelId="{0193E4CA-3E0D-4AA3-8ABF-3CBBE808A5E2}" type="presParOf" srcId="{5981EACE-7547-4151-B30A-F616E46831D1}" destId="{A5F1874C-2003-4918-BB3E-E19A1B5E3799}" srcOrd="1" destOrd="0" presId="urn:microsoft.com/office/officeart/2005/8/layout/vList6"/>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0302B82-FBA0-43C8-87DE-4D17A41EC6FC}" type="doc">
      <dgm:prSet loTypeId="urn:microsoft.com/office/officeart/2005/8/layout/arrow2" loCatId="process" qsTypeId="urn:microsoft.com/office/officeart/2005/8/quickstyle/simple1" qsCatId="simple" csTypeId="urn:microsoft.com/office/officeart/2005/8/colors/accent1_2" csCatId="accent1" phldr="1"/>
      <dgm:spPr/>
    </dgm:pt>
    <dgm:pt modelId="{E57C2860-BCDF-4DE2-BD60-B3F96BFBC300}">
      <dgm:prSet phldrT="[Text]" custT="1"/>
      <dgm:spPr/>
      <dgm:t>
        <a:bodyPr/>
        <a:lstStyle/>
        <a:p>
          <a:pPr algn="ctr"/>
          <a:r>
            <a:rPr lang="en-US" sz="2000" dirty="0">
              <a:solidFill>
                <a:schemeClr val="bg1"/>
              </a:solidFill>
              <a:effectLst>
                <a:outerShdw blurRad="38100" dist="38100" dir="2700000" algn="tl">
                  <a:srgbClr val="000000">
                    <a:alpha val="43137"/>
                  </a:srgbClr>
                </a:outerShdw>
              </a:effectLst>
              <a:latin typeface="Arial" pitchFamily="34" charset="0"/>
              <a:cs typeface="Arial" pitchFamily="34" charset="0"/>
            </a:rPr>
            <a:t>Cost per ton</a:t>
          </a:r>
        </a:p>
      </dgm:t>
    </dgm:pt>
    <dgm:pt modelId="{AE24A9BA-CFDF-422B-9627-02BF46ED344C}" type="parTrans" cxnId="{4DBAF324-2C9A-4E92-9612-1535506D3A6E}">
      <dgm:prSet/>
      <dgm:spPr/>
      <dgm:t>
        <a:bodyPr/>
        <a:lstStyle/>
        <a:p>
          <a:endParaRPr lang="en-US"/>
        </a:p>
      </dgm:t>
    </dgm:pt>
    <dgm:pt modelId="{DFFB168E-17DF-450E-9005-0FDFF7965B1C}" type="sibTrans" cxnId="{4DBAF324-2C9A-4E92-9612-1535506D3A6E}">
      <dgm:prSet/>
      <dgm:spPr/>
      <dgm:t>
        <a:bodyPr/>
        <a:lstStyle/>
        <a:p>
          <a:endParaRPr lang="en-US"/>
        </a:p>
      </dgm:t>
    </dgm:pt>
    <dgm:pt modelId="{5D4F39DE-45C8-407D-9992-B5F153A7524C}">
      <dgm:prSet phldrT="[Text]" custT="1"/>
      <dgm:spPr/>
      <dgm:t>
        <a:bodyPr/>
        <a:lstStyle/>
        <a:p>
          <a:pPr algn="ctr">
            <a:lnSpc>
              <a:spcPts val="2000"/>
            </a:lnSpc>
          </a:pPr>
          <a:r>
            <a:rPr lang="en-US" sz="2000" dirty="0">
              <a:solidFill>
                <a:schemeClr val="bg1"/>
              </a:solidFill>
              <a:effectLst>
                <a:outerShdw blurRad="38100" dist="38100" dir="2700000" algn="tl">
                  <a:srgbClr val="000000">
                    <a:alpha val="43137"/>
                  </a:srgbClr>
                </a:outerShdw>
              </a:effectLst>
              <a:latin typeface="Arial" pitchFamily="34" charset="0"/>
              <a:cs typeface="Arial" pitchFamily="34" charset="0"/>
            </a:rPr>
            <a:t>Tons that bounce off the road</a:t>
          </a:r>
        </a:p>
      </dgm:t>
    </dgm:pt>
    <dgm:pt modelId="{557A3E35-5557-4F34-AF14-33AA5C42A605}" type="parTrans" cxnId="{CA993377-035A-42B5-9BF1-1AE878F78CB7}">
      <dgm:prSet/>
      <dgm:spPr/>
      <dgm:t>
        <a:bodyPr/>
        <a:lstStyle/>
        <a:p>
          <a:endParaRPr lang="en-US"/>
        </a:p>
      </dgm:t>
    </dgm:pt>
    <dgm:pt modelId="{8AD1B3E2-E5CF-41F4-8336-BDDE8EB4318C}" type="sibTrans" cxnId="{CA993377-035A-42B5-9BF1-1AE878F78CB7}">
      <dgm:prSet/>
      <dgm:spPr/>
      <dgm:t>
        <a:bodyPr/>
        <a:lstStyle/>
        <a:p>
          <a:endParaRPr lang="en-US"/>
        </a:p>
      </dgm:t>
    </dgm:pt>
    <dgm:pt modelId="{D3CD4065-55ED-4C51-BB7D-D27B0ADBB1F0}">
      <dgm:prSet phldrT="[Text]" custT="1"/>
      <dgm:spPr/>
      <dgm:t>
        <a:bodyPr/>
        <a:lstStyle/>
        <a:p>
          <a:pPr algn="ctr"/>
          <a:r>
            <a:rPr lang="en-US" sz="2000" dirty="0">
              <a:solidFill>
                <a:schemeClr val="bg1"/>
              </a:solidFill>
              <a:effectLst>
                <a:outerShdw blurRad="38100" dist="38100" dir="2700000" algn="tl">
                  <a:srgbClr val="000000">
                    <a:alpha val="43137"/>
                  </a:srgbClr>
                </a:outerShdw>
              </a:effectLst>
              <a:latin typeface="Arial" pitchFamily="34" charset="0"/>
              <a:cs typeface="Arial" pitchFamily="34" charset="0"/>
            </a:rPr>
            <a:t>Total wasted      $</a:t>
          </a:r>
        </a:p>
      </dgm:t>
    </dgm:pt>
    <dgm:pt modelId="{F04B335F-9B72-4D5A-940E-D69573D70D4E}" type="parTrans" cxnId="{09C1D439-1C61-48A4-AD9F-0AC9CADA4B3F}">
      <dgm:prSet/>
      <dgm:spPr/>
      <dgm:t>
        <a:bodyPr/>
        <a:lstStyle/>
        <a:p>
          <a:endParaRPr lang="en-US"/>
        </a:p>
      </dgm:t>
    </dgm:pt>
    <dgm:pt modelId="{A1B90DA4-09AA-4212-AC9C-999B40EB5510}" type="sibTrans" cxnId="{09C1D439-1C61-48A4-AD9F-0AC9CADA4B3F}">
      <dgm:prSet/>
      <dgm:spPr/>
      <dgm:t>
        <a:bodyPr/>
        <a:lstStyle/>
        <a:p>
          <a:endParaRPr lang="en-US"/>
        </a:p>
      </dgm:t>
    </dgm:pt>
    <dgm:pt modelId="{2CA50D57-C623-439A-A854-08DC209F60A6}" type="pres">
      <dgm:prSet presAssocID="{10302B82-FBA0-43C8-87DE-4D17A41EC6FC}" presName="arrowDiagram" presStyleCnt="0">
        <dgm:presLayoutVars>
          <dgm:chMax val="5"/>
          <dgm:dir/>
          <dgm:resizeHandles val="exact"/>
        </dgm:presLayoutVars>
      </dgm:prSet>
      <dgm:spPr/>
    </dgm:pt>
    <dgm:pt modelId="{029712BD-1E4E-4CAB-893D-AD7C47C99533}" type="pres">
      <dgm:prSet presAssocID="{10302B82-FBA0-43C8-87DE-4D17A41EC6FC}" presName="arrow" presStyleLbl="bgShp" presStyleIdx="0" presStyleCnt="1"/>
      <dgm:spPr/>
    </dgm:pt>
    <dgm:pt modelId="{91B09A73-6320-480C-8120-DFD82CAD1865}" type="pres">
      <dgm:prSet presAssocID="{10302B82-FBA0-43C8-87DE-4D17A41EC6FC}" presName="arrowDiagram3" presStyleCnt="0"/>
      <dgm:spPr/>
    </dgm:pt>
    <dgm:pt modelId="{ED99A5AC-3F3E-4D47-A664-56E6DD11B533}" type="pres">
      <dgm:prSet presAssocID="{E57C2860-BCDF-4DE2-BD60-B3F96BFBC300}" presName="bullet3a" presStyleLbl="node1" presStyleIdx="0" presStyleCnt="3"/>
      <dgm:spPr/>
    </dgm:pt>
    <dgm:pt modelId="{2BCD4C0D-813F-4B44-A531-52CAC8146733}" type="pres">
      <dgm:prSet presAssocID="{E57C2860-BCDF-4DE2-BD60-B3F96BFBC300}" presName="textBox3a" presStyleLbl="revTx" presStyleIdx="0" presStyleCnt="3" custScaleX="89550" custScaleY="187258" custLinFactNeighborX="-27990" custLinFactNeighborY="64646">
        <dgm:presLayoutVars>
          <dgm:bulletEnabled val="1"/>
        </dgm:presLayoutVars>
      </dgm:prSet>
      <dgm:spPr/>
    </dgm:pt>
    <dgm:pt modelId="{B4938B68-8B5C-4AFC-9994-FE3DCC6FD593}" type="pres">
      <dgm:prSet presAssocID="{5D4F39DE-45C8-407D-9992-B5F153A7524C}" presName="bullet3b" presStyleLbl="node1" presStyleIdx="1" presStyleCnt="3"/>
      <dgm:spPr/>
    </dgm:pt>
    <dgm:pt modelId="{50DF489C-19A3-41B3-81E7-E9BC3098B4C2}" type="pres">
      <dgm:prSet presAssocID="{5D4F39DE-45C8-407D-9992-B5F153A7524C}" presName="textBox3b" presStyleLbl="revTx" presStyleIdx="1" presStyleCnt="3" custScaleX="114942" custScaleY="108290" custLinFactNeighborX="-14993" custLinFactNeighborY="17834">
        <dgm:presLayoutVars>
          <dgm:bulletEnabled val="1"/>
        </dgm:presLayoutVars>
      </dgm:prSet>
      <dgm:spPr/>
    </dgm:pt>
    <dgm:pt modelId="{A7A2E731-35A6-42BB-941D-8D52CC604374}" type="pres">
      <dgm:prSet presAssocID="{D3CD4065-55ED-4C51-BB7D-D27B0ADBB1F0}" presName="bullet3c" presStyleLbl="node1" presStyleIdx="2" presStyleCnt="3"/>
      <dgm:spPr/>
    </dgm:pt>
    <dgm:pt modelId="{402649EB-EBFF-40E9-A7A6-1C0B468BA77B}" type="pres">
      <dgm:prSet presAssocID="{D3CD4065-55ED-4C51-BB7D-D27B0ADBB1F0}" presName="textBox3c" presStyleLbl="revTx" presStyleIdx="2" presStyleCnt="3" custScaleX="124818" custLinFactNeighborX="-18115" custLinFactNeighborY="17110">
        <dgm:presLayoutVars>
          <dgm:bulletEnabled val="1"/>
        </dgm:presLayoutVars>
      </dgm:prSet>
      <dgm:spPr/>
    </dgm:pt>
  </dgm:ptLst>
  <dgm:cxnLst>
    <dgm:cxn modelId="{4DBAF324-2C9A-4E92-9612-1535506D3A6E}" srcId="{10302B82-FBA0-43C8-87DE-4D17A41EC6FC}" destId="{E57C2860-BCDF-4DE2-BD60-B3F96BFBC300}" srcOrd="0" destOrd="0" parTransId="{AE24A9BA-CFDF-422B-9627-02BF46ED344C}" sibTransId="{DFFB168E-17DF-450E-9005-0FDFF7965B1C}"/>
    <dgm:cxn modelId="{09C1D439-1C61-48A4-AD9F-0AC9CADA4B3F}" srcId="{10302B82-FBA0-43C8-87DE-4D17A41EC6FC}" destId="{D3CD4065-55ED-4C51-BB7D-D27B0ADBB1F0}" srcOrd="2" destOrd="0" parTransId="{F04B335F-9B72-4D5A-940E-D69573D70D4E}" sibTransId="{A1B90DA4-09AA-4212-AC9C-999B40EB5510}"/>
    <dgm:cxn modelId="{5DBFAF70-B400-4428-837D-4884355E185D}" type="presOf" srcId="{E57C2860-BCDF-4DE2-BD60-B3F96BFBC300}" destId="{2BCD4C0D-813F-4B44-A531-52CAC8146733}" srcOrd="0" destOrd="0" presId="urn:microsoft.com/office/officeart/2005/8/layout/arrow2"/>
    <dgm:cxn modelId="{A798DF54-F022-4945-A2E5-12A1225DCAA3}" type="presOf" srcId="{5D4F39DE-45C8-407D-9992-B5F153A7524C}" destId="{50DF489C-19A3-41B3-81E7-E9BC3098B4C2}" srcOrd="0" destOrd="0" presId="urn:microsoft.com/office/officeart/2005/8/layout/arrow2"/>
    <dgm:cxn modelId="{CA993377-035A-42B5-9BF1-1AE878F78CB7}" srcId="{10302B82-FBA0-43C8-87DE-4D17A41EC6FC}" destId="{5D4F39DE-45C8-407D-9992-B5F153A7524C}" srcOrd="1" destOrd="0" parTransId="{557A3E35-5557-4F34-AF14-33AA5C42A605}" sibTransId="{8AD1B3E2-E5CF-41F4-8336-BDDE8EB4318C}"/>
    <dgm:cxn modelId="{E39B1BC0-C58A-4C1B-AB83-B2B522A561BB}" type="presOf" srcId="{10302B82-FBA0-43C8-87DE-4D17A41EC6FC}" destId="{2CA50D57-C623-439A-A854-08DC209F60A6}" srcOrd="0" destOrd="0" presId="urn:microsoft.com/office/officeart/2005/8/layout/arrow2"/>
    <dgm:cxn modelId="{902136CB-C209-4DB3-9681-93F36E3692B6}" type="presOf" srcId="{D3CD4065-55ED-4C51-BB7D-D27B0ADBB1F0}" destId="{402649EB-EBFF-40E9-A7A6-1C0B468BA77B}" srcOrd="0" destOrd="0" presId="urn:microsoft.com/office/officeart/2005/8/layout/arrow2"/>
    <dgm:cxn modelId="{8E945E6C-3918-49B8-A0FE-BA7F48ADC009}" type="presParOf" srcId="{2CA50D57-C623-439A-A854-08DC209F60A6}" destId="{029712BD-1E4E-4CAB-893D-AD7C47C99533}" srcOrd="0" destOrd="0" presId="urn:microsoft.com/office/officeart/2005/8/layout/arrow2"/>
    <dgm:cxn modelId="{3F5FE8A0-D81B-47A7-8DEB-9F03232F6C52}" type="presParOf" srcId="{2CA50D57-C623-439A-A854-08DC209F60A6}" destId="{91B09A73-6320-480C-8120-DFD82CAD1865}" srcOrd="1" destOrd="0" presId="urn:microsoft.com/office/officeart/2005/8/layout/arrow2"/>
    <dgm:cxn modelId="{C95A0027-20B2-4235-8544-08850A0CEB8C}" type="presParOf" srcId="{91B09A73-6320-480C-8120-DFD82CAD1865}" destId="{ED99A5AC-3F3E-4D47-A664-56E6DD11B533}" srcOrd="0" destOrd="0" presId="urn:microsoft.com/office/officeart/2005/8/layout/arrow2"/>
    <dgm:cxn modelId="{176621D8-DEA9-4D07-9D1F-5FF6BC3BAD22}" type="presParOf" srcId="{91B09A73-6320-480C-8120-DFD82CAD1865}" destId="{2BCD4C0D-813F-4B44-A531-52CAC8146733}" srcOrd="1" destOrd="0" presId="urn:microsoft.com/office/officeart/2005/8/layout/arrow2"/>
    <dgm:cxn modelId="{9DE38EFF-0F1A-4482-B42F-6BC486FE9428}" type="presParOf" srcId="{91B09A73-6320-480C-8120-DFD82CAD1865}" destId="{B4938B68-8B5C-4AFC-9994-FE3DCC6FD593}" srcOrd="2" destOrd="0" presId="urn:microsoft.com/office/officeart/2005/8/layout/arrow2"/>
    <dgm:cxn modelId="{CB2E0E45-5E1C-4399-B80F-D5B746CBF2A1}" type="presParOf" srcId="{91B09A73-6320-480C-8120-DFD82CAD1865}" destId="{50DF489C-19A3-41B3-81E7-E9BC3098B4C2}" srcOrd="3" destOrd="0" presId="urn:microsoft.com/office/officeart/2005/8/layout/arrow2"/>
    <dgm:cxn modelId="{6B76756D-E3A8-45F6-A79D-131AFA21E103}" type="presParOf" srcId="{91B09A73-6320-480C-8120-DFD82CAD1865}" destId="{A7A2E731-35A6-42BB-941D-8D52CC604374}" srcOrd="4" destOrd="0" presId="urn:microsoft.com/office/officeart/2005/8/layout/arrow2"/>
    <dgm:cxn modelId="{6DCBDB45-9554-49FC-9A57-B064E67CA8DF}" type="presParOf" srcId="{91B09A73-6320-480C-8120-DFD82CAD1865}" destId="{402649EB-EBFF-40E9-A7A6-1C0B468BA77B}" srcOrd="5" destOrd="0" presId="urn:microsoft.com/office/officeart/2005/8/layout/arrow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0302B82-FBA0-43C8-87DE-4D17A41EC6FC}" type="doc">
      <dgm:prSet loTypeId="urn:microsoft.com/office/officeart/2005/8/layout/arrow2" loCatId="process" qsTypeId="urn:microsoft.com/office/officeart/2005/8/quickstyle/simple1" qsCatId="simple" csTypeId="urn:microsoft.com/office/officeart/2005/8/colors/accent1_2" csCatId="accent1" phldr="1"/>
      <dgm:spPr/>
    </dgm:pt>
    <dgm:pt modelId="{E57C2860-BCDF-4DE2-BD60-B3F96BFBC300}">
      <dgm:prSet phldrT="[Text]"/>
      <dgm:spPr>
        <a:ln w="3175"/>
      </dgm:spPr>
      <dgm:t>
        <a:bodyPr/>
        <a:lstStyle/>
        <a:p>
          <a:r>
            <a:rPr lang="en-US" dirty="0"/>
            <a:t>$70 per ton</a:t>
          </a:r>
        </a:p>
      </dgm:t>
    </dgm:pt>
    <dgm:pt modelId="{AE24A9BA-CFDF-422B-9627-02BF46ED344C}" type="parTrans" cxnId="{4DBAF324-2C9A-4E92-9612-1535506D3A6E}">
      <dgm:prSet/>
      <dgm:spPr/>
      <dgm:t>
        <a:bodyPr/>
        <a:lstStyle/>
        <a:p>
          <a:endParaRPr lang="en-US"/>
        </a:p>
      </dgm:t>
    </dgm:pt>
    <dgm:pt modelId="{DFFB168E-17DF-450E-9005-0FDFF7965B1C}" type="sibTrans" cxnId="{4DBAF324-2C9A-4E92-9612-1535506D3A6E}">
      <dgm:prSet/>
      <dgm:spPr/>
      <dgm:t>
        <a:bodyPr/>
        <a:lstStyle/>
        <a:p>
          <a:endParaRPr lang="en-US"/>
        </a:p>
      </dgm:t>
    </dgm:pt>
    <dgm:pt modelId="{5D4F39DE-45C8-407D-9992-B5F153A7524C}">
      <dgm:prSet phldrT="[Text]"/>
      <dgm:spPr/>
      <dgm:t>
        <a:bodyPr/>
        <a:lstStyle/>
        <a:p>
          <a:r>
            <a:rPr lang="en-US" dirty="0"/>
            <a:t>130,000 tons that bounce off the road</a:t>
          </a:r>
        </a:p>
      </dgm:t>
    </dgm:pt>
    <dgm:pt modelId="{557A3E35-5557-4F34-AF14-33AA5C42A605}" type="parTrans" cxnId="{CA993377-035A-42B5-9BF1-1AE878F78CB7}">
      <dgm:prSet/>
      <dgm:spPr/>
      <dgm:t>
        <a:bodyPr/>
        <a:lstStyle/>
        <a:p>
          <a:endParaRPr lang="en-US"/>
        </a:p>
      </dgm:t>
    </dgm:pt>
    <dgm:pt modelId="{8AD1B3E2-E5CF-41F4-8336-BDDE8EB4318C}" type="sibTrans" cxnId="{CA993377-035A-42B5-9BF1-1AE878F78CB7}">
      <dgm:prSet/>
      <dgm:spPr/>
      <dgm:t>
        <a:bodyPr/>
        <a:lstStyle/>
        <a:p>
          <a:endParaRPr lang="en-US"/>
        </a:p>
      </dgm:t>
    </dgm:pt>
    <dgm:pt modelId="{D3CD4065-55ED-4C51-BB7D-D27B0ADBB1F0}">
      <dgm:prSet phldrT="[Text]"/>
      <dgm:spPr/>
      <dgm:t>
        <a:bodyPr/>
        <a:lstStyle/>
        <a:p>
          <a:r>
            <a:rPr lang="en-US" b="1" dirty="0"/>
            <a:t>Total wasted $9,100,000        (9 million!)</a:t>
          </a:r>
        </a:p>
      </dgm:t>
    </dgm:pt>
    <dgm:pt modelId="{F04B335F-9B72-4D5A-940E-D69573D70D4E}" type="parTrans" cxnId="{09C1D439-1C61-48A4-AD9F-0AC9CADA4B3F}">
      <dgm:prSet/>
      <dgm:spPr/>
      <dgm:t>
        <a:bodyPr/>
        <a:lstStyle/>
        <a:p>
          <a:endParaRPr lang="en-US"/>
        </a:p>
      </dgm:t>
    </dgm:pt>
    <dgm:pt modelId="{A1B90DA4-09AA-4212-AC9C-999B40EB5510}" type="sibTrans" cxnId="{09C1D439-1C61-48A4-AD9F-0AC9CADA4B3F}">
      <dgm:prSet/>
      <dgm:spPr/>
      <dgm:t>
        <a:bodyPr/>
        <a:lstStyle/>
        <a:p>
          <a:endParaRPr lang="en-US"/>
        </a:p>
      </dgm:t>
    </dgm:pt>
    <dgm:pt modelId="{2CA50D57-C623-439A-A854-08DC209F60A6}" type="pres">
      <dgm:prSet presAssocID="{10302B82-FBA0-43C8-87DE-4D17A41EC6FC}" presName="arrowDiagram" presStyleCnt="0">
        <dgm:presLayoutVars>
          <dgm:chMax val="5"/>
          <dgm:dir/>
          <dgm:resizeHandles val="exact"/>
        </dgm:presLayoutVars>
      </dgm:prSet>
      <dgm:spPr/>
    </dgm:pt>
    <dgm:pt modelId="{029712BD-1E4E-4CAB-893D-AD7C47C99533}" type="pres">
      <dgm:prSet presAssocID="{10302B82-FBA0-43C8-87DE-4D17A41EC6FC}" presName="arrow" presStyleLbl="bgShp" presStyleIdx="0" presStyleCnt="1"/>
      <dgm:spPr/>
    </dgm:pt>
    <dgm:pt modelId="{91B09A73-6320-480C-8120-DFD82CAD1865}" type="pres">
      <dgm:prSet presAssocID="{10302B82-FBA0-43C8-87DE-4D17A41EC6FC}" presName="arrowDiagram3" presStyleCnt="0"/>
      <dgm:spPr/>
    </dgm:pt>
    <dgm:pt modelId="{ED99A5AC-3F3E-4D47-A664-56E6DD11B533}" type="pres">
      <dgm:prSet presAssocID="{E57C2860-BCDF-4DE2-BD60-B3F96BFBC300}" presName="bullet3a" presStyleLbl="node1" presStyleIdx="0" presStyleCnt="3"/>
      <dgm:spPr/>
    </dgm:pt>
    <dgm:pt modelId="{2BCD4C0D-813F-4B44-A531-52CAC8146733}" type="pres">
      <dgm:prSet presAssocID="{E57C2860-BCDF-4DE2-BD60-B3F96BFBC300}" presName="textBox3a" presStyleLbl="revTx" presStyleIdx="0" presStyleCnt="3" custLinFactNeighborX="-17167" custLinFactNeighborY="9689">
        <dgm:presLayoutVars>
          <dgm:bulletEnabled val="1"/>
        </dgm:presLayoutVars>
      </dgm:prSet>
      <dgm:spPr/>
    </dgm:pt>
    <dgm:pt modelId="{B4938B68-8B5C-4AFC-9994-FE3DCC6FD593}" type="pres">
      <dgm:prSet presAssocID="{5D4F39DE-45C8-407D-9992-B5F153A7524C}" presName="bullet3b" presStyleLbl="node1" presStyleIdx="1" presStyleCnt="3"/>
      <dgm:spPr/>
    </dgm:pt>
    <dgm:pt modelId="{50DF489C-19A3-41B3-81E7-E9BC3098B4C2}" type="pres">
      <dgm:prSet presAssocID="{5D4F39DE-45C8-407D-9992-B5F153A7524C}" presName="textBox3b" presStyleLbl="revTx" presStyleIdx="1" presStyleCnt="3" custLinFactNeighborX="-16667" custLinFactNeighborY="11029">
        <dgm:presLayoutVars>
          <dgm:bulletEnabled val="1"/>
        </dgm:presLayoutVars>
      </dgm:prSet>
      <dgm:spPr/>
    </dgm:pt>
    <dgm:pt modelId="{A7A2E731-35A6-42BB-941D-8D52CC604374}" type="pres">
      <dgm:prSet presAssocID="{D3CD4065-55ED-4C51-BB7D-D27B0ADBB1F0}" presName="bullet3c" presStyleLbl="node1" presStyleIdx="2" presStyleCnt="3"/>
      <dgm:spPr/>
    </dgm:pt>
    <dgm:pt modelId="{402649EB-EBFF-40E9-A7A6-1C0B468BA77B}" type="pres">
      <dgm:prSet presAssocID="{D3CD4065-55ED-4C51-BB7D-D27B0ADBB1F0}" presName="textBox3c" presStyleLbl="revTx" presStyleIdx="2" presStyleCnt="3" custScaleX="137500" custScaleY="56547" custLinFactNeighborX="4167" custLinFactNeighborY="-11079">
        <dgm:presLayoutVars>
          <dgm:bulletEnabled val="1"/>
        </dgm:presLayoutVars>
      </dgm:prSet>
      <dgm:spPr/>
    </dgm:pt>
  </dgm:ptLst>
  <dgm:cxnLst>
    <dgm:cxn modelId="{EA33F213-257C-4CC6-ADA4-0374F7DBDA6E}" type="presOf" srcId="{D3CD4065-55ED-4C51-BB7D-D27B0ADBB1F0}" destId="{402649EB-EBFF-40E9-A7A6-1C0B468BA77B}" srcOrd="0" destOrd="0" presId="urn:microsoft.com/office/officeart/2005/8/layout/arrow2"/>
    <dgm:cxn modelId="{4DBAF324-2C9A-4E92-9612-1535506D3A6E}" srcId="{10302B82-FBA0-43C8-87DE-4D17A41EC6FC}" destId="{E57C2860-BCDF-4DE2-BD60-B3F96BFBC300}" srcOrd="0" destOrd="0" parTransId="{AE24A9BA-CFDF-422B-9627-02BF46ED344C}" sibTransId="{DFFB168E-17DF-450E-9005-0FDFF7965B1C}"/>
    <dgm:cxn modelId="{09C1D439-1C61-48A4-AD9F-0AC9CADA4B3F}" srcId="{10302B82-FBA0-43C8-87DE-4D17A41EC6FC}" destId="{D3CD4065-55ED-4C51-BB7D-D27B0ADBB1F0}" srcOrd="2" destOrd="0" parTransId="{F04B335F-9B72-4D5A-940E-D69573D70D4E}" sibTransId="{A1B90DA4-09AA-4212-AC9C-999B40EB5510}"/>
    <dgm:cxn modelId="{7A917243-09C5-4F78-BD61-71F3776AC004}" type="presOf" srcId="{E57C2860-BCDF-4DE2-BD60-B3F96BFBC300}" destId="{2BCD4C0D-813F-4B44-A531-52CAC8146733}" srcOrd="0" destOrd="0" presId="urn:microsoft.com/office/officeart/2005/8/layout/arrow2"/>
    <dgm:cxn modelId="{CA993377-035A-42B5-9BF1-1AE878F78CB7}" srcId="{10302B82-FBA0-43C8-87DE-4D17A41EC6FC}" destId="{5D4F39DE-45C8-407D-9992-B5F153A7524C}" srcOrd="1" destOrd="0" parTransId="{557A3E35-5557-4F34-AF14-33AA5C42A605}" sibTransId="{8AD1B3E2-E5CF-41F4-8336-BDDE8EB4318C}"/>
    <dgm:cxn modelId="{2EC19481-FB7F-424A-9F9F-7F7560E4A2CA}" type="presOf" srcId="{5D4F39DE-45C8-407D-9992-B5F153A7524C}" destId="{50DF489C-19A3-41B3-81E7-E9BC3098B4C2}" srcOrd="0" destOrd="0" presId="urn:microsoft.com/office/officeart/2005/8/layout/arrow2"/>
    <dgm:cxn modelId="{14BDE6B2-163D-4B61-84EB-B99E8BED6A26}" type="presOf" srcId="{10302B82-FBA0-43C8-87DE-4D17A41EC6FC}" destId="{2CA50D57-C623-439A-A854-08DC209F60A6}" srcOrd="0" destOrd="0" presId="urn:microsoft.com/office/officeart/2005/8/layout/arrow2"/>
    <dgm:cxn modelId="{83F9F169-D2F8-4AA1-9D59-2C96AE1E40C0}" type="presParOf" srcId="{2CA50D57-C623-439A-A854-08DC209F60A6}" destId="{029712BD-1E4E-4CAB-893D-AD7C47C99533}" srcOrd="0" destOrd="0" presId="urn:microsoft.com/office/officeart/2005/8/layout/arrow2"/>
    <dgm:cxn modelId="{D86A70F8-60BA-4BE2-BA05-414A957DB53B}" type="presParOf" srcId="{2CA50D57-C623-439A-A854-08DC209F60A6}" destId="{91B09A73-6320-480C-8120-DFD82CAD1865}" srcOrd="1" destOrd="0" presId="urn:microsoft.com/office/officeart/2005/8/layout/arrow2"/>
    <dgm:cxn modelId="{41ACB39B-8D13-459B-8E19-C736B4AFDCFE}" type="presParOf" srcId="{91B09A73-6320-480C-8120-DFD82CAD1865}" destId="{ED99A5AC-3F3E-4D47-A664-56E6DD11B533}" srcOrd="0" destOrd="0" presId="urn:microsoft.com/office/officeart/2005/8/layout/arrow2"/>
    <dgm:cxn modelId="{54AF46D4-42E3-4288-BEC9-3506D2415931}" type="presParOf" srcId="{91B09A73-6320-480C-8120-DFD82CAD1865}" destId="{2BCD4C0D-813F-4B44-A531-52CAC8146733}" srcOrd="1" destOrd="0" presId="urn:microsoft.com/office/officeart/2005/8/layout/arrow2"/>
    <dgm:cxn modelId="{950EB88E-CED2-4A38-A800-307A640C5425}" type="presParOf" srcId="{91B09A73-6320-480C-8120-DFD82CAD1865}" destId="{B4938B68-8B5C-4AFC-9994-FE3DCC6FD593}" srcOrd="2" destOrd="0" presId="urn:microsoft.com/office/officeart/2005/8/layout/arrow2"/>
    <dgm:cxn modelId="{0626730B-D90B-485F-B132-A3D355DB2AE5}" type="presParOf" srcId="{91B09A73-6320-480C-8120-DFD82CAD1865}" destId="{50DF489C-19A3-41B3-81E7-E9BC3098B4C2}" srcOrd="3" destOrd="0" presId="urn:microsoft.com/office/officeart/2005/8/layout/arrow2"/>
    <dgm:cxn modelId="{B6D82245-5C8E-412D-86E7-353F41D1989C}" type="presParOf" srcId="{91B09A73-6320-480C-8120-DFD82CAD1865}" destId="{A7A2E731-35A6-42BB-941D-8D52CC604374}" srcOrd="4" destOrd="0" presId="urn:microsoft.com/office/officeart/2005/8/layout/arrow2"/>
    <dgm:cxn modelId="{05847C77-640C-488D-B8B4-219ADA2899D4}" type="presParOf" srcId="{91B09A73-6320-480C-8120-DFD82CAD1865}" destId="{402649EB-EBFF-40E9-A7A6-1C0B468BA77B}" srcOrd="5" destOrd="0" presId="urn:microsoft.com/office/officeart/2005/8/layout/arrow2"/>
  </dgm:cxnLst>
  <dgm:bg>
    <a:solidFill>
      <a:srgbClr val="92D050"/>
    </a:solidFill>
  </dgm:bg>
  <dgm:whole>
    <a:ln w="19050"/>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8D4B26-2DBB-479C-99ED-F626A9F3768E}">
      <dsp:nvSpPr>
        <dsp:cNvPr id="0" name=""/>
        <dsp:cNvSpPr/>
      </dsp:nvSpPr>
      <dsp:spPr>
        <a:xfrm>
          <a:off x="1783081" y="663538"/>
          <a:ext cx="1341117" cy="327064"/>
        </a:xfrm>
        <a:prstGeom prst="rightArrow">
          <a:avLst>
            <a:gd name="adj1" fmla="val 75000"/>
            <a:gd name="adj2" fmla="val 5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795" tIns="10795" rIns="10795" bIns="10795" numCol="1" spcCol="1270" anchor="t" anchorCtr="0">
          <a:noAutofit/>
        </a:bodyPr>
        <a:lstStyle/>
        <a:p>
          <a:pPr marL="171450" lvl="1" indent="-171450" algn="l" defTabSz="755650">
            <a:lnSpc>
              <a:spcPct val="90000"/>
            </a:lnSpc>
            <a:spcBef>
              <a:spcPct val="0"/>
            </a:spcBef>
            <a:spcAft>
              <a:spcPct val="15000"/>
            </a:spcAft>
            <a:buChar char="•"/>
          </a:pPr>
          <a:r>
            <a:rPr lang="en-US" sz="1700" kern="1200" dirty="0">
              <a:effectLst>
                <a:outerShdw blurRad="38100" dist="38100" dir="2700000" algn="tl">
                  <a:srgbClr val="000000">
                    <a:alpha val="43137"/>
                  </a:srgbClr>
                </a:outerShdw>
              </a:effectLst>
              <a:latin typeface="Arial" pitchFamily="34" charset="0"/>
              <a:cs typeface="Arial" pitchFamily="34" charset="0"/>
            </a:rPr>
            <a:t>4% loss</a:t>
          </a:r>
        </a:p>
      </dsp:txBody>
      <dsp:txXfrm>
        <a:off x="1783081" y="704421"/>
        <a:ext cx="1218468" cy="245298"/>
      </dsp:txXfrm>
    </dsp:sp>
    <dsp:sp modelId="{808933E4-F3D3-46F5-B5E6-ABDDDBADCD85}">
      <dsp:nvSpPr>
        <dsp:cNvPr id="0" name=""/>
        <dsp:cNvSpPr/>
      </dsp:nvSpPr>
      <dsp:spPr>
        <a:xfrm>
          <a:off x="381001" y="474"/>
          <a:ext cx="1402080" cy="1850119"/>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n-US" sz="2400" kern="1200" dirty="0">
              <a:effectLst>
                <a:outerShdw blurRad="38100" dist="38100" dir="2700000" algn="tl">
                  <a:srgbClr val="000000">
                    <a:alpha val="43137"/>
                  </a:srgbClr>
                </a:outerShdw>
              </a:effectLst>
              <a:latin typeface="Arial" pitchFamily="34" charset="0"/>
              <a:cs typeface="Arial" pitchFamily="34" charset="0"/>
            </a:rPr>
            <a:t>10  tons wet salt applied</a:t>
          </a:r>
        </a:p>
      </dsp:txBody>
      <dsp:txXfrm>
        <a:off x="449445" y="68918"/>
        <a:ext cx="1265192" cy="1713231"/>
      </dsp:txXfrm>
    </dsp:sp>
    <dsp:sp modelId="{A5F1874C-2003-4918-BB3E-E19A1B5E3799}">
      <dsp:nvSpPr>
        <dsp:cNvPr id="0" name=""/>
        <dsp:cNvSpPr/>
      </dsp:nvSpPr>
      <dsp:spPr>
        <a:xfrm>
          <a:off x="1783081" y="2797133"/>
          <a:ext cx="1341117" cy="327064"/>
        </a:xfrm>
        <a:prstGeom prst="rightArrow">
          <a:avLst>
            <a:gd name="adj1" fmla="val 75000"/>
            <a:gd name="adj2" fmla="val 5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795" tIns="10795" rIns="10795" bIns="10795" numCol="1" spcCol="1270" anchor="t" anchorCtr="0">
          <a:noAutofit/>
        </a:bodyPr>
        <a:lstStyle/>
        <a:p>
          <a:pPr marL="171450" lvl="1" indent="-171450" algn="l" defTabSz="755650">
            <a:lnSpc>
              <a:spcPct val="90000"/>
            </a:lnSpc>
            <a:spcBef>
              <a:spcPct val="0"/>
            </a:spcBef>
            <a:spcAft>
              <a:spcPct val="15000"/>
            </a:spcAft>
            <a:buChar char="•"/>
          </a:pPr>
          <a:r>
            <a:rPr lang="en-US" sz="1700" kern="1200" dirty="0">
              <a:effectLst>
                <a:outerShdw blurRad="38100" dist="38100" dir="2700000" algn="tl">
                  <a:srgbClr val="000000">
                    <a:alpha val="43137"/>
                  </a:srgbClr>
                </a:outerShdw>
              </a:effectLst>
              <a:latin typeface="Arial" pitchFamily="34" charset="0"/>
              <a:cs typeface="Arial" pitchFamily="34" charset="0"/>
            </a:rPr>
            <a:t>30% loss</a:t>
          </a:r>
        </a:p>
      </dsp:txBody>
      <dsp:txXfrm>
        <a:off x="1783081" y="2838016"/>
        <a:ext cx="1218468" cy="245298"/>
      </dsp:txXfrm>
    </dsp:sp>
    <dsp:sp modelId="{1920CA72-6D2B-4EDA-92C4-065D0B1697E9}">
      <dsp:nvSpPr>
        <dsp:cNvPr id="0" name=""/>
        <dsp:cNvSpPr/>
      </dsp:nvSpPr>
      <dsp:spPr>
        <a:xfrm>
          <a:off x="381001" y="2035605"/>
          <a:ext cx="1402080" cy="1850119"/>
        </a:xfrm>
        <a:prstGeom prst="roundRect">
          <a:avLst/>
        </a:prstGeom>
        <a:solidFill>
          <a:srgbClr val="92D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n-US" sz="2400" kern="1200" dirty="0">
              <a:effectLst>
                <a:outerShdw blurRad="38100" dist="38100" dir="2700000" algn="tl">
                  <a:srgbClr val="000000">
                    <a:alpha val="43137"/>
                  </a:srgbClr>
                </a:outerShdw>
              </a:effectLst>
              <a:latin typeface="Arial" pitchFamily="34" charset="0"/>
              <a:cs typeface="Arial" pitchFamily="34" charset="0"/>
            </a:rPr>
            <a:t>10 tons dry salt applied</a:t>
          </a:r>
        </a:p>
      </dsp:txBody>
      <dsp:txXfrm>
        <a:off x="449445" y="2104049"/>
        <a:ext cx="1265192" cy="171323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8D4B26-2DBB-479C-99ED-F626A9F3768E}">
      <dsp:nvSpPr>
        <dsp:cNvPr id="0" name=""/>
        <dsp:cNvSpPr/>
      </dsp:nvSpPr>
      <dsp:spPr>
        <a:xfrm>
          <a:off x="1296827" y="294176"/>
          <a:ext cx="1598775" cy="391623"/>
        </a:xfrm>
        <a:prstGeom prst="rightArrow">
          <a:avLst>
            <a:gd name="adj1" fmla="val 75000"/>
            <a:gd name="adj2" fmla="val 5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795" tIns="10795" rIns="10795" bIns="10795" numCol="1" spcCol="1270" anchor="t" anchorCtr="0">
          <a:noAutofit/>
        </a:bodyPr>
        <a:lstStyle/>
        <a:p>
          <a:pPr marL="171450" lvl="1" indent="-171450" algn="l" defTabSz="755650">
            <a:lnSpc>
              <a:spcPct val="90000"/>
            </a:lnSpc>
            <a:spcBef>
              <a:spcPct val="0"/>
            </a:spcBef>
            <a:spcAft>
              <a:spcPct val="15000"/>
            </a:spcAft>
            <a:buChar char="•"/>
          </a:pPr>
          <a:r>
            <a:rPr lang="en-US" sz="1700" kern="1200" dirty="0">
              <a:effectLst>
                <a:outerShdw blurRad="38100" dist="38100" dir="2700000" algn="tl">
                  <a:srgbClr val="000000">
                    <a:alpha val="43137"/>
                  </a:srgbClr>
                </a:outerShdw>
              </a:effectLst>
              <a:latin typeface="Arial" pitchFamily="34" charset="0"/>
              <a:cs typeface="Arial" pitchFamily="34" charset="0"/>
            </a:rPr>
            <a:t>0% loss</a:t>
          </a:r>
        </a:p>
      </dsp:txBody>
      <dsp:txXfrm>
        <a:off x="1296827" y="343129"/>
        <a:ext cx="1451916" cy="293717"/>
      </dsp:txXfrm>
    </dsp:sp>
    <dsp:sp modelId="{808933E4-F3D3-46F5-B5E6-ABDDDBADCD85}">
      <dsp:nvSpPr>
        <dsp:cNvPr id="0" name=""/>
        <dsp:cNvSpPr/>
      </dsp:nvSpPr>
      <dsp:spPr>
        <a:xfrm>
          <a:off x="0" y="0"/>
          <a:ext cx="1348917" cy="97947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55245" rIns="110490" bIns="55245" numCol="1" spcCol="1270" anchor="ctr" anchorCtr="0">
          <a:noAutofit/>
        </a:bodyPr>
        <a:lstStyle/>
        <a:p>
          <a:pPr marL="0" lvl="0" indent="0" algn="ctr" defTabSz="1289050">
            <a:lnSpc>
              <a:spcPct val="90000"/>
            </a:lnSpc>
            <a:spcBef>
              <a:spcPct val="0"/>
            </a:spcBef>
            <a:spcAft>
              <a:spcPct val="35000"/>
            </a:spcAft>
            <a:buNone/>
          </a:pPr>
          <a:r>
            <a:rPr lang="en-US" sz="2900" kern="1200" dirty="0">
              <a:effectLst>
                <a:outerShdw blurRad="38100" dist="38100" dir="2700000" algn="tl">
                  <a:srgbClr val="000000">
                    <a:alpha val="43137"/>
                  </a:srgbClr>
                </a:outerShdw>
              </a:effectLst>
              <a:latin typeface="Arial" pitchFamily="34" charset="0"/>
              <a:cs typeface="Arial" pitchFamily="34" charset="0"/>
            </a:rPr>
            <a:t>25 mph</a:t>
          </a:r>
        </a:p>
      </dsp:txBody>
      <dsp:txXfrm>
        <a:off x="47814" y="47814"/>
        <a:ext cx="1253289" cy="883847"/>
      </dsp:txXfrm>
    </dsp:sp>
    <dsp:sp modelId="{A5F1874C-2003-4918-BB3E-E19A1B5E3799}">
      <dsp:nvSpPr>
        <dsp:cNvPr id="0" name=""/>
        <dsp:cNvSpPr/>
      </dsp:nvSpPr>
      <dsp:spPr>
        <a:xfrm>
          <a:off x="1296827" y="1382221"/>
          <a:ext cx="1598775" cy="370378"/>
        </a:xfrm>
        <a:prstGeom prst="rightArrow">
          <a:avLst>
            <a:gd name="adj1" fmla="val 75000"/>
            <a:gd name="adj2" fmla="val 5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795" tIns="10795" rIns="10795" bIns="10795" numCol="1" spcCol="1270" anchor="t" anchorCtr="0">
          <a:noAutofit/>
        </a:bodyPr>
        <a:lstStyle/>
        <a:p>
          <a:pPr marL="171450" lvl="1" indent="-171450" algn="l" defTabSz="755650">
            <a:lnSpc>
              <a:spcPct val="90000"/>
            </a:lnSpc>
            <a:spcBef>
              <a:spcPct val="0"/>
            </a:spcBef>
            <a:spcAft>
              <a:spcPct val="15000"/>
            </a:spcAft>
            <a:buChar char="•"/>
          </a:pPr>
          <a:r>
            <a:rPr lang="en-US" sz="1700" kern="1200" dirty="0">
              <a:effectLst>
                <a:outerShdw blurRad="38100" dist="38100" dir="2700000" algn="tl">
                  <a:srgbClr val="000000">
                    <a:alpha val="43137"/>
                  </a:srgbClr>
                </a:outerShdw>
              </a:effectLst>
              <a:latin typeface="Arial" pitchFamily="34" charset="0"/>
              <a:cs typeface="Arial" pitchFamily="34" charset="0"/>
            </a:rPr>
            <a:t>50% loss</a:t>
          </a:r>
        </a:p>
      </dsp:txBody>
      <dsp:txXfrm>
        <a:off x="1296827" y="1428518"/>
        <a:ext cx="1459883" cy="277784"/>
      </dsp:txXfrm>
    </dsp:sp>
    <dsp:sp modelId="{1920CA72-6D2B-4EDA-92C4-065D0B1697E9}">
      <dsp:nvSpPr>
        <dsp:cNvPr id="0" name=""/>
        <dsp:cNvSpPr/>
      </dsp:nvSpPr>
      <dsp:spPr>
        <a:xfrm>
          <a:off x="0" y="1077924"/>
          <a:ext cx="1348917" cy="97947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55245" rIns="110490" bIns="55245" numCol="1" spcCol="1270" anchor="ctr" anchorCtr="0">
          <a:noAutofit/>
        </a:bodyPr>
        <a:lstStyle/>
        <a:p>
          <a:pPr marL="0" lvl="0" indent="0" algn="ctr" defTabSz="1289050">
            <a:lnSpc>
              <a:spcPct val="90000"/>
            </a:lnSpc>
            <a:spcBef>
              <a:spcPct val="0"/>
            </a:spcBef>
            <a:spcAft>
              <a:spcPct val="35000"/>
            </a:spcAft>
            <a:buNone/>
          </a:pPr>
          <a:r>
            <a:rPr lang="en-US" sz="2900" kern="1200" dirty="0">
              <a:effectLst>
                <a:outerShdw blurRad="38100" dist="38100" dir="2700000" algn="tl">
                  <a:srgbClr val="000000">
                    <a:alpha val="43137"/>
                  </a:srgbClr>
                </a:outerShdw>
              </a:effectLst>
              <a:latin typeface="Arial" pitchFamily="34" charset="0"/>
              <a:cs typeface="Arial" pitchFamily="34" charset="0"/>
            </a:rPr>
            <a:t>45 mph</a:t>
          </a:r>
        </a:p>
      </dsp:txBody>
      <dsp:txXfrm>
        <a:off x="47814" y="1125738"/>
        <a:ext cx="1253289" cy="88384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8D4B26-2DBB-479C-99ED-F626A9F3768E}">
      <dsp:nvSpPr>
        <dsp:cNvPr id="0" name=""/>
        <dsp:cNvSpPr/>
      </dsp:nvSpPr>
      <dsp:spPr>
        <a:xfrm>
          <a:off x="1295400" y="257881"/>
          <a:ext cx="1600204" cy="427919"/>
        </a:xfrm>
        <a:prstGeom prst="rightArrow">
          <a:avLst>
            <a:gd name="adj1" fmla="val 75000"/>
            <a:gd name="adj2" fmla="val 5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795" tIns="10795" rIns="10795" bIns="10795" numCol="1" spcCol="1270" anchor="t" anchorCtr="0">
          <a:noAutofit/>
        </a:bodyPr>
        <a:lstStyle/>
        <a:p>
          <a:pPr marL="171450" lvl="1" indent="-171450" algn="l" defTabSz="755650">
            <a:lnSpc>
              <a:spcPct val="90000"/>
            </a:lnSpc>
            <a:spcBef>
              <a:spcPct val="0"/>
            </a:spcBef>
            <a:spcAft>
              <a:spcPct val="15000"/>
            </a:spcAft>
            <a:buChar char="•"/>
          </a:pPr>
          <a:r>
            <a:rPr lang="en-US" sz="1700" kern="1200" dirty="0">
              <a:effectLst>
                <a:outerShdw blurRad="38100" dist="38100" dir="2700000" algn="tl">
                  <a:srgbClr val="000000">
                    <a:alpha val="43137"/>
                  </a:srgbClr>
                </a:outerShdw>
              </a:effectLst>
              <a:latin typeface="Arial" pitchFamily="34" charset="0"/>
              <a:cs typeface="Arial" pitchFamily="34" charset="0"/>
            </a:rPr>
            <a:t>0% loss</a:t>
          </a:r>
        </a:p>
      </dsp:txBody>
      <dsp:txXfrm>
        <a:off x="1295400" y="311371"/>
        <a:ext cx="1439734" cy="320939"/>
      </dsp:txXfrm>
    </dsp:sp>
    <dsp:sp modelId="{808933E4-F3D3-46F5-B5E6-ABDDDBADCD85}">
      <dsp:nvSpPr>
        <dsp:cNvPr id="0" name=""/>
        <dsp:cNvSpPr/>
      </dsp:nvSpPr>
      <dsp:spPr>
        <a:xfrm>
          <a:off x="0" y="0"/>
          <a:ext cx="1371600" cy="943198"/>
        </a:xfrm>
        <a:prstGeom prst="roundRect">
          <a:avLst/>
        </a:prstGeom>
        <a:solidFill>
          <a:srgbClr val="92D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en-US" sz="2800" kern="1200" dirty="0">
              <a:effectLst>
                <a:outerShdw blurRad="38100" dist="38100" dir="2700000" algn="tl">
                  <a:srgbClr val="000000">
                    <a:alpha val="43137"/>
                  </a:srgbClr>
                </a:outerShdw>
              </a:effectLst>
              <a:latin typeface="Arial" pitchFamily="34" charset="0"/>
              <a:cs typeface="Arial" pitchFamily="34" charset="0"/>
            </a:rPr>
            <a:t>25 mph</a:t>
          </a:r>
        </a:p>
      </dsp:txBody>
      <dsp:txXfrm>
        <a:off x="46043" y="46043"/>
        <a:ext cx="1279514" cy="851112"/>
      </dsp:txXfrm>
    </dsp:sp>
    <dsp:sp modelId="{A5F1874C-2003-4918-BB3E-E19A1B5E3799}">
      <dsp:nvSpPr>
        <dsp:cNvPr id="0" name=""/>
        <dsp:cNvSpPr/>
      </dsp:nvSpPr>
      <dsp:spPr>
        <a:xfrm>
          <a:off x="1295400" y="1342318"/>
          <a:ext cx="1600204" cy="334080"/>
        </a:xfrm>
        <a:prstGeom prst="rightArrow">
          <a:avLst>
            <a:gd name="adj1" fmla="val 75000"/>
            <a:gd name="adj2" fmla="val 5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795" tIns="10795" rIns="10795" bIns="10795" numCol="1" spcCol="1270" anchor="t" anchorCtr="0">
          <a:noAutofit/>
        </a:bodyPr>
        <a:lstStyle/>
        <a:p>
          <a:pPr marL="171450" lvl="1" indent="-171450" algn="l" defTabSz="755650">
            <a:lnSpc>
              <a:spcPct val="90000"/>
            </a:lnSpc>
            <a:spcBef>
              <a:spcPct val="0"/>
            </a:spcBef>
            <a:spcAft>
              <a:spcPct val="15000"/>
            </a:spcAft>
            <a:buChar char="•"/>
          </a:pPr>
          <a:r>
            <a:rPr lang="en-US" sz="1700" kern="1200" dirty="0">
              <a:effectLst>
                <a:outerShdw blurRad="38100" dist="38100" dir="2700000" algn="tl">
                  <a:srgbClr val="000000">
                    <a:alpha val="43137"/>
                  </a:srgbClr>
                </a:outerShdw>
              </a:effectLst>
              <a:latin typeface="Arial" pitchFamily="34" charset="0"/>
              <a:cs typeface="Arial" pitchFamily="34" charset="0"/>
            </a:rPr>
            <a:t>50% loss</a:t>
          </a:r>
        </a:p>
      </dsp:txBody>
      <dsp:txXfrm>
        <a:off x="1295400" y="1384078"/>
        <a:ext cx="1474924" cy="250560"/>
      </dsp:txXfrm>
    </dsp:sp>
    <dsp:sp modelId="{1920CA72-6D2B-4EDA-92C4-065D0B1697E9}">
      <dsp:nvSpPr>
        <dsp:cNvPr id="0" name=""/>
        <dsp:cNvSpPr/>
      </dsp:nvSpPr>
      <dsp:spPr>
        <a:xfrm>
          <a:off x="0" y="1037759"/>
          <a:ext cx="1371600" cy="943198"/>
        </a:xfrm>
        <a:prstGeom prst="roundRect">
          <a:avLst/>
        </a:prstGeom>
        <a:solidFill>
          <a:srgbClr val="92D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en-US" sz="2800" kern="1200" dirty="0">
              <a:effectLst>
                <a:outerShdw blurRad="38100" dist="38100" dir="2700000" algn="tl">
                  <a:srgbClr val="000000">
                    <a:alpha val="43137"/>
                  </a:srgbClr>
                </a:outerShdw>
              </a:effectLst>
              <a:latin typeface="Arial" pitchFamily="34" charset="0"/>
              <a:cs typeface="Arial" pitchFamily="34" charset="0"/>
            </a:rPr>
            <a:t>45 mph</a:t>
          </a:r>
        </a:p>
      </dsp:txBody>
      <dsp:txXfrm>
        <a:off x="46043" y="1083802"/>
        <a:ext cx="1279514" cy="85111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9712BD-1E4E-4CAB-893D-AD7C47C99533}">
      <dsp:nvSpPr>
        <dsp:cNvPr id="0" name=""/>
        <dsp:cNvSpPr/>
      </dsp:nvSpPr>
      <dsp:spPr>
        <a:xfrm>
          <a:off x="0" y="976311"/>
          <a:ext cx="3505200" cy="2190749"/>
        </a:xfrm>
        <a:prstGeom prst="swooshArrow">
          <a:avLst>
            <a:gd name="adj1" fmla="val 25000"/>
            <a:gd name="adj2" fmla="val 25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D99A5AC-3F3E-4D47-A664-56E6DD11B533}">
      <dsp:nvSpPr>
        <dsp:cNvPr id="0" name=""/>
        <dsp:cNvSpPr/>
      </dsp:nvSpPr>
      <dsp:spPr>
        <a:xfrm>
          <a:off x="445160" y="2488366"/>
          <a:ext cx="91135" cy="91135"/>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BCD4C0D-813F-4B44-A531-52CAC8146733}">
      <dsp:nvSpPr>
        <dsp:cNvPr id="0" name=""/>
        <dsp:cNvSpPr/>
      </dsp:nvSpPr>
      <dsp:spPr>
        <a:xfrm>
          <a:off x="304803" y="2666998"/>
          <a:ext cx="731365" cy="11855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8291" tIns="0" rIns="0" bIns="0" numCol="1" spcCol="1270" anchor="t" anchorCtr="0">
          <a:noAutofit/>
        </a:bodyPr>
        <a:lstStyle/>
        <a:p>
          <a:pPr marL="0" lvl="0" indent="0" algn="ctr" defTabSz="889000">
            <a:lnSpc>
              <a:spcPct val="90000"/>
            </a:lnSpc>
            <a:spcBef>
              <a:spcPct val="0"/>
            </a:spcBef>
            <a:spcAft>
              <a:spcPct val="35000"/>
            </a:spcAft>
            <a:buNone/>
          </a:pPr>
          <a:r>
            <a:rPr lang="en-US" sz="2000" kern="1200" dirty="0">
              <a:solidFill>
                <a:schemeClr val="bg1"/>
              </a:solidFill>
              <a:effectLst>
                <a:outerShdw blurRad="38100" dist="38100" dir="2700000" algn="tl">
                  <a:srgbClr val="000000">
                    <a:alpha val="43137"/>
                  </a:srgbClr>
                </a:outerShdw>
              </a:effectLst>
              <a:latin typeface="Arial" pitchFamily="34" charset="0"/>
              <a:cs typeface="Arial" pitchFamily="34" charset="0"/>
            </a:rPr>
            <a:t>Cost per ton</a:t>
          </a:r>
        </a:p>
      </dsp:txBody>
      <dsp:txXfrm>
        <a:off x="304803" y="2666998"/>
        <a:ext cx="731365" cy="1185580"/>
      </dsp:txXfrm>
    </dsp:sp>
    <dsp:sp modelId="{B4938B68-8B5C-4AFC-9994-FE3DCC6FD593}">
      <dsp:nvSpPr>
        <dsp:cNvPr id="0" name=""/>
        <dsp:cNvSpPr/>
      </dsp:nvSpPr>
      <dsp:spPr>
        <a:xfrm>
          <a:off x="1249603" y="1892920"/>
          <a:ext cx="164744" cy="164744"/>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0DF489C-19A3-41B3-81E7-E9BC3098B4C2}">
      <dsp:nvSpPr>
        <dsp:cNvPr id="0" name=""/>
        <dsp:cNvSpPr/>
      </dsp:nvSpPr>
      <dsp:spPr>
        <a:xfrm>
          <a:off x="1142998" y="2138434"/>
          <a:ext cx="966947" cy="12905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295" tIns="0" rIns="0" bIns="0" numCol="1" spcCol="1270" anchor="t" anchorCtr="0">
          <a:noAutofit/>
        </a:bodyPr>
        <a:lstStyle/>
        <a:p>
          <a:pPr marL="0" lvl="0" indent="0" algn="ctr" defTabSz="889000">
            <a:lnSpc>
              <a:spcPts val="2000"/>
            </a:lnSpc>
            <a:spcBef>
              <a:spcPct val="0"/>
            </a:spcBef>
            <a:spcAft>
              <a:spcPct val="35000"/>
            </a:spcAft>
            <a:buNone/>
          </a:pPr>
          <a:r>
            <a:rPr lang="en-US" sz="2000" kern="1200" dirty="0">
              <a:solidFill>
                <a:schemeClr val="bg1"/>
              </a:solidFill>
              <a:effectLst>
                <a:outerShdw blurRad="38100" dist="38100" dir="2700000" algn="tl">
                  <a:srgbClr val="000000">
                    <a:alpha val="43137"/>
                  </a:srgbClr>
                </a:outerShdw>
              </a:effectLst>
              <a:latin typeface="Arial" pitchFamily="34" charset="0"/>
              <a:cs typeface="Arial" pitchFamily="34" charset="0"/>
            </a:rPr>
            <a:t>Tons that bounce off the road</a:t>
          </a:r>
        </a:p>
      </dsp:txBody>
      <dsp:txXfrm>
        <a:off x="1142998" y="2138434"/>
        <a:ext cx="966947" cy="1290565"/>
      </dsp:txXfrm>
    </dsp:sp>
    <dsp:sp modelId="{A7A2E731-35A6-42BB-941D-8D52CC604374}">
      <dsp:nvSpPr>
        <dsp:cNvPr id="0" name=""/>
        <dsp:cNvSpPr/>
      </dsp:nvSpPr>
      <dsp:spPr>
        <a:xfrm>
          <a:off x="2217039" y="1530570"/>
          <a:ext cx="227838" cy="227838"/>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02649EB-EBFF-40E9-A7A6-1C0B468BA77B}">
      <dsp:nvSpPr>
        <dsp:cNvPr id="0" name=""/>
        <dsp:cNvSpPr/>
      </dsp:nvSpPr>
      <dsp:spPr>
        <a:xfrm>
          <a:off x="2074175" y="1905001"/>
          <a:ext cx="1050028" cy="15225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0727" tIns="0" rIns="0" bIns="0" numCol="1" spcCol="1270" anchor="t" anchorCtr="0">
          <a:noAutofit/>
        </a:bodyPr>
        <a:lstStyle/>
        <a:p>
          <a:pPr marL="0" lvl="0" indent="0" algn="ctr" defTabSz="889000">
            <a:lnSpc>
              <a:spcPct val="90000"/>
            </a:lnSpc>
            <a:spcBef>
              <a:spcPct val="0"/>
            </a:spcBef>
            <a:spcAft>
              <a:spcPct val="35000"/>
            </a:spcAft>
            <a:buNone/>
          </a:pPr>
          <a:r>
            <a:rPr lang="en-US" sz="2000" kern="1200" dirty="0">
              <a:solidFill>
                <a:schemeClr val="bg1"/>
              </a:solidFill>
              <a:effectLst>
                <a:outerShdw blurRad="38100" dist="38100" dir="2700000" algn="tl">
                  <a:srgbClr val="000000">
                    <a:alpha val="43137"/>
                  </a:srgbClr>
                </a:outerShdw>
              </a:effectLst>
              <a:latin typeface="Arial" pitchFamily="34" charset="0"/>
              <a:cs typeface="Arial" pitchFamily="34" charset="0"/>
            </a:rPr>
            <a:t>Total wasted      $</a:t>
          </a:r>
        </a:p>
      </dsp:txBody>
      <dsp:txXfrm>
        <a:off x="2074175" y="1905001"/>
        <a:ext cx="1050028" cy="152257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9712BD-1E4E-4CAB-893D-AD7C47C99533}">
      <dsp:nvSpPr>
        <dsp:cNvPr id="0" name=""/>
        <dsp:cNvSpPr/>
      </dsp:nvSpPr>
      <dsp:spPr>
        <a:xfrm>
          <a:off x="0" y="1065078"/>
          <a:ext cx="3580098" cy="2237561"/>
        </a:xfrm>
        <a:prstGeom prst="swooshArrow">
          <a:avLst>
            <a:gd name="adj1" fmla="val 25000"/>
            <a:gd name="adj2" fmla="val 25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D99A5AC-3F3E-4D47-A664-56E6DD11B533}">
      <dsp:nvSpPr>
        <dsp:cNvPr id="0" name=""/>
        <dsp:cNvSpPr/>
      </dsp:nvSpPr>
      <dsp:spPr>
        <a:xfrm>
          <a:off x="454672" y="2609443"/>
          <a:ext cx="93082" cy="93082"/>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BCD4C0D-813F-4B44-A531-52CAC8146733}">
      <dsp:nvSpPr>
        <dsp:cNvPr id="0" name=""/>
        <dsp:cNvSpPr/>
      </dsp:nvSpPr>
      <dsp:spPr>
        <a:xfrm>
          <a:off x="358012" y="2718639"/>
          <a:ext cx="834162" cy="646655"/>
        </a:xfrm>
        <a:prstGeom prst="rect">
          <a:avLst/>
        </a:prstGeom>
        <a:noFill/>
        <a:ln w="3175">
          <a:noFill/>
        </a:ln>
        <a:effectLst/>
      </dsp:spPr>
      <dsp:style>
        <a:lnRef idx="0">
          <a:scrgbClr r="0" g="0" b="0"/>
        </a:lnRef>
        <a:fillRef idx="0">
          <a:scrgbClr r="0" g="0" b="0"/>
        </a:fillRef>
        <a:effectRef idx="0">
          <a:scrgbClr r="0" g="0" b="0"/>
        </a:effectRef>
        <a:fontRef idx="minor"/>
      </dsp:style>
      <dsp:txBody>
        <a:bodyPr spcFirstLastPara="0" vert="horz" wrap="square" lIns="49323" tIns="0" rIns="0" bIns="0" numCol="1" spcCol="1270" anchor="t" anchorCtr="0">
          <a:noAutofit/>
        </a:bodyPr>
        <a:lstStyle/>
        <a:p>
          <a:pPr marL="0" lvl="0" indent="0" algn="l" defTabSz="666750">
            <a:lnSpc>
              <a:spcPct val="90000"/>
            </a:lnSpc>
            <a:spcBef>
              <a:spcPct val="0"/>
            </a:spcBef>
            <a:spcAft>
              <a:spcPct val="35000"/>
            </a:spcAft>
            <a:buNone/>
          </a:pPr>
          <a:r>
            <a:rPr lang="en-US" sz="1500" kern="1200" dirty="0"/>
            <a:t>$70 per ton</a:t>
          </a:r>
        </a:p>
      </dsp:txBody>
      <dsp:txXfrm>
        <a:off x="358012" y="2718639"/>
        <a:ext cx="834162" cy="646655"/>
      </dsp:txXfrm>
    </dsp:sp>
    <dsp:sp modelId="{B4938B68-8B5C-4AFC-9994-FE3DCC6FD593}">
      <dsp:nvSpPr>
        <dsp:cNvPr id="0" name=""/>
        <dsp:cNvSpPr/>
      </dsp:nvSpPr>
      <dsp:spPr>
        <a:xfrm>
          <a:off x="1276304" y="2001274"/>
          <a:ext cx="168264" cy="168264"/>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0DF489C-19A3-41B3-81E7-E9BC3098B4C2}">
      <dsp:nvSpPr>
        <dsp:cNvPr id="0" name=""/>
        <dsp:cNvSpPr/>
      </dsp:nvSpPr>
      <dsp:spPr>
        <a:xfrm>
          <a:off x="1217230" y="2219655"/>
          <a:ext cx="859223" cy="12172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9160" tIns="0" rIns="0" bIns="0" numCol="1" spcCol="1270" anchor="t" anchorCtr="0">
          <a:noAutofit/>
        </a:bodyPr>
        <a:lstStyle/>
        <a:p>
          <a:pPr marL="0" lvl="0" indent="0" algn="l" defTabSz="666750">
            <a:lnSpc>
              <a:spcPct val="90000"/>
            </a:lnSpc>
            <a:spcBef>
              <a:spcPct val="0"/>
            </a:spcBef>
            <a:spcAft>
              <a:spcPct val="35000"/>
            </a:spcAft>
            <a:buNone/>
          </a:pPr>
          <a:r>
            <a:rPr lang="en-US" sz="1500" kern="1200" dirty="0"/>
            <a:t>130,000 tons that bounce off the road</a:t>
          </a:r>
        </a:p>
      </dsp:txBody>
      <dsp:txXfrm>
        <a:off x="1217230" y="2219655"/>
        <a:ext cx="859223" cy="1217233"/>
      </dsp:txXfrm>
    </dsp:sp>
    <dsp:sp modelId="{A7A2E731-35A6-42BB-941D-8D52CC604374}">
      <dsp:nvSpPr>
        <dsp:cNvPr id="0" name=""/>
        <dsp:cNvSpPr/>
      </dsp:nvSpPr>
      <dsp:spPr>
        <a:xfrm>
          <a:off x="2264411" y="1631181"/>
          <a:ext cx="232706" cy="232706"/>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02649EB-EBFF-40E9-A7A6-1C0B468BA77B}">
      <dsp:nvSpPr>
        <dsp:cNvPr id="0" name=""/>
        <dsp:cNvSpPr/>
      </dsp:nvSpPr>
      <dsp:spPr>
        <a:xfrm>
          <a:off x="2255464" y="1913114"/>
          <a:ext cx="1181432" cy="8793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3306" tIns="0" rIns="0" bIns="0" numCol="1" spcCol="1270" anchor="t" anchorCtr="0">
          <a:noAutofit/>
        </a:bodyPr>
        <a:lstStyle/>
        <a:p>
          <a:pPr marL="0" lvl="0" indent="0" algn="l" defTabSz="666750">
            <a:lnSpc>
              <a:spcPct val="90000"/>
            </a:lnSpc>
            <a:spcBef>
              <a:spcPct val="0"/>
            </a:spcBef>
            <a:spcAft>
              <a:spcPct val="35000"/>
            </a:spcAft>
            <a:buNone/>
          </a:pPr>
          <a:r>
            <a:rPr lang="en-US" sz="1500" b="1" kern="1200" dirty="0"/>
            <a:t>Total wasted $9,100,000        (9 million!)</a:t>
          </a:r>
        </a:p>
      </dsp:txBody>
      <dsp:txXfrm>
        <a:off x="2255464" y="1913114"/>
        <a:ext cx="1181432" cy="879365"/>
      </dsp:txXfrm>
    </dsp:sp>
  </dsp:spTree>
</dsp:drawing>
</file>

<file path=ppt/diagrams/layout1.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5.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50.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6.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79EC9CE-834C-4FB6-99F3-B81BA3658A63}" type="datetimeFigureOut">
              <a:rPr lang="en-US" smtClean="0"/>
              <a:pPr/>
              <a:t>7/13/2017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586080C-B8D8-4723-AE4C-278F16E645B8}" type="slidenum">
              <a:rPr lang="en-US" smtClean="0"/>
              <a:pPr/>
              <a:t>‹#›</a:t>
            </a:fld>
            <a:endParaRPr lang="en-US"/>
          </a:p>
        </p:txBody>
      </p:sp>
    </p:spTree>
    <p:extLst>
      <p:ext uri="{BB962C8B-B14F-4D97-AF65-F5344CB8AC3E}">
        <p14:creationId xmlns:p14="http://schemas.microsoft.com/office/powerpoint/2010/main" val="35227071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clearroads.org/wp-content/uploads/IowaDOT_New-Operator-Snow-and-Ice-Training_Slides_18_136-138_140-142.pptx"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clearroads.org/wp-content/uploads/OhioDOT_Snow-and-Ice-Control-Course-Presentation-105_slides_129-131.pptx" TargetMode="External"/><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3" Type="http://schemas.openxmlformats.org/officeDocument/2006/relationships/hyperlink" Target="http://clearroads.org/wp-content/uploads/OhioDOT_Snow-and-Ice-Control-Course-Presentation-105_slides_129-131.pptx" TargetMode="External"/><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3" Type="http://schemas.openxmlformats.org/officeDocument/2006/relationships/hyperlink" Target="http://clearroads.org/wp-content/uploads/OhioDOT_Snow-and-Ice-Control-Course-Presentation-105_slides_129-131.pptx" TargetMode="External"/><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3" Type="http://schemas.openxmlformats.org/officeDocument/2006/relationships/hyperlink" Target="http://clearroads.org/wp-content/uploads/OhioDOT_Snow-and-Ice-Control-Course-Presentation-105_slides_129-131.pptx" TargetMode="External"/><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3" Type="http://schemas.openxmlformats.org/officeDocument/2006/relationships/hyperlink" Target="http://clearroads.org/wp-content/uploads/CDOT_Snow-removal-operator-training_slides_91-109_114.pptx" TargetMode="External"/><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3" Type="http://schemas.openxmlformats.org/officeDocument/2006/relationships/hyperlink" Target="http://clearroads.org/wp-content/uploads/CDOT_Snow-removal-operator-training_slides_91-109_114.pptx" TargetMode="External"/><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3" Type="http://schemas.openxmlformats.org/officeDocument/2006/relationships/hyperlink" Target="http://clearroads.org/wp-content/uploads/CDOT_Snow-removal-operator-training_slides_91-109_114.pptx" TargetMode="External"/><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586080C-B8D8-4723-AE4C-278F16E645B8}" type="slidenum">
              <a:rPr lang="en-US" smtClean="0"/>
              <a:pPr/>
              <a:t>1</a:t>
            </a:fld>
            <a:endParaRPr lang="en-US"/>
          </a:p>
        </p:txBody>
      </p:sp>
    </p:spTree>
    <p:extLst>
      <p:ext uri="{BB962C8B-B14F-4D97-AF65-F5344CB8AC3E}">
        <p14:creationId xmlns:p14="http://schemas.microsoft.com/office/powerpoint/2010/main" val="37831306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Rock salt can melt ice down to pavement temps of -6 but it takes a long time…hours!   We can help if melt faster by adding liquid.    Not all liquids are equal when giving salt a performance advantage in cold weather.  However they all will help some. </a:t>
            </a:r>
          </a:p>
          <a:p>
            <a:endParaRPr lang="en-US" baseline="0" dirty="0"/>
          </a:p>
          <a:p>
            <a:r>
              <a:rPr lang="en-US" baseline="0" dirty="0"/>
              <a:t>Photo credit:  Fortin Consulting Inc.</a:t>
            </a:r>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11</a:t>
            </a:fld>
            <a:endParaRPr lang="en-US"/>
          </a:p>
        </p:txBody>
      </p:sp>
    </p:spTree>
    <p:extLst>
      <p:ext uri="{BB962C8B-B14F-4D97-AF65-F5344CB8AC3E}">
        <p14:creationId xmlns:p14="http://schemas.microsoft.com/office/powerpoint/2010/main" val="33614346"/>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t>Note to presenters:  you</a:t>
            </a:r>
            <a:r>
              <a:rPr lang="en-US" baseline="0" dirty="0"/>
              <a:t> may choose to hide this slide.</a:t>
            </a:r>
          </a:p>
          <a:p>
            <a:pPr>
              <a:buNone/>
            </a:pPr>
            <a:endParaRPr lang="en-US" baseline="0" dirty="0"/>
          </a:p>
          <a:p>
            <a:pPr>
              <a:lnSpc>
                <a:spcPct val="100000"/>
              </a:lnSpc>
              <a:buNone/>
            </a:pPr>
            <a:r>
              <a:rPr lang="en-US" baseline="0" dirty="0"/>
              <a:t>Test question: </a:t>
            </a:r>
            <a:r>
              <a:rPr lang="en-US" sz="1200" dirty="0"/>
              <a:t>When you’ve been working all night and you’re tired do you still have to fill out your paper work?</a:t>
            </a:r>
          </a:p>
          <a:p>
            <a:pPr>
              <a:lnSpc>
                <a:spcPct val="100000"/>
              </a:lnSpc>
              <a:buNone/>
            </a:pPr>
            <a:endParaRPr lang="en-US" sz="1200" dirty="0"/>
          </a:p>
          <a:p>
            <a:pPr marL="522288" indent="-522288">
              <a:lnSpc>
                <a:spcPct val="100000"/>
              </a:lnSpc>
              <a:buAutoNum type="arabicPeriod"/>
            </a:pPr>
            <a:r>
              <a:rPr lang="en-US" sz="1200" dirty="0"/>
              <a:t>No (no)</a:t>
            </a:r>
          </a:p>
          <a:p>
            <a:pPr marL="522288" indent="-522288">
              <a:lnSpc>
                <a:spcPct val="100000"/>
              </a:lnSpc>
              <a:buAutoNum type="arabicPeriod"/>
            </a:pPr>
            <a:r>
              <a:rPr lang="en-US" sz="1200" dirty="0"/>
              <a:t>Yes (yes)</a:t>
            </a:r>
          </a:p>
        </p:txBody>
      </p:sp>
      <p:sp>
        <p:nvSpPr>
          <p:cNvPr id="4" name="Slide Number Placeholder 3"/>
          <p:cNvSpPr>
            <a:spLocks noGrp="1"/>
          </p:cNvSpPr>
          <p:nvPr>
            <p:ph type="sldNum" sz="quarter" idx="10"/>
          </p:nvPr>
        </p:nvSpPr>
        <p:spPr/>
        <p:txBody>
          <a:bodyPr/>
          <a:lstStyle/>
          <a:p>
            <a:fld id="{B0BDD7F5-3A46-4ED7-A0C5-90FD845D0BE5}" type="slidenum">
              <a:rPr lang="en-US" smtClean="0"/>
              <a:pPr/>
              <a:t>101</a:t>
            </a:fld>
            <a:endParaRPr lang="en-US"/>
          </a:p>
        </p:txBody>
      </p:sp>
    </p:spTree>
    <p:extLst>
      <p:ext uri="{BB962C8B-B14F-4D97-AF65-F5344CB8AC3E}">
        <p14:creationId xmlns:p14="http://schemas.microsoft.com/office/powerpoint/2010/main" val="1311253282"/>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a:t>
            </a:r>
            <a:r>
              <a:rPr lang="en-US" baseline="0" dirty="0"/>
              <a:t> the winter progresses, reviewing records and verifying how much material has been used can help with planning, seeing if and when you need new shipments of salt, if a driver is over plowing, how well records are being kept. </a:t>
            </a:r>
          </a:p>
          <a:p>
            <a:endParaRPr lang="en-US" baseline="0" dirty="0"/>
          </a:p>
          <a:p>
            <a:r>
              <a:rPr lang="en-US" baseline="0" dirty="0"/>
              <a:t>This can be looked at on a storm to storm basis and up to the current point of the season.</a:t>
            </a:r>
          </a:p>
          <a:p>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Photo credit:</a:t>
            </a:r>
            <a:r>
              <a:rPr lang="en-US" baseline="0" dirty="0"/>
              <a:t> Fortin Consulting, Inc.</a:t>
            </a:r>
          </a:p>
          <a:p>
            <a:endParaRPr lang="en-US" dirty="0"/>
          </a:p>
        </p:txBody>
      </p:sp>
      <p:sp>
        <p:nvSpPr>
          <p:cNvPr id="4" name="Slide Number Placeholder 3"/>
          <p:cNvSpPr>
            <a:spLocks noGrp="1"/>
          </p:cNvSpPr>
          <p:nvPr>
            <p:ph type="sldNum" sz="quarter" idx="10"/>
          </p:nvPr>
        </p:nvSpPr>
        <p:spPr/>
        <p:txBody>
          <a:bodyPr/>
          <a:lstStyle/>
          <a:p>
            <a:fld id="{7586080C-B8D8-4723-AE4C-278F16E645B8}" type="slidenum">
              <a:rPr lang="en-US" smtClean="0"/>
              <a:pPr/>
              <a:t>102</a:t>
            </a:fld>
            <a:endParaRPr lang="en-US"/>
          </a:p>
        </p:txBody>
      </p:sp>
    </p:spTree>
    <p:extLst>
      <p:ext uri="{BB962C8B-B14F-4D97-AF65-F5344CB8AC3E}">
        <p14:creationId xmlns:p14="http://schemas.microsoft.com/office/powerpoint/2010/main" val="1904309923"/>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AASHTO, Clear Roads Computer Based training:</a:t>
            </a:r>
          </a:p>
          <a:p>
            <a:pPr lvl="1"/>
            <a:r>
              <a:rPr lang="en-US" sz="1800" dirty="0"/>
              <a:t>Deicing: Unit 4 Deicing Equipment, Unit 5 Application Guidelines and Unit 6 Application Techniques</a:t>
            </a:r>
          </a:p>
          <a:p>
            <a:r>
              <a:rPr lang="en-US" sz="1800" dirty="0"/>
              <a:t>Pre-wetting research</a:t>
            </a:r>
          </a:p>
          <a:p>
            <a:pPr lvl="1"/>
            <a:r>
              <a:rPr lang="en-US" sz="1800" dirty="0"/>
              <a:t>Reference: S. </a:t>
            </a:r>
            <a:r>
              <a:rPr lang="en-US" sz="1800" dirty="0" err="1"/>
              <a:t>Koefod</a:t>
            </a:r>
            <a:r>
              <a:rPr lang="en-US" sz="1800" dirty="0"/>
              <a:t>, “Effect of Pre-wetting Brines on the Ice Melting Rate of Salt at Very Cold Temperatures,” Presentation to Transportation research Board 94</a:t>
            </a:r>
            <a:r>
              <a:rPr lang="en-US" sz="1800" baseline="30000" dirty="0"/>
              <a:t>th</a:t>
            </a:r>
            <a:r>
              <a:rPr lang="en-US" sz="1800" dirty="0"/>
              <a:t> Annual Meeting, January, 2015, Washington, D.C. </a:t>
            </a:r>
          </a:p>
          <a:p>
            <a:pPr lvl="1"/>
            <a:r>
              <a:rPr lang="en-US" sz="1800" dirty="0"/>
              <a:t>Reference S. </a:t>
            </a:r>
            <a:r>
              <a:rPr lang="en-US" sz="1800" dirty="0" err="1"/>
              <a:t>Koefod</a:t>
            </a:r>
            <a:r>
              <a:rPr lang="en-US" sz="1800" dirty="0"/>
              <a:t>, “ Effect of Pre-wetting Brines on the Ice Melting Rate of Salt at Very Cold Temperatures”,  TRB, 2015. http://</a:t>
            </a:r>
            <a:r>
              <a:rPr lang="en-US" sz="1800" dirty="0" err="1"/>
              <a:t>pubsindex.trb.org</a:t>
            </a:r>
            <a:r>
              <a:rPr lang="en-US" sz="1800" dirty="0"/>
              <a:t>/view/2015/C/1338579</a:t>
            </a:r>
          </a:p>
          <a:p>
            <a:r>
              <a:rPr lang="en-US" sz="1800" dirty="0"/>
              <a:t>Bounce and scatter research</a:t>
            </a:r>
          </a:p>
          <a:p>
            <a:pPr lvl="1"/>
            <a:r>
              <a:rPr lang="en-US" sz="1800" dirty="0"/>
              <a:t>http://</a:t>
            </a:r>
            <a:r>
              <a:rPr lang="en-US" sz="1800" dirty="0" err="1"/>
              <a:t>michigan.gov</a:t>
            </a:r>
            <a:r>
              <a:rPr lang="en-US" sz="1800" dirty="0"/>
              <a:t>/documents/</a:t>
            </a:r>
            <a:r>
              <a:rPr lang="en-US" sz="1800" dirty="0" err="1"/>
              <a:t>mdot</a:t>
            </a:r>
            <a:r>
              <a:rPr lang="en-US" sz="1800" dirty="0"/>
              <a:t>/Final_ReportNov2012_404228_7.pdf</a:t>
            </a:r>
          </a:p>
          <a:p>
            <a:endParaRPr lang="en-US" dirty="0"/>
          </a:p>
        </p:txBody>
      </p:sp>
      <p:sp>
        <p:nvSpPr>
          <p:cNvPr id="4" name="Slide Number Placeholder 3"/>
          <p:cNvSpPr>
            <a:spLocks noGrp="1"/>
          </p:cNvSpPr>
          <p:nvPr>
            <p:ph type="sldNum" sz="quarter" idx="10"/>
          </p:nvPr>
        </p:nvSpPr>
        <p:spPr/>
        <p:txBody>
          <a:bodyPr/>
          <a:lstStyle/>
          <a:p>
            <a:fld id="{7586080C-B8D8-4723-AE4C-278F16E645B8}" type="slidenum">
              <a:rPr lang="en-US" smtClean="0"/>
              <a:pPr/>
              <a:t>103</a:t>
            </a:fld>
            <a:endParaRPr lang="en-US"/>
          </a:p>
        </p:txBody>
      </p:sp>
    </p:spTree>
    <p:extLst>
      <p:ext uri="{BB962C8B-B14F-4D97-AF65-F5344CB8AC3E}">
        <p14:creationId xmlns:p14="http://schemas.microsoft.com/office/powerpoint/2010/main" val="78012497"/>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586080C-B8D8-4723-AE4C-278F16E645B8}" type="slidenum">
              <a:rPr lang="en-US" smtClean="0"/>
              <a:pPr/>
              <a:t>104</a:t>
            </a:fld>
            <a:endParaRPr lang="en-US"/>
          </a:p>
        </p:txBody>
      </p:sp>
    </p:spTree>
    <p:extLst>
      <p:ext uri="{BB962C8B-B14F-4D97-AF65-F5344CB8AC3E}">
        <p14:creationId xmlns:p14="http://schemas.microsoft.com/office/powerpoint/2010/main" val="1852019260"/>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586080C-B8D8-4723-AE4C-278F16E645B8}" type="slidenum">
              <a:rPr lang="en-US" smtClean="0"/>
              <a:pPr/>
              <a:t>105</a:t>
            </a:fld>
            <a:endParaRPr lang="en-US"/>
          </a:p>
        </p:txBody>
      </p:sp>
    </p:spTree>
    <p:extLst>
      <p:ext uri="{BB962C8B-B14F-4D97-AF65-F5344CB8AC3E}">
        <p14:creationId xmlns:p14="http://schemas.microsoft.com/office/powerpoint/2010/main" val="1930539245"/>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Thank you for your time today.  Have a good winter!</a:t>
            </a:r>
          </a:p>
          <a:p>
            <a:endParaRPr lang="en-US" baseline="0" dirty="0"/>
          </a:p>
        </p:txBody>
      </p:sp>
      <p:sp>
        <p:nvSpPr>
          <p:cNvPr id="4" name="Slide Number Placeholder 3"/>
          <p:cNvSpPr>
            <a:spLocks noGrp="1"/>
          </p:cNvSpPr>
          <p:nvPr>
            <p:ph type="sldNum" sz="quarter" idx="10"/>
          </p:nvPr>
        </p:nvSpPr>
        <p:spPr/>
        <p:txBody>
          <a:bodyPr/>
          <a:lstStyle/>
          <a:p>
            <a:fld id="{B0BDD7F5-3A46-4ED7-A0C5-90FD845D0BE5}" type="slidenum">
              <a:rPr lang="en-US" smtClean="0">
                <a:solidFill>
                  <a:prstClr val="black"/>
                </a:solidFill>
              </a:rPr>
              <a:pPr/>
              <a:t>106</a:t>
            </a:fld>
            <a:endParaRPr lang="en-US">
              <a:solidFill>
                <a:prstClr val="black"/>
              </a:solidFill>
            </a:endParaRPr>
          </a:p>
        </p:txBody>
      </p:sp>
    </p:spTree>
    <p:extLst>
      <p:ext uri="{BB962C8B-B14F-4D97-AF65-F5344CB8AC3E}">
        <p14:creationId xmlns:p14="http://schemas.microsoft.com/office/powerpoint/2010/main" val="336143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Pre-wetting even with plain salt brine will significantly increase the ice melting rate of salt even at very cold temperatures, but MgCl2 and CaCl2 boost it even more” is a quote from Scott Koefod ,Cargill chemist Jan 2015 as he tried to put into very simple terms his very complex research on the subject. </a:t>
            </a:r>
            <a:r>
              <a:rPr lang="en-US" baseline="0" dirty="0"/>
              <a:t>  </a:t>
            </a:r>
          </a:p>
          <a:p>
            <a:endParaRPr lang="en-US" baseline="0" dirty="0"/>
          </a:p>
          <a:p>
            <a:r>
              <a:rPr lang="en-US" baseline="0" dirty="0"/>
              <a:t>Slide reference: S. Koefod, “</a:t>
            </a:r>
            <a:r>
              <a:rPr lang="en-US" dirty="0"/>
              <a:t>Effect of Pre-wetting Brines on the Ice Melting Rate of Salt at Very Cold Temperatures,” Presentation to Transportation</a:t>
            </a:r>
            <a:r>
              <a:rPr lang="en-US" baseline="0" dirty="0"/>
              <a:t> research Board 94</a:t>
            </a:r>
            <a:r>
              <a:rPr lang="en-US" baseline="30000" dirty="0"/>
              <a:t>th</a:t>
            </a:r>
            <a:r>
              <a:rPr lang="en-US" baseline="0" dirty="0"/>
              <a:t> Annual Meeting, January, 2015, Washington, D.C.  (Note – this paper has been recommended for publication in the Transportation Research Record, but is awaiting final confirmation).  </a:t>
            </a:r>
          </a:p>
          <a:p>
            <a:endParaRPr lang="en-US" baseline="0" dirty="0"/>
          </a:p>
          <a:p>
            <a:r>
              <a:rPr lang="en-US" baseline="0" dirty="0"/>
              <a:t>Note to presenters:  when you discuss this concept, discuss it in context of relative speed.  The real question when it comes to whether salt is “effective” or not is: How fast must it melt ice to be fast enough?  As you point out, salt is a </a:t>
            </a:r>
            <a:r>
              <a:rPr lang="en-US" b="1" baseline="0" dirty="0"/>
              <a:t>very</a:t>
            </a:r>
            <a:r>
              <a:rPr lang="en-US" baseline="0" dirty="0"/>
              <a:t> slow ice </a:t>
            </a:r>
            <a:r>
              <a:rPr lang="en-US" baseline="0" dirty="0" err="1"/>
              <a:t>melter</a:t>
            </a:r>
            <a:r>
              <a:rPr lang="en-US" baseline="0" dirty="0"/>
              <a:t> at temps below 0.  Based on Scott’s recent lab tests, if a high enough pre-wetting rate is used, you can triple the ice melt rate of salt with plain salt brine even at a temp of -4° F.  Keep in mind that you are tripling an ice melt rate that is already very small.  Pre-wetting with MgCl2 will make salt melt ice up to 7 times faster.  He ultimately prefers to defer to the experience of the winter maintenance professionals regarding specific application rates at a given temperature, but this kind of information can help people understand what their options are and how making adjustments may be able to optimize their results.</a:t>
            </a:r>
          </a:p>
          <a:p>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Photo: Wisconsin DOT transportation bulletin #22</a:t>
            </a:r>
          </a:p>
          <a:p>
            <a:endParaRPr lang="en-US" dirty="0"/>
          </a:p>
          <a:p>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12</a:t>
            </a:fld>
            <a:endParaRPr lang="en-US"/>
          </a:p>
        </p:txBody>
      </p:sp>
    </p:spTree>
    <p:extLst>
      <p:ext uri="{BB962C8B-B14F-4D97-AF65-F5344CB8AC3E}">
        <p14:creationId xmlns:p14="http://schemas.microsoft.com/office/powerpoint/2010/main" val="16574472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t>Note to presenters:  you</a:t>
            </a:r>
            <a:r>
              <a:rPr lang="en-US" baseline="0" dirty="0"/>
              <a:t> may choose to hide this slide.</a:t>
            </a:r>
          </a:p>
          <a:p>
            <a:pPr>
              <a:buNone/>
            </a:pPr>
            <a:endParaRPr lang="en-US" baseline="0" dirty="0"/>
          </a:p>
          <a:p>
            <a:r>
              <a:rPr lang="en-US" dirty="0"/>
              <a:t>Test question:</a:t>
            </a:r>
          </a:p>
          <a:p>
            <a:endParaRPr lang="en-US" dirty="0"/>
          </a:p>
          <a:p>
            <a:r>
              <a:rPr lang="en-US" dirty="0"/>
              <a:t>Does wet</a:t>
            </a:r>
            <a:r>
              <a:rPr lang="en-US" baseline="0" dirty="0"/>
              <a:t> salt works faster than dry salt</a:t>
            </a:r>
          </a:p>
          <a:p>
            <a:pPr marL="224897" indent="-224897">
              <a:buAutoNum type="arabicPeriod"/>
            </a:pPr>
            <a:r>
              <a:rPr lang="en-US" baseline="0" dirty="0"/>
              <a:t>Yes  (yes)</a:t>
            </a:r>
          </a:p>
          <a:p>
            <a:pPr marL="224897" indent="-224897">
              <a:buAutoNum type="arabicPeriod"/>
            </a:pPr>
            <a:r>
              <a:rPr lang="en-US" baseline="0" dirty="0"/>
              <a:t>no</a:t>
            </a:r>
            <a:endParaRPr lang="en-US" sz="1200"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13</a:t>
            </a:fld>
            <a:endParaRPr lang="en-US"/>
          </a:p>
        </p:txBody>
      </p:sp>
    </p:spTree>
    <p:extLst>
      <p:ext uri="{BB962C8B-B14F-4D97-AF65-F5344CB8AC3E}">
        <p14:creationId xmlns:p14="http://schemas.microsoft.com/office/powerpoint/2010/main" val="33482891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t>Note to presenters:  you</a:t>
            </a:r>
            <a:r>
              <a:rPr lang="en-US" baseline="0" dirty="0"/>
              <a:t> may choose to hide this slide.</a:t>
            </a:r>
          </a:p>
          <a:p>
            <a:pPr>
              <a:buNone/>
            </a:pPr>
            <a:endParaRPr lang="en-US" baseline="0" dirty="0"/>
          </a:p>
          <a:p>
            <a:r>
              <a:rPr lang="en-US" dirty="0"/>
              <a:t>Test question:</a:t>
            </a:r>
          </a:p>
          <a:p>
            <a:endParaRPr lang="en-US" dirty="0"/>
          </a:p>
          <a:p>
            <a:r>
              <a:rPr lang="en-US" dirty="0"/>
              <a:t>Does wet</a:t>
            </a:r>
            <a:r>
              <a:rPr lang="en-US" baseline="0" dirty="0"/>
              <a:t> salt works faster than dry salt</a:t>
            </a:r>
          </a:p>
          <a:p>
            <a:pPr marL="224897" indent="-224897">
              <a:buAutoNum type="arabicPeriod"/>
            </a:pPr>
            <a:r>
              <a:rPr lang="en-US" baseline="0"/>
              <a:t>Yes  (yes)</a:t>
            </a:r>
            <a:endParaRPr lang="en-US" baseline="0" dirty="0"/>
          </a:p>
          <a:p>
            <a:pPr marL="224897" indent="-224897">
              <a:buAutoNum type="arabicPeriod"/>
            </a:pPr>
            <a:r>
              <a:rPr lang="en-US" baseline="0" dirty="0"/>
              <a:t>no</a:t>
            </a:r>
            <a:endParaRPr lang="en-US" sz="1200"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14</a:t>
            </a:fld>
            <a:endParaRPr lang="en-US"/>
          </a:p>
        </p:txBody>
      </p:sp>
    </p:spTree>
    <p:extLst>
      <p:ext uri="{BB962C8B-B14F-4D97-AF65-F5344CB8AC3E}">
        <p14:creationId xmlns:p14="http://schemas.microsoft.com/office/powerpoint/2010/main" val="33482891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Without changing your set up, you can still improve your cold weather</a:t>
            </a:r>
            <a:r>
              <a:rPr lang="en-US" baseline="0" dirty="0"/>
              <a:t> performance.   Look to use the highest liquid/granular ratio you can.   One way to do that is to double up your pretreated salt and pre-wet it at discharge.  This way you don’t need new tanks and you get better results. </a:t>
            </a:r>
          </a:p>
          <a:p>
            <a:endParaRPr lang="en-US" baseline="0" dirty="0"/>
          </a:p>
          <a:p>
            <a:r>
              <a:rPr lang="en-US" baseline="0" dirty="0"/>
              <a:t>Salt brine alone will help some but MgCl2 or CaCl2 will help more.</a:t>
            </a:r>
          </a:p>
          <a:p>
            <a:endParaRPr lang="en-US" baseline="0" dirty="0"/>
          </a:p>
          <a:p>
            <a:r>
              <a:rPr lang="en-US" baseline="0" dirty="0"/>
              <a:t>Photo credit:  Fortin Consulting Inc.</a:t>
            </a:r>
          </a:p>
          <a:p>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15</a:t>
            </a:fld>
            <a:endParaRPr lang="en-US"/>
          </a:p>
        </p:txBody>
      </p:sp>
    </p:spTree>
    <p:extLst>
      <p:ext uri="{BB962C8B-B14F-4D97-AF65-F5344CB8AC3E}">
        <p14:creationId xmlns:p14="http://schemas.microsoft.com/office/powerpoint/2010/main" val="14376951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Without changing your set up, you can still improve your cold weather</a:t>
            </a:r>
            <a:r>
              <a:rPr lang="en-US" baseline="0" dirty="0"/>
              <a:t> performance.   Look to use the highest liquid/granular ratio you can.   One way to do that is to double up your pretreated salt and pre-wet it at discharge.  This way you don’t need new tanks and you get better results. </a:t>
            </a:r>
          </a:p>
          <a:p>
            <a:endParaRPr lang="en-US" baseline="0" dirty="0"/>
          </a:p>
          <a:p>
            <a:r>
              <a:rPr lang="en-US" baseline="0" dirty="0"/>
              <a:t>Salt brine alone will help some but MgCl2 or CaCl2 will help more.</a:t>
            </a:r>
          </a:p>
          <a:p>
            <a:endParaRPr lang="en-US" baseline="0" dirty="0"/>
          </a:p>
          <a:p>
            <a:r>
              <a:rPr lang="en-US" baseline="0" dirty="0"/>
              <a:t>Photo credit:  Fortin Consulting Inc.</a:t>
            </a:r>
          </a:p>
          <a:p>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16</a:t>
            </a:fld>
            <a:endParaRPr lang="en-US"/>
          </a:p>
        </p:txBody>
      </p:sp>
    </p:spTree>
    <p:extLst>
      <p:ext uri="{BB962C8B-B14F-4D97-AF65-F5344CB8AC3E}">
        <p14:creationId xmlns:p14="http://schemas.microsoft.com/office/powerpoint/2010/main" val="14376951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Scott </a:t>
            </a:r>
            <a:r>
              <a:rPr lang="en-US" dirty="0" err="1"/>
              <a:t>Koefod</a:t>
            </a:r>
            <a:r>
              <a:rPr lang="en-US" dirty="0"/>
              <a:t>,</a:t>
            </a:r>
            <a:r>
              <a:rPr lang="en-US" baseline="0" dirty="0"/>
              <a:t> Chemist for Cargill just completed some new interesting research on optimal ratio of liquid/granular products at very cold temperatures (just above rock salts eutectic temperature).  Lab tests are good, but they can give different results than field tests.     With the lack of information we have on this subject, it is true to say that as an industry we are adjusting on the fly:  adding more liquids, changing the liquids, watching to see what is happening.   However there is frustration in the industry that we don’t have guidelines.   </a:t>
            </a:r>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17</a:t>
            </a:fld>
            <a:endParaRPr lang="en-US"/>
          </a:p>
        </p:txBody>
      </p:sp>
    </p:spTree>
    <p:extLst>
      <p:ext uri="{BB962C8B-B14F-4D97-AF65-F5344CB8AC3E}">
        <p14:creationId xmlns:p14="http://schemas.microsoft.com/office/powerpoint/2010/main" val="12617678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t>Note to presenters:  you</a:t>
            </a:r>
            <a:r>
              <a:rPr lang="en-US" baseline="0" dirty="0"/>
              <a:t> may choose to hide this slide.</a:t>
            </a:r>
          </a:p>
          <a:p>
            <a:pPr>
              <a:buNone/>
            </a:pPr>
            <a:endParaRPr lang="en-US" baseline="0" dirty="0"/>
          </a:p>
          <a:p>
            <a:r>
              <a:rPr lang="en-US" baseline="0" dirty="0"/>
              <a:t>Test question:</a:t>
            </a:r>
          </a:p>
          <a:p>
            <a:endParaRPr lang="en-US" baseline="0" dirty="0"/>
          </a:p>
          <a:p>
            <a:pPr>
              <a:buNone/>
            </a:pPr>
            <a:r>
              <a:rPr lang="en-US" sz="1200" dirty="0"/>
              <a:t>The process of pre-wetting includes:</a:t>
            </a:r>
          </a:p>
          <a:p>
            <a:pPr>
              <a:buNone/>
            </a:pPr>
            <a:endParaRPr lang="en-US" sz="1200" dirty="0"/>
          </a:p>
          <a:p>
            <a:pPr marL="742950" indent="-742950">
              <a:buFont typeface="+mj-lt"/>
              <a:buAutoNum type="alphaUcPeriod"/>
            </a:pPr>
            <a:r>
              <a:rPr lang="en-US" sz="1200" dirty="0"/>
              <a:t>Adding liquid to rock salt.</a:t>
            </a:r>
          </a:p>
          <a:p>
            <a:pPr marL="742950" indent="-742950">
              <a:buFont typeface="+mj-lt"/>
              <a:buAutoNum type="alphaUcPeriod"/>
            </a:pPr>
            <a:r>
              <a:rPr lang="en-US" sz="1200" dirty="0"/>
              <a:t>Adding liquid to sand.</a:t>
            </a:r>
          </a:p>
          <a:p>
            <a:pPr marL="742950" indent="-742950">
              <a:buFont typeface="+mj-lt"/>
              <a:buAutoNum type="alphaUcPeriod"/>
            </a:pPr>
            <a:r>
              <a:rPr lang="en-US" sz="1200" dirty="0"/>
              <a:t>Adding liquid to brine.</a:t>
            </a:r>
          </a:p>
          <a:p>
            <a:pPr marL="742950" indent="-742950">
              <a:buFont typeface="+mj-lt"/>
              <a:buAutoNum type="alphaUcPeriod"/>
            </a:pPr>
            <a:r>
              <a:rPr lang="en-US" sz="1200" dirty="0"/>
              <a:t>A and B.</a:t>
            </a:r>
          </a:p>
        </p:txBody>
      </p:sp>
      <p:sp>
        <p:nvSpPr>
          <p:cNvPr id="4" name="Slide Number Placeholder 3"/>
          <p:cNvSpPr>
            <a:spLocks noGrp="1"/>
          </p:cNvSpPr>
          <p:nvPr>
            <p:ph type="sldNum" sz="quarter" idx="10"/>
          </p:nvPr>
        </p:nvSpPr>
        <p:spPr/>
        <p:txBody>
          <a:bodyPr/>
          <a:lstStyle/>
          <a:p>
            <a:fld id="{B0BDD7F5-3A46-4ED7-A0C5-90FD845D0BE5}" type="slidenum">
              <a:rPr lang="en-US" smtClean="0"/>
              <a:pPr/>
              <a:t>18</a:t>
            </a:fld>
            <a:endParaRPr lang="en-US"/>
          </a:p>
        </p:txBody>
      </p:sp>
    </p:spTree>
    <p:extLst>
      <p:ext uri="{BB962C8B-B14F-4D97-AF65-F5344CB8AC3E}">
        <p14:creationId xmlns:p14="http://schemas.microsoft.com/office/powerpoint/2010/main" val="33482891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t>Note to presenters:  you</a:t>
            </a:r>
            <a:r>
              <a:rPr lang="en-US" baseline="0" dirty="0"/>
              <a:t> may choose to hide this slide.</a:t>
            </a:r>
          </a:p>
          <a:p>
            <a:pPr>
              <a:buNone/>
            </a:pPr>
            <a:endParaRPr lang="en-US" baseline="0" dirty="0"/>
          </a:p>
          <a:p>
            <a:r>
              <a:rPr lang="en-US" baseline="0" dirty="0"/>
              <a:t>Test question:</a:t>
            </a:r>
          </a:p>
          <a:p>
            <a:endParaRPr lang="en-US" baseline="0" dirty="0"/>
          </a:p>
          <a:p>
            <a:pPr>
              <a:buNone/>
            </a:pPr>
            <a:r>
              <a:rPr lang="en-US" sz="1200" dirty="0"/>
              <a:t>The process of pre-wetting includes:</a:t>
            </a:r>
          </a:p>
          <a:p>
            <a:pPr>
              <a:buNone/>
            </a:pPr>
            <a:endParaRPr lang="en-US" sz="1200" dirty="0"/>
          </a:p>
          <a:p>
            <a:pPr marL="742950" indent="-742950">
              <a:buFont typeface="+mj-lt"/>
              <a:buAutoNum type="alphaUcPeriod"/>
            </a:pPr>
            <a:r>
              <a:rPr lang="en-US" sz="1200" dirty="0"/>
              <a:t>Adding liquid to rock salt.</a:t>
            </a:r>
          </a:p>
          <a:p>
            <a:pPr marL="742950" indent="-742950">
              <a:buFont typeface="+mj-lt"/>
              <a:buAutoNum type="alphaUcPeriod"/>
            </a:pPr>
            <a:r>
              <a:rPr lang="en-US" sz="1200" dirty="0"/>
              <a:t>Adding liquid to sand.</a:t>
            </a:r>
          </a:p>
          <a:p>
            <a:pPr marL="742950" indent="-742950">
              <a:buFont typeface="+mj-lt"/>
              <a:buAutoNum type="alphaUcPeriod"/>
            </a:pPr>
            <a:r>
              <a:rPr lang="en-US" sz="1200" dirty="0"/>
              <a:t>Adding liquid to brine.</a:t>
            </a:r>
          </a:p>
          <a:p>
            <a:pPr marL="742950" indent="-742950">
              <a:buFont typeface="+mj-lt"/>
              <a:buAutoNum type="alphaUcPeriod"/>
            </a:pPr>
            <a:r>
              <a:rPr lang="en-US" sz="1200" dirty="0"/>
              <a:t>A and B.</a:t>
            </a:r>
          </a:p>
        </p:txBody>
      </p:sp>
      <p:sp>
        <p:nvSpPr>
          <p:cNvPr id="4" name="Slide Number Placeholder 3"/>
          <p:cNvSpPr>
            <a:spLocks noGrp="1"/>
          </p:cNvSpPr>
          <p:nvPr>
            <p:ph type="sldNum" sz="quarter" idx="10"/>
          </p:nvPr>
        </p:nvSpPr>
        <p:spPr/>
        <p:txBody>
          <a:bodyPr/>
          <a:lstStyle/>
          <a:p>
            <a:fld id="{B0BDD7F5-3A46-4ED7-A0C5-90FD845D0BE5}" type="slidenum">
              <a:rPr lang="en-US" smtClean="0"/>
              <a:pPr/>
              <a:t>19</a:t>
            </a:fld>
            <a:endParaRPr lang="en-US"/>
          </a:p>
        </p:txBody>
      </p:sp>
    </p:spTree>
    <p:extLst>
      <p:ext uri="{BB962C8B-B14F-4D97-AF65-F5344CB8AC3E}">
        <p14:creationId xmlns:p14="http://schemas.microsoft.com/office/powerpoint/2010/main" val="33482891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a:t>
            </a:r>
            <a:r>
              <a:rPr lang="en-US" baseline="0" dirty="0"/>
              <a:t> : City of Grand rapids MN  </a:t>
            </a:r>
          </a:p>
          <a:p>
            <a:endParaRPr lang="en-US" baseline="0" dirty="0"/>
          </a:p>
          <a:p>
            <a:r>
              <a:rPr lang="en-US" baseline="0" dirty="0"/>
              <a:t>Many factors influence bounce and scatter, three are listed here:</a:t>
            </a:r>
          </a:p>
          <a:p>
            <a:r>
              <a:rPr lang="en-US" baseline="0" dirty="0"/>
              <a:t>Use wet salt and the wetter the better as far as bounce goes</a:t>
            </a:r>
          </a:p>
          <a:p>
            <a:r>
              <a:rPr lang="en-US" baseline="0" dirty="0"/>
              <a:t>Drive as slow as possible when applying salt</a:t>
            </a:r>
          </a:p>
          <a:p>
            <a:r>
              <a:rPr lang="en-US" baseline="0" dirty="0"/>
              <a:t>Use a narrow spread pattern, turn down or turn off your spinner</a:t>
            </a:r>
          </a:p>
          <a:p>
            <a:endParaRPr lang="en-US" baseline="0" dirty="0"/>
          </a:p>
          <a:p>
            <a:pPr defTabSz="899587">
              <a:defRPr/>
            </a:pPr>
            <a:r>
              <a:rPr lang="en-US" dirty="0"/>
              <a:t>On your application</a:t>
            </a:r>
            <a:r>
              <a:rPr lang="en-US" baseline="0" dirty="0"/>
              <a:t> rate charts you should have different rates for dry and wet material.  No one does this but you could also have different application rates for the speed you are traveling.  As you drive faster you lose more salt and you need to apply more salt for the same result.  Might be good to make an application rate chart that illustrates this for the crew to see.</a:t>
            </a:r>
            <a:endParaRPr lang="en-US" dirty="0"/>
          </a:p>
          <a:p>
            <a:endParaRPr lang="en-US" baseline="0" dirty="0"/>
          </a:p>
          <a:p>
            <a:r>
              <a:rPr lang="en-US" baseline="0" dirty="0"/>
              <a:t>For more ideas on how to reduce bounce and scatter see the “spreader” training module. </a:t>
            </a:r>
          </a:p>
          <a:p>
            <a:endParaRPr lang="en-US" baseline="0"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20</a:t>
            </a:fld>
            <a:endParaRPr lang="en-US"/>
          </a:p>
        </p:txBody>
      </p:sp>
    </p:spTree>
    <p:extLst>
      <p:ext uri="{BB962C8B-B14F-4D97-AF65-F5344CB8AC3E}">
        <p14:creationId xmlns:p14="http://schemas.microsoft.com/office/powerpoint/2010/main" val="336143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586080C-B8D8-4723-AE4C-278F16E645B8}" type="slidenum">
              <a:rPr lang="en-US" smtClean="0"/>
              <a:pPr/>
              <a:t>2</a:t>
            </a:fld>
            <a:endParaRPr lang="en-US"/>
          </a:p>
        </p:txBody>
      </p:sp>
    </p:spTree>
    <p:extLst>
      <p:ext uri="{BB962C8B-B14F-4D97-AF65-F5344CB8AC3E}">
        <p14:creationId xmlns:p14="http://schemas.microsoft.com/office/powerpoint/2010/main" val="24634336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t>Note to presenters:  you</a:t>
            </a:r>
            <a:r>
              <a:rPr lang="en-US" baseline="0" dirty="0"/>
              <a:t> may choose to hide this slide.</a:t>
            </a:r>
          </a:p>
          <a:p>
            <a:pPr>
              <a:buNone/>
            </a:pPr>
            <a:endParaRPr lang="en-US" baseline="0" dirty="0"/>
          </a:p>
          <a:p>
            <a:r>
              <a:rPr lang="en-US" dirty="0"/>
              <a:t>Test question:</a:t>
            </a:r>
          </a:p>
          <a:p>
            <a:pPr eaLnBrk="1" hangingPunct="1"/>
            <a:endParaRPr lang="en-US" baseline="0" dirty="0">
              <a:latin typeface="Arial Unicode MS" pitchFamily="-107" charset="0"/>
            </a:endParaRPr>
          </a:p>
          <a:p>
            <a:pPr eaLnBrk="1" hangingPunct="1"/>
            <a:r>
              <a:rPr lang="en-US" baseline="0" dirty="0">
                <a:latin typeface="Arial Unicode MS" pitchFamily="-107" charset="0"/>
              </a:rPr>
              <a:t>To waste the least amount of salt you should:</a:t>
            </a:r>
          </a:p>
          <a:p>
            <a:pPr marL="224897" indent="-224897">
              <a:buAutoNum type="arabicPeriod"/>
            </a:pPr>
            <a:r>
              <a:rPr lang="en-US" baseline="0" dirty="0">
                <a:latin typeface="Arial Unicode MS" pitchFamily="-107" charset="0"/>
              </a:rPr>
              <a:t>Drive slow (no)</a:t>
            </a:r>
          </a:p>
          <a:p>
            <a:pPr marL="224897" indent="-224897">
              <a:buAutoNum type="arabicPeriod"/>
            </a:pPr>
            <a:r>
              <a:rPr lang="en-US" baseline="0" dirty="0">
                <a:latin typeface="Arial Unicode MS" pitchFamily="-107" charset="0"/>
              </a:rPr>
              <a:t>Apply wet salt (no)</a:t>
            </a:r>
          </a:p>
          <a:p>
            <a:pPr marL="224897" indent="-224897">
              <a:buAutoNum type="arabicPeriod"/>
            </a:pPr>
            <a:r>
              <a:rPr lang="en-US" baseline="0" dirty="0">
                <a:latin typeface="Arial Unicode MS" pitchFamily="-107" charset="0"/>
              </a:rPr>
              <a:t>Turn spinner down or off (no)</a:t>
            </a:r>
          </a:p>
          <a:p>
            <a:pPr marL="224897" indent="-224897">
              <a:buAutoNum type="arabicPeriod"/>
            </a:pPr>
            <a:r>
              <a:rPr lang="en-US" baseline="0" dirty="0">
                <a:latin typeface="Arial Unicode MS" pitchFamily="-107" charset="0"/>
              </a:rPr>
              <a:t>All of above(yes)</a:t>
            </a:r>
            <a:endParaRPr lang="en-US" dirty="0">
              <a:latin typeface="Arial Unicode MS" pitchFamily="-107" charset="0"/>
            </a:endParaRPr>
          </a:p>
          <a:p>
            <a:r>
              <a:rPr lang="en-US" baseline="0" dirty="0"/>
              <a:t> </a:t>
            </a:r>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21</a:t>
            </a:fld>
            <a:endParaRPr lang="en-US"/>
          </a:p>
        </p:txBody>
      </p:sp>
    </p:spTree>
    <p:extLst>
      <p:ext uri="{BB962C8B-B14F-4D97-AF65-F5344CB8AC3E}">
        <p14:creationId xmlns:p14="http://schemas.microsoft.com/office/powerpoint/2010/main" val="33482891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t>Note to presenters:  you</a:t>
            </a:r>
            <a:r>
              <a:rPr lang="en-US" baseline="0" dirty="0"/>
              <a:t> may choose to hide this slide.</a:t>
            </a:r>
          </a:p>
          <a:p>
            <a:pPr>
              <a:buNone/>
            </a:pPr>
            <a:endParaRPr lang="en-US" baseline="0" dirty="0"/>
          </a:p>
          <a:p>
            <a:r>
              <a:rPr lang="en-US" dirty="0"/>
              <a:t>Test question:</a:t>
            </a:r>
          </a:p>
          <a:p>
            <a:pPr eaLnBrk="1" hangingPunct="1"/>
            <a:endParaRPr lang="en-US" baseline="0" dirty="0">
              <a:latin typeface="Arial Unicode MS" pitchFamily="-107" charset="0"/>
            </a:endParaRPr>
          </a:p>
          <a:p>
            <a:pPr eaLnBrk="1" hangingPunct="1"/>
            <a:r>
              <a:rPr lang="en-US" baseline="0" dirty="0">
                <a:latin typeface="Arial Unicode MS" pitchFamily="-107" charset="0"/>
              </a:rPr>
              <a:t>To waste the least amount of salt you should:</a:t>
            </a:r>
          </a:p>
          <a:p>
            <a:pPr marL="224897" indent="-224897">
              <a:buAutoNum type="arabicPeriod"/>
            </a:pPr>
            <a:r>
              <a:rPr lang="en-US" baseline="0" dirty="0">
                <a:latin typeface="Arial Unicode MS" pitchFamily="-107" charset="0"/>
              </a:rPr>
              <a:t>Drive slow (no)</a:t>
            </a:r>
          </a:p>
          <a:p>
            <a:pPr marL="224897" indent="-224897">
              <a:buAutoNum type="arabicPeriod"/>
            </a:pPr>
            <a:r>
              <a:rPr lang="en-US" baseline="0" dirty="0">
                <a:latin typeface="Arial Unicode MS" pitchFamily="-107" charset="0"/>
              </a:rPr>
              <a:t>Apply wet salt (no)</a:t>
            </a:r>
          </a:p>
          <a:p>
            <a:pPr marL="224897" indent="-224897">
              <a:buAutoNum type="arabicPeriod"/>
            </a:pPr>
            <a:r>
              <a:rPr lang="en-US" baseline="0" dirty="0">
                <a:latin typeface="Arial Unicode MS" pitchFamily="-107" charset="0"/>
              </a:rPr>
              <a:t>Turn spinner down or off (no)</a:t>
            </a:r>
          </a:p>
          <a:p>
            <a:pPr marL="224897" indent="-224897">
              <a:buAutoNum type="arabicPeriod"/>
            </a:pPr>
            <a:r>
              <a:rPr lang="en-US" baseline="0" dirty="0">
                <a:latin typeface="Arial Unicode MS" pitchFamily="-107" charset="0"/>
              </a:rPr>
              <a:t>All of above(yes)</a:t>
            </a:r>
            <a:endParaRPr lang="en-US" dirty="0">
              <a:latin typeface="Arial Unicode MS" pitchFamily="-107" charset="0"/>
            </a:endParaRPr>
          </a:p>
          <a:p>
            <a:r>
              <a:rPr lang="en-US" baseline="0" dirty="0"/>
              <a:t> </a:t>
            </a:r>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22</a:t>
            </a:fld>
            <a:endParaRPr lang="en-US"/>
          </a:p>
        </p:txBody>
      </p:sp>
    </p:spTree>
    <p:extLst>
      <p:ext uri="{BB962C8B-B14F-4D97-AF65-F5344CB8AC3E}">
        <p14:creationId xmlns:p14="http://schemas.microsoft.com/office/powerpoint/2010/main" val="33482891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example</a:t>
            </a:r>
            <a:r>
              <a:rPr lang="en-US" baseline="0" dirty="0"/>
              <a:t> shows 2 tests - one at 25 mph and one at 45 mph.   The green in the picture is salt that landed on target, the yellow is salt that stayed on the road but not on target, the red is salt that bounced off of the road.</a:t>
            </a:r>
          </a:p>
          <a:p>
            <a:endParaRPr lang="en-US" baseline="0" dirty="0"/>
          </a:p>
          <a:p>
            <a:r>
              <a:rPr lang="en-US" baseline="0" dirty="0"/>
              <a:t>Graphic credit:  Fortin Consulting Inc.</a:t>
            </a:r>
          </a:p>
        </p:txBody>
      </p:sp>
      <p:sp>
        <p:nvSpPr>
          <p:cNvPr id="4" name="Slide Number Placeholder 3"/>
          <p:cNvSpPr>
            <a:spLocks noGrp="1"/>
          </p:cNvSpPr>
          <p:nvPr>
            <p:ph type="sldNum" sz="quarter" idx="10"/>
          </p:nvPr>
        </p:nvSpPr>
        <p:spPr/>
        <p:txBody>
          <a:bodyPr/>
          <a:lstStyle/>
          <a:p>
            <a:fld id="{2AA5439A-CBD0-44D8-92BF-AF98AA7D96E6}" type="slidenum">
              <a:rPr lang="en-US" smtClean="0"/>
              <a:pPr/>
              <a:t>23</a:t>
            </a:fld>
            <a:endParaRPr lang="en-US"/>
          </a:p>
        </p:txBody>
      </p:sp>
    </p:spTree>
    <p:extLst>
      <p:ext uri="{BB962C8B-B14F-4D97-AF65-F5344CB8AC3E}">
        <p14:creationId xmlns:p14="http://schemas.microsoft.com/office/powerpoint/2010/main" val="72115876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t>Note to presenters:  you</a:t>
            </a:r>
            <a:r>
              <a:rPr lang="en-US" baseline="0" dirty="0"/>
              <a:t> may choose to hide this slide.</a:t>
            </a:r>
          </a:p>
          <a:p>
            <a:pPr>
              <a:buNone/>
            </a:pPr>
            <a:endParaRPr lang="en-US" baseline="0" dirty="0"/>
          </a:p>
          <a:p>
            <a:r>
              <a:rPr lang="en-US" dirty="0"/>
              <a:t>Test Question:</a:t>
            </a:r>
          </a:p>
          <a:p>
            <a:r>
              <a:rPr lang="en-US" dirty="0"/>
              <a:t>Does salt frequently bounce off of the road before it can melt snow and ice?</a:t>
            </a:r>
          </a:p>
          <a:p>
            <a:pPr marL="228562" indent="-228562">
              <a:buAutoNum type="arabicPeriod"/>
            </a:pPr>
            <a:r>
              <a:rPr lang="en-US" dirty="0"/>
              <a:t>Yes ( yes)</a:t>
            </a:r>
          </a:p>
          <a:p>
            <a:pPr marL="228562" indent="-228562">
              <a:buAutoNum type="arabicPeriod"/>
            </a:pPr>
            <a:r>
              <a:rPr lang="en-US" dirty="0"/>
              <a:t>No (no)</a:t>
            </a:r>
          </a:p>
        </p:txBody>
      </p:sp>
      <p:sp>
        <p:nvSpPr>
          <p:cNvPr id="4" name="Slide Number Placeholder 3"/>
          <p:cNvSpPr>
            <a:spLocks noGrp="1"/>
          </p:cNvSpPr>
          <p:nvPr>
            <p:ph type="sldNum" sz="quarter" idx="10"/>
          </p:nvPr>
        </p:nvSpPr>
        <p:spPr/>
        <p:txBody>
          <a:bodyPr/>
          <a:lstStyle/>
          <a:p>
            <a:fld id="{B0BDD7F5-3A46-4ED7-A0C5-90FD845D0BE5}" type="slidenum">
              <a:rPr lang="en-US" smtClean="0"/>
              <a:pPr/>
              <a:t>24</a:t>
            </a:fld>
            <a:endParaRPr lang="en-US"/>
          </a:p>
        </p:txBody>
      </p:sp>
    </p:spTree>
    <p:extLst>
      <p:ext uri="{BB962C8B-B14F-4D97-AF65-F5344CB8AC3E}">
        <p14:creationId xmlns:p14="http://schemas.microsoft.com/office/powerpoint/2010/main" val="334828910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t>Note to presenters:  you</a:t>
            </a:r>
            <a:r>
              <a:rPr lang="en-US" baseline="0" dirty="0"/>
              <a:t> may choose to hide this slide.</a:t>
            </a:r>
          </a:p>
          <a:p>
            <a:pPr>
              <a:buNone/>
            </a:pPr>
            <a:endParaRPr lang="en-US" baseline="0" dirty="0"/>
          </a:p>
          <a:p>
            <a:r>
              <a:rPr lang="en-US"/>
              <a:t>Test </a:t>
            </a:r>
            <a:r>
              <a:rPr lang="en-US" dirty="0"/>
              <a:t>Question:</a:t>
            </a:r>
          </a:p>
          <a:p>
            <a:r>
              <a:rPr lang="en-US" dirty="0"/>
              <a:t>Does salt frequently bounce off of the road before it can melt snow and ice?</a:t>
            </a:r>
          </a:p>
          <a:p>
            <a:pPr marL="228562" indent="-228562">
              <a:buAutoNum type="arabicPeriod"/>
            </a:pPr>
            <a:r>
              <a:rPr lang="en-US" dirty="0"/>
              <a:t>Yes ( yes)</a:t>
            </a:r>
          </a:p>
          <a:p>
            <a:pPr marL="228562" indent="-228562">
              <a:buAutoNum type="arabicPeriod"/>
            </a:pPr>
            <a:r>
              <a:rPr lang="en-US" dirty="0"/>
              <a:t>No (no)</a:t>
            </a:r>
          </a:p>
        </p:txBody>
      </p:sp>
      <p:sp>
        <p:nvSpPr>
          <p:cNvPr id="4" name="Slide Number Placeholder 3"/>
          <p:cNvSpPr>
            <a:spLocks noGrp="1"/>
          </p:cNvSpPr>
          <p:nvPr>
            <p:ph type="sldNum" sz="quarter" idx="10"/>
          </p:nvPr>
        </p:nvSpPr>
        <p:spPr/>
        <p:txBody>
          <a:bodyPr/>
          <a:lstStyle/>
          <a:p>
            <a:fld id="{B0BDD7F5-3A46-4ED7-A0C5-90FD845D0BE5}" type="slidenum">
              <a:rPr lang="en-US" smtClean="0"/>
              <a:pPr/>
              <a:t>25</a:t>
            </a:fld>
            <a:endParaRPr lang="en-US"/>
          </a:p>
        </p:txBody>
      </p:sp>
    </p:spTree>
    <p:extLst>
      <p:ext uri="{BB962C8B-B14F-4D97-AF65-F5344CB8AC3E}">
        <p14:creationId xmlns:p14="http://schemas.microsoft.com/office/powerpoint/2010/main" val="334828910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example</a:t>
            </a:r>
            <a:r>
              <a:rPr lang="en-US" baseline="0" dirty="0"/>
              <a:t> shows 2 tests - one at 25 mph and one at 45 mph.   The green in the pictures is salt that landed on target, the yellow is salt that stayed on the road but not on target, the red is salt that bounced off of the road.</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2AA5439A-CBD0-44D8-92BF-AF98AA7D96E6}" type="slidenum">
              <a:rPr lang="en-US" smtClean="0"/>
              <a:pPr/>
              <a:t>26</a:t>
            </a:fld>
            <a:endParaRPr lang="en-US"/>
          </a:p>
        </p:txBody>
      </p:sp>
    </p:spTree>
    <p:extLst>
      <p:ext uri="{BB962C8B-B14F-4D97-AF65-F5344CB8AC3E}">
        <p14:creationId xmlns:p14="http://schemas.microsoft.com/office/powerpoint/2010/main" val="72115876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0" name="Rectangle 7"/>
          <p:cNvSpPr>
            <a:spLocks noGrp="1" noChangeArrowheads="1"/>
          </p:cNvSpPr>
          <p:nvPr>
            <p:ph type="sldNum" sz="quarter" idx="5"/>
          </p:nvPr>
        </p:nvSpPr>
        <p:spPr>
          <a:noFill/>
        </p:spPr>
        <p:txBody>
          <a:bodyPr/>
          <a:lstStyle/>
          <a:p>
            <a:fld id="{299C7A4B-A0F1-4F8A-90FD-6B908EA204E0}" type="slidenum">
              <a:rPr lang="en-US"/>
              <a:pPr/>
              <a:t>27</a:t>
            </a:fld>
            <a:endParaRPr lang="en-US"/>
          </a:p>
        </p:txBody>
      </p:sp>
      <p:sp>
        <p:nvSpPr>
          <p:cNvPr id="288771" name="Rectangle 2"/>
          <p:cNvSpPr>
            <a:spLocks noGrp="1" noRot="1" noChangeAspect="1" noChangeArrowheads="1" noTextEdit="1"/>
          </p:cNvSpPr>
          <p:nvPr>
            <p:ph type="sldImg"/>
          </p:nvPr>
        </p:nvSpPr>
        <p:spPr>
          <a:ln/>
        </p:spPr>
      </p:sp>
      <p:sp>
        <p:nvSpPr>
          <p:cNvPr id="288772" name="Rectangle 3"/>
          <p:cNvSpPr>
            <a:spLocks noGrp="1" noChangeArrowheads="1"/>
          </p:cNvSpPr>
          <p:nvPr>
            <p:ph type="body" idx="1"/>
          </p:nvPr>
        </p:nvSpPr>
        <p:spPr>
          <a:noFill/>
          <a:ln/>
        </p:spPr>
        <p:txBody>
          <a:bodyPr/>
          <a:lstStyle/>
          <a:p>
            <a:pPr eaLnBrk="1" hangingPunct="1"/>
            <a:r>
              <a:rPr lang="en-US" dirty="0">
                <a:latin typeface="Arial Unicode MS" pitchFamily="-107" charset="0"/>
              </a:rPr>
              <a:t>This</a:t>
            </a:r>
            <a:r>
              <a:rPr lang="en-US" baseline="0" dirty="0">
                <a:latin typeface="Arial Unicode MS" pitchFamily="-107" charset="0"/>
              </a:rPr>
              <a:t> refers to research from MDOT that shows wet salt is more likely to stay on target than dry salt.  You will notice that 30% of the dry salt immediately bounces into the ditch upon application.</a:t>
            </a:r>
          </a:p>
          <a:p>
            <a:pPr eaLnBrk="1" hangingPunct="1"/>
            <a:endParaRPr lang="en-US" baseline="0" dirty="0">
              <a:latin typeface="Arial Unicode MS" pitchFamily="-107" charset="0"/>
            </a:endParaRPr>
          </a:p>
          <a:p>
            <a:pPr eaLnBrk="1" hangingPunct="1"/>
            <a:r>
              <a:rPr lang="en-US" baseline="0" dirty="0">
                <a:latin typeface="Arial Unicode MS" pitchFamily="-107" charset="0"/>
              </a:rPr>
              <a:t>We also know that as salt gets wetter, it bounces less so the bounce depends on how wet it is. </a:t>
            </a:r>
          </a:p>
          <a:p>
            <a:pPr eaLnBrk="1" hangingPunct="1"/>
            <a:endParaRPr lang="en-US" baseline="0" dirty="0">
              <a:latin typeface="Arial Unicode MS" pitchFamily="-107" charset="0"/>
            </a:endParaRPr>
          </a:p>
          <a:p>
            <a:pPr defTabSz="899587">
              <a:defRPr/>
            </a:pPr>
            <a:r>
              <a:rPr lang="en-US" baseline="0" dirty="0">
                <a:latin typeface="Arial Unicode MS" pitchFamily="-107" charset="0"/>
              </a:rPr>
              <a:t>Slide credit: </a:t>
            </a:r>
            <a:r>
              <a:rPr lang="en-US" dirty="0">
                <a:hlinkClick r:id="rId3"/>
              </a:rPr>
              <a:t>IowaDOT_New-Operator-Snow-and-Ice-Training_Slides_18_136-138_140-142.pptx</a:t>
            </a:r>
            <a:endParaRPr lang="en-US" dirty="0"/>
          </a:p>
          <a:p>
            <a:pPr eaLnBrk="1" hangingPunct="1"/>
            <a:endParaRPr lang="en-US" baseline="0" dirty="0">
              <a:latin typeface="Arial Unicode MS" pitchFamily="-107" charset="0"/>
            </a:endParaRPr>
          </a:p>
        </p:txBody>
      </p:sp>
    </p:spTree>
    <p:extLst>
      <p:ext uri="{BB962C8B-B14F-4D97-AF65-F5344CB8AC3E}">
        <p14:creationId xmlns:p14="http://schemas.microsoft.com/office/powerpoint/2010/main" val="205399993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t>Note to presenters:  you</a:t>
            </a:r>
            <a:r>
              <a:rPr lang="en-US" baseline="0" dirty="0"/>
              <a:t> may choose to hide this slide.</a:t>
            </a:r>
          </a:p>
          <a:p>
            <a:pPr>
              <a:buNone/>
            </a:pPr>
            <a:endParaRPr lang="en-US" baseline="0" dirty="0"/>
          </a:p>
          <a:p>
            <a:r>
              <a:rPr lang="en-US" baseline="0" dirty="0"/>
              <a:t>Test question:</a:t>
            </a:r>
          </a:p>
          <a:p>
            <a:endParaRPr lang="en-US" baseline="0" dirty="0"/>
          </a:p>
          <a:p>
            <a:pPr>
              <a:buNone/>
            </a:pPr>
            <a:r>
              <a:rPr lang="en-US" sz="1200" dirty="0"/>
              <a:t>The process of pre-wetting reduces:</a:t>
            </a:r>
          </a:p>
          <a:p>
            <a:pPr>
              <a:buNone/>
            </a:pPr>
            <a:endParaRPr lang="en-US" sz="1200" dirty="0"/>
          </a:p>
          <a:p>
            <a:pPr marL="742950" indent="-742950">
              <a:buFont typeface="+mj-lt"/>
              <a:buAutoNum type="alphaUcPeriod"/>
            </a:pPr>
            <a:r>
              <a:rPr lang="en-US" sz="1200" dirty="0"/>
              <a:t>How much salt a truck can hold.</a:t>
            </a:r>
          </a:p>
          <a:p>
            <a:pPr marL="742950" indent="-742950">
              <a:buFont typeface="+mj-lt"/>
              <a:buAutoNum type="alphaUcPeriod"/>
            </a:pPr>
            <a:r>
              <a:rPr lang="en-US" sz="1200" dirty="0"/>
              <a:t>The efficacy of the rock salt.</a:t>
            </a:r>
          </a:p>
          <a:p>
            <a:pPr marL="742950" indent="-742950">
              <a:buFont typeface="+mj-lt"/>
              <a:buAutoNum type="alphaUcPeriod"/>
            </a:pPr>
            <a:r>
              <a:rPr lang="en-US" sz="1200" dirty="0">
                <a:solidFill>
                  <a:srgbClr val="FFFF00"/>
                </a:solidFill>
              </a:rPr>
              <a:t>The bounce and scatter after application.</a:t>
            </a:r>
          </a:p>
          <a:p>
            <a:pPr marL="742950" indent="-742950">
              <a:buFont typeface="+mj-lt"/>
              <a:buAutoNum type="alphaUcPeriod"/>
            </a:pPr>
            <a:r>
              <a:rPr lang="en-US" sz="1200" dirty="0"/>
              <a:t>The speed of the auger.</a:t>
            </a:r>
          </a:p>
        </p:txBody>
      </p:sp>
      <p:sp>
        <p:nvSpPr>
          <p:cNvPr id="4" name="Slide Number Placeholder 3"/>
          <p:cNvSpPr>
            <a:spLocks noGrp="1"/>
          </p:cNvSpPr>
          <p:nvPr>
            <p:ph type="sldNum" sz="quarter" idx="10"/>
          </p:nvPr>
        </p:nvSpPr>
        <p:spPr/>
        <p:txBody>
          <a:bodyPr/>
          <a:lstStyle/>
          <a:p>
            <a:fld id="{B0BDD7F5-3A46-4ED7-A0C5-90FD845D0BE5}" type="slidenum">
              <a:rPr lang="en-US" smtClean="0"/>
              <a:pPr/>
              <a:t>28</a:t>
            </a:fld>
            <a:endParaRPr lang="en-US"/>
          </a:p>
        </p:txBody>
      </p:sp>
    </p:spTree>
    <p:extLst>
      <p:ext uri="{BB962C8B-B14F-4D97-AF65-F5344CB8AC3E}">
        <p14:creationId xmlns:p14="http://schemas.microsoft.com/office/powerpoint/2010/main" val="334828910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t>Note to presenters:  you</a:t>
            </a:r>
            <a:r>
              <a:rPr lang="en-US" baseline="0" dirty="0"/>
              <a:t> may choose to hide this slide.</a:t>
            </a:r>
          </a:p>
          <a:p>
            <a:pPr>
              <a:buNone/>
            </a:pPr>
            <a:endParaRPr lang="en-US" baseline="0" dirty="0"/>
          </a:p>
          <a:p>
            <a:r>
              <a:rPr lang="en-US" baseline="0" dirty="0"/>
              <a:t>Test question:</a:t>
            </a:r>
          </a:p>
          <a:p>
            <a:endParaRPr lang="en-US" baseline="0" dirty="0"/>
          </a:p>
          <a:p>
            <a:pPr>
              <a:buNone/>
            </a:pPr>
            <a:r>
              <a:rPr lang="en-US" sz="1200" dirty="0"/>
              <a:t>The process of pre-wetting reduces:</a:t>
            </a:r>
          </a:p>
          <a:p>
            <a:pPr>
              <a:buNone/>
            </a:pPr>
            <a:endParaRPr lang="en-US" sz="1200" dirty="0"/>
          </a:p>
          <a:p>
            <a:pPr marL="742950" indent="-742950">
              <a:buFont typeface="+mj-lt"/>
              <a:buAutoNum type="alphaUcPeriod"/>
            </a:pPr>
            <a:r>
              <a:rPr lang="en-US" sz="1200" dirty="0"/>
              <a:t>How much salt a truck can hold.</a:t>
            </a:r>
          </a:p>
          <a:p>
            <a:pPr marL="742950" indent="-742950">
              <a:buFont typeface="+mj-lt"/>
              <a:buAutoNum type="alphaUcPeriod"/>
            </a:pPr>
            <a:r>
              <a:rPr lang="en-US" sz="1200" dirty="0"/>
              <a:t>The efficacy of the rock salt.</a:t>
            </a:r>
          </a:p>
          <a:p>
            <a:pPr marL="742950" indent="-742950">
              <a:buFont typeface="+mj-lt"/>
              <a:buAutoNum type="alphaUcPeriod"/>
            </a:pPr>
            <a:r>
              <a:rPr lang="en-US" sz="1200" dirty="0">
                <a:solidFill>
                  <a:srgbClr val="FFFF00"/>
                </a:solidFill>
              </a:rPr>
              <a:t>The bounce and scatter after application. (yes)</a:t>
            </a:r>
          </a:p>
          <a:p>
            <a:pPr marL="742950" indent="-742950">
              <a:buFont typeface="+mj-lt"/>
              <a:buAutoNum type="alphaUcPeriod"/>
            </a:pPr>
            <a:r>
              <a:rPr lang="en-US" sz="1200" dirty="0"/>
              <a:t>The speed of the auger.</a:t>
            </a:r>
          </a:p>
        </p:txBody>
      </p:sp>
      <p:sp>
        <p:nvSpPr>
          <p:cNvPr id="4" name="Slide Number Placeholder 3"/>
          <p:cNvSpPr>
            <a:spLocks noGrp="1"/>
          </p:cNvSpPr>
          <p:nvPr>
            <p:ph type="sldNum" sz="quarter" idx="10"/>
          </p:nvPr>
        </p:nvSpPr>
        <p:spPr/>
        <p:txBody>
          <a:bodyPr/>
          <a:lstStyle/>
          <a:p>
            <a:fld id="{B0BDD7F5-3A46-4ED7-A0C5-90FD845D0BE5}" type="slidenum">
              <a:rPr lang="en-US" smtClean="0"/>
              <a:pPr/>
              <a:t>29</a:t>
            </a:fld>
            <a:endParaRPr lang="en-US"/>
          </a:p>
        </p:txBody>
      </p:sp>
    </p:spTree>
    <p:extLst>
      <p:ext uri="{BB962C8B-B14F-4D97-AF65-F5344CB8AC3E}">
        <p14:creationId xmlns:p14="http://schemas.microsoft.com/office/powerpoint/2010/main" val="334828910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99587">
              <a:defRPr/>
            </a:pPr>
            <a:r>
              <a:rPr lang="en-US" dirty="0"/>
              <a:t>The percent loss shown are taken from an example of the studies done by MDOT as shown in previous slides.  Your spreader type, spread pattern, % wet,  pavement conditions and other variables will give you different loss percentage.  However, this is an interesting example to work through to understand roughly what you might be losing in salt.  For example, if you have your spinner turned up high, you will lose more salt, if your pavement is snow covered, you will lose less salt.   We cannot accurately predict what your exact losses will be, but this exercise will certainly get you thinking about it. </a:t>
            </a:r>
          </a:p>
          <a:p>
            <a:endParaRPr lang="en-US" dirty="0"/>
          </a:p>
          <a:p>
            <a:r>
              <a:rPr lang="en-US" dirty="0"/>
              <a:t>To</a:t>
            </a:r>
            <a:r>
              <a:rPr lang="en-US" baseline="0" dirty="0"/>
              <a:t> figure out % loss:</a:t>
            </a:r>
          </a:p>
          <a:p>
            <a:r>
              <a:rPr lang="en-US" baseline="0" dirty="0"/>
              <a:t>9.6 = 4% loss</a:t>
            </a:r>
          </a:p>
          <a:p>
            <a:r>
              <a:rPr lang="en-US" baseline="0" dirty="0"/>
              <a:t>4.8 = 52% loss</a:t>
            </a:r>
          </a:p>
          <a:p>
            <a:r>
              <a:rPr lang="en-US" baseline="0" dirty="0"/>
              <a:t>7 = 30% loss</a:t>
            </a:r>
          </a:p>
          <a:p>
            <a:r>
              <a:rPr lang="en-US" baseline="0" dirty="0"/>
              <a:t>3.5 = 65% loss</a:t>
            </a:r>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30</a:t>
            </a:fld>
            <a:endParaRPr lang="en-US"/>
          </a:p>
        </p:txBody>
      </p:sp>
    </p:spTree>
    <p:extLst>
      <p:ext uri="{BB962C8B-B14F-4D97-AF65-F5344CB8AC3E}">
        <p14:creationId xmlns:p14="http://schemas.microsoft.com/office/powerpoint/2010/main" val="26707223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a:t>
            </a:r>
            <a:r>
              <a:rPr lang="en-US" baseline="0" dirty="0"/>
              <a:t> clear roads website</a:t>
            </a:r>
            <a:endParaRPr lang="en-US" dirty="0"/>
          </a:p>
          <a:p>
            <a:r>
              <a:rPr lang="en-US" dirty="0"/>
              <a:t>Note to presenters:  These first 7 slides can be used or hidden.</a:t>
            </a:r>
          </a:p>
          <a:p>
            <a:endParaRPr lang="en-US" baseline="0" dirty="0"/>
          </a:p>
          <a:p>
            <a:r>
              <a:rPr lang="en-US" baseline="0" dirty="0"/>
              <a:t>Or, replace with photos of your staff.</a:t>
            </a:r>
          </a:p>
        </p:txBody>
      </p:sp>
      <p:sp>
        <p:nvSpPr>
          <p:cNvPr id="4" name="Slide Number Placeholder 3"/>
          <p:cNvSpPr>
            <a:spLocks noGrp="1"/>
          </p:cNvSpPr>
          <p:nvPr>
            <p:ph type="sldNum" sz="quarter" idx="10"/>
          </p:nvPr>
        </p:nvSpPr>
        <p:spPr/>
        <p:txBody>
          <a:bodyPr/>
          <a:lstStyle/>
          <a:p>
            <a:fld id="{B0BDD7F5-3A46-4ED7-A0C5-90FD845D0BE5}" type="slidenum">
              <a:rPr lang="en-US" smtClean="0">
                <a:solidFill>
                  <a:prstClr val="black"/>
                </a:solidFill>
              </a:rPr>
              <a:pPr/>
              <a:t>3</a:t>
            </a:fld>
            <a:endParaRPr lang="en-US">
              <a:solidFill>
                <a:prstClr val="black"/>
              </a:solidFill>
            </a:endParaRPr>
          </a:p>
        </p:txBody>
      </p:sp>
    </p:spTree>
    <p:extLst>
      <p:ext uri="{BB962C8B-B14F-4D97-AF65-F5344CB8AC3E}">
        <p14:creationId xmlns:p14="http://schemas.microsoft.com/office/powerpoint/2010/main" val="122998933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a:t>
            </a:r>
            <a:r>
              <a:rPr lang="en-US" baseline="0" dirty="0"/>
              <a:t> figure out % loss look at previous slide and the items in the far right column will correspond to these loss percentages:</a:t>
            </a:r>
          </a:p>
          <a:p>
            <a:r>
              <a:rPr lang="en-US" baseline="0" dirty="0"/>
              <a:t>9.6 = 4% loss</a:t>
            </a:r>
          </a:p>
          <a:p>
            <a:r>
              <a:rPr lang="en-US" baseline="0" dirty="0"/>
              <a:t>4.8 = 52% loss</a:t>
            </a:r>
          </a:p>
          <a:p>
            <a:r>
              <a:rPr lang="en-US" baseline="0" dirty="0"/>
              <a:t>7 = 30% loss</a:t>
            </a:r>
          </a:p>
          <a:p>
            <a:r>
              <a:rPr lang="en-US" baseline="0" dirty="0"/>
              <a:t>3.5 = 65% loss</a:t>
            </a:r>
          </a:p>
          <a:p>
            <a:endParaRPr lang="en-US" baseline="0" dirty="0"/>
          </a:p>
          <a:p>
            <a:r>
              <a:rPr lang="en-US" baseline="0" dirty="0"/>
              <a:t>Note to presenters:  It is likely your organization’s data will be more complicated than this example.  You might apply ¼ of your salt dry at 45 mph, ¼ wet at 45 mph, ¼ dry at 35 mph, ¼ wet at 25 mph or so on.   However you can still model it behind the scenes and learn for yourself what your losses might be.</a:t>
            </a:r>
          </a:p>
          <a:p>
            <a:endParaRPr lang="en-US" baseline="0" dirty="0"/>
          </a:p>
          <a:p>
            <a:r>
              <a:rPr lang="en-US" sz="1200" dirty="0">
                <a:effectLst>
                  <a:outerShdw blurRad="38100" dist="38100" dir="2700000" algn="tl">
                    <a:srgbClr val="000000">
                      <a:alpha val="43137"/>
                    </a:srgbClr>
                  </a:outerShdw>
                </a:effectLst>
                <a:latin typeface="Arial" pitchFamily="34" charset="0"/>
                <a:cs typeface="Arial" pitchFamily="34" charset="0"/>
              </a:rPr>
              <a:t>Update this slide with your organization’s numbers or use it as an example of the way it is shown.  Delete the yellow box before making presentation.</a:t>
            </a:r>
            <a:endParaRPr lang="en-US" dirty="0"/>
          </a:p>
          <a:p>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31</a:t>
            </a:fld>
            <a:endParaRPr lang="en-US"/>
          </a:p>
        </p:txBody>
      </p:sp>
    </p:spTree>
    <p:extLst>
      <p:ext uri="{BB962C8B-B14F-4D97-AF65-F5344CB8AC3E}">
        <p14:creationId xmlns:p14="http://schemas.microsoft.com/office/powerpoint/2010/main" val="267072230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a:t>
            </a:r>
            <a:r>
              <a:rPr lang="en-US" baseline="0" dirty="0"/>
              <a:t> slide outlines the input variables for a return on investment calculation.</a:t>
            </a:r>
          </a:p>
          <a:p>
            <a:endParaRPr lang="en-US" baseline="0" dirty="0"/>
          </a:p>
          <a:p>
            <a:r>
              <a:rPr lang="en-US" dirty="0"/>
              <a:t>Images: Microsoft clipart</a:t>
            </a:r>
          </a:p>
        </p:txBody>
      </p:sp>
      <p:sp>
        <p:nvSpPr>
          <p:cNvPr id="4" name="Slide Number Placeholder 3"/>
          <p:cNvSpPr>
            <a:spLocks noGrp="1"/>
          </p:cNvSpPr>
          <p:nvPr>
            <p:ph type="sldNum" sz="quarter" idx="10"/>
          </p:nvPr>
        </p:nvSpPr>
        <p:spPr/>
        <p:txBody>
          <a:bodyPr/>
          <a:lstStyle/>
          <a:p>
            <a:fld id="{B0BDD7F5-3A46-4ED7-A0C5-90FD845D0BE5}" type="slidenum">
              <a:rPr lang="en-US" smtClean="0"/>
              <a:pPr/>
              <a:t>32</a:t>
            </a:fld>
            <a:endParaRPr lang="en-US"/>
          </a:p>
        </p:txBody>
      </p:sp>
    </p:spTree>
    <p:extLst>
      <p:ext uri="{BB962C8B-B14F-4D97-AF65-F5344CB8AC3E}">
        <p14:creationId xmlns:p14="http://schemas.microsoft.com/office/powerpoint/2010/main" val="61081237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More information</a:t>
            </a:r>
            <a:r>
              <a:rPr lang="en-US" baseline="0" dirty="0"/>
              <a:t> on return on investment calculations:</a:t>
            </a:r>
          </a:p>
          <a:p>
            <a:endParaRPr lang="en-US" baseline="0" dirty="0"/>
          </a:p>
          <a:p>
            <a:pPr marL="0" indent="0">
              <a:buNone/>
            </a:pPr>
            <a:r>
              <a:rPr lang="en-US" dirty="0">
                <a:latin typeface="Arial" pitchFamily="34" charset="0"/>
                <a:cs typeface="Arial" pitchFamily="34" charset="0"/>
              </a:rPr>
              <a:t>Do a return on investment calculation  </a:t>
            </a:r>
          </a:p>
          <a:p>
            <a:pPr lvl="1"/>
            <a:r>
              <a:rPr lang="en-US" sz="2800" dirty="0">
                <a:latin typeface="Arial" pitchFamily="34" charset="0"/>
                <a:cs typeface="Arial" pitchFamily="34" charset="0"/>
              </a:rPr>
              <a:t>No cost to change speed of driving/applying policy</a:t>
            </a:r>
          </a:p>
          <a:p>
            <a:pPr lvl="1"/>
            <a:r>
              <a:rPr lang="en-US" sz="2800" dirty="0">
                <a:latin typeface="Arial" pitchFamily="34" charset="0"/>
                <a:cs typeface="Arial" pitchFamily="34" charset="0"/>
              </a:rPr>
              <a:t>Costs associated with slower cycle time</a:t>
            </a:r>
          </a:p>
          <a:p>
            <a:pPr lvl="1"/>
            <a:r>
              <a:rPr lang="en-US" sz="2800" dirty="0">
                <a:latin typeface="Arial" pitchFamily="34" charset="0"/>
                <a:cs typeface="Arial" pitchFamily="34" charset="0"/>
              </a:rPr>
              <a:t>Any risks to driver if we drive slower?</a:t>
            </a:r>
          </a:p>
          <a:p>
            <a:pPr lvl="1"/>
            <a:r>
              <a:rPr lang="en-US" sz="2800" dirty="0">
                <a:latin typeface="Arial" pitchFamily="34" charset="0"/>
                <a:cs typeface="Arial" pitchFamily="34" charset="0"/>
              </a:rPr>
              <a:t>How much </a:t>
            </a:r>
            <a:r>
              <a:rPr lang="en-US" sz="2800" b="1" dirty="0">
                <a:latin typeface="Arial" pitchFamily="34" charset="0"/>
                <a:cs typeface="Arial" pitchFamily="34" charset="0"/>
              </a:rPr>
              <a:t>LESS </a:t>
            </a:r>
            <a:r>
              <a:rPr lang="en-US" sz="2800" dirty="0">
                <a:latin typeface="Arial" pitchFamily="34" charset="0"/>
                <a:cs typeface="Arial" pitchFamily="34" charset="0"/>
              </a:rPr>
              <a:t>salt can we use each year</a:t>
            </a:r>
          </a:p>
          <a:p>
            <a:r>
              <a:rPr lang="en-US" dirty="0">
                <a:latin typeface="Arial" pitchFamily="34" charset="0"/>
                <a:cs typeface="Arial" pitchFamily="34" charset="0"/>
              </a:rPr>
              <a:t>Slowing down will save you $ if YOU TURN DOWN THE APPLICATION RATE</a:t>
            </a:r>
          </a:p>
          <a:p>
            <a:endParaRPr lang="en-US" dirty="0">
              <a:latin typeface="Arial" pitchFamily="34" charset="0"/>
              <a:cs typeface="Arial" pitchFamily="34" charset="0"/>
            </a:endParaRPr>
          </a:p>
          <a:p>
            <a:endParaRPr lang="en-US" baseline="0" dirty="0"/>
          </a:p>
          <a:p>
            <a:r>
              <a:rPr lang="en-US" dirty="0"/>
              <a:t>Images: Microsoft clipart</a:t>
            </a:r>
          </a:p>
          <a:p>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33</a:t>
            </a:fld>
            <a:endParaRPr lang="en-US"/>
          </a:p>
        </p:txBody>
      </p:sp>
    </p:spTree>
    <p:extLst>
      <p:ext uri="{BB962C8B-B14F-4D97-AF65-F5344CB8AC3E}">
        <p14:creationId xmlns:p14="http://schemas.microsoft.com/office/powerpoint/2010/main" val="216410405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99587">
              <a:defRPr/>
            </a:pPr>
            <a:r>
              <a:rPr lang="en-US" dirty="0"/>
              <a:t>Text from:  http://clearroads.org/wp-content/uploads/Pages_from_MDOT_Winter-Operations-Trucking-Driving-School_pg_115-122.pdf</a:t>
            </a:r>
          </a:p>
          <a:p>
            <a:endParaRPr lang="en-US" dirty="0"/>
          </a:p>
          <a:p>
            <a:r>
              <a:rPr lang="en-US" dirty="0"/>
              <a:t>Image: Microsoft</a:t>
            </a:r>
            <a:r>
              <a:rPr lang="en-US" baseline="0" dirty="0"/>
              <a:t> clipart</a:t>
            </a:r>
          </a:p>
          <a:p>
            <a:r>
              <a:rPr lang="en-US" baseline="0" dirty="0"/>
              <a:t>Photos: FCI</a:t>
            </a:r>
          </a:p>
          <a:p>
            <a:endParaRPr lang="en-US" baseline="0" dirty="0"/>
          </a:p>
          <a:p>
            <a:r>
              <a:rPr lang="en-US" baseline="0" dirty="0"/>
              <a:t>Would be a good time to ask the class what their results have been by using pre-wet salt.  Most drivers will report an increased speed of melting.  One thing we might not think about or do is turn down the application rate.  Wet salt gives us many advantages and we don’t need as much to accomplish the same results.</a:t>
            </a:r>
          </a:p>
          <a:p>
            <a:pPr eaLnBrk="1" hangingPunct="1"/>
            <a:endParaRPr lang="en-US" dirty="0">
              <a:latin typeface="Arial Unicode MS" pitchFamily="-107" charset="0"/>
            </a:endParaRPr>
          </a:p>
          <a:p>
            <a:pPr eaLnBrk="1" hangingPunct="1"/>
            <a:r>
              <a:rPr lang="en-US" dirty="0">
                <a:latin typeface="Arial Unicode MS" pitchFamily="-107" charset="0"/>
              </a:rPr>
              <a:t>Test question:</a:t>
            </a:r>
          </a:p>
          <a:p>
            <a:pPr eaLnBrk="1" hangingPunct="1"/>
            <a:r>
              <a:rPr lang="en-US" dirty="0">
                <a:latin typeface="Arial Unicode MS" pitchFamily="-107" charset="0"/>
              </a:rPr>
              <a:t>Can</a:t>
            </a:r>
            <a:r>
              <a:rPr lang="en-US" baseline="0" dirty="0">
                <a:latin typeface="Arial Unicode MS" pitchFamily="-107" charset="0"/>
              </a:rPr>
              <a:t> you save money and improve performance by using wet salt?</a:t>
            </a:r>
          </a:p>
          <a:p>
            <a:pPr marL="224897" indent="-224897">
              <a:buAutoNum type="arabicPeriod"/>
            </a:pPr>
            <a:r>
              <a:rPr lang="en-US" baseline="0" dirty="0">
                <a:latin typeface="Arial Unicode MS" pitchFamily="-107" charset="0"/>
              </a:rPr>
              <a:t>Yes ( yes)</a:t>
            </a:r>
          </a:p>
          <a:p>
            <a:pPr marL="224897" indent="-224897">
              <a:buAutoNum type="arabicPeriod"/>
            </a:pPr>
            <a:r>
              <a:rPr lang="en-US" baseline="0" dirty="0">
                <a:latin typeface="Arial Unicode MS" pitchFamily="-107" charset="0"/>
              </a:rPr>
              <a:t>No (no)</a:t>
            </a:r>
            <a:endParaRPr lang="en-US" dirty="0">
              <a:latin typeface="Arial Unicode MS" pitchFamily="-107" charset="0"/>
            </a:endParaRPr>
          </a:p>
          <a:p>
            <a:endParaRPr lang="en-US" dirty="0"/>
          </a:p>
          <a:p>
            <a:r>
              <a:rPr lang="en-US" baseline="0" dirty="0"/>
              <a:t>Photo credit:  Fortin Consulting Inc.</a:t>
            </a:r>
          </a:p>
          <a:p>
            <a:r>
              <a:rPr lang="en-US" dirty="0"/>
              <a:t>Images: Microsoft clipart</a:t>
            </a:r>
          </a:p>
          <a:p>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34</a:t>
            </a:fld>
            <a:endParaRPr lang="en-US"/>
          </a:p>
        </p:txBody>
      </p:sp>
    </p:spTree>
    <p:extLst>
      <p:ext uri="{BB962C8B-B14F-4D97-AF65-F5344CB8AC3E}">
        <p14:creationId xmlns:p14="http://schemas.microsoft.com/office/powerpoint/2010/main" val="112180293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t>Note to presenters:  you</a:t>
            </a:r>
            <a:r>
              <a:rPr lang="en-US" baseline="0" dirty="0"/>
              <a:t> may choose to hide this slide.</a:t>
            </a:r>
          </a:p>
          <a:p>
            <a:pPr>
              <a:buNone/>
            </a:pPr>
            <a:endParaRPr lang="en-US" baseline="0" dirty="0"/>
          </a:p>
          <a:p>
            <a:pPr eaLnBrk="1" hangingPunct="1"/>
            <a:r>
              <a:rPr lang="en-US" dirty="0">
                <a:latin typeface="Arial Unicode MS" pitchFamily="-107" charset="0"/>
              </a:rPr>
              <a:t>Test question:</a:t>
            </a:r>
          </a:p>
          <a:p>
            <a:pPr eaLnBrk="1" hangingPunct="1"/>
            <a:endParaRPr lang="en-US" dirty="0">
              <a:latin typeface="Arial Unicode MS" pitchFamily="-107" charset="0"/>
            </a:endParaRPr>
          </a:p>
          <a:p>
            <a:pPr eaLnBrk="1" hangingPunct="1"/>
            <a:r>
              <a:rPr lang="en-US" dirty="0">
                <a:latin typeface="Arial Unicode MS" pitchFamily="-107" charset="0"/>
              </a:rPr>
              <a:t>Can</a:t>
            </a:r>
            <a:r>
              <a:rPr lang="en-US" baseline="0" dirty="0">
                <a:latin typeface="Arial Unicode MS" pitchFamily="-107" charset="0"/>
              </a:rPr>
              <a:t> you save money and improve performance by using wet salt?</a:t>
            </a:r>
          </a:p>
          <a:p>
            <a:pPr marL="224897" indent="-224897">
              <a:buAutoNum type="arabicPeriod"/>
            </a:pPr>
            <a:r>
              <a:rPr lang="en-US" baseline="0" dirty="0">
                <a:latin typeface="Arial Unicode MS" pitchFamily="-107" charset="0"/>
              </a:rPr>
              <a:t>Yes ( yes)</a:t>
            </a:r>
          </a:p>
          <a:p>
            <a:pPr marL="224897" indent="-224897">
              <a:buAutoNum type="arabicPeriod"/>
            </a:pPr>
            <a:r>
              <a:rPr lang="en-US" baseline="0" dirty="0">
                <a:latin typeface="Arial Unicode MS" pitchFamily="-107" charset="0"/>
              </a:rPr>
              <a:t>No </a:t>
            </a:r>
            <a:endParaRPr lang="en-US" dirty="0">
              <a:latin typeface="Arial Unicode MS" pitchFamily="-107" charset="0"/>
            </a:endParaRPr>
          </a:p>
        </p:txBody>
      </p:sp>
      <p:sp>
        <p:nvSpPr>
          <p:cNvPr id="4" name="Slide Number Placeholder 3"/>
          <p:cNvSpPr>
            <a:spLocks noGrp="1"/>
          </p:cNvSpPr>
          <p:nvPr>
            <p:ph type="sldNum" sz="quarter" idx="10"/>
          </p:nvPr>
        </p:nvSpPr>
        <p:spPr/>
        <p:txBody>
          <a:bodyPr/>
          <a:lstStyle/>
          <a:p>
            <a:fld id="{B0BDD7F5-3A46-4ED7-A0C5-90FD845D0BE5}" type="slidenum">
              <a:rPr lang="en-US" smtClean="0"/>
              <a:pPr/>
              <a:t>35</a:t>
            </a:fld>
            <a:endParaRPr lang="en-US"/>
          </a:p>
        </p:txBody>
      </p:sp>
    </p:spTree>
    <p:extLst>
      <p:ext uri="{BB962C8B-B14F-4D97-AF65-F5344CB8AC3E}">
        <p14:creationId xmlns:p14="http://schemas.microsoft.com/office/powerpoint/2010/main" val="334828910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t>Note to presenters:  you</a:t>
            </a:r>
            <a:r>
              <a:rPr lang="en-US" baseline="0" dirty="0"/>
              <a:t> may choose to hide this slide.</a:t>
            </a:r>
          </a:p>
          <a:p>
            <a:pPr>
              <a:buNone/>
            </a:pPr>
            <a:endParaRPr lang="en-US" baseline="0" dirty="0"/>
          </a:p>
          <a:p>
            <a:pPr eaLnBrk="1" hangingPunct="1"/>
            <a:r>
              <a:rPr lang="en-US" dirty="0">
                <a:latin typeface="Arial Unicode MS" pitchFamily="-107" charset="0"/>
              </a:rPr>
              <a:t>Test question:</a:t>
            </a:r>
          </a:p>
          <a:p>
            <a:pPr eaLnBrk="1" hangingPunct="1"/>
            <a:endParaRPr lang="en-US" dirty="0">
              <a:latin typeface="Arial Unicode MS" pitchFamily="-107" charset="0"/>
            </a:endParaRPr>
          </a:p>
          <a:p>
            <a:pPr eaLnBrk="1" hangingPunct="1"/>
            <a:r>
              <a:rPr lang="en-US" dirty="0">
                <a:latin typeface="Arial Unicode MS" pitchFamily="-107" charset="0"/>
              </a:rPr>
              <a:t>Can</a:t>
            </a:r>
            <a:r>
              <a:rPr lang="en-US" baseline="0" dirty="0">
                <a:latin typeface="Arial Unicode MS" pitchFamily="-107" charset="0"/>
              </a:rPr>
              <a:t> you save money and improve performance by using wet salt?</a:t>
            </a:r>
          </a:p>
          <a:p>
            <a:pPr marL="224897" indent="-224897">
              <a:buAutoNum type="arabicPeriod"/>
            </a:pPr>
            <a:r>
              <a:rPr lang="en-US" baseline="0" dirty="0">
                <a:latin typeface="Arial Unicode MS" pitchFamily="-107" charset="0"/>
              </a:rPr>
              <a:t>Yes ( yes)</a:t>
            </a:r>
          </a:p>
          <a:p>
            <a:pPr marL="224897" indent="-224897">
              <a:buAutoNum type="arabicPeriod"/>
            </a:pPr>
            <a:r>
              <a:rPr lang="en-US" baseline="0">
                <a:latin typeface="Arial Unicode MS" pitchFamily="-107" charset="0"/>
              </a:rPr>
              <a:t>No </a:t>
            </a:r>
            <a:endParaRPr lang="en-US" dirty="0">
              <a:latin typeface="Arial Unicode MS" pitchFamily="-107" charset="0"/>
            </a:endParaRPr>
          </a:p>
        </p:txBody>
      </p:sp>
      <p:sp>
        <p:nvSpPr>
          <p:cNvPr id="4" name="Slide Number Placeholder 3"/>
          <p:cNvSpPr>
            <a:spLocks noGrp="1"/>
          </p:cNvSpPr>
          <p:nvPr>
            <p:ph type="sldNum" sz="quarter" idx="10"/>
          </p:nvPr>
        </p:nvSpPr>
        <p:spPr/>
        <p:txBody>
          <a:bodyPr/>
          <a:lstStyle/>
          <a:p>
            <a:fld id="{B0BDD7F5-3A46-4ED7-A0C5-90FD845D0BE5}" type="slidenum">
              <a:rPr lang="en-US" smtClean="0"/>
              <a:pPr/>
              <a:t>36</a:t>
            </a:fld>
            <a:endParaRPr lang="en-US"/>
          </a:p>
        </p:txBody>
      </p:sp>
    </p:spTree>
    <p:extLst>
      <p:ext uri="{BB962C8B-B14F-4D97-AF65-F5344CB8AC3E}">
        <p14:creationId xmlns:p14="http://schemas.microsoft.com/office/powerpoint/2010/main" val="334828910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t>Note to presenters:  you</a:t>
            </a:r>
            <a:r>
              <a:rPr lang="en-US" baseline="0" dirty="0"/>
              <a:t> may choose to hide this slide.</a:t>
            </a:r>
          </a:p>
          <a:p>
            <a:pPr>
              <a:buNone/>
            </a:pPr>
            <a:endParaRPr lang="en-US" baseline="0" dirty="0"/>
          </a:p>
          <a:p>
            <a:r>
              <a:rPr lang="en-US" baseline="0" dirty="0"/>
              <a:t>Test question:</a:t>
            </a:r>
          </a:p>
          <a:p>
            <a:endParaRPr lang="en-US" baseline="0" dirty="0"/>
          </a:p>
          <a:p>
            <a:pPr>
              <a:buNone/>
            </a:pPr>
            <a:r>
              <a:rPr lang="en-US" sz="1200" dirty="0"/>
              <a:t>The process of pre-wetting increases:</a:t>
            </a:r>
          </a:p>
          <a:p>
            <a:pPr>
              <a:buNone/>
            </a:pPr>
            <a:endParaRPr lang="en-US" sz="1200" dirty="0"/>
          </a:p>
          <a:p>
            <a:pPr marL="742950" indent="-742950">
              <a:buFont typeface="+mj-lt"/>
              <a:buAutoNum type="alphaUcPeriod"/>
            </a:pPr>
            <a:r>
              <a:rPr lang="en-US" sz="1200" dirty="0"/>
              <a:t>How much salt a truck can hold.</a:t>
            </a:r>
          </a:p>
          <a:p>
            <a:pPr marL="742950" indent="-742950">
              <a:buFont typeface="+mj-lt"/>
              <a:buAutoNum type="alphaUcPeriod"/>
            </a:pPr>
            <a:r>
              <a:rPr lang="en-US" sz="1200" dirty="0"/>
              <a:t>The efficacy of the rock salt.</a:t>
            </a:r>
          </a:p>
          <a:p>
            <a:pPr marL="742950" indent="-742950">
              <a:buFont typeface="+mj-lt"/>
              <a:buAutoNum type="alphaUcPeriod"/>
            </a:pPr>
            <a:r>
              <a:rPr lang="en-US" sz="1200" dirty="0"/>
              <a:t>Money saved due to less salt lost.</a:t>
            </a:r>
          </a:p>
          <a:p>
            <a:pPr marL="742950" indent="-742950">
              <a:buFont typeface="+mj-lt"/>
              <a:buAutoNum type="alphaUcPeriod"/>
            </a:pPr>
            <a:r>
              <a:rPr lang="en-US" sz="1200" dirty="0"/>
              <a:t>The speed of the auger.</a:t>
            </a:r>
          </a:p>
          <a:p>
            <a:pPr marL="742950" indent="-742950">
              <a:buFont typeface="+mj-lt"/>
              <a:buAutoNum type="alphaUcPeriod"/>
            </a:pPr>
            <a:r>
              <a:rPr lang="en-US" sz="1200" dirty="0"/>
              <a:t>B and C.</a:t>
            </a:r>
          </a:p>
        </p:txBody>
      </p:sp>
      <p:sp>
        <p:nvSpPr>
          <p:cNvPr id="4" name="Slide Number Placeholder 3"/>
          <p:cNvSpPr>
            <a:spLocks noGrp="1"/>
          </p:cNvSpPr>
          <p:nvPr>
            <p:ph type="sldNum" sz="quarter" idx="10"/>
          </p:nvPr>
        </p:nvSpPr>
        <p:spPr/>
        <p:txBody>
          <a:bodyPr/>
          <a:lstStyle/>
          <a:p>
            <a:fld id="{B0BDD7F5-3A46-4ED7-A0C5-90FD845D0BE5}" type="slidenum">
              <a:rPr lang="en-US" smtClean="0"/>
              <a:pPr/>
              <a:t>37</a:t>
            </a:fld>
            <a:endParaRPr lang="en-US"/>
          </a:p>
        </p:txBody>
      </p:sp>
    </p:spTree>
    <p:extLst>
      <p:ext uri="{BB962C8B-B14F-4D97-AF65-F5344CB8AC3E}">
        <p14:creationId xmlns:p14="http://schemas.microsoft.com/office/powerpoint/2010/main" val="334828910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t>Note to presenters:  you</a:t>
            </a:r>
            <a:r>
              <a:rPr lang="en-US" baseline="0" dirty="0"/>
              <a:t> may choose to hide this slide.</a:t>
            </a:r>
          </a:p>
          <a:p>
            <a:pPr>
              <a:buNone/>
            </a:pPr>
            <a:endParaRPr lang="en-US" baseline="0" dirty="0"/>
          </a:p>
          <a:p>
            <a:r>
              <a:rPr lang="en-US" baseline="0" dirty="0"/>
              <a:t>Test question:</a:t>
            </a:r>
          </a:p>
          <a:p>
            <a:endParaRPr lang="en-US" baseline="0" dirty="0"/>
          </a:p>
          <a:p>
            <a:pPr>
              <a:buNone/>
            </a:pPr>
            <a:r>
              <a:rPr lang="en-US" sz="1200" dirty="0"/>
              <a:t>The process of pre-wetting increases:</a:t>
            </a:r>
          </a:p>
          <a:p>
            <a:pPr>
              <a:buNone/>
            </a:pPr>
            <a:endParaRPr lang="en-US" sz="1200" dirty="0"/>
          </a:p>
          <a:p>
            <a:pPr marL="742950" indent="-742950">
              <a:buFont typeface="+mj-lt"/>
              <a:buAutoNum type="alphaUcPeriod"/>
            </a:pPr>
            <a:r>
              <a:rPr lang="en-US" sz="1200" dirty="0"/>
              <a:t>How much salt a truck can hold.</a:t>
            </a:r>
          </a:p>
          <a:p>
            <a:pPr marL="742950" indent="-742950">
              <a:buFont typeface="+mj-lt"/>
              <a:buAutoNum type="alphaUcPeriod"/>
            </a:pPr>
            <a:r>
              <a:rPr lang="en-US" sz="1200" dirty="0"/>
              <a:t>The efficacy of the rock salt.</a:t>
            </a:r>
          </a:p>
          <a:p>
            <a:pPr marL="742950" indent="-742950">
              <a:buFont typeface="+mj-lt"/>
              <a:buAutoNum type="alphaUcPeriod"/>
            </a:pPr>
            <a:r>
              <a:rPr lang="en-US" sz="1200" dirty="0"/>
              <a:t>Money saved due to less salt lost.</a:t>
            </a:r>
          </a:p>
          <a:p>
            <a:pPr marL="742950" indent="-742950">
              <a:buFont typeface="+mj-lt"/>
              <a:buAutoNum type="alphaUcPeriod"/>
            </a:pPr>
            <a:r>
              <a:rPr lang="en-US" sz="1200" dirty="0"/>
              <a:t>The speed of the auger.</a:t>
            </a:r>
          </a:p>
          <a:p>
            <a:pPr marL="742950" indent="-742950">
              <a:buFont typeface="+mj-lt"/>
              <a:buAutoNum type="alphaUcPeriod"/>
            </a:pPr>
            <a:r>
              <a:rPr lang="en-US" sz="1200" dirty="0"/>
              <a:t>B and C.</a:t>
            </a:r>
          </a:p>
        </p:txBody>
      </p:sp>
      <p:sp>
        <p:nvSpPr>
          <p:cNvPr id="4" name="Slide Number Placeholder 3"/>
          <p:cNvSpPr>
            <a:spLocks noGrp="1"/>
          </p:cNvSpPr>
          <p:nvPr>
            <p:ph type="sldNum" sz="quarter" idx="10"/>
          </p:nvPr>
        </p:nvSpPr>
        <p:spPr/>
        <p:txBody>
          <a:bodyPr/>
          <a:lstStyle/>
          <a:p>
            <a:fld id="{B0BDD7F5-3A46-4ED7-A0C5-90FD845D0BE5}" type="slidenum">
              <a:rPr lang="en-US" smtClean="0"/>
              <a:pPr/>
              <a:t>38</a:t>
            </a:fld>
            <a:endParaRPr lang="en-US"/>
          </a:p>
        </p:txBody>
      </p:sp>
    </p:spTree>
    <p:extLst>
      <p:ext uri="{BB962C8B-B14F-4D97-AF65-F5344CB8AC3E}">
        <p14:creationId xmlns:p14="http://schemas.microsoft.com/office/powerpoint/2010/main" val="334828910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Methods</a:t>
            </a:r>
            <a:r>
              <a:rPr lang="en-US" baseline="0" dirty="0"/>
              <a:t> of Pre-Wetting include:  </a:t>
            </a:r>
            <a:r>
              <a:rPr lang="en-US" b="0" dirty="0">
                <a:latin typeface="Tw Cen MT Condensed" charset="0"/>
                <a:ea typeface="Tw Cen MT Condensed" charset="0"/>
                <a:cs typeface="Tw Cen MT Condensed" charset="0"/>
              </a:rPr>
              <a:t>on-board spray units, </a:t>
            </a:r>
            <a:r>
              <a:rPr lang="en-US" b="0" dirty="0" err="1">
                <a:latin typeface="Tw Cen MT Condensed" charset="0"/>
                <a:ea typeface="Tw Cen MT Condensed" charset="0"/>
                <a:cs typeface="Tw Cen MT Condensed" charset="0"/>
              </a:rPr>
              <a:t>pugmill</a:t>
            </a:r>
            <a:r>
              <a:rPr lang="en-US" b="0" dirty="0">
                <a:latin typeface="Tw Cen MT Condensed" charset="0"/>
                <a:ea typeface="Tw Cen MT Condensed" charset="0"/>
                <a:cs typeface="Tw Cen MT Condensed" charset="0"/>
              </a:rPr>
              <a:t> mixing on site, and delivered pre-wet</a:t>
            </a:r>
            <a:endParaRPr lang="en-US" b="0"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39</a:t>
            </a:fld>
            <a:endParaRPr lang="en-US"/>
          </a:p>
        </p:txBody>
      </p:sp>
    </p:spTree>
    <p:extLst>
      <p:ext uri="{BB962C8B-B14F-4D97-AF65-F5344CB8AC3E}">
        <p14:creationId xmlns:p14="http://schemas.microsoft.com/office/powerpoint/2010/main" val="280511052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will cover each method in this unit.  </a:t>
            </a:r>
          </a:p>
          <a:p>
            <a:endParaRPr lang="en-US" dirty="0"/>
          </a:p>
          <a:p>
            <a:r>
              <a:rPr lang="en-US" dirty="0"/>
              <a:t>Slide source:</a:t>
            </a:r>
            <a:r>
              <a:rPr lang="en-US" baseline="0" dirty="0"/>
              <a:t>  </a:t>
            </a:r>
            <a:r>
              <a:rPr lang="en-US" dirty="0">
                <a:hlinkClick r:id="rId3"/>
              </a:rPr>
              <a:t>OhioDOT_Snow-and-Ice-Control-Course-Presentation-105_slides_129-131.pptx</a:t>
            </a:r>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40</a:t>
            </a:fld>
            <a:endParaRPr lang="en-US"/>
          </a:p>
        </p:txBody>
      </p:sp>
    </p:spTree>
    <p:extLst>
      <p:ext uri="{BB962C8B-B14F-4D97-AF65-F5344CB8AC3E}">
        <p14:creationId xmlns:p14="http://schemas.microsoft.com/office/powerpoint/2010/main" val="156076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a:t>Note to presenters:  The</a:t>
            </a:r>
            <a:r>
              <a:rPr lang="en-US" baseline="0" dirty="0"/>
              <a:t> website www.clearroads.org can be accessed here if a live internet connection is available.</a:t>
            </a:r>
          </a:p>
          <a:p>
            <a:endParaRPr lang="en-US" baseline="0" dirty="0"/>
          </a:p>
          <a:p>
            <a:r>
              <a:rPr lang="en-US" baseline="0" dirty="0"/>
              <a:t>A list of all the modules is given here:</a:t>
            </a:r>
          </a:p>
          <a:p>
            <a:endParaRPr lang="en-US" baseline="0" dirty="0"/>
          </a:p>
          <a:p>
            <a:r>
              <a:rPr lang="en-US" sz="1200" dirty="0">
                <a:solidFill>
                  <a:schemeClr val="bg1"/>
                </a:solidFill>
                <a:latin typeface="Tw Cen MT" pitchFamily="34" charset="0"/>
                <a:cs typeface="Times New Roman" pitchFamily="18" charset="0"/>
              </a:rPr>
              <a:t>Plowing procedures</a:t>
            </a:r>
          </a:p>
          <a:p>
            <a:r>
              <a:rPr lang="en-US" sz="1200" dirty="0">
                <a:solidFill>
                  <a:schemeClr val="bg1"/>
                </a:solidFill>
                <a:latin typeface="Tw Cen MT" pitchFamily="34" charset="0"/>
                <a:cs typeface="Times New Roman" pitchFamily="18" charset="0"/>
              </a:rPr>
              <a:t>Truck operations</a:t>
            </a:r>
          </a:p>
          <a:p>
            <a:r>
              <a:rPr lang="en-US" sz="1200" dirty="0">
                <a:solidFill>
                  <a:schemeClr val="bg1"/>
                </a:solidFill>
                <a:latin typeface="Tw Cen MT" pitchFamily="34" charset="0"/>
                <a:cs typeface="Times New Roman" pitchFamily="18" charset="0"/>
              </a:rPr>
              <a:t>Spreading</a:t>
            </a:r>
          </a:p>
          <a:p>
            <a:r>
              <a:rPr lang="en-US" sz="1200" dirty="0">
                <a:solidFill>
                  <a:schemeClr val="bg1"/>
                </a:solidFill>
                <a:latin typeface="Tw Cen MT" pitchFamily="34" charset="0"/>
                <a:cs typeface="Times New Roman" pitchFamily="18" charset="0"/>
              </a:rPr>
              <a:t>Material use</a:t>
            </a:r>
          </a:p>
          <a:p>
            <a:r>
              <a:rPr lang="en-US" sz="1200" dirty="0">
                <a:solidFill>
                  <a:schemeClr val="bg1"/>
                </a:solidFill>
                <a:latin typeface="Tw Cen MT" pitchFamily="34" charset="0"/>
                <a:cs typeface="Times New Roman" pitchFamily="18" charset="0"/>
              </a:rPr>
              <a:t>Pre-wetting</a:t>
            </a:r>
          </a:p>
          <a:p>
            <a:r>
              <a:rPr lang="en-US" sz="1200" dirty="0">
                <a:solidFill>
                  <a:schemeClr val="bg1"/>
                </a:solidFill>
                <a:latin typeface="Tw Cen MT" pitchFamily="34" charset="0"/>
                <a:cs typeface="Times New Roman" pitchFamily="18" charset="0"/>
              </a:rPr>
              <a:t>Brine production</a:t>
            </a:r>
          </a:p>
          <a:p>
            <a:r>
              <a:rPr lang="en-US" sz="1200" dirty="0">
                <a:solidFill>
                  <a:schemeClr val="bg1"/>
                </a:solidFill>
                <a:latin typeface="Tw Cen MT" pitchFamily="34" charset="0"/>
                <a:cs typeface="Times New Roman" pitchFamily="18" charset="0"/>
              </a:rPr>
              <a:t>De-icing</a:t>
            </a:r>
          </a:p>
          <a:p>
            <a:r>
              <a:rPr lang="en-US" sz="1200" dirty="0">
                <a:solidFill>
                  <a:schemeClr val="bg1"/>
                </a:solidFill>
                <a:latin typeface="Tw Cen MT" pitchFamily="34" charset="0"/>
                <a:cs typeface="Times New Roman" pitchFamily="18" charset="0"/>
              </a:rPr>
              <a:t>Anti-icing</a:t>
            </a:r>
          </a:p>
          <a:p>
            <a:r>
              <a:rPr lang="en-US" sz="1200" dirty="0">
                <a:solidFill>
                  <a:schemeClr val="bg1"/>
                </a:solidFill>
                <a:latin typeface="Tw Cen MT" pitchFamily="34" charset="0"/>
                <a:cs typeface="Times New Roman" pitchFamily="18" charset="0"/>
              </a:rPr>
              <a:t>Safety</a:t>
            </a:r>
          </a:p>
          <a:p>
            <a:r>
              <a:rPr lang="en-US" sz="1200" dirty="0">
                <a:solidFill>
                  <a:schemeClr val="bg1"/>
                </a:solidFill>
                <a:latin typeface="Tw Cen MT" pitchFamily="34" charset="0"/>
                <a:cs typeface="Times New Roman" pitchFamily="18" charset="0"/>
              </a:rPr>
              <a:t>De-icing agent management</a:t>
            </a:r>
            <a:r>
              <a:rPr lang="en-US" sz="1200" baseline="0" dirty="0">
                <a:solidFill>
                  <a:schemeClr val="bg1"/>
                </a:solidFill>
                <a:latin typeface="Tw Cen MT" pitchFamily="34" charset="0"/>
                <a:cs typeface="Times New Roman" pitchFamily="18" charset="0"/>
              </a:rPr>
              <a:t> policy</a:t>
            </a:r>
          </a:p>
          <a:p>
            <a:r>
              <a:rPr lang="en-US" sz="1200" dirty="0">
                <a:solidFill>
                  <a:schemeClr val="bg1"/>
                </a:solidFill>
                <a:latin typeface="Tw Cen MT" pitchFamily="34" charset="0"/>
                <a:cs typeface="Times New Roman" pitchFamily="18" charset="0"/>
              </a:rPr>
              <a:t>Level of service</a:t>
            </a:r>
          </a:p>
          <a:p>
            <a:r>
              <a:rPr lang="en-US" dirty="0"/>
              <a:t>Ice formation</a:t>
            </a:r>
          </a:p>
          <a:p>
            <a:r>
              <a:rPr lang="en-US" dirty="0"/>
              <a:t>Freeze point</a:t>
            </a:r>
            <a:r>
              <a:rPr lang="en-US" baseline="0" dirty="0"/>
              <a:t> depressants</a:t>
            </a:r>
          </a:p>
          <a:p>
            <a:r>
              <a:rPr lang="en-US" baseline="0" dirty="0"/>
              <a:t>Environmental issues</a:t>
            </a:r>
          </a:p>
          <a:p>
            <a:r>
              <a:rPr lang="en-US" baseline="0" dirty="0"/>
              <a:t>Drift control</a:t>
            </a:r>
          </a:p>
          <a:p>
            <a:r>
              <a:rPr lang="en-US" baseline="0" dirty="0"/>
              <a:t>Weather</a:t>
            </a:r>
          </a:p>
          <a:p>
            <a:r>
              <a:rPr lang="en-US" baseline="0" dirty="0"/>
              <a:t>Bridge frost</a:t>
            </a:r>
          </a:p>
          <a:p>
            <a:r>
              <a:rPr lang="en-US" baseline="0" dirty="0"/>
              <a:t>Avalanche management</a:t>
            </a:r>
            <a:endParaRPr lang="en-US" dirty="0"/>
          </a:p>
        </p:txBody>
      </p:sp>
      <p:sp>
        <p:nvSpPr>
          <p:cNvPr id="4" name="Slide Number Placeholder 3"/>
          <p:cNvSpPr>
            <a:spLocks noGrp="1"/>
          </p:cNvSpPr>
          <p:nvPr>
            <p:ph type="sldNum" sz="quarter" idx="10"/>
          </p:nvPr>
        </p:nvSpPr>
        <p:spPr/>
        <p:txBody>
          <a:bodyPr/>
          <a:lstStyle/>
          <a:p>
            <a:fld id="{7586080C-B8D8-4723-AE4C-278F16E645B8}" type="slidenum">
              <a:rPr lang="en-US" smtClean="0"/>
              <a:pPr/>
              <a:t>5</a:t>
            </a:fld>
            <a:endParaRPr lang="en-US"/>
          </a:p>
        </p:txBody>
      </p:sp>
    </p:spTree>
    <p:extLst>
      <p:ext uri="{BB962C8B-B14F-4D97-AF65-F5344CB8AC3E}">
        <p14:creationId xmlns:p14="http://schemas.microsoft.com/office/powerpoint/2010/main" val="47593208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a:t>
            </a:r>
            <a:r>
              <a:rPr lang="en-US" baseline="0" dirty="0"/>
              <a:t> can make a big or small stockpile of wet salt.  All piles should be stored under cover. </a:t>
            </a:r>
          </a:p>
          <a:p>
            <a:endParaRPr lang="en-US" baseline="0" dirty="0"/>
          </a:p>
          <a:p>
            <a:r>
              <a:rPr lang="en-US" baseline="0" dirty="0"/>
              <a:t>Large stockpiles need higher quality storage as they have the tendency to remain in storage longer and pre-treated stockpiles are more likely to leach than dry stockpiles.   </a:t>
            </a:r>
          </a:p>
          <a:p>
            <a:endParaRPr lang="en-US" baseline="0" dirty="0"/>
          </a:p>
          <a:p>
            <a:r>
              <a:rPr lang="en-US" baseline="0" dirty="0"/>
              <a:t>Note:  storage of salts is covered more thoroughly in the “ De-icing agent management” module.</a:t>
            </a:r>
          </a:p>
          <a:p>
            <a:endParaRPr lang="en-US" baseline="0"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41</a:t>
            </a:fld>
            <a:endParaRPr lang="en-US"/>
          </a:p>
        </p:txBody>
      </p:sp>
    </p:spTree>
    <p:extLst>
      <p:ext uri="{BB962C8B-B14F-4D97-AF65-F5344CB8AC3E}">
        <p14:creationId xmlns:p14="http://schemas.microsoft.com/office/powerpoint/2010/main" val="189632288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MnDOT</a:t>
            </a:r>
            <a:r>
              <a:rPr lang="en-US" dirty="0"/>
              <a:t> has a travelling unit that goes</a:t>
            </a:r>
            <a:r>
              <a:rPr lang="en-US" baseline="0" dirty="0"/>
              <a:t> around to the various truck stations so they can pre-treat their stockpiles.  Other organizations have various methods for mixing stockpiles.  Some organizations purchase large quantities of pre-treated salt from a vendor and have it delivered.   When purchasing pre-treated salt from a vendor you are less likely to have a leaching problem than if you make it yourself.  </a:t>
            </a:r>
          </a:p>
          <a:p>
            <a:endParaRPr lang="en-US" baseline="0" dirty="0"/>
          </a:p>
          <a:p>
            <a:r>
              <a:rPr lang="en-US" baseline="0" dirty="0"/>
              <a:t>Photo credits:  Fortin Consulting, Inc. and </a:t>
            </a:r>
            <a:r>
              <a:rPr lang="en-US" baseline="0" dirty="0" err="1"/>
              <a:t>MnDOT</a:t>
            </a:r>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42</a:t>
            </a:fld>
            <a:endParaRPr lang="en-US"/>
          </a:p>
        </p:txBody>
      </p:sp>
    </p:spTree>
    <p:extLst>
      <p:ext uri="{BB962C8B-B14F-4D97-AF65-F5344CB8AC3E}">
        <p14:creationId xmlns:p14="http://schemas.microsoft.com/office/powerpoint/2010/main" val="152317866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99587">
              <a:defRPr/>
            </a:pPr>
            <a:r>
              <a:rPr lang="en-US" dirty="0"/>
              <a:t>This shows great storage for pre-treated</a:t>
            </a:r>
            <a:r>
              <a:rPr lang="en-US" baseline="0" dirty="0"/>
              <a:t> stockpile of salt!  How does your storage compare.</a:t>
            </a:r>
          </a:p>
          <a:p>
            <a:pPr defTabSz="899587">
              <a:defRPr/>
            </a:pPr>
            <a:endParaRPr lang="en-US" baseline="0" dirty="0"/>
          </a:p>
          <a:p>
            <a:pPr marL="0" marR="0" indent="0" algn="l" defTabSz="899587" rtl="0" eaLnBrk="1" fontAlgn="auto" latinLnBrk="0" hangingPunct="1">
              <a:lnSpc>
                <a:spcPct val="100000"/>
              </a:lnSpc>
              <a:spcBef>
                <a:spcPts val="0"/>
              </a:spcBef>
              <a:spcAft>
                <a:spcPts val="0"/>
              </a:spcAft>
              <a:buClrTx/>
              <a:buSzTx/>
              <a:buFontTx/>
              <a:buNone/>
              <a:tabLst/>
              <a:defRPr/>
            </a:pPr>
            <a:r>
              <a:rPr lang="en-US" dirty="0"/>
              <a:t>Slide source:</a:t>
            </a:r>
            <a:r>
              <a:rPr lang="en-US" baseline="0" dirty="0"/>
              <a:t>  </a:t>
            </a:r>
            <a:r>
              <a:rPr lang="en-US" dirty="0"/>
              <a:t>http://clearroads.org/wp-content/uploads/Pages_from_MDOT_Winter-Operations-Trucking-Driving-School_pg_115-122.pdf</a:t>
            </a:r>
          </a:p>
          <a:p>
            <a:pPr defTabSz="899587">
              <a:defRPr/>
            </a:pPr>
            <a:endParaRPr lang="en-US" baseline="0" dirty="0"/>
          </a:p>
          <a:p>
            <a:pPr defTabSz="899587">
              <a:defRPr/>
            </a:pPr>
            <a:r>
              <a:rPr lang="en-US" baseline="0" dirty="0"/>
              <a:t>Photo credit:  Fortin Consulting Inc.</a:t>
            </a:r>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43</a:t>
            </a:fld>
            <a:endParaRPr lang="en-US"/>
          </a:p>
        </p:txBody>
      </p:sp>
    </p:spTree>
    <p:extLst>
      <p:ext uri="{BB962C8B-B14F-4D97-AF65-F5344CB8AC3E}">
        <p14:creationId xmlns:p14="http://schemas.microsoft.com/office/powerpoint/2010/main" val="404149241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9474" name="Rectangle 2"/>
          <p:cNvSpPr>
            <a:spLocks noGrp="1" noRot="1" noChangeAspect="1" noChangeArrowheads="1" noTextEdit="1"/>
          </p:cNvSpPr>
          <p:nvPr>
            <p:ph type="sldImg"/>
          </p:nvPr>
        </p:nvSpPr>
        <p:spPr>
          <a:ln/>
        </p:spPr>
      </p:sp>
      <p:sp>
        <p:nvSpPr>
          <p:cNvPr id="4894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aseline="0" dirty="0"/>
              <a:t>When you mix the salt yourself, take into account the moisture content already in the salt, the volume of dry salt and the gallons of liquid.  </a:t>
            </a:r>
          </a:p>
          <a:p>
            <a:endParaRPr lang="en-US" baseline="0" dirty="0"/>
          </a:p>
          <a:p>
            <a:r>
              <a:rPr lang="en-US" baseline="0" dirty="0"/>
              <a:t>A typical recommendation is ratio of 4-6 gallons per ton.  More than this is likely to leach.  If your salt is already high in moisture less liquid will stay in the pile and you will need to adjust your ratio.</a:t>
            </a:r>
          </a:p>
          <a:p>
            <a:endParaRPr lang="en-US" baseline="0" dirty="0"/>
          </a:p>
          <a:p>
            <a:r>
              <a:rPr lang="en-US" baseline="0" dirty="0"/>
              <a:t>Photo credit:  </a:t>
            </a:r>
            <a:r>
              <a:rPr lang="en-US" baseline="0" dirty="0" err="1"/>
              <a:t>MnDOT</a:t>
            </a:r>
            <a:endParaRPr lang="en-US" baseline="0" dirty="0"/>
          </a:p>
          <a:p>
            <a:endParaRPr lang="en-US" baseline="0" dirty="0">
              <a:latin typeface="Arial" charset="0"/>
            </a:endParaRPr>
          </a:p>
          <a:p>
            <a:endParaRPr lang="en-US" dirty="0">
              <a:latin typeface="Arial" charset="0"/>
            </a:endParaRPr>
          </a:p>
        </p:txBody>
      </p:sp>
    </p:spTree>
    <p:extLst>
      <p:ext uri="{BB962C8B-B14F-4D97-AF65-F5344CB8AC3E}">
        <p14:creationId xmlns:p14="http://schemas.microsoft.com/office/powerpoint/2010/main" val="36422844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are mixing small</a:t>
            </a:r>
            <a:r>
              <a:rPr lang="en-US" baseline="0" dirty="0"/>
              <a:t> batches on a per storm basis, the ratio of salt to liquid isn't as critical.  However if you have leftover salt the storage of it may prove difficult if you have more than 4-6 gallons per ton mixed in.  In that case store it in a shed with a concave bottom (birdbath) so that moisture from the pile and moisture drawn to the pile by the hygroscopic liquids will remain contained.</a:t>
            </a:r>
          </a:p>
          <a:p>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Slide source:  http://clearroads.org/wp-content/uploads/Pages_from_MDOT_Winter-Operations-Trucking-Driving-School_pg_115-122.pdf</a:t>
            </a:r>
          </a:p>
          <a:p>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45</a:t>
            </a:fld>
            <a:endParaRPr lang="en-US"/>
          </a:p>
        </p:txBody>
      </p:sp>
    </p:spTree>
    <p:extLst>
      <p:ext uri="{BB962C8B-B14F-4D97-AF65-F5344CB8AC3E}">
        <p14:creationId xmlns:p14="http://schemas.microsoft.com/office/powerpoint/2010/main" val="401083623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t>Note to presenters:  you</a:t>
            </a:r>
            <a:r>
              <a:rPr lang="en-US" baseline="0" dirty="0"/>
              <a:t> may choose to hide this slide.</a:t>
            </a:r>
          </a:p>
          <a:p>
            <a:pPr>
              <a:buNone/>
            </a:pPr>
            <a:endParaRPr lang="en-US" baseline="0" dirty="0"/>
          </a:p>
          <a:p>
            <a:r>
              <a:rPr lang="en-US" baseline="0" dirty="0"/>
              <a:t>Test question:</a:t>
            </a:r>
          </a:p>
          <a:p>
            <a:endParaRPr lang="en-US" baseline="0" dirty="0"/>
          </a:p>
          <a:p>
            <a:pPr marL="742950" indent="-742950">
              <a:buNone/>
            </a:pPr>
            <a:r>
              <a:rPr lang="en-US" sz="4000" dirty="0"/>
              <a:t>Solid chemicals can be pre-wet in ways including:</a:t>
            </a:r>
          </a:p>
          <a:p>
            <a:pPr marL="742950" indent="-742950">
              <a:buFont typeface="+mj-lt"/>
              <a:buAutoNum type="alphaUcPeriod"/>
            </a:pPr>
            <a:endParaRPr lang="en-US" sz="4000" dirty="0"/>
          </a:p>
          <a:p>
            <a:pPr lvl="1" indent="-742950">
              <a:lnSpc>
                <a:spcPts val="3200"/>
              </a:lnSpc>
              <a:spcBef>
                <a:spcPts val="0"/>
              </a:spcBef>
              <a:buFont typeface="+mj-lt"/>
              <a:buAutoNum type="alphaUcPeriod"/>
            </a:pPr>
            <a:r>
              <a:rPr lang="en-US" sz="4000" dirty="0"/>
              <a:t>Pre-treating the stock pile</a:t>
            </a:r>
          </a:p>
          <a:p>
            <a:pPr lvl="1" indent="-742950">
              <a:lnSpc>
                <a:spcPts val="3200"/>
              </a:lnSpc>
              <a:spcBef>
                <a:spcPts val="0"/>
              </a:spcBef>
              <a:buFont typeface="+mj-lt"/>
              <a:buAutoNum type="alphaUcPeriod"/>
            </a:pPr>
            <a:r>
              <a:rPr lang="en-US" sz="4000" dirty="0"/>
              <a:t>Pre-wetting single load</a:t>
            </a:r>
          </a:p>
          <a:p>
            <a:pPr lvl="1" indent="-742950">
              <a:lnSpc>
                <a:spcPts val="3200"/>
              </a:lnSpc>
              <a:spcBef>
                <a:spcPts val="0"/>
              </a:spcBef>
              <a:buFont typeface="+mj-lt"/>
              <a:buAutoNum type="alphaUcPeriod"/>
            </a:pPr>
            <a:r>
              <a:rPr lang="en-US" sz="4000" dirty="0"/>
              <a:t>Pre-wetting by on-board spreader systems</a:t>
            </a:r>
          </a:p>
          <a:p>
            <a:pPr lvl="1" indent="-742950">
              <a:lnSpc>
                <a:spcPts val="3200"/>
              </a:lnSpc>
              <a:spcBef>
                <a:spcPts val="0"/>
              </a:spcBef>
              <a:buFont typeface="+mj-lt"/>
              <a:buAutoNum type="alphaUcPeriod"/>
            </a:pPr>
            <a:r>
              <a:rPr lang="en-US" sz="4000" dirty="0"/>
              <a:t>All of the above</a:t>
            </a:r>
          </a:p>
        </p:txBody>
      </p:sp>
      <p:sp>
        <p:nvSpPr>
          <p:cNvPr id="4" name="Slide Number Placeholder 3"/>
          <p:cNvSpPr>
            <a:spLocks noGrp="1"/>
          </p:cNvSpPr>
          <p:nvPr>
            <p:ph type="sldNum" sz="quarter" idx="10"/>
          </p:nvPr>
        </p:nvSpPr>
        <p:spPr/>
        <p:txBody>
          <a:bodyPr/>
          <a:lstStyle/>
          <a:p>
            <a:fld id="{B0BDD7F5-3A46-4ED7-A0C5-90FD845D0BE5}" type="slidenum">
              <a:rPr lang="en-US" smtClean="0"/>
              <a:pPr/>
              <a:t>46</a:t>
            </a:fld>
            <a:endParaRPr lang="en-US"/>
          </a:p>
        </p:txBody>
      </p:sp>
    </p:spTree>
    <p:extLst>
      <p:ext uri="{BB962C8B-B14F-4D97-AF65-F5344CB8AC3E}">
        <p14:creationId xmlns:p14="http://schemas.microsoft.com/office/powerpoint/2010/main" val="334828910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t>Note to presenters:  you</a:t>
            </a:r>
            <a:r>
              <a:rPr lang="en-US" baseline="0" dirty="0"/>
              <a:t> may choose to hide this slide.</a:t>
            </a:r>
          </a:p>
          <a:p>
            <a:pPr>
              <a:buNone/>
            </a:pPr>
            <a:endParaRPr lang="en-US" baseline="0" dirty="0"/>
          </a:p>
          <a:p>
            <a:r>
              <a:rPr lang="en-US" baseline="0" dirty="0"/>
              <a:t>Test question:</a:t>
            </a:r>
          </a:p>
          <a:p>
            <a:endParaRPr lang="en-US" baseline="0" dirty="0"/>
          </a:p>
          <a:p>
            <a:pPr marL="742950" indent="-742950">
              <a:buNone/>
            </a:pPr>
            <a:r>
              <a:rPr lang="en-US" sz="4000" dirty="0"/>
              <a:t>Solid chemicals can be pre-wet in ways including:</a:t>
            </a:r>
          </a:p>
          <a:p>
            <a:pPr marL="742950" indent="-742950">
              <a:buFont typeface="+mj-lt"/>
              <a:buAutoNum type="alphaUcPeriod"/>
            </a:pPr>
            <a:endParaRPr lang="en-US" sz="4000" dirty="0"/>
          </a:p>
          <a:p>
            <a:pPr lvl="1" indent="-742950">
              <a:lnSpc>
                <a:spcPts val="3200"/>
              </a:lnSpc>
              <a:spcBef>
                <a:spcPts val="0"/>
              </a:spcBef>
              <a:buFont typeface="+mj-lt"/>
              <a:buAutoNum type="alphaUcPeriod"/>
            </a:pPr>
            <a:r>
              <a:rPr lang="en-US" sz="4000" dirty="0"/>
              <a:t>Pre-treating the stock pile</a:t>
            </a:r>
          </a:p>
          <a:p>
            <a:pPr lvl="1" indent="-742950">
              <a:lnSpc>
                <a:spcPts val="3200"/>
              </a:lnSpc>
              <a:spcBef>
                <a:spcPts val="0"/>
              </a:spcBef>
              <a:buFont typeface="+mj-lt"/>
              <a:buAutoNum type="alphaUcPeriod"/>
            </a:pPr>
            <a:r>
              <a:rPr lang="en-US" sz="4000" dirty="0"/>
              <a:t>Pre-wetting single load</a:t>
            </a:r>
          </a:p>
          <a:p>
            <a:pPr lvl="1" indent="-742950">
              <a:lnSpc>
                <a:spcPts val="3200"/>
              </a:lnSpc>
              <a:spcBef>
                <a:spcPts val="0"/>
              </a:spcBef>
              <a:buFont typeface="+mj-lt"/>
              <a:buAutoNum type="alphaUcPeriod"/>
            </a:pPr>
            <a:r>
              <a:rPr lang="en-US" sz="4000" dirty="0"/>
              <a:t>Pre-wetting by on-board spreader systems</a:t>
            </a:r>
          </a:p>
          <a:p>
            <a:pPr lvl="1" indent="-742950">
              <a:lnSpc>
                <a:spcPts val="3200"/>
              </a:lnSpc>
              <a:spcBef>
                <a:spcPts val="0"/>
              </a:spcBef>
              <a:buFont typeface="+mj-lt"/>
              <a:buAutoNum type="alphaUcPeriod"/>
            </a:pPr>
            <a:r>
              <a:rPr lang="en-US" sz="4000" dirty="0"/>
              <a:t>All of the above</a:t>
            </a:r>
          </a:p>
        </p:txBody>
      </p:sp>
      <p:sp>
        <p:nvSpPr>
          <p:cNvPr id="4" name="Slide Number Placeholder 3"/>
          <p:cNvSpPr>
            <a:spLocks noGrp="1"/>
          </p:cNvSpPr>
          <p:nvPr>
            <p:ph type="sldNum" sz="quarter" idx="10"/>
          </p:nvPr>
        </p:nvSpPr>
        <p:spPr/>
        <p:txBody>
          <a:bodyPr/>
          <a:lstStyle/>
          <a:p>
            <a:fld id="{B0BDD7F5-3A46-4ED7-A0C5-90FD845D0BE5}" type="slidenum">
              <a:rPr lang="en-US" smtClean="0"/>
              <a:pPr/>
              <a:t>47</a:t>
            </a:fld>
            <a:endParaRPr lang="en-US"/>
          </a:p>
        </p:txBody>
      </p:sp>
    </p:spTree>
    <p:extLst>
      <p:ext uri="{BB962C8B-B14F-4D97-AF65-F5344CB8AC3E}">
        <p14:creationId xmlns:p14="http://schemas.microsoft.com/office/powerpoint/2010/main" val="334828910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latin typeface="Arial" pitchFamily="34" charset="0"/>
                <a:cs typeface="Arial" pitchFamily="34" charset="0"/>
              </a:rPr>
              <a:t>Note to presenters:  hide this slide if you are using more progressive methods.  Delete the yellow box before making the presentation.</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latin typeface="Arial" pitchFamily="34" charset="0"/>
              <a:cs typeface="Arial"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Very corrosive to the truck, not very good coverage of salt to moisture.  Better than no liquids but low on the list of ways to use liquids.</a:t>
            </a:r>
            <a:endParaRPr lang="en-US" dirty="0"/>
          </a:p>
          <a:p>
            <a:endParaRPr lang="en-US" dirty="0"/>
          </a:p>
          <a:p>
            <a:r>
              <a:rPr lang="en-US" dirty="0"/>
              <a:t>Image credit: Maine DOT</a:t>
            </a:r>
          </a:p>
          <a:p>
            <a:endParaRPr lang="en-US" baseline="0"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48</a:t>
            </a:fld>
            <a:endParaRPr lang="en-US"/>
          </a:p>
        </p:txBody>
      </p:sp>
    </p:spTree>
    <p:extLst>
      <p:ext uri="{BB962C8B-B14F-4D97-AF65-F5344CB8AC3E}">
        <p14:creationId xmlns:p14="http://schemas.microsoft.com/office/powerpoint/2010/main" val="331697196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latin typeface="Arial" pitchFamily="34" charset="0"/>
                <a:cs typeface="Arial" pitchFamily="34" charset="0"/>
              </a:rPr>
              <a:t>Note to presenter:  Hide this slide if you are using more progressive methods.  Delete the yellow box before making presentation.</a:t>
            </a:r>
          </a:p>
          <a:p>
            <a:endParaRPr lang="en-US" dirty="0"/>
          </a:p>
          <a:p>
            <a:r>
              <a:rPr lang="en-US" dirty="0"/>
              <a:t>This method is an older method</a:t>
            </a:r>
            <a:r>
              <a:rPr lang="en-US" baseline="0" dirty="0"/>
              <a:t> and not recommended if you have a more concise method to pre-wet your salt. </a:t>
            </a:r>
          </a:p>
          <a:p>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Slide source:  </a:t>
            </a:r>
            <a:r>
              <a:rPr lang="en-US" dirty="0"/>
              <a:t>http://clearroads.org/wp-content/uploads/Pages_from_MDOT_Winter-Operations-Trucking-Driving-School_pg_115-122.pdf</a:t>
            </a:r>
          </a:p>
          <a:p>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49</a:t>
            </a:fld>
            <a:endParaRPr lang="en-US"/>
          </a:p>
        </p:txBody>
      </p:sp>
    </p:spTree>
    <p:extLst>
      <p:ext uri="{BB962C8B-B14F-4D97-AF65-F5344CB8AC3E}">
        <p14:creationId xmlns:p14="http://schemas.microsoft.com/office/powerpoint/2010/main" val="263751408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t>Note to presenters:  you</a:t>
            </a:r>
            <a:r>
              <a:rPr lang="en-US" baseline="0" dirty="0"/>
              <a:t> may choose to hide this slide.</a:t>
            </a:r>
          </a:p>
          <a:p>
            <a:pPr>
              <a:buNone/>
            </a:pPr>
            <a:endParaRPr lang="en-US" baseline="0" dirty="0"/>
          </a:p>
          <a:p>
            <a:r>
              <a:rPr lang="en-US" baseline="0" dirty="0"/>
              <a:t>Test question:</a:t>
            </a:r>
          </a:p>
          <a:p>
            <a:endParaRPr lang="en-US" baseline="0" dirty="0"/>
          </a:p>
          <a:p>
            <a:pPr marL="742950" indent="-742950">
              <a:buNone/>
            </a:pPr>
            <a:r>
              <a:rPr lang="en-US" sz="4000" dirty="0"/>
              <a:t>Pre-wetting materials in the truck can lead to:</a:t>
            </a:r>
          </a:p>
          <a:p>
            <a:pPr marL="742950" indent="-742950">
              <a:buFont typeface="+mj-lt"/>
              <a:buAutoNum type="alphaUcPeriod"/>
            </a:pPr>
            <a:endParaRPr lang="en-US" sz="4000" dirty="0"/>
          </a:p>
          <a:p>
            <a:pPr lvl="1" indent="-742950">
              <a:lnSpc>
                <a:spcPts val="3200"/>
              </a:lnSpc>
              <a:spcBef>
                <a:spcPts val="0"/>
              </a:spcBef>
              <a:buFont typeface="+mj-lt"/>
              <a:buAutoNum type="alphaUcPeriod"/>
            </a:pPr>
            <a:r>
              <a:rPr lang="en-US" sz="4000" dirty="0"/>
              <a:t>Uneven particle coating</a:t>
            </a:r>
          </a:p>
          <a:p>
            <a:pPr lvl="1" indent="-742950">
              <a:lnSpc>
                <a:spcPts val="3200"/>
              </a:lnSpc>
              <a:spcBef>
                <a:spcPts val="0"/>
              </a:spcBef>
              <a:buFont typeface="+mj-lt"/>
              <a:buAutoNum type="alphaUcPeriod"/>
            </a:pPr>
            <a:r>
              <a:rPr lang="en-US" sz="4000" dirty="0"/>
              <a:t>Corrosive effects on the truck</a:t>
            </a:r>
          </a:p>
          <a:p>
            <a:pPr lvl="1" indent="-742950">
              <a:lnSpc>
                <a:spcPts val="3200"/>
              </a:lnSpc>
              <a:spcBef>
                <a:spcPts val="0"/>
              </a:spcBef>
              <a:buFont typeface="+mj-lt"/>
              <a:buAutoNum type="alphaUcPeriod"/>
            </a:pPr>
            <a:r>
              <a:rPr lang="en-US" sz="4000" dirty="0"/>
              <a:t>Wet gloves</a:t>
            </a:r>
          </a:p>
          <a:p>
            <a:pPr lvl="1" indent="-742950">
              <a:lnSpc>
                <a:spcPts val="3200"/>
              </a:lnSpc>
              <a:spcBef>
                <a:spcPts val="0"/>
              </a:spcBef>
              <a:buFont typeface="+mj-lt"/>
              <a:buAutoNum type="alphaUcPeriod"/>
            </a:pPr>
            <a:r>
              <a:rPr lang="en-US" sz="4000" dirty="0"/>
              <a:t>A and C</a:t>
            </a:r>
          </a:p>
        </p:txBody>
      </p:sp>
      <p:sp>
        <p:nvSpPr>
          <p:cNvPr id="4" name="Slide Number Placeholder 3"/>
          <p:cNvSpPr>
            <a:spLocks noGrp="1"/>
          </p:cNvSpPr>
          <p:nvPr>
            <p:ph type="sldNum" sz="quarter" idx="10"/>
          </p:nvPr>
        </p:nvSpPr>
        <p:spPr/>
        <p:txBody>
          <a:bodyPr/>
          <a:lstStyle/>
          <a:p>
            <a:fld id="{B0BDD7F5-3A46-4ED7-A0C5-90FD845D0BE5}" type="slidenum">
              <a:rPr lang="en-US" smtClean="0"/>
              <a:pPr/>
              <a:t>50</a:t>
            </a:fld>
            <a:endParaRPr lang="en-US"/>
          </a:p>
        </p:txBody>
      </p:sp>
    </p:spTree>
    <p:extLst>
      <p:ext uri="{BB962C8B-B14F-4D97-AF65-F5344CB8AC3E}">
        <p14:creationId xmlns:p14="http://schemas.microsoft.com/office/powerpoint/2010/main" val="33482891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586080C-B8D8-4723-AE4C-278F16E645B8}" type="slidenum">
              <a:rPr lang="en-US" smtClean="0"/>
              <a:pPr/>
              <a:t>6</a:t>
            </a:fld>
            <a:endParaRPr lang="en-US"/>
          </a:p>
        </p:txBody>
      </p:sp>
    </p:spTree>
    <p:extLst>
      <p:ext uri="{BB962C8B-B14F-4D97-AF65-F5344CB8AC3E}">
        <p14:creationId xmlns:p14="http://schemas.microsoft.com/office/powerpoint/2010/main" val="58352879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t>Note to presenters:  you</a:t>
            </a:r>
            <a:r>
              <a:rPr lang="en-US" baseline="0" dirty="0"/>
              <a:t> may choose to hide this slide.</a:t>
            </a:r>
          </a:p>
          <a:p>
            <a:pPr>
              <a:buNone/>
            </a:pPr>
            <a:endParaRPr lang="en-US" baseline="0" dirty="0"/>
          </a:p>
          <a:p>
            <a:r>
              <a:rPr lang="en-US" baseline="0" dirty="0"/>
              <a:t>Test question:</a:t>
            </a:r>
          </a:p>
          <a:p>
            <a:endParaRPr lang="en-US" baseline="0" dirty="0"/>
          </a:p>
          <a:p>
            <a:pPr marL="742950" indent="-742950">
              <a:buNone/>
            </a:pPr>
            <a:r>
              <a:rPr lang="en-US" sz="4000" dirty="0"/>
              <a:t>Solid chemicals can be pre-wet in ways including:</a:t>
            </a:r>
          </a:p>
          <a:p>
            <a:pPr marL="742950" indent="-742950">
              <a:buFont typeface="+mj-lt"/>
              <a:buAutoNum type="alphaUcPeriod"/>
            </a:pPr>
            <a:endParaRPr lang="en-US" sz="4000" dirty="0"/>
          </a:p>
          <a:p>
            <a:pPr marL="742950" indent="-742950">
              <a:buNone/>
            </a:pPr>
            <a:r>
              <a:rPr lang="en-US" sz="4000" dirty="0"/>
              <a:t>Pre-wetting materials in the truck can lead to:</a:t>
            </a:r>
          </a:p>
          <a:p>
            <a:pPr marL="742950" indent="-742950">
              <a:buFont typeface="+mj-lt"/>
              <a:buAutoNum type="alphaUcPeriod"/>
            </a:pPr>
            <a:endParaRPr lang="en-US" sz="4000" dirty="0"/>
          </a:p>
          <a:p>
            <a:pPr lvl="1" indent="-742950">
              <a:lnSpc>
                <a:spcPts val="3200"/>
              </a:lnSpc>
              <a:spcBef>
                <a:spcPts val="0"/>
              </a:spcBef>
              <a:buFont typeface="+mj-lt"/>
              <a:buAutoNum type="alphaUcPeriod"/>
            </a:pPr>
            <a:r>
              <a:rPr lang="en-US" sz="4000" dirty="0"/>
              <a:t>Uneven particle coating</a:t>
            </a:r>
          </a:p>
          <a:p>
            <a:pPr lvl="1" indent="-742950">
              <a:lnSpc>
                <a:spcPts val="3200"/>
              </a:lnSpc>
              <a:spcBef>
                <a:spcPts val="0"/>
              </a:spcBef>
              <a:buFont typeface="+mj-lt"/>
              <a:buAutoNum type="alphaUcPeriod"/>
            </a:pPr>
            <a:r>
              <a:rPr lang="en-US" sz="4000" dirty="0"/>
              <a:t>Corrosive effects on the truck</a:t>
            </a:r>
          </a:p>
          <a:p>
            <a:pPr lvl="1" indent="-742950">
              <a:lnSpc>
                <a:spcPts val="3200"/>
              </a:lnSpc>
              <a:spcBef>
                <a:spcPts val="0"/>
              </a:spcBef>
              <a:buFont typeface="+mj-lt"/>
              <a:buAutoNum type="alphaUcPeriod"/>
            </a:pPr>
            <a:r>
              <a:rPr lang="en-US" sz="4000" dirty="0"/>
              <a:t>Wet gloves</a:t>
            </a:r>
          </a:p>
          <a:p>
            <a:pPr lvl="1" indent="-742950">
              <a:lnSpc>
                <a:spcPts val="3200"/>
              </a:lnSpc>
              <a:spcBef>
                <a:spcPts val="0"/>
              </a:spcBef>
              <a:buFont typeface="+mj-lt"/>
              <a:buAutoNum type="alphaUcPeriod"/>
            </a:pPr>
            <a:r>
              <a:rPr lang="en-US" sz="4000" dirty="0"/>
              <a:t>A and C</a:t>
            </a:r>
          </a:p>
        </p:txBody>
      </p:sp>
      <p:sp>
        <p:nvSpPr>
          <p:cNvPr id="4" name="Slide Number Placeholder 3"/>
          <p:cNvSpPr>
            <a:spLocks noGrp="1"/>
          </p:cNvSpPr>
          <p:nvPr>
            <p:ph type="sldNum" sz="quarter" idx="10"/>
          </p:nvPr>
        </p:nvSpPr>
        <p:spPr/>
        <p:txBody>
          <a:bodyPr/>
          <a:lstStyle/>
          <a:p>
            <a:fld id="{B0BDD7F5-3A46-4ED7-A0C5-90FD845D0BE5}" type="slidenum">
              <a:rPr lang="en-US" smtClean="0"/>
              <a:pPr/>
              <a:t>51</a:t>
            </a:fld>
            <a:endParaRPr lang="en-US"/>
          </a:p>
        </p:txBody>
      </p:sp>
    </p:spTree>
    <p:extLst>
      <p:ext uri="{BB962C8B-B14F-4D97-AF65-F5344CB8AC3E}">
        <p14:creationId xmlns:p14="http://schemas.microsoft.com/office/powerpoint/2010/main" val="334828910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many ways to configure</a:t>
            </a:r>
            <a:r>
              <a:rPr lang="en-US" baseline="0" dirty="0"/>
              <a:t> your truck for pre-wet operations.  You have a variety of locations to choose from as to where you locate your tanks. You can use more than one of these locations.  Always keep an eye open for ways to include bigger tanks.</a:t>
            </a:r>
          </a:p>
          <a:p>
            <a:endParaRPr lang="en-US" baseline="0" dirty="0"/>
          </a:p>
          <a:p>
            <a:r>
              <a:rPr lang="en-US" baseline="0" dirty="0"/>
              <a:t>The most common discharge location is at the spinner.  Often with just one discharge point.  Some organizations have experimented and use more than one discharge point at the spinner in hopes to get better coverage. </a:t>
            </a:r>
          </a:p>
          <a:p>
            <a:endParaRPr lang="en-US" baseline="0" dirty="0"/>
          </a:p>
          <a:p>
            <a:r>
              <a:rPr lang="en-US" baseline="0" dirty="0"/>
              <a:t>Those that want the best mixing of liquid to granular choose to mix in the auger. There are claims that by mixing in the auger you get the salt more evenly covered.  Some have problems with the auger freezing or jamming when they discharge liquids in the auger.  Some have overcome these problems and stick with this technology. </a:t>
            </a:r>
          </a:p>
          <a:p>
            <a:endParaRPr lang="en-US" baseline="0" dirty="0"/>
          </a:p>
          <a:p>
            <a:r>
              <a:rPr lang="en-US" baseline="0" dirty="0"/>
              <a:t>Whatever you choose, get the salt as wet as you can. </a:t>
            </a:r>
          </a:p>
          <a:p>
            <a:endParaRPr lang="en-US" baseline="0" dirty="0"/>
          </a:p>
          <a:p>
            <a:r>
              <a:rPr lang="en-US" baseline="0" dirty="0"/>
              <a:t>Slide source:</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hlinkClick r:id="rId3"/>
              </a:rPr>
              <a:t>OhioDOT_Snow-and-Ice-Control-Course-Presentation-105_slides_129-131.pptx</a:t>
            </a:r>
            <a:endParaRPr lang="en-US" dirty="0"/>
          </a:p>
          <a:p>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52</a:t>
            </a:fld>
            <a:endParaRPr lang="en-US"/>
          </a:p>
        </p:txBody>
      </p:sp>
    </p:spTree>
    <p:extLst>
      <p:ext uri="{BB962C8B-B14F-4D97-AF65-F5344CB8AC3E}">
        <p14:creationId xmlns:p14="http://schemas.microsoft.com/office/powerpoint/2010/main" val="350940216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7"/>
          <p:cNvSpPr>
            <a:spLocks noGrp="1" noChangeArrowheads="1"/>
          </p:cNvSpPr>
          <p:nvPr>
            <p:ph type="sldNum" sz="quarter" idx="5"/>
          </p:nvPr>
        </p:nvSpPr>
        <p:spPr>
          <a:noFill/>
        </p:spPr>
        <p:txBody>
          <a:bodyPr/>
          <a:lstStyle/>
          <a:p>
            <a:fld id="{E51AA940-1A4B-483F-9327-1DFA5C40F858}" type="slidenum">
              <a:rPr lang="en-US"/>
              <a:pPr/>
              <a:t>53</a:t>
            </a:fld>
            <a:endParaRPr lang="en-US"/>
          </a:p>
        </p:txBody>
      </p:sp>
      <p:sp>
        <p:nvSpPr>
          <p:cNvPr id="168963" name="Rectangle 2"/>
          <p:cNvSpPr>
            <a:spLocks noGrp="1" noRot="1" noChangeAspect="1" noChangeArrowheads="1" noTextEdit="1"/>
          </p:cNvSpPr>
          <p:nvPr>
            <p:ph type="sldImg"/>
          </p:nvPr>
        </p:nvSpPr>
        <p:spPr>
          <a:solidFill>
            <a:srgbClr val="FFFFFF"/>
          </a:solidFill>
          <a:ln/>
        </p:spPr>
      </p:sp>
      <p:sp>
        <p:nvSpPr>
          <p:cNvPr id="168964" name="Rectangle 3"/>
          <p:cNvSpPr>
            <a:spLocks noGrp="1" noChangeArrowheads="1"/>
          </p:cNvSpPr>
          <p:nvPr>
            <p:ph type="body" idx="1"/>
          </p:nvPr>
        </p:nvSpPr>
        <p:spPr>
          <a:solidFill>
            <a:srgbClr val="FFFFFF"/>
          </a:solidFill>
          <a:ln>
            <a:solidFill>
              <a:srgbClr val="000000"/>
            </a:solidFill>
          </a:ln>
        </p:spPr>
        <p:txBody>
          <a:bodyPr/>
          <a:lstStyle/>
          <a:p>
            <a:pPr defTabSz="899587">
              <a:defRPr/>
            </a:pPr>
            <a:r>
              <a:rPr lang="en-US" dirty="0">
                <a:latin typeface="Franklin Gothic Book" pitchFamily="34" charset="0"/>
              </a:rPr>
              <a:t> </a:t>
            </a:r>
            <a:r>
              <a:rPr lang="en-US" baseline="0" dirty="0">
                <a:latin typeface="Times New Roman" pitchFamily="-107" charset="0"/>
              </a:rPr>
              <a:t>As liquids started becoming popular tail gate tanks were very common.  As the amount of liquid we use increases the side tanks are becoming more common.   However it is possible to do any combination of tanks and the more the better!</a:t>
            </a:r>
          </a:p>
          <a:p>
            <a:pPr eaLnBrk="1" hangingPunct="1"/>
            <a:endParaRPr lang="en-US" baseline="0" dirty="0">
              <a:latin typeface="Times New Roman" pitchFamily="-107" charset="0"/>
            </a:endParaRPr>
          </a:p>
          <a:p>
            <a:pPr eaLnBrk="1" hangingPunct="1"/>
            <a:r>
              <a:rPr lang="en-US" baseline="0" dirty="0">
                <a:latin typeface="Times New Roman" pitchFamily="-107" charset="0"/>
              </a:rPr>
              <a:t>Slide source:</a:t>
            </a:r>
          </a:p>
          <a:p>
            <a:pPr defTabSz="899587">
              <a:defRPr/>
            </a:pPr>
            <a:r>
              <a:rPr lang="en-US" dirty="0">
                <a:latin typeface="Arial" charset="0"/>
              </a:rPr>
              <a:t>Highway Technician Academy:</a:t>
            </a:r>
            <a:r>
              <a:rPr lang="en-US" dirty="0">
                <a:hlinkClick r:id="rId3"/>
              </a:rPr>
              <a:t>OhioDOT_Snow-and-Ice-Control-Course-Presentation-105_slides_129-131.pptx</a:t>
            </a:r>
            <a:endParaRPr lang="en-US" dirty="0"/>
          </a:p>
          <a:p>
            <a:pPr eaLnBrk="1" hangingPunct="1"/>
            <a:endParaRPr lang="en-US" dirty="0">
              <a:latin typeface="Times New Roman" pitchFamily="-107" charset="0"/>
            </a:endParaRPr>
          </a:p>
          <a:p>
            <a:pPr eaLnBrk="1" hangingPunct="1"/>
            <a:r>
              <a:rPr lang="en-US" dirty="0">
                <a:latin typeface="Times New Roman" pitchFamily="-107" charset="0"/>
              </a:rPr>
              <a:t>Photo credits:</a:t>
            </a:r>
            <a:r>
              <a:rPr lang="en-US" baseline="0" dirty="0">
                <a:latin typeface="Times New Roman" pitchFamily="-107" charset="0"/>
              </a:rPr>
              <a:t>  Ohio DOT and Fortin Consulting Inc.</a:t>
            </a:r>
            <a:endParaRPr lang="en-US" dirty="0">
              <a:latin typeface="Times New Roman" pitchFamily="-107" charset="0"/>
            </a:endParaRPr>
          </a:p>
        </p:txBody>
      </p:sp>
    </p:spTree>
    <p:extLst>
      <p:ext uri="{BB962C8B-B14F-4D97-AF65-F5344CB8AC3E}">
        <p14:creationId xmlns:p14="http://schemas.microsoft.com/office/powerpoint/2010/main" val="35240621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The most common use of tanks is in a v-box.</a:t>
            </a:r>
          </a:p>
          <a:p>
            <a:endParaRPr lang="en-US" baseline="0" dirty="0"/>
          </a:p>
          <a:p>
            <a:r>
              <a:rPr lang="en-US" baseline="0" dirty="0"/>
              <a:t>Photo credits:  </a:t>
            </a:r>
            <a:r>
              <a:rPr lang="en-US" dirty="0"/>
              <a:t>Ramsey</a:t>
            </a:r>
            <a:r>
              <a:rPr lang="en-US" baseline="0" dirty="0"/>
              <a:t> County, MN and Fortin Consulting Inc.</a:t>
            </a:r>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54</a:t>
            </a:fld>
            <a:endParaRPr lang="en-US"/>
          </a:p>
        </p:txBody>
      </p:sp>
    </p:spTree>
    <p:extLst>
      <p:ext uri="{BB962C8B-B14F-4D97-AF65-F5344CB8AC3E}">
        <p14:creationId xmlns:p14="http://schemas.microsoft.com/office/powerpoint/2010/main" val="194451034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The most common use of tanks is in dump trucks; they hold more liquid than tail gate tanks.  Remember tanks are not “loader proof” and are very easy to hit.  Be careful when loading trucks equipped with tanks.</a:t>
            </a:r>
          </a:p>
          <a:p>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Photo credits:</a:t>
            </a:r>
            <a:r>
              <a:rPr lang="en-US" baseline="0" dirty="0"/>
              <a:t>  N</a:t>
            </a:r>
            <a:r>
              <a:rPr lang="en-US" dirty="0"/>
              <a:t>YSDOT and Fortin Consulting</a:t>
            </a:r>
            <a:r>
              <a:rPr lang="en-US" baseline="0" dirty="0"/>
              <a:t> Inc.</a:t>
            </a:r>
          </a:p>
          <a:p>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55</a:t>
            </a:fld>
            <a:endParaRPr lang="en-US"/>
          </a:p>
        </p:txBody>
      </p:sp>
    </p:spTree>
    <p:extLst>
      <p:ext uri="{BB962C8B-B14F-4D97-AF65-F5344CB8AC3E}">
        <p14:creationId xmlns:p14="http://schemas.microsoft.com/office/powerpoint/2010/main" val="94370997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7"/>
          <p:cNvSpPr>
            <a:spLocks noGrp="1" noChangeArrowheads="1"/>
          </p:cNvSpPr>
          <p:nvPr>
            <p:ph type="sldNum" sz="quarter" idx="5"/>
          </p:nvPr>
        </p:nvSpPr>
        <p:spPr>
          <a:noFill/>
        </p:spPr>
        <p:txBody>
          <a:bodyPr/>
          <a:lstStyle/>
          <a:p>
            <a:fld id="{E51AA940-1A4B-483F-9327-1DFA5C40F858}" type="slidenum">
              <a:rPr lang="en-US"/>
              <a:pPr/>
              <a:t>56</a:t>
            </a:fld>
            <a:endParaRPr lang="en-US"/>
          </a:p>
        </p:txBody>
      </p:sp>
      <p:sp>
        <p:nvSpPr>
          <p:cNvPr id="168963" name="Rectangle 2"/>
          <p:cNvSpPr>
            <a:spLocks noGrp="1" noRot="1" noChangeAspect="1" noChangeArrowheads="1" noTextEdit="1"/>
          </p:cNvSpPr>
          <p:nvPr>
            <p:ph type="sldImg"/>
          </p:nvPr>
        </p:nvSpPr>
        <p:spPr>
          <a:solidFill>
            <a:srgbClr val="FFFFFF"/>
          </a:solidFill>
          <a:ln/>
        </p:spPr>
      </p:sp>
      <p:sp>
        <p:nvSpPr>
          <p:cNvPr id="168964"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Times New Roman" pitchFamily="-107" charset="0"/>
              </a:rPr>
              <a:t>As we use more liquids</a:t>
            </a:r>
            <a:r>
              <a:rPr lang="en-US" baseline="0" dirty="0">
                <a:latin typeface="Times New Roman" pitchFamily="-107" charset="0"/>
              </a:rPr>
              <a:t> we need less granular product so we can use some of our box space for tanks.</a:t>
            </a:r>
            <a:endParaRPr lang="en-US" dirty="0">
              <a:latin typeface="Times New Roman" pitchFamily="-107" charset="0"/>
            </a:endParaRPr>
          </a:p>
          <a:p>
            <a:pPr eaLnBrk="1" hangingPunct="1"/>
            <a:endParaRPr lang="en-US" dirty="0">
              <a:latin typeface="Times New Roman" pitchFamily="-107" charset="0"/>
            </a:endParaRPr>
          </a:p>
          <a:p>
            <a:pPr eaLnBrk="1" hangingPunct="1"/>
            <a:r>
              <a:rPr lang="en-US" dirty="0">
                <a:latin typeface="Times New Roman" pitchFamily="-107" charset="0"/>
              </a:rPr>
              <a:t>For more information on slurry see </a:t>
            </a:r>
            <a:r>
              <a:rPr lang="en-US" dirty="0" err="1">
                <a:latin typeface="Times New Roman" pitchFamily="-107" charset="0"/>
              </a:rPr>
              <a:t>MnDOT</a:t>
            </a:r>
            <a:r>
              <a:rPr lang="en-US" dirty="0">
                <a:latin typeface="Times New Roman" pitchFamily="-107" charset="0"/>
              </a:rPr>
              <a:t> district 6 </a:t>
            </a:r>
            <a:r>
              <a:rPr lang="en-US" dirty="0" err="1">
                <a:latin typeface="Times New Roman" pitchFamily="-107" charset="0"/>
              </a:rPr>
              <a:t>ppt</a:t>
            </a:r>
            <a:r>
              <a:rPr lang="en-US" dirty="0">
                <a:latin typeface="Times New Roman" pitchFamily="-107" charset="0"/>
              </a:rPr>
              <a:t>: http://freshwater.org/wp-content/uploads/2012/07/MNDOT-D6West-plow-truck-slurry-conversion.pdf</a:t>
            </a:r>
          </a:p>
          <a:p>
            <a:pPr eaLnBrk="1" hangingPunct="1"/>
            <a:endParaRPr lang="en-US" baseline="0" dirty="0">
              <a:latin typeface="Times New Roman" pitchFamily="-107" charset="0"/>
            </a:endParaRPr>
          </a:p>
          <a:p>
            <a:pPr eaLnBrk="1" hangingPunct="1"/>
            <a:r>
              <a:rPr lang="en-US" baseline="0" dirty="0">
                <a:latin typeface="Times New Roman" pitchFamily="-107" charset="0"/>
              </a:rPr>
              <a:t>Photo credit:  </a:t>
            </a:r>
            <a:r>
              <a:rPr lang="en-US" baseline="0" dirty="0" err="1">
                <a:latin typeface="Times New Roman" pitchFamily="-107" charset="0"/>
              </a:rPr>
              <a:t>MnDOT</a:t>
            </a:r>
            <a:endParaRPr lang="en-US" baseline="0" dirty="0">
              <a:latin typeface="Times New Roman" pitchFamily="-107" charset="0"/>
            </a:endParaRPr>
          </a:p>
        </p:txBody>
      </p:sp>
    </p:spTree>
    <p:extLst>
      <p:ext uri="{BB962C8B-B14F-4D97-AF65-F5344CB8AC3E}">
        <p14:creationId xmlns:p14="http://schemas.microsoft.com/office/powerpoint/2010/main" val="160002862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t>Note to presenters:  you</a:t>
            </a:r>
            <a:r>
              <a:rPr lang="en-US" baseline="0" dirty="0"/>
              <a:t> may choose to hide this slide.</a:t>
            </a:r>
          </a:p>
          <a:p>
            <a:pPr>
              <a:buNone/>
            </a:pPr>
            <a:endParaRPr lang="en-US" baseline="0" dirty="0"/>
          </a:p>
          <a:p>
            <a:r>
              <a:rPr lang="en-US" baseline="0" dirty="0"/>
              <a:t>Test question:</a:t>
            </a:r>
          </a:p>
          <a:p>
            <a:endParaRPr lang="en-US" baseline="0" dirty="0"/>
          </a:p>
          <a:p>
            <a:pPr eaLnBrk="1" hangingPunct="1"/>
            <a:r>
              <a:rPr lang="en-US" sz="4000" baseline="0" dirty="0">
                <a:latin typeface="Times New Roman" pitchFamily="-107" charset="0"/>
              </a:rPr>
              <a:t>Test question: Where can you place liquid tanks?</a:t>
            </a:r>
          </a:p>
          <a:p>
            <a:pPr eaLnBrk="1" hangingPunct="1"/>
            <a:endParaRPr lang="en-US" sz="4000" baseline="0" dirty="0">
              <a:latin typeface="Times New Roman" pitchFamily="-107" charset="0"/>
            </a:endParaRPr>
          </a:p>
          <a:p>
            <a:pPr marL="224897" indent="-224897">
              <a:buAutoNum type="arabicPeriod"/>
            </a:pPr>
            <a:r>
              <a:rPr lang="en-US" sz="4000" baseline="0" dirty="0">
                <a:latin typeface="Times New Roman" pitchFamily="-107" charset="0"/>
              </a:rPr>
              <a:t>Tail gate (no)</a:t>
            </a:r>
          </a:p>
          <a:p>
            <a:pPr marL="224897" indent="-224897">
              <a:buAutoNum type="arabicPeriod"/>
            </a:pPr>
            <a:r>
              <a:rPr lang="en-US" sz="4000" baseline="0" dirty="0">
                <a:latin typeface="Times New Roman" pitchFamily="-107" charset="0"/>
              </a:rPr>
              <a:t>Side  of truck(no)</a:t>
            </a:r>
          </a:p>
          <a:p>
            <a:pPr marL="224897" indent="-224897">
              <a:buAutoNum type="arabicPeriod"/>
            </a:pPr>
            <a:r>
              <a:rPr lang="en-US" sz="4000" baseline="0" dirty="0">
                <a:latin typeface="Times New Roman" pitchFamily="-107" charset="0"/>
              </a:rPr>
              <a:t>Inside box(no)</a:t>
            </a:r>
          </a:p>
          <a:p>
            <a:pPr marL="224897" indent="-224897">
              <a:buAutoNum type="arabicPeriod"/>
            </a:pPr>
            <a:r>
              <a:rPr lang="en-US" sz="4000" baseline="0" dirty="0">
                <a:latin typeface="Times New Roman" pitchFamily="-107" charset="0"/>
              </a:rPr>
              <a:t>All of the above(y</a:t>
            </a:r>
            <a:endParaRPr lang="en-US" sz="4000"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57</a:t>
            </a:fld>
            <a:endParaRPr lang="en-US"/>
          </a:p>
        </p:txBody>
      </p:sp>
    </p:spTree>
    <p:extLst>
      <p:ext uri="{BB962C8B-B14F-4D97-AF65-F5344CB8AC3E}">
        <p14:creationId xmlns:p14="http://schemas.microsoft.com/office/powerpoint/2010/main" val="334828910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t>Note to presenters:  you</a:t>
            </a:r>
            <a:r>
              <a:rPr lang="en-US" baseline="0" dirty="0"/>
              <a:t> may choose to hide this slide.</a:t>
            </a:r>
          </a:p>
          <a:p>
            <a:pPr>
              <a:buNone/>
            </a:pPr>
            <a:endParaRPr lang="en-US" baseline="0" dirty="0"/>
          </a:p>
          <a:p>
            <a:r>
              <a:rPr lang="en-US" baseline="0" dirty="0"/>
              <a:t>Test question:</a:t>
            </a:r>
          </a:p>
          <a:p>
            <a:endParaRPr lang="en-US" baseline="0" dirty="0"/>
          </a:p>
          <a:p>
            <a:pPr eaLnBrk="1" hangingPunct="1"/>
            <a:r>
              <a:rPr lang="en-US" sz="4000" baseline="0" dirty="0">
                <a:latin typeface="Times New Roman" pitchFamily="-107" charset="0"/>
              </a:rPr>
              <a:t>Test question: Where can you place liquid tanks?</a:t>
            </a:r>
          </a:p>
          <a:p>
            <a:pPr eaLnBrk="1" hangingPunct="1"/>
            <a:endParaRPr lang="en-US" sz="4000" baseline="0" dirty="0">
              <a:latin typeface="Times New Roman" pitchFamily="-107" charset="0"/>
            </a:endParaRPr>
          </a:p>
          <a:p>
            <a:pPr marL="224897" indent="-224897">
              <a:buAutoNum type="arabicPeriod"/>
            </a:pPr>
            <a:r>
              <a:rPr lang="en-US" sz="4000" baseline="0" dirty="0">
                <a:latin typeface="Times New Roman" pitchFamily="-107" charset="0"/>
              </a:rPr>
              <a:t>Tail gate (no)</a:t>
            </a:r>
          </a:p>
          <a:p>
            <a:pPr marL="224897" indent="-224897">
              <a:buAutoNum type="arabicPeriod"/>
            </a:pPr>
            <a:r>
              <a:rPr lang="en-US" sz="4000" baseline="0" dirty="0">
                <a:latin typeface="Times New Roman" pitchFamily="-107" charset="0"/>
              </a:rPr>
              <a:t>Side  of truck(no)</a:t>
            </a:r>
          </a:p>
          <a:p>
            <a:pPr marL="224897" indent="-224897">
              <a:buAutoNum type="arabicPeriod"/>
            </a:pPr>
            <a:r>
              <a:rPr lang="en-US" sz="4000" baseline="0" dirty="0">
                <a:latin typeface="Times New Roman" pitchFamily="-107" charset="0"/>
              </a:rPr>
              <a:t>Inside box(no)</a:t>
            </a:r>
          </a:p>
          <a:p>
            <a:pPr marL="224897" indent="-224897">
              <a:buAutoNum type="arabicPeriod"/>
            </a:pPr>
            <a:r>
              <a:rPr lang="en-US" sz="4000" baseline="0" dirty="0">
                <a:latin typeface="Times New Roman" pitchFamily="-107" charset="0"/>
              </a:rPr>
              <a:t>All of the above(y</a:t>
            </a:r>
            <a:endParaRPr lang="en-US" sz="4000"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58</a:t>
            </a:fld>
            <a:endParaRPr lang="en-US"/>
          </a:p>
        </p:txBody>
      </p:sp>
    </p:spTree>
    <p:extLst>
      <p:ext uri="{BB962C8B-B14F-4D97-AF65-F5344CB8AC3E}">
        <p14:creationId xmlns:p14="http://schemas.microsoft.com/office/powerpoint/2010/main" val="334828910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The most common discharge location is at the spinner, often with just one discharge point.  Some organizations have experimented and use more than one discharge point at the spinner in hopes to get better coverage. </a:t>
            </a:r>
          </a:p>
          <a:p>
            <a:endParaRPr lang="en-US" baseline="0" dirty="0"/>
          </a:p>
          <a:p>
            <a:r>
              <a:rPr lang="en-US" baseline="0" dirty="0"/>
              <a:t>Those that want the best mixing of liquid to granular choose to mix in the auger. There are claims that by mixing in the auger you get the salt more evenly covered.  Some have problems with the auger freezing or jamming when they discharge liquids in the auger.  Some have overcome these problems and stick with this technology. </a:t>
            </a:r>
          </a:p>
          <a:p>
            <a:endParaRPr lang="en-US" baseline="0" dirty="0"/>
          </a:p>
          <a:p>
            <a:r>
              <a:rPr lang="en-US" baseline="0" dirty="0"/>
              <a:t>Whatever you choose, get the salt as wet as you can. </a:t>
            </a:r>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59</a:t>
            </a:fld>
            <a:endParaRPr lang="en-US"/>
          </a:p>
        </p:txBody>
      </p:sp>
    </p:spTree>
    <p:extLst>
      <p:ext uri="{BB962C8B-B14F-4D97-AF65-F5344CB8AC3E}">
        <p14:creationId xmlns:p14="http://schemas.microsoft.com/office/powerpoint/2010/main" val="350940216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defTabSz="899587">
              <a:defRPr/>
            </a:pPr>
            <a:r>
              <a:rPr lang="en-US" dirty="0"/>
              <a:t>Some systems are gravity flow, some use ground speed controls to adjust the material flow rate in relation to vehicle speed.</a:t>
            </a:r>
            <a:r>
              <a:rPr lang="en-US" baseline="0" dirty="0"/>
              <a:t>  Ground speed systems are always the most accurate.  Gravity flow systems seem to have the advantage of less maintenance problems.  Some notes derived from: </a:t>
            </a:r>
            <a:r>
              <a:rPr lang="en-US" dirty="0">
                <a:hlinkClick r:id="rId3"/>
              </a:rPr>
              <a:t>OhioDOT_Snow-and-Ice-Control-Course-Presentation-105_slides_129-131.pptx</a:t>
            </a:r>
            <a:endParaRPr lang="en-US" dirty="0"/>
          </a:p>
          <a:p>
            <a:endParaRPr lang="en-US" baseline="0" dirty="0"/>
          </a:p>
          <a:p>
            <a:r>
              <a:rPr lang="en-US" baseline="0" dirty="0"/>
              <a:t>Image credit:  Maine DOT</a:t>
            </a:r>
          </a:p>
          <a:p>
            <a:r>
              <a:rPr lang="en-US" baseline="0" dirty="0"/>
              <a:t>Photo credit:  Fortin Consulting Inc.</a:t>
            </a:r>
          </a:p>
          <a:p>
            <a:pPr marL="0" lvl="1" defTabSz="899587">
              <a:defRPr/>
            </a:pPr>
            <a:endParaRPr lang="en-US" dirty="0"/>
          </a:p>
          <a:p>
            <a:pPr marL="0" lvl="1" defTabSz="899587">
              <a:defRPr/>
            </a:pPr>
            <a:endParaRPr lang="en-US" dirty="0"/>
          </a:p>
          <a:p>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60</a:t>
            </a:fld>
            <a:endParaRPr lang="en-US"/>
          </a:p>
        </p:txBody>
      </p:sp>
    </p:spTree>
    <p:extLst>
      <p:ext uri="{BB962C8B-B14F-4D97-AF65-F5344CB8AC3E}">
        <p14:creationId xmlns:p14="http://schemas.microsoft.com/office/powerpoint/2010/main" val="33169719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to facilitator:  do not show this slide during class</a:t>
            </a:r>
          </a:p>
        </p:txBody>
      </p:sp>
      <p:sp>
        <p:nvSpPr>
          <p:cNvPr id="4" name="Slide Number Placeholder 3"/>
          <p:cNvSpPr>
            <a:spLocks noGrp="1"/>
          </p:cNvSpPr>
          <p:nvPr>
            <p:ph type="sldNum" sz="quarter" idx="10"/>
          </p:nvPr>
        </p:nvSpPr>
        <p:spPr/>
        <p:txBody>
          <a:bodyPr/>
          <a:lstStyle/>
          <a:p>
            <a:fld id="{7586080C-B8D8-4723-AE4C-278F16E645B8}" type="slidenum">
              <a:rPr lang="en-US" smtClean="0"/>
              <a:pPr/>
              <a:t>7</a:t>
            </a:fld>
            <a:endParaRPr lang="en-US"/>
          </a:p>
        </p:txBody>
      </p:sp>
    </p:spTree>
    <p:extLst>
      <p:ext uri="{BB962C8B-B14F-4D97-AF65-F5344CB8AC3E}">
        <p14:creationId xmlns:p14="http://schemas.microsoft.com/office/powerpoint/2010/main" val="98641231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most common</a:t>
            </a:r>
            <a:r>
              <a:rPr lang="en-US" baseline="0" dirty="0"/>
              <a:t> method.   </a:t>
            </a:r>
          </a:p>
          <a:p>
            <a:endParaRPr lang="en-US" baseline="0" dirty="0"/>
          </a:p>
          <a:p>
            <a:r>
              <a:rPr lang="en-US" baseline="0" dirty="0"/>
              <a:t>Note to presenters:  ask the participants the following questions:</a:t>
            </a:r>
          </a:p>
          <a:p>
            <a:endParaRPr lang="en-US" baseline="0" dirty="0"/>
          </a:p>
          <a:p>
            <a:r>
              <a:rPr lang="en-US" baseline="0" dirty="0"/>
              <a:t>What configuration do you use? </a:t>
            </a:r>
          </a:p>
          <a:p>
            <a:r>
              <a:rPr lang="en-US" baseline="0" dirty="0"/>
              <a:t>What do you see as the pros and cons of it?  </a:t>
            </a:r>
          </a:p>
          <a:p>
            <a:r>
              <a:rPr lang="en-US" baseline="0" dirty="0"/>
              <a:t>How could it be more improved to give you better performance?</a:t>
            </a:r>
          </a:p>
          <a:p>
            <a:endParaRPr lang="en-US" baseline="0" dirty="0"/>
          </a:p>
          <a:p>
            <a:r>
              <a:rPr lang="en-US" baseline="0" dirty="0"/>
              <a:t>Photo credits:  </a:t>
            </a:r>
            <a:r>
              <a:rPr lang="en-US" dirty="0"/>
              <a:t>NYSDOT and Ohio DOT</a:t>
            </a: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61</a:t>
            </a:fld>
            <a:endParaRPr lang="en-US"/>
          </a:p>
        </p:txBody>
      </p:sp>
    </p:spTree>
    <p:extLst>
      <p:ext uri="{BB962C8B-B14F-4D97-AF65-F5344CB8AC3E}">
        <p14:creationId xmlns:p14="http://schemas.microsoft.com/office/powerpoint/2010/main" val="270709188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Those</a:t>
            </a:r>
            <a:r>
              <a:rPr lang="en-US" baseline="0" dirty="0"/>
              <a:t> pushing the edge for higher performance seem to come back to this system.  How to route the liquid through the auger so salt is more evenly covered in liquid before discharge.    </a:t>
            </a:r>
          </a:p>
          <a:p>
            <a:endParaRPr lang="en-US" baseline="0" dirty="0"/>
          </a:p>
          <a:p>
            <a:r>
              <a:rPr lang="en-US" baseline="0" dirty="0"/>
              <a:t>Note to presenter:  Ask the participants the following questions:</a:t>
            </a:r>
          </a:p>
          <a:p>
            <a:endParaRPr lang="en-US" baseline="0" dirty="0"/>
          </a:p>
          <a:p>
            <a:r>
              <a:rPr lang="en-US" baseline="0" dirty="0"/>
              <a:t>Have you tried this?  </a:t>
            </a:r>
          </a:p>
          <a:p>
            <a:r>
              <a:rPr lang="en-US" baseline="0" dirty="0"/>
              <a:t>What worked or did not work for you?  </a:t>
            </a:r>
          </a:p>
          <a:p>
            <a:endParaRPr lang="en-US" baseline="0" dirty="0"/>
          </a:p>
          <a:p>
            <a:r>
              <a:rPr lang="en-US" baseline="0" dirty="0"/>
              <a:t>Note:  If you haven’t tried it, perhaps it is time to give it a try. </a:t>
            </a:r>
          </a:p>
          <a:p>
            <a:endParaRPr lang="en-US" baseline="0" dirty="0"/>
          </a:p>
          <a:p>
            <a:r>
              <a:rPr lang="en-US" baseline="0" dirty="0"/>
              <a:t>Photo credit:  </a:t>
            </a:r>
            <a:r>
              <a:rPr lang="en-US" baseline="0" dirty="0" err="1"/>
              <a:t>MnDOT</a:t>
            </a:r>
            <a:r>
              <a:rPr lang="en-US" baseline="0" dirty="0"/>
              <a:t> District 6</a:t>
            </a:r>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62</a:t>
            </a:fld>
            <a:endParaRPr lang="en-US"/>
          </a:p>
        </p:txBody>
      </p:sp>
    </p:spTree>
    <p:extLst>
      <p:ext uri="{BB962C8B-B14F-4D97-AF65-F5344CB8AC3E}">
        <p14:creationId xmlns:p14="http://schemas.microsoft.com/office/powerpoint/2010/main" val="404140632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t>Note to presenters:  you</a:t>
            </a:r>
            <a:r>
              <a:rPr lang="en-US" baseline="0" dirty="0"/>
              <a:t> may choose to hide this slide.</a:t>
            </a:r>
          </a:p>
          <a:p>
            <a:pPr>
              <a:buNone/>
            </a:pPr>
            <a:endParaRPr lang="en-US" baseline="0" dirty="0"/>
          </a:p>
          <a:p>
            <a:r>
              <a:rPr lang="en-US" baseline="0" dirty="0"/>
              <a:t>Test question:</a:t>
            </a:r>
          </a:p>
          <a:p>
            <a:endParaRPr lang="en-US" baseline="0" dirty="0"/>
          </a:p>
          <a:p>
            <a:pPr marL="742950" indent="-742950">
              <a:buNone/>
            </a:pPr>
            <a:r>
              <a:rPr lang="en-US" sz="4000" dirty="0"/>
              <a:t>Truck mounted pre-wetting tanks can be located in/on:</a:t>
            </a:r>
          </a:p>
          <a:p>
            <a:pPr lvl="1" indent="-742950">
              <a:lnSpc>
                <a:spcPts val="3200"/>
              </a:lnSpc>
              <a:spcBef>
                <a:spcPts val="0"/>
              </a:spcBef>
              <a:buFont typeface="+mj-lt"/>
              <a:buAutoNum type="alphaUcPeriod"/>
            </a:pPr>
            <a:endParaRPr lang="en-US" sz="4000" dirty="0"/>
          </a:p>
          <a:p>
            <a:pPr lvl="1" indent="-742950">
              <a:lnSpc>
                <a:spcPts val="3200"/>
              </a:lnSpc>
              <a:spcBef>
                <a:spcPts val="0"/>
              </a:spcBef>
              <a:buFont typeface="+mj-lt"/>
              <a:buAutoNum type="alphaUcPeriod"/>
            </a:pPr>
            <a:r>
              <a:rPr lang="en-US" sz="4000" dirty="0"/>
              <a:t>Dump truck tail gate</a:t>
            </a:r>
          </a:p>
          <a:p>
            <a:pPr lvl="1" indent="-742950">
              <a:lnSpc>
                <a:spcPts val="3200"/>
              </a:lnSpc>
              <a:spcBef>
                <a:spcPts val="0"/>
              </a:spcBef>
              <a:buFont typeface="+mj-lt"/>
              <a:buAutoNum type="alphaUcPeriod"/>
            </a:pPr>
            <a:r>
              <a:rPr lang="en-US" sz="4000" dirty="0"/>
              <a:t>Side of v-box</a:t>
            </a:r>
          </a:p>
          <a:p>
            <a:pPr lvl="1" indent="-742950">
              <a:lnSpc>
                <a:spcPts val="3200"/>
              </a:lnSpc>
              <a:spcBef>
                <a:spcPts val="0"/>
              </a:spcBef>
              <a:buFont typeface="+mj-lt"/>
              <a:buAutoNum type="alphaUcPeriod"/>
            </a:pPr>
            <a:r>
              <a:rPr lang="en-US" sz="4000" dirty="0"/>
              <a:t>Side of dump truck</a:t>
            </a:r>
          </a:p>
          <a:p>
            <a:pPr lvl="1" indent="-742950">
              <a:lnSpc>
                <a:spcPts val="3200"/>
              </a:lnSpc>
              <a:spcBef>
                <a:spcPts val="0"/>
              </a:spcBef>
              <a:buFont typeface="+mj-lt"/>
              <a:buAutoNum type="alphaUcPeriod"/>
            </a:pPr>
            <a:r>
              <a:rPr lang="en-US" sz="4000" dirty="0"/>
              <a:t>In box</a:t>
            </a:r>
          </a:p>
          <a:p>
            <a:pPr lvl="1" indent="-742950">
              <a:lnSpc>
                <a:spcPts val="3200"/>
              </a:lnSpc>
              <a:spcBef>
                <a:spcPts val="0"/>
              </a:spcBef>
              <a:buFont typeface="+mj-lt"/>
              <a:buAutoNum type="alphaUcPeriod"/>
            </a:pPr>
            <a:r>
              <a:rPr lang="en-US" sz="4000" dirty="0"/>
              <a:t>All of the above</a:t>
            </a:r>
          </a:p>
        </p:txBody>
      </p:sp>
      <p:sp>
        <p:nvSpPr>
          <p:cNvPr id="4" name="Slide Number Placeholder 3"/>
          <p:cNvSpPr>
            <a:spLocks noGrp="1"/>
          </p:cNvSpPr>
          <p:nvPr>
            <p:ph type="sldNum" sz="quarter" idx="10"/>
          </p:nvPr>
        </p:nvSpPr>
        <p:spPr/>
        <p:txBody>
          <a:bodyPr/>
          <a:lstStyle/>
          <a:p>
            <a:fld id="{B0BDD7F5-3A46-4ED7-A0C5-90FD845D0BE5}" type="slidenum">
              <a:rPr lang="en-US" smtClean="0"/>
              <a:pPr/>
              <a:t>63</a:t>
            </a:fld>
            <a:endParaRPr lang="en-US"/>
          </a:p>
        </p:txBody>
      </p:sp>
    </p:spTree>
    <p:extLst>
      <p:ext uri="{BB962C8B-B14F-4D97-AF65-F5344CB8AC3E}">
        <p14:creationId xmlns:p14="http://schemas.microsoft.com/office/powerpoint/2010/main" val="334828910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t>Note to presenters:  you</a:t>
            </a:r>
            <a:r>
              <a:rPr lang="en-US" baseline="0" dirty="0"/>
              <a:t> may choose to hide this slide.</a:t>
            </a:r>
          </a:p>
          <a:p>
            <a:pPr>
              <a:buNone/>
            </a:pPr>
            <a:endParaRPr lang="en-US" baseline="0" dirty="0"/>
          </a:p>
          <a:p>
            <a:r>
              <a:rPr lang="en-US" baseline="0" dirty="0"/>
              <a:t>Test question:</a:t>
            </a:r>
          </a:p>
          <a:p>
            <a:pPr marL="742950" indent="-742950">
              <a:buNone/>
            </a:pPr>
            <a:r>
              <a:rPr lang="en-US" sz="4000" dirty="0"/>
              <a:t>Truck mounted pre-wetting tanks can be located in/on:</a:t>
            </a:r>
          </a:p>
          <a:p>
            <a:pPr lvl="1" indent="-742950">
              <a:lnSpc>
                <a:spcPts val="3200"/>
              </a:lnSpc>
              <a:spcBef>
                <a:spcPts val="0"/>
              </a:spcBef>
              <a:buFont typeface="+mj-lt"/>
              <a:buAutoNum type="alphaUcPeriod"/>
            </a:pPr>
            <a:endParaRPr lang="en-US" sz="4000" dirty="0"/>
          </a:p>
          <a:p>
            <a:pPr lvl="1" indent="-742950">
              <a:lnSpc>
                <a:spcPts val="3200"/>
              </a:lnSpc>
              <a:spcBef>
                <a:spcPts val="0"/>
              </a:spcBef>
              <a:buFont typeface="+mj-lt"/>
              <a:buAutoNum type="alphaUcPeriod"/>
            </a:pPr>
            <a:r>
              <a:rPr lang="en-US" sz="4000" dirty="0"/>
              <a:t>Dump truck tail gate</a:t>
            </a:r>
          </a:p>
          <a:p>
            <a:pPr lvl="1" indent="-742950">
              <a:lnSpc>
                <a:spcPts val="3200"/>
              </a:lnSpc>
              <a:spcBef>
                <a:spcPts val="0"/>
              </a:spcBef>
              <a:buFont typeface="+mj-lt"/>
              <a:buAutoNum type="alphaUcPeriod"/>
            </a:pPr>
            <a:r>
              <a:rPr lang="en-US" sz="4000" dirty="0"/>
              <a:t>Side of v-box</a:t>
            </a:r>
          </a:p>
          <a:p>
            <a:pPr lvl="1" indent="-742950">
              <a:lnSpc>
                <a:spcPts val="3200"/>
              </a:lnSpc>
              <a:spcBef>
                <a:spcPts val="0"/>
              </a:spcBef>
              <a:buFont typeface="+mj-lt"/>
              <a:buAutoNum type="alphaUcPeriod"/>
            </a:pPr>
            <a:r>
              <a:rPr lang="en-US" sz="4000" dirty="0"/>
              <a:t>Side of dump truck</a:t>
            </a:r>
          </a:p>
          <a:p>
            <a:pPr lvl="1" indent="-742950">
              <a:lnSpc>
                <a:spcPts val="3200"/>
              </a:lnSpc>
              <a:spcBef>
                <a:spcPts val="0"/>
              </a:spcBef>
              <a:buFont typeface="+mj-lt"/>
              <a:buAutoNum type="alphaUcPeriod"/>
            </a:pPr>
            <a:r>
              <a:rPr lang="en-US" sz="4000" dirty="0"/>
              <a:t>In box</a:t>
            </a:r>
          </a:p>
          <a:p>
            <a:pPr lvl="1" indent="-742950">
              <a:lnSpc>
                <a:spcPts val="3200"/>
              </a:lnSpc>
              <a:spcBef>
                <a:spcPts val="0"/>
              </a:spcBef>
              <a:buFont typeface="+mj-lt"/>
              <a:buAutoNum type="alphaUcPeriod"/>
            </a:pPr>
            <a:r>
              <a:rPr lang="en-US" sz="4000" dirty="0"/>
              <a:t>All of the above</a:t>
            </a:r>
          </a:p>
        </p:txBody>
      </p:sp>
      <p:sp>
        <p:nvSpPr>
          <p:cNvPr id="4" name="Slide Number Placeholder 3"/>
          <p:cNvSpPr>
            <a:spLocks noGrp="1"/>
          </p:cNvSpPr>
          <p:nvPr>
            <p:ph type="sldNum" sz="quarter" idx="10"/>
          </p:nvPr>
        </p:nvSpPr>
        <p:spPr/>
        <p:txBody>
          <a:bodyPr/>
          <a:lstStyle/>
          <a:p>
            <a:fld id="{B0BDD7F5-3A46-4ED7-A0C5-90FD845D0BE5}" type="slidenum">
              <a:rPr lang="en-US" smtClean="0"/>
              <a:pPr/>
              <a:t>64</a:t>
            </a:fld>
            <a:endParaRPr lang="en-US"/>
          </a:p>
        </p:txBody>
      </p:sp>
    </p:spTree>
    <p:extLst>
      <p:ext uri="{BB962C8B-B14F-4D97-AF65-F5344CB8AC3E}">
        <p14:creationId xmlns:p14="http://schemas.microsoft.com/office/powerpoint/2010/main" val="334828910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Wet</a:t>
            </a:r>
            <a:r>
              <a:rPr lang="en-US" baseline="0" dirty="0"/>
              <a:t> materials bounce less and work faster.  With sand the trick is you don’t want too much melting, but you want to glue the sand on the road similar to sandpaper.</a:t>
            </a:r>
          </a:p>
          <a:p>
            <a:endParaRPr lang="en-US" baseline="0" dirty="0"/>
          </a:p>
          <a:p>
            <a:r>
              <a:rPr lang="en-US" dirty="0"/>
              <a:t>Photo credits;  Wisconsin and Colorado DOTs</a:t>
            </a:r>
          </a:p>
          <a:p>
            <a:endParaRPr lang="en-US" baseline="0" dirty="0"/>
          </a:p>
          <a:p>
            <a:endParaRPr lang="en-US" baseline="0"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65</a:t>
            </a:fld>
            <a:endParaRPr lang="en-US"/>
          </a:p>
        </p:txBody>
      </p:sp>
    </p:spTree>
    <p:extLst>
      <p:ext uri="{BB962C8B-B14F-4D97-AF65-F5344CB8AC3E}">
        <p14:creationId xmlns:p14="http://schemas.microsoft.com/office/powerpoint/2010/main" val="52362405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t>Note to presenters:  you</a:t>
            </a:r>
            <a:r>
              <a:rPr lang="en-US" baseline="0" dirty="0"/>
              <a:t> may choose to hide this slide.</a:t>
            </a:r>
          </a:p>
          <a:p>
            <a:endParaRPr lang="en-US" baseline="0" dirty="0"/>
          </a:p>
          <a:p>
            <a:r>
              <a:rPr lang="en-US" baseline="0" dirty="0"/>
              <a:t>Test question: What materials can you pre-wet? </a:t>
            </a:r>
          </a:p>
          <a:p>
            <a:pPr marL="224897" indent="-224897">
              <a:buAutoNum type="arabicPeriod"/>
            </a:pPr>
            <a:r>
              <a:rPr lang="en-US" baseline="0" dirty="0"/>
              <a:t>Sand(no)</a:t>
            </a:r>
          </a:p>
          <a:p>
            <a:pPr marL="224897" indent="-224897">
              <a:buAutoNum type="arabicPeriod"/>
            </a:pPr>
            <a:r>
              <a:rPr lang="en-US" baseline="0" dirty="0"/>
              <a:t>Salt(no)</a:t>
            </a:r>
          </a:p>
          <a:p>
            <a:pPr marL="224897" indent="-224897">
              <a:buAutoNum type="arabicPeriod"/>
            </a:pPr>
            <a:r>
              <a:rPr lang="en-US" baseline="0" dirty="0"/>
              <a:t>Both (yes)</a:t>
            </a:r>
            <a:endParaRPr lang="en-US" dirty="0"/>
          </a:p>
          <a:p>
            <a:endParaRPr lang="en-US" baseline="0" dirty="0"/>
          </a:p>
          <a:p>
            <a:endParaRPr lang="en-US" baseline="0"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66</a:t>
            </a:fld>
            <a:endParaRPr lang="en-US"/>
          </a:p>
        </p:txBody>
      </p:sp>
    </p:spTree>
    <p:extLst>
      <p:ext uri="{BB962C8B-B14F-4D97-AF65-F5344CB8AC3E}">
        <p14:creationId xmlns:p14="http://schemas.microsoft.com/office/powerpoint/2010/main" val="334828910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t>Note to presenters:  you</a:t>
            </a:r>
            <a:r>
              <a:rPr lang="en-US" baseline="0" dirty="0"/>
              <a:t> may choose to hide this slide.</a:t>
            </a:r>
          </a:p>
          <a:p>
            <a:endParaRPr lang="en-US" baseline="0" dirty="0"/>
          </a:p>
          <a:p>
            <a:r>
              <a:rPr lang="en-US" baseline="0" dirty="0"/>
              <a:t>Test question: What materials can you pre-wet? </a:t>
            </a:r>
          </a:p>
          <a:p>
            <a:pPr marL="224897" indent="-224897">
              <a:buAutoNum type="arabicPeriod"/>
            </a:pPr>
            <a:r>
              <a:rPr lang="en-US" baseline="0" dirty="0"/>
              <a:t>Sand(no)</a:t>
            </a:r>
          </a:p>
          <a:p>
            <a:pPr marL="224897" indent="-224897">
              <a:buAutoNum type="arabicPeriod"/>
            </a:pPr>
            <a:r>
              <a:rPr lang="en-US" baseline="0" dirty="0"/>
              <a:t>Salt(no)</a:t>
            </a:r>
          </a:p>
          <a:p>
            <a:pPr marL="224897" indent="-224897">
              <a:buAutoNum type="arabicPeriod"/>
            </a:pPr>
            <a:r>
              <a:rPr lang="en-US" baseline="0" dirty="0"/>
              <a:t>Both (yes)</a:t>
            </a:r>
            <a:endParaRPr lang="en-US" dirty="0"/>
          </a:p>
          <a:p>
            <a:endParaRPr lang="en-US" baseline="0" dirty="0"/>
          </a:p>
          <a:p>
            <a:endParaRPr lang="en-US" baseline="0"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67</a:t>
            </a:fld>
            <a:endParaRPr lang="en-US"/>
          </a:p>
        </p:txBody>
      </p:sp>
    </p:spTree>
    <p:extLst>
      <p:ext uri="{BB962C8B-B14F-4D97-AF65-F5344CB8AC3E}">
        <p14:creationId xmlns:p14="http://schemas.microsoft.com/office/powerpoint/2010/main" val="334828910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Note</a:t>
            </a:r>
            <a:r>
              <a:rPr lang="en-US" baseline="0" dirty="0"/>
              <a:t> to presenter:  </a:t>
            </a:r>
            <a:r>
              <a:rPr lang="en-US" sz="1200" dirty="0">
                <a:effectLst>
                  <a:outerShdw blurRad="38100" dist="38100" dir="2700000" algn="tl">
                    <a:srgbClr val="000000">
                      <a:alpha val="43137"/>
                    </a:srgbClr>
                  </a:outerShdw>
                </a:effectLst>
                <a:latin typeface="Arial" pitchFamily="34" charset="0"/>
                <a:cs typeface="Arial" pitchFamily="34" charset="0"/>
              </a:rPr>
              <a:t>Note to presenter:  remove this slide if you don’t use pre-wetted sand, or change the list to reflect the pros and cons you have encountered.  Delete this yellow box before making presentation.</a:t>
            </a:r>
          </a:p>
          <a:p>
            <a:endParaRPr lang="en-US" dirty="0"/>
          </a:p>
          <a:p>
            <a:r>
              <a:rPr lang="en-US" dirty="0"/>
              <a:t>Also, these are Colorado's list of pros and cons.  Your list might be different.</a:t>
            </a:r>
            <a:r>
              <a:rPr lang="en-US" baseline="0" dirty="0"/>
              <a:t>  Change the list to reflect your findings. </a:t>
            </a:r>
          </a:p>
          <a:p>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Slide source:  </a:t>
            </a:r>
            <a:r>
              <a:rPr lang="en-US" dirty="0">
                <a:hlinkClick r:id="rId3"/>
              </a:rPr>
              <a:t>CDOT_Snow-removal-operator-training_slides_91-109_114.pptx</a:t>
            </a:r>
            <a:endParaRPr lang="en-US" dirty="0"/>
          </a:p>
          <a:p>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68</a:t>
            </a:fld>
            <a:endParaRPr lang="en-US"/>
          </a:p>
        </p:txBody>
      </p:sp>
    </p:spTree>
    <p:extLst>
      <p:ext uri="{BB962C8B-B14F-4D97-AF65-F5344CB8AC3E}">
        <p14:creationId xmlns:p14="http://schemas.microsoft.com/office/powerpoint/2010/main" val="411582569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a:t>
            </a:r>
            <a:r>
              <a:rPr lang="en-US" baseline="0" dirty="0"/>
              <a:t> quote is from Mike </a:t>
            </a:r>
            <a:r>
              <a:rPr lang="en-US" baseline="0" dirty="0" err="1"/>
              <a:t>Sproul</a:t>
            </a:r>
            <a:r>
              <a:rPr lang="en-US" baseline="0" dirty="0"/>
              <a:t>, Wisconsin DOT.</a:t>
            </a:r>
          </a:p>
          <a:p>
            <a:endParaRPr lang="en-US" baseline="0" dirty="0"/>
          </a:p>
          <a:p>
            <a:r>
              <a:rPr lang="en-US" baseline="0" dirty="0"/>
              <a:t>It shows a snapshot from MN RWIS showing pavement temperature at -9.8 and air temp at -20 at 4 pm…start of rush-hour.</a:t>
            </a:r>
          </a:p>
        </p:txBody>
      </p:sp>
      <p:sp>
        <p:nvSpPr>
          <p:cNvPr id="4" name="Slide Number Placeholder 3"/>
          <p:cNvSpPr>
            <a:spLocks noGrp="1"/>
          </p:cNvSpPr>
          <p:nvPr>
            <p:ph type="sldNum" sz="quarter" idx="10"/>
          </p:nvPr>
        </p:nvSpPr>
        <p:spPr/>
        <p:txBody>
          <a:bodyPr/>
          <a:lstStyle/>
          <a:p>
            <a:fld id="{B0BDD7F5-3A46-4ED7-A0C5-90FD845D0BE5}" type="slidenum">
              <a:rPr lang="en-US" smtClean="0"/>
              <a:pPr/>
              <a:t>69</a:t>
            </a:fld>
            <a:endParaRPr lang="en-US"/>
          </a:p>
        </p:txBody>
      </p:sp>
    </p:spTree>
    <p:extLst>
      <p:ext uri="{BB962C8B-B14F-4D97-AF65-F5344CB8AC3E}">
        <p14:creationId xmlns:p14="http://schemas.microsoft.com/office/powerpoint/2010/main" val="141059239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99587">
              <a:defRPr/>
            </a:pPr>
            <a:endParaRPr lang="en-US" dirty="0"/>
          </a:p>
          <a:p>
            <a:pPr defTabSz="899587">
              <a:defRPr/>
            </a:pPr>
            <a:endParaRPr lang="en-US" dirty="0"/>
          </a:p>
          <a:p>
            <a:pPr defTabSz="899587">
              <a:defRPr/>
            </a:pPr>
            <a:r>
              <a:rPr lang="en-US" dirty="0"/>
              <a:t>There wasn’t much information</a:t>
            </a:r>
            <a:r>
              <a:rPr lang="en-US" baseline="0" dirty="0"/>
              <a:t> on pre-wet sand from the clear roads group. </a:t>
            </a:r>
          </a:p>
          <a:p>
            <a:pPr defTabSz="899587">
              <a:defRPr/>
            </a:pPr>
            <a:endParaRPr lang="en-US" baseline="0" dirty="0"/>
          </a:p>
          <a:p>
            <a:pPr marL="0" marR="0" indent="0" algn="l" defTabSz="899587" rtl="0" eaLnBrk="1" fontAlgn="auto" latinLnBrk="0" hangingPunct="1">
              <a:lnSpc>
                <a:spcPct val="100000"/>
              </a:lnSpc>
              <a:spcBef>
                <a:spcPts val="0"/>
              </a:spcBef>
              <a:spcAft>
                <a:spcPts val="0"/>
              </a:spcAft>
              <a:buClrTx/>
              <a:buSzTx/>
              <a:buFontTx/>
              <a:buNone/>
              <a:tabLst/>
              <a:defRPr/>
            </a:pPr>
            <a:r>
              <a:rPr lang="en-US" sz="1200" dirty="0">
                <a:latin typeface="Arial" pitchFamily="34" charset="0"/>
                <a:cs typeface="Arial" pitchFamily="34" charset="0"/>
              </a:rPr>
              <a:t>Note to presenter:  These rates are suggested by CDOT.   Put your own recommendations here and delete the yellow box before making presentation.</a:t>
            </a:r>
          </a:p>
          <a:p>
            <a:pPr defTabSz="899587">
              <a:defRPr/>
            </a:pPr>
            <a:endParaRPr lang="en-US" baseline="0" dirty="0"/>
          </a:p>
          <a:p>
            <a:pPr defTabSz="899587">
              <a:defRPr/>
            </a:pPr>
            <a:r>
              <a:rPr lang="en-US" baseline="0" dirty="0"/>
              <a:t>Whichever method you use, make sure to look for ways to reduce material use.</a:t>
            </a:r>
          </a:p>
          <a:p>
            <a:pPr defTabSz="899587">
              <a:defRPr/>
            </a:pPr>
            <a:endParaRPr lang="en-US" baseline="0" dirty="0"/>
          </a:p>
          <a:p>
            <a:pPr defTabSz="899587">
              <a:defRPr/>
            </a:pPr>
            <a:r>
              <a:rPr lang="en-US" baseline="0" dirty="0"/>
              <a:t>Slide source:  </a:t>
            </a:r>
            <a:r>
              <a:rPr lang="en-US" dirty="0">
                <a:hlinkClick r:id="rId3"/>
              </a:rPr>
              <a:t>CDOT_Snow-removal-operator-training_slides_91-109_114.pptx</a:t>
            </a:r>
            <a:r>
              <a:rPr lang="en-US" dirty="0"/>
              <a:t>  ( we removed the reference to caliber 2000)</a:t>
            </a:r>
          </a:p>
          <a:p>
            <a:pPr defTabSz="899587">
              <a:defRPr/>
            </a:pPr>
            <a:endParaRPr lang="en-US" dirty="0"/>
          </a:p>
          <a:p>
            <a:pPr defTabSz="899587">
              <a:defRPr/>
            </a:pPr>
            <a:r>
              <a:rPr lang="en-US" dirty="0"/>
              <a:t>Photo credit:  Colorado DOT</a:t>
            </a:r>
          </a:p>
          <a:p>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70</a:t>
            </a:fld>
            <a:endParaRPr lang="en-US"/>
          </a:p>
        </p:txBody>
      </p:sp>
    </p:spTree>
    <p:extLst>
      <p:ext uri="{BB962C8B-B14F-4D97-AF65-F5344CB8AC3E}">
        <p14:creationId xmlns:p14="http://schemas.microsoft.com/office/powerpoint/2010/main" val="13565062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module covers all of the topics on this</a:t>
            </a:r>
            <a:r>
              <a:rPr lang="en-US" baseline="0" dirty="0"/>
              <a:t> slide: </a:t>
            </a:r>
          </a:p>
          <a:p>
            <a:endParaRPr lang="en-US" baseline="0" dirty="0"/>
          </a:p>
          <a:p>
            <a:r>
              <a:rPr lang="en-US" dirty="0">
                <a:latin typeface="Arial" pitchFamily="34" charset="0"/>
                <a:cs typeface="Arial" pitchFamily="34" charset="0"/>
              </a:rPr>
              <a:t>Benefits to pre-wetting materials that improve cold weather performance, reduce bounce, scatter, and related strategies to reduce </a:t>
            </a:r>
          </a:p>
          <a:p>
            <a:pPr>
              <a:buNone/>
            </a:pPr>
            <a:r>
              <a:rPr lang="en-US" dirty="0">
                <a:latin typeface="Arial" pitchFamily="34" charset="0"/>
                <a:cs typeface="Arial" pitchFamily="34" charset="0"/>
              </a:rPr>
              <a:t>    material use.</a:t>
            </a:r>
          </a:p>
          <a:p>
            <a:endParaRPr lang="en-US" dirty="0">
              <a:latin typeface="Arial" pitchFamily="34" charset="0"/>
              <a:cs typeface="Arial" pitchFamily="34" charset="0"/>
            </a:endParaRPr>
          </a:p>
          <a:p>
            <a:r>
              <a:rPr lang="en-US" dirty="0">
                <a:latin typeface="Arial" pitchFamily="34" charset="0"/>
                <a:cs typeface="Arial" pitchFamily="34" charset="0"/>
              </a:rPr>
              <a:t>Methods of pre-wetting (e.g. on-board spray units, pug mill mixing on site, delivered pre-wet).</a:t>
            </a:r>
          </a:p>
          <a:p>
            <a:endParaRPr lang="en-US" dirty="0">
              <a:latin typeface="Arial" pitchFamily="34" charset="0"/>
              <a:cs typeface="Arial" pitchFamily="34" charset="0"/>
            </a:endParaRPr>
          </a:p>
          <a:p>
            <a:r>
              <a:rPr lang="en-US" dirty="0">
                <a:latin typeface="Arial" pitchFamily="34" charset="0"/>
                <a:cs typeface="Arial" pitchFamily="34" charset="0"/>
              </a:rPr>
              <a:t>Use of saddle tanks for on-board pre-wetting systems.</a:t>
            </a:r>
          </a:p>
          <a:p>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8</a:t>
            </a:fld>
            <a:endParaRPr lang="en-US"/>
          </a:p>
        </p:txBody>
      </p:sp>
    </p:spTree>
    <p:extLst>
      <p:ext uri="{BB962C8B-B14F-4D97-AF65-F5344CB8AC3E}">
        <p14:creationId xmlns:p14="http://schemas.microsoft.com/office/powerpoint/2010/main" val="113967686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50">
              <a:defRPr/>
            </a:pPr>
            <a:r>
              <a:rPr lang="en-US" dirty="0"/>
              <a:t>A Montana study (5) reported that pre-wetting of abrasives before application can reduce the amounts applied by 50 percent in cold temperatures. Abrasives can be pre-wet with any of the available liquid chemicals. As with solid chemicals, dry abrasive is pre-wet with 35 to 45 L of liquid per metric ton (8 to 10 gal per U.S. ton). These rates will and should vary with experience, temperature, and storm conditions. </a:t>
            </a:r>
          </a:p>
          <a:p>
            <a:pPr defTabSz="914250">
              <a:defRPr/>
            </a:pPr>
            <a:endParaRPr lang="en-US" dirty="0"/>
          </a:p>
          <a:p>
            <a:pPr defTabSz="914250">
              <a:defRPr/>
            </a:pPr>
            <a:r>
              <a:rPr lang="en-US" dirty="0"/>
              <a:t>Source: Williams, D. Past and Current Practices of Winter Maintenance at the Montana Department of Transportation (MDT), Montana Department of Transportation, 2001.</a:t>
            </a:r>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Slide source:  </a:t>
            </a:r>
            <a:r>
              <a:rPr lang="en-US" dirty="0">
                <a:hlinkClick r:id="rId3"/>
              </a:rPr>
              <a:t>CDOT_Snow-removal-operator-training_slides_91-109_114.pptx</a:t>
            </a:r>
            <a:endParaRPr lang="en-US" dirty="0"/>
          </a:p>
          <a:p>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71</a:t>
            </a:fld>
            <a:endParaRPr lang="en-US"/>
          </a:p>
        </p:txBody>
      </p:sp>
    </p:spTree>
    <p:extLst>
      <p:ext uri="{BB962C8B-B14F-4D97-AF65-F5344CB8AC3E}">
        <p14:creationId xmlns:p14="http://schemas.microsoft.com/office/powerpoint/2010/main" val="351338481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t>Note to presenters:  you</a:t>
            </a:r>
            <a:r>
              <a:rPr lang="en-US" baseline="0" dirty="0"/>
              <a:t> may choose to hide this slide.</a:t>
            </a:r>
          </a:p>
          <a:p>
            <a:pPr>
              <a:buNone/>
            </a:pPr>
            <a:endParaRPr lang="en-US" baseline="0" dirty="0"/>
          </a:p>
          <a:p>
            <a:r>
              <a:rPr lang="en-US" baseline="0" dirty="0"/>
              <a:t>Test question:</a:t>
            </a:r>
          </a:p>
          <a:p>
            <a:pPr marL="742950" indent="-742950">
              <a:buNone/>
            </a:pPr>
            <a:r>
              <a:rPr lang="en-US" sz="4000" dirty="0"/>
              <a:t>Pre-wetting sand can help with:</a:t>
            </a:r>
          </a:p>
          <a:p>
            <a:pPr lvl="1" indent="-742950">
              <a:lnSpc>
                <a:spcPts val="3200"/>
              </a:lnSpc>
              <a:spcBef>
                <a:spcPts val="0"/>
              </a:spcBef>
              <a:buFont typeface="+mj-lt"/>
              <a:buAutoNum type="alphaUcPeriod"/>
            </a:pPr>
            <a:endParaRPr lang="en-US" sz="4000" dirty="0"/>
          </a:p>
          <a:p>
            <a:pPr lvl="1" indent="-742950">
              <a:lnSpc>
                <a:spcPts val="3200"/>
              </a:lnSpc>
              <a:spcBef>
                <a:spcPts val="0"/>
              </a:spcBef>
              <a:buFont typeface="+mj-lt"/>
              <a:buAutoNum type="alphaUcPeriod"/>
            </a:pPr>
            <a:r>
              <a:rPr lang="en-US" sz="4000" dirty="0"/>
              <a:t>Adherence to roadway.</a:t>
            </a:r>
          </a:p>
          <a:p>
            <a:pPr lvl="1" indent="-742950">
              <a:lnSpc>
                <a:spcPts val="3200"/>
              </a:lnSpc>
              <a:spcBef>
                <a:spcPts val="0"/>
              </a:spcBef>
              <a:buFont typeface="+mj-lt"/>
              <a:buAutoNum type="alphaUcPeriod"/>
            </a:pPr>
            <a:r>
              <a:rPr lang="en-US" sz="4000" dirty="0"/>
              <a:t>Reducing refreeze.</a:t>
            </a:r>
          </a:p>
          <a:p>
            <a:pPr lvl="1" indent="-742950">
              <a:lnSpc>
                <a:spcPts val="3200"/>
              </a:lnSpc>
              <a:spcBef>
                <a:spcPts val="0"/>
              </a:spcBef>
              <a:buFont typeface="+mj-lt"/>
              <a:buAutoNum type="alphaUcPeriod"/>
            </a:pPr>
            <a:r>
              <a:rPr lang="en-US" sz="4000" dirty="0"/>
              <a:t>Keeps snow pack from bonding.</a:t>
            </a:r>
          </a:p>
          <a:p>
            <a:pPr lvl="1" indent="-742950">
              <a:lnSpc>
                <a:spcPts val="3200"/>
              </a:lnSpc>
              <a:spcBef>
                <a:spcPts val="0"/>
              </a:spcBef>
              <a:buFont typeface="+mj-lt"/>
              <a:buAutoNum type="alphaUcPeriod"/>
            </a:pPr>
            <a:r>
              <a:rPr lang="en-US" sz="4000" dirty="0">
                <a:solidFill>
                  <a:srgbClr val="FFFF00"/>
                </a:solidFill>
              </a:rPr>
              <a:t>All of the above.</a:t>
            </a:r>
          </a:p>
        </p:txBody>
      </p:sp>
      <p:sp>
        <p:nvSpPr>
          <p:cNvPr id="4" name="Slide Number Placeholder 3"/>
          <p:cNvSpPr>
            <a:spLocks noGrp="1"/>
          </p:cNvSpPr>
          <p:nvPr>
            <p:ph type="sldNum" sz="quarter" idx="10"/>
          </p:nvPr>
        </p:nvSpPr>
        <p:spPr/>
        <p:txBody>
          <a:bodyPr/>
          <a:lstStyle/>
          <a:p>
            <a:fld id="{B0BDD7F5-3A46-4ED7-A0C5-90FD845D0BE5}" type="slidenum">
              <a:rPr lang="en-US" smtClean="0"/>
              <a:pPr/>
              <a:t>72</a:t>
            </a:fld>
            <a:endParaRPr lang="en-US"/>
          </a:p>
        </p:txBody>
      </p:sp>
    </p:spTree>
    <p:extLst>
      <p:ext uri="{BB962C8B-B14F-4D97-AF65-F5344CB8AC3E}">
        <p14:creationId xmlns:p14="http://schemas.microsoft.com/office/powerpoint/2010/main" val="334828910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t>Note to presenters:  you</a:t>
            </a:r>
            <a:r>
              <a:rPr lang="en-US" baseline="0" dirty="0"/>
              <a:t> may choose to hide this slide.</a:t>
            </a:r>
          </a:p>
          <a:p>
            <a:pPr>
              <a:buNone/>
            </a:pPr>
            <a:endParaRPr lang="en-US" baseline="0" dirty="0"/>
          </a:p>
          <a:p>
            <a:r>
              <a:rPr lang="en-US" baseline="0" dirty="0"/>
              <a:t>Test question:</a:t>
            </a:r>
          </a:p>
          <a:p>
            <a:pPr marL="742950" indent="-742950">
              <a:buNone/>
            </a:pPr>
            <a:r>
              <a:rPr lang="en-US" sz="4000" dirty="0"/>
              <a:t>Pre-wetting sand can help with:</a:t>
            </a:r>
          </a:p>
          <a:p>
            <a:pPr lvl="1" indent="-742950">
              <a:lnSpc>
                <a:spcPts val="3200"/>
              </a:lnSpc>
              <a:spcBef>
                <a:spcPts val="0"/>
              </a:spcBef>
              <a:buFont typeface="+mj-lt"/>
              <a:buAutoNum type="alphaUcPeriod"/>
            </a:pPr>
            <a:endParaRPr lang="en-US" sz="4000" dirty="0"/>
          </a:p>
          <a:p>
            <a:pPr lvl="1" indent="-742950">
              <a:lnSpc>
                <a:spcPts val="3200"/>
              </a:lnSpc>
              <a:spcBef>
                <a:spcPts val="0"/>
              </a:spcBef>
              <a:buFont typeface="+mj-lt"/>
              <a:buAutoNum type="alphaUcPeriod"/>
            </a:pPr>
            <a:r>
              <a:rPr lang="en-US" sz="4000" dirty="0"/>
              <a:t>Adherence to roadway.</a:t>
            </a:r>
          </a:p>
          <a:p>
            <a:pPr lvl="1" indent="-742950">
              <a:lnSpc>
                <a:spcPts val="3200"/>
              </a:lnSpc>
              <a:spcBef>
                <a:spcPts val="0"/>
              </a:spcBef>
              <a:buFont typeface="+mj-lt"/>
              <a:buAutoNum type="alphaUcPeriod"/>
            </a:pPr>
            <a:r>
              <a:rPr lang="en-US" sz="4000" dirty="0"/>
              <a:t>Reducing refreeze.</a:t>
            </a:r>
          </a:p>
          <a:p>
            <a:pPr lvl="1" indent="-742950">
              <a:lnSpc>
                <a:spcPts val="3200"/>
              </a:lnSpc>
              <a:spcBef>
                <a:spcPts val="0"/>
              </a:spcBef>
              <a:buFont typeface="+mj-lt"/>
              <a:buAutoNum type="alphaUcPeriod"/>
            </a:pPr>
            <a:r>
              <a:rPr lang="en-US" sz="4000" dirty="0"/>
              <a:t>Keeps snow pack from bonding.</a:t>
            </a:r>
          </a:p>
          <a:p>
            <a:pPr lvl="1" indent="-742950">
              <a:lnSpc>
                <a:spcPts val="3200"/>
              </a:lnSpc>
              <a:spcBef>
                <a:spcPts val="0"/>
              </a:spcBef>
              <a:buFont typeface="+mj-lt"/>
              <a:buAutoNum type="alphaUcPeriod"/>
            </a:pPr>
            <a:r>
              <a:rPr lang="en-US" sz="4000" dirty="0">
                <a:solidFill>
                  <a:srgbClr val="FFFF00"/>
                </a:solidFill>
              </a:rPr>
              <a:t>All of the above.</a:t>
            </a:r>
          </a:p>
        </p:txBody>
      </p:sp>
      <p:sp>
        <p:nvSpPr>
          <p:cNvPr id="4" name="Slide Number Placeholder 3"/>
          <p:cNvSpPr>
            <a:spLocks noGrp="1"/>
          </p:cNvSpPr>
          <p:nvPr>
            <p:ph type="sldNum" sz="quarter" idx="10"/>
          </p:nvPr>
        </p:nvSpPr>
        <p:spPr/>
        <p:txBody>
          <a:bodyPr/>
          <a:lstStyle/>
          <a:p>
            <a:fld id="{B0BDD7F5-3A46-4ED7-A0C5-90FD845D0BE5}" type="slidenum">
              <a:rPr lang="en-US" smtClean="0"/>
              <a:pPr/>
              <a:t>73</a:t>
            </a:fld>
            <a:endParaRPr lang="en-US"/>
          </a:p>
        </p:txBody>
      </p:sp>
    </p:spTree>
    <p:extLst>
      <p:ext uri="{BB962C8B-B14F-4D97-AF65-F5344CB8AC3E}">
        <p14:creationId xmlns:p14="http://schemas.microsoft.com/office/powerpoint/2010/main" val="334828910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25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600">
                <a:solidFill>
                  <a:schemeClr val="tx1"/>
                </a:solidFill>
                <a:latin typeface="Arial" charset="0"/>
                <a:ea typeface="ＭＳ Ｐゴシック" pitchFamily="34" charset="-128"/>
              </a:defRPr>
            </a:lvl1pPr>
            <a:lvl2pPr marL="742828" indent="-285703" eaLnBrk="0" hangingPunct="0">
              <a:defRPr sz="3600">
                <a:solidFill>
                  <a:schemeClr val="tx1"/>
                </a:solidFill>
                <a:latin typeface="Arial" charset="0"/>
                <a:ea typeface="ＭＳ Ｐゴシック" pitchFamily="34" charset="-128"/>
              </a:defRPr>
            </a:lvl2pPr>
            <a:lvl3pPr marL="1142813" indent="-228562" eaLnBrk="0" hangingPunct="0">
              <a:defRPr sz="3600">
                <a:solidFill>
                  <a:schemeClr val="tx1"/>
                </a:solidFill>
                <a:latin typeface="Arial" charset="0"/>
                <a:ea typeface="ＭＳ Ｐゴシック" pitchFamily="34" charset="-128"/>
              </a:defRPr>
            </a:lvl3pPr>
            <a:lvl4pPr marL="1599937" indent="-228562" eaLnBrk="0" hangingPunct="0">
              <a:defRPr sz="3600">
                <a:solidFill>
                  <a:schemeClr val="tx1"/>
                </a:solidFill>
                <a:latin typeface="Arial" charset="0"/>
                <a:ea typeface="ＭＳ Ｐゴシック" pitchFamily="34" charset="-128"/>
              </a:defRPr>
            </a:lvl4pPr>
            <a:lvl5pPr marL="2057063" indent="-228562" eaLnBrk="0" hangingPunct="0">
              <a:defRPr sz="3600">
                <a:solidFill>
                  <a:schemeClr val="tx1"/>
                </a:solidFill>
                <a:latin typeface="Arial" charset="0"/>
                <a:ea typeface="ＭＳ Ｐゴシック" pitchFamily="34" charset="-128"/>
              </a:defRPr>
            </a:lvl5pPr>
            <a:lvl6pPr marL="2514187" indent="-228562" eaLnBrk="0" fontAlgn="base" hangingPunct="0">
              <a:spcBef>
                <a:spcPct val="0"/>
              </a:spcBef>
              <a:spcAft>
                <a:spcPct val="0"/>
              </a:spcAft>
              <a:defRPr sz="3600">
                <a:solidFill>
                  <a:schemeClr val="tx1"/>
                </a:solidFill>
                <a:latin typeface="Arial" charset="0"/>
                <a:ea typeface="ＭＳ Ｐゴシック" pitchFamily="34" charset="-128"/>
              </a:defRPr>
            </a:lvl6pPr>
            <a:lvl7pPr marL="2971312" indent="-228562" eaLnBrk="0" fontAlgn="base" hangingPunct="0">
              <a:spcBef>
                <a:spcPct val="0"/>
              </a:spcBef>
              <a:spcAft>
                <a:spcPct val="0"/>
              </a:spcAft>
              <a:defRPr sz="3600">
                <a:solidFill>
                  <a:schemeClr val="tx1"/>
                </a:solidFill>
                <a:latin typeface="Arial" charset="0"/>
                <a:ea typeface="ＭＳ Ｐゴシック" pitchFamily="34" charset="-128"/>
              </a:defRPr>
            </a:lvl7pPr>
            <a:lvl8pPr marL="3428438" indent="-228562" eaLnBrk="0" fontAlgn="base" hangingPunct="0">
              <a:spcBef>
                <a:spcPct val="0"/>
              </a:spcBef>
              <a:spcAft>
                <a:spcPct val="0"/>
              </a:spcAft>
              <a:defRPr sz="3600">
                <a:solidFill>
                  <a:schemeClr val="tx1"/>
                </a:solidFill>
                <a:latin typeface="Arial" charset="0"/>
                <a:ea typeface="ＭＳ Ｐゴシック" pitchFamily="34" charset="-128"/>
              </a:defRPr>
            </a:lvl8pPr>
            <a:lvl9pPr marL="3885562" indent="-228562" eaLnBrk="0" fontAlgn="base" hangingPunct="0">
              <a:spcBef>
                <a:spcPct val="0"/>
              </a:spcBef>
              <a:spcAft>
                <a:spcPct val="0"/>
              </a:spcAft>
              <a:defRPr sz="3600">
                <a:solidFill>
                  <a:schemeClr val="tx1"/>
                </a:solidFill>
                <a:latin typeface="Arial" charset="0"/>
                <a:ea typeface="ＭＳ Ｐゴシック" pitchFamily="34" charset="-128"/>
              </a:defRPr>
            </a:lvl9pPr>
          </a:lstStyle>
          <a:p>
            <a:fld id="{1E43079F-2768-4F87-88D7-4852DE422CED}" type="slidenum">
              <a:rPr lang="en-US" sz="1200">
                <a:latin typeface="Arial Unicode MS" pitchFamily="34" charset="-128"/>
              </a:rPr>
              <a:pPr/>
              <a:t>74</a:t>
            </a:fld>
            <a:endParaRPr lang="en-US" sz="1200" dirty="0">
              <a:latin typeface="Arial Unicode MS" pitchFamily="34" charset="-128"/>
            </a:endParaRPr>
          </a:p>
        </p:txBody>
      </p:sp>
      <p:sp>
        <p:nvSpPr>
          <p:cNvPr id="492547" name="Rectangle 2"/>
          <p:cNvSpPr>
            <a:spLocks noGrp="1" noRot="1" noChangeAspect="1" noChangeArrowheads="1" noTextEdit="1"/>
          </p:cNvSpPr>
          <p:nvPr>
            <p:ph type="sldImg"/>
          </p:nvPr>
        </p:nvSpPr>
        <p:spPr>
          <a:ln/>
        </p:spPr>
      </p:sp>
      <p:sp>
        <p:nvSpPr>
          <p:cNvPr id="4925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latin typeface="Arial" charset="0"/>
              </a:rPr>
              <a:t>Most organizations purchase tanks that deliver liquid in</a:t>
            </a:r>
            <a:r>
              <a:rPr lang="en-US" baseline="0" dirty="0">
                <a:latin typeface="Arial" charset="0"/>
              </a:rPr>
              <a:t> a ratio of 8-12 gallons per ton.  This is a good starting point but should not be the ending point.  Learn how this can work for you and continue to explore increasing your liquid to granular ratio.</a:t>
            </a:r>
          </a:p>
          <a:p>
            <a:pPr eaLnBrk="1" hangingPunct="1"/>
            <a:endParaRPr lang="en-US" baseline="0" dirty="0">
              <a:latin typeface="Arial" charset="0"/>
            </a:endParaRPr>
          </a:p>
          <a:p>
            <a:pPr eaLnBrk="1" hangingPunct="1"/>
            <a:r>
              <a:rPr lang="en-US" baseline="0" dirty="0">
                <a:latin typeface="Arial" charset="0"/>
              </a:rPr>
              <a:t>Photo credit:  Fortin Consulting Inc.</a:t>
            </a:r>
            <a:endParaRPr lang="en-US" dirty="0">
              <a:latin typeface="Arial" charset="0"/>
            </a:endParaRPr>
          </a:p>
        </p:txBody>
      </p:sp>
    </p:spTree>
    <p:extLst>
      <p:ext uri="{BB962C8B-B14F-4D97-AF65-F5344CB8AC3E}">
        <p14:creationId xmlns:p14="http://schemas.microsoft.com/office/powerpoint/2010/main" val="11153776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3570" name="Rectangle 2"/>
          <p:cNvSpPr>
            <a:spLocks noGrp="1" noRot="1" noChangeAspect="1" noChangeArrowheads="1" noTextEdit="1"/>
          </p:cNvSpPr>
          <p:nvPr>
            <p:ph type="sldImg"/>
          </p:nvPr>
        </p:nvSpPr>
        <p:spPr>
          <a:ln/>
        </p:spPr>
      </p:sp>
      <p:sp>
        <p:nvSpPr>
          <p:cNvPr id="4935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latin typeface="Arial" charset="0"/>
              </a:rPr>
              <a:t>The</a:t>
            </a:r>
            <a:r>
              <a:rPr lang="en-US" baseline="0" dirty="0">
                <a:latin typeface="Arial" charset="0"/>
              </a:rPr>
              <a:t> topic of slurry also comes up in the “spreader” module.  You may want to look at this if you are interested in presenting more on slurries.  For this module it is brought up as an option and to get the organization to look ahead to wetter salt. </a:t>
            </a:r>
          </a:p>
          <a:p>
            <a:endParaRPr lang="en-US" baseline="0" dirty="0">
              <a:latin typeface="Arial" charset="0"/>
            </a:endParaRPr>
          </a:p>
          <a:p>
            <a:r>
              <a:rPr lang="en-US" baseline="0" dirty="0">
                <a:latin typeface="Arial" charset="0"/>
              </a:rPr>
              <a:t>Photo credit:  </a:t>
            </a:r>
            <a:r>
              <a:rPr lang="en-US" baseline="0" dirty="0" err="1">
                <a:latin typeface="Arial" charset="0"/>
              </a:rPr>
              <a:t>MnDOT</a:t>
            </a:r>
            <a:endParaRPr lang="en-US" dirty="0">
              <a:latin typeface="Arial" charset="0"/>
            </a:endParaRPr>
          </a:p>
        </p:txBody>
      </p:sp>
    </p:spTree>
    <p:extLst>
      <p:ext uri="{BB962C8B-B14F-4D97-AF65-F5344CB8AC3E}">
        <p14:creationId xmlns:p14="http://schemas.microsoft.com/office/powerpoint/2010/main" val="33888822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need to make it perfectly clear that by adding liquid you are adding salt.  There are no cost savings unless you reduce your application rates!</a:t>
            </a:r>
          </a:p>
          <a:p>
            <a:endParaRPr lang="en-US" dirty="0"/>
          </a:p>
          <a:p>
            <a:r>
              <a:rPr lang="en-US" dirty="0"/>
              <a:t>From Mike </a:t>
            </a:r>
            <a:r>
              <a:rPr lang="en-US" dirty="0" err="1"/>
              <a:t>Sproul</a:t>
            </a:r>
            <a:r>
              <a:rPr lang="en-US" dirty="0"/>
              <a:t>, Wisconsin</a:t>
            </a:r>
            <a:r>
              <a:rPr lang="en-US" baseline="0" dirty="0"/>
              <a:t> </a:t>
            </a:r>
            <a:r>
              <a:rPr lang="en-US" dirty="0"/>
              <a:t>DOT: “I think in the statement ‘more liquid is better’, we’re missing the point that if you’re using more liquid you should be using less solid. And the better part and the savings comes from using less solids.”</a:t>
            </a:r>
          </a:p>
          <a:p>
            <a:r>
              <a:rPr lang="en-US" dirty="0"/>
              <a:t> </a:t>
            </a:r>
          </a:p>
          <a:p>
            <a:endParaRPr lang="en-US" dirty="0"/>
          </a:p>
          <a:p>
            <a:r>
              <a:rPr lang="en-US" dirty="0"/>
              <a:t>Image credit:  Microsoft clipart</a:t>
            </a:r>
          </a:p>
          <a:p>
            <a:r>
              <a:rPr lang="en-US" dirty="0"/>
              <a:t>In Wisconsin most folks use 12-20 gal/ton to pre-wet salt. At the same time they’re suppose to dial back the application rate by 100 lb/lm when they pre-wet.</a:t>
            </a:r>
          </a:p>
          <a:p>
            <a:r>
              <a:rPr lang="en-US" dirty="0"/>
              <a:t> </a:t>
            </a:r>
          </a:p>
          <a:p>
            <a:r>
              <a:rPr lang="en-US" dirty="0"/>
              <a:t>And when they do this they tell us they get the same results.</a:t>
            </a:r>
          </a:p>
          <a:p>
            <a:r>
              <a:rPr lang="en-US" dirty="0"/>
              <a:t> </a:t>
            </a:r>
          </a:p>
          <a:p>
            <a:r>
              <a:rPr lang="en-US" dirty="0"/>
              <a:t>At 23% concentration 20 gallons of salt brine contains about 38 pounds of salt.</a:t>
            </a:r>
          </a:p>
          <a:p>
            <a:r>
              <a:rPr lang="en-US" dirty="0"/>
              <a:t> </a:t>
            </a:r>
          </a:p>
          <a:p>
            <a:r>
              <a:rPr lang="en-US" dirty="0"/>
              <a:t>Our average application rate is 300 </a:t>
            </a:r>
            <a:r>
              <a:rPr lang="en-US" dirty="0" err="1"/>
              <a:t>lb</a:t>
            </a:r>
            <a:r>
              <a:rPr lang="en-US" dirty="0"/>
              <a:t>/lm dry. And 200 lb/lm pre-wet with 20 gal/ton.</a:t>
            </a:r>
          </a:p>
          <a:p>
            <a:r>
              <a:rPr lang="en-US" dirty="0"/>
              <a:t> </a:t>
            </a:r>
          </a:p>
          <a:p>
            <a:r>
              <a:rPr lang="en-US" dirty="0"/>
              <a:t>2000 lbs of dry salt now pre-wet weighs 2038 pounds. So if the spreader is set at 200 lb/lm you’re actually placing 205 (2038/10) pounds of salt.</a:t>
            </a:r>
          </a:p>
          <a:p>
            <a:r>
              <a:rPr lang="en-US" dirty="0"/>
              <a:t> </a:t>
            </a:r>
          </a:p>
          <a:p>
            <a:r>
              <a:rPr lang="en-US" dirty="0"/>
              <a:t>That’s a savings of 95 pounds of salt and if you’re getting the same results it’s better.</a:t>
            </a:r>
          </a:p>
          <a:p>
            <a:r>
              <a:rPr lang="en-US" dirty="0"/>
              <a:t> </a:t>
            </a:r>
          </a:p>
          <a:p>
            <a:r>
              <a:rPr lang="en-US" dirty="0"/>
              <a:t>And if you’re able to raise the liquid rate even higher and at the same time lower the solids that theoretically should be better too.</a:t>
            </a:r>
          </a:p>
          <a:p>
            <a:r>
              <a:rPr lang="en-US" dirty="0"/>
              <a:t> </a:t>
            </a:r>
          </a:p>
          <a:p>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76</a:t>
            </a:fld>
            <a:endParaRPr lang="en-US"/>
          </a:p>
        </p:txBody>
      </p:sp>
    </p:spTree>
    <p:extLst>
      <p:ext uri="{BB962C8B-B14F-4D97-AF65-F5344CB8AC3E}">
        <p14:creationId xmlns:p14="http://schemas.microsoft.com/office/powerpoint/2010/main" val="89171743"/>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your application</a:t>
            </a:r>
            <a:r>
              <a:rPr lang="en-US" baseline="0" dirty="0"/>
              <a:t> rate charts you should have different rates for dry and wet material.   The application rates for wet materials should be less.   The wetter it is the less the rate should be.   You are likely going to have to make your own chart so study what works for you, document it, and keep trying to reduce your rates.  The changes you make can help you reduce your application rates.  Pre-wet salt is one of them. </a:t>
            </a:r>
          </a:p>
          <a:p>
            <a:endParaRPr lang="en-US" baseline="0" dirty="0"/>
          </a:p>
          <a:p>
            <a:r>
              <a:rPr lang="en-US" baseline="0" dirty="0"/>
              <a:t>Photo credit:  Fortin Consulting Inc.</a:t>
            </a:r>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77</a:t>
            </a:fld>
            <a:endParaRPr lang="en-US"/>
          </a:p>
        </p:txBody>
      </p:sp>
    </p:spTree>
    <p:extLst>
      <p:ext uri="{BB962C8B-B14F-4D97-AF65-F5344CB8AC3E}">
        <p14:creationId xmlns:p14="http://schemas.microsoft.com/office/powerpoint/2010/main" val="2121063188"/>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Wet</a:t>
            </a:r>
            <a:r>
              <a:rPr lang="en-US" baseline="0" dirty="0"/>
              <a:t> salt is a more effective and efficient use of salt. However you still must take control and turn down the application rates</a:t>
            </a:r>
          </a:p>
          <a:p>
            <a:endParaRPr lang="en-US" baseline="0" dirty="0"/>
          </a:p>
          <a:p>
            <a:r>
              <a:rPr lang="en-US" baseline="0" dirty="0"/>
              <a:t>Photo credit:  Microsoft clipart</a:t>
            </a:r>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78</a:t>
            </a:fld>
            <a:endParaRPr lang="en-US"/>
          </a:p>
        </p:txBody>
      </p:sp>
    </p:spTree>
    <p:extLst>
      <p:ext uri="{BB962C8B-B14F-4D97-AF65-F5344CB8AC3E}">
        <p14:creationId xmlns:p14="http://schemas.microsoft.com/office/powerpoint/2010/main" val="3980679992"/>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t>Note to presenters:  you</a:t>
            </a:r>
            <a:r>
              <a:rPr lang="en-US" baseline="0" dirty="0"/>
              <a:t> may choose to hide this slide.</a:t>
            </a:r>
          </a:p>
          <a:p>
            <a:pPr>
              <a:buNone/>
            </a:pPr>
            <a:endParaRPr lang="en-US" baseline="0" dirty="0"/>
          </a:p>
          <a:p>
            <a:r>
              <a:rPr lang="en-US" baseline="0" dirty="0"/>
              <a:t>Test question:</a:t>
            </a:r>
          </a:p>
          <a:p>
            <a:pPr marL="742950" indent="-742950">
              <a:buNone/>
            </a:pPr>
            <a:r>
              <a:rPr lang="en-US" sz="4000" dirty="0"/>
              <a:t>True or false: Pre-wetting materials automatically saves money.</a:t>
            </a:r>
          </a:p>
          <a:p>
            <a:pPr lvl="1" indent="-742950">
              <a:lnSpc>
                <a:spcPts val="3200"/>
              </a:lnSpc>
              <a:spcBef>
                <a:spcPts val="0"/>
              </a:spcBef>
              <a:buFont typeface="+mj-lt"/>
              <a:buAutoNum type="alphaUcPeriod"/>
            </a:pPr>
            <a:endParaRPr lang="en-US" sz="4000" dirty="0"/>
          </a:p>
          <a:p>
            <a:pPr lvl="1" indent="-742950">
              <a:lnSpc>
                <a:spcPts val="3200"/>
              </a:lnSpc>
              <a:spcBef>
                <a:spcPts val="0"/>
              </a:spcBef>
              <a:buFont typeface="+mj-lt"/>
              <a:buAutoNum type="alphaUcPeriod"/>
            </a:pPr>
            <a:r>
              <a:rPr lang="en-US" sz="4000" dirty="0"/>
              <a:t>True</a:t>
            </a:r>
          </a:p>
          <a:p>
            <a:pPr lvl="1" indent="-742950">
              <a:lnSpc>
                <a:spcPts val="3200"/>
              </a:lnSpc>
              <a:spcBef>
                <a:spcPts val="0"/>
              </a:spcBef>
              <a:buFont typeface="+mj-lt"/>
              <a:buAutoNum type="alphaUcPeriod"/>
            </a:pPr>
            <a:r>
              <a:rPr lang="en-US" sz="4000">
                <a:solidFill>
                  <a:srgbClr val="FFFF00"/>
                </a:solidFill>
              </a:rPr>
              <a:t>False</a:t>
            </a:r>
            <a:endParaRPr lang="en-US" sz="4000" dirty="0">
              <a:solidFill>
                <a:srgbClr val="FFFF00"/>
              </a:solidFill>
            </a:endParaRPr>
          </a:p>
        </p:txBody>
      </p:sp>
      <p:sp>
        <p:nvSpPr>
          <p:cNvPr id="4" name="Slide Number Placeholder 3"/>
          <p:cNvSpPr>
            <a:spLocks noGrp="1"/>
          </p:cNvSpPr>
          <p:nvPr>
            <p:ph type="sldNum" sz="quarter" idx="10"/>
          </p:nvPr>
        </p:nvSpPr>
        <p:spPr/>
        <p:txBody>
          <a:bodyPr/>
          <a:lstStyle/>
          <a:p>
            <a:fld id="{B0BDD7F5-3A46-4ED7-A0C5-90FD845D0BE5}" type="slidenum">
              <a:rPr lang="en-US" smtClean="0"/>
              <a:pPr/>
              <a:t>79</a:t>
            </a:fld>
            <a:endParaRPr lang="en-US"/>
          </a:p>
        </p:txBody>
      </p:sp>
    </p:spTree>
    <p:extLst>
      <p:ext uri="{BB962C8B-B14F-4D97-AF65-F5344CB8AC3E}">
        <p14:creationId xmlns:p14="http://schemas.microsoft.com/office/powerpoint/2010/main" val="3262812615"/>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t>Note to presenters:  you</a:t>
            </a:r>
            <a:r>
              <a:rPr lang="en-US" baseline="0" dirty="0"/>
              <a:t> may choose to hide this slide.</a:t>
            </a:r>
          </a:p>
          <a:p>
            <a:pPr>
              <a:buNone/>
            </a:pPr>
            <a:endParaRPr lang="en-US" baseline="0" dirty="0"/>
          </a:p>
          <a:p>
            <a:r>
              <a:rPr lang="en-US" baseline="0" dirty="0"/>
              <a:t>Test question:</a:t>
            </a:r>
          </a:p>
          <a:p>
            <a:pPr marL="742950" indent="-742950">
              <a:buNone/>
            </a:pPr>
            <a:r>
              <a:rPr lang="en-US" sz="4000" dirty="0"/>
              <a:t>True or false: Pre-wetting materials automatically saves money.</a:t>
            </a:r>
          </a:p>
          <a:p>
            <a:pPr lvl="1" indent="-742950">
              <a:lnSpc>
                <a:spcPts val="3200"/>
              </a:lnSpc>
              <a:spcBef>
                <a:spcPts val="0"/>
              </a:spcBef>
              <a:buFont typeface="+mj-lt"/>
              <a:buAutoNum type="alphaUcPeriod"/>
            </a:pPr>
            <a:endParaRPr lang="en-US" sz="4000" dirty="0"/>
          </a:p>
          <a:p>
            <a:pPr lvl="1" indent="-742950">
              <a:lnSpc>
                <a:spcPts val="3200"/>
              </a:lnSpc>
              <a:spcBef>
                <a:spcPts val="0"/>
              </a:spcBef>
              <a:buFont typeface="+mj-lt"/>
              <a:buAutoNum type="alphaUcPeriod"/>
            </a:pPr>
            <a:r>
              <a:rPr lang="en-US" sz="4000" dirty="0"/>
              <a:t>True</a:t>
            </a:r>
          </a:p>
          <a:p>
            <a:pPr lvl="1" indent="-742950">
              <a:lnSpc>
                <a:spcPts val="3200"/>
              </a:lnSpc>
              <a:spcBef>
                <a:spcPts val="0"/>
              </a:spcBef>
              <a:buFont typeface="+mj-lt"/>
              <a:buAutoNum type="alphaUcPeriod"/>
            </a:pPr>
            <a:r>
              <a:rPr lang="en-US" sz="4000" dirty="0">
                <a:solidFill>
                  <a:srgbClr val="FFFF00"/>
                </a:solidFill>
              </a:rPr>
              <a:t>False</a:t>
            </a:r>
          </a:p>
        </p:txBody>
      </p:sp>
      <p:sp>
        <p:nvSpPr>
          <p:cNvPr id="4" name="Slide Number Placeholder 3"/>
          <p:cNvSpPr>
            <a:spLocks noGrp="1"/>
          </p:cNvSpPr>
          <p:nvPr>
            <p:ph type="sldNum" sz="quarter" idx="10"/>
          </p:nvPr>
        </p:nvSpPr>
        <p:spPr/>
        <p:txBody>
          <a:bodyPr/>
          <a:lstStyle/>
          <a:p>
            <a:fld id="{B0BDD7F5-3A46-4ED7-A0C5-90FD845D0BE5}" type="slidenum">
              <a:rPr lang="en-US" smtClean="0"/>
              <a:pPr/>
              <a:t>80</a:t>
            </a:fld>
            <a:endParaRPr lang="en-US"/>
          </a:p>
        </p:txBody>
      </p:sp>
    </p:spTree>
    <p:extLst>
      <p:ext uri="{BB962C8B-B14F-4D97-AF65-F5344CB8AC3E}">
        <p14:creationId xmlns:p14="http://schemas.microsoft.com/office/powerpoint/2010/main" val="34197773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work is too preliminary to provide any guidance on specific 471 field application practices at this point, but a few practical generalizations may be made: </a:t>
            </a:r>
          </a:p>
          <a:p>
            <a:endParaRPr lang="en-US" dirty="0"/>
          </a:p>
          <a:p>
            <a:pPr marL="228600" indent="-228600">
              <a:buAutoNum type="arabicParenR"/>
            </a:pPr>
            <a:r>
              <a:rPr lang="en-US" dirty="0"/>
              <a:t>472 this study supports the qualitative field observations that there is a benefit to be achieved in deicing at temperatures near the salt eutectic (-6 0 F/-21.1 0 473 C) by pre-wetting salt with brines 474 and that enhancement of the ice melting rate of the solid salt is likely an important 475 contributing mechanism, </a:t>
            </a:r>
          </a:p>
          <a:p>
            <a:pPr marL="228600" indent="-228600">
              <a:buAutoNum type="arabicParenR"/>
            </a:pPr>
            <a:r>
              <a:rPr lang="en-US" dirty="0"/>
              <a:t>there may be further benefit that can be achieved by increasing 476 the ratio of pre-wetting brine to salt beyond the commonly used rate of 8 gallons/ton (33.4 477 L/metric ton) at very cold temperatures,</a:t>
            </a:r>
          </a:p>
          <a:p>
            <a:pPr marL="228600" indent="-228600">
              <a:buAutoNum type="arabicParenR"/>
            </a:pPr>
            <a:r>
              <a:rPr lang="en-US" dirty="0"/>
              <a:t>beyond a certain point, more pre-wetting brine is 478 not better – optimal pre-wetting ratios need to be better determined under field conditions, 479 but the benefit in enhancing the ice melting rate of rock salt will be limited to a ratio of brine 480 that permits optimal contact between salt crystals, brine, and ice, and</a:t>
            </a:r>
          </a:p>
          <a:p>
            <a:pPr marL="228600" indent="-228600">
              <a:buAutoNum type="arabicParenR"/>
            </a:pPr>
            <a:r>
              <a:rPr lang="en-US" dirty="0"/>
              <a:t>MgCl2 (and 481 presumably CaCl2) brines are more effective than </a:t>
            </a:r>
            <a:r>
              <a:rPr lang="en-US" dirty="0" err="1"/>
              <a:t>NaCl</a:t>
            </a:r>
            <a:r>
              <a:rPr lang="en-US" dirty="0"/>
              <a:t> brine, and the benefit provided by 482 “hot mixes” of these increases with the percent Mg” </a:t>
            </a:r>
          </a:p>
          <a:p>
            <a:pPr marL="228600" indent="-228600">
              <a:buAutoNum type="arabicParenR"/>
            </a:pPr>
            <a:endParaRPr lang="en-US" dirty="0"/>
          </a:p>
          <a:p>
            <a:pPr marL="228600" indent="-228600">
              <a:buNone/>
            </a:pPr>
            <a:r>
              <a:rPr lang="en-US" dirty="0"/>
              <a:t>Slide</a:t>
            </a:r>
            <a:r>
              <a:rPr lang="en-US" baseline="0" dirty="0"/>
              <a:t> source:  “</a:t>
            </a:r>
            <a:r>
              <a:rPr lang="en-US" dirty="0"/>
              <a:t>Cargill%20-%20Koefod%202015%20TRB%20Paper%20defusion%20study.pdf”</a:t>
            </a:r>
          </a:p>
          <a:p>
            <a:endParaRPr lang="en-US" dirty="0"/>
          </a:p>
          <a:p>
            <a:r>
              <a:rPr lang="en-US" dirty="0"/>
              <a:t>Photo</a:t>
            </a:r>
            <a:r>
              <a:rPr lang="en-US" baseline="0" dirty="0"/>
              <a:t> credits:  </a:t>
            </a:r>
            <a:r>
              <a:rPr lang="en-US" dirty="0"/>
              <a:t>Upper photo: Fortin Consulting</a:t>
            </a:r>
            <a:r>
              <a:rPr lang="en-US" baseline="0" dirty="0"/>
              <a:t> Inc.; </a:t>
            </a:r>
            <a:r>
              <a:rPr lang="en-US" dirty="0"/>
              <a:t>Lower photo: Wisconsin</a:t>
            </a:r>
            <a:r>
              <a:rPr lang="en-US" baseline="0" dirty="0"/>
              <a:t> </a:t>
            </a:r>
            <a:r>
              <a:rPr lang="en-US" dirty="0"/>
              <a:t>DOT</a:t>
            </a:r>
          </a:p>
          <a:p>
            <a:endParaRPr lang="en-US" dirty="0"/>
          </a:p>
          <a:p>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9</a:t>
            </a:fld>
            <a:endParaRPr lang="en-US"/>
          </a:p>
        </p:txBody>
      </p:sp>
    </p:spTree>
    <p:extLst>
      <p:ext uri="{BB962C8B-B14F-4D97-AF65-F5344CB8AC3E}">
        <p14:creationId xmlns:p14="http://schemas.microsoft.com/office/powerpoint/2010/main" val="1657447228"/>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Record keeping is important as a means of material accountability, budgeting/cost tracking,</a:t>
            </a:r>
            <a:r>
              <a:rPr lang="en-US" baseline="0" dirty="0"/>
              <a:t> and performance tracking.</a:t>
            </a:r>
            <a:endParaRPr lang="en-US" dirty="0"/>
          </a:p>
        </p:txBody>
      </p:sp>
      <p:sp>
        <p:nvSpPr>
          <p:cNvPr id="4" name="Slide Number Placeholder 3"/>
          <p:cNvSpPr>
            <a:spLocks noGrp="1"/>
          </p:cNvSpPr>
          <p:nvPr>
            <p:ph type="sldNum" sz="quarter" idx="10"/>
          </p:nvPr>
        </p:nvSpPr>
        <p:spPr/>
        <p:txBody>
          <a:bodyPr/>
          <a:lstStyle/>
          <a:p>
            <a:fld id="{7586080C-B8D8-4723-AE4C-278F16E645B8}" type="slidenum">
              <a:rPr lang="en-US" smtClean="0"/>
              <a:pPr/>
              <a:t>81</a:t>
            </a:fld>
            <a:endParaRPr lang="en-US"/>
          </a:p>
        </p:txBody>
      </p:sp>
    </p:spTree>
    <p:extLst>
      <p:ext uri="{BB962C8B-B14F-4D97-AF65-F5344CB8AC3E}">
        <p14:creationId xmlns:p14="http://schemas.microsoft.com/office/powerpoint/2010/main" val="3015163492"/>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00000"/>
              </a:lnSpc>
              <a:buFont typeface="Arial" panose="020B0604020202020204" pitchFamily="34" charset="0"/>
              <a:buNone/>
            </a:pPr>
            <a:r>
              <a:rPr lang="en-US" dirty="0"/>
              <a:t>Keeping good records is important.  It helps to:</a:t>
            </a:r>
          </a:p>
          <a:p>
            <a:pPr marL="0" indent="0">
              <a:lnSpc>
                <a:spcPct val="100000"/>
              </a:lnSpc>
              <a:buFont typeface="Arial" panose="020B0604020202020204" pitchFamily="34" charset="0"/>
              <a:buNone/>
            </a:pPr>
            <a:endParaRPr lang="en-US" dirty="0"/>
          </a:p>
          <a:p>
            <a:pPr marL="171450" indent="-171450">
              <a:lnSpc>
                <a:spcPct val="100000"/>
              </a:lnSpc>
              <a:buFont typeface="Arial" panose="020B0604020202020204" pitchFamily="34" charset="0"/>
              <a:buChar char="•"/>
            </a:pPr>
            <a:r>
              <a:rPr lang="en-US" sz="1200" dirty="0">
                <a:solidFill>
                  <a:schemeClr val="bg1"/>
                </a:solidFill>
              </a:rPr>
              <a:t>demonstrate how goals are met.</a:t>
            </a:r>
          </a:p>
          <a:p>
            <a:pPr marL="171450" indent="-171450">
              <a:lnSpc>
                <a:spcPct val="100000"/>
              </a:lnSpc>
              <a:buFont typeface="Arial" panose="020B0604020202020204" pitchFamily="34" charset="0"/>
              <a:buChar char="•"/>
            </a:pPr>
            <a:r>
              <a:rPr lang="en-US" sz="1200" dirty="0">
                <a:solidFill>
                  <a:schemeClr val="bg1"/>
                </a:solidFill>
              </a:rPr>
              <a:t>demonstrates that you are following policy.</a:t>
            </a:r>
          </a:p>
          <a:p>
            <a:pPr marL="171450" indent="-171450">
              <a:lnSpc>
                <a:spcPct val="100000"/>
              </a:lnSpc>
              <a:buFont typeface="Arial" panose="020B0604020202020204" pitchFamily="34" charset="0"/>
              <a:buChar char="•"/>
            </a:pPr>
            <a:r>
              <a:rPr lang="en-US" sz="1200" dirty="0">
                <a:solidFill>
                  <a:schemeClr val="bg1"/>
                </a:solidFill>
              </a:rPr>
              <a:t>identifies ways to improve and change your approach.</a:t>
            </a:r>
          </a:p>
          <a:p>
            <a:endParaRPr lang="en-US" dirty="0"/>
          </a:p>
        </p:txBody>
      </p:sp>
      <p:sp>
        <p:nvSpPr>
          <p:cNvPr id="4" name="Slide Number Placeholder 3"/>
          <p:cNvSpPr>
            <a:spLocks noGrp="1"/>
          </p:cNvSpPr>
          <p:nvPr>
            <p:ph type="sldNum" sz="quarter" idx="10"/>
          </p:nvPr>
        </p:nvSpPr>
        <p:spPr/>
        <p:txBody>
          <a:bodyPr/>
          <a:lstStyle/>
          <a:p>
            <a:fld id="{7586080C-B8D8-4723-AE4C-278F16E645B8}" type="slidenum">
              <a:rPr lang="en-US" smtClean="0"/>
              <a:pPr/>
              <a:t>82</a:t>
            </a:fld>
            <a:endParaRPr lang="en-US"/>
          </a:p>
        </p:txBody>
      </p:sp>
    </p:spTree>
    <p:extLst>
      <p:ext uri="{BB962C8B-B14F-4D97-AF65-F5344CB8AC3E}">
        <p14:creationId xmlns:p14="http://schemas.microsoft.com/office/powerpoint/2010/main" val="1180902807"/>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important to know how much</a:t>
            </a:r>
            <a:r>
              <a:rPr lang="en-US" baseline="0" dirty="0"/>
              <a:t> material you start with, how much you have throughout the season and how much you use. Knowing this helps with evaluating efficiency, and for predicting order numbers in the future.</a:t>
            </a:r>
            <a:endParaRPr lang="en-US" dirty="0"/>
          </a:p>
        </p:txBody>
      </p:sp>
      <p:sp>
        <p:nvSpPr>
          <p:cNvPr id="4" name="Slide Number Placeholder 3"/>
          <p:cNvSpPr>
            <a:spLocks noGrp="1"/>
          </p:cNvSpPr>
          <p:nvPr>
            <p:ph type="sldNum" sz="quarter" idx="10"/>
          </p:nvPr>
        </p:nvSpPr>
        <p:spPr/>
        <p:txBody>
          <a:bodyPr/>
          <a:lstStyle/>
          <a:p>
            <a:fld id="{7586080C-B8D8-4723-AE4C-278F16E645B8}" type="slidenum">
              <a:rPr lang="en-US" smtClean="0"/>
              <a:pPr/>
              <a:t>83</a:t>
            </a:fld>
            <a:endParaRPr lang="en-US"/>
          </a:p>
        </p:txBody>
      </p:sp>
    </p:spTree>
    <p:extLst>
      <p:ext uri="{BB962C8B-B14F-4D97-AF65-F5344CB8AC3E}">
        <p14:creationId xmlns:p14="http://schemas.microsoft.com/office/powerpoint/2010/main" val="312557917"/>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6" name="Rectangle 7"/>
          <p:cNvSpPr>
            <a:spLocks noGrp="1" noChangeArrowheads="1"/>
          </p:cNvSpPr>
          <p:nvPr>
            <p:ph type="sldNum" sz="quarter" idx="5"/>
          </p:nvPr>
        </p:nvSpPr>
        <p:spPr>
          <a:noFill/>
        </p:spPr>
        <p:txBody>
          <a:bodyPr/>
          <a:lstStyle/>
          <a:p>
            <a:fld id="{87ECB49B-59B7-4C9F-AAF0-F5226A3F3742}" type="slidenum">
              <a:rPr lang="en-US" smtClean="0"/>
              <a:pPr/>
              <a:t>84</a:t>
            </a:fld>
            <a:endParaRPr lang="en-US"/>
          </a:p>
        </p:txBody>
      </p:sp>
      <p:sp>
        <p:nvSpPr>
          <p:cNvPr id="313347" name="Rectangle 2"/>
          <p:cNvSpPr>
            <a:spLocks noGrp="1" noRot="1" noChangeAspect="1" noChangeArrowheads="1" noTextEdit="1"/>
          </p:cNvSpPr>
          <p:nvPr>
            <p:ph type="sldImg"/>
          </p:nvPr>
        </p:nvSpPr>
        <p:spPr>
          <a:ln/>
        </p:spPr>
      </p:sp>
      <p:sp>
        <p:nvSpPr>
          <p:cNvPr id="313348" name="Rectangle 3"/>
          <p:cNvSpPr>
            <a:spLocks noGrp="1" noChangeArrowheads="1"/>
          </p:cNvSpPr>
          <p:nvPr>
            <p:ph type="body" idx="1"/>
          </p:nvPr>
        </p:nvSpPr>
        <p:spPr>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Tw Cen MT Condensed Extra Bold"/>
              </a:rPr>
              <a:t>Quality Control is vital. Every experienced user will inform you just how vital it is. If you do not have a quality control process in place, you can receive very different materials. This translates into effective vs. ineffective operations, environmental contamination, handling difficulties, equipment issues, and on and 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Test the materials as shown here: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457200" indent="-457200">
              <a:spcBef>
                <a:spcPts val="1000"/>
              </a:spcBef>
              <a:spcAft>
                <a:spcPts val="1000"/>
              </a:spcAft>
              <a:buFont typeface="Arial" panose="020B0604020202020204" pitchFamily="34" charset="0"/>
              <a:buChar char="•"/>
            </a:pPr>
            <a:r>
              <a:rPr lang="en-US" sz="1200" dirty="0">
                <a:solidFill>
                  <a:schemeClr val="bg1"/>
                </a:solidFill>
                <a:latin typeface="Tw Cen MT Condensed Extra Bold"/>
              </a:rPr>
              <a:t>Solids- test the moisture content</a:t>
            </a:r>
          </a:p>
          <a:p>
            <a:pPr marL="457200" indent="-457200">
              <a:spcBef>
                <a:spcPts val="1000"/>
              </a:spcBef>
              <a:spcAft>
                <a:spcPts val="1000"/>
              </a:spcAft>
              <a:buFont typeface="Arial" panose="020B0604020202020204" pitchFamily="34" charset="0"/>
              <a:buChar char="•"/>
            </a:pPr>
            <a:r>
              <a:rPr lang="en-US" sz="1200" dirty="0">
                <a:solidFill>
                  <a:schemeClr val="bg1"/>
                </a:solidFill>
                <a:latin typeface="Tw Cen MT Condensed Extra Bold"/>
              </a:rPr>
              <a:t>Liquids- test the specific gravity</a:t>
            </a:r>
          </a:p>
          <a:p>
            <a:pPr marL="457200" indent="-457200">
              <a:spcBef>
                <a:spcPts val="1000"/>
              </a:spcBef>
              <a:spcAft>
                <a:spcPts val="1000"/>
              </a:spcAft>
              <a:buFont typeface="Arial" panose="020B0604020202020204" pitchFamily="34" charset="0"/>
              <a:buChar char="•"/>
            </a:pPr>
            <a:r>
              <a:rPr lang="en-US" sz="1200" dirty="0">
                <a:solidFill>
                  <a:schemeClr val="bg1"/>
                </a:solidFill>
                <a:latin typeface="Tw Cen MT Condensed Extra Bold"/>
              </a:rPr>
              <a:t>Check that you get what you ordered</a:t>
            </a:r>
          </a:p>
          <a:p>
            <a:pPr marL="457200" indent="-457200">
              <a:spcBef>
                <a:spcPts val="1000"/>
              </a:spcBef>
              <a:spcAft>
                <a:spcPts val="1000"/>
              </a:spcAft>
              <a:buFont typeface="Arial" panose="020B0604020202020204" pitchFamily="34" charset="0"/>
              <a:buChar char="•"/>
            </a:pPr>
            <a:r>
              <a:rPr lang="en-US" sz="1200" dirty="0">
                <a:solidFill>
                  <a:schemeClr val="bg1"/>
                </a:solidFill>
                <a:latin typeface="Tw Cen MT Condensed Extra Bold"/>
              </a:rPr>
              <a:t>Keep accurate records on quantities ordered, received and used</a:t>
            </a:r>
          </a:p>
          <a:p>
            <a:pPr marL="457200" indent="-457200">
              <a:spcBef>
                <a:spcPts val="1000"/>
              </a:spcBef>
              <a:spcAft>
                <a:spcPts val="1000"/>
              </a:spcAft>
              <a:buFont typeface="Arial" panose="020B0604020202020204" pitchFamily="34" charset="0"/>
              <a:buChar char="•"/>
            </a:pPr>
            <a:r>
              <a:rPr lang="en-US" sz="1200" dirty="0">
                <a:solidFill>
                  <a:schemeClr val="bg1"/>
                </a:solidFill>
                <a:latin typeface="Tw Cen MT Condensed Extra Bold"/>
              </a:rPr>
              <a:t>If you see something wrong tell your supervisor</a:t>
            </a:r>
          </a:p>
          <a:p>
            <a:pPr eaLnBrk="1" hangingPunct="1"/>
            <a:endParaRPr lang="en-US" dirty="0"/>
          </a:p>
          <a:p>
            <a:pPr eaLnBrk="1" hangingPunct="1"/>
            <a:r>
              <a:rPr lang="en-US" dirty="0"/>
              <a:t>If test results don’t meet the requirements for material ordered, we can reject the delivery.</a:t>
            </a:r>
          </a:p>
          <a:p>
            <a:pPr eaLnBrk="1" hangingPunct="1"/>
            <a:endParaRPr lang="en-US" dirty="0"/>
          </a:p>
          <a:p>
            <a:pPr eaLnBrk="1" hangingPunct="1"/>
            <a:r>
              <a:rPr lang="en-US" dirty="0"/>
              <a:t>Note:</a:t>
            </a:r>
            <a:r>
              <a:rPr lang="en-US" baseline="0" dirty="0"/>
              <a:t>  </a:t>
            </a:r>
            <a:r>
              <a:rPr lang="en-US" dirty="0"/>
              <a:t>More information can</a:t>
            </a:r>
            <a:r>
              <a:rPr lang="en-US" baseline="0" dirty="0"/>
              <a:t> be found in Module 10 Deicer Agent Management Policy.</a:t>
            </a:r>
            <a:endParaRPr lang="en-US" dirty="0"/>
          </a:p>
          <a:p>
            <a:pPr eaLnBrk="1" hangingPunct="1"/>
            <a:endParaRPr lang="en-US" dirty="0"/>
          </a:p>
          <a:p>
            <a:pPr eaLnBrk="1" hangingPunct="1"/>
            <a:r>
              <a:rPr lang="en-US" dirty="0"/>
              <a:t>Slide credit: CDOT Snow Removal Operator Training</a:t>
            </a:r>
          </a:p>
        </p:txBody>
      </p:sp>
    </p:spTree>
    <p:extLst>
      <p:ext uri="{BB962C8B-B14F-4D97-AF65-F5344CB8AC3E}">
        <p14:creationId xmlns:p14="http://schemas.microsoft.com/office/powerpoint/2010/main" val="645016846"/>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Reference: Minnesota Snow and ice control</a:t>
            </a:r>
            <a:r>
              <a:rPr lang="en-US" baseline="0" dirty="0"/>
              <a:t> </a:t>
            </a:r>
            <a:r>
              <a:rPr lang="en-US" dirty="0"/>
              <a:t>field</a:t>
            </a:r>
            <a:r>
              <a:rPr lang="en-US" baseline="0" dirty="0"/>
              <a:t> handbook for snowplow operators explains how to do this step by step. (</a:t>
            </a:r>
            <a:r>
              <a:rPr lang="en-US" baseline="0" dirty="0" err="1"/>
              <a:t>Pg</a:t>
            </a:r>
            <a:r>
              <a:rPr lang="en-US" baseline="0" dirty="0"/>
              <a:t> 23-25)</a:t>
            </a:r>
          </a:p>
          <a:p>
            <a:r>
              <a:rPr lang="en-US" baseline="0" dirty="0"/>
              <a:t>Find it online at this link:</a:t>
            </a:r>
          </a:p>
          <a:p>
            <a:r>
              <a:rPr lang="en-US" dirty="0"/>
              <a:t>http://www.lrrb.org/media/reports/200501REV.pdf</a:t>
            </a:r>
          </a:p>
          <a:p>
            <a:endParaRPr lang="en-US" dirty="0"/>
          </a:p>
          <a:p>
            <a:r>
              <a:rPr lang="en-US" dirty="0"/>
              <a:t>You can do testing yourself</a:t>
            </a:r>
            <a:r>
              <a:rPr lang="en-US" baseline="0" dirty="0"/>
              <a:t> or if you want the results to be less disputed, enlist the help of professional services within our outside of your organization.   </a:t>
            </a:r>
          </a:p>
          <a:p>
            <a:endParaRPr lang="en-US" baseline="0" dirty="0"/>
          </a:p>
          <a:p>
            <a:r>
              <a:rPr lang="en-US" baseline="0" dirty="0"/>
              <a:t>Photo credit:  Fortin Consulting, Inc.</a:t>
            </a:r>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t>85</a:t>
            </a:fld>
            <a:endParaRPr lang="en-US"/>
          </a:p>
        </p:txBody>
      </p:sp>
    </p:spTree>
    <p:extLst>
      <p:ext uri="{BB962C8B-B14F-4D97-AF65-F5344CB8AC3E}">
        <p14:creationId xmlns:p14="http://schemas.microsoft.com/office/powerpoint/2010/main" val="2609009765"/>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If the specific gravity doesn’t match the spec, there’s no way to know the temperature at which it will freeze on the road.</a:t>
            </a:r>
          </a:p>
          <a:p>
            <a:endParaRPr lang="en-US" baseline="0" dirty="0"/>
          </a:p>
          <a:p>
            <a:r>
              <a:rPr lang="en-US" baseline="0" dirty="0"/>
              <a:t>Note:  There is more about material testing in Module 10 Deicer Management Policy.</a:t>
            </a:r>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Note to presenters:  </a:t>
            </a:r>
            <a:r>
              <a:rPr lang="en-US" dirty="0"/>
              <a:t>If you have a form or policy regarding record</a:t>
            </a:r>
            <a:r>
              <a:rPr lang="en-US" baseline="0" dirty="0"/>
              <a:t> keeping for materials testing, include that information here (you could insert a photo of the cover of your document as an example). </a:t>
            </a:r>
          </a:p>
          <a:p>
            <a:r>
              <a:rPr lang="en-US" baseline="0" dirty="0"/>
              <a:t>Delete this yellow box before making presentation.</a:t>
            </a:r>
          </a:p>
          <a:p>
            <a:endParaRPr lang="en-US" baseline="0" dirty="0"/>
          </a:p>
          <a:p>
            <a:r>
              <a:rPr lang="en-US" baseline="0" dirty="0"/>
              <a:t>Photo credit: Fortin Consulting, Inc.</a:t>
            </a:r>
          </a:p>
          <a:p>
            <a:endParaRPr lang="en-US" baseline="0" dirty="0"/>
          </a:p>
          <a:p>
            <a:endParaRPr lang="en-US" baseline="0"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86</a:t>
            </a:fld>
            <a:endParaRPr lang="en-US"/>
          </a:p>
        </p:txBody>
      </p:sp>
    </p:spTree>
    <p:extLst>
      <p:ext uri="{BB962C8B-B14F-4D97-AF65-F5344CB8AC3E}">
        <p14:creationId xmlns:p14="http://schemas.microsoft.com/office/powerpoint/2010/main" val="1152267312"/>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t>Note to presenters:  you</a:t>
            </a:r>
            <a:r>
              <a:rPr lang="en-US" baseline="0" dirty="0"/>
              <a:t> may choose to hide this slide.</a:t>
            </a:r>
          </a:p>
          <a:p>
            <a:pPr>
              <a:buNone/>
            </a:pPr>
            <a:endParaRPr lang="en-US" baseline="0" dirty="0"/>
          </a:p>
          <a:p>
            <a:r>
              <a:rPr lang="en-US" baseline="0" dirty="0"/>
              <a:t>Test Question: </a:t>
            </a:r>
            <a:r>
              <a:rPr lang="en-US" sz="1200" dirty="0"/>
              <a:t>Is it important to record the concentration of your solution when making brine</a:t>
            </a:r>
            <a:r>
              <a:rPr lang="en-US" baseline="0" dirty="0"/>
              <a:t>?</a:t>
            </a:r>
          </a:p>
          <a:p>
            <a:r>
              <a:rPr lang="en-US" baseline="0" dirty="0"/>
              <a:t>a. True (yes)</a:t>
            </a:r>
          </a:p>
          <a:p>
            <a:r>
              <a:rPr lang="en-US" baseline="0" dirty="0"/>
              <a:t>b. False (no)</a:t>
            </a:r>
          </a:p>
          <a:p>
            <a:endParaRPr lang="en-US" baseline="0"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87</a:t>
            </a:fld>
            <a:endParaRPr lang="en-US"/>
          </a:p>
        </p:txBody>
      </p:sp>
    </p:spTree>
    <p:extLst>
      <p:ext uri="{BB962C8B-B14F-4D97-AF65-F5344CB8AC3E}">
        <p14:creationId xmlns:p14="http://schemas.microsoft.com/office/powerpoint/2010/main" val="3925061912"/>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t>Note to presenters:  you</a:t>
            </a:r>
            <a:r>
              <a:rPr lang="en-US" baseline="0" dirty="0"/>
              <a:t> may choose to hide this slide.</a:t>
            </a:r>
          </a:p>
          <a:p>
            <a:pPr>
              <a:buNone/>
            </a:pPr>
            <a:endParaRPr lang="en-US" baseline="0" dirty="0"/>
          </a:p>
          <a:p>
            <a:r>
              <a:rPr lang="en-US" baseline="0" dirty="0"/>
              <a:t>Test Question: </a:t>
            </a:r>
            <a:r>
              <a:rPr lang="en-US" sz="1200" dirty="0"/>
              <a:t>Is it important to record the concentration of your solution when making brine</a:t>
            </a:r>
            <a:r>
              <a:rPr lang="en-US" baseline="0" dirty="0"/>
              <a:t>?</a:t>
            </a:r>
          </a:p>
          <a:p>
            <a:r>
              <a:rPr lang="en-US" baseline="0" dirty="0"/>
              <a:t>a. True (yes)</a:t>
            </a:r>
          </a:p>
          <a:p>
            <a:r>
              <a:rPr lang="en-US" baseline="0" dirty="0"/>
              <a:t>b. False (no)</a:t>
            </a:r>
          </a:p>
          <a:p>
            <a:endParaRPr lang="en-US" baseline="0"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88</a:t>
            </a:fld>
            <a:endParaRPr lang="en-US"/>
          </a:p>
        </p:txBody>
      </p:sp>
    </p:spTree>
    <p:extLst>
      <p:ext uri="{BB962C8B-B14F-4D97-AF65-F5344CB8AC3E}">
        <p14:creationId xmlns:p14="http://schemas.microsoft.com/office/powerpoint/2010/main" val="3108923788"/>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a:t>
            </a:r>
            <a:r>
              <a:rPr lang="en-US" baseline="0" dirty="0"/>
              <a:t>t is important to know both what materials and the total of each that were used. This can help to predict the amount needed for future seasons as well as help in evaluating how well treatment went for an event.</a:t>
            </a:r>
          </a:p>
          <a:p>
            <a:endParaRPr lang="en-US" baseline="0" dirty="0"/>
          </a:p>
          <a:p>
            <a:r>
              <a:rPr lang="en-US" baseline="0" dirty="0"/>
              <a:t>Photo credits: Fortin Consulting, Inc.</a:t>
            </a:r>
            <a:endParaRPr lang="en-US" dirty="0"/>
          </a:p>
        </p:txBody>
      </p:sp>
      <p:sp>
        <p:nvSpPr>
          <p:cNvPr id="4" name="Slide Number Placeholder 3"/>
          <p:cNvSpPr>
            <a:spLocks noGrp="1"/>
          </p:cNvSpPr>
          <p:nvPr>
            <p:ph type="sldNum" sz="quarter" idx="10"/>
          </p:nvPr>
        </p:nvSpPr>
        <p:spPr/>
        <p:txBody>
          <a:bodyPr/>
          <a:lstStyle/>
          <a:p>
            <a:fld id="{7586080C-B8D8-4723-AE4C-278F16E645B8}" type="slidenum">
              <a:rPr lang="en-US" smtClean="0"/>
              <a:pPr/>
              <a:t>89</a:t>
            </a:fld>
            <a:endParaRPr lang="en-US"/>
          </a:p>
        </p:txBody>
      </p:sp>
    </p:spTree>
    <p:extLst>
      <p:ext uri="{BB962C8B-B14F-4D97-AF65-F5344CB8AC3E}">
        <p14:creationId xmlns:p14="http://schemas.microsoft.com/office/powerpoint/2010/main" val="166943090"/>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t>Note to presenters:  you</a:t>
            </a:r>
            <a:r>
              <a:rPr lang="en-US" baseline="0" dirty="0"/>
              <a:t> may choose to hide this slide.</a:t>
            </a:r>
          </a:p>
          <a:p>
            <a:pPr>
              <a:buNone/>
            </a:pPr>
            <a:endParaRPr lang="en-US" baseline="0" dirty="0"/>
          </a:p>
          <a:p>
            <a:pPr>
              <a:lnSpc>
                <a:spcPct val="100000"/>
              </a:lnSpc>
              <a:buNone/>
            </a:pPr>
            <a:r>
              <a:rPr lang="en-US" baseline="0" dirty="0"/>
              <a:t>Test question: </a:t>
            </a:r>
            <a:r>
              <a:rPr lang="en-US" sz="1200" dirty="0"/>
              <a:t>Which items should be tracked?</a:t>
            </a:r>
          </a:p>
          <a:p>
            <a:pPr>
              <a:lnSpc>
                <a:spcPct val="100000"/>
              </a:lnSpc>
              <a:buNone/>
            </a:pPr>
            <a:endParaRPr lang="en-US" sz="1200" dirty="0"/>
          </a:p>
          <a:p>
            <a:pPr marL="522288" indent="-522288">
              <a:lnSpc>
                <a:spcPct val="100000"/>
              </a:lnSpc>
              <a:buAutoNum type="arabicPeriod"/>
            </a:pPr>
            <a:r>
              <a:rPr lang="en-US" sz="1200" dirty="0"/>
              <a:t>Salt use per storm (no)</a:t>
            </a:r>
          </a:p>
          <a:p>
            <a:pPr marL="522288" indent="-522288">
              <a:lnSpc>
                <a:spcPct val="100000"/>
              </a:lnSpc>
              <a:buAutoNum type="arabicPeriod"/>
            </a:pPr>
            <a:r>
              <a:rPr lang="en-US" sz="1200" dirty="0"/>
              <a:t>Salt brine use per season (no)</a:t>
            </a:r>
          </a:p>
          <a:p>
            <a:pPr marL="522288" indent="-522288">
              <a:lnSpc>
                <a:spcPct val="100000"/>
              </a:lnSpc>
              <a:buAutoNum type="arabicPeriod"/>
            </a:pPr>
            <a:r>
              <a:rPr lang="en-US" sz="1200" dirty="0"/>
              <a:t>Winter sand use per crew member (no)</a:t>
            </a:r>
          </a:p>
          <a:p>
            <a:pPr marL="522288" indent="-522288">
              <a:lnSpc>
                <a:spcPct val="100000"/>
              </a:lnSpc>
              <a:buAutoNum type="arabicPeriod"/>
            </a:pPr>
            <a:r>
              <a:rPr lang="en-US" sz="1200" dirty="0"/>
              <a:t>All of the above (yes)</a:t>
            </a:r>
          </a:p>
          <a:p>
            <a:pPr marL="522288" indent="-522288">
              <a:buAutoNum type="arabicPeriod"/>
            </a:pPr>
            <a:endParaRPr lang="en-US" sz="1200" dirty="0"/>
          </a:p>
          <a:p>
            <a:endParaRPr lang="en-US" baseline="0" dirty="0"/>
          </a:p>
          <a:p>
            <a:endParaRPr lang="en-US" baseline="0"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90</a:t>
            </a:fld>
            <a:endParaRPr lang="en-US"/>
          </a:p>
        </p:txBody>
      </p:sp>
    </p:spTree>
    <p:extLst>
      <p:ext uri="{BB962C8B-B14F-4D97-AF65-F5344CB8AC3E}">
        <p14:creationId xmlns:p14="http://schemas.microsoft.com/office/powerpoint/2010/main" val="38215821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dirty="0">
                <a:latin typeface="Tw Cen MT Condensed" charset="0"/>
                <a:ea typeface="Tw Cen MT Condensed" charset="0"/>
                <a:cs typeface="Tw Cen MT Condensed" charset="0"/>
              </a:rPr>
              <a:t>Benefits</a:t>
            </a:r>
            <a:r>
              <a:rPr lang="en-US" sz="1200" b="0" baseline="0" dirty="0">
                <a:latin typeface="Tw Cen MT Condensed" charset="0"/>
                <a:ea typeface="Tw Cen MT Condensed" charset="0"/>
                <a:cs typeface="Tw Cen MT Condensed" charset="0"/>
              </a:rPr>
              <a:t> </a:t>
            </a:r>
            <a:r>
              <a:rPr lang="en-US" sz="1200" b="0" dirty="0">
                <a:latin typeface="Tw Cen MT Condensed" charset="0"/>
                <a:ea typeface="Tw Cen MT Condensed" charset="0"/>
                <a:cs typeface="Tw Cen MT Condensed" charset="0"/>
              </a:rPr>
              <a:t>to pre-wetting materials to improve cold weather performance and speed of </a:t>
            </a:r>
            <a:r>
              <a:rPr lang="en-US" b="0" dirty="0"/>
              <a:t>melting will be covered in the</a:t>
            </a:r>
            <a:r>
              <a:rPr lang="en-US" b="0" baseline="0" dirty="0"/>
              <a:t> next slides.</a:t>
            </a:r>
            <a:endParaRPr lang="en-US" b="0"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10</a:t>
            </a:fld>
            <a:endParaRPr lang="en-US"/>
          </a:p>
        </p:txBody>
      </p:sp>
    </p:spTree>
    <p:extLst>
      <p:ext uri="{BB962C8B-B14F-4D97-AF65-F5344CB8AC3E}">
        <p14:creationId xmlns:p14="http://schemas.microsoft.com/office/powerpoint/2010/main" val="33614346"/>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t>Note to presenters:  you</a:t>
            </a:r>
            <a:r>
              <a:rPr lang="en-US" baseline="0" dirty="0"/>
              <a:t> may choose to hide this slide.</a:t>
            </a:r>
          </a:p>
          <a:p>
            <a:pPr>
              <a:buNone/>
            </a:pPr>
            <a:endParaRPr lang="en-US" baseline="0" dirty="0"/>
          </a:p>
          <a:p>
            <a:pPr>
              <a:lnSpc>
                <a:spcPct val="100000"/>
              </a:lnSpc>
              <a:buNone/>
            </a:pPr>
            <a:r>
              <a:rPr lang="en-US" baseline="0" dirty="0"/>
              <a:t>Test question: </a:t>
            </a:r>
            <a:r>
              <a:rPr lang="en-US" sz="1200" dirty="0"/>
              <a:t>Which items should be tracked?</a:t>
            </a:r>
          </a:p>
          <a:p>
            <a:pPr>
              <a:lnSpc>
                <a:spcPct val="100000"/>
              </a:lnSpc>
              <a:buNone/>
            </a:pPr>
            <a:endParaRPr lang="en-US" sz="1200" dirty="0"/>
          </a:p>
          <a:p>
            <a:pPr marL="522288" indent="-522288">
              <a:lnSpc>
                <a:spcPct val="100000"/>
              </a:lnSpc>
              <a:buAutoNum type="arabicPeriod"/>
            </a:pPr>
            <a:r>
              <a:rPr lang="en-US" sz="1200" dirty="0"/>
              <a:t>Salt use per storm (no)</a:t>
            </a:r>
          </a:p>
          <a:p>
            <a:pPr marL="522288" indent="-522288">
              <a:lnSpc>
                <a:spcPct val="100000"/>
              </a:lnSpc>
              <a:buAutoNum type="arabicPeriod"/>
            </a:pPr>
            <a:r>
              <a:rPr lang="en-US" sz="1200" dirty="0"/>
              <a:t>Salt brine use per season (no)</a:t>
            </a:r>
          </a:p>
          <a:p>
            <a:pPr marL="522288" indent="-522288">
              <a:lnSpc>
                <a:spcPct val="100000"/>
              </a:lnSpc>
              <a:buAutoNum type="arabicPeriod"/>
            </a:pPr>
            <a:r>
              <a:rPr lang="en-US" sz="1200" dirty="0"/>
              <a:t>Winter sand use per crew member (no)</a:t>
            </a:r>
          </a:p>
          <a:p>
            <a:pPr marL="522288" indent="-522288">
              <a:lnSpc>
                <a:spcPct val="100000"/>
              </a:lnSpc>
              <a:buAutoNum type="arabicPeriod"/>
            </a:pPr>
            <a:r>
              <a:rPr lang="en-US" sz="1200" dirty="0"/>
              <a:t>All of the above (yes)</a:t>
            </a:r>
          </a:p>
          <a:p>
            <a:pPr marL="522288" indent="-522288">
              <a:buAutoNum type="arabicPeriod"/>
            </a:pPr>
            <a:endParaRPr lang="en-US" sz="1200" dirty="0"/>
          </a:p>
          <a:p>
            <a:endParaRPr lang="en-US" baseline="0" dirty="0"/>
          </a:p>
          <a:p>
            <a:endParaRPr lang="en-US" baseline="0"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91</a:t>
            </a:fld>
            <a:endParaRPr lang="en-US"/>
          </a:p>
        </p:txBody>
      </p:sp>
    </p:spTree>
    <p:extLst>
      <p:ext uri="{BB962C8B-B14F-4D97-AF65-F5344CB8AC3E}">
        <p14:creationId xmlns:p14="http://schemas.microsoft.com/office/powerpoint/2010/main" val="615870062"/>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a:t>
            </a:r>
            <a:r>
              <a:rPr lang="en-US" baseline="0" dirty="0"/>
              <a:t> should record several different levels of material use by driver. Combine all this data for insight into individual storms, the winter season total, and what is leftover to store for the next season.</a:t>
            </a:r>
          </a:p>
          <a:p>
            <a:endParaRPr lang="en-US" baseline="0" dirty="0"/>
          </a:p>
          <a:p>
            <a:r>
              <a:rPr lang="en-US" baseline="0" dirty="0"/>
              <a:t>Having all this information helps in evaluating the efficacy of individual storm treatments went, how the whole winter went, and helps in next seasons ordering. It can also help in proving that policy is being followed if a lawsuit is brought against you.</a:t>
            </a:r>
          </a:p>
          <a:p>
            <a:endParaRPr lang="en-US" baseline="0" dirty="0"/>
          </a:p>
          <a:p>
            <a:r>
              <a:rPr lang="en-US" baseline="0" dirty="0"/>
              <a:t>Photo credit: Fortin Consulting, Inc.</a:t>
            </a:r>
          </a:p>
          <a:p>
            <a:endParaRPr lang="en-US" dirty="0"/>
          </a:p>
        </p:txBody>
      </p:sp>
      <p:sp>
        <p:nvSpPr>
          <p:cNvPr id="4" name="Slide Number Placeholder 3"/>
          <p:cNvSpPr>
            <a:spLocks noGrp="1"/>
          </p:cNvSpPr>
          <p:nvPr>
            <p:ph type="sldNum" sz="quarter" idx="10"/>
          </p:nvPr>
        </p:nvSpPr>
        <p:spPr/>
        <p:txBody>
          <a:bodyPr/>
          <a:lstStyle/>
          <a:p>
            <a:fld id="{7586080C-B8D8-4723-AE4C-278F16E645B8}" type="slidenum">
              <a:rPr lang="en-US" smtClean="0"/>
              <a:pPr/>
              <a:t>92</a:t>
            </a:fld>
            <a:endParaRPr lang="en-US"/>
          </a:p>
        </p:txBody>
      </p:sp>
    </p:spTree>
    <p:extLst>
      <p:ext uri="{BB962C8B-B14F-4D97-AF65-F5344CB8AC3E}">
        <p14:creationId xmlns:p14="http://schemas.microsoft.com/office/powerpoint/2010/main" val="2530595434"/>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Review the storm documentation needed for your agency.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Note to presenters:  Insert a list of forms needed to be completed by operators for a storm here.  Delete this yellow box before making presentation.</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Slide credit: CDOT Snow Removal Operator Training</a:t>
            </a:r>
          </a:p>
          <a:p>
            <a:endParaRPr lang="en-US" dirty="0"/>
          </a:p>
        </p:txBody>
      </p:sp>
      <p:sp>
        <p:nvSpPr>
          <p:cNvPr id="4" name="Slide Number Placeholder 3"/>
          <p:cNvSpPr>
            <a:spLocks noGrp="1"/>
          </p:cNvSpPr>
          <p:nvPr>
            <p:ph type="sldNum" sz="quarter" idx="10"/>
          </p:nvPr>
        </p:nvSpPr>
        <p:spPr/>
        <p:txBody>
          <a:bodyPr/>
          <a:lstStyle/>
          <a:p>
            <a:fld id="{7586080C-B8D8-4723-AE4C-278F16E645B8}" type="slidenum">
              <a:rPr lang="en-US" smtClean="0"/>
              <a:pPr/>
              <a:t>93</a:t>
            </a:fld>
            <a:endParaRPr lang="en-US"/>
          </a:p>
        </p:txBody>
      </p:sp>
    </p:spTree>
    <p:extLst>
      <p:ext uri="{BB962C8B-B14F-4D97-AF65-F5344CB8AC3E}">
        <p14:creationId xmlns:p14="http://schemas.microsoft.com/office/powerpoint/2010/main" val="2225472551"/>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It</a:t>
            </a:r>
            <a:r>
              <a:rPr lang="en-US" baseline="0" dirty="0"/>
              <a:t> is very important that plow drivers document the actions taken in response to a snow/ice event</a:t>
            </a:r>
          </a:p>
          <a:p>
            <a:r>
              <a:rPr lang="en-US" baseline="0" dirty="0"/>
              <a:t>This will include the road conditions throughout their shift, type and amount of deicer or anti-</a:t>
            </a:r>
            <a:r>
              <a:rPr lang="en-US" baseline="0" dirty="0" err="1"/>
              <a:t>icer</a:t>
            </a:r>
            <a:r>
              <a:rPr lang="en-US" baseline="0" dirty="0"/>
              <a:t> used, timing of operations, and the number of passes and when.   If there are unusual conditions that affect the operations, those should be recorded.  For example, road construction, accidents, major compaction problems, etc.</a:t>
            </a:r>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Note to presenters:  Insert a copy of your state’s event log and explain how to fill it out.  Delete this yellow box before making presentation.</a:t>
            </a:r>
            <a:endParaRPr lang="en-US" dirty="0"/>
          </a:p>
          <a:p>
            <a:endParaRPr lang="en-US" baseline="0" dirty="0"/>
          </a:p>
          <a:p>
            <a:r>
              <a:rPr lang="en-US" baseline="0" dirty="0"/>
              <a:t>Photo credit: INDOT</a:t>
            </a:r>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94</a:t>
            </a:fld>
            <a:endParaRPr lang="en-US"/>
          </a:p>
        </p:txBody>
      </p:sp>
    </p:spTree>
    <p:extLst>
      <p:ext uri="{BB962C8B-B14F-4D97-AF65-F5344CB8AC3E}">
        <p14:creationId xmlns:p14="http://schemas.microsoft.com/office/powerpoint/2010/main" val="3858346111"/>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Use this slide if your state uses the TAPER system to help</a:t>
            </a:r>
            <a:r>
              <a:rPr lang="en-US" baseline="0" dirty="0"/>
              <a:t> explain.  Hide this slide if it doesn’t use the TAPER system.</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Slide credit: CDOT Snow Removal Operator Training</a:t>
            </a:r>
          </a:p>
          <a:p>
            <a:endParaRPr lang="en-US" dirty="0"/>
          </a:p>
        </p:txBody>
      </p:sp>
      <p:sp>
        <p:nvSpPr>
          <p:cNvPr id="4" name="Slide Number Placeholder 3"/>
          <p:cNvSpPr>
            <a:spLocks noGrp="1"/>
          </p:cNvSpPr>
          <p:nvPr>
            <p:ph type="sldNum" sz="quarter" idx="10"/>
          </p:nvPr>
        </p:nvSpPr>
        <p:spPr/>
        <p:txBody>
          <a:bodyPr/>
          <a:lstStyle/>
          <a:p>
            <a:fld id="{7586080C-B8D8-4723-AE4C-278F16E645B8}" type="slidenum">
              <a:rPr lang="en-US" smtClean="0"/>
              <a:pPr/>
              <a:t>95</a:t>
            </a:fld>
            <a:endParaRPr lang="en-US"/>
          </a:p>
        </p:txBody>
      </p:sp>
    </p:spTree>
    <p:extLst>
      <p:ext uri="{BB962C8B-B14F-4D97-AF65-F5344CB8AC3E}">
        <p14:creationId xmlns:p14="http://schemas.microsoft.com/office/powerpoint/2010/main" val="3448993950"/>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4" name="Rectangle 7"/>
          <p:cNvSpPr>
            <a:spLocks noGrp="1" noChangeArrowheads="1"/>
          </p:cNvSpPr>
          <p:nvPr>
            <p:ph type="sldNum" sz="quarter" idx="5"/>
          </p:nvPr>
        </p:nvSpPr>
        <p:spPr>
          <a:noFill/>
        </p:spPr>
        <p:txBody>
          <a:bodyPr/>
          <a:lstStyle/>
          <a:p>
            <a:fld id="{F1B79032-DF81-4F3F-86C5-6DD1AD7615BC}" type="slidenum">
              <a:rPr lang="en-US" smtClean="0"/>
              <a:pPr/>
              <a:t>96</a:t>
            </a:fld>
            <a:endParaRPr lang="en-US"/>
          </a:p>
        </p:txBody>
      </p:sp>
      <p:sp>
        <p:nvSpPr>
          <p:cNvPr id="351235" name="Rectangle 2"/>
          <p:cNvSpPr>
            <a:spLocks noGrp="1" noRot="1" noChangeAspect="1" noChangeArrowheads="1" noTextEdit="1"/>
          </p:cNvSpPr>
          <p:nvPr>
            <p:ph type="sldImg"/>
          </p:nvPr>
        </p:nvSpPr>
        <p:spPr>
          <a:ln/>
        </p:spPr>
      </p:sp>
      <p:sp>
        <p:nvSpPr>
          <p:cNvPr id="351236" name="Rectangle 3"/>
          <p:cNvSpPr>
            <a:spLocks noGrp="1" noChangeArrowheads="1"/>
          </p:cNvSpPr>
          <p:nvPr>
            <p:ph type="body" idx="1"/>
          </p:nvPr>
        </p:nvSpPr>
        <p:spPr>
          <a:noFill/>
          <a:ln/>
        </p:spPr>
        <p:txBody>
          <a:bodyPr/>
          <a:lstStyle/>
          <a:p>
            <a:r>
              <a:rPr lang="en-US" dirty="0"/>
              <a:t>Review this sequence of events as illustrated on this report, pay particular attention to the changes that took place in the highlighted entries.  Note that this TAPER log really paints a good picture of what was done, when it was done, how it was done, who did it with what and what the outcome was like. If you had this information coming on to shift, would you really even need to talk to the person you are relieving?</a:t>
            </a:r>
          </a:p>
          <a:p>
            <a:endParaRPr lang="en-US" dirty="0"/>
          </a:p>
          <a:p>
            <a:r>
              <a:rPr lang="en-US" dirty="0"/>
              <a:t>Note to presenters:  Insert an example of your state’s event log here.  Delete the yellow box before making presentation.</a:t>
            </a:r>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Slide credit: CDOT Snow Removal Operator Training</a:t>
            </a:r>
          </a:p>
          <a:p>
            <a:endParaRPr lang="en-US" dirty="0"/>
          </a:p>
        </p:txBody>
      </p:sp>
    </p:spTree>
    <p:extLst>
      <p:ext uri="{BB962C8B-B14F-4D97-AF65-F5344CB8AC3E}">
        <p14:creationId xmlns:p14="http://schemas.microsoft.com/office/powerpoint/2010/main" val="4006048002"/>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t>Note to presenters:  you</a:t>
            </a:r>
            <a:r>
              <a:rPr lang="en-US" baseline="0" dirty="0"/>
              <a:t> may choose to hide this slide.</a:t>
            </a:r>
          </a:p>
          <a:p>
            <a:pPr>
              <a:buNone/>
            </a:pPr>
            <a:endParaRPr lang="en-US" baseline="0" dirty="0"/>
          </a:p>
          <a:p>
            <a:pPr>
              <a:buNone/>
            </a:pPr>
            <a:r>
              <a:rPr lang="en-US" baseline="0" dirty="0"/>
              <a:t>Test question: </a:t>
            </a:r>
            <a:r>
              <a:rPr lang="en-US" sz="1200" dirty="0"/>
              <a:t>What do you need to record for the TAPER log?</a:t>
            </a:r>
          </a:p>
          <a:p>
            <a:pPr>
              <a:buNone/>
            </a:pPr>
            <a:endParaRPr lang="en-US" sz="1200" dirty="0"/>
          </a:p>
          <a:p>
            <a:pPr marL="522288" indent="-522288">
              <a:buAutoNum type="arabicPeriod"/>
            </a:pPr>
            <a:r>
              <a:rPr lang="en-US" sz="1200" dirty="0"/>
              <a:t>Product (no)</a:t>
            </a:r>
          </a:p>
          <a:p>
            <a:pPr marL="522288" marR="0" indent="-522288" algn="l" defTabSz="914400" rtl="0" eaLnBrk="1" fontAlgn="auto" latinLnBrk="0" hangingPunct="1">
              <a:lnSpc>
                <a:spcPct val="100000"/>
              </a:lnSpc>
              <a:spcBef>
                <a:spcPts val="0"/>
              </a:spcBef>
              <a:spcAft>
                <a:spcPts val="0"/>
              </a:spcAft>
              <a:buClrTx/>
              <a:buSzTx/>
              <a:buFontTx/>
              <a:buAutoNum type="arabicPeriod"/>
              <a:tabLst/>
              <a:defRPr/>
            </a:pPr>
            <a:r>
              <a:rPr lang="en-US" sz="1200" dirty="0"/>
              <a:t>Results (no)</a:t>
            </a:r>
          </a:p>
          <a:p>
            <a:pPr marL="522288" marR="0" indent="-522288" algn="l" defTabSz="914400" rtl="0" eaLnBrk="1" fontAlgn="auto" latinLnBrk="0" hangingPunct="1">
              <a:lnSpc>
                <a:spcPct val="100000"/>
              </a:lnSpc>
              <a:spcBef>
                <a:spcPts val="0"/>
              </a:spcBef>
              <a:spcAft>
                <a:spcPts val="0"/>
              </a:spcAft>
              <a:buClrTx/>
              <a:buSzTx/>
              <a:buFontTx/>
              <a:buAutoNum type="arabicPeriod"/>
              <a:tabLst/>
              <a:defRPr/>
            </a:pPr>
            <a:r>
              <a:rPr lang="en-US" sz="1200" dirty="0"/>
              <a:t>Temperature (no)</a:t>
            </a:r>
          </a:p>
          <a:p>
            <a:pPr marL="522288" marR="0" indent="-522288" algn="l" defTabSz="914400" rtl="0" eaLnBrk="1" fontAlgn="auto" latinLnBrk="0" hangingPunct="1">
              <a:lnSpc>
                <a:spcPct val="100000"/>
              </a:lnSpc>
              <a:spcBef>
                <a:spcPts val="0"/>
              </a:spcBef>
              <a:spcAft>
                <a:spcPts val="0"/>
              </a:spcAft>
              <a:buClrTx/>
              <a:buSzTx/>
              <a:buFontTx/>
              <a:buAutoNum type="arabicPeriod"/>
              <a:tabLst/>
              <a:defRPr/>
            </a:pPr>
            <a:r>
              <a:rPr lang="en-US" sz="1200" dirty="0"/>
              <a:t>All of the above (yes)</a:t>
            </a:r>
          </a:p>
          <a:p>
            <a:pPr marL="522288" indent="-522288">
              <a:buAutoNum type="arabicPeriod"/>
            </a:pPr>
            <a:endParaRPr lang="en-US" sz="1200" dirty="0"/>
          </a:p>
          <a:p>
            <a:endParaRPr lang="en-US" baseline="0" dirty="0"/>
          </a:p>
          <a:p>
            <a:endParaRPr lang="en-US" baseline="0"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97</a:t>
            </a:fld>
            <a:endParaRPr lang="en-US"/>
          </a:p>
        </p:txBody>
      </p:sp>
    </p:spTree>
    <p:extLst>
      <p:ext uri="{BB962C8B-B14F-4D97-AF65-F5344CB8AC3E}">
        <p14:creationId xmlns:p14="http://schemas.microsoft.com/office/powerpoint/2010/main" val="2538502395"/>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t>Note to presenters:  you</a:t>
            </a:r>
            <a:r>
              <a:rPr lang="en-US" baseline="0" dirty="0"/>
              <a:t> may choose to hide this slide.</a:t>
            </a:r>
          </a:p>
          <a:p>
            <a:pPr>
              <a:buNone/>
            </a:pPr>
            <a:endParaRPr lang="en-US" baseline="0" dirty="0"/>
          </a:p>
          <a:p>
            <a:pPr>
              <a:buNone/>
            </a:pPr>
            <a:r>
              <a:rPr lang="en-US" baseline="0" dirty="0"/>
              <a:t>Test question: </a:t>
            </a:r>
            <a:r>
              <a:rPr lang="en-US" sz="1200" dirty="0"/>
              <a:t>What do you need to record for the TAPER log?</a:t>
            </a:r>
          </a:p>
          <a:p>
            <a:pPr>
              <a:buNone/>
            </a:pPr>
            <a:endParaRPr lang="en-US" sz="1200" dirty="0"/>
          </a:p>
          <a:p>
            <a:pPr marL="522288" indent="-522288">
              <a:buAutoNum type="arabicPeriod"/>
            </a:pPr>
            <a:r>
              <a:rPr lang="en-US" sz="1200" dirty="0"/>
              <a:t>Product (no)</a:t>
            </a:r>
          </a:p>
          <a:p>
            <a:pPr marL="522288" marR="0" indent="-522288" algn="l" defTabSz="914400" rtl="0" eaLnBrk="1" fontAlgn="auto" latinLnBrk="0" hangingPunct="1">
              <a:lnSpc>
                <a:spcPct val="100000"/>
              </a:lnSpc>
              <a:spcBef>
                <a:spcPts val="0"/>
              </a:spcBef>
              <a:spcAft>
                <a:spcPts val="0"/>
              </a:spcAft>
              <a:buClrTx/>
              <a:buSzTx/>
              <a:buFontTx/>
              <a:buAutoNum type="arabicPeriod"/>
              <a:tabLst/>
              <a:defRPr/>
            </a:pPr>
            <a:r>
              <a:rPr lang="en-US" sz="1200" dirty="0"/>
              <a:t>Results (no)</a:t>
            </a:r>
          </a:p>
          <a:p>
            <a:pPr marL="522288" marR="0" indent="-522288" algn="l" defTabSz="914400" rtl="0" eaLnBrk="1" fontAlgn="auto" latinLnBrk="0" hangingPunct="1">
              <a:lnSpc>
                <a:spcPct val="100000"/>
              </a:lnSpc>
              <a:spcBef>
                <a:spcPts val="0"/>
              </a:spcBef>
              <a:spcAft>
                <a:spcPts val="0"/>
              </a:spcAft>
              <a:buClrTx/>
              <a:buSzTx/>
              <a:buFontTx/>
              <a:buAutoNum type="arabicPeriod"/>
              <a:tabLst/>
              <a:defRPr/>
            </a:pPr>
            <a:r>
              <a:rPr lang="en-US" sz="1200" dirty="0"/>
              <a:t>Temperature (no)</a:t>
            </a:r>
          </a:p>
          <a:p>
            <a:pPr marL="522288" marR="0" indent="-522288" algn="l" defTabSz="914400" rtl="0" eaLnBrk="1" fontAlgn="auto" latinLnBrk="0" hangingPunct="1">
              <a:lnSpc>
                <a:spcPct val="100000"/>
              </a:lnSpc>
              <a:spcBef>
                <a:spcPts val="0"/>
              </a:spcBef>
              <a:spcAft>
                <a:spcPts val="0"/>
              </a:spcAft>
              <a:buClrTx/>
              <a:buSzTx/>
              <a:buFontTx/>
              <a:buAutoNum type="arabicPeriod"/>
              <a:tabLst/>
              <a:defRPr/>
            </a:pPr>
            <a:r>
              <a:rPr lang="en-US" sz="1200" dirty="0"/>
              <a:t>All of the above (yes)</a:t>
            </a:r>
          </a:p>
          <a:p>
            <a:pPr marL="522288" indent="-522288">
              <a:buAutoNum type="arabicPeriod"/>
            </a:pPr>
            <a:endParaRPr lang="en-US" sz="1200" dirty="0"/>
          </a:p>
          <a:p>
            <a:endParaRPr lang="en-US" baseline="0" dirty="0"/>
          </a:p>
          <a:p>
            <a:endParaRPr lang="en-US" baseline="0"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98</a:t>
            </a:fld>
            <a:endParaRPr lang="en-US"/>
          </a:p>
        </p:txBody>
      </p:sp>
    </p:spTree>
    <p:extLst>
      <p:ext uri="{BB962C8B-B14F-4D97-AF65-F5344CB8AC3E}">
        <p14:creationId xmlns:p14="http://schemas.microsoft.com/office/powerpoint/2010/main" val="1996703429"/>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Presenters:  give a pep talk here!</a:t>
            </a:r>
            <a:r>
              <a:rPr lang="en-US" baseline="0" dirty="0"/>
              <a:t> Everyone knows that filling out paperwork during or at the end of a long shift can be hard to be motivated to do, but it is very important because it:</a:t>
            </a:r>
          </a:p>
          <a:p>
            <a:pPr>
              <a:lnSpc>
                <a:spcPct val="200000"/>
              </a:lnSpc>
            </a:pPr>
            <a:endParaRPr lang="en-US" dirty="0"/>
          </a:p>
          <a:p>
            <a:pPr>
              <a:lnSpc>
                <a:spcPct val="200000"/>
              </a:lnSpc>
            </a:pPr>
            <a:r>
              <a:rPr lang="en-US" dirty="0"/>
              <a:t>Shows that you follow policy</a:t>
            </a:r>
          </a:p>
          <a:p>
            <a:pPr>
              <a:lnSpc>
                <a:spcPct val="200000"/>
              </a:lnSpc>
            </a:pPr>
            <a:r>
              <a:rPr lang="en-US" dirty="0"/>
              <a:t>Improves efficiency of operations</a:t>
            </a:r>
          </a:p>
          <a:p>
            <a:pPr>
              <a:lnSpc>
                <a:spcPct val="200000"/>
              </a:lnSpc>
            </a:pPr>
            <a:r>
              <a:rPr lang="en-US" dirty="0"/>
              <a:t>Helps with planning</a:t>
            </a:r>
          </a:p>
          <a:p>
            <a:endParaRPr lang="en-US" dirty="0"/>
          </a:p>
        </p:txBody>
      </p:sp>
      <p:sp>
        <p:nvSpPr>
          <p:cNvPr id="4" name="Slide Number Placeholder 3"/>
          <p:cNvSpPr>
            <a:spLocks noGrp="1"/>
          </p:cNvSpPr>
          <p:nvPr>
            <p:ph type="sldNum" sz="quarter" idx="10"/>
          </p:nvPr>
        </p:nvSpPr>
        <p:spPr/>
        <p:txBody>
          <a:bodyPr/>
          <a:lstStyle/>
          <a:p>
            <a:fld id="{7586080C-B8D8-4723-AE4C-278F16E645B8}" type="slidenum">
              <a:rPr lang="en-US" smtClean="0"/>
              <a:pPr/>
              <a:t>99</a:t>
            </a:fld>
            <a:endParaRPr lang="en-US"/>
          </a:p>
        </p:txBody>
      </p:sp>
    </p:spTree>
    <p:extLst>
      <p:ext uri="{BB962C8B-B14F-4D97-AF65-F5344CB8AC3E}">
        <p14:creationId xmlns:p14="http://schemas.microsoft.com/office/powerpoint/2010/main" val="2900271014"/>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t>Note to presenters:  you</a:t>
            </a:r>
            <a:r>
              <a:rPr lang="en-US" baseline="0" dirty="0"/>
              <a:t> may choose to hide this slide.</a:t>
            </a:r>
          </a:p>
          <a:p>
            <a:pPr>
              <a:buNone/>
            </a:pPr>
            <a:endParaRPr lang="en-US" baseline="0" dirty="0"/>
          </a:p>
          <a:p>
            <a:pPr>
              <a:lnSpc>
                <a:spcPct val="100000"/>
              </a:lnSpc>
              <a:buNone/>
            </a:pPr>
            <a:r>
              <a:rPr lang="en-US" baseline="0" dirty="0"/>
              <a:t>Test question: </a:t>
            </a:r>
            <a:r>
              <a:rPr lang="en-US" sz="1200" dirty="0"/>
              <a:t>When you’ve been working all night and you’re tired do you still have to fill out your paper work?</a:t>
            </a:r>
          </a:p>
          <a:p>
            <a:pPr>
              <a:lnSpc>
                <a:spcPct val="100000"/>
              </a:lnSpc>
              <a:buNone/>
            </a:pPr>
            <a:endParaRPr lang="en-US" sz="1200" dirty="0"/>
          </a:p>
          <a:p>
            <a:pPr marL="522288" indent="-522288">
              <a:lnSpc>
                <a:spcPct val="100000"/>
              </a:lnSpc>
              <a:buAutoNum type="arabicPeriod"/>
            </a:pPr>
            <a:r>
              <a:rPr lang="en-US" sz="1200" dirty="0"/>
              <a:t>No (no)</a:t>
            </a:r>
          </a:p>
          <a:p>
            <a:pPr marL="522288" indent="-522288">
              <a:lnSpc>
                <a:spcPct val="100000"/>
              </a:lnSpc>
              <a:buAutoNum type="arabicPeriod"/>
            </a:pPr>
            <a:r>
              <a:rPr lang="en-US" sz="1200" dirty="0"/>
              <a:t>Yes (yes)</a:t>
            </a:r>
          </a:p>
        </p:txBody>
      </p:sp>
      <p:sp>
        <p:nvSpPr>
          <p:cNvPr id="4" name="Slide Number Placeholder 3"/>
          <p:cNvSpPr>
            <a:spLocks noGrp="1"/>
          </p:cNvSpPr>
          <p:nvPr>
            <p:ph type="sldNum" sz="quarter" idx="10"/>
          </p:nvPr>
        </p:nvSpPr>
        <p:spPr/>
        <p:txBody>
          <a:bodyPr/>
          <a:lstStyle/>
          <a:p>
            <a:fld id="{B0BDD7F5-3A46-4ED7-A0C5-90FD845D0BE5}" type="slidenum">
              <a:rPr lang="en-US" smtClean="0"/>
              <a:pPr/>
              <a:t>100</a:t>
            </a:fld>
            <a:endParaRPr lang="en-US"/>
          </a:p>
        </p:txBody>
      </p:sp>
    </p:spTree>
    <p:extLst>
      <p:ext uri="{BB962C8B-B14F-4D97-AF65-F5344CB8AC3E}">
        <p14:creationId xmlns:p14="http://schemas.microsoft.com/office/powerpoint/2010/main" val="3632514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051562" y="4602480"/>
            <a:ext cx="7040878" cy="812800"/>
          </a:xfrm>
        </p:spPr>
        <p:txBody>
          <a:bodyPr>
            <a:noAutofit/>
          </a:bodyPr>
          <a:lstStyle>
            <a:lvl1pPr algn="ctr" defTabSz="914400" rtl="0" eaLnBrk="1" latinLnBrk="0" hangingPunct="1">
              <a:spcBef>
                <a:spcPct val="0"/>
              </a:spcBef>
              <a:buNone/>
              <a:defRPr lang="en-PH" sz="6000" b="1" kern="1200" dirty="0">
                <a:solidFill>
                  <a:schemeClr val="bg1"/>
                </a:solidFill>
                <a:effectLst>
                  <a:outerShdw blurRad="38100" dist="38100" dir="2700000" algn="tl">
                    <a:srgbClr val="000000">
                      <a:alpha val="43137"/>
                    </a:srgbClr>
                  </a:outerShdw>
                </a:effectLst>
                <a:latin typeface="Tw Cen MT Condensed Extra Bold" pitchFamily="34" charset="0"/>
                <a:ea typeface="+mj-ea"/>
                <a:cs typeface="Arial" pitchFamily="34" charset="0"/>
              </a:defRPr>
            </a:lvl1pPr>
          </a:lstStyle>
          <a:p>
            <a:r>
              <a:rPr lang="en-US" dirty="0"/>
              <a:t>Click to edit title</a:t>
            </a:r>
            <a:endParaRPr lang="en-PH" dirty="0"/>
          </a:p>
        </p:txBody>
      </p:sp>
      <p:sp>
        <p:nvSpPr>
          <p:cNvPr id="3" name="Subtitle 2"/>
          <p:cNvSpPr>
            <a:spLocks noGrp="1"/>
          </p:cNvSpPr>
          <p:nvPr>
            <p:ph type="subTitle" idx="1"/>
          </p:nvPr>
        </p:nvSpPr>
        <p:spPr>
          <a:xfrm>
            <a:off x="1066800" y="5516880"/>
            <a:ext cx="7010400" cy="756921"/>
          </a:xfrm>
        </p:spPr>
        <p:txBody>
          <a:bodyPr>
            <a:noAutofit/>
          </a:bodyPr>
          <a:lstStyle>
            <a:lvl1pPr marL="0" indent="0" algn="ctr">
              <a:buNone/>
              <a:defRPr sz="2000" i="0">
                <a:solidFill>
                  <a:schemeClr val="bg1"/>
                </a:solidFill>
                <a:effectLst>
                  <a:outerShdw blurRad="38100" dist="38100" dir="2700000" algn="tl">
                    <a:srgbClr val="000000">
                      <a:alpha val="43137"/>
                    </a:srgbClr>
                  </a:outerShdw>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n-PH" dirty="0"/>
          </a:p>
        </p:txBody>
      </p:sp>
      <p:sp>
        <p:nvSpPr>
          <p:cNvPr id="4" name="Date Placeholder 3"/>
          <p:cNvSpPr>
            <a:spLocks noGrp="1"/>
          </p:cNvSpPr>
          <p:nvPr>
            <p:ph type="dt" sz="half" idx="10"/>
          </p:nvPr>
        </p:nvSpPr>
        <p:spPr/>
        <p:txBody>
          <a:bodyPr/>
          <a:lstStyle>
            <a:lvl1pPr>
              <a:defRPr>
                <a:solidFill>
                  <a:schemeClr val="bg1"/>
                </a:solidFill>
              </a:defRPr>
            </a:lvl1pPr>
          </a:lstStyle>
          <a:p>
            <a:fld id="{8EBAC125-6E94-4F62-B574-8081DDB48ACC}" type="datetimeFigureOut">
              <a:rPr lang="en-PH" smtClean="0"/>
              <a:pPr/>
              <a:t>7/13/2017</a:t>
            </a:fld>
            <a:endParaRPr lang="en-PH"/>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PH"/>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485AF905-87A3-47F5-A7DA-2607F4C9EBCC}" type="slidenum">
              <a:rPr lang="en-PH" smtClean="0"/>
              <a:pPr/>
              <a:t>‹#›</a:t>
            </a:fld>
            <a:endParaRPr lang="en-PH"/>
          </a:p>
        </p:txBody>
      </p:sp>
    </p:spTree>
    <p:extLst>
      <p:ext uri="{BB962C8B-B14F-4D97-AF65-F5344CB8AC3E}">
        <p14:creationId xmlns:p14="http://schemas.microsoft.com/office/powerpoint/2010/main" val="24736102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title style</a:t>
            </a:r>
            <a:endParaRPr lang="en-PH"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4" name="Date Placeholder 3"/>
          <p:cNvSpPr>
            <a:spLocks noGrp="1"/>
          </p:cNvSpPr>
          <p:nvPr>
            <p:ph type="dt" sz="half" idx="10"/>
          </p:nvPr>
        </p:nvSpPr>
        <p:spPr/>
        <p:txBody>
          <a:bodyPr/>
          <a:lstStyle/>
          <a:p>
            <a:fld id="{8EBAC125-6E94-4F62-B574-8081DDB48ACC}" type="datetimeFigureOut">
              <a:rPr lang="en-PH" smtClean="0"/>
              <a:pPr/>
              <a:t>7/13/2017</a:t>
            </a:fld>
            <a:endParaRPr lang="en-PH"/>
          </a:p>
        </p:txBody>
      </p:sp>
      <p:sp>
        <p:nvSpPr>
          <p:cNvPr id="5" name="Footer Placeholder 4"/>
          <p:cNvSpPr>
            <a:spLocks noGrp="1"/>
          </p:cNvSpPr>
          <p:nvPr>
            <p:ph type="ftr" sz="quarter" idx="11"/>
          </p:nvPr>
        </p:nvSpPr>
        <p:spPr/>
        <p:txBody>
          <a:bodyPr/>
          <a:lstStyle/>
          <a:p>
            <a:endParaRPr lang="en-PH"/>
          </a:p>
        </p:txBody>
      </p:sp>
      <p:sp>
        <p:nvSpPr>
          <p:cNvPr id="6" name="Slide Number Placeholder 5"/>
          <p:cNvSpPr>
            <a:spLocks noGrp="1"/>
          </p:cNvSpPr>
          <p:nvPr>
            <p:ph type="sldNum" sz="quarter" idx="12"/>
          </p:nvPr>
        </p:nvSpPr>
        <p:spPr/>
        <p:txBody>
          <a:bodyPr/>
          <a:lstStyle/>
          <a:p>
            <a:fld id="{485AF905-87A3-47F5-A7DA-2607F4C9EBCC}" type="slidenum">
              <a:rPr lang="en-PH" smtClean="0"/>
              <a:pPr/>
              <a:t>‹#›</a:t>
            </a:fld>
            <a:endParaRPr lang="en-PH"/>
          </a:p>
        </p:txBody>
      </p:sp>
    </p:spTree>
    <p:extLst>
      <p:ext uri="{BB962C8B-B14F-4D97-AF65-F5344CB8AC3E}">
        <p14:creationId xmlns:p14="http://schemas.microsoft.com/office/powerpoint/2010/main" val="40015090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193800"/>
            <a:ext cx="2057400" cy="5080000"/>
          </a:xfrm>
        </p:spPr>
        <p:txBody>
          <a:bodyPr vert="eaVert"/>
          <a:lstStyle>
            <a:lvl1pPr>
              <a:defRPr lang="en-PH" sz="3600" b="0" kern="1200" dirty="0">
                <a:solidFill>
                  <a:schemeClr val="bg1"/>
                </a:solidFill>
                <a:effectLst>
                  <a:outerShdw blurRad="38100" dist="38100" dir="2700000" algn="tl">
                    <a:srgbClr val="000000">
                      <a:alpha val="43137"/>
                    </a:srgbClr>
                  </a:outerShdw>
                </a:effectLst>
                <a:latin typeface="Tw Cen MT Condensed Extra Bold" pitchFamily="34" charset="0"/>
                <a:ea typeface="+mj-ea"/>
                <a:cs typeface="Arial" pitchFamily="34" charset="0"/>
              </a:defRPr>
            </a:lvl1pPr>
          </a:lstStyle>
          <a:p>
            <a:r>
              <a:rPr lang="en-US" dirty="0"/>
              <a:t>Click to edit Master title style</a:t>
            </a:r>
            <a:endParaRPr lang="en-PH" dirty="0"/>
          </a:p>
        </p:txBody>
      </p:sp>
      <p:sp>
        <p:nvSpPr>
          <p:cNvPr id="3" name="Vertical Text Placeholder 2"/>
          <p:cNvSpPr>
            <a:spLocks noGrp="1"/>
          </p:cNvSpPr>
          <p:nvPr>
            <p:ph type="body" orient="vert" idx="1"/>
          </p:nvPr>
        </p:nvSpPr>
        <p:spPr>
          <a:xfrm>
            <a:off x="457200" y="1193800"/>
            <a:ext cx="6019800" cy="5080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4" name="Date Placeholder 3"/>
          <p:cNvSpPr>
            <a:spLocks noGrp="1"/>
          </p:cNvSpPr>
          <p:nvPr>
            <p:ph type="dt" sz="half" idx="10"/>
          </p:nvPr>
        </p:nvSpPr>
        <p:spPr/>
        <p:txBody>
          <a:bodyPr/>
          <a:lstStyle/>
          <a:p>
            <a:fld id="{8EBAC125-6E94-4F62-B574-8081DDB48ACC}" type="datetimeFigureOut">
              <a:rPr lang="en-PH" smtClean="0"/>
              <a:pPr/>
              <a:t>7/13/2017</a:t>
            </a:fld>
            <a:endParaRPr lang="en-PH"/>
          </a:p>
        </p:txBody>
      </p:sp>
      <p:sp>
        <p:nvSpPr>
          <p:cNvPr id="5" name="Footer Placeholder 4"/>
          <p:cNvSpPr>
            <a:spLocks noGrp="1"/>
          </p:cNvSpPr>
          <p:nvPr>
            <p:ph type="ftr" sz="quarter" idx="11"/>
          </p:nvPr>
        </p:nvSpPr>
        <p:spPr/>
        <p:txBody>
          <a:bodyPr/>
          <a:lstStyle/>
          <a:p>
            <a:endParaRPr lang="en-PH"/>
          </a:p>
        </p:txBody>
      </p:sp>
      <p:sp>
        <p:nvSpPr>
          <p:cNvPr id="6" name="Slide Number Placeholder 5"/>
          <p:cNvSpPr>
            <a:spLocks noGrp="1"/>
          </p:cNvSpPr>
          <p:nvPr>
            <p:ph type="sldNum" sz="quarter" idx="12"/>
          </p:nvPr>
        </p:nvSpPr>
        <p:spPr/>
        <p:txBody>
          <a:bodyPr/>
          <a:lstStyle/>
          <a:p>
            <a:fld id="{485AF905-87A3-47F5-A7DA-2607F4C9EBCC}" type="slidenum">
              <a:rPr lang="en-PH" smtClean="0"/>
              <a:pPr/>
              <a:t>‹#›</a:t>
            </a:fld>
            <a:endParaRPr lang="en-PH"/>
          </a:p>
        </p:txBody>
      </p:sp>
    </p:spTree>
    <p:extLst>
      <p:ext uri="{BB962C8B-B14F-4D97-AF65-F5344CB8AC3E}">
        <p14:creationId xmlns:p14="http://schemas.microsoft.com/office/powerpoint/2010/main" val="29566354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ftr" sz="quarter" idx="10"/>
          </p:nvPr>
        </p:nvSpPr>
        <p:spPr>
          <a:ln/>
        </p:spPr>
        <p:txBody>
          <a:bodyPr/>
          <a:lstStyle>
            <a:lvl1pPr>
              <a:defRPr/>
            </a:lvl1pPr>
          </a:lstStyle>
          <a:p>
            <a:pPr>
              <a:defRPr/>
            </a:pPr>
            <a:r>
              <a:rPr lang="en-US"/>
              <a:t>           </a:t>
            </a:r>
            <a:r>
              <a:rPr lang="en-US">
                <a:latin typeface="+mn-lt"/>
              </a:rPr>
              <a:t>Highway Technician Academy</a:t>
            </a:r>
          </a:p>
        </p:txBody>
      </p:sp>
      <p:sp>
        <p:nvSpPr>
          <p:cNvPr id="6" name="Rectangle 6"/>
          <p:cNvSpPr>
            <a:spLocks noGrp="1" noChangeArrowheads="1"/>
          </p:cNvSpPr>
          <p:nvPr>
            <p:ph type="sldNum" sz="quarter" idx="11"/>
          </p:nvPr>
        </p:nvSpPr>
        <p:spPr>
          <a:ln/>
        </p:spPr>
        <p:txBody>
          <a:bodyPr/>
          <a:lstStyle>
            <a:lvl1pPr>
              <a:defRPr/>
            </a:lvl1pPr>
          </a:lstStyle>
          <a:p>
            <a:fld id="{3675FB5B-676F-4051-BC1E-489929B1FF05}" type="slidenum">
              <a:rPr lang="en-US"/>
              <a:pPr/>
              <a:t>‹#›</a:t>
            </a:fld>
            <a:endParaRPr lang="en-US"/>
          </a:p>
        </p:txBody>
      </p:sp>
    </p:spTree>
    <p:extLst>
      <p:ext uri="{BB962C8B-B14F-4D97-AF65-F5344CB8AC3E}">
        <p14:creationId xmlns:p14="http://schemas.microsoft.com/office/powerpoint/2010/main" val="34341219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0"/>
            <a:ext cx="8229600" cy="889000"/>
          </a:xfrm>
        </p:spPr>
        <p:txBody>
          <a:bodyPr/>
          <a:lstStyle/>
          <a:p>
            <a:r>
              <a:rPr lang="en-US" dirty="0"/>
              <a:t>Click to edit title style</a:t>
            </a:r>
            <a:endParaRPr lang="en-PH"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4" name="Date Placeholder 3"/>
          <p:cNvSpPr>
            <a:spLocks noGrp="1"/>
          </p:cNvSpPr>
          <p:nvPr>
            <p:ph type="dt" sz="half" idx="10"/>
          </p:nvPr>
        </p:nvSpPr>
        <p:spPr/>
        <p:txBody>
          <a:bodyPr/>
          <a:lstStyle/>
          <a:p>
            <a:fld id="{8EBAC125-6E94-4F62-B574-8081DDB48ACC}" type="datetimeFigureOut">
              <a:rPr lang="en-PH" smtClean="0"/>
              <a:pPr/>
              <a:t>7/13/2017</a:t>
            </a:fld>
            <a:endParaRPr lang="en-PH"/>
          </a:p>
        </p:txBody>
      </p:sp>
      <p:sp>
        <p:nvSpPr>
          <p:cNvPr id="5" name="Footer Placeholder 4"/>
          <p:cNvSpPr>
            <a:spLocks noGrp="1"/>
          </p:cNvSpPr>
          <p:nvPr>
            <p:ph type="ftr" sz="quarter" idx="11"/>
          </p:nvPr>
        </p:nvSpPr>
        <p:spPr/>
        <p:txBody>
          <a:bodyPr/>
          <a:lstStyle/>
          <a:p>
            <a:endParaRPr lang="en-PH"/>
          </a:p>
        </p:txBody>
      </p:sp>
      <p:sp>
        <p:nvSpPr>
          <p:cNvPr id="6" name="Slide Number Placeholder 5"/>
          <p:cNvSpPr>
            <a:spLocks noGrp="1"/>
          </p:cNvSpPr>
          <p:nvPr>
            <p:ph type="sldNum" sz="quarter" idx="12"/>
          </p:nvPr>
        </p:nvSpPr>
        <p:spPr/>
        <p:txBody>
          <a:bodyPr/>
          <a:lstStyle/>
          <a:p>
            <a:fld id="{485AF905-87A3-47F5-A7DA-2607F4C9EBCC}" type="slidenum">
              <a:rPr lang="en-PH" smtClean="0"/>
              <a:pPr/>
              <a:t>‹#›</a:t>
            </a:fld>
            <a:endParaRPr lang="en-PH"/>
          </a:p>
        </p:txBody>
      </p:sp>
    </p:spTree>
    <p:extLst>
      <p:ext uri="{BB962C8B-B14F-4D97-AF65-F5344CB8AC3E}">
        <p14:creationId xmlns:p14="http://schemas.microsoft.com/office/powerpoint/2010/main" val="17945153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828800" y="4406901"/>
            <a:ext cx="6665913" cy="1562099"/>
          </a:xfrm>
        </p:spPr>
        <p:txBody>
          <a:bodyPr anchor="t"/>
          <a:lstStyle>
            <a:lvl1pPr algn="r" defTabSz="914400" rtl="0" eaLnBrk="1" latinLnBrk="0" hangingPunct="1">
              <a:spcBef>
                <a:spcPct val="0"/>
              </a:spcBef>
              <a:buNone/>
              <a:defRPr lang="en-PH" sz="3200" b="1" kern="1200" dirty="0">
                <a:solidFill>
                  <a:schemeClr val="bg1"/>
                </a:solidFill>
                <a:effectLst>
                  <a:outerShdw blurRad="38100" dist="38100" dir="2700000" algn="tl">
                    <a:srgbClr val="000000">
                      <a:alpha val="43137"/>
                    </a:srgbClr>
                  </a:outerShdw>
                </a:effectLst>
                <a:latin typeface="Tw Cen MT" pitchFamily="34" charset="0"/>
                <a:ea typeface="+mj-ea"/>
                <a:cs typeface="Arial" pitchFamily="34" charset="0"/>
              </a:defRPr>
            </a:lvl1pPr>
          </a:lstStyle>
          <a:p>
            <a:r>
              <a:rPr lang="en-US" dirty="0"/>
              <a:t>CLICK TO EDIT TITLE STYLE</a:t>
            </a:r>
            <a:endParaRPr lang="en-PH" dirty="0"/>
          </a:p>
        </p:txBody>
      </p:sp>
      <p:sp>
        <p:nvSpPr>
          <p:cNvPr id="3" name="Text Placeholder 2"/>
          <p:cNvSpPr>
            <a:spLocks noGrp="1"/>
          </p:cNvSpPr>
          <p:nvPr>
            <p:ph type="body" idx="1"/>
          </p:nvPr>
        </p:nvSpPr>
        <p:spPr>
          <a:xfrm>
            <a:off x="1828800" y="2906713"/>
            <a:ext cx="6665913" cy="1500187"/>
          </a:xfrm>
        </p:spPr>
        <p:txBody>
          <a:bodyPr anchor="b"/>
          <a:lstStyle>
            <a:lvl1pPr marL="0" indent="0" algn="r">
              <a:buNone/>
              <a:defRPr sz="2000" i="1">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8EBAC125-6E94-4F62-B574-8081DDB48ACC}" type="datetimeFigureOut">
              <a:rPr lang="en-PH" smtClean="0"/>
              <a:pPr/>
              <a:t>7/13/2017</a:t>
            </a:fld>
            <a:endParaRPr lang="en-PH"/>
          </a:p>
        </p:txBody>
      </p:sp>
      <p:sp>
        <p:nvSpPr>
          <p:cNvPr id="5" name="Footer Placeholder 4"/>
          <p:cNvSpPr>
            <a:spLocks noGrp="1"/>
          </p:cNvSpPr>
          <p:nvPr>
            <p:ph type="ftr" sz="quarter" idx="11"/>
          </p:nvPr>
        </p:nvSpPr>
        <p:spPr/>
        <p:txBody>
          <a:bodyPr/>
          <a:lstStyle/>
          <a:p>
            <a:endParaRPr lang="en-PH"/>
          </a:p>
        </p:txBody>
      </p:sp>
      <p:sp>
        <p:nvSpPr>
          <p:cNvPr id="6" name="Slide Number Placeholder 5"/>
          <p:cNvSpPr>
            <a:spLocks noGrp="1"/>
          </p:cNvSpPr>
          <p:nvPr>
            <p:ph type="sldNum" sz="quarter" idx="12"/>
          </p:nvPr>
        </p:nvSpPr>
        <p:spPr/>
        <p:txBody>
          <a:bodyPr/>
          <a:lstStyle/>
          <a:p>
            <a:fld id="{485AF905-87A3-47F5-A7DA-2607F4C9EBCC}" type="slidenum">
              <a:rPr lang="en-PH" smtClean="0"/>
              <a:pPr/>
              <a:t>‹#›</a:t>
            </a:fld>
            <a:endParaRPr lang="en-PH"/>
          </a:p>
        </p:txBody>
      </p:sp>
    </p:spTree>
    <p:extLst>
      <p:ext uri="{BB962C8B-B14F-4D97-AF65-F5344CB8AC3E}">
        <p14:creationId xmlns:p14="http://schemas.microsoft.com/office/powerpoint/2010/main" val="42707785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title style</a:t>
            </a:r>
            <a:endParaRPr lang="en-PH" dirty="0"/>
          </a:p>
        </p:txBody>
      </p:sp>
      <p:sp>
        <p:nvSpPr>
          <p:cNvPr id="3" name="Content Placeholder 2"/>
          <p:cNvSpPr>
            <a:spLocks noGrp="1"/>
          </p:cNvSpPr>
          <p:nvPr>
            <p:ph sz="half" idx="1"/>
          </p:nvPr>
        </p:nvSpPr>
        <p:spPr>
          <a:xfrm>
            <a:off x="457200" y="1397001"/>
            <a:ext cx="4038600" cy="4876799"/>
          </a:xfrm>
        </p:spPr>
        <p:txBody>
          <a:bodyPr/>
          <a:lstStyle>
            <a:lvl1pPr>
              <a:lnSpc>
                <a:spcPts val="3200"/>
              </a:lnSpc>
              <a:spcBef>
                <a:spcPts val="0"/>
              </a:spcBef>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PH" dirty="0"/>
          </a:p>
        </p:txBody>
      </p:sp>
      <p:sp>
        <p:nvSpPr>
          <p:cNvPr id="4" name="Content Placeholder 3"/>
          <p:cNvSpPr>
            <a:spLocks noGrp="1"/>
          </p:cNvSpPr>
          <p:nvPr>
            <p:ph sz="half" idx="2"/>
          </p:nvPr>
        </p:nvSpPr>
        <p:spPr>
          <a:xfrm>
            <a:off x="4648200" y="1397001"/>
            <a:ext cx="4038600" cy="4876799"/>
          </a:xfrm>
        </p:spPr>
        <p:txBody>
          <a:bodyPr/>
          <a:lstStyle>
            <a:lvl1pPr>
              <a:lnSpc>
                <a:spcPts val="3200"/>
              </a:lnSpc>
              <a:spcBef>
                <a:spcPts val="0"/>
              </a:spcBef>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PH" dirty="0"/>
          </a:p>
        </p:txBody>
      </p:sp>
      <p:sp>
        <p:nvSpPr>
          <p:cNvPr id="5" name="Date Placeholder 4"/>
          <p:cNvSpPr>
            <a:spLocks noGrp="1"/>
          </p:cNvSpPr>
          <p:nvPr>
            <p:ph type="dt" sz="half" idx="10"/>
          </p:nvPr>
        </p:nvSpPr>
        <p:spPr/>
        <p:txBody>
          <a:bodyPr/>
          <a:lstStyle/>
          <a:p>
            <a:fld id="{8EBAC125-6E94-4F62-B574-8081DDB48ACC}" type="datetimeFigureOut">
              <a:rPr lang="en-PH" smtClean="0"/>
              <a:pPr/>
              <a:t>7/13/2017</a:t>
            </a:fld>
            <a:endParaRPr lang="en-PH"/>
          </a:p>
        </p:txBody>
      </p:sp>
      <p:sp>
        <p:nvSpPr>
          <p:cNvPr id="6" name="Footer Placeholder 5"/>
          <p:cNvSpPr>
            <a:spLocks noGrp="1"/>
          </p:cNvSpPr>
          <p:nvPr>
            <p:ph type="ftr" sz="quarter" idx="11"/>
          </p:nvPr>
        </p:nvSpPr>
        <p:spPr/>
        <p:txBody>
          <a:bodyPr/>
          <a:lstStyle/>
          <a:p>
            <a:endParaRPr lang="en-PH"/>
          </a:p>
        </p:txBody>
      </p:sp>
      <p:sp>
        <p:nvSpPr>
          <p:cNvPr id="7" name="Slide Number Placeholder 6"/>
          <p:cNvSpPr>
            <a:spLocks noGrp="1"/>
          </p:cNvSpPr>
          <p:nvPr>
            <p:ph type="sldNum" sz="quarter" idx="12"/>
          </p:nvPr>
        </p:nvSpPr>
        <p:spPr/>
        <p:txBody>
          <a:bodyPr/>
          <a:lstStyle/>
          <a:p>
            <a:fld id="{485AF905-87A3-47F5-A7DA-2607F4C9EBCC}" type="slidenum">
              <a:rPr lang="en-PH" smtClean="0"/>
              <a:pPr/>
              <a:t>‹#›</a:t>
            </a:fld>
            <a:endParaRPr lang="en-PH"/>
          </a:p>
        </p:txBody>
      </p:sp>
    </p:spTree>
    <p:extLst>
      <p:ext uri="{BB962C8B-B14F-4D97-AF65-F5344CB8AC3E}">
        <p14:creationId xmlns:p14="http://schemas.microsoft.com/office/powerpoint/2010/main" val="17696702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1016"/>
            <a:ext cx="8229600" cy="890016"/>
          </a:xfrm>
        </p:spPr>
        <p:txBody>
          <a:bodyPr/>
          <a:lstStyle>
            <a:lvl1pPr>
              <a:defRPr/>
            </a:lvl1pPr>
          </a:lstStyle>
          <a:p>
            <a:r>
              <a:rPr lang="en-US" dirty="0"/>
              <a:t>Click to edit title style</a:t>
            </a:r>
            <a:endParaRPr lang="en-PH" dirty="0"/>
          </a:p>
        </p:txBody>
      </p:sp>
      <p:sp>
        <p:nvSpPr>
          <p:cNvPr id="3" name="Text Placeholder 2"/>
          <p:cNvSpPr>
            <a:spLocks noGrp="1"/>
          </p:cNvSpPr>
          <p:nvPr>
            <p:ph type="body" idx="1"/>
          </p:nvPr>
        </p:nvSpPr>
        <p:spPr>
          <a:xfrm>
            <a:off x="457200" y="1295400"/>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006600"/>
            <a:ext cx="4040188" cy="40640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5" name="Text Placeholder 4"/>
          <p:cNvSpPr>
            <a:spLocks noGrp="1"/>
          </p:cNvSpPr>
          <p:nvPr>
            <p:ph type="body" sz="quarter" idx="3"/>
          </p:nvPr>
        </p:nvSpPr>
        <p:spPr>
          <a:xfrm>
            <a:off x="4645027" y="1295400"/>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2006600"/>
            <a:ext cx="4041775" cy="40640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7" name="Date Placeholder 6"/>
          <p:cNvSpPr>
            <a:spLocks noGrp="1"/>
          </p:cNvSpPr>
          <p:nvPr>
            <p:ph type="dt" sz="half" idx="10"/>
          </p:nvPr>
        </p:nvSpPr>
        <p:spPr/>
        <p:txBody>
          <a:bodyPr/>
          <a:lstStyle/>
          <a:p>
            <a:fld id="{8EBAC125-6E94-4F62-B574-8081DDB48ACC}" type="datetimeFigureOut">
              <a:rPr lang="en-PH" smtClean="0"/>
              <a:pPr/>
              <a:t>7/13/2017</a:t>
            </a:fld>
            <a:endParaRPr lang="en-PH"/>
          </a:p>
        </p:txBody>
      </p:sp>
      <p:sp>
        <p:nvSpPr>
          <p:cNvPr id="8" name="Footer Placeholder 7"/>
          <p:cNvSpPr>
            <a:spLocks noGrp="1"/>
          </p:cNvSpPr>
          <p:nvPr>
            <p:ph type="ftr" sz="quarter" idx="11"/>
          </p:nvPr>
        </p:nvSpPr>
        <p:spPr/>
        <p:txBody>
          <a:bodyPr/>
          <a:lstStyle/>
          <a:p>
            <a:endParaRPr lang="en-PH"/>
          </a:p>
        </p:txBody>
      </p:sp>
      <p:sp>
        <p:nvSpPr>
          <p:cNvPr id="9" name="Slide Number Placeholder 8"/>
          <p:cNvSpPr>
            <a:spLocks noGrp="1"/>
          </p:cNvSpPr>
          <p:nvPr>
            <p:ph type="sldNum" sz="quarter" idx="12"/>
          </p:nvPr>
        </p:nvSpPr>
        <p:spPr/>
        <p:txBody>
          <a:bodyPr/>
          <a:lstStyle/>
          <a:p>
            <a:fld id="{485AF905-87A3-47F5-A7DA-2607F4C9EBCC}" type="slidenum">
              <a:rPr lang="en-PH" smtClean="0"/>
              <a:pPr/>
              <a:t>‹#›</a:t>
            </a:fld>
            <a:endParaRPr lang="en-PH"/>
          </a:p>
        </p:txBody>
      </p:sp>
    </p:spTree>
    <p:extLst>
      <p:ext uri="{BB962C8B-B14F-4D97-AF65-F5344CB8AC3E}">
        <p14:creationId xmlns:p14="http://schemas.microsoft.com/office/powerpoint/2010/main" val="32856316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title style</a:t>
            </a:r>
            <a:endParaRPr lang="en-PH" dirty="0"/>
          </a:p>
        </p:txBody>
      </p:sp>
      <p:sp>
        <p:nvSpPr>
          <p:cNvPr id="3" name="Date Placeholder 2"/>
          <p:cNvSpPr>
            <a:spLocks noGrp="1"/>
          </p:cNvSpPr>
          <p:nvPr>
            <p:ph type="dt" sz="half" idx="10"/>
          </p:nvPr>
        </p:nvSpPr>
        <p:spPr/>
        <p:txBody>
          <a:bodyPr/>
          <a:lstStyle/>
          <a:p>
            <a:fld id="{8EBAC125-6E94-4F62-B574-8081DDB48ACC}" type="datetimeFigureOut">
              <a:rPr lang="en-PH" smtClean="0"/>
              <a:pPr/>
              <a:t>7/13/2017</a:t>
            </a:fld>
            <a:endParaRPr lang="en-PH"/>
          </a:p>
        </p:txBody>
      </p:sp>
      <p:sp>
        <p:nvSpPr>
          <p:cNvPr id="4" name="Footer Placeholder 3"/>
          <p:cNvSpPr>
            <a:spLocks noGrp="1"/>
          </p:cNvSpPr>
          <p:nvPr>
            <p:ph type="ftr" sz="quarter" idx="11"/>
          </p:nvPr>
        </p:nvSpPr>
        <p:spPr/>
        <p:txBody>
          <a:bodyPr/>
          <a:lstStyle/>
          <a:p>
            <a:endParaRPr lang="en-PH"/>
          </a:p>
        </p:txBody>
      </p:sp>
      <p:sp>
        <p:nvSpPr>
          <p:cNvPr id="5" name="Slide Number Placeholder 4"/>
          <p:cNvSpPr>
            <a:spLocks noGrp="1"/>
          </p:cNvSpPr>
          <p:nvPr>
            <p:ph type="sldNum" sz="quarter" idx="12"/>
          </p:nvPr>
        </p:nvSpPr>
        <p:spPr/>
        <p:txBody>
          <a:bodyPr/>
          <a:lstStyle/>
          <a:p>
            <a:fld id="{485AF905-87A3-47F5-A7DA-2607F4C9EBCC}" type="slidenum">
              <a:rPr lang="en-PH" smtClean="0"/>
              <a:pPr/>
              <a:t>‹#›</a:t>
            </a:fld>
            <a:endParaRPr lang="en-PH"/>
          </a:p>
        </p:txBody>
      </p:sp>
    </p:spTree>
    <p:extLst>
      <p:ext uri="{BB962C8B-B14F-4D97-AF65-F5344CB8AC3E}">
        <p14:creationId xmlns:p14="http://schemas.microsoft.com/office/powerpoint/2010/main" val="29995406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EBAC125-6E94-4F62-B574-8081DDB48ACC}" type="datetimeFigureOut">
              <a:rPr lang="en-PH" smtClean="0"/>
              <a:pPr/>
              <a:t>7/13/2017</a:t>
            </a:fld>
            <a:endParaRPr lang="en-PH"/>
          </a:p>
        </p:txBody>
      </p:sp>
      <p:sp>
        <p:nvSpPr>
          <p:cNvPr id="3" name="Footer Placeholder 2"/>
          <p:cNvSpPr>
            <a:spLocks noGrp="1"/>
          </p:cNvSpPr>
          <p:nvPr>
            <p:ph type="ftr" sz="quarter" idx="11"/>
          </p:nvPr>
        </p:nvSpPr>
        <p:spPr/>
        <p:txBody>
          <a:bodyPr/>
          <a:lstStyle/>
          <a:p>
            <a:endParaRPr lang="en-PH"/>
          </a:p>
        </p:txBody>
      </p:sp>
      <p:sp>
        <p:nvSpPr>
          <p:cNvPr id="4" name="Slide Number Placeholder 3"/>
          <p:cNvSpPr>
            <a:spLocks noGrp="1"/>
          </p:cNvSpPr>
          <p:nvPr>
            <p:ph type="sldNum" sz="quarter" idx="12"/>
          </p:nvPr>
        </p:nvSpPr>
        <p:spPr/>
        <p:txBody>
          <a:bodyPr/>
          <a:lstStyle/>
          <a:p>
            <a:fld id="{485AF905-87A3-47F5-A7DA-2607F4C9EBCC}" type="slidenum">
              <a:rPr lang="en-PH" smtClean="0"/>
              <a:pPr/>
              <a:t>‹#›</a:t>
            </a:fld>
            <a:endParaRPr lang="en-PH"/>
          </a:p>
        </p:txBody>
      </p:sp>
    </p:spTree>
    <p:extLst>
      <p:ext uri="{BB962C8B-B14F-4D97-AF65-F5344CB8AC3E}">
        <p14:creationId xmlns:p14="http://schemas.microsoft.com/office/powerpoint/2010/main" val="37801900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1295400"/>
            <a:ext cx="3008313" cy="1162051"/>
          </a:xfrm>
        </p:spPr>
        <p:txBody>
          <a:bodyPr anchor="b"/>
          <a:lstStyle>
            <a:lvl1pPr algn="l">
              <a:defRPr sz="2000" b="0">
                <a:solidFill>
                  <a:schemeClr val="bg1"/>
                </a:solidFill>
                <a:effectLst>
                  <a:outerShdw blurRad="38100" dist="38100" dir="2700000" algn="tl">
                    <a:srgbClr val="000000">
                      <a:alpha val="43137"/>
                    </a:srgbClr>
                  </a:outerShdw>
                </a:effectLst>
              </a:defRPr>
            </a:lvl1pPr>
          </a:lstStyle>
          <a:p>
            <a:r>
              <a:rPr lang="en-US" dirty="0"/>
              <a:t>Click to edit Master title style</a:t>
            </a:r>
            <a:endParaRPr lang="en-PH" dirty="0"/>
          </a:p>
        </p:txBody>
      </p:sp>
      <p:sp>
        <p:nvSpPr>
          <p:cNvPr id="3" name="Content Placeholder 2"/>
          <p:cNvSpPr>
            <a:spLocks noGrp="1"/>
          </p:cNvSpPr>
          <p:nvPr>
            <p:ph idx="1"/>
          </p:nvPr>
        </p:nvSpPr>
        <p:spPr>
          <a:xfrm>
            <a:off x="3575050" y="1295401"/>
            <a:ext cx="5111750" cy="483076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PH" dirty="0"/>
          </a:p>
        </p:txBody>
      </p:sp>
      <p:sp>
        <p:nvSpPr>
          <p:cNvPr id="4" name="Text Placeholder 3"/>
          <p:cNvSpPr>
            <a:spLocks noGrp="1"/>
          </p:cNvSpPr>
          <p:nvPr>
            <p:ph type="body" sz="half" idx="2"/>
          </p:nvPr>
        </p:nvSpPr>
        <p:spPr>
          <a:xfrm>
            <a:off x="457202" y="2514601"/>
            <a:ext cx="3008313" cy="3611564"/>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EBAC125-6E94-4F62-B574-8081DDB48ACC}" type="datetimeFigureOut">
              <a:rPr lang="en-PH" smtClean="0"/>
              <a:pPr/>
              <a:t>7/13/2017</a:t>
            </a:fld>
            <a:endParaRPr lang="en-PH"/>
          </a:p>
        </p:txBody>
      </p:sp>
      <p:sp>
        <p:nvSpPr>
          <p:cNvPr id="6" name="Footer Placeholder 5"/>
          <p:cNvSpPr>
            <a:spLocks noGrp="1"/>
          </p:cNvSpPr>
          <p:nvPr>
            <p:ph type="ftr" sz="quarter" idx="11"/>
          </p:nvPr>
        </p:nvSpPr>
        <p:spPr/>
        <p:txBody>
          <a:bodyPr/>
          <a:lstStyle/>
          <a:p>
            <a:endParaRPr lang="en-PH"/>
          </a:p>
        </p:txBody>
      </p:sp>
      <p:sp>
        <p:nvSpPr>
          <p:cNvPr id="7" name="Slide Number Placeholder 6"/>
          <p:cNvSpPr>
            <a:spLocks noGrp="1"/>
          </p:cNvSpPr>
          <p:nvPr>
            <p:ph type="sldNum" sz="quarter" idx="12"/>
          </p:nvPr>
        </p:nvSpPr>
        <p:spPr/>
        <p:txBody>
          <a:bodyPr/>
          <a:lstStyle/>
          <a:p>
            <a:fld id="{485AF905-87A3-47F5-A7DA-2607F4C9EBCC}" type="slidenum">
              <a:rPr lang="en-PH" smtClean="0"/>
              <a:pPr/>
              <a:t>‹#›</a:t>
            </a:fld>
            <a:endParaRPr lang="en-PH"/>
          </a:p>
        </p:txBody>
      </p:sp>
    </p:spTree>
    <p:extLst>
      <p:ext uri="{BB962C8B-B14F-4D97-AF65-F5344CB8AC3E}">
        <p14:creationId xmlns:p14="http://schemas.microsoft.com/office/powerpoint/2010/main" val="3113346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24744" y="4894263"/>
            <a:ext cx="6894512" cy="566739"/>
          </a:xfrm>
        </p:spPr>
        <p:txBody>
          <a:bodyPr anchor="b"/>
          <a:lstStyle>
            <a:lvl1pPr algn="l">
              <a:defRPr sz="2000" b="0">
                <a:solidFill>
                  <a:schemeClr val="bg1"/>
                </a:solidFill>
                <a:effectLst/>
              </a:defRPr>
            </a:lvl1pPr>
          </a:lstStyle>
          <a:p>
            <a:r>
              <a:rPr lang="en-US" dirty="0"/>
              <a:t>Click to edit Master title style</a:t>
            </a:r>
            <a:endParaRPr lang="en-PH" dirty="0"/>
          </a:p>
        </p:txBody>
      </p:sp>
      <p:sp>
        <p:nvSpPr>
          <p:cNvPr id="3" name="Picture Placeholder 2"/>
          <p:cNvSpPr>
            <a:spLocks noGrp="1"/>
          </p:cNvSpPr>
          <p:nvPr>
            <p:ph type="pic" idx="1"/>
          </p:nvPr>
        </p:nvSpPr>
        <p:spPr>
          <a:xfrm>
            <a:off x="1124744" y="1295400"/>
            <a:ext cx="6894512" cy="3556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PH"/>
          </a:p>
        </p:txBody>
      </p:sp>
      <p:sp>
        <p:nvSpPr>
          <p:cNvPr id="4" name="Text Placeholder 3"/>
          <p:cNvSpPr>
            <a:spLocks noGrp="1"/>
          </p:cNvSpPr>
          <p:nvPr>
            <p:ph type="body" sz="half" idx="2"/>
          </p:nvPr>
        </p:nvSpPr>
        <p:spPr>
          <a:xfrm>
            <a:off x="1124744" y="5461001"/>
            <a:ext cx="6894512"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EBAC125-6E94-4F62-B574-8081DDB48ACC}" type="datetimeFigureOut">
              <a:rPr lang="en-PH" smtClean="0"/>
              <a:pPr/>
              <a:t>7/13/2017</a:t>
            </a:fld>
            <a:endParaRPr lang="en-PH"/>
          </a:p>
        </p:txBody>
      </p:sp>
      <p:sp>
        <p:nvSpPr>
          <p:cNvPr id="6" name="Footer Placeholder 5"/>
          <p:cNvSpPr>
            <a:spLocks noGrp="1"/>
          </p:cNvSpPr>
          <p:nvPr>
            <p:ph type="ftr" sz="quarter" idx="11"/>
          </p:nvPr>
        </p:nvSpPr>
        <p:spPr/>
        <p:txBody>
          <a:bodyPr/>
          <a:lstStyle/>
          <a:p>
            <a:endParaRPr lang="en-PH"/>
          </a:p>
        </p:txBody>
      </p:sp>
      <p:sp>
        <p:nvSpPr>
          <p:cNvPr id="7" name="Slide Number Placeholder 6"/>
          <p:cNvSpPr>
            <a:spLocks noGrp="1"/>
          </p:cNvSpPr>
          <p:nvPr>
            <p:ph type="sldNum" sz="quarter" idx="12"/>
          </p:nvPr>
        </p:nvSpPr>
        <p:spPr/>
        <p:txBody>
          <a:bodyPr/>
          <a:lstStyle/>
          <a:p>
            <a:fld id="{485AF905-87A3-47F5-A7DA-2607F4C9EBCC}" type="slidenum">
              <a:rPr lang="en-PH" smtClean="0"/>
              <a:pPr/>
              <a:t>‹#›</a:t>
            </a:fld>
            <a:endParaRPr lang="en-PH"/>
          </a:p>
        </p:txBody>
      </p:sp>
    </p:spTree>
    <p:extLst>
      <p:ext uri="{BB962C8B-B14F-4D97-AF65-F5344CB8AC3E}">
        <p14:creationId xmlns:p14="http://schemas.microsoft.com/office/powerpoint/2010/main" val="36329182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0"/>
            <a:ext cx="8229600" cy="889000"/>
          </a:xfrm>
          <a:prstGeom prst="rect">
            <a:avLst/>
          </a:prstGeom>
        </p:spPr>
        <p:txBody>
          <a:bodyPr vert="horz" lIns="91440" tIns="45720" rIns="91440" bIns="45720" rtlCol="0" anchor="ctr">
            <a:noAutofit/>
          </a:bodyPr>
          <a:lstStyle/>
          <a:p>
            <a:r>
              <a:rPr lang="en-US" dirty="0"/>
              <a:t>Click to edit title style</a:t>
            </a:r>
            <a:endParaRPr lang="en-PH" dirty="0"/>
          </a:p>
        </p:txBody>
      </p:sp>
      <p:sp>
        <p:nvSpPr>
          <p:cNvPr id="3" name="Text Placeholder 2"/>
          <p:cNvSpPr>
            <a:spLocks noGrp="1"/>
          </p:cNvSpPr>
          <p:nvPr>
            <p:ph type="body" idx="1"/>
          </p:nvPr>
        </p:nvSpPr>
        <p:spPr>
          <a:xfrm>
            <a:off x="457200" y="1193800"/>
            <a:ext cx="8229600" cy="50800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PH" dirty="0"/>
          </a:p>
        </p:txBody>
      </p:sp>
      <p:sp>
        <p:nvSpPr>
          <p:cNvPr id="4" name="Date Placeholder 3"/>
          <p:cNvSpPr>
            <a:spLocks noGrp="1"/>
          </p:cNvSpPr>
          <p:nvPr>
            <p:ph type="dt" sz="half" idx="2"/>
          </p:nvPr>
        </p:nvSpPr>
        <p:spPr>
          <a:xfrm>
            <a:off x="457200" y="6477000"/>
            <a:ext cx="2133600" cy="365125"/>
          </a:xfrm>
          <a:prstGeom prst="rect">
            <a:avLst/>
          </a:prstGeom>
        </p:spPr>
        <p:txBody>
          <a:bodyPr vert="horz" lIns="91440" tIns="45720" rIns="91440" bIns="45720" rtlCol="0" anchor="ctr"/>
          <a:lstStyle>
            <a:lvl1pPr algn="l">
              <a:defRPr sz="1200">
                <a:solidFill>
                  <a:schemeClr val="tx1">
                    <a:lumMod val="65000"/>
                    <a:lumOff val="35000"/>
                  </a:schemeClr>
                </a:solidFill>
              </a:defRPr>
            </a:lvl1pPr>
          </a:lstStyle>
          <a:p>
            <a:fld id="{8EBAC125-6E94-4F62-B574-8081DDB48ACC}" type="datetimeFigureOut">
              <a:rPr lang="en-PH" smtClean="0"/>
              <a:pPr/>
              <a:t>7/13/2017</a:t>
            </a:fld>
            <a:endParaRPr lang="en-PH"/>
          </a:p>
        </p:txBody>
      </p:sp>
      <p:sp>
        <p:nvSpPr>
          <p:cNvPr id="5" name="Footer Placeholder 4"/>
          <p:cNvSpPr>
            <a:spLocks noGrp="1"/>
          </p:cNvSpPr>
          <p:nvPr>
            <p:ph type="ftr" sz="quarter" idx="3"/>
          </p:nvPr>
        </p:nvSpPr>
        <p:spPr>
          <a:xfrm>
            <a:off x="3124200" y="6477000"/>
            <a:ext cx="2895600" cy="365125"/>
          </a:xfrm>
          <a:prstGeom prst="rect">
            <a:avLst/>
          </a:prstGeom>
        </p:spPr>
        <p:txBody>
          <a:bodyPr vert="horz" lIns="91440" tIns="45720" rIns="91440" bIns="45720" rtlCol="0" anchor="ctr"/>
          <a:lstStyle>
            <a:lvl1pPr algn="ctr">
              <a:defRPr sz="1200">
                <a:solidFill>
                  <a:schemeClr val="tx1">
                    <a:lumMod val="65000"/>
                    <a:lumOff val="35000"/>
                  </a:schemeClr>
                </a:solidFill>
              </a:defRPr>
            </a:lvl1pPr>
          </a:lstStyle>
          <a:p>
            <a:endParaRPr lang="en-PH"/>
          </a:p>
        </p:txBody>
      </p:sp>
      <p:sp>
        <p:nvSpPr>
          <p:cNvPr id="6" name="Slide Number Placeholder 5"/>
          <p:cNvSpPr>
            <a:spLocks noGrp="1"/>
          </p:cNvSpPr>
          <p:nvPr>
            <p:ph type="sldNum" sz="quarter" idx="4"/>
          </p:nvPr>
        </p:nvSpPr>
        <p:spPr>
          <a:xfrm>
            <a:off x="6553200" y="6477000"/>
            <a:ext cx="2133600" cy="365125"/>
          </a:xfrm>
          <a:prstGeom prst="rect">
            <a:avLst/>
          </a:prstGeom>
        </p:spPr>
        <p:txBody>
          <a:bodyPr vert="horz" lIns="91440" tIns="45720" rIns="91440" bIns="45720" rtlCol="0" anchor="ctr"/>
          <a:lstStyle>
            <a:lvl1pPr algn="r">
              <a:defRPr sz="1200">
                <a:solidFill>
                  <a:schemeClr val="tx1">
                    <a:lumMod val="65000"/>
                    <a:lumOff val="35000"/>
                  </a:schemeClr>
                </a:solidFill>
              </a:defRPr>
            </a:lvl1pPr>
          </a:lstStyle>
          <a:p>
            <a:fld id="{485AF905-87A3-47F5-A7DA-2607F4C9EBCC}" type="slidenum">
              <a:rPr lang="en-PH" smtClean="0"/>
              <a:pPr/>
              <a:t>‹#›</a:t>
            </a:fld>
            <a:endParaRPr lang="en-PH"/>
          </a:p>
        </p:txBody>
      </p:sp>
    </p:spTree>
    <p:extLst>
      <p:ext uri="{BB962C8B-B14F-4D97-AF65-F5344CB8AC3E}">
        <p14:creationId xmlns:p14="http://schemas.microsoft.com/office/powerpoint/2010/main" val="155184811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spcBef>
          <a:spcPct val="0"/>
        </a:spcBef>
        <a:buNone/>
        <a:defRPr lang="en-PH" sz="4000" b="0" kern="1200" dirty="0">
          <a:solidFill>
            <a:schemeClr val="bg1"/>
          </a:solidFill>
          <a:effectLst>
            <a:outerShdw blurRad="38100" dist="38100" dir="2700000" algn="tl">
              <a:srgbClr val="000000">
                <a:alpha val="43137"/>
              </a:srgbClr>
            </a:outerShdw>
          </a:effectLst>
          <a:latin typeface="Tw Cen MT Condensed Extra Bold" pitchFamily="34" charset="0"/>
          <a:ea typeface="+mj-ea"/>
          <a:cs typeface="Times New Roman" pitchFamily="18" charset="0"/>
        </a:defRPr>
      </a:lvl1pPr>
    </p:titleStyle>
    <p:bodyStyle>
      <a:lvl1pPr marL="342900" indent="-342900" algn="l" defTabSz="914400" rtl="0" eaLnBrk="1" latinLnBrk="0" hangingPunct="1">
        <a:lnSpc>
          <a:spcPts val="3200"/>
        </a:lnSpc>
        <a:spcBef>
          <a:spcPts val="0"/>
        </a:spcBef>
        <a:buFont typeface="Arial" pitchFamily="34" charset="0"/>
        <a:buChar char="•"/>
        <a:defRPr sz="2800" kern="1200">
          <a:solidFill>
            <a:schemeClr val="bg1"/>
          </a:solidFill>
          <a:effectLst>
            <a:outerShdw blurRad="38100" dist="38100" dir="2700000" algn="tl">
              <a:srgbClr val="000000">
                <a:alpha val="43137"/>
              </a:srgbClr>
            </a:outerShdw>
          </a:effectLst>
          <a:latin typeface="Tw Cen MT" pitchFamily="34" charset="0"/>
          <a:ea typeface="+mn-ea"/>
          <a:cs typeface="Times New Roman" pitchFamily="18" charset="0"/>
        </a:defRPr>
      </a:lvl1pPr>
      <a:lvl2pPr marL="742950" indent="-285750" algn="l" defTabSz="914400" rtl="0" eaLnBrk="1" latinLnBrk="0" hangingPunct="1">
        <a:spcBef>
          <a:spcPct val="20000"/>
        </a:spcBef>
        <a:buFont typeface="Arial" pitchFamily="34" charset="0"/>
        <a:buChar char="–"/>
        <a:defRPr sz="2400" kern="1200">
          <a:solidFill>
            <a:schemeClr val="bg1"/>
          </a:solidFill>
          <a:effectLst>
            <a:outerShdw blurRad="38100" dist="38100" dir="2700000" algn="tl">
              <a:srgbClr val="000000">
                <a:alpha val="43137"/>
              </a:srgbClr>
            </a:outerShdw>
          </a:effectLst>
          <a:latin typeface="Tw Cen MT" pitchFamily="34" charset="0"/>
          <a:ea typeface="+mn-ea"/>
          <a:cs typeface="Times New Roman" pitchFamily="18" charset="0"/>
        </a:defRPr>
      </a:lvl2pPr>
      <a:lvl3pPr marL="1143000" indent="-228600" algn="l" defTabSz="914400" rtl="0" eaLnBrk="1" latinLnBrk="0" hangingPunct="1">
        <a:spcBef>
          <a:spcPct val="20000"/>
        </a:spcBef>
        <a:buFont typeface="Arial" pitchFamily="34" charset="0"/>
        <a:buChar char="•"/>
        <a:defRPr sz="2000" kern="1200">
          <a:solidFill>
            <a:schemeClr val="bg1"/>
          </a:solidFill>
          <a:effectLst>
            <a:outerShdw blurRad="38100" dist="38100" dir="2700000" algn="tl">
              <a:srgbClr val="000000">
                <a:alpha val="43137"/>
              </a:srgbClr>
            </a:outerShdw>
          </a:effectLst>
          <a:latin typeface="Tw Cen MT" pitchFamily="34" charset="0"/>
          <a:ea typeface="+mn-ea"/>
          <a:cs typeface="Times New Roman" pitchFamily="18" charset="0"/>
        </a:defRPr>
      </a:lvl3pPr>
      <a:lvl4pPr marL="1600200" indent="-228600" algn="l" defTabSz="914400" rtl="0" eaLnBrk="1" latinLnBrk="0" hangingPunct="1">
        <a:spcBef>
          <a:spcPct val="20000"/>
        </a:spcBef>
        <a:buFont typeface="Arial" pitchFamily="34" charset="0"/>
        <a:buChar char="–"/>
        <a:defRPr sz="1800" kern="1200">
          <a:solidFill>
            <a:schemeClr val="bg1"/>
          </a:solidFill>
          <a:effectLst>
            <a:outerShdw blurRad="38100" dist="38100" dir="2700000" algn="tl">
              <a:srgbClr val="000000">
                <a:alpha val="43137"/>
              </a:srgbClr>
            </a:outerShdw>
          </a:effectLst>
          <a:latin typeface="Tw Cen MT" pitchFamily="34" charset="0"/>
          <a:ea typeface="+mn-ea"/>
          <a:cs typeface="Times New Roman" pitchFamily="18" charset="0"/>
        </a:defRPr>
      </a:lvl4pPr>
      <a:lvl5pPr marL="2057400" indent="-228600" algn="l" defTabSz="914400" rtl="0" eaLnBrk="1" latinLnBrk="0" hangingPunct="1">
        <a:spcBef>
          <a:spcPct val="20000"/>
        </a:spcBef>
        <a:buFont typeface="Arial" pitchFamily="34" charset="0"/>
        <a:buChar char="»"/>
        <a:defRPr sz="1800" kern="1200">
          <a:solidFill>
            <a:schemeClr val="bg1"/>
          </a:solidFill>
          <a:effectLst>
            <a:outerShdw blurRad="38100" dist="38100" dir="2700000" algn="tl">
              <a:srgbClr val="000000">
                <a:alpha val="43137"/>
              </a:srgbClr>
            </a:outerShdw>
          </a:effectLst>
          <a:latin typeface="Tw Cen MT" pitchFamily="34" charset="0"/>
          <a:ea typeface="+mn-ea"/>
          <a:cs typeface="Times New Roman"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01.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10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hyperlink" Target="mailto:Groth020@umn.edu" TargetMode="External"/><Relationship Id="rId2" Type="http://schemas.openxmlformats.org/officeDocument/2006/relationships/notesSlide" Target="../notesSlides/notesSlide103.xml"/><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hyperlink" Target="mailto:Johns421@umn.edu" TargetMode="External"/></Relationships>
</file>

<file path=ppt/slides/_rels/slide10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105.xml"/><Relationship Id="rId1" Type="http://schemas.openxmlformats.org/officeDocument/2006/relationships/slideLayout" Target="../slideLayouts/slideLayout2.xml"/><Relationship Id="rId6" Type="http://schemas.openxmlformats.org/officeDocument/2006/relationships/image" Target="../media/image71.png"/><Relationship Id="rId5" Type="http://schemas.openxmlformats.org/officeDocument/2006/relationships/image" Target="../media/image3.jpeg"/><Relationship Id="rId4" Type="http://schemas.openxmlformats.org/officeDocument/2006/relationships/image" Target="../media/image70.jpeg"/></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12.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1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3.jpeg"/><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1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2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2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2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2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8" Type="http://schemas.openxmlformats.org/officeDocument/2006/relationships/diagramData" Target="../diagrams/data2.xml"/><Relationship Id="rId13" Type="http://schemas.openxmlformats.org/officeDocument/2006/relationships/diagramData" Target="../diagrams/data3.xml"/><Relationship Id="rId18" Type="http://schemas.openxmlformats.org/officeDocument/2006/relationships/image" Target="../media/image3.jpeg"/><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17" Type="http://schemas.microsoft.com/office/2007/relationships/diagramDrawing" Target="../diagrams/drawing3.xml"/><Relationship Id="rId2" Type="http://schemas.openxmlformats.org/officeDocument/2006/relationships/notesSlide" Target="../notesSlides/notesSlide29.xml"/><Relationship Id="rId16" Type="http://schemas.openxmlformats.org/officeDocument/2006/relationships/diagramColors" Target="../diagrams/colors3.xml"/><Relationship Id="rId1" Type="http://schemas.openxmlformats.org/officeDocument/2006/relationships/slideLayout" Target="../slideLayouts/slideLayout4.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5" Type="http://schemas.openxmlformats.org/officeDocument/2006/relationships/diagramQuickStyle" Target="../diagrams/quickStyle3.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 Id="rId14" Type="http://schemas.openxmlformats.org/officeDocument/2006/relationships/diagramLayout" Target="../diagrams/layout3.xml"/></Relationships>
</file>

<file path=ppt/slides/_rels/slide31.xml.rels><?xml version="1.0" encoding="UTF-8" standalone="yes"?>
<Relationships xmlns="http://schemas.openxmlformats.org/package/2006/relationships"><Relationship Id="rId8" Type="http://schemas.openxmlformats.org/officeDocument/2006/relationships/diagramData" Target="../diagrams/data5.xml"/><Relationship Id="rId13" Type="http://schemas.openxmlformats.org/officeDocument/2006/relationships/image" Target="../media/image3.jpeg"/><Relationship Id="rId3" Type="http://schemas.openxmlformats.org/officeDocument/2006/relationships/diagramData" Target="../diagrams/data4.xml"/><Relationship Id="rId7" Type="http://schemas.microsoft.com/office/2007/relationships/diagramDrawing" Target="../diagrams/drawing4.xml"/><Relationship Id="rId12" Type="http://schemas.microsoft.com/office/2007/relationships/diagramDrawing" Target="../diagrams/drawing5.xml"/><Relationship Id="rId2" Type="http://schemas.openxmlformats.org/officeDocument/2006/relationships/notesSlide" Target="../notesSlides/notesSlide30.xml"/><Relationship Id="rId1" Type="http://schemas.openxmlformats.org/officeDocument/2006/relationships/slideLayout" Target="../slideLayouts/slideLayout4.xml"/><Relationship Id="rId6" Type="http://schemas.openxmlformats.org/officeDocument/2006/relationships/diagramColors" Target="../diagrams/colors4.xml"/><Relationship Id="rId11" Type="http://schemas.openxmlformats.org/officeDocument/2006/relationships/diagramColors" Target="../diagrams/colors5.xml"/><Relationship Id="rId5" Type="http://schemas.openxmlformats.org/officeDocument/2006/relationships/diagramQuickStyle" Target="../diagrams/quickStyle4.xml"/><Relationship Id="rId10" Type="http://schemas.openxmlformats.org/officeDocument/2006/relationships/diagramQuickStyle" Target="../diagrams/quickStyle5.xml"/><Relationship Id="rId4" Type="http://schemas.openxmlformats.org/officeDocument/2006/relationships/diagramLayout" Target="../diagrams/layout4.xml"/><Relationship Id="rId9" Type="http://schemas.openxmlformats.org/officeDocument/2006/relationships/diagramLayout" Target="../diagrams/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1.xml"/><Relationship Id="rId1" Type="http://schemas.openxmlformats.org/officeDocument/2006/relationships/slideLayout" Target="../slideLayouts/slideLayout12.xml"/><Relationship Id="rId5" Type="http://schemas.openxmlformats.org/officeDocument/2006/relationships/image" Target="../media/image3.jpeg"/><Relationship Id="rId4" Type="http://schemas.openxmlformats.org/officeDocument/2006/relationships/image" Target="../media/image19.jpeg"/></Relationships>
</file>

<file path=ppt/slides/_rels/slide3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2.xml"/><Relationship Id="rId1" Type="http://schemas.openxmlformats.org/officeDocument/2006/relationships/slideLayout" Target="../slideLayouts/slideLayout12.xml"/><Relationship Id="rId5" Type="http://schemas.openxmlformats.org/officeDocument/2006/relationships/image" Target="../media/image3.jpeg"/><Relationship Id="rId4" Type="http://schemas.openxmlformats.org/officeDocument/2006/relationships/image" Target="../media/image18.jpeg"/></Relationships>
</file>

<file path=ppt/slides/_rels/slide3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3.jpeg"/><Relationship Id="rId5" Type="http://schemas.openxmlformats.org/officeDocument/2006/relationships/image" Target="../media/image23.jpeg"/><Relationship Id="rId4" Type="http://schemas.openxmlformats.org/officeDocument/2006/relationships/image" Target="../media/image22.jpeg"/></Relationships>
</file>

<file path=ppt/slides/_rels/slide3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3.jpeg"/><Relationship Id="rId5" Type="http://schemas.openxmlformats.org/officeDocument/2006/relationships/image" Target="../media/image26.png"/><Relationship Id="rId4" Type="http://schemas.openxmlformats.org/officeDocument/2006/relationships/image" Target="../media/image25.png"/></Relationships>
</file>

<file path=ppt/slides/_rels/slide4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4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28.jpeg"/></Relationships>
</file>

<file path=ppt/slides/_rels/slide4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4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43.xml"/><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31.jpeg"/></Relationships>
</file>

<file path=ppt/slides/_rels/slide4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7.xml"/><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24.png"/></Relationships>
</file>

<file path=ppt/slides/_rels/slide4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www.clearroads.org/"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5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5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52.xml"/><Relationship Id="rId1" Type="http://schemas.openxmlformats.org/officeDocument/2006/relationships/slideLayout" Target="../slideLayouts/slideLayout12.xml"/><Relationship Id="rId5" Type="http://schemas.openxmlformats.org/officeDocument/2006/relationships/image" Target="../media/image34.png"/><Relationship Id="rId4" Type="http://schemas.openxmlformats.org/officeDocument/2006/relationships/image" Target="../media/image3.jpeg"/></Relationships>
</file>

<file path=ppt/slides/_rels/slide5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53.xml"/><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36.jpeg"/></Relationships>
</file>

<file path=ppt/slides/_rels/slide5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54.xml"/><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38.jpeg"/></Relationships>
</file>

<file path=ppt/slides/_rels/slide5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5.xml"/><Relationship Id="rId1" Type="http://schemas.openxmlformats.org/officeDocument/2006/relationships/slideLayout" Target="../slideLayouts/slideLayout12.xml"/><Relationship Id="rId5" Type="http://schemas.openxmlformats.org/officeDocument/2006/relationships/image" Target="../media/image3.jpeg"/><Relationship Id="rId4" Type="http://schemas.openxmlformats.org/officeDocument/2006/relationships/image" Target="../media/image40.jpeg"/></Relationships>
</file>

<file path=ppt/slides/_rels/slide5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6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59.xml"/><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42.png"/></Relationships>
</file>

<file path=ppt/slides/_rels/slide6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0.xml"/><Relationship Id="rId1" Type="http://schemas.openxmlformats.org/officeDocument/2006/relationships/slideLayout" Target="../slideLayouts/slideLayout12.xml"/><Relationship Id="rId5" Type="http://schemas.openxmlformats.org/officeDocument/2006/relationships/image" Target="../media/image44.jpeg"/><Relationship Id="rId4" Type="http://schemas.openxmlformats.org/officeDocument/2006/relationships/image" Target="../media/image3.jpeg"/></Relationships>
</file>

<file path=ppt/slides/_rels/slide6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61.xml"/><Relationship Id="rId1" Type="http://schemas.openxmlformats.org/officeDocument/2006/relationships/slideLayout" Target="../slideLayouts/slideLayout12.xml"/><Relationship Id="rId4" Type="http://schemas.openxmlformats.org/officeDocument/2006/relationships/image" Target="../media/image3.jpeg"/></Relationships>
</file>

<file path=ppt/slides/_rels/slide6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64.xml"/><Relationship Id="rId1" Type="http://schemas.openxmlformats.org/officeDocument/2006/relationships/slideLayout" Target="../slideLayouts/slideLayout4.xml"/><Relationship Id="rId5" Type="http://schemas.openxmlformats.org/officeDocument/2006/relationships/image" Target="../media/image3.jpeg"/><Relationship Id="rId4" Type="http://schemas.openxmlformats.org/officeDocument/2006/relationships/image" Target="../media/image47.jpeg"/></Relationships>
</file>

<file path=ppt/slides/_rels/slide6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7.xml"/><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68.xml"/><Relationship Id="rId1" Type="http://schemas.openxmlformats.org/officeDocument/2006/relationships/slideLayout" Target="../slideLayouts/slideLayout4.xml"/><Relationship Id="rId4" Type="http://schemas.openxmlformats.org/officeDocument/2006/relationships/image" Target="../media/image3.jpeg"/></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69.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70.xml"/><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3.jpeg"/><Relationship Id="rId5" Type="http://schemas.openxmlformats.org/officeDocument/2006/relationships/image" Target="../media/image50.emf"/><Relationship Id="rId4" Type="http://schemas.openxmlformats.org/officeDocument/2006/relationships/oleObject" Target="../embeddings/oleObject1.bin"/></Relationships>
</file>

<file path=ppt/slides/_rels/slide7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73.xml"/><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7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74.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7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75.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7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76.xml"/><Relationship Id="rId1" Type="http://schemas.openxmlformats.org/officeDocument/2006/relationships/slideLayout" Target="../slideLayouts/slideLayout4.xml"/><Relationship Id="rId5" Type="http://schemas.openxmlformats.org/officeDocument/2006/relationships/image" Target="../media/image3.jpeg"/><Relationship Id="rId4" Type="http://schemas.openxmlformats.org/officeDocument/2006/relationships/image" Target="../media/image55.png"/></Relationships>
</file>

<file path=ppt/slides/_rels/slide7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77.xml"/><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7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80.xml"/><Relationship Id="rId1" Type="http://schemas.openxmlformats.org/officeDocument/2006/relationships/slideLayout" Target="../slideLayouts/slideLayout2.xml"/><Relationship Id="rId5" Type="http://schemas.openxmlformats.org/officeDocument/2006/relationships/image" Target="../media/image3.jpeg"/><Relationship Id="rId4" Type="http://schemas.microsoft.com/office/2007/relationships/hdphoto" Target="../media/hdphoto2.wdp"/></Relationships>
</file>

<file path=ppt/slides/_rels/slide8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82.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84.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83.xml"/><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85.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84.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86.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85.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8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88.xml"/><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63.jpg"/></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6.jpeg"/></Relationships>
</file>

<file path=ppt/slides/_rels/slide9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91.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9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92.xml"/><Relationship Id="rId1" Type="http://schemas.openxmlformats.org/officeDocument/2006/relationships/slideLayout" Target="../slideLayouts/slideLayout4.xml"/></Relationships>
</file>

<file path=ppt/slides/_rels/slide9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93.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9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notesSlide" Target="../notesSlides/notesSlide95.xml"/><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image" Target="../media/image3.jpeg"/><Relationship Id="rId5" Type="http://schemas.openxmlformats.org/officeDocument/2006/relationships/image" Target="../media/image66.wmf"/><Relationship Id="rId4" Type="http://schemas.openxmlformats.org/officeDocument/2006/relationships/oleObject" Target="NULL"/></Relationships>
</file>

<file path=ppt/slides/_rels/slide9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98.xml"/><Relationship Id="rId1" Type="http://schemas.openxmlformats.org/officeDocument/2006/relationships/slideLayout" Target="../slideLayouts/slideLayout2.xml"/><Relationship Id="rId4" Type="http://schemas.openxmlformats.org/officeDocument/2006/relationships/image" Target="../media/image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Module 5: Pre-wetting</a:t>
            </a:r>
            <a:endParaRPr lang="en-PH" sz="3200" dirty="0"/>
          </a:p>
        </p:txBody>
      </p:sp>
      <p:sp>
        <p:nvSpPr>
          <p:cNvPr id="11" name="Title 1"/>
          <p:cNvSpPr txBox="1">
            <a:spLocks/>
          </p:cNvSpPr>
          <p:nvPr/>
        </p:nvSpPr>
        <p:spPr>
          <a:xfrm>
            <a:off x="0" y="5486400"/>
            <a:ext cx="7029450" cy="914400"/>
          </a:xfrm>
          <a:prstGeom prst="rect">
            <a:avLst/>
          </a:prstGeom>
        </p:spPr>
        <p:txBody>
          <a:bodyPr vert="horz" lIns="91440" tIns="45720" rIns="91440" bIns="45720" rtlCol="0" anchor="t">
            <a:noAutofit/>
          </a:bodyPr>
          <a:lstStyle>
            <a:lvl1pPr algn="r" defTabSz="914400" rtl="0" eaLnBrk="1" latinLnBrk="0" hangingPunct="1">
              <a:spcBef>
                <a:spcPct val="0"/>
              </a:spcBef>
              <a:buNone/>
              <a:defRPr lang="en-PH" sz="3200" b="1" kern="1200" dirty="0">
                <a:solidFill>
                  <a:schemeClr val="bg1"/>
                </a:solidFill>
                <a:effectLst>
                  <a:outerShdw blurRad="38100" dist="38100" dir="2700000" algn="tl">
                    <a:srgbClr val="000000">
                      <a:alpha val="43137"/>
                    </a:srgbClr>
                  </a:outerShdw>
                </a:effectLst>
                <a:latin typeface="Tw Cen MT" pitchFamily="34" charset="0"/>
                <a:ea typeface="+mj-ea"/>
                <a:cs typeface="Arial" pitchFamily="34" charset="0"/>
              </a:defRPr>
            </a:lvl1pPr>
          </a:lstStyle>
          <a:p>
            <a:pPr algn="l"/>
            <a:r>
              <a:rPr lang="en-US" sz="2000" b="0" dirty="0">
                <a:solidFill>
                  <a:prstClr val="white"/>
                </a:solidFill>
                <a:effectLst/>
              </a:rPr>
              <a:t>2016 Created for Clear Roads by:</a:t>
            </a:r>
          </a:p>
          <a:p>
            <a:pPr algn="l"/>
            <a:r>
              <a:rPr lang="en-US" sz="2000" b="0" dirty="0">
                <a:solidFill>
                  <a:prstClr val="white"/>
                </a:solidFill>
                <a:effectLst/>
              </a:rPr>
              <a:t>U of MN Center for Transportation Studies &amp; </a:t>
            </a:r>
          </a:p>
          <a:p>
            <a:pPr algn="l"/>
            <a:r>
              <a:rPr lang="en-US" sz="2000" b="0" dirty="0">
                <a:solidFill>
                  <a:prstClr val="white"/>
                </a:solidFill>
                <a:effectLst/>
              </a:rPr>
              <a:t>Fortin Consulting Inc.</a:t>
            </a:r>
            <a:br>
              <a:rPr lang="en-US" sz="2000" b="0" dirty="0">
                <a:solidFill>
                  <a:prstClr val="white"/>
                </a:solidFill>
                <a:effectLst/>
              </a:rPr>
            </a:br>
            <a:endParaRPr lang="en-US" sz="2000" b="0" dirty="0">
              <a:solidFill>
                <a:prstClr val="white"/>
              </a:solidFill>
              <a:effectLst/>
            </a:endParaRPr>
          </a:p>
        </p:txBody>
      </p:sp>
      <p:pic>
        <p:nvPicPr>
          <p:cNvPr id="8" name="Picture 7"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pic>
        <p:nvPicPr>
          <p:cNvPr id="6" name="Picture 5" descr="C:\pictures\Pictures\salt\equipment\spinners\sander demo grand rapids 013.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28508" y="1219200"/>
            <a:ext cx="5421549" cy="406616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34001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752600"/>
            <a:ext cx="8229600" cy="889000"/>
          </a:xfrm>
        </p:spPr>
        <p:txBody>
          <a:bodyPr>
            <a:noAutofit/>
          </a:bodyPr>
          <a:lstStyle/>
          <a:p>
            <a:r>
              <a:rPr lang="en-US" sz="3600" dirty="0">
                <a:effectLst/>
                <a:latin typeface="Arial" pitchFamily="34" charset="0"/>
                <a:ea typeface="Tw Cen MT Condensed" charset="0"/>
                <a:cs typeface="Arial" pitchFamily="34" charset="0"/>
              </a:rPr>
              <a:t>Benefits of pre-wetting materials to improve cold weather performance and speed of </a:t>
            </a:r>
            <a:r>
              <a:rPr lang="en-US" sz="3600" dirty="0">
                <a:effectLst/>
                <a:latin typeface="Arial" pitchFamily="34" charset="0"/>
                <a:cs typeface="Arial" pitchFamily="34" charset="0"/>
              </a:rPr>
              <a:t>melting</a:t>
            </a:r>
          </a:p>
        </p:txBody>
      </p:sp>
      <p:pic>
        <p:nvPicPr>
          <p:cNvPr id="3" name="Picture 2"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2814200396"/>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effectLst/>
              </a:rPr>
              <a:t>Test Question</a:t>
            </a:r>
          </a:p>
        </p:txBody>
      </p:sp>
      <p:sp>
        <p:nvSpPr>
          <p:cNvPr id="3" name="Content Placeholder 2"/>
          <p:cNvSpPr>
            <a:spLocks noGrp="1"/>
          </p:cNvSpPr>
          <p:nvPr>
            <p:ph idx="1"/>
          </p:nvPr>
        </p:nvSpPr>
        <p:spPr/>
        <p:txBody>
          <a:bodyPr>
            <a:normAutofit/>
          </a:bodyPr>
          <a:lstStyle/>
          <a:p>
            <a:pPr>
              <a:lnSpc>
                <a:spcPct val="100000"/>
              </a:lnSpc>
              <a:buNone/>
            </a:pPr>
            <a:r>
              <a:rPr lang="en-US" sz="4000" dirty="0"/>
              <a:t>When you’ve been working all night and you’re tired, do you still have to fill out your paper work?</a:t>
            </a:r>
          </a:p>
          <a:p>
            <a:pPr>
              <a:lnSpc>
                <a:spcPct val="100000"/>
              </a:lnSpc>
              <a:buNone/>
            </a:pPr>
            <a:endParaRPr lang="en-US" sz="4000" dirty="0"/>
          </a:p>
          <a:p>
            <a:pPr marL="522288" indent="-522288">
              <a:lnSpc>
                <a:spcPct val="100000"/>
              </a:lnSpc>
              <a:buAutoNum type="arabicPeriod"/>
            </a:pPr>
            <a:r>
              <a:rPr lang="en-US" sz="4000" dirty="0"/>
              <a:t>No</a:t>
            </a:r>
          </a:p>
          <a:p>
            <a:pPr marL="522288" indent="-522288">
              <a:lnSpc>
                <a:spcPct val="100000"/>
              </a:lnSpc>
              <a:buAutoNum type="arabicPeriod"/>
            </a:pPr>
            <a:r>
              <a:rPr lang="en-US" sz="4000" dirty="0"/>
              <a:t>Yes</a:t>
            </a:r>
          </a:p>
        </p:txBody>
      </p:sp>
      <p:sp>
        <p:nvSpPr>
          <p:cNvPr id="4" name="Isosceles Triangle 3"/>
          <p:cNvSpPr/>
          <p:nvPr/>
        </p:nvSpPr>
        <p:spPr>
          <a:xfrm>
            <a:off x="8344662" y="913743"/>
            <a:ext cx="531876" cy="458514"/>
          </a:xfrm>
          <a:prstGeom prst="triangl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5-Point Star 4"/>
          <p:cNvSpPr/>
          <p:nvPr/>
        </p:nvSpPr>
        <p:spPr>
          <a:xfrm>
            <a:off x="8305800" y="1524000"/>
            <a:ext cx="609600" cy="609600"/>
          </a:xfrm>
          <a:prstGeom prst="star5">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Oval 5"/>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9" name="Picture 8"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1579304587"/>
      </p:ext>
    </p:extLst>
  </p:cSld>
  <p:clrMapOvr>
    <a:masterClrMapping/>
  </p:clrMapOvr>
  <p:transition spd="slow"/>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effectLst/>
              </a:rPr>
              <a:t>Test Question</a:t>
            </a:r>
          </a:p>
        </p:txBody>
      </p:sp>
      <p:sp>
        <p:nvSpPr>
          <p:cNvPr id="3" name="Content Placeholder 2"/>
          <p:cNvSpPr>
            <a:spLocks noGrp="1"/>
          </p:cNvSpPr>
          <p:nvPr>
            <p:ph idx="1"/>
          </p:nvPr>
        </p:nvSpPr>
        <p:spPr/>
        <p:txBody>
          <a:bodyPr>
            <a:normAutofit/>
          </a:bodyPr>
          <a:lstStyle/>
          <a:p>
            <a:pPr>
              <a:lnSpc>
                <a:spcPct val="100000"/>
              </a:lnSpc>
              <a:buNone/>
            </a:pPr>
            <a:r>
              <a:rPr lang="en-US" sz="4000" dirty="0"/>
              <a:t>When you’ve been working all night and you’re tired, do you still have to fill out your paper work?</a:t>
            </a:r>
          </a:p>
          <a:p>
            <a:pPr>
              <a:lnSpc>
                <a:spcPct val="100000"/>
              </a:lnSpc>
              <a:buNone/>
            </a:pPr>
            <a:endParaRPr lang="en-US" sz="4000" dirty="0">
              <a:solidFill>
                <a:schemeClr val="accent1">
                  <a:lumMod val="75000"/>
                </a:schemeClr>
              </a:solidFill>
            </a:endParaRPr>
          </a:p>
          <a:p>
            <a:pPr marL="522288" indent="-522288">
              <a:lnSpc>
                <a:spcPct val="100000"/>
              </a:lnSpc>
              <a:buAutoNum type="arabicPeriod"/>
            </a:pPr>
            <a:r>
              <a:rPr lang="en-US" sz="4000" dirty="0">
                <a:solidFill>
                  <a:schemeClr val="accent1">
                    <a:lumMod val="75000"/>
                  </a:schemeClr>
                </a:solidFill>
              </a:rPr>
              <a:t>No</a:t>
            </a:r>
          </a:p>
          <a:p>
            <a:pPr marL="522288" indent="-522288">
              <a:lnSpc>
                <a:spcPct val="100000"/>
              </a:lnSpc>
              <a:buAutoNum type="arabicPeriod"/>
            </a:pPr>
            <a:r>
              <a:rPr lang="en-US" sz="4000" dirty="0">
                <a:solidFill>
                  <a:srgbClr val="FFFF00"/>
                </a:solidFill>
              </a:rPr>
              <a:t>Yes</a:t>
            </a:r>
          </a:p>
        </p:txBody>
      </p:sp>
      <p:sp>
        <p:nvSpPr>
          <p:cNvPr id="4" name="Isosceles Triangle 3"/>
          <p:cNvSpPr/>
          <p:nvPr/>
        </p:nvSpPr>
        <p:spPr>
          <a:xfrm>
            <a:off x="8344662" y="913743"/>
            <a:ext cx="531876" cy="458514"/>
          </a:xfrm>
          <a:prstGeom prst="triangl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5-Point Star 4"/>
          <p:cNvSpPr/>
          <p:nvPr/>
        </p:nvSpPr>
        <p:spPr>
          <a:xfrm>
            <a:off x="8305800" y="1524000"/>
            <a:ext cx="609600" cy="609600"/>
          </a:xfrm>
          <a:prstGeom prst="star5">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Oval 5"/>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9" name="Picture 8"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4139656467"/>
      </p:ext>
    </p:extLst>
  </p:cSld>
  <p:clrMapOvr>
    <a:masterClrMapping/>
  </p:clrMapOvr>
  <p:transition spd="slow"/>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8991600" cy="889000"/>
          </a:xfrm>
        </p:spPr>
        <p:txBody>
          <a:bodyPr/>
          <a:lstStyle/>
          <a:p>
            <a:r>
              <a:rPr lang="en-US" sz="3600" dirty="0"/>
              <a:t>Check Records and Verify Total Materials Used</a:t>
            </a:r>
          </a:p>
        </p:txBody>
      </p:sp>
      <p:sp>
        <p:nvSpPr>
          <p:cNvPr id="6" name="5-Point Star 5"/>
          <p:cNvSpPr/>
          <p:nvPr/>
        </p:nvSpPr>
        <p:spPr>
          <a:xfrm>
            <a:off x="8305800" y="152400"/>
            <a:ext cx="609600" cy="609600"/>
          </a:xfrm>
          <a:prstGeom prst="star5">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n>
                <a:solidFill>
                  <a:sysClr val="windowText" lastClr="000000"/>
                </a:solidFill>
              </a:ln>
            </a:endParaRPr>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0684" y="1113917"/>
            <a:ext cx="6342888" cy="47571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descr="Clear Roads Logo use.jpg"/>
          <p:cNvPicPr>
            <a:picLocks noChangeAspect="1"/>
          </p:cNvPicPr>
          <p:nvPr/>
        </p:nvPicPr>
        <p:blipFill>
          <a:blip r:embed="rId4"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3960783371"/>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28600"/>
            <a:ext cx="8229600" cy="889000"/>
          </a:xfrm>
        </p:spPr>
        <p:txBody>
          <a:bodyPr/>
          <a:lstStyle/>
          <a:p>
            <a:r>
              <a:rPr lang="en-US" dirty="0"/>
              <a:t>Additional Resources	</a:t>
            </a:r>
          </a:p>
        </p:txBody>
      </p:sp>
      <p:sp>
        <p:nvSpPr>
          <p:cNvPr id="3" name="Content Placeholder 2"/>
          <p:cNvSpPr>
            <a:spLocks noGrp="1"/>
          </p:cNvSpPr>
          <p:nvPr>
            <p:ph idx="1"/>
          </p:nvPr>
        </p:nvSpPr>
        <p:spPr>
          <a:xfrm>
            <a:off x="76200" y="1265237"/>
            <a:ext cx="8991600" cy="4525963"/>
          </a:xfrm>
        </p:spPr>
        <p:txBody>
          <a:bodyPr>
            <a:normAutofit/>
          </a:bodyPr>
          <a:lstStyle/>
          <a:p>
            <a:r>
              <a:rPr lang="en-US" sz="2000" dirty="0">
                <a:latin typeface="Arial" pitchFamily="34" charset="0"/>
                <a:cs typeface="Arial" pitchFamily="34" charset="0"/>
              </a:rPr>
              <a:t>AASHTO, Clear Roads Computer Based training:</a:t>
            </a:r>
          </a:p>
          <a:p>
            <a:pPr lvl="1"/>
            <a:r>
              <a:rPr lang="en-US" sz="2000" dirty="0">
                <a:latin typeface="Arial" pitchFamily="34" charset="0"/>
                <a:cs typeface="Arial" pitchFamily="34" charset="0"/>
              </a:rPr>
              <a:t>Deicing: Unit 4 Deicing Equipment, Unit 5 Application Guidelines and            Unit 6 Application Techniques  </a:t>
            </a:r>
          </a:p>
          <a:p>
            <a:r>
              <a:rPr lang="en-US" sz="2000" dirty="0">
                <a:latin typeface="Arial" pitchFamily="34" charset="0"/>
                <a:cs typeface="Arial" pitchFamily="34" charset="0"/>
              </a:rPr>
              <a:t>Pre-wetting research</a:t>
            </a:r>
          </a:p>
          <a:p>
            <a:pPr lvl="1"/>
            <a:r>
              <a:rPr lang="en-US" sz="2000" dirty="0">
                <a:latin typeface="Arial" pitchFamily="34" charset="0"/>
                <a:cs typeface="Arial" pitchFamily="34" charset="0"/>
              </a:rPr>
              <a:t>Reference: S. </a:t>
            </a:r>
            <a:r>
              <a:rPr lang="en-US" sz="2000" dirty="0" err="1">
                <a:latin typeface="Arial" pitchFamily="34" charset="0"/>
                <a:cs typeface="Arial" pitchFamily="34" charset="0"/>
              </a:rPr>
              <a:t>Koefod</a:t>
            </a:r>
            <a:r>
              <a:rPr lang="en-US" sz="2000" dirty="0">
                <a:latin typeface="Arial" pitchFamily="34" charset="0"/>
                <a:cs typeface="Arial" pitchFamily="34" charset="0"/>
              </a:rPr>
              <a:t>, “Effect of Pre-wetting Brines on the Ice Melting          Rate of Salt at Very Cold Temperatures,” Presentation to Transportation research Board 94</a:t>
            </a:r>
            <a:r>
              <a:rPr lang="en-US" sz="2000" baseline="30000" dirty="0">
                <a:latin typeface="Arial" pitchFamily="34" charset="0"/>
                <a:cs typeface="Arial" pitchFamily="34" charset="0"/>
              </a:rPr>
              <a:t>th</a:t>
            </a:r>
            <a:r>
              <a:rPr lang="en-US" sz="2000" dirty="0">
                <a:latin typeface="Arial" pitchFamily="34" charset="0"/>
                <a:cs typeface="Arial" pitchFamily="34" charset="0"/>
              </a:rPr>
              <a:t> Annual Meeting, January, 2015, Washington, D.C. </a:t>
            </a:r>
          </a:p>
          <a:p>
            <a:pPr lvl="1"/>
            <a:r>
              <a:rPr lang="en-US" sz="2000" dirty="0">
                <a:latin typeface="Arial" pitchFamily="34" charset="0"/>
                <a:cs typeface="Arial" pitchFamily="34" charset="0"/>
              </a:rPr>
              <a:t>Reference S. </a:t>
            </a:r>
            <a:r>
              <a:rPr lang="en-US" sz="2000" dirty="0" err="1">
                <a:latin typeface="Arial" pitchFamily="34" charset="0"/>
                <a:cs typeface="Arial" pitchFamily="34" charset="0"/>
              </a:rPr>
              <a:t>Koefod</a:t>
            </a:r>
            <a:r>
              <a:rPr lang="en-US" sz="2000" dirty="0">
                <a:latin typeface="Arial" pitchFamily="34" charset="0"/>
                <a:cs typeface="Arial" pitchFamily="34" charset="0"/>
              </a:rPr>
              <a:t>, “ Effect of Pre-wetting Brines on the Ice Melting         Rate of Salt at Very Cold Temperatures”,  TRB, 2015. http://pubsindex.trb.org/view/2015/C/1338579</a:t>
            </a:r>
          </a:p>
          <a:p>
            <a:r>
              <a:rPr lang="en-US" sz="2000" dirty="0">
                <a:latin typeface="Arial" pitchFamily="34" charset="0"/>
                <a:cs typeface="Arial" pitchFamily="34" charset="0"/>
              </a:rPr>
              <a:t>Bounce and scatter research</a:t>
            </a:r>
          </a:p>
          <a:p>
            <a:pPr lvl="1"/>
            <a:r>
              <a:rPr lang="en-US" sz="1800" dirty="0">
                <a:latin typeface="Arial" pitchFamily="34" charset="0"/>
                <a:cs typeface="Arial" pitchFamily="34" charset="0"/>
              </a:rPr>
              <a:t>http://michigan.gov/documents/mdot/Final_ReportNov2012_404228_7.pdf</a:t>
            </a:r>
          </a:p>
          <a:p>
            <a:endParaRPr lang="en-US" sz="2000" dirty="0"/>
          </a:p>
        </p:txBody>
      </p:sp>
      <p:pic>
        <p:nvPicPr>
          <p:cNvPr id="4" name="Picture 3"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3330100173"/>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743200" y="3733800"/>
            <a:ext cx="2667000" cy="838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177800"/>
            <a:ext cx="8229600" cy="889000"/>
          </a:xfrm>
        </p:spPr>
        <p:txBody>
          <a:bodyPr/>
          <a:lstStyle/>
          <a:p>
            <a:r>
              <a:rPr lang="en-US" dirty="0"/>
              <a:t>Acknowledgements	</a:t>
            </a:r>
          </a:p>
        </p:txBody>
      </p:sp>
      <p:sp>
        <p:nvSpPr>
          <p:cNvPr id="3" name="Content Placeholder 2"/>
          <p:cNvSpPr>
            <a:spLocks noGrp="1"/>
          </p:cNvSpPr>
          <p:nvPr>
            <p:ph idx="1"/>
          </p:nvPr>
        </p:nvSpPr>
        <p:spPr>
          <a:xfrm>
            <a:off x="304800" y="1219200"/>
            <a:ext cx="8839200" cy="5032242"/>
          </a:xfrm>
        </p:spPr>
        <p:txBody>
          <a:bodyPr>
            <a:normAutofit fontScale="70000" lnSpcReduction="20000"/>
          </a:bodyPr>
          <a:lstStyle/>
          <a:p>
            <a:pPr>
              <a:buNone/>
            </a:pPr>
            <a:r>
              <a:rPr lang="en-US" sz="3200" dirty="0">
                <a:latin typeface="Arial" pitchFamily="34" charset="0"/>
                <a:cs typeface="Arial" pitchFamily="34" charset="0"/>
              </a:rPr>
              <a:t>Training contents were developed </a:t>
            </a:r>
            <a:r>
              <a:rPr lang="en-US" sz="3100" dirty="0">
                <a:latin typeface="Arial" pitchFamily="34" charset="0"/>
                <a:cs typeface="Arial" pitchFamily="34" charset="0"/>
              </a:rPr>
              <a:t>by Fortin Consulting Inc., under the direction of the Clear Roads Advisory Team.</a:t>
            </a:r>
          </a:p>
          <a:p>
            <a:r>
              <a:rPr lang="en-US" sz="3200" dirty="0">
                <a:latin typeface="Arial" pitchFamily="34" charset="0"/>
                <a:cs typeface="Arial" pitchFamily="34" charset="0"/>
              </a:rPr>
              <a:t>Connie Fortin – connie@fortinconsulting.com</a:t>
            </a:r>
          </a:p>
          <a:p>
            <a:pPr marL="0" indent="0">
              <a:buNone/>
            </a:pPr>
            <a:r>
              <a:rPr lang="en-US" sz="3200" dirty="0">
                <a:latin typeface="Arial" pitchFamily="34" charset="0"/>
                <a:cs typeface="Arial" pitchFamily="34" charset="0"/>
              </a:rPr>
              <a:t>    </a:t>
            </a:r>
          </a:p>
          <a:p>
            <a:pPr>
              <a:buNone/>
            </a:pPr>
            <a:r>
              <a:rPr lang="en-US" sz="3200" dirty="0">
                <a:latin typeface="Arial" pitchFamily="34" charset="0"/>
                <a:cs typeface="Arial" pitchFamily="34" charset="0"/>
              </a:rPr>
              <a:t>Professional formatting and training aids were developed by the University of Minnesota, Center for Transportation Studies.</a:t>
            </a:r>
          </a:p>
          <a:p>
            <a:r>
              <a:rPr lang="en-US" sz="3200" dirty="0">
                <a:latin typeface="Arial" pitchFamily="34" charset="0"/>
                <a:cs typeface="Arial" pitchFamily="34" charset="0"/>
              </a:rPr>
              <a:t>Jim </a:t>
            </a:r>
            <a:r>
              <a:rPr lang="en-US" sz="3200" dirty="0" err="1">
                <a:latin typeface="Arial" pitchFamily="34" charset="0"/>
                <a:cs typeface="Arial" pitchFamily="34" charset="0"/>
              </a:rPr>
              <a:t>Grothaus</a:t>
            </a:r>
            <a:r>
              <a:rPr lang="en-US" sz="3200" dirty="0">
                <a:latin typeface="Arial" pitchFamily="34" charset="0"/>
                <a:cs typeface="Arial" pitchFamily="34" charset="0"/>
              </a:rPr>
              <a:t> –  </a:t>
            </a:r>
            <a:r>
              <a:rPr lang="en-US" sz="3200" dirty="0">
                <a:latin typeface="Arial" pitchFamily="34" charset="0"/>
                <a:cs typeface="Arial" pitchFamily="34" charset="0"/>
                <a:hlinkClick r:id="rId3"/>
              </a:rPr>
              <a:t>Groth020@umn.edu</a:t>
            </a:r>
            <a:endParaRPr lang="en-US" sz="3200" dirty="0">
              <a:latin typeface="Arial" pitchFamily="34" charset="0"/>
              <a:cs typeface="Arial" pitchFamily="34" charset="0"/>
            </a:endParaRPr>
          </a:p>
          <a:p>
            <a:r>
              <a:rPr lang="en-US" sz="3200" dirty="0">
                <a:latin typeface="Arial" pitchFamily="34" charset="0"/>
                <a:cs typeface="Arial" pitchFamily="34" charset="0"/>
              </a:rPr>
              <a:t>Ann Johnson –  </a:t>
            </a:r>
            <a:r>
              <a:rPr lang="en-US" sz="3200" dirty="0">
                <a:latin typeface="Arial" pitchFamily="34" charset="0"/>
                <a:cs typeface="Arial" pitchFamily="34" charset="0"/>
                <a:hlinkClick r:id="rId4"/>
              </a:rPr>
              <a:t>Johns421@umn.edu</a:t>
            </a:r>
            <a:endParaRPr lang="en-US" sz="3200" dirty="0">
              <a:latin typeface="Arial" pitchFamily="34" charset="0"/>
              <a:cs typeface="Arial" pitchFamily="34" charset="0"/>
            </a:endParaRPr>
          </a:p>
          <a:p>
            <a:endParaRPr lang="en-US" sz="3200" dirty="0">
              <a:latin typeface="Arial" pitchFamily="34" charset="0"/>
              <a:cs typeface="Arial" pitchFamily="34" charset="0"/>
            </a:endParaRPr>
          </a:p>
          <a:p>
            <a:pPr>
              <a:buNone/>
            </a:pPr>
            <a:r>
              <a:rPr lang="en-US" sz="3200" dirty="0">
                <a:latin typeface="Arial" pitchFamily="34" charset="0"/>
                <a:cs typeface="Arial" pitchFamily="34" charset="0"/>
              </a:rPr>
              <a:t>Members of the Clear Roads Advisory Team include:</a:t>
            </a:r>
          </a:p>
          <a:p>
            <a:pPr marL="457200" lvl="1" indent="0">
              <a:buNone/>
            </a:pPr>
            <a:r>
              <a:rPr lang="en-US" dirty="0">
                <a:latin typeface="Arial" pitchFamily="34" charset="0"/>
                <a:cs typeface="Arial" pitchFamily="34" charset="0"/>
              </a:rPr>
              <a:t>Mike </a:t>
            </a:r>
            <a:r>
              <a:rPr lang="en-US" dirty="0" err="1">
                <a:latin typeface="Arial" pitchFamily="34" charset="0"/>
                <a:cs typeface="Arial" pitchFamily="34" charset="0"/>
              </a:rPr>
              <a:t>Sproul</a:t>
            </a:r>
            <a:r>
              <a:rPr lang="en-US" dirty="0">
                <a:latin typeface="Arial" pitchFamily="34" charset="0"/>
                <a:cs typeface="Arial" pitchFamily="34" charset="0"/>
              </a:rPr>
              <a:t>, Dave Wieder, Cliff </a:t>
            </a:r>
            <a:r>
              <a:rPr lang="en-US" dirty="0" err="1">
                <a:latin typeface="Arial" pitchFamily="34" charset="0"/>
                <a:cs typeface="Arial" pitchFamily="34" charset="0"/>
              </a:rPr>
              <a:t>Spoonemore</a:t>
            </a:r>
            <a:r>
              <a:rPr lang="en-US" dirty="0">
                <a:latin typeface="Arial" pitchFamily="34" charset="0"/>
                <a:cs typeface="Arial" pitchFamily="34" charset="0"/>
              </a:rPr>
              <a:t>, Monty Mills, David Frame,</a:t>
            </a:r>
          </a:p>
          <a:p>
            <a:pPr marL="457200" lvl="1" indent="0">
              <a:buNone/>
            </a:pPr>
            <a:r>
              <a:rPr lang="en-US" dirty="0">
                <a:latin typeface="Arial" pitchFamily="34" charset="0"/>
                <a:cs typeface="Arial" pitchFamily="34" charset="0"/>
              </a:rPr>
              <a:t>Mike </a:t>
            </a:r>
            <a:r>
              <a:rPr lang="en-US" dirty="0" err="1">
                <a:latin typeface="Arial" pitchFamily="34" charset="0"/>
                <a:cs typeface="Arial" pitchFamily="34" charset="0"/>
              </a:rPr>
              <a:t>Lashmet</a:t>
            </a:r>
            <a:r>
              <a:rPr lang="en-US" dirty="0">
                <a:latin typeface="Arial" pitchFamily="34" charset="0"/>
                <a:cs typeface="Arial" pitchFamily="34" charset="0"/>
              </a:rPr>
              <a:t>, Clay Adams, </a:t>
            </a:r>
            <a:r>
              <a:rPr lang="en-US" dirty="0" err="1">
                <a:latin typeface="Arial" pitchFamily="34" charset="0"/>
                <a:cs typeface="Arial" pitchFamily="34" charset="0"/>
              </a:rPr>
              <a:t>Justun</a:t>
            </a:r>
            <a:r>
              <a:rPr lang="en-US" dirty="0">
                <a:latin typeface="Arial" pitchFamily="34" charset="0"/>
                <a:cs typeface="Arial" pitchFamily="34" charset="0"/>
              </a:rPr>
              <a:t> </a:t>
            </a:r>
            <a:r>
              <a:rPr lang="en-US" dirty="0" err="1">
                <a:latin typeface="Arial" pitchFamily="34" charset="0"/>
                <a:cs typeface="Arial" pitchFamily="34" charset="0"/>
              </a:rPr>
              <a:t>Juelfs</a:t>
            </a:r>
            <a:r>
              <a:rPr lang="en-US" dirty="0">
                <a:latin typeface="Arial" pitchFamily="34" charset="0"/>
                <a:cs typeface="Arial" pitchFamily="34" charset="0"/>
              </a:rPr>
              <a:t>, and Tom Peters</a:t>
            </a:r>
          </a:p>
          <a:p>
            <a:endParaRPr lang="en-US" sz="3200" dirty="0">
              <a:effectLst/>
            </a:endParaRPr>
          </a:p>
          <a:p>
            <a:endParaRPr lang="en-US" sz="3200" dirty="0">
              <a:effectLst/>
            </a:endParaRPr>
          </a:p>
          <a:p>
            <a:endParaRPr lang="en-US" sz="3200" dirty="0">
              <a:effectLst/>
            </a:endParaRPr>
          </a:p>
          <a:p>
            <a:endParaRPr lang="en-US" sz="3200" dirty="0"/>
          </a:p>
          <a:p>
            <a:endParaRPr lang="en-US" sz="3200" dirty="0"/>
          </a:p>
        </p:txBody>
      </p:sp>
      <p:pic>
        <p:nvPicPr>
          <p:cNvPr id="5" name="Picture 4" descr="Clear Roads Logo use.jpg"/>
          <p:cNvPicPr>
            <a:picLocks noChangeAspect="1"/>
          </p:cNvPicPr>
          <p:nvPr/>
        </p:nvPicPr>
        <p:blipFill>
          <a:blip r:embed="rId5"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347316705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219200"/>
            <a:ext cx="8991600" cy="4525963"/>
          </a:xfrm>
        </p:spPr>
        <p:txBody>
          <a:bodyPr>
            <a:normAutofit/>
          </a:bodyPr>
          <a:lstStyle/>
          <a:p>
            <a:pPr algn="ctr">
              <a:buNone/>
            </a:pPr>
            <a:r>
              <a:rPr lang="en-US" sz="3200" dirty="0"/>
              <a:t>	</a:t>
            </a:r>
            <a:r>
              <a:rPr lang="en-US" dirty="0">
                <a:latin typeface="Arial" pitchFamily="34" charset="0"/>
                <a:cs typeface="Arial" pitchFamily="34" charset="0"/>
              </a:rPr>
              <a:t>This presentation was developed with funding from the Clear Roads research program, which brings together transportation professionals and researchers from around the country to drive innovation in the field of winter maintenance.</a:t>
            </a:r>
          </a:p>
          <a:p>
            <a:pPr algn="ctr">
              <a:buNone/>
            </a:pPr>
            <a:endParaRPr lang="en-US" dirty="0">
              <a:latin typeface="Arial" pitchFamily="34" charset="0"/>
              <a:cs typeface="Arial" pitchFamily="34" charset="0"/>
            </a:endParaRPr>
          </a:p>
          <a:p>
            <a:pPr algn="ctr">
              <a:buNone/>
            </a:pPr>
            <a:r>
              <a:rPr lang="en-US" dirty="0">
                <a:latin typeface="Arial" pitchFamily="34" charset="0"/>
                <a:cs typeface="Arial" pitchFamily="34" charset="0"/>
              </a:rPr>
              <a:t>	Find additional information and resources at </a:t>
            </a:r>
          </a:p>
          <a:p>
            <a:pPr algn="ctr">
              <a:buNone/>
            </a:pPr>
            <a:r>
              <a:rPr lang="en-US" dirty="0">
                <a:latin typeface="Arial" pitchFamily="34" charset="0"/>
                <a:cs typeface="Arial" pitchFamily="34" charset="0"/>
              </a:rPr>
              <a:t>		</a:t>
            </a:r>
          </a:p>
          <a:p>
            <a:pPr algn="ctr">
              <a:buNone/>
            </a:pPr>
            <a:r>
              <a:rPr lang="en-US" dirty="0">
                <a:latin typeface="Arial" pitchFamily="34" charset="0"/>
                <a:cs typeface="Arial" pitchFamily="34" charset="0"/>
              </a:rPr>
              <a:t>		http://clearroads.org/</a:t>
            </a:r>
          </a:p>
          <a:p>
            <a:pPr>
              <a:buNone/>
            </a:pPr>
            <a:endParaRPr lang="en-US" dirty="0"/>
          </a:p>
          <a:p>
            <a:pPr>
              <a:buNone/>
            </a:pPr>
            <a:endParaRPr lang="en-US" dirty="0"/>
          </a:p>
        </p:txBody>
      </p:sp>
      <p:pic>
        <p:nvPicPr>
          <p:cNvPr id="4" name="Picture 3"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3330100173"/>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descr="C:\pictures\Pictures\salt\calibration\IMG_1787.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6867" b="16033"/>
          <a:stretch/>
        </p:blipFill>
        <p:spPr bwMode="auto">
          <a:xfrm rot="5400000">
            <a:off x="-642721" y="2471521"/>
            <a:ext cx="4131924" cy="2389282"/>
          </a:xfrm>
          <a:prstGeom prst="rect">
            <a:avLst/>
          </a:prstGeom>
          <a:noFill/>
          <a:ln w="3175">
            <a:solidFill>
              <a:schemeClr val="tx1"/>
            </a:solidFill>
          </a:ln>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381000" y="177800"/>
            <a:ext cx="8229600" cy="889000"/>
          </a:xfrm>
        </p:spPr>
        <p:txBody>
          <a:bodyPr>
            <a:normAutofit/>
          </a:bodyPr>
          <a:lstStyle/>
          <a:p>
            <a:r>
              <a:rPr lang="en-US" dirty="0"/>
              <a:t>Thank you for your good work!</a:t>
            </a:r>
          </a:p>
        </p:txBody>
      </p:sp>
      <p:pic>
        <p:nvPicPr>
          <p:cNvPr id="2053" name="Picture 5" descr="C:\Connie\customers\2015\U of MN center for transportatin research\Modules\Truck operations, plowing procedures, tips from experience drivers\100_0626.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4966" r="22689"/>
          <a:stretch/>
        </p:blipFill>
        <p:spPr bwMode="auto">
          <a:xfrm>
            <a:off x="6373718" y="1769724"/>
            <a:ext cx="2647166" cy="3792876"/>
          </a:xfrm>
          <a:prstGeom prst="rect">
            <a:avLst/>
          </a:prstGeom>
          <a:noFill/>
          <a:ln w="3175">
            <a:solidFill>
              <a:schemeClr val="tx1"/>
            </a:solidFill>
          </a:ln>
          <a:extLst>
            <a:ext uri="{909E8E84-426E-40DD-AFC4-6F175D3DCCD1}">
              <a14:hiddenFill xmlns:a14="http://schemas.microsoft.com/office/drawing/2010/main">
                <a:solidFill>
                  <a:srgbClr val="FFFFFF"/>
                </a:solidFill>
              </a14:hiddenFill>
            </a:ext>
          </a:extLst>
        </p:spPr>
      </p:pic>
      <p:pic>
        <p:nvPicPr>
          <p:cNvPr id="6" name="Picture 5" descr="Clear Roads Logo use.jpg"/>
          <p:cNvPicPr>
            <a:picLocks noChangeAspect="1"/>
          </p:cNvPicPr>
          <p:nvPr/>
        </p:nvPicPr>
        <p:blipFill>
          <a:blip r:embed="rId5" cstate="print"/>
          <a:stretch>
            <a:fillRect/>
          </a:stretch>
        </p:blipFill>
        <p:spPr>
          <a:xfrm>
            <a:off x="7243572" y="5943600"/>
            <a:ext cx="1900428" cy="615685"/>
          </a:xfrm>
          <a:prstGeom prst="rect">
            <a:avLst/>
          </a:prstGeom>
        </p:spPr>
      </p:pic>
      <p:pic>
        <p:nvPicPr>
          <p:cNvPr id="2050" name="Picture 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3124" r="8418"/>
          <a:stretch/>
        </p:blipFill>
        <p:spPr bwMode="auto">
          <a:xfrm>
            <a:off x="2834325" y="1805392"/>
            <a:ext cx="3322950" cy="3640476"/>
          </a:xfrm>
          <a:prstGeom prst="rect">
            <a:avLst/>
          </a:prstGeom>
          <a:noFill/>
          <a:ln w="3175">
            <a:solidFill>
              <a:schemeClr val="tx1"/>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378330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0"/>
            <a:ext cx="8229600" cy="1079500"/>
          </a:xfrm>
          <a:noFill/>
        </p:spPr>
        <p:txBody>
          <a:bodyPr>
            <a:noAutofit/>
          </a:bodyPr>
          <a:lstStyle/>
          <a:p>
            <a:pPr>
              <a:lnSpc>
                <a:spcPts val="3300"/>
              </a:lnSpc>
            </a:pPr>
            <a:r>
              <a:rPr lang="en-US" sz="3600" b="1" dirty="0">
                <a:effectLst/>
                <a:latin typeface="Tw Cen MT Condensed" charset="0"/>
                <a:ea typeface="Tw Cen MT Condensed" charset="0"/>
                <a:cs typeface="Tw Cen MT Condensed" charset="0"/>
              </a:rPr>
              <a:t>Benefits to pre-wetting materials </a:t>
            </a:r>
            <a:br>
              <a:rPr lang="en-US" sz="3600" b="1" dirty="0">
                <a:effectLst/>
                <a:latin typeface="Tw Cen MT Condensed" charset="0"/>
                <a:ea typeface="Tw Cen MT Condensed" charset="0"/>
                <a:cs typeface="Tw Cen MT Condensed" charset="0"/>
              </a:rPr>
            </a:br>
            <a:r>
              <a:rPr lang="en-US" sz="3600" b="1" dirty="0">
                <a:effectLst/>
                <a:latin typeface="Tw Cen MT Condensed" charset="0"/>
                <a:ea typeface="Tw Cen MT Condensed" charset="0"/>
                <a:cs typeface="Tw Cen MT Condensed" charset="0"/>
              </a:rPr>
              <a:t>for a faster performance</a:t>
            </a:r>
          </a:p>
        </p:txBody>
      </p:sp>
      <p:sp>
        <p:nvSpPr>
          <p:cNvPr id="3" name="Content Placeholder 2"/>
          <p:cNvSpPr>
            <a:spLocks noGrp="1"/>
          </p:cNvSpPr>
          <p:nvPr>
            <p:ph idx="1"/>
          </p:nvPr>
        </p:nvSpPr>
        <p:spPr>
          <a:xfrm>
            <a:off x="228600" y="1341437"/>
            <a:ext cx="7471103" cy="5440363"/>
          </a:xfrm>
        </p:spPr>
        <p:txBody>
          <a:bodyPr>
            <a:normAutofit/>
          </a:bodyPr>
          <a:lstStyle/>
          <a:p>
            <a:r>
              <a:rPr lang="en-US" dirty="0">
                <a:latin typeface="Arial" pitchFamily="34" charset="0"/>
                <a:cs typeface="Arial" pitchFamily="34" charset="0"/>
              </a:rPr>
              <a:t>Liquids work faster than granular products.</a:t>
            </a:r>
          </a:p>
          <a:p>
            <a:endParaRPr lang="en-US" dirty="0">
              <a:latin typeface="Arial" pitchFamily="34" charset="0"/>
              <a:cs typeface="Arial" pitchFamily="34" charset="0"/>
            </a:endParaRPr>
          </a:p>
          <a:p>
            <a:r>
              <a:rPr lang="en-US" dirty="0">
                <a:latin typeface="Arial" pitchFamily="34" charset="0"/>
                <a:cs typeface="Arial" pitchFamily="34" charset="0"/>
              </a:rPr>
              <a:t>Rock salt can melt down to -6</a:t>
            </a:r>
            <a:r>
              <a:rPr lang="en-US" dirty="0">
                <a:latin typeface="Arial"/>
                <a:cs typeface="Arial"/>
              </a:rPr>
              <a:t>°F</a:t>
            </a:r>
            <a:r>
              <a:rPr lang="en-US" dirty="0">
                <a:latin typeface="Arial" pitchFamily="34" charset="0"/>
                <a:cs typeface="Arial" pitchFamily="34" charset="0"/>
              </a:rPr>
              <a:t>, but it melts slower and slower as pavement temperatures drop.</a:t>
            </a:r>
          </a:p>
          <a:p>
            <a:endParaRPr lang="en-US" dirty="0">
              <a:latin typeface="Arial" pitchFamily="34" charset="0"/>
              <a:cs typeface="Arial" pitchFamily="34" charset="0"/>
            </a:endParaRPr>
          </a:p>
          <a:p>
            <a:r>
              <a:rPr lang="en-US" dirty="0">
                <a:latin typeface="Arial" pitchFamily="34" charset="0"/>
                <a:cs typeface="Arial" pitchFamily="34" charset="0"/>
              </a:rPr>
              <a:t>Adding liquid speeds up </a:t>
            </a:r>
          </a:p>
          <a:p>
            <a:pPr>
              <a:buNone/>
            </a:pPr>
            <a:r>
              <a:rPr lang="en-US" dirty="0">
                <a:latin typeface="Arial" pitchFamily="34" charset="0"/>
                <a:cs typeface="Arial" pitchFamily="34" charset="0"/>
              </a:rPr>
              <a:t>    rock salt.</a:t>
            </a:r>
          </a:p>
          <a:p>
            <a:endParaRPr lang="en-US" dirty="0">
              <a:latin typeface="Arial" pitchFamily="34" charset="0"/>
              <a:cs typeface="Arial" pitchFamily="34" charset="0"/>
            </a:endParaRPr>
          </a:p>
          <a:p>
            <a:r>
              <a:rPr lang="en-US" dirty="0">
                <a:latin typeface="Arial" pitchFamily="34" charset="0"/>
                <a:cs typeface="Arial" pitchFamily="34" charset="0"/>
              </a:rPr>
              <a:t>Some liquids will speed </a:t>
            </a:r>
          </a:p>
          <a:p>
            <a:pPr>
              <a:buNone/>
            </a:pPr>
            <a:r>
              <a:rPr lang="en-US" dirty="0">
                <a:latin typeface="Arial" pitchFamily="34" charset="0"/>
                <a:cs typeface="Arial" pitchFamily="34" charset="0"/>
              </a:rPr>
              <a:t>    up salt more than others </a:t>
            </a:r>
          </a:p>
          <a:p>
            <a:pPr>
              <a:buNone/>
            </a:pPr>
            <a:r>
              <a:rPr lang="en-US" dirty="0">
                <a:latin typeface="Arial" pitchFamily="34" charset="0"/>
                <a:cs typeface="Arial" pitchFamily="34" charset="0"/>
              </a:rPr>
              <a:t>    at cold temperatures.</a:t>
            </a:r>
            <a:endParaRPr lang="en-US" strike="sngStrike" dirty="0">
              <a:latin typeface="Arial" pitchFamily="34" charset="0"/>
              <a:cs typeface="Arial" pitchFamily="34" charset="0"/>
            </a:endParaRPr>
          </a:p>
        </p:txBody>
      </p:sp>
      <p:pic>
        <p:nvPicPr>
          <p:cNvPr id="7" name="Picture 3" descr="C:\pictures\Pictures\salt\application\pretreated salt.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35600" y="3149733"/>
            <a:ext cx="3327400" cy="2495550"/>
          </a:xfrm>
          <a:prstGeom prst="rect">
            <a:avLst/>
          </a:prstGeom>
          <a:noFill/>
          <a:ln w="3175">
            <a:solidFill>
              <a:schemeClr val="tx1"/>
            </a:solidFill>
          </a:ln>
          <a:extLst>
            <a:ext uri="{909E8E84-426E-40DD-AFC4-6F175D3DCCD1}">
              <a14:hiddenFill xmlns:a14="http://schemas.microsoft.com/office/drawing/2010/main">
                <a:solidFill>
                  <a:srgbClr val="FFFFFF"/>
                </a:solidFill>
              </a14:hiddenFill>
            </a:ext>
          </a:extLst>
        </p:spPr>
      </p:pic>
      <p:sp>
        <p:nvSpPr>
          <p:cNvPr id="8" name="Oval 7"/>
          <p:cNvSpPr/>
          <p:nvPr/>
        </p:nvSpPr>
        <p:spPr>
          <a:xfrm>
            <a:off x="8382000" y="381657"/>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12" name="Isosceles Triangle 11"/>
          <p:cNvSpPr/>
          <p:nvPr/>
        </p:nvSpPr>
        <p:spPr>
          <a:xfrm>
            <a:off x="8344662" y="990600"/>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 name="5-Point Star 12"/>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9" name="Picture 8" descr="Clear Roads Logo use.jpg"/>
          <p:cNvPicPr>
            <a:picLocks noChangeAspect="1"/>
          </p:cNvPicPr>
          <p:nvPr/>
        </p:nvPicPr>
        <p:blipFill>
          <a:blip r:embed="rId4"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42121327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8991600" cy="914400"/>
          </a:xfrm>
          <a:noFill/>
        </p:spPr>
        <p:txBody>
          <a:bodyPr>
            <a:normAutofit/>
          </a:bodyPr>
          <a:lstStyle/>
          <a:p>
            <a:r>
              <a:rPr lang="en-US" b="1" dirty="0">
                <a:effectLst/>
                <a:latin typeface="Tw Cen MT Condensed" charset="0"/>
                <a:ea typeface="Tw Cen MT Condensed" charset="0"/>
                <a:cs typeface="Tw Cen MT Condensed" charset="0"/>
              </a:rPr>
              <a:t>How to get salt to work in the cold</a:t>
            </a:r>
          </a:p>
        </p:txBody>
      </p:sp>
      <p:sp>
        <p:nvSpPr>
          <p:cNvPr id="3" name="Content Placeholder 2"/>
          <p:cNvSpPr>
            <a:spLocks noGrp="1"/>
          </p:cNvSpPr>
          <p:nvPr>
            <p:ph idx="1"/>
          </p:nvPr>
        </p:nvSpPr>
        <p:spPr>
          <a:xfrm>
            <a:off x="228600" y="1143000"/>
            <a:ext cx="8115300" cy="1565437"/>
          </a:xfrm>
        </p:spPr>
        <p:txBody>
          <a:bodyPr>
            <a:normAutofit fontScale="85000" lnSpcReduction="10000"/>
          </a:bodyPr>
          <a:lstStyle/>
          <a:p>
            <a:pPr marL="0" indent="0">
              <a:buNone/>
            </a:pPr>
            <a:r>
              <a:rPr lang="en-US" dirty="0">
                <a:latin typeface="Arial" pitchFamily="34" charset="0"/>
                <a:cs typeface="Arial" pitchFamily="34" charset="0"/>
              </a:rPr>
              <a:t>Pre-wetting with salt brine will reduce the time it takes for salt to start melting ice.  This is true even at very cold temperatures, but MgCl</a:t>
            </a:r>
            <a:r>
              <a:rPr lang="en-US" baseline="-25000" dirty="0">
                <a:latin typeface="Arial" pitchFamily="34" charset="0"/>
                <a:cs typeface="Arial" pitchFamily="34" charset="0"/>
              </a:rPr>
              <a:t>2</a:t>
            </a:r>
            <a:r>
              <a:rPr lang="en-US" dirty="0">
                <a:latin typeface="Arial" pitchFamily="34" charset="0"/>
                <a:cs typeface="Arial" pitchFamily="34" charset="0"/>
              </a:rPr>
              <a:t> and CaCl</a:t>
            </a:r>
            <a:r>
              <a:rPr lang="en-US" baseline="-25000" dirty="0">
                <a:latin typeface="Arial" pitchFamily="34" charset="0"/>
                <a:cs typeface="Arial" pitchFamily="34" charset="0"/>
              </a:rPr>
              <a:t>2</a:t>
            </a:r>
            <a:r>
              <a:rPr lang="en-US" dirty="0">
                <a:latin typeface="Arial" pitchFamily="34" charset="0"/>
                <a:cs typeface="Arial" pitchFamily="34" charset="0"/>
              </a:rPr>
              <a:t> boost it even more. </a:t>
            </a:r>
          </a:p>
        </p:txBody>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r="35894"/>
          <a:stretch>
            <a:fillRect/>
          </a:stretch>
        </p:blipFill>
        <p:spPr bwMode="auto">
          <a:xfrm>
            <a:off x="914400" y="2743200"/>
            <a:ext cx="5257800" cy="3581400"/>
          </a:xfrm>
          <a:prstGeom prst="rect">
            <a:avLst/>
          </a:prstGeom>
          <a:noFill/>
          <a:ln w="3175">
            <a:solidFill>
              <a:schemeClr val="tx1"/>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990600" y="4114800"/>
            <a:ext cx="1097184" cy="369332"/>
          </a:xfrm>
          <a:prstGeom prst="rect">
            <a:avLst/>
          </a:prstGeom>
          <a:solidFill>
            <a:schemeClr val="bg1"/>
          </a:solidFill>
          <a:ln w="3175">
            <a:solidFill>
              <a:schemeClr val="tx1"/>
            </a:solidFill>
          </a:ln>
        </p:spPr>
        <p:txBody>
          <a:bodyPr wrap="square" rtlCol="0">
            <a:spAutoFit/>
          </a:bodyPr>
          <a:lstStyle/>
          <a:p>
            <a:pPr algn="ctr"/>
            <a:r>
              <a:rPr lang="en-US" dirty="0">
                <a:latin typeface="Arial" pitchFamily="34" charset="0"/>
                <a:cs typeface="Arial" pitchFamily="34" charset="0"/>
              </a:rPr>
              <a:t>Dry Salt</a:t>
            </a:r>
          </a:p>
        </p:txBody>
      </p:sp>
      <p:sp>
        <p:nvSpPr>
          <p:cNvPr id="10" name="TextBox 9"/>
          <p:cNvSpPr txBox="1"/>
          <p:nvPr/>
        </p:nvSpPr>
        <p:spPr>
          <a:xfrm>
            <a:off x="3886200" y="4495800"/>
            <a:ext cx="1066800" cy="369332"/>
          </a:xfrm>
          <a:prstGeom prst="rect">
            <a:avLst/>
          </a:prstGeom>
          <a:solidFill>
            <a:schemeClr val="bg1"/>
          </a:solidFill>
          <a:ln w="3175">
            <a:solidFill>
              <a:schemeClr val="tx1"/>
            </a:solidFill>
          </a:ln>
        </p:spPr>
        <p:txBody>
          <a:bodyPr wrap="square" rtlCol="0">
            <a:spAutoFit/>
          </a:bodyPr>
          <a:lstStyle/>
          <a:p>
            <a:pPr algn="ctr"/>
            <a:r>
              <a:rPr lang="en-US" dirty="0">
                <a:latin typeface="Arial" pitchFamily="34" charset="0"/>
                <a:cs typeface="Arial" pitchFamily="34" charset="0"/>
              </a:rPr>
              <a:t>Wet Salt</a:t>
            </a:r>
          </a:p>
        </p:txBody>
      </p:sp>
      <p:sp>
        <p:nvSpPr>
          <p:cNvPr id="11" name="TextBox 10"/>
          <p:cNvSpPr txBox="1"/>
          <p:nvPr/>
        </p:nvSpPr>
        <p:spPr>
          <a:xfrm>
            <a:off x="3048000" y="5486400"/>
            <a:ext cx="4953000" cy="369332"/>
          </a:xfrm>
          <a:prstGeom prst="rect">
            <a:avLst/>
          </a:prstGeom>
          <a:solidFill>
            <a:srgbClr val="FFFF00"/>
          </a:solidFill>
          <a:ln w="3175">
            <a:solidFill>
              <a:schemeClr val="tx1"/>
            </a:solidFill>
          </a:ln>
        </p:spPr>
        <p:txBody>
          <a:bodyPr wrap="square" rtlCol="0">
            <a:spAutoFit/>
          </a:bodyPr>
          <a:lstStyle/>
          <a:p>
            <a:pPr algn="ctr"/>
            <a:r>
              <a:rPr lang="en-US" dirty="0">
                <a:latin typeface="Arial" pitchFamily="34" charset="0"/>
                <a:cs typeface="Arial" pitchFamily="34" charset="0"/>
              </a:rPr>
              <a:t>Salt effectiveness in 20 minutes at 5</a:t>
            </a:r>
            <a:r>
              <a:rPr lang="en-US" dirty="0">
                <a:latin typeface="Arial"/>
                <a:cs typeface="Arial"/>
              </a:rPr>
              <a:t>°F</a:t>
            </a:r>
            <a:endParaRPr lang="en-US" dirty="0">
              <a:latin typeface="Arial" pitchFamily="34" charset="0"/>
              <a:cs typeface="Arial" pitchFamily="34" charset="0"/>
            </a:endParaRPr>
          </a:p>
        </p:txBody>
      </p:sp>
      <p:sp>
        <p:nvSpPr>
          <p:cNvPr id="12" name="Isosceles Triangle 11"/>
          <p:cNvSpPr/>
          <p:nvPr/>
        </p:nvSpPr>
        <p:spPr>
          <a:xfrm>
            <a:off x="8344662" y="990600"/>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5" name="5-Point Star 14"/>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3" name="Picture 12" descr="Clear Roads Logo use.jpg"/>
          <p:cNvPicPr>
            <a:picLocks noChangeAspect="1"/>
          </p:cNvPicPr>
          <p:nvPr/>
        </p:nvPicPr>
        <p:blipFill>
          <a:blip r:embed="rId4"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14104591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effectLst/>
              </a:rPr>
              <a:t>Test Question</a:t>
            </a:r>
          </a:p>
        </p:txBody>
      </p:sp>
      <p:sp>
        <p:nvSpPr>
          <p:cNvPr id="3" name="Content Placeholder 2"/>
          <p:cNvSpPr>
            <a:spLocks noGrp="1"/>
          </p:cNvSpPr>
          <p:nvPr>
            <p:ph idx="1"/>
          </p:nvPr>
        </p:nvSpPr>
        <p:spPr/>
        <p:txBody>
          <a:bodyPr>
            <a:normAutofit/>
          </a:bodyPr>
          <a:lstStyle/>
          <a:p>
            <a:pPr>
              <a:buNone/>
            </a:pPr>
            <a:r>
              <a:rPr lang="en-US" sz="3600" dirty="0"/>
              <a:t>Does wet salt work faster than dry salt?</a:t>
            </a:r>
          </a:p>
          <a:p>
            <a:pPr>
              <a:buNone/>
            </a:pPr>
            <a:endParaRPr lang="en-US" sz="3600" dirty="0"/>
          </a:p>
          <a:p>
            <a:pPr marL="224897" indent="-224897">
              <a:buNone/>
            </a:pPr>
            <a:r>
              <a:rPr lang="en-US" sz="3600" dirty="0"/>
              <a:t>A.  yes</a:t>
            </a:r>
          </a:p>
          <a:p>
            <a:pPr marL="224897" indent="-224897">
              <a:buNone/>
            </a:pPr>
            <a:r>
              <a:rPr lang="en-US" sz="3600" dirty="0"/>
              <a:t>B.  no</a:t>
            </a:r>
          </a:p>
        </p:txBody>
      </p:sp>
      <p:sp>
        <p:nvSpPr>
          <p:cNvPr id="4" name="Isosceles Triangle 3"/>
          <p:cNvSpPr/>
          <p:nvPr/>
        </p:nvSpPr>
        <p:spPr>
          <a:xfrm>
            <a:off x="8344662" y="9137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5-Point Star 4"/>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Oval 5"/>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9" name="Picture 8"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2302955182"/>
      </p:ext>
    </p:extLst>
  </p:cSld>
  <p:clrMapOvr>
    <a:masterClrMapping/>
  </p:clrMapOvr>
  <p:transition spd="slow"/>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effectLst/>
              </a:rPr>
              <a:t>Test Question</a:t>
            </a:r>
          </a:p>
        </p:txBody>
      </p:sp>
      <p:sp>
        <p:nvSpPr>
          <p:cNvPr id="3" name="Content Placeholder 2"/>
          <p:cNvSpPr>
            <a:spLocks noGrp="1"/>
          </p:cNvSpPr>
          <p:nvPr>
            <p:ph idx="1"/>
          </p:nvPr>
        </p:nvSpPr>
        <p:spPr/>
        <p:txBody>
          <a:bodyPr>
            <a:normAutofit/>
          </a:bodyPr>
          <a:lstStyle/>
          <a:p>
            <a:pPr>
              <a:buNone/>
            </a:pPr>
            <a:r>
              <a:rPr lang="en-US" sz="3600" dirty="0"/>
              <a:t>Does wet salt work faster than dry salt?</a:t>
            </a:r>
          </a:p>
          <a:p>
            <a:pPr>
              <a:buNone/>
            </a:pPr>
            <a:endParaRPr lang="en-US" sz="3600" dirty="0">
              <a:solidFill>
                <a:srgbClr val="FFFF00"/>
              </a:solidFill>
            </a:endParaRPr>
          </a:p>
          <a:p>
            <a:pPr marL="224897" indent="-224897">
              <a:buNone/>
            </a:pPr>
            <a:r>
              <a:rPr lang="en-US" sz="3600" dirty="0">
                <a:solidFill>
                  <a:srgbClr val="FFFF00"/>
                </a:solidFill>
              </a:rPr>
              <a:t>A.  yes</a:t>
            </a:r>
            <a:endParaRPr lang="en-US" sz="3600" dirty="0">
              <a:solidFill>
                <a:schemeClr val="accent1">
                  <a:lumMod val="75000"/>
                </a:schemeClr>
              </a:solidFill>
            </a:endParaRPr>
          </a:p>
          <a:p>
            <a:pPr marL="224897" indent="-224897">
              <a:buNone/>
            </a:pPr>
            <a:r>
              <a:rPr lang="en-US" sz="3600" dirty="0">
                <a:solidFill>
                  <a:schemeClr val="accent1">
                    <a:lumMod val="75000"/>
                  </a:schemeClr>
                </a:solidFill>
              </a:rPr>
              <a:t>B.  no</a:t>
            </a:r>
          </a:p>
        </p:txBody>
      </p:sp>
      <p:sp>
        <p:nvSpPr>
          <p:cNvPr id="4" name="Isosceles Triangle 3"/>
          <p:cNvSpPr/>
          <p:nvPr/>
        </p:nvSpPr>
        <p:spPr>
          <a:xfrm>
            <a:off x="8344662" y="9137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5-Point Star 4"/>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Oval 5"/>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9" name="Picture 8"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2302955182"/>
      </p:ext>
    </p:extLst>
  </p:cSld>
  <p:clrMapOvr>
    <a:masterClrMapping/>
  </p:clrMapOvr>
  <p:transition spd="slow"/>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76200"/>
            <a:ext cx="6400800" cy="914400"/>
          </a:xfrm>
          <a:noFill/>
        </p:spPr>
        <p:txBody>
          <a:bodyPr>
            <a:normAutofit fontScale="90000"/>
          </a:bodyPr>
          <a:lstStyle/>
          <a:p>
            <a:pPr>
              <a:lnSpc>
                <a:spcPts val="3300"/>
              </a:lnSpc>
            </a:pPr>
            <a:r>
              <a:rPr lang="en-US" b="1" dirty="0">
                <a:effectLst/>
                <a:latin typeface="Tw Cen MT Condensed" charset="0"/>
                <a:ea typeface="Tw Cen MT Condensed" charset="0"/>
                <a:cs typeface="Tw Cen MT Condensed" charset="0"/>
              </a:rPr>
              <a:t>For better performance in very cold weather</a:t>
            </a:r>
          </a:p>
        </p:txBody>
      </p:sp>
      <p:sp>
        <p:nvSpPr>
          <p:cNvPr id="3" name="Content Placeholder 2"/>
          <p:cNvSpPr>
            <a:spLocks noGrp="1"/>
          </p:cNvSpPr>
          <p:nvPr>
            <p:ph idx="1"/>
          </p:nvPr>
        </p:nvSpPr>
        <p:spPr>
          <a:xfrm>
            <a:off x="152400" y="1060174"/>
            <a:ext cx="8192262" cy="2481571"/>
          </a:xfrm>
          <a:noFill/>
        </p:spPr>
        <p:txBody>
          <a:bodyPr>
            <a:normAutofit fontScale="25000" lnSpcReduction="20000"/>
          </a:bodyPr>
          <a:lstStyle/>
          <a:p>
            <a:r>
              <a:rPr lang="en-US" sz="9600" dirty="0">
                <a:latin typeface="Arial" pitchFamily="34" charset="0"/>
                <a:cs typeface="Arial" pitchFamily="34" charset="0"/>
              </a:rPr>
              <a:t>Use pretreated salt (6-8 gallons/ton)</a:t>
            </a:r>
          </a:p>
          <a:p>
            <a:pPr marL="0" indent="0">
              <a:buNone/>
            </a:pPr>
            <a:r>
              <a:rPr lang="en-US" sz="9600" dirty="0">
                <a:latin typeface="Arial" pitchFamily="34" charset="0"/>
                <a:cs typeface="Arial" pitchFamily="34" charset="0"/>
              </a:rPr>
              <a:t> </a:t>
            </a:r>
          </a:p>
          <a:p>
            <a:pPr marL="0" indent="0">
              <a:buNone/>
            </a:pPr>
            <a:r>
              <a:rPr lang="en-US" sz="9600" dirty="0">
                <a:latin typeface="Arial" pitchFamily="34" charset="0"/>
                <a:cs typeface="Arial" pitchFamily="34" charset="0"/>
              </a:rPr>
              <a:t>    and pre-wet the pre-treated salt) </a:t>
            </a:r>
          </a:p>
          <a:p>
            <a:endParaRPr lang="en-US" sz="9600" dirty="0">
              <a:latin typeface="Arial" pitchFamily="34" charset="0"/>
              <a:cs typeface="Arial" pitchFamily="34" charset="0"/>
            </a:endParaRPr>
          </a:p>
          <a:p>
            <a:r>
              <a:rPr lang="en-US" sz="9600" dirty="0">
                <a:latin typeface="Arial" pitchFamily="34" charset="0"/>
                <a:cs typeface="Arial" pitchFamily="34" charset="0"/>
              </a:rPr>
              <a:t>Use MgCl</a:t>
            </a:r>
            <a:r>
              <a:rPr lang="en-US" sz="9600" baseline="-25000" dirty="0">
                <a:latin typeface="Arial" pitchFamily="34" charset="0"/>
                <a:cs typeface="Arial" pitchFamily="34" charset="0"/>
              </a:rPr>
              <a:t>2</a:t>
            </a:r>
            <a:r>
              <a:rPr lang="en-US" sz="9600" dirty="0">
                <a:latin typeface="Arial" pitchFamily="34" charset="0"/>
                <a:cs typeface="Arial" pitchFamily="34" charset="0"/>
              </a:rPr>
              <a:t> or CaCl</a:t>
            </a:r>
            <a:r>
              <a:rPr lang="en-US" sz="9600" baseline="-25000" dirty="0">
                <a:latin typeface="Arial" pitchFamily="34" charset="0"/>
                <a:cs typeface="Arial" pitchFamily="34" charset="0"/>
              </a:rPr>
              <a:t>2</a:t>
            </a:r>
            <a:r>
              <a:rPr lang="en-US" sz="9600" dirty="0">
                <a:latin typeface="Arial" pitchFamily="34" charset="0"/>
                <a:cs typeface="Arial" pitchFamily="34" charset="0"/>
              </a:rPr>
              <a:t> </a:t>
            </a:r>
          </a:p>
          <a:p>
            <a:pPr>
              <a:buNone/>
            </a:pPr>
            <a:r>
              <a:rPr lang="en-US" sz="9600" dirty="0">
                <a:latin typeface="Arial" pitchFamily="34" charset="0"/>
                <a:cs typeface="Arial" pitchFamily="34" charset="0"/>
              </a:rPr>
              <a:t>    instead of brine.</a:t>
            </a:r>
          </a:p>
          <a:p>
            <a:pPr marL="0" indent="0">
              <a:buNone/>
            </a:pPr>
            <a:r>
              <a:rPr lang="en-US" sz="9600" b="1" dirty="0">
                <a:latin typeface="Arial" pitchFamily="34" charset="0"/>
                <a:cs typeface="Arial" pitchFamily="34" charset="0"/>
              </a:rPr>
              <a:t>	</a:t>
            </a:r>
          </a:p>
          <a:p>
            <a:pPr marL="0" indent="0">
              <a:buNone/>
            </a:pPr>
            <a:endParaRPr lang="en-US" sz="9600" b="1" dirty="0">
              <a:latin typeface="Arial" pitchFamily="34" charset="0"/>
              <a:cs typeface="Arial" pitchFamily="34" charset="0"/>
            </a:endParaRPr>
          </a:p>
          <a:p>
            <a:pPr marL="0" indent="0">
              <a:buNone/>
            </a:pPr>
            <a:endParaRPr lang="en-US" sz="9600" b="1" dirty="0">
              <a:latin typeface="Arial" pitchFamily="34" charset="0"/>
              <a:cs typeface="Arial" pitchFamily="34" charset="0"/>
            </a:endParaRPr>
          </a:p>
          <a:p>
            <a:endParaRPr lang="en-US" sz="3800" baseline="-25000" dirty="0"/>
          </a:p>
        </p:txBody>
      </p:sp>
      <p:sp>
        <p:nvSpPr>
          <p:cNvPr id="4" name="Plus 3"/>
          <p:cNvSpPr/>
          <p:nvPr/>
        </p:nvSpPr>
        <p:spPr>
          <a:xfrm>
            <a:off x="6273108" y="3046958"/>
            <a:ext cx="900275" cy="967384"/>
          </a:xfrm>
          <a:prstGeom prst="mathPlus">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2" descr="C:\pictures\Pictures\salt\storage\LAKEVILLE TREATED.jpg"/>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rightnessContrast bright="19000"/>
                    </a14:imgEffect>
                  </a14:imgLayer>
                </a14:imgProps>
              </a:ext>
              <a:ext uri="{28A0092B-C50C-407E-A947-70E740481C1C}">
                <a14:useLocalDpi xmlns:a14="http://schemas.microsoft.com/office/drawing/2010/main" val="0"/>
              </a:ext>
            </a:extLst>
          </a:blip>
          <a:srcRect l="16541" t="34537" r="51643" b="30927"/>
          <a:stretch/>
        </p:blipFill>
        <p:spPr bwMode="auto">
          <a:xfrm>
            <a:off x="5535573" y="990600"/>
            <a:ext cx="897939" cy="731035"/>
          </a:xfrm>
          <a:prstGeom prst="rect">
            <a:avLst/>
          </a:prstGeom>
          <a:noFill/>
          <a:ln w="3175">
            <a:solidFill>
              <a:schemeClr val="tx1"/>
            </a:solidFill>
          </a:ln>
          <a:extLst>
            <a:ext uri="{909E8E84-426E-40DD-AFC4-6F175D3DCCD1}">
              <a14:hiddenFill xmlns:a14="http://schemas.microsoft.com/office/drawing/2010/main">
                <a:solidFill>
                  <a:srgbClr val="FFFFFF"/>
                </a:solidFill>
              </a14:hiddenFill>
            </a:ext>
          </a:extLst>
        </p:spPr>
      </p:pic>
      <p:sp>
        <p:nvSpPr>
          <p:cNvPr id="14" name="Oval 13"/>
          <p:cNvSpPr/>
          <p:nvPr/>
        </p:nvSpPr>
        <p:spPr>
          <a:xfrm>
            <a:off x="8382000" y="381657"/>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15" name="Isosceles Triangle 14"/>
          <p:cNvSpPr/>
          <p:nvPr/>
        </p:nvSpPr>
        <p:spPr>
          <a:xfrm>
            <a:off x="8344662" y="990600"/>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6" name="5-Point Star 15"/>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7" name="Picture 16" descr="Clear Roads Logo use.jpg"/>
          <p:cNvPicPr>
            <a:picLocks noChangeAspect="1"/>
          </p:cNvPicPr>
          <p:nvPr/>
        </p:nvPicPr>
        <p:blipFill>
          <a:blip r:embed="rId5" cstate="print"/>
          <a:stretch>
            <a:fillRect/>
          </a:stretch>
        </p:blipFill>
        <p:spPr>
          <a:xfrm>
            <a:off x="7243572" y="5943600"/>
            <a:ext cx="1900428" cy="615685"/>
          </a:xfrm>
          <a:prstGeom prst="rect">
            <a:avLst/>
          </a:prstGeom>
        </p:spPr>
      </p:pic>
      <p:pic>
        <p:nvPicPr>
          <p:cNvPr id="3074" name="Picture 2" descr="C:\pictures\Pictures\salt\storage\cacl tank.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5400000">
            <a:off x="4529795" y="2902499"/>
            <a:ext cx="2011556" cy="1508667"/>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C:\pictures\Pictures\salt\storage\LAKEVILLE TREATED.jpg"/>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rightnessContrast bright="19000"/>
                    </a14:imgEffect>
                  </a14:imgLayer>
                </a14:imgProps>
              </a:ext>
              <a:ext uri="{28A0092B-C50C-407E-A947-70E740481C1C}">
                <a14:useLocalDpi xmlns:a14="http://schemas.microsoft.com/office/drawing/2010/main" val="0"/>
              </a:ext>
            </a:extLst>
          </a:blip>
          <a:srcRect l="16541" t="34537" r="51643" b="30927"/>
          <a:stretch/>
        </p:blipFill>
        <p:spPr bwMode="auto">
          <a:xfrm>
            <a:off x="7202462" y="2833377"/>
            <a:ext cx="1712938" cy="1394546"/>
          </a:xfrm>
          <a:prstGeom prst="rect">
            <a:avLst/>
          </a:prstGeom>
          <a:noFill/>
          <a:ln w="3175">
            <a:solidFill>
              <a:schemeClr val="tx1"/>
            </a:solidFill>
          </a:ln>
          <a:extLst>
            <a:ext uri="{909E8E84-426E-40DD-AFC4-6F175D3DCCD1}">
              <a14:hiddenFill xmlns:a14="http://schemas.microsoft.com/office/drawing/2010/main">
                <a:solidFill>
                  <a:srgbClr val="FFFFFF"/>
                </a:solidFill>
              </a14:hiddenFill>
            </a:ext>
          </a:extLst>
        </p:spPr>
      </p:pic>
      <p:sp>
        <p:nvSpPr>
          <p:cNvPr id="20" name="Rectangle 19"/>
          <p:cNvSpPr/>
          <p:nvPr/>
        </p:nvSpPr>
        <p:spPr>
          <a:xfrm>
            <a:off x="3962400" y="4662611"/>
            <a:ext cx="3530600" cy="400110"/>
          </a:xfrm>
          <a:prstGeom prst="rect">
            <a:avLst/>
          </a:prstGeom>
          <a:solidFill>
            <a:schemeClr val="bg1"/>
          </a:solidFill>
          <a:ln w="3175">
            <a:solidFill>
              <a:schemeClr val="tx1"/>
            </a:solidFill>
          </a:ln>
        </p:spPr>
        <p:txBody>
          <a:bodyPr wrap="square" lIns="91440" tIns="45720" rIns="91440" bIns="45720">
            <a:spAutoFit/>
          </a:bodyPr>
          <a:lstStyle/>
          <a:p>
            <a:pPr algn="ctr"/>
            <a:r>
              <a:rPr lang="en-US" sz="20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MgCl</a:t>
            </a:r>
            <a:r>
              <a:rPr lang="en-US" sz="2000" b="1" cap="none" spc="0" baseline="-2500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2</a:t>
            </a:r>
            <a:r>
              <a:rPr lang="en-US" sz="20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or CaCl</a:t>
            </a:r>
            <a:r>
              <a:rPr lang="en-US" sz="2000" b="1" cap="none" spc="0" baseline="-2500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2</a:t>
            </a:r>
            <a:r>
              <a:rPr lang="en-US" sz="20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or blend</a:t>
            </a:r>
          </a:p>
        </p:txBody>
      </p:sp>
    </p:spTree>
    <p:extLst>
      <p:ext uri="{BB962C8B-B14F-4D97-AF65-F5344CB8AC3E}">
        <p14:creationId xmlns:p14="http://schemas.microsoft.com/office/powerpoint/2010/main" val="29199988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76200"/>
            <a:ext cx="6400800" cy="914400"/>
          </a:xfrm>
          <a:noFill/>
        </p:spPr>
        <p:txBody>
          <a:bodyPr>
            <a:normAutofit fontScale="90000"/>
          </a:bodyPr>
          <a:lstStyle/>
          <a:p>
            <a:pPr>
              <a:lnSpc>
                <a:spcPts val="3300"/>
              </a:lnSpc>
            </a:pPr>
            <a:r>
              <a:rPr lang="en-US" b="1" dirty="0">
                <a:effectLst/>
                <a:latin typeface="Tw Cen MT Condensed" charset="0"/>
                <a:ea typeface="Tw Cen MT Condensed" charset="0"/>
                <a:cs typeface="Tw Cen MT Condensed" charset="0"/>
              </a:rPr>
              <a:t>For better performance in very cold weather</a:t>
            </a:r>
          </a:p>
        </p:txBody>
      </p:sp>
      <p:sp>
        <p:nvSpPr>
          <p:cNvPr id="3" name="Content Placeholder 2"/>
          <p:cNvSpPr>
            <a:spLocks noGrp="1"/>
          </p:cNvSpPr>
          <p:nvPr>
            <p:ph idx="1"/>
          </p:nvPr>
        </p:nvSpPr>
        <p:spPr>
          <a:xfrm>
            <a:off x="0" y="4648200"/>
            <a:ext cx="9144000" cy="1951876"/>
          </a:xfrm>
          <a:noFill/>
        </p:spPr>
        <p:txBody>
          <a:bodyPr>
            <a:normAutofit fontScale="25000" lnSpcReduction="20000"/>
          </a:bodyPr>
          <a:lstStyle/>
          <a:p>
            <a:r>
              <a:rPr lang="en-US" sz="9600" dirty="0">
                <a:solidFill>
                  <a:schemeClr val="bg1"/>
                </a:solidFill>
                <a:effectLst>
                  <a:outerShdw blurRad="38100" dist="38100" dir="2700000" algn="tl">
                    <a:srgbClr val="000000">
                      <a:alpha val="43137"/>
                    </a:srgbClr>
                  </a:outerShdw>
                </a:effectLst>
                <a:latin typeface="Arial" pitchFamily="34" charset="0"/>
                <a:cs typeface="Arial" pitchFamily="34" charset="0"/>
              </a:rPr>
              <a:t>Increase liquid ration in pre-wetted salt (30 + gallons/ton).  </a:t>
            </a:r>
          </a:p>
          <a:p>
            <a:r>
              <a:rPr lang="en-US" sz="9600" dirty="0">
                <a:solidFill>
                  <a:schemeClr val="bg1"/>
                </a:solidFill>
                <a:effectLst>
                  <a:outerShdw blurRad="38100" dist="38100" dir="2700000" algn="tl">
                    <a:srgbClr val="000000">
                      <a:alpha val="43137"/>
                    </a:srgbClr>
                  </a:outerShdw>
                </a:effectLst>
                <a:latin typeface="Arial" pitchFamily="34" charset="0"/>
                <a:cs typeface="Arial" pitchFamily="34" charset="0"/>
              </a:rPr>
              <a:t>Use </a:t>
            </a:r>
            <a:r>
              <a:rPr lang="en-US" sz="9600" dirty="0">
                <a:solidFill>
                  <a:schemeClr val="bg1"/>
                </a:solidFill>
                <a:latin typeface="Arial" pitchFamily="34" charset="0"/>
                <a:cs typeface="Arial" pitchFamily="34" charset="0"/>
              </a:rPr>
              <a:t>MgCl</a:t>
            </a:r>
            <a:r>
              <a:rPr lang="en-US" sz="9600" baseline="-25000" dirty="0">
                <a:solidFill>
                  <a:schemeClr val="bg1"/>
                </a:solidFill>
                <a:latin typeface="Arial" pitchFamily="34" charset="0"/>
                <a:cs typeface="Arial" pitchFamily="34" charset="0"/>
              </a:rPr>
              <a:t>2</a:t>
            </a:r>
            <a:r>
              <a:rPr lang="en-US" sz="9600" dirty="0">
                <a:solidFill>
                  <a:schemeClr val="bg1"/>
                </a:solidFill>
                <a:latin typeface="Arial" pitchFamily="34" charset="0"/>
                <a:cs typeface="Arial" pitchFamily="34" charset="0"/>
              </a:rPr>
              <a:t>, CaCl</a:t>
            </a:r>
            <a:r>
              <a:rPr lang="en-US" sz="9600" baseline="-25000" dirty="0">
                <a:solidFill>
                  <a:schemeClr val="bg1"/>
                </a:solidFill>
                <a:latin typeface="Arial" pitchFamily="34" charset="0"/>
                <a:cs typeface="Arial" pitchFamily="34" charset="0"/>
              </a:rPr>
              <a:t>2</a:t>
            </a:r>
            <a:r>
              <a:rPr lang="en-US" sz="9600" dirty="0">
                <a:solidFill>
                  <a:schemeClr val="bg1"/>
                </a:solidFill>
                <a:latin typeface="Arial" pitchFamily="34" charset="0"/>
                <a:cs typeface="Arial" pitchFamily="34" charset="0"/>
              </a:rPr>
              <a:t> or a blend</a:t>
            </a:r>
            <a:r>
              <a:rPr lang="en-US" sz="9600" dirty="0">
                <a:solidFill>
                  <a:schemeClr val="bg1"/>
                </a:solidFill>
                <a:effectLst>
                  <a:outerShdw blurRad="38100" dist="38100" dir="2700000" algn="tl">
                    <a:srgbClr val="000000">
                      <a:alpha val="43137"/>
                    </a:srgbClr>
                  </a:outerShdw>
                </a:effectLst>
                <a:latin typeface="Arial" pitchFamily="34" charset="0"/>
                <a:cs typeface="Arial" pitchFamily="34" charset="0"/>
              </a:rPr>
              <a:t> instead of brine.</a:t>
            </a:r>
          </a:p>
          <a:p>
            <a:r>
              <a:rPr lang="en-US" sz="9600" dirty="0">
                <a:latin typeface="Arial" pitchFamily="34" charset="0"/>
                <a:cs typeface="Arial" pitchFamily="34" charset="0"/>
              </a:rPr>
              <a:t>This is also referred to as “slurry”</a:t>
            </a:r>
            <a:endParaRPr lang="en-US" sz="9600" dirty="0">
              <a:solidFill>
                <a:schemeClr val="bg1"/>
              </a:solidFill>
              <a:effectLst>
                <a:outerShdw blurRad="38100" dist="38100" dir="2700000" algn="tl">
                  <a:srgbClr val="000000">
                    <a:alpha val="43137"/>
                  </a:srgbClr>
                </a:outerShdw>
              </a:effectLst>
              <a:latin typeface="Arial" pitchFamily="34" charset="0"/>
              <a:cs typeface="Arial" pitchFamily="34" charset="0"/>
            </a:endParaRPr>
          </a:p>
          <a:p>
            <a:endParaRPr lang="en-US" sz="3800" dirty="0"/>
          </a:p>
          <a:p>
            <a:pPr marL="0" indent="0">
              <a:lnSpc>
                <a:spcPts val="1500"/>
              </a:lnSpc>
              <a:buNone/>
            </a:pPr>
            <a:r>
              <a:rPr lang="en-US" sz="4400" dirty="0">
                <a:latin typeface="Arial" pitchFamily="34" charset="0"/>
                <a:cs typeface="Arial" pitchFamily="34" charset="0"/>
              </a:rPr>
              <a:t>	</a:t>
            </a:r>
          </a:p>
          <a:p>
            <a:pPr marL="0" indent="0">
              <a:lnSpc>
                <a:spcPts val="1500"/>
              </a:lnSpc>
              <a:buNone/>
            </a:pPr>
            <a:r>
              <a:rPr lang="en-US" sz="4400" dirty="0">
                <a:latin typeface="Arial" pitchFamily="34" charset="0"/>
                <a:cs typeface="Arial" pitchFamily="34" charset="0"/>
              </a:rPr>
              <a:t>*Although we do not know the optimal liquid to granular ratio, it is believed to be over 30 gallons/ton.  </a:t>
            </a:r>
          </a:p>
          <a:p>
            <a:pPr marL="0" indent="0">
              <a:lnSpc>
                <a:spcPts val="1500"/>
              </a:lnSpc>
              <a:buNone/>
            </a:pPr>
            <a:r>
              <a:rPr lang="en-US" sz="4400" dirty="0">
                <a:latin typeface="Arial" pitchFamily="34" charset="0"/>
                <a:cs typeface="Arial" pitchFamily="34" charset="0"/>
              </a:rPr>
              <a:t>It is possible that the optimal liquid to granular ratio will be different at different pavement temperatures</a:t>
            </a:r>
            <a:r>
              <a:rPr lang="en-US" sz="5600" dirty="0">
                <a:latin typeface="Arial" pitchFamily="34" charset="0"/>
                <a:cs typeface="Arial" pitchFamily="34" charset="0"/>
              </a:rPr>
              <a:t>.  </a:t>
            </a:r>
          </a:p>
        </p:txBody>
      </p:sp>
      <p:sp>
        <p:nvSpPr>
          <p:cNvPr id="5" name="Up Arrow 4"/>
          <p:cNvSpPr/>
          <p:nvPr/>
        </p:nvSpPr>
        <p:spPr>
          <a:xfrm>
            <a:off x="1676400" y="2169994"/>
            <a:ext cx="609600" cy="1676400"/>
          </a:xfrm>
          <a:prstGeom prst="upArrow">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8382000" y="381657"/>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15" name="Isosceles Triangle 14"/>
          <p:cNvSpPr/>
          <p:nvPr/>
        </p:nvSpPr>
        <p:spPr>
          <a:xfrm>
            <a:off x="8344662" y="990600"/>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6" name="5-Point Star 15"/>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7" name="Picture 16"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pic>
        <p:nvPicPr>
          <p:cNvPr id="2050" name="Picture 2" descr="C:\pictures\Pictures\salt\de-icers\tanks dav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4600" y="1661727"/>
            <a:ext cx="3530600" cy="2647950"/>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p:cNvSpPr/>
          <p:nvPr/>
        </p:nvSpPr>
        <p:spPr>
          <a:xfrm>
            <a:off x="2485030" y="3892619"/>
            <a:ext cx="3530600" cy="400110"/>
          </a:xfrm>
          <a:prstGeom prst="rect">
            <a:avLst/>
          </a:prstGeom>
          <a:solidFill>
            <a:schemeClr val="bg1"/>
          </a:solidFill>
          <a:ln w="3175">
            <a:solidFill>
              <a:schemeClr val="tx1"/>
            </a:solidFill>
          </a:ln>
        </p:spPr>
        <p:txBody>
          <a:bodyPr wrap="square" lIns="91440" tIns="45720" rIns="91440" bIns="45720">
            <a:spAutoFit/>
          </a:bodyPr>
          <a:lstStyle/>
          <a:p>
            <a:pPr algn="ctr"/>
            <a:r>
              <a:rPr lang="en-US" sz="20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MgCl</a:t>
            </a:r>
            <a:r>
              <a:rPr lang="en-US" sz="2000" b="1" cap="none" spc="0" baseline="-2500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2</a:t>
            </a:r>
            <a:r>
              <a:rPr lang="en-US" sz="20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or CaCl</a:t>
            </a:r>
            <a:r>
              <a:rPr lang="en-US" sz="2000" b="1" cap="none" spc="0" baseline="-2500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2</a:t>
            </a:r>
            <a:r>
              <a:rPr lang="en-US" sz="20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or blend</a:t>
            </a:r>
          </a:p>
        </p:txBody>
      </p:sp>
      <p:sp>
        <p:nvSpPr>
          <p:cNvPr id="19" name="Rectangle 18"/>
          <p:cNvSpPr/>
          <p:nvPr/>
        </p:nvSpPr>
        <p:spPr>
          <a:xfrm>
            <a:off x="2485030" y="1728829"/>
            <a:ext cx="2209800" cy="400110"/>
          </a:xfrm>
          <a:prstGeom prst="rect">
            <a:avLst/>
          </a:prstGeom>
          <a:solidFill>
            <a:schemeClr val="bg1"/>
          </a:solidFill>
          <a:ln w="3175">
            <a:solidFill>
              <a:schemeClr val="tx1"/>
            </a:solidFill>
          </a:ln>
        </p:spPr>
        <p:txBody>
          <a:bodyPr wrap="square" lIns="91440" tIns="45720" rIns="91440" bIns="45720">
            <a:spAutoFit/>
          </a:bodyPr>
          <a:lstStyle/>
          <a:p>
            <a:pPr algn="ctr"/>
            <a:r>
              <a:rPr lang="en-US" sz="20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Liquids</a:t>
            </a:r>
          </a:p>
        </p:txBody>
      </p:sp>
    </p:spTree>
    <p:extLst>
      <p:ext uri="{BB962C8B-B14F-4D97-AF65-F5344CB8AC3E}">
        <p14:creationId xmlns:p14="http://schemas.microsoft.com/office/powerpoint/2010/main" val="16647626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8229600" cy="868362"/>
          </a:xfrm>
          <a:noFill/>
        </p:spPr>
        <p:txBody>
          <a:bodyPr>
            <a:normAutofit/>
          </a:bodyPr>
          <a:lstStyle/>
          <a:p>
            <a:r>
              <a:rPr lang="en-US" b="1" dirty="0">
                <a:effectLst/>
                <a:latin typeface="Tw Cen MT Condensed" charset="0"/>
                <a:ea typeface="Tw Cen MT Condensed" charset="0"/>
                <a:cs typeface="Tw Cen MT Condensed" charset="0"/>
              </a:rPr>
              <a:t>Questions that remain</a:t>
            </a:r>
          </a:p>
        </p:txBody>
      </p:sp>
      <p:sp>
        <p:nvSpPr>
          <p:cNvPr id="3" name="Content Placeholder 2"/>
          <p:cNvSpPr>
            <a:spLocks noGrp="1"/>
          </p:cNvSpPr>
          <p:nvPr>
            <p:ph idx="1"/>
          </p:nvPr>
        </p:nvSpPr>
        <p:spPr>
          <a:xfrm>
            <a:off x="457200" y="1346200"/>
            <a:ext cx="8229600" cy="3530600"/>
          </a:xfrm>
        </p:spPr>
        <p:txBody>
          <a:bodyPr>
            <a:normAutofit lnSpcReduction="10000"/>
          </a:bodyPr>
          <a:lstStyle/>
          <a:p>
            <a:r>
              <a:rPr lang="en-US" dirty="0">
                <a:latin typeface="Arial" pitchFamily="34" charset="0"/>
                <a:ea typeface="Tw Cen MT" charset="0"/>
                <a:cs typeface="Arial" pitchFamily="34" charset="0"/>
              </a:rPr>
              <a:t>What is the optimal liquid to granular ratio for various pavement temperatures?</a:t>
            </a:r>
          </a:p>
          <a:p>
            <a:endParaRPr lang="en-US" dirty="0">
              <a:latin typeface="Arial" pitchFamily="34" charset="0"/>
              <a:ea typeface="Tw Cen MT" charset="0"/>
              <a:cs typeface="Arial" pitchFamily="34" charset="0"/>
            </a:endParaRPr>
          </a:p>
          <a:p>
            <a:r>
              <a:rPr lang="en-US" dirty="0">
                <a:latin typeface="Arial" pitchFamily="34" charset="0"/>
                <a:ea typeface="Tw Cen MT" charset="0"/>
                <a:cs typeface="Arial" pitchFamily="34" charset="0"/>
              </a:rPr>
              <a:t>What is the optimal liquid to use?</a:t>
            </a:r>
          </a:p>
          <a:p>
            <a:pPr lvl="1"/>
            <a:r>
              <a:rPr lang="en-US" sz="2800" dirty="0">
                <a:latin typeface="Arial" pitchFamily="34" charset="0"/>
                <a:ea typeface="Tw Cen MT" charset="0"/>
                <a:cs typeface="Arial" pitchFamily="34" charset="0"/>
              </a:rPr>
              <a:t>We know at -4°F MgCl</a:t>
            </a:r>
            <a:r>
              <a:rPr lang="en-US" sz="2800" baseline="-25000" dirty="0">
                <a:latin typeface="Arial" pitchFamily="34" charset="0"/>
                <a:ea typeface="Tw Cen MT" charset="0"/>
                <a:cs typeface="Arial" pitchFamily="34" charset="0"/>
              </a:rPr>
              <a:t>2</a:t>
            </a:r>
            <a:r>
              <a:rPr lang="en-US" sz="2800" dirty="0">
                <a:latin typeface="Arial" pitchFamily="34" charset="0"/>
                <a:ea typeface="Tw Cen MT" charset="0"/>
                <a:cs typeface="Arial" pitchFamily="34" charset="0"/>
              </a:rPr>
              <a:t> works much better than brine.</a:t>
            </a:r>
          </a:p>
          <a:p>
            <a:pPr lvl="1"/>
            <a:r>
              <a:rPr lang="en-US" sz="2800" dirty="0">
                <a:latin typeface="Arial" pitchFamily="34" charset="0"/>
                <a:ea typeface="Tw Cen MT" charset="0"/>
                <a:cs typeface="Arial" pitchFamily="34" charset="0"/>
              </a:rPr>
              <a:t>For other temperatures, will this be true?</a:t>
            </a:r>
          </a:p>
          <a:p>
            <a:pPr marL="914400" lvl="2" indent="0">
              <a:buNone/>
            </a:pPr>
            <a:r>
              <a:rPr lang="en-US" dirty="0"/>
              <a:t>		 </a:t>
            </a:r>
          </a:p>
          <a:p>
            <a:pPr marL="0" indent="0">
              <a:buNone/>
            </a:pPr>
            <a:endParaRPr lang="en-US" dirty="0"/>
          </a:p>
        </p:txBody>
      </p:sp>
      <p:sp>
        <p:nvSpPr>
          <p:cNvPr id="5" name="5-Point Star 4"/>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 name="Picture 5"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18489088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effectLst/>
              </a:rPr>
              <a:t>Test Question</a:t>
            </a:r>
          </a:p>
        </p:txBody>
      </p:sp>
      <p:sp>
        <p:nvSpPr>
          <p:cNvPr id="3" name="Content Placeholder 2"/>
          <p:cNvSpPr>
            <a:spLocks noGrp="1"/>
          </p:cNvSpPr>
          <p:nvPr>
            <p:ph idx="1"/>
          </p:nvPr>
        </p:nvSpPr>
        <p:spPr/>
        <p:txBody>
          <a:bodyPr>
            <a:normAutofit/>
          </a:bodyPr>
          <a:lstStyle/>
          <a:p>
            <a:pPr>
              <a:buNone/>
            </a:pPr>
            <a:r>
              <a:rPr lang="en-US" sz="3600" dirty="0"/>
              <a:t>The process of pre-wetting includes:</a:t>
            </a:r>
          </a:p>
          <a:p>
            <a:pPr>
              <a:buNone/>
            </a:pPr>
            <a:endParaRPr lang="en-US" sz="3600" dirty="0"/>
          </a:p>
          <a:p>
            <a:pPr marL="742950" indent="-742950">
              <a:buFont typeface="+mj-lt"/>
              <a:buAutoNum type="alphaUcPeriod"/>
            </a:pPr>
            <a:r>
              <a:rPr lang="en-US" sz="3600" dirty="0"/>
              <a:t>Adding liquid to rock salt.</a:t>
            </a:r>
          </a:p>
          <a:p>
            <a:pPr marL="742950" indent="-742950">
              <a:buFont typeface="+mj-lt"/>
              <a:buAutoNum type="alphaUcPeriod"/>
            </a:pPr>
            <a:r>
              <a:rPr lang="en-US" sz="3600" dirty="0"/>
              <a:t>Adding liquid to sand.</a:t>
            </a:r>
          </a:p>
          <a:p>
            <a:pPr marL="742950" indent="-742950">
              <a:buFont typeface="+mj-lt"/>
              <a:buAutoNum type="alphaUcPeriod"/>
            </a:pPr>
            <a:r>
              <a:rPr lang="en-US" sz="3600" dirty="0"/>
              <a:t>Adding liquid to brine.</a:t>
            </a:r>
          </a:p>
          <a:p>
            <a:pPr marL="742950" indent="-742950">
              <a:buFont typeface="+mj-lt"/>
              <a:buAutoNum type="alphaUcPeriod"/>
            </a:pPr>
            <a:r>
              <a:rPr lang="en-US" sz="3600" dirty="0"/>
              <a:t>A and B.</a:t>
            </a:r>
          </a:p>
        </p:txBody>
      </p:sp>
      <p:sp>
        <p:nvSpPr>
          <p:cNvPr id="4" name="Isosceles Triangle 3"/>
          <p:cNvSpPr/>
          <p:nvPr/>
        </p:nvSpPr>
        <p:spPr>
          <a:xfrm>
            <a:off x="8344662" y="9137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5-Point Star 4"/>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Oval 5"/>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9" name="Picture 8"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2302955182"/>
      </p:ext>
    </p:extLst>
  </p:cSld>
  <p:clrMapOvr>
    <a:masterClrMapping/>
  </p:clrMapOvr>
  <p:transition spd="slow"/>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effectLst/>
              </a:rPr>
              <a:t>Test Question</a:t>
            </a:r>
          </a:p>
        </p:txBody>
      </p:sp>
      <p:sp>
        <p:nvSpPr>
          <p:cNvPr id="3" name="Content Placeholder 2"/>
          <p:cNvSpPr>
            <a:spLocks noGrp="1"/>
          </p:cNvSpPr>
          <p:nvPr>
            <p:ph idx="1"/>
          </p:nvPr>
        </p:nvSpPr>
        <p:spPr/>
        <p:txBody>
          <a:bodyPr>
            <a:normAutofit/>
          </a:bodyPr>
          <a:lstStyle/>
          <a:p>
            <a:pPr>
              <a:buNone/>
            </a:pPr>
            <a:r>
              <a:rPr lang="en-US" sz="3600" dirty="0"/>
              <a:t>The process of pre-wetting includes:</a:t>
            </a:r>
          </a:p>
          <a:p>
            <a:pPr>
              <a:buNone/>
            </a:pPr>
            <a:endParaRPr lang="en-US" sz="3600" dirty="0">
              <a:solidFill>
                <a:schemeClr val="accent1">
                  <a:lumMod val="75000"/>
                </a:schemeClr>
              </a:solidFill>
              <a:effectLst/>
            </a:endParaRPr>
          </a:p>
          <a:p>
            <a:pPr marL="742950" indent="-742950">
              <a:buFont typeface="+mj-lt"/>
              <a:buAutoNum type="alphaUcPeriod"/>
            </a:pPr>
            <a:r>
              <a:rPr lang="en-US" sz="3600" dirty="0">
                <a:solidFill>
                  <a:schemeClr val="accent1">
                    <a:lumMod val="75000"/>
                  </a:schemeClr>
                </a:solidFill>
                <a:effectLst/>
              </a:rPr>
              <a:t>Adding liquid to rock salt.</a:t>
            </a:r>
          </a:p>
          <a:p>
            <a:pPr marL="742950" indent="-742950">
              <a:buFont typeface="+mj-lt"/>
              <a:buAutoNum type="alphaUcPeriod"/>
            </a:pPr>
            <a:r>
              <a:rPr lang="en-US" sz="3600" dirty="0">
                <a:solidFill>
                  <a:schemeClr val="accent1">
                    <a:lumMod val="75000"/>
                  </a:schemeClr>
                </a:solidFill>
                <a:effectLst/>
              </a:rPr>
              <a:t>Adding liquid to sand.</a:t>
            </a:r>
          </a:p>
          <a:p>
            <a:pPr marL="742950" indent="-742950">
              <a:buFont typeface="+mj-lt"/>
              <a:buAutoNum type="alphaUcPeriod"/>
            </a:pPr>
            <a:r>
              <a:rPr lang="en-US" sz="3600" dirty="0">
                <a:solidFill>
                  <a:schemeClr val="accent1">
                    <a:lumMod val="75000"/>
                  </a:schemeClr>
                </a:solidFill>
                <a:effectLst/>
              </a:rPr>
              <a:t>Adding liquid to brine.</a:t>
            </a:r>
          </a:p>
          <a:p>
            <a:pPr marL="742950" indent="-742950">
              <a:buFont typeface="+mj-lt"/>
              <a:buAutoNum type="alphaUcPeriod"/>
            </a:pPr>
            <a:r>
              <a:rPr lang="en-US" sz="3600" dirty="0">
                <a:solidFill>
                  <a:srgbClr val="FFFF00"/>
                </a:solidFill>
              </a:rPr>
              <a:t>A and B.</a:t>
            </a:r>
          </a:p>
        </p:txBody>
      </p:sp>
      <p:sp>
        <p:nvSpPr>
          <p:cNvPr id="4" name="Isosceles Triangle 3"/>
          <p:cNvSpPr/>
          <p:nvPr/>
        </p:nvSpPr>
        <p:spPr>
          <a:xfrm>
            <a:off x="8344662" y="9137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5-Point Star 4"/>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Oval 5"/>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9" name="Picture 8"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2302955182"/>
      </p:ext>
    </p:extLst>
  </p:cSld>
  <p:clrMapOvr>
    <a:masterClrMapping/>
  </p:clrMapOvr>
  <p:transition spd="slow"/>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txBox="1">
            <a:spLocks/>
          </p:cNvSpPr>
          <p:nvPr/>
        </p:nvSpPr>
        <p:spPr>
          <a:xfrm>
            <a:off x="0" y="5486400"/>
            <a:ext cx="7029450" cy="914400"/>
          </a:xfrm>
          <a:prstGeom prst="rect">
            <a:avLst/>
          </a:prstGeom>
        </p:spPr>
        <p:txBody>
          <a:bodyPr vert="horz" lIns="91440" tIns="45720" rIns="91440" bIns="45720" rtlCol="0" anchor="t">
            <a:noAutofit/>
          </a:bodyPr>
          <a:lstStyle>
            <a:lvl1pPr algn="r" defTabSz="914400" rtl="0" eaLnBrk="1" latinLnBrk="0" hangingPunct="1">
              <a:spcBef>
                <a:spcPct val="0"/>
              </a:spcBef>
              <a:buNone/>
              <a:defRPr lang="en-PH" sz="3200" b="1" kern="1200" dirty="0">
                <a:solidFill>
                  <a:schemeClr val="bg1"/>
                </a:solidFill>
                <a:effectLst>
                  <a:outerShdw blurRad="38100" dist="38100" dir="2700000" algn="tl">
                    <a:srgbClr val="000000">
                      <a:alpha val="43137"/>
                    </a:srgbClr>
                  </a:outerShdw>
                </a:effectLst>
                <a:latin typeface="Tw Cen MT" pitchFamily="34" charset="0"/>
                <a:ea typeface="+mj-ea"/>
                <a:cs typeface="Arial" pitchFamily="34" charset="0"/>
              </a:defRPr>
            </a:lvl1pPr>
          </a:lstStyle>
          <a:p>
            <a:pPr algn="l"/>
            <a:r>
              <a:rPr lang="en-US" sz="2000" b="0" dirty="0">
                <a:solidFill>
                  <a:prstClr val="white"/>
                </a:solidFill>
                <a:effectLst/>
              </a:rPr>
              <a:t>2016 Created for Clear Roads by:</a:t>
            </a:r>
          </a:p>
          <a:p>
            <a:pPr algn="l"/>
            <a:r>
              <a:rPr lang="en-US" sz="2000" b="0" dirty="0">
                <a:solidFill>
                  <a:prstClr val="white"/>
                </a:solidFill>
                <a:effectLst/>
              </a:rPr>
              <a:t>U of MN Center for Transportation Studies &amp; </a:t>
            </a:r>
          </a:p>
          <a:p>
            <a:pPr algn="l"/>
            <a:r>
              <a:rPr lang="en-US" sz="2000" b="0" dirty="0">
                <a:solidFill>
                  <a:prstClr val="white"/>
                </a:solidFill>
                <a:effectLst/>
              </a:rPr>
              <a:t>Fortin Consulting Inc.</a:t>
            </a:r>
            <a:br>
              <a:rPr lang="en-US" sz="2000" b="0" dirty="0">
                <a:solidFill>
                  <a:prstClr val="white"/>
                </a:solidFill>
                <a:effectLst/>
              </a:rPr>
            </a:br>
            <a:endParaRPr lang="en-US" sz="2000" b="0" dirty="0">
              <a:solidFill>
                <a:prstClr val="white"/>
              </a:solidFill>
              <a:effectLst/>
            </a:endParaRPr>
          </a:p>
        </p:txBody>
      </p:sp>
      <p:pic>
        <p:nvPicPr>
          <p:cNvPr id="8" name="Picture 7"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
        <p:nvSpPr>
          <p:cNvPr id="9" name="Rectangle 8"/>
          <p:cNvSpPr/>
          <p:nvPr/>
        </p:nvSpPr>
        <p:spPr>
          <a:xfrm>
            <a:off x="762000" y="1219200"/>
            <a:ext cx="7620000" cy="2862322"/>
          </a:xfrm>
          <a:prstGeom prst="rect">
            <a:avLst/>
          </a:prstGeom>
        </p:spPr>
        <p:txBody>
          <a:bodyPr wrap="square">
            <a:spAutoFit/>
          </a:bodyPr>
          <a:lstStyle/>
          <a:p>
            <a:endParaRPr lang="en-US" dirty="0"/>
          </a:p>
          <a:p>
            <a:r>
              <a:rPr lang="en-US" sz="5400" dirty="0">
                <a:solidFill>
                  <a:schemeClr val="bg1"/>
                </a:solidFill>
              </a:rPr>
              <a:t>Training for Winter Maintenance Supervisors and Operators</a:t>
            </a:r>
          </a:p>
        </p:txBody>
      </p:sp>
    </p:spTree>
    <p:extLst>
      <p:ext uri="{BB962C8B-B14F-4D97-AF65-F5344CB8AC3E}">
        <p14:creationId xmlns:p14="http://schemas.microsoft.com/office/powerpoint/2010/main" val="6853943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04311"/>
          </a:xfrm>
          <a:noFill/>
        </p:spPr>
        <p:txBody>
          <a:bodyPr>
            <a:noAutofit/>
          </a:bodyPr>
          <a:lstStyle/>
          <a:p>
            <a:pPr>
              <a:lnSpc>
                <a:spcPts val="3300"/>
              </a:lnSpc>
            </a:pPr>
            <a:r>
              <a:rPr lang="en-US" sz="3600" b="1" dirty="0">
                <a:effectLst/>
                <a:latin typeface="Tw Cen MT Condensed" charset="0"/>
                <a:ea typeface="Tw Cen MT Condensed" charset="0"/>
                <a:cs typeface="Tw Cen MT Condensed" charset="0"/>
              </a:rPr>
              <a:t>Benefits to pre-wetting materials to </a:t>
            </a:r>
            <a:br>
              <a:rPr lang="en-US" sz="3600" b="1" dirty="0">
                <a:effectLst/>
                <a:latin typeface="Tw Cen MT Condensed" charset="0"/>
                <a:ea typeface="Tw Cen MT Condensed" charset="0"/>
                <a:cs typeface="Tw Cen MT Condensed" charset="0"/>
              </a:rPr>
            </a:br>
            <a:r>
              <a:rPr lang="en-US" sz="3600" b="1" dirty="0">
                <a:effectLst/>
                <a:latin typeface="Tw Cen MT Condensed" charset="0"/>
                <a:ea typeface="Tw Cen MT Condensed" charset="0"/>
                <a:cs typeface="Tw Cen MT Condensed" charset="0"/>
              </a:rPr>
              <a:t>reduce bounce and scatter</a:t>
            </a:r>
          </a:p>
        </p:txBody>
      </p:sp>
      <p:sp>
        <p:nvSpPr>
          <p:cNvPr id="3" name="Content Placeholder 2"/>
          <p:cNvSpPr>
            <a:spLocks noGrp="1"/>
          </p:cNvSpPr>
          <p:nvPr>
            <p:ph idx="1"/>
          </p:nvPr>
        </p:nvSpPr>
        <p:spPr>
          <a:xfrm>
            <a:off x="381000" y="1066800"/>
            <a:ext cx="6705600" cy="4525963"/>
          </a:xfrm>
          <a:noFill/>
        </p:spPr>
        <p:txBody>
          <a:bodyPr>
            <a:normAutofit/>
          </a:bodyPr>
          <a:lstStyle/>
          <a:p>
            <a:r>
              <a:rPr lang="en-US" dirty="0">
                <a:latin typeface="Arial" pitchFamily="34" charset="0"/>
                <a:cs typeface="Arial" pitchFamily="34" charset="0"/>
              </a:rPr>
              <a:t>Wet salt bounces less than dry salt.</a:t>
            </a:r>
          </a:p>
          <a:p>
            <a:r>
              <a:rPr lang="en-US" dirty="0">
                <a:latin typeface="Arial" pitchFamily="34" charset="0"/>
                <a:cs typeface="Arial" pitchFamily="34" charset="0"/>
              </a:rPr>
              <a:t>The wetter it is, the less it bounces.</a:t>
            </a:r>
          </a:p>
          <a:p>
            <a:r>
              <a:rPr lang="en-US" dirty="0">
                <a:latin typeface="Arial" pitchFamily="34" charset="0"/>
                <a:cs typeface="Arial" pitchFamily="34" charset="0"/>
              </a:rPr>
              <a:t>Slow driving speeds are the biggest factor in reducing bounce.</a:t>
            </a:r>
          </a:p>
          <a:p>
            <a:r>
              <a:rPr lang="en-US" dirty="0">
                <a:latin typeface="Arial" pitchFamily="34" charset="0"/>
                <a:cs typeface="Arial" pitchFamily="34" charset="0"/>
              </a:rPr>
              <a:t>Turn the spinner down/off.</a:t>
            </a:r>
          </a:p>
        </p:txBody>
      </p:sp>
      <p:sp>
        <p:nvSpPr>
          <p:cNvPr id="9" name="Rectangle 8"/>
          <p:cNvSpPr/>
          <p:nvPr/>
        </p:nvSpPr>
        <p:spPr>
          <a:xfrm>
            <a:off x="241703" y="5417843"/>
            <a:ext cx="6972299" cy="830997"/>
          </a:xfrm>
          <a:prstGeom prst="rect">
            <a:avLst/>
          </a:prstGeom>
          <a:solidFill>
            <a:srgbClr val="FFC000"/>
          </a:solidFill>
          <a:ln w="3175">
            <a:solidFill>
              <a:schemeClr val="tx1"/>
            </a:solidFill>
          </a:ln>
        </p:spPr>
        <p:txBody>
          <a:bodyPr wrap="square" lIns="91440" tIns="45720" rIns="91440" bIns="45720">
            <a:spAutoFit/>
          </a:bodyPr>
          <a:lstStyle/>
          <a:p>
            <a:pPr algn="ctr"/>
            <a:r>
              <a:rPr lang="en-US" sz="2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itchFamily="34" charset="0"/>
                <a:cs typeface="Arial" pitchFamily="34" charset="0"/>
              </a:rPr>
              <a:t>Dry salt tends to bounce </a:t>
            </a:r>
          </a:p>
          <a:p>
            <a:pPr algn="ctr"/>
            <a:r>
              <a:rPr lang="en-US" sz="2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itchFamily="34" charset="0"/>
                <a:cs typeface="Arial" pitchFamily="34" charset="0"/>
              </a:rPr>
              <a:t>off of the road before it has the chance to work</a:t>
            </a:r>
          </a:p>
        </p:txBody>
      </p:sp>
      <p:sp>
        <p:nvSpPr>
          <p:cNvPr id="13" name="Oval 12"/>
          <p:cNvSpPr/>
          <p:nvPr/>
        </p:nvSpPr>
        <p:spPr>
          <a:xfrm>
            <a:off x="8305800" y="534057"/>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14" name="Isosceles Triangle 13"/>
          <p:cNvSpPr/>
          <p:nvPr/>
        </p:nvSpPr>
        <p:spPr>
          <a:xfrm>
            <a:off x="8268462" y="1143000"/>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5" name="5-Point Star 14"/>
          <p:cNvSpPr/>
          <p:nvPr/>
        </p:nvSpPr>
        <p:spPr>
          <a:xfrm>
            <a:off x="8229600" y="16764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0" name="Picture 9"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pic>
        <p:nvPicPr>
          <p:cNvPr id="409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39651" y="2514600"/>
            <a:ext cx="3313113" cy="2477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6163605" y="4068751"/>
            <a:ext cx="2350323" cy="923330"/>
          </a:xfrm>
          <a:prstGeom prst="rect">
            <a:avLst/>
          </a:prstGeom>
          <a:noFill/>
        </p:spPr>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5400" b="1"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35 mph</a:t>
            </a:r>
          </a:p>
        </p:txBody>
      </p:sp>
    </p:spTree>
    <p:extLst>
      <p:ext uri="{BB962C8B-B14F-4D97-AF65-F5344CB8AC3E}">
        <p14:creationId xmlns:p14="http://schemas.microsoft.com/office/powerpoint/2010/main" val="3843625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effectLst/>
              </a:rPr>
              <a:t>Test Question</a:t>
            </a:r>
          </a:p>
        </p:txBody>
      </p:sp>
      <p:sp>
        <p:nvSpPr>
          <p:cNvPr id="3" name="Content Placeholder 2"/>
          <p:cNvSpPr>
            <a:spLocks noGrp="1"/>
          </p:cNvSpPr>
          <p:nvPr>
            <p:ph idx="1"/>
          </p:nvPr>
        </p:nvSpPr>
        <p:spPr/>
        <p:txBody>
          <a:bodyPr>
            <a:normAutofit/>
          </a:bodyPr>
          <a:lstStyle/>
          <a:p>
            <a:pPr>
              <a:buNone/>
            </a:pPr>
            <a:r>
              <a:rPr lang="en-US" sz="3600" dirty="0">
                <a:latin typeface="Arial Unicode MS" pitchFamily="-107" charset="0"/>
              </a:rPr>
              <a:t>To waste the least amount of salt you should:</a:t>
            </a:r>
          </a:p>
          <a:p>
            <a:pPr>
              <a:buNone/>
            </a:pPr>
            <a:endParaRPr lang="en-US" sz="3600" dirty="0">
              <a:latin typeface="Arial Unicode MS" pitchFamily="-107" charset="0"/>
            </a:endParaRPr>
          </a:p>
          <a:p>
            <a:pPr marL="742950" indent="-742950">
              <a:buFont typeface="+mj-lt"/>
              <a:buAutoNum type="alphaUcPeriod"/>
            </a:pPr>
            <a:r>
              <a:rPr lang="en-US" sz="3600" dirty="0">
                <a:latin typeface="Arial Unicode MS" pitchFamily="-107" charset="0"/>
              </a:rPr>
              <a:t>Drive slow</a:t>
            </a:r>
          </a:p>
          <a:p>
            <a:pPr marL="742950" indent="-742950">
              <a:buFont typeface="+mj-lt"/>
              <a:buAutoNum type="alphaUcPeriod"/>
            </a:pPr>
            <a:r>
              <a:rPr lang="en-US" sz="3600" dirty="0">
                <a:latin typeface="Arial Unicode MS" pitchFamily="-107" charset="0"/>
              </a:rPr>
              <a:t>Apply wet salt</a:t>
            </a:r>
          </a:p>
          <a:p>
            <a:pPr marL="742950" indent="-742950">
              <a:buFont typeface="+mj-lt"/>
              <a:buAutoNum type="alphaUcPeriod"/>
            </a:pPr>
            <a:r>
              <a:rPr lang="en-US" sz="3600" dirty="0">
                <a:latin typeface="Arial Unicode MS" pitchFamily="-107" charset="0"/>
              </a:rPr>
              <a:t>Turn spinner down or off</a:t>
            </a:r>
          </a:p>
          <a:p>
            <a:pPr marL="742950" indent="-742950">
              <a:buFont typeface="+mj-lt"/>
              <a:buAutoNum type="alphaUcPeriod"/>
            </a:pPr>
            <a:r>
              <a:rPr lang="en-US" sz="3600" dirty="0">
                <a:latin typeface="Arial Unicode MS" pitchFamily="-107" charset="0"/>
              </a:rPr>
              <a:t>All of above</a:t>
            </a:r>
          </a:p>
          <a:p>
            <a:pPr>
              <a:buNone/>
            </a:pPr>
            <a:endParaRPr lang="en-US" sz="3600" dirty="0"/>
          </a:p>
        </p:txBody>
      </p:sp>
      <p:sp>
        <p:nvSpPr>
          <p:cNvPr id="4" name="Isosceles Triangle 3"/>
          <p:cNvSpPr/>
          <p:nvPr/>
        </p:nvSpPr>
        <p:spPr>
          <a:xfrm>
            <a:off x="8344662" y="9137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5-Point Star 4"/>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Oval 5"/>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9" name="Picture 8"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2302955182"/>
      </p:ext>
    </p:extLst>
  </p:cSld>
  <p:clrMapOvr>
    <a:masterClrMapping/>
  </p:clrMapOvr>
  <p:transition spd="slow"/>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effectLst/>
              </a:rPr>
              <a:t>Test Question</a:t>
            </a:r>
          </a:p>
        </p:txBody>
      </p:sp>
      <p:sp>
        <p:nvSpPr>
          <p:cNvPr id="3" name="Content Placeholder 2"/>
          <p:cNvSpPr>
            <a:spLocks noGrp="1"/>
          </p:cNvSpPr>
          <p:nvPr>
            <p:ph idx="1"/>
          </p:nvPr>
        </p:nvSpPr>
        <p:spPr/>
        <p:txBody>
          <a:bodyPr>
            <a:normAutofit/>
          </a:bodyPr>
          <a:lstStyle/>
          <a:p>
            <a:pPr>
              <a:buNone/>
            </a:pPr>
            <a:r>
              <a:rPr lang="en-US" sz="3600" dirty="0">
                <a:latin typeface="Arial Unicode MS" pitchFamily="-107" charset="0"/>
              </a:rPr>
              <a:t>To waste the least amount of salt you should:</a:t>
            </a:r>
          </a:p>
          <a:p>
            <a:pPr>
              <a:buNone/>
            </a:pPr>
            <a:endParaRPr lang="en-US" sz="3600" dirty="0">
              <a:solidFill>
                <a:schemeClr val="accent1">
                  <a:lumMod val="75000"/>
                </a:schemeClr>
              </a:solidFill>
              <a:latin typeface="Arial Unicode MS" pitchFamily="-107" charset="0"/>
            </a:endParaRPr>
          </a:p>
          <a:p>
            <a:pPr marL="742950" indent="-742950">
              <a:buFont typeface="+mj-lt"/>
              <a:buAutoNum type="alphaUcPeriod"/>
            </a:pPr>
            <a:r>
              <a:rPr lang="en-US" sz="3600" dirty="0">
                <a:solidFill>
                  <a:schemeClr val="accent1">
                    <a:lumMod val="75000"/>
                  </a:schemeClr>
                </a:solidFill>
                <a:latin typeface="Arial Unicode MS" pitchFamily="-107" charset="0"/>
              </a:rPr>
              <a:t>Drive slow</a:t>
            </a:r>
          </a:p>
          <a:p>
            <a:pPr marL="742950" indent="-742950">
              <a:buFont typeface="+mj-lt"/>
              <a:buAutoNum type="alphaUcPeriod"/>
            </a:pPr>
            <a:r>
              <a:rPr lang="en-US" sz="3600" dirty="0">
                <a:solidFill>
                  <a:schemeClr val="accent1">
                    <a:lumMod val="75000"/>
                  </a:schemeClr>
                </a:solidFill>
                <a:latin typeface="Arial Unicode MS" pitchFamily="-107" charset="0"/>
              </a:rPr>
              <a:t>Apply wet salt</a:t>
            </a:r>
          </a:p>
          <a:p>
            <a:pPr marL="742950" indent="-742950">
              <a:buFont typeface="+mj-lt"/>
              <a:buAutoNum type="alphaUcPeriod"/>
            </a:pPr>
            <a:r>
              <a:rPr lang="en-US" sz="3600" dirty="0">
                <a:solidFill>
                  <a:schemeClr val="accent1">
                    <a:lumMod val="75000"/>
                  </a:schemeClr>
                </a:solidFill>
                <a:latin typeface="Arial Unicode MS" pitchFamily="-107" charset="0"/>
              </a:rPr>
              <a:t>Turn spinner down or off</a:t>
            </a:r>
            <a:endParaRPr lang="en-US" sz="3600" dirty="0">
              <a:solidFill>
                <a:srgbClr val="FFFF00"/>
              </a:solidFill>
              <a:latin typeface="Arial Unicode MS" pitchFamily="-107" charset="0"/>
            </a:endParaRPr>
          </a:p>
          <a:p>
            <a:pPr marL="742950" indent="-742950">
              <a:buFont typeface="+mj-lt"/>
              <a:buAutoNum type="alphaUcPeriod"/>
            </a:pPr>
            <a:r>
              <a:rPr lang="en-US" sz="3600" dirty="0">
                <a:solidFill>
                  <a:srgbClr val="FFFF00"/>
                </a:solidFill>
                <a:latin typeface="Arial Unicode MS" pitchFamily="-107" charset="0"/>
              </a:rPr>
              <a:t>All of above</a:t>
            </a:r>
          </a:p>
          <a:p>
            <a:pPr>
              <a:buNone/>
            </a:pPr>
            <a:r>
              <a:rPr lang="en-US" sz="3600" dirty="0"/>
              <a:t> </a:t>
            </a:r>
          </a:p>
        </p:txBody>
      </p:sp>
      <p:sp>
        <p:nvSpPr>
          <p:cNvPr id="4" name="Isosceles Triangle 3"/>
          <p:cNvSpPr/>
          <p:nvPr/>
        </p:nvSpPr>
        <p:spPr>
          <a:xfrm>
            <a:off x="8344662" y="9137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5-Point Star 4"/>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Oval 5"/>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9" name="Picture 8"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2302955182"/>
      </p:ext>
    </p:extLst>
  </p:cSld>
  <p:clrMapOvr>
    <a:masterClrMapping/>
  </p:clrMapOvr>
  <p:transition spd="slow"/>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a:noFill/>
        </p:spPr>
        <p:txBody>
          <a:bodyPr>
            <a:noAutofit/>
          </a:bodyPr>
          <a:lstStyle/>
          <a:p>
            <a:pPr>
              <a:lnSpc>
                <a:spcPts val="3300"/>
              </a:lnSpc>
            </a:pPr>
            <a:r>
              <a:rPr lang="en-US" b="1" dirty="0">
                <a:latin typeface="Tw Cen MT Condensed" charset="0"/>
                <a:ea typeface="Tw Cen MT Condensed" charset="0"/>
                <a:cs typeface="Tw Cen MT Condensed" charset="0"/>
              </a:rPr>
              <a:t>At 45 miles per hour salt doesn’t </a:t>
            </a:r>
            <a:br>
              <a:rPr lang="en-US" b="1" dirty="0">
                <a:latin typeface="Tw Cen MT Condensed" charset="0"/>
                <a:ea typeface="Tw Cen MT Condensed" charset="0"/>
                <a:cs typeface="Tw Cen MT Condensed" charset="0"/>
              </a:rPr>
            </a:br>
            <a:r>
              <a:rPr lang="en-US" b="1" dirty="0">
                <a:latin typeface="Tw Cen MT Condensed" charset="0"/>
                <a:ea typeface="Tw Cen MT Condensed" charset="0"/>
                <a:cs typeface="Tw Cen MT Condensed" charset="0"/>
              </a:rPr>
              <a:t>stay on the road  </a:t>
            </a:r>
          </a:p>
        </p:txBody>
      </p:sp>
      <p:pic>
        <p:nvPicPr>
          <p:cNvPr id="1027"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7812" t="22822" r="28268" b="9375"/>
          <a:stretch/>
        </p:blipFill>
        <p:spPr bwMode="auto">
          <a:xfrm>
            <a:off x="611220" y="1719410"/>
            <a:ext cx="5865779" cy="4666553"/>
          </a:xfrm>
          <a:prstGeom prst="rect">
            <a:avLst/>
          </a:prstGeom>
          <a:noFill/>
          <a:ln w="3175">
            <a:solidFill>
              <a:schemeClr val="tx1"/>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533400" y="6097553"/>
            <a:ext cx="6858000" cy="307777"/>
          </a:xfrm>
          <a:prstGeom prst="rect">
            <a:avLst/>
          </a:prstGeom>
          <a:noFill/>
        </p:spPr>
        <p:txBody>
          <a:bodyPr wrap="square" rtlCol="0">
            <a:spAutoFit/>
          </a:bodyPr>
          <a:lstStyle/>
          <a:p>
            <a:r>
              <a:rPr lang="en-US" sz="1400" dirty="0">
                <a:effectLst>
                  <a:outerShdw blurRad="38100" dist="38100" dir="2700000" algn="tl">
                    <a:srgbClr val="000000">
                      <a:alpha val="43137"/>
                    </a:srgbClr>
                  </a:outerShdw>
                </a:effectLst>
                <a:latin typeface="Arial" pitchFamily="34" charset="0"/>
                <a:cs typeface="Arial" pitchFamily="34" charset="0"/>
              </a:rPr>
              <a:t>http://michigan.gov/documents/mdot/Final_ReportNov2012_404228_7.pdf</a:t>
            </a:r>
          </a:p>
        </p:txBody>
      </p:sp>
      <p:sp>
        <p:nvSpPr>
          <p:cNvPr id="8" name="TextBox 7"/>
          <p:cNvSpPr txBox="1"/>
          <p:nvPr/>
        </p:nvSpPr>
        <p:spPr>
          <a:xfrm>
            <a:off x="304800" y="1066800"/>
            <a:ext cx="5943600" cy="430887"/>
          </a:xfrm>
          <a:prstGeom prst="rect">
            <a:avLst/>
          </a:prstGeom>
          <a:solidFill>
            <a:srgbClr val="00B050"/>
          </a:solidFill>
          <a:ln w="3175">
            <a:solidFill>
              <a:schemeClr val="tx1"/>
            </a:solidFill>
          </a:ln>
        </p:spPr>
        <p:txBody>
          <a:bodyPr wrap="square" rtlCol="0">
            <a:spAutoFit/>
          </a:bodyPr>
          <a:lstStyle/>
          <a:p>
            <a:pPr algn="ctr"/>
            <a:r>
              <a:rPr lang="en-US" sz="2200" dirty="0">
                <a:solidFill>
                  <a:schemeClr val="bg1"/>
                </a:solidFill>
                <a:effectLst>
                  <a:outerShdw blurRad="38100" dist="38100" dir="2700000" algn="tl">
                    <a:srgbClr val="000000">
                      <a:alpha val="43137"/>
                    </a:srgbClr>
                  </a:outerShdw>
                </a:effectLst>
                <a:latin typeface="Arial" pitchFamily="34" charset="0"/>
                <a:ea typeface="Tw Cen MT" charset="0"/>
                <a:cs typeface="Arial" pitchFamily="34" charset="0"/>
              </a:rPr>
              <a:t>In GREEN, 18% of the salt stayed on target</a:t>
            </a:r>
          </a:p>
        </p:txBody>
      </p:sp>
      <p:sp>
        <p:nvSpPr>
          <p:cNvPr id="7" name="5-Point Star 6"/>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 name="TextBox 8"/>
          <p:cNvSpPr txBox="1"/>
          <p:nvPr/>
        </p:nvSpPr>
        <p:spPr>
          <a:xfrm>
            <a:off x="4114800" y="3531513"/>
            <a:ext cx="4876800" cy="430887"/>
          </a:xfrm>
          <a:prstGeom prst="rect">
            <a:avLst/>
          </a:prstGeom>
          <a:solidFill>
            <a:srgbClr val="FF0000"/>
          </a:solidFill>
          <a:ln w="3175">
            <a:solidFill>
              <a:schemeClr val="tx1"/>
            </a:solidFill>
          </a:ln>
        </p:spPr>
        <p:txBody>
          <a:bodyPr wrap="square" rtlCol="0">
            <a:spAutoFit/>
          </a:bodyPr>
          <a:lstStyle/>
          <a:p>
            <a:pPr algn="ctr"/>
            <a:r>
              <a:rPr lang="en-US" sz="2200" dirty="0">
                <a:solidFill>
                  <a:schemeClr val="bg1"/>
                </a:solidFill>
                <a:effectLst>
                  <a:outerShdw blurRad="38100" dist="38100" dir="2700000" algn="tl">
                    <a:srgbClr val="000000">
                      <a:alpha val="43137"/>
                    </a:srgbClr>
                  </a:outerShdw>
                </a:effectLst>
                <a:latin typeface="Arial" pitchFamily="34" charset="0"/>
                <a:ea typeface="Tw Cen MT" charset="0"/>
                <a:cs typeface="Arial" pitchFamily="34" charset="0"/>
              </a:rPr>
              <a:t>In RED, 50% bounced off of the road</a:t>
            </a:r>
          </a:p>
        </p:txBody>
      </p:sp>
      <p:pic>
        <p:nvPicPr>
          <p:cNvPr id="10" name="Picture 9" descr="Clear Roads Logo use.jpg"/>
          <p:cNvPicPr>
            <a:picLocks noChangeAspect="1"/>
          </p:cNvPicPr>
          <p:nvPr/>
        </p:nvPicPr>
        <p:blipFill>
          <a:blip r:embed="rId4"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17815440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effectLst/>
              </a:rPr>
              <a:t>Test Question</a:t>
            </a:r>
          </a:p>
        </p:txBody>
      </p:sp>
      <p:sp>
        <p:nvSpPr>
          <p:cNvPr id="3" name="Content Placeholder 2"/>
          <p:cNvSpPr>
            <a:spLocks noGrp="1"/>
          </p:cNvSpPr>
          <p:nvPr>
            <p:ph idx="1"/>
          </p:nvPr>
        </p:nvSpPr>
        <p:spPr>
          <a:xfrm>
            <a:off x="457200" y="1193800"/>
            <a:ext cx="7543800" cy="5080000"/>
          </a:xfrm>
        </p:spPr>
        <p:txBody>
          <a:bodyPr>
            <a:normAutofit/>
          </a:bodyPr>
          <a:lstStyle/>
          <a:p>
            <a:pPr>
              <a:buNone/>
            </a:pPr>
            <a:r>
              <a:rPr lang="en-US" sz="3600" dirty="0">
                <a:effectLst/>
              </a:rPr>
              <a:t>Does salt frequently bounce off of the road before it can melt snow and ice?</a:t>
            </a:r>
          </a:p>
          <a:p>
            <a:pPr>
              <a:buNone/>
            </a:pPr>
            <a:endParaRPr lang="en-US" sz="3600" dirty="0">
              <a:effectLst/>
            </a:endParaRPr>
          </a:p>
          <a:p>
            <a:pPr marL="742950" indent="-742950">
              <a:buFont typeface="+mj-lt"/>
              <a:buAutoNum type="alphaUcPeriod"/>
            </a:pPr>
            <a:r>
              <a:rPr lang="en-US" sz="3600" dirty="0">
                <a:effectLst/>
              </a:rPr>
              <a:t>Yes </a:t>
            </a:r>
          </a:p>
          <a:p>
            <a:pPr marL="742950" indent="-742950">
              <a:buFont typeface="+mj-lt"/>
              <a:buAutoNum type="alphaUcPeriod"/>
            </a:pPr>
            <a:r>
              <a:rPr lang="en-US" sz="3600" dirty="0">
                <a:effectLst/>
              </a:rPr>
              <a:t>No </a:t>
            </a:r>
          </a:p>
        </p:txBody>
      </p:sp>
      <p:sp>
        <p:nvSpPr>
          <p:cNvPr id="4" name="Isosceles Triangle 3"/>
          <p:cNvSpPr/>
          <p:nvPr/>
        </p:nvSpPr>
        <p:spPr>
          <a:xfrm>
            <a:off x="8344662" y="9137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5-Point Star 4"/>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Oval 5"/>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9" name="Picture 8"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2302955182"/>
      </p:ext>
    </p:extLst>
  </p:cSld>
  <p:clrMapOvr>
    <a:masterClrMapping/>
  </p:clrMapOvr>
  <p:transition spd="slow"/>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effectLst/>
              </a:rPr>
              <a:t>Test Question</a:t>
            </a:r>
          </a:p>
        </p:txBody>
      </p:sp>
      <p:sp>
        <p:nvSpPr>
          <p:cNvPr id="3" name="Content Placeholder 2"/>
          <p:cNvSpPr>
            <a:spLocks noGrp="1"/>
          </p:cNvSpPr>
          <p:nvPr>
            <p:ph idx="1"/>
          </p:nvPr>
        </p:nvSpPr>
        <p:spPr>
          <a:xfrm>
            <a:off x="457200" y="1193800"/>
            <a:ext cx="7543800" cy="5080000"/>
          </a:xfrm>
        </p:spPr>
        <p:txBody>
          <a:bodyPr>
            <a:normAutofit/>
          </a:bodyPr>
          <a:lstStyle/>
          <a:p>
            <a:pPr>
              <a:buNone/>
            </a:pPr>
            <a:r>
              <a:rPr lang="en-US" sz="3600" dirty="0">
                <a:effectLst/>
              </a:rPr>
              <a:t>Does salt frequently bounce off of the road before it can melt snow and ice?</a:t>
            </a:r>
          </a:p>
          <a:p>
            <a:pPr>
              <a:buNone/>
            </a:pPr>
            <a:endParaRPr lang="en-US" sz="3600" dirty="0">
              <a:solidFill>
                <a:srgbClr val="FFFF00"/>
              </a:solidFill>
              <a:effectLst/>
            </a:endParaRPr>
          </a:p>
          <a:p>
            <a:pPr marL="742950" indent="-742950">
              <a:buFont typeface="+mj-lt"/>
              <a:buAutoNum type="alphaUcPeriod"/>
            </a:pPr>
            <a:r>
              <a:rPr lang="en-US" sz="3600" dirty="0">
                <a:solidFill>
                  <a:srgbClr val="FFFF00"/>
                </a:solidFill>
                <a:effectLst/>
              </a:rPr>
              <a:t>Yes </a:t>
            </a:r>
            <a:endParaRPr lang="en-US" sz="3600" dirty="0">
              <a:solidFill>
                <a:schemeClr val="accent1">
                  <a:lumMod val="75000"/>
                </a:schemeClr>
              </a:solidFill>
              <a:effectLst/>
            </a:endParaRPr>
          </a:p>
          <a:p>
            <a:pPr marL="742950" indent="-742950">
              <a:buFont typeface="+mj-lt"/>
              <a:buAutoNum type="alphaUcPeriod"/>
            </a:pPr>
            <a:r>
              <a:rPr lang="en-US" sz="3600" dirty="0">
                <a:solidFill>
                  <a:schemeClr val="accent1">
                    <a:lumMod val="75000"/>
                  </a:schemeClr>
                </a:solidFill>
                <a:effectLst/>
              </a:rPr>
              <a:t>No </a:t>
            </a:r>
          </a:p>
        </p:txBody>
      </p:sp>
      <p:sp>
        <p:nvSpPr>
          <p:cNvPr id="4" name="Isosceles Triangle 3"/>
          <p:cNvSpPr/>
          <p:nvPr/>
        </p:nvSpPr>
        <p:spPr>
          <a:xfrm>
            <a:off x="8344662" y="9137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5-Point Star 4"/>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Oval 5"/>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9" name="Picture 8"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2302955182"/>
      </p:ext>
    </p:extLst>
  </p:cSld>
  <p:clrMapOvr>
    <a:masterClrMapping/>
  </p:clrMapOvr>
  <p:transition spd="slow"/>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968"/>
            <a:ext cx="7543800" cy="1043609"/>
          </a:xfrm>
          <a:noFill/>
        </p:spPr>
        <p:txBody>
          <a:bodyPr>
            <a:noAutofit/>
          </a:bodyPr>
          <a:lstStyle/>
          <a:p>
            <a:pPr>
              <a:lnSpc>
                <a:spcPts val="3300"/>
              </a:lnSpc>
            </a:pPr>
            <a:r>
              <a:rPr lang="en-US" b="1" dirty="0">
                <a:effectLst/>
                <a:latin typeface="Tw Cen MT Condensed" charset="0"/>
                <a:ea typeface="Tw Cen MT Condensed" charset="0"/>
                <a:cs typeface="Tw Cen MT Condensed" charset="0"/>
              </a:rPr>
              <a:t>At 25 miles per hour, salt </a:t>
            </a:r>
            <a:br>
              <a:rPr lang="en-US" b="1" dirty="0">
                <a:effectLst/>
                <a:latin typeface="Tw Cen MT Condensed" charset="0"/>
                <a:ea typeface="Tw Cen MT Condensed" charset="0"/>
                <a:cs typeface="Tw Cen MT Condensed" charset="0"/>
              </a:rPr>
            </a:br>
            <a:r>
              <a:rPr lang="en-US" b="1" dirty="0">
                <a:effectLst/>
                <a:latin typeface="Tw Cen MT Condensed" charset="0"/>
                <a:ea typeface="Tw Cen MT Condensed" charset="0"/>
                <a:cs typeface="Tw Cen MT Condensed" charset="0"/>
              </a:rPr>
              <a:t>stays on the road</a:t>
            </a:r>
          </a:p>
        </p:txBody>
      </p:sp>
      <p:pic>
        <p:nvPicPr>
          <p:cNvPr id="7"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8949" t="23295" r="27415" b="9091"/>
          <a:stretch/>
        </p:blipFill>
        <p:spPr bwMode="auto">
          <a:xfrm>
            <a:off x="457200" y="1642829"/>
            <a:ext cx="5943600" cy="4736307"/>
          </a:xfrm>
          <a:prstGeom prst="rect">
            <a:avLst/>
          </a:prstGeom>
          <a:noFill/>
          <a:ln w="3175">
            <a:solidFill>
              <a:schemeClr val="tx1"/>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extBox 12"/>
          <p:cNvSpPr txBox="1"/>
          <p:nvPr/>
        </p:nvSpPr>
        <p:spPr>
          <a:xfrm>
            <a:off x="1598287" y="1055800"/>
            <a:ext cx="5638800" cy="430887"/>
          </a:xfrm>
          <a:prstGeom prst="rect">
            <a:avLst/>
          </a:prstGeom>
          <a:solidFill>
            <a:srgbClr val="00B050"/>
          </a:solidFill>
          <a:ln w="3175">
            <a:solidFill>
              <a:schemeClr val="tx1"/>
            </a:solidFill>
          </a:ln>
        </p:spPr>
        <p:txBody>
          <a:bodyPr wrap="square" rtlCol="0">
            <a:spAutoFit/>
          </a:bodyPr>
          <a:lstStyle/>
          <a:p>
            <a:r>
              <a:rPr lang="en-US" sz="2200" dirty="0">
                <a:solidFill>
                  <a:schemeClr val="bg1"/>
                </a:solidFill>
                <a:effectLst>
                  <a:outerShdw blurRad="38100" dist="38100" dir="2700000" algn="tl">
                    <a:srgbClr val="000000">
                      <a:alpha val="43137"/>
                    </a:srgbClr>
                  </a:outerShdw>
                </a:effectLst>
                <a:latin typeface="Arial" pitchFamily="34" charset="0"/>
                <a:ea typeface="Tw Cen MT" charset="0"/>
                <a:cs typeface="Arial" pitchFamily="34" charset="0"/>
              </a:rPr>
              <a:t>In GREEN, 68% of the salt stayed on target</a:t>
            </a:r>
          </a:p>
        </p:txBody>
      </p:sp>
      <p:sp>
        <p:nvSpPr>
          <p:cNvPr id="8" name="5-Point Star 7"/>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 name="TextBox 8"/>
          <p:cNvSpPr txBox="1"/>
          <p:nvPr/>
        </p:nvSpPr>
        <p:spPr>
          <a:xfrm>
            <a:off x="6459166" y="3347054"/>
            <a:ext cx="2286000" cy="1054135"/>
          </a:xfrm>
          <a:prstGeom prst="rect">
            <a:avLst/>
          </a:prstGeom>
          <a:solidFill>
            <a:srgbClr val="FF0000"/>
          </a:solidFill>
          <a:ln w="3175">
            <a:solidFill>
              <a:schemeClr val="tx1"/>
            </a:solidFill>
          </a:ln>
        </p:spPr>
        <p:txBody>
          <a:bodyPr wrap="square" rtlCol="0">
            <a:spAutoFit/>
          </a:bodyPr>
          <a:lstStyle/>
          <a:p>
            <a:pPr>
              <a:lnSpc>
                <a:spcPts val="2500"/>
              </a:lnSpc>
            </a:pPr>
            <a:r>
              <a:rPr lang="en-US" sz="2800" dirty="0">
                <a:solidFill>
                  <a:schemeClr val="bg1"/>
                </a:solidFill>
                <a:effectLst>
                  <a:outerShdw blurRad="38100" dist="38100" dir="2700000" algn="tl">
                    <a:srgbClr val="000000">
                      <a:alpha val="43137"/>
                    </a:srgbClr>
                  </a:outerShdw>
                </a:effectLst>
                <a:latin typeface="Tw Cen MT" charset="0"/>
                <a:ea typeface="Tw Cen MT" charset="0"/>
                <a:cs typeface="Tw Cen MT" charset="0"/>
              </a:rPr>
              <a:t>And none bounced </a:t>
            </a:r>
          </a:p>
          <a:p>
            <a:pPr>
              <a:lnSpc>
                <a:spcPts val="2500"/>
              </a:lnSpc>
            </a:pPr>
            <a:r>
              <a:rPr lang="en-US" sz="2800" dirty="0">
                <a:solidFill>
                  <a:schemeClr val="bg1"/>
                </a:solidFill>
                <a:effectLst>
                  <a:outerShdw blurRad="38100" dist="38100" dir="2700000" algn="tl">
                    <a:srgbClr val="000000">
                      <a:alpha val="43137"/>
                    </a:srgbClr>
                  </a:outerShdw>
                </a:effectLst>
                <a:latin typeface="Tw Cen MT" charset="0"/>
                <a:ea typeface="Tw Cen MT" charset="0"/>
                <a:cs typeface="Tw Cen MT" charset="0"/>
              </a:rPr>
              <a:t>off the road.</a:t>
            </a:r>
          </a:p>
        </p:txBody>
      </p:sp>
      <p:sp>
        <p:nvSpPr>
          <p:cNvPr id="6" name="TextBox 5"/>
          <p:cNvSpPr txBox="1"/>
          <p:nvPr/>
        </p:nvSpPr>
        <p:spPr>
          <a:xfrm>
            <a:off x="457200" y="6099042"/>
            <a:ext cx="6324600" cy="304800"/>
          </a:xfrm>
          <a:prstGeom prst="rect">
            <a:avLst/>
          </a:prstGeom>
          <a:noFill/>
        </p:spPr>
        <p:txBody>
          <a:bodyPr wrap="square" rtlCol="0">
            <a:spAutoFit/>
          </a:bodyPr>
          <a:lstStyle/>
          <a:p>
            <a:r>
              <a:rPr lang="en-US" sz="1400" dirty="0">
                <a:effectLst>
                  <a:outerShdw blurRad="38100" dist="38100" dir="2700000" algn="tl">
                    <a:srgbClr val="000000">
                      <a:alpha val="43137"/>
                    </a:srgbClr>
                  </a:outerShdw>
                </a:effectLst>
                <a:latin typeface="Arial" pitchFamily="34" charset="0"/>
                <a:cs typeface="Arial" pitchFamily="34" charset="0"/>
              </a:rPr>
              <a:t>http://michigan.gov/documents/mdot/Final_ReportNov2012_404228_7.pdf</a:t>
            </a:r>
          </a:p>
        </p:txBody>
      </p:sp>
      <p:pic>
        <p:nvPicPr>
          <p:cNvPr id="10" name="Picture 9" descr="Clear Roads Logo use.jpg"/>
          <p:cNvPicPr>
            <a:picLocks noChangeAspect="1"/>
          </p:cNvPicPr>
          <p:nvPr/>
        </p:nvPicPr>
        <p:blipFill>
          <a:blip r:embed="rId4"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9451511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7747" name="Picture 4" descr="michigan study"/>
          <p:cNvPicPr>
            <a:picLocks noGrp="1" noChangeAspect="1" noChangeArrowheads="1"/>
          </p:cNvPicPr>
          <p:nvPr>
            <p:ph type="body" idx="1"/>
          </p:nvPr>
        </p:nvPicPr>
        <p:blipFill>
          <a:blip r:embed="rId3" cstate="print"/>
          <a:srcRect/>
          <a:stretch>
            <a:fillRect/>
          </a:stretch>
        </p:blipFill>
        <p:spPr>
          <a:xfrm>
            <a:off x="228600" y="1143000"/>
            <a:ext cx="6919106" cy="5257800"/>
          </a:xfrm>
          <a:noFill/>
          <a:ln w="3175">
            <a:solidFill>
              <a:schemeClr val="tx1"/>
            </a:solidFill>
          </a:ln>
        </p:spPr>
      </p:pic>
      <p:sp>
        <p:nvSpPr>
          <p:cNvPr id="5" name="Title 1"/>
          <p:cNvSpPr txBox="1">
            <a:spLocks/>
          </p:cNvSpPr>
          <p:nvPr/>
        </p:nvSpPr>
        <p:spPr>
          <a:xfrm>
            <a:off x="0" y="-53182"/>
            <a:ext cx="7467600" cy="1119982"/>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ts val="3300"/>
              </a:lnSpc>
            </a:pPr>
            <a:r>
              <a:rPr lang="en-US" sz="4000" b="1" dirty="0">
                <a:solidFill>
                  <a:schemeClr val="bg1"/>
                </a:solidFill>
                <a:latin typeface="Tw Cen MT Condensed" charset="0"/>
                <a:ea typeface="Tw Cen MT Condensed" charset="0"/>
                <a:cs typeface="Tw Cen MT Condensed" charset="0"/>
              </a:rPr>
              <a:t>We save even more salt if we get it wet!</a:t>
            </a:r>
          </a:p>
        </p:txBody>
      </p:sp>
      <p:sp>
        <p:nvSpPr>
          <p:cNvPr id="6" name="5-Point Star 5"/>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6" descr="Clear Roads Logo use.jpg"/>
          <p:cNvPicPr>
            <a:picLocks noChangeAspect="1"/>
          </p:cNvPicPr>
          <p:nvPr/>
        </p:nvPicPr>
        <p:blipFill>
          <a:blip r:embed="rId4"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185355794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effectLst/>
              </a:rPr>
              <a:t>Test Question</a:t>
            </a:r>
          </a:p>
        </p:txBody>
      </p:sp>
      <p:sp>
        <p:nvSpPr>
          <p:cNvPr id="3" name="Content Placeholder 2"/>
          <p:cNvSpPr>
            <a:spLocks noGrp="1"/>
          </p:cNvSpPr>
          <p:nvPr>
            <p:ph idx="1"/>
          </p:nvPr>
        </p:nvSpPr>
        <p:spPr/>
        <p:txBody>
          <a:bodyPr>
            <a:normAutofit/>
          </a:bodyPr>
          <a:lstStyle/>
          <a:p>
            <a:pPr>
              <a:buNone/>
            </a:pPr>
            <a:r>
              <a:rPr lang="en-US" sz="3600" dirty="0"/>
              <a:t>The process of pre-wetting reduces:</a:t>
            </a:r>
          </a:p>
          <a:p>
            <a:pPr>
              <a:buNone/>
            </a:pPr>
            <a:endParaRPr lang="en-US" sz="3600" dirty="0"/>
          </a:p>
          <a:p>
            <a:pPr marL="742950" indent="-742950">
              <a:buFont typeface="+mj-lt"/>
              <a:buAutoNum type="alphaUcPeriod"/>
            </a:pPr>
            <a:r>
              <a:rPr lang="en-US" sz="3600" dirty="0"/>
              <a:t>How much salt a truck can hold.</a:t>
            </a:r>
          </a:p>
          <a:p>
            <a:pPr marL="742950" indent="-742950">
              <a:buFont typeface="+mj-lt"/>
              <a:buAutoNum type="alphaUcPeriod"/>
            </a:pPr>
            <a:r>
              <a:rPr lang="en-US" sz="3600" dirty="0"/>
              <a:t>The efficacy of the rock salt.</a:t>
            </a:r>
          </a:p>
          <a:p>
            <a:pPr marL="742950" indent="-742950">
              <a:buFont typeface="+mj-lt"/>
              <a:buAutoNum type="alphaUcPeriod"/>
            </a:pPr>
            <a:r>
              <a:rPr lang="en-US" sz="3600" dirty="0"/>
              <a:t>The bounce and scatter after application.</a:t>
            </a:r>
          </a:p>
          <a:p>
            <a:pPr marL="742950" indent="-742950">
              <a:buFont typeface="+mj-lt"/>
              <a:buAutoNum type="alphaUcPeriod"/>
            </a:pPr>
            <a:r>
              <a:rPr lang="en-US" sz="3600" dirty="0"/>
              <a:t>The speed of the auger.</a:t>
            </a:r>
          </a:p>
        </p:txBody>
      </p:sp>
      <p:sp>
        <p:nvSpPr>
          <p:cNvPr id="4" name="Isosceles Triangle 3"/>
          <p:cNvSpPr/>
          <p:nvPr/>
        </p:nvSpPr>
        <p:spPr>
          <a:xfrm>
            <a:off x="8344662" y="9137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5-Point Star 4"/>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Oval 5"/>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9" name="Picture 8"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2302955182"/>
      </p:ext>
    </p:extLst>
  </p:cSld>
  <p:clrMapOvr>
    <a:masterClrMapping/>
  </p:clrMapOvr>
  <p:transition spd="slow"/>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effectLst/>
              </a:rPr>
              <a:t>Test Question</a:t>
            </a:r>
          </a:p>
        </p:txBody>
      </p:sp>
      <p:sp>
        <p:nvSpPr>
          <p:cNvPr id="3" name="Content Placeholder 2"/>
          <p:cNvSpPr>
            <a:spLocks noGrp="1"/>
          </p:cNvSpPr>
          <p:nvPr>
            <p:ph idx="1"/>
          </p:nvPr>
        </p:nvSpPr>
        <p:spPr/>
        <p:txBody>
          <a:bodyPr>
            <a:normAutofit/>
          </a:bodyPr>
          <a:lstStyle/>
          <a:p>
            <a:pPr>
              <a:buNone/>
            </a:pPr>
            <a:r>
              <a:rPr lang="en-US" sz="3600" dirty="0"/>
              <a:t>The process of pre-wetting reduces:</a:t>
            </a:r>
          </a:p>
          <a:p>
            <a:pPr>
              <a:buNone/>
            </a:pPr>
            <a:endParaRPr lang="en-US" sz="3600" dirty="0">
              <a:solidFill>
                <a:schemeClr val="accent1">
                  <a:lumMod val="75000"/>
                </a:schemeClr>
              </a:solidFill>
            </a:endParaRPr>
          </a:p>
          <a:p>
            <a:pPr marL="742950" indent="-742950">
              <a:buFont typeface="+mj-lt"/>
              <a:buAutoNum type="alphaUcPeriod"/>
            </a:pPr>
            <a:r>
              <a:rPr lang="en-US" sz="3600" dirty="0">
                <a:solidFill>
                  <a:schemeClr val="accent1">
                    <a:lumMod val="75000"/>
                  </a:schemeClr>
                </a:solidFill>
              </a:rPr>
              <a:t>How much salt a truck can hold.</a:t>
            </a:r>
          </a:p>
          <a:p>
            <a:pPr marL="742950" indent="-742950">
              <a:buFont typeface="+mj-lt"/>
              <a:buAutoNum type="alphaUcPeriod"/>
            </a:pPr>
            <a:r>
              <a:rPr lang="en-US" sz="3600" dirty="0">
                <a:solidFill>
                  <a:schemeClr val="accent1">
                    <a:lumMod val="75000"/>
                  </a:schemeClr>
                </a:solidFill>
              </a:rPr>
              <a:t>The efficacy of the rock salt.</a:t>
            </a:r>
          </a:p>
          <a:p>
            <a:pPr marL="742950" indent="-742950">
              <a:buFont typeface="+mj-lt"/>
              <a:buAutoNum type="alphaUcPeriod"/>
            </a:pPr>
            <a:r>
              <a:rPr lang="en-US" sz="3600" dirty="0">
                <a:solidFill>
                  <a:srgbClr val="FFFF00"/>
                </a:solidFill>
              </a:rPr>
              <a:t>The bounce and scatter after application.</a:t>
            </a:r>
            <a:endParaRPr lang="en-US" sz="3600" dirty="0">
              <a:solidFill>
                <a:schemeClr val="accent1">
                  <a:lumMod val="75000"/>
                </a:schemeClr>
              </a:solidFill>
            </a:endParaRPr>
          </a:p>
          <a:p>
            <a:pPr marL="742950" indent="-742950">
              <a:buFont typeface="+mj-lt"/>
              <a:buAutoNum type="alphaUcPeriod"/>
            </a:pPr>
            <a:r>
              <a:rPr lang="en-US" sz="3600" dirty="0">
                <a:solidFill>
                  <a:schemeClr val="accent1">
                    <a:lumMod val="75000"/>
                  </a:schemeClr>
                </a:solidFill>
              </a:rPr>
              <a:t>The speed of the auger.</a:t>
            </a:r>
          </a:p>
        </p:txBody>
      </p:sp>
      <p:sp>
        <p:nvSpPr>
          <p:cNvPr id="4" name="Isosceles Triangle 3"/>
          <p:cNvSpPr/>
          <p:nvPr/>
        </p:nvSpPr>
        <p:spPr>
          <a:xfrm>
            <a:off x="8344662" y="9137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5-Point Star 4"/>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Oval 5"/>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9" name="Picture 8"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2302955182"/>
      </p:ext>
    </p:extLst>
  </p:cSld>
  <p:clrMapOvr>
    <a:masterClrMapping/>
  </p:clrMapOvr>
  <p:transition spd="slow"/>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913743"/>
            <a:ext cx="8229600" cy="5080000"/>
          </a:xfrm>
        </p:spPr>
        <p:txBody>
          <a:bodyPr>
            <a:normAutofit/>
          </a:bodyPr>
          <a:lstStyle/>
          <a:p>
            <a:endParaRPr lang="en-US" sz="3600" dirty="0"/>
          </a:p>
          <a:p>
            <a:pPr marL="0" indent="0">
              <a:buNone/>
            </a:pPr>
            <a:r>
              <a:rPr lang="en-US" sz="3200" dirty="0">
                <a:effectLst/>
                <a:latin typeface="Arial" pitchFamily="34" charset="0"/>
                <a:cs typeface="Arial" pitchFamily="34" charset="0"/>
              </a:rPr>
              <a:t>Winter maintenance professionals are a very powerful and important group</a:t>
            </a:r>
          </a:p>
          <a:p>
            <a:endParaRPr lang="en-US" sz="3600" dirty="0">
              <a:latin typeface="Arial" pitchFamily="34" charset="0"/>
              <a:cs typeface="Arial" pitchFamily="34" charset="0"/>
            </a:endParaRPr>
          </a:p>
          <a:p>
            <a:endParaRPr lang="en-US" sz="3600" dirty="0">
              <a:latin typeface="Arial" pitchFamily="34" charset="0"/>
              <a:cs typeface="Arial" pitchFamily="34" charset="0"/>
            </a:endParaRPr>
          </a:p>
        </p:txBody>
      </p:sp>
      <p:pic>
        <p:nvPicPr>
          <p:cNvPr id="4" name="Picture 3"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pic>
        <p:nvPicPr>
          <p:cNvPr id="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9200" y="2273035"/>
            <a:ext cx="5715000" cy="428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7489619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427038"/>
            <a:ext cx="8229600" cy="563562"/>
          </a:xfrm>
          <a:noFill/>
        </p:spPr>
        <p:txBody>
          <a:bodyPr>
            <a:noAutofit/>
          </a:bodyPr>
          <a:lstStyle/>
          <a:p>
            <a:r>
              <a:rPr lang="en-US" b="1" dirty="0">
                <a:effectLst/>
                <a:latin typeface="Tw Cen MT Condensed" charset="0"/>
                <a:ea typeface="Tw Cen MT Condensed" charset="0"/>
                <a:cs typeface="Tw Cen MT Condensed" charset="0"/>
              </a:rPr>
              <a:t>One truckload economics</a:t>
            </a:r>
          </a:p>
        </p:txBody>
      </p:sp>
      <p:graphicFrame>
        <p:nvGraphicFramePr>
          <p:cNvPr id="6" name="Content Placeholder 5"/>
          <p:cNvGraphicFramePr>
            <a:graphicFrameLocks noGrp="1"/>
          </p:cNvGraphicFramePr>
          <p:nvPr>
            <p:ph sz="half" idx="1"/>
            <p:extLst>
              <p:ext uri="{D42A27DB-BD31-4B8C-83A1-F6EECF244321}">
                <p14:modId xmlns:p14="http://schemas.microsoft.com/office/powerpoint/2010/main" val="1904947835"/>
              </p:ext>
            </p:extLst>
          </p:nvPr>
        </p:nvGraphicFramePr>
        <p:xfrm>
          <a:off x="152400" y="1676400"/>
          <a:ext cx="3505200" cy="3886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7" name="Content Placeholder 5"/>
          <p:cNvGraphicFramePr>
            <a:graphicFrameLocks noGrp="1"/>
          </p:cNvGraphicFramePr>
          <p:nvPr>
            <p:ph sz="half" idx="1"/>
            <p:extLst>
              <p:ext uri="{D42A27DB-BD31-4B8C-83A1-F6EECF244321}">
                <p14:modId xmlns:p14="http://schemas.microsoft.com/office/powerpoint/2010/main" val="4029844661"/>
              </p:ext>
            </p:extLst>
          </p:nvPr>
        </p:nvGraphicFramePr>
        <p:xfrm>
          <a:off x="3276600" y="1447800"/>
          <a:ext cx="3733800" cy="20574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pSp>
        <p:nvGrpSpPr>
          <p:cNvPr id="4" name="Group 7"/>
          <p:cNvGrpSpPr/>
          <p:nvPr/>
        </p:nvGrpSpPr>
        <p:grpSpPr>
          <a:xfrm>
            <a:off x="6248400" y="1524000"/>
            <a:ext cx="1981200" cy="943198"/>
            <a:chOff x="0" y="0"/>
            <a:chExt cx="1310639" cy="943198"/>
          </a:xfrm>
        </p:grpSpPr>
        <p:sp>
          <p:nvSpPr>
            <p:cNvPr id="9" name="Rounded Rectangle 8"/>
            <p:cNvSpPr/>
            <p:nvPr/>
          </p:nvSpPr>
          <p:spPr>
            <a:xfrm>
              <a:off x="0" y="0"/>
              <a:ext cx="1310639" cy="943198"/>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0" name="Rounded Rectangle 4"/>
            <p:cNvSpPr/>
            <p:nvPr/>
          </p:nvSpPr>
          <p:spPr>
            <a:xfrm>
              <a:off x="46043" y="46043"/>
              <a:ext cx="1218553" cy="85111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9060" tIns="49530" rIns="99060" bIns="49530" numCol="1" spcCol="1270" anchor="ctr" anchorCtr="0">
              <a:noAutofit/>
            </a:bodyPr>
            <a:lstStyle/>
            <a:p>
              <a:pPr lvl="0" algn="ctr" defTabSz="1155700">
                <a:lnSpc>
                  <a:spcPct val="90000"/>
                </a:lnSpc>
                <a:spcBef>
                  <a:spcPct val="0"/>
                </a:spcBef>
                <a:spcAft>
                  <a:spcPct val="35000"/>
                </a:spcAft>
              </a:pPr>
              <a:r>
                <a:rPr lang="en-US" sz="2600" kern="1200" dirty="0">
                  <a:effectLst>
                    <a:outerShdw blurRad="38100" dist="38100" dir="2700000" algn="tl">
                      <a:srgbClr val="000000">
                        <a:alpha val="43137"/>
                      </a:srgbClr>
                    </a:outerShdw>
                  </a:effectLst>
                  <a:latin typeface="Arial" pitchFamily="34" charset="0"/>
                  <a:cs typeface="Arial" pitchFamily="34" charset="0"/>
                </a:rPr>
                <a:t>9.6 tons on the road</a:t>
              </a:r>
            </a:p>
          </p:txBody>
        </p:sp>
      </p:grpSp>
      <p:grpSp>
        <p:nvGrpSpPr>
          <p:cNvPr id="5" name="Group 10"/>
          <p:cNvGrpSpPr/>
          <p:nvPr/>
        </p:nvGrpSpPr>
        <p:grpSpPr>
          <a:xfrm>
            <a:off x="6248400" y="2562002"/>
            <a:ext cx="2027243" cy="943198"/>
            <a:chOff x="0" y="0"/>
            <a:chExt cx="1310639" cy="943198"/>
          </a:xfrm>
        </p:grpSpPr>
        <p:sp>
          <p:nvSpPr>
            <p:cNvPr id="12" name="Rounded Rectangle 11"/>
            <p:cNvSpPr/>
            <p:nvPr/>
          </p:nvSpPr>
          <p:spPr>
            <a:xfrm>
              <a:off x="0" y="0"/>
              <a:ext cx="1310639" cy="943198"/>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3" name="Rounded Rectangle 4"/>
            <p:cNvSpPr/>
            <p:nvPr/>
          </p:nvSpPr>
          <p:spPr>
            <a:xfrm>
              <a:off x="46043" y="46043"/>
              <a:ext cx="1218553" cy="85111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9060" tIns="49530" rIns="99060" bIns="49530" numCol="1" spcCol="1270" anchor="ctr" anchorCtr="0">
              <a:noAutofit/>
            </a:bodyPr>
            <a:lstStyle/>
            <a:p>
              <a:pPr lvl="0" algn="ctr" defTabSz="1155700">
                <a:lnSpc>
                  <a:spcPct val="90000"/>
                </a:lnSpc>
                <a:spcBef>
                  <a:spcPct val="0"/>
                </a:spcBef>
                <a:spcAft>
                  <a:spcPct val="35000"/>
                </a:spcAft>
              </a:pPr>
              <a:r>
                <a:rPr lang="en-US" sz="2600" kern="1200" dirty="0">
                  <a:effectLst>
                    <a:outerShdw blurRad="38100" dist="38100" dir="2700000" algn="tl">
                      <a:srgbClr val="000000">
                        <a:alpha val="43137"/>
                      </a:srgbClr>
                    </a:outerShdw>
                  </a:effectLst>
                  <a:latin typeface="Arial" pitchFamily="34" charset="0"/>
                  <a:cs typeface="Arial" pitchFamily="34" charset="0"/>
                </a:rPr>
                <a:t>4.8 tons on the road</a:t>
              </a:r>
            </a:p>
          </p:txBody>
        </p:sp>
      </p:grpSp>
      <p:graphicFrame>
        <p:nvGraphicFramePr>
          <p:cNvPr id="14" name="Content Placeholder 5"/>
          <p:cNvGraphicFramePr>
            <a:graphicFrameLocks noGrp="1"/>
          </p:cNvGraphicFramePr>
          <p:nvPr>
            <p:ph sz="half" idx="1"/>
            <p:extLst>
              <p:ext uri="{D42A27DB-BD31-4B8C-83A1-F6EECF244321}">
                <p14:modId xmlns:p14="http://schemas.microsoft.com/office/powerpoint/2010/main" val="3555794119"/>
              </p:ext>
            </p:extLst>
          </p:nvPr>
        </p:nvGraphicFramePr>
        <p:xfrm>
          <a:off x="3276600" y="3657600"/>
          <a:ext cx="3429000" cy="1981200"/>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grpSp>
        <p:nvGrpSpPr>
          <p:cNvPr id="8" name="Group 14"/>
          <p:cNvGrpSpPr/>
          <p:nvPr/>
        </p:nvGrpSpPr>
        <p:grpSpPr>
          <a:xfrm>
            <a:off x="6248400" y="3657600"/>
            <a:ext cx="1981200" cy="943198"/>
            <a:chOff x="0" y="0"/>
            <a:chExt cx="1310639" cy="943198"/>
          </a:xfrm>
          <a:solidFill>
            <a:srgbClr val="92D050"/>
          </a:solidFill>
        </p:grpSpPr>
        <p:sp>
          <p:nvSpPr>
            <p:cNvPr id="16" name="Rounded Rectangle 15"/>
            <p:cNvSpPr/>
            <p:nvPr/>
          </p:nvSpPr>
          <p:spPr>
            <a:xfrm>
              <a:off x="0" y="0"/>
              <a:ext cx="1310639" cy="943198"/>
            </a:xfrm>
            <a:prstGeom prst="round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7" name="Rounded Rectangle 4"/>
            <p:cNvSpPr/>
            <p:nvPr/>
          </p:nvSpPr>
          <p:spPr>
            <a:xfrm>
              <a:off x="46043" y="46043"/>
              <a:ext cx="1218553" cy="851112"/>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99060" tIns="49530" rIns="99060" bIns="49530" numCol="1" spcCol="1270" anchor="ctr" anchorCtr="0">
              <a:noAutofit/>
            </a:bodyPr>
            <a:lstStyle/>
            <a:p>
              <a:pPr lvl="0" algn="ctr" defTabSz="1155700">
                <a:lnSpc>
                  <a:spcPct val="90000"/>
                </a:lnSpc>
                <a:spcBef>
                  <a:spcPct val="0"/>
                </a:spcBef>
                <a:spcAft>
                  <a:spcPct val="35000"/>
                </a:spcAft>
              </a:pPr>
              <a:r>
                <a:rPr lang="en-US" sz="2600" kern="1200" dirty="0">
                  <a:effectLst>
                    <a:outerShdw blurRad="38100" dist="38100" dir="2700000" algn="tl">
                      <a:srgbClr val="000000">
                        <a:alpha val="43137"/>
                      </a:srgbClr>
                    </a:outerShdw>
                  </a:effectLst>
                  <a:latin typeface="Arial" pitchFamily="34" charset="0"/>
                  <a:cs typeface="Arial" pitchFamily="34" charset="0"/>
                </a:rPr>
                <a:t>7 tons on the road</a:t>
              </a:r>
            </a:p>
          </p:txBody>
        </p:sp>
      </p:grpSp>
      <p:grpSp>
        <p:nvGrpSpPr>
          <p:cNvPr id="11" name="Group 17"/>
          <p:cNvGrpSpPr/>
          <p:nvPr/>
        </p:nvGrpSpPr>
        <p:grpSpPr>
          <a:xfrm>
            <a:off x="6248400" y="4695602"/>
            <a:ext cx="2027243" cy="943198"/>
            <a:chOff x="0" y="0"/>
            <a:chExt cx="1310639" cy="943198"/>
          </a:xfrm>
          <a:solidFill>
            <a:srgbClr val="92D050"/>
          </a:solidFill>
        </p:grpSpPr>
        <p:sp>
          <p:nvSpPr>
            <p:cNvPr id="19" name="Rounded Rectangle 18"/>
            <p:cNvSpPr/>
            <p:nvPr/>
          </p:nvSpPr>
          <p:spPr>
            <a:xfrm>
              <a:off x="0" y="0"/>
              <a:ext cx="1310639" cy="943198"/>
            </a:xfrm>
            <a:prstGeom prst="round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0" name="Rounded Rectangle 4"/>
            <p:cNvSpPr/>
            <p:nvPr/>
          </p:nvSpPr>
          <p:spPr>
            <a:xfrm>
              <a:off x="46043" y="46043"/>
              <a:ext cx="1218553" cy="851112"/>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99060" tIns="49530" rIns="99060" bIns="49530" numCol="1" spcCol="1270" anchor="ctr" anchorCtr="0">
              <a:noAutofit/>
            </a:bodyPr>
            <a:lstStyle/>
            <a:p>
              <a:pPr lvl="0" algn="ctr" defTabSz="1155700">
                <a:lnSpc>
                  <a:spcPct val="90000"/>
                </a:lnSpc>
                <a:spcBef>
                  <a:spcPct val="0"/>
                </a:spcBef>
                <a:spcAft>
                  <a:spcPct val="35000"/>
                </a:spcAft>
              </a:pPr>
              <a:r>
                <a:rPr lang="en-US" sz="2600" kern="1200" dirty="0">
                  <a:effectLst>
                    <a:outerShdw blurRad="38100" dist="38100" dir="2700000" algn="tl">
                      <a:srgbClr val="000000">
                        <a:alpha val="43137"/>
                      </a:srgbClr>
                    </a:outerShdw>
                  </a:effectLst>
                  <a:latin typeface="Arial" pitchFamily="34" charset="0"/>
                  <a:cs typeface="Arial" pitchFamily="34" charset="0"/>
                </a:rPr>
                <a:t>3.5 tons on the road</a:t>
              </a:r>
            </a:p>
          </p:txBody>
        </p:sp>
      </p:grpSp>
      <p:sp>
        <p:nvSpPr>
          <p:cNvPr id="21" name="5-Point Star 20"/>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2" name="Picture 21" descr="Clear Roads Logo use.jpg"/>
          <p:cNvPicPr>
            <a:picLocks noChangeAspect="1"/>
          </p:cNvPicPr>
          <p:nvPr/>
        </p:nvPicPr>
        <p:blipFill>
          <a:blip r:embed="rId18"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379781156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333041"/>
            <a:ext cx="8229600" cy="733759"/>
          </a:xfrm>
          <a:noFill/>
        </p:spPr>
        <p:txBody>
          <a:bodyPr>
            <a:noAutofit/>
          </a:bodyPr>
          <a:lstStyle/>
          <a:p>
            <a:r>
              <a:rPr lang="en-US" b="1" dirty="0">
                <a:effectLst/>
                <a:latin typeface="Tw Cen MT Condensed" charset="0"/>
                <a:ea typeface="Tw Cen MT Condensed" charset="0"/>
                <a:cs typeface="Tw Cen MT Condensed" charset="0"/>
              </a:rPr>
              <a:t>One winter economics</a:t>
            </a:r>
          </a:p>
        </p:txBody>
      </p:sp>
      <p:graphicFrame>
        <p:nvGraphicFramePr>
          <p:cNvPr id="26" name="Content Placeholder 25"/>
          <p:cNvGraphicFramePr>
            <a:graphicFrameLocks noGrp="1"/>
          </p:cNvGraphicFramePr>
          <p:nvPr>
            <p:ph sz="half" idx="1"/>
            <p:extLst>
              <p:ext uri="{D42A27DB-BD31-4B8C-83A1-F6EECF244321}">
                <p14:modId xmlns:p14="http://schemas.microsoft.com/office/powerpoint/2010/main" val="1450573622"/>
              </p:ext>
            </p:extLst>
          </p:nvPr>
        </p:nvGraphicFramePr>
        <p:xfrm>
          <a:off x="304800" y="914401"/>
          <a:ext cx="3505200" cy="44195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8" name="TextBox 27"/>
          <p:cNvSpPr txBox="1"/>
          <p:nvPr/>
        </p:nvSpPr>
        <p:spPr>
          <a:xfrm>
            <a:off x="4114800" y="1008474"/>
            <a:ext cx="6400800" cy="1031051"/>
          </a:xfrm>
          <a:prstGeom prst="rect">
            <a:avLst/>
          </a:prstGeom>
          <a:noFill/>
        </p:spPr>
        <p:txBody>
          <a:bodyPr wrap="square" rtlCol="0">
            <a:spAutoFit/>
          </a:bodyPr>
          <a:lstStyle/>
          <a:p>
            <a:pPr>
              <a:lnSpc>
                <a:spcPts val="1500"/>
              </a:lnSpc>
            </a:pPr>
            <a:r>
              <a:rPr lang="en-US" b="1" dirty="0">
                <a:solidFill>
                  <a:schemeClr val="bg1"/>
                </a:solidFill>
                <a:effectLst>
                  <a:outerShdw blurRad="38100" dist="38100" dir="2700000" algn="tl">
                    <a:srgbClr val="000000">
                      <a:alpha val="43137"/>
                    </a:srgbClr>
                  </a:outerShdw>
                </a:effectLst>
              </a:rPr>
              <a:t>Example</a:t>
            </a:r>
            <a:r>
              <a:rPr lang="en-US" dirty="0">
                <a:solidFill>
                  <a:schemeClr val="bg1"/>
                </a:solidFill>
                <a:effectLst>
                  <a:outerShdw blurRad="38100" dist="38100" dir="2700000" algn="tl">
                    <a:srgbClr val="000000">
                      <a:alpha val="43137"/>
                    </a:srgbClr>
                  </a:outerShdw>
                </a:effectLst>
              </a:rPr>
              <a:t>: 200,000 tons used per year</a:t>
            </a:r>
          </a:p>
          <a:p>
            <a:pPr>
              <a:lnSpc>
                <a:spcPts val="1500"/>
              </a:lnSpc>
            </a:pPr>
            <a:r>
              <a:rPr lang="en-US" dirty="0">
                <a:solidFill>
                  <a:schemeClr val="bg1"/>
                </a:solidFill>
                <a:effectLst>
                  <a:outerShdw blurRad="38100" dist="38100" dir="2700000" algn="tl">
                    <a:srgbClr val="000000">
                      <a:alpha val="43137"/>
                    </a:srgbClr>
                  </a:outerShdw>
                </a:effectLst>
              </a:rPr>
              <a:t>                 Applied dry at 45 mph</a:t>
            </a:r>
          </a:p>
          <a:p>
            <a:r>
              <a:rPr lang="en-US" dirty="0"/>
              <a:t> </a:t>
            </a:r>
          </a:p>
          <a:p>
            <a:endParaRPr lang="en-US" dirty="0"/>
          </a:p>
        </p:txBody>
      </p:sp>
      <p:graphicFrame>
        <p:nvGraphicFramePr>
          <p:cNvPr id="29" name="Content Placeholder 25"/>
          <p:cNvGraphicFramePr>
            <a:graphicFrameLocks noGrp="1"/>
          </p:cNvGraphicFramePr>
          <p:nvPr>
            <p:ph sz="half" idx="1"/>
            <p:extLst>
              <p:ext uri="{D42A27DB-BD31-4B8C-83A1-F6EECF244321}">
                <p14:modId xmlns:p14="http://schemas.microsoft.com/office/powerpoint/2010/main" val="832401059"/>
              </p:ext>
            </p:extLst>
          </p:nvPr>
        </p:nvGraphicFramePr>
        <p:xfrm>
          <a:off x="4038600" y="1515894"/>
          <a:ext cx="3580098" cy="4367719"/>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30" name="TextBox 29"/>
          <p:cNvSpPr txBox="1"/>
          <p:nvPr/>
        </p:nvSpPr>
        <p:spPr>
          <a:xfrm>
            <a:off x="152400" y="5257800"/>
            <a:ext cx="6858000" cy="1569660"/>
          </a:xfrm>
          <a:prstGeom prst="rect">
            <a:avLst/>
          </a:prstGeom>
          <a:solidFill>
            <a:srgbClr val="FFFF00"/>
          </a:solidFill>
          <a:ln w="3175">
            <a:solidFill>
              <a:schemeClr val="tx1"/>
            </a:solidFill>
          </a:ln>
        </p:spPr>
        <p:txBody>
          <a:bodyPr wrap="square" rtlCol="0">
            <a:spAutoFit/>
          </a:bodyPr>
          <a:lstStyle/>
          <a:p>
            <a:pPr algn="ctr"/>
            <a:r>
              <a:rPr lang="en-US" sz="2400" dirty="0">
                <a:effectLst>
                  <a:outerShdw blurRad="38100" dist="38100" dir="2700000" algn="tl">
                    <a:srgbClr val="000000">
                      <a:alpha val="43137"/>
                    </a:srgbClr>
                  </a:outerShdw>
                </a:effectLst>
                <a:latin typeface="Arial" pitchFamily="34" charset="0"/>
                <a:cs typeface="Arial" pitchFamily="34" charset="0"/>
              </a:rPr>
              <a:t>Note to presenters:  this is an example.  Update this slide with your organization’s numbers or use it as an example of the way it is shown.  Delete this yellow box before making presentation.</a:t>
            </a:r>
          </a:p>
        </p:txBody>
      </p:sp>
      <p:sp>
        <p:nvSpPr>
          <p:cNvPr id="8" name="5-Point Star 7"/>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9" name="Picture 8" descr="Clear Roads Logo use.jpg"/>
          <p:cNvPicPr>
            <a:picLocks noChangeAspect="1"/>
          </p:cNvPicPr>
          <p:nvPr/>
        </p:nvPicPr>
        <p:blipFill>
          <a:blip r:embed="rId13"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109264158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25896"/>
            <a:ext cx="6033509" cy="762000"/>
          </a:xfrm>
          <a:noFill/>
        </p:spPr>
        <p:txBody>
          <a:bodyPr>
            <a:noAutofit/>
          </a:bodyPr>
          <a:lstStyle/>
          <a:p>
            <a:pPr>
              <a:lnSpc>
                <a:spcPts val="3300"/>
              </a:lnSpc>
            </a:pPr>
            <a:r>
              <a:rPr lang="en-US" b="1" dirty="0">
                <a:effectLst/>
                <a:latin typeface="Tw Cen MT Condensed" charset="0"/>
                <a:ea typeface="Tw Cen MT Condensed" charset="0"/>
                <a:cs typeface="Tw Cen MT Condensed" charset="0"/>
              </a:rPr>
              <a:t>How much do we save if </a:t>
            </a:r>
            <a:br>
              <a:rPr lang="en-US" b="1" dirty="0">
                <a:effectLst/>
                <a:latin typeface="Tw Cen MT Condensed" charset="0"/>
                <a:ea typeface="Tw Cen MT Condensed" charset="0"/>
                <a:cs typeface="Tw Cen MT Condensed" charset="0"/>
              </a:rPr>
            </a:br>
            <a:r>
              <a:rPr lang="en-US" b="1" dirty="0">
                <a:effectLst/>
                <a:latin typeface="Tw Cen MT Condensed" charset="0"/>
                <a:ea typeface="Tw Cen MT Condensed" charset="0"/>
                <a:cs typeface="Tw Cen MT Condensed" charset="0"/>
              </a:rPr>
              <a:t>we get it wet?</a:t>
            </a:r>
          </a:p>
        </p:txBody>
      </p:sp>
      <p:sp>
        <p:nvSpPr>
          <p:cNvPr id="3" name="Text Placeholder 2"/>
          <p:cNvSpPr>
            <a:spLocks noGrp="1"/>
          </p:cNvSpPr>
          <p:nvPr>
            <p:ph type="body" sz="half" idx="1"/>
          </p:nvPr>
        </p:nvSpPr>
        <p:spPr>
          <a:xfrm>
            <a:off x="1828800" y="1143000"/>
            <a:ext cx="4519450" cy="5334000"/>
          </a:xfrm>
        </p:spPr>
        <p:txBody>
          <a:bodyPr>
            <a:normAutofit fontScale="62500" lnSpcReduction="20000"/>
          </a:bodyPr>
          <a:lstStyle/>
          <a:p>
            <a:pPr marL="0" indent="0">
              <a:lnSpc>
                <a:spcPts val="2200"/>
              </a:lnSpc>
              <a:buNone/>
            </a:pPr>
            <a:r>
              <a:rPr lang="en-US" sz="3200" dirty="0">
                <a:latin typeface="Arial" pitchFamily="34" charset="0"/>
                <a:cs typeface="Arial" pitchFamily="34" charset="0"/>
              </a:rPr>
              <a:t>Do a return on investment calculation  </a:t>
            </a:r>
          </a:p>
          <a:p>
            <a:pPr lvl="1">
              <a:lnSpc>
                <a:spcPts val="2200"/>
              </a:lnSpc>
            </a:pPr>
            <a:r>
              <a:rPr lang="en-US" sz="3200" dirty="0">
                <a:latin typeface="Arial" pitchFamily="34" charset="0"/>
                <a:cs typeface="Arial" pitchFamily="34" charset="0"/>
              </a:rPr>
              <a:t>Cost to equip trucks.</a:t>
            </a:r>
          </a:p>
          <a:p>
            <a:pPr lvl="1">
              <a:lnSpc>
                <a:spcPts val="2200"/>
              </a:lnSpc>
            </a:pPr>
            <a:r>
              <a:rPr lang="en-US" sz="3200" dirty="0">
                <a:latin typeface="Arial" pitchFamily="34" charset="0"/>
                <a:cs typeface="Arial" pitchFamily="34" charset="0"/>
              </a:rPr>
              <a:t>Cost to set up liquid storage.</a:t>
            </a:r>
          </a:p>
          <a:p>
            <a:pPr lvl="1">
              <a:lnSpc>
                <a:spcPts val="2200"/>
              </a:lnSpc>
            </a:pPr>
            <a:r>
              <a:rPr lang="en-US" sz="3200" dirty="0">
                <a:latin typeface="Arial" pitchFamily="34" charset="0"/>
                <a:cs typeface="Arial" pitchFamily="34" charset="0"/>
              </a:rPr>
              <a:t>Cost to purchase liquids or pretreated salt each year.</a:t>
            </a:r>
          </a:p>
          <a:p>
            <a:pPr lvl="1">
              <a:lnSpc>
                <a:spcPts val="2200"/>
              </a:lnSpc>
            </a:pPr>
            <a:r>
              <a:rPr lang="en-US" sz="3200" dirty="0">
                <a:latin typeface="Arial" pitchFamily="34" charset="0"/>
                <a:cs typeface="Arial" pitchFamily="34" charset="0"/>
              </a:rPr>
              <a:t># years we can use that equipment.</a:t>
            </a:r>
          </a:p>
          <a:p>
            <a:pPr lvl="1">
              <a:lnSpc>
                <a:spcPts val="2200"/>
              </a:lnSpc>
            </a:pPr>
            <a:r>
              <a:rPr lang="en-US" sz="3200" dirty="0">
                <a:latin typeface="Arial" pitchFamily="34" charset="0"/>
                <a:cs typeface="Arial" pitchFamily="34" charset="0"/>
              </a:rPr>
              <a:t>How much </a:t>
            </a:r>
            <a:r>
              <a:rPr lang="en-US" sz="3200" b="1" dirty="0">
                <a:latin typeface="Arial" pitchFamily="34" charset="0"/>
                <a:cs typeface="Arial" pitchFamily="34" charset="0"/>
              </a:rPr>
              <a:t>LESS </a:t>
            </a:r>
            <a:r>
              <a:rPr lang="en-US" sz="3200" dirty="0">
                <a:latin typeface="Arial" pitchFamily="34" charset="0"/>
                <a:cs typeface="Arial" pitchFamily="34" charset="0"/>
              </a:rPr>
              <a:t>salt we can use each year.</a:t>
            </a:r>
          </a:p>
          <a:p>
            <a:pPr lvl="1">
              <a:lnSpc>
                <a:spcPts val="2200"/>
              </a:lnSpc>
            </a:pPr>
            <a:endParaRPr lang="en-US" sz="3200" dirty="0">
              <a:latin typeface="Arial" pitchFamily="34" charset="0"/>
              <a:cs typeface="Arial" pitchFamily="34" charset="0"/>
            </a:endParaRPr>
          </a:p>
          <a:p>
            <a:pPr>
              <a:lnSpc>
                <a:spcPts val="2200"/>
              </a:lnSpc>
            </a:pPr>
            <a:r>
              <a:rPr lang="en-US" sz="3200" dirty="0">
                <a:latin typeface="Arial" pitchFamily="34" charset="0"/>
                <a:cs typeface="Arial" pitchFamily="34" charset="0"/>
              </a:rPr>
              <a:t>With the big cost savings in using less salt you will find that the equipment soon pays for itself .</a:t>
            </a:r>
          </a:p>
          <a:p>
            <a:pPr>
              <a:lnSpc>
                <a:spcPts val="2200"/>
              </a:lnSpc>
            </a:pPr>
            <a:endParaRPr lang="en-US" sz="3200" dirty="0">
              <a:latin typeface="Arial" pitchFamily="34" charset="0"/>
              <a:cs typeface="Arial" pitchFamily="34" charset="0"/>
            </a:endParaRPr>
          </a:p>
          <a:p>
            <a:pPr>
              <a:lnSpc>
                <a:spcPts val="2200"/>
              </a:lnSpc>
            </a:pPr>
            <a:r>
              <a:rPr lang="en-US" sz="3200" dirty="0">
                <a:latin typeface="Arial" pitchFamily="34" charset="0"/>
                <a:cs typeface="Arial" pitchFamily="34" charset="0"/>
              </a:rPr>
              <a:t>…IF YOU TURN DOWN THE APPLICATION RATE.</a:t>
            </a:r>
          </a:p>
          <a:p>
            <a:endParaRPr lang="en-US" dirty="0"/>
          </a:p>
        </p:txBody>
      </p:sp>
      <p:pic>
        <p:nvPicPr>
          <p:cNvPr id="5" name="Picture 3" descr="C:\Users\Roman\AppData\Local\Microsoft\Windows\Temporary Internet Files\Content.IE5\YM6UKUKP\money_in_hand[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0" y="2388704"/>
            <a:ext cx="2870275" cy="3442288"/>
          </a:xfrm>
          <a:prstGeom prst="rect">
            <a:avLst/>
          </a:prstGeom>
          <a:noFill/>
          <a:ln w="3175">
            <a:solidFill>
              <a:schemeClr val="tx1"/>
            </a:solidFill>
          </a:ln>
          <a:extLst>
            <a:ext uri="{909E8E84-426E-40DD-AFC4-6F175D3DCCD1}">
              <a14:hiddenFill xmlns:a14="http://schemas.microsoft.com/office/drawing/2010/main">
                <a:solidFill>
                  <a:srgbClr val="FFFFFF"/>
                </a:solidFill>
              </a14:hiddenFill>
            </a:ext>
          </a:extLst>
        </p:spPr>
      </p:pic>
      <p:pic>
        <p:nvPicPr>
          <p:cNvPr id="4098" name="Picture 2" descr="C:\Users\Roman\AppData\Local\Microsoft\Windows\Temporary Internet Files\Content.IE5\D25B2QYV\wet_dog_wet_dog[1].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29103"/>
          <a:stretch/>
        </p:blipFill>
        <p:spPr bwMode="auto">
          <a:xfrm>
            <a:off x="152400" y="1600200"/>
            <a:ext cx="2057400" cy="2352622"/>
          </a:xfrm>
          <a:prstGeom prst="rect">
            <a:avLst/>
          </a:prstGeom>
          <a:noFill/>
          <a:ln w="3175">
            <a:solidFill>
              <a:schemeClr val="tx1"/>
            </a:solidFill>
          </a:ln>
          <a:extLst>
            <a:ext uri="{909E8E84-426E-40DD-AFC4-6F175D3DCCD1}">
              <a14:hiddenFill xmlns:a14="http://schemas.microsoft.com/office/drawing/2010/main">
                <a:solidFill>
                  <a:srgbClr val="FFFFFF"/>
                </a:solidFill>
              </a14:hiddenFill>
            </a:ext>
          </a:extLst>
        </p:spPr>
      </p:pic>
      <p:sp>
        <p:nvSpPr>
          <p:cNvPr id="7" name="5-Point Star 6"/>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8" name="Picture 7" descr="Clear Roads Logo use.jpg"/>
          <p:cNvPicPr>
            <a:picLocks noChangeAspect="1"/>
          </p:cNvPicPr>
          <p:nvPr/>
        </p:nvPicPr>
        <p:blipFill>
          <a:blip r:embed="rId5"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385430897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8153400" cy="762000"/>
          </a:xfrm>
          <a:noFill/>
        </p:spPr>
        <p:txBody>
          <a:bodyPr>
            <a:noAutofit/>
          </a:bodyPr>
          <a:lstStyle/>
          <a:p>
            <a:pPr>
              <a:lnSpc>
                <a:spcPts val="3300"/>
              </a:lnSpc>
            </a:pPr>
            <a:r>
              <a:rPr lang="en-US" b="1" dirty="0">
                <a:effectLst/>
                <a:latin typeface="Tw Cen MT Condensed" charset="0"/>
                <a:ea typeface="Tw Cen MT Condensed" charset="0"/>
                <a:cs typeface="Tw Cen MT Condensed" charset="0"/>
              </a:rPr>
              <a:t>How much do we save if we slow down?</a:t>
            </a:r>
          </a:p>
        </p:txBody>
      </p:sp>
      <p:sp>
        <p:nvSpPr>
          <p:cNvPr id="3" name="Text Placeholder 2"/>
          <p:cNvSpPr>
            <a:spLocks noGrp="1"/>
          </p:cNvSpPr>
          <p:nvPr>
            <p:ph type="body" sz="half" idx="1"/>
          </p:nvPr>
        </p:nvSpPr>
        <p:spPr>
          <a:xfrm>
            <a:off x="609600" y="914400"/>
            <a:ext cx="7415048" cy="4159664"/>
          </a:xfrm>
        </p:spPr>
        <p:txBody>
          <a:bodyPr>
            <a:normAutofit lnSpcReduction="10000"/>
          </a:bodyPr>
          <a:lstStyle/>
          <a:p>
            <a:pPr marL="0" indent="0">
              <a:buNone/>
            </a:pPr>
            <a:r>
              <a:rPr lang="en-US" dirty="0">
                <a:latin typeface="Arial" pitchFamily="34" charset="0"/>
                <a:cs typeface="Arial" pitchFamily="34" charset="0"/>
              </a:rPr>
              <a:t>Do a return on investment calculation  </a:t>
            </a:r>
          </a:p>
          <a:p>
            <a:pPr lvl="1"/>
            <a:r>
              <a:rPr lang="en-US" sz="2800" dirty="0">
                <a:latin typeface="Arial" pitchFamily="34" charset="0"/>
                <a:cs typeface="Arial" pitchFamily="34" charset="0"/>
              </a:rPr>
              <a:t>No cost to change speed of driving/applying policy.</a:t>
            </a:r>
          </a:p>
          <a:p>
            <a:pPr lvl="1"/>
            <a:r>
              <a:rPr lang="en-US" sz="2800" dirty="0">
                <a:latin typeface="Arial" pitchFamily="34" charset="0"/>
                <a:cs typeface="Arial" pitchFamily="34" charset="0"/>
              </a:rPr>
              <a:t>Costs associated with slower cycle time.</a:t>
            </a:r>
          </a:p>
          <a:p>
            <a:pPr lvl="1"/>
            <a:r>
              <a:rPr lang="en-US" sz="2800" dirty="0">
                <a:latin typeface="Arial" pitchFamily="34" charset="0"/>
                <a:cs typeface="Arial" pitchFamily="34" charset="0"/>
              </a:rPr>
              <a:t>Any risks to driver if we drive slower?</a:t>
            </a:r>
          </a:p>
          <a:p>
            <a:pPr lvl="1"/>
            <a:r>
              <a:rPr lang="en-US" sz="2800" dirty="0">
                <a:latin typeface="Arial" pitchFamily="34" charset="0"/>
                <a:cs typeface="Arial" pitchFamily="34" charset="0"/>
              </a:rPr>
              <a:t>How much </a:t>
            </a:r>
            <a:r>
              <a:rPr lang="en-US" sz="2800" b="1" dirty="0">
                <a:latin typeface="Arial" pitchFamily="34" charset="0"/>
                <a:cs typeface="Arial" pitchFamily="34" charset="0"/>
              </a:rPr>
              <a:t>LESS </a:t>
            </a:r>
            <a:r>
              <a:rPr lang="en-US" sz="2800" dirty="0">
                <a:latin typeface="Arial" pitchFamily="34" charset="0"/>
                <a:cs typeface="Arial" pitchFamily="34" charset="0"/>
              </a:rPr>
              <a:t>salt can we use each year.</a:t>
            </a:r>
          </a:p>
          <a:p>
            <a:r>
              <a:rPr lang="en-US" dirty="0">
                <a:latin typeface="Arial" pitchFamily="34" charset="0"/>
                <a:cs typeface="Arial" pitchFamily="34" charset="0"/>
              </a:rPr>
              <a:t>Slowing down will save you $ IF YOU TURN DOWN THE APPLICATION RATE.</a:t>
            </a:r>
          </a:p>
          <a:p>
            <a:endParaRPr lang="en-US" dirty="0"/>
          </a:p>
        </p:txBody>
      </p:sp>
      <p:pic>
        <p:nvPicPr>
          <p:cNvPr id="7" name="Picture 2" descr="C:\Users\Roman\AppData\Local\Microsoft\Windows\Temporary Internet Files\Content.IE5\YM6UKUKP\garden-snail-1369670392aa0[1].jpg"/>
          <p:cNvPicPr>
            <a:picLocks noChangeAspect="1" noChangeArrowheads="1"/>
          </p:cNvPicPr>
          <p:nvPr/>
        </p:nvPicPr>
        <p:blipFill>
          <a:blip r:embed="rId3" cstate="print">
            <a:extLst>
              <a:ext uri="{28A0092B-C50C-407E-A947-70E740481C1C}">
                <a14:useLocalDpi xmlns:a14="http://schemas.microsoft.com/office/drawing/2010/main" val="0"/>
              </a:ext>
            </a:extLst>
          </a:blip>
          <a:srcRect l="19045" r="11122"/>
          <a:stretch>
            <a:fillRect/>
          </a:stretch>
        </p:blipFill>
        <p:spPr bwMode="auto">
          <a:xfrm>
            <a:off x="1066800" y="4876800"/>
            <a:ext cx="1676400" cy="1588685"/>
          </a:xfrm>
          <a:prstGeom prst="rect">
            <a:avLst/>
          </a:prstGeom>
          <a:noFill/>
          <a:ln w="3175">
            <a:solidFill>
              <a:schemeClr val="tx1"/>
            </a:solidFill>
          </a:ln>
          <a:extLst>
            <a:ext uri="{909E8E84-426E-40DD-AFC4-6F175D3DCCD1}">
              <a14:hiddenFill xmlns:a14="http://schemas.microsoft.com/office/drawing/2010/main">
                <a:solidFill>
                  <a:srgbClr val="FFFFFF"/>
                </a:solidFill>
              </a14:hiddenFill>
            </a:ext>
          </a:extLst>
        </p:spPr>
      </p:pic>
      <p:pic>
        <p:nvPicPr>
          <p:cNvPr id="9" name="Picture 3" descr="C:\Users\Roman\AppData\Local\Microsoft\Windows\Temporary Internet Files\Content.IE5\YM6UKUKP\money_in_hand[1].jpg"/>
          <p:cNvPicPr>
            <a:picLocks noChangeAspect="1" noChangeArrowheads="1"/>
          </p:cNvPicPr>
          <p:nvPr/>
        </p:nvPicPr>
        <p:blipFill>
          <a:blip r:embed="rId4" cstate="print">
            <a:extLst>
              <a:ext uri="{28A0092B-C50C-407E-A947-70E740481C1C}">
                <a14:useLocalDpi xmlns:a14="http://schemas.microsoft.com/office/drawing/2010/main" val="0"/>
              </a:ext>
            </a:extLst>
          </a:blip>
          <a:srcRect b="1013"/>
          <a:stretch>
            <a:fillRect/>
          </a:stretch>
        </p:blipFill>
        <p:spPr bwMode="auto">
          <a:xfrm>
            <a:off x="3605048" y="4876800"/>
            <a:ext cx="1347952" cy="1600200"/>
          </a:xfrm>
          <a:prstGeom prst="rect">
            <a:avLst/>
          </a:prstGeom>
          <a:noFill/>
          <a:ln w="3175">
            <a:solidFill>
              <a:schemeClr val="tx1"/>
            </a:solidFill>
          </a:ln>
          <a:extLst>
            <a:ext uri="{909E8E84-426E-40DD-AFC4-6F175D3DCCD1}">
              <a14:hiddenFill xmlns:a14="http://schemas.microsoft.com/office/drawing/2010/main">
                <a:solidFill>
                  <a:srgbClr val="FFFFFF"/>
                </a:solidFill>
              </a14:hiddenFill>
            </a:ext>
          </a:extLst>
        </p:spPr>
      </p:pic>
      <p:sp>
        <p:nvSpPr>
          <p:cNvPr id="10" name="5-Point Star 9"/>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4" name="Equal 13"/>
          <p:cNvSpPr/>
          <p:nvPr/>
        </p:nvSpPr>
        <p:spPr>
          <a:xfrm>
            <a:off x="2971800" y="5410200"/>
            <a:ext cx="457200" cy="457200"/>
          </a:xfrm>
          <a:prstGeom prst="mathEqual">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pic>
        <p:nvPicPr>
          <p:cNvPr id="12" name="Picture 11" descr="Clear Roads Logo use.jpg"/>
          <p:cNvPicPr>
            <a:picLocks noChangeAspect="1"/>
          </p:cNvPicPr>
          <p:nvPr/>
        </p:nvPicPr>
        <p:blipFill>
          <a:blip r:embed="rId5"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382952821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7467600" cy="889000"/>
          </a:xfrm>
          <a:noFill/>
        </p:spPr>
        <p:txBody>
          <a:bodyPr/>
          <a:lstStyle/>
          <a:p>
            <a:pPr>
              <a:lnSpc>
                <a:spcPts val="3300"/>
              </a:lnSpc>
            </a:pPr>
            <a:r>
              <a:rPr lang="en-US" b="1" dirty="0">
                <a:effectLst/>
                <a:latin typeface="Tw Cen MT Condensed" charset="0"/>
                <a:ea typeface="Tw Cen MT Condensed" charset="0"/>
                <a:cs typeface="Tw Cen MT Condensed" charset="0"/>
              </a:rPr>
              <a:t>Save money time and the environment!</a:t>
            </a:r>
          </a:p>
        </p:txBody>
      </p:sp>
      <p:sp>
        <p:nvSpPr>
          <p:cNvPr id="3" name="Content Placeholder 2"/>
          <p:cNvSpPr>
            <a:spLocks noGrp="1"/>
          </p:cNvSpPr>
          <p:nvPr>
            <p:ph idx="1"/>
          </p:nvPr>
        </p:nvSpPr>
        <p:spPr>
          <a:xfrm>
            <a:off x="457200" y="990600"/>
            <a:ext cx="7467600" cy="1371600"/>
          </a:xfrm>
        </p:spPr>
        <p:txBody>
          <a:bodyPr>
            <a:normAutofit/>
          </a:bodyPr>
          <a:lstStyle/>
          <a:p>
            <a:r>
              <a:rPr lang="en-US" dirty="0">
                <a:latin typeface="Arial" pitchFamily="34" charset="0"/>
                <a:cs typeface="Arial" pitchFamily="34" charset="0"/>
              </a:rPr>
              <a:t>Pre-wet application rates can be reduced by 30% as compared to dry salt.  Some organizations see up to a 50% reduction.</a:t>
            </a:r>
          </a:p>
        </p:txBody>
      </p:sp>
      <p:pic>
        <p:nvPicPr>
          <p:cNvPr id="4103" name="Picture 7" descr="C:\pictures\Pictures\recreation\2011 06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4001" y="2384898"/>
            <a:ext cx="3352694" cy="2514600"/>
          </a:xfrm>
          <a:prstGeom prst="rect">
            <a:avLst/>
          </a:prstGeom>
          <a:noFill/>
          <a:ln w="3175">
            <a:solidFill>
              <a:schemeClr val="tx1"/>
            </a:solidFill>
          </a:ln>
          <a:extLst>
            <a:ext uri="{909E8E84-426E-40DD-AFC4-6F175D3DCCD1}">
              <a14:hiddenFill xmlns:a14="http://schemas.microsoft.com/office/drawing/2010/main">
                <a:solidFill>
                  <a:srgbClr val="FFFFFF"/>
                </a:solidFill>
              </a14:hiddenFill>
            </a:ext>
          </a:extLst>
        </p:spPr>
      </p:pic>
      <p:pic>
        <p:nvPicPr>
          <p:cNvPr id="4104" name="Picture 8" descr="C:\pictures\Pictures\salt\roads\PC040027.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65572" y="2362200"/>
            <a:ext cx="3555999" cy="2667000"/>
          </a:xfrm>
          <a:prstGeom prst="rect">
            <a:avLst/>
          </a:prstGeom>
          <a:noFill/>
          <a:ln w="3175">
            <a:solidFill>
              <a:schemeClr val="tx1"/>
            </a:solidFill>
          </a:ln>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762000" y="5791200"/>
            <a:ext cx="6705600" cy="707886"/>
          </a:xfrm>
          <a:prstGeom prst="rect">
            <a:avLst/>
          </a:prstGeom>
          <a:noFill/>
        </p:spPr>
        <p:txBody>
          <a:bodyPr wrap="square" rtlCol="0">
            <a:spAutoFit/>
          </a:bodyPr>
          <a:lstStyle/>
          <a:p>
            <a:r>
              <a:rPr lang="en-US" sz="2000" dirty="0">
                <a:solidFill>
                  <a:schemeClr val="bg1"/>
                </a:solidFill>
                <a:effectLst>
                  <a:outerShdw blurRad="38100" dist="38100" dir="2700000" algn="tl">
                    <a:srgbClr val="000000">
                      <a:alpha val="43137"/>
                    </a:srgbClr>
                  </a:outerShdw>
                </a:effectLst>
                <a:latin typeface="Arial" pitchFamily="34" charset="0"/>
                <a:cs typeface="Arial" pitchFamily="34" charset="0"/>
              </a:rPr>
              <a:t>Saves money, reduces pollution, improves effectiveness      of winter maintenance</a:t>
            </a:r>
          </a:p>
        </p:txBody>
      </p:sp>
      <p:sp>
        <p:nvSpPr>
          <p:cNvPr id="14" name="Oval 13"/>
          <p:cNvSpPr/>
          <p:nvPr/>
        </p:nvSpPr>
        <p:spPr>
          <a:xfrm>
            <a:off x="8382000" y="381657"/>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15" name="Isosceles Triangle 14"/>
          <p:cNvSpPr/>
          <p:nvPr/>
        </p:nvSpPr>
        <p:spPr>
          <a:xfrm>
            <a:off x="8344662" y="990600"/>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6" name="5-Point Star 15"/>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102" name="Picture 6" descr="C:\Users\Roman\AppData\Local\Microsoft\Windows\Temporary Internet Files\Content.IE5\X20Z386G\dollar_sign[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97933" y="3642198"/>
            <a:ext cx="1676400" cy="1676400"/>
          </a:xfrm>
          <a:prstGeom prst="rect">
            <a:avLst/>
          </a:prstGeom>
          <a:noFill/>
          <a:ln w="3175">
            <a:solidFill>
              <a:schemeClr val="tx1"/>
            </a:solidFill>
          </a:ln>
          <a:extLst>
            <a:ext uri="{909E8E84-426E-40DD-AFC4-6F175D3DCCD1}">
              <a14:hiddenFill xmlns:a14="http://schemas.microsoft.com/office/drawing/2010/main">
                <a:solidFill>
                  <a:srgbClr val="FFFFFF"/>
                </a:solidFill>
              </a14:hiddenFill>
            </a:ext>
          </a:extLst>
        </p:spPr>
      </p:pic>
      <p:pic>
        <p:nvPicPr>
          <p:cNvPr id="11" name="Picture 10" descr="Clear Roads Logo use.jpg"/>
          <p:cNvPicPr>
            <a:picLocks noChangeAspect="1"/>
          </p:cNvPicPr>
          <p:nvPr/>
        </p:nvPicPr>
        <p:blipFill>
          <a:blip r:embed="rId6"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202674767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effectLst/>
              </a:rPr>
              <a:t>Test Question</a:t>
            </a:r>
          </a:p>
        </p:txBody>
      </p:sp>
      <p:sp>
        <p:nvSpPr>
          <p:cNvPr id="3" name="Content Placeholder 2"/>
          <p:cNvSpPr>
            <a:spLocks noGrp="1"/>
          </p:cNvSpPr>
          <p:nvPr>
            <p:ph idx="1"/>
          </p:nvPr>
        </p:nvSpPr>
        <p:spPr>
          <a:xfrm>
            <a:off x="533400" y="1219200"/>
            <a:ext cx="8229600" cy="5080000"/>
          </a:xfrm>
        </p:spPr>
        <p:txBody>
          <a:bodyPr>
            <a:normAutofit/>
          </a:bodyPr>
          <a:lstStyle/>
          <a:p>
            <a:pPr>
              <a:buNone/>
            </a:pPr>
            <a:r>
              <a:rPr lang="en-US" sz="3600" dirty="0">
                <a:latin typeface="Arial Unicode MS" pitchFamily="-107" charset="0"/>
              </a:rPr>
              <a:t>Can you save money and improve performance by using wet salt?</a:t>
            </a:r>
          </a:p>
          <a:p>
            <a:pPr>
              <a:buNone/>
            </a:pPr>
            <a:endParaRPr lang="en-US" sz="3600" dirty="0">
              <a:latin typeface="Arial Unicode MS" pitchFamily="-107" charset="0"/>
            </a:endParaRPr>
          </a:p>
          <a:p>
            <a:pPr marL="742950" indent="-742950">
              <a:buFont typeface="+mj-lt"/>
              <a:buAutoNum type="alphaUcPeriod"/>
            </a:pPr>
            <a:r>
              <a:rPr lang="en-US" sz="3600" dirty="0">
                <a:latin typeface="Arial Unicode MS" pitchFamily="-107" charset="0"/>
              </a:rPr>
              <a:t>Yes</a:t>
            </a:r>
          </a:p>
          <a:p>
            <a:pPr marL="742950" indent="-742950">
              <a:buFont typeface="+mj-lt"/>
              <a:buAutoNum type="alphaUcPeriod"/>
            </a:pPr>
            <a:r>
              <a:rPr lang="en-US" sz="3600" dirty="0">
                <a:latin typeface="Arial Unicode MS" pitchFamily="-107" charset="0"/>
              </a:rPr>
              <a:t>No </a:t>
            </a:r>
          </a:p>
        </p:txBody>
      </p:sp>
      <p:sp>
        <p:nvSpPr>
          <p:cNvPr id="4" name="Isosceles Triangle 3"/>
          <p:cNvSpPr/>
          <p:nvPr/>
        </p:nvSpPr>
        <p:spPr>
          <a:xfrm>
            <a:off x="8344662" y="9137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5-Point Star 4"/>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Oval 5"/>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9" name="Picture 8"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2302955182"/>
      </p:ext>
    </p:extLst>
  </p:cSld>
  <p:clrMapOvr>
    <a:masterClrMapping/>
  </p:clrMapOvr>
  <p:transition spd="slow"/>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effectLst/>
              </a:rPr>
              <a:t>Test Question</a:t>
            </a:r>
          </a:p>
        </p:txBody>
      </p:sp>
      <p:sp>
        <p:nvSpPr>
          <p:cNvPr id="3" name="Content Placeholder 2"/>
          <p:cNvSpPr>
            <a:spLocks noGrp="1"/>
          </p:cNvSpPr>
          <p:nvPr>
            <p:ph idx="1"/>
          </p:nvPr>
        </p:nvSpPr>
        <p:spPr/>
        <p:txBody>
          <a:bodyPr>
            <a:normAutofit/>
          </a:bodyPr>
          <a:lstStyle/>
          <a:p>
            <a:pPr>
              <a:buNone/>
            </a:pPr>
            <a:r>
              <a:rPr lang="en-US" sz="3600" dirty="0">
                <a:latin typeface="Arial Unicode MS" pitchFamily="-107" charset="0"/>
              </a:rPr>
              <a:t>Can you save money and improve performance by using wet salt?</a:t>
            </a:r>
          </a:p>
          <a:p>
            <a:pPr>
              <a:buNone/>
            </a:pPr>
            <a:endParaRPr lang="en-US" sz="3600" dirty="0">
              <a:solidFill>
                <a:srgbClr val="FFFF00"/>
              </a:solidFill>
              <a:latin typeface="Arial Unicode MS" pitchFamily="-107" charset="0"/>
            </a:endParaRPr>
          </a:p>
          <a:p>
            <a:pPr marL="742950" indent="-742950">
              <a:buFont typeface="+mj-lt"/>
              <a:buAutoNum type="alphaUcPeriod"/>
            </a:pPr>
            <a:r>
              <a:rPr lang="en-US" sz="3600" dirty="0">
                <a:solidFill>
                  <a:srgbClr val="FFFF00"/>
                </a:solidFill>
                <a:latin typeface="Arial Unicode MS" pitchFamily="-107" charset="0"/>
              </a:rPr>
              <a:t>Yes</a:t>
            </a:r>
            <a:endParaRPr lang="en-US" sz="3600" dirty="0">
              <a:solidFill>
                <a:schemeClr val="accent1">
                  <a:lumMod val="75000"/>
                </a:schemeClr>
              </a:solidFill>
              <a:latin typeface="Arial Unicode MS" pitchFamily="-107" charset="0"/>
            </a:endParaRPr>
          </a:p>
          <a:p>
            <a:pPr marL="742950" indent="-742950">
              <a:buFont typeface="+mj-lt"/>
              <a:buAutoNum type="alphaUcPeriod"/>
            </a:pPr>
            <a:r>
              <a:rPr lang="en-US" sz="3600" dirty="0">
                <a:solidFill>
                  <a:schemeClr val="accent1">
                    <a:lumMod val="75000"/>
                  </a:schemeClr>
                </a:solidFill>
                <a:latin typeface="Arial Unicode MS" pitchFamily="-107" charset="0"/>
              </a:rPr>
              <a:t>No </a:t>
            </a:r>
          </a:p>
        </p:txBody>
      </p:sp>
      <p:sp>
        <p:nvSpPr>
          <p:cNvPr id="4" name="Isosceles Triangle 3"/>
          <p:cNvSpPr/>
          <p:nvPr/>
        </p:nvSpPr>
        <p:spPr>
          <a:xfrm>
            <a:off x="8344662" y="9137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5-Point Star 4"/>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Oval 5"/>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9" name="Picture 8"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2302955182"/>
      </p:ext>
    </p:extLst>
  </p:cSld>
  <p:clrMapOvr>
    <a:masterClrMapping/>
  </p:clrMapOvr>
  <p:transition spd="slow"/>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effectLst/>
              </a:rPr>
              <a:t>Test Question</a:t>
            </a:r>
          </a:p>
        </p:txBody>
      </p:sp>
      <p:sp>
        <p:nvSpPr>
          <p:cNvPr id="3" name="Content Placeholder 2"/>
          <p:cNvSpPr>
            <a:spLocks noGrp="1"/>
          </p:cNvSpPr>
          <p:nvPr>
            <p:ph idx="1"/>
          </p:nvPr>
        </p:nvSpPr>
        <p:spPr/>
        <p:txBody>
          <a:bodyPr>
            <a:normAutofit/>
          </a:bodyPr>
          <a:lstStyle/>
          <a:p>
            <a:pPr>
              <a:buNone/>
            </a:pPr>
            <a:r>
              <a:rPr lang="en-US" sz="3600" dirty="0">
                <a:effectLst/>
              </a:rPr>
              <a:t>The process of pre-wetting increases:</a:t>
            </a:r>
          </a:p>
          <a:p>
            <a:pPr>
              <a:buNone/>
            </a:pPr>
            <a:endParaRPr lang="en-US" sz="3600" dirty="0">
              <a:effectLst/>
            </a:endParaRPr>
          </a:p>
          <a:p>
            <a:pPr marL="742950" indent="-742950">
              <a:buFont typeface="+mj-lt"/>
              <a:buAutoNum type="alphaUcPeriod"/>
            </a:pPr>
            <a:r>
              <a:rPr lang="en-US" sz="3600" dirty="0">
                <a:effectLst/>
              </a:rPr>
              <a:t>How much salt a truck can hold.</a:t>
            </a:r>
          </a:p>
          <a:p>
            <a:pPr marL="742950" indent="-742950">
              <a:buFont typeface="+mj-lt"/>
              <a:buAutoNum type="alphaUcPeriod"/>
            </a:pPr>
            <a:r>
              <a:rPr lang="en-US" sz="3600" dirty="0">
                <a:effectLst/>
              </a:rPr>
              <a:t>The efficacy of the rock salt.</a:t>
            </a:r>
          </a:p>
          <a:p>
            <a:pPr marL="742950" indent="-742950">
              <a:buFont typeface="+mj-lt"/>
              <a:buAutoNum type="alphaUcPeriod"/>
            </a:pPr>
            <a:r>
              <a:rPr lang="en-US" sz="3600" dirty="0">
                <a:effectLst/>
              </a:rPr>
              <a:t>Money saved due to less salt lost.</a:t>
            </a:r>
          </a:p>
          <a:p>
            <a:pPr marL="742950" indent="-742950">
              <a:buFont typeface="+mj-lt"/>
              <a:buAutoNum type="alphaUcPeriod"/>
            </a:pPr>
            <a:r>
              <a:rPr lang="en-US" sz="3600" dirty="0">
                <a:effectLst/>
              </a:rPr>
              <a:t>The speed of the auger.</a:t>
            </a:r>
          </a:p>
          <a:p>
            <a:pPr marL="742950" indent="-742950">
              <a:buFont typeface="+mj-lt"/>
              <a:buAutoNum type="alphaUcPeriod"/>
            </a:pPr>
            <a:r>
              <a:rPr lang="en-US" sz="3600" dirty="0">
                <a:effectLst/>
              </a:rPr>
              <a:t>Both B and C.</a:t>
            </a:r>
          </a:p>
        </p:txBody>
      </p:sp>
      <p:sp>
        <p:nvSpPr>
          <p:cNvPr id="4" name="Isosceles Triangle 3"/>
          <p:cNvSpPr/>
          <p:nvPr/>
        </p:nvSpPr>
        <p:spPr>
          <a:xfrm>
            <a:off x="8344662" y="9137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5-Point Star 4"/>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Oval 5"/>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9" name="Picture 8"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2302955182"/>
      </p:ext>
    </p:extLst>
  </p:cSld>
  <p:clrMapOvr>
    <a:masterClrMapping/>
  </p:clrMapOvr>
  <p:transition spd="slow"/>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effectLst/>
              </a:rPr>
              <a:t>Test Question</a:t>
            </a:r>
          </a:p>
        </p:txBody>
      </p:sp>
      <p:sp>
        <p:nvSpPr>
          <p:cNvPr id="3" name="Content Placeholder 2"/>
          <p:cNvSpPr>
            <a:spLocks noGrp="1"/>
          </p:cNvSpPr>
          <p:nvPr>
            <p:ph idx="1"/>
          </p:nvPr>
        </p:nvSpPr>
        <p:spPr/>
        <p:txBody>
          <a:bodyPr>
            <a:normAutofit/>
          </a:bodyPr>
          <a:lstStyle/>
          <a:p>
            <a:pPr>
              <a:buNone/>
            </a:pPr>
            <a:r>
              <a:rPr lang="en-US" sz="3600" dirty="0">
                <a:effectLst/>
              </a:rPr>
              <a:t>The process of pre-wetting increases:</a:t>
            </a:r>
            <a:endParaRPr lang="en-US" sz="3600" dirty="0">
              <a:solidFill>
                <a:schemeClr val="accent1">
                  <a:lumMod val="75000"/>
                </a:schemeClr>
              </a:solidFill>
              <a:effectLst/>
            </a:endParaRPr>
          </a:p>
          <a:p>
            <a:pPr>
              <a:buNone/>
            </a:pPr>
            <a:endParaRPr lang="en-US" sz="3600" dirty="0">
              <a:solidFill>
                <a:schemeClr val="accent1">
                  <a:lumMod val="75000"/>
                </a:schemeClr>
              </a:solidFill>
              <a:effectLst/>
            </a:endParaRPr>
          </a:p>
          <a:p>
            <a:pPr marL="742950" indent="-742950">
              <a:buFont typeface="+mj-lt"/>
              <a:buAutoNum type="alphaUcPeriod"/>
            </a:pPr>
            <a:r>
              <a:rPr lang="en-US" sz="3600" dirty="0">
                <a:solidFill>
                  <a:schemeClr val="accent1">
                    <a:lumMod val="75000"/>
                  </a:schemeClr>
                </a:solidFill>
                <a:effectLst/>
              </a:rPr>
              <a:t>How much salt a truck can hold.</a:t>
            </a:r>
          </a:p>
          <a:p>
            <a:pPr marL="742950" indent="-742950">
              <a:buFont typeface="+mj-lt"/>
              <a:buAutoNum type="alphaUcPeriod"/>
            </a:pPr>
            <a:r>
              <a:rPr lang="en-US" sz="3600" dirty="0">
                <a:solidFill>
                  <a:schemeClr val="accent1">
                    <a:lumMod val="75000"/>
                  </a:schemeClr>
                </a:solidFill>
                <a:effectLst/>
              </a:rPr>
              <a:t>The efficacy of the rock salt.</a:t>
            </a:r>
          </a:p>
          <a:p>
            <a:pPr marL="742950" indent="-742950">
              <a:buFont typeface="+mj-lt"/>
              <a:buAutoNum type="alphaUcPeriod"/>
            </a:pPr>
            <a:r>
              <a:rPr lang="en-US" sz="3600" dirty="0">
                <a:solidFill>
                  <a:schemeClr val="accent1">
                    <a:lumMod val="75000"/>
                  </a:schemeClr>
                </a:solidFill>
                <a:effectLst/>
              </a:rPr>
              <a:t>Money saved due to less salt lost.</a:t>
            </a:r>
          </a:p>
          <a:p>
            <a:pPr marL="742950" indent="-742950">
              <a:buFont typeface="+mj-lt"/>
              <a:buAutoNum type="alphaUcPeriod"/>
            </a:pPr>
            <a:r>
              <a:rPr lang="en-US" sz="3600" dirty="0">
                <a:solidFill>
                  <a:schemeClr val="accent1">
                    <a:lumMod val="75000"/>
                  </a:schemeClr>
                </a:solidFill>
                <a:effectLst/>
              </a:rPr>
              <a:t>The speed of the auger.</a:t>
            </a:r>
          </a:p>
          <a:p>
            <a:pPr marL="742950" indent="-742950">
              <a:buFont typeface="+mj-lt"/>
              <a:buAutoNum type="alphaUcPeriod"/>
            </a:pPr>
            <a:r>
              <a:rPr lang="en-US" sz="3600" dirty="0">
                <a:solidFill>
                  <a:srgbClr val="FFFF00"/>
                </a:solidFill>
                <a:effectLst/>
              </a:rPr>
              <a:t>Both B and C.</a:t>
            </a:r>
          </a:p>
        </p:txBody>
      </p:sp>
      <p:sp>
        <p:nvSpPr>
          <p:cNvPr id="4" name="Isosceles Triangle 3"/>
          <p:cNvSpPr/>
          <p:nvPr/>
        </p:nvSpPr>
        <p:spPr>
          <a:xfrm>
            <a:off x="8344662" y="9137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5-Point Star 4"/>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Oval 5"/>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9" name="Picture 8"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2302955182"/>
      </p:ext>
    </p:extLst>
  </p:cSld>
  <p:clrMapOvr>
    <a:masterClrMapping/>
  </p:clrMapOvr>
  <p:transition spd="slow"/>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04800"/>
            <a:ext cx="8229600" cy="762000"/>
          </a:xfrm>
        </p:spPr>
        <p:txBody>
          <a:bodyPr>
            <a:noAutofit/>
          </a:bodyPr>
          <a:lstStyle/>
          <a:p>
            <a:r>
              <a:rPr lang="en-US" b="1" dirty="0">
                <a:effectLst/>
                <a:latin typeface="Tw Cen MT Condensed" charset="0"/>
                <a:ea typeface="Tw Cen MT Condensed" charset="0"/>
                <a:cs typeface="Tw Cen MT Condensed" charset="0"/>
              </a:rPr>
              <a:t>Methods of pre-wetting</a:t>
            </a:r>
          </a:p>
        </p:txBody>
      </p:sp>
      <p:sp>
        <p:nvSpPr>
          <p:cNvPr id="3" name="Content Placeholder 2"/>
          <p:cNvSpPr>
            <a:spLocks noGrp="1"/>
          </p:cNvSpPr>
          <p:nvPr>
            <p:ph idx="1"/>
          </p:nvPr>
        </p:nvSpPr>
        <p:spPr>
          <a:xfrm>
            <a:off x="533400" y="1447800"/>
            <a:ext cx="8229600" cy="5080000"/>
          </a:xfrm>
        </p:spPr>
        <p:txBody>
          <a:bodyPr>
            <a:normAutofit/>
          </a:bodyPr>
          <a:lstStyle/>
          <a:p>
            <a:pPr marL="742950" indent="-742950"/>
            <a:r>
              <a:rPr lang="en-US" sz="4000" dirty="0"/>
              <a:t>On-board spray units</a:t>
            </a:r>
          </a:p>
          <a:p>
            <a:pPr marL="742950" indent="-742950"/>
            <a:endParaRPr lang="en-US" sz="4000" dirty="0"/>
          </a:p>
          <a:p>
            <a:pPr marL="742950" indent="-742950"/>
            <a:r>
              <a:rPr lang="en-US" sz="4000" dirty="0"/>
              <a:t>Pug-mill mixing on site</a:t>
            </a:r>
          </a:p>
          <a:p>
            <a:pPr marL="742950" indent="-742950"/>
            <a:endParaRPr lang="en-US" sz="4000" dirty="0"/>
          </a:p>
          <a:p>
            <a:pPr marL="742950" indent="-742950"/>
            <a:r>
              <a:rPr lang="en-US" sz="4000" dirty="0"/>
              <a:t>Delivered pre-wet</a:t>
            </a:r>
          </a:p>
        </p:txBody>
      </p:sp>
      <p:pic>
        <p:nvPicPr>
          <p:cNvPr id="4" name="Picture 3"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9353890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193800"/>
            <a:ext cx="8991600" cy="5080000"/>
          </a:xfrm>
        </p:spPr>
        <p:txBody>
          <a:bodyPr>
            <a:normAutofit/>
          </a:bodyPr>
          <a:lstStyle/>
          <a:p>
            <a:pPr marL="0" indent="0">
              <a:buNone/>
            </a:pPr>
            <a:r>
              <a:rPr lang="en-US" sz="3200" dirty="0">
                <a:effectLst/>
              </a:rPr>
              <a:t>You do a great job of taking care of our roads!</a:t>
            </a:r>
          </a:p>
        </p:txBody>
      </p:sp>
      <p:pic>
        <p:nvPicPr>
          <p:cNvPr id="4" name="Picture 3" descr="Clear Roads Logo use.jpg"/>
          <p:cNvPicPr>
            <a:picLocks noChangeAspect="1"/>
          </p:cNvPicPr>
          <p:nvPr/>
        </p:nvPicPr>
        <p:blipFill>
          <a:blip r:embed="rId2" cstate="print"/>
          <a:stretch>
            <a:fillRect/>
          </a:stretch>
        </p:blipFill>
        <p:spPr>
          <a:xfrm>
            <a:off x="7243572" y="5943600"/>
            <a:ext cx="1900428" cy="615685"/>
          </a:xfrm>
          <a:prstGeom prst="rect">
            <a:avLst/>
          </a:prstGeom>
        </p:spPr>
      </p:pic>
      <p:pic>
        <p:nvPicPr>
          <p:cNvPr id="6" name="Picture 2" descr="C:\Connie\customers\2015\U of MN center for transportatin research\Modules\material use, prewetting, brine production and use, deicing, anti-icing\Walworth county prewetting system.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76400" y="2036323"/>
            <a:ext cx="5313630" cy="3886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544657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US"/>
              <a:t>           </a:t>
            </a:r>
            <a:r>
              <a:rPr lang="en-US">
                <a:latin typeface="Arial" charset="0"/>
                <a:cs typeface="Arial" charset="0"/>
              </a:rPr>
              <a:t>Highway Technician Academy</a:t>
            </a:r>
          </a:p>
        </p:txBody>
      </p:sp>
      <p:sp>
        <p:nvSpPr>
          <p:cNvPr id="380930" name="Rectangle 2"/>
          <p:cNvSpPr>
            <a:spLocks noGrp="1" noChangeArrowheads="1"/>
          </p:cNvSpPr>
          <p:nvPr>
            <p:ph type="title"/>
          </p:nvPr>
        </p:nvSpPr>
        <p:spPr>
          <a:xfrm>
            <a:off x="609600" y="228600"/>
            <a:ext cx="8229600" cy="889000"/>
          </a:xfrm>
          <a:noFill/>
        </p:spPr>
        <p:txBody>
          <a:bodyPr/>
          <a:lstStyle/>
          <a:p>
            <a:r>
              <a:rPr lang="en-US" b="1" dirty="0">
                <a:effectLst/>
                <a:latin typeface="Tw Cen MT Condensed" charset="0"/>
                <a:ea typeface="Tw Cen MT Condensed" charset="0"/>
                <a:cs typeface="Tw Cen MT Condensed" charset="0"/>
              </a:rPr>
              <a:t>Pre-wetting solids</a:t>
            </a:r>
          </a:p>
        </p:txBody>
      </p:sp>
      <p:sp>
        <p:nvSpPr>
          <p:cNvPr id="380931" name="Rectangle 3"/>
          <p:cNvSpPr>
            <a:spLocks noGrp="1" noChangeArrowheads="1"/>
          </p:cNvSpPr>
          <p:nvPr>
            <p:ph type="body" idx="1"/>
          </p:nvPr>
        </p:nvSpPr>
        <p:spPr/>
        <p:txBody>
          <a:bodyPr/>
          <a:lstStyle/>
          <a:p>
            <a:pPr>
              <a:buNone/>
            </a:pPr>
            <a:r>
              <a:rPr lang="en-US" dirty="0">
                <a:latin typeface="Arial" pitchFamily="34" charset="0"/>
                <a:cs typeface="Arial" pitchFamily="34" charset="0"/>
              </a:rPr>
              <a:t>Solid chemicals can be pre-wet in 3 ways:</a:t>
            </a:r>
          </a:p>
          <a:p>
            <a:endParaRPr lang="en-US" dirty="0">
              <a:latin typeface="Arial" pitchFamily="34" charset="0"/>
              <a:cs typeface="Arial" pitchFamily="34" charset="0"/>
            </a:endParaRPr>
          </a:p>
          <a:p>
            <a:pPr lvl="1"/>
            <a:r>
              <a:rPr lang="en-US" dirty="0">
                <a:latin typeface="Arial" pitchFamily="34" charset="0"/>
                <a:cs typeface="Arial" pitchFamily="34" charset="0"/>
              </a:rPr>
              <a:t>Pre-treating the stock pile</a:t>
            </a:r>
          </a:p>
          <a:p>
            <a:pPr marL="457200" lvl="1" indent="0">
              <a:buNone/>
            </a:pPr>
            <a:endParaRPr lang="en-US" dirty="0">
              <a:latin typeface="Arial" pitchFamily="34" charset="0"/>
              <a:cs typeface="Arial" pitchFamily="34" charset="0"/>
            </a:endParaRPr>
          </a:p>
          <a:p>
            <a:pPr lvl="1"/>
            <a:r>
              <a:rPr lang="en-US" dirty="0">
                <a:latin typeface="Arial" pitchFamily="34" charset="0"/>
                <a:cs typeface="Arial" pitchFamily="34" charset="0"/>
              </a:rPr>
              <a:t>Pre-wetting single load</a:t>
            </a:r>
          </a:p>
          <a:p>
            <a:pPr marL="457200" lvl="1" indent="0">
              <a:buNone/>
            </a:pPr>
            <a:endParaRPr lang="en-US" dirty="0">
              <a:latin typeface="Arial" pitchFamily="34" charset="0"/>
              <a:cs typeface="Arial" pitchFamily="34" charset="0"/>
            </a:endParaRPr>
          </a:p>
          <a:p>
            <a:pPr lvl="1"/>
            <a:r>
              <a:rPr lang="en-US" dirty="0">
                <a:latin typeface="Arial" pitchFamily="34" charset="0"/>
                <a:cs typeface="Arial" pitchFamily="34" charset="0"/>
              </a:rPr>
              <a:t>Pre-wetting by on-board spreader systems</a:t>
            </a:r>
          </a:p>
          <a:p>
            <a:pPr lvl="2"/>
            <a:endParaRPr lang="en-US" dirty="0"/>
          </a:p>
          <a:p>
            <a:pPr lvl="2">
              <a:buFontTx/>
              <a:buNone/>
            </a:pPr>
            <a:endParaRPr lang="en-US" dirty="0"/>
          </a:p>
        </p:txBody>
      </p:sp>
      <p:pic>
        <p:nvPicPr>
          <p:cNvPr id="2051" name="Picture 3" descr="C:\Users\Roman\AppData\Local\Microsoft\Windows\Temporary Internet Files\Content.IE5\D25B2QYV\large-Number-2-33.3-3875[1].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 y="3022800"/>
            <a:ext cx="360000" cy="4824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Roman\AppData\Local\Microsoft\Windows\Temporary Internet Files\Content.IE5\X20Z386G\Number-3-3876-large[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200" y="3837600"/>
            <a:ext cx="360000" cy="505800"/>
          </a:xfrm>
          <a:prstGeom prst="rect">
            <a:avLst/>
          </a:prstGeom>
          <a:noFill/>
          <a:extLst>
            <a:ext uri="{909E8E84-426E-40DD-AFC4-6F175D3DCCD1}">
              <a14:hiddenFill xmlns:a14="http://schemas.microsoft.com/office/drawing/2010/main">
                <a:solidFill>
                  <a:srgbClr val="FFFFFF"/>
                </a:solidFill>
              </a14:hiddenFill>
            </a:ext>
          </a:extLst>
        </p:spPr>
      </p:pic>
      <p:pic>
        <p:nvPicPr>
          <p:cNvPr id="2055" name="Picture 7" descr="C:\Users\Roman\AppData\Local\Microsoft\Windows\Temporary Internet Files\Content.IE5\YM6UKUKP\large-Number-1-166.6-3874[1].gi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7200" y="2057400"/>
            <a:ext cx="331660" cy="566545"/>
          </a:xfrm>
          <a:prstGeom prst="rect">
            <a:avLst/>
          </a:prstGeom>
          <a:noFill/>
          <a:extLst>
            <a:ext uri="{909E8E84-426E-40DD-AFC4-6F175D3DCCD1}">
              <a14:hiddenFill xmlns:a14="http://schemas.microsoft.com/office/drawing/2010/main">
                <a:solidFill>
                  <a:srgbClr val="FFFFFF"/>
                </a:solidFill>
              </a14:hiddenFill>
            </a:ext>
          </a:extLst>
        </p:spPr>
      </p:pic>
      <p:sp>
        <p:nvSpPr>
          <p:cNvPr id="11" name="Oval 10"/>
          <p:cNvSpPr/>
          <p:nvPr/>
        </p:nvSpPr>
        <p:spPr>
          <a:xfrm>
            <a:off x="8382000" y="381657"/>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12" name="Isosceles Triangle 11"/>
          <p:cNvSpPr/>
          <p:nvPr/>
        </p:nvSpPr>
        <p:spPr>
          <a:xfrm>
            <a:off x="8344662" y="990600"/>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 name="5-Point Star 12"/>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4" name="Picture 13" descr="Clear Roads Logo use.jpg"/>
          <p:cNvPicPr>
            <a:picLocks noChangeAspect="1"/>
          </p:cNvPicPr>
          <p:nvPr/>
        </p:nvPicPr>
        <p:blipFill>
          <a:blip r:embed="rId6"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105014000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54000"/>
            <a:ext cx="8229600" cy="889000"/>
          </a:xfrm>
          <a:noFill/>
        </p:spPr>
        <p:txBody>
          <a:bodyPr/>
          <a:lstStyle/>
          <a:p>
            <a:r>
              <a:rPr lang="en-US" b="1" dirty="0">
                <a:effectLst/>
                <a:latin typeface="Tw Cen MT Condensed" charset="0"/>
                <a:ea typeface="Tw Cen MT Condensed" charset="0"/>
                <a:cs typeface="Tw Cen MT Condensed" charset="0"/>
              </a:rPr>
              <a:t>Pre-treating stockpile </a:t>
            </a:r>
          </a:p>
        </p:txBody>
      </p:sp>
      <p:sp>
        <p:nvSpPr>
          <p:cNvPr id="3" name="Content Placeholder 2"/>
          <p:cNvSpPr>
            <a:spLocks noGrp="1"/>
          </p:cNvSpPr>
          <p:nvPr>
            <p:ph idx="1"/>
          </p:nvPr>
        </p:nvSpPr>
        <p:spPr/>
        <p:txBody>
          <a:bodyPr/>
          <a:lstStyle/>
          <a:p>
            <a:endParaRPr lang="en-US" dirty="0"/>
          </a:p>
          <a:p>
            <a:endParaRPr lang="en-US" sz="3200" dirty="0"/>
          </a:p>
          <a:p>
            <a:pPr>
              <a:buNone/>
            </a:pPr>
            <a:r>
              <a:rPr lang="en-US" sz="3200" dirty="0">
                <a:latin typeface="Arial" pitchFamily="34" charset="0"/>
                <a:cs typeface="Arial" pitchFamily="34" charset="0"/>
              </a:rPr>
              <a:t>Two choices:</a:t>
            </a:r>
          </a:p>
          <a:p>
            <a:pPr marL="971550" lvl="1" indent="-514350">
              <a:buFont typeface="+mj-lt"/>
              <a:buAutoNum type="arabicPeriod"/>
            </a:pPr>
            <a:r>
              <a:rPr lang="en-US" sz="3200" dirty="0">
                <a:latin typeface="Arial" pitchFamily="34" charset="0"/>
                <a:cs typeface="Arial" pitchFamily="34" charset="0"/>
              </a:rPr>
              <a:t>Make or purchase large amount to store</a:t>
            </a:r>
          </a:p>
          <a:p>
            <a:pPr marL="971550" lvl="1" indent="-514350">
              <a:buFont typeface="+mj-lt"/>
              <a:buAutoNum type="arabicPeriod"/>
            </a:pPr>
            <a:r>
              <a:rPr lang="en-US" sz="3200" dirty="0">
                <a:latin typeface="Arial" pitchFamily="34" charset="0"/>
                <a:cs typeface="Arial" pitchFamily="34" charset="0"/>
              </a:rPr>
              <a:t>Make just what is needed per storm event</a:t>
            </a:r>
          </a:p>
          <a:p>
            <a:pPr marL="457200" lvl="1" indent="0">
              <a:buNone/>
            </a:pPr>
            <a:endParaRPr lang="en-US" sz="3200" dirty="0">
              <a:latin typeface="Arial" pitchFamily="34" charset="0"/>
              <a:cs typeface="Arial" pitchFamily="34" charset="0"/>
            </a:endParaRPr>
          </a:p>
          <a:p>
            <a:pPr marL="457200" lvl="1" indent="0">
              <a:buNone/>
            </a:pPr>
            <a:r>
              <a:rPr lang="en-US" sz="3200" dirty="0">
                <a:latin typeface="Arial" pitchFamily="34" charset="0"/>
                <a:cs typeface="Arial" pitchFamily="34" charset="0"/>
              </a:rPr>
              <a:t>Both need to be stored under cover</a:t>
            </a:r>
          </a:p>
        </p:txBody>
      </p:sp>
      <p:pic>
        <p:nvPicPr>
          <p:cNvPr id="10" name="Picture 7" descr="C:\Users\Roman\AppData\Local\Microsoft\Windows\Temporary Internet Files\Content.IE5\YM6UKUKP\large-Number-1-166.6-3874[1].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 y="1371601"/>
            <a:ext cx="311210" cy="621190"/>
          </a:xfrm>
          <a:prstGeom prst="rect">
            <a:avLst/>
          </a:prstGeom>
          <a:noFill/>
          <a:extLst>
            <a:ext uri="{909E8E84-426E-40DD-AFC4-6F175D3DCCD1}">
              <a14:hiddenFill xmlns:a14="http://schemas.microsoft.com/office/drawing/2010/main">
                <a:solidFill>
                  <a:srgbClr val="FFFFFF"/>
                </a:solidFill>
              </a14:hiddenFill>
            </a:ext>
          </a:extLst>
        </p:spPr>
      </p:pic>
      <p:sp>
        <p:nvSpPr>
          <p:cNvPr id="8" name="Oval 7"/>
          <p:cNvSpPr/>
          <p:nvPr/>
        </p:nvSpPr>
        <p:spPr>
          <a:xfrm>
            <a:off x="8382000" y="381657"/>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9" name="Isosceles Triangle 8"/>
          <p:cNvSpPr/>
          <p:nvPr/>
        </p:nvSpPr>
        <p:spPr>
          <a:xfrm>
            <a:off x="8344662" y="990600"/>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4" name="5-Point Star 13"/>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1" name="Picture 10" descr="Clear Roads Logo use.jpg"/>
          <p:cNvPicPr>
            <a:picLocks noChangeAspect="1"/>
          </p:cNvPicPr>
          <p:nvPr/>
        </p:nvPicPr>
        <p:blipFill>
          <a:blip r:embed="rId4"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360757786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54000"/>
            <a:ext cx="8229600" cy="889000"/>
          </a:xfrm>
          <a:noFill/>
        </p:spPr>
        <p:txBody>
          <a:bodyPr/>
          <a:lstStyle/>
          <a:p>
            <a:r>
              <a:rPr lang="en-US" b="1" dirty="0">
                <a:effectLst/>
                <a:latin typeface="Tw Cen MT Condensed" charset="0"/>
                <a:ea typeface="Tw Cen MT Condensed" charset="0"/>
                <a:cs typeface="Tw Cen MT Condensed" charset="0"/>
              </a:rPr>
              <a:t>Pre-treating stockpiles</a:t>
            </a:r>
          </a:p>
        </p:txBody>
      </p:sp>
      <p:pic>
        <p:nvPicPr>
          <p:cNvPr id="512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305" y="1035688"/>
            <a:ext cx="4038600" cy="5381023"/>
          </a:xfrm>
          <a:prstGeom prst="rect">
            <a:avLst/>
          </a:prstGeom>
          <a:noFill/>
          <a:ln w="3175">
            <a:solidFill>
              <a:schemeClr val="tx1"/>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4" descr="snow flake eater 088"/>
          <p:cNvPicPr>
            <a:picLocks noGrp="1" noChangeAspect="1" noChangeArrowheads="1"/>
          </p:cNvPicPr>
          <p:nvPr>
            <p:ph idx="1"/>
          </p:nvPr>
        </p:nvPicPr>
        <p:blipFill>
          <a:blip r:embed="rId4" cstate="print">
            <a:extLst>
              <a:ext uri="{28A0092B-C50C-407E-A947-70E740481C1C}">
                <a14:useLocalDpi xmlns:a14="http://schemas.microsoft.com/office/drawing/2010/main" val="0"/>
              </a:ext>
            </a:extLst>
          </a:blip>
          <a:srcRect/>
          <a:stretch>
            <a:fillRect/>
          </a:stretch>
        </p:blipFill>
        <p:spPr bwMode="auto">
          <a:xfrm>
            <a:off x="4267200" y="2208486"/>
            <a:ext cx="4775284" cy="3582041"/>
          </a:xfrm>
          <a:prstGeom prst="rect">
            <a:avLst/>
          </a:prstGeom>
          <a:noFill/>
          <a:ln w="3175">
            <a:solidFill>
              <a:schemeClr val="tx1"/>
            </a:solidFill>
          </a:ln>
          <a:extLst>
            <a:ext uri="{909E8E84-426E-40DD-AFC4-6F175D3DCCD1}">
              <a14:hiddenFill xmlns:a14="http://schemas.microsoft.com/office/drawing/2010/main">
                <a:solidFill>
                  <a:srgbClr val="FFFFFF"/>
                </a:solidFill>
              </a14:hiddenFill>
            </a:ext>
          </a:extLst>
        </p:spPr>
      </p:pic>
      <p:sp>
        <p:nvSpPr>
          <p:cNvPr id="7" name="Isosceles Triangle 6"/>
          <p:cNvSpPr/>
          <p:nvPr/>
        </p:nvSpPr>
        <p:spPr>
          <a:xfrm>
            <a:off x="8344662" y="990600"/>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 name="5-Point Star 8"/>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8" name="Picture 7" descr="Clear Roads Logo use.jpg"/>
          <p:cNvPicPr>
            <a:picLocks noChangeAspect="1"/>
          </p:cNvPicPr>
          <p:nvPr/>
        </p:nvPicPr>
        <p:blipFill>
          <a:blip r:embed="rId5"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392713753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19219" b="26771"/>
          <a:stretch/>
        </p:blipFill>
        <p:spPr bwMode="auto">
          <a:xfrm>
            <a:off x="533400" y="2971800"/>
            <a:ext cx="4819352" cy="3276600"/>
          </a:xfrm>
          <a:prstGeom prst="rect">
            <a:avLst/>
          </a:prstGeom>
          <a:noFill/>
          <a:ln w="3175">
            <a:solidFill>
              <a:schemeClr val="tx1"/>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457200" y="254000"/>
            <a:ext cx="8229600" cy="889000"/>
          </a:xfrm>
          <a:noFill/>
        </p:spPr>
        <p:txBody>
          <a:bodyPr/>
          <a:lstStyle/>
          <a:p>
            <a:r>
              <a:rPr lang="en-US" b="1" dirty="0">
                <a:effectLst/>
                <a:latin typeface="Tw Cen MT Condensed" charset="0"/>
                <a:ea typeface="Tw Cen MT Condensed" charset="0"/>
                <a:cs typeface="Tw Cen MT Condensed" charset="0"/>
              </a:rPr>
              <a:t>Stockpile pre-treatment</a:t>
            </a:r>
          </a:p>
        </p:txBody>
      </p:sp>
      <p:sp>
        <p:nvSpPr>
          <p:cNvPr id="5" name="Rectangle 4"/>
          <p:cNvSpPr/>
          <p:nvPr/>
        </p:nvSpPr>
        <p:spPr>
          <a:xfrm>
            <a:off x="5334000" y="2895600"/>
            <a:ext cx="3657600" cy="3046988"/>
          </a:xfrm>
          <a:prstGeom prst="rect">
            <a:avLst/>
          </a:prstGeom>
        </p:spPr>
        <p:txBody>
          <a:bodyPr wrap="square">
            <a:spAutoFit/>
          </a:bodyPr>
          <a:lstStyle/>
          <a:p>
            <a:pPr marL="231775" indent="-231775">
              <a:buFont typeface="Arial" pitchFamily="34" charset="0"/>
              <a:buChar char="•"/>
            </a:pPr>
            <a:r>
              <a:rPr lang="en-US" sz="2400" dirty="0">
                <a:solidFill>
                  <a:schemeClr val="bg1"/>
                </a:solidFill>
                <a:effectLst>
                  <a:outerShdw blurRad="38100" dist="38100" dir="2700000" algn="tl">
                    <a:srgbClr val="000000">
                      <a:alpha val="43137"/>
                    </a:srgbClr>
                  </a:outerShdw>
                </a:effectLst>
                <a:latin typeface="Arial" pitchFamily="34" charset="0"/>
                <a:cs typeface="Arial" pitchFamily="34" charset="0"/>
              </a:rPr>
              <a:t>It costs more than rock salt.  But, because the salt is pre-wet, less salt can be used to achieve the same level of service. </a:t>
            </a:r>
          </a:p>
          <a:p>
            <a:pPr marL="231775" indent="-231775">
              <a:buFont typeface="Arial" pitchFamily="34" charset="0"/>
              <a:buChar char="•"/>
            </a:pPr>
            <a:r>
              <a:rPr lang="en-US" sz="2400" dirty="0">
                <a:solidFill>
                  <a:schemeClr val="bg1"/>
                </a:solidFill>
                <a:effectLst>
                  <a:outerShdw blurRad="38100" dist="38100" dir="2700000" algn="tl">
                    <a:srgbClr val="000000">
                      <a:alpha val="43137"/>
                    </a:srgbClr>
                  </a:outerShdw>
                </a:effectLst>
                <a:latin typeface="Arial" pitchFamily="34" charset="0"/>
                <a:cs typeface="Arial" pitchFamily="34" charset="0"/>
              </a:rPr>
              <a:t>Needs good storage, or will leach.</a:t>
            </a:r>
          </a:p>
        </p:txBody>
      </p:sp>
      <p:sp>
        <p:nvSpPr>
          <p:cNvPr id="7" name="Isosceles Triangle 6"/>
          <p:cNvSpPr/>
          <p:nvPr/>
        </p:nvSpPr>
        <p:spPr>
          <a:xfrm>
            <a:off x="8344662" y="990600"/>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 name="5-Point Star 7"/>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9" name="Picture 8" descr="Clear Roads Logo use.jpg"/>
          <p:cNvPicPr>
            <a:picLocks noChangeAspect="1"/>
          </p:cNvPicPr>
          <p:nvPr/>
        </p:nvPicPr>
        <p:blipFill>
          <a:blip r:embed="rId4" cstate="print"/>
          <a:stretch>
            <a:fillRect/>
          </a:stretch>
        </p:blipFill>
        <p:spPr>
          <a:xfrm>
            <a:off x="7243572" y="5943600"/>
            <a:ext cx="1900428" cy="615685"/>
          </a:xfrm>
          <a:prstGeom prst="rect">
            <a:avLst/>
          </a:prstGeom>
        </p:spPr>
      </p:pic>
      <p:sp>
        <p:nvSpPr>
          <p:cNvPr id="10" name="Rectangle 9"/>
          <p:cNvSpPr/>
          <p:nvPr/>
        </p:nvSpPr>
        <p:spPr>
          <a:xfrm>
            <a:off x="457200" y="990600"/>
            <a:ext cx="7391400" cy="2246769"/>
          </a:xfrm>
          <a:prstGeom prst="rect">
            <a:avLst/>
          </a:prstGeom>
        </p:spPr>
        <p:txBody>
          <a:bodyPr wrap="square">
            <a:spAutoFit/>
          </a:bodyPr>
          <a:lstStyle/>
          <a:p>
            <a:r>
              <a:rPr lang="en-US" sz="2400" dirty="0">
                <a:solidFill>
                  <a:schemeClr val="bg1"/>
                </a:solidFill>
                <a:effectLst>
                  <a:outerShdw blurRad="38100" dist="38100" dir="2700000" algn="tl">
                    <a:srgbClr val="000000">
                      <a:alpha val="43137"/>
                    </a:srgbClr>
                  </a:outerShdw>
                </a:effectLst>
                <a:latin typeface="Arial" pitchFamily="34" charset="0"/>
                <a:cs typeface="Arial" pitchFamily="34" charset="0"/>
              </a:rPr>
              <a:t>Vendor pre-treated salt </a:t>
            </a:r>
          </a:p>
          <a:p>
            <a:pPr marL="285750" indent="-285750">
              <a:buFont typeface="Arial" pitchFamily="34" charset="0"/>
              <a:buChar char="•"/>
            </a:pPr>
            <a:r>
              <a:rPr lang="en-US" sz="2400" dirty="0">
                <a:solidFill>
                  <a:schemeClr val="bg1"/>
                </a:solidFill>
                <a:effectLst>
                  <a:outerShdw blurRad="38100" dist="38100" dir="2700000" algn="tl">
                    <a:srgbClr val="000000">
                      <a:alpha val="43137"/>
                    </a:srgbClr>
                  </a:outerShdw>
                </a:effectLst>
                <a:latin typeface="Arial" pitchFamily="34" charset="0"/>
                <a:cs typeface="Arial" pitchFamily="34" charset="0"/>
              </a:rPr>
              <a:t>There are no new equipment or tanks to purchase or maintain. </a:t>
            </a:r>
          </a:p>
          <a:p>
            <a:pPr marL="285750" indent="-285750">
              <a:buFont typeface="Arial" pitchFamily="34" charset="0"/>
              <a:buChar char="•"/>
            </a:pPr>
            <a:r>
              <a:rPr lang="en-US" sz="2400" dirty="0">
                <a:solidFill>
                  <a:schemeClr val="bg1"/>
                </a:solidFill>
                <a:effectLst>
                  <a:outerShdw blurRad="38100" dist="38100" dir="2700000" algn="tl">
                    <a:srgbClr val="000000">
                      <a:alpha val="43137"/>
                    </a:srgbClr>
                  </a:outerShdw>
                </a:effectLst>
                <a:latin typeface="Arial" pitchFamily="34" charset="0"/>
                <a:cs typeface="Arial" pitchFamily="34" charset="0"/>
              </a:rPr>
              <a:t>Reduced corrosion of the trucks since it contains a corrosion inhibitor. </a:t>
            </a:r>
          </a:p>
          <a:p>
            <a:pPr marL="285750" indent="-285750">
              <a:buFont typeface="Arial" pitchFamily="34" charset="0"/>
              <a:buChar char="•"/>
            </a:pPr>
            <a:endParaRPr lang="en-US" sz="2000"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115837803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990600" y="5410200"/>
            <a:ext cx="7315200" cy="381000"/>
          </a:xfrm>
          <a:prstGeom prst="rect">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5762" name="Rectangle 2"/>
          <p:cNvSpPr>
            <a:spLocks noGrp="1" noChangeArrowheads="1"/>
          </p:cNvSpPr>
          <p:nvPr>
            <p:ph type="title"/>
          </p:nvPr>
        </p:nvSpPr>
        <p:spPr>
          <a:xfrm>
            <a:off x="457200" y="152400"/>
            <a:ext cx="8229600" cy="889000"/>
          </a:xfrm>
          <a:noFill/>
        </p:spPr>
        <p:txBody>
          <a:bodyPr/>
          <a:lstStyle/>
          <a:p>
            <a:r>
              <a:rPr lang="en-US" dirty="0">
                <a:effectLst/>
              </a:rPr>
              <a:t>Mixing salt prior to a storm</a:t>
            </a:r>
          </a:p>
        </p:txBody>
      </p:sp>
      <p:pic>
        <p:nvPicPr>
          <p:cNvPr id="245764" name="Picture 4" descr="mixing chems antiicing 2010 03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 y="1143000"/>
            <a:ext cx="4064000" cy="3048000"/>
          </a:xfrm>
          <a:prstGeom prst="rect">
            <a:avLst/>
          </a:prstGeom>
          <a:noFill/>
          <a:ln w="3175">
            <a:solidFill>
              <a:schemeClr val="tx1"/>
            </a:solidFill>
          </a:ln>
          <a:extLst>
            <a:ext uri="{909E8E84-426E-40DD-AFC4-6F175D3DCCD1}">
              <a14:hiddenFill xmlns:a14="http://schemas.microsoft.com/office/drawing/2010/main">
                <a:solidFill>
                  <a:srgbClr val="FFFFFF"/>
                </a:solidFill>
              </a14:hiddenFill>
            </a:ext>
          </a:extLst>
        </p:spPr>
      </p:pic>
      <p:pic>
        <p:nvPicPr>
          <p:cNvPr id="245765" name="Picture 5" descr="mixing chems antiicing 2010 038"/>
          <p:cNvPicPr>
            <a:picLocks noChangeAspect="1" noChangeArrowheads="1"/>
          </p:cNvPicPr>
          <p:nvPr/>
        </p:nvPicPr>
        <p:blipFill>
          <a:blip r:embed="rId4" cstate="print">
            <a:lum bright="6000"/>
            <a:extLst>
              <a:ext uri="{28A0092B-C50C-407E-A947-70E740481C1C}">
                <a14:useLocalDpi xmlns:a14="http://schemas.microsoft.com/office/drawing/2010/main" val="0"/>
              </a:ext>
            </a:extLst>
          </a:blip>
          <a:srcRect/>
          <a:stretch>
            <a:fillRect/>
          </a:stretch>
        </p:blipFill>
        <p:spPr bwMode="auto">
          <a:xfrm>
            <a:off x="4953000" y="2226730"/>
            <a:ext cx="3657600" cy="2743200"/>
          </a:xfrm>
          <a:prstGeom prst="rect">
            <a:avLst/>
          </a:prstGeom>
          <a:noFill/>
          <a:ln w="3175">
            <a:solidFill>
              <a:schemeClr val="tx1"/>
            </a:solidFill>
          </a:ln>
          <a:extLst>
            <a:ext uri="{909E8E84-426E-40DD-AFC4-6F175D3DCCD1}">
              <a14:hiddenFill xmlns:a14="http://schemas.microsoft.com/office/drawing/2010/main">
                <a:solidFill>
                  <a:srgbClr val="FFFFFF"/>
                </a:solidFill>
              </a14:hiddenFill>
            </a:ext>
          </a:extLst>
        </p:spPr>
      </p:pic>
      <p:sp>
        <p:nvSpPr>
          <p:cNvPr id="245766" name="Text Box 6"/>
          <p:cNvSpPr txBox="1">
            <a:spLocks noChangeArrowheads="1"/>
          </p:cNvSpPr>
          <p:nvPr/>
        </p:nvSpPr>
        <p:spPr bwMode="auto">
          <a:xfrm>
            <a:off x="228600" y="5029200"/>
            <a:ext cx="8915400" cy="7958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1"/>
                </a:solidFill>
                <a:latin typeface="Arial" charset="0"/>
                <a:ea typeface="ＭＳ Ｐゴシック" pitchFamily="34" charset="-128"/>
              </a:defRPr>
            </a:lvl1pPr>
            <a:lvl2pPr marL="742950" indent="-285750" eaLnBrk="0" hangingPunct="0">
              <a:defRPr sz="3600">
                <a:solidFill>
                  <a:schemeClr val="tx1"/>
                </a:solidFill>
                <a:latin typeface="Arial" charset="0"/>
                <a:ea typeface="ＭＳ Ｐゴシック" pitchFamily="34" charset="-128"/>
              </a:defRPr>
            </a:lvl2pPr>
            <a:lvl3pPr marL="1143000" indent="-228600" eaLnBrk="0" hangingPunct="0">
              <a:defRPr sz="3600">
                <a:solidFill>
                  <a:schemeClr val="tx1"/>
                </a:solidFill>
                <a:latin typeface="Arial" charset="0"/>
                <a:ea typeface="ＭＳ Ｐゴシック" pitchFamily="34" charset="-128"/>
              </a:defRPr>
            </a:lvl3pPr>
            <a:lvl4pPr marL="1600200" indent="-228600" eaLnBrk="0" hangingPunct="0">
              <a:defRPr sz="3600">
                <a:solidFill>
                  <a:schemeClr val="tx1"/>
                </a:solidFill>
                <a:latin typeface="Arial" charset="0"/>
                <a:ea typeface="ＭＳ Ｐゴシック" pitchFamily="34" charset="-128"/>
              </a:defRPr>
            </a:lvl4pPr>
            <a:lvl5pPr marL="2057400" indent="-228600" eaLnBrk="0" hangingPunct="0">
              <a:defRPr sz="36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36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36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36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3600">
                <a:solidFill>
                  <a:schemeClr val="tx1"/>
                </a:solidFill>
                <a:latin typeface="Arial" charset="0"/>
                <a:ea typeface="ＭＳ Ｐゴシック" pitchFamily="34" charset="-128"/>
              </a:defRPr>
            </a:lvl9pPr>
          </a:lstStyle>
          <a:p>
            <a:pPr algn="ctr" eaLnBrk="1" hangingPunct="1">
              <a:lnSpc>
                <a:spcPts val="2000"/>
              </a:lnSpc>
              <a:spcBef>
                <a:spcPct val="50000"/>
              </a:spcBef>
            </a:pPr>
            <a:r>
              <a:rPr lang="en-US" sz="2400" dirty="0">
                <a:solidFill>
                  <a:schemeClr val="bg1"/>
                </a:solidFill>
                <a:effectLst>
                  <a:outerShdw blurRad="38100" dist="38100" dir="2700000" algn="tl">
                    <a:srgbClr val="000000">
                      <a:alpha val="43137"/>
                    </a:srgbClr>
                  </a:outerShdw>
                </a:effectLst>
                <a:latin typeface="Arial" pitchFamily="34" charset="0"/>
                <a:cs typeface="Arial" pitchFamily="34" charset="0"/>
              </a:rPr>
              <a:t>Do this in small quantities that can be used during the storm</a:t>
            </a:r>
          </a:p>
          <a:p>
            <a:pPr algn="ctr" eaLnBrk="1" hangingPunct="1">
              <a:lnSpc>
                <a:spcPts val="2000"/>
              </a:lnSpc>
              <a:spcBef>
                <a:spcPct val="50000"/>
              </a:spcBef>
            </a:pPr>
            <a:r>
              <a:rPr lang="en-US" sz="2400" dirty="0">
                <a:effectLst>
                  <a:outerShdw blurRad="38100" dist="38100" dir="2700000" algn="tl">
                    <a:srgbClr val="000000">
                      <a:alpha val="43137"/>
                    </a:srgbClr>
                  </a:outerShdw>
                </a:effectLst>
                <a:latin typeface="Arial" pitchFamily="34" charset="0"/>
                <a:cs typeface="Arial" pitchFamily="34" charset="0"/>
              </a:rPr>
              <a:t>Best practice: mix indoors and keep the pile covered</a:t>
            </a:r>
          </a:p>
        </p:txBody>
      </p:sp>
      <p:sp>
        <p:nvSpPr>
          <p:cNvPr id="8" name="Isosceles Triangle 7"/>
          <p:cNvSpPr/>
          <p:nvPr/>
        </p:nvSpPr>
        <p:spPr>
          <a:xfrm>
            <a:off x="8344662" y="990600"/>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 name="5-Point Star 8"/>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1" name="Picture 10" descr="Clear Roads Logo use.jpg"/>
          <p:cNvPicPr>
            <a:picLocks noChangeAspect="1"/>
          </p:cNvPicPr>
          <p:nvPr/>
        </p:nvPicPr>
        <p:blipFill>
          <a:blip r:embed="rId5"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315188521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8229600" cy="715962"/>
          </a:xfrm>
          <a:noFill/>
        </p:spPr>
        <p:txBody>
          <a:bodyPr>
            <a:normAutofit/>
          </a:bodyPr>
          <a:lstStyle/>
          <a:p>
            <a:r>
              <a:rPr lang="en-US" b="1" dirty="0">
                <a:effectLst/>
                <a:latin typeface="Tw Cen MT Condensed" charset="0"/>
                <a:ea typeface="Tw Cen MT Condensed" charset="0"/>
                <a:cs typeface="Tw Cen MT Condensed" charset="0"/>
              </a:rPr>
              <a:t>Pre-storm event</a:t>
            </a:r>
          </a:p>
        </p:txBody>
      </p:sp>
      <p:sp>
        <p:nvSpPr>
          <p:cNvPr id="3" name="Content Placeholder 2"/>
          <p:cNvSpPr>
            <a:spLocks noGrp="1"/>
          </p:cNvSpPr>
          <p:nvPr>
            <p:ph idx="1"/>
          </p:nvPr>
        </p:nvSpPr>
        <p:spPr>
          <a:xfrm>
            <a:off x="457200" y="1193800"/>
            <a:ext cx="8077200" cy="5080000"/>
          </a:xfrm>
        </p:spPr>
        <p:txBody>
          <a:bodyPr>
            <a:normAutofit/>
          </a:bodyPr>
          <a:lstStyle/>
          <a:p>
            <a:r>
              <a:rPr lang="en-US" sz="3200" dirty="0">
                <a:effectLst/>
                <a:latin typeface="Tw Cen MT"/>
                <a:cs typeface="Arial" pitchFamily="34" charset="0"/>
              </a:rPr>
              <a:t>Batching: This method is the same as  pre-treating the stockpile, just on a smaller scale. </a:t>
            </a:r>
          </a:p>
          <a:p>
            <a:r>
              <a:rPr lang="en-US" sz="3200" dirty="0">
                <a:effectLst/>
                <a:latin typeface="Tw Cen MT"/>
                <a:cs typeface="Arial" pitchFamily="34" charset="0"/>
              </a:rPr>
              <a:t>Typically mix up enough salt to last through a storm and store until needed. </a:t>
            </a:r>
          </a:p>
          <a:p>
            <a:r>
              <a:rPr lang="en-US" sz="3200" dirty="0">
                <a:effectLst/>
                <a:latin typeface="Tw Cen MT"/>
                <a:cs typeface="Arial" pitchFamily="34" charset="0"/>
              </a:rPr>
              <a:t>One problem is that it is possible to run out before the storm is over.  </a:t>
            </a:r>
          </a:p>
          <a:p>
            <a:pPr lvl="1"/>
            <a:r>
              <a:rPr lang="en-US" sz="3200" dirty="0">
                <a:effectLst/>
                <a:latin typeface="Tw Cen MT"/>
                <a:cs typeface="Arial" pitchFamily="34" charset="0"/>
              </a:rPr>
              <a:t>Then you are stuck using dry salt or taking people off of the road to mix more.</a:t>
            </a:r>
            <a:endParaRPr lang="en-US" sz="3600" dirty="0">
              <a:effectLst/>
              <a:latin typeface="Tw Cen MT"/>
              <a:cs typeface="Arial" pitchFamily="34" charset="0"/>
            </a:endParaRPr>
          </a:p>
        </p:txBody>
      </p:sp>
      <p:sp>
        <p:nvSpPr>
          <p:cNvPr id="6" name="Isosceles Triangle 5"/>
          <p:cNvSpPr/>
          <p:nvPr/>
        </p:nvSpPr>
        <p:spPr>
          <a:xfrm>
            <a:off x="8344662" y="990600"/>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 name="5-Point Star 6"/>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8" name="Picture 7"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220403815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effectLst/>
              </a:rPr>
              <a:t>Test Question</a:t>
            </a:r>
          </a:p>
        </p:txBody>
      </p:sp>
      <p:sp>
        <p:nvSpPr>
          <p:cNvPr id="3" name="Content Placeholder 2"/>
          <p:cNvSpPr>
            <a:spLocks noGrp="1"/>
          </p:cNvSpPr>
          <p:nvPr>
            <p:ph idx="1"/>
          </p:nvPr>
        </p:nvSpPr>
        <p:spPr/>
        <p:txBody>
          <a:bodyPr>
            <a:normAutofit/>
          </a:bodyPr>
          <a:lstStyle/>
          <a:p>
            <a:pPr marL="742950" indent="-742950">
              <a:buNone/>
            </a:pPr>
            <a:r>
              <a:rPr lang="en-US" sz="3600" dirty="0">
                <a:effectLst/>
              </a:rPr>
              <a:t>Solid chemicals can be pre-wet in ways including:</a:t>
            </a:r>
          </a:p>
          <a:p>
            <a:pPr marL="742950" indent="-742950">
              <a:buFont typeface="+mj-lt"/>
              <a:buAutoNum type="alphaUcPeriod"/>
            </a:pPr>
            <a:endParaRPr lang="en-US" sz="3600" dirty="0">
              <a:effectLst/>
            </a:endParaRPr>
          </a:p>
          <a:p>
            <a:pPr lvl="1" indent="-742950">
              <a:lnSpc>
                <a:spcPts val="3200"/>
              </a:lnSpc>
              <a:spcBef>
                <a:spcPts val="0"/>
              </a:spcBef>
              <a:buFont typeface="+mj-lt"/>
              <a:buAutoNum type="alphaUcPeriod"/>
            </a:pPr>
            <a:r>
              <a:rPr lang="en-US" sz="3600" dirty="0">
                <a:effectLst/>
              </a:rPr>
              <a:t>Pre-treating the stock pile</a:t>
            </a:r>
          </a:p>
          <a:p>
            <a:pPr lvl="1" indent="-742950">
              <a:lnSpc>
                <a:spcPts val="3200"/>
              </a:lnSpc>
              <a:spcBef>
                <a:spcPts val="0"/>
              </a:spcBef>
              <a:buFont typeface="+mj-lt"/>
              <a:buAutoNum type="alphaUcPeriod"/>
            </a:pPr>
            <a:r>
              <a:rPr lang="en-US" sz="3600" dirty="0">
                <a:effectLst/>
              </a:rPr>
              <a:t>Pre-wetting single load</a:t>
            </a:r>
          </a:p>
          <a:p>
            <a:pPr lvl="1" indent="-742950">
              <a:lnSpc>
                <a:spcPts val="3200"/>
              </a:lnSpc>
              <a:spcBef>
                <a:spcPts val="0"/>
              </a:spcBef>
              <a:buFont typeface="+mj-lt"/>
              <a:buAutoNum type="alphaUcPeriod"/>
            </a:pPr>
            <a:r>
              <a:rPr lang="en-US" sz="3600" dirty="0">
                <a:effectLst/>
              </a:rPr>
              <a:t>Pre-wetting by on-board spreader systems</a:t>
            </a:r>
          </a:p>
          <a:p>
            <a:pPr lvl="1" indent="-742950">
              <a:lnSpc>
                <a:spcPts val="3200"/>
              </a:lnSpc>
              <a:spcBef>
                <a:spcPts val="0"/>
              </a:spcBef>
              <a:buFont typeface="+mj-lt"/>
              <a:buAutoNum type="alphaUcPeriod"/>
            </a:pPr>
            <a:r>
              <a:rPr lang="en-US" sz="3600" dirty="0">
                <a:effectLst/>
              </a:rPr>
              <a:t>All of the above</a:t>
            </a:r>
            <a:endParaRPr lang="en-US" sz="4000" dirty="0">
              <a:effectLst/>
            </a:endParaRPr>
          </a:p>
        </p:txBody>
      </p:sp>
      <p:sp>
        <p:nvSpPr>
          <p:cNvPr id="4" name="Isosceles Triangle 3"/>
          <p:cNvSpPr/>
          <p:nvPr/>
        </p:nvSpPr>
        <p:spPr>
          <a:xfrm>
            <a:off x="8344662" y="9645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5-Point Star 4"/>
          <p:cNvSpPr/>
          <p:nvPr/>
        </p:nvSpPr>
        <p:spPr>
          <a:xfrm>
            <a:off x="8305800" y="15748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Oval 5"/>
          <p:cNvSpPr/>
          <p:nvPr/>
        </p:nvSpPr>
        <p:spPr>
          <a:xfrm>
            <a:off x="8382000" y="3556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9" name="Picture 8"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2302955182"/>
      </p:ext>
    </p:extLst>
  </p:cSld>
  <p:clrMapOvr>
    <a:masterClrMapping/>
  </p:clrMapOvr>
  <p:transition spd="slow"/>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effectLst/>
              </a:rPr>
              <a:t>Test Question</a:t>
            </a:r>
          </a:p>
        </p:txBody>
      </p:sp>
      <p:sp>
        <p:nvSpPr>
          <p:cNvPr id="3" name="Content Placeholder 2"/>
          <p:cNvSpPr>
            <a:spLocks noGrp="1"/>
          </p:cNvSpPr>
          <p:nvPr>
            <p:ph idx="1"/>
          </p:nvPr>
        </p:nvSpPr>
        <p:spPr/>
        <p:txBody>
          <a:bodyPr>
            <a:normAutofit/>
          </a:bodyPr>
          <a:lstStyle/>
          <a:p>
            <a:pPr marL="742950" indent="-742950">
              <a:buNone/>
            </a:pPr>
            <a:r>
              <a:rPr lang="en-US" sz="3600" dirty="0"/>
              <a:t>Solid chemicals can be pre-wet in ways including:</a:t>
            </a:r>
            <a:endParaRPr lang="en-US" sz="3600" dirty="0">
              <a:solidFill>
                <a:schemeClr val="accent1">
                  <a:lumMod val="75000"/>
                </a:schemeClr>
              </a:solidFill>
              <a:effectLst/>
            </a:endParaRPr>
          </a:p>
          <a:p>
            <a:pPr marL="742950" indent="-742950">
              <a:buFont typeface="+mj-lt"/>
              <a:buAutoNum type="alphaUcPeriod"/>
            </a:pPr>
            <a:endParaRPr lang="en-US" sz="3600" dirty="0">
              <a:solidFill>
                <a:schemeClr val="accent1">
                  <a:lumMod val="75000"/>
                </a:schemeClr>
              </a:solidFill>
              <a:effectLst/>
            </a:endParaRPr>
          </a:p>
          <a:p>
            <a:pPr lvl="1" indent="-742950">
              <a:lnSpc>
                <a:spcPts val="3200"/>
              </a:lnSpc>
              <a:spcBef>
                <a:spcPts val="0"/>
              </a:spcBef>
              <a:buFont typeface="+mj-lt"/>
              <a:buAutoNum type="alphaUcPeriod"/>
            </a:pPr>
            <a:r>
              <a:rPr lang="en-US" sz="3600" dirty="0">
                <a:solidFill>
                  <a:schemeClr val="accent1">
                    <a:lumMod val="75000"/>
                  </a:schemeClr>
                </a:solidFill>
                <a:effectLst/>
              </a:rPr>
              <a:t>Pre-treating the stock pile</a:t>
            </a:r>
          </a:p>
          <a:p>
            <a:pPr lvl="1" indent="-742950">
              <a:lnSpc>
                <a:spcPts val="3200"/>
              </a:lnSpc>
              <a:spcBef>
                <a:spcPts val="0"/>
              </a:spcBef>
              <a:buFont typeface="+mj-lt"/>
              <a:buAutoNum type="alphaUcPeriod"/>
            </a:pPr>
            <a:r>
              <a:rPr lang="en-US" sz="3600" dirty="0">
                <a:solidFill>
                  <a:schemeClr val="accent1">
                    <a:lumMod val="75000"/>
                  </a:schemeClr>
                </a:solidFill>
                <a:effectLst/>
              </a:rPr>
              <a:t>Pre-wetting single load</a:t>
            </a:r>
          </a:p>
          <a:p>
            <a:pPr lvl="1" indent="-742950">
              <a:lnSpc>
                <a:spcPts val="3200"/>
              </a:lnSpc>
              <a:spcBef>
                <a:spcPts val="0"/>
              </a:spcBef>
              <a:buFont typeface="+mj-lt"/>
              <a:buAutoNum type="alphaUcPeriod"/>
            </a:pPr>
            <a:r>
              <a:rPr lang="en-US" sz="3600" dirty="0">
                <a:solidFill>
                  <a:schemeClr val="accent1">
                    <a:lumMod val="75000"/>
                  </a:schemeClr>
                </a:solidFill>
                <a:effectLst/>
              </a:rPr>
              <a:t>Pre-wetting by on-board spreader systems</a:t>
            </a:r>
          </a:p>
          <a:p>
            <a:pPr lvl="1" indent="-742950">
              <a:lnSpc>
                <a:spcPts val="3200"/>
              </a:lnSpc>
              <a:spcBef>
                <a:spcPts val="0"/>
              </a:spcBef>
              <a:buFont typeface="+mj-lt"/>
              <a:buAutoNum type="alphaUcPeriod"/>
            </a:pPr>
            <a:r>
              <a:rPr lang="en-US" sz="3600" dirty="0">
                <a:solidFill>
                  <a:srgbClr val="FFFF00"/>
                </a:solidFill>
              </a:rPr>
              <a:t>All of the above</a:t>
            </a:r>
          </a:p>
        </p:txBody>
      </p:sp>
      <p:sp>
        <p:nvSpPr>
          <p:cNvPr id="4" name="Isosceles Triangle 3"/>
          <p:cNvSpPr/>
          <p:nvPr/>
        </p:nvSpPr>
        <p:spPr>
          <a:xfrm>
            <a:off x="8344662" y="9645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5-Point Star 4"/>
          <p:cNvSpPr/>
          <p:nvPr/>
        </p:nvSpPr>
        <p:spPr>
          <a:xfrm>
            <a:off x="8305800" y="15748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Oval 5"/>
          <p:cNvSpPr/>
          <p:nvPr/>
        </p:nvSpPr>
        <p:spPr>
          <a:xfrm>
            <a:off x="8382000" y="3556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9" name="Picture 8"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2302955182"/>
      </p:ext>
    </p:extLst>
  </p:cSld>
  <p:clrMapOvr>
    <a:masterClrMapping/>
  </p:clrMapOvr>
  <p:transition spd="slow"/>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254000"/>
            <a:ext cx="8229600" cy="889000"/>
          </a:xfrm>
          <a:noFill/>
        </p:spPr>
        <p:txBody>
          <a:bodyPr/>
          <a:lstStyle/>
          <a:p>
            <a:r>
              <a:rPr lang="en-US" b="1" dirty="0">
                <a:effectLst/>
                <a:latin typeface="Tw Cen MT Condensed" charset="0"/>
                <a:ea typeface="Tw Cen MT Condensed" charset="0"/>
                <a:cs typeface="Tw Cen MT Condensed" charset="0"/>
              </a:rPr>
              <a:t>Pre-wet single load</a:t>
            </a:r>
          </a:p>
        </p:txBody>
      </p:sp>
      <p:pic>
        <p:nvPicPr>
          <p:cNvPr id="4098"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4570" t="62695" r="16797" b="14388"/>
          <a:stretch/>
        </p:blipFill>
        <p:spPr bwMode="auto">
          <a:xfrm>
            <a:off x="990600" y="2133600"/>
            <a:ext cx="6683952" cy="2362200"/>
          </a:xfrm>
          <a:prstGeom prst="rect">
            <a:avLst/>
          </a:prstGeom>
          <a:noFill/>
          <a:ln w="3175">
            <a:solidFill>
              <a:schemeClr val="tx1"/>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990600" y="4648200"/>
            <a:ext cx="6705600" cy="1569660"/>
          </a:xfrm>
          <a:prstGeom prst="rect">
            <a:avLst/>
          </a:prstGeom>
          <a:noFill/>
        </p:spPr>
        <p:txBody>
          <a:bodyPr wrap="square" rtlCol="0">
            <a:spAutoFit/>
          </a:bodyPr>
          <a:lstStyle/>
          <a:p>
            <a:r>
              <a:rPr lang="en-US" sz="3200" dirty="0">
                <a:solidFill>
                  <a:schemeClr val="bg1"/>
                </a:solidFill>
                <a:latin typeface="Tw Cen MT"/>
                <a:cs typeface="Arial" pitchFamily="34" charset="0"/>
              </a:rPr>
              <a:t>This isn’t a very common practice. It can be used to bridge the gap until you get better methods.   </a:t>
            </a:r>
          </a:p>
        </p:txBody>
      </p:sp>
      <p:sp>
        <p:nvSpPr>
          <p:cNvPr id="4" name="TextBox 3"/>
          <p:cNvSpPr txBox="1"/>
          <p:nvPr/>
        </p:nvSpPr>
        <p:spPr>
          <a:xfrm>
            <a:off x="1828801" y="1316842"/>
            <a:ext cx="6019800" cy="923330"/>
          </a:xfrm>
          <a:prstGeom prst="rect">
            <a:avLst/>
          </a:prstGeom>
          <a:solidFill>
            <a:srgbClr val="FFFF00"/>
          </a:solidFill>
          <a:ln w="3175">
            <a:solidFill>
              <a:schemeClr val="tx1"/>
            </a:solidFill>
          </a:ln>
        </p:spPr>
        <p:txBody>
          <a:bodyPr wrap="square" rtlCol="0">
            <a:spAutoFit/>
          </a:bodyPr>
          <a:lstStyle/>
          <a:p>
            <a:r>
              <a:rPr lang="en-US" dirty="0">
                <a:latin typeface="Arial" pitchFamily="34" charset="0"/>
                <a:cs typeface="Arial" pitchFamily="34" charset="0"/>
              </a:rPr>
              <a:t>Note to presenters:  hide this slide if you are using more progressive methods.  Delete this yellow box before making the presentation.</a:t>
            </a:r>
          </a:p>
        </p:txBody>
      </p:sp>
      <p:pic>
        <p:nvPicPr>
          <p:cNvPr id="10" name="Picture 3" descr="C:\Users\Roman\AppData\Local\Microsoft\Windows\Temporary Internet Files\Content.IE5\D25B2QYV\large-Number-2-33.3-3875[1].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90600" y="1295400"/>
            <a:ext cx="360000" cy="482400"/>
          </a:xfrm>
          <a:prstGeom prst="rect">
            <a:avLst/>
          </a:prstGeom>
          <a:noFill/>
          <a:extLst>
            <a:ext uri="{909E8E84-426E-40DD-AFC4-6F175D3DCCD1}">
              <a14:hiddenFill xmlns:a14="http://schemas.microsoft.com/office/drawing/2010/main">
                <a:solidFill>
                  <a:srgbClr val="FFFFFF"/>
                </a:solidFill>
              </a14:hiddenFill>
            </a:ext>
          </a:extLst>
        </p:spPr>
      </p:pic>
      <p:sp>
        <p:nvSpPr>
          <p:cNvPr id="14" name="Oval 13"/>
          <p:cNvSpPr/>
          <p:nvPr/>
        </p:nvSpPr>
        <p:spPr>
          <a:xfrm>
            <a:off x="8382000" y="381657"/>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15" name="Isosceles Triangle 14"/>
          <p:cNvSpPr/>
          <p:nvPr/>
        </p:nvSpPr>
        <p:spPr>
          <a:xfrm>
            <a:off x="8344662" y="990600"/>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6" name="5-Point Star 15"/>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1" name="Picture 10" descr="Clear Roads Logo use.jpg"/>
          <p:cNvPicPr>
            <a:picLocks noChangeAspect="1"/>
          </p:cNvPicPr>
          <p:nvPr/>
        </p:nvPicPr>
        <p:blipFill>
          <a:blip r:embed="rId5"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55579072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77800"/>
            <a:ext cx="8229600" cy="889000"/>
          </a:xfrm>
          <a:noFill/>
        </p:spPr>
        <p:txBody>
          <a:bodyPr/>
          <a:lstStyle/>
          <a:p>
            <a:r>
              <a:rPr lang="en-US" dirty="0">
                <a:effectLst/>
              </a:rPr>
              <a:t>Pre-wetting a loaded truck</a:t>
            </a:r>
          </a:p>
        </p:txBody>
      </p:sp>
      <p:sp>
        <p:nvSpPr>
          <p:cNvPr id="3" name="Content Placeholder 2"/>
          <p:cNvSpPr>
            <a:spLocks noGrp="1"/>
          </p:cNvSpPr>
          <p:nvPr>
            <p:ph idx="1"/>
          </p:nvPr>
        </p:nvSpPr>
        <p:spPr>
          <a:xfrm>
            <a:off x="457200" y="1016000"/>
            <a:ext cx="8229600" cy="5080000"/>
          </a:xfrm>
        </p:spPr>
        <p:txBody>
          <a:bodyPr>
            <a:normAutofit/>
          </a:bodyPr>
          <a:lstStyle/>
          <a:p>
            <a:r>
              <a:rPr lang="en-US" dirty="0">
                <a:latin typeface="Arial" pitchFamily="34" charset="0"/>
                <a:cs typeface="Arial" pitchFamily="34" charset="0"/>
              </a:rPr>
              <a:t>Many different ways:</a:t>
            </a:r>
          </a:p>
          <a:p>
            <a:pPr lvl="1"/>
            <a:r>
              <a:rPr lang="en-US" sz="2800" dirty="0">
                <a:latin typeface="Arial" pitchFamily="34" charset="0"/>
                <a:cs typeface="Arial" pitchFamily="34" charset="0"/>
              </a:rPr>
              <a:t>Spray liquid onto a loaded truck by an overhead spray bar.</a:t>
            </a:r>
          </a:p>
          <a:p>
            <a:pPr lvl="1"/>
            <a:r>
              <a:rPr lang="en-US" sz="2800" dirty="0">
                <a:latin typeface="Arial" pitchFamily="34" charset="0"/>
                <a:cs typeface="Arial" pitchFamily="34" charset="0"/>
              </a:rPr>
              <a:t>Operators spray liquid onto each bucket of salt as they load the truck. </a:t>
            </a:r>
          </a:p>
          <a:p>
            <a:pPr lvl="1"/>
            <a:r>
              <a:rPr lang="en-US" sz="2800" dirty="0">
                <a:latin typeface="Arial" pitchFamily="34" charset="0"/>
                <a:cs typeface="Arial" pitchFamily="34" charset="0"/>
              </a:rPr>
              <a:t>Use a conveyor system, spraying liquid chemical on the salt as it travels up the belt to the truck. </a:t>
            </a:r>
          </a:p>
          <a:p>
            <a:r>
              <a:rPr lang="en-US" dirty="0">
                <a:latin typeface="Arial" pitchFamily="34" charset="0"/>
                <a:cs typeface="Arial" pitchFamily="34" charset="0"/>
              </a:rPr>
              <a:t>Those that have used this technique report more corrosive effects on their trucks.</a:t>
            </a:r>
          </a:p>
          <a:p>
            <a:r>
              <a:rPr lang="en-US" dirty="0">
                <a:latin typeface="Arial" pitchFamily="34" charset="0"/>
                <a:cs typeface="Arial" pitchFamily="34" charset="0"/>
              </a:rPr>
              <a:t>Difficult to get uniform particle coating.</a:t>
            </a:r>
          </a:p>
        </p:txBody>
      </p:sp>
      <p:sp>
        <p:nvSpPr>
          <p:cNvPr id="12" name="Oval 11"/>
          <p:cNvSpPr/>
          <p:nvPr/>
        </p:nvSpPr>
        <p:spPr>
          <a:xfrm>
            <a:off x="8382000" y="381657"/>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13" name="Isosceles Triangle 12"/>
          <p:cNvSpPr/>
          <p:nvPr/>
        </p:nvSpPr>
        <p:spPr>
          <a:xfrm>
            <a:off x="8344662" y="990600"/>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4" name="5-Point Star 13"/>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9" name="Picture 8"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
        <p:nvSpPr>
          <p:cNvPr id="8" name="TextBox 7"/>
          <p:cNvSpPr txBox="1"/>
          <p:nvPr/>
        </p:nvSpPr>
        <p:spPr>
          <a:xfrm>
            <a:off x="1371600" y="3124200"/>
            <a:ext cx="5943600" cy="923330"/>
          </a:xfrm>
          <a:prstGeom prst="rect">
            <a:avLst/>
          </a:prstGeom>
          <a:solidFill>
            <a:srgbClr val="FFFF00"/>
          </a:solidFill>
          <a:ln w="3175">
            <a:solidFill>
              <a:schemeClr val="tx1"/>
            </a:solidFill>
          </a:ln>
        </p:spPr>
        <p:txBody>
          <a:bodyPr wrap="square" rtlCol="0">
            <a:spAutoFit/>
          </a:bodyPr>
          <a:lstStyle/>
          <a:p>
            <a:r>
              <a:rPr lang="en-US" dirty="0">
                <a:latin typeface="Arial" pitchFamily="34" charset="0"/>
                <a:cs typeface="Arial" pitchFamily="34" charset="0"/>
              </a:rPr>
              <a:t>Note to presenter:  Hide this slide if you are using more progressive methods.  Delete this yellow box before making presentation.</a:t>
            </a:r>
          </a:p>
        </p:txBody>
      </p:sp>
    </p:spTree>
    <p:extLst>
      <p:ext uri="{BB962C8B-B14F-4D97-AF65-F5344CB8AC3E}">
        <p14:creationId xmlns:p14="http://schemas.microsoft.com/office/powerpoint/2010/main" val="23380286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990600" y="2667000"/>
            <a:ext cx="3276600" cy="369332"/>
          </a:xfrm>
          <a:prstGeom prst="rect">
            <a:avLst/>
          </a:prstGeom>
          <a:solidFill>
            <a:schemeClr val="accent5">
              <a:lumMod val="60000"/>
              <a:lumOff val="40000"/>
            </a:schemeClr>
          </a:solidFill>
        </p:spPr>
        <p:txBody>
          <a:bodyPr wrap="square" rtlCol="0">
            <a:spAutoFit/>
          </a:bodyPr>
          <a:lstStyle/>
          <a:p>
            <a:endParaRPr lang="en-US" dirty="0"/>
          </a:p>
        </p:txBody>
      </p:sp>
      <p:sp>
        <p:nvSpPr>
          <p:cNvPr id="3" name="Content Placeholder 2"/>
          <p:cNvSpPr>
            <a:spLocks noGrp="1"/>
          </p:cNvSpPr>
          <p:nvPr>
            <p:ph idx="1"/>
          </p:nvPr>
        </p:nvSpPr>
        <p:spPr>
          <a:xfrm>
            <a:off x="0" y="1447800"/>
            <a:ext cx="8686800" cy="4749800"/>
          </a:xfrm>
        </p:spPr>
        <p:txBody>
          <a:bodyPr/>
          <a:lstStyle/>
          <a:p>
            <a:endParaRPr lang="en-US" dirty="0">
              <a:latin typeface="Arial" pitchFamily="34" charset="0"/>
              <a:cs typeface="Arial" pitchFamily="34" charset="0"/>
            </a:endParaRPr>
          </a:p>
          <a:p>
            <a:pPr>
              <a:buNone/>
            </a:pPr>
            <a:endParaRPr lang="en-US" dirty="0"/>
          </a:p>
        </p:txBody>
      </p:sp>
      <p:sp>
        <p:nvSpPr>
          <p:cNvPr id="2" name="TextBox 1"/>
          <p:cNvSpPr txBox="1"/>
          <p:nvPr/>
        </p:nvSpPr>
        <p:spPr>
          <a:xfrm>
            <a:off x="457200" y="1066800"/>
            <a:ext cx="8382000" cy="4370427"/>
          </a:xfrm>
          <a:prstGeom prst="rect">
            <a:avLst/>
          </a:prstGeom>
          <a:noFill/>
        </p:spPr>
        <p:txBody>
          <a:bodyPr wrap="square" rtlCol="0">
            <a:spAutoFit/>
          </a:bodyPr>
          <a:lstStyle/>
          <a:p>
            <a:r>
              <a:rPr lang="en-US" sz="3200" dirty="0">
                <a:solidFill>
                  <a:schemeClr val="bg1"/>
                </a:solidFill>
                <a:latin typeface="Tw Cen MT" pitchFamily="34" charset="0"/>
                <a:cs typeface="Times New Roman" pitchFamily="18" charset="0"/>
              </a:rPr>
              <a:t>This is one of a series of 22 winter maintenance training modules developed by the Clear Roads Program.   All of the modules are available online at </a:t>
            </a:r>
            <a:r>
              <a:rPr lang="en-US" sz="3200" dirty="0">
                <a:solidFill>
                  <a:schemeClr val="bg1"/>
                </a:solidFill>
                <a:latin typeface="Tw Cen MT" pitchFamily="34" charset="0"/>
                <a:cs typeface="Times New Roman" pitchFamily="18" charset="0"/>
                <a:hlinkClick r:id="rId3"/>
              </a:rPr>
              <a:t>www.clearroads.org</a:t>
            </a:r>
            <a:endParaRPr lang="en-US" sz="3200" dirty="0">
              <a:solidFill>
                <a:schemeClr val="bg1"/>
              </a:solidFill>
              <a:latin typeface="Tw Cen MT" pitchFamily="34" charset="0"/>
              <a:cs typeface="Times New Roman" pitchFamily="18" charset="0"/>
            </a:endParaRPr>
          </a:p>
          <a:p>
            <a:r>
              <a:rPr lang="en-US" sz="3200" dirty="0">
                <a:solidFill>
                  <a:schemeClr val="bg1"/>
                </a:solidFill>
                <a:latin typeface="Tw Cen MT" pitchFamily="34" charset="0"/>
                <a:cs typeface="Times New Roman" pitchFamily="18" charset="0"/>
              </a:rPr>
              <a:t>Modules include information on the following:</a:t>
            </a:r>
          </a:p>
          <a:p>
            <a:endParaRPr lang="en-US" sz="3200" dirty="0">
              <a:solidFill>
                <a:schemeClr val="bg1"/>
              </a:solidFill>
              <a:latin typeface="Tw Cen MT" pitchFamily="34" charset="0"/>
              <a:cs typeface="Times New Roman" pitchFamily="18" charset="0"/>
            </a:endParaRPr>
          </a:p>
          <a:p>
            <a:endParaRPr lang="en-US" sz="2800" dirty="0">
              <a:solidFill>
                <a:schemeClr val="bg1"/>
              </a:solidFill>
              <a:latin typeface="Tw Cen MT Condensed Extra Bold" pitchFamily="34" charset="0"/>
              <a:cs typeface="Arial" pitchFamily="34" charset="0"/>
            </a:endParaRPr>
          </a:p>
          <a:p>
            <a:endParaRPr lang="en-US" sz="4000" dirty="0">
              <a:solidFill>
                <a:schemeClr val="bg1"/>
              </a:solidFill>
              <a:latin typeface="Tw Cen MT Condensed Extra Bold" pitchFamily="34" charset="0"/>
              <a:cs typeface="Arial" pitchFamily="34" charset="0"/>
            </a:endParaRPr>
          </a:p>
          <a:p>
            <a:endParaRPr lang="en-US" dirty="0"/>
          </a:p>
        </p:txBody>
      </p:sp>
      <p:pic>
        <p:nvPicPr>
          <p:cNvPr id="6" name="Picture 5" descr="Clear Roads Logo use.jpg"/>
          <p:cNvPicPr>
            <a:picLocks noChangeAspect="1"/>
          </p:cNvPicPr>
          <p:nvPr/>
        </p:nvPicPr>
        <p:blipFill>
          <a:blip r:embed="rId4" cstate="print"/>
          <a:stretch>
            <a:fillRect/>
          </a:stretch>
        </p:blipFill>
        <p:spPr>
          <a:xfrm>
            <a:off x="7243572" y="5943600"/>
            <a:ext cx="1900428" cy="615685"/>
          </a:xfrm>
          <a:prstGeom prst="rect">
            <a:avLst/>
          </a:prstGeom>
        </p:spPr>
      </p:pic>
      <p:sp>
        <p:nvSpPr>
          <p:cNvPr id="7" name="Rectangle 6"/>
          <p:cNvSpPr/>
          <p:nvPr/>
        </p:nvSpPr>
        <p:spPr>
          <a:xfrm>
            <a:off x="578358" y="3512297"/>
            <a:ext cx="7346442" cy="3416320"/>
          </a:xfrm>
          <a:prstGeom prst="rect">
            <a:avLst/>
          </a:prstGeom>
        </p:spPr>
        <p:txBody>
          <a:bodyPr wrap="square" numCol="2">
            <a:spAutoFit/>
          </a:bodyPr>
          <a:lstStyle/>
          <a:p>
            <a:pPr marL="285750" indent="-285750">
              <a:buFont typeface="Arial" panose="020B0604020202020204" pitchFamily="34" charset="0"/>
              <a:buChar char="•"/>
            </a:pPr>
            <a:r>
              <a:rPr lang="en-US" sz="2400" dirty="0">
                <a:solidFill>
                  <a:schemeClr val="bg1"/>
                </a:solidFill>
                <a:latin typeface="Tw Cen MT" pitchFamily="34" charset="0"/>
                <a:cs typeface="Times New Roman" pitchFamily="18" charset="0"/>
              </a:rPr>
              <a:t>Plowing</a:t>
            </a:r>
          </a:p>
          <a:p>
            <a:pPr marL="285750" indent="-285750">
              <a:buFont typeface="Arial" panose="020B0604020202020204" pitchFamily="34" charset="0"/>
              <a:buChar char="•"/>
            </a:pPr>
            <a:r>
              <a:rPr lang="en-US" sz="2400" dirty="0">
                <a:solidFill>
                  <a:schemeClr val="bg1"/>
                </a:solidFill>
                <a:latin typeface="Tw Cen MT" pitchFamily="34" charset="0"/>
                <a:cs typeface="Times New Roman" pitchFamily="18" charset="0"/>
              </a:rPr>
              <a:t>Truck operations</a:t>
            </a:r>
          </a:p>
          <a:p>
            <a:pPr marL="285750" indent="-285750">
              <a:buFont typeface="Arial" panose="020B0604020202020204" pitchFamily="34" charset="0"/>
              <a:buChar char="•"/>
            </a:pPr>
            <a:r>
              <a:rPr lang="en-US" sz="2400" dirty="0">
                <a:solidFill>
                  <a:schemeClr val="bg1"/>
                </a:solidFill>
                <a:latin typeface="Tw Cen MT" pitchFamily="34" charset="0"/>
                <a:cs typeface="Times New Roman" pitchFamily="18" charset="0"/>
              </a:rPr>
              <a:t>Spreading</a:t>
            </a:r>
          </a:p>
          <a:p>
            <a:pPr marL="285750" indent="-285750">
              <a:buFont typeface="Arial" panose="020B0604020202020204" pitchFamily="34" charset="0"/>
              <a:buChar char="•"/>
            </a:pPr>
            <a:r>
              <a:rPr lang="en-US" sz="2400" dirty="0">
                <a:solidFill>
                  <a:schemeClr val="bg1"/>
                </a:solidFill>
                <a:latin typeface="Tw Cen MT" pitchFamily="34" charset="0"/>
                <a:cs typeface="Times New Roman" pitchFamily="18" charset="0"/>
              </a:rPr>
              <a:t>Material use</a:t>
            </a:r>
          </a:p>
          <a:p>
            <a:pPr marL="285750" indent="-285750">
              <a:buFont typeface="Arial" panose="020B0604020202020204" pitchFamily="34" charset="0"/>
              <a:buChar char="•"/>
            </a:pPr>
            <a:r>
              <a:rPr lang="en-US" sz="2400" dirty="0">
                <a:solidFill>
                  <a:schemeClr val="bg1"/>
                </a:solidFill>
                <a:latin typeface="Tw Cen MT" pitchFamily="34" charset="0"/>
                <a:cs typeface="Times New Roman" pitchFamily="18" charset="0"/>
              </a:rPr>
              <a:t>Pre-wetting</a:t>
            </a:r>
          </a:p>
          <a:p>
            <a:pPr marL="285750" indent="-285750">
              <a:buFont typeface="Arial" panose="020B0604020202020204" pitchFamily="34" charset="0"/>
              <a:buChar char="•"/>
            </a:pPr>
            <a:r>
              <a:rPr lang="en-US" sz="2400" dirty="0">
                <a:solidFill>
                  <a:schemeClr val="bg1"/>
                </a:solidFill>
                <a:latin typeface="Tw Cen MT" pitchFamily="34" charset="0"/>
                <a:cs typeface="Times New Roman" pitchFamily="18" charset="0"/>
              </a:rPr>
              <a:t>Brine production</a:t>
            </a:r>
          </a:p>
          <a:p>
            <a:pPr marL="285750" indent="-285750">
              <a:buFont typeface="Arial" panose="020B0604020202020204" pitchFamily="34" charset="0"/>
              <a:buChar char="•"/>
            </a:pPr>
            <a:r>
              <a:rPr lang="en-US" sz="2400" dirty="0">
                <a:solidFill>
                  <a:schemeClr val="bg1"/>
                </a:solidFill>
                <a:latin typeface="Tw Cen MT" pitchFamily="34" charset="0"/>
                <a:cs typeface="Times New Roman" pitchFamily="18" charset="0"/>
              </a:rPr>
              <a:t>De-icing and anti-icing</a:t>
            </a:r>
          </a:p>
          <a:p>
            <a:pPr marL="285750" indent="-285750">
              <a:buFont typeface="Arial" panose="020B0604020202020204" pitchFamily="34" charset="0"/>
              <a:buChar char="•"/>
            </a:pPr>
            <a:r>
              <a:rPr lang="en-US" sz="2400" dirty="0">
                <a:solidFill>
                  <a:schemeClr val="bg1"/>
                </a:solidFill>
                <a:latin typeface="Tw Cen MT" pitchFamily="34" charset="0"/>
                <a:cs typeface="Times New Roman" pitchFamily="18" charset="0"/>
              </a:rPr>
              <a:t>Level of service</a:t>
            </a:r>
          </a:p>
          <a:p>
            <a:pPr marL="285750" indent="-285750">
              <a:buFont typeface="Arial" panose="020B0604020202020204" pitchFamily="34" charset="0"/>
              <a:buChar char="•"/>
            </a:pPr>
            <a:endParaRPr lang="en-US" sz="2400" dirty="0">
              <a:solidFill>
                <a:schemeClr val="bg1"/>
              </a:solidFill>
              <a:latin typeface="Tw Cen MT" pitchFamily="34" charset="0"/>
              <a:cs typeface="Times New Roman" pitchFamily="18" charset="0"/>
            </a:endParaRPr>
          </a:p>
          <a:p>
            <a:pPr marL="285750" indent="-285750">
              <a:buFont typeface="Arial" panose="020B0604020202020204" pitchFamily="34" charset="0"/>
              <a:buChar char="•"/>
            </a:pPr>
            <a:r>
              <a:rPr lang="en-US" sz="2400" dirty="0">
                <a:solidFill>
                  <a:schemeClr val="bg1"/>
                </a:solidFill>
                <a:latin typeface="Tw Cen MT" pitchFamily="34" charset="0"/>
                <a:cs typeface="Times New Roman" pitchFamily="18" charset="0"/>
              </a:rPr>
              <a:t>Ice formation</a:t>
            </a:r>
          </a:p>
          <a:p>
            <a:pPr marL="285750" indent="-285750">
              <a:buFont typeface="Arial" panose="020B0604020202020204" pitchFamily="34" charset="0"/>
              <a:buChar char="•"/>
            </a:pPr>
            <a:r>
              <a:rPr lang="en-US" sz="2400" dirty="0">
                <a:solidFill>
                  <a:schemeClr val="bg1"/>
                </a:solidFill>
                <a:latin typeface="Tw Cen MT" pitchFamily="34" charset="0"/>
                <a:cs typeface="Times New Roman" pitchFamily="18" charset="0"/>
              </a:rPr>
              <a:t>Freeze point depressants</a:t>
            </a:r>
          </a:p>
          <a:p>
            <a:pPr marL="285750" indent="-285750">
              <a:buFont typeface="Arial" panose="020B0604020202020204" pitchFamily="34" charset="0"/>
              <a:buChar char="•"/>
            </a:pPr>
            <a:r>
              <a:rPr lang="en-US" sz="2400" dirty="0">
                <a:solidFill>
                  <a:schemeClr val="bg1"/>
                </a:solidFill>
                <a:latin typeface="Tw Cen MT" pitchFamily="34" charset="0"/>
                <a:cs typeface="Times New Roman" pitchFamily="18" charset="0"/>
              </a:rPr>
              <a:t>Environmental issues</a:t>
            </a:r>
          </a:p>
          <a:p>
            <a:pPr marL="285750" indent="-285750">
              <a:buFont typeface="Arial" panose="020B0604020202020204" pitchFamily="34" charset="0"/>
              <a:buChar char="•"/>
            </a:pPr>
            <a:r>
              <a:rPr lang="en-US" sz="2400" dirty="0">
                <a:solidFill>
                  <a:schemeClr val="bg1"/>
                </a:solidFill>
                <a:latin typeface="Tw Cen MT" pitchFamily="34" charset="0"/>
                <a:cs typeface="Times New Roman" pitchFamily="18" charset="0"/>
              </a:rPr>
              <a:t>Drift control</a:t>
            </a:r>
          </a:p>
          <a:p>
            <a:pPr marL="285750" indent="-285750">
              <a:buFont typeface="Arial" panose="020B0604020202020204" pitchFamily="34" charset="0"/>
              <a:buChar char="•"/>
            </a:pPr>
            <a:r>
              <a:rPr lang="en-US" sz="2400" dirty="0">
                <a:solidFill>
                  <a:schemeClr val="bg1"/>
                </a:solidFill>
                <a:latin typeface="Tw Cen MT" pitchFamily="34" charset="0"/>
                <a:cs typeface="Times New Roman" pitchFamily="18" charset="0"/>
              </a:rPr>
              <a:t>Weather</a:t>
            </a:r>
          </a:p>
          <a:p>
            <a:pPr marL="285750" indent="-285750">
              <a:buFont typeface="Arial" panose="020B0604020202020204" pitchFamily="34" charset="0"/>
              <a:buChar char="•"/>
            </a:pPr>
            <a:r>
              <a:rPr lang="en-US" sz="2400" dirty="0">
                <a:solidFill>
                  <a:schemeClr val="bg1"/>
                </a:solidFill>
                <a:latin typeface="Tw Cen MT" pitchFamily="34" charset="0"/>
                <a:cs typeface="Times New Roman" pitchFamily="18" charset="0"/>
              </a:rPr>
              <a:t>Avalanche management</a:t>
            </a:r>
          </a:p>
          <a:p>
            <a:pPr marL="285750" indent="-285750">
              <a:buFont typeface="Arial" panose="020B0604020202020204" pitchFamily="34" charset="0"/>
              <a:buChar char="•"/>
            </a:pPr>
            <a:r>
              <a:rPr lang="en-US" sz="2400" dirty="0">
                <a:solidFill>
                  <a:schemeClr val="bg1"/>
                </a:solidFill>
                <a:latin typeface="Tw Cen MT" pitchFamily="34" charset="0"/>
                <a:cs typeface="Times New Roman" pitchFamily="18" charset="0"/>
              </a:rPr>
              <a:t>Bridge frost</a:t>
            </a:r>
          </a:p>
          <a:p>
            <a:pPr marL="285750" indent="-285750">
              <a:buFont typeface="Arial" panose="020B0604020202020204" pitchFamily="34" charset="0"/>
              <a:buChar char="•"/>
            </a:pPr>
            <a:r>
              <a:rPr lang="en-US" sz="2400" dirty="0">
                <a:solidFill>
                  <a:schemeClr val="bg1"/>
                </a:solidFill>
                <a:latin typeface="Tw Cen MT" pitchFamily="34" charset="0"/>
                <a:cs typeface="Times New Roman" pitchFamily="18" charset="0"/>
              </a:rPr>
              <a:t>Safety</a:t>
            </a:r>
          </a:p>
        </p:txBody>
      </p:sp>
    </p:spTree>
    <p:extLst>
      <p:ext uri="{BB962C8B-B14F-4D97-AF65-F5344CB8AC3E}">
        <p14:creationId xmlns:p14="http://schemas.microsoft.com/office/powerpoint/2010/main" val="38025564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effectLst/>
              </a:rPr>
              <a:t>Test Question</a:t>
            </a:r>
          </a:p>
        </p:txBody>
      </p:sp>
      <p:sp>
        <p:nvSpPr>
          <p:cNvPr id="3" name="Content Placeholder 2"/>
          <p:cNvSpPr>
            <a:spLocks noGrp="1"/>
          </p:cNvSpPr>
          <p:nvPr>
            <p:ph idx="1"/>
          </p:nvPr>
        </p:nvSpPr>
        <p:spPr>
          <a:xfrm>
            <a:off x="457200" y="1244600"/>
            <a:ext cx="8229600" cy="5080000"/>
          </a:xfrm>
        </p:spPr>
        <p:txBody>
          <a:bodyPr>
            <a:normAutofit/>
          </a:bodyPr>
          <a:lstStyle/>
          <a:p>
            <a:pPr marL="742950" indent="-742950">
              <a:buNone/>
            </a:pPr>
            <a:r>
              <a:rPr lang="en-US" sz="3600" dirty="0">
                <a:effectLst/>
              </a:rPr>
              <a:t>Pre-wetting materials in the truck can lead to:</a:t>
            </a:r>
          </a:p>
          <a:p>
            <a:pPr marL="742950" indent="-742950">
              <a:buFont typeface="+mj-lt"/>
              <a:buAutoNum type="alphaUcPeriod"/>
            </a:pPr>
            <a:endParaRPr lang="en-US" sz="3600" dirty="0">
              <a:effectLst/>
            </a:endParaRPr>
          </a:p>
          <a:p>
            <a:pPr lvl="1" indent="-742950">
              <a:lnSpc>
                <a:spcPts val="3200"/>
              </a:lnSpc>
              <a:spcBef>
                <a:spcPts val="0"/>
              </a:spcBef>
              <a:buFont typeface="+mj-lt"/>
              <a:buAutoNum type="alphaUcPeriod"/>
            </a:pPr>
            <a:r>
              <a:rPr lang="en-US" sz="3600" dirty="0">
                <a:effectLst/>
              </a:rPr>
              <a:t>Uneven particle coating</a:t>
            </a:r>
          </a:p>
          <a:p>
            <a:pPr lvl="1" indent="-742950">
              <a:lnSpc>
                <a:spcPts val="3200"/>
              </a:lnSpc>
              <a:spcBef>
                <a:spcPts val="0"/>
              </a:spcBef>
              <a:buFont typeface="+mj-lt"/>
              <a:buAutoNum type="alphaUcPeriod"/>
            </a:pPr>
            <a:r>
              <a:rPr lang="en-US" sz="3600" dirty="0">
                <a:effectLst/>
              </a:rPr>
              <a:t>Corrosive effects on the truck</a:t>
            </a:r>
          </a:p>
          <a:p>
            <a:pPr lvl="1" indent="-742950">
              <a:lnSpc>
                <a:spcPts val="3200"/>
              </a:lnSpc>
              <a:spcBef>
                <a:spcPts val="0"/>
              </a:spcBef>
              <a:buFont typeface="+mj-lt"/>
              <a:buAutoNum type="alphaUcPeriod"/>
            </a:pPr>
            <a:r>
              <a:rPr lang="en-US" sz="3600" dirty="0">
                <a:effectLst/>
              </a:rPr>
              <a:t>Wet gloves</a:t>
            </a:r>
          </a:p>
          <a:p>
            <a:pPr lvl="1" indent="-742950">
              <a:lnSpc>
                <a:spcPts val="3200"/>
              </a:lnSpc>
              <a:spcBef>
                <a:spcPts val="0"/>
              </a:spcBef>
              <a:buFont typeface="+mj-lt"/>
              <a:buAutoNum type="alphaUcPeriod"/>
            </a:pPr>
            <a:r>
              <a:rPr lang="en-US" sz="3600" dirty="0">
                <a:effectLst/>
              </a:rPr>
              <a:t>A and C</a:t>
            </a:r>
          </a:p>
        </p:txBody>
      </p:sp>
      <p:sp>
        <p:nvSpPr>
          <p:cNvPr id="4" name="Isosceles Triangle 3"/>
          <p:cNvSpPr/>
          <p:nvPr/>
        </p:nvSpPr>
        <p:spPr>
          <a:xfrm>
            <a:off x="8344662" y="908315"/>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5-Point Star 4"/>
          <p:cNvSpPr/>
          <p:nvPr/>
        </p:nvSpPr>
        <p:spPr>
          <a:xfrm>
            <a:off x="8305800" y="1518572"/>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Oval 5"/>
          <p:cNvSpPr/>
          <p:nvPr/>
        </p:nvSpPr>
        <p:spPr>
          <a:xfrm>
            <a:off x="8382000" y="299372"/>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9" name="Picture 8"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2302955182"/>
      </p:ext>
    </p:extLst>
  </p:cSld>
  <p:clrMapOvr>
    <a:masterClrMapping/>
  </p:clrMapOvr>
  <p:transition spd="slow"/>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effectLst/>
              </a:rPr>
              <a:t>Test Question</a:t>
            </a:r>
          </a:p>
        </p:txBody>
      </p:sp>
      <p:sp>
        <p:nvSpPr>
          <p:cNvPr id="3" name="Content Placeholder 2"/>
          <p:cNvSpPr>
            <a:spLocks noGrp="1"/>
          </p:cNvSpPr>
          <p:nvPr>
            <p:ph idx="1"/>
          </p:nvPr>
        </p:nvSpPr>
        <p:spPr/>
        <p:txBody>
          <a:bodyPr>
            <a:normAutofit/>
          </a:bodyPr>
          <a:lstStyle/>
          <a:p>
            <a:pPr marL="742950" indent="-742950">
              <a:buNone/>
            </a:pPr>
            <a:r>
              <a:rPr lang="en-US" sz="3600" dirty="0">
                <a:effectLst/>
              </a:rPr>
              <a:t>Pre-wetting materials in the truck can lead to:</a:t>
            </a:r>
            <a:endParaRPr lang="en-US" sz="3600" dirty="0">
              <a:solidFill>
                <a:schemeClr val="accent1">
                  <a:lumMod val="75000"/>
                </a:schemeClr>
              </a:solidFill>
              <a:effectLst/>
            </a:endParaRPr>
          </a:p>
          <a:p>
            <a:pPr marL="742950" indent="-742950">
              <a:buFont typeface="+mj-lt"/>
              <a:buAutoNum type="alphaUcPeriod"/>
            </a:pPr>
            <a:endParaRPr lang="en-US" sz="3600" dirty="0">
              <a:solidFill>
                <a:schemeClr val="accent1">
                  <a:lumMod val="75000"/>
                </a:schemeClr>
              </a:solidFill>
              <a:effectLst/>
            </a:endParaRPr>
          </a:p>
          <a:p>
            <a:pPr lvl="1" indent="-742950">
              <a:lnSpc>
                <a:spcPts val="3200"/>
              </a:lnSpc>
              <a:spcBef>
                <a:spcPts val="0"/>
              </a:spcBef>
              <a:buFont typeface="+mj-lt"/>
              <a:buAutoNum type="alphaUcPeriod"/>
            </a:pPr>
            <a:r>
              <a:rPr lang="en-US" sz="3600" dirty="0">
                <a:solidFill>
                  <a:schemeClr val="accent1">
                    <a:lumMod val="75000"/>
                  </a:schemeClr>
                </a:solidFill>
                <a:effectLst/>
              </a:rPr>
              <a:t>Uneven particle coating</a:t>
            </a:r>
          </a:p>
          <a:p>
            <a:pPr lvl="1" indent="-742950">
              <a:lnSpc>
                <a:spcPts val="3200"/>
              </a:lnSpc>
              <a:spcBef>
                <a:spcPts val="0"/>
              </a:spcBef>
              <a:buFont typeface="+mj-lt"/>
              <a:buAutoNum type="alphaUcPeriod"/>
            </a:pPr>
            <a:r>
              <a:rPr lang="en-US" sz="3600" dirty="0">
                <a:solidFill>
                  <a:schemeClr val="accent1">
                    <a:lumMod val="75000"/>
                  </a:schemeClr>
                </a:solidFill>
                <a:effectLst/>
              </a:rPr>
              <a:t>Corrosive effects on the truck</a:t>
            </a:r>
          </a:p>
          <a:p>
            <a:pPr lvl="1" indent="-742950">
              <a:lnSpc>
                <a:spcPts val="3200"/>
              </a:lnSpc>
              <a:spcBef>
                <a:spcPts val="0"/>
              </a:spcBef>
              <a:buFont typeface="+mj-lt"/>
              <a:buAutoNum type="alphaUcPeriod"/>
            </a:pPr>
            <a:r>
              <a:rPr lang="en-US" sz="3600" dirty="0">
                <a:solidFill>
                  <a:schemeClr val="accent1">
                    <a:lumMod val="75000"/>
                  </a:schemeClr>
                </a:solidFill>
                <a:effectLst/>
              </a:rPr>
              <a:t>Wet gloves</a:t>
            </a:r>
          </a:p>
          <a:p>
            <a:pPr lvl="1" indent="-742950">
              <a:lnSpc>
                <a:spcPts val="3200"/>
              </a:lnSpc>
              <a:spcBef>
                <a:spcPts val="0"/>
              </a:spcBef>
              <a:buFont typeface="+mj-lt"/>
              <a:buAutoNum type="alphaUcPeriod"/>
            </a:pPr>
            <a:r>
              <a:rPr lang="en-US" sz="3600" dirty="0">
                <a:solidFill>
                  <a:srgbClr val="FFFF00"/>
                </a:solidFill>
                <a:effectLst/>
              </a:rPr>
              <a:t>A and C</a:t>
            </a:r>
            <a:endParaRPr lang="en-US" sz="4000" dirty="0">
              <a:solidFill>
                <a:srgbClr val="FFFF00"/>
              </a:solidFill>
              <a:effectLst/>
            </a:endParaRPr>
          </a:p>
        </p:txBody>
      </p:sp>
      <p:sp>
        <p:nvSpPr>
          <p:cNvPr id="4" name="Isosceles Triangle 3"/>
          <p:cNvSpPr/>
          <p:nvPr/>
        </p:nvSpPr>
        <p:spPr>
          <a:xfrm>
            <a:off x="8344662" y="9645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5-Point Star 4"/>
          <p:cNvSpPr/>
          <p:nvPr/>
        </p:nvSpPr>
        <p:spPr>
          <a:xfrm>
            <a:off x="8305800" y="15748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Oval 5"/>
          <p:cNvSpPr/>
          <p:nvPr/>
        </p:nvSpPr>
        <p:spPr>
          <a:xfrm>
            <a:off x="8382000" y="3556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9" name="Picture 8"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2302955182"/>
      </p:ext>
    </p:extLst>
  </p:cSld>
  <p:clrMapOvr>
    <a:masterClrMapping/>
  </p:clrMapOvr>
  <p:transition spd="slow"/>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2" name="Rectangle 2"/>
          <p:cNvSpPr>
            <a:spLocks noGrp="1" noChangeArrowheads="1"/>
          </p:cNvSpPr>
          <p:nvPr>
            <p:ph type="title"/>
          </p:nvPr>
        </p:nvSpPr>
        <p:spPr>
          <a:xfrm>
            <a:off x="0" y="152400"/>
            <a:ext cx="6934200" cy="808038"/>
          </a:xfrm>
          <a:noFill/>
        </p:spPr>
        <p:txBody>
          <a:bodyPr>
            <a:noAutofit/>
          </a:bodyPr>
          <a:lstStyle/>
          <a:p>
            <a:pPr lvl="1" algn="l">
              <a:lnSpc>
                <a:spcPts val="3300"/>
              </a:lnSpc>
            </a:pPr>
            <a:r>
              <a:rPr lang="en-US" sz="4000" b="1" dirty="0">
                <a:solidFill>
                  <a:schemeClr val="bg1"/>
                </a:solidFill>
                <a:latin typeface="Tw Cen MT Condensed" charset="0"/>
                <a:ea typeface="Tw Cen MT Condensed" charset="0"/>
                <a:cs typeface="Tw Cen MT Condensed" charset="0"/>
              </a:rPr>
              <a:t>Pre-wetting by on-board spreader systems</a:t>
            </a:r>
          </a:p>
        </p:txBody>
      </p:sp>
      <p:sp>
        <p:nvSpPr>
          <p:cNvPr id="384003" name="Rectangle 3"/>
          <p:cNvSpPr>
            <a:spLocks noGrp="1" noChangeArrowheads="1"/>
          </p:cNvSpPr>
          <p:nvPr>
            <p:ph type="body" idx="1"/>
          </p:nvPr>
        </p:nvSpPr>
        <p:spPr>
          <a:xfrm>
            <a:off x="914400" y="1778000"/>
            <a:ext cx="8229600" cy="5080000"/>
          </a:xfrm>
        </p:spPr>
        <p:txBody>
          <a:bodyPr>
            <a:normAutofit/>
          </a:bodyPr>
          <a:lstStyle/>
          <a:p>
            <a:pPr lvl="1">
              <a:lnSpc>
                <a:spcPts val="2500"/>
              </a:lnSpc>
            </a:pPr>
            <a:r>
              <a:rPr lang="en-US" sz="4000" dirty="0">
                <a:latin typeface="Tw Cen MT"/>
                <a:cs typeface="Arial" pitchFamily="34" charset="0"/>
              </a:rPr>
              <a:t>On-board tank locations</a:t>
            </a:r>
          </a:p>
          <a:p>
            <a:pPr lvl="2">
              <a:lnSpc>
                <a:spcPts val="2500"/>
              </a:lnSpc>
            </a:pPr>
            <a:r>
              <a:rPr lang="en-US" sz="4000" dirty="0">
                <a:latin typeface="Tw Cen MT"/>
                <a:cs typeface="Arial" pitchFamily="34" charset="0"/>
              </a:rPr>
              <a:t>Dump truck tail gate</a:t>
            </a:r>
          </a:p>
          <a:p>
            <a:pPr lvl="2">
              <a:lnSpc>
                <a:spcPts val="2500"/>
              </a:lnSpc>
            </a:pPr>
            <a:r>
              <a:rPr lang="en-US" sz="4000" dirty="0">
                <a:latin typeface="Tw Cen MT"/>
                <a:cs typeface="Arial" pitchFamily="34" charset="0"/>
              </a:rPr>
              <a:t>Side of v-box</a:t>
            </a:r>
          </a:p>
          <a:p>
            <a:pPr lvl="2">
              <a:lnSpc>
                <a:spcPts val="2500"/>
              </a:lnSpc>
            </a:pPr>
            <a:r>
              <a:rPr lang="en-US" sz="4000" dirty="0">
                <a:latin typeface="Tw Cen MT"/>
                <a:cs typeface="Arial" pitchFamily="34" charset="0"/>
              </a:rPr>
              <a:t>Side of dump truck</a:t>
            </a:r>
          </a:p>
          <a:p>
            <a:pPr lvl="2">
              <a:lnSpc>
                <a:spcPts val="2500"/>
              </a:lnSpc>
            </a:pPr>
            <a:r>
              <a:rPr lang="en-US" sz="4000" dirty="0">
                <a:latin typeface="Tw Cen MT"/>
                <a:cs typeface="Arial" pitchFamily="34" charset="0"/>
              </a:rPr>
              <a:t>In box</a:t>
            </a:r>
          </a:p>
          <a:p>
            <a:pPr lvl="2">
              <a:lnSpc>
                <a:spcPts val="2500"/>
              </a:lnSpc>
            </a:pPr>
            <a:endParaRPr lang="en-US" sz="4000" dirty="0">
              <a:latin typeface="Tw Cen MT"/>
              <a:cs typeface="Arial" pitchFamily="34" charset="0"/>
            </a:endParaRPr>
          </a:p>
          <a:p>
            <a:pPr lvl="1">
              <a:lnSpc>
                <a:spcPts val="2500"/>
              </a:lnSpc>
            </a:pPr>
            <a:r>
              <a:rPr lang="en-US" sz="4000" dirty="0">
                <a:latin typeface="Tw Cen MT"/>
                <a:cs typeface="Arial" pitchFamily="34" charset="0"/>
              </a:rPr>
              <a:t>Discharge location</a:t>
            </a:r>
          </a:p>
          <a:p>
            <a:pPr lvl="2">
              <a:lnSpc>
                <a:spcPts val="2500"/>
              </a:lnSpc>
            </a:pPr>
            <a:r>
              <a:rPr lang="en-US" sz="4000" dirty="0">
                <a:latin typeface="Tw Cen MT"/>
                <a:cs typeface="Arial" pitchFamily="34" charset="0"/>
              </a:rPr>
              <a:t>at spinner</a:t>
            </a:r>
          </a:p>
          <a:p>
            <a:pPr lvl="2">
              <a:lnSpc>
                <a:spcPts val="2500"/>
              </a:lnSpc>
            </a:pPr>
            <a:r>
              <a:rPr lang="en-US" sz="4000" dirty="0">
                <a:latin typeface="Tw Cen MT"/>
                <a:cs typeface="Arial" pitchFamily="34" charset="0"/>
              </a:rPr>
              <a:t>at auger</a:t>
            </a:r>
          </a:p>
        </p:txBody>
      </p:sp>
      <p:pic>
        <p:nvPicPr>
          <p:cNvPr id="8" name="Picture 4" descr="C:\Users\Roman\AppData\Local\Microsoft\Windows\Temporary Internet Files\Content.IE5\X20Z386G\Number-3-3876-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66800" y="1246800"/>
            <a:ext cx="360000" cy="505800"/>
          </a:xfrm>
          <a:prstGeom prst="rect">
            <a:avLst/>
          </a:prstGeom>
          <a:noFill/>
          <a:extLst>
            <a:ext uri="{909E8E84-426E-40DD-AFC4-6F175D3DCCD1}">
              <a14:hiddenFill xmlns:a14="http://schemas.microsoft.com/office/drawing/2010/main">
                <a:solidFill>
                  <a:srgbClr val="FFFFFF"/>
                </a:solidFill>
              </a14:hiddenFill>
            </a:ext>
          </a:extLst>
        </p:spPr>
      </p:pic>
      <p:sp>
        <p:nvSpPr>
          <p:cNvPr id="12" name="Oval 11"/>
          <p:cNvSpPr/>
          <p:nvPr/>
        </p:nvSpPr>
        <p:spPr>
          <a:xfrm>
            <a:off x="8382000" y="381657"/>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13" name="Isosceles Triangle 12"/>
          <p:cNvSpPr/>
          <p:nvPr/>
        </p:nvSpPr>
        <p:spPr>
          <a:xfrm>
            <a:off x="8344662" y="990600"/>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4" name="5-Point Star 13"/>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9" name="Picture 8" descr="Clear Roads Logo use.jpg"/>
          <p:cNvPicPr>
            <a:picLocks noChangeAspect="1"/>
          </p:cNvPicPr>
          <p:nvPr/>
        </p:nvPicPr>
        <p:blipFill>
          <a:blip r:embed="rId4"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366996050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pictures\Pictures\salt\equipment\tanks\IMG_178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0125" y="1092739"/>
            <a:ext cx="4391547" cy="3293660"/>
          </a:xfrm>
          <a:prstGeom prst="rect">
            <a:avLst/>
          </a:prstGeom>
          <a:noFill/>
          <a:ln w="3175">
            <a:solidFill>
              <a:schemeClr val="tx1"/>
            </a:solidFill>
          </a:ln>
          <a:extLst>
            <a:ext uri="{909E8E84-426E-40DD-AFC4-6F175D3DCCD1}">
              <a14:hiddenFill xmlns:a14="http://schemas.microsoft.com/office/drawing/2010/main">
                <a:solidFill>
                  <a:srgbClr val="FFFFFF"/>
                </a:solidFill>
              </a14:hiddenFill>
            </a:ext>
          </a:extLst>
        </p:spPr>
      </p:pic>
      <p:sp>
        <p:nvSpPr>
          <p:cNvPr id="4" name="Title 1"/>
          <p:cNvSpPr>
            <a:spLocks noGrp="1"/>
          </p:cNvSpPr>
          <p:nvPr>
            <p:ph type="title"/>
          </p:nvPr>
        </p:nvSpPr>
        <p:spPr>
          <a:xfrm>
            <a:off x="533400" y="228600"/>
            <a:ext cx="8229600" cy="914400"/>
          </a:xfrm>
          <a:noFill/>
        </p:spPr>
        <p:txBody>
          <a:bodyPr/>
          <a:lstStyle/>
          <a:p>
            <a:r>
              <a:rPr lang="en-US" b="1" dirty="0">
                <a:effectLst/>
                <a:latin typeface="Tw Cen MT Condensed" charset="0"/>
                <a:ea typeface="Tw Cen MT Condensed" charset="0"/>
                <a:cs typeface="Tw Cen MT Condensed" charset="0"/>
              </a:rPr>
              <a:t>Tailgate</a:t>
            </a:r>
            <a:r>
              <a:rPr lang="en-US" dirty="0">
                <a:effectLst/>
                <a:latin typeface="Tw Cen MT Condensed" charset="0"/>
                <a:ea typeface="Tw Cen MT Condensed" charset="0"/>
                <a:cs typeface="Tw Cen MT Condensed" charset="0"/>
              </a:rPr>
              <a:t> </a:t>
            </a:r>
            <a:r>
              <a:rPr lang="en-US" b="1" dirty="0">
                <a:effectLst/>
                <a:latin typeface="Tw Cen MT Condensed" charset="0"/>
                <a:ea typeface="Tw Cen MT Condensed" charset="0"/>
                <a:cs typeface="Tw Cen MT Condensed" charset="0"/>
              </a:rPr>
              <a:t>tanks</a:t>
            </a:r>
          </a:p>
        </p:txBody>
      </p:sp>
      <p:sp>
        <p:nvSpPr>
          <p:cNvPr id="8" name="Oval 7"/>
          <p:cNvSpPr/>
          <p:nvPr/>
        </p:nvSpPr>
        <p:spPr>
          <a:xfrm>
            <a:off x="8382000" y="381657"/>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9" name="Isosceles Triangle 8"/>
          <p:cNvSpPr/>
          <p:nvPr/>
        </p:nvSpPr>
        <p:spPr>
          <a:xfrm>
            <a:off x="8344662" y="990600"/>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6" descr="Clear Roads Logo use.jpg"/>
          <p:cNvPicPr>
            <a:picLocks noChangeAspect="1"/>
          </p:cNvPicPr>
          <p:nvPr/>
        </p:nvPicPr>
        <p:blipFill>
          <a:blip r:embed="rId4" cstate="print"/>
          <a:stretch>
            <a:fillRect/>
          </a:stretch>
        </p:blipFill>
        <p:spPr>
          <a:xfrm>
            <a:off x="7243572" y="5943600"/>
            <a:ext cx="1900428" cy="615685"/>
          </a:xfrm>
          <a:prstGeom prst="rect">
            <a:avLst/>
          </a:prstGeom>
        </p:spPr>
      </p:pic>
      <p:pic>
        <p:nvPicPr>
          <p:cNvPr id="167939" name="Picture 1026" descr="Tailgate1"/>
          <p:cNvPicPr>
            <a:picLocks noChangeAspect="1" noChangeArrowheads="1"/>
          </p:cNvPicPr>
          <p:nvPr/>
        </p:nvPicPr>
        <p:blipFill>
          <a:blip r:embed="rId5" cstate="print"/>
          <a:srcRect/>
          <a:stretch>
            <a:fillRect/>
          </a:stretch>
        </p:blipFill>
        <p:spPr bwMode="auto">
          <a:xfrm>
            <a:off x="4625210" y="2561230"/>
            <a:ext cx="4391547" cy="3290888"/>
          </a:xfrm>
          <a:prstGeom prst="rect">
            <a:avLst/>
          </a:prstGeom>
          <a:noFill/>
          <a:ln w="3175">
            <a:solidFill>
              <a:schemeClr val="tx1"/>
            </a:solidFill>
            <a:miter lim="800000"/>
            <a:headEnd/>
            <a:tailEnd/>
          </a:ln>
        </p:spPr>
      </p:pic>
    </p:spTree>
    <p:extLst>
      <p:ext uri="{BB962C8B-B14F-4D97-AF65-F5344CB8AC3E}">
        <p14:creationId xmlns:p14="http://schemas.microsoft.com/office/powerpoint/2010/main" val="407404284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54000"/>
            <a:ext cx="8229600" cy="889000"/>
          </a:xfrm>
          <a:noFill/>
        </p:spPr>
        <p:txBody>
          <a:bodyPr/>
          <a:lstStyle/>
          <a:p>
            <a:r>
              <a:rPr lang="en-US" b="1" dirty="0">
                <a:effectLst/>
                <a:latin typeface="Tw Cen MT Condensed" charset="0"/>
                <a:ea typeface="Tw Cen MT Condensed" charset="0"/>
                <a:cs typeface="Tw Cen MT Condensed" charset="0"/>
              </a:rPr>
              <a:t>V-box saddle tanks</a:t>
            </a:r>
          </a:p>
        </p:txBody>
      </p:sp>
      <p:pic>
        <p:nvPicPr>
          <p:cNvPr id="8195" name="Picture 3" descr="C:\pictures\Pictures\salt\equipment\tanks\IMG_169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36332" y="2185714"/>
            <a:ext cx="4495800" cy="3371850"/>
          </a:xfrm>
          <a:prstGeom prst="rect">
            <a:avLst/>
          </a:prstGeom>
          <a:noFill/>
          <a:ln w="3175">
            <a:solidFill>
              <a:schemeClr val="tx1"/>
            </a:solidFill>
          </a:ln>
          <a:extLst>
            <a:ext uri="{909E8E84-426E-40DD-AFC4-6F175D3DCCD1}">
              <a14:hiddenFill xmlns:a14="http://schemas.microsoft.com/office/drawing/2010/main">
                <a:solidFill>
                  <a:srgbClr val="FFFFFF"/>
                </a:solidFill>
              </a14:hiddenFill>
            </a:ext>
          </a:extLst>
        </p:spPr>
      </p:pic>
      <p:pic>
        <p:nvPicPr>
          <p:cNvPr id="8194" name="Picture 2" descr="C:\pictures\Pictures\salt\ramsey co\Track trailer unit w sander hopper.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808" t="17788" r="19832" b="25000"/>
          <a:stretch/>
        </p:blipFill>
        <p:spPr bwMode="auto">
          <a:xfrm>
            <a:off x="76200" y="1676400"/>
            <a:ext cx="4336314" cy="2469002"/>
          </a:xfrm>
          <a:prstGeom prst="rect">
            <a:avLst/>
          </a:prstGeom>
          <a:noFill/>
          <a:ln w="3175">
            <a:solidFill>
              <a:schemeClr val="tx1"/>
            </a:solidFill>
          </a:ln>
          <a:extLst>
            <a:ext uri="{909E8E84-426E-40DD-AFC4-6F175D3DCCD1}">
              <a14:hiddenFill xmlns:a14="http://schemas.microsoft.com/office/drawing/2010/main">
                <a:solidFill>
                  <a:srgbClr val="FFFFFF"/>
                </a:solidFill>
              </a14:hiddenFill>
            </a:ext>
          </a:extLst>
        </p:spPr>
      </p:pic>
      <p:sp>
        <p:nvSpPr>
          <p:cNvPr id="9" name="Oval 8"/>
          <p:cNvSpPr/>
          <p:nvPr/>
        </p:nvSpPr>
        <p:spPr>
          <a:xfrm>
            <a:off x="8382000" y="381657"/>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10" name="Isosceles Triangle 9"/>
          <p:cNvSpPr/>
          <p:nvPr/>
        </p:nvSpPr>
        <p:spPr>
          <a:xfrm>
            <a:off x="8344662" y="990600"/>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6" descr="Clear Roads Logo use.jpg"/>
          <p:cNvPicPr>
            <a:picLocks noChangeAspect="1"/>
          </p:cNvPicPr>
          <p:nvPr/>
        </p:nvPicPr>
        <p:blipFill>
          <a:blip r:embed="rId5"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397391395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28600"/>
            <a:ext cx="8229600" cy="889000"/>
          </a:xfrm>
          <a:noFill/>
        </p:spPr>
        <p:txBody>
          <a:bodyPr/>
          <a:lstStyle/>
          <a:p>
            <a:r>
              <a:rPr lang="en-US" b="1" dirty="0">
                <a:effectLst/>
                <a:latin typeface="Tw Cen MT Condensed" charset="0"/>
                <a:ea typeface="Tw Cen MT Condensed" charset="0"/>
                <a:cs typeface="Tw Cen MT Condensed" charset="0"/>
              </a:rPr>
              <a:t>Dump truck saddle tanks</a:t>
            </a:r>
          </a:p>
        </p:txBody>
      </p:sp>
      <p:pic>
        <p:nvPicPr>
          <p:cNvPr id="10242" name="Picture 2" descr="C:\pictures\Pictures\salt\roads\FCI photos Nov-Dec 2012 019.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6875" t="30209" r="40630" b="31875"/>
          <a:stretch/>
        </p:blipFill>
        <p:spPr bwMode="auto">
          <a:xfrm>
            <a:off x="228600" y="1130374"/>
            <a:ext cx="3655866" cy="4621554"/>
          </a:xfrm>
          <a:prstGeom prst="rect">
            <a:avLst/>
          </a:prstGeom>
          <a:noFill/>
          <a:ln w="3175">
            <a:solidFill>
              <a:schemeClr val="tx1"/>
            </a:solidFill>
          </a:ln>
          <a:extLst>
            <a:ext uri="{909E8E84-426E-40DD-AFC4-6F175D3DCCD1}">
              <a14:hiddenFill xmlns:a14="http://schemas.microsoft.com/office/drawing/2010/main">
                <a:solidFill>
                  <a:srgbClr val="FFFFFF"/>
                </a:solidFill>
              </a14:hiddenFill>
            </a:ext>
          </a:extLst>
        </p:spPr>
      </p:pic>
      <p:pic>
        <p:nvPicPr>
          <p:cNvPr id="10243" name="Picture 3" descr="C:\Users\Roman\Downloads\One way Plow Truck.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7543" t="16069" r="20161" b="10934"/>
          <a:stretch/>
        </p:blipFill>
        <p:spPr bwMode="auto">
          <a:xfrm>
            <a:off x="4179150" y="1130374"/>
            <a:ext cx="4014636" cy="4621556"/>
          </a:xfrm>
          <a:prstGeom prst="rect">
            <a:avLst/>
          </a:prstGeom>
          <a:noFill/>
          <a:ln w="3175">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7" name="Oval 6"/>
          <p:cNvSpPr/>
          <p:nvPr/>
        </p:nvSpPr>
        <p:spPr>
          <a:xfrm>
            <a:off x="8382000" y="381657"/>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8" name="Isosceles Triangle 7"/>
          <p:cNvSpPr/>
          <p:nvPr/>
        </p:nvSpPr>
        <p:spPr>
          <a:xfrm>
            <a:off x="8344662" y="990600"/>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9" name="Picture 8" descr="Clear Roads Logo use.jpg"/>
          <p:cNvPicPr>
            <a:picLocks noChangeAspect="1"/>
          </p:cNvPicPr>
          <p:nvPr/>
        </p:nvPicPr>
        <p:blipFill>
          <a:blip r:embed="rId5"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338980712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8897" t="20898" r="21191" b="20312"/>
          <a:stretch/>
        </p:blipFill>
        <p:spPr bwMode="auto">
          <a:xfrm>
            <a:off x="4550777" y="2514600"/>
            <a:ext cx="4491083" cy="3305174"/>
          </a:xfrm>
          <a:prstGeom prst="rect">
            <a:avLst/>
          </a:prstGeom>
          <a:noFill/>
          <a:ln w="3175">
            <a:solidFill>
              <a:schemeClr val="tx1"/>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4" descr="P101037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3304" y="1295400"/>
            <a:ext cx="4253500" cy="3182740"/>
          </a:xfrm>
          <a:prstGeom prst="rect">
            <a:avLst/>
          </a:prstGeom>
          <a:noFill/>
          <a:ln w="3175">
            <a:solidFill>
              <a:schemeClr val="tx1"/>
            </a:solidFill>
          </a:ln>
          <a:extLst>
            <a:ext uri="{909E8E84-426E-40DD-AFC4-6F175D3DCCD1}">
              <a14:hiddenFill xmlns:a14="http://schemas.microsoft.com/office/drawing/2010/main">
                <a:solidFill>
                  <a:srgbClr val="FFFFFF"/>
                </a:solidFill>
              </a14:hiddenFill>
            </a:ext>
          </a:extLst>
        </p:spPr>
      </p:pic>
      <p:sp>
        <p:nvSpPr>
          <p:cNvPr id="4" name="Title 1"/>
          <p:cNvSpPr>
            <a:spLocks noGrp="1"/>
          </p:cNvSpPr>
          <p:nvPr>
            <p:ph type="title"/>
          </p:nvPr>
        </p:nvSpPr>
        <p:spPr>
          <a:xfrm>
            <a:off x="838200" y="76200"/>
            <a:ext cx="8229600" cy="1143000"/>
          </a:xfrm>
          <a:noFill/>
        </p:spPr>
        <p:txBody>
          <a:bodyPr/>
          <a:lstStyle/>
          <a:p>
            <a:r>
              <a:rPr lang="en-US" b="1" dirty="0">
                <a:effectLst/>
                <a:latin typeface="Tw Cen MT Condensed" charset="0"/>
                <a:ea typeface="Tw Cen MT Condensed" charset="0"/>
                <a:cs typeface="Tw Cen MT Condensed" charset="0"/>
              </a:rPr>
              <a:t>Internal tanks</a:t>
            </a:r>
          </a:p>
        </p:txBody>
      </p:sp>
      <p:sp>
        <p:nvSpPr>
          <p:cNvPr id="10" name="Oval 9"/>
          <p:cNvSpPr/>
          <p:nvPr/>
        </p:nvSpPr>
        <p:spPr>
          <a:xfrm>
            <a:off x="8382000" y="381657"/>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13" name="Isosceles Triangle 12"/>
          <p:cNvSpPr/>
          <p:nvPr/>
        </p:nvSpPr>
        <p:spPr>
          <a:xfrm>
            <a:off x="8344662" y="990600"/>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6" descr="Clear Roads Logo use.jpg"/>
          <p:cNvPicPr>
            <a:picLocks noChangeAspect="1"/>
          </p:cNvPicPr>
          <p:nvPr/>
        </p:nvPicPr>
        <p:blipFill>
          <a:blip r:embed="rId5"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25584224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effectLst/>
              </a:rPr>
              <a:t>Test Question</a:t>
            </a:r>
          </a:p>
        </p:txBody>
      </p:sp>
      <p:sp>
        <p:nvSpPr>
          <p:cNvPr id="3" name="Content Placeholder 2"/>
          <p:cNvSpPr>
            <a:spLocks noGrp="1"/>
          </p:cNvSpPr>
          <p:nvPr>
            <p:ph idx="1"/>
          </p:nvPr>
        </p:nvSpPr>
        <p:spPr/>
        <p:txBody>
          <a:bodyPr>
            <a:normAutofit/>
          </a:bodyPr>
          <a:lstStyle/>
          <a:p>
            <a:pPr>
              <a:buNone/>
            </a:pPr>
            <a:r>
              <a:rPr lang="en-US" sz="3600" dirty="0">
                <a:effectLst/>
              </a:rPr>
              <a:t>Where can you place liquid tanks?</a:t>
            </a:r>
          </a:p>
          <a:p>
            <a:pPr>
              <a:buNone/>
            </a:pPr>
            <a:endParaRPr lang="en-US" sz="3600" dirty="0">
              <a:effectLst/>
            </a:endParaRPr>
          </a:p>
          <a:p>
            <a:pPr marL="742950" indent="-742950">
              <a:buFont typeface="+mj-lt"/>
              <a:buAutoNum type="alphaUcPeriod"/>
            </a:pPr>
            <a:r>
              <a:rPr lang="en-US" sz="3600" dirty="0">
                <a:effectLst/>
              </a:rPr>
              <a:t>Tail gate </a:t>
            </a:r>
          </a:p>
          <a:p>
            <a:pPr marL="742950" indent="-742950">
              <a:buFont typeface="+mj-lt"/>
              <a:buAutoNum type="alphaUcPeriod"/>
            </a:pPr>
            <a:r>
              <a:rPr lang="en-US" sz="3600" dirty="0">
                <a:effectLst/>
              </a:rPr>
              <a:t>Side of truck</a:t>
            </a:r>
          </a:p>
          <a:p>
            <a:pPr marL="742950" indent="-742950">
              <a:buFont typeface="+mj-lt"/>
              <a:buAutoNum type="alphaUcPeriod"/>
            </a:pPr>
            <a:r>
              <a:rPr lang="en-US" sz="3600" dirty="0">
                <a:effectLst/>
              </a:rPr>
              <a:t>Inside box</a:t>
            </a:r>
          </a:p>
          <a:p>
            <a:pPr marL="742950" indent="-742950">
              <a:buFont typeface="+mj-lt"/>
              <a:buAutoNum type="alphaUcPeriod"/>
            </a:pPr>
            <a:r>
              <a:rPr lang="en-US" sz="3600" dirty="0">
                <a:effectLst/>
              </a:rPr>
              <a:t>All of the above</a:t>
            </a:r>
          </a:p>
        </p:txBody>
      </p:sp>
      <p:sp>
        <p:nvSpPr>
          <p:cNvPr id="4" name="Isosceles Triangle 3"/>
          <p:cNvSpPr/>
          <p:nvPr/>
        </p:nvSpPr>
        <p:spPr>
          <a:xfrm>
            <a:off x="8420862" y="908315"/>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5-Point Star 4"/>
          <p:cNvSpPr/>
          <p:nvPr/>
        </p:nvSpPr>
        <p:spPr>
          <a:xfrm>
            <a:off x="8382000" y="1518572"/>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Oval 5"/>
          <p:cNvSpPr/>
          <p:nvPr/>
        </p:nvSpPr>
        <p:spPr>
          <a:xfrm>
            <a:off x="8458200" y="299372"/>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9" name="Picture 8"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2302955182"/>
      </p:ext>
    </p:extLst>
  </p:cSld>
  <p:clrMapOvr>
    <a:masterClrMapping/>
  </p:clrMapOvr>
  <p:transition spd="slow"/>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effectLst/>
              </a:rPr>
              <a:t>Test Question</a:t>
            </a:r>
          </a:p>
        </p:txBody>
      </p:sp>
      <p:sp>
        <p:nvSpPr>
          <p:cNvPr id="3" name="Content Placeholder 2"/>
          <p:cNvSpPr>
            <a:spLocks noGrp="1"/>
          </p:cNvSpPr>
          <p:nvPr>
            <p:ph idx="1"/>
          </p:nvPr>
        </p:nvSpPr>
        <p:spPr/>
        <p:txBody>
          <a:bodyPr>
            <a:normAutofit/>
          </a:bodyPr>
          <a:lstStyle/>
          <a:p>
            <a:pPr>
              <a:buNone/>
            </a:pPr>
            <a:r>
              <a:rPr lang="en-US" sz="3600" dirty="0">
                <a:effectLst/>
              </a:rPr>
              <a:t>Where can you place liquid tanks?</a:t>
            </a:r>
          </a:p>
          <a:p>
            <a:pPr>
              <a:buNone/>
            </a:pPr>
            <a:endParaRPr lang="en-US" sz="3600" dirty="0">
              <a:solidFill>
                <a:schemeClr val="accent1">
                  <a:lumMod val="75000"/>
                </a:schemeClr>
              </a:solidFill>
              <a:effectLst/>
            </a:endParaRPr>
          </a:p>
          <a:p>
            <a:pPr marL="742950" indent="-742950">
              <a:buFont typeface="+mj-lt"/>
              <a:buAutoNum type="alphaUcPeriod"/>
            </a:pPr>
            <a:r>
              <a:rPr lang="en-US" sz="3600" dirty="0">
                <a:solidFill>
                  <a:schemeClr val="accent1">
                    <a:lumMod val="75000"/>
                  </a:schemeClr>
                </a:solidFill>
                <a:effectLst/>
              </a:rPr>
              <a:t>Tail gate </a:t>
            </a:r>
          </a:p>
          <a:p>
            <a:pPr marL="742950" indent="-742950">
              <a:buFont typeface="+mj-lt"/>
              <a:buAutoNum type="alphaUcPeriod"/>
            </a:pPr>
            <a:r>
              <a:rPr lang="en-US" sz="3600" dirty="0">
                <a:solidFill>
                  <a:schemeClr val="accent1">
                    <a:lumMod val="75000"/>
                  </a:schemeClr>
                </a:solidFill>
                <a:effectLst/>
              </a:rPr>
              <a:t>Side of truck</a:t>
            </a:r>
          </a:p>
          <a:p>
            <a:pPr marL="742950" indent="-742950">
              <a:buFont typeface="+mj-lt"/>
              <a:buAutoNum type="alphaUcPeriod"/>
            </a:pPr>
            <a:r>
              <a:rPr lang="en-US" sz="3600" dirty="0">
                <a:solidFill>
                  <a:schemeClr val="accent1">
                    <a:lumMod val="75000"/>
                  </a:schemeClr>
                </a:solidFill>
                <a:effectLst/>
              </a:rPr>
              <a:t>Inside box</a:t>
            </a:r>
            <a:endParaRPr lang="en-US" sz="3600" dirty="0">
              <a:solidFill>
                <a:srgbClr val="FFFF00"/>
              </a:solidFill>
              <a:effectLst/>
            </a:endParaRPr>
          </a:p>
          <a:p>
            <a:pPr marL="742950" indent="-742950">
              <a:buFont typeface="+mj-lt"/>
              <a:buAutoNum type="alphaUcPeriod"/>
            </a:pPr>
            <a:r>
              <a:rPr lang="en-US" sz="3600" dirty="0">
                <a:solidFill>
                  <a:srgbClr val="FFFF00"/>
                </a:solidFill>
                <a:effectLst/>
              </a:rPr>
              <a:t>All of the above</a:t>
            </a:r>
          </a:p>
        </p:txBody>
      </p:sp>
      <p:sp>
        <p:nvSpPr>
          <p:cNvPr id="4" name="Isosceles Triangle 3"/>
          <p:cNvSpPr/>
          <p:nvPr/>
        </p:nvSpPr>
        <p:spPr>
          <a:xfrm>
            <a:off x="8420862" y="908315"/>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5-Point Star 4"/>
          <p:cNvSpPr/>
          <p:nvPr/>
        </p:nvSpPr>
        <p:spPr>
          <a:xfrm>
            <a:off x="8382000" y="1518572"/>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Oval 5"/>
          <p:cNvSpPr/>
          <p:nvPr/>
        </p:nvSpPr>
        <p:spPr>
          <a:xfrm>
            <a:off x="8458200" y="299372"/>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9" name="Picture 8"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2302955182"/>
      </p:ext>
    </p:extLst>
  </p:cSld>
  <p:clrMapOvr>
    <a:masterClrMapping/>
  </p:clrMapOvr>
  <p:transition spd="slow"/>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2" name="Rectangle 2"/>
          <p:cNvSpPr>
            <a:spLocks noGrp="1" noChangeArrowheads="1"/>
          </p:cNvSpPr>
          <p:nvPr>
            <p:ph type="title"/>
          </p:nvPr>
        </p:nvSpPr>
        <p:spPr>
          <a:xfrm>
            <a:off x="685800" y="193261"/>
            <a:ext cx="9144000" cy="873539"/>
          </a:xfrm>
          <a:noFill/>
        </p:spPr>
        <p:txBody>
          <a:bodyPr>
            <a:normAutofit/>
          </a:bodyPr>
          <a:lstStyle/>
          <a:p>
            <a:pPr lvl="1"/>
            <a:r>
              <a:rPr lang="en-US" sz="4400" b="1" dirty="0">
                <a:solidFill>
                  <a:schemeClr val="bg1"/>
                </a:solidFill>
                <a:latin typeface="Tw Cen MT Condensed" charset="0"/>
                <a:ea typeface="Tw Cen MT Condensed" charset="0"/>
                <a:cs typeface="Tw Cen MT Condensed" charset="0"/>
              </a:rPr>
              <a:t>Discharge locations</a:t>
            </a:r>
          </a:p>
        </p:txBody>
      </p:sp>
      <p:sp>
        <p:nvSpPr>
          <p:cNvPr id="384003" name="Rectangle 3"/>
          <p:cNvSpPr>
            <a:spLocks noGrp="1" noChangeArrowheads="1"/>
          </p:cNvSpPr>
          <p:nvPr>
            <p:ph type="body" idx="1"/>
          </p:nvPr>
        </p:nvSpPr>
        <p:spPr/>
        <p:txBody>
          <a:bodyPr>
            <a:normAutofit/>
          </a:bodyPr>
          <a:lstStyle/>
          <a:p>
            <a:pPr lvl="2"/>
            <a:endParaRPr lang="en-US" sz="3600" dirty="0"/>
          </a:p>
          <a:p>
            <a:pPr lvl="2"/>
            <a:r>
              <a:rPr lang="en-US" sz="3600" dirty="0">
                <a:latin typeface="Arial" pitchFamily="34" charset="0"/>
                <a:cs typeface="Arial" pitchFamily="34" charset="0"/>
              </a:rPr>
              <a:t>at spinner</a:t>
            </a:r>
          </a:p>
          <a:p>
            <a:pPr lvl="2"/>
            <a:r>
              <a:rPr lang="en-US" sz="3600" dirty="0">
                <a:latin typeface="Arial" pitchFamily="34" charset="0"/>
                <a:cs typeface="Arial" pitchFamily="34" charset="0"/>
              </a:rPr>
              <a:t>at auger</a:t>
            </a:r>
          </a:p>
        </p:txBody>
      </p:sp>
      <p:sp>
        <p:nvSpPr>
          <p:cNvPr id="7" name="Oval 6"/>
          <p:cNvSpPr/>
          <p:nvPr/>
        </p:nvSpPr>
        <p:spPr>
          <a:xfrm>
            <a:off x="8382000" y="381657"/>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11" name="Isosceles Triangle 10"/>
          <p:cNvSpPr/>
          <p:nvPr/>
        </p:nvSpPr>
        <p:spPr>
          <a:xfrm>
            <a:off x="8344662" y="990600"/>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 name="5-Point Star 11"/>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8" name="Picture 7"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38043669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Module 5: Pre-wetting</a:t>
            </a:r>
            <a:endParaRPr lang="en-PH" sz="3200" dirty="0"/>
          </a:p>
        </p:txBody>
      </p:sp>
      <p:sp>
        <p:nvSpPr>
          <p:cNvPr id="11" name="Title 1"/>
          <p:cNvSpPr txBox="1">
            <a:spLocks/>
          </p:cNvSpPr>
          <p:nvPr/>
        </p:nvSpPr>
        <p:spPr>
          <a:xfrm>
            <a:off x="0" y="5486400"/>
            <a:ext cx="7029450" cy="914400"/>
          </a:xfrm>
          <a:prstGeom prst="rect">
            <a:avLst/>
          </a:prstGeom>
        </p:spPr>
        <p:txBody>
          <a:bodyPr vert="horz" lIns="91440" tIns="45720" rIns="91440" bIns="45720" rtlCol="0" anchor="t">
            <a:noAutofit/>
          </a:bodyPr>
          <a:lstStyle>
            <a:lvl1pPr algn="r" defTabSz="914400" rtl="0" eaLnBrk="1" latinLnBrk="0" hangingPunct="1">
              <a:spcBef>
                <a:spcPct val="0"/>
              </a:spcBef>
              <a:buNone/>
              <a:defRPr lang="en-PH" sz="3200" b="1" kern="1200" dirty="0">
                <a:solidFill>
                  <a:schemeClr val="bg1"/>
                </a:solidFill>
                <a:effectLst>
                  <a:outerShdw blurRad="38100" dist="38100" dir="2700000" algn="tl">
                    <a:srgbClr val="000000">
                      <a:alpha val="43137"/>
                    </a:srgbClr>
                  </a:outerShdw>
                </a:effectLst>
                <a:latin typeface="Tw Cen MT" pitchFamily="34" charset="0"/>
                <a:ea typeface="+mj-ea"/>
                <a:cs typeface="Arial" pitchFamily="34" charset="0"/>
              </a:defRPr>
            </a:lvl1pPr>
          </a:lstStyle>
          <a:p>
            <a:pPr algn="l"/>
            <a:r>
              <a:rPr lang="en-US" sz="2000" b="0" dirty="0">
                <a:solidFill>
                  <a:prstClr val="white"/>
                </a:solidFill>
                <a:effectLst/>
              </a:rPr>
              <a:t>2016 Created for Clear Roads by:</a:t>
            </a:r>
          </a:p>
          <a:p>
            <a:pPr algn="l"/>
            <a:r>
              <a:rPr lang="en-US" sz="2000" b="0" dirty="0">
                <a:solidFill>
                  <a:prstClr val="white"/>
                </a:solidFill>
                <a:effectLst/>
              </a:rPr>
              <a:t>U of MN Center for Transportation Studies &amp; </a:t>
            </a:r>
          </a:p>
          <a:p>
            <a:pPr algn="l"/>
            <a:r>
              <a:rPr lang="en-US" sz="2000" b="0" dirty="0">
                <a:solidFill>
                  <a:prstClr val="white"/>
                </a:solidFill>
                <a:effectLst/>
              </a:rPr>
              <a:t>Fortin Consulting Inc.</a:t>
            </a:r>
            <a:br>
              <a:rPr lang="en-US" sz="2000" b="0" dirty="0">
                <a:solidFill>
                  <a:prstClr val="white"/>
                </a:solidFill>
                <a:effectLst/>
              </a:rPr>
            </a:br>
            <a:endParaRPr lang="en-US" sz="2000" b="0" dirty="0">
              <a:solidFill>
                <a:prstClr val="white"/>
              </a:solidFill>
              <a:effectLst/>
            </a:endParaRPr>
          </a:p>
        </p:txBody>
      </p:sp>
      <p:pic>
        <p:nvPicPr>
          <p:cNvPr id="8" name="Picture 7"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pic>
        <p:nvPicPr>
          <p:cNvPr id="6" name="Picture 5" descr="C:\pictures\Pictures\salt\equipment\spinners\sander demo grand rapids 013.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00200" y="1317287"/>
            <a:ext cx="5537200" cy="41529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367057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8077200" cy="889000"/>
          </a:xfrm>
          <a:noFill/>
        </p:spPr>
        <p:txBody>
          <a:bodyPr/>
          <a:lstStyle/>
          <a:p>
            <a:r>
              <a:rPr lang="en-US" sz="3600" b="1" dirty="0">
                <a:effectLst/>
                <a:latin typeface="Tw Cen MT Condensed" charset="0"/>
                <a:ea typeface="Tw Cen MT Condensed" charset="0"/>
                <a:cs typeface="Tw Cen MT Condensed" charset="0"/>
              </a:rPr>
              <a:t>On-board tanks, spray onto spinner</a:t>
            </a:r>
          </a:p>
        </p:txBody>
      </p:sp>
      <p:pic>
        <p:nvPicPr>
          <p:cNvPr id="5" name="Content Placeholder 4" descr="wet tanks"/>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152400" y="1219857"/>
            <a:ext cx="4552544" cy="3413298"/>
          </a:xfrm>
          <a:prstGeom prst="rect">
            <a:avLst/>
          </a:prstGeom>
          <a:noFill/>
          <a:ln w="3175">
            <a:solidFill>
              <a:schemeClr val="tx1"/>
            </a:solidFill>
          </a:ln>
          <a:extLst>
            <a:ext uri="{909E8E84-426E-40DD-AFC4-6F175D3DCCD1}">
              <a14:hiddenFill xmlns:a14="http://schemas.microsoft.com/office/drawing/2010/main">
                <a:solidFill>
                  <a:srgbClr val="FFFFFF"/>
                </a:solidFill>
              </a14:hiddenFill>
            </a:ext>
          </a:extLst>
        </p:spPr>
      </p:pic>
      <p:sp>
        <p:nvSpPr>
          <p:cNvPr id="11" name="Oval 10"/>
          <p:cNvSpPr/>
          <p:nvPr/>
        </p:nvSpPr>
        <p:spPr>
          <a:xfrm>
            <a:off x="8382000" y="381657"/>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12" name="Isosceles Triangle 11"/>
          <p:cNvSpPr/>
          <p:nvPr/>
        </p:nvSpPr>
        <p:spPr>
          <a:xfrm>
            <a:off x="8344662" y="990600"/>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 name="5-Point Star 12"/>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074"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5010" t="10937" r="16650" b="31445"/>
          <a:stretch/>
        </p:blipFill>
        <p:spPr bwMode="auto">
          <a:xfrm>
            <a:off x="4876800" y="2514600"/>
            <a:ext cx="4191000" cy="3289611"/>
          </a:xfrm>
          <a:prstGeom prst="rect">
            <a:avLst/>
          </a:prstGeom>
          <a:noFill/>
          <a:ln w="3175">
            <a:solidFill>
              <a:schemeClr val="tx1"/>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7" descr="Clear Roads Logo use.jpg"/>
          <p:cNvPicPr>
            <a:picLocks noChangeAspect="1"/>
          </p:cNvPicPr>
          <p:nvPr/>
        </p:nvPicPr>
        <p:blipFill>
          <a:blip r:embed="rId5"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292066282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6781800" cy="1066800"/>
          </a:xfrm>
          <a:noFill/>
        </p:spPr>
        <p:txBody>
          <a:bodyPr/>
          <a:lstStyle/>
          <a:p>
            <a:r>
              <a:rPr lang="en-US" sz="3600" b="1" dirty="0">
                <a:effectLst/>
                <a:latin typeface="Tw Cen MT Condensed" charset="0"/>
                <a:ea typeface="Tw Cen MT Condensed" charset="0"/>
                <a:cs typeface="Tw Cen MT Condensed" charset="0"/>
              </a:rPr>
              <a:t>Adding liquid at the spinner</a:t>
            </a:r>
          </a:p>
        </p:txBody>
      </p:sp>
      <p:pic>
        <p:nvPicPr>
          <p:cNvPr id="6" name="Picture 2" descr="Tailgate2"/>
          <p:cNvPicPr>
            <a:picLocks noChangeAspect="1" noChangeArrowheads="1"/>
          </p:cNvPicPr>
          <p:nvPr/>
        </p:nvPicPr>
        <p:blipFill>
          <a:blip r:embed="rId3" cstate="print"/>
          <a:srcRect l="7692" b="-1928"/>
          <a:stretch>
            <a:fillRect/>
          </a:stretch>
        </p:blipFill>
        <p:spPr bwMode="auto">
          <a:xfrm>
            <a:off x="4648200" y="2334260"/>
            <a:ext cx="4419600" cy="3609340"/>
          </a:xfrm>
          <a:prstGeom prst="rect">
            <a:avLst/>
          </a:prstGeom>
          <a:noFill/>
          <a:ln w="3175">
            <a:solidFill>
              <a:schemeClr val="tx1"/>
            </a:solidFill>
            <a:miter lim="800000"/>
            <a:headEnd/>
            <a:tailEnd/>
          </a:ln>
        </p:spPr>
      </p:pic>
      <p:sp>
        <p:nvSpPr>
          <p:cNvPr id="8" name="Oval 7"/>
          <p:cNvSpPr/>
          <p:nvPr/>
        </p:nvSpPr>
        <p:spPr>
          <a:xfrm>
            <a:off x="8382000" y="381657"/>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9" name="Isosceles Triangle 8"/>
          <p:cNvSpPr/>
          <p:nvPr/>
        </p:nvSpPr>
        <p:spPr>
          <a:xfrm>
            <a:off x="8344662" y="990600"/>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 name="5-Point Star 9"/>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1" name="Picture 10" descr="Clear Roads Logo use.jpg"/>
          <p:cNvPicPr>
            <a:picLocks noChangeAspect="1"/>
          </p:cNvPicPr>
          <p:nvPr/>
        </p:nvPicPr>
        <p:blipFill>
          <a:blip r:embed="rId4" cstate="print"/>
          <a:stretch>
            <a:fillRect/>
          </a:stretch>
        </p:blipFill>
        <p:spPr>
          <a:xfrm>
            <a:off x="7243572" y="5943600"/>
            <a:ext cx="1900428" cy="615685"/>
          </a:xfrm>
          <a:prstGeom prst="rect">
            <a:avLst/>
          </a:prstGeom>
        </p:spPr>
      </p:pic>
      <p:pic>
        <p:nvPicPr>
          <p:cNvPr id="5" name="Picture 3" descr="C:\Users\Roman\Downloads\Spinner.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0247" y="1218543"/>
            <a:ext cx="4405553" cy="3010561"/>
          </a:xfrm>
          <a:prstGeom prst="rect">
            <a:avLst/>
          </a:prstGeom>
          <a:noFill/>
          <a:ln w="3175">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657404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7772400" cy="914400"/>
          </a:xfrm>
          <a:noFill/>
        </p:spPr>
        <p:txBody>
          <a:bodyPr/>
          <a:lstStyle/>
          <a:p>
            <a:r>
              <a:rPr lang="en-US" b="1" dirty="0">
                <a:effectLst/>
                <a:latin typeface="Tw Cen MT Condensed" charset="0"/>
                <a:ea typeface="Tw Cen MT Condensed" charset="0"/>
                <a:cs typeface="Tw Cen MT Condensed" charset="0"/>
              </a:rPr>
              <a:t>Adding liquid at the auger</a:t>
            </a:r>
          </a:p>
        </p:txBody>
      </p:sp>
      <p:pic>
        <p:nvPicPr>
          <p:cNvPr id="11267"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809" t="21876" r="6250" b="11523"/>
          <a:stretch/>
        </p:blipFill>
        <p:spPr bwMode="auto">
          <a:xfrm>
            <a:off x="685800" y="1355342"/>
            <a:ext cx="7467600" cy="4147315"/>
          </a:xfrm>
          <a:prstGeom prst="rect">
            <a:avLst/>
          </a:prstGeom>
          <a:noFill/>
          <a:ln w="3175">
            <a:solidFill>
              <a:schemeClr val="tx1"/>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Oval 6"/>
          <p:cNvSpPr/>
          <p:nvPr/>
        </p:nvSpPr>
        <p:spPr>
          <a:xfrm>
            <a:off x="8382000" y="381657"/>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11" name="Isosceles Triangle 10"/>
          <p:cNvSpPr/>
          <p:nvPr/>
        </p:nvSpPr>
        <p:spPr>
          <a:xfrm>
            <a:off x="8344662" y="990600"/>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 name="5-Point Star 11"/>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8" name="Picture 7" descr="Clear Roads Logo use.jpg"/>
          <p:cNvPicPr>
            <a:picLocks noChangeAspect="1"/>
          </p:cNvPicPr>
          <p:nvPr/>
        </p:nvPicPr>
        <p:blipFill>
          <a:blip r:embed="rId4"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232244884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effectLst/>
              </a:rPr>
              <a:t>Test Question</a:t>
            </a:r>
          </a:p>
        </p:txBody>
      </p:sp>
      <p:sp>
        <p:nvSpPr>
          <p:cNvPr id="3" name="Content Placeholder 2"/>
          <p:cNvSpPr>
            <a:spLocks noGrp="1"/>
          </p:cNvSpPr>
          <p:nvPr>
            <p:ph idx="1"/>
          </p:nvPr>
        </p:nvSpPr>
        <p:spPr/>
        <p:txBody>
          <a:bodyPr>
            <a:normAutofit/>
          </a:bodyPr>
          <a:lstStyle/>
          <a:p>
            <a:pPr marL="742950" indent="-742950">
              <a:buNone/>
            </a:pPr>
            <a:r>
              <a:rPr lang="en-US" sz="3600" dirty="0">
                <a:effectLst/>
              </a:rPr>
              <a:t>Truck mounted pre-wetting tanks can be located in/on:</a:t>
            </a:r>
          </a:p>
          <a:p>
            <a:pPr lvl="1" indent="-742950">
              <a:lnSpc>
                <a:spcPts val="3200"/>
              </a:lnSpc>
              <a:spcBef>
                <a:spcPts val="0"/>
              </a:spcBef>
              <a:buFont typeface="+mj-lt"/>
              <a:buAutoNum type="alphaUcPeriod"/>
            </a:pPr>
            <a:endParaRPr lang="en-US" sz="3600" dirty="0">
              <a:effectLst/>
            </a:endParaRPr>
          </a:p>
          <a:p>
            <a:pPr lvl="1" indent="-742950">
              <a:lnSpc>
                <a:spcPts val="3200"/>
              </a:lnSpc>
              <a:spcBef>
                <a:spcPts val="0"/>
              </a:spcBef>
              <a:buFont typeface="+mj-lt"/>
              <a:buAutoNum type="alphaUcPeriod"/>
            </a:pPr>
            <a:r>
              <a:rPr lang="en-US" sz="3600" dirty="0">
                <a:effectLst/>
              </a:rPr>
              <a:t>Dump truck tail gate</a:t>
            </a:r>
          </a:p>
          <a:p>
            <a:pPr lvl="1" indent="-742950">
              <a:lnSpc>
                <a:spcPts val="3200"/>
              </a:lnSpc>
              <a:spcBef>
                <a:spcPts val="0"/>
              </a:spcBef>
              <a:buFont typeface="+mj-lt"/>
              <a:buAutoNum type="alphaUcPeriod"/>
            </a:pPr>
            <a:r>
              <a:rPr lang="en-US" sz="3600" dirty="0">
                <a:effectLst/>
              </a:rPr>
              <a:t>Side of v-box</a:t>
            </a:r>
          </a:p>
          <a:p>
            <a:pPr lvl="1" indent="-742950">
              <a:lnSpc>
                <a:spcPts val="3200"/>
              </a:lnSpc>
              <a:spcBef>
                <a:spcPts val="0"/>
              </a:spcBef>
              <a:buFont typeface="+mj-lt"/>
              <a:buAutoNum type="alphaUcPeriod"/>
            </a:pPr>
            <a:r>
              <a:rPr lang="en-US" sz="3600" dirty="0">
                <a:effectLst/>
              </a:rPr>
              <a:t>Side of dump truck</a:t>
            </a:r>
          </a:p>
          <a:p>
            <a:pPr lvl="1" indent="-742950">
              <a:lnSpc>
                <a:spcPts val="3200"/>
              </a:lnSpc>
              <a:spcBef>
                <a:spcPts val="0"/>
              </a:spcBef>
              <a:buFont typeface="+mj-lt"/>
              <a:buAutoNum type="alphaUcPeriod"/>
            </a:pPr>
            <a:r>
              <a:rPr lang="en-US" sz="3600" dirty="0">
                <a:effectLst/>
              </a:rPr>
              <a:t>In box</a:t>
            </a:r>
          </a:p>
          <a:p>
            <a:pPr lvl="1" indent="-742950">
              <a:lnSpc>
                <a:spcPts val="3200"/>
              </a:lnSpc>
              <a:spcBef>
                <a:spcPts val="0"/>
              </a:spcBef>
              <a:buFont typeface="+mj-lt"/>
              <a:buAutoNum type="alphaUcPeriod"/>
            </a:pPr>
            <a:r>
              <a:rPr lang="en-US" sz="3600" dirty="0">
                <a:effectLst/>
              </a:rPr>
              <a:t>All of the above</a:t>
            </a:r>
          </a:p>
        </p:txBody>
      </p:sp>
      <p:sp>
        <p:nvSpPr>
          <p:cNvPr id="4" name="Isosceles Triangle 3"/>
          <p:cNvSpPr/>
          <p:nvPr/>
        </p:nvSpPr>
        <p:spPr>
          <a:xfrm>
            <a:off x="8573262" y="914400"/>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5-Point Star 4"/>
          <p:cNvSpPr/>
          <p:nvPr/>
        </p:nvSpPr>
        <p:spPr>
          <a:xfrm>
            <a:off x="8534400" y="1524657"/>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Oval 5"/>
          <p:cNvSpPr/>
          <p:nvPr/>
        </p:nvSpPr>
        <p:spPr>
          <a:xfrm>
            <a:off x="8610600" y="305457"/>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9" name="Picture 8"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2302955182"/>
      </p:ext>
    </p:extLst>
  </p:cSld>
  <p:clrMapOvr>
    <a:masterClrMapping/>
  </p:clrMapOvr>
  <p:transition spd="slow"/>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effectLst/>
              </a:rPr>
              <a:t>Test Question</a:t>
            </a:r>
          </a:p>
        </p:txBody>
      </p:sp>
      <p:sp>
        <p:nvSpPr>
          <p:cNvPr id="3" name="Content Placeholder 2"/>
          <p:cNvSpPr>
            <a:spLocks noGrp="1"/>
          </p:cNvSpPr>
          <p:nvPr>
            <p:ph idx="1"/>
          </p:nvPr>
        </p:nvSpPr>
        <p:spPr/>
        <p:txBody>
          <a:bodyPr>
            <a:normAutofit/>
          </a:bodyPr>
          <a:lstStyle/>
          <a:p>
            <a:pPr marL="742950" indent="-742950">
              <a:buNone/>
            </a:pPr>
            <a:r>
              <a:rPr lang="en-US" sz="3600" dirty="0"/>
              <a:t>Truck mounted pre-wetting tanks can be located in/on:</a:t>
            </a:r>
            <a:endParaRPr lang="en-US" sz="3600" dirty="0">
              <a:solidFill>
                <a:schemeClr val="accent1">
                  <a:lumMod val="75000"/>
                </a:schemeClr>
              </a:solidFill>
              <a:effectLst/>
            </a:endParaRPr>
          </a:p>
          <a:p>
            <a:pPr lvl="1" indent="-742950">
              <a:lnSpc>
                <a:spcPts val="3200"/>
              </a:lnSpc>
              <a:spcBef>
                <a:spcPts val="0"/>
              </a:spcBef>
              <a:buFont typeface="+mj-lt"/>
              <a:buAutoNum type="alphaUcPeriod"/>
            </a:pPr>
            <a:endParaRPr lang="en-US" sz="3600" dirty="0">
              <a:solidFill>
                <a:schemeClr val="accent1">
                  <a:lumMod val="75000"/>
                </a:schemeClr>
              </a:solidFill>
              <a:effectLst/>
            </a:endParaRPr>
          </a:p>
          <a:p>
            <a:pPr lvl="1" indent="-742950">
              <a:lnSpc>
                <a:spcPts val="3200"/>
              </a:lnSpc>
              <a:spcBef>
                <a:spcPts val="0"/>
              </a:spcBef>
              <a:buFont typeface="+mj-lt"/>
              <a:buAutoNum type="alphaUcPeriod"/>
            </a:pPr>
            <a:r>
              <a:rPr lang="en-US" sz="3600" dirty="0">
                <a:solidFill>
                  <a:schemeClr val="accent1">
                    <a:lumMod val="75000"/>
                  </a:schemeClr>
                </a:solidFill>
                <a:effectLst/>
              </a:rPr>
              <a:t>Dump truck tail gate</a:t>
            </a:r>
          </a:p>
          <a:p>
            <a:pPr lvl="1" indent="-742950">
              <a:lnSpc>
                <a:spcPts val="3200"/>
              </a:lnSpc>
              <a:spcBef>
                <a:spcPts val="0"/>
              </a:spcBef>
              <a:buFont typeface="+mj-lt"/>
              <a:buAutoNum type="alphaUcPeriod"/>
            </a:pPr>
            <a:r>
              <a:rPr lang="en-US" sz="3600" dirty="0">
                <a:solidFill>
                  <a:schemeClr val="accent1">
                    <a:lumMod val="75000"/>
                  </a:schemeClr>
                </a:solidFill>
                <a:effectLst/>
              </a:rPr>
              <a:t>Side of v-box</a:t>
            </a:r>
          </a:p>
          <a:p>
            <a:pPr lvl="1" indent="-742950">
              <a:lnSpc>
                <a:spcPts val="3200"/>
              </a:lnSpc>
              <a:spcBef>
                <a:spcPts val="0"/>
              </a:spcBef>
              <a:buFont typeface="+mj-lt"/>
              <a:buAutoNum type="alphaUcPeriod"/>
            </a:pPr>
            <a:r>
              <a:rPr lang="en-US" sz="3600" dirty="0">
                <a:solidFill>
                  <a:schemeClr val="accent1">
                    <a:lumMod val="75000"/>
                  </a:schemeClr>
                </a:solidFill>
                <a:effectLst/>
              </a:rPr>
              <a:t>Side of dump truck</a:t>
            </a:r>
          </a:p>
          <a:p>
            <a:pPr lvl="1" indent="-742950">
              <a:lnSpc>
                <a:spcPts val="3200"/>
              </a:lnSpc>
              <a:spcBef>
                <a:spcPts val="0"/>
              </a:spcBef>
              <a:buFont typeface="+mj-lt"/>
              <a:buAutoNum type="alphaUcPeriod"/>
            </a:pPr>
            <a:r>
              <a:rPr lang="en-US" sz="3600" dirty="0">
                <a:solidFill>
                  <a:schemeClr val="accent1">
                    <a:lumMod val="75000"/>
                  </a:schemeClr>
                </a:solidFill>
                <a:effectLst/>
              </a:rPr>
              <a:t>In box</a:t>
            </a:r>
          </a:p>
          <a:p>
            <a:pPr lvl="1" indent="-742950">
              <a:lnSpc>
                <a:spcPts val="3200"/>
              </a:lnSpc>
              <a:spcBef>
                <a:spcPts val="0"/>
              </a:spcBef>
              <a:buFont typeface="+mj-lt"/>
              <a:buAutoNum type="alphaUcPeriod"/>
            </a:pPr>
            <a:r>
              <a:rPr lang="en-US" sz="3600" dirty="0">
                <a:solidFill>
                  <a:srgbClr val="FFFF00"/>
                </a:solidFill>
              </a:rPr>
              <a:t>All of the above</a:t>
            </a:r>
          </a:p>
        </p:txBody>
      </p:sp>
      <p:sp>
        <p:nvSpPr>
          <p:cNvPr id="4" name="Isosceles Triangle 3"/>
          <p:cNvSpPr/>
          <p:nvPr/>
        </p:nvSpPr>
        <p:spPr>
          <a:xfrm>
            <a:off x="8573262" y="914400"/>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5-Point Star 4"/>
          <p:cNvSpPr/>
          <p:nvPr/>
        </p:nvSpPr>
        <p:spPr>
          <a:xfrm>
            <a:off x="8534400" y="1524657"/>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Oval 5"/>
          <p:cNvSpPr/>
          <p:nvPr/>
        </p:nvSpPr>
        <p:spPr>
          <a:xfrm>
            <a:off x="8610600" y="305457"/>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9" name="Picture 8"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2302955182"/>
      </p:ext>
    </p:extLst>
  </p:cSld>
  <p:clrMapOvr>
    <a:masterClrMapping/>
  </p:clrMapOvr>
  <p:transition spd="slow"/>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8229600" cy="842962"/>
          </a:xfrm>
          <a:noFill/>
        </p:spPr>
        <p:txBody>
          <a:bodyPr>
            <a:normAutofit/>
          </a:bodyPr>
          <a:lstStyle/>
          <a:p>
            <a:r>
              <a:rPr lang="en-US" b="1" dirty="0">
                <a:effectLst/>
                <a:latin typeface="Tw Cen MT Condensed" charset="0"/>
                <a:ea typeface="Tw Cen MT Condensed" charset="0"/>
                <a:cs typeface="Tw Cen MT Condensed" charset="0"/>
              </a:rPr>
              <a:t>Pre-wet salt or sand</a:t>
            </a:r>
          </a:p>
        </p:txBody>
      </p:sp>
      <p:pic>
        <p:nvPicPr>
          <p:cNvPr id="3074" name="Picture 2" descr="C:\Connie\customers\2015\U of MN center for transportatin research\Modules\material use, prewetting, brine production and use, deicing, anti-icing\BarronCountyConcept6.jpg"/>
          <p:cNvPicPr>
            <a:picLocks noGrp="1" noChangeAspect="1" noChangeArrowheads="1"/>
          </p:cNvPicPr>
          <p:nvPr>
            <p:ph sz="half" idx="1"/>
          </p:nvPr>
        </p:nvPicPr>
        <p:blipFill>
          <a:blip r:embed="rId3" cstate="print">
            <a:extLst>
              <a:ext uri="{28A0092B-C50C-407E-A947-70E740481C1C}">
                <a14:useLocalDpi xmlns:a14="http://schemas.microsoft.com/office/drawing/2010/main" val="0"/>
              </a:ext>
            </a:extLst>
          </a:blip>
          <a:srcRect/>
          <a:stretch>
            <a:fillRect/>
          </a:stretch>
        </p:blipFill>
        <p:spPr bwMode="auto">
          <a:xfrm>
            <a:off x="4343400" y="2495663"/>
            <a:ext cx="4625519" cy="3069662"/>
          </a:xfrm>
          <a:prstGeom prst="rect">
            <a:avLst/>
          </a:prstGeom>
          <a:noFill/>
          <a:ln w="3175">
            <a:solidFill>
              <a:schemeClr val="tx1"/>
            </a:solidFill>
          </a:ln>
          <a:extLst>
            <a:ext uri="{909E8E84-426E-40DD-AFC4-6F175D3DCCD1}">
              <a14:hiddenFill xmlns:a14="http://schemas.microsoft.com/office/drawing/2010/main">
                <a:solidFill>
                  <a:srgbClr val="FFFFFF"/>
                </a:solidFill>
              </a14:hiddenFill>
            </a:ext>
          </a:extLst>
        </p:spPr>
      </p:pic>
      <p:pic>
        <p:nvPicPr>
          <p:cNvPr id="12" name="Picture 4" descr="mag with sand"/>
          <p:cNvPicPr>
            <a:picLocks noChangeAspect="1" noChangeArrowheads="1"/>
          </p:cNvPicPr>
          <p:nvPr/>
        </p:nvPicPr>
        <p:blipFill>
          <a:blip r:embed="rId4" cstate="print"/>
          <a:srcRect/>
          <a:stretch>
            <a:fillRect/>
          </a:stretch>
        </p:blipFill>
        <p:spPr bwMode="auto">
          <a:xfrm>
            <a:off x="304800" y="1602925"/>
            <a:ext cx="3810000" cy="3962400"/>
          </a:xfrm>
          <a:prstGeom prst="rect">
            <a:avLst/>
          </a:prstGeom>
          <a:noFill/>
          <a:ln w="3175">
            <a:solidFill>
              <a:schemeClr val="tx1"/>
            </a:solidFill>
            <a:miter lim="800000"/>
            <a:headEnd/>
            <a:tailEnd/>
          </a:ln>
        </p:spPr>
      </p:pic>
      <p:sp>
        <p:nvSpPr>
          <p:cNvPr id="8" name="Oval 7"/>
          <p:cNvSpPr/>
          <p:nvPr/>
        </p:nvSpPr>
        <p:spPr>
          <a:xfrm>
            <a:off x="8382000" y="381657"/>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13" name="Isosceles Triangle 12"/>
          <p:cNvSpPr/>
          <p:nvPr/>
        </p:nvSpPr>
        <p:spPr>
          <a:xfrm>
            <a:off x="8344662" y="990600"/>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4" name="5-Point Star 13"/>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9" name="Picture 8" descr="Clear Roads Logo use.jpg"/>
          <p:cNvPicPr>
            <a:picLocks noChangeAspect="1"/>
          </p:cNvPicPr>
          <p:nvPr/>
        </p:nvPicPr>
        <p:blipFill>
          <a:blip r:embed="rId5"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1820265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effectLst/>
              </a:rPr>
              <a:t>Test Question</a:t>
            </a:r>
          </a:p>
        </p:txBody>
      </p:sp>
      <p:sp>
        <p:nvSpPr>
          <p:cNvPr id="3" name="Content Placeholder 2"/>
          <p:cNvSpPr>
            <a:spLocks noGrp="1"/>
          </p:cNvSpPr>
          <p:nvPr>
            <p:ph idx="1"/>
          </p:nvPr>
        </p:nvSpPr>
        <p:spPr/>
        <p:txBody>
          <a:bodyPr>
            <a:normAutofit/>
          </a:bodyPr>
          <a:lstStyle/>
          <a:p>
            <a:pPr>
              <a:buNone/>
            </a:pPr>
            <a:r>
              <a:rPr lang="en-US" sz="3600" dirty="0"/>
              <a:t>What materials can you pre-wet? </a:t>
            </a:r>
          </a:p>
          <a:p>
            <a:pPr>
              <a:buNone/>
            </a:pPr>
            <a:endParaRPr lang="en-US" sz="3600" dirty="0"/>
          </a:p>
          <a:p>
            <a:pPr marL="742950" indent="-742950">
              <a:buFont typeface="+mj-lt"/>
              <a:buAutoNum type="alphaUcPeriod"/>
            </a:pPr>
            <a:r>
              <a:rPr lang="en-US" sz="3600" dirty="0"/>
              <a:t>Sand</a:t>
            </a:r>
          </a:p>
          <a:p>
            <a:pPr marL="742950" indent="-742950">
              <a:buFont typeface="+mj-lt"/>
              <a:buAutoNum type="alphaUcPeriod"/>
            </a:pPr>
            <a:r>
              <a:rPr lang="en-US" sz="3600" dirty="0"/>
              <a:t>Salt</a:t>
            </a:r>
          </a:p>
          <a:p>
            <a:pPr marL="742950" indent="-742950">
              <a:buFont typeface="+mj-lt"/>
              <a:buAutoNum type="alphaUcPeriod"/>
            </a:pPr>
            <a:r>
              <a:rPr lang="en-US" sz="3600" dirty="0"/>
              <a:t>Both </a:t>
            </a:r>
          </a:p>
        </p:txBody>
      </p:sp>
      <p:sp>
        <p:nvSpPr>
          <p:cNvPr id="4" name="Isosceles Triangle 3"/>
          <p:cNvSpPr/>
          <p:nvPr/>
        </p:nvSpPr>
        <p:spPr>
          <a:xfrm>
            <a:off x="8573262" y="914400"/>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5-Point Star 4"/>
          <p:cNvSpPr/>
          <p:nvPr/>
        </p:nvSpPr>
        <p:spPr>
          <a:xfrm>
            <a:off x="8534400" y="1524657"/>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Oval 5"/>
          <p:cNvSpPr/>
          <p:nvPr/>
        </p:nvSpPr>
        <p:spPr>
          <a:xfrm>
            <a:off x="8610600" y="305457"/>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9" name="Picture 8"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2302955182"/>
      </p:ext>
    </p:extLst>
  </p:cSld>
  <p:clrMapOvr>
    <a:masterClrMapping/>
  </p:clrMapOvr>
  <p:transition spd="slow"/>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effectLst/>
              </a:rPr>
              <a:t>Test Question</a:t>
            </a:r>
          </a:p>
        </p:txBody>
      </p:sp>
      <p:sp>
        <p:nvSpPr>
          <p:cNvPr id="3" name="Content Placeholder 2"/>
          <p:cNvSpPr>
            <a:spLocks noGrp="1"/>
          </p:cNvSpPr>
          <p:nvPr>
            <p:ph idx="1"/>
          </p:nvPr>
        </p:nvSpPr>
        <p:spPr/>
        <p:txBody>
          <a:bodyPr>
            <a:normAutofit/>
          </a:bodyPr>
          <a:lstStyle/>
          <a:p>
            <a:pPr>
              <a:buNone/>
            </a:pPr>
            <a:r>
              <a:rPr lang="en-US" sz="3600" dirty="0"/>
              <a:t>What materials can you pre-wet? </a:t>
            </a:r>
          </a:p>
          <a:p>
            <a:pPr>
              <a:buNone/>
            </a:pPr>
            <a:endParaRPr lang="en-US" sz="3600" dirty="0">
              <a:solidFill>
                <a:schemeClr val="accent1">
                  <a:lumMod val="75000"/>
                </a:schemeClr>
              </a:solidFill>
            </a:endParaRPr>
          </a:p>
          <a:p>
            <a:pPr marL="742950" indent="-742950">
              <a:buFont typeface="+mj-lt"/>
              <a:buAutoNum type="alphaUcPeriod"/>
            </a:pPr>
            <a:r>
              <a:rPr lang="en-US" sz="3600" dirty="0">
                <a:solidFill>
                  <a:schemeClr val="accent1">
                    <a:lumMod val="75000"/>
                  </a:schemeClr>
                </a:solidFill>
              </a:rPr>
              <a:t>Sand</a:t>
            </a:r>
          </a:p>
          <a:p>
            <a:pPr marL="742950" indent="-742950">
              <a:buFont typeface="+mj-lt"/>
              <a:buAutoNum type="alphaUcPeriod"/>
            </a:pPr>
            <a:r>
              <a:rPr lang="en-US" sz="3600" dirty="0">
                <a:solidFill>
                  <a:schemeClr val="accent1">
                    <a:lumMod val="75000"/>
                  </a:schemeClr>
                </a:solidFill>
              </a:rPr>
              <a:t>Salt</a:t>
            </a:r>
            <a:endParaRPr lang="en-US" sz="3600" dirty="0">
              <a:solidFill>
                <a:srgbClr val="FFFF00"/>
              </a:solidFill>
            </a:endParaRPr>
          </a:p>
          <a:p>
            <a:pPr marL="742950" indent="-742950">
              <a:buFont typeface="+mj-lt"/>
              <a:buAutoNum type="alphaUcPeriod"/>
            </a:pPr>
            <a:r>
              <a:rPr lang="en-US" sz="3600" dirty="0">
                <a:solidFill>
                  <a:srgbClr val="FFFF00"/>
                </a:solidFill>
              </a:rPr>
              <a:t>Both </a:t>
            </a:r>
          </a:p>
        </p:txBody>
      </p:sp>
      <p:sp>
        <p:nvSpPr>
          <p:cNvPr id="4" name="Isosceles Triangle 3"/>
          <p:cNvSpPr/>
          <p:nvPr/>
        </p:nvSpPr>
        <p:spPr>
          <a:xfrm>
            <a:off x="8573262" y="914400"/>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5-Point Star 4"/>
          <p:cNvSpPr/>
          <p:nvPr/>
        </p:nvSpPr>
        <p:spPr>
          <a:xfrm>
            <a:off x="8534400" y="1524657"/>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Oval 5"/>
          <p:cNvSpPr/>
          <p:nvPr/>
        </p:nvSpPr>
        <p:spPr>
          <a:xfrm>
            <a:off x="8610600" y="305457"/>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9" name="Picture 8"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2302955182"/>
      </p:ext>
    </p:extLst>
  </p:cSld>
  <p:clrMapOvr>
    <a:masterClrMapping/>
  </p:clrMapOvr>
  <p:transition spd="slow"/>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0244" name="Rectangle 4"/>
          <p:cNvSpPr>
            <a:spLocks noGrp="1" noChangeArrowheads="1"/>
          </p:cNvSpPr>
          <p:nvPr>
            <p:ph type="title"/>
          </p:nvPr>
        </p:nvSpPr>
        <p:spPr>
          <a:xfrm>
            <a:off x="457200" y="254000"/>
            <a:ext cx="8229600" cy="889000"/>
          </a:xfrm>
          <a:noFill/>
        </p:spPr>
        <p:txBody>
          <a:bodyPr/>
          <a:lstStyle/>
          <a:p>
            <a:pPr eaLnBrk="1" hangingPunct="1">
              <a:defRPr/>
            </a:pPr>
            <a:r>
              <a:rPr lang="en-US" b="1" dirty="0">
                <a:effectLst/>
                <a:latin typeface="Tw Cen MT Condensed" charset="0"/>
                <a:ea typeface="Tw Cen MT Condensed" charset="0"/>
                <a:cs typeface="Tw Cen MT Condensed" charset="0"/>
              </a:rPr>
              <a:t>Pre-wetted sand</a:t>
            </a:r>
          </a:p>
        </p:txBody>
      </p:sp>
      <p:sp>
        <p:nvSpPr>
          <p:cNvPr id="109571" name="Rectangle 5"/>
          <p:cNvSpPr>
            <a:spLocks noGrp="1" noChangeArrowheads="1"/>
          </p:cNvSpPr>
          <p:nvPr>
            <p:ph type="body" sz="half" idx="1"/>
          </p:nvPr>
        </p:nvSpPr>
        <p:spPr>
          <a:xfrm>
            <a:off x="152400" y="1066800"/>
            <a:ext cx="4419600" cy="5333999"/>
          </a:xfrm>
        </p:spPr>
        <p:txBody>
          <a:bodyPr>
            <a:normAutofit fontScale="92500"/>
          </a:bodyPr>
          <a:lstStyle/>
          <a:p>
            <a:pPr eaLnBrk="1" hangingPunct="1">
              <a:buClr>
                <a:schemeClr val="bg1"/>
              </a:buClr>
            </a:pPr>
            <a:r>
              <a:rPr lang="en-US" sz="2600" b="1" dirty="0">
                <a:latin typeface="Arial" pitchFamily="34" charset="0"/>
                <a:ea typeface="Tw Cen MT" charset="0"/>
                <a:cs typeface="Arial" pitchFamily="34" charset="0"/>
              </a:rPr>
              <a:t>PROS</a:t>
            </a:r>
          </a:p>
          <a:p>
            <a:pPr lvl="1" eaLnBrk="1" hangingPunct="1">
              <a:buClr>
                <a:schemeClr val="bg1"/>
              </a:buClr>
            </a:pPr>
            <a:r>
              <a:rPr lang="en-US" sz="2600" dirty="0">
                <a:latin typeface="Arial" pitchFamily="34" charset="0"/>
                <a:cs typeface="Arial" pitchFamily="34" charset="0"/>
              </a:rPr>
              <a:t>Adheres to roadway.</a:t>
            </a:r>
          </a:p>
          <a:p>
            <a:pPr lvl="1" eaLnBrk="1" hangingPunct="1">
              <a:buClr>
                <a:schemeClr val="bg1"/>
              </a:buClr>
            </a:pPr>
            <a:r>
              <a:rPr lang="en-US" sz="2600" dirty="0">
                <a:latin typeface="Arial" pitchFamily="34" charset="0"/>
                <a:cs typeface="Arial" pitchFamily="34" charset="0"/>
              </a:rPr>
              <a:t>Chances of refreeze less than other products.</a:t>
            </a:r>
          </a:p>
          <a:p>
            <a:pPr lvl="1" eaLnBrk="1" hangingPunct="1">
              <a:buClr>
                <a:schemeClr val="bg1"/>
              </a:buClr>
            </a:pPr>
            <a:r>
              <a:rPr lang="en-US" sz="2600" dirty="0">
                <a:latin typeface="Arial" pitchFamily="34" charset="0"/>
                <a:cs typeface="Arial" pitchFamily="34" charset="0"/>
              </a:rPr>
              <a:t>Works from top down.</a:t>
            </a:r>
          </a:p>
          <a:p>
            <a:pPr lvl="1" eaLnBrk="1" hangingPunct="1">
              <a:buClr>
                <a:schemeClr val="bg1"/>
              </a:buClr>
            </a:pPr>
            <a:r>
              <a:rPr lang="en-US" sz="2600" dirty="0">
                <a:latin typeface="Arial" pitchFamily="34" charset="0"/>
                <a:cs typeface="Arial" pitchFamily="34" charset="0"/>
              </a:rPr>
              <a:t>Keeps snow pack from bonding.</a:t>
            </a:r>
          </a:p>
          <a:p>
            <a:pPr lvl="1" eaLnBrk="1" hangingPunct="1">
              <a:buClr>
                <a:schemeClr val="bg1"/>
              </a:buClr>
            </a:pPr>
            <a:r>
              <a:rPr lang="en-US" sz="2600" dirty="0">
                <a:latin typeface="Arial" pitchFamily="34" charset="0"/>
                <a:cs typeface="Arial" pitchFamily="34" charset="0"/>
              </a:rPr>
              <a:t>Cost savings, reduces sand and liquid usage.</a:t>
            </a:r>
          </a:p>
          <a:p>
            <a:pPr lvl="1" eaLnBrk="1" hangingPunct="1">
              <a:buClr>
                <a:schemeClr val="bg1"/>
              </a:buClr>
            </a:pPr>
            <a:r>
              <a:rPr lang="en-US" sz="2600" dirty="0">
                <a:latin typeface="Arial" pitchFamily="34" charset="0"/>
                <a:cs typeface="Arial" pitchFamily="34" charset="0"/>
              </a:rPr>
              <a:t>Desired product in snow areas, where colder temperatures exist.</a:t>
            </a:r>
          </a:p>
          <a:p>
            <a:pPr eaLnBrk="1" hangingPunct="1">
              <a:buClr>
                <a:schemeClr val="bg1"/>
              </a:buClr>
            </a:pPr>
            <a:endParaRPr lang="en-US" sz="2400" dirty="0"/>
          </a:p>
        </p:txBody>
      </p:sp>
      <p:sp>
        <p:nvSpPr>
          <p:cNvPr id="109572" name="Rectangle 6"/>
          <p:cNvSpPr>
            <a:spLocks noGrp="1" noChangeArrowheads="1"/>
          </p:cNvSpPr>
          <p:nvPr>
            <p:ph type="body" sz="half" idx="2"/>
          </p:nvPr>
        </p:nvSpPr>
        <p:spPr>
          <a:xfrm>
            <a:off x="4876800" y="1066800"/>
            <a:ext cx="4038600" cy="5130800"/>
          </a:xfrm>
        </p:spPr>
        <p:txBody>
          <a:bodyPr/>
          <a:lstStyle/>
          <a:p>
            <a:pPr eaLnBrk="1" hangingPunct="1">
              <a:buClr>
                <a:schemeClr val="bg1"/>
              </a:buClr>
            </a:pPr>
            <a:r>
              <a:rPr lang="en-US" sz="2400" b="1" dirty="0">
                <a:latin typeface="Arial" pitchFamily="34" charset="0"/>
                <a:ea typeface="Tw Cen MT" charset="0"/>
                <a:cs typeface="Arial" pitchFamily="34" charset="0"/>
              </a:rPr>
              <a:t>CONS</a:t>
            </a:r>
          </a:p>
          <a:p>
            <a:pPr lvl="1" eaLnBrk="1" hangingPunct="1">
              <a:buClr>
                <a:schemeClr val="bg1"/>
              </a:buClr>
            </a:pPr>
            <a:r>
              <a:rPr lang="en-US" dirty="0">
                <a:latin typeface="Arial" pitchFamily="34" charset="0"/>
                <a:cs typeface="Arial" pitchFamily="34" charset="0"/>
              </a:rPr>
              <a:t>Additional storage  and containment.</a:t>
            </a:r>
          </a:p>
          <a:p>
            <a:pPr lvl="1" eaLnBrk="1" hangingPunct="1">
              <a:buClr>
                <a:schemeClr val="bg1"/>
              </a:buClr>
            </a:pPr>
            <a:r>
              <a:rPr lang="en-US" dirty="0">
                <a:latin typeface="Arial" pitchFamily="34" charset="0"/>
                <a:cs typeface="Arial" pitchFamily="34" charset="0"/>
              </a:rPr>
              <a:t>Mixing of product is time consuming.</a:t>
            </a:r>
          </a:p>
          <a:p>
            <a:pPr lvl="1" eaLnBrk="1" hangingPunct="1">
              <a:buClr>
                <a:schemeClr val="bg1"/>
              </a:buClr>
            </a:pPr>
            <a:r>
              <a:rPr lang="en-US" dirty="0">
                <a:latin typeface="Arial" pitchFamily="34" charset="0"/>
                <a:cs typeface="Arial" pitchFamily="34" charset="0"/>
              </a:rPr>
              <a:t>Can plug sanders.</a:t>
            </a:r>
          </a:p>
          <a:p>
            <a:pPr lvl="1" eaLnBrk="1" hangingPunct="1">
              <a:buClr>
                <a:schemeClr val="bg1"/>
              </a:buClr>
            </a:pPr>
            <a:r>
              <a:rPr lang="en-US" dirty="0">
                <a:latin typeface="Arial" pitchFamily="34" charset="0"/>
                <a:cs typeface="Arial" pitchFamily="34" charset="0"/>
              </a:rPr>
              <a:t>Depending on what type of liquid deicer used to pre-treat sand, can leach out of sand.</a:t>
            </a:r>
          </a:p>
          <a:p>
            <a:pPr eaLnBrk="1" hangingPunct="1"/>
            <a:endParaRPr lang="en-US" sz="2400" dirty="0"/>
          </a:p>
        </p:txBody>
      </p:sp>
      <p:sp>
        <p:nvSpPr>
          <p:cNvPr id="2" name="TextBox 1"/>
          <p:cNvSpPr txBox="1"/>
          <p:nvPr/>
        </p:nvSpPr>
        <p:spPr>
          <a:xfrm>
            <a:off x="1905000" y="6019800"/>
            <a:ext cx="5181600" cy="646331"/>
          </a:xfrm>
          <a:prstGeom prst="rect">
            <a:avLst/>
          </a:prstGeom>
          <a:solidFill>
            <a:srgbClr val="FFFF00"/>
          </a:solidFill>
          <a:ln w="3175">
            <a:solidFill>
              <a:schemeClr val="tx1"/>
            </a:solidFill>
          </a:ln>
        </p:spPr>
        <p:txBody>
          <a:bodyPr wrap="square" rtlCol="0">
            <a:spAutoFit/>
          </a:bodyPr>
          <a:lstStyle/>
          <a:p>
            <a:r>
              <a:rPr lang="en-US" sz="1200" dirty="0">
                <a:effectLst>
                  <a:outerShdw blurRad="38100" dist="38100" dir="2700000" algn="tl">
                    <a:srgbClr val="000000">
                      <a:alpha val="43137"/>
                    </a:srgbClr>
                  </a:outerShdw>
                </a:effectLst>
                <a:latin typeface="Arial" pitchFamily="34" charset="0"/>
                <a:cs typeface="Arial" pitchFamily="34" charset="0"/>
              </a:rPr>
              <a:t>Note to presenter:  remove this slide if you don’t use pre-wetted sand, or change the list to reflect the pros and cons you have encountered.  Delete this yellow box before making presentation.</a:t>
            </a:r>
          </a:p>
        </p:txBody>
      </p:sp>
      <p:sp>
        <p:nvSpPr>
          <p:cNvPr id="8" name="Isosceles Triangle 7"/>
          <p:cNvSpPr/>
          <p:nvPr/>
        </p:nvSpPr>
        <p:spPr>
          <a:xfrm>
            <a:off x="8344662" y="990600"/>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 name="5-Point Star 8"/>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cxnSp>
        <p:nvCxnSpPr>
          <p:cNvPr id="11" name="Straight Connector 10"/>
          <p:cNvCxnSpPr/>
          <p:nvPr/>
        </p:nvCxnSpPr>
        <p:spPr>
          <a:xfrm>
            <a:off x="4724400" y="1981200"/>
            <a:ext cx="0" cy="304800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pic>
        <p:nvPicPr>
          <p:cNvPr id="12" name="Picture 11"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152236565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54000"/>
            <a:ext cx="8229600" cy="889000"/>
          </a:xfrm>
          <a:noFill/>
        </p:spPr>
        <p:txBody>
          <a:bodyPr/>
          <a:lstStyle/>
          <a:p>
            <a:r>
              <a:rPr lang="en-US" b="1" dirty="0">
                <a:effectLst/>
                <a:latin typeface="Tw Cen MT Condensed" charset="0"/>
                <a:ea typeface="Tw Cen MT Condensed" charset="0"/>
                <a:cs typeface="Tw Cen MT Condensed" charset="0"/>
              </a:rPr>
              <a:t>Too cold for salt…</a:t>
            </a:r>
          </a:p>
        </p:txBody>
      </p:sp>
      <p:sp>
        <p:nvSpPr>
          <p:cNvPr id="4" name="Content Placeholder 3"/>
          <p:cNvSpPr>
            <a:spLocks noGrp="1"/>
          </p:cNvSpPr>
          <p:nvPr>
            <p:ph sz="half" idx="2"/>
          </p:nvPr>
        </p:nvSpPr>
        <p:spPr>
          <a:xfrm>
            <a:off x="381000" y="1496848"/>
            <a:ext cx="8229600" cy="2389352"/>
          </a:xfrm>
        </p:spPr>
        <p:txBody>
          <a:bodyPr>
            <a:normAutofit/>
          </a:bodyPr>
          <a:lstStyle/>
          <a:p>
            <a:r>
              <a:rPr lang="en-US" sz="3200" dirty="0">
                <a:latin typeface="Arial" pitchFamily="34" charset="0"/>
                <a:cs typeface="Arial" pitchFamily="34" charset="0"/>
              </a:rPr>
              <a:t>Sand is typically applied when the temperatures are too low for salt to work. </a:t>
            </a:r>
          </a:p>
          <a:p>
            <a:endParaRPr lang="en-US" sz="3200" dirty="0">
              <a:latin typeface="Arial" pitchFamily="34" charset="0"/>
              <a:cs typeface="Arial" pitchFamily="34" charset="0"/>
            </a:endParaRPr>
          </a:p>
          <a:p>
            <a:r>
              <a:rPr lang="en-US" sz="3200" dirty="0">
                <a:latin typeface="Arial" pitchFamily="34" charset="0"/>
                <a:cs typeface="Arial" pitchFamily="34" charset="0"/>
              </a:rPr>
              <a:t>When sand is applied it should be pre-wet         so it doesn’t blow off the roadway.   </a:t>
            </a:r>
          </a:p>
        </p:txBody>
      </p:sp>
      <p:pic>
        <p:nvPicPr>
          <p:cNvPr id="4098"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224" t="61854" r="4148" b="30819"/>
          <a:stretch/>
        </p:blipFill>
        <p:spPr bwMode="auto">
          <a:xfrm>
            <a:off x="120700" y="4495800"/>
            <a:ext cx="8870900" cy="1212248"/>
          </a:xfrm>
          <a:prstGeom prst="rect">
            <a:avLst/>
          </a:prstGeom>
          <a:noFill/>
          <a:ln w="3175">
            <a:solidFill>
              <a:schemeClr val="tx1"/>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1078480" y="3733800"/>
            <a:ext cx="3493520" cy="923330"/>
          </a:xfrm>
          <a:prstGeom prst="rect">
            <a:avLst/>
          </a:prstGeom>
          <a:noFill/>
        </p:spPr>
        <p:txBody>
          <a:bodyPr wrap="none" lIns="91440" tIns="45720" rIns="91440" bIns="45720">
            <a:spAutoFit/>
          </a:bodyPr>
          <a:lstStyle/>
          <a:p>
            <a:pPr algn="ctr"/>
            <a:r>
              <a:rPr lang="en-US" sz="5400" b="1" cap="all" spc="0" dirty="0">
                <a:ln w="9000" cmpd="sng">
                  <a:solidFill>
                    <a:schemeClr val="accent4">
                      <a:shade val="50000"/>
                      <a:satMod val="120000"/>
                    </a:schemeClr>
                  </a:solidFill>
                  <a:prstDash val="solid"/>
                </a:ln>
                <a:solidFill>
                  <a:schemeClr val="bg1"/>
                </a:solidFill>
                <a:effectLst>
                  <a:outerShdw blurRad="38100" dist="38100" dir="2700000" algn="tl">
                    <a:srgbClr val="000000">
                      <a:alpha val="43137"/>
                    </a:srgbClr>
                  </a:outerShdw>
                  <a:reflection blurRad="12700" stA="28000" endPos="45000" dist="1000" dir="5400000" sy="-100000" algn="bl" rotWithShape="0"/>
                </a:effectLst>
                <a:latin typeface="Arial" pitchFamily="34" charset="0"/>
                <a:cs typeface="Arial" pitchFamily="34" charset="0"/>
              </a:rPr>
              <a:t>surface</a:t>
            </a:r>
          </a:p>
        </p:txBody>
      </p:sp>
      <p:sp>
        <p:nvSpPr>
          <p:cNvPr id="10" name="Rectangle 9"/>
          <p:cNvSpPr/>
          <p:nvPr/>
        </p:nvSpPr>
        <p:spPr>
          <a:xfrm>
            <a:off x="6090300" y="3733800"/>
            <a:ext cx="1377300" cy="923330"/>
          </a:xfrm>
          <a:prstGeom prst="rect">
            <a:avLst/>
          </a:prstGeom>
          <a:noFill/>
        </p:spPr>
        <p:txBody>
          <a:bodyPr wrap="none" lIns="91440" tIns="45720" rIns="91440" bIns="45720">
            <a:spAutoFit/>
          </a:bodyPr>
          <a:lstStyle/>
          <a:p>
            <a:pPr algn="ctr"/>
            <a:r>
              <a:rPr lang="en-US" sz="5400" b="1" cap="all" spc="0" dirty="0">
                <a:ln w="9000" cmpd="sng">
                  <a:solidFill>
                    <a:schemeClr val="accent4">
                      <a:shade val="50000"/>
                      <a:satMod val="120000"/>
                    </a:schemeClr>
                  </a:solidFill>
                  <a:prstDash val="solid"/>
                </a:ln>
                <a:solidFill>
                  <a:schemeClr val="bg1"/>
                </a:solidFill>
                <a:effectLst>
                  <a:outerShdw blurRad="38100" dist="38100" dir="2700000" algn="tl">
                    <a:srgbClr val="000000">
                      <a:alpha val="43137"/>
                    </a:srgbClr>
                  </a:outerShdw>
                  <a:reflection blurRad="12700" stA="28000" endPos="45000" dist="1000" dir="5400000" sy="-100000" algn="bl" rotWithShape="0"/>
                </a:effectLst>
                <a:latin typeface="Arial" pitchFamily="34" charset="0"/>
                <a:cs typeface="Arial" pitchFamily="34" charset="0"/>
              </a:rPr>
              <a:t>Air</a:t>
            </a:r>
          </a:p>
        </p:txBody>
      </p:sp>
      <p:sp>
        <p:nvSpPr>
          <p:cNvPr id="9" name="Isosceles Triangle 8"/>
          <p:cNvSpPr/>
          <p:nvPr/>
        </p:nvSpPr>
        <p:spPr>
          <a:xfrm>
            <a:off x="8344662" y="990600"/>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 name="5-Point Star 12"/>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1" name="Picture 10" descr="Clear Roads Logo use.jpg"/>
          <p:cNvPicPr>
            <a:picLocks noChangeAspect="1"/>
          </p:cNvPicPr>
          <p:nvPr/>
        </p:nvPicPr>
        <p:blipFill>
          <a:blip r:embed="rId4"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30410760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p:cNvSpPr/>
          <p:nvPr/>
        </p:nvSpPr>
        <p:spPr>
          <a:xfrm>
            <a:off x="2286000" y="2819400"/>
            <a:ext cx="5334000" cy="3124200"/>
          </a:xfrm>
          <a:prstGeom prst="roundRect">
            <a:avLst/>
          </a:prstGeom>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PH" dirty="0"/>
              <a:t>FACILITATOR NOTES </a:t>
            </a:r>
            <a:r>
              <a:rPr lang="en-PH" sz="1400" dirty="0"/>
              <a:t>(do not show </a:t>
            </a:r>
            <a:r>
              <a:rPr lang="en-PH" sz="1400"/>
              <a:t>during class)</a:t>
            </a:r>
            <a:endParaRPr lang="en-PH" dirty="0"/>
          </a:p>
        </p:txBody>
      </p:sp>
      <p:sp>
        <p:nvSpPr>
          <p:cNvPr id="7" name="Content Placeholder 6"/>
          <p:cNvSpPr>
            <a:spLocks noGrp="1"/>
          </p:cNvSpPr>
          <p:nvPr>
            <p:ph idx="1"/>
          </p:nvPr>
        </p:nvSpPr>
        <p:spPr>
          <a:xfrm>
            <a:off x="457200" y="1193800"/>
            <a:ext cx="8229600" cy="1320800"/>
          </a:xfrm>
        </p:spPr>
        <p:txBody>
          <a:bodyPr>
            <a:normAutofit/>
          </a:bodyPr>
          <a:lstStyle/>
          <a:p>
            <a:pPr marL="0" indent="0">
              <a:spcBef>
                <a:spcPts val="0"/>
              </a:spcBef>
              <a:buNone/>
            </a:pPr>
            <a:r>
              <a:rPr lang="en-PH" sz="2400" dirty="0"/>
              <a:t>This is a priority 1 module to be developed for Clear Roads national training. It will address three audiences. Slides can be customized for the audience.</a:t>
            </a:r>
          </a:p>
          <a:p>
            <a:pPr marL="0" indent="0">
              <a:spcBef>
                <a:spcPts val="0"/>
              </a:spcBef>
              <a:buNone/>
            </a:pPr>
            <a:endParaRPr lang="en-PH" sz="2400" dirty="0"/>
          </a:p>
        </p:txBody>
      </p:sp>
      <p:sp>
        <p:nvSpPr>
          <p:cNvPr id="3" name="Oval 2"/>
          <p:cNvSpPr/>
          <p:nvPr/>
        </p:nvSpPr>
        <p:spPr>
          <a:xfrm>
            <a:off x="2932938" y="3657600"/>
            <a:ext cx="457200" cy="457200"/>
          </a:xfrm>
          <a:prstGeom prst="ellipse">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4" name="Isosceles Triangle 3"/>
          <p:cNvSpPr/>
          <p:nvPr/>
        </p:nvSpPr>
        <p:spPr>
          <a:xfrm>
            <a:off x="2895600" y="42665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5" name="5-Point Star 4"/>
          <p:cNvSpPr/>
          <p:nvPr/>
        </p:nvSpPr>
        <p:spPr>
          <a:xfrm>
            <a:off x="2856738" y="48768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6" name="TextBox 5"/>
          <p:cNvSpPr txBox="1"/>
          <p:nvPr/>
        </p:nvSpPr>
        <p:spPr>
          <a:xfrm>
            <a:off x="3525836" y="2971800"/>
            <a:ext cx="2051524" cy="523220"/>
          </a:xfrm>
          <a:prstGeom prst="rect">
            <a:avLst/>
          </a:prstGeom>
          <a:noFill/>
        </p:spPr>
        <p:txBody>
          <a:bodyPr wrap="none" rtlCol="0">
            <a:spAutoFit/>
          </a:bodyPr>
          <a:lstStyle/>
          <a:p>
            <a:r>
              <a:rPr lang="en-US" sz="2800" b="1" dirty="0">
                <a:solidFill>
                  <a:schemeClr val="accent6"/>
                </a:solidFill>
                <a:effectLst>
                  <a:outerShdw blurRad="38100" dist="38100" dir="2700000" algn="tl">
                    <a:srgbClr val="000000">
                      <a:alpha val="43137"/>
                    </a:srgbClr>
                  </a:outerShdw>
                </a:effectLst>
              </a:rPr>
              <a:t>Slide Legend</a:t>
            </a:r>
          </a:p>
        </p:txBody>
      </p:sp>
      <p:sp>
        <p:nvSpPr>
          <p:cNvPr id="9" name="TextBox 8"/>
          <p:cNvSpPr txBox="1"/>
          <p:nvPr/>
        </p:nvSpPr>
        <p:spPr>
          <a:xfrm>
            <a:off x="3489302" y="3653135"/>
            <a:ext cx="3207609" cy="461665"/>
          </a:xfrm>
          <a:prstGeom prst="rect">
            <a:avLst/>
          </a:prstGeom>
          <a:noFill/>
        </p:spPr>
        <p:txBody>
          <a:bodyPr wrap="none" rtlCol="0">
            <a:spAutoFit/>
          </a:bodyPr>
          <a:lstStyle/>
          <a:p>
            <a:r>
              <a:rPr lang="en-US" sz="2400" b="1" dirty="0">
                <a:solidFill>
                  <a:schemeClr val="bg1"/>
                </a:solidFill>
                <a:effectLst>
                  <a:outerShdw blurRad="38100" dist="38100" dir="2700000" algn="tl">
                    <a:srgbClr val="000000">
                      <a:alpha val="43137"/>
                    </a:srgbClr>
                  </a:outerShdw>
                </a:effectLst>
              </a:rPr>
              <a:t>Entry-level plow drivers</a:t>
            </a:r>
          </a:p>
        </p:txBody>
      </p:sp>
      <p:sp>
        <p:nvSpPr>
          <p:cNvPr id="10" name="TextBox 9"/>
          <p:cNvSpPr txBox="1"/>
          <p:nvPr/>
        </p:nvSpPr>
        <p:spPr>
          <a:xfrm>
            <a:off x="3489302" y="4338935"/>
            <a:ext cx="3474797" cy="461665"/>
          </a:xfrm>
          <a:prstGeom prst="rect">
            <a:avLst/>
          </a:prstGeom>
          <a:noFill/>
        </p:spPr>
        <p:txBody>
          <a:bodyPr wrap="none" rtlCol="0">
            <a:spAutoFit/>
          </a:bodyPr>
          <a:lstStyle/>
          <a:p>
            <a:r>
              <a:rPr lang="en-US" sz="2400" b="1" dirty="0">
                <a:solidFill>
                  <a:schemeClr val="bg1"/>
                </a:solidFill>
                <a:effectLst>
                  <a:outerShdw blurRad="38100" dist="38100" dir="2700000" algn="tl">
                    <a:srgbClr val="000000">
                      <a:alpha val="43137"/>
                    </a:srgbClr>
                  </a:outerShdw>
                </a:effectLst>
              </a:rPr>
              <a:t>Experienced plow drivers</a:t>
            </a:r>
          </a:p>
        </p:txBody>
      </p:sp>
      <p:sp>
        <p:nvSpPr>
          <p:cNvPr id="11" name="TextBox 10"/>
          <p:cNvSpPr txBox="1"/>
          <p:nvPr/>
        </p:nvSpPr>
        <p:spPr>
          <a:xfrm>
            <a:off x="3489302" y="5024735"/>
            <a:ext cx="1666354" cy="461665"/>
          </a:xfrm>
          <a:prstGeom prst="rect">
            <a:avLst/>
          </a:prstGeom>
          <a:noFill/>
        </p:spPr>
        <p:txBody>
          <a:bodyPr wrap="none" rtlCol="0">
            <a:spAutoFit/>
          </a:bodyPr>
          <a:lstStyle/>
          <a:p>
            <a:r>
              <a:rPr lang="en-US" sz="2400" b="1" dirty="0">
                <a:solidFill>
                  <a:schemeClr val="bg1"/>
                </a:solidFill>
                <a:effectLst>
                  <a:outerShdw blurRad="38100" dist="38100" dir="2700000" algn="tl">
                    <a:srgbClr val="000000">
                      <a:alpha val="43137"/>
                    </a:srgbClr>
                  </a:outerShdw>
                </a:effectLst>
              </a:rPr>
              <a:t>Supervisors</a:t>
            </a:r>
          </a:p>
        </p:txBody>
      </p:sp>
      <p:pic>
        <p:nvPicPr>
          <p:cNvPr id="13" name="Picture 12"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109938886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3314" name="Rectangle 2"/>
          <p:cNvSpPr>
            <a:spLocks noGrp="1" noChangeArrowheads="1"/>
          </p:cNvSpPr>
          <p:nvPr>
            <p:ph type="title"/>
          </p:nvPr>
        </p:nvSpPr>
        <p:spPr>
          <a:xfrm>
            <a:off x="762000" y="304801"/>
            <a:ext cx="8229600" cy="761999"/>
          </a:xfrm>
          <a:noFill/>
        </p:spPr>
        <p:txBody>
          <a:bodyPr>
            <a:noAutofit/>
          </a:bodyPr>
          <a:lstStyle/>
          <a:p>
            <a:pPr eaLnBrk="1" hangingPunct="1">
              <a:defRPr/>
            </a:pPr>
            <a:r>
              <a:rPr lang="en-US" b="1" dirty="0">
                <a:effectLst/>
                <a:latin typeface="Tw Cen MT Condensed" charset="0"/>
                <a:ea typeface="Tw Cen MT Condensed" charset="0"/>
                <a:cs typeface="Tw Cen MT Condensed" charset="0"/>
              </a:rPr>
              <a:t>Pre-wetted sand</a:t>
            </a:r>
          </a:p>
        </p:txBody>
      </p:sp>
      <p:sp>
        <p:nvSpPr>
          <p:cNvPr id="111619" name="Rectangle 3"/>
          <p:cNvSpPr>
            <a:spLocks noGrp="1" noChangeArrowheads="1"/>
          </p:cNvSpPr>
          <p:nvPr>
            <p:ph type="body" idx="1"/>
          </p:nvPr>
        </p:nvSpPr>
        <p:spPr>
          <a:xfrm>
            <a:off x="457200" y="1142999"/>
            <a:ext cx="4648200" cy="5715001"/>
          </a:xfrm>
        </p:spPr>
        <p:txBody>
          <a:bodyPr>
            <a:normAutofit/>
          </a:bodyPr>
          <a:lstStyle/>
          <a:p>
            <a:pPr eaLnBrk="1" hangingPunct="1">
              <a:buClr>
                <a:schemeClr val="bg1"/>
              </a:buClr>
            </a:pPr>
            <a:r>
              <a:rPr lang="en-US" dirty="0">
                <a:latin typeface="Arial" pitchFamily="34" charset="0"/>
                <a:cs typeface="Arial" pitchFamily="34" charset="0"/>
              </a:rPr>
              <a:t>8 gallons per ton of sand.</a:t>
            </a:r>
          </a:p>
          <a:p>
            <a:pPr eaLnBrk="1" hangingPunct="1">
              <a:buClr>
                <a:schemeClr val="bg1"/>
              </a:buClr>
            </a:pPr>
            <a:r>
              <a:rPr lang="en-US" dirty="0">
                <a:latin typeface="Arial" pitchFamily="34" charset="0"/>
                <a:cs typeface="Arial" pitchFamily="34" charset="0"/>
              </a:rPr>
              <a:t>Sand balls up in hand.</a:t>
            </a:r>
          </a:p>
          <a:p>
            <a:pPr eaLnBrk="1" hangingPunct="1">
              <a:buClr>
                <a:schemeClr val="bg1"/>
              </a:buClr>
            </a:pPr>
            <a:r>
              <a:rPr lang="en-US" dirty="0">
                <a:latin typeface="Arial" pitchFamily="34" charset="0"/>
                <a:cs typeface="Arial" pitchFamily="34" charset="0"/>
              </a:rPr>
              <a:t>Unable to squeeze any product from sand.</a:t>
            </a:r>
          </a:p>
          <a:p>
            <a:pPr eaLnBrk="1" hangingPunct="1">
              <a:buClr>
                <a:schemeClr val="bg1"/>
              </a:buClr>
            </a:pPr>
            <a:r>
              <a:rPr lang="en-US" dirty="0">
                <a:latin typeface="Arial" pitchFamily="34" charset="0"/>
                <a:cs typeface="Arial" pitchFamily="34" charset="0"/>
              </a:rPr>
              <a:t>8 gallons maximum is recommended (due to plugging grates and sanders).</a:t>
            </a:r>
          </a:p>
          <a:p>
            <a:pPr>
              <a:buClr>
                <a:schemeClr val="bg1"/>
              </a:buClr>
            </a:pPr>
            <a:r>
              <a:rPr lang="en-US" dirty="0">
                <a:latin typeface="Arial" pitchFamily="34" charset="0"/>
                <a:cs typeface="Arial" pitchFamily="34" charset="0"/>
              </a:rPr>
              <a:t>500 lbs per lane mile.</a:t>
            </a:r>
          </a:p>
          <a:p>
            <a:pPr>
              <a:buClr>
                <a:schemeClr val="bg1"/>
              </a:buClr>
            </a:pPr>
            <a:r>
              <a:rPr lang="en-US" dirty="0">
                <a:latin typeface="Arial" pitchFamily="34" charset="0"/>
                <a:cs typeface="Arial" pitchFamily="34" charset="0"/>
              </a:rPr>
              <a:t>Reduces sand usage.</a:t>
            </a:r>
          </a:p>
          <a:p>
            <a:pPr>
              <a:buClr>
                <a:schemeClr val="bg1"/>
              </a:buClr>
            </a:pPr>
            <a:r>
              <a:rPr lang="en-US" dirty="0">
                <a:latin typeface="Arial" pitchFamily="34" charset="0"/>
                <a:cs typeface="Arial" pitchFamily="34" charset="0"/>
              </a:rPr>
              <a:t>More effective than salt/sand mixes.</a:t>
            </a:r>
          </a:p>
          <a:p>
            <a:pPr marL="0" indent="0" eaLnBrk="1" hangingPunct="1">
              <a:buClr>
                <a:schemeClr val="hlink"/>
              </a:buClr>
              <a:buNone/>
            </a:pPr>
            <a:endParaRPr lang="en-US" sz="1400" dirty="0"/>
          </a:p>
        </p:txBody>
      </p:sp>
      <p:pic>
        <p:nvPicPr>
          <p:cNvPr id="111620" name="Picture 4" descr="MVC-024S"/>
          <p:cNvPicPr>
            <a:picLocks noChangeAspect="1" noChangeArrowheads="1"/>
          </p:cNvPicPr>
          <p:nvPr/>
        </p:nvPicPr>
        <p:blipFill>
          <a:blip r:embed="rId3" cstate="print"/>
          <a:srcRect/>
          <a:stretch>
            <a:fillRect/>
          </a:stretch>
        </p:blipFill>
        <p:spPr bwMode="auto">
          <a:xfrm>
            <a:off x="5029200" y="1066800"/>
            <a:ext cx="3810000" cy="4038600"/>
          </a:xfrm>
          <a:prstGeom prst="rect">
            <a:avLst/>
          </a:prstGeom>
          <a:noFill/>
          <a:ln w="3175">
            <a:solidFill>
              <a:schemeClr val="tx1"/>
            </a:solidFill>
            <a:miter lim="800000"/>
            <a:headEnd/>
            <a:tailEnd/>
          </a:ln>
        </p:spPr>
      </p:pic>
      <p:sp>
        <p:nvSpPr>
          <p:cNvPr id="8" name="Isosceles Triangle 7"/>
          <p:cNvSpPr/>
          <p:nvPr/>
        </p:nvSpPr>
        <p:spPr>
          <a:xfrm>
            <a:off x="8344662" y="990600"/>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 name="5-Point Star 10"/>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9" name="Picture 8" descr="Clear Roads Logo use.jpg"/>
          <p:cNvPicPr>
            <a:picLocks noChangeAspect="1"/>
          </p:cNvPicPr>
          <p:nvPr/>
        </p:nvPicPr>
        <p:blipFill>
          <a:blip r:embed="rId4" cstate="print"/>
          <a:stretch>
            <a:fillRect/>
          </a:stretch>
        </p:blipFill>
        <p:spPr>
          <a:xfrm>
            <a:off x="7243572" y="5943600"/>
            <a:ext cx="1900428" cy="615685"/>
          </a:xfrm>
          <a:prstGeom prst="rect">
            <a:avLst/>
          </a:prstGeom>
        </p:spPr>
      </p:pic>
      <p:sp>
        <p:nvSpPr>
          <p:cNvPr id="3" name="TextBox 2"/>
          <p:cNvSpPr txBox="1"/>
          <p:nvPr/>
        </p:nvSpPr>
        <p:spPr>
          <a:xfrm>
            <a:off x="4743831" y="4720505"/>
            <a:ext cx="3962400" cy="1077218"/>
          </a:xfrm>
          <a:prstGeom prst="rect">
            <a:avLst/>
          </a:prstGeom>
          <a:solidFill>
            <a:srgbClr val="FFFF00"/>
          </a:solidFill>
          <a:ln w="3175">
            <a:solidFill>
              <a:schemeClr val="tx1"/>
            </a:solidFill>
          </a:ln>
        </p:spPr>
        <p:txBody>
          <a:bodyPr wrap="square" rtlCol="0">
            <a:spAutoFit/>
          </a:bodyPr>
          <a:lstStyle/>
          <a:p>
            <a:r>
              <a:rPr lang="en-US" sz="1600" dirty="0">
                <a:latin typeface="Arial" pitchFamily="34" charset="0"/>
                <a:cs typeface="Arial" pitchFamily="34" charset="0"/>
              </a:rPr>
              <a:t>Note to presenter:  These rates are suggested by CDOT.   Put your own recommendations here and delete this yellow box before making presentation.</a:t>
            </a:r>
          </a:p>
        </p:txBody>
      </p:sp>
    </p:spTree>
    <p:extLst>
      <p:ext uri="{BB962C8B-B14F-4D97-AF65-F5344CB8AC3E}">
        <p14:creationId xmlns:p14="http://schemas.microsoft.com/office/powerpoint/2010/main" val="90405267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314" name="Object 2"/>
          <p:cNvGraphicFramePr>
            <a:graphicFrameLocks noChangeAspect="1"/>
          </p:cNvGraphicFramePr>
          <p:nvPr>
            <p:extLst>
              <p:ext uri="{D42A27DB-BD31-4B8C-83A1-F6EECF244321}">
                <p14:modId xmlns:p14="http://schemas.microsoft.com/office/powerpoint/2010/main" val="3968797479"/>
              </p:ext>
            </p:extLst>
          </p:nvPr>
        </p:nvGraphicFramePr>
        <p:xfrm>
          <a:off x="205341" y="1019476"/>
          <a:ext cx="8022492" cy="4763354"/>
        </p:xfrm>
        <a:graphic>
          <a:graphicData uri="http://schemas.openxmlformats.org/presentationml/2006/ole">
            <mc:AlternateContent xmlns:mc="http://schemas.openxmlformats.org/markup-compatibility/2006">
              <mc:Choice xmlns:v="urn:schemas-microsoft-com:vml" Requires="v">
                <p:oleObj spid="_x0000_s1056" name="Presentation" r:id="rId4" imgW="5506581" imgH="4129868" progId="PowerPoint.Show.8">
                  <p:embed/>
                </p:oleObj>
              </mc:Choice>
              <mc:Fallback>
                <p:oleObj name="Presentation" r:id="rId4" imgW="5506581" imgH="4129868" progId="PowerPoint.Show.8">
                  <p:embed/>
                  <p:pic>
                    <p:nvPicPr>
                      <p:cNvPr id="0" name="Picture 1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5341" y="1019476"/>
                        <a:ext cx="8022492" cy="4763354"/>
                      </a:xfrm>
                      <a:prstGeom prst="rect">
                        <a:avLst/>
                      </a:prstGeom>
                      <a:noFill/>
                    </p:spPr>
                  </p:pic>
                </p:oleObj>
              </mc:Fallback>
            </mc:AlternateContent>
          </a:graphicData>
        </a:graphic>
      </p:graphicFrame>
      <p:sp>
        <p:nvSpPr>
          <p:cNvPr id="5" name="Isosceles Triangle 4"/>
          <p:cNvSpPr/>
          <p:nvPr/>
        </p:nvSpPr>
        <p:spPr>
          <a:xfrm>
            <a:off x="8344662" y="990600"/>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5-Point Star 5"/>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6" descr="Clear Roads Logo use.jpg"/>
          <p:cNvPicPr>
            <a:picLocks noChangeAspect="1"/>
          </p:cNvPicPr>
          <p:nvPr/>
        </p:nvPicPr>
        <p:blipFill>
          <a:blip r:embed="rId6"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1584164709"/>
      </p:ext>
    </p:extLst>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effectLst/>
              </a:rPr>
              <a:t>Test Question</a:t>
            </a:r>
          </a:p>
        </p:txBody>
      </p:sp>
      <p:sp>
        <p:nvSpPr>
          <p:cNvPr id="3" name="Content Placeholder 2"/>
          <p:cNvSpPr>
            <a:spLocks noGrp="1"/>
          </p:cNvSpPr>
          <p:nvPr>
            <p:ph idx="1"/>
          </p:nvPr>
        </p:nvSpPr>
        <p:spPr/>
        <p:txBody>
          <a:bodyPr>
            <a:normAutofit/>
          </a:bodyPr>
          <a:lstStyle/>
          <a:p>
            <a:pPr marL="742950" indent="-742950">
              <a:buNone/>
            </a:pPr>
            <a:r>
              <a:rPr lang="en-US" sz="3600" dirty="0">
                <a:effectLst/>
              </a:rPr>
              <a:t>Pre-wetting sand can help with:</a:t>
            </a:r>
          </a:p>
          <a:p>
            <a:pPr lvl="1" indent="-742950">
              <a:lnSpc>
                <a:spcPts val="3200"/>
              </a:lnSpc>
              <a:spcBef>
                <a:spcPts val="0"/>
              </a:spcBef>
              <a:buFont typeface="+mj-lt"/>
              <a:buAutoNum type="alphaUcPeriod"/>
            </a:pPr>
            <a:endParaRPr lang="en-US" sz="3600" dirty="0">
              <a:effectLst/>
            </a:endParaRPr>
          </a:p>
          <a:p>
            <a:pPr lvl="1" indent="-742950">
              <a:lnSpc>
                <a:spcPts val="3200"/>
              </a:lnSpc>
              <a:spcBef>
                <a:spcPts val="0"/>
              </a:spcBef>
              <a:buFont typeface="+mj-lt"/>
              <a:buAutoNum type="alphaUcPeriod"/>
            </a:pPr>
            <a:r>
              <a:rPr lang="en-US" sz="3600" dirty="0">
                <a:effectLst/>
              </a:rPr>
              <a:t>Adherence to roadway.</a:t>
            </a:r>
          </a:p>
          <a:p>
            <a:pPr lvl="1" indent="-742950">
              <a:lnSpc>
                <a:spcPts val="3200"/>
              </a:lnSpc>
              <a:spcBef>
                <a:spcPts val="0"/>
              </a:spcBef>
              <a:buFont typeface="+mj-lt"/>
              <a:buAutoNum type="alphaUcPeriod"/>
            </a:pPr>
            <a:r>
              <a:rPr lang="en-US" sz="3600" dirty="0">
                <a:effectLst/>
              </a:rPr>
              <a:t>Reducing refreeze.</a:t>
            </a:r>
          </a:p>
          <a:p>
            <a:pPr lvl="1" indent="-742950">
              <a:lnSpc>
                <a:spcPts val="3200"/>
              </a:lnSpc>
              <a:spcBef>
                <a:spcPts val="0"/>
              </a:spcBef>
              <a:buFont typeface="+mj-lt"/>
              <a:buAutoNum type="alphaUcPeriod"/>
            </a:pPr>
            <a:r>
              <a:rPr lang="en-US" sz="3600" dirty="0">
                <a:effectLst/>
              </a:rPr>
              <a:t>Keeps snow pack from bonding.</a:t>
            </a:r>
          </a:p>
          <a:p>
            <a:pPr lvl="1" indent="-742950">
              <a:lnSpc>
                <a:spcPts val="3200"/>
              </a:lnSpc>
              <a:spcBef>
                <a:spcPts val="0"/>
              </a:spcBef>
              <a:buFont typeface="+mj-lt"/>
              <a:buAutoNum type="alphaUcPeriod"/>
            </a:pPr>
            <a:r>
              <a:rPr lang="en-US" sz="3600" dirty="0">
                <a:effectLst/>
              </a:rPr>
              <a:t>All of the above.</a:t>
            </a:r>
          </a:p>
        </p:txBody>
      </p:sp>
      <p:sp>
        <p:nvSpPr>
          <p:cNvPr id="4" name="Isosceles Triangle 3"/>
          <p:cNvSpPr/>
          <p:nvPr/>
        </p:nvSpPr>
        <p:spPr>
          <a:xfrm>
            <a:off x="8344662" y="908315"/>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5-Point Star 4"/>
          <p:cNvSpPr/>
          <p:nvPr/>
        </p:nvSpPr>
        <p:spPr>
          <a:xfrm>
            <a:off x="8305800" y="1518572"/>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Oval 5"/>
          <p:cNvSpPr/>
          <p:nvPr/>
        </p:nvSpPr>
        <p:spPr>
          <a:xfrm>
            <a:off x="8382000" y="299372"/>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9" name="Picture 8"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2302955182"/>
      </p:ext>
    </p:extLst>
  </p:cSld>
  <p:clrMapOvr>
    <a:masterClrMapping/>
  </p:clrMapOvr>
  <p:transition spd="slow"/>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effectLst/>
              </a:rPr>
              <a:t>Test Question</a:t>
            </a:r>
          </a:p>
        </p:txBody>
      </p:sp>
      <p:sp>
        <p:nvSpPr>
          <p:cNvPr id="3" name="Content Placeholder 2"/>
          <p:cNvSpPr>
            <a:spLocks noGrp="1"/>
          </p:cNvSpPr>
          <p:nvPr>
            <p:ph idx="1"/>
          </p:nvPr>
        </p:nvSpPr>
        <p:spPr/>
        <p:txBody>
          <a:bodyPr>
            <a:normAutofit/>
          </a:bodyPr>
          <a:lstStyle/>
          <a:p>
            <a:pPr marL="742950" indent="-742950">
              <a:buNone/>
            </a:pPr>
            <a:r>
              <a:rPr lang="en-US" sz="3600" dirty="0"/>
              <a:t>Pre-wetting sand can help with:</a:t>
            </a:r>
            <a:endParaRPr lang="en-US" sz="3600" dirty="0">
              <a:solidFill>
                <a:schemeClr val="accent1">
                  <a:lumMod val="75000"/>
                </a:schemeClr>
              </a:solidFill>
              <a:effectLst/>
            </a:endParaRPr>
          </a:p>
          <a:p>
            <a:pPr lvl="1" indent="-742950">
              <a:lnSpc>
                <a:spcPts val="3200"/>
              </a:lnSpc>
              <a:spcBef>
                <a:spcPts val="0"/>
              </a:spcBef>
              <a:buFont typeface="+mj-lt"/>
              <a:buAutoNum type="alphaUcPeriod"/>
            </a:pPr>
            <a:endParaRPr lang="en-US" sz="3600" dirty="0">
              <a:solidFill>
                <a:schemeClr val="accent1">
                  <a:lumMod val="75000"/>
                </a:schemeClr>
              </a:solidFill>
              <a:effectLst/>
            </a:endParaRPr>
          </a:p>
          <a:p>
            <a:pPr lvl="1" indent="-742950">
              <a:lnSpc>
                <a:spcPts val="3200"/>
              </a:lnSpc>
              <a:spcBef>
                <a:spcPts val="0"/>
              </a:spcBef>
              <a:buFont typeface="+mj-lt"/>
              <a:buAutoNum type="alphaUcPeriod"/>
            </a:pPr>
            <a:r>
              <a:rPr lang="en-US" sz="3600" dirty="0">
                <a:solidFill>
                  <a:schemeClr val="accent1">
                    <a:lumMod val="75000"/>
                  </a:schemeClr>
                </a:solidFill>
                <a:effectLst/>
              </a:rPr>
              <a:t>Adherence to roadway.</a:t>
            </a:r>
          </a:p>
          <a:p>
            <a:pPr lvl="1" indent="-742950">
              <a:lnSpc>
                <a:spcPts val="3200"/>
              </a:lnSpc>
              <a:spcBef>
                <a:spcPts val="0"/>
              </a:spcBef>
              <a:buFont typeface="+mj-lt"/>
              <a:buAutoNum type="alphaUcPeriod"/>
            </a:pPr>
            <a:r>
              <a:rPr lang="en-US" sz="3600" dirty="0">
                <a:solidFill>
                  <a:schemeClr val="accent1">
                    <a:lumMod val="75000"/>
                  </a:schemeClr>
                </a:solidFill>
                <a:effectLst/>
              </a:rPr>
              <a:t>Reducing refreeze.</a:t>
            </a:r>
          </a:p>
          <a:p>
            <a:pPr lvl="1" indent="-742950">
              <a:lnSpc>
                <a:spcPts val="3200"/>
              </a:lnSpc>
              <a:spcBef>
                <a:spcPts val="0"/>
              </a:spcBef>
              <a:buFont typeface="+mj-lt"/>
              <a:buAutoNum type="alphaUcPeriod"/>
            </a:pPr>
            <a:r>
              <a:rPr lang="en-US" sz="3600" dirty="0">
                <a:solidFill>
                  <a:schemeClr val="accent1">
                    <a:lumMod val="75000"/>
                  </a:schemeClr>
                </a:solidFill>
                <a:effectLst/>
              </a:rPr>
              <a:t>Keeps snow pack from bonding.</a:t>
            </a:r>
          </a:p>
          <a:p>
            <a:pPr lvl="1" indent="-742950">
              <a:lnSpc>
                <a:spcPts val="3200"/>
              </a:lnSpc>
              <a:spcBef>
                <a:spcPts val="0"/>
              </a:spcBef>
              <a:buFont typeface="+mj-lt"/>
              <a:buAutoNum type="alphaUcPeriod"/>
            </a:pPr>
            <a:r>
              <a:rPr lang="en-US" sz="3600" dirty="0">
                <a:solidFill>
                  <a:srgbClr val="FFFF00"/>
                </a:solidFill>
              </a:rPr>
              <a:t>All of the above.</a:t>
            </a:r>
          </a:p>
        </p:txBody>
      </p:sp>
      <p:sp>
        <p:nvSpPr>
          <p:cNvPr id="4" name="Isosceles Triangle 3"/>
          <p:cNvSpPr/>
          <p:nvPr/>
        </p:nvSpPr>
        <p:spPr>
          <a:xfrm>
            <a:off x="8153400" y="914400"/>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5-Point Star 4"/>
          <p:cNvSpPr/>
          <p:nvPr/>
        </p:nvSpPr>
        <p:spPr>
          <a:xfrm>
            <a:off x="8114538"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Oval 5"/>
          <p:cNvSpPr/>
          <p:nvPr/>
        </p:nvSpPr>
        <p:spPr>
          <a:xfrm>
            <a:off x="8193786" y="33765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9" name="Picture 8"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2302955182"/>
      </p:ext>
    </p:extLst>
  </p:cSld>
  <p:clrMapOvr>
    <a:masterClrMapping/>
  </p:clrMapOvr>
  <p:transition spd="slow"/>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Rectangle 2"/>
          <p:cNvSpPr>
            <a:spLocks noGrp="1" noChangeArrowheads="1"/>
          </p:cNvSpPr>
          <p:nvPr>
            <p:ph type="title" idx="4294967295"/>
          </p:nvPr>
        </p:nvSpPr>
        <p:spPr>
          <a:xfrm>
            <a:off x="533400" y="304800"/>
            <a:ext cx="7315200" cy="788288"/>
          </a:xfrm>
          <a:noFill/>
        </p:spPr>
        <p:txBody>
          <a:bodyPr>
            <a:normAutofit/>
          </a:bodyPr>
          <a:lstStyle/>
          <a:p>
            <a:pPr eaLnBrk="1" hangingPunct="1"/>
            <a:r>
              <a:rPr lang="en-US" b="1" dirty="0">
                <a:effectLst/>
                <a:latin typeface="Tw Cen MT Condensed" charset="0"/>
                <a:ea typeface="Tw Cen MT Condensed" charset="0"/>
                <a:cs typeface="Tw Cen MT Condensed" charset="0"/>
              </a:rPr>
              <a:t>Pre-wetted salt</a:t>
            </a:r>
          </a:p>
        </p:txBody>
      </p:sp>
      <p:sp>
        <p:nvSpPr>
          <p:cNvPr id="248835" name="Rectangle 3"/>
          <p:cNvSpPr>
            <a:spLocks noGrp="1" noChangeArrowheads="1"/>
          </p:cNvSpPr>
          <p:nvPr>
            <p:ph type="body" idx="4294967295"/>
          </p:nvPr>
        </p:nvSpPr>
        <p:spPr>
          <a:xfrm>
            <a:off x="228600" y="1371600"/>
            <a:ext cx="7772400" cy="2590800"/>
          </a:xfrm>
        </p:spPr>
        <p:txBody>
          <a:bodyPr/>
          <a:lstStyle/>
          <a:p>
            <a:pPr eaLnBrk="1" hangingPunct="1">
              <a:lnSpc>
                <a:spcPct val="90000"/>
              </a:lnSpc>
            </a:pPr>
            <a:r>
              <a:rPr lang="en-US" dirty="0">
                <a:latin typeface="Arial" pitchFamily="34" charset="0"/>
                <a:cs typeface="Arial" pitchFamily="34" charset="0"/>
              </a:rPr>
              <a:t>Start out programs with 8-12 gallons/ton. </a:t>
            </a:r>
          </a:p>
          <a:p>
            <a:pPr eaLnBrk="1" hangingPunct="1">
              <a:lnSpc>
                <a:spcPct val="90000"/>
              </a:lnSpc>
            </a:pPr>
            <a:r>
              <a:rPr lang="en-US" dirty="0">
                <a:latin typeface="Arial" pitchFamily="34" charset="0"/>
                <a:cs typeface="Arial" pitchFamily="34" charset="0"/>
              </a:rPr>
              <a:t>We are not sure of the optimal amount.</a:t>
            </a:r>
          </a:p>
          <a:p>
            <a:pPr eaLnBrk="1" hangingPunct="1">
              <a:lnSpc>
                <a:spcPct val="90000"/>
              </a:lnSpc>
            </a:pPr>
            <a:r>
              <a:rPr lang="en-US" dirty="0">
                <a:latin typeface="Arial" pitchFamily="34" charset="0"/>
                <a:cs typeface="Arial" pitchFamily="34" charset="0"/>
              </a:rPr>
              <a:t>Some use up 60 gallons/ton.</a:t>
            </a:r>
          </a:p>
          <a:p>
            <a:pPr>
              <a:lnSpc>
                <a:spcPct val="90000"/>
              </a:lnSpc>
            </a:pPr>
            <a:r>
              <a:rPr lang="en-US" dirty="0">
                <a:latin typeface="Arial" pitchFamily="34" charset="0"/>
                <a:cs typeface="Arial" pitchFamily="34" charset="0"/>
              </a:rPr>
              <a:t>More liquid is better!</a:t>
            </a:r>
          </a:p>
          <a:p>
            <a:pPr marL="0" indent="0" eaLnBrk="1" hangingPunct="1">
              <a:lnSpc>
                <a:spcPct val="90000"/>
              </a:lnSpc>
              <a:buNone/>
            </a:pPr>
            <a:endParaRPr lang="en-US" sz="2400" dirty="0"/>
          </a:p>
        </p:txBody>
      </p:sp>
      <p:pic>
        <p:nvPicPr>
          <p:cNvPr id="248836" name="Picture 4" descr="wet tank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93660" y="2745284"/>
            <a:ext cx="3988340" cy="2991256"/>
          </a:xfrm>
          <a:prstGeom prst="rect">
            <a:avLst/>
          </a:prstGeom>
          <a:noFill/>
          <a:ln w="3175">
            <a:solidFill>
              <a:schemeClr val="tx1"/>
            </a:solidFill>
          </a:ln>
          <a:extLst>
            <a:ext uri="{909E8E84-426E-40DD-AFC4-6F175D3DCCD1}">
              <a14:hiddenFill xmlns:a14="http://schemas.microsoft.com/office/drawing/2010/main">
                <a:solidFill>
                  <a:srgbClr val="FFFFFF"/>
                </a:solidFill>
              </a14:hiddenFill>
            </a:ext>
          </a:extLst>
        </p:spPr>
      </p:pic>
      <p:sp>
        <p:nvSpPr>
          <p:cNvPr id="8" name="Oval 7"/>
          <p:cNvSpPr/>
          <p:nvPr/>
        </p:nvSpPr>
        <p:spPr>
          <a:xfrm>
            <a:off x="8382000" y="381657"/>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9" name="Isosceles Triangle 8"/>
          <p:cNvSpPr/>
          <p:nvPr/>
        </p:nvSpPr>
        <p:spPr>
          <a:xfrm>
            <a:off x="8344662" y="990600"/>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 name="5-Point Star 9"/>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1" name="Picture 10" descr="Clear Roads Logo use.jpg"/>
          <p:cNvPicPr>
            <a:picLocks noChangeAspect="1"/>
          </p:cNvPicPr>
          <p:nvPr/>
        </p:nvPicPr>
        <p:blipFill>
          <a:blip r:embed="rId4"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33544430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Rectangle 2"/>
          <p:cNvSpPr>
            <a:spLocks noGrp="1" noChangeArrowheads="1"/>
          </p:cNvSpPr>
          <p:nvPr>
            <p:ph type="title"/>
          </p:nvPr>
        </p:nvSpPr>
        <p:spPr>
          <a:xfrm>
            <a:off x="0" y="101600"/>
            <a:ext cx="7772400" cy="889000"/>
          </a:xfrm>
        </p:spPr>
        <p:txBody>
          <a:bodyPr/>
          <a:lstStyle/>
          <a:p>
            <a:pPr>
              <a:lnSpc>
                <a:spcPts val="3300"/>
              </a:lnSpc>
            </a:pPr>
            <a:r>
              <a:rPr lang="en-US" b="1" dirty="0">
                <a:effectLst/>
                <a:latin typeface="Tw Cen MT Condensed" charset="0"/>
                <a:ea typeface="Tw Cen MT Condensed" charset="0"/>
                <a:cs typeface="Tw Cen MT Condensed" charset="0"/>
              </a:rPr>
              <a:t>Slurry truck – higher liquid to granular ratio</a:t>
            </a:r>
          </a:p>
        </p:txBody>
      </p:sp>
      <p:pic>
        <p:nvPicPr>
          <p:cNvPr id="249860" name="Picture 4" descr="P1010370"/>
          <p:cNvPicPr>
            <a:picLocks noChangeAspect="1" noChangeArrowheads="1"/>
          </p:cNvPicPr>
          <p:nvPr/>
        </p:nvPicPr>
        <p:blipFill>
          <a:blip r:embed="rId3" cstate="print">
            <a:extLst>
              <a:ext uri="{28A0092B-C50C-407E-A947-70E740481C1C}">
                <a14:useLocalDpi xmlns:a14="http://schemas.microsoft.com/office/drawing/2010/main" val="0"/>
              </a:ext>
            </a:extLst>
          </a:blip>
          <a:srcRect l="5605"/>
          <a:stretch>
            <a:fillRect/>
          </a:stretch>
        </p:blipFill>
        <p:spPr bwMode="auto">
          <a:xfrm>
            <a:off x="228600" y="1066800"/>
            <a:ext cx="6415927" cy="5107276"/>
          </a:xfrm>
          <a:prstGeom prst="rect">
            <a:avLst/>
          </a:prstGeom>
          <a:noFill/>
          <a:ln w="3175">
            <a:solidFill>
              <a:schemeClr val="tx1"/>
            </a:solidFill>
          </a:ln>
          <a:extLst>
            <a:ext uri="{909E8E84-426E-40DD-AFC4-6F175D3DCCD1}">
              <a14:hiddenFill xmlns:a14="http://schemas.microsoft.com/office/drawing/2010/main">
                <a:solidFill>
                  <a:srgbClr val="FFFFFF"/>
                </a:solidFill>
              </a14:hiddenFill>
            </a:ext>
          </a:extLst>
        </p:spPr>
      </p:pic>
      <p:sp>
        <p:nvSpPr>
          <p:cNvPr id="249862" name="AutoShape 18"/>
          <p:cNvSpPr>
            <a:spLocks noChangeArrowheads="1"/>
          </p:cNvSpPr>
          <p:nvPr/>
        </p:nvSpPr>
        <p:spPr bwMode="auto">
          <a:xfrm>
            <a:off x="1169995" y="4504997"/>
            <a:ext cx="6324600" cy="1905000"/>
          </a:xfrm>
          <a:prstGeom prst="rightArrow">
            <a:avLst>
              <a:gd name="adj1" fmla="val 50000"/>
              <a:gd name="adj2" fmla="val 70000"/>
            </a:avLst>
          </a:prstGeom>
          <a:solidFill>
            <a:schemeClr val="accent1"/>
          </a:solidFill>
          <a:ln w="9525">
            <a:solidFill>
              <a:schemeClr val="tx1"/>
            </a:solidFill>
            <a:miter lim="800000"/>
            <a:headEnd/>
            <a:tailEnd/>
          </a:ln>
        </p:spPr>
        <p:txBody>
          <a:bodyPr wrap="none" anchor="ctr"/>
          <a:lstStyle/>
          <a:p>
            <a:endParaRPr lang="en-US"/>
          </a:p>
        </p:txBody>
      </p:sp>
      <p:sp>
        <p:nvSpPr>
          <p:cNvPr id="249863" name="Text Box 19"/>
          <p:cNvSpPr txBox="1">
            <a:spLocks noChangeArrowheads="1"/>
          </p:cNvSpPr>
          <p:nvPr/>
        </p:nvSpPr>
        <p:spPr bwMode="auto">
          <a:xfrm>
            <a:off x="2057400" y="5195887"/>
            <a:ext cx="4800600" cy="52322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600">
                <a:solidFill>
                  <a:schemeClr val="tx1"/>
                </a:solidFill>
                <a:latin typeface="Arial" charset="0"/>
                <a:ea typeface="ＭＳ Ｐゴシック" pitchFamily="34" charset="-128"/>
              </a:defRPr>
            </a:lvl1pPr>
            <a:lvl2pPr marL="742950" indent="-285750" eaLnBrk="0" hangingPunct="0">
              <a:defRPr sz="3600">
                <a:solidFill>
                  <a:schemeClr val="tx1"/>
                </a:solidFill>
                <a:latin typeface="Arial" charset="0"/>
                <a:ea typeface="ＭＳ Ｐゴシック" pitchFamily="34" charset="-128"/>
              </a:defRPr>
            </a:lvl2pPr>
            <a:lvl3pPr marL="1143000" indent="-228600" eaLnBrk="0" hangingPunct="0">
              <a:defRPr sz="3600">
                <a:solidFill>
                  <a:schemeClr val="tx1"/>
                </a:solidFill>
                <a:latin typeface="Arial" charset="0"/>
                <a:ea typeface="ＭＳ Ｐゴシック" pitchFamily="34" charset="-128"/>
              </a:defRPr>
            </a:lvl3pPr>
            <a:lvl4pPr marL="1600200" indent="-228600" eaLnBrk="0" hangingPunct="0">
              <a:defRPr sz="3600">
                <a:solidFill>
                  <a:schemeClr val="tx1"/>
                </a:solidFill>
                <a:latin typeface="Arial" charset="0"/>
                <a:ea typeface="ＭＳ Ｐゴシック" pitchFamily="34" charset="-128"/>
              </a:defRPr>
            </a:lvl4pPr>
            <a:lvl5pPr marL="2057400" indent="-228600" eaLnBrk="0" hangingPunct="0">
              <a:defRPr sz="36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36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36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36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3600">
                <a:solidFill>
                  <a:schemeClr val="tx1"/>
                </a:solidFill>
                <a:latin typeface="Arial" charset="0"/>
                <a:ea typeface="ＭＳ Ｐゴシック" pitchFamily="34" charset="-128"/>
              </a:defRPr>
            </a:lvl9pPr>
          </a:lstStyle>
          <a:p>
            <a:pPr eaLnBrk="1" hangingPunct="1">
              <a:spcBef>
                <a:spcPct val="50000"/>
              </a:spcBef>
            </a:pPr>
            <a:r>
              <a:rPr lang="en-US" sz="2800" dirty="0">
                <a:effectLst>
                  <a:outerShdw blurRad="38100" dist="38100" dir="2700000" algn="tl">
                    <a:srgbClr val="000000">
                      <a:alpha val="43137"/>
                    </a:srgbClr>
                  </a:outerShdw>
                </a:effectLst>
              </a:rPr>
              <a:t>More liquids are in our future</a:t>
            </a:r>
          </a:p>
        </p:txBody>
      </p:sp>
      <p:sp>
        <p:nvSpPr>
          <p:cNvPr id="8" name="Isosceles Triangle 7"/>
          <p:cNvSpPr/>
          <p:nvPr/>
        </p:nvSpPr>
        <p:spPr>
          <a:xfrm>
            <a:off x="8344662" y="990600"/>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 name="5-Point Star 8"/>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0" name="Picture 9" descr="Clear Roads Logo use.jpg"/>
          <p:cNvPicPr>
            <a:picLocks noChangeAspect="1"/>
          </p:cNvPicPr>
          <p:nvPr/>
        </p:nvPicPr>
        <p:blipFill>
          <a:blip r:embed="rId4"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85578223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905000"/>
            <a:ext cx="5943600" cy="4648200"/>
          </a:xfrm>
          <a:ln>
            <a:noFill/>
            <a:prstDash val="dash"/>
          </a:ln>
        </p:spPr>
        <p:txBody>
          <a:bodyPr>
            <a:normAutofit fontScale="92500" lnSpcReduction="10000"/>
          </a:bodyPr>
          <a:lstStyle/>
          <a:p>
            <a:r>
              <a:rPr lang="en-US" dirty="0">
                <a:latin typeface="Arial" pitchFamily="34" charset="0"/>
                <a:cs typeface="Arial" pitchFamily="34" charset="0"/>
              </a:rPr>
              <a:t>Dry = 200 lbs/mile</a:t>
            </a:r>
          </a:p>
          <a:p>
            <a:r>
              <a:rPr lang="en-US" dirty="0" err="1">
                <a:latin typeface="Arial" pitchFamily="34" charset="0"/>
                <a:cs typeface="Arial" pitchFamily="34" charset="0"/>
              </a:rPr>
              <a:t>Prewet</a:t>
            </a:r>
            <a:r>
              <a:rPr lang="en-US" dirty="0">
                <a:latin typeface="Arial" pitchFamily="34" charset="0"/>
                <a:cs typeface="Arial" pitchFamily="34" charset="0"/>
              </a:rPr>
              <a:t> at 10 gal/ton= 202.3 </a:t>
            </a:r>
            <a:r>
              <a:rPr lang="en-US" dirty="0" err="1">
                <a:latin typeface="Arial" pitchFamily="34" charset="0"/>
                <a:cs typeface="Arial" pitchFamily="34" charset="0"/>
              </a:rPr>
              <a:t>lbs</a:t>
            </a:r>
            <a:r>
              <a:rPr lang="en-US" dirty="0">
                <a:latin typeface="Arial" pitchFamily="34" charset="0"/>
                <a:cs typeface="Arial" pitchFamily="34" charset="0"/>
              </a:rPr>
              <a:t>/mile</a:t>
            </a:r>
          </a:p>
          <a:p>
            <a:pPr lvl="1"/>
            <a:r>
              <a:rPr lang="en-US" sz="2800" dirty="0">
                <a:solidFill>
                  <a:srgbClr val="FFFF00"/>
                </a:solidFill>
                <a:latin typeface="Arial" pitchFamily="34" charset="0"/>
                <a:cs typeface="Arial" pitchFamily="34" charset="0"/>
              </a:rPr>
              <a:t>Forgot to turn rate down   </a:t>
            </a:r>
          </a:p>
          <a:p>
            <a:pPr lvl="1"/>
            <a:r>
              <a:rPr lang="en-US" sz="2800" dirty="0">
                <a:latin typeface="Arial" pitchFamily="34" charset="0"/>
                <a:cs typeface="Arial" pitchFamily="34" charset="0"/>
              </a:rPr>
              <a:t>200 </a:t>
            </a:r>
            <a:r>
              <a:rPr lang="en-US" sz="2800" dirty="0" err="1">
                <a:latin typeface="Arial" pitchFamily="34" charset="0"/>
                <a:cs typeface="Arial" pitchFamily="34" charset="0"/>
              </a:rPr>
              <a:t>lbs</a:t>
            </a:r>
            <a:r>
              <a:rPr lang="en-US" sz="2800" dirty="0">
                <a:latin typeface="Arial" pitchFamily="34" charset="0"/>
                <a:cs typeface="Arial" pitchFamily="34" charset="0"/>
              </a:rPr>
              <a:t>/mile plus 1 gallon of brine</a:t>
            </a:r>
          </a:p>
          <a:p>
            <a:pPr lvl="1"/>
            <a:r>
              <a:rPr lang="en-US" sz="2800" dirty="0">
                <a:latin typeface="Arial" pitchFamily="34" charset="0"/>
                <a:cs typeface="Arial" pitchFamily="34" charset="0"/>
              </a:rPr>
              <a:t>Total salt used 200+2.3 = 202.3</a:t>
            </a:r>
          </a:p>
          <a:p>
            <a:r>
              <a:rPr lang="en-US" dirty="0" err="1">
                <a:latin typeface="Arial" pitchFamily="34" charset="0"/>
                <a:cs typeface="Arial" pitchFamily="34" charset="0"/>
              </a:rPr>
              <a:t>Prewet</a:t>
            </a:r>
            <a:r>
              <a:rPr lang="en-US" dirty="0">
                <a:latin typeface="Arial" pitchFamily="34" charset="0"/>
                <a:cs typeface="Arial" pitchFamily="34" charset="0"/>
              </a:rPr>
              <a:t> at 10 gal/ton = 141.6 </a:t>
            </a:r>
            <a:r>
              <a:rPr lang="en-US" dirty="0" err="1">
                <a:latin typeface="Arial" pitchFamily="34" charset="0"/>
                <a:cs typeface="Arial" pitchFamily="34" charset="0"/>
              </a:rPr>
              <a:t>lbs</a:t>
            </a:r>
            <a:r>
              <a:rPr lang="en-US" dirty="0">
                <a:latin typeface="Arial" pitchFamily="34" charset="0"/>
                <a:cs typeface="Arial" pitchFamily="34" charset="0"/>
              </a:rPr>
              <a:t>/mile</a:t>
            </a:r>
          </a:p>
          <a:p>
            <a:pPr lvl="1"/>
            <a:r>
              <a:rPr lang="en-US" sz="2800" dirty="0">
                <a:solidFill>
                  <a:srgbClr val="FFFF00"/>
                </a:solidFill>
                <a:latin typeface="Arial" pitchFamily="34" charset="0"/>
                <a:cs typeface="Arial" pitchFamily="34" charset="0"/>
              </a:rPr>
              <a:t>Turn rate down 30% </a:t>
            </a:r>
          </a:p>
          <a:p>
            <a:pPr lvl="1"/>
            <a:r>
              <a:rPr lang="en-US" sz="2800" dirty="0">
                <a:latin typeface="Arial" pitchFamily="34" charset="0"/>
                <a:cs typeface="Arial" pitchFamily="34" charset="0"/>
              </a:rPr>
              <a:t>140 </a:t>
            </a:r>
            <a:r>
              <a:rPr lang="en-US" sz="2800" dirty="0" err="1">
                <a:latin typeface="Arial" pitchFamily="34" charset="0"/>
                <a:cs typeface="Arial" pitchFamily="34" charset="0"/>
              </a:rPr>
              <a:t>lbs</a:t>
            </a:r>
            <a:r>
              <a:rPr lang="en-US" sz="2800" dirty="0">
                <a:latin typeface="Arial" pitchFamily="34" charset="0"/>
                <a:cs typeface="Arial" pitchFamily="34" charset="0"/>
              </a:rPr>
              <a:t>/lane mile plus less than 1 gallon brine</a:t>
            </a:r>
          </a:p>
          <a:p>
            <a:pPr lvl="1"/>
            <a:r>
              <a:rPr lang="en-US" sz="2800" dirty="0">
                <a:latin typeface="Arial" pitchFamily="34" charset="0"/>
                <a:cs typeface="Arial" pitchFamily="34" charset="0"/>
              </a:rPr>
              <a:t>Total salt used 140+1.6 pounds of salt in brine</a:t>
            </a:r>
          </a:p>
          <a:p>
            <a:endParaRPr lang="en-US" dirty="0"/>
          </a:p>
        </p:txBody>
      </p:sp>
      <p:pic>
        <p:nvPicPr>
          <p:cNvPr id="2050" name="Picture 2" descr="C:\Users\Roman\AppData\Local\Microsoft\Windows\Temporary Internet Files\Content.IE5\X20Z386G\gallon-of-milk-250x304[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29400" y="1752600"/>
            <a:ext cx="1943100" cy="2369634"/>
          </a:xfrm>
          <a:prstGeom prst="rect">
            <a:avLst/>
          </a:prstGeom>
          <a:noFill/>
          <a:ln w="3175">
            <a:solidFill>
              <a:schemeClr val="tx1"/>
            </a:solidFill>
          </a:ln>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762750" y="3276600"/>
            <a:ext cx="1695450" cy="646331"/>
          </a:xfrm>
          <a:prstGeom prst="rect">
            <a:avLst/>
          </a:prstGeom>
          <a:noFill/>
        </p:spPr>
        <p:txBody>
          <a:bodyPr wrap="square" rtlCol="0">
            <a:spAutoFit/>
          </a:bodyPr>
          <a:lstStyle/>
          <a:p>
            <a:pPr algn="ctr"/>
            <a:r>
              <a:rPr lang="en-US" dirty="0">
                <a:effectLst>
                  <a:outerShdw blurRad="38100" dist="38100" dir="2700000" algn="tl">
                    <a:srgbClr val="000000">
                      <a:alpha val="43137"/>
                    </a:srgbClr>
                  </a:outerShdw>
                </a:effectLst>
                <a:latin typeface="Arial" pitchFamily="34" charset="0"/>
                <a:cs typeface="Arial" pitchFamily="34" charset="0"/>
              </a:rPr>
              <a:t>2.3 </a:t>
            </a:r>
            <a:r>
              <a:rPr lang="en-US" dirty="0" err="1">
                <a:effectLst>
                  <a:outerShdw blurRad="38100" dist="38100" dir="2700000" algn="tl">
                    <a:srgbClr val="000000">
                      <a:alpha val="43137"/>
                    </a:srgbClr>
                  </a:outerShdw>
                </a:effectLst>
                <a:latin typeface="Arial" pitchFamily="34" charset="0"/>
                <a:cs typeface="Arial" pitchFamily="34" charset="0"/>
              </a:rPr>
              <a:t>lbs</a:t>
            </a:r>
            <a:r>
              <a:rPr lang="en-US" dirty="0">
                <a:effectLst>
                  <a:outerShdw blurRad="38100" dist="38100" dir="2700000" algn="tl">
                    <a:srgbClr val="000000">
                      <a:alpha val="43137"/>
                    </a:srgbClr>
                  </a:outerShdw>
                </a:effectLst>
                <a:latin typeface="Arial" pitchFamily="34" charset="0"/>
                <a:cs typeface="Arial" pitchFamily="34" charset="0"/>
              </a:rPr>
              <a:t> salt per gallon brine</a:t>
            </a:r>
          </a:p>
        </p:txBody>
      </p:sp>
      <p:sp>
        <p:nvSpPr>
          <p:cNvPr id="5" name="Rectangle 4"/>
          <p:cNvSpPr/>
          <p:nvPr/>
        </p:nvSpPr>
        <p:spPr>
          <a:xfrm>
            <a:off x="6096000" y="4114800"/>
            <a:ext cx="3031600" cy="923330"/>
          </a:xfrm>
          <a:prstGeom prst="rect">
            <a:avLst/>
          </a:prstGeom>
          <a:noFill/>
        </p:spPr>
        <p:txBody>
          <a:bodyPr wrap="none" lIns="91440" tIns="45720" rIns="91440" bIns="45720">
            <a:spAutoFit/>
          </a:bodyPr>
          <a:lstStyle/>
          <a:p>
            <a:pPr algn="ctr"/>
            <a:r>
              <a:rPr lang="en-US" sz="5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Arial" pitchFamily="34" charset="0"/>
              </a:rPr>
              <a:t>Example</a:t>
            </a:r>
            <a:endParaRPr lang="en-US" sz="54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Arial" pitchFamily="34" charset="0"/>
            </a:endParaRPr>
          </a:p>
        </p:txBody>
      </p:sp>
      <p:sp>
        <p:nvSpPr>
          <p:cNvPr id="6" name="Title 5"/>
          <p:cNvSpPr>
            <a:spLocks noGrp="1"/>
          </p:cNvSpPr>
          <p:nvPr>
            <p:ph type="title"/>
          </p:nvPr>
        </p:nvSpPr>
        <p:spPr>
          <a:xfrm>
            <a:off x="0" y="228600"/>
            <a:ext cx="8229600" cy="1050244"/>
          </a:xfrm>
        </p:spPr>
        <p:txBody>
          <a:bodyPr/>
          <a:lstStyle/>
          <a:p>
            <a:pPr>
              <a:lnSpc>
                <a:spcPts val="3300"/>
              </a:lnSpc>
            </a:pPr>
            <a:r>
              <a:rPr lang="en-US" b="1" dirty="0">
                <a:effectLst/>
                <a:latin typeface="Tw Cen MT Condensed" charset="0"/>
                <a:ea typeface="Tw Cen MT Condensed" charset="0"/>
                <a:cs typeface="Tw Cen MT Condensed" charset="0"/>
              </a:rPr>
              <a:t>Adding liquids = adding salt</a:t>
            </a:r>
            <a:br>
              <a:rPr lang="en-US" b="1" dirty="0">
                <a:latin typeface="Tw Cen MT Condensed" charset="0"/>
                <a:ea typeface="Tw Cen MT Condensed" charset="0"/>
                <a:cs typeface="Tw Cen MT Condensed" charset="0"/>
              </a:rPr>
            </a:br>
            <a:endParaRPr lang="en-US" sz="2800" b="1" dirty="0">
              <a:latin typeface="Tw Cen MT Condensed" charset="0"/>
              <a:ea typeface="Tw Cen MT Condensed" charset="0"/>
              <a:cs typeface="Tw Cen MT Condensed" charset="0"/>
            </a:endParaRPr>
          </a:p>
        </p:txBody>
      </p:sp>
      <p:sp>
        <p:nvSpPr>
          <p:cNvPr id="8" name="5-Point Star 7"/>
          <p:cNvSpPr/>
          <p:nvPr/>
        </p:nvSpPr>
        <p:spPr>
          <a:xfrm>
            <a:off x="8267700" y="1058522"/>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9" name="Picture 8" descr="Clear Roads Logo use.jpg"/>
          <p:cNvPicPr>
            <a:picLocks noChangeAspect="1"/>
          </p:cNvPicPr>
          <p:nvPr/>
        </p:nvPicPr>
        <p:blipFill>
          <a:blip r:embed="rId4" cstate="print"/>
          <a:stretch>
            <a:fillRect/>
          </a:stretch>
        </p:blipFill>
        <p:spPr>
          <a:xfrm>
            <a:off x="7243572" y="5943600"/>
            <a:ext cx="1900428" cy="615685"/>
          </a:xfrm>
          <a:prstGeom prst="rect">
            <a:avLst/>
          </a:prstGeom>
        </p:spPr>
      </p:pic>
      <p:sp>
        <p:nvSpPr>
          <p:cNvPr id="10" name="Title 5"/>
          <p:cNvSpPr txBox="1">
            <a:spLocks/>
          </p:cNvSpPr>
          <p:nvPr/>
        </p:nvSpPr>
        <p:spPr>
          <a:xfrm>
            <a:off x="0" y="838200"/>
            <a:ext cx="8229600" cy="1050244"/>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ts val="3300"/>
              </a:lnSpc>
              <a:spcBef>
                <a:spcPct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Tw Cen MT Condensed" charset="0"/>
                <a:ea typeface="Tw Cen MT Condensed" charset="0"/>
                <a:cs typeface="Tw Cen MT Condensed" charset="0"/>
              </a:rPr>
              <a:t>For a savings to occur, you must drop your application rates</a:t>
            </a:r>
          </a:p>
        </p:txBody>
      </p:sp>
    </p:spTree>
    <p:extLst>
      <p:ext uri="{BB962C8B-B14F-4D97-AF65-F5344CB8AC3E}">
        <p14:creationId xmlns:p14="http://schemas.microsoft.com/office/powerpoint/2010/main" val="416271536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controls"/>
          <p:cNvPicPr>
            <a:picLocks noGrp="1" noChangeAspect="1" noChangeArrowheads="1"/>
          </p:cNvPicPr>
          <p:nvPr>
            <p:ph sz="half" idx="1"/>
          </p:nvPr>
        </p:nvPicPr>
        <p:blipFill>
          <a:blip r:embed="rId3" cstate="print">
            <a:extLst>
              <a:ext uri="{28A0092B-C50C-407E-A947-70E740481C1C}">
                <a14:useLocalDpi xmlns:a14="http://schemas.microsoft.com/office/drawing/2010/main" val="0"/>
              </a:ext>
            </a:extLst>
          </a:blip>
          <a:srcRect/>
          <a:stretch>
            <a:fillRect/>
          </a:stretch>
        </p:blipFill>
        <p:spPr bwMode="auto">
          <a:xfrm>
            <a:off x="1371600" y="1123950"/>
            <a:ext cx="6324600" cy="4743450"/>
          </a:xfrm>
          <a:prstGeom prst="rect">
            <a:avLst/>
          </a:prstGeom>
          <a:noFill/>
          <a:ln w="3175">
            <a:solidFill>
              <a:schemeClr val="tx1"/>
            </a:solidFill>
          </a:ln>
          <a:extLst>
            <a:ext uri="{909E8E84-426E-40DD-AFC4-6F175D3DCCD1}">
              <a14:hiddenFill xmlns:a14="http://schemas.microsoft.com/office/drawing/2010/main">
                <a:solidFill>
                  <a:srgbClr val="FFFFFF"/>
                </a:solidFill>
              </a14:hiddenFill>
            </a:ext>
          </a:extLst>
        </p:spPr>
      </p:pic>
      <p:pic>
        <p:nvPicPr>
          <p:cNvPr id="3074" name="Picture 2" descr="C:\Users\Roman\AppData\Local\Microsoft\Windows\Temporary Internet Files\Content.IE5\D25B2QYV\arrow-pointing-down-10797-medium[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400" y="1447800"/>
            <a:ext cx="3352800" cy="449275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0" y="228600"/>
            <a:ext cx="8229600" cy="534826"/>
          </a:xfrm>
          <a:prstGeom prst="rect">
            <a:avLst/>
          </a:prstGeom>
          <a:noFill/>
        </p:spPr>
        <p:txBody>
          <a:bodyPr wrap="square" rtlCol="0">
            <a:spAutoFit/>
          </a:bodyPr>
          <a:lstStyle/>
          <a:p>
            <a:pPr>
              <a:lnSpc>
                <a:spcPts val="3300"/>
              </a:lnSpc>
            </a:pPr>
            <a:r>
              <a:rPr lang="en-US" sz="3600" b="1" dirty="0">
                <a:solidFill>
                  <a:schemeClr val="bg1"/>
                </a:solidFill>
                <a:latin typeface="Tw Cen MT Condensed" charset="0"/>
                <a:ea typeface="Tw Cen MT Condensed" charset="0"/>
                <a:cs typeface="Tw Cen MT Condensed" charset="0"/>
              </a:rPr>
              <a:t>With pre-wetting you have a better tool. </a:t>
            </a:r>
          </a:p>
        </p:txBody>
      </p:sp>
      <p:sp>
        <p:nvSpPr>
          <p:cNvPr id="8" name="Oval 7"/>
          <p:cNvSpPr/>
          <p:nvPr/>
        </p:nvSpPr>
        <p:spPr>
          <a:xfrm>
            <a:off x="8382000" y="381657"/>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9" name="Isosceles Triangle 8"/>
          <p:cNvSpPr/>
          <p:nvPr/>
        </p:nvSpPr>
        <p:spPr>
          <a:xfrm>
            <a:off x="8344662" y="990600"/>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 name="5-Point Star 12"/>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0" name="Picture 9" descr="Clear Roads Logo use.jpg"/>
          <p:cNvPicPr>
            <a:picLocks noChangeAspect="1"/>
          </p:cNvPicPr>
          <p:nvPr/>
        </p:nvPicPr>
        <p:blipFill>
          <a:blip r:embed="rId5" cstate="print"/>
          <a:stretch>
            <a:fillRect/>
          </a:stretch>
        </p:blipFill>
        <p:spPr>
          <a:xfrm>
            <a:off x="7243572" y="5943600"/>
            <a:ext cx="1900428" cy="615685"/>
          </a:xfrm>
          <a:prstGeom prst="rect">
            <a:avLst/>
          </a:prstGeom>
        </p:spPr>
      </p:pic>
      <p:sp>
        <p:nvSpPr>
          <p:cNvPr id="11" name="TextBox 10"/>
          <p:cNvSpPr txBox="1"/>
          <p:nvPr/>
        </p:nvSpPr>
        <p:spPr>
          <a:xfrm>
            <a:off x="2514600" y="1371600"/>
            <a:ext cx="5029200" cy="523220"/>
          </a:xfrm>
          <a:prstGeom prst="rect">
            <a:avLst/>
          </a:prstGeom>
          <a:noFill/>
        </p:spPr>
        <p:txBody>
          <a:bodyPr wrap="square" rtlCol="0">
            <a:spAutoFit/>
          </a:bodyPr>
          <a:lstStyle/>
          <a:p>
            <a:r>
              <a:rPr lang="en-US" sz="2800" dirty="0">
                <a:solidFill>
                  <a:schemeClr val="bg1"/>
                </a:solidFill>
              </a:rPr>
              <a:t>Turn down the application rate.</a:t>
            </a:r>
            <a:endParaRPr lang="en-US" dirty="0">
              <a:solidFill>
                <a:schemeClr val="bg1"/>
              </a:solidFill>
            </a:endParaRPr>
          </a:p>
        </p:txBody>
      </p:sp>
    </p:spTree>
    <p:extLst>
      <p:ext uri="{BB962C8B-B14F-4D97-AF65-F5344CB8AC3E}">
        <p14:creationId xmlns:p14="http://schemas.microsoft.com/office/powerpoint/2010/main" val="257480302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C:\Users\Roman\AppData\Local\Microsoft\Windows\Temporary Internet Files\Content.IE5\D25B2QYV\230445095_3cebf0b8e4_z[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14381" y="2404353"/>
            <a:ext cx="4000500" cy="3200400"/>
          </a:xfrm>
          <a:prstGeom prst="rect">
            <a:avLst/>
          </a:prstGeom>
          <a:noFill/>
          <a:ln w="3175">
            <a:solidFill>
              <a:schemeClr val="tx1"/>
            </a:solidFill>
          </a:ln>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0" y="1190685"/>
            <a:ext cx="4800600" cy="3539430"/>
          </a:xfrm>
          <a:prstGeom prst="rect">
            <a:avLst/>
          </a:prstGeom>
          <a:noFill/>
        </p:spPr>
        <p:txBody>
          <a:bodyPr wrap="square" rtlCol="0">
            <a:spAutoFit/>
          </a:bodyPr>
          <a:lstStyle/>
          <a:p>
            <a:pPr marL="285750" indent="-285750">
              <a:buFont typeface="Arial" pitchFamily="34" charset="0"/>
              <a:buChar char="•"/>
            </a:pPr>
            <a:r>
              <a:rPr lang="en-US" sz="3200" dirty="0">
                <a:solidFill>
                  <a:schemeClr val="bg1"/>
                </a:solidFill>
                <a:latin typeface="Tw Cen MT"/>
                <a:cs typeface="Arial" pitchFamily="34" charset="0"/>
              </a:rPr>
              <a:t>Pre-treat the stockpile.</a:t>
            </a:r>
          </a:p>
          <a:p>
            <a:pPr marL="285750" indent="-285750">
              <a:buFont typeface="Arial" pitchFamily="34" charset="0"/>
              <a:buChar char="•"/>
            </a:pPr>
            <a:r>
              <a:rPr lang="en-US" sz="3200" dirty="0">
                <a:solidFill>
                  <a:schemeClr val="bg1"/>
                </a:solidFill>
                <a:latin typeface="Tw Cen MT"/>
                <a:cs typeface="Arial" pitchFamily="34" charset="0"/>
              </a:rPr>
              <a:t>Use on-board pre-wetting.</a:t>
            </a:r>
          </a:p>
          <a:p>
            <a:pPr marL="285750" indent="-285750">
              <a:buFont typeface="Arial" pitchFamily="34" charset="0"/>
              <a:buChar char="•"/>
            </a:pPr>
            <a:r>
              <a:rPr lang="en-US" sz="3200" dirty="0">
                <a:solidFill>
                  <a:schemeClr val="bg1"/>
                </a:solidFill>
                <a:latin typeface="Tw Cen MT"/>
                <a:cs typeface="Arial" pitchFamily="34" charset="0"/>
              </a:rPr>
              <a:t>Keep increasing the % of liquid.</a:t>
            </a:r>
          </a:p>
          <a:p>
            <a:pPr marL="285750" indent="-285750">
              <a:buFont typeface="Arial" pitchFamily="34" charset="0"/>
              <a:buChar char="•"/>
            </a:pPr>
            <a:r>
              <a:rPr lang="en-US" sz="3200" dirty="0">
                <a:solidFill>
                  <a:schemeClr val="bg1"/>
                </a:solidFill>
                <a:latin typeface="Tw Cen MT"/>
                <a:cs typeface="Arial" pitchFamily="34" charset="0"/>
              </a:rPr>
              <a:t>Slow down when applying.</a:t>
            </a:r>
          </a:p>
          <a:p>
            <a:pPr marL="285750" indent="-285750">
              <a:buFont typeface="Arial" pitchFamily="34" charset="0"/>
              <a:buChar char="•"/>
            </a:pPr>
            <a:r>
              <a:rPr lang="en-US" sz="3200" dirty="0">
                <a:solidFill>
                  <a:schemeClr val="bg1"/>
                </a:solidFill>
                <a:latin typeface="Tw Cen MT"/>
                <a:cs typeface="Arial" pitchFamily="34" charset="0"/>
              </a:rPr>
              <a:t>Turn down the application rate!</a:t>
            </a:r>
            <a:endParaRPr lang="en-US" sz="3600" dirty="0">
              <a:solidFill>
                <a:schemeClr val="bg1"/>
              </a:solidFill>
              <a:latin typeface="Tw Cen MT"/>
              <a:cs typeface="Arial" pitchFamily="34" charset="0"/>
            </a:endParaRPr>
          </a:p>
        </p:txBody>
      </p:sp>
      <p:sp>
        <p:nvSpPr>
          <p:cNvPr id="4" name="TextBox 3"/>
          <p:cNvSpPr txBox="1"/>
          <p:nvPr/>
        </p:nvSpPr>
        <p:spPr>
          <a:xfrm>
            <a:off x="0" y="152400"/>
            <a:ext cx="8883791" cy="548740"/>
          </a:xfrm>
          <a:prstGeom prst="rect">
            <a:avLst/>
          </a:prstGeom>
          <a:noFill/>
        </p:spPr>
        <p:txBody>
          <a:bodyPr wrap="square" rtlCol="0">
            <a:spAutoFit/>
          </a:bodyPr>
          <a:lstStyle/>
          <a:p>
            <a:pPr>
              <a:lnSpc>
                <a:spcPts val="3300"/>
              </a:lnSpc>
            </a:pPr>
            <a:r>
              <a:rPr lang="en-US" sz="4000" b="1" dirty="0">
                <a:solidFill>
                  <a:schemeClr val="bg1"/>
                </a:solidFill>
                <a:latin typeface="Tw Cen MT Condensed" charset="0"/>
                <a:ea typeface="Tw Cen MT Condensed" charset="0"/>
                <a:cs typeface="Tw Cen MT Condensed" charset="0"/>
              </a:rPr>
              <a:t>The wetter your salt, the easier your job!</a:t>
            </a:r>
          </a:p>
        </p:txBody>
      </p:sp>
      <p:sp>
        <p:nvSpPr>
          <p:cNvPr id="8" name="Oval 7"/>
          <p:cNvSpPr/>
          <p:nvPr/>
        </p:nvSpPr>
        <p:spPr>
          <a:xfrm>
            <a:off x="8382000" y="381657"/>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12" name="Isosceles Triangle 11"/>
          <p:cNvSpPr/>
          <p:nvPr/>
        </p:nvSpPr>
        <p:spPr>
          <a:xfrm>
            <a:off x="8344662" y="990600"/>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 name="5-Point Star 12"/>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9" name="Picture 8" descr="Clear Roads Logo use.jpg"/>
          <p:cNvPicPr>
            <a:picLocks noChangeAspect="1"/>
          </p:cNvPicPr>
          <p:nvPr/>
        </p:nvPicPr>
        <p:blipFill>
          <a:blip r:embed="rId4"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364233636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effectLst/>
              </a:rPr>
              <a:t>Test Question</a:t>
            </a:r>
          </a:p>
        </p:txBody>
      </p:sp>
      <p:sp>
        <p:nvSpPr>
          <p:cNvPr id="3" name="Content Placeholder 2"/>
          <p:cNvSpPr>
            <a:spLocks noGrp="1"/>
          </p:cNvSpPr>
          <p:nvPr>
            <p:ph idx="1"/>
          </p:nvPr>
        </p:nvSpPr>
        <p:spPr/>
        <p:txBody>
          <a:bodyPr>
            <a:normAutofit/>
          </a:bodyPr>
          <a:lstStyle/>
          <a:p>
            <a:pPr marL="742950" indent="-742950">
              <a:buNone/>
            </a:pPr>
            <a:r>
              <a:rPr lang="en-US" sz="3600" dirty="0">
                <a:effectLst/>
              </a:rPr>
              <a:t>True or false: Pre-wetting materials automatically saves money.</a:t>
            </a:r>
          </a:p>
          <a:p>
            <a:pPr lvl="1" indent="-742950">
              <a:lnSpc>
                <a:spcPts val="3200"/>
              </a:lnSpc>
              <a:spcBef>
                <a:spcPts val="0"/>
              </a:spcBef>
              <a:buFont typeface="+mj-lt"/>
              <a:buAutoNum type="alphaUcPeriod"/>
            </a:pPr>
            <a:endParaRPr lang="en-US" sz="3600" dirty="0">
              <a:effectLst/>
            </a:endParaRPr>
          </a:p>
          <a:p>
            <a:pPr lvl="1" indent="-742950">
              <a:lnSpc>
                <a:spcPts val="3200"/>
              </a:lnSpc>
              <a:spcBef>
                <a:spcPts val="0"/>
              </a:spcBef>
              <a:buFont typeface="+mj-lt"/>
              <a:buAutoNum type="alphaUcPeriod"/>
            </a:pPr>
            <a:r>
              <a:rPr lang="en-US" sz="3600" dirty="0">
                <a:effectLst/>
              </a:rPr>
              <a:t>True</a:t>
            </a:r>
          </a:p>
          <a:p>
            <a:pPr lvl="1" indent="-742950">
              <a:lnSpc>
                <a:spcPts val="3200"/>
              </a:lnSpc>
              <a:spcBef>
                <a:spcPts val="0"/>
              </a:spcBef>
              <a:buFont typeface="+mj-lt"/>
              <a:buAutoNum type="alphaUcPeriod"/>
            </a:pPr>
            <a:r>
              <a:rPr lang="en-US" sz="3600" dirty="0">
                <a:effectLst/>
              </a:rPr>
              <a:t>False</a:t>
            </a:r>
          </a:p>
        </p:txBody>
      </p:sp>
      <p:sp>
        <p:nvSpPr>
          <p:cNvPr id="4" name="Isosceles Triangle 3"/>
          <p:cNvSpPr/>
          <p:nvPr/>
        </p:nvSpPr>
        <p:spPr>
          <a:xfrm>
            <a:off x="8573262" y="914400"/>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5-Point Star 4"/>
          <p:cNvSpPr/>
          <p:nvPr/>
        </p:nvSpPr>
        <p:spPr>
          <a:xfrm>
            <a:off x="8534400" y="1524657"/>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Oval 5"/>
          <p:cNvSpPr/>
          <p:nvPr/>
        </p:nvSpPr>
        <p:spPr>
          <a:xfrm>
            <a:off x="8610600" y="305457"/>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9" name="Picture 8"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3724065628"/>
      </p:ext>
    </p:extLst>
  </p:cSld>
  <p:clrMapOvr>
    <a:masterClrMapping/>
  </p:clrMapOvr>
  <p:transition spd="slow"/>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229600" cy="889000"/>
          </a:xfrm>
        </p:spPr>
        <p:txBody>
          <a:bodyPr>
            <a:normAutofit/>
          </a:bodyPr>
          <a:lstStyle/>
          <a:p>
            <a:r>
              <a:rPr lang="en-US" b="1" dirty="0">
                <a:effectLst/>
                <a:latin typeface="Tw Cen MT Condensed" charset="0"/>
                <a:ea typeface="Tw Cen MT Condensed" charset="0"/>
                <a:cs typeface="Tw Cen MT Condensed" charset="0"/>
              </a:rPr>
              <a:t>This module will contain these topics</a:t>
            </a:r>
          </a:p>
        </p:txBody>
      </p:sp>
      <p:sp>
        <p:nvSpPr>
          <p:cNvPr id="3" name="Content Placeholder 2"/>
          <p:cNvSpPr>
            <a:spLocks noGrp="1"/>
          </p:cNvSpPr>
          <p:nvPr>
            <p:ph idx="1"/>
          </p:nvPr>
        </p:nvSpPr>
        <p:spPr/>
        <p:txBody>
          <a:bodyPr>
            <a:noAutofit/>
          </a:bodyPr>
          <a:lstStyle/>
          <a:p>
            <a:r>
              <a:rPr lang="en-US" dirty="0">
                <a:latin typeface="Arial" pitchFamily="34" charset="0"/>
                <a:cs typeface="Arial" pitchFamily="34" charset="0"/>
              </a:rPr>
              <a:t>Benefits to pre-wetting materials that improve cold weather performance, reduce bounce, scatter, and related strategies to reduce </a:t>
            </a:r>
          </a:p>
          <a:p>
            <a:pPr>
              <a:buNone/>
            </a:pPr>
            <a:r>
              <a:rPr lang="en-US" dirty="0">
                <a:latin typeface="Arial" pitchFamily="34" charset="0"/>
                <a:cs typeface="Arial" pitchFamily="34" charset="0"/>
              </a:rPr>
              <a:t>    material use.</a:t>
            </a:r>
          </a:p>
          <a:p>
            <a:endParaRPr lang="en-US" dirty="0">
              <a:latin typeface="Arial" pitchFamily="34" charset="0"/>
              <a:cs typeface="Arial" pitchFamily="34" charset="0"/>
            </a:endParaRPr>
          </a:p>
          <a:p>
            <a:r>
              <a:rPr lang="en-US" dirty="0">
                <a:latin typeface="Arial" pitchFamily="34" charset="0"/>
                <a:cs typeface="Arial" pitchFamily="34" charset="0"/>
              </a:rPr>
              <a:t>Methods of pre-wetting (e.g. on-board spray units, pug mill mixing on site, delivered pre-wet).</a:t>
            </a:r>
          </a:p>
          <a:p>
            <a:endParaRPr lang="en-US" dirty="0">
              <a:latin typeface="Arial" pitchFamily="34" charset="0"/>
              <a:cs typeface="Arial" pitchFamily="34" charset="0"/>
            </a:endParaRPr>
          </a:p>
          <a:p>
            <a:r>
              <a:rPr lang="en-US" dirty="0">
                <a:latin typeface="Arial" pitchFamily="34" charset="0"/>
                <a:cs typeface="Arial" pitchFamily="34" charset="0"/>
              </a:rPr>
              <a:t>Use of saddle tanks for on-board pre-wetting systems.</a:t>
            </a:r>
          </a:p>
        </p:txBody>
      </p:sp>
      <p:pic>
        <p:nvPicPr>
          <p:cNvPr id="4" name="Picture 3"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226168490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effectLst/>
              </a:rPr>
              <a:t>Test Question</a:t>
            </a:r>
          </a:p>
        </p:txBody>
      </p:sp>
      <p:sp>
        <p:nvSpPr>
          <p:cNvPr id="3" name="Content Placeholder 2"/>
          <p:cNvSpPr>
            <a:spLocks noGrp="1"/>
          </p:cNvSpPr>
          <p:nvPr>
            <p:ph idx="1"/>
          </p:nvPr>
        </p:nvSpPr>
        <p:spPr/>
        <p:txBody>
          <a:bodyPr>
            <a:normAutofit/>
          </a:bodyPr>
          <a:lstStyle/>
          <a:p>
            <a:pPr marL="742950" indent="-742950">
              <a:buNone/>
            </a:pPr>
            <a:r>
              <a:rPr lang="en-US" sz="3600" dirty="0">
                <a:effectLst/>
              </a:rPr>
              <a:t>True or false: Pre-wetting materials automatically saves money.</a:t>
            </a:r>
          </a:p>
          <a:p>
            <a:pPr lvl="1" indent="-742950">
              <a:lnSpc>
                <a:spcPts val="3200"/>
              </a:lnSpc>
              <a:spcBef>
                <a:spcPts val="0"/>
              </a:spcBef>
              <a:buFont typeface="+mj-lt"/>
              <a:buAutoNum type="alphaUcPeriod"/>
            </a:pPr>
            <a:endParaRPr lang="en-US" sz="3600" dirty="0">
              <a:solidFill>
                <a:schemeClr val="accent1">
                  <a:lumMod val="75000"/>
                </a:schemeClr>
              </a:solidFill>
              <a:effectLst/>
            </a:endParaRPr>
          </a:p>
          <a:p>
            <a:pPr lvl="1" indent="-742950">
              <a:lnSpc>
                <a:spcPts val="3200"/>
              </a:lnSpc>
              <a:spcBef>
                <a:spcPts val="0"/>
              </a:spcBef>
              <a:buFont typeface="+mj-lt"/>
              <a:buAutoNum type="alphaUcPeriod"/>
            </a:pPr>
            <a:r>
              <a:rPr lang="en-US" sz="3600" dirty="0">
                <a:solidFill>
                  <a:schemeClr val="accent1">
                    <a:lumMod val="75000"/>
                  </a:schemeClr>
                </a:solidFill>
                <a:effectLst/>
              </a:rPr>
              <a:t>True</a:t>
            </a:r>
          </a:p>
          <a:p>
            <a:pPr lvl="1" indent="-742950">
              <a:lnSpc>
                <a:spcPts val="3200"/>
              </a:lnSpc>
              <a:spcBef>
                <a:spcPts val="0"/>
              </a:spcBef>
              <a:buFont typeface="+mj-lt"/>
              <a:buAutoNum type="alphaUcPeriod"/>
            </a:pPr>
            <a:r>
              <a:rPr lang="en-US" sz="3600" dirty="0">
                <a:solidFill>
                  <a:srgbClr val="FFFF00"/>
                </a:solidFill>
                <a:effectLst/>
              </a:rPr>
              <a:t>False</a:t>
            </a:r>
          </a:p>
        </p:txBody>
      </p:sp>
      <p:sp>
        <p:nvSpPr>
          <p:cNvPr id="4" name="Isosceles Triangle 3"/>
          <p:cNvSpPr/>
          <p:nvPr/>
        </p:nvSpPr>
        <p:spPr>
          <a:xfrm>
            <a:off x="8573262" y="914400"/>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5-Point Star 4"/>
          <p:cNvSpPr/>
          <p:nvPr/>
        </p:nvSpPr>
        <p:spPr>
          <a:xfrm>
            <a:off x="8534400" y="1524657"/>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Oval 5"/>
          <p:cNvSpPr/>
          <p:nvPr/>
        </p:nvSpPr>
        <p:spPr>
          <a:xfrm>
            <a:off x="8610600" y="305457"/>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9" name="Picture 8"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711387674"/>
      </p:ext>
    </p:extLst>
  </p:cSld>
  <p:clrMapOvr>
    <a:masterClrMapping/>
  </p:clrMapOvr>
  <p:transition spd="slow"/>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27" y="0"/>
            <a:ext cx="8229600" cy="889000"/>
          </a:xfrm>
        </p:spPr>
        <p:txBody>
          <a:bodyPr/>
          <a:lstStyle/>
          <a:p>
            <a:r>
              <a:rPr lang="en-US" dirty="0">
                <a:solidFill>
                  <a:srgbClr val="FF8F29"/>
                </a:solidFill>
              </a:rPr>
              <a:t>Importance of Record Keeping</a:t>
            </a:r>
          </a:p>
        </p:txBody>
      </p:sp>
      <p:sp>
        <p:nvSpPr>
          <p:cNvPr id="3" name="Content Placeholder 2"/>
          <p:cNvSpPr>
            <a:spLocks noGrp="1"/>
          </p:cNvSpPr>
          <p:nvPr>
            <p:ph idx="1"/>
          </p:nvPr>
        </p:nvSpPr>
        <p:spPr>
          <a:xfrm>
            <a:off x="-21336" y="1143000"/>
            <a:ext cx="5739619" cy="3810000"/>
          </a:xfrm>
        </p:spPr>
        <p:txBody>
          <a:bodyPr>
            <a:noAutofit/>
          </a:bodyPr>
          <a:lstStyle/>
          <a:p>
            <a:pPr>
              <a:lnSpc>
                <a:spcPct val="120000"/>
              </a:lnSpc>
              <a:spcBef>
                <a:spcPts val="1200"/>
              </a:spcBef>
              <a:spcAft>
                <a:spcPts val="1200"/>
              </a:spcAft>
            </a:pPr>
            <a:r>
              <a:rPr lang="en-US" dirty="0"/>
              <a:t>Keep records of materials, quantities, treatments and effectiveness.</a:t>
            </a:r>
          </a:p>
          <a:p>
            <a:pPr>
              <a:lnSpc>
                <a:spcPct val="120000"/>
              </a:lnSpc>
              <a:spcBef>
                <a:spcPts val="1200"/>
              </a:spcBef>
              <a:spcAft>
                <a:spcPts val="1200"/>
              </a:spcAft>
            </a:pPr>
            <a:r>
              <a:rPr lang="en-US" dirty="0"/>
              <a:t>This helps you know what’s working, what’s needed, and shows where efficiency can be improved.</a:t>
            </a:r>
          </a:p>
        </p:txBody>
      </p:sp>
      <p:pic>
        <p:nvPicPr>
          <p:cNvPr id="4" name="Picture 3"/>
          <p:cNvPicPr>
            <a:picLocks noChangeAspect="1"/>
          </p:cNvPicPr>
          <p:nvPr/>
        </p:nvPicPr>
        <p:blipFill>
          <a:blip r:embed="rId3" cstate="print">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5718283" y="1364637"/>
            <a:ext cx="2892317" cy="4335089"/>
          </a:xfrm>
          <a:prstGeom prst="rect">
            <a:avLst/>
          </a:prstGeom>
        </p:spPr>
      </p:pic>
      <p:sp>
        <p:nvSpPr>
          <p:cNvPr id="5" name="Isosceles Triangle 4"/>
          <p:cNvSpPr/>
          <p:nvPr/>
        </p:nvSpPr>
        <p:spPr>
          <a:xfrm>
            <a:off x="8344662" y="913743"/>
            <a:ext cx="531876" cy="458514"/>
          </a:xfrm>
          <a:prstGeom prst="triangl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n>
                <a:solidFill>
                  <a:sysClr val="windowText" lastClr="000000"/>
                </a:solidFill>
              </a:ln>
            </a:endParaRPr>
          </a:p>
        </p:txBody>
      </p:sp>
      <p:sp>
        <p:nvSpPr>
          <p:cNvPr id="6" name="5-Point Star 5"/>
          <p:cNvSpPr/>
          <p:nvPr/>
        </p:nvSpPr>
        <p:spPr>
          <a:xfrm>
            <a:off x="8305800" y="1524000"/>
            <a:ext cx="609600" cy="609600"/>
          </a:xfrm>
          <a:prstGeom prst="star5">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n>
                <a:solidFill>
                  <a:sysClr val="windowText" lastClr="000000"/>
                </a:solidFill>
              </a:ln>
            </a:endParaRPr>
          </a:p>
        </p:txBody>
      </p:sp>
      <p:sp>
        <p:nvSpPr>
          <p:cNvPr id="7" name="Oval 6"/>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ln>
                <a:solidFill>
                  <a:sysClr val="windowText" lastClr="000000"/>
                </a:solidFill>
              </a:ln>
            </a:endParaRPr>
          </a:p>
        </p:txBody>
      </p:sp>
      <p:pic>
        <p:nvPicPr>
          <p:cNvPr id="8" name="Picture 7" descr="Clear Roads Logo use.jpg"/>
          <p:cNvPicPr>
            <a:picLocks noChangeAspect="1"/>
          </p:cNvPicPr>
          <p:nvPr/>
        </p:nvPicPr>
        <p:blipFill>
          <a:blip r:embed="rId5"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384086531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7467600" cy="762000"/>
          </a:xfrm>
        </p:spPr>
        <p:txBody>
          <a:bodyPr/>
          <a:lstStyle/>
          <a:p>
            <a:r>
              <a:rPr lang="en-US" dirty="0"/>
              <a:t>Record Keeping</a:t>
            </a:r>
          </a:p>
        </p:txBody>
      </p:sp>
      <p:sp>
        <p:nvSpPr>
          <p:cNvPr id="6" name="Rectangle 5"/>
          <p:cNvSpPr/>
          <p:nvPr/>
        </p:nvSpPr>
        <p:spPr>
          <a:xfrm>
            <a:off x="228600" y="1295400"/>
            <a:ext cx="8153400" cy="1938992"/>
          </a:xfrm>
          <a:prstGeom prst="rect">
            <a:avLst/>
          </a:prstGeom>
        </p:spPr>
        <p:txBody>
          <a:bodyPr wrap="square">
            <a:spAutoFit/>
          </a:bodyPr>
          <a:lstStyle/>
          <a:p>
            <a:pPr>
              <a:lnSpc>
                <a:spcPct val="100000"/>
              </a:lnSpc>
            </a:pPr>
            <a:r>
              <a:rPr lang="en-US" sz="4000" dirty="0">
                <a:solidFill>
                  <a:schemeClr val="bg1"/>
                </a:solidFill>
              </a:rPr>
              <a:t>Keeping good records helps</a:t>
            </a:r>
          </a:p>
          <a:p>
            <a:pPr>
              <a:lnSpc>
                <a:spcPct val="100000"/>
              </a:lnSpc>
            </a:pPr>
            <a:endParaRPr lang="en-US" sz="4000" dirty="0">
              <a:solidFill>
                <a:schemeClr val="bg1"/>
              </a:solidFill>
            </a:endParaRPr>
          </a:p>
          <a:p>
            <a:pPr>
              <a:lnSpc>
                <a:spcPct val="100000"/>
              </a:lnSpc>
            </a:pPr>
            <a:r>
              <a:rPr lang="en-US" sz="4000" dirty="0">
                <a:solidFill>
                  <a:schemeClr val="bg1"/>
                </a:solidFill>
              </a:rPr>
              <a:t> </a:t>
            </a:r>
          </a:p>
        </p:txBody>
      </p:sp>
      <p:sp>
        <p:nvSpPr>
          <p:cNvPr id="7" name="Isosceles Triangle 6"/>
          <p:cNvSpPr/>
          <p:nvPr/>
        </p:nvSpPr>
        <p:spPr>
          <a:xfrm>
            <a:off x="8344662" y="913743"/>
            <a:ext cx="531876" cy="458514"/>
          </a:xfrm>
          <a:prstGeom prst="triangl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n>
                <a:solidFill>
                  <a:sysClr val="windowText" lastClr="000000"/>
                </a:solidFill>
              </a:ln>
            </a:endParaRPr>
          </a:p>
        </p:txBody>
      </p:sp>
      <p:sp>
        <p:nvSpPr>
          <p:cNvPr id="9" name="Oval 8"/>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ln>
                <a:solidFill>
                  <a:sysClr val="windowText" lastClr="000000"/>
                </a:solidFill>
              </a:ln>
            </a:endParaRPr>
          </a:p>
        </p:txBody>
      </p:sp>
      <p:sp>
        <p:nvSpPr>
          <p:cNvPr id="8" name="Rectangle 7"/>
          <p:cNvSpPr/>
          <p:nvPr/>
        </p:nvSpPr>
        <p:spPr>
          <a:xfrm>
            <a:off x="228600" y="2230737"/>
            <a:ext cx="8125206" cy="3477875"/>
          </a:xfrm>
          <a:prstGeom prst="rect">
            <a:avLst/>
          </a:prstGeom>
        </p:spPr>
        <p:txBody>
          <a:bodyPr wrap="square">
            <a:spAutoFit/>
          </a:bodyPr>
          <a:lstStyle/>
          <a:p>
            <a:pPr marL="285750" indent="-285750">
              <a:lnSpc>
                <a:spcPct val="100000"/>
              </a:lnSpc>
              <a:buFont typeface="Arial" panose="020B0604020202020204" pitchFamily="34" charset="0"/>
              <a:buChar char="•"/>
            </a:pPr>
            <a:r>
              <a:rPr lang="en-US" sz="3600" dirty="0">
                <a:solidFill>
                  <a:schemeClr val="bg1"/>
                </a:solidFill>
              </a:rPr>
              <a:t>Demonstrate how goals are met.</a:t>
            </a:r>
          </a:p>
          <a:p>
            <a:pPr marL="171450" indent="-171450">
              <a:lnSpc>
                <a:spcPct val="100000"/>
              </a:lnSpc>
              <a:buFont typeface="Arial" panose="020B0604020202020204" pitchFamily="34" charset="0"/>
              <a:buChar char="•"/>
            </a:pPr>
            <a:endParaRPr lang="en-US" sz="2000" dirty="0">
              <a:solidFill>
                <a:schemeClr val="bg1"/>
              </a:solidFill>
            </a:endParaRPr>
          </a:p>
          <a:p>
            <a:pPr marL="285750" indent="-285750">
              <a:lnSpc>
                <a:spcPct val="100000"/>
              </a:lnSpc>
              <a:buFont typeface="Arial" panose="020B0604020202020204" pitchFamily="34" charset="0"/>
              <a:buChar char="•"/>
            </a:pPr>
            <a:r>
              <a:rPr lang="en-US" sz="3600" dirty="0">
                <a:solidFill>
                  <a:schemeClr val="bg1"/>
                </a:solidFill>
              </a:rPr>
              <a:t>Demonstrates that you are following policy.</a:t>
            </a:r>
          </a:p>
          <a:p>
            <a:pPr marL="285750" indent="-285750">
              <a:lnSpc>
                <a:spcPct val="100000"/>
              </a:lnSpc>
              <a:buFont typeface="Arial" panose="020B0604020202020204" pitchFamily="34" charset="0"/>
              <a:buChar char="•"/>
            </a:pPr>
            <a:endParaRPr lang="en-US" sz="2000" dirty="0">
              <a:solidFill>
                <a:schemeClr val="bg1"/>
              </a:solidFill>
            </a:endParaRPr>
          </a:p>
          <a:p>
            <a:pPr marL="285750" indent="-285750">
              <a:lnSpc>
                <a:spcPct val="100000"/>
              </a:lnSpc>
              <a:buFont typeface="Arial" panose="020B0604020202020204" pitchFamily="34" charset="0"/>
              <a:buChar char="•"/>
            </a:pPr>
            <a:r>
              <a:rPr lang="en-US" sz="3600" dirty="0">
                <a:solidFill>
                  <a:schemeClr val="bg1"/>
                </a:solidFill>
              </a:rPr>
              <a:t>Identify ways to improve and change your approach.</a:t>
            </a:r>
          </a:p>
        </p:txBody>
      </p:sp>
      <p:pic>
        <p:nvPicPr>
          <p:cNvPr id="10" name="Picture 9"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156554552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Material Accountability</a:t>
            </a:r>
          </a:p>
        </p:txBody>
      </p:sp>
      <p:sp>
        <p:nvSpPr>
          <p:cNvPr id="3" name="Content Placeholder 2"/>
          <p:cNvSpPr>
            <a:spLocks noGrp="1"/>
          </p:cNvSpPr>
          <p:nvPr>
            <p:ph idx="1"/>
          </p:nvPr>
        </p:nvSpPr>
        <p:spPr>
          <a:xfrm>
            <a:off x="1295400" y="1143000"/>
            <a:ext cx="6934200" cy="5080000"/>
          </a:xfrm>
        </p:spPr>
        <p:txBody>
          <a:bodyPr/>
          <a:lstStyle/>
          <a:p>
            <a:pPr>
              <a:lnSpc>
                <a:spcPct val="100000"/>
              </a:lnSpc>
            </a:pPr>
            <a:r>
              <a:rPr lang="en-US" sz="4000" dirty="0"/>
              <a:t>Know how much you have</a:t>
            </a:r>
          </a:p>
          <a:p>
            <a:pPr>
              <a:lnSpc>
                <a:spcPct val="100000"/>
              </a:lnSpc>
            </a:pPr>
            <a:r>
              <a:rPr lang="en-US" sz="4000" dirty="0"/>
              <a:t>Know how much you use</a:t>
            </a:r>
          </a:p>
          <a:p>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5000" y="2514600"/>
            <a:ext cx="5334000" cy="4000500"/>
          </a:xfrm>
          <a:prstGeom prst="rect">
            <a:avLst/>
          </a:prstGeom>
        </p:spPr>
      </p:pic>
      <p:sp>
        <p:nvSpPr>
          <p:cNvPr id="6" name="Isosceles Triangle 5"/>
          <p:cNvSpPr/>
          <p:nvPr/>
        </p:nvSpPr>
        <p:spPr>
          <a:xfrm>
            <a:off x="8344662" y="913743"/>
            <a:ext cx="531876" cy="458514"/>
          </a:xfrm>
          <a:prstGeom prst="triangl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n>
                <a:solidFill>
                  <a:sysClr val="windowText" lastClr="000000"/>
                </a:solidFill>
              </a:ln>
            </a:endParaRPr>
          </a:p>
        </p:txBody>
      </p:sp>
      <p:sp>
        <p:nvSpPr>
          <p:cNvPr id="7" name="5-Point Star 6"/>
          <p:cNvSpPr/>
          <p:nvPr/>
        </p:nvSpPr>
        <p:spPr>
          <a:xfrm>
            <a:off x="8305800" y="1524000"/>
            <a:ext cx="609600" cy="609600"/>
          </a:xfrm>
          <a:prstGeom prst="star5">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n>
                <a:solidFill>
                  <a:sysClr val="windowText" lastClr="000000"/>
                </a:solidFill>
              </a:ln>
            </a:endParaRPr>
          </a:p>
        </p:txBody>
      </p:sp>
      <p:sp>
        <p:nvSpPr>
          <p:cNvPr id="8" name="Oval 7"/>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ln>
                <a:solidFill>
                  <a:sysClr val="windowText" lastClr="000000"/>
                </a:solidFill>
              </a:ln>
            </a:endParaRPr>
          </a:p>
        </p:txBody>
      </p:sp>
      <p:pic>
        <p:nvPicPr>
          <p:cNvPr id="9" name="Picture 8" descr="Clear Roads Logo use.jpg"/>
          <p:cNvPicPr>
            <a:picLocks noChangeAspect="1"/>
          </p:cNvPicPr>
          <p:nvPr/>
        </p:nvPicPr>
        <p:blipFill>
          <a:blip r:embed="rId4"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237116404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9" name="Text Box 3"/>
          <p:cNvSpPr txBox="1">
            <a:spLocks noChangeArrowheads="1"/>
          </p:cNvSpPr>
          <p:nvPr/>
        </p:nvSpPr>
        <p:spPr bwMode="auto">
          <a:xfrm>
            <a:off x="152400" y="990600"/>
            <a:ext cx="5867400" cy="4262705"/>
          </a:xfrm>
          <a:prstGeom prst="rect">
            <a:avLst/>
          </a:prstGeom>
          <a:noFill/>
          <a:ln w="9525">
            <a:noFill/>
            <a:miter lim="800000"/>
            <a:headEnd/>
            <a:tailEnd/>
          </a:ln>
        </p:spPr>
        <p:txBody>
          <a:bodyPr wrap="square">
            <a:spAutoFit/>
          </a:bodyPr>
          <a:lstStyle/>
          <a:p>
            <a:r>
              <a:rPr lang="en-US" sz="2800" dirty="0">
                <a:solidFill>
                  <a:schemeClr val="bg1"/>
                </a:solidFill>
                <a:latin typeface="Tw Cen MT Condensed Extra Bold"/>
              </a:rPr>
              <a:t>Test the materials</a:t>
            </a:r>
            <a:endParaRPr lang="en-US" sz="1600" b="1" dirty="0">
              <a:solidFill>
                <a:schemeClr val="bg1"/>
              </a:solidFill>
              <a:latin typeface="Tw Cen MT Condensed Extra Bold"/>
            </a:endParaRPr>
          </a:p>
          <a:p>
            <a:pPr marL="457200" indent="-457200">
              <a:spcBef>
                <a:spcPts val="1000"/>
              </a:spcBef>
              <a:spcAft>
                <a:spcPts val="1000"/>
              </a:spcAft>
              <a:buFont typeface="Arial" panose="020B0604020202020204" pitchFamily="34" charset="0"/>
              <a:buChar char="•"/>
            </a:pPr>
            <a:r>
              <a:rPr lang="en-US" sz="2400" dirty="0">
                <a:solidFill>
                  <a:schemeClr val="bg1"/>
                </a:solidFill>
                <a:latin typeface="Tw Cen MT Condensed Extra Bold"/>
              </a:rPr>
              <a:t>Solids- test the moisture content</a:t>
            </a:r>
          </a:p>
          <a:p>
            <a:pPr marL="457200" indent="-457200">
              <a:spcBef>
                <a:spcPts val="1000"/>
              </a:spcBef>
              <a:spcAft>
                <a:spcPts val="1000"/>
              </a:spcAft>
              <a:buFont typeface="Arial" panose="020B0604020202020204" pitchFamily="34" charset="0"/>
              <a:buChar char="•"/>
            </a:pPr>
            <a:r>
              <a:rPr lang="en-US" sz="2400" dirty="0">
                <a:solidFill>
                  <a:schemeClr val="bg1"/>
                </a:solidFill>
                <a:latin typeface="Tw Cen MT Condensed Extra Bold"/>
              </a:rPr>
              <a:t>Liquids- test the specific gravity</a:t>
            </a:r>
          </a:p>
          <a:p>
            <a:pPr marL="457200" indent="-457200">
              <a:spcBef>
                <a:spcPts val="1000"/>
              </a:spcBef>
              <a:spcAft>
                <a:spcPts val="1000"/>
              </a:spcAft>
              <a:buFont typeface="Arial" panose="020B0604020202020204" pitchFamily="34" charset="0"/>
              <a:buChar char="•"/>
            </a:pPr>
            <a:r>
              <a:rPr lang="en-US" sz="2400" dirty="0">
                <a:solidFill>
                  <a:schemeClr val="bg1"/>
                </a:solidFill>
                <a:latin typeface="Tw Cen MT Condensed Extra Bold"/>
              </a:rPr>
              <a:t>Check that you get what you ordered</a:t>
            </a:r>
          </a:p>
          <a:p>
            <a:pPr marL="457200" indent="-457200">
              <a:spcBef>
                <a:spcPts val="1000"/>
              </a:spcBef>
              <a:spcAft>
                <a:spcPts val="1000"/>
              </a:spcAft>
              <a:buFont typeface="Arial" panose="020B0604020202020204" pitchFamily="34" charset="0"/>
              <a:buChar char="•"/>
            </a:pPr>
            <a:r>
              <a:rPr lang="en-US" sz="2400" dirty="0">
                <a:solidFill>
                  <a:schemeClr val="bg1"/>
                </a:solidFill>
                <a:latin typeface="Tw Cen MT Condensed Extra Bold"/>
              </a:rPr>
              <a:t>Keep accurate records on quantities ordered, received and used</a:t>
            </a:r>
          </a:p>
          <a:p>
            <a:pPr marL="457200" indent="-457200">
              <a:spcBef>
                <a:spcPts val="1000"/>
              </a:spcBef>
              <a:spcAft>
                <a:spcPts val="1000"/>
              </a:spcAft>
              <a:buFont typeface="Arial" panose="020B0604020202020204" pitchFamily="34" charset="0"/>
              <a:buChar char="•"/>
            </a:pPr>
            <a:r>
              <a:rPr lang="en-US" sz="2400" dirty="0">
                <a:solidFill>
                  <a:schemeClr val="bg1"/>
                </a:solidFill>
                <a:latin typeface="Tw Cen MT Condensed Extra Bold"/>
              </a:rPr>
              <a:t>If you see something wrong, tell your supervisor</a:t>
            </a:r>
          </a:p>
        </p:txBody>
      </p:sp>
      <p:sp>
        <p:nvSpPr>
          <p:cNvPr id="132101" name="Text Box 5"/>
          <p:cNvSpPr txBox="1">
            <a:spLocks noChangeArrowheads="1"/>
          </p:cNvSpPr>
          <p:nvPr/>
        </p:nvSpPr>
        <p:spPr bwMode="auto">
          <a:xfrm>
            <a:off x="228600" y="5215579"/>
            <a:ext cx="8229600" cy="707886"/>
          </a:xfrm>
          <a:prstGeom prst="rect">
            <a:avLst/>
          </a:prstGeom>
          <a:solidFill>
            <a:schemeClr val="accent2"/>
          </a:solidFill>
          <a:ln w="9525">
            <a:solidFill>
              <a:srgbClr val="FFFFFF"/>
            </a:solidFill>
            <a:miter lim="800000"/>
            <a:headEnd/>
            <a:tailEnd/>
          </a:ln>
        </p:spPr>
        <p:txBody>
          <a:bodyPr>
            <a:spAutoFit/>
          </a:bodyPr>
          <a:lstStyle/>
          <a:p>
            <a:pPr algn="ctr"/>
            <a:r>
              <a:rPr lang="en-US" sz="4000" b="1" dirty="0">
                <a:latin typeface="Tw Cen MT Condensed Extra Bold"/>
              </a:rPr>
              <a:t>Quality Control is vital </a:t>
            </a:r>
            <a:endParaRPr lang="en-US" sz="4000" dirty="0">
              <a:latin typeface="Tw Cen MT Condensed Extra Bold"/>
            </a:endParaRPr>
          </a:p>
        </p:txBody>
      </p:sp>
      <p:sp>
        <p:nvSpPr>
          <p:cNvPr id="388102" name="Rectangle 6"/>
          <p:cNvSpPr>
            <a:spLocks noGrp="1" noChangeArrowheads="1"/>
          </p:cNvSpPr>
          <p:nvPr>
            <p:ph type="title" idx="4294967295"/>
          </p:nvPr>
        </p:nvSpPr>
        <p:spPr>
          <a:xfrm>
            <a:off x="228600" y="228600"/>
            <a:ext cx="7772400" cy="533400"/>
          </a:xfrm>
        </p:spPr>
        <p:txBody>
          <a:bodyPr/>
          <a:lstStyle/>
          <a:p>
            <a:pPr eaLnBrk="1" hangingPunct="1">
              <a:defRPr/>
            </a:pPr>
            <a:r>
              <a:rPr lang="en-US" sz="3600" dirty="0">
                <a:effectLst/>
              </a:rPr>
              <a:t>Record Keeping and Quality Control</a:t>
            </a: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23674" t="5935" b="13257"/>
          <a:stretch/>
        </p:blipFill>
        <p:spPr>
          <a:xfrm>
            <a:off x="5761391" y="2057400"/>
            <a:ext cx="3306409" cy="2625436"/>
          </a:xfrm>
          <a:prstGeom prst="rect">
            <a:avLst/>
          </a:prstGeom>
        </p:spPr>
      </p:pic>
      <p:sp>
        <p:nvSpPr>
          <p:cNvPr id="10" name="Isosceles Triangle 9"/>
          <p:cNvSpPr/>
          <p:nvPr/>
        </p:nvSpPr>
        <p:spPr>
          <a:xfrm>
            <a:off x="8458200" y="304800"/>
            <a:ext cx="531876" cy="458514"/>
          </a:xfrm>
          <a:prstGeom prst="triangl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 name="5-Point Star 10"/>
          <p:cNvSpPr/>
          <p:nvPr/>
        </p:nvSpPr>
        <p:spPr>
          <a:xfrm>
            <a:off x="8419338" y="915057"/>
            <a:ext cx="609600" cy="609600"/>
          </a:xfrm>
          <a:prstGeom prst="star5">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n>
                <a:solidFill>
                  <a:sysClr val="windowText" lastClr="000000"/>
                </a:solidFill>
              </a:ln>
            </a:endParaRPr>
          </a:p>
        </p:txBody>
      </p:sp>
      <p:pic>
        <p:nvPicPr>
          <p:cNvPr id="8" name="Picture 7" descr="Clear Roads Logo use.jpg"/>
          <p:cNvPicPr>
            <a:picLocks noChangeAspect="1"/>
          </p:cNvPicPr>
          <p:nvPr/>
        </p:nvPicPr>
        <p:blipFill>
          <a:blip r:embed="rId4"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2772994802"/>
      </p:ext>
    </p:extLst>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Record Keeping and Quality Control</a:t>
            </a:r>
          </a:p>
        </p:txBody>
      </p:sp>
      <p:sp>
        <p:nvSpPr>
          <p:cNvPr id="3" name="Content Placeholder 2"/>
          <p:cNvSpPr>
            <a:spLocks noGrp="1"/>
          </p:cNvSpPr>
          <p:nvPr>
            <p:ph idx="1"/>
          </p:nvPr>
        </p:nvSpPr>
        <p:spPr>
          <a:xfrm>
            <a:off x="6824" y="1219200"/>
            <a:ext cx="3429000" cy="4525963"/>
          </a:xfrm>
        </p:spPr>
        <p:txBody>
          <a:bodyPr>
            <a:normAutofit fontScale="92500" lnSpcReduction="10000"/>
          </a:bodyPr>
          <a:lstStyle/>
          <a:p>
            <a:r>
              <a:rPr lang="en-US" dirty="0"/>
              <a:t>Take a small sample from each load</a:t>
            </a:r>
          </a:p>
          <a:p>
            <a:pPr lvl="1"/>
            <a:r>
              <a:rPr lang="en-US" dirty="0"/>
              <a:t>Weigh it as soon as you take it </a:t>
            </a:r>
          </a:p>
          <a:p>
            <a:pPr lvl="1"/>
            <a:r>
              <a:rPr lang="en-US" dirty="0"/>
              <a:t>Remove the water, weigh it again</a:t>
            </a:r>
          </a:p>
          <a:p>
            <a:pPr lvl="1"/>
            <a:r>
              <a:rPr lang="en-US" dirty="0"/>
              <a:t>Determine % moisture</a:t>
            </a:r>
          </a:p>
          <a:p>
            <a:pPr lvl="1"/>
            <a:r>
              <a:rPr lang="en-US" dirty="0"/>
              <a:t>Compare to your spec</a:t>
            </a:r>
          </a:p>
          <a:p>
            <a:pPr lvl="1"/>
            <a:r>
              <a:rPr lang="en-US" dirty="0"/>
              <a:t>Record results</a:t>
            </a:r>
          </a:p>
          <a:p>
            <a:pPr lvl="1"/>
            <a:r>
              <a:rPr lang="en-US" dirty="0"/>
              <a:t>Take appropriate action</a:t>
            </a:r>
          </a:p>
          <a:p>
            <a:r>
              <a:rPr lang="en-US" dirty="0"/>
              <a:t> </a:t>
            </a:r>
          </a:p>
          <a:p>
            <a:endParaRPr lang="en-US" dirty="0"/>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9702" r="14739" b="38619"/>
          <a:stretch/>
        </p:blipFill>
        <p:spPr>
          <a:xfrm>
            <a:off x="3577988" y="1447800"/>
            <a:ext cx="5527343" cy="3367585"/>
          </a:xfrm>
          <a:prstGeom prst="rect">
            <a:avLst/>
          </a:prstGeom>
        </p:spPr>
      </p:pic>
      <p:sp>
        <p:nvSpPr>
          <p:cNvPr id="4" name="TextBox 3"/>
          <p:cNvSpPr txBox="1"/>
          <p:nvPr/>
        </p:nvSpPr>
        <p:spPr>
          <a:xfrm>
            <a:off x="609600" y="5334000"/>
            <a:ext cx="7924800" cy="400110"/>
          </a:xfrm>
          <a:prstGeom prst="rect">
            <a:avLst/>
          </a:prstGeom>
          <a:solidFill>
            <a:schemeClr val="accent2">
              <a:lumMod val="40000"/>
              <a:lumOff val="60000"/>
            </a:schemeClr>
          </a:solidFill>
        </p:spPr>
        <p:txBody>
          <a:bodyPr wrap="square" rtlCol="0">
            <a:spAutoFit/>
          </a:bodyPr>
          <a:lstStyle/>
          <a:p>
            <a:r>
              <a:rPr lang="en-US" sz="2000" dirty="0"/>
              <a:t>For less dispute, use a lab testing service or established DOT lab.</a:t>
            </a:r>
          </a:p>
        </p:txBody>
      </p:sp>
      <p:sp>
        <p:nvSpPr>
          <p:cNvPr id="11" name="Isosceles Triangle 10"/>
          <p:cNvSpPr/>
          <p:nvPr/>
        </p:nvSpPr>
        <p:spPr>
          <a:xfrm>
            <a:off x="8458200" y="304800"/>
            <a:ext cx="531876" cy="458514"/>
          </a:xfrm>
          <a:prstGeom prst="triangl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 name="5-Point Star 11"/>
          <p:cNvSpPr/>
          <p:nvPr/>
        </p:nvSpPr>
        <p:spPr>
          <a:xfrm>
            <a:off x="8419338" y="915057"/>
            <a:ext cx="609600" cy="609600"/>
          </a:xfrm>
          <a:prstGeom prst="star5">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n>
                <a:solidFill>
                  <a:sysClr val="windowText" lastClr="000000"/>
                </a:solidFill>
              </a:ln>
            </a:endParaRPr>
          </a:p>
        </p:txBody>
      </p:sp>
      <p:pic>
        <p:nvPicPr>
          <p:cNvPr id="9" name="Picture 8" descr="Clear Roads Logo use.jpg"/>
          <p:cNvPicPr>
            <a:picLocks noChangeAspect="1"/>
          </p:cNvPicPr>
          <p:nvPr/>
        </p:nvPicPr>
        <p:blipFill>
          <a:blip r:embed="rId4"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174455162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Record keeping and Materials Testing</a:t>
            </a:r>
          </a:p>
        </p:txBody>
      </p:sp>
      <p:sp>
        <p:nvSpPr>
          <p:cNvPr id="3" name="Content Placeholder 2"/>
          <p:cNvSpPr>
            <a:spLocks noGrp="1"/>
          </p:cNvSpPr>
          <p:nvPr>
            <p:ph idx="1"/>
          </p:nvPr>
        </p:nvSpPr>
        <p:spPr>
          <a:xfrm>
            <a:off x="-35814" y="923334"/>
            <a:ext cx="8229600" cy="5080000"/>
          </a:xfrm>
        </p:spPr>
        <p:txBody>
          <a:bodyPr>
            <a:normAutofit/>
          </a:bodyPr>
          <a:lstStyle/>
          <a:p>
            <a:pPr lvl="1"/>
            <a:r>
              <a:rPr lang="en-US" sz="3200" dirty="0"/>
              <a:t>Liquids: specific gravity </a:t>
            </a:r>
          </a:p>
          <a:p>
            <a:pPr lvl="1"/>
            <a:r>
              <a:rPr lang="en-US" sz="3200" dirty="0"/>
              <a:t>Document % and compare to specification</a:t>
            </a:r>
          </a:p>
          <a:p>
            <a:pPr lvl="1"/>
            <a:r>
              <a:rPr lang="en-US" sz="3200" dirty="0"/>
              <a:t>Don’t use it if it doesn't match the specification</a:t>
            </a:r>
          </a:p>
        </p:txBody>
      </p:sp>
      <p:sp>
        <p:nvSpPr>
          <p:cNvPr id="4" name="TextBox 3"/>
          <p:cNvSpPr txBox="1"/>
          <p:nvPr/>
        </p:nvSpPr>
        <p:spPr>
          <a:xfrm>
            <a:off x="1295400" y="4724400"/>
            <a:ext cx="5029200" cy="646331"/>
          </a:xfrm>
          <a:prstGeom prst="rect">
            <a:avLst/>
          </a:prstGeom>
          <a:solidFill>
            <a:srgbClr val="FFFF00"/>
          </a:solidFill>
        </p:spPr>
        <p:txBody>
          <a:bodyPr wrap="square" rtlCol="0">
            <a:spAutoFit/>
          </a:bodyPr>
          <a:lstStyle/>
          <a:p>
            <a:r>
              <a:rPr lang="en-US" dirty="0"/>
              <a:t>Insert your state’s policy here.  Delete this yellow box before making presentation.</a:t>
            </a:r>
          </a:p>
        </p:txBody>
      </p:sp>
      <p:pic>
        <p:nvPicPr>
          <p:cNvPr id="5" name="Picture 3" descr="C:\pictures\Pictures\salt\testing\PB080004.JPG"/>
          <p:cNvPicPr>
            <a:picLocks noChangeAspect="1" noChangeArrowheads="1"/>
          </p:cNvPicPr>
          <p:nvPr/>
        </p:nvPicPr>
        <p:blipFill rotWithShape="1">
          <a:blip r:embed="rId3">
            <a:extLst>
              <a:ext uri="{28A0092B-C50C-407E-A947-70E740481C1C}">
                <a14:useLocalDpi xmlns:a14="http://schemas.microsoft.com/office/drawing/2010/main" val="0"/>
              </a:ext>
            </a:extLst>
          </a:blip>
          <a:srcRect l="42222"/>
          <a:stretch/>
        </p:blipFill>
        <p:spPr bwMode="auto">
          <a:xfrm>
            <a:off x="7162800" y="2121877"/>
            <a:ext cx="1524000" cy="3516923"/>
          </a:xfrm>
          <a:prstGeom prst="rect">
            <a:avLst/>
          </a:prstGeom>
          <a:noFill/>
          <a:extLst>
            <a:ext uri="{909E8E84-426E-40DD-AFC4-6F175D3DCCD1}">
              <a14:hiddenFill xmlns:a14="http://schemas.microsoft.com/office/drawing/2010/main">
                <a:solidFill>
                  <a:srgbClr val="FFFFFF"/>
                </a:solidFill>
              </a14:hiddenFill>
            </a:ext>
          </a:extLst>
        </p:spPr>
      </p:pic>
      <p:sp>
        <p:nvSpPr>
          <p:cNvPr id="9" name="Isosceles Triangle 8"/>
          <p:cNvSpPr/>
          <p:nvPr/>
        </p:nvSpPr>
        <p:spPr>
          <a:xfrm>
            <a:off x="8458200" y="304800"/>
            <a:ext cx="531876" cy="458514"/>
          </a:xfrm>
          <a:prstGeom prst="triangl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 name="5-Point Star 9"/>
          <p:cNvSpPr/>
          <p:nvPr/>
        </p:nvSpPr>
        <p:spPr>
          <a:xfrm>
            <a:off x="8419338" y="915057"/>
            <a:ext cx="609600" cy="609600"/>
          </a:xfrm>
          <a:prstGeom prst="star5">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n>
                <a:solidFill>
                  <a:sysClr val="windowText" lastClr="000000"/>
                </a:solidFill>
              </a:ln>
            </a:endParaRPr>
          </a:p>
        </p:txBody>
      </p:sp>
      <p:pic>
        <p:nvPicPr>
          <p:cNvPr id="8" name="Picture 7" descr="Clear Roads Logo use.jpg"/>
          <p:cNvPicPr>
            <a:picLocks noChangeAspect="1"/>
          </p:cNvPicPr>
          <p:nvPr/>
        </p:nvPicPr>
        <p:blipFill>
          <a:blip r:embed="rId4"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172241183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effectLst/>
              </a:rPr>
              <a:t>Test Question</a:t>
            </a:r>
          </a:p>
        </p:txBody>
      </p:sp>
      <p:sp>
        <p:nvSpPr>
          <p:cNvPr id="3" name="Content Placeholder 2"/>
          <p:cNvSpPr>
            <a:spLocks noGrp="1"/>
          </p:cNvSpPr>
          <p:nvPr>
            <p:ph idx="1"/>
          </p:nvPr>
        </p:nvSpPr>
        <p:spPr/>
        <p:txBody>
          <a:bodyPr>
            <a:normAutofit/>
          </a:bodyPr>
          <a:lstStyle/>
          <a:p>
            <a:pPr>
              <a:lnSpc>
                <a:spcPct val="100000"/>
              </a:lnSpc>
              <a:buNone/>
            </a:pPr>
            <a:r>
              <a:rPr lang="en-US" sz="4000" dirty="0"/>
              <a:t>True or False: It is important to test and record the concentration of your solution when making brine.</a:t>
            </a:r>
          </a:p>
          <a:p>
            <a:pPr>
              <a:lnSpc>
                <a:spcPct val="100000"/>
              </a:lnSpc>
              <a:buNone/>
            </a:pPr>
            <a:endParaRPr lang="en-US" sz="4000" dirty="0"/>
          </a:p>
          <a:p>
            <a:pPr marL="522288" indent="-522288">
              <a:lnSpc>
                <a:spcPct val="100000"/>
              </a:lnSpc>
              <a:buAutoNum type="arabicPeriod"/>
            </a:pPr>
            <a:r>
              <a:rPr lang="en-US" sz="4000" dirty="0"/>
              <a:t>True</a:t>
            </a:r>
          </a:p>
          <a:p>
            <a:pPr marL="522288" indent="-522288">
              <a:lnSpc>
                <a:spcPct val="100000"/>
              </a:lnSpc>
              <a:buAutoNum type="arabicPeriod"/>
            </a:pPr>
            <a:r>
              <a:rPr lang="en-US" sz="4000" dirty="0"/>
              <a:t>False</a:t>
            </a:r>
          </a:p>
        </p:txBody>
      </p:sp>
      <p:sp>
        <p:nvSpPr>
          <p:cNvPr id="4" name="Isosceles Triangle 3"/>
          <p:cNvSpPr/>
          <p:nvPr/>
        </p:nvSpPr>
        <p:spPr>
          <a:xfrm>
            <a:off x="8344662" y="913743"/>
            <a:ext cx="531876" cy="458514"/>
          </a:xfrm>
          <a:prstGeom prst="triangl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5-Point Star 4"/>
          <p:cNvSpPr/>
          <p:nvPr/>
        </p:nvSpPr>
        <p:spPr>
          <a:xfrm>
            <a:off x="8305800" y="1524000"/>
            <a:ext cx="609600" cy="609600"/>
          </a:xfrm>
          <a:prstGeom prst="star5">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Oval 5"/>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9" name="Picture 8"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2206003993"/>
      </p:ext>
    </p:extLst>
  </p:cSld>
  <p:clrMapOvr>
    <a:masterClrMapping/>
  </p:clrMapOvr>
  <p:transition spd="slow"/>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effectLst/>
              </a:rPr>
              <a:t>Test Question</a:t>
            </a:r>
          </a:p>
        </p:txBody>
      </p:sp>
      <p:sp>
        <p:nvSpPr>
          <p:cNvPr id="3" name="Content Placeholder 2"/>
          <p:cNvSpPr>
            <a:spLocks noGrp="1"/>
          </p:cNvSpPr>
          <p:nvPr>
            <p:ph idx="1"/>
          </p:nvPr>
        </p:nvSpPr>
        <p:spPr/>
        <p:txBody>
          <a:bodyPr>
            <a:normAutofit/>
          </a:bodyPr>
          <a:lstStyle/>
          <a:p>
            <a:pPr>
              <a:lnSpc>
                <a:spcPct val="100000"/>
              </a:lnSpc>
              <a:buNone/>
            </a:pPr>
            <a:r>
              <a:rPr lang="en-US" sz="4000" dirty="0"/>
              <a:t>True or False: It is important to test and record the concentration of your solution when making brine.</a:t>
            </a:r>
          </a:p>
          <a:p>
            <a:pPr>
              <a:lnSpc>
                <a:spcPct val="100000"/>
              </a:lnSpc>
              <a:buNone/>
            </a:pPr>
            <a:endParaRPr lang="en-US" sz="4000" dirty="0"/>
          </a:p>
          <a:p>
            <a:pPr marL="522288" indent="-522288">
              <a:lnSpc>
                <a:spcPct val="100000"/>
              </a:lnSpc>
              <a:buAutoNum type="arabicPeriod"/>
            </a:pPr>
            <a:r>
              <a:rPr lang="en-US" sz="4000" dirty="0">
                <a:solidFill>
                  <a:srgbClr val="FFFF00"/>
                </a:solidFill>
              </a:rPr>
              <a:t>True</a:t>
            </a:r>
            <a:endParaRPr lang="en-US" sz="4000" dirty="0">
              <a:solidFill>
                <a:schemeClr val="accent1">
                  <a:lumMod val="75000"/>
                </a:schemeClr>
              </a:solidFill>
            </a:endParaRPr>
          </a:p>
          <a:p>
            <a:pPr marL="522288" indent="-522288">
              <a:lnSpc>
                <a:spcPct val="100000"/>
              </a:lnSpc>
              <a:buAutoNum type="arabicPeriod"/>
            </a:pPr>
            <a:r>
              <a:rPr lang="en-US" sz="4000" dirty="0">
                <a:solidFill>
                  <a:schemeClr val="accent1">
                    <a:lumMod val="75000"/>
                  </a:schemeClr>
                </a:solidFill>
              </a:rPr>
              <a:t>False</a:t>
            </a:r>
          </a:p>
        </p:txBody>
      </p:sp>
      <p:sp>
        <p:nvSpPr>
          <p:cNvPr id="4" name="Isosceles Triangle 3"/>
          <p:cNvSpPr/>
          <p:nvPr/>
        </p:nvSpPr>
        <p:spPr>
          <a:xfrm>
            <a:off x="8344662" y="913743"/>
            <a:ext cx="531876" cy="458514"/>
          </a:xfrm>
          <a:prstGeom prst="triangl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5-Point Star 4"/>
          <p:cNvSpPr/>
          <p:nvPr/>
        </p:nvSpPr>
        <p:spPr>
          <a:xfrm>
            <a:off x="8305800" y="1524000"/>
            <a:ext cx="609600" cy="609600"/>
          </a:xfrm>
          <a:prstGeom prst="star5">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Oval 5"/>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9" name="Picture 8"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3322473682"/>
      </p:ext>
    </p:extLst>
  </p:cSld>
  <p:clrMapOvr>
    <a:masterClrMapping/>
  </p:clrMapOvr>
  <p:transition spd="slow"/>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Track by Material Type</a:t>
            </a:r>
          </a:p>
        </p:txBody>
      </p:sp>
      <p:pic>
        <p:nvPicPr>
          <p:cNvPr id="6" name="Content Placeholder 5"/>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41155"/>
          <a:stretch/>
        </p:blipFill>
        <p:spPr>
          <a:xfrm>
            <a:off x="5093298" y="1981200"/>
            <a:ext cx="3575925" cy="3418237"/>
          </a:xfrm>
        </p:spPr>
      </p:pic>
      <p:sp>
        <p:nvSpPr>
          <p:cNvPr id="4" name="TextBox 3"/>
          <p:cNvSpPr txBox="1"/>
          <p:nvPr/>
        </p:nvSpPr>
        <p:spPr>
          <a:xfrm>
            <a:off x="1600200" y="1143000"/>
            <a:ext cx="1371600" cy="584775"/>
          </a:xfrm>
          <a:prstGeom prst="rect">
            <a:avLst/>
          </a:prstGeom>
          <a:noFill/>
        </p:spPr>
        <p:txBody>
          <a:bodyPr wrap="square" rtlCol="0">
            <a:spAutoFit/>
          </a:bodyPr>
          <a:lstStyle/>
          <a:p>
            <a:r>
              <a:rPr lang="en-US" sz="3200" dirty="0">
                <a:solidFill>
                  <a:schemeClr val="bg1"/>
                </a:solidFill>
              </a:rPr>
              <a:t>Solids</a:t>
            </a:r>
          </a:p>
        </p:txBody>
      </p:sp>
      <p:sp>
        <p:nvSpPr>
          <p:cNvPr id="5" name="TextBox 4"/>
          <p:cNvSpPr txBox="1"/>
          <p:nvPr/>
        </p:nvSpPr>
        <p:spPr>
          <a:xfrm>
            <a:off x="6096000" y="1143000"/>
            <a:ext cx="1371600" cy="584775"/>
          </a:xfrm>
          <a:prstGeom prst="rect">
            <a:avLst/>
          </a:prstGeom>
          <a:noFill/>
        </p:spPr>
        <p:txBody>
          <a:bodyPr wrap="square" rtlCol="0">
            <a:spAutoFit/>
          </a:bodyPr>
          <a:lstStyle/>
          <a:p>
            <a:r>
              <a:rPr lang="en-US" sz="3200" dirty="0">
                <a:solidFill>
                  <a:schemeClr val="bg1"/>
                </a:solidFill>
              </a:rPr>
              <a:t>Liquids</a:t>
            </a:r>
          </a:p>
        </p:txBody>
      </p:sp>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l="18096" t="2083" r="2817"/>
          <a:stretch/>
        </p:blipFill>
        <p:spPr>
          <a:xfrm>
            <a:off x="457200" y="2003094"/>
            <a:ext cx="3657600" cy="3396343"/>
          </a:xfrm>
          <a:prstGeom prst="rect">
            <a:avLst/>
          </a:prstGeom>
        </p:spPr>
      </p:pic>
      <p:sp>
        <p:nvSpPr>
          <p:cNvPr id="8" name="Isosceles Triangle 7"/>
          <p:cNvSpPr/>
          <p:nvPr/>
        </p:nvSpPr>
        <p:spPr>
          <a:xfrm>
            <a:off x="8344662" y="913743"/>
            <a:ext cx="531876" cy="458514"/>
          </a:xfrm>
          <a:prstGeom prst="triangl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 name="Oval 8"/>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10" name="5-Point Star 9"/>
          <p:cNvSpPr/>
          <p:nvPr/>
        </p:nvSpPr>
        <p:spPr>
          <a:xfrm>
            <a:off x="8305800" y="1524000"/>
            <a:ext cx="609600" cy="609600"/>
          </a:xfrm>
          <a:prstGeom prst="star5">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n>
                <a:solidFill>
                  <a:sysClr val="windowText" lastClr="000000"/>
                </a:solidFill>
              </a:ln>
            </a:endParaRPr>
          </a:p>
        </p:txBody>
      </p:sp>
      <p:sp>
        <p:nvSpPr>
          <p:cNvPr id="3" name="TextBox 2"/>
          <p:cNvSpPr txBox="1"/>
          <p:nvPr/>
        </p:nvSpPr>
        <p:spPr>
          <a:xfrm>
            <a:off x="381000" y="5429679"/>
            <a:ext cx="8458200" cy="523220"/>
          </a:xfrm>
          <a:prstGeom prst="rect">
            <a:avLst/>
          </a:prstGeom>
          <a:noFill/>
        </p:spPr>
        <p:txBody>
          <a:bodyPr wrap="square" rtlCol="0">
            <a:spAutoFit/>
          </a:bodyPr>
          <a:lstStyle/>
          <a:p>
            <a:r>
              <a:rPr lang="en-US" sz="2800" dirty="0">
                <a:solidFill>
                  <a:schemeClr val="bg1"/>
                </a:solidFill>
              </a:rPr>
              <a:t>Record any time you load, apply, or replace material </a:t>
            </a:r>
          </a:p>
        </p:txBody>
      </p:sp>
      <p:pic>
        <p:nvPicPr>
          <p:cNvPr id="11" name="Picture 10" descr="Clear Roads Logo use.jpg"/>
          <p:cNvPicPr>
            <a:picLocks noChangeAspect="1"/>
          </p:cNvPicPr>
          <p:nvPr/>
        </p:nvPicPr>
        <p:blipFill>
          <a:blip r:embed="rId5"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25904011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991600" cy="914400"/>
          </a:xfrm>
          <a:noFill/>
        </p:spPr>
        <p:txBody>
          <a:bodyPr>
            <a:normAutofit/>
          </a:bodyPr>
          <a:lstStyle/>
          <a:p>
            <a:r>
              <a:rPr lang="en-US" dirty="0"/>
              <a:t>Pre-wetting</a:t>
            </a:r>
          </a:p>
        </p:txBody>
      </p:sp>
      <p:sp>
        <p:nvSpPr>
          <p:cNvPr id="3" name="Content Placeholder 2"/>
          <p:cNvSpPr>
            <a:spLocks noGrp="1"/>
          </p:cNvSpPr>
          <p:nvPr>
            <p:ph idx="1"/>
          </p:nvPr>
        </p:nvSpPr>
        <p:spPr>
          <a:xfrm>
            <a:off x="457200" y="990600"/>
            <a:ext cx="8229600" cy="5715000"/>
          </a:xfrm>
        </p:spPr>
        <p:txBody>
          <a:bodyPr>
            <a:normAutofit fontScale="25000" lnSpcReduction="20000"/>
          </a:bodyPr>
          <a:lstStyle/>
          <a:p>
            <a:pPr marL="0" indent="0">
              <a:lnSpc>
                <a:spcPts val="2500"/>
              </a:lnSpc>
              <a:buNone/>
            </a:pPr>
            <a:r>
              <a:rPr lang="en-US" sz="9600" b="1" dirty="0">
                <a:latin typeface="Arial" pitchFamily="34" charset="0"/>
                <a:cs typeface="Arial" pitchFamily="34" charset="0"/>
              </a:rPr>
              <a:t>The process of adding liquid to dry material before applying it to the road</a:t>
            </a:r>
          </a:p>
          <a:p>
            <a:pPr marL="0" indent="0">
              <a:lnSpc>
                <a:spcPts val="2500"/>
              </a:lnSpc>
              <a:buNone/>
            </a:pPr>
            <a:r>
              <a:rPr lang="en-US" sz="9600" dirty="0">
                <a:latin typeface="Arial" pitchFamily="34" charset="0"/>
                <a:cs typeface="Arial" pitchFamily="34" charset="0"/>
              </a:rPr>
              <a:t>	- rock salt</a:t>
            </a:r>
          </a:p>
          <a:p>
            <a:pPr marL="0" indent="0">
              <a:lnSpc>
                <a:spcPts val="2500"/>
              </a:lnSpc>
              <a:buNone/>
            </a:pPr>
            <a:r>
              <a:rPr lang="en-US" sz="9600" dirty="0">
                <a:latin typeface="Arial" pitchFamily="34" charset="0"/>
                <a:cs typeface="Arial" pitchFamily="34" charset="0"/>
              </a:rPr>
              <a:t>	- sand</a:t>
            </a:r>
          </a:p>
          <a:p>
            <a:pPr marL="0" indent="0">
              <a:lnSpc>
                <a:spcPts val="2500"/>
              </a:lnSpc>
              <a:buNone/>
            </a:pPr>
            <a:endParaRPr lang="en-US" sz="9600" dirty="0">
              <a:latin typeface="Arial" pitchFamily="34" charset="0"/>
              <a:cs typeface="Arial" pitchFamily="34" charset="0"/>
            </a:endParaRPr>
          </a:p>
          <a:p>
            <a:pPr marL="0" indent="0">
              <a:lnSpc>
                <a:spcPts val="2500"/>
              </a:lnSpc>
              <a:buNone/>
            </a:pPr>
            <a:r>
              <a:rPr lang="en-US" sz="9600" b="1" dirty="0">
                <a:latin typeface="Arial" pitchFamily="34" charset="0"/>
                <a:cs typeface="Arial" pitchFamily="34" charset="0"/>
              </a:rPr>
              <a:t>Most common liquids used</a:t>
            </a:r>
          </a:p>
          <a:p>
            <a:pPr marL="0" indent="0">
              <a:lnSpc>
                <a:spcPts val="2500"/>
              </a:lnSpc>
              <a:buNone/>
            </a:pPr>
            <a:r>
              <a:rPr lang="en-US" sz="9600" dirty="0">
                <a:latin typeface="Arial" pitchFamily="34" charset="0"/>
                <a:cs typeface="Arial" pitchFamily="34" charset="0"/>
              </a:rPr>
              <a:t>	- Sodium chloride (brine)</a:t>
            </a:r>
          </a:p>
          <a:p>
            <a:pPr marL="0" indent="0">
              <a:lnSpc>
                <a:spcPts val="2500"/>
              </a:lnSpc>
              <a:buNone/>
            </a:pPr>
            <a:r>
              <a:rPr lang="en-US" sz="9600" dirty="0">
                <a:latin typeface="Arial" pitchFamily="34" charset="0"/>
                <a:cs typeface="Arial" pitchFamily="34" charset="0"/>
              </a:rPr>
              <a:t>	- Magnesium chloride</a:t>
            </a:r>
          </a:p>
          <a:p>
            <a:pPr marL="0" indent="0">
              <a:lnSpc>
                <a:spcPts val="2500"/>
              </a:lnSpc>
              <a:buNone/>
            </a:pPr>
            <a:r>
              <a:rPr lang="en-US" sz="9600" dirty="0">
                <a:latin typeface="Arial" pitchFamily="34" charset="0"/>
                <a:cs typeface="Arial" pitchFamily="34" charset="0"/>
              </a:rPr>
              <a:t>	- Calcium chloride</a:t>
            </a:r>
          </a:p>
          <a:p>
            <a:pPr marL="0" indent="0">
              <a:lnSpc>
                <a:spcPts val="2500"/>
              </a:lnSpc>
              <a:buNone/>
            </a:pPr>
            <a:r>
              <a:rPr lang="en-US" sz="9600" dirty="0">
                <a:latin typeface="Arial" pitchFamily="34" charset="0"/>
                <a:cs typeface="Arial" pitchFamily="34" charset="0"/>
              </a:rPr>
              <a:t>	- Organic (i.e. beet juice)</a:t>
            </a:r>
          </a:p>
          <a:p>
            <a:pPr marL="0" indent="0">
              <a:lnSpc>
                <a:spcPts val="2500"/>
              </a:lnSpc>
              <a:buNone/>
            </a:pPr>
            <a:r>
              <a:rPr lang="en-US" sz="9600" dirty="0">
                <a:latin typeface="Arial" pitchFamily="34" charset="0"/>
                <a:cs typeface="Arial" pitchFamily="34" charset="0"/>
              </a:rPr>
              <a:t>	- Brine blends</a:t>
            </a:r>
          </a:p>
          <a:p>
            <a:pPr marL="0" indent="0">
              <a:lnSpc>
                <a:spcPts val="2500"/>
              </a:lnSpc>
              <a:buNone/>
            </a:pPr>
            <a:r>
              <a:rPr lang="en-US" sz="9600" dirty="0">
                <a:latin typeface="Arial" pitchFamily="34" charset="0"/>
                <a:cs typeface="Arial" pitchFamily="34" charset="0"/>
              </a:rPr>
              <a:t>	- often dye is added</a:t>
            </a:r>
          </a:p>
          <a:p>
            <a:pPr marL="0" indent="0">
              <a:lnSpc>
                <a:spcPts val="2500"/>
              </a:lnSpc>
              <a:buNone/>
            </a:pPr>
            <a:endParaRPr lang="en-US" sz="9600" dirty="0">
              <a:latin typeface="Arial" pitchFamily="34" charset="0"/>
              <a:cs typeface="Arial" pitchFamily="34" charset="0"/>
            </a:endParaRPr>
          </a:p>
          <a:p>
            <a:pPr marL="0" indent="0">
              <a:lnSpc>
                <a:spcPts val="2500"/>
              </a:lnSpc>
              <a:buNone/>
            </a:pPr>
            <a:r>
              <a:rPr lang="en-US" sz="9600" b="1" dirty="0">
                <a:latin typeface="Arial" pitchFamily="34" charset="0"/>
                <a:cs typeface="Arial" pitchFamily="34" charset="0"/>
              </a:rPr>
              <a:t>The liquid can be added </a:t>
            </a:r>
          </a:p>
          <a:p>
            <a:pPr marL="0" indent="0">
              <a:lnSpc>
                <a:spcPts val="2500"/>
              </a:lnSpc>
              <a:buNone/>
            </a:pPr>
            <a:r>
              <a:rPr lang="en-US" sz="9600" dirty="0">
                <a:latin typeface="Arial" pitchFamily="34" charset="0"/>
                <a:cs typeface="Arial" pitchFamily="34" charset="0"/>
              </a:rPr>
              <a:t>	- at the stockpile</a:t>
            </a:r>
          </a:p>
          <a:p>
            <a:pPr marL="0" indent="0">
              <a:lnSpc>
                <a:spcPts val="2500"/>
              </a:lnSpc>
              <a:buNone/>
            </a:pPr>
            <a:r>
              <a:rPr lang="en-US" sz="9600" dirty="0">
                <a:latin typeface="Arial" pitchFamily="34" charset="0"/>
                <a:cs typeface="Arial" pitchFamily="34" charset="0"/>
              </a:rPr>
              <a:t>	- on the truck</a:t>
            </a:r>
          </a:p>
          <a:p>
            <a:pPr marL="0" indent="0">
              <a:buNone/>
            </a:pPr>
            <a:endParaRPr lang="en-US" dirty="0"/>
          </a:p>
          <a:p>
            <a:pPr marL="0" indent="0">
              <a:buNone/>
            </a:pPr>
            <a:r>
              <a:rPr lang="en-US" dirty="0"/>
              <a:t>	</a:t>
            </a:r>
            <a:endParaRPr lang="en-US" sz="1500" dirty="0"/>
          </a:p>
          <a:p>
            <a:pPr marL="0" indent="0">
              <a:buNone/>
            </a:pPr>
            <a:endParaRPr lang="en-US" dirty="0"/>
          </a:p>
        </p:txBody>
      </p:sp>
      <p:pic>
        <p:nvPicPr>
          <p:cNvPr id="3074" name="Picture 2" descr="C:\pictures\Pictures\salt\de-icers\Auger - conveyor.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29200" y="1579934"/>
            <a:ext cx="3048000" cy="2286000"/>
          </a:xfrm>
          <a:prstGeom prst="rect">
            <a:avLst/>
          </a:prstGeom>
          <a:noFill/>
          <a:ln w="3175">
            <a:solidFill>
              <a:schemeClr val="tx1"/>
            </a:solidFill>
          </a:ln>
          <a:extLst>
            <a:ext uri="{909E8E84-426E-40DD-AFC4-6F175D3DCCD1}">
              <a14:hiddenFill xmlns:a14="http://schemas.microsoft.com/office/drawing/2010/main">
                <a:solidFill>
                  <a:srgbClr val="FFFFFF"/>
                </a:solidFill>
              </a14:hiddenFill>
            </a:ext>
          </a:extLst>
        </p:spPr>
      </p:pic>
      <p:pic>
        <p:nvPicPr>
          <p:cNvPr id="3077" name="Picture 5" descr="C:\Connie\customers\2015\U of MN center for transportatin research\Modules\material use, prewetting, brine production and use, deicing, anti-icing\Walworth county prewetting system.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5190" b="23962"/>
          <a:stretch/>
        </p:blipFill>
        <p:spPr bwMode="auto">
          <a:xfrm>
            <a:off x="5540086" y="3949997"/>
            <a:ext cx="3299114" cy="1935480"/>
          </a:xfrm>
          <a:prstGeom prst="rect">
            <a:avLst/>
          </a:prstGeom>
          <a:noFill/>
          <a:ln w="3175">
            <a:solidFill>
              <a:schemeClr val="tx1"/>
            </a:solidFill>
          </a:ln>
          <a:extLst>
            <a:ext uri="{909E8E84-426E-40DD-AFC4-6F175D3DCCD1}">
              <a14:hiddenFill xmlns:a14="http://schemas.microsoft.com/office/drawing/2010/main">
                <a:solidFill>
                  <a:srgbClr val="FFFFFF"/>
                </a:solidFill>
              </a14:hiddenFill>
            </a:ext>
          </a:extLst>
        </p:spPr>
      </p:pic>
      <p:sp>
        <p:nvSpPr>
          <p:cNvPr id="11" name="Oval 10"/>
          <p:cNvSpPr/>
          <p:nvPr/>
        </p:nvSpPr>
        <p:spPr>
          <a:xfrm>
            <a:off x="8382000" y="381657"/>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12" name="Isosceles Triangle 11"/>
          <p:cNvSpPr/>
          <p:nvPr/>
        </p:nvSpPr>
        <p:spPr>
          <a:xfrm>
            <a:off x="8344662" y="990600"/>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 name="5-Point Star 12"/>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9" name="Picture 8" descr="Clear Roads Logo use.jpg"/>
          <p:cNvPicPr>
            <a:picLocks noChangeAspect="1"/>
          </p:cNvPicPr>
          <p:nvPr/>
        </p:nvPicPr>
        <p:blipFill>
          <a:blip r:embed="rId5"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102125969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effectLst/>
              </a:rPr>
              <a:t>Test Question</a:t>
            </a:r>
          </a:p>
        </p:txBody>
      </p:sp>
      <p:sp>
        <p:nvSpPr>
          <p:cNvPr id="3" name="Content Placeholder 2"/>
          <p:cNvSpPr>
            <a:spLocks noGrp="1"/>
          </p:cNvSpPr>
          <p:nvPr>
            <p:ph idx="1"/>
          </p:nvPr>
        </p:nvSpPr>
        <p:spPr>
          <a:xfrm>
            <a:off x="304800" y="1219200"/>
            <a:ext cx="8534400" cy="5080000"/>
          </a:xfrm>
        </p:spPr>
        <p:txBody>
          <a:bodyPr>
            <a:normAutofit/>
          </a:bodyPr>
          <a:lstStyle/>
          <a:p>
            <a:pPr>
              <a:lnSpc>
                <a:spcPct val="100000"/>
              </a:lnSpc>
              <a:buNone/>
            </a:pPr>
            <a:r>
              <a:rPr lang="en-US" sz="4000" dirty="0"/>
              <a:t>Which items should be documented?</a:t>
            </a:r>
          </a:p>
          <a:p>
            <a:pPr>
              <a:lnSpc>
                <a:spcPct val="100000"/>
              </a:lnSpc>
              <a:buNone/>
            </a:pPr>
            <a:endParaRPr lang="en-US" sz="4000" dirty="0"/>
          </a:p>
          <a:p>
            <a:pPr marL="522288" indent="-522288">
              <a:lnSpc>
                <a:spcPct val="100000"/>
              </a:lnSpc>
              <a:buAutoNum type="arabicPeriod"/>
            </a:pPr>
            <a:r>
              <a:rPr lang="en-US" sz="4000" dirty="0"/>
              <a:t>Material use per storm</a:t>
            </a:r>
          </a:p>
          <a:p>
            <a:pPr marL="522288" indent="-522288">
              <a:lnSpc>
                <a:spcPct val="100000"/>
              </a:lnSpc>
              <a:buAutoNum type="arabicPeriod"/>
            </a:pPr>
            <a:r>
              <a:rPr lang="en-US" sz="4000" dirty="0"/>
              <a:t>Material use per season</a:t>
            </a:r>
          </a:p>
          <a:p>
            <a:pPr marL="522288" indent="-522288">
              <a:lnSpc>
                <a:spcPct val="100000"/>
              </a:lnSpc>
              <a:buAutoNum type="arabicPeriod"/>
            </a:pPr>
            <a:r>
              <a:rPr lang="en-US" sz="4000" dirty="0"/>
              <a:t>Material use per crew member</a:t>
            </a:r>
          </a:p>
          <a:p>
            <a:pPr marL="522288" indent="-522288">
              <a:lnSpc>
                <a:spcPct val="100000"/>
              </a:lnSpc>
              <a:buAutoNum type="arabicPeriod"/>
            </a:pPr>
            <a:r>
              <a:rPr lang="en-US" sz="4000" dirty="0"/>
              <a:t>All of the above</a:t>
            </a:r>
          </a:p>
        </p:txBody>
      </p:sp>
      <p:sp>
        <p:nvSpPr>
          <p:cNvPr id="5" name="5-Point Star 4"/>
          <p:cNvSpPr/>
          <p:nvPr/>
        </p:nvSpPr>
        <p:spPr>
          <a:xfrm>
            <a:off x="8305800" y="1524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9" name="Picture 8"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1181604858"/>
      </p:ext>
    </p:extLst>
  </p:cSld>
  <p:clrMapOvr>
    <a:masterClrMapping/>
  </p:clrMapOvr>
  <p:transition spd="slow"/>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effectLst/>
              </a:rPr>
              <a:t>Test Question</a:t>
            </a:r>
          </a:p>
        </p:txBody>
      </p:sp>
      <p:sp>
        <p:nvSpPr>
          <p:cNvPr id="3" name="Content Placeholder 2"/>
          <p:cNvSpPr>
            <a:spLocks noGrp="1"/>
          </p:cNvSpPr>
          <p:nvPr>
            <p:ph idx="1"/>
          </p:nvPr>
        </p:nvSpPr>
        <p:spPr>
          <a:xfrm>
            <a:off x="304800" y="1219200"/>
            <a:ext cx="8534400" cy="5080000"/>
          </a:xfrm>
        </p:spPr>
        <p:txBody>
          <a:bodyPr>
            <a:normAutofit/>
          </a:bodyPr>
          <a:lstStyle/>
          <a:p>
            <a:pPr>
              <a:lnSpc>
                <a:spcPct val="100000"/>
              </a:lnSpc>
              <a:buNone/>
            </a:pPr>
            <a:r>
              <a:rPr lang="en-US" sz="4000" dirty="0"/>
              <a:t>Which items should be documented?</a:t>
            </a:r>
          </a:p>
          <a:p>
            <a:pPr>
              <a:lnSpc>
                <a:spcPct val="100000"/>
              </a:lnSpc>
              <a:buNone/>
            </a:pPr>
            <a:endParaRPr lang="en-US" sz="4000" dirty="0"/>
          </a:p>
          <a:p>
            <a:pPr marL="522288" indent="-522288">
              <a:lnSpc>
                <a:spcPct val="100000"/>
              </a:lnSpc>
              <a:buAutoNum type="arabicPeriod"/>
            </a:pPr>
            <a:r>
              <a:rPr lang="en-US" sz="4000" dirty="0">
                <a:solidFill>
                  <a:schemeClr val="accent1">
                    <a:lumMod val="75000"/>
                  </a:schemeClr>
                </a:solidFill>
              </a:rPr>
              <a:t>Material use per storm</a:t>
            </a:r>
          </a:p>
          <a:p>
            <a:pPr marL="522288" indent="-522288">
              <a:lnSpc>
                <a:spcPct val="100000"/>
              </a:lnSpc>
              <a:buAutoNum type="arabicPeriod"/>
            </a:pPr>
            <a:r>
              <a:rPr lang="en-US" sz="4000" dirty="0">
                <a:solidFill>
                  <a:schemeClr val="accent1">
                    <a:lumMod val="75000"/>
                  </a:schemeClr>
                </a:solidFill>
              </a:rPr>
              <a:t>Material use per season</a:t>
            </a:r>
          </a:p>
          <a:p>
            <a:pPr marL="522288" indent="-522288">
              <a:lnSpc>
                <a:spcPct val="100000"/>
              </a:lnSpc>
              <a:buAutoNum type="arabicPeriod"/>
            </a:pPr>
            <a:r>
              <a:rPr lang="en-US" sz="4000" dirty="0">
                <a:solidFill>
                  <a:schemeClr val="accent1">
                    <a:lumMod val="75000"/>
                  </a:schemeClr>
                </a:solidFill>
              </a:rPr>
              <a:t>Material use per crew member</a:t>
            </a:r>
            <a:endParaRPr lang="en-US" sz="4000" dirty="0">
              <a:solidFill>
                <a:srgbClr val="FFFF00"/>
              </a:solidFill>
            </a:endParaRPr>
          </a:p>
          <a:p>
            <a:pPr marL="522288" indent="-522288">
              <a:lnSpc>
                <a:spcPct val="100000"/>
              </a:lnSpc>
              <a:buAutoNum type="arabicPeriod"/>
            </a:pPr>
            <a:r>
              <a:rPr lang="en-US" sz="4000" dirty="0">
                <a:solidFill>
                  <a:srgbClr val="FFFF00"/>
                </a:solidFill>
              </a:rPr>
              <a:t>All of the above</a:t>
            </a:r>
          </a:p>
        </p:txBody>
      </p:sp>
      <p:sp>
        <p:nvSpPr>
          <p:cNvPr id="5" name="5-Point Star 4"/>
          <p:cNvSpPr/>
          <p:nvPr/>
        </p:nvSpPr>
        <p:spPr>
          <a:xfrm>
            <a:off x="8305800" y="1524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9" name="Picture 8"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2069440226"/>
      </p:ext>
    </p:extLst>
  </p:cSld>
  <p:clrMapOvr>
    <a:masterClrMapping/>
  </p:clrMapOvr>
  <p:transition spd="slow"/>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Recording Material Use</a:t>
            </a:r>
          </a:p>
        </p:txBody>
      </p:sp>
      <p:sp>
        <p:nvSpPr>
          <p:cNvPr id="3" name="Content Placeholder 2"/>
          <p:cNvSpPr>
            <a:spLocks noGrp="1"/>
          </p:cNvSpPr>
          <p:nvPr>
            <p:ph idx="1"/>
          </p:nvPr>
        </p:nvSpPr>
        <p:spPr>
          <a:xfrm>
            <a:off x="228600" y="1219200"/>
            <a:ext cx="5181600" cy="5080000"/>
          </a:xfrm>
        </p:spPr>
        <p:txBody>
          <a:bodyPr>
            <a:normAutofit/>
          </a:bodyPr>
          <a:lstStyle/>
          <a:p>
            <a:pPr marL="0" indent="0">
              <a:lnSpc>
                <a:spcPct val="100000"/>
              </a:lnSpc>
              <a:buNone/>
            </a:pPr>
            <a:r>
              <a:rPr lang="en-US" sz="3600" dirty="0"/>
              <a:t>Keep track of driver use for insight into:</a:t>
            </a:r>
          </a:p>
          <a:p>
            <a:pPr>
              <a:lnSpc>
                <a:spcPct val="150000"/>
              </a:lnSpc>
            </a:pPr>
            <a:r>
              <a:rPr lang="en-US" sz="3600" dirty="0"/>
              <a:t>Individual storms</a:t>
            </a:r>
          </a:p>
          <a:p>
            <a:pPr>
              <a:lnSpc>
                <a:spcPct val="150000"/>
              </a:lnSpc>
            </a:pPr>
            <a:r>
              <a:rPr lang="en-US" sz="3600" dirty="0"/>
              <a:t>Each product totals </a:t>
            </a:r>
          </a:p>
          <a:p>
            <a:pPr>
              <a:lnSpc>
                <a:spcPct val="150000"/>
              </a:lnSpc>
            </a:pPr>
            <a:r>
              <a:rPr lang="en-US" sz="3600" dirty="0"/>
              <a:t>Winter season total</a:t>
            </a:r>
          </a:p>
          <a:p>
            <a:pPr>
              <a:lnSpc>
                <a:spcPct val="150000"/>
              </a:lnSpc>
            </a:pPr>
            <a:r>
              <a:rPr lang="en-US" sz="3600" dirty="0"/>
              <a:t>Leftover product totals</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5187950" y="2051050"/>
            <a:ext cx="4216400" cy="3162300"/>
          </a:xfrm>
          <a:prstGeom prst="rect">
            <a:avLst/>
          </a:prstGeom>
        </p:spPr>
      </p:pic>
      <p:sp>
        <p:nvSpPr>
          <p:cNvPr id="6" name="5-Point Star 5"/>
          <p:cNvSpPr/>
          <p:nvPr/>
        </p:nvSpPr>
        <p:spPr>
          <a:xfrm>
            <a:off x="8382000" y="152400"/>
            <a:ext cx="609600" cy="609600"/>
          </a:xfrm>
          <a:prstGeom prst="star5">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n>
                <a:solidFill>
                  <a:sysClr val="windowText" lastClr="000000"/>
                </a:solidFill>
              </a:ln>
            </a:endParaRPr>
          </a:p>
        </p:txBody>
      </p:sp>
      <p:pic>
        <p:nvPicPr>
          <p:cNvPr id="7" name="Picture 6" descr="Clear Roads Logo use.jpg"/>
          <p:cNvPicPr>
            <a:picLocks noChangeAspect="1"/>
          </p:cNvPicPr>
          <p:nvPr/>
        </p:nvPicPr>
        <p:blipFill>
          <a:blip r:embed="rId4"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427115271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6" name="Rectangle 2"/>
          <p:cNvSpPr>
            <a:spLocks noGrp="1" noChangeArrowheads="1"/>
          </p:cNvSpPr>
          <p:nvPr>
            <p:ph type="title"/>
          </p:nvPr>
        </p:nvSpPr>
        <p:spPr>
          <a:xfrm>
            <a:off x="381000" y="152400"/>
            <a:ext cx="8229600" cy="889000"/>
          </a:xfrm>
        </p:spPr>
        <p:txBody>
          <a:bodyPr/>
          <a:lstStyle/>
          <a:p>
            <a:pPr eaLnBrk="1" hangingPunct="1">
              <a:defRPr/>
            </a:pPr>
            <a:r>
              <a:rPr lang="en-US" dirty="0"/>
              <a:t>Storm Documentation</a:t>
            </a:r>
          </a:p>
        </p:txBody>
      </p:sp>
      <p:sp>
        <p:nvSpPr>
          <p:cNvPr id="225283" name="Rectangle 3"/>
          <p:cNvSpPr>
            <a:spLocks noGrp="1" noChangeArrowheads="1"/>
          </p:cNvSpPr>
          <p:nvPr>
            <p:ph type="body" sz="half" idx="1"/>
          </p:nvPr>
        </p:nvSpPr>
        <p:spPr>
          <a:xfrm>
            <a:off x="457200" y="2057400"/>
            <a:ext cx="4038600" cy="4953000"/>
          </a:xfrm>
        </p:spPr>
        <p:txBody>
          <a:bodyPr/>
          <a:lstStyle/>
          <a:p>
            <a:pPr eaLnBrk="1" hangingPunct="1">
              <a:buClr>
                <a:schemeClr val="bg1"/>
              </a:buClr>
            </a:pPr>
            <a:r>
              <a:rPr lang="en-US" sz="3200" dirty="0"/>
              <a:t>Work orders</a:t>
            </a:r>
          </a:p>
          <a:p>
            <a:pPr eaLnBrk="1" hangingPunct="1">
              <a:buClr>
                <a:schemeClr val="bg1"/>
              </a:buClr>
            </a:pPr>
            <a:endParaRPr lang="en-US" sz="3200" dirty="0"/>
          </a:p>
          <a:p>
            <a:pPr eaLnBrk="1" hangingPunct="1">
              <a:buClr>
                <a:schemeClr val="bg1"/>
              </a:buClr>
            </a:pPr>
            <a:r>
              <a:rPr lang="en-US" sz="3200" dirty="0"/>
              <a:t>Patrol log</a:t>
            </a:r>
          </a:p>
          <a:p>
            <a:pPr eaLnBrk="1" hangingPunct="1">
              <a:buClr>
                <a:schemeClr val="bg1"/>
              </a:buClr>
              <a:buFontTx/>
              <a:buNone/>
            </a:pPr>
            <a:r>
              <a:rPr lang="en-US" sz="3200" dirty="0"/>
              <a:t> </a:t>
            </a:r>
          </a:p>
          <a:p>
            <a:pPr eaLnBrk="1" hangingPunct="1">
              <a:buClr>
                <a:schemeClr val="bg1"/>
              </a:buClr>
            </a:pPr>
            <a:r>
              <a:rPr lang="en-US" sz="3200" dirty="0"/>
              <a:t>Material usage log</a:t>
            </a:r>
          </a:p>
          <a:p>
            <a:pPr eaLnBrk="1" hangingPunct="1">
              <a:buClr>
                <a:schemeClr val="bg1"/>
              </a:buClr>
            </a:pPr>
            <a:endParaRPr lang="en-US" sz="3200" dirty="0"/>
          </a:p>
          <a:p>
            <a:pPr eaLnBrk="1" hangingPunct="1">
              <a:buClr>
                <a:schemeClr val="bg1"/>
              </a:buClr>
            </a:pPr>
            <a:r>
              <a:rPr lang="en-US" sz="3200" dirty="0"/>
              <a:t>Equipment work orders</a:t>
            </a:r>
          </a:p>
        </p:txBody>
      </p:sp>
      <p:sp>
        <p:nvSpPr>
          <p:cNvPr id="225284" name="Rectangle 4"/>
          <p:cNvSpPr>
            <a:spLocks noGrp="1" noChangeArrowheads="1"/>
          </p:cNvSpPr>
          <p:nvPr>
            <p:ph type="body" sz="half" idx="2"/>
          </p:nvPr>
        </p:nvSpPr>
        <p:spPr>
          <a:xfrm>
            <a:off x="4800600" y="2057400"/>
            <a:ext cx="4038600" cy="4495800"/>
          </a:xfrm>
        </p:spPr>
        <p:txBody>
          <a:bodyPr/>
          <a:lstStyle/>
          <a:p>
            <a:pPr eaLnBrk="1" hangingPunct="1">
              <a:buClr>
                <a:schemeClr val="bg1"/>
              </a:buClr>
            </a:pPr>
            <a:r>
              <a:rPr lang="en-US" sz="3200" dirty="0"/>
              <a:t>Fuel logs</a:t>
            </a:r>
          </a:p>
          <a:p>
            <a:pPr eaLnBrk="1" hangingPunct="1">
              <a:buClr>
                <a:schemeClr val="bg1"/>
              </a:buClr>
            </a:pPr>
            <a:endParaRPr lang="en-US" sz="3200" dirty="0"/>
          </a:p>
          <a:p>
            <a:pPr eaLnBrk="1" hangingPunct="1">
              <a:buClr>
                <a:schemeClr val="bg1"/>
              </a:buClr>
            </a:pPr>
            <a:r>
              <a:rPr lang="en-US" sz="3200" dirty="0"/>
              <a:t>Time sheets</a:t>
            </a:r>
          </a:p>
          <a:p>
            <a:pPr eaLnBrk="1" hangingPunct="1">
              <a:buClr>
                <a:schemeClr val="bg1"/>
              </a:buClr>
            </a:pPr>
            <a:endParaRPr lang="en-US" sz="3200" dirty="0"/>
          </a:p>
          <a:p>
            <a:pPr eaLnBrk="1" hangingPunct="1">
              <a:buClr>
                <a:schemeClr val="bg1"/>
              </a:buClr>
            </a:pPr>
            <a:r>
              <a:rPr lang="en-US" sz="3200" dirty="0"/>
              <a:t>Diary</a:t>
            </a:r>
          </a:p>
          <a:p>
            <a:pPr eaLnBrk="1" hangingPunct="1">
              <a:buClr>
                <a:schemeClr val="bg1"/>
              </a:buClr>
            </a:pPr>
            <a:endParaRPr lang="en-US" sz="3200" dirty="0"/>
          </a:p>
          <a:p>
            <a:pPr eaLnBrk="1" hangingPunct="1">
              <a:buClr>
                <a:schemeClr val="bg1"/>
              </a:buClr>
            </a:pPr>
            <a:r>
              <a:rPr lang="en-US" sz="3200" dirty="0"/>
              <a:t>TAPER log</a:t>
            </a:r>
          </a:p>
          <a:p>
            <a:pPr eaLnBrk="1" hangingPunct="1"/>
            <a:endParaRPr lang="en-US" dirty="0"/>
          </a:p>
        </p:txBody>
      </p:sp>
      <p:sp>
        <p:nvSpPr>
          <p:cNvPr id="5" name="Isosceles Triangle 4"/>
          <p:cNvSpPr/>
          <p:nvPr/>
        </p:nvSpPr>
        <p:spPr>
          <a:xfrm>
            <a:off x="8344662" y="913743"/>
            <a:ext cx="531876" cy="458514"/>
          </a:xfrm>
          <a:prstGeom prst="triangl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Oval 5"/>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7" name="TextBox 6"/>
          <p:cNvSpPr txBox="1"/>
          <p:nvPr/>
        </p:nvSpPr>
        <p:spPr>
          <a:xfrm>
            <a:off x="228600" y="5800419"/>
            <a:ext cx="6781800" cy="646331"/>
          </a:xfrm>
          <a:prstGeom prst="rect">
            <a:avLst/>
          </a:prstGeom>
          <a:solidFill>
            <a:srgbClr val="FFFF00"/>
          </a:solidFill>
        </p:spPr>
        <p:txBody>
          <a:bodyPr wrap="square" rtlCol="0">
            <a:spAutoFit/>
          </a:bodyPr>
          <a:lstStyle/>
          <a:p>
            <a:r>
              <a:rPr lang="en-US" dirty="0"/>
              <a:t>Insert a list of forms needed to be completed by operators for a storm.  Delete this yellow box before making the presentation.</a:t>
            </a:r>
          </a:p>
        </p:txBody>
      </p:sp>
      <p:sp>
        <p:nvSpPr>
          <p:cNvPr id="8" name="Rectangle 2"/>
          <p:cNvSpPr txBox="1">
            <a:spLocks noChangeArrowheads="1"/>
          </p:cNvSpPr>
          <p:nvPr/>
        </p:nvSpPr>
        <p:spPr>
          <a:xfrm>
            <a:off x="457200" y="1066800"/>
            <a:ext cx="8229600" cy="889000"/>
          </a:xfrm>
          <a:prstGeom prst="rect">
            <a:avLst/>
          </a:prstGeom>
        </p:spPr>
        <p:txBody>
          <a:bodyPr vert="horz" lIns="91440" tIns="45720" rIns="91440" bIns="45720" rtlCol="0" anchor="ctr">
            <a:noAutofit/>
          </a:bodyPr>
          <a:lstStyle>
            <a:lvl1pPr algn="l" defTabSz="914400" rtl="0" eaLnBrk="1" latinLnBrk="0" hangingPunct="1">
              <a:spcBef>
                <a:spcPct val="0"/>
              </a:spcBef>
              <a:buNone/>
              <a:defRPr lang="en-PH" sz="4000" b="0" kern="1200" dirty="0">
                <a:solidFill>
                  <a:schemeClr val="bg1"/>
                </a:solidFill>
                <a:effectLst>
                  <a:outerShdw blurRad="38100" dist="38100" dir="2700000" algn="tl">
                    <a:srgbClr val="000000">
                      <a:alpha val="43137"/>
                    </a:srgbClr>
                  </a:outerShdw>
                </a:effectLst>
                <a:latin typeface="Tw Cen MT Condensed Extra Bold" pitchFamily="34" charset="0"/>
                <a:ea typeface="+mj-ea"/>
                <a:cs typeface="Times New Roman" pitchFamily="18" charset="0"/>
              </a:defRPr>
            </a:lvl1pPr>
          </a:lstStyle>
          <a:p>
            <a:pPr>
              <a:defRPr/>
            </a:pPr>
            <a:r>
              <a:rPr lang="en-US" dirty="0">
                <a:solidFill>
                  <a:srgbClr val="FFFF00"/>
                </a:solidFill>
              </a:rPr>
              <a:t>EXAMPLE:</a:t>
            </a:r>
          </a:p>
        </p:txBody>
      </p:sp>
      <p:sp>
        <p:nvSpPr>
          <p:cNvPr id="9" name="Rectangle 8"/>
          <p:cNvSpPr/>
          <p:nvPr/>
        </p:nvSpPr>
        <p:spPr>
          <a:xfrm rot="20388326">
            <a:off x="83202" y="3547430"/>
            <a:ext cx="9211111" cy="769441"/>
          </a:xfrm>
          <a:prstGeom prst="rect">
            <a:avLst/>
          </a:prstGeom>
          <a:noFill/>
        </p:spPr>
        <p:txBody>
          <a:bodyPr wrap="none" lIns="91440" tIns="45720" rIns="91440" bIns="45720">
            <a:spAutoFit/>
          </a:bodyPr>
          <a:lstStyle/>
          <a:p>
            <a:pPr algn="ctr"/>
            <a:r>
              <a:rPr lang="en-US" sz="4400" b="1"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rPr>
              <a:t>Customize this slide for your operation</a:t>
            </a:r>
          </a:p>
        </p:txBody>
      </p:sp>
      <p:pic>
        <p:nvPicPr>
          <p:cNvPr id="10" name="Picture 9"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1789484344"/>
      </p:ext>
    </p:extLst>
  </p:cSld>
  <p:clrMapOvr>
    <a:masterClrMapping/>
  </p:clrMapOvr>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Document Your Operations</a:t>
            </a:r>
          </a:p>
        </p:txBody>
      </p:sp>
      <p:sp>
        <p:nvSpPr>
          <p:cNvPr id="3" name="Content Placeholder 2"/>
          <p:cNvSpPr>
            <a:spLocks noGrp="1"/>
          </p:cNvSpPr>
          <p:nvPr>
            <p:ph idx="1"/>
          </p:nvPr>
        </p:nvSpPr>
        <p:spPr>
          <a:xfrm>
            <a:off x="457200" y="914400"/>
            <a:ext cx="8229600" cy="5080000"/>
          </a:xfrm>
        </p:spPr>
        <p:txBody>
          <a:bodyPr/>
          <a:lstStyle/>
          <a:p>
            <a:pPr marL="0" indent="0">
              <a:buNone/>
            </a:pPr>
            <a:r>
              <a:rPr lang="en-US" dirty="0"/>
              <a:t>EXAMPLE:</a:t>
            </a:r>
          </a:p>
          <a:p>
            <a:r>
              <a:rPr lang="en-US" dirty="0"/>
              <a:t>Conditions- weather and road, pavement temp</a:t>
            </a:r>
          </a:p>
          <a:p>
            <a:r>
              <a:rPr lang="en-US" dirty="0"/>
              <a:t>Material type and quantity used</a:t>
            </a:r>
          </a:p>
          <a:p>
            <a:r>
              <a:rPr lang="en-US" dirty="0"/>
              <a:t>Timing</a:t>
            </a:r>
          </a:p>
          <a:p>
            <a:r>
              <a:rPr lang="en-US" dirty="0"/>
              <a:t># of passes and when</a:t>
            </a:r>
          </a:p>
          <a:p>
            <a:r>
              <a:rPr lang="en-US" dirty="0"/>
              <a:t>Unusual conditions/circumstances</a:t>
            </a:r>
          </a:p>
          <a:p>
            <a:pPr>
              <a:buNone/>
            </a:pPr>
            <a:r>
              <a:rPr lang="en-US" dirty="0"/>
              <a:t> </a:t>
            </a:r>
          </a:p>
        </p:txBody>
      </p:sp>
      <p:sp>
        <p:nvSpPr>
          <p:cNvPr id="4" name="Isosceles Triangle 3"/>
          <p:cNvSpPr/>
          <p:nvPr/>
        </p:nvSpPr>
        <p:spPr>
          <a:xfrm>
            <a:off x="8344662" y="913743"/>
            <a:ext cx="531876" cy="458514"/>
          </a:xfrm>
          <a:prstGeom prst="triangl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n>
                <a:solidFill>
                  <a:sysClr val="windowText" lastClr="000000"/>
                </a:solidFill>
              </a:ln>
            </a:endParaRPr>
          </a:p>
        </p:txBody>
      </p:sp>
      <p:sp>
        <p:nvSpPr>
          <p:cNvPr id="5" name="5-Point Star 4"/>
          <p:cNvSpPr/>
          <p:nvPr/>
        </p:nvSpPr>
        <p:spPr>
          <a:xfrm>
            <a:off x="8305800" y="1524000"/>
            <a:ext cx="609600" cy="609600"/>
          </a:xfrm>
          <a:prstGeom prst="star5">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n>
                <a:solidFill>
                  <a:sysClr val="windowText" lastClr="000000"/>
                </a:solidFill>
              </a:ln>
            </a:endParaRPr>
          </a:p>
        </p:txBody>
      </p:sp>
      <p:sp>
        <p:nvSpPr>
          <p:cNvPr id="6" name="Oval 5"/>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ln>
                <a:solidFill>
                  <a:sysClr val="windowText" lastClr="000000"/>
                </a:solidFill>
              </a:ln>
            </a:endParaRPr>
          </a:p>
        </p:txBody>
      </p:sp>
      <p:pic>
        <p:nvPicPr>
          <p:cNvPr id="7" name="Picture 6"/>
          <p:cNvPicPr>
            <a:picLocks noChangeAspect="1"/>
          </p:cNvPicPr>
          <p:nvPr/>
        </p:nvPicPr>
        <p:blipFill>
          <a:blip r:embed="rId3"/>
          <a:stretch>
            <a:fillRect/>
          </a:stretch>
        </p:blipFill>
        <p:spPr>
          <a:xfrm>
            <a:off x="1371600" y="3479800"/>
            <a:ext cx="3876085" cy="2743200"/>
          </a:xfrm>
          <a:prstGeom prst="rect">
            <a:avLst/>
          </a:prstGeom>
        </p:spPr>
      </p:pic>
      <p:sp>
        <p:nvSpPr>
          <p:cNvPr id="8" name="TextBox 7"/>
          <p:cNvSpPr txBox="1"/>
          <p:nvPr/>
        </p:nvSpPr>
        <p:spPr>
          <a:xfrm>
            <a:off x="457200" y="5785535"/>
            <a:ext cx="6252972" cy="646331"/>
          </a:xfrm>
          <a:prstGeom prst="rect">
            <a:avLst/>
          </a:prstGeom>
          <a:solidFill>
            <a:srgbClr val="FFFF00"/>
          </a:solidFill>
        </p:spPr>
        <p:txBody>
          <a:bodyPr wrap="square" rtlCol="0">
            <a:spAutoFit/>
          </a:bodyPr>
          <a:lstStyle/>
          <a:p>
            <a:r>
              <a:rPr lang="en-US" dirty="0"/>
              <a:t>Insert an example of your state’s event log and explain how to fill it out.  Delete this yellow box before making the presentation.</a:t>
            </a:r>
          </a:p>
        </p:txBody>
      </p:sp>
      <p:sp>
        <p:nvSpPr>
          <p:cNvPr id="10" name="Rectangle 9"/>
          <p:cNvSpPr/>
          <p:nvPr/>
        </p:nvSpPr>
        <p:spPr>
          <a:xfrm rot="20388326">
            <a:off x="53895" y="3318830"/>
            <a:ext cx="9211111" cy="769441"/>
          </a:xfrm>
          <a:prstGeom prst="rect">
            <a:avLst/>
          </a:prstGeom>
          <a:noFill/>
        </p:spPr>
        <p:txBody>
          <a:bodyPr wrap="none" lIns="91440" tIns="45720" rIns="91440" bIns="45720">
            <a:spAutoFit/>
          </a:bodyPr>
          <a:lstStyle/>
          <a:p>
            <a:pPr algn="ctr"/>
            <a:r>
              <a:rPr lang="en-US" sz="4400" b="1"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rPr>
              <a:t>Customize this slide for your operation</a:t>
            </a:r>
          </a:p>
        </p:txBody>
      </p:sp>
      <p:pic>
        <p:nvPicPr>
          <p:cNvPr id="11" name="Picture 10" descr="Clear Roads Logo use.jpg"/>
          <p:cNvPicPr>
            <a:picLocks noChangeAspect="1"/>
          </p:cNvPicPr>
          <p:nvPr/>
        </p:nvPicPr>
        <p:blipFill>
          <a:blip r:embed="rId4"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277043659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p:txBody>
          <a:bodyPr lIns="90488" tIns="44450" rIns="90488" bIns="44450"/>
          <a:lstStyle/>
          <a:p>
            <a:pPr eaLnBrk="1" hangingPunct="1">
              <a:defRPr/>
            </a:pPr>
            <a:r>
              <a:rPr lang="en-US" sz="6600" dirty="0"/>
              <a:t>Example: T A P E R</a:t>
            </a:r>
          </a:p>
        </p:txBody>
      </p:sp>
      <p:sp>
        <p:nvSpPr>
          <p:cNvPr id="226307" name="Rectangle 3"/>
          <p:cNvSpPr>
            <a:spLocks noGrp="1" noChangeArrowheads="1"/>
          </p:cNvSpPr>
          <p:nvPr>
            <p:ph type="body" idx="1"/>
          </p:nvPr>
        </p:nvSpPr>
        <p:spPr>
          <a:xfrm>
            <a:off x="914400" y="1295400"/>
            <a:ext cx="7010400" cy="4495800"/>
          </a:xfrm>
          <a:noFill/>
        </p:spPr>
        <p:txBody>
          <a:bodyPr lIns="90488" tIns="44450" rIns="90488" bIns="44450">
            <a:noAutofit/>
          </a:bodyPr>
          <a:lstStyle/>
          <a:p>
            <a:pPr eaLnBrk="1" hangingPunct="1">
              <a:lnSpc>
                <a:spcPct val="100000"/>
              </a:lnSpc>
              <a:buFontTx/>
              <a:buNone/>
            </a:pPr>
            <a:r>
              <a:rPr lang="en-US" sz="6000" dirty="0">
                <a:solidFill>
                  <a:schemeClr val="accent5">
                    <a:lumMod val="60000"/>
                    <a:lumOff val="40000"/>
                  </a:schemeClr>
                </a:solidFill>
              </a:rPr>
              <a:t>T </a:t>
            </a:r>
            <a:r>
              <a:rPr lang="en-US" sz="6000" dirty="0"/>
              <a:t>=	</a:t>
            </a:r>
            <a:r>
              <a:rPr lang="en-US" sz="6000" dirty="0">
                <a:solidFill>
                  <a:schemeClr val="accent5">
                    <a:lumMod val="60000"/>
                    <a:lumOff val="40000"/>
                  </a:schemeClr>
                </a:solidFill>
              </a:rPr>
              <a:t>T</a:t>
            </a:r>
            <a:r>
              <a:rPr lang="en-US" sz="6000" dirty="0"/>
              <a:t>emperature</a:t>
            </a:r>
          </a:p>
          <a:p>
            <a:pPr eaLnBrk="1" hangingPunct="1">
              <a:lnSpc>
                <a:spcPct val="100000"/>
              </a:lnSpc>
              <a:buFontTx/>
              <a:buNone/>
            </a:pPr>
            <a:r>
              <a:rPr lang="en-US" sz="6000" dirty="0">
                <a:solidFill>
                  <a:schemeClr val="accent5">
                    <a:lumMod val="60000"/>
                    <a:lumOff val="40000"/>
                  </a:schemeClr>
                </a:solidFill>
              </a:rPr>
              <a:t>A </a:t>
            </a:r>
            <a:r>
              <a:rPr lang="en-US" sz="6000" dirty="0"/>
              <a:t>=	</a:t>
            </a:r>
            <a:r>
              <a:rPr lang="en-US" sz="6000" dirty="0">
                <a:solidFill>
                  <a:schemeClr val="accent5">
                    <a:lumMod val="60000"/>
                    <a:lumOff val="40000"/>
                  </a:schemeClr>
                </a:solidFill>
              </a:rPr>
              <a:t>A</a:t>
            </a:r>
            <a:r>
              <a:rPr lang="en-US" sz="6000" dirty="0"/>
              <a:t>pplication</a:t>
            </a:r>
          </a:p>
          <a:p>
            <a:pPr eaLnBrk="1" hangingPunct="1">
              <a:lnSpc>
                <a:spcPct val="100000"/>
              </a:lnSpc>
              <a:buFontTx/>
              <a:buNone/>
            </a:pPr>
            <a:r>
              <a:rPr lang="en-US" sz="6000" dirty="0">
                <a:solidFill>
                  <a:schemeClr val="accent5">
                    <a:lumMod val="60000"/>
                    <a:lumOff val="40000"/>
                  </a:schemeClr>
                </a:solidFill>
              </a:rPr>
              <a:t>P </a:t>
            </a:r>
            <a:r>
              <a:rPr lang="en-US" sz="6000" dirty="0"/>
              <a:t>=	</a:t>
            </a:r>
            <a:r>
              <a:rPr lang="en-US" sz="6000" dirty="0">
                <a:solidFill>
                  <a:schemeClr val="accent5">
                    <a:lumMod val="60000"/>
                    <a:lumOff val="40000"/>
                  </a:schemeClr>
                </a:solidFill>
              </a:rPr>
              <a:t>P</a:t>
            </a:r>
            <a:r>
              <a:rPr lang="en-US" sz="6000" dirty="0"/>
              <a:t>roduct</a:t>
            </a:r>
          </a:p>
          <a:p>
            <a:pPr eaLnBrk="1" hangingPunct="1">
              <a:lnSpc>
                <a:spcPct val="100000"/>
              </a:lnSpc>
              <a:buFontTx/>
              <a:buNone/>
            </a:pPr>
            <a:r>
              <a:rPr lang="en-US" sz="6000" dirty="0">
                <a:solidFill>
                  <a:schemeClr val="accent5">
                    <a:lumMod val="60000"/>
                    <a:lumOff val="40000"/>
                  </a:schemeClr>
                </a:solidFill>
              </a:rPr>
              <a:t>E </a:t>
            </a:r>
            <a:r>
              <a:rPr lang="en-US" sz="6000" dirty="0"/>
              <a:t>=	</a:t>
            </a:r>
            <a:r>
              <a:rPr lang="en-US" sz="6000" dirty="0">
                <a:solidFill>
                  <a:schemeClr val="accent5">
                    <a:lumMod val="60000"/>
                    <a:lumOff val="40000"/>
                  </a:schemeClr>
                </a:solidFill>
              </a:rPr>
              <a:t>E</a:t>
            </a:r>
            <a:r>
              <a:rPr lang="en-US" sz="6000" dirty="0"/>
              <a:t>vent</a:t>
            </a:r>
          </a:p>
          <a:p>
            <a:pPr eaLnBrk="1" hangingPunct="1">
              <a:lnSpc>
                <a:spcPct val="100000"/>
              </a:lnSpc>
              <a:buFontTx/>
              <a:buNone/>
            </a:pPr>
            <a:r>
              <a:rPr lang="en-US" sz="6000" dirty="0">
                <a:solidFill>
                  <a:schemeClr val="accent5">
                    <a:lumMod val="60000"/>
                    <a:lumOff val="40000"/>
                  </a:schemeClr>
                </a:solidFill>
              </a:rPr>
              <a:t>R </a:t>
            </a:r>
            <a:r>
              <a:rPr lang="en-US" sz="6000" dirty="0"/>
              <a:t>=	</a:t>
            </a:r>
            <a:r>
              <a:rPr lang="en-US" sz="6000" dirty="0">
                <a:solidFill>
                  <a:schemeClr val="accent5">
                    <a:lumMod val="60000"/>
                    <a:lumOff val="40000"/>
                  </a:schemeClr>
                </a:solidFill>
              </a:rPr>
              <a:t>R</a:t>
            </a:r>
            <a:r>
              <a:rPr lang="en-US" sz="6000" dirty="0"/>
              <a:t>esults</a:t>
            </a:r>
          </a:p>
        </p:txBody>
      </p:sp>
      <p:sp>
        <p:nvSpPr>
          <p:cNvPr id="4" name="Isosceles Triangle 3"/>
          <p:cNvSpPr/>
          <p:nvPr/>
        </p:nvSpPr>
        <p:spPr>
          <a:xfrm>
            <a:off x="8344662" y="913743"/>
            <a:ext cx="531876" cy="458514"/>
          </a:xfrm>
          <a:prstGeom prst="triangl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Oval 4"/>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6" name="5-Point Star 5"/>
          <p:cNvSpPr/>
          <p:nvPr/>
        </p:nvSpPr>
        <p:spPr>
          <a:xfrm>
            <a:off x="8305800" y="1524000"/>
            <a:ext cx="609600" cy="609600"/>
          </a:xfrm>
          <a:prstGeom prst="star5">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n>
                <a:solidFill>
                  <a:sysClr val="windowText" lastClr="000000"/>
                </a:solidFill>
              </a:ln>
            </a:endParaRPr>
          </a:p>
        </p:txBody>
      </p:sp>
      <p:pic>
        <p:nvPicPr>
          <p:cNvPr id="7" name="Picture 6"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4038929836"/>
      </p:ext>
    </p:extLst>
  </p:cSld>
  <p:clrMapOvr>
    <a:masterClrMapping/>
  </p:clrMapOvr>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458" name="Object 2"/>
          <p:cNvGraphicFramePr>
            <a:graphicFrameLocks noChangeAspect="1"/>
          </p:cNvGraphicFramePr>
          <p:nvPr>
            <p:extLst/>
          </p:nvPr>
        </p:nvGraphicFramePr>
        <p:xfrm>
          <a:off x="661987" y="1087830"/>
          <a:ext cx="7362825" cy="4806288"/>
        </p:xfrm>
        <a:graphic>
          <a:graphicData uri="http://schemas.openxmlformats.org/presentationml/2006/ole">
            <mc:AlternateContent xmlns:mc="http://schemas.openxmlformats.org/markup-compatibility/2006">
              <mc:Choice xmlns:v="urn:schemas-microsoft-com:vml" Requires="v">
                <p:oleObj spid="_x0000_s2054" name="Document" r:id="rId4" imgW="9650160" imgH="6297480" progId="Word.Document.8">
                  <p:embed/>
                </p:oleObj>
              </mc:Choice>
              <mc:Fallback>
                <p:oleObj name="Document" r:id="rId4" imgW="9650160" imgH="6297480" progId="Word.Document.8">
                  <p:embed/>
                  <p:pic>
                    <p:nvPicPr>
                      <p:cNvPr id="19458"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1987" y="1087830"/>
                        <a:ext cx="7362825" cy="4806288"/>
                      </a:xfrm>
                      <a:prstGeom prst="rect">
                        <a:avLst/>
                      </a:prstGeom>
                      <a:solidFill>
                        <a:schemeClr val="bg1"/>
                      </a:solidFill>
                    </p:spPr>
                  </p:pic>
                </p:oleObj>
              </mc:Fallback>
            </mc:AlternateContent>
          </a:graphicData>
        </a:graphic>
      </p:graphicFrame>
      <p:sp>
        <p:nvSpPr>
          <p:cNvPr id="3" name="Isosceles Triangle 2"/>
          <p:cNvSpPr/>
          <p:nvPr/>
        </p:nvSpPr>
        <p:spPr>
          <a:xfrm>
            <a:off x="8344662" y="913743"/>
            <a:ext cx="531876" cy="458514"/>
          </a:xfrm>
          <a:prstGeom prst="triangl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 name="Oval 3"/>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5" name="TextBox 4"/>
          <p:cNvSpPr txBox="1"/>
          <p:nvPr/>
        </p:nvSpPr>
        <p:spPr>
          <a:xfrm>
            <a:off x="421386" y="1429434"/>
            <a:ext cx="7772400" cy="646331"/>
          </a:xfrm>
          <a:prstGeom prst="rect">
            <a:avLst/>
          </a:prstGeom>
          <a:solidFill>
            <a:srgbClr val="FFFF00"/>
          </a:solidFill>
        </p:spPr>
        <p:txBody>
          <a:bodyPr wrap="square" rtlCol="0">
            <a:spAutoFit/>
          </a:bodyPr>
          <a:lstStyle/>
          <a:p>
            <a:r>
              <a:rPr lang="en-US" dirty="0"/>
              <a:t>Insert an example of your state’s event log.  Delete this yellow box before making presentation.</a:t>
            </a:r>
          </a:p>
        </p:txBody>
      </p:sp>
      <p:sp>
        <p:nvSpPr>
          <p:cNvPr id="6" name="TextBox 5"/>
          <p:cNvSpPr txBox="1"/>
          <p:nvPr/>
        </p:nvSpPr>
        <p:spPr>
          <a:xfrm>
            <a:off x="2667000" y="5029200"/>
            <a:ext cx="3352800" cy="461665"/>
          </a:xfrm>
          <a:prstGeom prst="rect">
            <a:avLst/>
          </a:prstGeom>
          <a:solidFill>
            <a:schemeClr val="accent2">
              <a:lumMod val="20000"/>
              <a:lumOff val="80000"/>
            </a:schemeClr>
          </a:solidFill>
        </p:spPr>
        <p:txBody>
          <a:bodyPr wrap="square" rtlCol="0">
            <a:spAutoFit/>
          </a:bodyPr>
          <a:lstStyle/>
          <a:p>
            <a:pPr algn="ctr"/>
            <a:r>
              <a:rPr lang="en-US" sz="2400" dirty="0"/>
              <a:t>EXAMPLE</a:t>
            </a:r>
          </a:p>
        </p:txBody>
      </p:sp>
      <p:sp>
        <p:nvSpPr>
          <p:cNvPr id="7" name="Rectangle 6"/>
          <p:cNvSpPr/>
          <p:nvPr/>
        </p:nvSpPr>
        <p:spPr>
          <a:xfrm rot="20388326">
            <a:off x="53895" y="3318830"/>
            <a:ext cx="9211111" cy="769441"/>
          </a:xfrm>
          <a:prstGeom prst="rect">
            <a:avLst/>
          </a:prstGeom>
          <a:noFill/>
        </p:spPr>
        <p:txBody>
          <a:bodyPr wrap="none" lIns="91440" tIns="45720" rIns="91440" bIns="45720">
            <a:spAutoFit/>
          </a:bodyPr>
          <a:lstStyle/>
          <a:p>
            <a:pPr algn="ctr"/>
            <a:r>
              <a:rPr lang="en-US" sz="4400" b="1"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rPr>
              <a:t>Customize this slide for your operation</a:t>
            </a:r>
          </a:p>
        </p:txBody>
      </p:sp>
      <p:pic>
        <p:nvPicPr>
          <p:cNvPr id="8" name="Picture 7" descr="Clear Roads Logo use.jpg"/>
          <p:cNvPicPr>
            <a:picLocks noChangeAspect="1"/>
          </p:cNvPicPr>
          <p:nvPr/>
        </p:nvPicPr>
        <p:blipFill>
          <a:blip r:embed="rId6" cstate="print"/>
          <a:stretch>
            <a:fillRect/>
          </a:stretch>
        </p:blipFill>
        <p:spPr>
          <a:xfrm>
            <a:off x="7243572" y="5943600"/>
            <a:ext cx="1900428" cy="615685"/>
          </a:xfrm>
          <a:prstGeom prst="rect">
            <a:avLst/>
          </a:prstGeom>
        </p:spPr>
      </p:pic>
      <p:sp>
        <p:nvSpPr>
          <p:cNvPr id="9" name="Title 1"/>
          <p:cNvSpPr txBox="1">
            <a:spLocks/>
          </p:cNvSpPr>
          <p:nvPr/>
        </p:nvSpPr>
        <p:spPr>
          <a:xfrm>
            <a:off x="457200" y="0"/>
            <a:ext cx="8229600" cy="889000"/>
          </a:xfrm>
          <a:prstGeom prst="rect">
            <a:avLst/>
          </a:prstGeom>
        </p:spPr>
        <p:txBody>
          <a:bodyPr/>
          <a:lstStyle>
            <a:lvl1pPr algn="l" defTabSz="914400" rtl="0" eaLnBrk="1" latinLnBrk="0" hangingPunct="1">
              <a:spcBef>
                <a:spcPct val="0"/>
              </a:spcBef>
              <a:buNone/>
              <a:defRPr lang="en-PH" sz="4000" b="0" kern="1200" dirty="0">
                <a:solidFill>
                  <a:schemeClr val="bg1"/>
                </a:solidFill>
                <a:effectLst>
                  <a:outerShdw blurRad="38100" dist="38100" dir="2700000" algn="tl">
                    <a:srgbClr val="000000">
                      <a:alpha val="43137"/>
                    </a:srgbClr>
                  </a:outerShdw>
                </a:effectLst>
                <a:latin typeface="Tw Cen MT Condensed Extra Bold" pitchFamily="34" charset="0"/>
                <a:ea typeface="+mj-ea"/>
                <a:cs typeface="Times New Roman" pitchFamily="18" charset="0"/>
              </a:defRPr>
            </a:lvl1pPr>
          </a:lstStyle>
          <a:p>
            <a:r>
              <a:rPr lang="en-US" dirty="0"/>
              <a:t>Event Log</a:t>
            </a:r>
          </a:p>
        </p:txBody>
      </p:sp>
    </p:spTree>
    <p:extLst>
      <p:ext uri="{BB962C8B-B14F-4D97-AF65-F5344CB8AC3E}">
        <p14:creationId xmlns:p14="http://schemas.microsoft.com/office/powerpoint/2010/main" val="1120208468"/>
      </p:ext>
    </p:extLst>
  </p:cSld>
  <p:clrMapOvr>
    <a:masterClrMapping/>
  </p:clrMapOvr>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effectLst/>
              </a:rPr>
              <a:t>Test Question</a:t>
            </a:r>
          </a:p>
        </p:txBody>
      </p:sp>
      <p:sp>
        <p:nvSpPr>
          <p:cNvPr id="3" name="Content Placeholder 2"/>
          <p:cNvSpPr>
            <a:spLocks noGrp="1"/>
          </p:cNvSpPr>
          <p:nvPr>
            <p:ph idx="1"/>
          </p:nvPr>
        </p:nvSpPr>
        <p:spPr/>
        <p:txBody>
          <a:bodyPr>
            <a:normAutofit/>
          </a:bodyPr>
          <a:lstStyle/>
          <a:p>
            <a:pPr>
              <a:lnSpc>
                <a:spcPct val="100000"/>
              </a:lnSpc>
              <a:buNone/>
            </a:pPr>
            <a:r>
              <a:rPr lang="en-US" sz="4000" dirty="0"/>
              <a:t>What should you record during the storm?</a:t>
            </a:r>
          </a:p>
          <a:p>
            <a:pPr>
              <a:lnSpc>
                <a:spcPct val="100000"/>
              </a:lnSpc>
              <a:buNone/>
            </a:pPr>
            <a:endParaRPr lang="en-US" sz="4000" dirty="0"/>
          </a:p>
          <a:p>
            <a:pPr marL="522288" indent="-522288">
              <a:lnSpc>
                <a:spcPct val="100000"/>
              </a:lnSpc>
              <a:buAutoNum type="arabicPeriod"/>
            </a:pPr>
            <a:r>
              <a:rPr lang="en-US" sz="4000" dirty="0"/>
              <a:t>Type of product used</a:t>
            </a:r>
          </a:p>
          <a:p>
            <a:pPr marL="522288" indent="-522288">
              <a:lnSpc>
                <a:spcPct val="100000"/>
              </a:lnSpc>
              <a:buAutoNum type="arabicPeriod"/>
            </a:pPr>
            <a:r>
              <a:rPr lang="en-US" sz="4000" dirty="0"/>
              <a:t>Application rate</a:t>
            </a:r>
          </a:p>
          <a:p>
            <a:pPr marL="522288" indent="-522288">
              <a:lnSpc>
                <a:spcPct val="100000"/>
              </a:lnSpc>
              <a:buAutoNum type="arabicPeriod"/>
            </a:pPr>
            <a:r>
              <a:rPr lang="en-US" sz="4000" dirty="0"/>
              <a:t>Pavement temperature</a:t>
            </a:r>
          </a:p>
          <a:p>
            <a:pPr marL="522288" indent="-522288">
              <a:lnSpc>
                <a:spcPct val="100000"/>
              </a:lnSpc>
              <a:buAutoNum type="arabicPeriod"/>
            </a:pPr>
            <a:r>
              <a:rPr lang="en-US" sz="4000" dirty="0"/>
              <a:t>All of the above</a:t>
            </a:r>
          </a:p>
        </p:txBody>
      </p:sp>
      <p:sp>
        <p:nvSpPr>
          <p:cNvPr id="4" name="Isosceles Triangle 3"/>
          <p:cNvSpPr/>
          <p:nvPr/>
        </p:nvSpPr>
        <p:spPr>
          <a:xfrm>
            <a:off x="8344662" y="913743"/>
            <a:ext cx="531876" cy="458514"/>
          </a:xfrm>
          <a:prstGeom prst="triangl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5-Point Star 4"/>
          <p:cNvSpPr/>
          <p:nvPr/>
        </p:nvSpPr>
        <p:spPr>
          <a:xfrm>
            <a:off x="8305800" y="1524000"/>
            <a:ext cx="609600" cy="609600"/>
          </a:xfrm>
          <a:prstGeom prst="star5">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Oval 5"/>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9" name="Picture 8"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1579435892"/>
      </p:ext>
    </p:extLst>
  </p:cSld>
  <p:clrMapOvr>
    <a:masterClrMapping/>
  </p:clrMapOvr>
  <p:transition spd="slow"/>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effectLst/>
              </a:rPr>
              <a:t>Test Question</a:t>
            </a:r>
          </a:p>
        </p:txBody>
      </p:sp>
      <p:sp>
        <p:nvSpPr>
          <p:cNvPr id="3" name="Content Placeholder 2"/>
          <p:cNvSpPr>
            <a:spLocks noGrp="1"/>
          </p:cNvSpPr>
          <p:nvPr>
            <p:ph idx="1"/>
          </p:nvPr>
        </p:nvSpPr>
        <p:spPr/>
        <p:txBody>
          <a:bodyPr>
            <a:normAutofit/>
          </a:bodyPr>
          <a:lstStyle/>
          <a:p>
            <a:pPr>
              <a:lnSpc>
                <a:spcPct val="100000"/>
              </a:lnSpc>
              <a:buNone/>
            </a:pPr>
            <a:r>
              <a:rPr lang="en-US" sz="4000" dirty="0"/>
              <a:t>What should you record during the storm?</a:t>
            </a:r>
          </a:p>
          <a:p>
            <a:pPr>
              <a:lnSpc>
                <a:spcPct val="100000"/>
              </a:lnSpc>
              <a:buNone/>
            </a:pPr>
            <a:endParaRPr lang="en-US" sz="4000" dirty="0">
              <a:solidFill>
                <a:schemeClr val="accent1">
                  <a:lumMod val="75000"/>
                </a:schemeClr>
              </a:solidFill>
            </a:endParaRPr>
          </a:p>
          <a:p>
            <a:pPr marL="522288" indent="-522288">
              <a:lnSpc>
                <a:spcPct val="100000"/>
              </a:lnSpc>
              <a:buAutoNum type="arabicPeriod"/>
            </a:pPr>
            <a:r>
              <a:rPr lang="en-US" sz="4000" dirty="0">
                <a:solidFill>
                  <a:schemeClr val="accent1">
                    <a:lumMod val="75000"/>
                  </a:schemeClr>
                </a:solidFill>
              </a:rPr>
              <a:t>Type of product used</a:t>
            </a:r>
          </a:p>
          <a:p>
            <a:pPr marL="522288" indent="-522288">
              <a:lnSpc>
                <a:spcPct val="100000"/>
              </a:lnSpc>
              <a:buAutoNum type="arabicPeriod"/>
            </a:pPr>
            <a:r>
              <a:rPr lang="en-US" sz="4000" dirty="0">
                <a:solidFill>
                  <a:schemeClr val="accent1">
                    <a:lumMod val="75000"/>
                  </a:schemeClr>
                </a:solidFill>
              </a:rPr>
              <a:t>Application rate</a:t>
            </a:r>
          </a:p>
          <a:p>
            <a:pPr marL="522288" indent="-522288">
              <a:lnSpc>
                <a:spcPct val="100000"/>
              </a:lnSpc>
              <a:buAutoNum type="arabicPeriod"/>
            </a:pPr>
            <a:r>
              <a:rPr lang="en-US" sz="4000" dirty="0">
                <a:solidFill>
                  <a:schemeClr val="accent1">
                    <a:lumMod val="75000"/>
                  </a:schemeClr>
                </a:solidFill>
              </a:rPr>
              <a:t>Pavement temperature</a:t>
            </a:r>
            <a:endParaRPr lang="en-US" sz="4000" dirty="0">
              <a:solidFill>
                <a:srgbClr val="FFFF00"/>
              </a:solidFill>
            </a:endParaRPr>
          </a:p>
          <a:p>
            <a:pPr marL="522288" indent="-522288">
              <a:lnSpc>
                <a:spcPct val="100000"/>
              </a:lnSpc>
              <a:buAutoNum type="arabicPeriod"/>
            </a:pPr>
            <a:r>
              <a:rPr lang="en-US" sz="4000" dirty="0">
                <a:solidFill>
                  <a:srgbClr val="FFFF00"/>
                </a:solidFill>
              </a:rPr>
              <a:t>All of the above</a:t>
            </a:r>
          </a:p>
        </p:txBody>
      </p:sp>
      <p:sp>
        <p:nvSpPr>
          <p:cNvPr id="4" name="Isosceles Triangle 3"/>
          <p:cNvSpPr/>
          <p:nvPr/>
        </p:nvSpPr>
        <p:spPr>
          <a:xfrm>
            <a:off x="8344662" y="913743"/>
            <a:ext cx="531876" cy="458514"/>
          </a:xfrm>
          <a:prstGeom prst="triangl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5-Point Star 4"/>
          <p:cNvSpPr/>
          <p:nvPr/>
        </p:nvSpPr>
        <p:spPr>
          <a:xfrm>
            <a:off x="8305800" y="1524000"/>
            <a:ext cx="609600" cy="609600"/>
          </a:xfrm>
          <a:prstGeom prst="star5">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Oval 5"/>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9" name="Picture 8"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1470464874"/>
      </p:ext>
    </p:extLst>
  </p:cSld>
  <p:clrMapOvr>
    <a:masterClrMapping/>
  </p:clrMapOvr>
  <p:transition spd="slow"/>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8991600" cy="889000"/>
          </a:xfrm>
        </p:spPr>
        <p:txBody>
          <a:bodyPr/>
          <a:lstStyle/>
          <a:p>
            <a:r>
              <a:rPr lang="en-US" dirty="0"/>
              <a:t>A job well done is a job well documented</a:t>
            </a:r>
          </a:p>
        </p:txBody>
      </p:sp>
      <p:sp>
        <p:nvSpPr>
          <p:cNvPr id="3" name="Content Placeholder 2"/>
          <p:cNvSpPr>
            <a:spLocks noGrp="1"/>
          </p:cNvSpPr>
          <p:nvPr>
            <p:ph idx="1"/>
          </p:nvPr>
        </p:nvSpPr>
        <p:spPr>
          <a:xfrm>
            <a:off x="167640" y="1193143"/>
            <a:ext cx="7528560" cy="3276600"/>
          </a:xfrm>
        </p:spPr>
        <p:txBody>
          <a:bodyPr>
            <a:noAutofit/>
          </a:bodyPr>
          <a:lstStyle/>
          <a:p>
            <a:pPr marL="0" indent="0">
              <a:buNone/>
            </a:pPr>
            <a:r>
              <a:rPr lang="en-US" sz="3600" dirty="0"/>
              <a:t>Filling out paperwork is important because it:</a:t>
            </a:r>
          </a:p>
          <a:p>
            <a:pPr>
              <a:lnSpc>
                <a:spcPct val="200000"/>
              </a:lnSpc>
            </a:pPr>
            <a:r>
              <a:rPr lang="en-US" sz="3600" dirty="0"/>
              <a:t>Shows that you follow policy</a:t>
            </a:r>
          </a:p>
          <a:p>
            <a:pPr>
              <a:lnSpc>
                <a:spcPct val="200000"/>
              </a:lnSpc>
            </a:pPr>
            <a:r>
              <a:rPr lang="en-US" sz="3600" dirty="0"/>
              <a:t>Improves efficiency of operations</a:t>
            </a:r>
          </a:p>
          <a:p>
            <a:pPr>
              <a:lnSpc>
                <a:spcPct val="200000"/>
              </a:lnSpc>
            </a:pPr>
            <a:r>
              <a:rPr lang="en-US" sz="3600" dirty="0"/>
              <a:t>Helps with planning</a:t>
            </a:r>
          </a:p>
          <a:p>
            <a:endParaRPr lang="en-US" dirty="0"/>
          </a:p>
        </p:txBody>
      </p:sp>
      <p:sp>
        <p:nvSpPr>
          <p:cNvPr id="4" name="Isosceles Triangle 3"/>
          <p:cNvSpPr/>
          <p:nvPr/>
        </p:nvSpPr>
        <p:spPr>
          <a:xfrm>
            <a:off x="8344662" y="913743"/>
            <a:ext cx="531876" cy="458514"/>
          </a:xfrm>
          <a:prstGeom prst="triangl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Oval 4"/>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6" name="5-Point Star 5"/>
          <p:cNvSpPr/>
          <p:nvPr/>
        </p:nvSpPr>
        <p:spPr>
          <a:xfrm>
            <a:off x="8305800" y="1524000"/>
            <a:ext cx="609600" cy="609600"/>
          </a:xfrm>
          <a:prstGeom prst="star5">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n>
                <a:solidFill>
                  <a:sysClr val="windowText" lastClr="000000"/>
                </a:solidFill>
              </a:ln>
            </a:endParaRP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6520714" y="2306679"/>
            <a:ext cx="2318485" cy="2874921"/>
          </a:xfrm>
          <a:prstGeom prst="rect">
            <a:avLst/>
          </a:prstGeom>
        </p:spPr>
      </p:pic>
      <p:pic>
        <p:nvPicPr>
          <p:cNvPr id="8" name="Picture 7" descr="Clear Roads Logo use.jpg"/>
          <p:cNvPicPr>
            <a:picLocks noChangeAspect="1"/>
          </p:cNvPicPr>
          <p:nvPr/>
        </p:nvPicPr>
        <p:blipFill>
          <a:blip r:embed="rId4"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136652214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3989</TotalTime>
  <Words>9979</Words>
  <Application>Microsoft Office PowerPoint</Application>
  <PresentationFormat>On-screen Show (4:3)</PresentationFormat>
  <Paragraphs>1432</Paragraphs>
  <Slides>106</Slides>
  <Notes>105</Notes>
  <HiddenSlides>1</HiddenSlides>
  <MMClips>0</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2</vt:i4>
      </vt:variant>
      <vt:variant>
        <vt:lpstr>Slide Titles</vt:lpstr>
      </vt:variant>
      <vt:variant>
        <vt:i4>106</vt:i4>
      </vt:variant>
    </vt:vector>
  </HeadingPairs>
  <TitlesOfParts>
    <vt:vector size="118" baseType="lpstr">
      <vt:lpstr>Arial Unicode MS</vt:lpstr>
      <vt:lpstr>ＭＳ Ｐゴシック</vt:lpstr>
      <vt:lpstr>Arial</vt:lpstr>
      <vt:lpstr>Calibri</vt:lpstr>
      <vt:lpstr>Franklin Gothic Book</vt:lpstr>
      <vt:lpstr>Times New Roman</vt:lpstr>
      <vt:lpstr>Tw Cen MT</vt:lpstr>
      <vt:lpstr>Tw Cen MT Condensed</vt:lpstr>
      <vt:lpstr>Tw Cen MT Condensed Extra Bold</vt:lpstr>
      <vt:lpstr>Office Theme</vt:lpstr>
      <vt:lpstr>Presentation</vt:lpstr>
      <vt:lpstr>Document</vt:lpstr>
      <vt:lpstr>Module 5: Pre-wetting</vt:lpstr>
      <vt:lpstr>PowerPoint Presentation</vt:lpstr>
      <vt:lpstr>PowerPoint Presentation</vt:lpstr>
      <vt:lpstr>PowerPoint Presentation</vt:lpstr>
      <vt:lpstr>PowerPoint Presentation</vt:lpstr>
      <vt:lpstr>Module 5: Pre-wetting</vt:lpstr>
      <vt:lpstr>FACILITATOR NOTES (do not show during class)</vt:lpstr>
      <vt:lpstr>This module will contain these topics</vt:lpstr>
      <vt:lpstr>Pre-wetting</vt:lpstr>
      <vt:lpstr>Benefits of pre-wetting materials to improve cold weather performance and speed of melting</vt:lpstr>
      <vt:lpstr>Benefits to pre-wetting materials  for a faster performance</vt:lpstr>
      <vt:lpstr>How to get salt to work in the cold</vt:lpstr>
      <vt:lpstr>Test Question</vt:lpstr>
      <vt:lpstr>Test Question</vt:lpstr>
      <vt:lpstr>For better performance in very cold weather</vt:lpstr>
      <vt:lpstr>For better performance in very cold weather</vt:lpstr>
      <vt:lpstr>Questions that remain</vt:lpstr>
      <vt:lpstr>Test Question</vt:lpstr>
      <vt:lpstr>Test Question</vt:lpstr>
      <vt:lpstr>Benefits to pre-wetting materials to  reduce bounce and scatter</vt:lpstr>
      <vt:lpstr>Test Question</vt:lpstr>
      <vt:lpstr>Test Question</vt:lpstr>
      <vt:lpstr>At 45 miles per hour salt doesn’t  stay on the road  </vt:lpstr>
      <vt:lpstr>Test Question</vt:lpstr>
      <vt:lpstr>Test Question</vt:lpstr>
      <vt:lpstr>At 25 miles per hour, salt  stays on the road</vt:lpstr>
      <vt:lpstr>PowerPoint Presentation</vt:lpstr>
      <vt:lpstr>Test Question</vt:lpstr>
      <vt:lpstr>Test Question</vt:lpstr>
      <vt:lpstr>One truckload economics</vt:lpstr>
      <vt:lpstr>One winter economics</vt:lpstr>
      <vt:lpstr>How much do we save if  we get it wet?</vt:lpstr>
      <vt:lpstr>How much do we save if we slow down?</vt:lpstr>
      <vt:lpstr>Save money time and the environment!</vt:lpstr>
      <vt:lpstr>Test Question</vt:lpstr>
      <vt:lpstr>Test Question</vt:lpstr>
      <vt:lpstr>Test Question</vt:lpstr>
      <vt:lpstr>Test Question</vt:lpstr>
      <vt:lpstr>Methods of pre-wetting</vt:lpstr>
      <vt:lpstr>Pre-wetting solids</vt:lpstr>
      <vt:lpstr>Pre-treating stockpile </vt:lpstr>
      <vt:lpstr>Pre-treating stockpiles</vt:lpstr>
      <vt:lpstr>Stockpile pre-treatment</vt:lpstr>
      <vt:lpstr>Mixing salt prior to a storm</vt:lpstr>
      <vt:lpstr>Pre-storm event</vt:lpstr>
      <vt:lpstr>Test Question</vt:lpstr>
      <vt:lpstr>Test Question</vt:lpstr>
      <vt:lpstr>Pre-wet single load</vt:lpstr>
      <vt:lpstr>Pre-wetting a loaded truck</vt:lpstr>
      <vt:lpstr>Test Question</vt:lpstr>
      <vt:lpstr>Test Question</vt:lpstr>
      <vt:lpstr>Pre-wetting by on-board spreader systems</vt:lpstr>
      <vt:lpstr>Tailgate tanks</vt:lpstr>
      <vt:lpstr>V-box saddle tanks</vt:lpstr>
      <vt:lpstr>Dump truck saddle tanks</vt:lpstr>
      <vt:lpstr>Internal tanks</vt:lpstr>
      <vt:lpstr>Test Question</vt:lpstr>
      <vt:lpstr>Test Question</vt:lpstr>
      <vt:lpstr>Discharge locations</vt:lpstr>
      <vt:lpstr>On-board tanks, spray onto spinner</vt:lpstr>
      <vt:lpstr>Adding liquid at the spinner</vt:lpstr>
      <vt:lpstr>Adding liquid at the auger</vt:lpstr>
      <vt:lpstr>Test Question</vt:lpstr>
      <vt:lpstr>Test Question</vt:lpstr>
      <vt:lpstr>Pre-wet salt or sand</vt:lpstr>
      <vt:lpstr>Test Question</vt:lpstr>
      <vt:lpstr>Test Question</vt:lpstr>
      <vt:lpstr>Pre-wetted sand</vt:lpstr>
      <vt:lpstr>Too cold for salt…</vt:lpstr>
      <vt:lpstr>Pre-wetted sand</vt:lpstr>
      <vt:lpstr>PowerPoint Presentation</vt:lpstr>
      <vt:lpstr>Test Question</vt:lpstr>
      <vt:lpstr>Test Question</vt:lpstr>
      <vt:lpstr>Pre-wetted salt</vt:lpstr>
      <vt:lpstr>Slurry truck – higher liquid to granular ratio</vt:lpstr>
      <vt:lpstr>Adding liquids = adding salt </vt:lpstr>
      <vt:lpstr>PowerPoint Presentation</vt:lpstr>
      <vt:lpstr>PowerPoint Presentation</vt:lpstr>
      <vt:lpstr>Test Question</vt:lpstr>
      <vt:lpstr>Test Question</vt:lpstr>
      <vt:lpstr>Importance of Record Keeping</vt:lpstr>
      <vt:lpstr>Record Keeping</vt:lpstr>
      <vt:lpstr>Material Accountability</vt:lpstr>
      <vt:lpstr>Record Keeping and Quality Control</vt:lpstr>
      <vt:lpstr>Record Keeping and Quality Control</vt:lpstr>
      <vt:lpstr>Record keeping and Materials Testing</vt:lpstr>
      <vt:lpstr>Test Question</vt:lpstr>
      <vt:lpstr>Test Question</vt:lpstr>
      <vt:lpstr>Track by Material Type</vt:lpstr>
      <vt:lpstr>Test Question</vt:lpstr>
      <vt:lpstr>Test Question</vt:lpstr>
      <vt:lpstr>Recording Material Use</vt:lpstr>
      <vt:lpstr>Storm Documentation</vt:lpstr>
      <vt:lpstr>Document Your Operations</vt:lpstr>
      <vt:lpstr>Example: T A P E R</vt:lpstr>
      <vt:lpstr>PowerPoint Presentation</vt:lpstr>
      <vt:lpstr>Test Question</vt:lpstr>
      <vt:lpstr>Test Question</vt:lpstr>
      <vt:lpstr>A job well done is a job well documented</vt:lpstr>
      <vt:lpstr>Test Question</vt:lpstr>
      <vt:lpstr>Test Question</vt:lpstr>
      <vt:lpstr>Check Records and Verify Total Materials Used</vt:lpstr>
      <vt:lpstr>Additional Resources </vt:lpstr>
      <vt:lpstr>Acknowledgements </vt:lpstr>
      <vt:lpstr>PowerPoint Presentation</vt:lpstr>
      <vt:lpstr>Thank you for your good work!</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Jim L. Frye [KDOT]</cp:lastModifiedBy>
  <cp:revision>302</cp:revision>
  <dcterms:created xsi:type="dcterms:W3CDTF">2012-11-22T11:43:17Z</dcterms:created>
  <dcterms:modified xsi:type="dcterms:W3CDTF">2017-07-13T15:53:26Z</dcterms:modified>
</cp:coreProperties>
</file>