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sldIdLst>
    <p:sldId id="484" r:id="rId2"/>
    <p:sldId id="485" r:id="rId3"/>
    <p:sldId id="493" r:id="rId4"/>
    <p:sldId id="487" r:id="rId5"/>
    <p:sldId id="491" r:id="rId6"/>
    <p:sldId id="489" r:id="rId7"/>
    <p:sldId id="490" r:id="rId8"/>
    <p:sldId id="347" r:id="rId9"/>
    <p:sldId id="349" r:id="rId10"/>
    <p:sldId id="350" r:id="rId11"/>
    <p:sldId id="351" r:id="rId12"/>
    <p:sldId id="388" r:id="rId13"/>
    <p:sldId id="389" r:id="rId14"/>
    <p:sldId id="401" r:id="rId15"/>
    <p:sldId id="458" r:id="rId16"/>
    <p:sldId id="387" r:id="rId17"/>
    <p:sldId id="354" r:id="rId18"/>
    <p:sldId id="355" r:id="rId19"/>
    <p:sldId id="391" r:id="rId20"/>
    <p:sldId id="454" r:id="rId21"/>
    <p:sldId id="459" r:id="rId22"/>
    <p:sldId id="392" r:id="rId23"/>
    <p:sldId id="393" r:id="rId24"/>
    <p:sldId id="394" r:id="rId25"/>
    <p:sldId id="395" r:id="rId26"/>
    <p:sldId id="400" r:id="rId27"/>
    <p:sldId id="397" r:id="rId28"/>
    <p:sldId id="455" r:id="rId29"/>
    <p:sldId id="460" r:id="rId30"/>
    <p:sldId id="398" r:id="rId31"/>
    <p:sldId id="368" r:id="rId32"/>
    <p:sldId id="369" r:id="rId33"/>
    <p:sldId id="370" r:id="rId34"/>
    <p:sldId id="371" r:id="rId35"/>
    <p:sldId id="372" r:id="rId36"/>
    <p:sldId id="466" r:id="rId37"/>
    <p:sldId id="373" r:id="rId38"/>
    <p:sldId id="442" r:id="rId39"/>
    <p:sldId id="443" r:id="rId40"/>
    <p:sldId id="444" r:id="rId41"/>
    <p:sldId id="377" r:id="rId42"/>
    <p:sldId id="445" r:id="rId43"/>
    <p:sldId id="446" r:id="rId44"/>
    <p:sldId id="467" r:id="rId45"/>
    <p:sldId id="447" r:id="rId46"/>
    <p:sldId id="448" r:id="rId47"/>
    <p:sldId id="452" r:id="rId48"/>
    <p:sldId id="468" r:id="rId49"/>
    <p:sldId id="449" r:id="rId50"/>
    <p:sldId id="450" r:id="rId51"/>
    <p:sldId id="453" r:id="rId52"/>
    <p:sldId id="469" r:id="rId53"/>
    <p:sldId id="356" r:id="rId54"/>
    <p:sldId id="492" r:id="rId55"/>
    <p:sldId id="403" r:id="rId56"/>
    <p:sldId id="359" r:id="rId57"/>
    <p:sldId id="357" r:id="rId58"/>
    <p:sldId id="358" r:id="rId59"/>
    <p:sldId id="437" r:id="rId60"/>
    <p:sldId id="462" r:id="rId61"/>
    <p:sldId id="421" r:id="rId62"/>
    <p:sldId id="438" r:id="rId63"/>
    <p:sldId id="436" r:id="rId64"/>
    <p:sldId id="461" r:id="rId65"/>
    <p:sldId id="422" r:id="rId66"/>
    <p:sldId id="423" r:id="rId67"/>
    <p:sldId id="463" r:id="rId68"/>
    <p:sldId id="456" r:id="rId69"/>
    <p:sldId id="424" r:id="rId70"/>
    <p:sldId id="425" r:id="rId71"/>
    <p:sldId id="426" r:id="rId72"/>
    <p:sldId id="427" r:id="rId73"/>
    <p:sldId id="428" r:id="rId74"/>
    <p:sldId id="429" r:id="rId75"/>
    <p:sldId id="430" r:id="rId76"/>
    <p:sldId id="457" r:id="rId77"/>
    <p:sldId id="464" r:id="rId78"/>
    <p:sldId id="440" r:id="rId79"/>
    <p:sldId id="441" r:id="rId80"/>
    <p:sldId id="432" r:id="rId81"/>
    <p:sldId id="433" r:id="rId82"/>
    <p:sldId id="434" r:id="rId83"/>
    <p:sldId id="435" r:id="rId84"/>
    <p:sldId id="465" r:id="rId85"/>
    <p:sldId id="361" r:id="rId86"/>
    <p:sldId id="508" r:id="rId87"/>
    <p:sldId id="494" r:id="rId88"/>
    <p:sldId id="496" r:id="rId89"/>
    <p:sldId id="497" r:id="rId90"/>
    <p:sldId id="498" r:id="rId91"/>
    <p:sldId id="499" r:id="rId92"/>
    <p:sldId id="500" r:id="rId93"/>
    <p:sldId id="501" r:id="rId94"/>
    <p:sldId id="502" r:id="rId95"/>
    <p:sldId id="503" r:id="rId96"/>
    <p:sldId id="504" r:id="rId97"/>
    <p:sldId id="505" r:id="rId98"/>
    <p:sldId id="507" r:id="rId99"/>
    <p:sldId id="509" r:id="rId100"/>
    <p:sldId id="479" r:id="rId101"/>
    <p:sldId id="471" r:id="rId102"/>
    <p:sldId id="481" r:id="rId103"/>
    <p:sldId id="380"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90258" autoAdjust="0"/>
  </p:normalViewPr>
  <p:slideViewPr>
    <p:cSldViewPr>
      <p:cViewPr varScale="1">
        <p:scale>
          <a:sx n="70" d="100"/>
          <a:sy n="70" d="100"/>
        </p:scale>
        <p:origin x="1350" y="6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9EC9CE-834C-4FB6-99F3-B81BA3658A63}" type="datetimeFigureOut">
              <a:rPr lang="en-US" smtClean="0"/>
              <a:pPr/>
              <a:t>7/13/2017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6080C-B8D8-4723-AE4C-278F16E645B8}" type="slidenum">
              <a:rPr lang="en-US" smtClean="0"/>
              <a:pPr/>
              <a:t>‹#›</a:t>
            </a:fld>
            <a:endParaRPr lang="en-US"/>
          </a:p>
        </p:txBody>
      </p:sp>
    </p:spTree>
    <p:extLst>
      <p:ext uri="{BB962C8B-B14F-4D97-AF65-F5344CB8AC3E}">
        <p14:creationId xmlns:p14="http://schemas.microsoft.com/office/powerpoint/2010/main" val="352270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ltap.umn.edu/about/program/oper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clearroads.org/wp-content/uploads/OhioDOT_Snow-and-Ice-Control-Course-Presentation-105_slides_132-134_139-140_147-150.pptx"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clearroads.org/wp-content/uploads/MDDOT_Snow-College-Part-1_slides_34-36.pptx"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clearroads.org/wp-content/uploads/OhioDOT_Snow-and-Ice-Control-Course-Presentation-105_slides_132-134_139-140_147-150.pptx"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clearroads.org/wp-content/uploads/MDDOT_Snow-College-Part-1_slides_34-36.pptx"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clearroads.org/wp-content/uploads/MDDOT_Snow-College-Part-1_slides_34-36.pptx"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clearroads.org/wp-content/uploads/IowaDOT_New-Operator-Snow-and-Ice-Training_Slides_41-45_49-52_144-146.pptx"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a:t>
            </a:fld>
            <a:endParaRPr lang="en-US"/>
          </a:p>
        </p:txBody>
      </p:sp>
    </p:spTree>
    <p:extLst>
      <p:ext uri="{BB962C8B-B14F-4D97-AF65-F5344CB8AC3E}">
        <p14:creationId xmlns:p14="http://schemas.microsoft.com/office/powerpoint/2010/main" val="237582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Front dump systems are not</a:t>
            </a:r>
            <a:r>
              <a:rPr lang="en-US" baseline="0" dirty="0"/>
              <a:t> as common as rear dump systems.  Maine has used these for years and they have them set up to discharge in the front on the driver’s side.  The biggest advantages are that the driver can see the salt being discharged, and that the gets driver better traction as it drives over the discharged salt.</a:t>
            </a:r>
          </a:p>
          <a:p>
            <a:endParaRPr lang="en-US" baseline="0" dirty="0"/>
          </a:p>
          <a:p>
            <a:r>
              <a:rPr lang="en-US" baseline="0" dirty="0"/>
              <a:t>Discussion topic:  It would be interesting is to see if, by the bounce and scatter is reduced by discharging in the front since you are driving over it.  It would also be interesting to see if the tire action in smashing the salt to smaller particle sizes creates a faster acting salt .</a:t>
            </a:r>
          </a:p>
          <a:p>
            <a:endParaRPr lang="en-US" baseline="0" dirty="0"/>
          </a:p>
          <a:p>
            <a:r>
              <a:rPr lang="en-US" baseline="0" dirty="0"/>
              <a:t>An advantage of front dump systems:  To use a front dump system you have to be able to convert your back dump system used in the summer months.  Maine DOT has done this for years, according to Brian Burns (the Maine DOT representative on the clear roads committee).</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11</a:t>
            </a:fld>
            <a:endParaRPr lang="en-US"/>
          </a:p>
        </p:txBody>
      </p:sp>
    </p:spTree>
    <p:extLst>
      <p:ext uri="{BB962C8B-B14F-4D97-AF65-F5344CB8AC3E}">
        <p14:creationId xmlns:p14="http://schemas.microsoft.com/office/powerpoint/2010/main" val="11617126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101</a:t>
            </a:fld>
            <a:endParaRPr lang="en-US"/>
          </a:p>
        </p:txBody>
      </p:sp>
    </p:spTree>
    <p:extLst>
      <p:ext uri="{BB962C8B-B14F-4D97-AF65-F5344CB8AC3E}">
        <p14:creationId xmlns:p14="http://schemas.microsoft.com/office/powerpoint/2010/main" val="5303965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your time today.  Have a good winter!</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Dual augers run</a:t>
            </a:r>
            <a:r>
              <a:rPr lang="en-US" baseline="0" dirty="0"/>
              <a:t> down the center of the box.  As mentioned before, V-box are more efficient at evenly discharging salt than dump trucks.   Some have complained about auger systems in that they do not perform well when salt gets chunky.  This </a:t>
            </a:r>
            <a:r>
              <a:rPr lang="en-US" baseline="0" dirty="0" err="1"/>
              <a:t>augered</a:t>
            </a:r>
            <a:r>
              <a:rPr lang="en-US" baseline="0" dirty="0"/>
              <a:t> system in the v-box offers much promise.  </a:t>
            </a:r>
          </a:p>
          <a:p>
            <a:endParaRPr lang="en-US" baseline="0" dirty="0"/>
          </a:p>
          <a:p>
            <a:r>
              <a:rPr lang="en-US" dirty="0"/>
              <a:t>Photo</a:t>
            </a:r>
            <a:r>
              <a:rPr lang="en-US" baseline="0" dirty="0"/>
              <a:t> credit:  Ramsey County, MN</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12</a:t>
            </a:fld>
            <a:endParaRPr lang="en-US"/>
          </a:p>
        </p:txBody>
      </p:sp>
    </p:spTree>
    <p:extLst>
      <p:ext uri="{BB962C8B-B14F-4D97-AF65-F5344CB8AC3E}">
        <p14:creationId xmlns:p14="http://schemas.microsoft.com/office/powerpoint/2010/main" val="2556003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V-box with conveyor</a:t>
            </a:r>
            <a:r>
              <a:rPr lang="en-US" baseline="0" dirty="0"/>
              <a:t> to deliver salt to discharge point.  V-box systems work with gravity in that salt naturally settles in the lowest elevation of the box.  The conveyer is located in the lowest section so that assures that if salt is present in the truck it will be available to the conveyor.  </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13</a:t>
            </a:fld>
            <a:endParaRPr lang="en-US"/>
          </a:p>
        </p:txBody>
      </p:sp>
    </p:spTree>
    <p:extLst>
      <p:ext uri="{BB962C8B-B14F-4D97-AF65-F5344CB8AC3E}">
        <p14:creationId xmlns:p14="http://schemas.microsoft.com/office/powerpoint/2010/main" val="4119983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  you may choose to hide this slide.</a:t>
            </a:r>
          </a:p>
          <a:p>
            <a:endParaRPr lang="en-US" baseline="0" dirty="0"/>
          </a:p>
          <a:p>
            <a:r>
              <a:rPr lang="en-US" baseline="0" dirty="0"/>
              <a:t>Which type of truck is more efficient at delivering salt to the auger or conveyor?</a:t>
            </a:r>
          </a:p>
          <a:p>
            <a:pPr marL="228600" indent="-228600">
              <a:buAutoNum type="arabicPeriod"/>
            </a:pPr>
            <a:r>
              <a:rPr lang="en-US" baseline="0" dirty="0"/>
              <a:t>Dump truck (no)</a:t>
            </a:r>
          </a:p>
          <a:p>
            <a:pPr marL="228600" indent="-228600">
              <a:buAutoNum type="arabicPeriod"/>
            </a:pPr>
            <a:r>
              <a:rPr lang="en-US" baseline="0" dirty="0"/>
              <a:t>V-box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Which type of truck is more efficient at delivering salt to the auger or conveyor?</a:t>
            </a:r>
          </a:p>
          <a:p>
            <a:pPr marL="228600" indent="-228600">
              <a:buAutoNum type="arabicPeriod"/>
            </a:pPr>
            <a:r>
              <a:rPr lang="en-US" baseline="0" dirty="0"/>
              <a:t>Dump truck (no)</a:t>
            </a:r>
          </a:p>
          <a:p>
            <a:pPr marL="228600" indent="-228600">
              <a:buAutoNum type="arabicPeriod"/>
            </a:pPr>
            <a:r>
              <a:rPr lang="en-US" baseline="0" dirty="0"/>
              <a:t>V-box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FCI</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a:t>
            </a:r>
            <a:r>
              <a:rPr lang="en-US" baseline="0" dirty="0"/>
              <a:t> section there will be examples of spreader innovations.  Integrate these into your fleet or invent your own system for gently and accurately placing de-</a:t>
            </a:r>
            <a:r>
              <a:rPr lang="en-US" baseline="0" dirty="0" err="1"/>
              <a:t>icers</a:t>
            </a:r>
            <a:r>
              <a:rPr lang="en-US" baseline="0" dirty="0"/>
              <a:t> on the pavement.  This is an area that has many possibilities for creative thinking and experimenting without having to spend much money.   If you invent something that works good, share your idea with others.  In Minnesota, there is an OPERA fund that is open to cities and counties to get funds to try new innovations.  Here is the link:   </a:t>
            </a:r>
            <a:r>
              <a:rPr lang="en-US" sz="1200" dirty="0">
                <a:hlinkClick r:id="rId3"/>
              </a:rPr>
              <a:t>http://www.ltap.umn.edu/about/program/opera/</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baseline="0" dirty="0"/>
              <a:t>There may be grant opportunities in your state too.  If so, take advantage of it.  The best innovations come from those who understand the problem and the equipment, like your operators and mechanics.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16</a:t>
            </a:fld>
            <a:endParaRPr lang="en-US"/>
          </a:p>
        </p:txBody>
      </p:sp>
    </p:spTree>
    <p:extLst>
      <p:ext uri="{BB962C8B-B14F-4D97-AF65-F5344CB8AC3E}">
        <p14:creationId xmlns:p14="http://schemas.microsoft.com/office/powerpoint/2010/main" val="3681645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things to observe</a:t>
            </a:r>
            <a:r>
              <a:rPr lang="en-US" baseline="0" dirty="0"/>
              <a:t> here:</a:t>
            </a:r>
          </a:p>
          <a:p>
            <a:r>
              <a:rPr lang="en-US" baseline="0" dirty="0"/>
              <a:t>Liquids in use</a:t>
            </a:r>
          </a:p>
          <a:p>
            <a:r>
              <a:rPr lang="en-US" baseline="0" dirty="0"/>
              <a:t>Very light spread pattern</a:t>
            </a:r>
          </a:p>
          <a:p>
            <a:r>
              <a:rPr lang="en-US" baseline="0" dirty="0"/>
              <a:t>Low spinner speed</a:t>
            </a:r>
          </a:p>
          <a:p>
            <a:endParaRPr lang="en-US" baseline="0" dirty="0"/>
          </a:p>
          <a:p>
            <a:r>
              <a:rPr lang="en-US" baseline="0" dirty="0"/>
              <a:t>Areas for improvement</a:t>
            </a:r>
            <a:br>
              <a:rPr lang="en-US" baseline="0" dirty="0"/>
            </a:br>
            <a:r>
              <a:rPr lang="en-US" baseline="0" dirty="0"/>
              <a:t>lower spinner</a:t>
            </a:r>
          </a:p>
          <a:p>
            <a:r>
              <a:rPr lang="en-US" baseline="0" dirty="0"/>
              <a:t>Drill holes in spinner</a:t>
            </a:r>
          </a:p>
          <a:p>
            <a:r>
              <a:rPr lang="en-US" baseline="0" dirty="0"/>
              <a:t>Add chute to spinner</a:t>
            </a:r>
          </a:p>
          <a:p>
            <a:r>
              <a:rPr lang="en-US" baseline="0" dirty="0"/>
              <a:t>Add skirt to spinner</a:t>
            </a:r>
          </a:p>
          <a:p>
            <a:r>
              <a:rPr lang="en-US" baseline="0" dirty="0"/>
              <a:t>Turn off spinner</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a:t>
            </a:r>
            <a:r>
              <a:rPr lang="en-US" baseline="0" dirty="0"/>
              <a:t> credit:  Ramsey County, MN</a:t>
            </a:r>
            <a:endParaRPr lang="en-US"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17</a:t>
            </a:fld>
            <a:endParaRPr lang="en-US"/>
          </a:p>
        </p:txBody>
      </p:sp>
    </p:spTree>
    <p:extLst>
      <p:ext uri="{BB962C8B-B14F-4D97-AF65-F5344CB8AC3E}">
        <p14:creationId xmlns:p14="http://schemas.microsoft.com/office/powerpoint/2010/main" val="2487819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Semi-trailer.</a:t>
            </a:r>
            <a:r>
              <a:rPr lang="en-US" baseline="0" dirty="0"/>
              <a:t>  </a:t>
            </a:r>
            <a:r>
              <a:rPr lang="en-US" dirty="0"/>
              <a:t>2</a:t>
            </a:r>
            <a:r>
              <a:rPr lang="en-US" baseline="0" dirty="0"/>
              <a:t> augers in bottom of v-box.  Chute to lower delivery point in center of truck, which has ability to deliver salt directly behind or at an angle to the side.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a:t>
            </a:r>
            <a:r>
              <a:rPr lang="en-US" baseline="0" dirty="0"/>
              <a:t> credit:  Ramsey County, MN</a:t>
            </a:r>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18</a:t>
            </a:fld>
            <a:endParaRPr lang="en-US"/>
          </a:p>
        </p:txBody>
      </p:sp>
    </p:spTree>
    <p:extLst>
      <p:ext uri="{BB962C8B-B14F-4D97-AF65-F5344CB8AC3E}">
        <p14:creationId xmlns:p14="http://schemas.microsoft.com/office/powerpoint/2010/main" val="378567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500">
                <a:solidFill>
                  <a:schemeClr val="tx1"/>
                </a:solidFill>
                <a:latin typeface="Arial" charset="0"/>
                <a:ea typeface="MS PGothic" pitchFamily="34" charset="-128"/>
              </a:defRPr>
            </a:lvl1pPr>
            <a:lvl2pPr marL="730914" indent="-281121" eaLnBrk="0" hangingPunct="0">
              <a:defRPr sz="3500">
                <a:solidFill>
                  <a:schemeClr val="tx1"/>
                </a:solidFill>
                <a:latin typeface="Arial" charset="0"/>
                <a:ea typeface="MS PGothic" pitchFamily="34" charset="-128"/>
              </a:defRPr>
            </a:lvl2pPr>
            <a:lvl3pPr marL="1124483" indent="-224897" eaLnBrk="0" hangingPunct="0">
              <a:defRPr sz="3500">
                <a:solidFill>
                  <a:schemeClr val="tx1"/>
                </a:solidFill>
                <a:latin typeface="Arial" charset="0"/>
                <a:ea typeface="MS PGothic" pitchFamily="34" charset="-128"/>
              </a:defRPr>
            </a:lvl3pPr>
            <a:lvl4pPr marL="1574277" indent="-224897" eaLnBrk="0" hangingPunct="0">
              <a:defRPr sz="3500">
                <a:solidFill>
                  <a:schemeClr val="tx1"/>
                </a:solidFill>
                <a:latin typeface="Arial" charset="0"/>
                <a:ea typeface="MS PGothic" pitchFamily="34" charset="-128"/>
              </a:defRPr>
            </a:lvl4pPr>
            <a:lvl5pPr marL="2024070" indent="-224897" eaLnBrk="0" hangingPunct="0">
              <a:defRPr sz="3500">
                <a:solidFill>
                  <a:schemeClr val="tx1"/>
                </a:solidFill>
                <a:latin typeface="Arial" charset="0"/>
                <a:ea typeface="MS PGothic" pitchFamily="34" charset="-128"/>
              </a:defRPr>
            </a:lvl5pPr>
            <a:lvl6pPr marL="2473863" indent="-224897" eaLnBrk="0" fontAlgn="base" hangingPunct="0">
              <a:spcBef>
                <a:spcPct val="0"/>
              </a:spcBef>
              <a:spcAft>
                <a:spcPct val="0"/>
              </a:spcAft>
              <a:defRPr sz="3500">
                <a:solidFill>
                  <a:schemeClr val="tx1"/>
                </a:solidFill>
                <a:latin typeface="Arial" charset="0"/>
                <a:ea typeface="MS PGothic" pitchFamily="34" charset="-128"/>
              </a:defRPr>
            </a:lvl6pPr>
            <a:lvl7pPr marL="2923657" indent="-224897" eaLnBrk="0" fontAlgn="base" hangingPunct="0">
              <a:spcBef>
                <a:spcPct val="0"/>
              </a:spcBef>
              <a:spcAft>
                <a:spcPct val="0"/>
              </a:spcAft>
              <a:defRPr sz="3500">
                <a:solidFill>
                  <a:schemeClr val="tx1"/>
                </a:solidFill>
                <a:latin typeface="Arial" charset="0"/>
                <a:ea typeface="MS PGothic" pitchFamily="34" charset="-128"/>
              </a:defRPr>
            </a:lvl7pPr>
            <a:lvl8pPr marL="3373450" indent="-224897" eaLnBrk="0" fontAlgn="base" hangingPunct="0">
              <a:spcBef>
                <a:spcPct val="0"/>
              </a:spcBef>
              <a:spcAft>
                <a:spcPct val="0"/>
              </a:spcAft>
              <a:defRPr sz="3500">
                <a:solidFill>
                  <a:schemeClr val="tx1"/>
                </a:solidFill>
                <a:latin typeface="Arial" charset="0"/>
                <a:ea typeface="MS PGothic" pitchFamily="34" charset="-128"/>
              </a:defRPr>
            </a:lvl8pPr>
            <a:lvl9pPr marL="3823244" indent="-224897" eaLnBrk="0" fontAlgn="base" hangingPunct="0">
              <a:spcBef>
                <a:spcPct val="0"/>
              </a:spcBef>
              <a:spcAft>
                <a:spcPct val="0"/>
              </a:spcAft>
              <a:defRPr sz="3500">
                <a:solidFill>
                  <a:schemeClr val="tx1"/>
                </a:solidFill>
                <a:latin typeface="Arial" charset="0"/>
                <a:ea typeface="MS PGothic" pitchFamily="34" charset="-128"/>
              </a:defRPr>
            </a:lvl9pPr>
          </a:lstStyle>
          <a:p>
            <a:pPr>
              <a:defRPr/>
            </a:pPr>
            <a:fld id="{824B3661-46DD-4A7F-AC2C-9A950D54BDAB}" type="slidenum">
              <a:rPr lang="en-US" sz="1200">
                <a:latin typeface="Arial Unicode MS" pitchFamily="34" charset="-128"/>
              </a:rPr>
              <a:pPr>
                <a:defRPr/>
              </a:pPr>
              <a:t>19</a:t>
            </a:fld>
            <a:endParaRPr lang="en-US" sz="1200">
              <a:latin typeface="Arial Unicode MS" pitchFamily="34" charset="-128"/>
            </a:endParaRPr>
          </a:p>
        </p:txBody>
      </p:sp>
      <p:sp>
        <p:nvSpPr>
          <p:cNvPr id="481283" name="Rectangle 2"/>
          <p:cNvSpPr>
            <a:spLocks noGrp="1" noRot="1" noChangeAspect="1" noChangeArrowheads="1" noTextEdit="1"/>
          </p:cNvSpPr>
          <p:nvPr>
            <p:ph type="sldImg"/>
          </p:nvPr>
        </p:nvSpPr>
        <p:spPr>
          <a:ln/>
        </p:spPr>
      </p:sp>
      <p:sp>
        <p:nvSpPr>
          <p:cNvPr id="481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Since chutes guide the salt from the truck to the pavement there is less salt bounced off of the road.   </a:t>
            </a:r>
          </a:p>
          <a:p>
            <a:pPr eaLnBrk="1" hangingPunct="1"/>
            <a:endParaRPr lang="en-US" dirty="0">
              <a:latin typeface="Arial" charset="0"/>
            </a:endParaRPr>
          </a:p>
          <a:p>
            <a:pPr eaLnBrk="1" hangingPunct="1"/>
            <a:r>
              <a:rPr lang="en-US" dirty="0">
                <a:latin typeface="Arial" charset="0"/>
              </a:rPr>
              <a:t>Several drawings of</a:t>
            </a:r>
            <a:r>
              <a:rPr lang="en-US" baseline="0" dirty="0">
                <a:latin typeface="Arial" charset="0"/>
              </a:rPr>
              <a:t> chutes in </a:t>
            </a:r>
            <a:r>
              <a:rPr lang="en-US" dirty="0">
                <a:latin typeface="Arial" charset="0"/>
              </a:rPr>
              <a:t>CAD format are now available on the MN LTAP website,</a:t>
            </a:r>
            <a:r>
              <a:rPr lang="en-US" baseline="0" dirty="0">
                <a:latin typeface="Arial" charset="0"/>
              </a:rPr>
              <a:t> at this link:</a:t>
            </a:r>
            <a:endParaRPr lang="en-US" dirty="0">
              <a:latin typeface="Arial" charset="0"/>
            </a:endParaRPr>
          </a:p>
          <a:p>
            <a:pPr eaLnBrk="1" hangingPunct="1"/>
            <a:endParaRPr lang="en-US" dirty="0">
              <a:latin typeface="Arial" charset="0"/>
            </a:endParaRPr>
          </a:p>
          <a:p>
            <a:pPr eaLnBrk="1" hangingPunct="1"/>
            <a:r>
              <a:rPr lang="en-US" dirty="0">
                <a:latin typeface="Arial" charset="0"/>
              </a:rPr>
              <a:t>http://www.mnltap.umn.edu/about/programs/opera/fact/documents/washingtoncad.pdf</a:t>
            </a:r>
          </a:p>
          <a:p>
            <a:pPr eaLnBrk="1" hangingPunct="1"/>
            <a:endParaRPr lang="en-US" dirty="0">
              <a:latin typeface="Arial" charset="0"/>
            </a:endParaRPr>
          </a:p>
          <a:p>
            <a:pPr eaLnBrk="1" hangingPunct="1"/>
            <a:r>
              <a:rPr lang="en-US" dirty="0">
                <a:latin typeface="Arial" charset="0"/>
              </a:rPr>
              <a:t>Photo</a:t>
            </a:r>
            <a:r>
              <a:rPr lang="en-US" baseline="0" dirty="0">
                <a:latin typeface="Arial" charset="0"/>
              </a:rPr>
              <a:t> credit:  Fortin Consulting, Inc.</a:t>
            </a:r>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p:txBody>
      </p:sp>
    </p:spTree>
    <p:extLst>
      <p:ext uri="{BB962C8B-B14F-4D97-AF65-F5344CB8AC3E}">
        <p14:creationId xmlns:p14="http://schemas.microsoft.com/office/powerpoint/2010/main" val="974514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  you may choose to hide this slide.</a:t>
            </a:r>
          </a:p>
          <a:p>
            <a:endParaRPr lang="en-US" sz="1200" dirty="0"/>
          </a:p>
          <a:p>
            <a:r>
              <a:rPr lang="en-US" sz="1200" dirty="0"/>
              <a:t>How can a chute help you?</a:t>
            </a:r>
          </a:p>
          <a:p>
            <a:pPr marL="228600" indent="-228600">
              <a:buAutoNum type="arabicPeriod"/>
            </a:pPr>
            <a:r>
              <a:rPr lang="en-US" sz="1200" dirty="0"/>
              <a:t>Increases the bounce of the salt (no)</a:t>
            </a:r>
          </a:p>
          <a:p>
            <a:pPr marL="228600" indent="-228600">
              <a:buAutoNum type="arabicPeriod"/>
            </a:pPr>
            <a:r>
              <a:rPr lang="en-US" sz="1200" dirty="0"/>
              <a:t>Decreases the bounce of the salt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20</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a:t>
            </a:fld>
            <a:endParaRPr lang="en-US"/>
          </a:p>
        </p:txBody>
      </p:sp>
    </p:spTree>
    <p:extLst>
      <p:ext uri="{BB962C8B-B14F-4D97-AF65-F5344CB8AC3E}">
        <p14:creationId xmlns:p14="http://schemas.microsoft.com/office/powerpoint/2010/main" val="2069828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How can a chute help you?</a:t>
            </a:r>
          </a:p>
          <a:p>
            <a:pPr marL="228600" indent="-228600">
              <a:buAutoNum type="arabicPeriod"/>
            </a:pPr>
            <a:r>
              <a:rPr lang="en-US" sz="1200" dirty="0"/>
              <a:t>Increases the bounce of the salt (no)</a:t>
            </a:r>
          </a:p>
          <a:p>
            <a:pPr marL="228600" indent="-228600">
              <a:buAutoNum type="arabicPeriod"/>
            </a:pPr>
            <a:r>
              <a:rPr lang="en-US" sz="1200" dirty="0"/>
              <a:t>Decreases the bounce of the salt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21</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things to observe</a:t>
            </a:r>
            <a:r>
              <a:rPr lang="en-US" baseline="0" dirty="0"/>
              <a:t> here:</a:t>
            </a:r>
          </a:p>
          <a:p>
            <a:r>
              <a:rPr lang="en-US" baseline="0" dirty="0"/>
              <a:t>Liquids in use</a:t>
            </a:r>
          </a:p>
          <a:p>
            <a:r>
              <a:rPr lang="en-US" baseline="0" dirty="0"/>
              <a:t>With dual discharge onto spinner, the driver can select which to use to hit center of road or </a:t>
            </a:r>
            <a:r>
              <a:rPr lang="en-US" baseline="0" dirty="0" err="1"/>
              <a:t>superelevation</a:t>
            </a:r>
            <a:r>
              <a:rPr lang="en-US" baseline="0" dirty="0"/>
              <a:t> target more accurately. </a:t>
            </a:r>
          </a:p>
          <a:p>
            <a:r>
              <a:rPr lang="en-US" baseline="0" dirty="0"/>
              <a:t>Chute eases salt to ground with less bounce</a:t>
            </a:r>
          </a:p>
          <a:p>
            <a:r>
              <a:rPr lang="en-US" baseline="0" dirty="0"/>
              <a:t> </a:t>
            </a:r>
          </a:p>
          <a:p>
            <a:r>
              <a:rPr lang="en-US" baseline="0" dirty="0"/>
              <a:t>Photo credit:  Ramsey County, MN</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22</a:t>
            </a:fld>
            <a:endParaRPr lang="en-US"/>
          </a:p>
        </p:txBody>
      </p:sp>
    </p:spTree>
    <p:extLst>
      <p:ext uri="{BB962C8B-B14F-4D97-AF65-F5344CB8AC3E}">
        <p14:creationId xmlns:p14="http://schemas.microsoft.com/office/powerpoint/2010/main" val="2487819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r>
              <a:rPr lang="en-US" dirty="0"/>
              <a:t>This slide is taken from an online presentation located at this link:</a:t>
            </a:r>
          </a:p>
          <a:p>
            <a:endParaRPr lang="en-US" dirty="0"/>
          </a:p>
          <a:p>
            <a:r>
              <a:rPr lang="en-US" dirty="0"/>
              <a:t>http://clearroads.org/wp-content/uploads/PennDOT_Snow-Academy-Part-4_slides_41-45.pptx</a:t>
            </a:r>
          </a:p>
          <a:p>
            <a:endParaRPr lang="en-US" dirty="0"/>
          </a:p>
          <a:p>
            <a:r>
              <a:rPr lang="en-US" dirty="0"/>
              <a:t>Zero velocity spreaders are expensive but they allow you</a:t>
            </a:r>
            <a:r>
              <a:rPr lang="en-US" baseline="0" dirty="0"/>
              <a:t> to discharge salt as if you were standing still.  For example, if a truck is traveling at 30 mph and applying salt, it will discharge at 30 mph in the opposite direction.  This is essentially the same as discharging salt without moving.</a:t>
            </a:r>
          </a:p>
          <a:p>
            <a:endParaRPr lang="en-US" baseline="0" dirty="0"/>
          </a:p>
          <a:p>
            <a:r>
              <a:rPr lang="en-US" baseline="0" dirty="0"/>
              <a:t>These are very good at reducing bounce and scatter if a faster application speed is used.  They have a maximum speed at which they are effective; the manufacture can provide guidance for each product. </a:t>
            </a:r>
          </a:p>
          <a:p>
            <a:endParaRPr lang="en-US" baseline="0" dirty="0"/>
          </a:p>
          <a:p>
            <a:r>
              <a:rPr lang="en-US" baseline="0" dirty="0"/>
              <a:t>Photo credit:  Pennsylvania DOT</a:t>
            </a:r>
            <a:endParaRPr lang="en-US" dirty="0"/>
          </a:p>
        </p:txBody>
      </p:sp>
      <p:sp>
        <p:nvSpPr>
          <p:cNvPr id="4" name="Slide Number Placeholder 3"/>
          <p:cNvSpPr>
            <a:spLocks noGrp="1"/>
          </p:cNvSpPr>
          <p:nvPr>
            <p:ph type="sldNum" sz="quarter" idx="5"/>
          </p:nvPr>
        </p:nvSpPr>
        <p:spPr/>
        <p:txBody>
          <a:bodyPr/>
          <a:lstStyle/>
          <a:p>
            <a:pPr>
              <a:defRPr/>
            </a:pPr>
            <a:fld id="{2EBF0C7E-BE15-462C-8501-E2E41684BD2B}" type="slidenum">
              <a:rPr lang="en-US" smtClean="0"/>
              <a:pPr>
                <a:defRPr/>
              </a:pPr>
              <a:t>23</a:t>
            </a:fld>
            <a:endParaRPr lang="en-US"/>
          </a:p>
        </p:txBody>
      </p:sp>
    </p:spTree>
    <p:extLst>
      <p:ext uri="{BB962C8B-B14F-4D97-AF65-F5344CB8AC3E}">
        <p14:creationId xmlns:p14="http://schemas.microsoft.com/office/powerpoint/2010/main" val="1195764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500">
                <a:solidFill>
                  <a:schemeClr val="tx1"/>
                </a:solidFill>
                <a:latin typeface="Arial" charset="0"/>
                <a:ea typeface="MS PGothic" pitchFamily="34" charset="-128"/>
              </a:defRPr>
            </a:lvl1pPr>
            <a:lvl2pPr marL="730914" indent="-281121" eaLnBrk="0" hangingPunct="0">
              <a:defRPr sz="3500">
                <a:solidFill>
                  <a:schemeClr val="tx1"/>
                </a:solidFill>
                <a:latin typeface="Arial" charset="0"/>
                <a:ea typeface="MS PGothic" pitchFamily="34" charset="-128"/>
              </a:defRPr>
            </a:lvl2pPr>
            <a:lvl3pPr marL="1124483" indent="-224897" eaLnBrk="0" hangingPunct="0">
              <a:defRPr sz="3500">
                <a:solidFill>
                  <a:schemeClr val="tx1"/>
                </a:solidFill>
                <a:latin typeface="Arial" charset="0"/>
                <a:ea typeface="MS PGothic" pitchFamily="34" charset="-128"/>
              </a:defRPr>
            </a:lvl3pPr>
            <a:lvl4pPr marL="1574277" indent="-224897" eaLnBrk="0" hangingPunct="0">
              <a:defRPr sz="3500">
                <a:solidFill>
                  <a:schemeClr val="tx1"/>
                </a:solidFill>
                <a:latin typeface="Arial" charset="0"/>
                <a:ea typeface="MS PGothic" pitchFamily="34" charset="-128"/>
              </a:defRPr>
            </a:lvl4pPr>
            <a:lvl5pPr marL="2024070" indent="-224897" eaLnBrk="0" hangingPunct="0">
              <a:defRPr sz="3500">
                <a:solidFill>
                  <a:schemeClr val="tx1"/>
                </a:solidFill>
                <a:latin typeface="Arial" charset="0"/>
                <a:ea typeface="MS PGothic" pitchFamily="34" charset="-128"/>
              </a:defRPr>
            </a:lvl5pPr>
            <a:lvl6pPr marL="2473863" indent="-224897" eaLnBrk="0" fontAlgn="base" hangingPunct="0">
              <a:spcBef>
                <a:spcPct val="0"/>
              </a:spcBef>
              <a:spcAft>
                <a:spcPct val="0"/>
              </a:spcAft>
              <a:defRPr sz="3500">
                <a:solidFill>
                  <a:schemeClr val="tx1"/>
                </a:solidFill>
                <a:latin typeface="Arial" charset="0"/>
                <a:ea typeface="MS PGothic" pitchFamily="34" charset="-128"/>
              </a:defRPr>
            </a:lvl6pPr>
            <a:lvl7pPr marL="2923657" indent="-224897" eaLnBrk="0" fontAlgn="base" hangingPunct="0">
              <a:spcBef>
                <a:spcPct val="0"/>
              </a:spcBef>
              <a:spcAft>
                <a:spcPct val="0"/>
              </a:spcAft>
              <a:defRPr sz="3500">
                <a:solidFill>
                  <a:schemeClr val="tx1"/>
                </a:solidFill>
                <a:latin typeface="Arial" charset="0"/>
                <a:ea typeface="MS PGothic" pitchFamily="34" charset="-128"/>
              </a:defRPr>
            </a:lvl7pPr>
            <a:lvl8pPr marL="3373450" indent="-224897" eaLnBrk="0" fontAlgn="base" hangingPunct="0">
              <a:spcBef>
                <a:spcPct val="0"/>
              </a:spcBef>
              <a:spcAft>
                <a:spcPct val="0"/>
              </a:spcAft>
              <a:defRPr sz="3500">
                <a:solidFill>
                  <a:schemeClr val="tx1"/>
                </a:solidFill>
                <a:latin typeface="Arial" charset="0"/>
                <a:ea typeface="MS PGothic" pitchFamily="34" charset="-128"/>
              </a:defRPr>
            </a:lvl8pPr>
            <a:lvl9pPr marL="3823244" indent="-224897" eaLnBrk="0" fontAlgn="base" hangingPunct="0">
              <a:spcBef>
                <a:spcPct val="0"/>
              </a:spcBef>
              <a:spcAft>
                <a:spcPct val="0"/>
              </a:spcAft>
              <a:defRPr sz="3500">
                <a:solidFill>
                  <a:schemeClr val="tx1"/>
                </a:solidFill>
                <a:latin typeface="Arial" charset="0"/>
                <a:ea typeface="MS PGothic" pitchFamily="34" charset="-128"/>
              </a:defRPr>
            </a:lvl9pPr>
          </a:lstStyle>
          <a:p>
            <a:pPr>
              <a:defRPr/>
            </a:pPr>
            <a:fld id="{DA6575DF-0FAB-446D-B214-A9F8AC57B306}" type="slidenum">
              <a:rPr lang="en-US" sz="1200">
                <a:latin typeface="Arial Unicode MS" pitchFamily="34" charset="-128"/>
              </a:rPr>
              <a:pPr>
                <a:defRPr/>
              </a:pPr>
              <a:t>24</a:t>
            </a:fld>
            <a:endParaRPr lang="en-US" sz="1200">
              <a:latin typeface="Arial Unicode MS" pitchFamily="34" charset="-128"/>
            </a:endParaRPr>
          </a:p>
        </p:txBody>
      </p:sp>
      <p:sp>
        <p:nvSpPr>
          <p:cNvPr id="479235" name="Rectangle 2"/>
          <p:cNvSpPr>
            <a:spLocks noGrp="1" noRot="1" noChangeAspect="1" noChangeArrowheads="1" noTextEdit="1"/>
          </p:cNvSpPr>
          <p:nvPr>
            <p:ph type="sldImg"/>
          </p:nvPr>
        </p:nvSpPr>
        <p:spPr>
          <a:ln/>
        </p:spPr>
      </p:sp>
      <p:sp>
        <p:nvSpPr>
          <p:cNvPr id="479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Salt is often applied in granular form.  As it dissolves, it runs downhill but continues melting.  Because of this, it is advantageous to apply the salt to the highest spot of the road.</a:t>
            </a:r>
          </a:p>
          <a:p>
            <a:pPr eaLnBrk="1" hangingPunct="1"/>
            <a:endParaRPr lang="en-US" dirty="0">
              <a:latin typeface="Arial" charset="0"/>
            </a:endParaRPr>
          </a:p>
          <a:p>
            <a:pPr eaLnBrk="1" hangingPunct="1"/>
            <a:r>
              <a:rPr lang="en-US" dirty="0">
                <a:latin typeface="Arial" charset="0"/>
              </a:rPr>
              <a:t>Especially on high speed roads, a very narrow spread pattern is desired.  Low speed low volume roads</a:t>
            </a:r>
            <a:r>
              <a:rPr lang="en-US" baseline="0" dirty="0">
                <a:latin typeface="Arial" charset="0"/>
              </a:rPr>
              <a:t> </a:t>
            </a:r>
            <a:r>
              <a:rPr lang="en-US" dirty="0">
                <a:latin typeface="Arial" charset="0"/>
              </a:rPr>
              <a:t>are more forgiving, and we can widen our spread pattern a bit.</a:t>
            </a:r>
          </a:p>
          <a:p>
            <a:pPr eaLnBrk="1" hangingPunct="1"/>
            <a:endParaRPr lang="en-US" dirty="0">
              <a:latin typeface="Arial" charset="0"/>
            </a:endParaRPr>
          </a:p>
          <a:p>
            <a:pPr eaLnBrk="1" hangingPunct="1"/>
            <a:r>
              <a:rPr lang="en-US" dirty="0">
                <a:latin typeface="Arial" charset="0"/>
              </a:rPr>
              <a:t>Photo credit:  Michigan DOT</a:t>
            </a:r>
          </a:p>
        </p:txBody>
      </p:sp>
    </p:spTree>
    <p:extLst>
      <p:ext uri="{BB962C8B-B14F-4D97-AF65-F5344CB8AC3E}">
        <p14:creationId xmlns:p14="http://schemas.microsoft.com/office/powerpoint/2010/main" val="3120453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rPr>
              <a:t>By drilling holes in the spinner (some do it in the center of the flights, some on the ends of the flights), more salt</a:t>
            </a:r>
            <a:r>
              <a:rPr lang="en-US" baseline="0" dirty="0">
                <a:latin typeface="Arial" charset="0"/>
              </a:rPr>
              <a:t> can pass through to the chute or skirt.  This still allows the option to spread a wider pattern if needed.   </a:t>
            </a:r>
          </a:p>
          <a:p>
            <a:endParaRPr lang="en-US" baseline="0" dirty="0">
              <a:latin typeface="Arial" charset="0"/>
            </a:endParaRPr>
          </a:p>
          <a:p>
            <a:r>
              <a:rPr lang="en-US" baseline="0" dirty="0">
                <a:latin typeface="Arial" charset="0"/>
              </a:rPr>
              <a:t>Note the white layer on this photo.  It is a used sign from the sign shop attached to the bottom to give the spinner extra strength. </a:t>
            </a:r>
            <a:endParaRPr lang="en-US" dirty="0">
              <a:latin typeface="Arial" charset="0"/>
            </a:endParaRPr>
          </a:p>
        </p:txBody>
      </p:sp>
    </p:spTree>
    <p:extLst>
      <p:ext uri="{BB962C8B-B14F-4D97-AF65-F5344CB8AC3E}">
        <p14:creationId xmlns:p14="http://schemas.microsoft.com/office/powerpoint/2010/main" val="2438552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rPr>
              <a:t>The</a:t>
            </a:r>
            <a:r>
              <a:rPr lang="en-US" baseline="0" dirty="0">
                <a:latin typeface="Arial" charset="0"/>
              </a:rPr>
              <a:t> </a:t>
            </a:r>
            <a:r>
              <a:rPr lang="en-US" baseline="0" dirty="0" err="1">
                <a:latin typeface="Arial" charset="0"/>
              </a:rPr>
              <a:t>MnDOT</a:t>
            </a:r>
            <a:r>
              <a:rPr lang="en-US" baseline="0" dirty="0">
                <a:latin typeface="Arial" charset="0"/>
              </a:rPr>
              <a:t> M</a:t>
            </a:r>
            <a:r>
              <a:rPr lang="en-US" dirty="0">
                <a:latin typeface="Arial" charset="0"/>
              </a:rPr>
              <a:t>ankato Truck Station is pleased with how the skirts work to reduce bounce and scatter.  Note the holes drilled in the spinner to allow more salt to pass</a:t>
            </a:r>
            <a:r>
              <a:rPr lang="en-US" baseline="0" dirty="0">
                <a:latin typeface="Arial" charset="0"/>
              </a:rPr>
              <a:t> through it.</a:t>
            </a:r>
          </a:p>
          <a:p>
            <a:endParaRPr lang="en-US" baseline="0" dirty="0">
              <a:latin typeface="Arial" charset="0"/>
            </a:endParaRPr>
          </a:p>
          <a:p>
            <a:r>
              <a:rPr lang="en-US" baseline="0" dirty="0">
                <a:latin typeface="Arial" charset="0"/>
              </a:rPr>
              <a:t>Photo credit:  Fortin Consulting Inc.</a:t>
            </a:r>
            <a:endParaRPr lang="en-US" dirty="0">
              <a:latin typeface="Arial" charset="0"/>
            </a:endParaRPr>
          </a:p>
        </p:txBody>
      </p:sp>
    </p:spTree>
    <p:extLst>
      <p:ext uri="{BB962C8B-B14F-4D97-AF65-F5344CB8AC3E}">
        <p14:creationId xmlns:p14="http://schemas.microsoft.com/office/powerpoint/2010/main" val="2678091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chute</a:t>
            </a:r>
            <a:r>
              <a:rPr lang="en-US" baseline="0" dirty="0"/>
              <a:t> is used t</a:t>
            </a:r>
            <a:r>
              <a:rPr lang="en-US" dirty="0"/>
              <a:t>o ease</a:t>
            </a:r>
            <a:r>
              <a:rPr lang="en-US" baseline="0" dirty="0"/>
              <a:t> salt from auger to spinner, with the spinner low to ground.  This shows the setup on a front dump truck.  The tarp seen on the top picture is a recommended practice.  This keeps the salt dry and workable, and also prevents it from leaking over the top of the truck when raising the box or turning corners with a full load. </a:t>
            </a:r>
          </a:p>
          <a:p>
            <a:endParaRPr lang="en-US" baseline="0" dirty="0"/>
          </a:p>
          <a:p>
            <a:r>
              <a:rPr lang="en-US" baseline="0" dirty="0"/>
              <a:t>Photo credit:  Maine DOT</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27</a:t>
            </a:fld>
            <a:endParaRPr lang="en-US"/>
          </a:p>
        </p:txBody>
      </p:sp>
    </p:spTree>
    <p:extLst>
      <p:ext uri="{BB962C8B-B14F-4D97-AF65-F5344CB8AC3E}">
        <p14:creationId xmlns:p14="http://schemas.microsoft.com/office/powerpoint/2010/main" val="4184638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  you may choose to hide this slide.</a:t>
            </a:r>
          </a:p>
          <a:p>
            <a:endParaRPr lang="en-US" baseline="0" dirty="0"/>
          </a:p>
          <a:p>
            <a:r>
              <a:rPr lang="en-US" baseline="0" dirty="0"/>
              <a:t>Why should spreaders be modified?</a:t>
            </a:r>
          </a:p>
          <a:p>
            <a:pPr marL="228600" indent="-228600">
              <a:buAutoNum type="arabicPeriod"/>
            </a:pPr>
            <a:r>
              <a:rPr lang="en-US" baseline="0" dirty="0"/>
              <a:t>To find ways to increase the bounce of the salt (no)</a:t>
            </a:r>
          </a:p>
          <a:p>
            <a:pPr marL="228600" indent="-228600">
              <a:buAutoNum type="arabicPeriod"/>
            </a:pPr>
            <a:r>
              <a:rPr lang="en-US" baseline="0" dirty="0"/>
              <a:t>To find ways to decrease the bounce of the salt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Why should spreaders be modified?</a:t>
            </a:r>
          </a:p>
          <a:p>
            <a:pPr marL="228600" indent="-228600">
              <a:buAutoNum type="arabicPeriod"/>
            </a:pPr>
            <a:r>
              <a:rPr lang="en-US" baseline="0" dirty="0"/>
              <a:t>To find ways to increase the bounce of the salt (no)</a:t>
            </a:r>
          </a:p>
          <a:p>
            <a:pPr marL="228600" indent="-228600">
              <a:buAutoNum type="arabicPeriod"/>
            </a:pPr>
            <a:r>
              <a:rPr lang="en-US" baseline="0" dirty="0"/>
              <a:t>To find ways to decrease the bounce of the salt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rPr>
              <a:t>Each organization likely has their own inventions they</a:t>
            </a:r>
            <a:r>
              <a:rPr lang="en-US" baseline="0" dirty="0">
                <a:latin typeface="Arial" charset="0"/>
              </a:rPr>
              <a:t> would like to talk about.  Insert any photos you have here.  If you do not have any photos to insert, you may hide this slide.</a:t>
            </a:r>
          </a:p>
          <a:p>
            <a:endParaRPr lang="en-US" baseline="0" dirty="0">
              <a:latin typeface="Arial" charset="0"/>
            </a:endParaRPr>
          </a:p>
          <a:p>
            <a:r>
              <a:rPr lang="en-US" baseline="0" dirty="0">
                <a:latin typeface="Arial" charset="0"/>
              </a:rPr>
              <a:t>Photo credit:  Fortin Consulting, Inc.</a:t>
            </a:r>
            <a:endParaRPr lang="en-US" dirty="0">
              <a:latin typeface="Arial" charset="0"/>
            </a:endParaRPr>
          </a:p>
        </p:txBody>
      </p:sp>
    </p:spTree>
    <p:extLst>
      <p:ext uri="{BB962C8B-B14F-4D97-AF65-F5344CB8AC3E}">
        <p14:creationId xmlns:p14="http://schemas.microsoft.com/office/powerpoint/2010/main" val="2555795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clear roads website</a:t>
            </a:r>
            <a:endParaRPr lang="en-US" dirty="0"/>
          </a:p>
          <a:p>
            <a:r>
              <a:rPr lang="en-US" dirty="0"/>
              <a:t>Note to presenters:  These first 7 slides can be used or hidden.</a:t>
            </a:r>
          </a:p>
          <a:p>
            <a:endParaRPr lang="en-US" baseline="0" dirty="0"/>
          </a:p>
          <a:p>
            <a:r>
              <a:rPr lang="en-US" baseline="0" dirty="0"/>
              <a:t>Or, replace with photos of your staff.</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152553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One way to reduce bounce and scatter of road salt is to reduce the speed at which the truck is travelling when it is applying salt.   </a:t>
            </a:r>
          </a:p>
          <a:p>
            <a:r>
              <a:rPr lang="en-US" dirty="0"/>
              <a:t>There are many other ways to reduce bounce and scatter.  These will be covered later in this module,</a:t>
            </a:r>
            <a:r>
              <a:rPr lang="en-US" baseline="0" dirty="0"/>
              <a:t> </a:t>
            </a:r>
            <a:r>
              <a:rPr lang="en-US" dirty="0"/>
              <a:t>and again in the “Material Use” module. </a:t>
            </a:r>
          </a:p>
          <a:p>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31</a:t>
            </a:fld>
            <a:endParaRPr lang="en-US"/>
          </a:p>
        </p:txBody>
      </p:sp>
    </p:spTree>
    <p:extLst>
      <p:ext uri="{BB962C8B-B14F-4D97-AF65-F5344CB8AC3E}">
        <p14:creationId xmlns:p14="http://schemas.microsoft.com/office/powerpoint/2010/main" val="2596021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 much bounces off when it is applied depends on</a:t>
            </a:r>
            <a:r>
              <a:rPr lang="en-US" baseline="0" dirty="0"/>
              <a:t> the following:</a:t>
            </a:r>
            <a:r>
              <a:rPr lang="en-US" dirty="0"/>
              <a:t> </a:t>
            </a:r>
          </a:p>
          <a:p>
            <a:pPr lvl="1"/>
            <a:r>
              <a:rPr lang="en-US" dirty="0"/>
              <a:t>Truck speed</a:t>
            </a:r>
          </a:p>
          <a:p>
            <a:pPr lvl="1"/>
            <a:r>
              <a:rPr lang="en-US" dirty="0"/>
              <a:t>Spread pattern</a:t>
            </a:r>
          </a:p>
          <a:p>
            <a:pPr lvl="1"/>
            <a:r>
              <a:rPr lang="en-US" dirty="0"/>
              <a:t>Drop distance</a:t>
            </a:r>
          </a:p>
          <a:p>
            <a:pPr lvl="1"/>
            <a:r>
              <a:rPr lang="en-US" dirty="0"/>
              <a:t>Target location</a:t>
            </a:r>
          </a:p>
          <a:p>
            <a:pPr lvl="1"/>
            <a:r>
              <a:rPr lang="en-US" dirty="0"/>
              <a:t>Characteristics of  the road</a:t>
            </a:r>
          </a:p>
          <a:p>
            <a:pPr lvl="1"/>
            <a:r>
              <a:rPr lang="en-US" dirty="0"/>
              <a:t>Characteristics of the deicer</a:t>
            </a:r>
          </a:p>
          <a:p>
            <a:pPr lvl="1"/>
            <a:endParaRPr lang="en-US" dirty="0"/>
          </a:p>
          <a:p>
            <a:r>
              <a:rPr lang="en-US" dirty="0"/>
              <a:t>How much bounces off after it is applied depends on traffic volume and speed.</a:t>
            </a:r>
          </a:p>
          <a:p>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32</a:t>
            </a:fld>
            <a:endParaRPr lang="en-US"/>
          </a:p>
        </p:txBody>
      </p:sp>
    </p:spTree>
    <p:extLst>
      <p:ext uri="{BB962C8B-B14F-4D97-AF65-F5344CB8AC3E}">
        <p14:creationId xmlns:p14="http://schemas.microsoft.com/office/powerpoint/2010/main" val="2839340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33</a:t>
            </a:fld>
            <a:endParaRPr lang="en-US"/>
          </a:p>
        </p:txBody>
      </p:sp>
    </p:spTree>
    <p:extLst>
      <p:ext uri="{BB962C8B-B14F-4D97-AF65-F5344CB8AC3E}">
        <p14:creationId xmlns:p14="http://schemas.microsoft.com/office/powerpoint/2010/main" val="2843408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a:t>
            </a:r>
            <a:r>
              <a:rPr lang="en-US" baseline="0" dirty="0"/>
              <a:t> shows the results of two tests: one at 25 mph and one at 45 mph.   The green bars shown on the graph represent salt that landed on target, the yellow is salt that stayed on the road but not on target, the red is salt that bounced off of the road.</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Graphic</a:t>
            </a:r>
            <a:r>
              <a:rPr lang="en-US" baseline="0" dirty="0">
                <a:solidFill>
                  <a:schemeClr val="bg1"/>
                </a:solidFill>
              </a:rPr>
              <a:t> c</a:t>
            </a:r>
            <a:r>
              <a:rPr lang="en-US" dirty="0">
                <a:solidFill>
                  <a:schemeClr val="bg1"/>
                </a:solidFill>
              </a:rPr>
              <a:t>redit:  http://michigan.gov/documents/mdot/Final_ReportNov2012_404228_7.pdf</a:t>
            </a:r>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2AA5439A-CBD0-44D8-92BF-AF98AA7D96E6}" type="slidenum">
              <a:rPr lang="en-US" smtClean="0"/>
              <a:pPr/>
              <a:t>34</a:t>
            </a:fld>
            <a:endParaRPr lang="en-US"/>
          </a:p>
        </p:txBody>
      </p:sp>
    </p:spTree>
    <p:extLst>
      <p:ext uri="{BB962C8B-B14F-4D97-AF65-F5344CB8AC3E}">
        <p14:creationId xmlns:p14="http://schemas.microsoft.com/office/powerpoint/2010/main" val="721158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  you may choose to hide this slide.</a:t>
            </a:r>
          </a:p>
          <a:p>
            <a:pPr>
              <a:buNone/>
            </a:pPr>
            <a:endParaRPr lang="en-US" dirty="0">
              <a:effectLst/>
              <a:latin typeface="Arial" pitchFamily="34" charset="0"/>
              <a:cs typeface="Arial" pitchFamily="34" charset="0"/>
            </a:endParaRPr>
          </a:p>
          <a:p>
            <a:pPr>
              <a:buNone/>
            </a:pPr>
            <a:r>
              <a:rPr lang="en-US" dirty="0">
                <a:effectLst/>
                <a:latin typeface="Arial" pitchFamily="34" charset="0"/>
                <a:cs typeface="Arial" pitchFamily="34" charset="0"/>
              </a:rPr>
              <a:t>Does salt frequently bounce off of the road before it can melt snow and ice?</a:t>
            </a:r>
          </a:p>
          <a:p>
            <a:pPr>
              <a:buNone/>
            </a:pPr>
            <a:endParaRPr lang="en-US" dirty="0">
              <a:effectLst/>
              <a:latin typeface="Arial" pitchFamily="34" charset="0"/>
              <a:cs typeface="Arial" pitchFamily="34" charset="0"/>
            </a:endParaRPr>
          </a:p>
          <a:p>
            <a:pPr marL="228600" indent="-228600">
              <a:buAutoNum type="arabicPeriod"/>
            </a:pPr>
            <a:r>
              <a:rPr lang="en-US" dirty="0">
                <a:effectLst/>
                <a:latin typeface="Arial" pitchFamily="34" charset="0"/>
                <a:cs typeface="Arial" pitchFamily="34" charset="0"/>
              </a:rPr>
              <a:t>  Yes (yes)</a:t>
            </a:r>
          </a:p>
          <a:p>
            <a:pPr marL="228600" indent="-228600">
              <a:buAutoNum type="arabicPeriod"/>
            </a:pPr>
            <a:r>
              <a:rPr lang="en-US" dirty="0">
                <a:effectLst/>
                <a:latin typeface="Arial" pitchFamily="34" charset="0"/>
                <a:cs typeface="Arial" pitchFamily="34" charset="0"/>
              </a:rPr>
              <a:t>  No (no)</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effectLst/>
                <a:latin typeface="Arial" pitchFamily="34" charset="0"/>
                <a:cs typeface="Arial" pitchFamily="34" charset="0"/>
              </a:rPr>
              <a:t>Does salt frequently bounce off of the road before it can melt snow and ice?</a:t>
            </a:r>
          </a:p>
          <a:p>
            <a:pPr>
              <a:buNone/>
            </a:pPr>
            <a:endParaRPr lang="en-US" dirty="0">
              <a:effectLst/>
              <a:latin typeface="Arial" pitchFamily="34" charset="0"/>
              <a:cs typeface="Arial" pitchFamily="34" charset="0"/>
            </a:endParaRPr>
          </a:p>
          <a:p>
            <a:pPr marL="228600" indent="-228600">
              <a:buAutoNum type="arabicPeriod"/>
            </a:pPr>
            <a:r>
              <a:rPr lang="en-US" dirty="0">
                <a:effectLst/>
                <a:latin typeface="Arial" pitchFamily="34" charset="0"/>
                <a:cs typeface="Arial" pitchFamily="34" charset="0"/>
              </a:rPr>
              <a:t>  Yes (yes)</a:t>
            </a:r>
          </a:p>
          <a:p>
            <a:pPr marL="228600" indent="-228600">
              <a:buAutoNum type="arabicPeriod"/>
            </a:pPr>
            <a:r>
              <a:rPr lang="en-US" dirty="0">
                <a:effectLst/>
                <a:latin typeface="Arial" pitchFamily="34" charset="0"/>
                <a:cs typeface="Arial" pitchFamily="34" charset="0"/>
              </a:rPr>
              <a:t>  No (no)</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a:t>
            </a:r>
            <a:r>
              <a:rPr lang="en-US" baseline="0" dirty="0"/>
              <a:t> shows the results of two tests: one at 25 mph and one at 45 mph. The green bars shown on the graph represent salt that landed on target, the yellow is salt that stayed on the road but not on target, the red is salt that bounced off of the road.</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Graphic credit:  </a:t>
            </a:r>
            <a:r>
              <a:rPr lang="en-US" dirty="0">
                <a:solidFill>
                  <a:schemeClr val="bg1"/>
                </a:solidFill>
              </a:rPr>
              <a:t>http://michigan.gov/documents/mdot/Final_ReportNov2012_404228_7.pdf</a:t>
            </a:r>
          </a:p>
          <a:p>
            <a:r>
              <a:rPr lang="en-US" dirty="0"/>
              <a:t>Photo credit:  Fortin Consulting, Inc.</a:t>
            </a:r>
          </a:p>
        </p:txBody>
      </p:sp>
      <p:sp>
        <p:nvSpPr>
          <p:cNvPr id="4" name="Slide Number Placeholder 3"/>
          <p:cNvSpPr>
            <a:spLocks noGrp="1"/>
          </p:cNvSpPr>
          <p:nvPr>
            <p:ph type="sldNum" sz="quarter" idx="10"/>
          </p:nvPr>
        </p:nvSpPr>
        <p:spPr/>
        <p:txBody>
          <a:bodyPr/>
          <a:lstStyle/>
          <a:p>
            <a:fld id="{2AA5439A-CBD0-44D8-92BF-AF98AA7D96E6}" type="slidenum">
              <a:rPr lang="en-US" smtClean="0"/>
              <a:pPr/>
              <a:t>37</a:t>
            </a:fld>
            <a:endParaRPr lang="en-US"/>
          </a:p>
        </p:txBody>
      </p:sp>
    </p:spTree>
    <p:extLst>
      <p:ext uri="{BB962C8B-B14F-4D97-AF65-F5344CB8AC3E}">
        <p14:creationId xmlns:p14="http://schemas.microsoft.com/office/powerpoint/2010/main" val="721158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Placing a windrow of</a:t>
            </a:r>
            <a:r>
              <a:rPr lang="en-US" baseline="0" dirty="0"/>
              <a:t> salt on the centerline, at the </a:t>
            </a:r>
            <a:r>
              <a:rPr lang="en-US" baseline="0" dirty="0" err="1"/>
              <a:t>superelevated</a:t>
            </a:r>
            <a:r>
              <a:rPr lang="en-US" baseline="0" dirty="0"/>
              <a:t> crown, or in the middle of the road will give your salt the best chance of dissolving and working before it is blown off of the road by your spreading technique or passing cars.   To give the salt the best chance turn down your spinner!  Think of traffic as a giant spinner; just lay it down and let them do the work.  </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38</a:t>
            </a:fld>
            <a:endParaRPr lang="en-US"/>
          </a:p>
        </p:txBody>
      </p:sp>
    </p:spTree>
    <p:extLst>
      <p:ext uri="{BB962C8B-B14F-4D97-AF65-F5344CB8AC3E}">
        <p14:creationId xmlns:p14="http://schemas.microsoft.com/office/powerpoint/2010/main" val="8732414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wide spread pattern in</a:t>
            </a:r>
            <a:r>
              <a:rPr lang="en-US" baseline="0" dirty="0"/>
              <a:t> this photo:  </a:t>
            </a:r>
            <a:r>
              <a:rPr lang="en-US" dirty="0"/>
              <a:t>an inefficient way to use salt.   </a:t>
            </a:r>
          </a:p>
          <a:p>
            <a:endParaRPr lang="en-US" dirty="0"/>
          </a:p>
          <a:p>
            <a:r>
              <a:rPr lang="en-US" baseline="0" dirty="0"/>
              <a:t>Discussion:  Why would they be applying dry salt  to a road without any accumulation of snow or ice?</a:t>
            </a:r>
          </a:p>
          <a:p>
            <a:endParaRPr lang="en-US" baseline="0" dirty="0"/>
          </a:p>
          <a:p>
            <a:r>
              <a:rPr lang="en-US" baseline="0" dirty="0"/>
              <a:t>The reason…a microscopic layer of ice is making the road slippery.  So that begs this question…why not use liquids?  </a:t>
            </a:r>
          </a:p>
          <a:p>
            <a:endParaRPr lang="en-US" baseline="0" dirty="0"/>
          </a:p>
          <a:p>
            <a:r>
              <a:rPr lang="en-US" baseline="0" dirty="0"/>
              <a:t>Dry salt needs to dissolve before it can melt snow and ice, there is not enough moisture present to dissolve the dry salt.  It likely will all blow off of the road…. wasted.  There are more problems depicted here than the spread pattern!</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39</a:t>
            </a:fld>
            <a:endParaRPr lang="en-US"/>
          </a:p>
        </p:txBody>
      </p:sp>
    </p:spTree>
    <p:extLst>
      <p:ext uri="{BB962C8B-B14F-4D97-AF65-F5344CB8AC3E}">
        <p14:creationId xmlns:p14="http://schemas.microsoft.com/office/powerpoint/2010/main" val="2299563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narrow spread patterns.  This is an</a:t>
            </a:r>
            <a:r>
              <a:rPr lang="en-US" baseline="0" dirty="0"/>
              <a:t> efficient way to use salt!</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40</a:t>
            </a:fld>
            <a:endParaRPr lang="en-US"/>
          </a:p>
        </p:txBody>
      </p:sp>
    </p:spTree>
    <p:extLst>
      <p:ext uri="{BB962C8B-B14F-4D97-AF65-F5344CB8AC3E}">
        <p14:creationId xmlns:p14="http://schemas.microsoft.com/office/powerpoint/2010/main" val="213743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Note to presenters:  The</a:t>
            </a:r>
            <a:r>
              <a:rPr lang="en-US" baseline="0" dirty="0"/>
              <a:t> website www.clearroads.org can be accessed here if a live internet connection is available.</a:t>
            </a:r>
          </a:p>
          <a:p>
            <a:endParaRPr lang="en-US" baseline="0" dirty="0"/>
          </a:p>
          <a:p>
            <a:r>
              <a:rPr lang="en-US" baseline="0" dirty="0"/>
              <a:t>A list of all the modules is given here:</a:t>
            </a:r>
          </a:p>
          <a:p>
            <a:endParaRPr lang="en-US" baseline="0" dirty="0"/>
          </a:p>
          <a:p>
            <a:r>
              <a:rPr lang="en-US" sz="1200" dirty="0">
                <a:solidFill>
                  <a:schemeClr val="bg1"/>
                </a:solidFill>
                <a:latin typeface="Tw Cen MT" pitchFamily="34" charset="0"/>
                <a:cs typeface="Times New Roman" pitchFamily="18" charset="0"/>
              </a:rPr>
              <a:t>Plowing procedures</a:t>
            </a:r>
          </a:p>
          <a:p>
            <a:r>
              <a:rPr lang="en-US" sz="1200" dirty="0">
                <a:solidFill>
                  <a:schemeClr val="bg1"/>
                </a:solidFill>
                <a:latin typeface="Tw Cen MT" pitchFamily="34" charset="0"/>
                <a:cs typeface="Times New Roman" pitchFamily="18" charset="0"/>
              </a:rPr>
              <a:t>Truck operations</a:t>
            </a:r>
          </a:p>
          <a:p>
            <a:r>
              <a:rPr lang="en-US" sz="1200" dirty="0">
                <a:solidFill>
                  <a:schemeClr val="bg1"/>
                </a:solidFill>
                <a:latin typeface="Tw Cen MT" pitchFamily="34" charset="0"/>
                <a:cs typeface="Times New Roman" pitchFamily="18" charset="0"/>
              </a:rPr>
              <a:t>Spreading</a:t>
            </a:r>
          </a:p>
          <a:p>
            <a:r>
              <a:rPr lang="en-US" sz="1200" dirty="0">
                <a:solidFill>
                  <a:schemeClr val="bg1"/>
                </a:solidFill>
                <a:latin typeface="Tw Cen MT" pitchFamily="34" charset="0"/>
                <a:cs typeface="Times New Roman" pitchFamily="18" charset="0"/>
              </a:rPr>
              <a:t>Material use</a:t>
            </a:r>
          </a:p>
          <a:p>
            <a:r>
              <a:rPr lang="en-US" sz="1200" dirty="0">
                <a:solidFill>
                  <a:schemeClr val="bg1"/>
                </a:solidFill>
                <a:latin typeface="Tw Cen MT" pitchFamily="34" charset="0"/>
                <a:cs typeface="Times New Roman" pitchFamily="18" charset="0"/>
              </a:rPr>
              <a:t>Pre-wetting</a:t>
            </a:r>
          </a:p>
          <a:p>
            <a:r>
              <a:rPr lang="en-US" sz="1200" dirty="0">
                <a:solidFill>
                  <a:schemeClr val="bg1"/>
                </a:solidFill>
                <a:latin typeface="Tw Cen MT" pitchFamily="34" charset="0"/>
                <a:cs typeface="Times New Roman" pitchFamily="18" charset="0"/>
              </a:rPr>
              <a:t>Brine production</a:t>
            </a:r>
          </a:p>
          <a:p>
            <a:r>
              <a:rPr lang="en-US" sz="1200" dirty="0">
                <a:solidFill>
                  <a:schemeClr val="bg1"/>
                </a:solidFill>
                <a:latin typeface="Tw Cen MT" pitchFamily="34" charset="0"/>
                <a:cs typeface="Times New Roman" pitchFamily="18" charset="0"/>
              </a:rPr>
              <a:t>De-icing</a:t>
            </a:r>
          </a:p>
          <a:p>
            <a:r>
              <a:rPr lang="en-US" sz="1200" dirty="0">
                <a:solidFill>
                  <a:schemeClr val="bg1"/>
                </a:solidFill>
                <a:latin typeface="Tw Cen MT" pitchFamily="34" charset="0"/>
                <a:cs typeface="Times New Roman" pitchFamily="18" charset="0"/>
              </a:rPr>
              <a:t>Anti-icing</a:t>
            </a:r>
          </a:p>
          <a:p>
            <a:r>
              <a:rPr lang="en-US" sz="1200" dirty="0">
                <a:solidFill>
                  <a:schemeClr val="bg1"/>
                </a:solidFill>
                <a:latin typeface="Tw Cen MT" pitchFamily="34" charset="0"/>
                <a:cs typeface="Times New Roman" pitchFamily="18" charset="0"/>
              </a:rPr>
              <a:t>Safety</a:t>
            </a:r>
          </a:p>
          <a:p>
            <a:r>
              <a:rPr lang="en-US" sz="1200" dirty="0">
                <a:solidFill>
                  <a:schemeClr val="bg1"/>
                </a:solidFill>
                <a:latin typeface="Tw Cen MT" pitchFamily="34" charset="0"/>
                <a:cs typeface="Times New Roman" pitchFamily="18" charset="0"/>
              </a:rPr>
              <a:t>De-icing agent management</a:t>
            </a:r>
            <a:r>
              <a:rPr lang="en-US" sz="1200" baseline="0" dirty="0">
                <a:solidFill>
                  <a:schemeClr val="bg1"/>
                </a:solidFill>
                <a:latin typeface="Tw Cen MT" pitchFamily="34" charset="0"/>
                <a:cs typeface="Times New Roman" pitchFamily="18" charset="0"/>
              </a:rPr>
              <a:t> policy</a:t>
            </a:r>
          </a:p>
          <a:p>
            <a:r>
              <a:rPr lang="en-US" sz="1200" dirty="0">
                <a:solidFill>
                  <a:schemeClr val="bg1"/>
                </a:solidFill>
                <a:latin typeface="Tw Cen MT" pitchFamily="34" charset="0"/>
                <a:cs typeface="Times New Roman" pitchFamily="18" charset="0"/>
              </a:rPr>
              <a:t>Level of service</a:t>
            </a:r>
          </a:p>
          <a:p>
            <a:r>
              <a:rPr lang="en-US" dirty="0"/>
              <a:t>Ice formation</a:t>
            </a:r>
          </a:p>
          <a:p>
            <a:r>
              <a:rPr lang="en-US" dirty="0"/>
              <a:t>Freeze point</a:t>
            </a:r>
            <a:r>
              <a:rPr lang="en-US" baseline="0" dirty="0"/>
              <a:t> depressants</a:t>
            </a:r>
          </a:p>
          <a:p>
            <a:r>
              <a:rPr lang="en-US" baseline="0" dirty="0"/>
              <a:t>Environmental issues</a:t>
            </a:r>
          </a:p>
          <a:p>
            <a:r>
              <a:rPr lang="en-US" baseline="0" dirty="0"/>
              <a:t>Drift control</a:t>
            </a:r>
          </a:p>
          <a:p>
            <a:r>
              <a:rPr lang="en-US" baseline="0" dirty="0"/>
              <a:t>Weather</a:t>
            </a:r>
          </a:p>
          <a:p>
            <a:r>
              <a:rPr lang="en-US" baseline="0" dirty="0"/>
              <a:t>Bridge frost</a:t>
            </a:r>
          </a:p>
          <a:p>
            <a:r>
              <a:rPr lang="en-US" baseline="0" dirty="0"/>
              <a:t>Avalanche management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a:t>
            </a:fld>
            <a:endParaRPr lang="en-US"/>
          </a:p>
        </p:txBody>
      </p:sp>
    </p:spTree>
    <p:extLst>
      <p:ext uri="{BB962C8B-B14F-4D97-AF65-F5344CB8AC3E}">
        <p14:creationId xmlns:p14="http://schemas.microsoft.com/office/powerpoint/2010/main" val="4175891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are available</a:t>
            </a:r>
            <a:r>
              <a:rPr lang="en-US" baseline="0" dirty="0"/>
              <a:t> at this link:</a:t>
            </a:r>
            <a:endParaRPr lang="en-US" dirty="0"/>
          </a:p>
          <a:p>
            <a:endParaRPr lang="en-US" dirty="0">
              <a:hlinkClick r:id="rId3"/>
            </a:endParaRPr>
          </a:p>
          <a:p>
            <a:r>
              <a:rPr lang="en-US" dirty="0">
                <a:hlinkClick r:id="rId3"/>
              </a:rPr>
              <a:t>OhioDOT_Snow-and-Ice-Control-Course-Presentation-105_slides_132-134_139-140_147-150.pptx</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41</a:t>
            </a:fld>
            <a:endParaRPr lang="en-US"/>
          </a:p>
        </p:txBody>
      </p:sp>
    </p:spTree>
    <p:extLst>
      <p:ext uri="{BB962C8B-B14F-4D97-AF65-F5344CB8AC3E}">
        <p14:creationId xmlns:p14="http://schemas.microsoft.com/office/powerpoint/2010/main" val="13055678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42</a:t>
            </a:fld>
            <a:endParaRPr lang="en-US"/>
          </a:p>
        </p:txBody>
      </p:sp>
    </p:spTree>
    <p:extLst>
      <p:ext uri="{BB962C8B-B14F-4D97-AF65-F5344CB8AC3E}">
        <p14:creationId xmlns:p14="http://schemas.microsoft.com/office/powerpoint/2010/main" val="3349467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you may choose</a:t>
            </a:r>
            <a:r>
              <a:rPr lang="en-US" baseline="0" dirty="0"/>
              <a:t> to hide this slide.</a:t>
            </a:r>
          </a:p>
          <a:p>
            <a:endParaRPr lang="en-US" baseline="0" dirty="0"/>
          </a:p>
          <a:p>
            <a:r>
              <a:rPr lang="en-US" dirty="0"/>
              <a:t>To create a windrow</a:t>
            </a:r>
            <a:r>
              <a:rPr lang="en-US" baseline="0" dirty="0"/>
              <a:t> or narrow spread pattern, what is the </a:t>
            </a:r>
            <a:r>
              <a:rPr lang="en-US" dirty="0"/>
              <a:t>best spinner speed?</a:t>
            </a:r>
          </a:p>
          <a:p>
            <a:pPr marL="228600" indent="-228600">
              <a:buAutoNum type="arabicPeriod"/>
            </a:pPr>
            <a:r>
              <a:rPr lang="en-US" baseline="0" dirty="0"/>
              <a:t>Off (yes)</a:t>
            </a:r>
          </a:p>
          <a:p>
            <a:pPr marL="228600" indent="-228600">
              <a:buAutoNum type="arabicPeriod"/>
            </a:pPr>
            <a:r>
              <a:rPr lang="en-US" baseline="0" dirty="0"/>
              <a:t>Low (no)</a:t>
            </a:r>
          </a:p>
          <a:p>
            <a:pPr marL="228600" indent="-228600">
              <a:buAutoNum type="arabicPeriod"/>
            </a:pPr>
            <a:r>
              <a:rPr lang="en-US" baseline="0" dirty="0"/>
              <a:t>Medium (no)</a:t>
            </a:r>
          </a:p>
          <a:p>
            <a:pPr marL="228600" indent="-228600">
              <a:buAutoNum type="arabicPeriod"/>
            </a:pPr>
            <a:r>
              <a:rPr lang="en-US" baseline="0" dirty="0"/>
              <a:t>High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43</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create a windrow</a:t>
            </a:r>
            <a:r>
              <a:rPr lang="en-US" baseline="0" dirty="0"/>
              <a:t> or narrow spread pattern, what is the </a:t>
            </a:r>
            <a:r>
              <a:rPr lang="en-US" dirty="0"/>
              <a:t>best spinner speed?</a:t>
            </a:r>
          </a:p>
          <a:p>
            <a:pPr marL="228600" indent="-228600">
              <a:buAutoNum type="arabicPeriod"/>
            </a:pPr>
            <a:r>
              <a:rPr lang="en-US" baseline="0" dirty="0"/>
              <a:t>Off (yes)</a:t>
            </a:r>
          </a:p>
          <a:p>
            <a:pPr marL="228600" indent="-228600">
              <a:buAutoNum type="arabicPeriod"/>
            </a:pPr>
            <a:r>
              <a:rPr lang="en-US" baseline="0" dirty="0"/>
              <a:t>Low (no)</a:t>
            </a:r>
          </a:p>
          <a:p>
            <a:pPr marL="228600" indent="-228600">
              <a:buAutoNum type="arabicPeriod"/>
            </a:pPr>
            <a:r>
              <a:rPr lang="en-US" baseline="0" dirty="0"/>
              <a:t>Medium (no)</a:t>
            </a:r>
          </a:p>
          <a:p>
            <a:pPr marL="228600" indent="-228600">
              <a:buAutoNum type="arabicPeriod"/>
            </a:pPr>
            <a:r>
              <a:rPr lang="en-US" baseline="0" dirty="0"/>
              <a:t>High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FF0000"/>
                </a:solidFill>
              </a:rPr>
              <a:t>As the industry has evolved, we have moved from traction on top of snow and ice (sand) to melting.  Our goal is faster and faster melting that costs us less money, saves time and is less harmful to our lakes, rivers and drinking water.   The slurry mixture gives us hope in this area.   Most organizations are not at this stage, and are using more like 8 to 12 gallons per ton.  Slurry mixes may contain as much as 60 gallons per ton.   The ideal ratio is not yet known or agreed upon, but the wetter the better is a common saying in the industry.</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45</a:t>
            </a:fld>
            <a:endParaRPr lang="en-US"/>
          </a:p>
        </p:txBody>
      </p:sp>
    </p:spTree>
    <p:extLst>
      <p:ext uri="{BB962C8B-B14F-4D97-AF65-F5344CB8AC3E}">
        <p14:creationId xmlns:p14="http://schemas.microsoft.com/office/powerpoint/2010/main" val="25909409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Photo credit:  Ohio DOT</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46</a:t>
            </a:fld>
            <a:endParaRPr lang="en-US"/>
          </a:p>
        </p:txBody>
      </p:sp>
    </p:spTree>
    <p:extLst>
      <p:ext uri="{BB962C8B-B14F-4D97-AF65-F5344CB8AC3E}">
        <p14:creationId xmlns:p14="http://schemas.microsoft.com/office/powerpoint/2010/main" val="25909409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 to presenter:  you may choose to hide this slide.</a:t>
            </a:r>
          </a:p>
          <a:p>
            <a:endParaRPr lang="en-US" baseline="0" dirty="0"/>
          </a:p>
          <a:p>
            <a:r>
              <a:rPr lang="en-US" baseline="0" dirty="0"/>
              <a:t>What is a slurry?</a:t>
            </a:r>
          </a:p>
          <a:p>
            <a:endParaRPr lang="en-US" baseline="0" dirty="0"/>
          </a:p>
          <a:p>
            <a:pPr marL="228600" indent="-228600">
              <a:buAutoNum type="arabicPeriod"/>
            </a:pPr>
            <a:r>
              <a:rPr lang="en-US" baseline="0" dirty="0"/>
              <a:t>An impaired driver (no)</a:t>
            </a:r>
          </a:p>
          <a:p>
            <a:pPr marL="228600" indent="-228600">
              <a:buAutoNum type="arabicPeriod"/>
            </a:pPr>
            <a:r>
              <a:rPr lang="en-US" baseline="0" dirty="0"/>
              <a:t>A Sane Lane driver in a hurry (no)</a:t>
            </a:r>
          </a:p>
          <a:p>
            <a:pPr marL="228600" indent="-228600">
              <a:buAutoNum type="arabicPeriod"/>
            </a:pPr>
            <a:r>
              <a:rPr lang="en-US" baseline="0" dirty="0"/>
              <a:t>A salt mixture that contains a lot of liquids (yes)</a:t>
            </a:r>
          </a:p>
          <a:p>
            <a:pPr marL="228600" indent="-228600">
              <a:buAutoNum type="arabicPeriod"/>
            </a:pPr>
            <a:r>
              <a:rPr lang="en-US" baseline="0" dirty="0"/>
              <a:t>All of the above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is a slurry?</a:t>
            </a:r>
          </a:p>
          <a:p>
            <a:endParaRPr lang="en-US" baseline="0" dirty="0"/>
          </a:p>
          <a:p>
            <a:pPr marL="228600" indent="-228600">
              <a:buAutoNum type="arabicPeriod"/>
            </a:pPr>
            <a:r>
              <a:rPr lang="en-US" baseline="0" dirty="0"/>
              <a:t>An impaired driver (no)</a:t>
            </a:r>
          </a:p>
          <a:p>
            <a:pPr marL="228600" indent="-228600">
              <a:buAutoNum type="arabicPeriod"/>
            </a:pPr>
            <a:r>
              <a:rPr lang="en-US" baseline="0" dirty="0"/>
              <a:t>A Sane Lane driver in a hurry (no)</a:t>
            </a:r>
          </a:p>
          <a:p>
            <a:pPr marL="228600" indent="-228600">
              <a:buAutoNum type="arabicPeriod"/>
            </a:pPr>
            <a:r>
              <a:rPr lang="en-US" baseline="0" dirty="0"/>
              <a:t>A salt mixture that contains a lot of liquids (yes)</a:t>
            </a:r>
          </a:p>
          <a:p>
            <a:pPr marL="228600" indent="-228600">
              <a:buAutoNum type="arabicPeriod"/>
            </a:pPr>
            <a:r>
              <a:rPr lang="en-US" baseline="0" dirty="0"/>
              <a:t>All of the above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Graphics credit:</a:t>
            </a:r>
            <a:r>
              <a:rPr lang="en-US" baseline="0" dirty="0"/>
              <a:t>  </a:t>
            </a:r>
            <a:r>
              <a:rPr lang="en-US" dirty="0"/>
              <a:t>http://www.ttspec.com/getattachment/New-Technologies/BETTER-20ROADS-20MAGAZINE-20--20ORIGINAL-20FILE.pdf</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49</a:t>
            </a:fld>
            <a:endParaRPr lang="en-US"/>
          </a:p>
        </p:txBody>
      </p:sp>
    </p:spTree>
    <p:extLst>
      <p:ext uri="{BB962C8B-B14F-4D97-AF65-F5344CB8AC3E}">
        <p14:creationId xmlns:p14="http://schemas.microsoft.com/office/powerpoint/2010/main" val="20132036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rPr>
              <a:t>This is an</a:t>
            </a:r>
            <a:r>
              <a:rPr lang="en-US" altLang="en-US" baseline="0" dirty="0">
                <a:latin typeface="Arial" charset="0"/>
              </a:rPr>
              <a:t> example of one </a:t>
            </a:r>
            <a:r>
              <a:rPr lang="en-US" altLang="en-US" baseline="0" dirty="0" err="1">
                <a:latin typeface="Arial" charset="0"/>
              </a:rPr>
              <a:t>MnDOT</a:t>
            </a:r>
            <a:r>
              <a:rPr lang="en-US" altLang="en-US" baseline="0" dirty="0">
                <a:latin typeface="Arial" charset="0"/>
              </a:rPr>
              <a:t> truck station experimenting with a truck that can give a higher liquid to granular ratio.   </a:t>
            </a:r>
          </a:p>
          <a:p>
            <a:endParaRPr lang="en-US" altLang="en-US" baseline="0" dirty="0">
              <a:latin typeface="Arial" charset="0"/>
            </a:endParaRPr>
          </a:p>
          <a:p>
            <a:r>
              <a:rPr lang="en-US" altLang="en-US" baseline="0" dirty="0">
                <a:latin typeface="Arial" charset="0"/>
              </a:rPr>
              <a:t>Photo credit:  Minnesota DOT</a:t>
            </a:r>
          </a:p>
          <a:p>
            <a:endParaRPr lang="en-US" altLang="en-US" dirty="0">
              <a:latin typeface="Arial" charset="0"/>
            </a:endParaRPr>
          </a:p>
        </p:txBody>
      </p:sp>
    </p:spTree>
    <p:extLst>
      <p:ext uri="{BB962C8B-B14F-4D97-AF65-F5344CB8AC3E}">
        <p14:creationId xmlns:p14="http://schemas.microsoft.com/office/powerpoint/2010/main" val="4246241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a:t>
            </a:fld>
            <a:endParaRPr lang="en-US"/>
          </a:p>
        </p:txBody>
      </p:sp>
    </p:spTree>
    <p:extLst>
      <p:ext uri="{BB962C8B-B14F-4D97-AF65-F5344CB8AC3E}">
        <p14:creationId xmlns:p14="http://schemas.microsoft.com/office/powerpoint/2010/main" val="19439637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 to presenter:  you may choose to hide this slide.</a:t>
            </a:r>
          </a:p>
          <a:p>
            <a:endParaRPr lang="en-US" baseline="0" dirty="0"/>
          </a:p>
          <a:p>
            <a:r>
              <a:rPr lang="en-US" baseline="0" dirty="0"/>
              <a:t>Why use a slurry mix?</a:t>
            </a:r>
          </a:p>
          <a:p>
            <a:endParaRPr lang="en-US" baseline="0" dirty="0"/>
          </a:p>
          <a:p>
            <a:pPr marL="228600" indent="-228600">
              <a:buAutoNum type="arabicPeriod"/>
            </a:pPr>
            <a:r>
              <a:rPr lang="en-US" baseline="0" dirty="0"/>
              <a:t>Works faster than dry salt (no)</a:t>
            </a:r>
          </a:p>
          <a:p>
            <a:pPr marL="228600" indent="-228600">
              <a:buAutoNum type="arabicPeriod"/>
            </a:pPr>
            <a:r>
              <a:rPr lang="en-US" baseline="0" dirty="0"/>
              <a:t>Stays in place better than dry salt (no)</a:t>
            </a:r>
          </a:p>
          <a:p>
            <a:pPr marL="228600" indent="-228600">
              <a:buAutoNum type="arabicPeriod"/>
            </a:pPr>
            <a:r>
              <a:rPr lang="en-US" baseline="0" dirty="0"/>
              <a:t>Is cheaper than dry salt (no)</a:t>
            </a:r>
          </a:p>
          <a:p>
            <a:pPr marL="228600" indent="-228600">
              <a:buAutoNum type="arabicPeriod"/>
            </a:pPr>
            <a:r>
              <a:rPr lang="en-US" baseline="0" dirty="0"/>
              <a:t>All of the above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51</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Why use a slurry mix?</a:t>
            </a:r>
          </a:p>
          <a:p>
            <a:endParaRPr lang="en-US" baseline="0" dirty="0"/>
          </a:p>
          <a:p>
            <a:pPr marL="228600" indent="-228600">
              <a:buAutoNum type="arabicPeriod"/>
            </a:pPr>
            <a:r>
              <a:rPr lang="en-US" baseline="0" dirty="0"/>
              <a:t>Works faster than dry salt (no)</a:t>
            </a:r>
          </a:p>
          <a:p>
            <a:pPr marL="228600" indent="-228600">
              <a:buAutoNum type="arabicPeriod"/>
            </a:pPr>
            <a:r>
              <a:rPr lang="en-US" baseline="0" dirty="0"/>
              <a:t>Stays in place better than dry salt (no)</a:t>
            </a:r>
          </a:p>
          <a:p>
            <a:pPr marL="228600" indent="-228600">
              <a:buAutoNum type="arabicPeriod"/>
            </a:pPr>
            <a:r>
              <a:rPr lang="en-US" baseline="0" dirty="0"/>
              <a:t>Is cheaper than dry salt (no)</a:t>
            </a:r>
          </a:p>
          <a:p>
            <a:pPr marL="228600" indent="-228600">
              <a:buAutoNum type="arabicPeriod"/>
            </a:pPr>
            <a:r>
              <a:rPr lang="en-US" baseline="0" dirty="0"/>
              <a:t>All of the above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52</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a:t>
            </a:r>
            <a:r>
              <a:rPr lang="en-US" baseline="0" dirty="0"/>
              <a:t> focuses on spreader controls.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53</a:t>
            </a:fld>
            <a:endParaRPr lang="en-US"/>
          </a:p>
        </p:txBody>
      </p:sp>
    </p:spTree>
    <p:extLst>
      <p:ext uri="{BB962C8B-B14F-4D97-AF65-F5344CB8AC3E}">
        <p14:creationId xmlns:p14="http://schemas.microsoft.com/office/powerpoint/2010/main" val="17225494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Closed</a:t>
            </a:r>
            <a:r>
              <a:rPr lang="en-US" baseline="0" dirty="0"/>
              <a:t> loop systems allow the user to select an application rate in the cab; the computer in the cab gives and gets feedback from the delivery devices.   This is a more accurate way to deliver material.  The computer compensates for the speed of the vehicle and delivers the target application rate.  </a:t>
            </a:r>
          </a:p>
          <a:p>
            <a:endParaRPr lang="en-US" baseline="0" dirty="0"/>
          </a:p>
          <a:p>
            <a:r>
              <a:rPr lang="en-US" baseline="0" dirty="0"/>
              <a:t>Open loop systems are often lower tech, don’t involve a computer, are common in older trucks, and are rapidly being phased out as their counterparts have proven to be a much more efficient and effective tool.</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54</a:t>
            </a:fld>
            <a:endParaRPr lang="en-US"/>
          </a:p>
        </p:txBody>
      </p:sp>
    </p:spTree>
    <p:extLst>
      <p:ext uri="{BB962C8B-B14F-4D97-AF65-F5344CB8AC3E}">
        <p14:creationId xmlns:p14="http://schemas.microsoft.com/office/powerpoint/2010/main" val="677545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Closed</a:t>
            </a:r>
            <a:r>
              <a:rPr lang="en-US" baseline="0" dirty="0"/>
              <a:t> loop systems allow the user to select an application rate in the cab; the computer in the cab gives and gets feedback from the delivery devices.   This is a more accurate way to deliver material.  The computer compensates for the speed of the vehicle and delivers the target application rate.  </a:t>
            </a:r>
          </a:p>
          <a:p>
            <a:endParaRPr lang="en-US" baseline="0" dirty="0"/>
          </a:p>
          <a:p>
            <a:r>
              <a:rPr lang="en-US" baseline="0" dirty="0"/>
              <a:t>Open loop systems are often lower tech, don’t involve a computer, are common in older trucks, and are rapidly being phased out as their counterparts have proven to be a much more efficient and effective tool.</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55</a:t>
            </a:fld>
            <a:endParaRPr lang="en-US"/>
          </a:p>
        </p:txBody>
      </p:sp>
    </p:spTree>
    <p:extLst>
      <p:ext uri="{BB962C8B-B14F-4D97-AF65-F5344CB8AC3E}">
        <p14:creationId xmlns:p14="http://schemas.microsoft.com/office/powerpoint/2010/main" val="677545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Ground speed controllers are a basic tool in an efficient snow and ice control operation.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Among other things, the voluntary targets set by Environment Canada by 2019 call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ground speed electronic controllers to be used to apply salt at the proper rate.  This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pertains to all public entities that are responsible for the use of road salts, as well as companies that hold a concession or lease to manage a public road.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Information taken from the </a:t>
            </a:r>
            <a:r>
              <a:rPr lang="en-US" sz="1200" kern="1200" baseline="0" dirty="0">
                <a:solidFill>
                  <a:schemeClr val="tx1"/>
                </a:solidFill>
                <a:effectLst/>
                <a:latin typeface="+mn-lt"/>
                <a:ea typeface="+mn-ea"/>
                <a:cs typeface="+mn-cs"/>
              </a:rPr>
              <a:t>article entitled, “</a:t>
            </a:r>
            <a:r>
              <a:rPr lang="en-US" sz="1200" kern="1200" dirty="0">
                <a:solidFill>
                  <a:schemeClr val="tx1"/>
                </a:solidFill>
                <a:effectLst/>
                <a:latin typeface="+mn-lt"/>
                <a:ea typeface="+mn-ea"/>
                <a:cs typeface="+mn-cs"/>
              </a:rPr>
              <a:t>Canada Issues National Goals to Limit Environmental Harm”, published in </a:t>
            </a:r>
            <a:r>
              <a:rPr lang="en-US" sz="1200" i="1" kern="1200" dirty="0">
                <a:solidFill>
                  <a:schemeClr val="tx1"/>
                </a:solidFill>
                <a:effectLst/>
                <a:latin typeface="+mn-lt"/>
                <a:ea typeface="+mn-ea"/>
                <a:cs typeface="+mn-cs"/>
              </a:rPr>
              <a:t>Road Salts, </a:t>
            </a:r>
            <a:r>
              <a:rPr lang="en-US" sz="1200" i="0" kern="1200" dirty="0">
                <a:solidFill>
                  <a:schemeClr val="tx1"/>
                </a:solidFill>
                <a:effectLst/>
                <a:latin typeface="+mn-lt"/>
                <a:ea typeface="+mn-ea"/>
                <a:cs typeface="+mn-cs"/>
              </a:rPr>
              <a:t>by Peter </a:t>
            </a:r>
            <a:r>
              <a:rPr lang="en-US" sz="1200" i="0" kern="1200" dirty="0" err="1">
                <a:solidFill>
                  <a:schemeClr val="tx1"/>
                </a:solidFill>
                <a:effectLst/>
                <a:latin typeface="+mn-lt"/>
                <a:ea typeface="+mn-ea"/>
                <a:cs typeface="+mn-cs"/>
              </a:rPr>
              <a:t>Menyasz</a:t>
            </a:r>
            <a:r>
              <a:rPr lang="en-US" sz="1200" i="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Dec. 30, 2014.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56</a:t>
            </a:fld>
            <a:endParaRPr lang="en-US"/>
          </a:p>
        </p:txBody>
      </p:sp>
    </p:spTree>
    <p:extLst>
      <p:ext uri="{BB962C8B-B14F-4D97-AF65-F5344CB8AC3E}">
        <p14:creationId xmlns:p14="http://schemas.microsoft.com/office/powerpoint/2010/main" val="12938973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MDDOT_Snow-College-Part-1_slides_34-36.pptx</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Each</a:t>
            </a:r>
            <a:r>
              <a:rPr lang="en-US" baseline="0" dirty="0"/>
              <a:t> organization has a variety of controllers operational in their fleet at any given time.  Most organizations still have a mix of manual and ground speed controllers, but more progressive organizations have moved to 100% ground speed controlled spreaders.  Within each fleet, there are typically a variety of models of controllers as the newer trucks have the latest versions. </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57</a:t>
            </a:fld>
            <a:endParaRPr lang="en-US"/>
          </a:p>
        </p:txBody>
      </p:sp>
    </p:spTree>
    <p:extLst>
      <p:ext uri="{BB962C8B-B14F-4D97-AF65-F5344CB8AC3E}">
        <p14:creationId xmlns:p14="http://schemas.microsoft.com/office/powerpoint/2010/main" val="16036039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photos of your ground speed controllers here, or hide this slide.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58</a:t>
            </a:fld>
            <a:endParaRPr lang="en-US"/>
          </a:p>
        </p:txBody>
      </p:sp>
    </p:spTree>
    <p:extLst>
      <p:ext uri="{BB962C8B-B14F-4D97-AF65-F5344CB8AC3E}">
        <p14:creationId xmlns:p14="http://schemas.microsoft.com/office/powerpoint/2010/main" val="30374821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presenters:  you may choose to hide this slide.</a:t>
            </a:r>
          </a:p>
          <a:p>
            <a:endParaRPr lang="en-US" dirty="0"/>
          </a:p>
          <a:p>
            <a:r>
              <a:rPr lang="en-US" dirty="0"/>
              <a:t>What</a:t>
            </a:r>
            <a:r>
              <a:rPr lang="en-US" baseline="0" dirty="0"/>
              <a:t>  influences the amount of material discharged with a ground speed controlled system?</a:t>
            </a:r>
          </a:p>
          <a:p>
            <a:pPr marL="228600" indent="-228600">
              <a:buAutoNum type="alphaUcPeriod"/>
            </a:pPr>
            <a:r>
              <a:rPr lang="en-US" baseline="0" dirty="0"/>
              <a:t>The speed you are travelling  (no)</a:t>
            </a:r>
          </a:p>
          <a:p>
            <a:pPr marL="228600" indent="-228600">
              <a:buAutoNum type="alphaUcPeriod"/>
            </a:pPr>
            <a:r>
              <a:rPr lang="en-US" baseline="0" dirty="0"/>
              <a:t>Your application rate selection (yes)</a:t>
            </a:r>
          </a:p>
          <a:p>
            <a:pPr marL="228600" indent="-228600">
              <a:buAutoNum type="alphaUcPeriod"/>
            </a:pPr>
            <a:r>
              <a:rPr lang="en-US" baseline="0" dirty="0"/>
              <a:t> The type of spinner you are using (no)</a:t>
            </a:r>
          </a:p>
          <a:p>
            <a:pPr marL="228600" indent="-228600">
              <a:buAutoNum type="alphaUcPeriod"/>
            </a:pPr>
            <a:r>
              <a:rPr lang="en-US" baseline="0" dirty="0"/>
              <a:t>The amount of fuel you have left (no)</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influences the amount of material discharged with a ground speed controlled system?</a:t>
            </a:r>
          </a:p>
          <a:p>
            <a:pPr marL="228600" indent="-228600">
              <a:buAutoNum type="alphaUcPeriod"/>
            </a:pPr>
            <a:r>
              <a:rPr lang="en-US" baseline="0" dirty="0"/>
              <a:t>The speed you are travelling  (no)</a:t>
            </a:r>
          </a:p>
          <a:p>
            <a:pPr marL="228600" indent="-228600">
              <a:buAutoNum type="alphaUcPeriod"/>
            </a:pPr>
            <a:r>
              <a:rPr lang="en-US" baseline="0" dirty="0"/>
              <a:t>Your application rate selection (yes)</a:t>
            </a:r>
          </a:p>
          <a:p>
            <a:pPr marL="228600" indent="-228600">
              <a:buAutoNum type="alphaUcPeriod"/>
            </a:pPr>
            <a:r>
              <a:rPr lang="en-US" baseline="0" dirty="0"/>
              <a:t> The type of spinner you are using (no)</a:t>
            </a:r>
          </a:p>
          <a:p>
            <a:pPr marL="228600" indent="-228600">
              <a:buAutoNum type="alphaUcPeriod"/>
            </a:pPr>
            <a:r>
              <a:rPr lang="en-US" baseline="0" dirty="0"/>
              <a:t>The amount of fuel you have left (no)</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60</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facilitator:  do not show this slide during class</a:t>
            </a:r>
          </a:p>
        </p:txBody>
      </p:sp>
      <p:sp>
        <p:nvSpPr>
          <p:cNvPr id="4" name="Slide Number Placeholder 3"/>
          <p:cNvSpPr>
            <a:spLocks noGrp="1"/>
          </p:cNvSpPr>
          <p:nvPr>
            <p:ph type="sldNum" sz="quarter" idx="10"/>
          </p:nvPr>
        </p:nvSpPr>
        <p:spPr/>
        <p:txBody>
          <a:bodyPr/>
          <a:lstStyle/>
          <a:p>
            <a:fld id="{7586080C-B8D8-4723-AE4C-278F16E645B8}" type="slidenum">
              <a:rPr lang="en-US" smtClean="0"/>
              <a:pPr/>
              <a:t>7</a:t>
            </a:fld>
            <a:endParaRPr lang="en-US"/>
          </a:p>
        </p:txBody>
      </p:sp>
    </p:spTree>
    <p:extLst>
      <p:ext uri="{BB962C8B-B14F-4D97-AF65-F5344CB8AC3E}">
        <p14:creationId xmlns:p14="http://schemas.microsoft.com/office/powerpoint/2010/main" val="39249440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are available</a:t>
            </a:r>
            <a:r>
              <a:rPr lang="en-US" baseline="0" dirty="0"/>
              <a:t> at this link:</a:t>
            </a:r>
            <a:endParaRPr lang="en-US" dirty="0"/>
          </a:p>
          <a:p>
            <a:endParaRPr lang="en-US" dirty="0">
              <a:hlinkClick r:id="rId3"/>
            </a:endParaRPr>
          </a:p>
          <a:p>
            <a:r>
              <a:rPr lang="en-US" dirty="0">
                <a:hlinkClick r:id="rId4"/>
              </a:rPr>
              <a:t>MDDOT_Snow-College-Part-1_slides_34-36.pptx</a:t>
            </a:r>
            <a:endParaRPr lang="en-US" dirty="0"/>
          </a:p>
          <a:p>
            <a:endParaRPr lang="en-US" dirty="0"/>
          </a:p>
          <a:p>
            <a:r>
              <a:rPr lang="en-US" dirty="0"/>
              <a:t>Note that y</a:t>
            </a:r>
            <a:r>
              <a:rPr lang="en-US" baseline="0" dirty="0"/>
              <a:t>our crew may relate to this slide better if you include a picture in of one of your blast buttons here.  Each controller has a different look.</a:t>
            </a:r>
            <a:endParaRPr lang="en-US" dirty="0"/>
          </a:p>
          <a:p>
            <a:endParaRPr lang="en-US" dirty="0"/>
          </a:p>
          <a:p>
            <a:r>
              <a:rPr lang="en-US" dirty="0"/>
              <a:t>A</a:t>
            </a:r>
            <a:r>
              <a:rPr lang="en-US" baseline="0" dirty="0"/>
              <a:t> b</a:t>
            </a:r>
            <a:r>
              <a:rPr lang="en-US" dirty="0"/>
              <a:t>last</a:t>
            </a:r>
            <a:r>
              <a:rPr lang="en-US" baseline="0" dirty="0"/>
              <a:t> b</a:t>
            </a:r>
            <a:r>
              <a:rPr lang="en-US" dirty="0"/>
              <a:t>utton</a:t>
            </a:r>
            <a:r>
              <a:rPr lang="en-US" baseline="0" dirty="0"/>
              <a:t> allows the driver to deliver more salt in small areas, but they are commonly overused.  A strategy for proper use is good.  Progressive organizations restrict the amount of salt that can be delivered by the blast button (500 pounds) to keep the salt waste down to a manageable level. </a:t>
            </a:r>
          </a:p>
          <a:p>
            <a:endParaRPr lang="en-US" baseline="0" dirty="0"/>
          </a:p>
          <a:p>
            <a:r>
              <a:rPr lang="en-US" baseline="0" dirty="0"/>
              <a:t>Two areas of thought pertaining to the use of blast buttons are as follows:</a:t>
            </a:r>
          </a:p>
          <a:p>
            <a:endParaRPr lang="en-US" baseline="0" dirty="0"/>
          </a:p>
          <a:p>
            <a:pPr marL="228600" indent="-228600">
              <a:buAutoNum type="arabicPeriod"/>
            </a:pPr>
            <a:r>
              <a:rPr lang="en-US" baseline="0" dirty="0"/>
              <a:t>Spot salt use the blast button on intersections and hills to save salt, or </a:t>
            </a:r>
          </a:p>
          <a:p>
            <a:pPr marL="228600" indent="-228600">
              <a:buAutoNum type="arabicPeriod"/>
            </a:pPr>
            <a:r>
              <a:rPr lang="en-US" baseline="0" dirty="0"/>
              <a:t>set the application rate to a low amount (150 lbs/mile) and salt the route to save salt.   </a:t>
            </a:r>
          </a:p>
          <a:p>
            <a:pPr marL="228600" indent="-228600">
              <a:buAutoNum type="arabicPeriod"/>
            </a:pPr>
            <a:endParaRPr lang="en-US" baseline="0" dirty="0"/>
          </a:p>
          <a:p>
            <a:r>
              <a:rPr lang="en-US" baseline="0" dirty="0"/>
              <a:t>Restricting the volume of salt that can be discharged by the blast button is recommended and training on proper use of the blast button is needed.    Blast mode increases bounce and scatter and goes against all of the steps in winter maintenance to use proper amounts of salt, in strategic locations, and in optimal spread patterns. </a:t>
            </a:r>
          </a:p>
          <a:p>
            <a:endParaRPr lang="en-US" baseline="0" dirty="0"/>
          </a:p>
          <a:p>
            <a:r>
              <a:rPr lang="en-US" baseline="0" dirty="0"/>
              <a:t>Photo credit:  Maryland 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61</a:t>
            </a:fld>
            <a:endParaRPr lang="en-US"/>
          </a:p>
        </p:txBody>
      </p:sp>
    </p:spTree>
    <p:extLst>
      <p:ext uri="{BB962C8B-B14F-4D97-AF65-F5344CB8AC3E}">
        <p14:creationId xmlns:p14="http://schemas.microsoft.com/office/powerpoint/2010/main" val="16036039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a photo of your blast button here</a:t>
            </a:r>
            <a:r>
              <a:rPr lang="en-US" baseline="0" dirty="0"/>
              <a:t> or hide this slide.</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62</a:t>
            </a:fld>
            <a:endParaRPr lang="en-US"/>
          </a:p>
        </p:txBody>
      </p:sp>
    </p:spTree>
    <p:extLst>
      <p:ext uri="{BB962C8B-B14F-4D97-AF65-F5344CB8AC3E}">
        <p14:creationId xmlns:p14="http://schemas.microsoft.com/office/powerpoint/2010/main" val="16036039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 to presenter:  you may choose to hide this slide.</a:t>
            </a:r>
          </a:p>
          <a:p>
            <a:endParaRPr lang="en-US" baseline="0" dirty="0"/>
          </a:p>
          <a:p>
            <a:r>
              <a:rPr lang="en-US" baseline="0" dirty="0"/>
              <a:t>Blast buttons:</a:t>
            </a:r>
          </a:p>
          <a:p>
            <a:pPr marL="228600" indent="-228600">
              <a:buAutoNum type="arabicPeriod"/>
            </a:pPr>
            <a:r>
              <a:rPr lang="en-US" baseline="0" dirty="0"/>
              <a:t>Allow the user to put down more salt in a spot (no)</a:t>
            </a:r>
          </a:p>
          <a:p>
            <a:pPr marL="228600" indent="-228600">
              <a:buAutoNum type="arabicPeriod"/>
            </a:pPr>
            <a:r>
              <a:rPr lang="en-US" baseline="0" dirty="0"/>
              <a:t>Waste salt (no)</a:t>
            </a:r>
          </a:p>
          <a:p>
            <a:pPr marL="228600" indent="-228600">
              <a:buAutoNum type="arabicPeriod"/>
            </a:pPr>
            <a:r>
              <a:rPr lang="en-US" baseline="0" dirty="0"/>
              <a:t>Are over used (no)</a:t>
            </a:r>
          </a:p>
          <a:p>
            <a:pPr marL="228600" indent="-228600">
              <a:buAutoNum type="arabicPeriod"/>
            </a:pPr>
            <a:r>
              <a:rPr lang="en-US" baseline="0" dirty="0"/>
              <a:t>All of the above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63</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Blast buttons:</a:t>
            </a:r>
          </a:p>
          <a:p>
            <a:pPr marL="228600" indent="-228600">
              <a:buAutoNum type="arabicPeriod"/>
            </a:pPr>
            <a:r>
              <a:rPr lang="en-US" baseline="0" dirty="0"/>
              <a:t>Allow the user to put down more salt in a spot (no)</a:t>
            </a:r>
          </a:p>
          <a:p>
            <a:pPr marL="228600" indent="-228600">
              <a:buAutoNum type="arabicPeriod"/>
            </a:pPr>
            <a:r>
              <a:rPr lang="en-US" baseline="0" dirty="0"/>
              <a:t>Waste salt (no)</a:t>
            </a:r>
          </a:p>
          <a:p>
            <a:pPr marL="228600" indent="-228600">
              <a:buAutoNum type="arabicPeriod"/>
            </a:pPr>
            <a:r>
              <a:rPr lang="en-US" baseline="0" dirty="0"/>
              <a:t>Are over used (no)</a:t>
            </a:r>
          </a:p>
          <a:p>
            <a:pPr marL="228600" indent="-228600">
              <a:buAutoNum type="arabicPeriod"/>
            </a:pPr>
            <a:r>
              <a:rPr lang="en-US" baseline="0" dirty="0"/>
              <a:t>All of the above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issues relating to manually </a:t>
            </a:r>
            <a:r>
              <a:rPr lang="en-US" dirty="0" err="1"/>
              <a:t>controled</a:t>
            </a:r>
            <a:r>
              <a:rPr lang="en-US" dirty="0"/>
              <a:t> systems.</a:t>
            </a:r>
          </a:p>
          <a:p>
            <a:endParaRPr lang="en-US" dirty="0"/>
          </a:p>
          <a:p>
            <a:r>
              <a:rPr lang="en-US" dirty="0"/>
              <a:t>Photos are from Fortin</a:t>
            </a:r>
            <a:r>
              <a:rPr lang="en-US" baseline="0" dirty="0"/>
              <a:t> Consulting, Inc,. and </a:t>
            </a:r>
            <a:r>
              <a:rPr lang="en-US" dirty="0"/>
              <a:t>Microsoft</a:t>
            </a:r>
            <a:r>
              <a:rPr lang="en-US" baseline="0" dirty="0"/>
              <a:t> clipart</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65</a:t>
            </a:fld>
            <a:endParaRPr lang="en-US"/>
          </a:p>
        </p:txBody>
      </p:sp>
    </p:spTree>
    <p:extLst>
      <p:ext uri="{BB962C8B-B14F-4D97-AF65-F5344CB8AC3E}">
        <p14:creationId xmlns:p14="http://schemas.microsoft.com/office/powerpoint/2010/main" val="12938973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MDDOT_Snow-College-Part-1_slides_34-36.pptx</a:t>
            </a:r>
            <a:endParaRPr lang="en-US" dirty="0"/>
          </a:p>
          <a:p>
            <a:endParaRPr lang="en-US" dirty="0"/>
          </a:p>
          <a:p>
            <a:r>
              <a:rPr lang="en-US" dirty="0"/>
              <a:t>Many</a:t>
            </a:r>
            <a:r>
              <a:rPr lang="en-US" baseline="0" dirty="0"/>
              <a:t> senior plow drivers have experienced these control systems and may be hesitant to switch over to the computer-driven systems.  With proper training and a little time to use them, most drivers quickly switch to preferring these systems.  However, give them the opportunity to become familiar with these systems before using.   </a:t>
            </a:r>
          </a:p>
          <a:p>
            <a:endParaRPr lang="en-US" baseline="0" dirty="0"/>
          </a:p>
          <a:p>
            <a:r>
              <a:rPr lang="en-US" baseline="0" dirty="0"/>
              <a:t>Photo credit:  Fortin Consulting, Inc. and Maryland DOT</a:t>
            </a:r>
          </a:p>
        </p:txBody>
      </p:sp>
      <p:sp>
        <p:nvSpPr>
          <p:cNvPr id="4" name="Slide Number Placeholder 3"/>
          <p:cNvSpPr>
            <a:spLocks noGrp="1"/>
          </p:cNvSpPr>
          <p:nvPr>
            <p:ph type="sldNum" sz="quarter" idx="10"/>
          </p:nvPr>
        </p:nvSpPr>
        <p:spPr/>
        <p:txBody>
          <a:bodyPr/>
          <a:lstStyle/>
          <a:p>
            <a:fld id="{B0BDD7F5-3A46-4ED7-A0C5-90FD845D0BE5}" type="slidenum">
              <a:rPr lang="en-US" smtClean="0"/>
              <a:pPr/>
              <a:t>66</a:t>
            </a:fld>
            <a:endParaRPr lang="en-US"/>
          </a:p>
        </p:txBody>
      </p:sp>
    </p:spTree>
    <p:extLst>
      <p:ext uri="{BB962C8B-B14F-4D97-AF65-F5344CB8AC3E}">
        <p14:creationId xmlns:p14="http://schemas.microsoft.com/office/powerpoint/2010/main" val="16036039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 to presenters:  you may choose to hide this slide.</a:t>
            </a:r>
          </a:p>
          <a:p>
            <a:endParaRPr lang="en-US" baseline="0" dirty="0"/>
          </a:p>
          <a:p>
            <a:r>
              <a:rPr lang="en-US" baseline="0" dirty="0"/>
              <a:t>Which system gives you more control over your application rates?</a:t>
            </a:r>
          </a:p>
          <a:p>
            <a:pPr marL="228600" indent="-228600">
              <a:buAutoNum type="arabicPeriod"/>
            </a:pPr>
            <a:r>
              <a:rPr lang="en-US" baseline="0" dirty="0"/>
              <a:t>Manual controllers (no)</a:t>
            </a:r>
          </a:p>
          <a:p>
            <a:pPr marL="228600" indent="-228600">
              <a:buAutoNum type="arabicPeriod"/>
            </a:pPr>
            <a:r>
              <a:rPr lang="en-US" baseline="0" dirty="0"/>
              <a:t>Ground speed controllers (yes)</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Which system gives you more control over your application rates?</a:t>
            </a:r>
          </a:p>
          <a:p>
            <a:pPr marL="228600" indent="-228600">
              <a:buAutoNum type="arabicPeriod"/>
            </a:pPr>
            <a:r>
              <a:rPr lang="en-US" baseline="0" dirty="0"/>
              <a:t>Manual controllers (no)</a:t>
            </a:r>
          </a:p>
          <a:p>
            <a:pPr marL="228600" indent="-228600">
              <a:buAutoNum type="arabicPeriod"/>
            </a:pPr>
            <a:r>
              <a:rPr lang="en-US" baseline="0" dirty="0"/>
              <a:t>Ground speed controllers (yes)</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Photo: MNDOT</a:t>
            </a:r>
          </a:p>
          <a:p>
            <a:r>
              <a:rPr lang="en-US" dirty="0">
                <a:solidFill>
                  <a:srgbClr val="FF0000"/>
                </a:solidFill>
              </a:rPr>
              <a:t>Note to presenter:  This section</a:t>
            </a:r>
            <a:r>
              <a:rPr lang="en-US" baseline="0" dirty="0">
                <a:solidFill>
                  <a:srgbClr val="FF0000"/>
                </a:solidFill>
              </a:rPr>
              <a:t> on calibration may not be appropriate for all crew members.</a:t>
            </a:r>
          </a:p>
          <a:p>
            <a:endParaRPr lang="en-US" baseline="0" dirty="0">
              <a:solidFill>
                <a:srgbClr val="FF0000"/>
              </a:solidFill>
            </a:endParaRPr>
          </a:p>
          <a:p>
            <a:r>
              <a:rPr lang="en-US" dirty="0">
                <a:solidFill>
                  <a:srgbClr val="FF0000"/>
                </a:solidFill>
              </a:rPr>
              <a:t>Calibration</a:t>
            </a:r>
            <a:r>
              <a:rPr lang="en-US" baseline="0" dirty="0">
                <a:solidFill>
                  <a:srgbClr val="FF0000"/>
                </a:solidFill>
              </a:rPr>
              <a:t> for entry level plow drivers is not recommended because they will not be involved in calibrating trucks.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69</a:t>
            </a:fld>
            <a:endParaRPr lang="en-US"/>
          </a:p>
        </p:txBody>
      </p:sp>
    </p:spTree>
    <p:extLst>
      <p:ext uri="{BB962C8B-B14F-4D97-AF65-F5344CB8AC3E}">
        <p14:creationId xmlns:p14="http://schemas.microsoft.com/office/powerpoint/2010/main" val="39936325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Calibration is often done for 1 minute</a:t>
            </a:r>
            <a:r>
              <a:rPr lang="en-US" baseline="0" dirty="0"/>
              <a:t> per setting.  A longer time period yields more accurate results.    For example, if you ran the spreader for 30 seconds and multiplied by 2, you could estimate what is discharged in 1 minute.  However the error is greater than if you ran the calibration for the entire one minute.  </a:t>
            </a:r>
          </a:p>
          <a:p>
            <a:endParaRPr lang="en-US" baseline="0" dirty="0"/>
          </a:p>
          <a:p>
            <a:r>
              <a:rPr lang="en-US" baseline="0" dirty="0"/>
              <a:t>To reduce error further you can take more than 1 sample at each setting and average the results.  For example, run setting 5 three times, for 1 minute each and average the results.  This is more accurate than running setting 5 one time and recording the result.  </a:t>
            </a:r>
          </a:p>
          <a:p>
            <a:endParaRPr lang="en-US" baseline="0" dirty="0"/>
          </a:p>
          <a:p>
            <a:r>
              <a:rPr lang="en-US" baseline="0" dirty="0"/>
              <a:t>This might seem like extra work, and it is.  Calibrating in any way is a good first step.  Then, look for ways to improve the accuracy of your calibration process or the frequency of it.    </a:t>
            </a:r>
          </a:p>
          <a:p>
            <a:endParaRPr lang="en-US" baseline="0" dirty="0"/>
          </a:p>
          <a:p>
            <a:r>
              <a:rPr lang="en-US" baseline="0" dirty="0"/>
              <a:t>It is generally recommended to calibrate all equipment once a year.  </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70</a:t>
            </a:fld>
            <a:endParaRPr lang="en-US"/>
          </a:p>
        </p:txBody>
      </p:sp>
    </p:spTree>
    <p:extLst>
      <p:ext uri="{BB962C8B-B14F-4D97-AF65-F5344CB8AC3E}">
        <p14:creationId xmlns:p14="http://schemas.microsoft.com/office/powerpoint/2010/main" val="1036311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covers different types of</a:t>
            </a:r>
            <a:r>
              <a:rPr lang="en-US" baseline="0" dirty="0"/>
              <a:t> spreaders, spread controllers, calibration of spreader units, spin speeds and patterns to reduce bounce and scatter, use of saddle tanks, and slurry units.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mini</a:t>
            </a:r>
            <a:r>
              <a:rPr lang="en-US" baseline="0" dirty="0"/>
              <a:t> flow chart of how the process goes: </a:t>
            </a:r>
            <a:endParaRPr lang="en-US" dirty="0"/>
          </a:p>
          <a:p>
            <a:endParaRPr lang="en-US" dirty="0"/>
          </a:p>
          <a:p>
            <a:r>
              <a:rPr lang="en-US" dirty="0"/>
              <a:t> Choose a truck</a:t>
            </a:r>
          </a:p>
          <a:p>
            <a:r>
              <a:rPr lang="en-US" dirty="0"/>
              <a:t>	Chose a material</a:t>
            </a:r>
          </a:p>
          <a:p>
            <a:r>
              <a:rPr lang="en-US" dirty="0"/>
              <a:t>		Choose a setting</a:t>
            </a:r>
          </a:p>
          <a:p>
            <a:r>
              <a:rPr lang="en-US" dirty="0"/>
              <a:t>			Time the discharge</a:t>
            </a:r>
          </a:p>
          <a:p>
            <a:r>
              <a:rPr lang="en-US" dirty="0"/>
              <a:t>			Weigh the discharge</a:t>
            </a:r>
          </a:p>
          <a:p>
            <a:r>
              <a:rPr lang="en-US" dirty="0"/>
              <a:t>			Record</a:t>
            </a:r>
            <a:r>
              <a:rPr lang="en-US" baseline="0" dirty="0"/>
              <a:t> the discharge</a:t>
            </a:r>
          </a:p>
          <a:p>
            <a:r>
              <a:rPr lang="en-US" baseline="0" dirty="0"/>
              <a:t>		Repeat for next setting</a:t>
            </a:r>
          </a:p>
          <a:p>
            <a:r>
              <a:rPr lang="en-US" baseline="0" dirty="0"/>
              <a:t>	Repeat for next material</a:t>
            </a:r>
          </a:p>
          <a:p>
            <a:r>
              <a:rPr lang="en-US" baseline="0" dirty="0"/>
              <a:t>Repeat for next truck</a:t>
            </a:r>
          </a:p>
          <a:p>
            <a:endParaRPr lang="en-US" baseline="0" dirty="0"/>
          </a:p>
          <a:p>
            <a:r>
              <a:rPr lang="en-US" baseline="0" dirty="0"/>
              <a:t>Photo credit:  Fortin Consulting, Inc.</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71</a:t>
            </a:fld>
            <a:endParaRPr lang="en-US"/>
          </a:p>
        </p:txBody>
      </p:sp>
    </p:spTree>
    <p:extLst>
      <p:ext uri="{BB962C8B-B14F-4D97-AF65-F5344CB8AC3E}">
        <p14:creationId xmlns:p14="http://schemas.microsoft.com/office/powerpoint/2010/main" val="10363116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picture shows that both</a:t>
            </a:r>
            <a:r>
              <a:rPr lang="en-US" baseline="0" dirty="0"/>
              <a:t> ground speed controls and manual control should be calibrated!</a:t>
            </a:r>
          </a:p>
          <a:p>
            <a:endParaRPr lang="en-US" baseline="0" dirty="0"/>
          </a:p>
          <a:p>
            <a:r>
              <a:rPr lang="en-US" baseline="0" dirty="0"/>
              <a:t>The middle picture shows a homemade catch box with scale.  This allows the user to clear the scale for each setting and not empty the box until it is full.  Your crew will like this because it eliminates lifting of salt to weigh it.  You can also purchase box scales like this from the manufacturer.</a:t>
            </a:r>
          </a:p>
          <a:p>
            <a:endParaRPr lang="en-US" baseline="0" dirty="0"/>
          </a:p>
          <a:p>
            <a:r>
              <a:rPr lang="en-US" baseline="0" dirty="0"/>
              <a:t>Depending on your budget and your crew’s interest in lifting salt, you can choose the option that best fits your organization.</a:t>
            </a:r>
          </a:p>
          <a:p>
            <a:endParaRPr lang="en-US" baseline="0" dirty="0"/>
          </a:p>
          <a:p>
            <a:r>
              <a:rPr lang="en-US" baseline="0" dirty="0"/>
              <a:t>Photo credits: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bg1"/>
                </a:solidFill>
              </a:rPr>
              <a:t>Steve </a:t>
            </a:r>
            <a:r>
              <a:rPr lang="en-US" altLang="en-US" sz="1200" dirty="0" err="1">
                <a:solidFill>
                  <a:schemeClr val="bg1"/>
                </a:solidFill>
              </a:rPr>
              <a:t>Chlebeck</a:t>
            </a:r>
            <a:r>
              <a:rPr lang="en-US" altLang="en-US" sz="1200" dirty="0">
                <a:solidFill>
                  <a:schemeClr val="bg1"/>
                </a:solidFill>
              </a:rPr>
              <a:t> of </a:t>
            </a:r>
            <a:r>
              <a:rPr lang="en-US" dirty="0"/>
              <a:t>Fortin Consulting, Inc.</a:t>
            </a:r>
          </a:p>
        </p:txBody>
      </p:sp>
      <p:sp>
        <p:nvSpPr>
          <p:cNvPr id="4" name="Slide Number Placeholder 3"/>
          <p:cNvSpPr>
            <a:spLocks noGrp="1"/>
          </p:cNvSpPr>
          <p:nvPr>
            <p:ph type="sldNum" sz="quarter" idx="10"/>
          </p:nvPr>
        </p:nvSpPr>
        <p:spPr/>
        <p:txBody>
          <a:bodyPr/>
          <a:lstStyle/>
          <a:p>
            <a:fld id="{B0BDD7F5-3A46-4ED7-A0C5-90FD845D0BE5}" type="slidenum">
              <a:rPr lang="en-US" smtClean="0"/>
              <a:pPr/>
              <a:t>72</a:t>
            </a:fld>
            <a:endParaRPr lang="en-US"/>
          </a:p>
        </p:txBody>
      </p:sp>
    </p:spTree>
    <p:extLst>
      <p:ext uri="{BB962C8B-B14F-4D97-AF65-F5344CB8AC3E}">
        <p14:creationId xmlns:p14="http://schemas.microsoft.com/office/powerpoint/2010/main" val="40602213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a:ln/>
        </p:spPr>
      </p:sp>
      <p:sp>
        <p:nvSpPr>
          <p:cNvPr id="394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a:solidFill>
                  <a:srgbClr val="FF0000"/>
                </a:solidFill>
                <a:latin typeface="Arial" charset="0"/>
              </a:rPr>
              <a:t>Note to instructors:  If you do not have any manual controlled systems, hide this slide</a:t>
            </a:r>
          </a:p>
          <a:p>
            <a:endParaRPr lang="en-US" altLang="en-US" baseline="0" dirty="0">
              <a:latin typeface="Arial" charset="0"/>
            </a:endParaRPr>
          </a:p>
          <a:p>
            <a:r>
              <a:rPr lang="en-US" altLang="en-US" baseline="0" dirty="0">
                <a:latin typeface="Arial" charset="0"/>
              </a:rPr>
              <a:t>This chart should be copied, one placed in the truck and one in the shop.  The truck version should be laminated.</a:t>
            </a:r>
            <a:endParaRPr lang="en-US" altLang="en-US" dirty="0">
              <a:latin typeface="Arial" charset="0"/>
            </a:endParaRPr>
          </a:p>
        </p:txBody>
      </p:sp>
      <p:sp>
        <p:nvSpPr>
          <p:cNvPr id="394244"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algn="r"/>
            <a:fld id="{8947E7F5-2C72-4B71-89CD-A6BD09B4CE38}" type="slidenum">
              <a:rPr lang="en-US" altLang="en-US" sz="1200">
                <a:latin typeface="Arial Unicode MS" pitchFamily="34" charset="-128"/>
              </a:rPr>
              <a:pPr algn="r"/>
              <a:t>73</a:t>
            </a:fld>
            <a:endParaRPr lang="en-US" altLang="en-US" sz="1200">
              <a:latin typeface="Arial Unicode MS" pitchFamily="34" charset="-128"/>
            </a:endParaRPr>
          </a:p>
        </p:txBody>
      </p:sp>
    </p:spTree>
    <p:extLst>
      <p:ext uri="{BB962C8B-B14F-4D97-AF65-F5344CB8AC3E}">
        <p14:creationId xmlns:p14="http://schemas.microsoft.com/office/powerpoint/2010/main" val="41020914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a:t>
            </a:r>
            <a:r>
              <a:rPr lang="en-US" baseline="0" dirty="0"/>
              <a:t> have ground speed controllers, work with your vendor to get training on how to calibrate your equipment.  The vendor is usually very happy to teach you how to use your equipment properly, and eventually you will be able to do it on your own.  </a:t>
            </a:r>
          </a:p>
          <a:p>
            <a:endParaRPr lang="en-US" baseline="0" dirty="0"/>
          </a:p>
          <a:p>
            <a:r>
              <a:rPr lang="en-US" baseline="0" dirty="0"/>
              <a:t>However when you get the newer version of your controllers the training cycle will start over.  Calibration isn’t difficult, but plan ahead to schedule time with your vendor.  In the fall they get very busy.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74</a:t>
            </a:fld>
            <a:endParaRPr lang="en-US"/>
          </a:p>
        </p:txBody>
      </p:sp>
    </p:spTree>
    <p:extLst>
      <p:ext uri="{BB962C8B-B14F-4D97-AF65-F5344CB8AC3E}">
        <p14:creationId xmlns:p14="http://schemas.microsoft.com/office/powerpoint/2010/main" val="10363116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Calibrate in the fall of the year!</a:t>
            </a:r>
            <a:r>
              <a:rPr lang="en-US" baseline="0" dirty="0"/>
              <a:t>  Most shops report best success by training a team of 2 or 3 people to be responsible for calibrating the fleet at any given shop.</a:t>
            </a:r>
          </a:p>
          <a:p>
            <a:endParaRPr lang="en-US" baseline="0" dirty="0"/>
          </a:p>
          <a:p>
            <a:r>
              <a:rPr lang="en-US" baseline="0" dirty="0"/>
              <a:t>Photo credit:  Fortin Consulting, Inc.</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75</a:t>
            </a:fld>
            <a:endParaRPr lang="en-US"/>
          </a:p>
        </p:txBody>
      </p:sp>
    </p:spTree>
    <p:extLst>
      <p:ext uri="{BB962C8B-B14F-4D97-AF65-F5344CB8AC3E}">
        <p14:creationId xmlns:p14="http://schemas.microsoft.com/office/powerpoint/2010/main" val="21992609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dirty="0"/>
              <a:t>Which trucks should be calibrated each year?</a:t>
            </a:r>
          </a:p>
          <a:p>
            <a:pPr marL="228600" indent="-228600">
              <a:buNone/>
            </a:pPr>
            <a:endParaRPr lang="en-US" dirty="0"/>
          </a:p>
          <a:p>
            <a:pPr marL="514350" indent="-514350">
              <a:buFont typeface="+mj-lt"/>
              <a:buAutoNum type="arabicPeriod"/>
            </a:pPr>
            <a:r>
              <a:rPr lang="en-US" dirty="0">
                <a:effectLst/>
              </a:rPr>
              <a:t>Our new trucks (no)</a:t>
            </a:r>
          </a:p>
          <a:p>
            <a:pPr marL="514350" indent="-514350">
              <a:buFont typeface="+mj-lt"/>
              <a:buAutoNum type="arabicPeriod"/>
            </a:pPr>
            <a:r>
              <a:rPr lang="en-US" dirty="0">
                <a:effectLst/>
              </a:rPr>
              <a:t>All trucks (yes)</a:t>
            </a:r>
          </a:p>
          <a:p>
            <a:pPr marL="514350" indent="-514350">
              <a:buFont typeface="+mj-lt"/>
              <a:buAutoNum type="arabicPeriod"/>
            </a:pPr>
            <a:r>
              <a:rPr lang="en-US" dirty="0">
                <a:effectLst/>
              </a:rPr>
              <a:t>Some of the trucks (no)</a:t>
            </a:r>
          </a:p>
          <a:p>
            <a:pPr marL="514350" indent="-514350">
              <a:buFont typeface="+mj-lt"/>
              <a:buAutoNum type="arabicPeriod"/>
            </a:pPr>
            <a:r>
              <a:rPr lang="en-US" dirty="0">
                <a:effectLst/>
              </a:rPr>
              <a:t>Only trucks with computer controlled </a:t>
            </a:r>
            <a:r>
              <a:rPr lang="en-US" dirty="0"/>
              <a:t>spreaders (no)</a:t>
            </a:r>
            <a:endParaRPr lang="en-US"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76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Which trucks should be calibrated each year?</a:t>
            </a:r>
          </a:p>
          <a:p>
            <a:pPr marL="228600" indent="-228600">
              <a:buNone/>
            </a:pPr>
            <a:endParaRPr lang="en-US" dirty="0"/>
          </a:p>
          <a:p>
            <a:pPr marL="514350" indent="-514350">
              <a:buFont typeface="+mj-lt"/>
              <a:buAutoNum type="arabicPeriod"/>
            </a:pPr>
            <a:r>
              <a:rPr lang="en-US" dirty="0">
                <a:effectLst/>
              </a:rPr>
              <a:t>Our new trucks (no)</a:t>
            </a:r>
          </a:p>
          <a:p>
            <a:pPr marL="514350" indent="-514350">
              <a:buFont typeface="+mj-lt"/>
              <a:buAutoNum type="arabicPeriod"/>
            </a:pPr>
            <a:r>
              <a:rPr lang="en-US" dirty="0">
                <a:effectLst/>
              </a:rPr>
              <a:t>All trucks (yes)</a:t>
            </a:r>
          </a:p>
          <a:p>
            <a:pPr marL="514350" indent="-514350">
              <a:buFont typeface="+mj-lt"/>
              <a:buAutoNum type="arabicPeriod"/>
            </a:pPr>
            <a:r>
              <a:rPr lang="en-US" dirty="0">
                <a:effectLst/>
              </a:rPr>
              <a:t>Some of the trucks (no)</a:t>
            </a:r>
          </a:p>
          <a:p>
            <a:pPr marL="514350" indent="-514350">
              <a:buFont typeface="+mj-lt"/>
              <a:buAutoNum type="arabicPeriod"/>
            </a:pPr>
            <a:r>
              <a:rPr lang="en-US" dirty="0">
                <a:effectLst/>
              </a:rPr>
              <a:t>Only trucks with computer controlled </a:t>
            </a:r>
            <a:r>
              <a:rPr lang="en-US" dirty="0"/>
              <a:t>spreaders (no)</a:t>
            </a:r>
            <a:endParaRPr lang="en-US"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77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from the July 2009 issue of Better Roads magazine is shown on the next two slides.</a:t>
            </a:r>
          </a:p>
          <a:p>
            <a:endParaRPr lang="en-US" dirty="0"/>
          </a:p>
          <a:p>
            <a:r>
              <a:rPr lang="en-US" dirty="0"/>
              <a:t>http://www.iowadot.gov/maintenance/pdf/Salt_Spreader_Research_in_July_2009_Better_Roads.pdf</a:t>
            </a:r>
          </a:p>
        </p:txBody>
      </p:sp>
      <p:sp>
        <p:nvSpPr>
          <p:cNvPr id="4" name="Slide Number Placeholder 3"/>
          <p:cNvSpPr>
            <a:spLocks noGrp="1"/>
          </p:cNvSpPr>
          <p:nvPr>
            <p:ph type="sldNum" sz="quarter" idx="10"/>
          </p:nvPr>
        </p:nvSpPr>
        <p:spPr/>
        <p:txBody>
          <a:bodyPr/>
          <a:lstStyle/>
          <a:p>
            <a:fld id="{B0BDD7F5-3A46-4ED7-A0C5-90FD845D0BE5}" type="slidenum">
              <a:rPr lang="en-US" smtClean="0"/>
              <a:pPr/>
              <a:t>78</a:t>
            </a:fld>
            <a:endParaRPr lang="en-US"/>
          </a:p>
        </p:txBody>
      </p:sp>
    </p:spTree>
    <p:extLst>
      <p:ext uri="{BB962C8B-B14F-4D97-AF65-F5344CB8AC3E}">
        <p14:creationId xmlns:p14="http://schemas.microsoft.com/office/powerpoint/2010/main" val="10363116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http://www.iowadot.gov/maintenance/pdf/Salt_Spreader_Research_in_July_2009_Better_Roads.pdf</a:t>
            </a:r>
          </a:p>
        </p:txBody>
      </p:sp>
      <p:sp>
        <p:nvSpPr>
          <p:cNvPr id="4" name="Slide Number Placeholder 3"/>
          <p:cNvSpPr>
            <a:spLocks noGrp="1"/>
          </p:cNvSpPr>
          <p:nvPr>
            <p:ph type="sldNum" sz="quarter" idx="10"/>
          </p:nvPr>
        </p:nvSpPr>
        <p:spPr/>
        <p:txBody>
          <a:bodyPr/>
          <a:lstStyle/>
          <a:p>
            <a:fld id="{B0BDD7F5-3A46-4ED7-A0C5-90FD845D0BE5}" type="slidenum">
              <a:rPr lang="en-US" smtClean="0"/>
              <a:pPr/>
              <a:t>79</a:t>
            </a:fld>
            <a:endParaRPr lang="en-US"/>
          </a:p>
        </p:txBody>
      </p:sp>
    </p:spTree>
    <p:extLst>
      <p:ext uri="{BB962C8B-B14F-4D97-AF65-F5344CB8AC3E}">
        <p14:creationId xmlns:p14="http://schemas.microsoft.com/office/powerpoint/2010/main" val="9247539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reflect</a:t>
            </a:r>
            <a:r>
              <a:rPr lang="en-US" baseline="0" dirty="0"/>
              <a:t> the </a:t>
            </a:r>
            <a:r>
              <a:rPr lang="en-US" dirty="0"/>
              <a:t>estimated savings for Wisconsin sent by Clear</a:t>
            </a:r>
            <a:r>
              <a:rPr lang="en-US" baseline="0" dirty="0"/>
              <a:t> Roads Committee member </a:t>
            </a:r>
            <a:r>
              <a:rPr lang="en-US" dirty="0"/>
              <a:t>Mike </a:t>
            </a:r>
            <a:r>
              <a:rPr lang="en-US" dirty="0" err="1"/>
              <a:t>Sproul</a:t>
            </a:r>
            <a:r>
              <a:rPr lang="en-US" baseline="0" dirty="0"/>
              <a:t> in 2014.</a:t>
            </a:r>
          </a:p>
        </p:txBody>
      </p:sp>
      <p:sp>
        <p:nvSpPr>
          <p:cNvPr id="4" name="Slide Number Placeholder 3"/>
          <p:cNvSpPr>
            <a:spLocks noGrp="1"/>
          </p:cNvSpPr>
          <p:nvPr>
            <p:ph type="sldNum" sz="quarter" idx="10"/>
          </p:nvPr>
        </p:nvSpPr>
        <p:spPr/>
        <p:txBody>
          <a:bodyPr/>
          <a:lstStyle/>
          <a:p>
            <a:fld id="{B0BDD7F5-3A46-4ED7-A0C5-90FD845D0BE5}" type="slidenum">
              <a:rPr lang="en-US" smtClean="0"/>
              <a:pPr/>
              <a:t>80</a:t>
            </a:fld>
            <a:endParaRPr lang="en-US"/>
          </a:p>
        </p:txBody>
      </p:sp>
    </p:spTree>
    <p:extLst>
      <p:ext uri="{BB962C8B-B14F-4D97-AF65-F5344CB8AC3E}">
        <p14:creationId xmlns:p14="http://schemas.microsoft.com/office/powerpoint/2010/main" val="1958556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of a mini section</a:t>
            </a:r>
          </a:p>
          <a:p>
            <a:endParaRPr lang="en-US" baseline="0" dirty="0"/>
          </a:p>
          <a:p>
            <a:r>
              <a:rPr lang="en-US" dirty="0"/>
              <a:t>How does the granular salt leave</a:t>
            </a:r>
            <a:r>
              <a:rPr lang="en-US" baseline="0" dirty="0"/>
              <a:t> the truck?  Most common are augured salt from a dump truck.  Dump trucks are valuable tools for winter or summer maintenance thus widely used.   However the </a:t>
            </a:r>
            <a:r>
              <a:rPr lang="en-US" baseline="0" dirty="0" err="1"/>
              <a:t>vbox</a:t>
            </a:r>
            <a:r>
              <a:rPr lang="en-US" baseline="0" dirty="0"/>
              <a:t> has many advantages in winter maintenance. As it is able to more efficiently deliver salt.   It can run on a auger or conveyor system.  </a:t>
            </a:r>
          </a:p>
          <a:p>
            <a:endParaRPr lang="en-US" baseline="0" dirty="0"/>
          </a:p>
          <a:p>
            <a:r>
              <a:rPr lang="en-US" baseline="0" dirty="0"/>
              <a:t>Note to instructors: </a:t>
            </a:r>
          </a:p>
          <a:p>
            <a:r>
              <a:rPr lang="en-US" dirty="0">
                <a:solidFill>
                  <a:srgbClr val="FF0000"/>
                </a:solidFill>
              </a:rPr>
              <a:t>When instructing</a:t>
            </a:r>
            <a:r>
              <a:rPr lang="en-US" baseline="0" dirty="0">
                <a:solidFill>
                  <a:srgbClr val="FF0000"/>
                </a:solidFill>
              </a:rPr>
              <a:t> supervisors, include </a:t>
            </a:r>
            <a:r>
              <a:rPr lang="en-US" dirty="0">
                <a:solidFill>
                  <a:srgbClr val="FF0000"/>
                </a:solidFill>
              </a:rPr>
              <a:t>all of the delivery system slides so they understand the options for ordering equipment.  </a:t>
            </a:r>
          </a:p>
          <a:p>
            <a:r>
              <a:rPr lang="en-US" dirty="0">
                <a:solidFill>
                  <a:srgbClr val="FF0000"/>
                </a:solidFill>
              </a:rPr>
              <a:t>When instructor entry-level</a:t>
            </a:r>
            <a:r>
              <a:rPr lang="en-US" baseline="0" dirty="0">
                <a:solidFill>
                  <a:srgbClr val="FF0000"/>
                </a:solidFill>
              </a:rPr>
              <a:t> staff, </a:t>
            </a:r>
            <a:r>
              <a:rPr lang="en-US" dirty="0">
                <a:solidFill>
                  <a:srgbClr val="FF0000"/>
                </a:solidFill>
              </a:rPr>
              <a:t>just include the slides that correspond to your</a:t>
            </a:r>
            <a:r>
              <a:rPr lang="en-US" baseline="0" dirty="0">
                <a:solidFill>
                  <a:srgbClr val="FF0000"/>
                </a:solidFill>
              </a:rPr>
              <a:t> </a:t>
            </a:r>
            <a:r>
              <a:rPr lang="en-US" dirty="0">
                <a:solidFill>
                  <a:srgbClr val="FF0000"/>
                </a:solidFill>
              </a:rPr>
              <a:t>fleet and explain how they work.  </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0DF64C55-4E1B-4792-BFFD-3ECDC48F419D}" type="slidenum">
              <a:rPr lang="en-US"/>
              <a:pPr/>
              <a:t>81</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dirty="0">
                <a:hlinkClick r:id="rId3"/>
              </a:rPr>
              <a:t>IowaDOT_New-Operator-Snow-and-Ice-Training_Slides_41-45_49-52_144-146.pptx</a:t>
            </a:r>
            <a:endParaRPr lang="en-US" dirty="0"/>
          </a:p>
          <a:p>
            <a:pPr eaLnBrk="1" hangingPunct="1"/>
            <a:endParaRPr lang="en-US" dirty="0">
              <a:latin typeface="Arial Unicode MS" pitchFamily="-107" charset="0"/>
            </a:endParaRPr>
          </a:p>
          <a:p>
            <a:pPr eaLnBrk="1" hangingPunct="1"/>
            <a:r>
              <a:rPr lang="en-US" dirty="0">
                <a:latin typeface="Arial Unicode MS" pitchFamily="-107" charset="0"/>
              </a:rPr>
              <a:t>Note to presenters:  revise this slide to reflect your predicted</a:t>
            </a:r>
            <a:r>
              <a:rPr lang="en-US" baseline="0" dirty="0">
                <a:latin typeface="Arial Unicode MS" pitchFamily="-107" charset="0"/>
              </a:rPr>
              <a:t> salt savings with a 5% calibration error. </a:t>
            </a:r>
            <a:endParaRPr lang="en-US" dirty="0">
              <a:latin typeface="Arial Unicode MS" pitchFamily="-107" charset="0"/>
            </a:endParaRPr>
          </a:p>
        </p:txBody>
      </p:sp>
    </p:spTree>
    <p:extLst>
      <p:ext uri="{BB962C8B-B14F-4D97-AF65-F5344CB8AC3E}">
        <p14:creationId xmlns:p14="http://schemas.microsoft.com/office/powerpoint/2010/main" val="25617301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aren’t covering</a:t>
            </a:r>
            <a:r>
              <a:rPr lang="en-US" baseline="0" dirty="0"/>
              <a:t> much about liquids in this section, but if the user wants they can add more information about this here.  </a:t>
            </a:r>
          </a:p>
          <a:p>
            <a:endParaRPr lang="en-US" baseline="0" dirty="0"/>
          </a:p>
          <a:p>
            <a:r>
              <a:rPr lang="en-US" baseline="0" dirty="0"/>
              <a:t>The liquids are discharged by either gravity flow or pumps and present a similar situation as the manual and ground speed controllers when discharging granular products.</a:t>
            </a:r>
          </a:p>
          <a:p>
            <a:endParaRPr lang="en-US" baseline="0" dirty="0"/>
          </a:p>
          <a:p>
            <a:r>
              <a:rPr lang="en-US" baseline="0" dirty="0"/>
              <a:t>If you don’t calibrate you don’t know what you are putting on the road.   Those that don’t calibrate are in the “minor leagues” of winter maintenance.</a:t>
            </a:r>
          </a:p>
          <a:p>
            <a:endParaRPr lang="en-US" baseline="0" dirty="0"/>
          </a:p>
          <a:p>
            <a:r>
              <a:rPr lang="en-US" baseline="0" dirty="0"/>
              <a:t>Photo credit:  Fortin Consulting, Inc.</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82</a:t>
            </a:fld>
            <a:endParaRPr lang="en-US"/>
          </a:p>
        </p:txBody>
      </p:sp>
    </p:spTree>
    <p:extLst>
      <p:ext uri="{BB962C8B-B14F-4D97-AF65-F5344CB8AC3E}">
        <p14:creationId xmlns:p14="http://schemas.microsoft.com/office/powerpoint/2010/main" val="4972964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Fortin Consulting,</a:t>
            </a:r>
            <a:r>
              <a:rPr lang="en-US" baseline="0" dirty="0"/>
              <a:t>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83</a:t>
            </a:fld>
            <a:endParaRPr lang="en-US"/>
          </a:p>
        </p:txBody>
      </p:sp>
    </p:spTree>
    <p:extLst>
      <p:ext uri="{BB962C8B-B14F-4D97-AF65-F5344CB8AC3E}">
        <p14:creationId xmlns:p14="http://schemas.microsoft.com/office/powerpoint/2010/main" val="2004797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 to presenters:  you may choose to hide this slide.</a:t>
            </a:r>
          </a:p>
          <a:p>
            <a:endParaRPr lang="en-US" baseline="0" dirty="0"/>
          </a:p>
          <a:p>
            <a:r>
              <a:rPr lang="en-US" baseline="0" dirty="0"/>
              <a:t>If you calibrate your equipment you are:</a:t>
            </a:r>
          </a:p>
          <a:p>
            <a:pPr marL="228600" indent="-228600">
              <a:buAutoNum type="arabicPeriod"/>
            </a:pPr>
            <a:r>
              <a:rPr lang="en-US" baseline="0" dirty="0"/>
              <a:t>In the “Major Leagues” of winter maintenance (yes)</a:t>
            </a:r>
          </a:p>
          <a:p>
            <a:pPr marL="228600" indent="-228600">
              <a:buAutoNum type="arabicPeriod"/>
            </a:pPr>
            <a:r>
              <a:rPr lang="en-US" baseline="0" dirty="0"/>
              <a:t>In the “Minor Leagues” of winter maintenance (no)</a:t>
            </a:r>
          </a:p>
          <a:p>
            <a:pPr marL="228600" indent="-228600">
              <a:buAutoNum type="arabicPeriod"/>
            </a:pPr>
            <a:r>
              <a:rPr lang="en-US" baseline="0" dirty="0"/>
              <a:t>Sitting on the bench (no)</a:t>
            </a:r>
          </a:p>
          <a:p>
            <a:pPr marL="228600" indent="-228600">
              <a:buAutoNum type="arabicPeriod"/>
            </a:pPr>
            <a:r>
              <a:rPr lang="en-US" baseline="0" dirty="0"/>
              <a:t>Traded for a 143 round draft choice (no)</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you calibrate your equipment you are:</a:t>
            </a:r>
          </a:p>
          <a:p>
            <a:pPr marL="228600" indent="-228600">
              <a:buAutoNum type="arabicPeriod"/>
            </a:pPr>
            <a:r>
              <a:rPr lang="en-US" baseline="0" dirty="0"/>
              <a:t>In the “Major Leagues” of winter maintenance (yes)</a:t>
            </a:r>
          </a:p>
          <a:p>
            <a:pPr marL="228600" indent="-228600">
              <a:buAutoNum type="arabicPeriod"/>
            </a:pPr>
            <a:r>
              <a:rPr lang="en-US" baseline="0" dirty="0"/>
              <a:t>In the “Minor Leagues” of winter maintenance (no)</a:t>
            </a:r>
          </a:p>
          <a:p>
            <a:pPr marL="228600" indent="-228600">
              <a:buAutoNum type="arabicPeriod"/>
            </a:pPr>
            <a:r>
              <a:rPr lang="en-US" baseline="0" dirty="0"/>
              <a:t>Sitting on the bench (no)</a:t>
            </a:r>
          </a:p>
          <a:p>
            <a:pPr marL="228600" indent="-228600">
              <a:buAutoNum type="arabicPeriod"/>
            </a:pPr>
            <a:r>
              <a:rPr lang="en-US" baseline="0" dirty="0"/>
              <a:t>Traded for a 143 round draft choice (no)</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keeping is important as a means of material accountability, budgeting/cost tracking,</a:t>
            </a:r>
            <a:r>
              <a:rPr lang="en-US" baseline="0" dirty="0"/>
              <a:t> performance tracking, support in the event of legal actions, media inquiries, and planning.</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86</a:t>
            </a:fld>
            <a:endParaRPr lang="en-US"/>
          </a:p>
        </p:txBody>
      </p:sp>
    </p:spTree>
    <p:extLst>
      <p:ext uri="{BB962C8B-B14F-4D97-AF65-F5344CB8AC3E}">
        <p14:creationId xmlns:p14="http://schemas.microsoft.com/office/powerpoint/2010/main" val="24872900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probably lists mechanic’s tasks</a:t>
            </a:r>
            <a:r>
              <a:rPr lang="en-US" baseline="0" dirty="0"/>
              <a:t> rather than a driver’s tasks. As a manager, you should get records of everything that is done.  </a:t>
            </a:r>
            <a:r>
              <a:rPr lang="en-US" dirty="0"/>
              <a:t>Before</a:t>
            </a:r>
            <a:r>
              <a:rPr lang="en-US" baseline="0" dirty="0"/>
              <a:t> winter, trucks must be made winter-ready.  This includes adding plows, tanks, and spray bars. This should all be done and records made before the first snow event occurs.</a:t>
            </a:r>
          </a:p>
          <a:p>
            <a:endParaRPr lang="en-US" baseline="0" dirty="0"/>
          </a:p>
          <a:p>
            <a:r>
              <a:rPr lang="en-US" baseline="0" dirty="0"/>
              <a:t>Note to presenters:  Insert your pre-season truck inspection here.  Delete this yellow box before making presentation.</a:t>
            </a:r>
          </a:p>
          <a:p>
            <a:endParaRPr lang="en-US" baseline="0" dirty="0"/>
          </a:p>
          <a:p>
            <a:r>
              <a:rPr lang="en-US" baseline="0" dirty="0"/>
              <a:t>Photo credit: Fortin Consulting, Inc.</a:t>
            </a:r>
          </a:p>
        </p:txBody>
      </p:sp>
      <p:sp>
        <p:nvSpPr>
          <p:cNvPr id="4" name="Slide Number Placeholder 3"/>
          <p:cNvSpPr>
            <a:spLocks noGrp="1"/>
          </p:cNvSpPr>
          <p:nvPr>
            <p:ph type="sldNum" sz="quarter" idx="10"/>
          </p:nvPr>
        </p:nvSpPr>
        <p:spPr/>
        <p:txBody>
          <a:bodyPr/>
          <a:lstStyle/>
          <a:p>
            <a:fld id="{7586080C-B8D8-4723-AE4C-278F16E645B8}" type="slidenum">
              <a:rPr lang="en-US" smtClean="0"/>
              <a:pPr/>
              <a:t>87</a:t>
            </a:fld>
            <a:endParaRPr lang="en-US"/>
          </a:p>
        </p:txBody>
      </p:sp>
    </p:spTree>
    <p:extLst>
      <p:ext uri="{BB962C8B-B14F-4D97-AF65-F5344CB8AC3E}">
        <p14:creationId xmlns:p14="http://schemas.microsoft.com/office/powerpoint/2010/main" val="10919406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your crew fills out an</a:t>
            </a:r>
            <a:r>
              <a:rPr lang="en-US" baseline="0" dirty="0"/>
              <a:t> inspection form for each truck and submits it to you. Keep them in a safe place. If an action is needed based on this inspection, take the appropriate steps to have any needed repairs or equipment purchased in a timely fashion.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For more about truck inspections see Module 23 Getting Ready for Winter.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copy of your truck inspection checklist and procedure here.  Delete this yellow box before making presentation.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88</a:t>
            </a:fld>
            <a:endParaRPr lang="en-US"/>
          </a:p>
        </p:txBody>
      </p:sp>
    </p:spTree>
    <p:extLst>
      <p:ext uri="{BB962C8B-B14F-4D97-AF65-F5344CB8AC3E}">
        <p14:creationId xmlns:p14="http://schemas.microsoft.com/office/powerpoint/2010/main" val="21591163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Calibrate all trucks before the season starts</a:t>
            </a:r>
            <a:r>
              <a:rPr lang="en-US" baseline="0" dirty="0"/>
              <a:t>. If you are using more than one material, calibrate for each material. </a:t>
            </a:r>
            <a:r>
              <a:rPr lang="en-US" dirty="0"/>
              <a:t>Calibration is an important part of keeping track of materials. It</a:t>
            </a:r>
            <a:r>
              <a:rPr lang="en-US" baseline="0" dirty="0"/>
              <a:t> also </a:t>
            </a:r>
            <a:r>
              <a:rPr lang="en-US" dirty="0"/>
              <a:t>allows you</a:t>
            </a:r>
            <a:r>
              <a:rPr lang="en-US" baseline="0" dirty="0"/>
              <a:t> to better meet your level of service goals as well as estimate how much material is being applied.</a:t>
            </a:r>
          </a:p>
          <a:p>
            <a:endParaRPr lang="en-US" baseline="0" dirty="0"/>
          </a:p>
          <a:p>
            <a:r>
              <a:rPr lang="en-US" baseline="0" dirty="0"/>
              <a:t>Photo credit: Steve </a:t>
            </a:r>
            <a:r>
              <a:rPr lang="en-US" baseline="0" dirty="0" err="1"/>
              <a:t>Chlebeck</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89</a:t>
            </a:fld>
            <a:endParaRPr lang="en-US"/>
          </a:p>
        </p:txBody>
      </p:sp>
    </p:spTree>
    <p:extLst>
      <p:ext uri="{BB962C8B-B14F-4D97-AF65-F5344CB8AC3E}">
        <p14:creationId xmlns:p14="http://schemas.microsoft.com/office/powerpoint/2010/main" val="41302586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Trucks should be calibrated for any </a:t>
            </a:r>
            <a:r>
              <a:rPr lang="en-US" baseline="0" dirty="0"/>
              <a:t>liquids as well.</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90</a:t>
            </a:fld>
            <a:endParaRPr lang="en-US"/>
          </a:p>
        </p:txBody>
      </p:sp>
    </p:spTree>
    <p:extLst>
      <p:ext uri="{BB962C8B-B14F-4D97-AF65-F5344CB8AC3E}">
        <p14:creationId xmlns:p14="http://schemas.microsoft.com/office/powerpoint/2010/main" val="896578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Augered</a:t>
            </a:r>
            <a:r>
              <a:rPr lang="en-US" baseline="0" dirty="0"/>
              <a:t> salt from a dump truck -  The trucks box needs to raise in order to keep salt available for the auger.   The auger turns and a measured amount of salt is discharged.   Some challenges with dump trucks and salt spreading is that it requires extra attention from the driver to make sure salt has moved within the box to the auger so the box has to be raised and increasing heights.   This makes it a hazard for driving under bridges, under wires or even bringing the truck back into the garage.</a:t>
            </a:r>
          </a:p>
          <a:p>
            <a:endParaRPr lang="en-US" baseline="0" dirty="0"/>
          </a:p>
          <a:p>
            <a:r>
              <a:rPr lang="en-US" baseline="0" dirty="0"/>
              <a:t>The efficiency of salt flow is lower with </a:t>
            </a:r>
            <a:r>
              <a:rPr lang="en-US" baseline="0" dirty="0" err="1"/>
              <a:t>augered</a:t>
            </a:r>
            <a:r>
              <a:rPr lang="en-US" baseline="0" dirty="0"/>
              <a:t> systems since they require the box adjustments and on full loads if the box is raised at all it is easy for the salt to flow out the box over the top of the truck.   Therefore as we move to lower salt use and more precise delivery rates, the auger systems are at a disadvantage.</a:t>
            </a:r>
          </a:p>
          <a:p>
            <a:endParaRPr lang="en-US" baseline="0" dirty="0"/>
          </a:p>
          <a:p>
            <a:r>
              <a:rPr lang="en-US" baseline="0" dirty="0"/>
              <a:t>The dump truck is a very useful part of a year-round fleet so it has been used for snow and ice operations virtually forever.  It also has the ability to deal better will slightly clumped salt than the auger systems.</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10</a:t>
            </a:fld>
            <a:endParaRPr lang="en-US"/>
          </a:p>
        </p:txBody>
      </p:sp>
    </p:spTree>
    <p:extLst>
      <p:ext uri="{BB962C8B-B14F-4D97-AF65-F5344CB8AC3E}">
        <p14:creationId xmlns:p14="http://schemas.microsoft.com/office/powerpoint/2010/main" val="24383161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there will be a team of people who will calibrate; </a:t>
            </a:r>
            <a:r>
              <a:rPr lang="en-US" baseline="0" dirty="0"/>
              <a:t>not all of the drivers. This slide is so that everyone knows that this is taking place.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copy of your truck calibration form and any instructions here.  Delete this yellow box before making presentation.</a:t>
            </a:r>
            <a:endParaRPr lang="en-US" dirty="0"/>
          </a:p>
          <a:p>
            <a:endParaRPr lang="en-US" dirty="0"/>
          </a:p>
          <a:p>
            <a:r>
              <a:rPr lang="en-US" dirty="0"/>
              <a:t>Photo credit</a:t>
            </a:r>
            <a:r>
              <a:rPr lang="en-US" baseline="0" dirty="0"/>
              <a:t>: MnDOT http://www.dot.state.mn.us/maintenance/pdf/research/SaltSanderCalibrationGuide.pdf</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91</a:t>
            </a:fld>
            <a:endParaRPr lang="en-US"/>
          </a:p>
        </p:txBody>
      </p:sp>
    </p:spTree>
    <p:extLst>
      <p:ext uri="{BB962C8B-B14F-4D97-AF65-F5344CB8AC3E}">
        <p14:creationId xmlns:p14="http://schemas.microsoft.com/office/powerpoint/2010/main" val="1555664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Review the storm documentation needed for your agency.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list of forms needed to be completed by operators for a storm here.  Delete this yellow box before making presentation.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92</a:t>
            </a:fld>
            <a:endParaRPr lang="en-US"/>
          </a:p>
        </p:txBody>
      </p:sp>
    </p:spTree>
    <p:extLst>
      <p:ext uri="{BB962C8B-B14F-4D97-AF65-F5344CB8AC3E}">
        <p14:creationId xmlns:p14="http://schemas.microsoft.com/office/powerpoint/2010/main" val="31009843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a:t>
            </a:r>
            <a:r>
              <a:rPr lang="en-US" baseline="0" dirty="0"/>
              <a:t> is very important that plow drivers document the actions taken in response to a snow/ice event</a:t>
            </a:r>
          </a:p>
          <a:p>
            <a:r>
              <a:rPr lang="en-US" baseline="0" dirty="0"/>
              <a:t>This will include the road conditions throughout their shift, type and amount of deicer or anti-</a:t>
            </a:r>
            <a:r>
              <a:rPr lang="en-US" baseline="0" dirty="0" err="1"/>
              <a:t>icer</a:t>
            </a:r>
            <a:r>
              <a:rPr lang="en-US" baseline="0" dirty="0"/>
              <a:t> used, timing of operations, and the number of passes and when.   If there are unusual conditions that affect the operations, those should be recorded.  For example, road construction, accidents, major compaction problems, etc.</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copy of your state’s event log and explain how to fill it out.  Delete this yellow box before making presentation.</a:t>
            </a:r>
            <a:endParaRPr lang="en-US" dirty="0"/>
          </a:p>
          <a:p>
            <a:endParaRPr lang="en-US" baseline="0" dirty="0"/>
          </a:p>
          <a:p>
            <a:r>
              <a:rPr lang="en-US" baseline="0" dirty="0"/>
              <a:t>Photo credit: INDOT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93</a:t>
            </a:fld>
            <a:endParaRPr lang="en-US"/>
          </a:p>
        </p:txBody>
      </p:sp>
    </p:spTree>
    <p:extLst>
      <p:ext uri="{BB962C8B-B14F-4D97-AF65-F5344CB8AC3E}">
        <p14:creationId xmlns:p14="http://schemas.microsoft.com/office/powerpoint/2010/main" val="21991259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F1B79032-DF81-4F3F-86C5-6DD1AD7615BC}" type="slidenum">
              <a:rPr lang="en-US" smtClean="0"/>
              <a:pPr/>
              <a:t>94</a:t>
            </a:fld>
            <a:endParaRPr lang="en-US"/>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a:ln/>
        </p:spPr>
        <p:txBody>
          <a:bodyPr/>
          <a:lstStyle/>
          <a:p>
            <a:r>
              <a:rPr lang="en-US" dirty="0"/>
              <a:t>Review this sequence of events as illustrated on this report, pay particular attention to the changes that took place in the highlighted entries.  Note that this TAPER log really paints a good picture of what was done, when it was done, how it was done, who did it with what and what the outcome was like. If you had this information coming on to shift, would you really even need to talk to the person you are relieving?</a:t>
            </a:r>
          </a:p>
          <a:p>
            <a:endParaRPr lang="en-US" dirty="0"/>
          </a:p>
          <a:p>
            <a:r>
              <a:rPr lang="en-US" dirty="0"/>
              <a:t>Note to presenters:  Insert an example of your state’s event log here.  Delete the yellow box before making presentation.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Tree>
    <p:extLst>
      <p:ext uri="{BB962C8B-B14F-4D97-AF65-F5344CB8AC3E}">
        <p14:creationId xmlns:p14="http://schemas.microsoft.com/office/powerpoint/2010/main" val="22478854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 </a:t>
            </a:r>
            <a:r>
              <a:rPr lang="en-US" sz="1200" dirty="0"/>
              <a:t>What do you need to record for the TAPER log?</a:t>
            </a:r>
          </a:p>
          <a:p>
            <a:pPr>
              <a:buNone/>
            </a:pPr>
            <a:endParaRPr lang="en-US" sz="1200" dirty="0"/>
          </a:p>
          <a:p>
            <a:pPr marL="522288" indent="-522288">
              <a:buAutoNum type="arabicPeriod"/>
            </a:pPr>
            <a:r>
              <a:rPr lang="en-US" sz="1200" dirty="0"/>
              <a:t>Product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Results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Temperature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95</a:t>
            </a:fld>
            <a:endParaRPr lang="en-US"/>
          </a:p>
        </p:txBody>
      </p:sp>
    </p:spTree>
    <p:extLst>
      <p:ext uri="{BB962C8B-B14F-4D97-AF65-F5344CB8AC3E}">
        <p14:creationId xmlns:p14="http://schemas.microsoft.com/office/powerpoint/2010/main" val="41058631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 </a:t>
            </a:r>
            <a:r>
              <a:rPr lang="en-US" sz="1200" dirty="0"/>
              <a:t>What do you need to record for the TAPER log?</a:t>
            </a:r>
          </a:p>
          <a:p>
            <a:pPr>
              <a:buNone/>
            </a:pPr>
            <a:endParaRPr lang="en-US" sz="1200" dirty="0"/>
          </a:p>
          <a:p>
            <a:pPr marL="522288" indent="-522288">
              <a:buAutoNum type="arabicPeriod"/>
            </a:pPr>
            <a:r>
              <a:rPr lang="en-US" sz="1200" dirty="0"/>
              <a:t>Product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Results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Temperature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96</a:t>
            </a:fld>
            <a:endParaRPr lang="en-US"/>
          </a:p>
        </p:txBody>
      </p:sp>
    </p:spTree>
    <p:extLst>
      <p:ext uri="{BB962C8B-B14F-4D97-AF65-F5344CB8AC3E}">
        <p14:creationId xmlns:p14="http://schemas.microsoft.com/office/powerpoint/2010/main" val="19752526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give a pep talk here!</a:t>
            </a:r>
            <a:r>
              <a:rPr lang="en-US" baseline="0" dirty="0"/>
              <a:t> Everyone knows that filling out paperwork during or at the end of a long shift can be hard to be motivated to do, but it is very important because it:</a:t>
            </a:r>
          </a:p>
          <a:p>
            <a:pPr>
              <a:lnSpc>
                <a:spcPct val="200000"/>
              </a:lnSpc>
            </a:pPr>
            <a:endParaRPr lang="en-US" dirty="0"/>
          </a:p>
          <a:p>
            <a:pPr>
              <a:lnSpc>
                <a:spcPct val="200000"/>
              </a:lnSpc>
            </a:pPr>
            <a:r>
              <a:rPr lang="en-US" dirty="0"/>
              <a:t>Shows that you follow policy</a:t>
            </a:r>
          </a:p>
          <a:p>
            <a:pPr>
              <a:lnSpc>
                <a:spcPct val="200000"/>
              </a:lnSpc>
            </a:pPr>
            <a:r>
              <a:rPr lang="en-US" dirty="0"/>
              <a:t>Improves efficiency of operations</a:t>
            </a:r>
          </a:p>
          <a:p>
            <a:pPr>
              <a:lnSpc>
                <a:spcPct val="200000"/>
              </a:lnSpc>
            </a:pPr>
            <a:r>
              <a:rPr lang="en-US" dirty="0"/>
              <a:t>Helps with planning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97</a:t>
            </a:fld>
            <a:endParaRPr lang="en-US"/>
          </a:p>
        </p:txBody>
      </p:sp>
    </p:spTree>
    <p:extLst>
      <p:ext uri="{BB962C8B-B14F-4D97-AF65-F5344CB8AC3E}">
        <p14:creationId xmlns:p14="http://schemas.microsoft.com/office/powerpoint/2010/main" val="22214516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any problems are noted in your post trip</a:t>
            </a:r>
            <a:r>
              <a:rPr lang="en-US" baseline="0" dirty="0"/>
              <a:t> inspection be sure to record them and submit the information so that the truck can be repaired in time for the next event.</a:t>
            </a:r>
          </a:p>
          <a:p>
            <a:endParaRPr lang="en-US" baseline="0" dirty="0"/>
          </a:p>
          <a:p>
            <a:r>
              <a:rPr lang="en-US" baseline="0" dirty="0"/>
              <a:t>Go over your equipment repair form and how to fill it out.</a:t>
            </a:r>
          </a:p>
          <a:p>
            <a:endParaRPr lang="en-US" baseline="0" dirty="0"/>
          </a:p>
          <a:p>
            <a:r>
              <a:rPr lang="en-US" baseline="0" dirty="0"/>
              <a:t>Note to presenters:  insert your equipment repair form here.  Delete this yellow box before making presentation.</a:t>
            </a:r>
          </a:p>
          <a:p>
            <a:endParaRPr lang="en-US" baseline="0" dirty="0"/>
          </a:p>
          <a:p>
            <a:r>
              <a:rPr lang="en-US" baseline="0" dirty="0"/>
              <a:t>Picture credit: Ohio, http://www.puco.ohio.gov/emplibrary/files/Trans/Enforcement/forms/Vehicle%20Inspection,%20Repair%20and%20Maintenance%20Record%20Form.pdf</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98</a:t>
            </a:fld>
            <a:endParaRPr lang="en-US"/>
          </a:p>
        </p:txBody>
      </p:sp>
    </p:spTree>
    <p:extLst>
      <p:ext uri="{BB962C8B-B14F-4D97-AF65-F5344CB8AC3E}">
        <p14:creationId xmlns:p14="http://schemas.microsoft.com/office/powerpoint/2010/main" val="23416613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r>
              <a:rPr lang="en-US" dirty="0"/>
              <a:t>Keeping good records is important.  It helps to:</a:t>
            </a:r>
          </a:p>
          <a:p>
            <a:pPr marL="0" indent="0">
              <a:lnSpc>
                <a:spcPct val="100000"/>
              </a:lnSpc>
              <a:buFont typeface="Arial" panose="020B0604020202020204" pitchFamily="34" charset="0"/>
              <a:buNone/>
            </a:pPr>
            <a:endParaRPr lang="en-US" dirty="0"/>
          </a:p>
          <a:p>
            <a:pPr marL="171450" indent="-171450">
              <a:lnSpc>
                <a:spcPct val="100000"/>
              </a:lnSpc>
              <a:buFont typeface="Arial" panose="020B0604020202020204" pitchFamily="34" charset="0"/>
              <a:buChar char="•"/>
            </a:pPr>
            <a:r>
              <a:rPr lang="en-US" sz="1200" dirty="0">
                <a:solidFill>
                  <a:schemeClr val="bg1"/>
                </a:solidFill>
              </a:rPr>
              <a:t>demonstrate how goals are met.</a:t>
            </a:r>
          </a:p>
          <a:p>
            <a:pPr marL="171450" indent="-171450">
              <a:lnSpc>
                <a:spcPct val="100000"/>
              </a:lnSpc>
              <a:buFont typeface="Arial" panose="020B0604020202020204" pitchFamily="34" charset="0"/>
              <a:buChar char="•"/>
            </a:pPr>
            <a:r>
              <a:rPr lang="en-US" sz="1200" dirty="0">
                <a:solidFill>
                  <a:schemeClr val="bg1"/>
                </a:solidFill>
              </a:rPr>
              <a:t>demonstrates that you are following policy.</a:t>
            </a:r>
          </a:p>
          <a:p>
            <a:pPr marL="171450" indent="-171450">
              <a:lnSpc>
                <a:spcPct val="100000"/>
              </a:lnSpc>
              <a:buFont typeface="Arial" panose="020B0604020202020204" pitchFamily="34" charset="0"/>
              <a:buChar char="•"/>
            </a:pPr>
            <a:r>
              <a:rPr lang="en-US" sz="1200" dirty="0">
                <a:solidFill>
                  <a:schemeClr val="bg1"/>
                </a:solidFill>
              </a:rPr>
              <a:t>identifies ways to improve and change your approach.</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99</a:t>
            </a:fld>
            <a:endParaRPr lang="en-US"/>
          </a:p>
        </p:txBody>
      </p:sp>
    </p:spTree>
    <p:extLst>
      <p:ext uri="{BB962C8B-B14F-4D97-AF65-F5344CB8AC3E}">
        <p14:creationId xmlns:p14="http://schemas.microsoft.com/office/powerpoint/2010/main" val="59151642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100</a:t>
            </a:fld>
            <a:endParaRPr lang="en-US"/>
          </a:p>
        </p:txBody>
      </p:sp>
    </p:spTree>
    <p:extLst>
      <p:ext uri="{BB962C8B-B14F-4D97-AF65-F5344CB8AC3E}">
        <p14:creationId xmlns:p14="http://schemas.microsoft.com/office/powerpoint/2010/main" val="230041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2" y="4602480"/>
            <a:ext cx="7040878" cy="812800"/>
          </a:xfrm>
        </p:spPr>
        <p:txBody>
          <a:bodyPr>
            <a:noAutofit/>
          </a:bodyPr>
          <a:lstStyle>
            <a:lvl1pPr algn="ctr" defTabSz="914400" rtl="0" eaLnBrk="1" latinLnBrk="0" hangingPunct="1">
              <a:spcBef>
                <a:spcPct val="0"/>
              </a:spcBef>
              <a:buNone/>
              <a:defRPr lang="en-PH" sz="6000" b="1"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title</a:t>
            </a:r>
            <a:endParaRPr lang="en-PH" dirty="0"/>
          </a:p>
        </p:txBody>
      </p:sp>
      <p:sp>
        <p:nvSpPr>
          <p:cNvPr id="3" name="Subtitle 2"/>
          <p:cNvSpPr>
            <a:spLocks noGrp="1"/>
          </p:cNvSpPr>
          <p:nvPr>
            <p:ph type="subTitle" idx="1"/>
          </p:nvPr>
        </p:nvSpPr>
        <p:spPr>
          <a:xfrm>
            <a:off x="1066800" y="5516880"/>
            <a:ext cx="7010400" cy="756921"/>
          </a:xfrm>
        </p:spPr>
        <p:txBody>
          <a:bodyPr>
            <a:noAutofit/>
          </a:bodyPr>
          <a:lstStyle>
            <a:lvl1pPr marL="0" indent="0" algn="ctr">
              <a:buNone/>
              <a:defRPr sz="2000" i="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PH" dirty="0"/>
          </a:p>
        </p:txBody>
      </p:sp>
      <p:sp>
        <p:nvSpPr>
          <p:cNvPr id="4" name="Date Placeholder 3"/>
          <p:cNvSpPr>
            <a:spLocks noGrp="1"/>
          </p:cNvSpPr>
          <p:nvPr>
            <p:ph type="dt" sz="half" idx="10"/>
          </p:nvPr>
        </p:nvSpPr>
        <p:spPr/>
        <p:txBody>
          <a:bodyPr/>
          <a:lstStyle>
            <a:lvl1pPr>
              <a:defRPr>
                <a:solidFill>
                  <a:schemeClr val="bg1"/>
                </a:solidFill>
              </a:defRPr>
            </a:lvl1pPr>
          </a:lstStyle>
          <a:p>
            <a:fld id="{8EBAC125-6E94-4F62-B574-8081DDB48ACC}" type="datetimeFigureOut">
              <a:rPr lang="en-PH" smtClean="0"/>
              <a:pPr/>
              <a:t>7/13/2017</a:t>
            </a:fld>
            <a:endParaRPr lang="en-PH"/>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PH"/>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24736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7/13/2017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0015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3800"/>
            <a:ext cx="2057400" cy="5080000"/>
          </a:xfrm>
        </p:spPr>
        <p:txBody>
          <a:bodyPr vert="eaVert"/>
          <a:lstStyle>
            <a:lvl1pPr>
              <a:defRPr lang="en-PH" sz="36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Master title style</a:t>
            </a:r>
            <a:endParaRPr lang="en-PH" dirty="0"/>
          </a:p>
        </p:txBody>
      </p:sp>
      <p:sp>
        <p:nvSpPr>
          <p:cNvPr id="3" name="Vertical Text Placeholder 2"/>
          <p:cNvSpPr>
            <a:spLocks noGrp="1"/>
          </p:cNvSpPr>
          <p:nvPr>
            <p:ph type="body" orient="vert" idx="1"/>
          </p:nvPr>
        </p:nvSpPr>
        <p:spPr>
          <a:xfrm>
            <a:off x="457200" y="1193800"/>
            <a:ext cx="6019800" cy="508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7/13/2017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5663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889000"/>
          </a:xfrm>
        </p:spPr>
        <p:txBody>
          <a:bodyPr/>
          <a:lstStyle/>
          <a:p>
            <a:r>
              <a:rPr lang="en-US" dirty="0"/>
              <a:t>Click to edit title style</a:t>
            </a:r>
            <a:endParaRPr lang="en-PH"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7/13/2017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9451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406901"/>
            <a:ext cx="6665913" cy="1562099"/>
          </a:xfrm>
        </p:spPr>
        <p:txBody>
          <a:bodyPr anchor="t"/>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r>
              <a:rPr lang="en-US" dirty="0"/>
              <a:t>CLICK TO EDIT TITLE STYLE</a:t>
            </a:r>
            <a:endParaRPr lang="en-PH" dirty="0"/>
          </a:p>
        </p:txBody>
      </p:sp>
      <p:sp>
        <p:nvSpPr>
          <p:cNvPr id="3" name="Text Placeholder 2"/>
          <p:cNvSpPr>
            <a:spLocks noGrp="1"/>
          </p:cNvSpPr>
          <p:nvPr>
            <p:ph type="body" idx="1"/>
          </p:nvPr>
        </p:nvSpPr>
        <p:spPr>
          <a:xfrm>
            <a:off x="1828800" y="2906713"/>
            <a:ext cx="6665913" cy="1500187"/>
          </a:xfrm>
        </p:spPr>
        <p:txBody>
          <a:bodyPr anchor="b"/>
          <a:lstStyle>
            <a:lvl1pPr marL="0" indent="0" algn="r">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pPr/>
              <a:t>7/13/2017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2707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Content Placeholder 2"/>
          <p:cNvSpPr>
            <a:spLocks noGrp="1"/>
          </p:cNvSpPr>
          <p:nvPr>
            <p:ph sz="half" idx="1"/>
          </p:nvPr>
        </p:nvSpPr>
        <p:spPr>
          <a:xfrm>
            <a:off x="457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Content Placeholder 3"/>
          <p:cNvSpPr>
            <a:spLocks noGrp="1"/>
          </p:cNvSpPr>
          <p:nvPr>
            <p:ph sz="half" idx="2"/>
          </p:nvPr>
        </p:nvSpPr>
        <p:spPr>
          <a:xfrm>
            <a:off x="4648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Date Placeholder 4"/>
          <p:cNvSpPr>
            <a:spLocks noGrp="1"/>
          </p:cNvSpPr>
          <p:nvPr>
            <p:ph type="dt" sz="half" idx="10"/>
          </p:nvPr>
        </p:nvSpPr>
        <p:spPr/>
        <p:txBody>
          <a:bodyPr/>
          <a:lstStyle/>
          <a:p>
            <a:fld id="{8EBAC125-6E94-4F62-B574-8081DDB48ACC}" type="datetimeFigureOut">
              <a:rPr lang="en-PH" smtClean="0"/>
              <a:pPr/>
              <a:t>7/13/2017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6967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16"/>
            <a:ext cx="8229600" cy="890016"/>
          </a:xfrm>
        </p:spPr>
        <p:txBody>
          <a:bodyPr/>
          <a:lstStyle>
            <a:lvl1pPr>
              <a:defRPr/>
            </a:lvl1pPr>
          </a:lstStyle>
          <a:p>
            <a:r>
              <a:rPr lang="en-US" dirty="0"/>
              <a:t>Click to edit title style</a:t>
            </a:r>
            <a:endParaRPr lang="en-PH" dirty="0"/>
          </a:p>
        </p:txBody>
      </p:sp>
      <p:sp>
        <p:nvSpPr>
          <p:cNvPr id="3" name="Text Placeholder 2"/>
          <p:cNvSpPr>
            <a:spLocks noGrp="1"/>
          </p:cNvSpPr>
          <p:nvPr>
            <p:ph type="body" idx="1"/>
          </p:nvPr>
        </p:nvSpPr>
        <p:spPr>
          <a:xfrm>
            <a:off x="457200" y="12954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06600"/>
            <a:ext cx="4040188"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4645027" y="1295400"/>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006600"/>
            <a:ext cx="4041775"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pPr/>
              <a:t>7/13/2017</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28563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pPr/>
              <a:t>7/13/2017</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995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pPr/>
              <a:t>7/13/2017</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78019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295400"/>
            <a:ext cx="3008313" cy="1162051"/>
          </a:xfrm>
        </p:spPr>
        <p:txBody>
          <a:bodyPr anchor="b"/>
          <a:lstStyle>
            <a:lvl1pPr algn="l">
              <a:defRPr sz="2000" b="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PH" dirty="0"/>
          </a:p>
        </p:txBody>
      </p:sp>
      <p:sp>
        <p:nvSpPr>
          <p:cNvPr id="3" name="Content Placeholder 2"/>
          <p:cNvSpPr>
            <a:spLocks noGrp="1"/>
          </p:cNvSpPr>
          <p:nvPr>
            <p:ph idx="1"/>
          </p:nvPr>
        </p:nvSpPr>
        <p:spPr>
          <a:xfrm>
            <a:off x="3575050" y="1295401"/>
            <a:ext cx="5111750" cy="4830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Text Placeholder 3"/>
          <p:cNvSpPr>
            <a:spLocks noGrp="1"/>
          </p:cNvSpPr>
          <p:nvPr>
            <p:ph type="body" sz="half" idx="2"/>
          </p:nvPr>
        </p:nvSpPr>
        <p:spPr>
          <a:xfrm>
            <a:off x="457202" y="2514601"/>
            <a:ext cx="3008313" cy="36115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7/13/2017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113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4894263"/>
            <a:ext cx="6894512" cy="566739"/>
          </a:xfrm>
        </p:spPr>
        <p:txBody>
          <a:bodyPr anchor="b"/>
          <a:lstStyle>
            <a:lvl1pPr algn="l">
              <a:defRPr sz="2000" b="0">
                <a:solidFill>
                  <a:schemeClr val="bg1"/>
                </a:solidFill>
                <a:effectLst/>
              </a:defRPr>
            </a:lvl1pPr>
          </a:lstStyle>
          <a:p>
            <a:r>
              <a:rPr lang="en-US" dirty="0"/>
              <a:t>Click to edit Master title style</a:t>
            </a:r>
            <a:endParaRPr lang="en-PH" dirty="0"/>
          </a:p>
        </p:txBody>
      </p:sp>
      <p:sp>
        <p:nvSpPr>
          <p:cNvPr id="3" name="Picture Placeholder 2"/>
          <p:cNvSpPr>
            <a:spLocks noGrp="1"/>
          </p:cNvSpPr>
          <p:nvPr>
            <p:ph type="pic" idx="1"/>
          </p:nvPr>
        </p:nvSpPr>
        <p:spPr>
          <a:xfrm>
            <a:off x="1124744" y="1295400"/>
            <a:ext cx="6894512" cy="355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124744" y="5461001"/>
            <a:ext cx="6894512"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7/13/2017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63291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89000"/>
          </a:xfrm>
          <a:prstGeom prst="rect">
            <a:avLst/>
          </a:prstGeom>
        </p:spPr>
        <p:txBody>
          <a:bodyPr vert="horz" lIns="91440" tIns="45720" rIns="91440" bIns="45720" rtlCol="0" anchor="ctr">
            <a:noAutofit/>
          </a:bodyPr>
          <a:lstStyle/>
          <a:p>
            <a:r>
              <a:rPr lang="en-US" dirty="0"/>
              <a:t>Click to edit title style</a:t>
            </a:r>
            <a:endParaRPr lang="en-PH" dirty="0"/>
          </a:p>
        </p:txBody>
      </p:sp>
      <p:sp>
        <p:nvSpPr>
          <p:cNvPr id="3" name="Text Placeholder 2"/>
          <p:cNvSpPr>
            <a:spLocks noGrp="1"/>
          </p:cNvSpPr>
          <p:nvPr>
            <p:ph type="body" idx="1"/>
          </p:nvPr>
        </p:nvSpPr>
        <p:spPr>
          <a:xfrm>
            <a:off x="457200" y="1193800"/>
            <a:ext cx="8229600" cy="5080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Date Placeholder 3"/>
          <p:cNvSpPr>
            <a:spLocks noGrp="1"/>
          </p:cNvSpPr>
          <p:nvPr>
            <p:ph type="dt" sz="half" idx="2"/>
          </p:nvPr>
        </p:nvSpPr>
        <p:spPr>
          <a:xfrm>
            <a:off x="457200" y="647700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EBAC125-6E94-4F62-B574-8081DDB48ACC}" type="datetimeFigureOut">
              <a:rPr lang="en-PH" smtClean="0"/>
              <a:pPr/>
              <a:t>7/13/2017</a:t>
            </a:fld>
            <a:endParaRPr lang="en-PH"/>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PH"/>
          </a:p>
        </p:txBody>
      </p:sp>
      <p:sp>
        <p:nvSpPr>
          <p:cNvPr id="6" name="Slide Number Placeholder 5"/>
          <p:cNvSpPr>
            <a:spLocks noGrp="1"/>
          </p:cNvSpPr>
          <p:nvPr>
            <p:ph type="sldNum" sz="quarter" idx="4"/>
          </p:nvPr>
        </p:nvSpPr>
        <p:spPr>
          <a:xfrm>
            <a:off x="6553200" y="647700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p:titleStyle>
    <p:body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3" Type="http://schemas.openxmlformats.org/officeDocument/2006/relationships/hyperlink" Target="mailto:Groth020@umn.edu"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mailto:Johns421@umn.edu"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81.jpeg"/><Relationship Id="rId4" Type="http://schemas.openxmlformats.org/officeDocument/2006/relationships/image" Target="../media/image80.jpeg"/></Relationships>
</file>

<file path=ppt/slides/_rels/slide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33.png"/><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hyperlink" Target="http://www.clearroad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3.jpeg"/><Relationship Id="rId4" Type="http://schemas.openxmlformats.org/officeDocument/2006/relationships/image" Target="../media/image50.jpeg"/></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3.jpe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6.jpeg"/></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3.jpeg"/></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3.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66.jpeg"/></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8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0.jpeg"/><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66.jpeg"/><Relationship Id="rId4" Type="http://schemas.openxmlformats.org/officeDocument/2006/relationships/image" Target="../media/image65.jpeg"/></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75.wmf"/><Relationship Id="rId4" Type="http://schemas.openxmlformats.org/officeDocument/2006/relationships/oleObject" Target="NULL"/></Relationships>
</file>

<file path=ppt/slides/_rels/slide9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78.png"/></Relationships>
</file>

<file path=ppt/slides/_rels/slide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3: Spreader Procedures</a:t>
            </a:r>
            <a:endParaRPr lang="en-PH" sz="3200" dirty="0"/>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2" descr="C:\pictures\Pictures\salt\equipment\spinners\100_0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600200"/>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pictures\Pictures\salt\equipment\spinners\spinn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478" r="9016" b="12686"/>
          <a:stretch/>
        </p:blipFill>
        <p:spPr bwMode="auto">
          <a:xfrm>
            <a:off x="5105400" y="1524000"/>
            <a:ext cx="3388659" cy="3060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35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effectLst/>
              </a:rPr>
              <a:t>Rear dump (auger)</a:t>
            </a:r>
          </a:p>
        </p:txBody>
      </p:sp>
      <p:pic>
        <p:nvPicPr>
          <p:cNvPr id="2050" name="Picture 2" descr="C:\pictures\Pictures\salt\roads\eagan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143000"/>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pictures\Pictures\salt\equipment\auger\Spot 2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0972" y="3187700"/>
            <a:ext cx="3505200" cy="2628900"/>
          </a:xfrm>
          <a:prstGeom prst="rect">
            <a:avLst/>
          </a:prstGeom>
          <a:noFill/>
          <a:extLst>
            <a:ext uri="{909E8E84-426E-40DD-AFC4-6F175D3DCCD1}">
              <a14:hiddenFill xmlns:a14="http://schemas.microsoft.com/office/drawing/2010/main">
                <a:solidFill>
                  <a:srgbClr val="FFFFFF"/>
                </a:solidFill>
              </a14:hiddenFill>
            </a:ext>
          </a:extLst>
        </p:spPr>
      </p:pic>
      <p:sp>
        <p:nvSpPr>
          <p:cNvPr id="6" name="Isosceles Triangle 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9960110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	</a:t>
            </a:r>
          </a:p>
        </p:txBody>
      </p:sp>
      <p:sp>
        <p:nvSpPr>
          <p:cNvPr id="3" name="Content Placeholder 2"/>
          <p:cNvSpPr>
            <a:spLocks noGrp="1"/>
          </p:cNvSpPr>
          <p:nvPr>
            <p:ph idx="1"/>
          </p:nvPr>
        </p:nvSpPr>
        <p:spPr>
          <a:xfrm>
            <a:off x="304800" y="1219200"/>
            <a:ext cx="8839200" cy="5032242"/>
          </a:xfrm>
        </p:spPr>
        <p:txBody>
          <a:bodyPr>
            <a:normAutofit fontScale="77500" lnSpcReduction="20000"/>
          </a:bodyPr>
          <a:lstStyle/>
          <a:p>
            <a:pPr>
              <a:buNone/>
            </a:pPr>
            <a:r>
              <a:rPr lang="en-US" sz="3200" dirty="0">
                <a:effectLst/>
              </a:rPr>
              <a:t>Training contents were developed by Fortin Consulting Inc., under the direction of the Clear Roads Advisory Team.</a:t>
            </a:r>
          </a:p>
          <a:p>
            <a:r>
              <a:rPr lang="en-US" sz="3200" dirty="0">
                <a:effectLst/>
              </a:rPr>
              <a:t>Connie Fortin – connie@fortinconsulting.com</a:t>
            </a:r>
          </a:p>
          <a:p>
            <a:pPr marL="0" indent="0">
              <a:buNone/>
            </a:pPr>
            <a:r>
              <a:rPr lang="en-US" sz="3200" dirty="0">
                <a:effectLst/>
              </a:rPr>
              <a:t>    </a:t>
            </a:r>
          </a:p>
          <a:p>
            <a:pPr>
              <a:buNone/>
            </a:pPr>
            <a:r>
              <a:rPr lang="en-US" sz="3200" dirty="0">
                <a:effectLst/>
              </a:rPr>
              <a:t>Professional formatting and training aids were developed by the University of Minnesota, Center for Transportation Studies.</a:t>
            </a:r>
          </a:p>
          <a:p>
            <a:r>
              <a:rPr lang="en-US" sz="3200" dirty="0">
                <a:effectLst/>
              </a:rPr>
              <a:t>Jim </a:t>
            </a:r>
            <a:r>
              <a:rPr lang="en-US" sz="3200" dirty="0" err="1">
                <a:effectLst/>
              </a:rPr>
              <a:t>Grothaus</a:t>
            </a:r>
            <a:r>
              <a:rPr lang="en-US" sz="3200" dirty="0">
                <a:effectLst/>
              </a:rPr>
              <a:t> – </a:t>
            </a:r>
            <a:r>
              <a:rPr lang="en-US" sz="3200" dirty="0">
                <a:effectLst/>
                <a:hlinkClick r:id="rId3"/>
              </a:rPr>
              <a:t>Groth020@umn.edu</a:t>
            </a:r>
            <a:endParaRPr lang="en-US" sz="3200" dirty="0">
              <a:effectLst/>
            </a:endParaRPr>
          </a:p>
          <a:p>
            <a:r>
              <a:rPr lang="en-US" sz="3200" dirty="0">
                <a:effectLst/>
              </a:rPr>
              <a:t>Ann Johnson – </a:t>
            </a:r>
            <a:r>
              <a:rPr lang="en-US" sz="3200" dirty="0">
                <a:effectLst/>
                <a:hlinkClick r:id="rId4"/>
              </a:rPr>
              <a:t>Johns421@umn.edu</a:t>
            </a:r>
            <a:endParaRPr lang="en-US" sz="3200" dirty="0">
              <a:effectLst/>
            </a:endParaRPr>
          </a:p>
          <a:p>
            <a:endParaRPr lang="en-US" sz="3200" dirty="0">
              <a:effectLst/>
            </a:endParaRPr>
          </a:p>
          <a:p>
            <a:pPr>
              <a:buNone/>
            </a:pPr>
            <a:r>
              <a:rPr lang="en-US" sz="3200" dirty="0">
                <a:effectLst/>
              </a:rPr>
              <a:t>Members of the Clear Roads Advisory Team include:</a:t>
            </a:r>
          </a:p>
          <a:p>
            <a:pPr marL="457200" lvl="1" indent="0">
              <a:buNone/>
            </a:pPr>
            <a:r>
              <a:rPr lang="en-US" dirty="0">
                <a:effectLst/>
              </a:rPr>
              <a:t>Mike </a:t>
            </a:r>
            <a:r>
              <a:rPr lang="en-US" dirty="0" err="1">
                <a:effectLst/>
              </a:rPr>
              <a:t>Sproul</a:t>
            </a:r>
            <a:r>
              <a:rPr lang="en-US" dirty="0">
                <a:effectLst/>
              </a:rPr>
              <a:t>, Dave Wieder, Cliff </a:t>
            </a:r>
            <a:r>
              <a:rPr lang="en-US" dirty="0" err="1">
                <a:effectLst/>
              </a:rPr>
              <a:t>Spoonemore</a:t>
            </a:r>
            <a:r>
              <a:rPr lang="en-US" dirty="0">
                <a:effectLst/>
              </a:rPr>
              <a:t>, Monty Mills, David Frame,</a:t>
            </a:r>
          </a:p>
          <a:p>
            <a:pPr marL="457200" lvl="1" indent="0">
              <a:buNone/>
            </a:pPr>
            <a:r>
              <a:rPr lang="en-US" dirty="0">
                <a:effectLst/>
              </a:rPr>
              <a:t>Mike </a:t>
            </a:r>
            <a:r>
              <a:rPr lang="en-US" dirty="0" err="1">
                <a:effectLst/>
              </a:rPr>
              <a:t>Lashmet</a:t>
            </a:r>
            <a:r>
              <a:rPr lang="en-US" dirty="0">
                <a:effectLst/>
              </a:rPr>
              <a:t>, Clay Adams, </a:t>
            </a:r>
            <a:r>
              <a:rPr lang="en-US" dirty="0" err="1">
                <a:effectLst/>
              </a:rPr>
              <a:t>Justun</a:t>
            </a:r>
            <a:r>
              <a:rPr lang="en-US" dirty="0">
                <a:effectLst/>
              </a:rPr>
              <a:t> </a:t>
            </a:r>
            <a:r>
              <a:rPr lang="en-US" dirty="0" err="1">
                <a:effectLst/>
              </a:rPr>
              <a:t>Juelfs</a:t>
            </a:r>
            <a:r>
              <a:rPr lang="en-US" dirty="0">
                <a:effectLst/>
              </a:rPr>
              <a:t>, and Tom Peters</a:t>
            </a:r>
          </a:p>
          <a:p>
            <a:endParaRPr lang="en-US" sz="3200" dirty="0">
              <a:effectLst/>
            </a:endParaRPr>
          </a:p>
          <a:p>
            <a:endParaRPr lang="en-US" sz="3200" dirty="0">
              <a:effectLst/>
            </a:endParaRPr>
          </a:p>
          <a:p>
            <a:endParaRPr lang="en-US" sz="3200" dirty="0">
              <a:effectLst/>
            </a:endParaRPr>
          </a:p>
          <a:p>
            <a:endParaRPr lang="en-US" sz="3200" dirty="0"/>
          </a:p>
          <a:p>
            <a:endParaRPr lang="en-US" sz="3200" dirty="0"/>
          </a:p>
        </p:txBody>
      </p:sp>
      <p:pic>
        <p:nvPicPr>
          <p:cNvPr id="5" name="Picture 4"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731670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8991600" cy="4525963"/>
          </a:xfrm>
        </p:spPr>
        <p:txBody>
          <a:bodyPr>
            <a:normAutofit/>
          </a:bodyPr>
          <a:lstStyle/>
          <a:p>
            <a:pPr>
              <a:buNone/>
            </a:pPr>
            <a:r>
              <a:rPr lang="en-US" sz="3200" dirty="0"/>
              <a:t>	</a:t>
            </a:r>
            <a:r>
              <a:rPr lang="en-US" dirty="0"/>
              <a:t>This presentation was developed with funding from the Clear Roads research program, which brings together transportation professionals and researchers from around the country to drive innovation in the field of winter maintenance.</a:t>
            </a:r>
          </a:p>
          <a:p>
            <a:pPr>
              <a:buNone/>
            </a:pPr>
            <a:endParaRPr lang="en-US" dirty="0"/>
          </a:p>
          <a:p>
            <a:pPr>
              <a:buNone/>
            </a:pPr>
            <a:r>
              <a:rPr lang="en-US" dirty="0"/>
              <a:t>	Find additional information and resources at </a:t>
            </a:r>
          </a:p>
          <a:p>
            <a:pPr>
              <a:buNone/>
            </a:pPr>
            <a:r>
              <a:rPr lang="en-US" dirty="0"/>
              <a:t>		</a:t>
            </a:r>
          </a:p>
          <a:p>
            <a:pPr>
              <a:buNone/>
            </a:pPr>
            <a:r>
              <a:rPr lang="en-US" dirty="0"/>
              <a:t>		http://clearroads.org/</a:t>
            </a:r>
          </a:p>
          <a:p>
            <a:pPr>
              <a:buNone/>
            </a:pPr>
            <a:endParaRPr lang="en-US" dirty="0"/>
          </a:p>
          <a:p>
            <a:pPr>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Thank you for your good work!</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24" r="8418"/>
          <a:stretch/>
        </p:blipFill>
        <p:spPr bwMode="auto">
          <a:xfrm>
            <a:off x="2667000" y="1981200"/>
            <a:ext cx="3547242"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C:\pictures\Pictures\salt\calibration\IMG_178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67" b="16033"/>
          <a:stretch/>
        </p:blipFill>
        <p:spPr bwMode="auto">
          <a:xfrm rot="5400000">
            <a:off x="-551724" y="2782746"/>
            <a:ext cx="3801040" cy="219794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Connie\customers\2015\U of MN center for transportatin research\Modules\Truck operations, plowing procedures, tips from experience drivers\100_062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966" r="22689"/>
          <a:stretch/>
        </p:blipFill>
        <p:spPr bwMode="auto">
          <a:xfrm>
            <a:off x="6400800" y="2040084"/>
            <a:ext cx="2593428" cy="3715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378330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resources	</a:t>
            </a:r>
          </a:p>
        </p:txBody>
      </p:sp>
      <p:sp>
        <p:nvSpPr>
          <p:cNvPr id="3" name="Content Placeholder 2"/>
          <p:cNvSpPr>
            <a:spLocks noGrp="1"/>
          </p:cNvSpPr>
          <p:nvPr>
            <p:ph idx="1"/>
          </p:nvPr>
        </p:nvSpPr>
        <p:spPr>
          <a:xfrm>
            <a:off x="0" y="1219200"/>
            <a:ext cx="8991600" cy="4525963"/>
          </a:xfrm>
        </p:spPr>
        <p:txBody>
          <a:bodyPr>
            <a:normAutofit/>
          </a:bodyPr>
          <a:lstStyle/>
          <a:p>
            <a:r>
              <a:rPr lang="en-US" sz="3200" dirty="0"/>
              <a:t>AASHTO, Clear Roads Computer Based training:</a:t>
            </a:r>
          </a:p>
          <a:p>
            <a:endParaRPr lang="en-US" sz="3200" dirty="0"/>
          </a:p>
          <a:p>
            <a:pPr lvl="1"/>
            <a:r>
              <a:rPr lang="en-US" dirty="0"/>
              <a:t>Deicing: </a:t>
            </a:r>
          </a:p>
          <a:p>
            <a:pPr lvl="2"/>
            <a:r>
              <a:rPr lang="en-US" dirty="0"/>
              <a:t>Unit 4,  “Deicing Equipment”</a:t>
            </a:r>
          </a:p>
          <a:p>
            <a:pPr lvl="2"/>
            <a:r>
              <a:rPr lang="en-US" dirty="0"/>
              <a:t>Unit 7, “ Periodic Activities &amp; Equipment Maintenance”</a:t>
            </a:r>
          </a:p>
          <a:p>
            <a:pPr lvl="1"/>
            <a:r>
              <a:rPr lang="en-US" dirty="0"/>
              <a:t>Equipment Maintenance: </a:t>
            </a:r>
          </a:p>
          <a:p>
            <a:pPr lvl="2"/>
            <a:r>
              <a:rPr lang="en-US" dirty="0"/>
              <a:t>Unit 2, “Common Types of Winter Maintenance Equipment” </a:t>
            </a:r>
          </a:p>
          <a:p>
            <a:pPr lvl="2"/>
            <a:r>
              <a:rPr lang="en-US" dirty="0"/>
              <a:t>Unit 7, “Periodic Maintenance”</a:t>
            </a:r>
          </a:p>
        </p:txBody>
      </p:sp>
      <p:pic>
        <p:nvPicPr>
          <p:cNvPr id="6" name="Picture 5" descr="Clear Roads Logo use.jpg"/>
          <p:cNvPicPr>
            <a:picLocks noChangeAspect="1"/>
          </p:cNvPicPr>
          <p:nvPr/>
        </p:nvPicPr>
        <p:blipFill>
          <a:blip r:embed="rId2"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Roman\AppData\Local\Microsoft\Windows\Temporary Internet Files\Content.Outlook\2IQHDPBY\Copy (2) of plow trucks 2005 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166327"/>
            <a:ext cx="5279053" cy="39592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0"/>
            <a:ext cx="8229600" cy="715962"/>
          </a:xfrm>
          <a:noFill/>
        </p:spPr>
        <p:txBody>
          <a:bodyPr>
            <a:normAutofit/>
          </a:bodyPr>
          <a:lstStyle/>
          <a:p>
            <a:r>
              <a:rPr lang="en-US" dirty="0"/>
              <a:t>Front dump (auger)</a:t>
            </a:r>
          </a:p>
        </p:txBody>
      </p:sp>
      <p:pic>
        <p:nvPicPr>
          <p:cNvPr id="1027" name="Picture 3" descr="C:\pictures\Pictures\salt\equipment\auger\sander plat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513"/>
          <a:stretch/>
        </p:blipFill>
        <p:spPr bwMode="auto">
          <a:xfrm>
            <a:off x="5684942" y="3644894"/>
            <a:ext cx="3154258" cy="1762136"/>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89448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V-box (auger)</a:t>
            </a:r>
          </a:p>
        </p:txBody>
      </p:sp>
      <p:pic>
        <p:nvPicPr>
          <p:cNvPr id="2050" name="Picture 2" descr="C:\Users\Roman\AppData\Local\Microsoft\Windows\Temporary Internet Files\Content.Outlook\2IQHDPBY\Track trailer unit w sander hopp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477"/>
          <a:stretch/>
        </p:blipFill>
        <p:spPr bwMode="auto">
          <a:xfrm>
            <a:off x="762000" y="1371600"/>
            <a:ext cx="6197600" cy="3835831"/>
          </a:xfrm>
          <a:prstGeom prst="rect">
            <a:avLst/>
          </a:prstGeom>
          <a:noFill/>
          <a:extLst>
            <a:ext uri="{909E8E84-426E-40DD-AFC4-6F175D3DCCD1}">
              <a14:hiddenFill xmlns:a14="http://schemas.microsoft.com/office/drawing/2010/main">
                <a:solidFill>
                  <a:srgbClr val="FFFFFF"/>
                </a:solidFill>
              </a14:hiddenFill>
            </a:ext>
          </a:extLst>
        </p:spPr>
      </p:pic>
      <p:sp>
        <p:nvSpPr>
          <p:cNvPr id="13" name="Isosceles Triangle 1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3" name="TextBox 2"/>
          <p:cNvSpPr txBox="1"/>
          <p:nvPr/>
        </p:nvSpPr>
        <p:spPr>
          <a:xfrm>
            <a:off x="914400" y="5334000"/>
            <a:ext cx="5943600" cy="1200329"/>
          </a:xfrm>
          <a:prstGeom prst="rect">
            <a:avLst/>
          </a:prstGeom>
          <a:noFill/>
        </p:spPr>
        <p:txBody>
          <a:bodyPr wrap="square" rtlCol="0">
            <a:spAutoFit/>
          </a:bodyPr>
          <a:lstStyle/>
          <a:p>
            <a:r>
              <a:rPr lang="en-US" sz="2400" dirty="0">
                <a:solidFill>
                  <a:schemeClr val="bg1"/>
                </a:solidFill>
              </a:rPr>
              <a:t>The V-box  has the advantage of gravity always moving the salt to the lowest spot so the operator doesn’t have to raise the box. </a:t>
            </a:r>
          </a:p>
        </p:txBody>
      </p:sp>
    </p:spTree>
    <p:extLst>
      <p:ext uri="{BB962C8B-B14F-4D97-AF65-F5344CB8AC3E}">
        <p14:creationId xmlns:p14="http://schemas.microsoft.com/office/powerpoint/2010/main" val="3651742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a:noFill/>
        </p:spPr>
        <p:txBody>
          <a:bodyPr>
            <a:normAutofit/>
          </a:bodyPr>
          <a:lstStyle/>
          <a:p>
            <a:r>
              <a:rPr lang="en-US" dirty="0"/>
              <a:t>V – box (conveyor)</a:t>
            </a:r>
          </a:p>
        </p:txBody>
      </p:sp>
      <p:pic>
        <p:nvPicPr>
          <p:cNvPr id="4" name="Picture 2" descr="C:\Connie\customers\2015\U of MN center for transportatin research\Modules\spreaders\Spinner NYD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1" y="1066800"/>
            <a:ext cx="7010399" cy="4790598"/>
          </a:xfrm>
          <a:prstGeom prst="rect">
            <a:avLst/>
          </a:prstGeom>
          <a:noFill/>
          <a:extLst>
            <a:ext uri="{909E8E84-426E-40DD-AFC4-6F175D3DCCD1}">
              <a14:hiddenFill xmlns:a14="http://schemas.microsoft.com/office/drawing/2010/main">
                <a:solidFill>
                  <a:srgbClr val="FFFFFF"/>
                </a:solidFill>
              </a14:hiddenFill>
            </a:ext>
          </a:extLst>
        </p:spPr>
      </p:pic>
      <p:sp>
        <p:nvSpPr>
          <p:cNvPr id="7" name="Isosceles Triangle 6"/>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021505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p:txBody>
          <a:bodyPr/>
          <a:lstStyle/>
          <a:p>
            <a:pPr marL="0" indent="0">
              <a:buNone/>
            </a:pPr>
            <a:r>
              <a:rPr lang="en-US" sz="3600" dirty="0">
                <a:effectLst/>
                <a:latin typeface="Arial" pitchFamily="34" charset="0"/>
                <a:cs typeface="Arial" pitchFamily="34" charset="0"/>
              </a:rPr>
              <a:t>Which type of truck is more efficient at delivering salt to the auger or conveyor?</a:t>
            </a:r>
          </a:p>
          <a:p>
            <a:pPr marL="228600" indent="-228600">
              <a:buNone/>
            </a:pPr>
            <a:endParaRPr lang="en-US" sz="3600" dirty="0">
              <a:effectLst/>
              <a:latin typeface="Arial" pitchFamily="34" charset="0"/>
              <a:cs typeface="Arial" pitchFamily="34" charset="0"/>
            </a:endParaRPr>
          </a:p>
          <a:p>
            <a:pPr marL="742950" indent="-742950">
              <a:buFont typeface="+mj-lt"/>
              <a:buAutoNum type="arabicPeriod"/>
            </a:pPr>
            <a:r>
              <a:rPr lang="en-US" sz="3600" dirty="0">
                <a:effectLst/>
                <a:latin typeface="Arial" pitchFamily="34" charset="0"/>
                <a:cs typeface="Arial" pitchFamily="34" charset="0"/>
              </a:rPr>
              <a:t>Dump truck</a:t>
            </a:r>
          </a:p>
          <a:p>
            <a:pPr marL="742950" indent="-742950">
              <a:buFont typeface="+mj-lt"/>
              <a:buAutoNum type="arabicPeriod"/>
            </a:pPr>
            <a:endParaRPr lang="en-US" sz="3600" dirty="0">
              <a:effectLst/>
              <a:latin typeface="Arial" pitchFamily="34" charset="0"/>
              <a:cs typeface="Arial" pitchFamily="34" charset="0"/>
            </a:endParaRPr>
          </a:p>
          <a:p>
            <a:pPr marL="742950" indent="-742950">
              <a:buFont typeface="+mj-lt"/>
              <a:buAutoNum type="arabicPeriod"/>
            </a:pPr>
            <a:r>
              <a:rPr lang="en-US" sz="3600" dirty="0">
                <a:effectLst/>
                <a:latin typeface="Arial" pitchFamily="34" charset="0"/>
                <a:cs typeface="Arial" pitchFamily="34" charset="0"/>
              </a:rPr>
              <a:t>V-box</a:t>
            </a:r>
          </a:p>
          <a:p>
            <a:pPr>
              <a:buNone/>
            </a:pPr>
            <a:endParaRPr lang="en-US"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8" name="TextBox 7"/>
          <p:cNvSpPr txBox="1"/>
          <p:nvPr/>
        </p:nvSpPr>
        <p:spPr>
          <a:xfrm>
            <a:off x="9534755" y="1759124"/>
            <a:ext cx="5905629" cy="2554545"/>
          </a:xfrm>
          <a:prstGeom prst="rect">
            <a:avLst/>
          </a:prstGeom>
          <a:solidFill>
            <a:schemeClr val="accent6"/>
          </a:solidFill>
        </p:spPr>
        <p:txBody>
          <a:bodyPr wrap="square" rtlCol="0">
            <a:spAutoFit/>
          </a:bodyPr>
          <a:lstStyle/>
          <a:p>
            <a:r>
              <a:rPr lang="en-US" sz="3200" dirty="0"/>
              <a:t>Note for instructors:  you can hide test questions, mix  them in during training or remove them to use as a test at the end.  See Instructor Notes for guidance.</a:t>
            </a:r>
          </a:p>
        </p:txBody>
      </p:sp>
    </p:spTree>
    <p:extLst>
      <p:ext uri="{BB962C8B-B14F-4D97-AF65-F5344CB8AC3E}">
        <p14:creationId xmlns:p14="http://schemas.microsoft.com/office/powerpoint/2010/main" val="230295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p:txBody>
          <a:bodyPr/>
          <a:lstStyle/>
          <a:p>
            <a:pPr marL="0" indent="0">
              <a:buNone/>
            </a:pPr>
            <a:r>
              <a:rPr lang="en-US" sz="3600" dirty="0">
                <a:effectLst/>
                <a:latin typeface="Arial" pitchFamily="34" charset="0"/>
                <a:cs typeface="Arial" pitchFamily="34" charset="0"/>
              </a:rPr>
              <a:t>Which type of truck is more efficient at delivering salt to the auger or conveyor?</a:t>
            </a:r>
          </a:p>
          <a:p>
            <a:pPr marL="228600" indent="-228600">
              <a:buNone/>
            </a:pPr>
            <a:endParaRPr lang="en-US" sz="3600" dirty="0">
              <a:effectLst/>
              <a:latin typeface="Arial" pitchFamily="34" charset="0"/>
              <a:cs typeface="Arial" pitchFamily="34" charset="0"/>
            </a:endParaRPr>
          </a:p>
          <a:p>
            <a:pPr marL="742950" indent="-742950">
              <a:buFont typeface="+mj-lt"/>
              <a:buAutoNum type="arabicPeriod"/>
            </a:pPr>
            <a:r>
              <a:rPr lang="en-US" sz="3600" dirty="0">
                <a:solidFill>
                  <a:schemeClr val="accent5">
                    <a:lumMod val="75000"/>
                  </a:schemeClr>
                </a:solidFill>
                <a:effectLst/>
                <a:latin typeface="Arial" pitchFamily="34" charset="0"/>
                <a:cs typeface="Arial" pitchFamily="34" charset="0"/>
              </a:rPr>
              <a:t>Dump truck</a:t>
            </a:r>
          </a:p>
          <a:p>
            <a:pPr marL="742950" indent="-742950">
              <a:buFont typeface="+mj-lt"/>
              <a:buAutoNum type="arabicPeriod"/>
            </a:pPr>
            <a:endParaRPr lang="en-US" sz="3600" dirty="0">
              <a:effectLst/>
              <a:latin typeface="Arial" pitchFamily="34" charset="0"/>
              <a:cs typeface="Arial" pitchFamily="34" charset="0"/>
            </a:endParaRPr>
          </a:p>
          <a:p>
            <a:pPr marL="742950" indent="-742950">
              <a:buFont typeface="+mj-lt"/>
              <a:buAutoNum type="arabicPeriod"/>
            </a:pPr>
            <a:r>
              <a:rPr lang="en-US" sz="3600" dirty="0">
                <a:solidFill>
                  <a:srgbClr val="FFFF00"/>
                </a:solidFill>
                <a:effectLst/>
                <a:latin typeface="Arial" pitchFamily="34" charset="0"/>
                <a:cs typeface="Arial" pitchFamily="34" charset="0"/>
              </a:rPr>
              <a:t>V-box</a:t>
            </a:r>
          </a:p>
          <a:p>
            <a:pPr>
              <a:buNone/>
            </a:pPr>
            <a:endParaRPr lang="en-US"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2800" t="32399" r="43306" b="4667"/>
          <a:stretch/>
        </p:blipFill>
        <p:spPr bwMode="auto">
          <a:xfrm>
            <a:off x="5160987" y="1012685"/>
            <a:ext cx="3983013" cy="554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8099" y="921363"/>
            <a:ext cx="4991671" cy="5080000"/>
          </a:xfrm>
        </p:spPr>
        <p:txBody>
          <a:bodyPr>
            <a:normAutofit/>
          </a:bodyPr>
          <a:lstStyle/>
          <a:p>
            <a:r>
              <a:rPr lang="en-US" dirty="0">
                <a:effectLst/>
                <a:latin typeface="Arial" pitchFamily="34" charset="0"/>
                <a:cs typeface="Arial" pitchFamily="34" charset="0"/>
              </a:rPr>
              <a:t>Find ways to keep the salt on the road longer. </a:t>
            </a:r>
          </a:p>
          <a:p>
            <a:endParaRPr lang="en-US" dirty="0">
              <a:effectLst/>
              <a:latin typeface="Arial" pitchFamily="34" charset="0"/>
              <a:cs typeface="Arial" pitchFamily="34" charset="0"/>
            </a:endParaRPr>
          </a:p>
          <a:p>
            <a:r>
              <a:rPr lang="en-US" dirty="0">
                <a:effectLst/>
                <a:latin typeface="Arial" pitchFamily="34" charset="0"/>
                <a:cs typeface="Arial" pitchFamily="34" charset="0"/>
              </a:rPr>
              <a:t>Use the right amount of salt at the right time.  Too much salt wastes money and in not environmentally sound.</a:t>
            </a:r>
          </a:p>
          <a:p>
            <a:endParaRPr lang="en-US" dirty="0">
              <a:effectLst/>
              <a:latin typeface="Arial" pitchFamily="34" charset="0"/>
              <a:cs typeface="Arial" pitchFamily="34" charset="0"/>
            </a:endParaRPr>
          </a:p>
          <a:p>
            <a:r>
              <a:rPr lang="en-US" dirty="0">
                <a:effectLst/>
                <a:latin typeface="Arial" pitchFamily="34" charset="0"/>
                <a:cs typeface="Arial" pitchFamily="34" charset="0"/>
              </a:rPr>
              <a:t>Spreader innovations can save money, increase the speed of melting and protect the environment.  </a:t>
            </a:r>
          </a:p>
        </p:txBody>
      </p:sp>
      <p:sp>
        <p:nvSpPr>
          <p:cNvPr id="4" name="TextBox 3"/>
          <p:cNvSpPr txBox="1"/>
          <p:nvPr/>
        </p:nvSpPr>
        <p:spPr>
          <a:xfrm>
            <a:off x="381000" y="304800"/>
            <a:ext cx="8763000" cy="707886"/>
          </a:xfrm>
          <a:prstGeom prst="rect">
            <a:avLst/>
          </a:prstGeom>
          <a:noFill/>
        </p:spPr>
        <p:txBody>
          <a:bodyPr wrap="square" rtlCol="0">
            <a:spAutoFit/>
          </a:bodyPr>
          <a:lstStyle/>
          <a:p>
            <a:r>
              <a:rPr lang="en-US" sz="4000" dirty="0">
                <a:solidFill>
                  <a:schemeClr val="bg1"/>
                </a:solidFill>
                <a:latin typeface="Tw Cen MT Condensed Extra Bold" pitchFamily="34" charset="0"/>
              </a:rPr>
              <a:t>Spreader innovations</a:t>
            </a:r>
            <a:endParaRPr lang="en-US" sz="2800" dirty="0">
              <a:solidFill>
                <a:schemeClr val="bg1"/>
              </a:solidFill>
              <a:latin typeface="Tw Cen MT Condensed Extra Bold" pitchFamily="34" charset="0"/>
            </a:endParaRPr>
          </a:p>
        </p:txBody>
      </p:sp>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53220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ictures\Pictures\salt\ramsey co\P11403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1828800"/>
            <a:ext cx="5105400" cy="3829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228600"/>
            <a:ext cx="8077200" cy="769441"/>
          </a:xfrm>
          <a:prstGeom prst="rect">
            <a:avLst/>
          </a:prstGeom>
          <a:noFill/>
        </p:spPr>
        <p:txBody>
          <a:bodyPr wrap="square" rtlCol="0">
            <a:spAutoFit/>
          </a:bodyPr>
          <a:lstStyle/>
          <a:p>
            <a:r>
              <a:rPr lang="en-US" sz="4400" dirty="0">
                <a:solidFill>
                  <a:schemeClr val="bg1"/>
                </a:solidFill>
                <a:latin typeface="Tw Cen MT Condensed Extra Bold" pitchFamily="34" charset="0"/>
              </a:rPr>
              <a:t>Basic side discharge</a:t>
            </a:r>
            <a:endParaRPr lang="en-US" sz="3200" dirty="0">
              <a:solidFill>
                <a:schemeClr val="bg1"/>
              </a:solidFill>
              <a:latin typeface="Tw Cen MT Condensed Extra Bold" pitchFamily="34" charset="0"/>
            </a:endParaRPr>
          </a:p>
        </p:txBody>
      </p:sp>
      <p:sp>
        <p:nvSpPr>
          <p:cNvPr id="8" name="Rectangle 7"/>
          <p:cNvSpPr/>
          <p:nvPr/>
        </p:nvSpPr>
        <p:spPr>
          <a:xfrm>
            <a:off x="228600" y="1828800"/>
            <a:ext cx="2895600" cy="2677656"/>
          </a:xfrm>
          <a:prstGeom prst="rect">
            <a:avLst/>
          </a:prstGeom>
        </p:spPr>
        <p:txBody>
          <a:bodyPr wrap="square">
            <a:spAutoFit/>
          </a:bodyPr>
          <a:lstStyle/>
          <a:p>
            <a:r>
              <a:rPr lang="en-US" sz="2800" dirty="0">
                <a:solidFill>
                  <a:schemeClr val="bg1"/>
                </a:solidFill>
                <a:latin typeface="Arial" pitchFamily="34" charset="0"/>
                <a:cs typeface="Arial" pitchFamily="34" charset="0"/>
              </a:rPr>
              <a:t>Traditional  tailgate spreader with liquid pre-wet to reduce bounce and scatter.</a:t>
            </a:r>
          </a:p>
        </p:txBody>
      </p:sp>
      <p:sp>
        <p:nvSpPr>
          <p:cNvPr id="9" name="Isosceles Triangle 8"/>
          <p:cNvSpPr/>
          <p:nvPr/>
        </p:nvSpPr>
        <p:spPr>
          <a:xfrm>
            <a:off x="8382000"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419338"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Oval 12"/>
          <p:cNvSpPr/>
          <p:nvPr/>
        </p:nvSpPr>
        <p:spPr>
          <a:xfrm>
            <a:off x="10210800" y="762000"/>
            <a:ext cx="762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572944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oman\AppData\Local\Microsoft\Windows\Temporary Internet Files\Content.Outlook\2IQHDPBY\Track trailer unit w sander hopp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78" r="2960" b="25185"/>
          <a:stretch/>
        </p:blipFill>
        <p:spPr bwMode="auto">
          <a:xfrm>
            <a:off x="259081" y="2697480"/>
            <a:ext cx="6984492" cy="35539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4400" dirty="0">
                <a:effectLst/>
              </a:rPr>
              <a:t>Center discharge</a:t>
            </a:r>
          </a:p>
        </p:txBody>
      </p:sp>
      <p:sp>
        <p:nvSpPr>
          <p:cNvPr id="3" name="Content Placeholder 2"/>
          <p:cNvSpPr>
            <a:spLocks noGrp="1"/>
          </p:cNvSpPr>
          <p:nvPr>
            <p:ph idx="1"/>
          </p:nvPr>
        </p:nvSpPr>
        <p:spPr>
          <a:xfrm>
            <a:off x="304800" y="1219200"/>
            <a:ext cx="7620000" cy="993642"/>
          </a:xfrm>
        </p:spPr>
        <p:txBody>
          <a:bodyPr>
            <a:normAutofit fontScale="25000" lnSpcReduction="20000"/>
          </a:bodyPr>
          <a:lstStyle/>
          <a:p>
            <a:pPr marL="0" indent="0">
              <a:buNone/>
            </a:pPr>
            <a:r>
              <a:rPr lang="en-US" sz="11200" dirty="0">
                <a:effectLst/>
                <a:latin typeface="Arial" pitchFamily="34" charset="0"/>
                <a:cs typeface="Arial" pitchFamily="34" charset="0"/>
              </a:rPr>
              <a:t>This plow truck has two augers in bottom of a v-box spreader.  </a:t>
            </a:r>
          </a:p>
          <a:p>
            <a:pPr marL="0" indent="0">
              <a:buNone/>
            </a:pPr>
            <a:endParaRPr lang="en-US" sz="11200" dirty="0">
              <a:effectLst/>
              <a:latin typeface="Arial" pitchFamily="34" charset="0"/>
              <a:cs typeface="Arial" pitchFamily="34" charset="0"/>
            </a:endParaRPr>
          </a:p>
          <a:p>
            <a:pPr marL="0" indent="0">
              <a:buNone/>
            </a:pPr>
            <a:r>
              <a:rPr lang="en-US" dirty="0">
                <a:effectLst/>
                <a:latin typeface="Arial" pitchFamily="34" charset="0"/>
                <a:cs typeface="Arial" pitchFamily="34" charset="0"/>
              </a:rPr>
              <a:t>  </a:t>
            </a:r>
          </a:p>
        </p:txBody>
      </p:sp>
      <p:sp>
        <p:nvSpPr>
          <p:cNvPr id="6" name="Isosceles Triangle 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51742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7" name="AutoShape 3"/>
          <p:cNvSpPr>
            <a:spLocks noChangeArrowheads="1"/>
          </p:cNvSpPr>
          <p:nvPr/>
        </p:nvSpPr>
        <p:spPr bwMode="auto">
          <a:xfrm>
            <a:off x="3505200" y="5181600"/>
            <a:ext cx="990600" cy="762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94310" name="AutoShape 6"/>
          <p:cNvSpPr>
            <a:spLocks noChangeArrowheads="1"/>
          </p:cNvSpPr>
          <p:nvPr/>
        </p:nvSpPr>
        <p:spPr bwMode="auto">
          <a:xfrm>
            <a:off x="5410200" y="2590800"/>
            <a:ext cx="381000" cy="914400"/>
          </a:xfrm>
          <a:prstGeom prst="flowChar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1189" name="Oval 7"/>
          <p:cNvSpPr>
            <a:spLocks noChangeArrowheads="1"/>
          </p:cNvSpPr>
          <p:nvPr/>
        </p:nvSpPr>
        <p:spPr bwMode="auto">
          <a:xfrm>
            <a:off x="990600" y="7696200"/>
            <a:ext cx="304800" cy="3048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1190" name="Rectangle 9"/>
          <p:cNvSpPr>
            <a:spLocks noChangeArrowheads="1"/>
          </p:cNvSpPr>
          <p:nvPr/>
        </p:nvSpPr>
        <p:spPr bwMode="auto">
          <a:xfrm>
            <a:off x="4992688" y="1989138"/>
            <a:ext cx="13493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21191" name="Picture 2" descr="C:\Michigan\application\chut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3753487"/>
            <a:ext cx="2795587" cy="209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3" name="Picture 3" descr="C:\Michigan\pics\mdot\IMG_0816.JPG"/>
          <p:cNvPicPr>
            <a:picLocks noChangeAspect="1" noChangeArrowheads="1"/>
          </p:cNvPicPr>
          <p:nvPr/>
        </p:nvPicPr>
        <p:blipFill>
          <a:blip r:embed="rId4" cstate="print">
            <a:extLst>
              <a:ext uri="{28A0092B-C50C-407E-A947-70E740481C1C}">
                <a14:useLocalDpi xmlns:a14="http://schemas.microsoft.com/office/drawing/2010/main" val="0"/>
              </a:ext>
            </a:extLst>
          </a:blip>
          <a:srcRect l="26175" t="21249" r="15314" b="8749"/>
          <a:stretch>
            <a:fillRect/>
          </a:stretch>
        </p:blipFill>
        <p:spPr bwMode="auto">
          <a:xfrm>
            <a:off x="228600" y="3429000"/>
            <a:ext cx="2982878" cy="267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4" name="Picture 4" descr="chute"/>
          <p:cNvPicPr>
            <a:picLocks noChangeAspect="1" noChangeArrowheads="1"/>
          </p:cNvPicPr>
          <p:nvPr/>
        </p:nvPicPr>
        <p:blipFill>
          <a:blip r:embed="rId5" cstate="print">
            <a:extLst>
              <a:ext uri="{28A0092B-C50C-407E-A947-70E740481C1C}">
                <a14:useLocalDpi xmlns:a14="http://schemas.microsoft.com/office/drawing/2010/main" val="0"/>
              </a:ext>
            </a:extLst>
          </a:blip>
          <a:srcRect t="10889" r="25500" b="10666"/>
          <a:stretch>
            <a:fillRect/>
          </a:stretch>
        </p:blipFill>
        <p:spPr bwMode="auto">
          <a:xfrm>
            <a:off x="6477000" y="3835400"/>
            <a:ext cx="250778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96" name="TextBox 13"/>
          <p:cNvSpPr txBox="1">
            <a:spLocks noChangeArrowheads="1"/>
          </p:cNvSpPr>
          <p:nvPr/>
        </p:nvSpPr>
        <p:spPr bwMode="auto">
          <a:xfrm>
            <a:off x="1981200" y="6490494"/>
            <a:ext cx="2514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ea typeface="MS PGothic" pitchFamily="34" charset="-128"/>
              </a:defRPr>
            </a:lvl1pPr>
            <a:lvl2pPr marL="742950" indent="-285750" eaLnBrk="0" hangingPunct="0">
              <a:defRPr sz="3600">
                <a:solidFill>
                  <a:schemeClr val="tx1"/>
                </a:solidFill>
                <a:latin typeface="Arial" charset="0"/>
                <a:ea typeface="MS PGothic" pitchFamily="34" charset="-128"/>
              </a:defRPr>
            </a:lvl2pPr>
            <a:lvl3pPr marL="1143000" indent="-228600" eaLnBrk="0" hangingPunct="0">
              <a:defRPr sz="3600">
                <a:solidFill>
                  <a:schemeClr val="tx1"/>
                </a:solidFill>
                <a:latin typeface="Arial" charset="0"/>
                <a:ea typeface="MS PGothic" pitchFamily="34" charset="-128"/>
              </a:defRPr>
            </a:lvl3pPr>
            <a:lvl4pPr marL="1600200" indent="-228600" eaLnBrk="0" hangingPunct="0">
              <a:defRPr sz="3600">
                <a:solidFill>
                  <a:schemeClr val="tx1"/>
                </a:solidFill>
                <a:latin typeface="Arial" charset="0"/>
                <a:ea typeface="MS PGothic" pitchFamily="34" charset="-128"/>
              </a:defRPr>
            </a:lvl4pPr>
            <a:lvl5pPr marL="2057400" indent="-228600" eaLnBrk="0" hangingPunct="0">
              <a:defRPr sz="3600">
                <a:solidFill>
                  <a:schemeClr val="tx1"/>
                </a:solidFill>
                <a:latin typeface="Arial" charset="0"/>
                <a:ea typeface="MS PGothic" pitchFamily="34" charset="-128"/>
              </a:defRPr>
            </a:lvl5pPr>
            <a:lvl6pPr marL="2514600" indent="-228600" eaLnBrk="0" fontAlgn="base" hangingPunct="0">
              <a:spcBef>
                <a:spcPct val="0"/>
              </a:spcBef>
              <a:spcAft>
                <a:spcPct val="0"/>
              </a:spcAft>
              <a:defRPr sz="3600">
                <a:solidFill>
                  <a:schemeClr val="tx1"/>
                </a:solidFill>
                <a:latin typeface="Arial" charset="0"/>
                <a:ea typeface="MS PGothic" pitchFamily="34" charset="-128"/>
              </a:defRPr>
            </a:lvl6pPr>
            <a:lvl7pPr marL="2971800" indent="-228600" eaLnBrk="0" fontAlgn="base" hangingPunct="0">
              <a:spcBef>
                <a:spcPct val="0"/>
              </a:spcBef>
              <a:spcAft>
                <a:spcPct val="0"/>
              </a:spcAft>
              <a:defRPr sz="3600">
                <a:solidFill>
                  <a:schemeClr val="tx1"/>
                </a:solidFill>
                <a:latin typeface="Arial" charset="0"/>
                <a:ea typeface="MS PGothic" pitchFamily="34" charset="-128"/>
              </a:defRPr>
            </a:lvl7pPr>
            <a:lvl8pPr marL="3429000" indent="-228600" eaLnBrk="0" fontAlgn="base" hangingPunct="0">
              <a:spcBef>
                <a:spcPct val="0"/>
              </a:spcBef>
              <a:spcAft>
                <a:spcPct val="0"/>
              </a:spcAft>
              <a:defRPr sz="3600">
                <a:solidFill>
                  <a:schemeClr val="tx1"/>
                </a:solidFill>
                <a:latin typeface="Arial" charset="0"/>
                <a:ea typeface="MS PGothic" pitchFamily="34" charset="-128"/>
              </a:defRPr>
            </a:lvl8pPr>
            <a:lvl9pPr marL="3886200" indent="-228600" eaLnBrk="0" fontAlgn="base" hangingPunct="0">
              <a:spcBef>
                <a:spcPct val="0"/>
              </a:spcBef>
              <a:spcAft>
                <a:spcPct val="0"/>
              </a:spcAft>
              <a:defRPr sz="3600">
                <a:solidFill>
                  <a:schemeClr val="tx1"/>
                </a:solidFill>
                <a:latin typeface="Arial" charset="0"/>
                <a:ea typeface="MS PGothic" pitchFamily="34" charset="-128"/>
              </a:defRPr>
            </a:lvl9pPr>
          </a:lstStyle>
          <a:p>
            <a:pPr eaLnBrk="1" hangingPunct="1"/>
            <a:r>
              <a:rPr lang="en-US" sz="1000" dirty="0"/>
              <a:t>Photo: Michigan DOT</a:t>
            </a:r>
          </a:p>
        </p:txBody>
      </p:sp>
      <p:pic>
        <p:nvPicPr>
          <p:cNvPr id="13" name="Picture 7" descr="C:\pictures\Pictures\family\2009\show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5445" y="1973372"/>
            <a:ext cx="1183071" cy="157742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81000" y="1219200"/>
            <a:ext cx="7772400" cy="1815882"/>
          </a:xfrm>
          <a:prstGeom prst="rect">
            <a:avLst/>
          </a:prstGeom>
        </p:spPr>
        <p:txBody>
          <a:bodyPr wrap="square">
            <a:spAutoFit/>
          </a:bodyPr>
          <a:lstStyle/>
          <a:p>
            <a:r>
              <a:rPr lang="en-US" sz="2800" dirty="0">
                <a:solidFill>
                  <a:schemeClr val="bg1"/>
                </a:solidFill>
                <a:latin typeface="Arial" charset="0"/>
                <a:ea typeface="MS PGothic" pitchFamily="34" charset="-128"/>
                <a:cs typeface="Arial" charset="0"/>
              </a:rPr>
              <a:t>An easy way to guide valuable products GENTLY to the ground.  </a:t>
            </a:r>
          </a:p>
          <a:p>
            <a:endParaRPr lang="en-US" sz="2800" dirty="0">
              <a:solidFill>
                <a:schemeClr val="bg1"/>
              </a:solidFill>
              <a:latin typeface="Arial" charset="0"/>
              <a:ea typeface="MS PGothic" pitchFamily="34" charset="-128"/>
              <a:cs typeface="Arial" charset="0"/>
            </a:endParaRPr>
          </a:p>
          <a:p>
            <a:r>
              <a:rPr lang="en-US" sz="2800" dirty="0">
                <a:solidFill>
                  <a:schemeClr val="bg1"/>
                </a:solidFill>
                <a:latin typeface="Arial" charset="0"/>
                <a:ea typeface="MS PGothic" pitchFamily="34" charset="-128"/>
                <a:cs typeface="Arial" charset="0"/>
              </a:rPr>
              <a:t>Not a new idea but a good one!</a:t>
            </a:r>
            <a:endParaRPr lang="en-US" sz="2800" dirty="0">
              <a:solidFill>
                <a:schemeClr val="bg1"/>
              </a:solidFill>
            </a:endParaRPr>
          </a:p>
        </p:txBody>
      </p:sp>
      <p:sp>
        <p:nvSpPr>
          <p:cNvPr id="19" name="Isosceles Triangle 18"/>
          <p:cNvSpPr/>
          <p:nvPr/>
        </p:nvSpPr>
        <p:spPr>
          <a:xfrm>
            <a:off x="8382000"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5-Point Star 1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Oval 20"/>
          <p:cNvSpPr/>
          <p:nvPr/>
        </p:nvSpPr>
        <p:spPr>
          <a:xfrm>
            <a:off x="8419338"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 name="Title 1"/>
          <p:cNvSpPr txBox="1">
            <a:spLocks/>
          </p:cNvSpPr>
          <p:nvPr/>
        </p:nvSpPr>
        <p:spPr>
          <a:xfrm>
            <a:off x="457200" y="0"/>
            <a:ext cx="8229600" cy="889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uLnTx/>
                <a:uFillTx/>
                <a:latin typeface="Tw Cen MT Condensed Extra Bold" pitchFamily="34" charset="0"/>
                <a:ea typeface="+mj-ea"/>
                <a:cs typeface="Times New Roman" pitchFamily="18" charset="0"/>
              </a:rPr>
              <a:t>Chutes</a:t>
            </a:r>
          </a:p>
        </p:txBody>
      </p:sp>
      <p:pic>
        <p:nvPicPr>
          <p:cNvPr id="17" name="Picture 16" descr="Clear Roads Logo use.jpg"/>
          <p:cNvPicPr>
            <a:picLocks noChangeAspect="1"/>
          </p:cNvPicPr>
          <p:nvPr/>
        </p:nvPicPr>
        <p:blipFill>
          <a:blip r:embed="rId7"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6310120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994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9" name="Rectangle 8"/>
          <p:cNvSpPr/>
          <p:nvPr/>
        </p:nvSpPr>
        <p:spPr>
          <a:xfrm>
            <a:off x="762000" y="1219200"/>
            <a:ext cx="7620000" cy="2862322"/>
          </a:xfrm>
          <a:prstGeom prst="rect">
            <a:avLst/>
          </a:prstGeom>
        </p:spPr>
        <p:txBody>
          <a:bodyPr wrap="square">
            <a:spAutoFit/>
          </a:bodyPr>
          <a:lstStyle/>
          <a:p>
            <a:endParaRPr lang="en-US" dirty="0"/>
          </a:p>
          <a:p>
            <a:r>
              <a:rPr lang="en-US" sz="5400" dirty="0">
                <a:solidFill>
                  <a:schemeClr val="bg1"/>
                </a:solidFill>
              </a:rPr>
              <a:t>Training for Winter Maintenance Supervisors and Operators</a:t>
            </a:r>
          </a:p>
        </p:txBody>
      </p:sp>
    </p:spTree>
    <p:extLst>
      <p:ext uri="{BB962C8B-B14F-4D97-AF65-F5344CB8AC3E}">
        <p14:creationId xmlns:p14="http://schemas.microsoft.com/office/powerpoint/2010/main" val="2042311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sz="3600" dirty="0"/>
              <a:t>How can a chute help you?</a:t>
            </a:r>
          </a:p>
          <a:p>
            <a:pPr marL="228600" indent="-228600">
              <a:buNone/>
            </a:pPr>
            <a:endParaRPr lang="en-US" sz="3600" dirty="0"/>
          </a:p>
          <a:p>
            <a:pPr marL="742950" indent="-742950">
              <a:buFont typeface="+mj-lt"/>
              <a:buAutoNum type="arabicPeriod"/>
            </a:pPr>
            <a:r>
              <a:rPr lang="en-US" sz="3600" dirty="0">
                <a:effectLst/>
              </a:rPr>
              <a:t>Increases the bounce of the salt</a:t>
            </a:r>
          </a:p>
          <a:p>
            <a:pPr marL="742950" indent="-742950">
              <a:buFont typeface="+mj-lt"/>
              <a:buAutoNum type="arabicPeriod"/>
            </a:pPr>
            <a:endParaRPr lang="en-US" sz="3600" dirty="0">
              <a:effectLst/>
            </a:endParaRPr>
          </a:p>
          <a:p>
            <a:pPr marL="742950" indent="-742950">
              <a:buFont typeface="+mj-lt"/>
              <a:buAutoNum type="arabicPeriod"/>
            </a:pPr>
            <a:r>
              <a:rPr lang="en-US" sz="3600" dirty="0">
                <a:effectLst/>
              </a:rPr>
              <a:t>Decreases the bounce of the salt</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sz="3600" dirty="0"/>
              <a:t>How can a chute help you?</a:t>
            </a:r>
          </a:p>
          <a:p>
            <a:pPr marL="228600" indent="-228600">
              <a:buNone/>
            </a:pPr>
            <a:endParaRPr lang="en-US" sz="3600" dirty="0"/>
          </a:p>
          <a:p>
            <a:pPr marL="742950" indent="-742950">
              <a:buFont typeface="+mj-lt"/>
              <a:buAutoNum type="arabicPeriod"/>
            </a:pPr>
            <a:r>
              <a:rPr lang="en-US" sz="3600" dirty="0">
                <a:solidFill>
                  <a:schemeClr val="accent5">
                    <a:lumMod val="75000"/>
                  </a:schemeClr>
                </a:solidFill>
                <a:effectLst/>
              </a:rPr>
              <a:t>Increases the bounce of the salt</a:t>
            </a:r>
          </a:p>
          <a:p>
            <a:pPr marL="742950" indent="-742950">
              <a:buFont typeface="+mj-lt"/>
              <a:buAutoNum type="arabicPeriod"/>
            </a:pPr>
            <a:endParaRPr lang="en-US" sz="3600" dirty="0">
              <a:effectLst/>
            </a:endParaRPr>
          </a:p>
          <a:p>
            <a:pPr marL="742950" indent="-742950">
              <a:buFont typeface="+mj-lt"/>
              <a:buAutoNum type="arabicPeriod"/>
            </a:pPr>
            <a:r>
              <a:rPr lang="en-US" sz="3600" dirty="0">
                <a:solidFill>
                  <a:srgbClr val="FFFF00"/>
                </a:solidFill>
                <a:effectLst/>
              </a:rPr>
              <a:t>Decreases the bounce of the salt</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pictures\Pictures\salt\equipment\spinners\sander demo grand rapids 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1447800"/>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19743190">
            <a:off x="1226680" y="4946902"/>
            <a:ext cx="2229713" cy="646331"/>
          </a:xfrm>
          <a:prstGeom prst="rect">
            <a:avLst/>
          </a:prstGeom>
          <a:solidFill>
            <a:srgbClr val="FFFF00"/>
          </a:solidFill>
        </p:spPr>
        <p:txBody>
          <a:bodyPr wrap="none" lIns="91440" tIns="45720" rIns="91440" bIns="45720">
            <a:spAutoFit/>
          </a:bodyPr>
          <a:lstStyle/>
          <a:p>
            <a:pPr algn="ctr"/>
            <a:r>
              <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Awesome!</a:t>
            </a:r>
          </a:p>
        </p:txBody>
      </p:sp>
      <p:sp>
        <p:nvSpPr>
          <p:cNvPr id="10" name="Isosceles Triangle 9"/>
          <p:cNvSpPr/>
          <p:nvPr/>
        </p:nvSpPr>
        <p:spPr>
          <a:xfrm>
            <a:off x="8382000"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419338"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2" name="Rectangle 1"/>
          <p:cNvSpPr/>
          <p:nvPr/>
        </p:nvSpPr>
        <p:spPr>
          <a:xfrm>
            <a:off x="59708" y="71735"/>
            <a:ext cx="6645891" cy="707886"/>
          </a:xfrm>
          <a:prstGeom prst="rect">
            <a:avLst/>
          </a:prstGeom>
        </p:spPr>
        <p:txBody>
          <a:bodyPr wrap="square">
            <a:spAutoFit/>
          </a:bodyPr>
          <a:lstStyle/>
          <a:p>
            <a:r>
              <a:rPr lang="en-US" sz="4000" dirty="0">
                <a:solidFill>
                  <a:schemeClr val="bg1"/>
                </a:solidFill>
                <a:latin typeface="Tw Cen MT Condensed Extra Bold" pitchFamily="34" charset="0"/>
              </a:rPr>
              <a:t>Dual side discharge</a:t>
            </a:r>
          </a:p>
        </p:txBody>
      </p:sp>
      <p:sp>
        <p:nvSpPr>
          <p:cNvPr id="3" name="Rectangle 2"/>
          <p:cNvSpPr/>
          <p:nvPr/>
        </p:nvSpPr>
        <p:spPr>
          <a:xfrm>
            <a:off x="228600" y="1828800"/>
            <a:ext cx="2117110" cy="2677656"/>
          </a:xfrm>
          <a:prstGeom prst="rect">
            <a:avLst/>
          </a:prstGeom>
        </p:spPr>
        <p:txBody>
          <a:bodyPr wrap="square">
            <a:spAutoFit/>
          </a:bodyPr>
          <a:lstStyle/>
          <a:p>
            <a:r>
              <a:rPr lang="en-US" sz="2400" dirty="0">
                <a:solidFill>
                  <a:schemeClr val="bg1"/>
                </a:solidFill>
              </a:rPr>
              <a:t>Dual side discharge onto spinner;  when off, the spinner  drops to chute and  liquid </a:t>
            </a:r>
          </a:p>
          <a:p>
            <a:r>
              <a:rPr lang="en-US" sz="2400" dirty="0">
                <a:solidFill>
                  <a:schemeClr val="bg1"/>
                </a:solidFill>
              </a:rPr>
              <a:t>pre-wet.</a:t>
            </a:r>
          </a:p>
        </p:txBody>
      </p:sp>
    </p:spTree>
    <p:extLst>
      <p:ext uri="{BB962C8B-B14F-4D97-AF65-F5344CB8AC3E}">
        <p14:creationId xmlns:p14="http://schemas.microsoft.com/office/powerpoint/2010/main" val="298207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BOMO 08\Pics\943 ` henderson\943-8076 Winter prep 001.jpg"/>
          <p:cNvPicPr>
            <a:picLocks noChangeAspect="1" noChangeArrowheads="1"/>
          </p:cNvPicPr>
          <p:nvPr/>
        </p:nvPicPr>
        <p:blipFill>
          <a:blip r:embed="rId3" cstate="print"/>
          <a:srcRect/>
          <a:stretch>
            <a:fillRect/>
          </a:stretch>
        </p:blipFill>
        <p:spPr>
          <a:xfrm>
            <a:off x="914400" y="1219200"/>
            <a:ext cx="7133345" cy="4331524"/>
          </a:xfrm>
          <a:prstGeom prst="rect">
            <a:avLst/>
          </a:prstGeom>
        </p:spPr>
      </p:pic>
      <p:sp>
        <p:nvSpPr>
          <p:cNvPr id="59395" name="Text Box 4"/>
          <p:cNvSpPr txBox="1">
            <a:spLocks noChangeArrowheads="1"/>
          </p:cNvSpPr>
          <p:nvPr/>
        </p:nvSpPr>
        <p:spPr bwMode="auto">
          <a:xfrm>
            <a:off x="152400" y="0"/>
            <a:ext cx="8991600" cy="707886"/>
          </a:xfrm>
          <a:prstGeom prst="rect">
            <a:avLst/>
          </a:prstGeom>
          <a:noFill/>
          <a:ln w="9525">
            <a:noFill/>
            <a:miter lim="800000"/>
            <a:headEnd/>
            <a:tailEnd/>
          </a:ln>
        </p:spPr>
        <p:txBody>
          <a:bodyPr wrap="square">
            <a:spAutoFit/>
          </a:bodyPr>
          <a:lstStyle/>
          <a:p>
            <a:pPr>
              <a:defRPr/>
            </a:pPr>
            <a:r>
              <a:rPr lang="en-US" sz="4000" dirty="0">
                <a:solidFill>
                  <a:schemeClr val="bg1"/>
                </a:solidFill>
                <a:latin typeface="Tw Cen MT Condensed Extra Bold" pitchFamily="34" charset="0"/>
                <a:ea typeface="+mj-ea"/>
                <a:cs typeface="+mj-cs"/>
              </a:rPr>
              <a:t>Zero velocity</a:t>
            </a:r>
          </a:p>
        </p:txBody>
      </p:sp>
      <p:sp>
        <p:nvSpPr>
          <p:cNvPr id="9" name="Isosceles Triangle 8"/>
          <p:cNvSpPr/>
          <p:nvPr/>
        </p:nvSpPr>
        <p:spPr>
          <a:xfrm>
            <a:off x="8382000"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419338"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838053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9138" name="Picture 2" descr="C:\Michigan\pics\mdot\04 wing salting spinner stor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6384" y="1419533"/>
            <a:ext cx="5524090" cy="414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Rectangle 2"/>
          <p:cNvSpPr>
            <a:spLocks noGrp="1" noChangeArrowheads="1"/>
          </p:cNvSpPr>
          <p:nvPr>
            <p:ph type="title" idx="4294967295"/>
          </p:nvPr>
        </p:nvSpPr>
        <p:spPr>
          <a:xfrm>
            <a:off x="175230" y="151086"/>
            <a:ext cx="7597170" cy="762000"/>
          </a:xfrm>
          <a:noFill/>
        </p:spPr>
        <p:txBody>
          <a:bodyPr>
            <a:normAutofit/>
          </a:bodyPr>
          <a:lstStyle/>
          <a:p>
            <a:pPr>
              <a:defRPr/>
            </a:pPr>
            <a:r>
              <a:rPr lang="en-US" dirty="0">
                <a:effectLst/>
                <a:ea typeface="ＭＳ Ｐゴシック" pitchFamily="34" charset="-128"/>
                <a:cs typeface="Arial" pitchFamily="34" charset="0"/>
              </a:rPr>
              <a:t>Chute from center to side of truck </a:t>
            </a:r>
            <a:endParaRPr lang="en-US" dirty="0">
              <a:solidFill>
                <a:schemeClr val="bg1"/>
              </a:solidFill>
              <a:effectLst/>
              <a:ea typeface="ＭＳ Ｐゴシック" pitchFamily="34" charset="-128"/>
              <a:cs typeface="Arial" pitchFamily="34" charset="0"/>
            </a:endParaRPr>
          </a:p>
        </p:txBody>
      </p:sp>
      <p:sp>
        <p:nvSpPr>
          <p:cNvPr id="219140" name="AutoShape 3"/>
          <p:cNvSpPr>
            <a:spLocks noChangeArrowheads="1"/>
          </p:cNvSpPr>
          <p:nvPr/>
        </p:nvSpPr>
        <p:spPr bwMode="auto">
          <a:xfrm>
            <a:off x="3505200" y="5181600"/>
            <a:ext cx="990600" cy="762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9141" name="AutoShape 6"/>
          <p:cNvSpPr>
            <a:spLocks noChangeArrowheads="1"/>
          </p:cNvSpPr>
          <p:nvPr/>
        </p:nvSpPr>
        <p:spPr bwMode="auto">
          <a:xfrm>
            <a:off x="5410200" y="2590800"/>
            <a:ext cx="381000" cy="914400"/>
          </a:xfrm>
          <a:prstGeom prst="flowChar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9142" name="Oval 20"/>
          <p:cNvSpPr>
            <a:spLocks noChangeArrowheads="1"/>
          </p:cNvSpPr>
          <p:nvPr/>
        </p:nvSpPr>
        <p:spPr bwMode="auto">
          <a:xfrm>
            <a:off x="990600" y="7696200"/>
            <a:ext cx="304800" cy="3048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 name="TextBox 3"/>
          <p:cNvSpPr txBox="1"/>
          <p:nvPr/>
        </p:nvSpPr>
        <p:spPr>
          <a:xfrm>
            <a:off x="2743200" y="4648200"/>
            <a:ext cx="2438400" cy="830997"/>
          </a:xfrm>
          <a:prstGeom prst="rect">
            <a:avLst/>
          </a:prstGeom>
          <a:noFill/>
        </p:spPr>
        <p:txBody>
          <a:bodyPr>
            <a:spAutoFit/>
          </a:bodyPr>
          <a:lstStyle/>
          <a:p>
            <a:pPr>
              <a:defRPr/>
            </a:pPr>
            <a:r>
              <a:rPr lang="en-US" sz="2400" dirty="0">
                <a:cs typeface="Arial" charset="0"/>
              </a:rPr>
              <a:t>Note spinner speed</a:t>
            </a:r>
          </a:p>
        </p:txBody>
      </p:sp>
      <p:sp>
        <p:nvSpPr>
          <p:cNvPr id="14" name="Isosceles Triangle 13"/>
          <p:cNvSpPr/>
          <p:nvPr/>
        </p:nvSpPr>
        <p:spPr>
          <a:xfrm>
            <a:off x="8382000"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5-Point Star 1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p:cNvSpPr/>
          <p:nvPr/>
        </p:nvSpPr>
        <p:spPr>
          <a:xfrm>
            <a:off x="8419338"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 name="Rectangle 2"/>
          <p:cNvSpPr txBox="1">
            <a:spLocks noChangeArrowheads="1"/>
          </p:cNvSpPr>
          <p:nvPr/>
        </p:nvSpPr>
        <p:spPr>
          <a:xfrm>
            <a:off x="304800" y="1371600"/>
            <a:ext cx="2286000" cy="4876800"/>
          </a:xfrm>
          <a:prstGeom prst="rect">
            <a:avLst/>
          </a:prstGeom>
          <a:noFill/>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uLnTx/>
                <a:uFillTx/>
                <a:latin typeface="Arial" pitchFamily="34" charset="0"/>
                <a:ea typeface="ＭＳ Ｐゴシック" pitchFamily="34" charset="-128"/>
                <a:cs typeface="Arial" pitchFamily="34" charset="0"/>
              </a:rPr>
              <a:t>Narrow spread pattern on centerline or super elevated edge of road.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2400" dirty="0">
              <a:solidFill>
                <a:schemeClr val="bg1"/>
              </a:solidFill>
              <a:latin typeface="Arial" pitchFamily="34" charset="0"/>
              <a:ea typeface="ＭＳ Ｐゴシック" pitchFamily="34" charset="-128"/>
              <a:cs typeface="Arial"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uLnTx/>
                <a:uFillTx/>
                <a:latin typeface="Arial" pitchFamily="34" charset="0"/>
                <a:ea typeface="ＭＳ Ｐゴシック" pitchFamily="34" charset="-128"/>
                <a:cs typeface="Arial" pitchFamily="34" charset="0"/>
              </a:rPr>
              <a:t>Will</a:t>
            </a:r>
            <a:r>
              <a:rPr kumimoji="0" lang="en-US" sz="2400" b="0" i="0" u="none" strike="noStrike" kern="1200" cap="none" spc="0" normalizeH="0" baseline="0" noProof="0" dirty="0">
                <a:ln>
                  <a:noFill/>
                </a:ln>
                <a:solidFill>
                  <a:schemeClr val="bg1"/>
                </a:solidFill>
                <a:uLnTx/>
                <a:uFillTx/>
                <a:latin typeface="Arial" pitchFamily="34" charset="0"/>
                <a:ea typeface="+mj-ea"/>
                <a:cs typeface="Arial" pitchFamily="34" charset="0"/>
              </a:rPr>
              <a:t> melt &amp; slowly migrate across drive lanes toward ditch or storm drain</a:t>
            </a:r>
            <a:r>
              <a:rPr kumimoji="0" lang="en-US" sz="2000" b="0" i="0" u="none" strike="noStrike" kern="1200" cap="none" spc="0" normalizeH="0" baseline="0" noProof="0" dirty="0">
                <a:ln>
                  <a:noFill/>
                </a:ln>
                <a:solidFill>
                  <a:schemeClr val="bg1"/>
                </a:solidFill>
                <a:uLnTx/>
                <a:uFillTx/>
                <a:latin typeface="Arial" pitchFamily="34" charset="0"/>
                <a:ea typeface="+mj-ea"/>
                <a:cs typeface="Arial" pitchFamily="34" charset="0"/>
              </a:rPr>
              <a:t>.</a:t>
            </a:r>
            <a:endParaRPr kumimoji="0" lang="en-US" sz="2000" b="0" i="0" u="none" strike="noStrike" kern="1200" cap="none" spc="0" normalizeH="0" baseline="0" noProof="0" dirty="0">
              <a:ln>
                <a:noFill/>
              </a:ln>
              <a:solidFill>
                <a:schemeClr val="bg1"/>
              </a:solidFill>
              <a:uLnTx/>
              <a:uFillTx/>
              <a:latin typeface="Arial" pitchFamily="34" charset="0"/>
              <a:ea typeface="ＭＳ Ｐゴシック" pitchFamily="34" charset="-128"/>
              <a:cs typeface="Arial" pitchFamily="34" charset="0"/>
            </a:endParaRPr>
          </a:p>
        </p:txBody>
      </p:sp>
      <p:pic>
        <p:nvPicPr>
          <p:cNvPr id="18" name="Picture 1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04399058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dirty="0"/>
              <a:t>Drill holes in the spinner</a:t>
            </a:r>
            <a:endParaRPr lang="en-US" dirty="0">
              <a:ea typeface="MS PGothic" pitchFamily="34" charset="-128"/>
            </a:endParaRPr>
          </a:p>
        </p:txBody>
      </p:sp>
      <p:sp>
        <p:nvSpPr>
          <p:cNvPr id="223237" name="TextBox 6"/>
          <p:cNvSpPr txBox="1">
            <a:spLocks noChangeArrowheads="1"/>
          </p:cNvSpPr>
          <p:nvPr/>
        </p:nvSpPr>
        <p:spPr bwMode="auto">
          <a:xfrm>
            <a:off x="6324600" y="6519863"/>
            <a:ext cx="2514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ea typeface="MS PGothic" pitchFamily="34" charset="-128"/>
              </a:defRPr>
            </a:lvl1pPr>
            <a:lvl2pPr marL="742950" indent="-285750" eaLnBrk="0" hangingPunct="0">
              <a:defRPr sz="3600">
                <a:solidFill>
                  <a:schemeClr val="tx1"/>
                </a:solidFill>
                <a:latin typeface="Arial" charset="0"/>
                <a:ea typeface="MS PGothic" pitchFamily="34" charset="-128"/>
              </a:defRPr>
            </a:lvl2pPr>
            <a:lvl3pPr marL="1143000" indent="-228600" eaLnBrk="0" hangingPunct="0">
              <a:defRPr sz="3600">
                <a:solidFill>
                  <a:schemeClr val="tx1"/>
                </a:solidFill>
                <a:latin typeface="Arial" charset="0"/>
                <a:ea typeface="MS PGothic" pitchFamily="34" charset="-128"/>
              </a:defRPr>
            </a:lvl3pPr>
            <a:lvl4pPr marL="1600200" indent="-228600" eaLnBrk="0" hangingPunct="0">
              <a:defRPr sz="3600">
                <a:solidFill>
                  <a:schemeClr val="tx1"/>
                </a:solidFill>
                <a:latin typeface="Arial" charset="0"/>
                <a:ea typeface="MS PGothic" pitchFamily="34" charset="-128"/>
              </a:defRPr>
            </a:lvl4pPr>
            <a:lvl5pPr marL="2057400" indent="-228600" eaLnBrk="0" hangingPunct="0">
              <a:defRPr sz="3600">
                <a:solidFill>
                  <a:schemeClr val="tx1"/>
                </a:solidFill>
                <a:latin typeface="Arial" charset="0"/>
                <a:ea typeface="MS PGothic" pitchFamily="34" charset="-128"/>
              </a:defRPr>
            </a:lvl5pPr>
            <a:lvl6pPr marL="2514600" indent="-228600" eaLnBrk="0" fontAlgn="base" hangingPunct="0">
              <a:spcBef>
                <a:spcPct val="0"/>
              </a:spcBef>
              <a:spcAft>
                <a:spcPct val="0"/>
              </a:spcAft>
              <a:defRPr sz="3600">
                <a:solidFill>
                  <a:schemeClr val="tx1"/>
                </a:solidFill>
                <a:latin typeface="Arial" charset="0"/>
                <a:ea typeface="MS PGothic" pitchFamily="34" charset="-128"/>
              </a:defRPr>
            </a:lvl6pPr>
            <a:lvl7pPr marL="2971800" indent="-228600" eaLnBrk="0" fontAlgn="base" hangingPunct="0">
              <a:spcBef>
                <a:spcPct val="0"/>
              </a:spcBef>
              <a:spcAft>
                <a:spcPct val="0"/>
              </a:spcAft>
              <a:defRPr sz="3600">
                <a:solidFill>
                  <a:schemeClr val="tx1"/>
                </a:solidFill>
                <a:latin typeface="Arial" charset="0"/>
                <a:ea typeface="MS PGothic" pitchFamily="34" charset="-128"/>
              </a:defRPr>
            </a:lvl7pPr>
            <a:lvl8pPr marL="3429000" indent="-228600" eaLnBrk="0" fontAlgn="base" hangingPunct="0">
              <a:spcBef>
                <a:spcPct val="0"/>
              </a:spcBef>
              <a:spcAft>
                <a:spcPct val="0"/>
              </a:spcAft>
              <a:defRPr sz="3600">
                <a:solidFill>
                  <a:schemeClr val="tx1"/>
                </a:solidFill>
                <a:latin typeface="Arial" charset="0"/>
                <a:ea typeface="MS PGothic" pitchFamily="34" charset="-128"/>
              </a:defRPr>
            </a:lvl8pPr>
            <a:lvl9pPr marL="3886200" indent="-228600" eaLnBrk="0" fontAlgn="base" hangingPunct="0">
              <a:spcBef>
                <a:spcPct val="0"/>
              </a:spcBef>
              <a:spcAft>
                <a:spcPct val="0"/>
              </a:spcAft>
              <a:defRPr sz="3600">
                <a:solidFill>
                  <a:schemeClr val="tx1"/>
                </a:solidFill>
                <a:latin typeface="Arial" charset="0"/>
                <a:ea typeface="MS PGothic" pitchFamily="34" charset="-128"/>
              </a:defRPr>
            </a:lvl9pPr>
          </a:lstStyle>
          <a:p>
            <a:pPr eaLnBrk="1" hangingPunct="1"/>
            <a:r>
              <a:rPr lang="en-US" sz="1000" dirty="0"/>
              <a:t>Photo: Fortin Consulting </a:t>
            </a:r>
            <a:r>
              <a:rPr lang="en-US" sz="1000" dirty="0" err="1"/>
              <a:t>inc</a:t>
            </a:r>
            <a:endParaRPr lang="en-US" sz="1000" dirty="0"/>
          </a:p>
        </p:txBody>
      </p:sp>
      <p:pic>
        <p:nvPicPr>
          <p:cNvPr id="10" name="Picture 2" descr="C:\pictures\Pictures\salt\equipment\spinners\100_0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143000"/>
            <a:ext cx="6286500" cy="4714874"/>
          </a:xfrm>
          <a:prstGeom prst="rect">
            <a:avLst/>
          </a:prstGeom>
          <a:noFill/>
          <a:extLst>
            <a:ext uri="{909E8E84-426E-40DD-AFC4-6F175D3DCCD1}">
              <a14:hiddenFill xmlns:a14="http://schemas.microsoft.com/office/drawing/2010/main">
                <a:solidFill>
                  <a:srgbClr val="FFFFFF"/>
                </a:solidFill>
              </a14:hiddenFill>
            </a:ext>
          </a:extLst>
        </p:spPr>
      </p:pic>
      <p:sp>
        <p:nvSpPr>
          <p:cNvPr id="11" name="Isosceles Triangle 10"/>
          <p:cNvSpPr/>
          <p:nvPr/>
        </p:nvSpPr>
        <p:spPr>
          <a:xfrm>
            <a:off x="8382000"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419338"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5" name="Picture 14"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855518150"/>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dirty="0"/>
              <a:t>Skirts</a:t>
            </a:r>
            <a:endParaRPr lang="en-US" dirty="0">
              <a:ea typeface="MS PGothic" pitchFamily="34" charset="-128"/>
            </a:endParaRPr>
          </a:p>
        </p:txBody>
      </p:sp>
      <p:sp>
        <p:nvSpPr>
          <p:cNvPr id="11" name="Isosceles Triangle 10"/>
          <p:cNvSpPr/>
          <p:nvPr/>
        </p:nvSpPr>
        <p:spPr>
          <a:xfrm>
            <a:off x="8382000"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419338"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4" descr="Salt Skirt Demo 009"/>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143000"/>
            <a:ext cx="6197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855518150"/>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Reducing bounce and scatter:</a:t>
            </a:r>
          </a:p>
        </p:txBody>
      </p:sp>
      <p:pic>
        <p:nvPicPr>
          <p:cNvPr id="4098" name="Picture 2" descr="C:\Users\Roman\AppData\Local\Microsoft\Windows\Temporary Internet Files\Content.Outlook\2IQHDPBY\Front_Dump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9674" y="3369517"/>
            <a:ext cx="2861982" cy="214648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Roman\AppData\Local\Microsoft\Windows\Temporary Internet Files\Content.Outlook\2IQHDPBY\DSC_0029-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736" t="24129" b="19590"/>
          <a:stretch/>
        </p:blipFill>
        <p:spPr bwMode="auto">
          <a:xfrm>
            <a:off x="286961" y="1841241"/>
            <a:ext cx="5385457" cy="22232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3218" y="4248090"/>
            <a:ext cx="5029200" cy="400110"/>
          </a:xfrm>
          <a:prstGeom prst="rect">
            <a:avLst/>
          </a:prstGeom>
          <a:noFill/>
        </p:spPr>
        <p:txBody>
          <a:bodyPr wrap="square" rtlCol="0">
            <a:spAutoFit/>
          </a:bodyPr>
          <a:lstStyle/>
          <a:p>
            <a:r>
              <a:rPr lang="en-US" sz="2000" dirty="0" err="1">
                <a:solidFill>
                  <a:schemeClr val="bg1"/>
                </a:solidFill>
                <a:latin typeface="Arial" pitchFamily="34" charset="0"/>
                <a:cs typeface="Arial" pitchFamily="34" charset="0"/>
              </a:rPr>
              <a:t>Tarped</a:t>
            </a:r>
            <a:r>
              <a:rPr lang="en-US" sz="2000" dirty="0">
                <a:solidFill>
                  <a:schemeClr val="bg1"/>
                </a:solidFill>
                <a:latin typeface="Arial" pitchFamily="34" charset="0"/>
                <a:cs typeface="Arial" pitchFamily="34" charset="0"/>
              </a:rPr>
              <a:t> loads also reduce salt waste!</a:t>
            </a:r>
          </a:p>
        </p:txBody>
      </p:sp>
      <p:sp>
        <p:nvSpPr>
          <p:cNvPr id="10" name="Isosceles Triangle 9"/>
          <p:cNvSpPr/>
          <p:nvPr/>
        </p:nvSpPr>
        <p:spPr>
          <a:xfrm>
            <a:off x="8382000"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419338"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Rectangle 12"/>
          <p:cNvSpPr/>
          <p:nvPr/>
        </p:nvSpPr>
        <p:spPr>
          <a:xfrm>
            <a:off x="381000" y="1143000"/>
            <a:ext cx="7940187" cy="584775"/>
          </a:xfrm>
          <a:prstGeom prst="rect">
            <a:avLst/>
          </a:prstGeom>
        </p:spPr>
        <p:txBody>
          <a:bodyPr wrap="none">
            <a:spAutoFit/>
          </a:bodyPr>
          <a:lstStyle/>
          <a:p>
            <a:r>
              <a:rPr lang="en-US" sz="3200" dirty="0">
                <a:solidFill>
                  <a:schemeClr val="bg1"/>
                </a:solidFill>
              </a:rPr>
              <a:t>Auger </a:t>
            </a:r>
            <a:r>
              <a:rPr lang="en-US" sz="3200" dirty="0">
                <a:solidFill>
                  <a:schemeClr val="bg1"/>
                </a:solidFill>
                <a:sym typeface="Wingdings" pitchFamily="2" charset="2"/>
              </a:rPr>
              <a:t></a:t>
            </a:r>
            <a:r>
              <a:rPr lang="en-US" sz="3200" dirty="0">
                <a:solidFill>
                  <a:schemeClr val="bg1"/>
                </a:solidFill>
              </a:rPr>
              <a:t> chute </a:t>
            </a:r>
            <a:r>
              <a:rPr lang="en-US" sz="3200" dirty="0">
                <a:solidFill>
                  <a:schemeClr val="bg1"/>
                </a:solidFill>
                <a:sym typeface="Wingdings" pitchFamily="2" charset="2"/>
              </a:rPr>
              <a:t></a:t>
            </a:r>
            <a:r>
              <a:rPr lang="en-US" sz="3200" dirty="0">
                <a:solidFill>
                  <a:schemeClr val="bg1"/>
                </a:solidFill>
              </a:rPr>
              <a:t> spinner (set low to ground)</a:t>
            </a:r>
            <a:endParaRPr lang="en-US" sz="3200" dirty="0"/>
          </a:p>
        </p:txBody>
      </p:sp>
      <p:pic>
        <p:nvPicPr>
          <p:cNvPr id="14" name="Picture 13"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940603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sz="3600" dirty="0"/>
              <a:t>What would be a reason to modify our spreaders?</a:t>
            </a:r>
          </a:p>
          <a:p>
            <a:pPr marL="228600" indent="-228600">
              <a:buNone/>
            </a:pPr>
            <a:endParaRPr lang="en-US" sz="3600" dirty="0"/>
          </a:p>
          <a:p>
            <a:pPr marL="742950" indent="-742950">
              <a:buFont typeface="+mj-lt"/>
              <a:buAutoNum type="arabicPeriod"/>
            </a:pPr>
            <a:r>
              <a:rPr lang="en-US" sz="3600" dirty="0"/>
              <a:t>Find ways to increase the bounce of the salt </a:t>
            </a:r>
          </a:p>
          <a:p>
            <a:pPr marL="742950" indent="-742950">
              <a:buFont typeface="+mj-lt"/>
              <a:buAutoNum type="arabicPeriod"/>
            </a:pPr>
            <a:r>
              <a:rPr lang="en-US" sz="3600" dirty="0">
                <a:effectLst/>
              </a:rPr>
              <a:t>Find ways to decrease the bounce of </a:t>
            </a:r>
            <a:r>
              <a:rPr lang="en-US" sz="3600" dirty="0"/>
              <a:t>the salt</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sz="3600" dirty="0"/>
              <a:t>What would be </a:t>
            </a:r>
            <a:r>
              <a:rPr lang="en-US" sz="3600"/>
              <a:t>a reason </a:t>
            </a:r>
            <a:r>
              <a:rPr lang="en-US" sz="3600" dirty="0"/>
              <a:t>to modify our spreaders?</a:t>
            </a:r>
          </a:p>
          <a:p>
            <a:pPr marL="228600" indent="-228600">
              <a:buNone/>
            </a:pPr>
            <a:endParaRPr lang="en-US" sz="3600" dirty="0"/>
          </a:p>
          <a:p>
            <a:pPr marL="742950" indent="-742950">
              <a:buFont typeface="+mj-lt"/>
              <a:buAutoNum type="arabicPeriod"/>
            </a:pPr>
            <a:r>
              <a:rPr lang="en-US" sz="3600" dirty="0">
                <a:solidFill>
                  <a:schemeClr val="accent1"/>
                </a:solidFill>
              </a:rPr>
              <a:t>Find ways to increase the bounce of the salt </a:t>
            </a:r>
          </a:p>
          <a:p>
            <a:pPr marL="742950" indent="-742950">
              <a:buFont typeface="+mj-lt"/>
              <a:buAutoNum type="arabicPeriod"/>
            </a:pPr>
            <a:r>
              <a:rPr lang="en-US" sz="3600" dirty="0">
                <a:solidFill>
                  <a:srgbClr val="FFFF00"/>
                </a:solidFill>
                <a:effectLst/>
              </a:rPr>
              <a:t>Find ways to decrease the bounce of </a:t>
            </a:r>
            <a:r>
              <a:rPr lang="en-US" sz="3600" dirty="0">
                <a:solidFill>
                  <a:srgbClr val="FFFF00"/>
                </a:solidFill>
              </a:rPr>
              <a:t>the salt</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3743"/>
            <a:ext cx="8229600" cy="5080000"/>
          </a:xfrm>
        </p:spPr>
        <p:txBody>
          <a:bodyPr>
            <a:normAutofit/>
          </a:bodyPr>
          <a:lstStyle/>
          <a:p>
            <a:endParaRPr lang="en-US" sz="3600" dirty="0"/>
          </a:p>
          <a:p>
            <a:pPr marL="0" indent="0">
              <a:buNone/>
            </a:pPr>
            <a:r>
              <a:rPr lang="en-US" sz="3200" dirty="0">
                <a:effectLst/>
                <a:latin typeface="Arial" pitchFamily="34" charset="0"/>
                <a:cs typeface="Arial" pitchFamily="34" charset="0"/>
              </a:rPr>
              <a:t>Winter maintenance professionals are a very powerful and important group</a:t>
            </a:r>
          </a:p>
          <a:p>
            <a:endParaRPr lang="en-US" sz="3600" dirty="0">
              <a:latin typeface="Arial" pitchFamily="34" charset="0"/>
              <a:cs typeface="Arial" pitchFamily="34" charset="0"/>
            </a:endParaRPr>
          </a:p>
          <a:p>
            <a:endParaRPr lang="en-US" sz="3600" dirty="0">
              <a:latin typeface="Arial" pitchFamily="34" charset="0"/>
              <a:cs typeface="Arial" pitchFamily="34" charset="0"/>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7303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5938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pictures\Pictures\salt\equipment\spinners\100_0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166648"/>
            <a:ext cx="6134100" cy="4600574"/>
          </a:xfrm>
          <a:prstGeom prst="rect">
            <a:avLst/>
          </a:prstGeom>
          <a:noFill/>
          <a:extLst>
            <a:ext uri="{909E8E84-426E-40DD-AFC4-6F175D3DCCD1}">
              <a14:hiddenFill xmlns:a14="http://schemas.microsoft.com/office/drawing/2010/main">
                <a:solidFill>
                  <a:srgbClr val="FFFFFF"/>
                </a:solidFill>
              </a14:hiddenFill>
            </a:ext>
          </a:extLst>
        </p:spPr>
      </p:pic>
      <p:sp>
        <p:nvSpPr>
          <p:cNvPr id="223238" name="Rectangle 2"/>
          <p:cNvSpPr txBox="1">
            <a:spLocks noChangeArrowheads="1"/>
          </p:cNvSpPr>
          <p:nvPr/>
        </p:nvSpPr>
        <p:spPr bwMode="auto">
          <a:xfrm>
            <a:off x="0" y="2909888"/>
            <a:ext cx="9144000" cy="457200"/>
          </a:xfrm>
          <a:prstGeom prst="rect">
            <a:avLst/>
          </a:prstGeom>
          <a:solidFill>
            <a:srgbClr val="FFFF00"/>
          </a:solidFill>
          <a:ln>
            <a:noFill/>
          </a:ln>
          <a:extLst/>
        </p:spPr>
        <p:txBody>
          <a:bodyPr anchor="ctr"/>
          <a:lstStyle>
            <a:lvl1pPr defTabSz="457200" eaLnBrk="0" hangingPunct="0">
              <a:defRPr sz="3600">
                <a:solidFill>
                  <a:schemeClr val="tx1"/>
                </a:solidFill>
                <a:latin typeface="Arial" charset="0"/>
                <a:ea typeface="MS PGothic" pitchFamily="34" charset="-128"/>
              </a:defRPr>
            </a:lvl1pPr>
            <a:lvl2pPr marL="742950" indent="-285750" defTabSz="457200" eaLnBrk="0" hangingPunct="0">
              <a:defRPr sz="3600">
                <a:solidFill>
                  <a:schemeClr val="tx1"/>
                </a:solidFill>
                <a:latin typeface="Arial" charset="0"/>
                <a:ea typeface="MS PGothic" pitchFamily="34" charset="-128"/>
              </a:defRPr>
            </a:lvl2pPr>
            <a:lvl3pPr marL="1143000" indent="-228600" defTabSz="457200" eaLnBrk="0" hangingPunct="0">
              <a:defRPr sz="3600">
                <a:solidFill>
                  <a:schemeClr val="tx1"/>
                </a:solidFill>
                <a:latin typeface="Arial" charset="0"/>
                <a:ea typeface="MS PGothic" pitchFamily="34" charset="-128"/>
              </a:defRPr>
            </a:lvl3pPr>
            <a:lvl4pPr marL="1600200" indent="-228600" defTabSz="457200" eaLnBrk="0" hangingPunct="0">
              <a:defRPr sz="3600">
                <a:solidFill>
                  <a:schemeClr val="tx1"/>
                </a:solidFill>
                <a:latin typeface="Arial" charset="0"/>
                <a:ea typeface="MS PGothic" pitchFamily="34" charset="-128"/>
              </a:defRPr>
            </a:lvl4pPr>
            <a:lvl5pPr marL="2057400" indent="-228600" defTabSz="457200" eaLnBrk="0" hangingPunct="0">
              <a:defRPr sz="36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36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36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36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3600">
                <a:solidFill>
                  <a:schemeClr val="tx1"/>
                </a:solidFill>
                <a:latin typeface="Arial" charset="0"/>
                <a:ea typeface="MS PGothic" pitchFamily="34" charset="-128"/>
              </a:defRPr>
            </a:lvl9pPr>
          </a:lstStyle>
          <a:p>
            <a:pPr eaLnBrk="1" hangingPunct="1"/>
            <a:r>
              <a:rPr lang="en-US" sz="2400" dirty="0"/>
              <a:t>Showcase your spreader innovations here or hide this slide</a:t>
            </a:r>
          </a:p>
        </p:txBody>
      </p:sp>
      <p:sp>
        <p:nvSpPr>
          <p:cNvPr id="11" name="Isosceles Triangle 10"/>
          <p:cNvSpPr/>
          <p:nvPr/>
        </p:nvSpPr>
        <p:spPr>
          <a:xfrm>
            <a:off x="8382000"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419338"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122183441"/>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noFill/>
        </p:spPr>
        <p:txBody>
          <a:bodyPr/>
          <a:lstStyle/>
          <a:p>
            <a:r>
              <a:rPr lang="en-US" dirty="0"/>
              <a:t>Spreading speeds</a:t>
            </a:r>
          </a:p>
        </p:txBody>
      </p:sp>
      <p:sp>
        <p:nvSpPr>
          <p:cNvPr id="3" name="Content Placeholder 2"/>
          <p:cNvSpPr>
            <a:spLocks noGrp="1"/>
          </p:cNvSpPr>
          <p:nvPr>
            <p:ph idx="1"/>
          </p:nvPr>
        </p:nvSpPr>
        <p:spPr/>
        <p:txBody>
          <a:bodyPr>
            <a:normAutofit/>
          </a:bodyPr>
          <a:lstStyle/>
          <a:p>
            <a:pPr marL="0" indent="0">
              <a:buNone/>
            </a:pPr>
            <a:r>
              <a:rPr lang="en-US" sz="3600" dirty="0">
                <a:effectLst/>
                <a:latin typeface="Arial" pitchFamily="34" charset="0"/>
                <a:cs typeface="Arial" pitchFamily="34" charset="0"/>
              </a:rPr>
              <a:t>One great way to reduce “bounce and scatter” of road salt is to reduce the speed at which the truck is traveling when it is applying salt.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549300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90500"/>
            <a:ext cx="8534400" cy="1143000"/>
          </a:xfrm>
          <a:noFill/>
        </p:spPr>
        <p:txBody>
          <a:bodyPr>
            <a:normAutofit fontScale="90000"/>
          </a:bodyPr>
          <a:lstStyle/>
          <a:p>
            <a:r>
              <a:rPr lang="en-US" sz="3200" dirty="0">
                <a:effectLst/>
                <a:cs typeface="Arial" pitchFamily="34" charset="0"/>
              </a:rPr>
              <a:t>How much salt bounces off the road </a:t>
            </a:r>
            <a:r>
              <a:rPr lang="en-US" sz="3200" b="1" dirty="0">
                <a:effectLst/>
                <a:cs typeface="Arial" pitchFamily="34" charset="0"/>
              </a:rPr>
              <a:t>when</a:t>
            </a:r>
            <a:r>
              <a:rPr lang="en-US" sz="3200" dirty="0">
                <a:effectLst/>
                <a:cs typeface="Arial" pitchFamily="34" charset="0"/>
              </a:rPr>
              <a:t> it is</a:t>
            </a:r>
            <a:br>
              <a:rPr lang="en-US" sz="3200" dirty="0">
                <a:effectLst/>
                <a:cs typeface="Arial" pitchFamily="34" charset="0"/>
              </a:rPr>
            </a:br>
            <a:r>
              <a:rPr lang="en-US" sz="3200" dirty="0">
                <a:effectLst/>
                <a:cs typeface="Arial" pitchFamily="34" charset="0"/>
              </a:rPr>
              <a:t> applied depends on: </a:t>
            </a:r>
            <a:br>
              <a:rPr lang="en-US" sz="3200" dirty="0">
                <a:effectLst/>
                <a:latin typeface="Arial" pitchFamily="34" charset="0"/>
                <a:cs typeface="Arial" pitchFamily="34" charset="0"/>
              </a:rPr>
            </a:br>
            <a:r>
              <a:rPr lang="en-US" dirty="0"/>
              <a:t>	</a:t>
            </a:r>
          </a:p>
        </p:txBody>
      </p:sp>
      <p:sp>
        <p:nvSpPr>
          <p:cNvPr id="3" name="Content Placeholder 2"/>
          <p:cNvSpPr>
            <a:spLocks noGrp="1"/>
          </p:cNvSpPr>
          <p:nvPr>
            <p:ph idx="1"/>
          </p:nvPr>
        </p:nvSpPr>
        <p:spPr>
          <a:xfrm>
            <a:off x="457200" y="1371600"/>
            <a:ext cx="8229600" cy="5080000"/>
          </a:xfrm>
        </p:spPr>
        <p:txBody>
          <a:bodyPr>
            <a:normAutofit/>
          </a:bodyPr>
          <a:lstStyle/>
          <a:p>
            <a:pPr lvl="1"/>
            <a:r>
              <a:rPr lang="en-US" dirty="0">
                <a:effectLst/>
                <a:latin typeface="Arial" pitchFamily="34" charset="0"/>
                <a:cs typeface="Arial" pitchFamily="34" charset="0"/>
              </a:rPr>
              <a:t>Truck speed</a:t>
            </a:r>
          </a:p>
          <a:p>
            <a:pPr lvl="1"/>
            <a:r>
              <a:rPr lang="en-US" dirty="0">
                <a:effectLst/>
                <a:latin typeface="Arial" pitchFamily="34" charset="0"/>
                <a:cs typeface="Arial" pitchFamily="34" charset="0"/>
              </a:rPr>
              <a:t>Spread pattern</a:t>
            </a:r>
          </a:p>
          <a:p>
            <a:pPr lvl="1"/>
            <a:r>
              <a:rPr lang="en-US" dirty="0">
                <a:effectLst/>
                <a:latin typeface="Arial" pitchFamily="34" charset="0"/>
                <a:cs typeface="Arial" pitchFamily="34" charset="0"/>
              </a:rPr>
              <a:t>Drop distance</a:t>
            </a:r>
          </a:p>
          <a:p>
            <a:pPr lvl="1"/>
            <a:r>
              <a:rPr lang="en-US" dirty="0">
                <a:effectLst/>
                <a:latin typeface="Arial" pitchFamily="34" charset="0"/>
                <a:cs typeface="Arial" pitchFamily="34" charset="0"/>
              </a:rPr>
              <a:t>Target location</a:t>
            </a:r>
          </a:p>
          <a:p>
            <a:pPr lvl="1"/>
            <a:r>
              <a:rPr lang="en-US" dirty="0">
                <a:effectLst/>
                <a:latin typeface="Arial" pitchFamily="34" charset="0"/>
                <a:cs typeface="Arial" pitchFamily="34" charset="0"/>
              </a:rPr>
              <a:t>Characteristics of  the road</a:t>
            </a:r>
          </a:p>
          <a:p>
            <a:pPr lvl="1"/>
            <a:r>
              <a:rPr lang="en-US" dirty="0">
                <a:effectLst/>
                <a:latin typeface="Arial" pitchFamily="34" charset="0"/>
                <a:cs typeface="Arial" pitchFamily="34" charset="0"/>
              </a:rPr>
              <a:t>Characteristics of the deicer</a:t>
            </a:r>
          </a:p>
          <a:p>
            <a:pPr lvl="1"/>
            <a:endParaRPr lang="en-US" dirty="0">
              <a:effectLst/>
              <a:latin typeface="Arial" pitchFamily="34" charset="0"/>
              <a:cs typeface="Arial" pitchFamily="34" charset="0"/>
            </a:endParaRPr>
          </a:p>
          <a:p>
            <a:r>
              <a:rPr lang="en-US" dirty="0">
                <a:effectLst/>
                <a:latin typeface="Arial" pitchFamily="34" charset="0"/>
                <a:cs typeface="Arial" pitchFamily="34" charset="0"/>
              </a:rPr>
              <a:t>How much bounces off </a:t>
            </a:r>
            <a:r>
              <a:rPr lang="en-US" b="1" dirty="0">
                <a:effectLst/>
                <a:latin typeface="Arial" pitchFamily="34" charset="0"/>
                <a:cs typeface="Arial" pitchFamily="34" charset="0"/>
              </a:rPr>
              <a:t>after </a:t>
            </a:r>
            <a:r>
              <a:rPr lang="en-US" dirty="0">
                <a:effectLst/>
                <a:latin typeface="Arial" pitchFamily="34" charset="0"/>
                <a:cs typeface="Arial" pitchFamily="34" charset="0"/>
              </a:rPr>
              <a:t>it is applied depends on traffic volume and speed.</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162424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noFill/>
        </p:spPr>
        <p:txBody>
          <a:bodyPr>
            <a:normAutofit/>
          </a:bodyPr>
          <a:lstStyle/>
          <a:p>
            <a:r>
              <a:rPr lang="en-US" dirty="0"/>
              <a:t>Go as slow as reasonable to reduce salt waste</a:t>
            </a:r>
          </a:p>
        </p:txBody>
      </p:sp>
      <p:pic>
        <p:nvPicPr>
          <p:cNvPr id="6147" name="Picture 3" descr="C:\Users\Roman\AppData\Local\Microsoft\Windows\Temporary Internet Files\Content.IE5\KBSAHQCU\hare_turtl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447800"/>
            <a:ext cx="5735731" cy="4136492"/>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p:cNvSpPr/>
          <p:nvPr/>
        </p:nvSpPr>
        <p:spPr>
          <a:xfrm>
            <a:off x="1219200" y="2362200"/>
            <a:ext cx="1524000" cy="527566"/>
          </a:xfrm>
          <a:prstGeom prst="wedgeEllipseCallout">
            <a:avLst>
              <a:gd name="adj1" fmla="val 139236"/>
              <a:gd name="adj2" fmla="val 2496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95400" y="2438400"/>
            <a:ext cx="1361235" cy="369332"/>
          </a:xfrm>
          <a:prstGeom prst="rect">
            <a:avLst/>
          </a:prstGeom>
          <a:noFill/>
        </p:spPr>
        <p:txBody>
          <a:bodyPr wrap="square" rtlCol="0">
            <a:spAutoFit/>
          </a:bodyPr>
          <a:lstStyle/>
          <a:p>
            <a:r>
              <a:rPr lang="en-US" dirty="0">
                <a:solidFill>
                  <a:schemeClr val="bg1"/>
                </a:solidFill>
              </a:rPr>
              <a:t> Awesome!</a:t>
            </a:r>
          </a:p>
        </p:txBody>
      </p:sp>
      <p:sp>
        <p:nvSpPr>
          <p:cNvPr id="8" name="Isosceles Triangle 7"/>
          <p:cNvSpPr/>
          <p:nvPr/>
        </p:nvSpPr>
        <p:spPr>
          <a:xfrm>
            <a:off x="8305800" y="15240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43138" y="9150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5-Point Star 10"/>
          <p:cNvSpPr/>
          <p:nvPr/>
        </p:nvSpPr>
        <p:spPr>
          <a:xfrm>
            <a:off x="8305800" y="21336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882217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619999" cy="1143000"/>
          </a:xfrm>
          <a:noFill/>
        </p:spPr>
        <p:txBody>
          <a:bodyPr>
            <a:normAutofit/>
          </a:bodyPr>
          <a:lstStyle/>
          <a:p>
            <a:r>
              <a:rPr lang="en-US" sz="3200" dirty="0"/>
              <a:t>At 45 miles per hour salt doesn’t stay</a:t>
            </a:r>
            <a:br>
              <a:rPr lang="en-US" sz="3200" dirty="0"/>
            </a:br>
            <a:r>
              <a:rPr lang="en-US" sz="3200" dirty="0"/>
              <a:t>on the road  </a:t>
            </a:r>
            <a:endParaRPr lang="en-US" sz="2000" dirty="0"/>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12" t="22822" r="28268" b="9375"/>
          <a:stretch/>
        </p:blipFill>
        <p:spPr bwMode="auto">
          <a:xfrm>
            <a:off x="4267200" y="2514600"/>
            <a:ext cx="4156752" cy="330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47800" y="3048000"/>
            <a:ext cx="2514600" cy="2862322"/>
          </a:xfrm>
          <a:prstGeom prst="rect">
            <a:avLst/>
          </a:prstGeom>
          <a:noFill/>
        </p:spPr>
        <p:txBody>
          <a:bodyPr wrap="square" rtlCol="0">
            <a:spAutoFit/>
          </a:bodyPr>
          <a:lstStyle/>
          <a:p>
            <a:r>
              <a:rPr lang="en-US" sz="2000" dirty="0">
                <a:solidFill>
                  <a:schemeClr val="bg1"/>
                </a:solidFill>
              </a:rPr>
              <a:t>This is the same as backing up your truck to your favorite fishing lake and dumping in ½ of the salt.   In both cases the salt does not protect the road, and in both cases it pollutes the water.</a:t>
            </a:r>
          </a:p>
        </p:txBody>
      </p:sp>
      <p:sp>
        <p:nvSpPr>
          <p:cNvPr id="7" name="Rectangle 6"/>
          <p:cNvSpPr/>
          <p:nvPr/>
        </p:nvSpPr>
        <p:spPr>
          <a:xfrm rot="19357672">
            <a:off x="85962" y="2918010"/>
            <a:ext cx="1892570" cy="923330"/>
          </a:xfrm>
          <a:prstGeom prst="rect">
            <a:avLst/>
          </a:prstGeom>
          <a:noFill/>
        </p:spPr>
        <p:txBody>
          <a:bodyPr wrap="none" lIns="91440" tIns="45720" rIns="91440" bIns="45720">
            <a:spAutoFit/>
          </a:bodyPr>
          <a:lstStyle/>
          <a:p>
            <a:pPr algn="ctr"/>
            <a:r>
              <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WOW</a:t>
            </a:r>
          </a:p>
        </p:txBody>
      </p:sp>
      <p:sp>
        <p:nvSpPr>
          <p:cNvPr id="8" name="TextBox 7"/>
          <p:cNvSpPr txBox="1"/>
          <p:nvPr/>
        </p:nvSpPr>
        <p:spPr>
          <a:xfrm>
            <a:off x="609600" y="1143000"/>
            <a:ext cx="6781800" cy="1384995"/>
          </a:xfrm>
          <a:prstGeom prst="rect">
            <a:avLst/>
          </a:prstGeom>
          <a:noFill/>
        </p:spPr>
        <p:txBody>
          <a:bodyPr wrap="square" rtlCol="0">
            <a:spAutoFit/>
          </a:bodyPr>
          <a:lstStyle/>
          <a:p>
            <a:r>
              <a:rPr lang="en-US" sz="2800" dirty="0">
                <a:solidFill>
                  <a:schemeClr val="bg1"/>
                </a:solidFill>
                <a:latin typeface="Arial" pitchFamily="34" charset="0"/>
                <a:cs typeface="Arial" pitchFamily="34" charset="0"/>
              </a:rPr>
              <a:t>Note below:  in the green area, only 18% of the salt stayed in the target area and 50% bounced off of the road.</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15967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a:xfrm>
            <a:off x="381000" y="1219200"/>
            <a:ext cx="8229600" cy="5080000"/>
          </a:xfrm>
        </p:spPr>
        <p:txBody>
          <a:bodyPr/>
          <a:lstStyle/>
          <a:p>
            <a:pPr marL="0" indent="0">
              <a:buNone/>
            </a:pPr>
            <a:r>
              <a:rPr lang="en-US" dirty="0">
                <a:effectLst/>
                <a:latin typeface="Arial" pitchFamily="34" charset="0"/>
                <a:cs typeface="Arial" pitchFamily="34" charset="0"/>
              </a:rPr>
              <a:t>Does salt frequently bounce off of the road before it can melt snow and ice?</a:t>
            </a:r>
          </a:p>
          <a:p>
            <a:pPr>
              <a:buNone/>
            </a:pPr>
            <a:endParaRPr lang="en-US" dirty="0">
              <a:effectLst/>
              <a:latin typeface="Arial" pitchFamily="34" charset="0"/>
              <a:cs typeface="Arial" pitchFamily="34" charset="0"/>
            </a:endParaRPr>
          </a:p>
          <a:p>
            <a:pPr marL="228600" indent="-228600">
              <a:buAutoNum type="arabicPeriod"/>
            </a:pPr>
            <a:r>
              <a:rPr lang="en-US" dirty="0">
                <a:effectLst/>
                <a:latin typeface="Arial" pitchFamily="34" charset="0"/>
                <a:cs typeface="Arial" pitchFamily="34" charset="0"/>
              </a:rPr>
              <a:t>  Yes </a:t>
            </a:r>
          </a:p>
          <a:p>
            <a:pPr marL="228600" indent="-228600">
              <a:buAutoNum type="arabicPeriod"/>
            </a:pPr>
            <a:r>
              <a:rPr lang="en-US" dirty="0">
                <a:effectLst/>
                <a:latin typeface="Arial" pitchFamily="34" charset="0"/>
                <a:cs typeface="Arial" pitchFamily="34" charset="0"/>
              </a:rPr>
              <a:t>  No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a:xfrm>
            <a:off x="381000" y="1219200"/>
            <a:ext cx="8229600" cy="5080000"/>
          </a:xfrm>
        </p:spPr>
        <p:txBody>
          <a:bodyPr/>
          <a:lstStyle/>
          <a:p>
            <a:pPr marL="0" indent="0">
              <a:buNone/>
            </a:pPr>
            <a:r>
              <a:rPr lang="en-US" dirty="0">
                <a:effectLst/>
                <a:latin typeface="Arial" pitchFamily="34" charset="0"/>
                <a:cs typeface="Arial" pitchFamily="34" charset="0"/>
              </a:rPr>
              <a:t>Does salt frequently bounce off of the road before it can melt snow and ice?</a:t>
            </a:r>
          </a:p>
          <a:p>
            <a:pPr>
              <a:buNone/>
            </a:pPr>
            <a:endParaRPr lang="en-US" dirty="0">
              <a:effectLst/>
              <a:latin typeface="Arial" pitchFamily="34" charset="0"/>
              <a:cs typeface="Arial" pitchFamily="34" charset="0"/>
            </a:endParaRPr>
          </a:p>
          <a:p>
            <a:pPr marL="228600" indent="-228600">
              <a:buAutoNum type="arabicPeriod"/>
            </a:pPr>
            <a:r>
              <a:rPr lang="en-US" dirty="0">
                <a:effectLst/>
                <a:latin typeface="Arial" pitchFamily="34" charset="0"/>
                <a:cs typeface="Arial" pitchFamily="34" charset="0"/>
              </a:rPr>
              <a:t>  </a:t>
            </a:r>
            <a:r>
              <a:rPr lang="en-US" dirty="0">
                <a:solidFill>
                  <a:srgbClr val="FFFF00"/>
                </a:solidFill>
                <a:effectLst/>
                <a:latin typeface="Arial" pitchFamily="34" charset="0"/>
                <a:cs typeface="Arial" pitchFamily="34" charset="0"/>
              </a:rPr>
              <a:t>Yes</a:t>
            </a:r>
            <a:r>
              <a:rPr lang="en-US" dirty="0">
                <a:effectLst/>
                <a:latin typeface="Arial" pitchFamily="34" charset="0"/>
                <a:cs typeface="Arial" pitchFamily="34" charset="0"/>
              </a:rPr>
              <a:t> </a:t>
            </a:r>
          </a:p>
          <a:p>
            <a:pPr marL="228600" indent="-228600">
              <a:buAutoNum type="arabicPeriod"/>
            </a:pPr>
            <a:r>
              <a:rPr lang="en-US" dirty="0">
                <a:effectLst/>
                <a:latin typeface="Arial" pitchFamily="34" charset="0"/>
                <a:cs typeface="Arial" pitchFamily="34" charset="0"/>
              </a:rPr>
              <a:t>  </a:t>
            </a:r>
            <a:r>
              <a:rPr lang="en-US" dirty="0">
                <a:solidFill>
                  <a:srgbClr val="0070C0"/>
                </a:solidFill>
                <a:effectLst/>
                <a:latin typeface="Arial" pitchFamily="34" charset="0"/>
                <a:cs typeface="Arial" pitchFamily="34" charset="0"/>
              </a:rPr>
              <a:t>No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781800" cy="1143000"/>
          </a:xfrm>
          <a:noFill/>
        </p:spPr>
        <p:txBody>
          <a:bodyPr>
            <a:normAutofit fontScale="90000"/>
          </a:bodyPr>
          <a:lstStyle/>
          <a:p>
            <a:r>
              <a:rPr lang="en-US" dirty="0"/>
              <a:t>At 25 miles per hour salt stays on the road</a:t>
            </a:r>
            <a:endParaRPr lang="en-US" sz="2700"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49" t="23295" r="27415" b="9091"/>
          <a:stretch/>
        </p:blipFill>
        <p:spPr bwMode="auto">
          <a:xfrm>
            <a:off x="3429000" y="2179320"/>
            <a:ext cx="4220747" cy="3363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pictures\Pictures\recreation\1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599" y="2493010"/>
            <a:ext cx="24003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676400"/>
            <a:ext cx="2442755"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rot="19651730">
            <a:off x="130557" y="4544658"/>
            <a:ext cx="4424994" cy="923330"/>
          </a:xfrm>
          <a:prstGeom prst="rect">
            <a:avLst/>
          </a:prstGeom>
          <a:noFill/>
        </p:spPr>
        <p:txBody>
          <a:bodyPr wrap="none" lIns="91440" tIns="45720" rIns="91440" bIns="45720">
            <a:spAutoFit/>
          </a:bodyPr>
          <a:lstStyle/>
          <a:p>
            <a:pPr algn="ctr"/>
            <a:r>
              <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No salt wasted</a:t>
            </a:r>
          </a:p>
        </p:txBody>
      </p:sp>
      <p:sp>
        <p:nvSpPr>
          <p:cNvPr id="8" name="TextBox 7"/>
          <p:cNvSpPr txBox="1"/>
          <p:nvPr/>
        </p:nvSpPr>
        <p:spPr>
          <a:xfrm>
            <a:off x="799910" y="1194018"/>
            <a:ext cx="7315200" cy="830997"/>
          </a:xfrm>
          <a:prstGeom prst="rect">
            <a:avLst/>
          </a:prstGeom>
          <a:noFill/>
        </p:spPr>
        <p:txBody>
          <a:bodyPr wrap="square" rtlCol="0">
            <a:spAutoFit/>
          </a:bodyPr>
          <a:lstStyle/>
          <a:p>
            <a:r>
              <a:rPr lang="en-US" sz="2400" dirty="0">
                <a:solidFill>
                  <a:schemeClr val="bg1"/>
                </a:solidFill>
              </a:rPr>
              <a:t>Note below:  in the green area, 68% of the salt stayed in the target area and  none bounced off the road.</a:t>
            </a:r>
          </a:p>
        </p:txBody>
      </p:sp>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005931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C:\connie\salt\roads\colorado road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555"/>
          <a:stretch/>
        </p:blipFill>
        <p:spPr bwMode="auto">
          <a:xfrm>
            <a:off x="476250" y="3221736"/>
            <a:ext cx="6146944" cy="27123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715962"/>
          </a:xfrm>
          <a:noFill/>
        </p:spPr>
        <p:txBody>
          <a:bodyPr>
            <a:normAutofit/>
          </a:bodyPr>
          <a:lstStyle/>
          <a:p>
            <a:r>
              <a:rPr lang="en-US" dirty="0"/>
              <a:t>Spinner speeds</a:t>
            </a:r>
          </a:p>
        </p:txBody>
      </p:sp>
      <p:sp>
        <p:nvSpPr>
          <p:cNvPr id="3" name="Content Placeholder 2"/>
          <p:cNvSpPr>
            <a:spLocks noGrp="1"/>
          </p:cNvSpPr>
          <p:nvPr>
            <p:ph idx="1"/>
          </p:nvPr>
        </p:nvSpPr>
        <p:spPr>
          <a:xfrm>
            <a:off x="457200" y="1295400"/>
            <a:ext cx="8229600" cy="4525963"/>
          </a:xfrm>
        </p:spPr>
        <p:txBody>
          <a:bodyPr/>
          <a:lstStyle/>
          <a:p>
            <a:r>
              <a:rPr lang="en-US" dirty="0">
                <a:effectLst/>
                <a:latin typeface="Arial" pitchFamily="34" charset="0"/>
                <a:cs typeface="Arial" pitchFamily="34" charset="0"/>
              </a:rPr>
              <a:t>To reduce bounce and scatter:</a:t>
            </a:r>
          </a:p>
          <a:p>
            <a:pPr lvl="1"/>
            <a:r>
              <a:rPr lang="en-US" dirty="0">
                <a:effectLst/>
                <a:latin typeface="Arial" pitchFamily="34" charset="0"/>
                <a:cs typeface="Arial" pitchFamily="34" charset="0"/>
              </a:rPr>
              <a:t>Reduce spinner speed.</a:t>
            </a:r>
          </a:p>
          <a:p>
            <a:pPr lvl="1"/>
            <a:r>
              <a:rPr lang="en-US" dirty="0">
                <a:solidFill>
                  <a:schemeClr val="bg1"/>
                </a:solidFill>
                <a:effectLst/>
                <a:latin typeface="Arial" pitchFamily="34" charset="0"/>
                <a:cs typeface="Arial" pitchFamily="34" charset="0"/>
              </a:rPr>
              <a:t>Windrow the salt on </a:t>
            </a:r>
            <a:r>
              <a:rPr lang="en-US" dirty="0">
                <a:effectLst/>
                <a:latin typeface="Arial" pitchFamily="34" charset="0"/>
                <a:cs typeface="Arial" pitchFamily="34" charset="0"/>
              </a:rPr>
              <a:t>the skip stripe.</a:t>
            </a:r>
            <a:endParaRPr lang="en-US" dirty="0">
              <a:solidFill>
                <a:schemeClr val="bg1"/>
              </a:solidFill>
              <a:effectLst/>
              <a:latin typeface="Arial" pitchFamily="34" charset="0"/>
              <a:cs typeface="Arial" pitchFamily="34" charset="0"/>
            </a:endParaRPr>
          </a:p>
          <a:p>
            <a:pPr lvl="1"/>
            <a:r>
              <a:rPr lang="en-US" dirty="0">
                <a:solidFill>
                  <a:schemeClr val="bg1"/>
                </a:solidFill>
                <a:effectLst/>
                <a:latin typeface="Arial" pitchFamily="34" charset="0"/>
                <a:cs typeface="Arial" pitchFamily="34" charset="0"/>
              </a:rPr>
              <a:t>Traffic will spread salt, you don’t need to do it.</a:t>
            </a:r>
          </a:p>
          <a:p>
            <a:pPr marL="457200" lvl="1" indent="0">
              <a:buNone/>
            </a:pPr>
            <a:endParaRPr lang="en-US" dirty="0"/>
          </a:p>
        </p:txBody>
      </p:sp>
      <p:sp>
        <p:nvSpPr>
          <p:cNvPr id="4" name="Freeform 3"/>
          <p:cNvSpPr/>
          <p:nvPr/>
        </p:nvSpPr>
        <p:spPr>
          <a:xfrm>
            <a:off x="2472479" y="4378167"/>
            <a:ext cx="2154486" cy="1443196"/>
          </a:xfrm>
          <a:custGeom>
            <a:avLst/>
            <a:gdLst>
              <a:gd name="connsiteX0" fmla="*/ 0 w 2457124"/>
              <a:gd name="connsiteY0" fmla="*/ 1569720 h 1645920"/>
              <a:gd name="connsiteX1" fmla="*/ 76200 w 2457124"/>
              <a:gd name="connsiteY1" fmla="*/ 1615440 h 1645920"/>
              <a:gd name="connsiteX2" fmla="*/ 167640 w 2457124"/>
              <a:gd name="connsiteY2" fmla="*/ 1645920 h 1645920"/>
              <a:gd name="connsiteX3" fmla="*/ 365760 w 2457124"/>
              <a:gd name="connsiteY3" fmla="*/ 1630680 h 1645920"/>
              <a:gd name="connsiteX4" fmla="*/ 426720 w 2457124"/>
              <a:gd name="connsiteY4" fmla="*/ 1539240 h 1645920"/>
              <a:gd name="connsiteX5" fmla="*/ 441960 w 2457124"/>
              <a:gd name="connsiteY5" fmla="*/ 1280160 h 1645920"/>
              <a:gd name="connsiteX6" fmla="*/ 441960 w 2457124"/>
              <a:gd name="connsiteY6" fmla="*/ 1417320 h 1645920"/>
              <a:gd name="connsiteX7" fmla="*/ 487680 w 2457124"/>
              <a:gd name="connsiteY7" fmla="*/ 1463040 h 1645920"/>
              <a:gd name="connsiteX8" fmla="*/ 533400 w 2457124"/>
              <a:gd name="connsiteY8" fmla="*/ 1493520 h 1645920"/>
              <a:gd name="connsiteX9" fmla="*/ 624840 w 2457124"/>
              <a:gd name="connsiteY9" fmla="*/ 1524000 h 1645920"/>
              <a:gd name="connsiteX10" fmla="*/ 670560 w 2457124"/>
              <a:gd name="connsiteY10" fmla="*/ 1508760 h 1645920"/>
              <a:gd name="connsiteX11" fmla="*/ 746760 w 2457124"/>
              <a:gd name="connsiteY11" fmla="*/ 1417320 h 1645920"/>
              <a:gd name="connsiteX12" fmla="*/ 792480 w 2457124"/>
              <a:gd name="connsiteY12" fmla="*/ 1371600 h 1645920"/>
              <a:gd name="connsiteX13" fmla="*/ 807720 w 2457124"/>
              <a:gd name="connsiteY13" fmla="*/ 1310640 h 1645920"/>
              <a:gd name="connsiteX14" fmla="*/ 838200 w 2457124"/>
              <a:gd name="connsiteY14" fmla="*/ 1249680 h 1645920"/>
              <a:gd name="connsiteX15" fmla="*/ 853440 w 2457124"/>
              <a:gd name="connsiteY15" fmla="*/ 1203960 h 1645920"/>
              <a:gd name="connsiteX16" fmla="*/ 838200 w 2457124"/>
              <a:gd name="connsiteY16" fmla="*/ 1112520 h 1645920"/>
              <a:gd name="connsiteX17" fmla="*/ 853440 w 2457124"/>
              <a:gd name="connsiteY17" fmla="*/ 1158240 h 1645920"/>
              <a:gd name="connsiteX18" fmla="*/ 899160 w 2457124"/>
              <a:gd name="connsiteY18" fmla="*/ 1203960 h 1645920"/>
              <a:gd name="connsiteX19" fmla="*/ 1066800 w 2457124"/>
              <a:gd name="connsiteY19" fmla="*/ 1188720 h 1645920"/>
              <a:gd name="connsiteX20" fmla="*/ 1112520 w 2457124"/>
              <a:gd name="connsiteY20" fmla="*/ 1143000 h 1645920"/>
              <a:gd name="connsiteX21" fmla="*/ 1143000 w 2457124"/>
              <a:gd name="connsiteY21" fmla="*/ 1097280 h 1645920"/>
              <a:gd name="connsiteX22" fmla="*/ 1173480 w 2457124"/>
              <a:gd name="connsiteY22" fmla="*/ 975360 h 1645920"/>
              <a:gd name="connsiteX23" fmla="*/ 1158240 w 2457124"/>
              <a:gd name="connsiteY23" fmla="*/ 807720 h 1645920"/>
              <a:gd name="connsiteX24" fmla="*/ 1112520 w 2457124"/>
              <a:gd name="connsiteY24" fmla="*/ 762000 h 1645920"/>
              <a:gd name="connsiteX25" fmla="*/ 1036320 w 2457124"/>
              <a:gd name="connsiteY25" fmla="*/ 792480 h 1645920"/>
              <a:gd name="connsiteX26" fmla="*/ 1051560 w 2457124"/>
              <a:gd name="connsiteY26" fmla="*/ 914400 h 1645920"/>
              <a:gd name="connsiteX27" fmla="*/ 1325880 w 2457124"/>
              <a:gd name="connsiteY27" fmla="*/ 944880 h 1645920"/>
              <a:gd name="connsiteX28" fmla="*/ 1371600 w 2457124"/>
              <a:gd name="connsiteY28" fmla="*/ 914400 h 1645920"/>
              <a:gd name="connsiteX29" fmla="*/ 1402080 w 2457124"/>
              <a:gd name="connsiteY29" fmla="*/ 731520 h 1645920"/>
              <a:gd name="connsiteX30" fmla="*/ 1417320 w 2457124"/>
              <a:gd name="connsiteY30" fmla="*/ 685800 h 1645920"/>
              <a:gd name="connsiteX31" fmla="*/ 1463040 w 2457124"/>
              <a:gd name="connsiteY31" fmla="*/ 701040 h 1645920"/>
              <a:gd name="connsiteX32" fmla="*/ 1584960 w 2457124"/>
              <a:gd name="connsiteY32" fmla="*/ 731520 h 1645920"/>
              <a:gd name="connsiteX33" fmla="*/ 1813560 w 2457124"/>
              <a:gd name="connsiteY33" fmla="*/ 655320 h 1645920"/>
              <a:gd name="connsiteX34" fmla="*/ 1844040 w 2457124"/>
              <a:gd name="connsiteY34" fmla="*/ 609600 h 1645920"/>
              <a:gd name="connsiteX35" fmla="*/ 1828800 w 2457124"/>
              <a:gd name="connsiteY35" fmla="*/ 533400 h 1645920"/>
              <a:gd name="connsiteX36" fmla="*/ 1737360 w 2457124"/>
              <a:gd name="connsiteY36" fmla="*/ 487680 h 1645920"/>
              <a:gd name="connsiteX37" fmla="*/ 1798320 w 2457124"/>
              <a:gd name="connsiteY37" fmla="*/ 533400 h 1645920"/>
              <a:gd name="connsiteX38" fmla="*/ 2011680 w 2457124"/>
              <a:gd name="connsiteY38" fmla="*/ 502920 h 1645920"/>
              <a:gd name="connsiteX39" fmla="*/ 1996440 w 2457124"/>
              <a:gd name="connsiteY39" fmla="*/ 335280 h 1645920"/>
              <a:gd name="connsiteX40" fmla="*/ 1935480 w 2457124"/>
              <a:gd name="connsiteY40" fmla="*/ 243840 h 1645920"/>
              <a:gd name="connsiteX41" fmla="*/ 1859280 w 2457124"/>
              <a:gd name="connsiteY41" fmla="*/ 167640 h 1645920"/>
              <a:gd name="connsiteX42" fmla="*/ 1920240 w 2457124"/>
              <a:gd name="connsiteY42" fmla="*/ 320040 h 1645920"/>
              <a:gd name="connsiteX43" fmla="*/ 1965960 w 2457124"/>
              <a:gd name="connsiteY43" fmla="*/ 335280 h 1645920"/>
              <a:gd name="connsiteX44" fmla="*/ 2164080 w 2457124"/>
              <a:gd name="connsiteY44" fmla="*/ 320040 h 1645920"/>
              <a:gd name="connsiteX45" fmla="*/ 2148840 w 2457124"/>
              <a:gd name="connsiteY45" fmla="*/ 274320 h 1645920"/>
              <a:gd name="connsiteX46" fmla="*/ 2362200 w 2457124"/>
              <a:gd name="connsiteY46" fmla="*/ 259080 h 1645920"/>
              <a:gd name="connsiteX47" fmla="*/ 2331720 w 2457124"/>
              <a:gd name="connsiteY47" fmla="*/ 198120 h 1645920"/>
              <a:gd name="connsiteX48" fmla="*/ 2286000 w 2457124"/>
              <a:gd name="connsiteY48" fmla="*/ 182880 h 1645920"/>
              <a:gd name="connsiteX49" fmla="*/ 2179320 w 2457124"/>
              <a:gd name="connsiteY49" fmla="*/ 137160 h 1645920"/>
              <a:gd name="connsiteX50" fmla="*/ 2118360 w 2457124"/>
              <a:gd name="connsiteY50" fmla="*/ 152400 h 1645920"/>
              <a:gd name="connsiteX51" fmla="*/ 2164080 w 2457124"/>
              <a:gd name="connsiteY51" fmla="*/ 182880 h 1645920"/>
              <a:gd name="connsiteX52" fmla="*/ 2240280 w 2457124"/>
              <a:gd name="connsiteY52" fmla="*/ 198120 h 1645920"/>
              <a:gd name="connsiteX53" fmla="*/ 2362200 w 2457124"/>
              <a:gd name="connsiteY53" fmla="*/ 182880 h 1645920"/>
              <a:gd name="connsiteX54" fmla="*/ 2346960 w 2457124"/>
              <a:gd name="connsiteY54" fmla="*/ 121920 h 1645920"/>
              <a:gd name="connsiteX55" fmla="*/ 2453640 w 2457124"/>
              <a:gd name="connsiteY55" fmla="*/ 45720 h 1645920"/>
              <a:gd name="connsiteX56" fmla="*/ 2453640 w 2457124"/>
              <a:gd name="connsiteY56" fmla="*/ 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57124" h="1645920">
                <a:moveTo>
                  <a:pt x="0" y="1569720"/>
                </a:moveTo>
                <a:cubicBezTo>
                  <a:pt x="25400" y="1584960"/>
                  <a:pt x="49234" y="1603183"/>
                  <a:pt x="76200" y="1615440"/>
                </a:cubicBezTo>
                <a:cubicBezTo>
                  <a:pt x="105449" y="1628735"/>
                  <a:pt x="167640" y="1645920"/>
                  <a:pt x="167640" y="1645920"/>
                </a:cubicBezTo>
                <a:lnTo>
                  <a:pt x="365760" y="1630680"/>
                </a:lnTo>
                <a:cubicBezTo>
                  <a:pt x="399633" y="1616732"/>
                  <a:pt x="426720" y="1539240"/>
                  <a:pt x="426720" y="1539240"/>
                </a:cubicBezTo>
                <a:cubicBezTo>
                  <a:pt x="468357" y="1372692"/>
                  <a:pt x="461826" y="1458955"/>
                  <a:pt x="441960" y="1280160"/>
                </a:cubicBezTo>
                <a:cubicBezTo>
                  <a:pt x="423588" y="1335275"/>
                  <a:pt x="411307" y="1348351"/>
                  <a:pt x="441960" y="1417320"/>
                </a:cubicBezTo>
                <a:cubicBezTo>
                  <a:pt x="450713" y="1437015"/>
                  <a:pt x="471123" y="1449242"/>
                  <a:pt x="487680" y="1463040"/>
                </a:cubicBezTo>
                <a:cubicBezTo>
                  <a:pt x="501751" y="1474766"/>
                  <a:pt x="516662" y="1486081"/>
                  <a:pt x="533400" y="1493520"/>
                </a:cubicBezTo>
                <a:cubicBezTo>
                  <a:pt x="562760" y="1506569"/>
                  <a:pt x="624840" y="1524000"/>
                  <a:pt x="624840" y="1524000"/>
                </a:cubicBezTo>
                <a:cubicBezTo>
                  <a:pt x="640080" y="1518920"/>
                  <a:pt x="657194" y="1517671"/>
                  <a:pt x="670560" y="1508760"/>
                </a:cubicBezTo>
                <a:cubicBezTo>
                  <a:pt x="720649" y="1475367"/>
                  <a:pt x="711618" y="1459490"/>
                  <a:pt x="746760" y="1417320"/>
                </a:cubicBezTo>
                <a:cubicBezTo>
                  <a:pt x="760558" y="1400763"/>
                  <a:pt x="777240" y="1386840"/>
                  <a:pt x="792480" y="1371600"/>
                </a:cubicBezTo>
                <a:cubicBezTo>
                  <a:pt x="797560" y="1351280"/>
                  <a:pt x="800366" y="1330252"/>
                  <a:pt x="807720" y="1310640"/>
                </a:cubicBezTo>
                <a:cubicBezTo>
                  <a:pt x="815697" y="1289368"/>
                  <a:pt x="829251" y="1270562"/>
                  <a:pt x="838200" y="1249680"/>
                </a:cubicBezTo>
                <a:cubicBezTo>
                  <a:pt x="844528" y="1234915"/>
                  <a:pt x="848360" y="1219200"/>
                  <a:pt x="853440" y="1203960"/>
                </a:cubicBezTo>
                <a:cubicBezTo>
                  <a:pt x="848360" y="1173480"/>
                  <a:pt x="838200" y="1143420"/>
                  <a:pt x="838200" y="1112520"/>
                </a:cubicBezTo>
                <a:cubicBezTo>
                  <a:pt x="838200" y="1096456"/>
                  <a:pt x="844529" y="1144874"/>
                  <a:pt x="853440" y="1158240"/>
                </a:cubicBezTo>
                <a:cubicBezTo>
                  <a:pt x="865395" y="1176173"/>
                  <a:pt x="883920" y="1188720"/>
                  <a:pt x="899160" y="1203960"/>
                </a:cubicBezTo>
                <a:cubicBezTo>
                  <a:pt x="955040" y="1198880"/>
                  <a:pt x="1012848" y="1204135"/>
                  <a:pt x="1066800" y="1188720"/>
                </a:cubicBezTo>
                <a:cubicBezTo>
                  <a:pt x="1087523" y="1182799"/>
                  <a:pt x="1098722" y="1159557"/>
                  <a:pt x="1112520" y="1143000"/>
                </a:cubicBezTo>
                <a:cubicBezTo>
                  <a:pt x="1124246" y="1128929"/>
                  <a:pt x="1134809" y="1113663"/>
                  <a:pt x="1143000" y="1097280"/>
                </a:cubicBezTo>
                <a:cubicBezTo>
                  <a:pt x="1158621" y="1066038"/>
                  <a:pt x="1167683" y="1004343"/>
                  <a:pt x="1173480" y="975360"/>
                </a:cubicBezTo>
                <a:cubicBezTo>
                  <a:pt x="1168400" y="919480"/>
                  <a:pt x="1173655" y="861672"/>
                  <a:pt x="1158240" y="807720"/>
                </a:cubicBezTo>
                <a:cubicBezTo>
                  <a:pt x="1152319" y="786997"/>
                  <a:pt x="1133906" y="764673"/>
                  <a:pt x="1112520" y="762000"/>
                </a:cubicBezTo>
                <a:cubicBezTo>
                  <a:pt x="1085375" y="758607"/>
                  <a:pt x="1061720" y="782320"/>
                  <a:pt x="1036320" y="792480"/>
                </a:cubicBezTo>
                <a:cubicBezTo>
                  <a:pt x="1041400" y="833120"/>
                  <a:pt x="1040784" y="874887"/>
                  <a:pt x="1051560" y="914400"/>
                </a:cubicBezTo>
                <a:cubicBezTo>
                  <a:pt x="1083259" y="1030628"/>
                  <a:pt x="1259197" y="949048"/>
                  <a:pt x="1325880" y="944880"/>
                </a:cubicBezTo>
                <a:cubicBezTo>
                  <a:pt x="1341120" y="934720"/>
                  <a:pt x="1365440" y="931649"/>
                  <a:pt x="1371600" y="914400"/>
                </a:cubicBezTo>
                <a:cubicBezTo>
                  <a:pt x="1392386" y="856200"/>
                  <a:pt x="1382537" y="790149"/>
                  <a:pt x="1402080" y="731520"/>
                </a:cubicBezTo>
                <a:lnTo>
                  <a:pt x="1417320" y="685800"/>
                </a:lnTo>
                <a:cubicBezTo>
                  <a:pt x="1432560" y="690880"/>
                  <a:pt x="1447542" y="696813"/>
                  <a:pt x="1463040" y="701040"/>
                </a:cubicBezTo>
                <a:cubicBezTo>
                  <a:pt x="1503455" y="712062"/>
                  <a:pt x="1584960" y="731520"/>
                  <a:pt x="1584960" y="731520"/>
                </a:cubicBezTo>
                <a:cubicBezTo>
                  <a:pt x="1905630" y="685710"/>
                  <a:pt x="1755162" y="772115"/>
                  <a:pt x="1813560" y="655320"/>
                </a:cubicBezTo>
                <a:cubicBezTo>
                  <a:pt x="1821751" y="638937"/>
                  <a:pt x="1833880" y="624840"/>
                  <a:pt x="1844040" y="609600"/>
                </a:cubicBezTo>
                <a:cubicBezTo>
                  <a:pt x="1838960" y="584200"/>
                  <a:pt x="1841651" y="555890"/>
                  <a:pt x="1828800" y="533400"/>
                </a:cubicBezTo>
                <a:cubicBezTo>
                  <a:pt x="1814897" y="509070"/>
                  <a:pt x="1760828" y="495503"/>
                  <a:pt x="1737360" y="487680"/>
                </a:cubicBezTo>
                <a:cubicBezTo>
                  <a:pt x="1757680" y="502920"/>
                  <a:pt x="1772959" y="531991"/>
                  <a:pt x="1798320" y="533400"/>
                </a:cubicBezTo>
                <a:cubicBezTo>
                  <a:pt x="1870051" y="537385"/>
                  <a:pt x="1960880" y="553720"/>
                  <a:pt x="2011680" y="502920"/>
                </a:cubicBezTo>
                <a:cubicBezTo>
                  <a:pt x="2051356" y="463244"/>
                  <a:pt x="2012272" y="389110"/>
                  <a:pt x="1996440" y="335280"/>
                </a:cubicBezTo>
                <a:cubicBezTo>
                  <a:pt x="1986104" y="300136"/>
                  <a:pt x="1955800" y="274320"/>
                  <a:pt x="1935480" y="243840"/>
                </a:cubicBezTo>
                <a:cubicBezTo>
                  <a:pt x="1894840" y="182880"/>
                  <a:pt x="1920240" y="208280"/>
                  <a:pt x="1859280" y="167640"/>
                </a:cubicBezTo>
                <a:cubicBezTo>
                  <a:pt x="1871329" y="251986"/>
                  <a:pt x="1852863" y="275122"/>
                  <a:pt x="1920240" y="320040"/>
                </a:cubicBezTo>
                <a:cubicBezTo>
                  <a:pt x="1933606" y="328951"/>
                  <a:pt x="1950720" y="330200"/>
                  <a:pt x="1965960" y="335280"/>
                </a:cubicBezTo>
                <a:cubicBezTo>
                  <a:pt x="2032000" y="330200"/>
                  <a:pt x="2101244" y="340985"/>
                  <a:pt x="2164080" y="320040"/>
                </a:cubicBezTo>
                <a:cubicBezTo>
                  <a:pt x="2179320" y="314960"/>
                  <a:pt x="2133486" y="279044"/>
                  <a:pt x="2148840" y="274320"/>
                </a:cubicBezTo>
                <a:cubicBezTo>
                  <a:pt x="2216988" y="253351"/>
                  <a:pt x="2291080" y="264160"/>
                  <a:pt x="2362200" y="259080"/>
                </a:cubicBezTo>
                <a:cubicBezTo>
                  <a:pt x="2352040" y="238760"/>
                  <a:pt x="2347784" y="214184"/>
                  <a:pt x="2331720" y="198120"/>
                </a:cubicBezTo>
                <a:cubicBezTo>
                  <a:pt x="2320361" y="186761"/>
                  <a:pt x="2300368" y="190064"/>
                  <a:pt x="2286000" y="182880"/>
                </a:cubicBezTo>
                <a:cubicBezTo>
                  <a:pt x="2180754" y="130257"/>
                  <a:pt x="2306191" y="168878"/>
                  <a:pt x="2179320" y="137160"/>
                </a:cubicBezTo>
                <a:cubicBezTo>
                  <a:pt x="2159000" y="142240"/>
                  <a:pt x="2124984" y="132529"/>
                  <a:pt x="2118360" y="152400"/>
                </a:cubicBezTo>
                <a:cubicBezTo>
                  <a:pt x="2112568" y="169776"/>
                  <a:pt x="2146930" y="176449"/>
                  <a:pt x="2164080" y="182880"/>
                </a:cubicBezTo>
                <a:cubicBezTo>
                  <a:pt x="2188334" y="191975"/>
                  <a:pt x="2214880" y="193040"/>
                  <a:pt x="2240280" y="198120"/>
                </a:cubicBezTo>
                <a:cubicBezTo>
                  <a:pt x="2280920" y="193040"/>
                  <a:pt x="2328873" y="206685"/>
                  <a:pt x="2362200" y="182880"/>
                </a:cubicBezTo>
                <a:cubicBezTo>
                  <a:pt x="2379244" y="170706"/>
                  <a:pt x="2338709" y="141172"/>
                  <a:pt x="2346960" y="121920"/>
                </a:cubicBezTo>
                <a:cubicBezTo>
                  <a:pt x="2382057" y="40027"/>
                  <a:pt x="2416002" y="108449"/>
                  <a:pt x="2453640" y="45720"/>
                </a:cubicBezTo>
                <a:cubicBezTo>
                  <a:pt x="2461481" y="32652"/>
                  <a:pt x="2453640" y="15240"/>
                  <a:pt x="2453640" y="0"/>
                </a:cubicBezTo>
              </a:path>
            </a:pathLst>
          </a:custGeom>
          <a:noFill/>
          <a:ln>
            <a:solidFill>
              <a:schemeClr val="bg1"/>
            </a:solidFill>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solidFill>
                <a:schemeClr val="bg1"/>
              </a:solidFill>
            </a:endParaRPr>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Oval 13"/>
          <p:cNvSpPr/>
          <p:nvPr/>
        </p:nvSpPr>
        <p:spPr>
          <a:xfrm>
            <a:off x="10439400" y="1447800"/>
            <a:ext cx="76200"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61817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Bad example</a:t>
            </a:r>
          </a:p>
        </p:txBody>
      </p:sp>
      <p:pic>
        <p:nvPicPr>
          <p:cNvPr id="5" name="Picture 2" descr="C:\connie\salt\application\10-10-09 icy roads (33).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524000"/>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Oval 12"/>
          <p:cNvSpPr/>
          <p:nvPr/>
        </p:nvSpPr>
        <p:spPr>
          <a:xfrm>
            <a:off x="10439400" y="1447800"/>
            <a:ext cx="76200"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815694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93800"/>
            <a:ext cx="8991600" cy="5080000"/>
          </a:xfrm>
        </p:spPr>
        <p:txBody>
          <a:bodyPr>
            <a:normAutofit/>
          </a:bodyPr>
          <a:lstStyle/>
          <a:p>
            <a:pPr marL="0" indent="0">
              <a:buNone/>
            </a:pPr>
            <a:r>
              <a:rPr lang="en-US" sz="3200" dirty="0">
                <a:effectLst/>
              </a:rPr>
              <a:t>You do a great job of taking care of our roads!</a:t>
            </a:r>
          </a:p>
        </p:txBody>
      </p:sp>
      <p:pic>
        <p:nvPicPr>
          <p:cNvPr id="4" name="Picture 3" descr="Clear Roads Logo use.jpg"/>
          <p:cNvPicPr>
            <a:picLocks noChangeAspect="1"/>
          </p:cNvPicPr>
          <p:nvPr/>
        </p:nvPicPr>
        <p:blipFill>
          <a:blip r:embed="rId2" cstate="print"/>
          <a:stretch>
            <a:fillRect/>
          </a:stretch>
        </p:blipFill>
        <p:spPr>
          <a:xfrm>
            <a:off x="7243572" y="5943600"/>
            <a:ext cx="1900428" cy="615685"/>
          </a:xfrm>
          <a:prstGeom prst="rect">
            <a:avLst/>
          </a:prstGeom>
        </p:spPr>
      </p:pic>
      <p:pic>
        <p:nvPicPr>
          <p:cNvPr id="7" name="Picture 2" descr="C:\Connie\customers\2015\U of MN center for transportatin research\Modules\material use, prewetting, brine production and use, deicing, anti-icing\Walworth county prewetting syste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905000"/>
            <a:ext cx="531363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360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C:\connie\salt\roads\Schmidt Lk R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562" b="52125"/>
          <a:stretch/>
        </p:blipFill>
        <p:spPr bwMode="auto">
          <a:xfrm>
            <a:off x="3223133" y="2263797"/>
            <a:ext cx="5643880" cy="29184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Good examples</a:t>
            </a:r>
          </a:p>
        </p:txBody>
      </p:sp>
      <p:pic>
        <p:nvPicPr>
          <p:cNvPr id="22530" name="Picture 2" descr="C:\connie\salt\application\Copy of P8090016.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47650" y="200025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Isosceles Triangle 9"/>
          <p:cNvSpPr/>
          <p:nvPr/>
        </p:nvSpPr>
        <p:spPr>
          <a:xfrm>
            <a:off x="8382000"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419338"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Oval 12"/>
          <p:cNvSpPr/>
          <p:nvPr/>
        </p:nvSpPr>
        <p:spPr>
          <a:xfrm>
            <a:off x="10439400" y="1447800"/>
            <a:ext cx="76200"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0311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Better placement</a:t>
            </a:r>
          </a:p>
        </p:txBody>
      </p:sp>
      <p:pic>
        <p:nvPicPr>
          <p:cNvPr id="819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656099"/>
            <a:ext cx="4556637" cy="340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4953000"/>
            <a:ext cx="8610600" cy="954107"/>
          </a:xfrm>
          <a:prstGeom prst="rect">
            <a:avLst/>
          </a:prstGeom>
          <a:noFill/>
        </p:spPr>
        <p:txBody>
          <a:bodyPr wrap="square" rtlCol="0">
            <a:spAutoFit/>
          </a:bodyPr>
          <a:lstStyle/>
          <a:p>
            <a:r>
              <a:rPr lang="en-US" sz="2800" dirty="0">
                <a:solidFill>
                  <a:schemeClr val="bg1"/>
                </a:solidFill>
              </a:rPr>
              <a:t>Slide salt to the pavement.  Chose spinner to increase your odds of being able to apply to the center of the road.</a:t>
            </a:r>
          </a:p>
        </p:txBody>
      </p:sp>
      <p:sp>
        <p:nvSpPr>
          <p:cNvPr id="5" name="Rectangle 4"/>
          <p:cNvSpPr/>
          <p:nvPr/>
        </p:nvSpPr>
        <p:spPr>
          <a:xfrm rot="2183436">
            <a:off x="3332099" y="2406451"/>
            <a:ext cx="3021405" cy="923330"/>
          </a:xfrm>
          <a:prstGeom prst="rect">
            <a:avLst/>
          </a:prstGeom>
          <a:noFill/>
        </p:spPr>
        <p:txBody>
          <a:bodyPr wrap="none" lIns="91440" tIns="45720" rIns="91440" bIns="45720">
            <a:spAutoFit/>
          </a:bodyPr>
          <a:lstStyle/>
          <a:p>
            <a:pPr algn="ct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Awesome</a:t>
            </a:r>
          </a:p>
        </p:txBody>
      </p:sp>
      <p:sp>
        <p:nvSpPr>
          <p:cNvPr id="6" name="Isosceles Triangle 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Rectangle 8"/>
          <p:cNvSpPr/>
          <p:nvPr/>
        </p:nvSpPr>
        <p:spPr>
          <a:xfrm>
            <a:off x="533400" y="1066800"/>
            <a:ext cx="5091458" cy="646331"/>
          </a:xfrm>
          <a:prstGeom prst="rect">
            <a:avLst/>
          </a:prstGeom>
        </p:spPr>
        <p:txBody>
          <a:bodyPr wrap="none">
            <a:spAutoFit/>
          </a:bodyPr>
          <a:lstStyle/>
          <a:p>
            <a:r>
              <a:rPr lang="en-US" sz="3600" dirty="0">
                <a:solidFill>
                  <a:schemeClr val="bg1"/>
                </a:solidFill>
              </a:rPr>
              <a:t>Dual spinners, dual chutes</a:t>
            </a:r>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890497522"/>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t>If you are spreading wide…</a:t>
            </a:r>
          </a:p>
        </p:txBody>
      </p:sp>
      <p:sp>
        <p:nvSpPr>
          <p:cNvPr id="3" name="Content Placeholder 2"/>
          <p:cNvSpPr>
            <a:spLocks noGrp="1"/>
          </p:cNvSpPr>
          <p:nvPr>
            <p:ph idx="1"/>
          </p:nvPr>
        </p:nvSpPr>
        <p:spPr>
          <a:xfrm>
            <a:off x="457200" y="1236334"/>
            <a:ext cx="6934200" cy="4525963"/>
          </a:xfrm>
        </p:spPr>
        <p:txBody>
          <a:bodyPr>
            <a:normAutofit/>
          </a:bodyPr>
          <a:lstStyle/>
          <a:p>
            <a:r>
              <a:rPr lang="en-US" dirty="0">
                <a:latin typeface="Arial" pitchFamily="34" charset="0"/>
                <a:cs typeface="Arial" pitchFamily="34" charset="0"/>
              </a:rPr>
              <a:t>Think again! Think thin!</a:t>
            </a:r>
          </a:p>
          <a:p>
            <a:r>
              <a:rPr lang="en-US" dirty="0">
                <a:latin typeface="Arial" pitchFamily="34" charset="0"/>
                <a:cs typeface="Arial" pitchFamily="34" charset="0"/>
              </a:rPr>
              <a:t>The biggest problem we have with salt is keeping it on the road long enough for it to dissolve and work.</a:t>
            </a:r>
          </a:p>
          <a:p>
            <a:r>
              <a:rPr lang="en-US" dirty="0">
                <a:latin typeface="Arial" pitchFamily="34" charset="0"/>
                <a:cs typeface="Arial" pitchFamily="34" charset="0"/>
              </a:rPr>
              <a:t>Salt works once it is dissolved so put it gently in the middle, let it dissolve and work for you as it migrates through the drive lanes.</a:t>
            </a:r>
          </a:p>
          <a:p>
            <a:r>
              <a:rPr lang="en-US" dirty="0">
                <a:latin typeface="Arial" pitchFamily="34" charset="0"/>
                <a:cs typeface="Arial" pitchFamily="34" charset="0"/>
              </a:rPr>
              <a:t>Wide spread patterns cost us a lot!</a:t>
            </a:r>
          </a:p>
        </p:txBody>
      </p:sp>
      <p:sp>
        <p:nvSpPr>
          <p:cNvPr id="7" name="Isosceles Triangle 6"/>
          <p:cNvSpPr/>
          <p:nvPr/>
        </p:nvSpPr>
        <p:spPr>
          <a:xfrm>
            <a:off x="1219200" y="5095547"/>
            <a:ext cx="304800" cy="14478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3505200" y="5111485"/>
            <a:ext cx="1135380" cy="14478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miley Face 8"/>
          <p:cNvSpPr/>
          <p:nvPr/>
        </p:nvSpPr>
        <p:spPr>
          <a:xfrm>
            <a:off x="1676400" y="5664352"/>
            <a:ext cx="685800" cy="6747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8382000"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419338"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1027" name="Picture 3" descr="C:\Users\Roman\AppData\Local\Microsoft\Windows\Temporary Internet Files\Content.IE5\28Q7U0BP\large-Emoticons-Sad-face-33.3-11147[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0579" y="5664352"/>
            <a:ext cx="676957" cy="67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274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dirty="0"/>
              <a:t>To create a windrow or narrow spread pattern, what are the best spinner speeds?</a:t>
            </a:r>
          </a:p>
          <a:p>
            <a:pPr>
              <a:buNone/>
            </a:pPr>
            <a:endParaRPr lang="en-US" dirty="0"/>
          </a:p>
          <a:p>
            <a:pPr marL="514350" indent="-514350">
              <a:buFont typeface="+mj-lt"/>
              <a:buAutoNum type="arabicPeriod"/>
            </a:pPr>
            <a:r>
              <a:rPr lang="en-US" dirty="0"/>
              <a:t>Off </a:t>
            </a:r>
          </a:p>
          <a:p>
            <a:pPr marL="514350" indent="-514350">
              <a:buFont typeface="+mj-lt"/>
              <a:buAutoNum type="arabicPeriod"/>
            </a:pPr>
            <a:r>
              <a:rPr lang="en-US" dirty="0"/>
              <a:t>Low </a:t>
            </a:r>
          </a:p>
          <a:p>
            <a:pPr marL="514350" indent="-514350">
              <a:buFont typeface="+mj-lt"/>
              <a:buAutoNum type="arabicPeriod"/>
            </a:pPr>
            <a:r>
              <a:rPr lang="en-US" dirty="0"/>
              <a:t>Medium </a:t>
            </a:r>
          </a:p>
          <a:p>
            <a:pPr marL="514350" indent="-514350">
              <a:buFont typeface="+mj-lt"/>
              <a:buAutoNum type="arabicPeriod"/>
            </a:pPr>
            <a:r>
              <a:rPr lang="en-US" dirty="0"/>
              <a:t>High</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dirty="0"/>
              <a:t>To create a windrow or narrow spread pattern, what are the best spinner speeds?</a:t>
            </a:r>
          </a:p>
          <a:p>
            <a:pPr>
              <a:buNone/>
            </a:pPr>
            <a:endParaRPr lang="en-US" dirty="0"/>
          </a:p>
          <a:p>
            <a:pPr marL="514350" indent="-514350">
              <a:buFont typeface="+mj-lt"/>
              <a:buAutoNum type="arabicPeriod"/>
            </a:pPr>
            <a:r>
              <a:rPr lang="en-US" dirty="0">
                <a:solidFill>
                  <a:srgbClr val="FFFF00"/>
                </a:solidFill>
              </a:rPr>
              <a:t>Off </a:t>
            </a:r>
          </a:p>
          <a:p>
            <a:pPr marL="514350" indent="-514350">
              <a:buFont typeface="+mj-lt"/>
              <a:buAutoNum type="arabicPeriod"/>
            </a:pPr>
            <a:r>
              <a:rPr lang="en-US" dirty="0">
                <a:solidFill>
                  <a:srgbClr val="FFFF00"/>
                </a:solidFill>
              </a:rPr>
              <a:t>Low </a:t>
            </a:r>
          </a:p>
          <a:p>
            <a:pPr marL="514350" indent="-514350">
              <a:buFont typeface="+mj-lt"/>
              <a:buAutoNum type="arabicPeriod"/>
            </a:pPr>
            <a:r>
              <a:rPr lang="en-US" dirty="0">
                <a:solidFill>
                  <a:srgbClr val="0070C0"/>
                </a:solidFill>
              </a:rPr>
              <a:t>Medium </a:t>
            </a:r>
          </a:p>
          <a:p>
            <a:pPr marL="514350" indent="-514350">
              <a:buFont typeface="+mj-lt"/>
              <a:buAutoNum type="arabicPeriod"/>
            </a:pPr>
            <a:r>
              <a:rPr lang="en-US" dirty="0">
                <a:solidFill>
                  <a:srgbClr val="0070C0"/>
                </a:solidFill>
              </a:rPr>
              <a:t>High</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t>Slurry</a:t>
            </a:r>
          </a:p>
        </p:txBody>
      </p:sp>
      <p:sp>
        <p:nvSpPr>
          <p:cNvPr id="3" name="Content Placeholder 2"/>
          <p:cNvSpPr>
            <a:spLocks noGrp="1"/>
          </p:cNvSpPr>
          <p:nvPr>
            <p:ph idx="1"/>
          </p:nvPr>
        </p:nvSpPr>
        <p:spPr>
          <a:xfrm>
            <a:off x="152400" y="1600200"/>
            <a:ext cx="6248400" cy="4525963"/>
          </a:xfrm>
        </p:spPr>
        <p:txBody>
          <a:bodyPr>
            <a:normAutofit/>
          </a:bodyPr>
          <a:lstStyle/>
          <a:p>
            <a:r>
              <a:rPr lang="en-US" dirty="0">
                <a:latin typeface="Arial" pitchFamily="34" charset="0"/>
                <a:cs typeface="Arial" pitchFamily="34" charset="0"/>
              </a:rPr>
              <a:t>The more liquid we use, the less granular is needed.  Over the years the industry has been shifting from dry salt to slightly wet salt to very wet salt to liquid only routes.</a:t>
            </a:r>
          </a:p>
          <a:p>
            <a:r>
              <a:rPr lang="en-US" dirty="0">
                <a:latin typeface="Arial" pitchFamily="34" charset="0"/>
                <a:cs typeface="Arial" pitchFamily="34" charset="0"/>
              </a:rPr>
              <a:t>Slurry is a very wet salt (similar texture to the slushy drinks we are familiar with).</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530" name="AutoShape 2" descr="Image result for slush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32" name="AutoShape 4" descr="Image result for slush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34" name="AutoShape 6" descr="Image result for slush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descr="slushy.jpg"/>
          <p:cNvPicPr>
            <a:picLocks noChangeAspect="1"/>
          </p:cNvPicPr>
          <p:nvPr/>
        </p:nvPicPr>
        <p:blipFill>
          <a:blip r:embed="rId3" cstate="print"/>
          <a:stretch>
            <a:fillRect/>
          </a:stretch>
        </p:blipFill>
        <p:spPr>
          <a:xfrm>
            <a:off x="6248400" y="2971800"/>
            <a:ext cx="2548429" cy="2514600"/>
          </a:xfrm>
          <a:prstGeom prst="rect">
            <a:avLst/>
          </a:prstGeom>
        </p:spPr>
      </p:pic>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984343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t>Why Slurry?</a:t>
            </a:r>
          </a:p>
        </p:txBody>
      </p:sp>
      <p:sp>
        <p:nvSpPr>
          <p:cNvPr id="3" name="Content Placeholder 2"/>
          <p:cNvSpPr>
            <a:spLocks noGrp="1"/>
          </p:cNvSpPr>
          <p:nvPr>
            <p:ph idx="1"/>
          </p:nvPr>
        </p:nvSpPr>
        <p:spPr>
          <a:xfrm>
            <a:off x="0" y="1066800"/>
            <a:ext cx="4648200" cy="4525963"/>
          </a:xfrm>
        </p:spPr>
        <p:txBody>
          <a:bodyPr>
            <a:noAutofit/>
          </a:bodyPr>
          <a:lstStyle/>
          <a:p>
            <a:r>
              <a:rPr lang="en-US" dirty="0">
                <a:effectLst/>
                <a:latin typeface="Arial" pitchFamily="34" charset="0"/>
                <a:cs typeface="Arial" pitchFamily="34" charset="0"/>
              </a:rPr>
              <a:t>Liquids work faster, stay on target better and cause less environmental damage.</a:t>
            </a:r>
          </a:p>
          <a:p>
            <a:r>
              <a:rPr lang="en-US" dirty="0">
                <a:effectLst/>
                <a:latin typeface="Arial" pitchFamily="34" charset="0"/>
                <a:cs typeface="Arial" pitchFamily="34" charset="0"/>
              </a:rPr>
              <a:t>Liquids don’t have as much melting power.</a:t>
            </a:r>
          </a:p>
          <a:p>
            <a:r>
              <a:rPr lang="en-US" dirty="0">
                <a:effectLst/>
                <a:latin typeface="Arial" pitchFamily="34" charset="0"/>
                <a:cs typeface="Arial" pitchFamily="34" charset="0"/>
              </a:rPr>
              <a:t>A slurry combo is very powerful and effective in melting snow and ice with less wasted time and material.</a:t>
            </a: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942"/>
          <a:stretch/>
        </p:blipFill>
        <p:spPr bwMode="auto">
          <a:xfrm>
            <a:off x="4806821" y="1672772"/>
            <a:ext cx="4025912"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5-Point Star 6"/>
          <p:cNvSpPr/>
          <p:nvPr/>
        </p:nvSpPr>
        <p:spPr>
          <a:xfrm>
            <a:off x="8244904" y="976086"/>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271168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dirty="0"/>
              <a:t>What is a slurry?</a:t>
            </a:r>
          </a:p>
          <a:p>
            <a:pPr>
              <a:buNone/>
            </a:pPr>
            <a:endParaRPr lang="en-US" dirty="0"/>
          </a:p>
          <a:p>
            <a:pPr marL="514350" indent="-514350">
              <a:buFont typeface="+mj-lt"/>
              <a:buAutoNum type="arabicPeriod"/>
            </a:pPr>
            <a:r>
              <a:rPr lang="en-US" dirty="0"/>
              <a:t>An impaired driver</a:t>
            </a:r>
          </a:p>
          <a:p>
            <a:pPr marL="514350" indent="-514350">
              <a:buFont typeface="+mj-lt"/>
              <a:buAutoNum type="arabicPeriod"/>
            </a:pPr>
            <a:r>
              <a:rPr lang="en-US" dirty="0"/>
              <a:t>A Sane Lane driver in a hurry</a:t>
            </a:r>
          </a:p>
          <a:p>
            <a:pPr marL="514350" indent="-514350">
              <a:buFont typeface="+mj-lt"/>
              <a:buAutoNum type="arabicPeriod"/>
            </a:pPr>
            <a:r>
              <a:rPr lang="en-US" dirty="0"/>
              <a:t>A salt mixture that contains a lot of liquids</a:t>
            </a:r>
          </a:p>
          <a:p>
            <a:pPr marL="514350" indent="-514350">
              <a:buFont typeface="+mj-lt"/>
              <a:buAutoNum type="arabicPeriod"/>
            </a:pPr>
            <a:r>
              <a:rPr lang="en-US" dirty="0"/>
              <a:t>All of the above </a:t>
            </a:r>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8600" indent="-228600">
              <a:buAutoNum type="arabicPeriod"/>
            </a:pPr>
            <a:endParaRPr lang="en-US" dirty="0"/>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dirty="0"/>
              <a:t>What is a slurry?</a:t>
            </a:r>
          </a:p>
          <a:p>
            <a:pPr>
              <a:buNone/>
            </a:pPr>
            <a:endParaRPr lang="en-US" dirty="0"/>
          </a:p>
          <a:p>
            <a:pPr marL="514350" indent="-514350">
              <a:buFont typeface="+mj-lt"/>
              <a:buAutoNum type="arabicPeriod"/>
            </a:pPr>
            <a:r>
              <a:rPr lang="en-US" dirty="0">
                <a:solidFill>
                  <a:srgbClr val="0070C0"/>
                </a:solidFill>
              </a:rPr>
              <a:t>An impaired driver</a:t>
            </a:r>
          </a:p>
          <a:p>
            <a:pPr marL="514350" indent="-514350">
              <a:buFont typeface="+mj-lt"/>
              <a:buAutoNum type="arabicPeriod"/>
            </a:pPr>
            <a:r>
              <a:rPr lang="en-US" dirty="0">
                <a:solidFill>
                  <a:srgbClr val="0070C0"/>
                </a:solidFill>
              </a:rPr>
              <a:t>A Sane Lane driver in a hurry</a:t>
            </a:r>
          </a:p>
          <a:p>
            <a:pPr marL="514350" indent="-514350">
              <a:buFont typeface="+mj-lt"/>
              <a:buAutoNum type="arabicPeriod"/>
            </a:pPr>
            <a:r>
              <a:rPr lang="en-US" dirty="0">
                <a:solidFill>
                  <a:srgbClr val="FFFF00"/>
                </a:solidFill>
              </a:rPr>
              <a:t>A salt mixture that contains a lot of liquids</a:t>
            </a:r>
            <a:endParaRPr lang="en-US" dirty="0"/>
          </a:p>
          <a:p>
            <a:pPr marL="514350" indent="-514350">
              <a:buFont typeface="+mj-lt"/>
              <a:buAutoNum type="arabicPeriod"/>
            </a:pPr>
            <a:r>
              <a:rPr lang="en-US" dirty="0">
                <a:solidFill>
                  <a:srgbClr val="0070C0"/>
                </a:solidFill>
              </a:rPr>
              <a:t>All of the above </a:t>
            </a:r>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8600" indent="-228600">
              <a:buAutoNum type="arabicPeriod"/>
            </a:pPr>
            <a:endParaRPr lang="en-US" dirty="0"/>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990600"/>
          </a:xfrm>
          <a:noFill/>
        </p:spPr>
        <p:txBody>
          <a:bodyPr>
            <a:normAutofit/>
          </a:bodyPr>
          <a:lstStyle/>
          <a:p>
            <a:r>
              <a:rPr lang="en-US" dirty="0"/>
              <a:t> Make one, buy one, try one! </a:t>
            </a:r>
          </a:p>
        </p:txBody>
      </p:sp>
      <p:pic>
        <p:nvPicPr>
          <p:cNvPr id="18434"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9108" t="35019" r="12137" b="7400"/>
          <a:stretch/>
        </p:blipFill>
        <p:spPr bwMode="auto">
          <a:xfrm>
            <a:off x="152400" y="1905000"/>
            <a:ext cx="8898026"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5-Point Star 9"/>
          <p:cNvSpPr/>
          <p:nvPr/>
        </p:nvSpPr>
        <p:spPr>
          <a:xfrm>
            <a:off x="8305800" y="1143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8600" indent="-228600">
              <a:buAutoNum type="arabicPeriod"/>
            </a:pPr>
            <a:endParaRPr lang="en-US" dirty="0"/>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25506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2667000"/>
            <a:ext cx="3276600" cy="369332"/>
          </a:xfrm>
          <a:prstGeom prst="rect">
            <a:avLst/>
          </a:prstGeom>
          <a:solidFill>
            <a:schemeClr val="accent5">
              <a:lumMod val="60000"/>
              <a:lumOff val="40000"/>
            </a:schemeClr>
          </a:solidFill>
        </p:spPr>
        <p:txBody>
          <a:bodyPr wrap="square" rtlCol="0">
            <a:spAutoFit/>
          </a:bodyPr>
          <a:lstStyle/>
          <a:p>
            <a:endParaRPr lang="en-US" dirty="0"/>
          </a:p>
        </p:txBody>
      </p:sp>
      <p:sp>
        <p:nvSpPr>
          <p:cNvPr id="3" name="Content Placeholder 2"/>
          <p:cNvSpPr>
            <a:spLocks noGrp="1"/>
          </p:cNvSpPr>
          <p:nvPr>
            <p:ph idx="1"/>
          </p:nvPr>
        </p:nvSpPr>
        <p:spPr>
          <a:xfrm>
            <a:off x="0" y="1447800"/>
            <a:ext cx="8686800" cy="4749800"/>
          </a:xfrm>
        </p:spPr>
        <p:txBody>
          <a:bodyPr/>
          <a:lstStyle/>
          <a:p>
            <a:endParaRPr lang="en-US" dirty="0">
              <a:latin typeface="Arial" pitchFamily="34" charset="0"/>
              <a:cs typeface="Arial" pitchFamily="34" charset="0"/>
            </a:endParaRPr>
          </a:p>
          <a:p>
            <a:pPr>
              <a:buNone/>
            </a:pPr>
            <a:endParaRPr lang="en-US" dirty="0"/>
          </a:p>
        </p:txBody>
      </p:sp>
      <p:sp>
        <p:nvSpPr>
          <p:cNvPr id="2" name="TextBox 1"/>
          <p:cNvSpPr txBox="1"/>
          <p:nvPr/>
        </p:nvSpPr>
        <p:spPr>
          <a:xfrm>
            <a:off x="457200" y="1066800"/>
            <a:ext cx="8382000" cy="4370427"/>
          </a:xfrm>
          <a:prstGeom prst="rect">
            <a:avLst/>
          </a:prstGeom>
          <a:noFill/>
        </p:spPr>
        <p:txBody>
          <a:bodyPr wrap="square" rtlCol="0">
            <a:spAutoFit/>
          </a:bodyPr>
          <a:lstStyle/>
          <a:p>
            <a:r>
              <a:rPr lang="en-US" sz="3200" dirty="0">
                <a:solidFill>
                  <a:schemeClr val="bg1"/>
                </a:solidFill>
                <a:latin typeface="Tw Cen MT" pitchFamily="34" charset="0"/>
                <a:cs typeface="Times New Roman" pitchFamily="18" charset="0"/>
              </a:rPr>
              <a:t>This is one of a series of 22 winter maintenance training modules developed by the Clear Roads Program.   All of the modules are available online at </a:t>
            </a:r>
            <a:r>
              <a:rPr lang="en-US" sz="3200" dirty="0">
                <a:solidFill>
                  <a:schemeClr val="bg1"/>
                </a:solidFill>
                <a:latin typeface="Tw Cen MT" pitchFamily="34" charset="0"/>
                <a:cs typeface="Times New Roman" pitchFamily="18" charset="0"/>
                <a:hlinkClick r:id="rId3"/>
              </a:rPr>
              <a:t>www.clearroads.org</a:t>
            </a:r>
            <a:endParaRPr lang="en-US" sz="3200" dirty="0">
              <a:solidFill>
                <a:schemeClr val="bg1"/>
              </a:solidFill>
              <a:latin typeface="Tw Cen MT" pitchFamily="34" charset="0"/>
              <a:cs typeface="Times New Roman" pitchFamily="18" charset="0"/>
            </a:endParaRPr>
          </a:p>
          <a:p>
            <a:r>
              <a:rPr lang="en-US" sz="3200" dirty="0">
                <a:solidFill>
                  <a:schemeClr val="bg1"/>
                </a:solidFill>
                <a:latin typeface="Tw Cen MT" pitchFamily="34" charset="0"/>
                <a:cs typeface="Times New Roman" pitchFamily="18" charset="0"/>
              </a:rPr>
              <a:t>Modules include information on the following:</a:t>
            </a:r>
          </a:p>
          <a:p>
            <a:endParaRPr lang="en-US" sz="3200" dirty="0">
              <a:solidFill>
                <a:schemeClr val="bg1"/>
              </a:solidFill>
              <a:latin typeface="Tw Cen MT" pitchFamily="34" charset="0"/>
              <a:cs typeface="Times New Roman" pitchFamily="18" charset="0"/>
            </a:endParaRPr>
          </a:p>
          <a:p>
            <a:endParaRPr lang="en-US" sz="2800" dirty="0">
              <a:solidFill>
                <a:schemeClr val="bg1"/>
              </a:solidFill>
              <a:latin typeface="Tw Cen MT Condensed Extra Bold" pitchFamily="34" charset="0"/>
              <a:cs typeface="Arial" pitchFamily="34" charset="0"/>
            </a:endParaRPr>
          </a:p>
          <a:p>
            <a:endParaRPr lang="en-US" sz="4000" dirty="0">
              <a:solidFill>
                <a:schemeClr val="bg1"/>
              </a:solidFill>
              <a:latin typeface="Tw Cen MT Condensed Extra Bold" pitchFamily="34" charset="0"/>
              <a:cs typeface="Arial" pitchFamily="34" charset="0"/>
            </a:endParaRPr>
          </a:p>
          <a:p>
            <a:endParaRPr lang="en-US" dirty="0"/>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Rectangle 6"/>
          <p:cNvSpPr/>
          <p:nvPr/>
        </p:nvSpPr>
        <p:spPr>
          <a:xfrm>
            <a:off x="578358" y="3512297"/>
            <a:ext cx="7346442" cy="3416320"/>
          </a:xfrm>
          <a:prstGeom prst="rect">
            <a:avLst/>
          </a:prstGeom>
        </p:spPr>
        <p:txBody>
          <a:bodyPr wrap="square" numCol="2">
            <a:spAutoFit/>
          </a:bodyPr>
          <a:lstStyle/>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Plowing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Truck operations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Spreading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Material use</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Pre-wetting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Brine production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De-icing and anti-icing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Level of service</a:t>
            </a:r>
          </a:p>
          <a:p>
            <a:pPr marL="285750" indent="-285750">
              <a:buFont typeface="Arial" panose="020B0604020202020204" pitchFamily="34" charset="0"/>
              <a:buChar char="•"/>
            </a:pPr>
            <a:endParaRPr lang="en-US" sz="2400" dirty="0">
              <a:solidFill>
                <a:schemeClr val="bg1"/>
              </a:solidFill>
              <a:latin typeface="Tw Cen MT" pitchFamily="34" charset="0"/>
              <a:cs typeface="Times New Roman" pitchFamily="18" charset="0"/>
            </a:endParaRP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Ice formation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Freeze point depressants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Environmental issues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Drift control</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Weather</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Avalanche management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Bridge frost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Safety</a:t>
            </a:r>
          </a:p>
        </p:txBody>
      </p:sp>
    </p:spTree>
    <p:extLst>
      <p:ext uri="{BB962C8B-B14F-4D97-AF65-F5344CB8AC3E}">
        <p14:creationId xmlns:p14="http://schemas.microsoft.com/office/powerpoint/2010/main" val="3657001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457200" y="381000"/>
            <a:ext cx="8229600" cy="889000"/>
          </a:xfrm>
        </p:spPr>
        <p:txBody>
          <a:bodyPr/>
          <a:lstStyle/>
          <a:p>
            <a:r>
              <a:rPr lang="en-US" altLang="en-US" sz="3200" dirty="0"/>
              <a:t>Slurry Truck experiment – higher liquid to granular ratio</a:t>
            </a:r>
            <a:br>
              <a:rPr lang="en-US" altLang="en-US" dirty="0"/>
            </a:br>
            <a:endParaRPr lang="en-US" altLang="en-US" dirty="0"/>
          </a:p>
        </p:txBody>
      </p:sp>
      <p:pic>
        <p:nvPicPr>
          <p:cNvPr id="249860" name="Picture 4" descr="P10103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066800"/>
            <a:ext cx="6477000" cy="484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2" name="AutoShape 18"/>
          <p:cNvSpPr>
            <a:spLocks noChangeArrowheads="1"/>
          </p:cNvSpPr>
          <p:nvPr/>
        </p:nvSpPr>
        <p:spPr bwMode="auto">
          <a:xfrm>
            <a:off x="1828800" y="4419600"/>
            <a:ext cx="5334000" cy="1905000"/>
          </a:xfrm>
          <a:prstGeom prst="rightArrow">
            <a:avLst>
              <a:gd name="adj1" fmla="val 50000"/>
              <a:gd name="adj2" fmla="val 70000"/>
            </a:avLst>
          </a:prstGeom>
          <a:solidFill>
            <a:schemeClr val="accent1"/>
          </a:solidFill>
          <a:ln w="9525">
            <a:solidFill>
              <a:schemeClr val="tx1"/>
            </a:solidFill>
            <a:miter lim="800000"/>
            <a:headEnd/>
            <a:tailEnd/>
          </a:ln>
        </p:spPr>
        <p:txBody>
          <a:bodyPr wrap="none" anchor="ct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hangingPunct="1"/>
            <a:endParaRPr lang="en-US" altLang="en-US"/>
          </a:p>
        </p:txBody>
      </p:sp>
      <p:sp>
        <p:nvSpPr>
          <p:cNvPr id="249863" name="Text Box 19"/>
          <p:cNvSpPr txBox="1">
            <a:spLocks noChangeArrowheads="1"/>
          </p:cNvSpPr>
          <p:nvPr/>
        </p:nvSpPr>
        <p:spPr bwMode="auto">
          <a:xfrm>
            <a:off x="2057400" y="4953000"/>
            <a:ext cx="4495800" cy="83099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hangingPunct="1">
              <a:spcBef>
                <a:spcPct val="50000"/>
              </a:spcBef>
            </a:pPr>
            <a:r>
              <a:rPr lang="en-US" altLang="en-US" sz="2400" dirty="0"/>
              <a:t>The future is in higher liquid to granular ratios!</a:t>
            </a:r>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8600" indent="-228600">
              <a:buAutoNum type="arabicPeriod"/>
            </a:pPr>
            <a:endParaRPr lang="en-US" dirty="0"/>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103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dirty="0"/>
              <a:t>Why use a slurry mix?</a:t>
            </a:r>
          </a:p>
          <a:p>
            <a:pPr>
              <a:buNone/>
            </a:pPr>
            <a:endParaRPr lang="en-US" dirty="0"/>
          </a:p>
          <a:p>
            <a:pPr marL="514350" indent="-514350">
              <a:buFont typeface="+mj-lt"/>
              <a:buAutoNum type="arabicPeriod"/>
            </a:pPr>
            <a:r>
              <a:rPr lang="en-US" dirty="0"/>
              <a:t>Works faster than dry salt</a:t>
            </a:r>
          </a:p>
          <a:p>
            <a:pPr marL="514350" indent="-514350">
              <a:buFont typeface="+mj-lt"/>
              <a:buAutoNum type="arabicPeriod"/>
            </a:pPr>
            <a:r>
              <a:rPr lang="en-US" dirty="0"/>
              <a:t>Stays in place better than dry salt</a:t>
            </a:r>
          </a:p>
          <a:p>
            <a:pPr marL="514350" indent="-514350">
              <a:buFont typeface="+mj-lt"/>
              <a:buAutoNum type="arabicPeriod"/>
            </a:pPr>
            <a:r>
              <a:rPr lang="en-US" dirty="0"/>
              <a:t>Can use less salt</a:t>
            </a:r>
          </a:p>
          <a:p>
            <a:pPr marL="514350" indent="-514350">
              <a:buFont typeface="+mj-lt"/>
              <a:buAutoNum type="arabicPeriod"/>
            </a:pPr>
            <a:r>
              <a:rPr lang="en-US" dirty="0"/>
              <a:t>All of the above</a:t>
            </a:r>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8600" indent="-228600">
              <a:buAutoNum type="arabicPeriod"/>
            </a:pPr>
            <a:endParaRPr lang="en-US" dirty="0"/>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dirty="0"/>
              <a:t>Why use a slurry mix?</a:t>
            </a:r>
          </a:p>
          <a:p>
            <a:pPr>
              <a:buNone/>
            </a:pPr>
            <a:endParaRPr lang="en-US" dirty="0"/>
          </a:p>
          <a:p>
            <a:pPr marL="514350" indent="-514350">
              <a:buFont typeface="+mj-lt"/>
              <a:buAutoNum type="arabicPeriod"/>
            </a:pPr>
            <a:r>
              <a:rPr lang="en-US" dirty="0">
                <a:solidFill>
                  <a:srgbClr val="0070C0"/>
                </a:solidFill>
              </a:rPr>
              <a:t>Works faster than dry salt</a:t>
            </a:r>
          </a:p>
          <a:p>
            <a:pPr marL="514350" indent="-514350">
              <a:buFont typeface="+mj-lt"/>
              <a:buAutoNum type="arabicPeriod"/>
            </a:pPr>
            <a:r>
              <a:rPr lang="en-US" dirty="0">
                <a:solidFill>
                  <a:srgbClr val="0070C0"/>
                </a:solidFill>
              </a:rPr>
              <a:t>Stays in place better than dry salt</a:t>
            </a:r>
          </a:p>
          <a:p>
            <a:pPr marL="514350" indent="-514350">
              <a:buFont typeface="+mj-lt"/>
              <a:buAutoNum type="arabicPeriod"/>
            </a:pPr>
            <a:r>
              <a:rPr lang="en-US" dirty="0">
                <a:solidFill>
                  <a:srgbClr val="FFFF00"/>
                </a:solidFill>
              </a:rPr>
              <a:t>Can use less salt</a:t>
            </a:r>
            <a:endParaRPr lang="en-US" dirty="0">
              <a:solidFill>
                <a:srgbClr val="0070C0"/>
              </a:solidFill>
            </a:endParaRPr>
          </a:p>
          <a:p>
            <a:pPr marL="514350" indent="-514350">
              <a:buFont typeface="+mj-lt"/>
              <a:buAutoNum type="arabicPeriod"/>
            </a:pPr>
            <a:r>
              <a:rPr lang="en-US" dirty="0">
                <a:solidFill>
                  <a:srgbClr val="0070C0"/>
                </a:solidFill>
              </a:rPr>
              <a:t>All of the above</a:t>
            </a:r>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8600" indent="-228600">
              <a:buAutoNum type="arabicPeriod"/>
            </a:pPr>
            <a:endParaRPr lang="en-US" dirty="0"/>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Spreader controls</a:t>
            </a:r>
          </a:p>
        </p:txBody>
      </p:sp>
      <p:pic>
        <p:nvPicPr>
          <p:cNvPr id="5" name="Picture 4" descr="P3170012"/>
          <p:cNvPicPr>
            <a:picLocks noChangeAspect="1" noChangeArrowheads="1"/>
          </p:cNvPicPr>
          <p:nvPr/>
        </p:nvPicPr>
        <p:blipFill>
          <a:blip r:embed="rId3" cstate="print"/>
          <a:srcRect/>
          <a:stretch>
            <a:fillRect/>
          </a:stretch>
        </p:blipFill>
        <p:spPr>
          <a:xfrm>
            <a:off x="203575" y="1274067"/>
            <a:ext cx="4063625" cy="3048000"/>
          </a:xfrm>
          <a:prstGeom prst="rect">
            <a:avLst/>
          </a:prstGeom>
          <a:noFill/>
          <a:ln/>
        </p:spPr>
      </p:pic>
      <p:pic>
        <p:nvPicPr>
          <p:cNvPr id="4" name="Picture 7" descr="DJ20003"/>
          <p:cNvPicPr>
            <a:picLocks noGrp="1" noChangeAspect="1" noChangeArrowheads="1"/>
          </p:cNvPicPr>
          <p:nvPr>
            <p:ph idx="1"/>
          </p:nvPr>
        </p:nvPicPr>
        <p:blipFill>
          <a:blip r:embed="rId4" cstate="print"/>
          <a:srcRect l="3142" t="2470" r="3561" b="2118"/>
          <a:stretch>
            <a:fillRect/>
          </a:stretch>
        </p:blipFill>
        <p:spPr>
          <a:xfrm>
            <a:off x="4466645" y="3116066"/>
            <a:ext cx="4448755" cy="2700534"/>
          </a:xfrm>
          <a:noFill/>
          <a:ln/>
        </p:spPr>
      </p:pic>
      <p:sp>
        <p:nvSpPr>
          <p:cNvPr id="6" name="Isosceles Triangle 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97965065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Open loop systems are not as accurate</a:t>
            </a:r>
          </a:p>
        </p:txBody>
      </p:sp>
      <p:sp>
        <p:nvSpPr>
          <p:cNvPr id="4" name="Isosceles Triangle 3"/>
          <p:cNvSpPr/>
          <p:nvPr/>
        </p:nvSpPr>
        <p:spPr>
          <a:xfrm>
            <a:off x="8382000"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419338"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1193800"/>
            <a:ext cx="9144000" cy="5080000"/>
          </a:xfrm>
        </p:spPr>
        <p:txBody>
          <a:bodyPr>
            <a:normAutofit/>
          </a:bodyPr>
          <a:lstStyle/>
          <a:p>
            <a:pPr lvl="1"/>
            <a:r>
              <a:rPr lang="en-US" dirty="0">
                <a:latin typeface="Arial" pitchFamily="34" charset="0"/>
                <a:cs typeface="Arial" pitchFamily="34" charset="0"/>
              </a:rPr>
              <a:t>Any manual system (those without a computer in the cab).</a:t>
            </a:r>
          </a:p>
          <a:p>
            <a:pPr lvl="1"/>
            <a:r>
              <a:rPr lang="en-US" dirty="0">
                <a:latin typeface="Arial" pitchFamily="34" charset="0"/>
                <a:cs typeface="Arial" pitchFamily="34" charset="0"/>
              </a:rPr>
              <a:t>Some computer controlled systems.</a:t>
            </a:r>
          </a:p>
          <a:p>
            <a:pPr lvl="2"/>
            <a:r>
              <a:rPr lang="en-US" sz="2400" dirty="0">
                <a:latin typeface="Arial" pitchFamily="34" charset="0"/>
                <a:cs typeface="Arial" pitchFamily="34" charset="0"/>
              </a:rPr>
              <a:t>if there is </a:t>
            </a:r>
            <a:r>
              <a:rPr lang="en-US" sz="2400" b="1" dirty="0">
                <a:latin typeface="Arial" pitchFamily="34" charset="0"/>
                <a:cs typeface="Arial" pitchFamily="34" charset="0"/>
              </a:rPr>
              <a:t>NO</a:t>
            </a:r>
            <a:r>
              <a:rPr lang="en-US" sz="2400" dirty="0">
                <a:latin typeface="Arial" pitchFamily="34" charset="0"/>
                <a:cs typeface="Arial" pitchFamily="34" charset="0"/>
              </a:rPr>
              <a:t> feedback coming from the auger, pump or other deliver device to the computer. </a:t>
            </a:r>
          </a:p>
          <a:p>
            <a:pPr lvl="3"/>
            <a:r>
              <a:rPr lang="en-US" sz="2400" dirty="0">
                <a:latin typeface="Arial" pitchFamily="34" charset="0"/>
                <a:cs typeface="Arial" pitchFamily="34" charset="0"/>
              </a:rPr>
              <a:t>Some systems may come this way (bad choice)</a:t>
            </a:r>
          </a:p>
          <a:p>
            <a:pPr lvl="3"/>
            <a:r>
              <a:rPr lang="en-US" sz="2400" dirty="0">
                <a:latin typeface="Arial" pitchFamily="34" charset="0"/>
                <a:cs typeface="Arial" pitchFamily="34" charset="0"/>
              </a:rPr>
              <a:t>Or you may have a system that is broken</a:t>
            </a:r>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2051" name="Picture 3" descr="C:\Users\Roman\AppData\Local\Microsoft\Windows\INetCache\IE\JBW9WJB3\pensando[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4152900"/>
            <a:ext cx="129583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041524"/>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Closed loop systems are great!</a:t>
            </a:r>
          </a:p>
        </p:txBody>
      </p:sp>
      <p:sp>
        <p:nvSpPr>
          <p:cNvPr id="4" name="Isosceles Triangle 3"/>
          <p:cNvSpPr/>
          <p:nvPr/>
        </p:nvSpPr>
        <p:spPr>
          <a:xfrm>
            <a:off x="8382000"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419338"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1193800"/>
            <a:ext cx="8686800" cy="5080000"/>
          </a:xfrm>
        </p:spPr>
        <p:txBody>
          <a:bodyPr>
            <a:normAutofit/>
          </a:bodyPr>
          <a:lstStyle/>
          <a:p>
            <a:pPr lvl="3"/>
            <a:endParaRPr lang="en-US" dirty="0">
              <a:latin typeface="Arial" pitchFamily="34" charset="0"/>
              <a:cs typeface="Arial" pitchFamily="34" charset="0"/>
            </a:endParaRPr>
          </a:p>
          <a:p>
            <a:r>
              <a:rPr lang="en-US" dirty="0">
                <a:latin typeface="Arial" pitchFamily="34" charset="0"/>
                <a:cs typeface="Arial" pitchFamily="34" charset="0"/>
              </a:rPr>
              <a:t>Closed loop systems:</a:t>
            </a:r>
          </a:p>
          <a:p>
            <a:pPr lvl="1"/>
            <a:r>
              <a:rPr lang="en-US" dirty="0">
                <a:latin typeface="Arial" pitchFamily="34" charset="0"/>
                <a:cs typeface="Arial" pitchFamily="34" charset="0"/>
              </a:rPr>
              <a:t>Feedback to and from auger, pump, conveyor or other delivery mechanism to computer in the cab.</a:t>
            </a:r>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3076" name="Picture 4" descr="C:\Users\Roman\AppData\Local\Microsoft\Windows\INetCache\IE\4QEMZ2MI\Thumb_up_icon.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3200400"/>
            <a:ext cx="22098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711532"/>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effectLst/>
              </a:rPr>
              <a:t>Ground speed controlled systems</a:t>
            </a:r>
          </a:p>
        </p:txBody>
      </p:sp>
      <p:sp>
        <p:nvSpPr>
          <p:cNvPr id="3" name="Content Placeholder 2"/>
          <p:cNvSpPr>
            <a:spLocks noGrp="1"/>
          </p:cNvSpPr>
          <p:nvPr>
            <p:ph idx="1"/>
          </p:nvPr>
        </p:nvSpPr>
        <p:spPr/>
        <p:txBody>
          <a:bodyPr>
            <a:normAutofit/>
          </a:bodyPr>
          <a:lstStyle/>
          <a:p>
            <a:r>
              <a:rPr lang="en-US" dirty="0">
                <a:latin typeface="Arial" pitchFamily="34" charset="0"/>
                <a:cs typeface="Arial" pitchFamily="34" charset="0"/>
              </a:rPr>
              <a:t>Type in your desired application rate on the cab’s computer.</a:t>
            </a:r>
          </a:p>
          <a:p>
            <a:endParaRPr lang="en-US" dirty="0">
              <a:latin typeface="Arial" pitchFamily="34" charset="0"/>
              <a:cs typeface="Arial" pitchFamily="34" charset="0"/>
            </a:endParaRPr>
          </a:p>
          <a:p>
            <a:r>
              <a:rPr lang="en-US" dirty="0">
                <a:latin typeface="Arial" pitchFamily="34" charset="0"/>
                <a:cs typeface="Arial" pitchFamily="34" charset="0"/>
              </a:rPr>
              <a:t>The computer keeps the application rate consistent as you change speeds or even stop.</a:t>
            </a:r>
          </a:p>
          <a:p>
            <a:endParaRPr lang="en-US" dirty="0">
              <a:latin typeface="Arial" pitchFamily="34" charset="0"/>
              <a:cs typeface="Arial" pitchFamily="34" charset="0"/>
            </a:endParaRPr>
          </a:p>
          <a:p>
            <a:r>
              <a:rPr lang="en-US" dirty="0">
                <a:latin typeface="Arial" pitchFamily="34" charset="0"/>
                <a:cs typeface="Arial" pitchFamily="34" charset="0"/>
              </a:rPr>
              <a:t>No matter how fast the spinner is going or any other modifications you make to reduce bounce and scatter, you will always get the application rate you selected.</a:t>
            </a:r>
          </a:p>
        </p:txBody>
      </p:sp>
      <p:sp>
        <p:nvSpPr>
          <p:cNvPr id="4" name="Rectangle 3"/>
          <p:cNvSpPr/>
          <p:nvPr/>
        </p:nvSpPr>
        <p:spPr>
          <a:xfrm rot="19182203">
            <a:off x="-747358" y="3154974"/>
            <a:ext cx="8655837" cy="954107"/>
          </a:xfrm>
          <a:prstGeom prst="rect">
            <a:avLst/>
          </a:prstGeom>
          <a:solidFill>
            <a:schemeClr val="accent1">
              <a:lumMod val="20000"/>
              <a:lumOff val="80000"/>
            </a:schemeClr>
          </a:solidFill>
        </p:spPr>
        <p:txBody>
          <a:bodyPr wrap="square" lIns="91440" tIns="45720" rIns="91440" bIns="45720">
            <a:spAutoFit/>
          </a:bodyPr>
          <a:lstStyle/>
          <a:p>
            <a:pPr algn="ct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If you want to be on the varsity team for</a:t>
            </a:r>
            <a:r>
              <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snow and ice,</a:t>
            </a:r>
          </a:p>
          <a:p>
            <a:pPr algn="ct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you need ground speed controllers</a:t>
            </a:r>
            <a:endPar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0242" name="Picture 2" descr="C:\Users\Roman\AppData\Local\Microsoft\Windows\Temporary Internet Files\Content.IE5\GA4QGWSR\297_-_jaqueta_varsity_baseball_letra_a_0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143000"/>
            <a:ext cx="1069569" cy="1283483"/>
          </a:xfrm>
          <a:prstGeom prst="rect">
            <a:avLst/>
          </a:prstGeom>
          <a:noFill/>
          <a:extLst>
            <a:ext uri="{909E8E84-426E-40DD-AFC4-6F175D3DCCD1}">
              <a14:hiddenFill xmlns:a14="http://schemas.microsoft.com/office/drawing/2010/main">
                <a:solidFill>
                  <a:srgbClr val="FFFFFF"/>
                </a:solidFill>
              </a14:hiddenFill>
            </a:ext>
          </a:extLst>
        </p:spPr>
      </p:pic>
      <p:sp>
        <p:nvSpPr>
          <p:cNvPr id="6" name="Isosceles Triangle 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0279137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1" name="Picture 7" descr="DJ20003"/>
          <p:cNvPicPr>
            <a:picLocks noGrp="1" noChangeAspect="1" noChangeArrowheads="1"/>
          </p:cNvPicPr>
          <p:nvPr>
            <p:ph idx="1"/>
          </p:nvPr>
        </p:nvPicPr>
        <p:blipFill>
          <a:blip r:embed="rId3" cstate="print"/>
          <a:srcRect l="3142" t="2470" r="3561" b="2118"/>
          <a:stretch>
            <a:fillRect/>
          </a:stretch>
        </p:blipFill>
        <p:spPr>
          <a:xfrm>
            <a:off x="1219200" y="1905000"/>
            <a:ext cx="6705600" cy="3981450"/>
          </a:xfrm>
          <a:noFill/>
          <a:ln/>
        </p:spPr>
      </p:pic>
      <p:sp>
        <p:nvSpPr>
          <p:cNvPr id="103432" name="Rectangle 8"/>
          <p:cNvSpPr>
            <a:spLocks noChangeArrowheads="1"/>
          </p:cNvSpPr>
          <p:nvPr/>
        </p:nvSpPr>
        <p:spPr bwMode="auto">
          <a:xfrm>
            <a:off x="914400" y="990600"/>
            <a:ext cx="6858000" cy="1143000"/>
          </a:xfrm>
          <a:prstGeom prst="rect">
            <a:avLst/>
          </a:prstGeom>
          <a:noFill/>
          <a:ln w="9525">
            <a:noFill/>
            <a:miter lim="800000"/>
            <a:headEnd/>
            <a:tailEnd/>
          </a:ln>
          <a:effectLst/>
        </p:spPr>
        <p:txBody>
          <a:bodyPr anchor="ctr"/>
          <a:lstStyle/>
          <a:p>
            <a:pPr algn="ctr"/>
            <a:r>
              <a:rPr lang="en-US" sz="3600" dirty="0">
                <a:solidFill>
                  <a:schemeClr val="bg1"/>
                </a:solidFill>
              </a:rPr>
              <a:t>DICKEY - JOHN  ICS2000</a:t>
            </a:r>
          </a:p>
        </p:txBody>
      </p:sp>
      <p:sp>
        <p:nvSpPr>
          <p:cNvPr id="4" name="Title 1"/>
          <p:cNvSpPr>
            <a:spLocks noGrp="1"/>
          </p:cNvSpPr>
          <p:nvPr>
            <p:ph type="title"/>
          </p:nvPr>
        </p:nvSpPr>
        <p:spPr>
          <a:xfrm>
            <a:off x="457200" y="0"/>
            <a:ext cx="8229600" cy="889000"/>
          </a:xfrm>
        </p:spPr>
        <p:txBody>
          <a:bodyPr>
            <a:normAutofit/>
          </a:bodyPr>
          <a:lstStyle/>
          <a:p>
            <a:r>
              <a:rPr lang="en-US" dirty="0"/>
              <a:t>Ground Speed Controllers</a:t>
            </a:r>
          </a:p>
        </p:txBody>
      </p:sp>
      <p:sp>
        <p:nvSpPr>
          <p:cNvPr id="5" name="Isosceles Triangle 4"/>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843940459"/>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914400" y="914400"/>
            <a:ext cx="8229600" cy="990600"/>
          </a:xfrm>
        </p:spPr>
        <p:txBody>
          <a:bodyPr/>
          <a:lstStyle/>
          <a:p>
            <a:pPr algn="ctr"/>
            <a:r>
              <a:rPr lang="en-US" sz="3600" dirty="0">
                <a:latin typeface="+mn-lt"/>
                <a:ea typeface="+mn-ea"/>
                <a:cs typeface="+mn-cs"/>
              </a:rPr>
              <a:t>DICKEY - JOHN  CONTROL  POINT</a:t>
            </a:r>
          </a:p>
        </p:txBody>
      </p:sp>
      <p:pic>
        <p:nvPicPr>
          <p:cNvPr id="105476" name="Picture 4" descr="P3170012"/>
          <p:cNvPicPr>
            <a:picLocks noGrp="1" noChangeAspect="1" noChangeArrowheads="1"/>
          </p:cNvPicPr>
          <p:nvPr>
            <p:ph idx="1"/>
          </p:nvPr>
        </p:nvPicPr>
        <p:blipFill>
          <a:blip r:embed="rId3" cstate="print"/>
          <a:srcRect/>
          <a:stretch>
            <a:fillRect/>
          </a:stretch>
        </p:blipFill>
        <p:spPr>
          <a:xfrm>
            <a:off x="1905000" y="1600200"/>
            <a:ext cx="5562600" cy="4172336"/>
          </a:xfrm>
          <a:noFill/>
          <a:ln/>
        </p:spPr>
      </p:pic>
      <p:sp>
        <p:nvSpPr>
          <p:cNvPr id="4" name="Title 1"/>
          <p:cNvSpPr txBox="1">
            <a:spLocks/>
          </p:cNvSpPr>
          <p:nvPr/>
        </p:nvSpPr>
        <p:spPr>
          <a:xfrm>
            <a:off x="457200" y="0"/>
            <a:ext cx="8229600" cy="889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w Cen MT Condensed Extra Bold" pitchFamily="34" charset="0"/>
                <a:ea typeface="+mj-ea"/>
                <a:cs typeface="Times New Roman" pitchFamily="18" charset="0"/>
              </a:rPr>
              <a:t>Ground Speed</a:t>
            </a:r>
            <a:r>
              <a:rPr kumimoji="0" lang="en-US" sz="4000" b="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Tw Cen MT Condensed Extra Bold" pitchFamily="34" charset="0"/>
                <a:ea typeface="+mj-ea"/>
                <a:cs typeface="Times New Roman" pitchFamily="18" charset="0"/>
              </a:rPr>
              <a:t> C</a:t>
            </a:r>
            <a:r>
              <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w Cen MT Condensed Extra Bold" pitchFamily="34" charset="0"/>
                <a:ea typeface="+mj-ea"/>
                <a:cs typeface="Times New Roman" pitchFamily="18" charset="0"/>
              </a:rPr>
              <a:t>ontrollers</a:t>
            </a:r>
          </a:p>
        </p:txBody>
      </p:sp>
      <p:sp>
        <p:nvSpPr>
          <p:cNvPr id="5" name="Isosceles Triangle 4"/>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1" name="Rectangle 10"/>
          <p:cNvSpPr/>
          <p:nvPr/>
        </p:nvSpPr>
        <p:spPr>
          <a:xfrm>
            <a:off x="0" y="3276600"/>
            <a:ext cx="9141431" cy="400110"/>
          </a:xfrm>
          <a:prstGeom prst="rect">
            <a:avLst/>
          </a:prstGeom>
          <a:solidFill>
            <a:srgbClr val="FFFF00"/>
          </a:solidFill>
        </p:spPr>
        <p:txBody>
          <a:bodyPr wrap="square" lIns="91440" tIns="45720" rIns="91440" bIns="45720">
            <a:spAutoFit/>
          </a:bodyPr>
          <a:lstStyle/>
          <a:p>
            <a:pPr algn="ctr"/>
            <a:r>
              <a:rPr lang="en-US" sz="2000" dirty="0">
                <a:ln w="1905"/>
                <a:effectLst>
                  <a:innerShdw blurRad="69850" dist="43180" dir="5400000">
                    <a:srgbClr val="000000">
                      <a:alpha val="65000"/>
                    </a:srgbClr>
                  </a:innerShdw>
                </a:effectLst>
              </a:rPr>
              <a:t>Insert pictures of your ground speed controllers here, or hide this slide</a:t>
            </a:r>
            <a:endParaRPr lang="en-US" sz="2000" cap="none" spc="0" dirty="0">
              <a:ln w="1905"/>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653997623"/>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dirty="0">
                <a:latin typeface="Arial" pitchFamily="34" charset="0"/>
                <a:cs typeface="Arial" pitchFamily="34" charset="0"/>
              </a:rPr>
              <a:t>What  influences the amount of material discharged with a ground speed controlled system?</a:t>
            </a:r>
          </a:p>
          <a:p>
            <a:pPr>
              <a:buNone/>
            </a:pPr>
            <a:endParaRPr lang="en-US" dirty="0">
              <a:latin typeface="Arial" pitchFamily="34" charset="0"/>
              <a:cs typeface="Arial" pitchFamily="34" charset="0"/>
            </a:endParaRPr>
          </a:p>
          <a:p>
            <a:pPr marL="514350" indent="-514350">
              <a:buFont typeface="+mj-lt"/>
              <a:buAutoNum type="arabicPeriod"/>
            </a:pPr>
            <a:r>
              <a:rPr lang="en-US" dirty="0">
                <a:latin typeface="Arial" pitchFamily="34" charset="0"/>
                <a:cs typeface="Arial" pitchFamily="34" charset="0"/>
              </a:rPr>
              <a:t>The speed you are travelling </a:t>
            </a:r>
          </a:p>
          <a:p>
            <a:pPr marL="514350" indent="-514350">
              <a:buFont typeface="+mj-lt"/>
              <a:buAutoNum type="arabicPeriod"/>
            </a:pPr>
            <a:r>
              <a:rPr lang="en-US" dirty="0">
                <a:latin typeface="Arial" pitchFamily="34" charset="0"/>
                <a:cs typeface="Arial" pitchFamily="34" charset="0"/>
              </a:rPr>
              <a:t>Your application rate selection </a:t>
            </a:r>
          </a:p>
          <a:p>
            <a:pPr marL="514350" indent="-514350">
              <a:buFont typeface="+mj-lt"/>
              <a:buAutoNum type="arabicPeriod"/>
            </a:pPr>
            <a:r>
              <a:rPr lang="en-US" dirty="0">
                <a:latin typeface="Arial" pitchFamily="34" charset="0"/>
                <a:cs typeface="Arial" pitchFamily="34" charset="0"/>
              </a:rPr>
              <a:t> The type of spinner you are using </a:t>
            </a:r>
          </a:p>
          <a:p>
            <a:pPr marL="514350" indent="-514350">
              <a:buFont typeface="+mj-lt"/>
              <a:buAutoNum type="arabicPeriod"/>
            </a:pPr>
            <a:r>
              <a:rPr lang="en-US" dirty="0">
                <a:latin typeface="Arial" pitchFamily="34" charset="0"/>
                <a:cs typeface="Arial" pitchFamily="34" charset="0"/>
              </a:rPr>
              <a:t>The amount of fuel you have left</a:t>
            </a:r>
          </a:p>
          <a:p>
            <a:pPr>
              <a:buNone/>
            </a:pPr>
            <a:endParaRPr lang="en-US" dirty="0">
              <a:latin typeface="Arial" pitchFamily="34" charset="0"/>
              <a:cs typeface="Arial" pitchFamily="34" charset="0"/>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3: Spreader Procedures</a:t>
            </a:r>
            <a:endParaRPr lang="en-PH" sz="3200" dirty="0"/>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2" descr="C:\pictures\Pictures\salt\equipment\spinners\100_0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600200"/>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pictures\Pictures\salt\equipment\spinners\spinn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478" r="9016" b="12686"/>
          <a:stretch/>
        </p:blipFill>
        <p:spPr bwMode="auto">
          <a:xfrm>
            <a:off x="5105400" y="1524000"/>
            <a:ext cx="3388659" cy="3060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8484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dirty="0">
                <a:latin typeface="Arial" pitchFamily="34" charset="0"/>
                <a:cs typeface="Arial" pitchFamily="34" charset="0"/>
              </a:rPr>
              <a:t>What  influences the amount of material discharged with a ground speed controlled system?</a:t>
            </a:r>
          </a:p>
          <a:p>
            <a:pPr>
              <a:buNone/>
            </a:pPr>
            <a:endParaRPr lang="en-US" dirty="0">
              <a:latin typeface="Arial" pitchFamily="34" charset="0"/>
              <a:cs typeface="Arial" pitchFamily="34" charset="0"/>
            </a:endParaRPr>
          </a:p>
          <a:p>
            <a:pPr marL="514350" indent="-514350">
              <a:buFont typeface="+mj-lt"/>
              <a:buAutoNum type="arabicPeriod"/>
            </a:pPr>
            <a:r>
              <a:rPr lang="en-US" dirty="0">
                <a:solidFill>
                  <a:srgbClr val="0070C0"/>
                </a:solidFill>
                <a:latin typeface="Arial" pitchFamily="34" charset="0"/>
                <a:cs typeface="Arial" pitchFamily="34" charset="0"/>
              </a:rPr>
              <a:t>The speed you are travelling </a:t>
            </a:r>
          </a:p>
          <a:p>
            <a:pPr marL="514350" indent="-514350">
              <a:buFont typeface="+mj-lt"/>
              <a:buAutoNum type="arabicPeriod"/>
            </a:pPr>
            <a:r>
              <a:rPr lang="en-US" dirty="0">
                <a:solidFill>
                  <a:srgbClr val="FFFF00"/>
                </a:solidFill>
                <a:latin typeface="Arial" pitchFamily="34" charset="0"/>
                <a:cs typeface="Arial" pitchFamily="34" charset="0"/>
              </a:rPr>
              <a:t>Your application rate selection </a:t>
            </a:r>
          </a:p>
          <a:p>
            <a:pPr marL="514350" indent="-514350">
              <a:buFont typeface="+mj-lt"/>
              <a:buAutoNum type="arabicPeriod"/>
            </a:pPr>
            <a:r>
              <a:rPr lang="en-US" dirty="0">
                <a:solidFill>
                  <a:srgbClr val="0070C0"/>
                </a:solidFill>
                <a:latin typeface="Arial" pitchFamily="34" charset="0"/>
                <a:cs typeface="Arial" pitchFamily="34" charset="0"/>
              </a:rPr>
              <a:t> The type of spinner you are using </a:t>
            </a:r>
          </a:p>
          <a:p>
            <a:pPr marL="514350" indent="-514350">
              <a:buFont typeface="+mj-lt"/>
              <a:buAutoNum type="arabicPeriod"/>
            </a:pPr>
            <a:r>
              <a:rPr lang="en-US" dirty="0">
                <a:solidFill>
                  <a:srgbClr val="0070C0"/>
                </a:solidFill>
                <a:latin typeface="Arial" pitchFamily="34" charset="0"/>
                <a:cs typeface="Arial" pitchFamily="34" charset="0"/>
              </a:rPr>
              <a:t>The amount of fuel you have left</a:t>
            </a:r>
          </a:p>
          <a:p>
            <a:pPr>
              <a:buNone/>
            </a:pPr>
            <a:endParaRPr lang="en-US" dirty="0">
              <a:latin typeface="Arial" pitchFamily="34" charset="0"/>
              <a:cs typeface="Arial" pitchFamily="34" charset="0"/>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1" name="Picture 7" descr="DJ20003"/>
          <p:cNvPicPr>
            <a:picLocks noGrp="1" noChangeAspect="1" noChangeArrowheads="1"/>
          </p:cNvPicPr>
          <p:nvPr>
            <p:ph idx="1"/>
          </p:nvPr>
        </p:nvPicPr>
        <p:blipFill>
          <a:blip r:embed="rId3" cstate="print"/>
          <a:srcRect l="3142" t="2470" r="3561" b="2118"/>
          <a:stretch>
            <a:fillRect/>
          </a:stretch>
        </p:blipFill>
        <p:spPr>
          <a:xfrm>
            <a:off x="1956242" y="3664564"/>
            <a:ext cx="4800600" cy="2850357"/>
          </a:xfrm>
          <a:noFill/>
          <a:ln/>
        </p:spPr>
      </p:pic>
      <p:sp>
        <p:nvSpPr>
          <p:cNvPr id="103432" name="Rectangle 8"/>
          <p:cNvSpPr>
            <a:spLocks noChangeArrowheads="1"/>
          </p:cNvSpPr>
          <p:nvPr/>
        </p:nvSpPr>
        <p:spPr bwMode="auto">
          <a:xfrm>
            <a:off x="228600" y="0"/>
            <a:ext cx="8229600" cy="990600"/>
          </a:xfrm>
          <a:prstGeom prst="rect">
            <a:avLst/>
          </a:prstGeom>
          <a:noFill/>
          <a:ln w="9525">
            <a:noFill/>
            <a:miter lim="800000"/>
            <a:headEnd/>
            <a:tailEnd/>
          </a:ln>
          <a:effectLst/>
        </p:spPr>
        <p:txBody>
          <a:bodyPr anchor="ctr"/>
          <a:lstStyle/>
          <a:p>
            <a:r>
              <a:rPr lang="en-US" sz="40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rPr>
              <a:t>Warning: Blast Button </a:t>
            </a:r>
          </a:p>
        </p:txBody>
      </p:sp>
      <p:sp>
        <p:nvSpPr>
          <p:cNvPr id="4" name="Rectangle 3"/>
          <p:cNvSpPr/>
          <p:nvPr/>
        </p:nvSpPr>
        <p:spPr>
          <a:xfrm>
            <a:off x="1" y="990600"/>
            <a:ext cx="8419338" cy="2677656"/>
          </a:xfrm>
          <a:prstGeom prst="rect">
            <a:avLst/>
          </a:prstGeom>
          <a:noFill/>
        </p:spPr>
        <p:txBody>
          <a:bodyPr wrap="square" lIns="91440" tIns="45720" rIns="91440" bIns="45720">
            <a:spAutoFit/>
          </a:bodyPr>
          <a:lstStyle/>
          <a:p>
            <a:pPr marL="465138" indent="-241300">
              <a:buFont typeface="Arial" pitchFamily="34" charset="0"/>
              <a:buChar char="•"/>
            </a:pPr>
            <a:r>
              <a:rPr lang="en-US" sz="2800" dirty="0">
                <a:ln w="1905"/>
                <a:solidFill>
                  <a:schemeClr val="bg1"/>
                </a:solidFill>
                <a:latin typeface="Arial" pitchFamily="34" charset="0"/>
                <a:cs typeface="Arial" pitchFamily="34" charset="0"/>
              </a:rPr>
              <a:t>Can be a useful tool but present some concerns: </a:t>
            </a:r>
          </a:p>
          <a:p>
            <a:pPr marL="922338" lvl="1" indent="-241300">
              <a:buFont typeface="Arial" pitchFamily="34" charset="0"/>
              <a:buChar char="•"/>
            </a:pPr>
            <a:r>
              <a:rPr lang="en-US" sz="2800" dirty="0">
                <a:ln w="1905"/>
                <a:solidFill>
                  <a:schemeClr val="bg1"/>
                </a:solidFill>
                <a:latin typeface="Arial" pitchFamily="34" charset="0"/>
                <a:cs typeface="Arial" pitchFamily="34" charset="0"/>
              </a:rPr>
              <a:t>Commonly overused &amp; violates all attempts to reduce salt use.</a:t>
            </a:r>
          </a:p>
          <a:p>
            <a:pPr marL="922338" lvl="1" indent="-241300">
              <a:buFont typeface="Arial" pitchFamily="34" charset="0"/>
              <a:buChar char="•"/>
            </a:pPr>
            <a:r>
              <a:rPr lang="en-US" sz="2800" dirty="0">
                <a:ln w="1905"/>
                <a:solidFill>
                  <a:schemeClr val="bg1"/>
                </a:solidFill>
                <a:latin typeface="Arial" pitchFamily="34" charset="0"/>
                <a:cs typeface="Arial" pitchFamily="34" charset="0"/>
              </a:rPr>
              <a:t>Proper training, blast setting restrictions and use strategy are all important to avoid wasted salt.    </a:t>
            </a:r>
            <a:endParaRPr lang="en-US" sz="2800" cap="none" spc="0" dirty="0">
              <a:ln w="1905"/>
              <a:solidFill>
                <a:schemeClr val="bg1"/>
              </a:solidFill>
              <a:latin typeface="Arial" pitchFamily="34" charset="0"/>
              <a:cs typeface="Arial" pitchFamily="34" charset="0"/>
            </a:endParaRPr>
          </a:p>
        </p:txBody>
      </p:sp>
      <p:sp>
        <p:nvSpPr>
          <p:cNvPr id="11" name="Isosceles Triangle 10"/>
          <p:cNvSpPr/>
          <p:nvPr/>
        </p:nvSpPr>
        <p:spPr>
          <a:xfrm>
            <a:off x="8382000"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419338"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125243594"/>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743200"/>
            <a:ext cx="9141431" cy="1323439"/>
          </a:xfrm>
          <a:prstGeom prst="rect">
            <a:avLst/>
          </a:prstGeom>
          <a:solidFill>
            <a:srgbClr val="FFFF00"/>
          </a:solidFill>
        </p:spPr>
        <p:txBody>
          <a:bodyPr wrap="square" lIns="91440" tIns="45720" rIns="91440" bIns="45720">
            <a:spAutoFit/>
          </a:bodyPr>
          <a:lstStyle/>
          <a:p>
            <a:pPr algn="ctr"/>
            <a:r>
              <a:rPr lang="en-US" sz="4000" dirty="0">
                <a:ln w="1905"/>
                <a:effectLst>
                  <a:innerShdw blurRad="69850" dist="43180" dir="5400000">
                    <a:srgbClr val="000000">
                      <a:alpha val="65000"/>
                    </a:srgbClr>
                  </a:innerShdw>
                </a:effectLst>
              </a:rPr>
              <a:t>Insert a photo of your blast button here or hide this slide</a:t>
            </a:r>
            <a:endParaRPr lang="en-US" sz="4000" cap="none" spc="0" dirty="0">
              <a:ln w="1905"/>
              <a:effectLst>
                <a:innerShdw blurRad="69850" dist="43180" dir="5400000">
                  <a:srgbClr val="000000">
                    <a:alpha val="65000"/>
                  </a:srgbClr>
                </a:innerShdw>
              </a:effectLst>
            </a:endParaRPr>
          </a:p>
        </p:txBody>
      </p:sp>
      <p:sp>
        <p:nvSpPr>
          <p:cNvPr id="5" name="Isosceles Triangle 4"/>
          <p:cNvSpPr/>
          <p:nvPr/>
        </p:nvSpPr>
        <p:spPr>
          <a:xfrm>
            <a:off x="8382000"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419338"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125243594"/>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sz="3600" dirty="0">
                <a:latin typeface="Arial" pitchFamily="34" charset="0"/>
                <a:cs typeface="Arial" pitchFamily="34" charset="0"/>
              </a:rPr>
              <a:t>Blast buttons:</a:t>
            </a:r>
          </a:p>
          <a:p>
            <a:pPr>
              <a:buNone/>
            </a:pPr>
            <a:endParaRPr lang="en-US" sz="3600" dirty="0">
              <a:latin typeface="Arial" pitchFamily="34" charset="0"/>
              <a:cs typeface="Arial" pitchFamily="34" charset="0"/>
            </a:endParaRPr>
          </a:p>
          <a:p>
            <a:pPr marL="742950" indent="-742950">
              <a:buFont typeface="+mj-lt"/>
              <a:buAutoNum type="arabicPeriod"/>
            </a:pPr>
            <a:r>
              <a:rPr lang="en-US" sz="3600" dirty="0">
                <a:latin typeface="Arial" pitchFamily="34" charset="0"/>
                <a:cs typeface="Arial" pitchFamily="34" charset="0"/>
              </a:rPr>
              <a:t>Allow the user to put down more salt in a spot </a:t>
            </a:r>
          </a:p>
          <a:p>
            <a:pPr marL="742950" indent="-742950">
              <a:buFont typeface="+mj-lt"/>
              <a:buAutoNum type="arabicPeriod"/>
            </a:pPr>
            <a:r>
              <a:rPr lang="en-US" sz="3600" dirty="0">
                <a:latin typeface="Arial" pitchFamily="34" charset="0"/>
                <a:cs typeface="Arial" pitchFamily="34" charset="0"/>
              </a:rPr>
              <a:t>Waste salt </a:t>
            </a:r>
          </a:p>
          <a:p>
            <a:pPr marL="742950" indent="-742950">
              <a:buFont typeface="+mj-lt"/>
              <a:buAutoNum type="arabicPeriod"/>
            </a:pPr>
            <a:r>
              <a:rPr lang="en-US" sz="3600" dirty="0">
                <a:latin typeface="Arial" pitchFamily="34" charset="0"/>
                <a:cs typeface="Arial" pitchFamily="34" charset="0"/>
              </a:rPr>
              <a:t>Are over used </a:t>
            </a:r>
          </a:p>
          <a:p>
            <a:pPr marL="742950" indent="-742950">
              <a:buFont typeface="+mj-lt"/>
              <a:buAutoNum type="arabicPeriod"/>
            </a:pPr>
            <a:r>
              <a:rPr lang="en-US" sz="3600" dirty="0">
                <a:latin typeface="Arial" pitchFamily="34" charset="0"/>
                <a:cs typeface="Arial" pitchFamily="34" charset="0"/>
              </a:rPr>
              <a:t>All of the above</a:t>
            </a:r>
            <a:endParaRPr lang="en-US" dirty="0">
              <a:latin typeface="Arial" pitchFamily="34" charset="0"/>
              <a:cs typeface="Arial" pitchFamily="34" charset="0"/>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sz="3600" dirty="0">
                <a:latin typeface="Arial" pitchFamily="34" charset="0"/>
                <a:cs typeface="Arial" pitchFamily="34" charset="0"/>
              </a:rPr>
              <a:t>Blast buttons:</a:t>
            </a:r>
          </a:p>
          <a:p>
            <a:pPr>
              <a:buNone/>
            </a:pPr>
            <a:endParaRPr lang="en-US" sz="3600" dirty="0">
              <a:latin typeface="Arial" pitchFamily="34" charset="0"/>
              <a:cs typeface="Arial" pitchFamily="34" charset="0"/>
            </a:endParaRPr>
          </a:p>
          <a:p>
            <a:pPr marL="742950" indent="-742950">
              <a:buFont typeface="+mj-lt"/>
              <a:buAutoNum type="arabicPeriod"/>
            </a:pPr>
            <a:r>
              <a:rPr lang="en-US" sz="3600" dirty="0">
                <a:solidFill>
                  <a:srgbClr val="0070C0"/>
                </a:solidFill>
                <a:latin typeface="Arial" pitchFamily="34" charset="0"/>
                <a:cs typeface="Arial" pitchFamily="34" charset="0"/>
              </a:rPr>
              <a:t>Allow the user to put down more salt in a spot </a:t>
            </a:r>
          </a:p>
          <a:p>
            <a:pPr marL="742950" indent="-742950">
              <a:buFont typeface="+mj-lt"/>
              <a:buAutoNum type="arabicPeriod"/>
            </a:pPr>
            <a:r>
              <a:rPr lang="en-US" sz="3600" dirty="0">
                <a:solidFill>
                  <a:srgbClr val="0070C0"/>
                </a:solidFill>
                <a:latin typeface="Arial" pitchFamily="34" charset="0"/>
                <a:cs typeface="Arial" pitchFamily="34" charset="0"/>
              </a:rPr>
              <a:t>Waste salt </a:t>
            </a:r>
          </a:p>
          <a:p>
            <a:pPr marL="742950" indent="-742950">
              <a:buFont typeface="+mj-lt"/>
              <a:buAutoNum type="arabicPeriod"/>
            </a:pPr>
            <a:r>
              <a:rPr lang="en-US" sz="3600" dirty="0">
                <a:solidFill>
                  <a:srgbClr val="0070C0"/>
                </a:solidFill>
                <a:latin typeface="Arial" pitchFamily="34" charset="0"/>
                <a:cs typeface="Arial" pitchFamily="34" charset="0"/>
              </a:rPr>
              <a:t>Are over used </a:t>
            </a:r>
          </a:p>
          <a:p>
            <a:pPr marL="742950" indent="-742950">
              <a:buFont typeface="+mj-lt"/>
              <a:buAutoNum type="arabicPeriod"/>
            </a:pPr>
            <a:r>
              <a:rPr lang="en-US" sz="3600" dirty="0">
                <a:solidFill>
                  <a:srgbClr val="FFFF00"/>
                </a:solidFill>
                <a:latin typeface="Arial" pitchFamily="34" charset="0"/>
                <a:cs typeface="Arial" pitchFamily="34" charset="0"/>
              </a:rPr>
              <a:t>All of the above</a:t>
            </a:r>
            <a:endParaRPr lang="en-US" dirty="0">
              <a:solidFill>
                <a:srgbClr val="FFFF00"/>
              </a:solidFill>
              <a:latin typeface="Arial" pitchFamily="34" charset="0"/>
              <a:cs typeface="Arial" pitchFamily="34" charset="0"/>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Manually controlled systems</a:t>
            </a:r>
          </a:p>
        </p:txBody>
      </p:sp>
      <p:sp>
        <p:nvSpPr>
          <p:cNvPr id="3" name="Content Placeholder 2"/>
          <p:cNvSpPr>
            <a:spLocks noGrp="1"/>
          </p:cNvSpPr>
          <p:nvPr>
            <p:ph idx="1"/>
          </p:nvPr>
        </p:nvSpPr>
        <p:spPr>
          <a:xfrm>
            <a:off x="0" y="1066800"/>
            <a:ext cx="9144000" cy="2712876"/>
          </a:xfrm>
        </p:spPr>
        <p:txBody>
          <a:bodyPr>
            <a:noAutofit/>
          </a:bodyPr>
          <a:lstStyle/>
          <a:p>
            <a:r>
              <a:rPr lang="en-US" sz="2400" dirty="0">
                <a:effectLst/>
                <a:latin typeface="Arial" pitchFamily="34" charset="0"/>
                <a:cs typeface="Arial" pitchFamily="34" charset="0"/>
              </a:rPr>
              <a:t>Turn a knob or lever to select your application rate.</a:t>
            </a:r>
          </a:p>
          <a:p>
            <a:r>
              <a:rPr lang="en-US" sz="2400" dirty="0">
                <a:effectLst/>
                <a:latin typeface="Arial" pitchFamily="34" charset="0"/>
                <a:cs typeface="Arial" pitchFamily="34" charset="0"/>
              </a:rPr>
              <a:t>The rate will change as you change speeds.</a:t>
            </a:r>
          </a:p>
          <a:p>
            <a:r>
              <a:rPr lang="en-US" sz="2400" dirty="0">
                <a:effectLst/>
                <a:latin typeface="Arial" pitchFamily="34" charset="0"/>
                <a:cs typeface="Arial" pitchFamily="34" charset="0"/>
              </a:rPr>
              <a:t>This technology is still used but is being phased out with computer controlled systems which offer us much more accuracy!</a:t>
            </a:r>
          </a:p>
        </p:txBody>
      </p:sp>
      <p:pic>
        <p:nvPicPr>
          <p:cNvPr id="7170" name="Picture 2" descr="C:\Users\Fortinconsulting\AppData\Local\Microsoft\Windows\Temporary Internet Files\Content.IE5\A6M89CW6\sea-sal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3500" y="3515453"/>
            <a:ext cx="3644900" cy="24281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712004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6284"/>
          <a:stretch/>
        </p:blipFill>
        <p:spPr bwMode="auto">
          <a:xfrm>
            <a:off x="182900" y="3515453"/>
            <a:ext cx="1917700" cy="214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Isosceles Triangle 12"/>
          <p:cNvSpPr/>
          <p:nvPr/>
        </p:nvSpPr>
        <p:spPr>
          <a:xfrm>
            <a:off x="8382000"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a:off x="8419338"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pic>
        <p:nvPicPr>
          <p:cNvPr id="16" name="Picture 2" descr="C:\Users\Fortinconsulting\AppData\Local\Microsoft\Windows\Temporary Internet Files\Content.IE5\A6M89CW6\sea-salt[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8300" y="4200749"/>
            <a:ext cx="1587500" cy="10575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46672" y="3607203"/>
            <a:ext cx="2918556" cy="400110"/>
          </a:xfrm>
          <a:prstGeom prst="rect">
            <a:avLst/>
          </a:prstGeom>
          <a:noFill/>
        </p:spPr>
        <p:txBody>
          <a:bodyPr wrap="none" lIns="91440" tIns="45720" rIns="91440" bIns="45720">
            <a:spAutoFit/>
          </a:bodyPr>
          <a:lstStyle/>
          <a:p>
            <a:pPr algn="ctr"/>
            <a:r>
              <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Same setting lower speed</a:t>
            </a:r>
          </a:p>
        </p:txBody>
      </p:sp>
      <p:sp>
        <p:nvSpPr>
          <p:cNvPr id="17" name="Rectangle 16"/>
          <p:cNvSpPr/>
          <p:nvPr/>
        </p:nvSpPr>
        <p:spPr>
          <a:xfrm>
            <a:off x="6028485" y="4000694"/>
            <a:ext cx="3081356" cy="400110"/>
          </a:xfrm>
          <a:prstGeom prst="rect">
            <a:avLst/>
          </a:prstGeom>
          <a:noFill/>
        </p:spPr>
        <p:txBody>
          <a:bodyPr wrap="none" lIns="91440" tIns="45720" rIns="91440" bIns="45720">
            <a:spAutoFit/>
          </a:bodyPr>
          <a:lstStyle/>
          <a:p>
            <a:pPr algn="ctr"/>
            <a:r>
              <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Same setting higher speed</a:t>
            </a:r>
          </a:p>
        </p:txBody>
      </p:sp>
    </p:spTree>
    <p:extLst>
      <p:ext uri="{BB962C8B-B14F-4D97-AF65-F5344CB8AC3E}">
        <p14:creationId xmlns:p14="http://schemas.microsoft.com/office/powerpoint/2010/main" val="2133146331"/>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2" name="Rectangle 8"/>
          <p:cNvSpPr>
            <a:spLocks noChangeArrowheads="1"/>
          </p:cNvSpPr>
          <p:nvPr/>
        </p:nvSpPr>
        <p:spPr bwMode="auto">
          <a:xfrm>
            <a:off x="0" y="0"/>
            <a:ext cx="5562600" cy="990600"/>
          </a:xfrm>
          <a:prstGeom prst="rect">
            <a:avLst/>
          </a:prstGeom>
          <a:noFill/>
          <a:ln w="9525">
            <a:noFill/>
            <a:miter lim="800000"/>
            <a:headEnd/>
            <a:tailEnd/>
          </a:ln>
          <a:effectLst/>
        </p:spPr>
        <p:txBody>
          <a:bodyPr anchor="ctr"/>
          <a:lstStyle/>
          <a:p>
            <a:pPr algn="ctr"/>
            <a:r>
              <a:rPr lang="en-US" sz="3600" dirty="0">
                <a:solidFill>
                  <a:schemeClr val="bg1"/>
                </a:solidFill>
                <a:latin typeface="Tw Cen MT Condensed Extra Bold" pitchFamily="34" charset="0"/>
              </a:rPr>
              <a:t>Manual Controls</a:t>
            </a:r>
            <a:r>
              <a:rPr lang="en-US" sz="3600" dirty="0">
                <a:solidFill>
                  <a:schemeClr val="tx2"/>
                </a:solidFill>
                <a:latin typeface="Tw Cen MT Condensed Extra Bold" pitchFamily="34" charset="0"/>
              </a:rPr>
              <a:t> </a:t>
            </a:r>
            <a:br>
              <a:rPr lang="en-US" sz="3200" b="1" dirty="0">
                <a:solidFill>
                  <a:schemeClr val="tx2"/>
                </a:solidFill>
                <a:latin typeface="Tw Cen MT Condensed Extra Bold" pitchFamily="34" charset="0"/>
              </a:rPr>
            </a:br>
            <a:r>
              <a:rPr lang="en-US" sz="2800" b="1" dirty="0">
                <a:solidFill>
                  <a:schemeClr val="tx2"/>
                </a:solidFill>
                <a:latin typeface="Tw Cen MT Condensed Extra Bold" pitchFamily="34" charset="0"/>
              </a:rPr>
              <a:t> </a:t>
            </a:r>
          </a:p>
        </p:txBody>
      </p:sp>
      <p:pic>
        <p:nvPicPr>
          <p:cNvPr id="6" name="Picture 7" descr="DJ%2015%202"/>
          <p:cNvPicPr>
            <a:picLocks noChangeAspect="1" noChangeArrowheads="1"/>
          </p:cNvPicPr>
          <p:nvPr/>
        </p:nvPicPr>
        <p:blipFill>
          <a:blip r:embed="rId3" cstate="print"/>
          <a:srcRect l="1889" t="7306" r="1889" b="7306"/>
          <a:stretch>
            <a:fillRect/>
          </a:stretch>
        </p:blipFill>
        <p:spPr>
          <a:xfrm>
            <a:off x="240319" y="1981200"/>
            <a:ext cx="5499071" cy="2133600"/>
          </a:xfrm>
          <a:prstGeom prst="rect">
            <a:avLst/>
          </a:prstGeom>
          <a:noFill/>
          <a:ln/>
        </p:spPr>
      </p:pic>
      <p:pic>
        <p:nvPicPr>
          <p:cNvPr id="9" name="Picture 6" descr="P71200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2057400"/>
            <a:ext cx="2613955" cy="348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Isosceles Triangle 6"/>
          <p:cNvSpPr/>
          <p:nvPr/>
        </p:nvSpPr>
        <p:spPr>
          <a:xfrm>
            <a:off x="8405155" y="770674"/>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28955" y="1380931"/>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442493" y="161731"/>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13" name="Rectangle 12"/>
          <p:cNvSpPr/>
          <p:nvPr/>
        </p:nvSpPr>
        <p:spPr>
          <a:xfrm>
            <a:off x="-1" y="1323945"/>
            <a:ext cx="9141431" cy="400110"/>
          </a:xfrm>
          <a:prstGeom prst="rect">
            <a:avLst/>
          </a:prstGeom>
          <a:solidFill>
            <a:srgbClr val="FFFF00"/>
          </a:solidFill>
        </p:spPr>
        <p:txBody>
          <a:bodyPr wrap="square" lIns="91440" tIns="45720" rIns="91440" bIns="45720">
            <a:spAutoFit/>
          </a:bodyPr>
          <a:lstStyle/>
          <a:p>
            <a:pPr algn="ctr"/>
            <a:r>
              <a:rPr lang="en-US" sz="2000" dirty="0">
                <a:ln w="1905"/>
                <a:effectLst>
                  <a:innerShdw blurRad="69850" dist="43180" dir="5400000">
                    <a:srgbClr val="000000">
                      <a:alpha val="65000"/>
                    </a:srgbClr>
                  </a:innerShdw>
                </a:effectLst>
              </a:rPr>
              <a:t>Insert photos of your manual controls here or hide this slide</a:t>
            </a:r>
            <a:endParaRPr lang="en-US" sz="2000" cap="none" spc="0" dirty="0">
              <a:ln w="1905"/>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843940459"/>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dirty="0"/>
              <a:t>Which system gives you more control over your application rates?</a:t>
            </a:r>
          </a:p>
          <a:p>
            <a:pPr marL="228600" indent="-228600">
              <a:buNone/>
            </a:pPr>
            <a:endParaRPr lang="en-US" dirty="0"/>
          </a:p>
          <a:p>
            <a:pPr marL="514350" indent="-514350">
              <a:buFont typeface="+mj-lt"/>
              <a:buAutoNum type="arabicPeriod"/>
            </a:pPr>
            <a:r>
              <a:rPr lang="en-US" dirty="0">
                <a:effectLst/>
              </a:rPr>
              <a:t>Manual controllers</a:t>
            </a:r>
          </a:p>
          <a:p>
            <a:pPr marL="514350" indent="-514350">
              <a:buFont typeface="+mj-lt"/>
              <a:buAutoNum type="arabicPeriod"/>
            </a:pPr>
            <a:r>
              <a:rPr lang="en-US" dirty="0">
                <a:effectLst/>
              </a:rPr>
              <a:t>Ground speed controllers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dirty="0"/>
              <a:t>Which system gives you more control over your application rates?</a:t>
            </a:r>
          </a:p>
          <a:p>
            <a:pPr marL="228600" indent="-228600">
              <a:buNone/>
            </a:pPr>
            <a:endParaRPr lang="en-US" dirty="0"/>
          </a:p>
          <a:p>
            <a:pPr marL="514350" indent="-514350">
              <a:buFont typeface="+mj-lt"/>
              <a:buAutoNum type="arabicPeriod"/>
            </a:pPr>
            <a:r>
              <a:rPr lang="en-US" dirty="0">
                <a:solidFill>
                  <a:srgbClr val="0070C0"/>
                </a:solidFill>
                <a:effectLst/>
              </a:rPr>
              <a:t>Manual controllers</a:t>
            </a:r>
          </a:p>
          <a:p>
            <a:pPr marL="514350" indent="-514350">
              <a:buFont typeface="+mj-lt"/>
              <a:buAutoNum type="arabicPeriod"/>
            </a:pPr>
            <a:r>
              <a:rPr lang="en-US" dirty="0">
                <a:solidFill>
                  <a:srgbClr val="FFFF00"/>
                </a:solidFill>
                <a:effectLst/>
              </a:rPr>
              <a:t>Ground speed controllers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Calibrating spreader units</a:t>
            </a:r>
          </a:p>
        </p:txBody>
      </p:sp>
      <p:pic>
        <p:nvPicPr>
          <p:cNvPr id="5" name="Picture 4"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1752600"/>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sosceles Triangle 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379568831"/>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86000" y="2819400"/>
            <a:ext cx="5334000" cy="3124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PH" dirty="0"/>
              <a:t>FACILITATOR NOTES </a:t>
            </a:r>
            <a:r>
              <a:rPr lang="en-PH" sz="1400" dirty="0"/>
              <a:t>(do not show </a:t>
            </a:r>
            <a:r>
              <a:rPr lang="en-PH" sz="1400"/>
              <a:t>during class)</a:t>
            </a:r>
            <a:endParaRPr lang="en-PH" dirty="0"/>
          </a:p>
        </p:txBody>
      </p:sp>
      <p:sp>
        <p:nvSpPr>
          <p:cNvPr id="7" name="Content Placeholder 6"/>
          <p:cNvSpPr>
            <a:spLocks noGrp="1"/>
          </p:cNvSpPr>
          <p:nvPr>
            <p:ph idx="1"/>
          </p:nvPr>
        </p:nvSpPr>
        <p:spPr>
          <a:xfrm>
            <a:off x="457200" y="1193800"/>
            <a:ext cx="8229600" cy="1320800"/>
          </a:xfrm>
        </p:spPr>
        <p:txBody>
          <a:bodyPr>
            <a:normAutofit/>
          </a:bodyPr>
          <a:lstStyle/>
          <a:p>
            <a:pPr marL="0" indent="0">
              <a:spcBef>
                <a:spcPts val="0"/>
              </a:spcBef>
              <a:buNone/>
            </a:pPr>
            <a:r>
              <a:rPr lang="en-PH" sz="2400" dirty="0"/>
              <a:t>This is a priority 1 module to be developed for Clear Roads national training. It will address three audiences. Slides can be customized for the audience.</a:t>
            </a:r>
          </a:p>
          <a:p>
            <a:pPr marL="0" indent="0">
              <a:spcBef>
                <a:spcPts val="0"/>
              </a:spcBef>
              <a:buNone/>
            </a:pPr>
            <a:endParaRPr lang="en-PH" sz="2400" dirty="0"/>
          </a:p>
        </p:txBody>
      </p:sp>
      <p:sp>
        <p:nvSpPr>
          <p:cNvPr id="3" name="Oval 2"/>
          <p:cNvSpPr/>
          <p:nvPr/>
        </p:nvSpPr>
        <p:spPr>
          <a:xfrm>
            <a:off x="2932938" y="3657600"/>
            <a:ext cx="457200" cy="4572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Isosceles Triangle 3"/>
          <p:cNvSpPr/>
          <p:nvPr/>
        </p:nvSpPr>
        <p:spPr>
          <a:xfrm>
            <a:off x="2895600" y="4266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5-Point Star 4"/>
          <p:cNvSpPr/>
          <p:nvPr/>
        </p:nvSpPr>
        <p:spPr>
          <a:xfrm>
            <a:off x="2856738" y="4876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TextBox 5"/>
          <p:cNvSpPr txBox="1"/>
          <p:nvPr/>
        </p:nvSpPr>
        <p:spPr>
          <a:xfrm>
            <a:off x="3525836" y="2971800"/>
            <a:ext cx="2051524" cy="523220"/>
          </a:xfrm>
          <a:prstGeom prst="rect">
            <a:avLst/>
          </a:prstGeom>
          <a:noFill/>
        </p:spPr>
        <p:txBody>
          <a:bodyPr wrap="none" rtlCol="0">
            <a:spAutoFit/>
          </a:bodyPr>
          <a:lstStyle/>
          <a:p>
            <a:r>
              <a:rPr lang="en-US" sz="2800" b="1" dirty="0">
                <a:solidFill>
                  <a:schemeClr val="accent6"/>
                </a:solidFill>
                <a:effectLst>
                  <a:outerShdw blurRad="38100" dist="38100" dir="2700000" algn="tl">
                    <a:srgbClr val="000000">
                      <a:alpha val="43137"/>
                    </a:srgbClr>
                  </a:outerShdw>
                </a:effectLst>
              </a:rPr>
              <a:t>Slide Legend</a:t>
            </a:r>
          </a:p>
        </p:txBody>
      </p:sp>
      <p:sp>
        <p:nvSpPr>
          <p:cNvPr id="9" name="TextBox 8"/>
          <p:cNvSpPr txBox="1"/>
          <p:nvPr/>
        </p:nvSpPr>
        <p:spPr>
          <a:xfrm>
            <a:off x="3489302" y="3653135"/>
            <a:ext cx="320760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Entry-level plow drivers</a:t>
            </a:r>
          </a:p>
        </p:txBody>
      </p:sp>
      <p:sp>
        <p:nvSpPr>
          <p:cNvPr id="10" name="TextBox 9"/>
          <p:cNvSpPr txBox="1"/>
          <p:nvPr/>
        </p:nvSpPr>
        <p:spPr>
          <a:xfrm>
            <a:off x="3489302" y="4338935"/>
            <a:ext cx="34747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Experienced plow drivers</a:t>
            </a:r>
          </a:p>
        </p:txBody>
      </p:sp>
      <p:sp>
        <p:nvSpPr>
          <p:cNvPr id="11" name="TextBox 10"/>
          <p:cNvSpPr txBox="1"/>
          <p:nvPr/>
        </p:nvSpPr>
        <p:spPr>
          <a:xfrm>
            <a:off x="3489302" y="5024735"/>
            <a:ext cx="166635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Supervisors</a:t>
            </a:r>
          </a:p>
        </p:txBody>
      </p:sp>
      <p:pic>
        <p:nvPicPr>
          <p:cNvPr id="13" name="Picture 12"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886822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noFill/>
        </p:spPr>
        <p:txBody>
          <a:bodyPr>
            <a:normAutofit/>
          </a:bodyPr>
          <a:lstStyle/>
          <a:p>
            <a:r>
              <a:rPr lang="en-US" sz="3600" dirty="0"/>
              <a:t>  </a:t>
            </a:r>
            <a:r>
              <a:rPr lang="en-US" dirty="0"/>
              <a:t>Calibration is: </a:t>
            </a:r>
          </a:p>
        </p:txBody>
      </p:sp>
      <p:sp>
        <p:nvSpPr>
          <p:cNvPr id="3" name="Content Placeholder 2"/>
          <p:cNvSpPr>
            <a:spLocks noGrp="1"/>
          </p:cNvSpPr>
          <p:nvPr>
            <p:ph idx="1"/>
          </p:nvPr>
        </p:nvSpPr>
        <p:spPr/>
        <p:txBody>
          <a:bodyPr>
            <a:normAutofit/>
          </a:bodyPr>
          <a:lstStyle/>
          <a:p>
            <a:pPr marL="0" indent="0">
              <a:buNone/>
            </a:pPr>
            <a:r>
              <a:rPr lang="en-US" sz="3200" dirty="0">
                <a:latin typeface="Arial" pitchFamily="34" charset="0"/>
                <a:cs typeface="Arial" pitchFamily="34" charset="0"/>
              </a:rPr>
              <a:t>The process of figuring out how much material is applied in a fixed period of time</a:t>
            </a:r>
          </a:p>
          <a:p>
            <a:pPr>
              <a:buFontTx/>
              <a:buChar char="-"/>
            </a:pPr>
            <a:r>
              <a:rPr lang="en-US" sz="3200" dirty="0">
                <a:latin typeface="Arial" pitchFamily="34" charset="0"/>
                <a:cs typeface="Arial" pitchFamily="34" charset="0"/>
              </a:rPr>
              <a:t>at each setting.</a:t>
            </a:r>
          </a:p>
          <a:p>
            <a:pPr>
              <a:buFontTx/>
              <a:buChar char="-"/>
            </a:pPr>
            <a:r>
              <a:rPr lang="en-US" sz="3200" dirty="0">
                <a:latin typeface="Arial" pitchFamily="34" charset="0"/>
                <a:cs typeface="Arial" pitchFamily="34" charset="0"/>
              </a:rPr>
              <a:t>for each type of material.</a:t>
            </a:r>
          </a:p>
          <a:p>
            <a:pPr>
              <a:buFontTx/>
              <a:buChar char="-"/>
            </a:pPr>
            <a:r>
              <a:rPr lang="en-US" sz="3200" dirty="0">
                <a:latin typeface="Arial" pitchFamily="34" charset="0"/>
                <a:cs typeface="Arial" pitchFamily="34" charset="0"/>
              </a:rPr>
              <a:t>for each truck</a:t>
            </a:r>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208" t="30855" r="4558" b="8240"/>
          <a:stretch/>
        </p:blipFill>
        <p:spPr bwMode="auto">
          <a:xfrm>
            <a:off x="304800" y="3764280"/>
            <a:ext cx="2011680" cy="2606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08513" y="3890665"/>
            <a:ext cx="126348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Salt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a:off x="2590800" y="4953000"/>
            <a:ext cx="297389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Salt/Sand</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8195" name="Picture 3" descr="C:\connie\salt\equipment\plows\olmstead co (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2590800"/>
            <a:ext cx="1295400" cy="9714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connie\salt\equipment\plows\olmstead co (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581400"/>
            <a:ext cx="1295400" cy="9714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connie\salt\equipment\plows\olmstead co (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4648200"/>
            <a:ext cx="1295400" cy="9714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connie\salt\equipment\plows\olmstead co (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2590800"/>
            <a:ext cx="1295400" cy="9714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connie\salt\equipment\plows\olmstead co (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3581400"/>
            <a:ext cx="1295400" cy="9714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connie\salt\equipment\plows\olmstead co (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4648200"/>
            <a:ext cx="1295400" cy="971425"/>
          </a:xfrm>
          <a:prstGeom prst="rect">
            <a:avLst/>
          </a:prstGeom>
          <a:noFill/>
          <a:extLst>
            <a:ext uri="{909E8E84-426E-40DD-AFC4-6F175D3DCCD1}">
              <a14:hiddenFill xmlns:a14="http://schemas.microsoft.com/office/drawing/2010/main">
                <a:solidFill>
                  <a:srgbClr val="FFFFFF"/>
                </a:solidFill>
              </a14:hiddenFill>
            </a:ext>
          </a:extLst>
        </p:spPr>
      </p:pic>
      <p:sp>
        <p:nvSpPr>
          <p:cNvPr id="18" name="Isosceles Triangle 1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5-Point Star 1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Picture 15"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3908198"/>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noFill/>
        </p:spPr>
        <p:txBody>
          <a:bodyPr>
            <a:normAutofit/>
          </a:bodyPr>
          <a:lstStyle/>
          <a:p>
            <a:r>
              <a:rPr lang="en-US" sz="3600" dirty="0"/>
              <a:t>  What would you need to calibrate for?</a:t>
            </a:r>
          </a:p>
        </p:txBody>
      </p:sp>
      <p:sp>
        <p:nvSpPr>
          <p:cNvPr id="3" name="Content Placeholder 2"/>
          <p:cNvSpPr>
            <a:spLocks noGrp="1"/>
          </p:cNvSpPr>
          <p:nvPr>
            <p:ph idx="1"/>
          </p:nvPr>
        </p:nvSpPr>
        <p:spPr>
          <a:xfrm>
            <a:off x="381000" y="1143000"/>
            <a:ext cx="8229600" cy="1349519"/>
          </a:xfrm>
        </p:spPr>
        <p:txBody>
          <a:bodyPr>
            <a:normAutofit/>
          </a:bodyPr>
          <a:lstStyle/>
          <a:p>
            <a:pPr marL="0" indent="0">
              <a:buNone/>
            </a:pPr>
            <a:r>
              <a:rPr lang="en-US" sz="3600" dirty="0">
                <a:latin typeface="Arial" pitchFamily="34" charset="0"/>
                <a:cs typeface="Arial" pitchFamily="34" charset="0"/>
              </a:rPr>
              <a:t>6 trucks, salt, 11 settings</a:t>
            </a:r>
          </a:p>
          <a:p>
            <a:pPr marL="0" indent="0">
              <a:buNone/>
            </a:pPr>
            <a:endParaRPr lang="en-US" sz="3600" dirty="0">
              <a:latin typeface="Arial" pitchFamily="34" charset="0"/>
              <a:cs typeface="Arial" pitchFamily="34" charset="0"/>
            </a:endParaRPr>
          </a:p>
          <a:p>
            <a:pPr marL="0" indent="0">
              <a:buNone/>
            </a:pPr>
            <a:r>
              <a:rPr lang="en-US" sz="3600" dirty="0">
                <a:latin typeface="Arial" pitchFamily="34" charset="0"/>
                <a:cs typeface="Arial" pitchFamily="34" charset="0"/>
              </a:rPr>
              <a:t>6 trucks, salt/sand, 11 settings</a:t>
            </a:r>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208" t="30855" r="4558" b="8240"/>
          <a:stretch/>
        </p:blipFill>
        <p:spPr bwMode="auto">
          <a:xfrm>
            <a:off x="304800" y="3764280"/>
            <a:ext cx="2011680" cy="2606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08513" y="3890665"/>
            <a:ext cx="126348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Salt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a:off x="2590800" y="4953000"/>
            <a:ext cx="297389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Salt/Sand</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Isosceles Triangle 1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5-Point Star 1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Picture 1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pic>
        <p:nvPicPr>
          <p:cNvPr id="17" name="Picture 3" descr="C:\connie\salt\equipment\plows\olmstead co (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2590800"/>
            <a:ext cx="1295400" cy="9714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connie\salt\equipment\plows\olmstead co (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3581400"/>
            <a:ext cx="1295400" cy="9714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connie\salt\equipment\plows\olmstead co (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4648200"/>
            <a:ext cx="1295400" cy="9714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connie\salt\equipment\plows\olmstead co (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2590800"/>
            <a:ext cx="1295400" cy="9714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connie\salt\equipment\plows\olmstead co (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3581400"/>
            <a:ext cx="1295400" cy="9714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connie\salt\equipment\plows\olmstead co (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4648200"/>
            <a:ext cx="1295400" cy="97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0850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105-0588_IM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92" t="33596" r="18887"/>
          <a:stretch/>
        </p:blipFill>
        <p:spPr bwMode="auto">
          <a:xfrm>
            <a:off x="201407" y="2628900"/>
            <a:ext cx="197029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914400"/>
            <a:ext cx="9037320" cy="1828800"/>
          </a:xfrm>
        </p:spPr>
        <p:txBody>
          <a:bodyPr>
            <a:noAutofit/>
          </a:bodyPr>
          <a:lstStyle/>
          <a:p>
            <a:r>
              <a:rPr lang="en-US" sz="3200" dirty="0">
                <a:latin typeface="Arial" pitchFamily="34" charset="0"/>
                <a:cs typeface="Arial" pitchFamily="34" charset="0"/>
              </a:rPr>
              <a:t>Pick your setting, discharge material for 1 minute, weigh it, record it.  Repeat for all settings, all materials, and all trucks.</a:t>
            </a:r>
          </a:p>
        </p:txBody>
      </p:sp>
      <p:pic>
        <p:nvPicPr>
          <p:cNvPr id="4" name="Picture 2" descr="C:\connie\salt\calibration\photo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167" r="10834"/>
          <a:stretch/>
        </p:blipFill>
        <p:spPr bwMode="auto">
          <a:xfrm>
            <a:off x="6324600" y="2667000"/>
            <a:ext cx="239776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Roman\AppData\Local\Microsoft\Windows\Temporary Internet Files\Content.Outlook\A13GT202\phot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334" r="19333"/>
          <a:stretch/>
        </p:blipFill>
        <p:spPr bwMode="auto">
          <a:xfrm>
            <a:off x="3505200" y="2667000"/>
            <a:ext cx="26957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P7120041"/>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1600200" y="4267200"/>
            <a:ext cx="1664423" cy="222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Notched Right Arrow 7"/>
          <p:cNvSpPr/>
          <p:nvPr/>
        </p:nvSpPr>
        <p:spPr>
          <a:xfrm>
            <a:off x="2895600" y="3733800"/>
            <a:ext cx="544307" cy="228600"/>
          </a:xfrm>
          <a:prstGeom prst="notch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5-Point Star 1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itle 1"/>
          <p:cNvSpPr txBox="1">
            <a:spLocks/>
          </p:cNvSpPr>
          <p:nvPr/>
        </p:nvSpPr>
        <p:spPr>
          <a:xfrm>
            <a:off x="0" y="0"/>
            <a:ext cx="9144000" cy="1143000"/>
          </a:xfrm>
          <a:prstGeom prst="rect">
            <a:avLst/>
          </a:prstGeom>
          <a:noFill/>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w Cen MT Condensed Extra Bold" pitchFamily="34" charset="0"/>
                <a:ea typeface="+mj-ea"/>
                <a:cs typeface="Times New Roman" pitchFamily="18" charset="0"/>
              </a:rPr>
              <a:t>  </a:t>
            </a:r>
            <a:r>
              <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w Cen MT Condensed Extra Bold" pitchFamily="34" charset="0"/>
                <a:ea typeface="+mj-ea"/>
                <a:cs typeface="Times New Roman" pitchFamily="18" charset="0"/>
              </a:rPr>
              <a:t>Calibration</a:t>
            </a:r>
          </a:p>
        </p:txBody>
      </p:sp>
      <p:sp>
        <p:nvSpPr>
          <p:cNvPr id="10" name="Notched Right Arrow 9"/>
          <p:cNvSpPr/>
          <p:nvPr/>
        </p:nvSpPr>
        <p:spPr>
          <a:xfrm>
            <a:off x="6172200" y="3810000"/>
            <a:ext cx="544307" cy="228600"/>
          </a:xfrm>
          <a:prstGeom prst="notch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7"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71532058"/>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6576" name="Group 144"/>
          <p:cNvGraphicFramePr>
            <a:graphicFrameLocks noGrp="1"/>
          </p:cNvGraphicFramePr>
          <p:nvPr>
            <p:extLst>
              <p:ext uri="{D42A27DB-BD31-4B8C-83A1-F6EECF244321}">
                <p14:modId xmlns:p14="http://schemas.microsoft.com/office/powerpoint/2010/main" val="3637696591"/>
              </p:ext>
            </p:extLst>
          </p:nvPr>
        </p:nvGraphicFramePr>
        <p:xfrm>
          <a:off x="152400" y="1732577"/>
          <a:ext cx="8077201" cy="4179921"/>
        </p:xfrm>
        <a:graphic>
          <a:graphicData uri="http://schemas.openxmlformats.org/drawingml/2006/table">
            <a:tbl>
              <a:tblPr/>
              <a:tblGrid>
                <a:gridCol w="690359">
                  <a:extLst>
                    <a:ext uri="{9D8B030D-6E8A-4147-A177-3AD203B41FA5}">
                      <a16:colId xmlns:a16="http://schemas.microsoft.com/office/drawing/2014/main" val="20000"/>
                    </a:ext>
                  </a:extLst>
                </a:gridCol>
                <a:gridCol w="1076529">
                  <a:extLst>
                    <a:ext uri="{9D8B030D-6E8A-4147-A177-3AD203B41FA5}">
                      <a16:colId xmlns:a16="http://schemas.microsoft.com/office/drawing/2014/main" val="20001"/>
                    </a:ext>
                  </a:extLst>
                </a:gridCol>
                <a:gridCol w="876560">
                  <a:extLst>
                    <a:ext uri="{9D8B030D-6E8A-4147-A177-3AD203B41FA5}">
                      <a16:colId xmlns:a16="http://schemas.microsoft.com/office/drawing/2014/main" val="20002"/>
                    </a:ext>
                  </a:extLst>
                </a:gridCol>
                <a:gridCol w="844436">
                  <a:extLst>
                    <a:ext uri="{9D8B030D-6E8A-4147-A177-3AD203B41FA5}">
                      <a16:colId xmlns:a16="http://schemas.microsoft.com/office/drawing/2014/main" val="20003"/>
                    </a:ext>
                  </a:extLst>
                </a:gridCol>
                <a:gridCol w="858202">
                  <a:extLst>
                    <a:ext uri="{9D8B030D-6E8A-4147-A177-3AD203B41FA5}">
                      <a16:colId xmlns:a16="http://schemas.microsoft.com/office/drawing/2014/main" val="20004"/>
                    </a:ext>
                  </a:extLst>
                </a:gridCol>
                <a:gridCol w="888798">
                  <a:extLst>
                    <a:ext uri="{9D8B030D-6E8A-4147-A177-3AD203B41FA5}">
                      <a16:colId xmlns:a16="http://schemas.microsoft.com/office/drawing/2014/main" val="20005"/>
                    </a:ext>
                  </a:extLst>
                </a:gridCol>
                <a:gridCol w="936220">
                  <a:extLst>
                    <a:ext uri="{9D8B030D-6E8A-4147-A177-3AD203B41FA5}">
                      <a16:colId xmlns:a16="http://schemas.microsoft.com/office/drawing/2014/main" val="20006"/>
                    </a:ext>
                  </a:extLst>
                </a:gridCol>
                <a:gridCol w="865851">
                  <a:extLst>
                    <a:ext uri="{9D8B030D-6E8A-4147-A177-3AD203B41FA5}">
                      <a16:colId xmlns:a16="http://schemas.microsoft.com/office/drawing/2014/main" val="20007"/>
                    </a:ext>
                  </a:extLst>
                </a:gridCol>
                <a:gridCol w="1040246">
                  <a:extLst>
                    <a:ext uri="{9D8B030D-6E8A-4147-A177-3AD203B41FA5}">
                      <a16:colId xmlns:a16="http://schemas.microsoft.com/office/drawing/2014/main" val="20008"/>
                    </a:ext>
                  </a:extLst>
                </a:gridCol>
              </a:tblGrid>
              <a:tr h="46590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Calibri" pitchFamily="34" charset="0"/>
                          <a:ea typeface="ＭＳ Ｐゴシック" pitchFamily="34" charset="-128"/>
                        </a:rPr>
                        <a:t>Date</a:t>
                      </a:r>
                    </a:p>
                  </a:txBody>
                  <a:tcPr marL="5511" marR="5511" marT="5510" marB="0"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sng" strike="noStrike" cap="none" normalizeH="0" baseline="0" dirty="0">
                          <a:ln>
                            <a:noFill/>
                          </a:ln>
                          <a:solidFill>
                            <a:srgbClr val="000000"/>
                          </a:solidFill>
                          <a:effectLst/>
                          <a:latin typeface="Calibri" pitchFamily="34" charset="0"/>
                          <a:ea typeface="ＭＳ Ｐゴシック" pitchFamily="34" charset="-128"/>
                        </a:rPr>
                        <a:t>9/10/2015</a:t>
                      </a:r>
                    </a:p>
                  </a:txBody>
                  <a:tcPr marL="5511" marR="5511" marT="5510" marB="0"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Calibri" pitchFamily="34" charset="0"/>
                          <a:ea typeface="ＭＳ Ｐゴシック" pitchFamily="34" charset="-128"/>
                        </a:rPr>
                        <a:t>Unit</a:t>
                      </a:r>
                    </a:p>
                  </a:txBody>
                  <a:tcPr marL="5511" marR="5511" marT="5510" marB="0"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sng" strike="noStrike" cap="none" normalizeH="0" baseline="0" dirty="0">
                          <a:ln>
                            <a:noFill/>
                          </a:ln>
                          <a:solidFill>
                            <a:srgbClr val="000000"/>
                          </a:solidFill>
                          <a:effectLst/>
                          <a:latin typeface="Calibri" pitchFamily="34" charset="0"/>
                          <a:ea typeface="ＭＳ Ｐゴシック" pitchFamily="34" charset="-128"/>
                        </a:rPr>
                        <a:t>#1</a:t>
                      </a:r>
                    </a:p>
                  </a:txBody>
                  <a:tcPr marL="5511" marR="5511" marT="5510" marB="0"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Calibri" pitchFamily="34" charset="0"/>
                          <a:ea typeface="ＭＳ Ｐゴシック" pitchFamily="34" charset="-128"/>
                        </a:rPr>
                        <a:t>Salt</a:t>
                      </a:r>
                    </a:p>
                  </a:txBody>
                  <a:tcPr marL="5511" marR="5511" marT="5510" marB="0"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000000"/>
                        </a:solidFill>
                        <a:effectLst/>
                        <a:latin typeface="Calibri" pitchFamily="34" charset="0"/>
                        <a:ea typeface="ＭＳ Ｐゴシック" pitchFamily="34" charset="-128"/>
                      </a:endParaRPr>
                    </a:p>
                  </a:txBody>
                  <a:tcPr marL="5511" marR="5511" marT="5510" marB="0"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000000"/>
                        </a:solidFill>
                        <a:effectLst/>
                        <a:latin typeface="Calibri" pitchFamily="34" charset="0"/>
                        <a:ea typeface="ＭＳ Ｐゴシック" pitchFamily="34" charset="-128"/>
                      </a:endParaRPr>
                    </a:p>
                  </a:txBody>
                  <a:tcPr marL="5511" marR="5511" marT="5510" marB="0"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000000"/>
                        </a:solidFill>
                        <a:effectLst/>
                        <a:latin typeface="Calibri" pitchFamily="34" charset="0"/>
                        <a:ea typeface="ＭＳ Ｐゴシック" pitchFamily="34" charset="-128"/>
                      </a:endParaRPr>
                    </a:p>
                  </a:txBody>
                  <a:tcPr marL="5511" marR="5511" marT="5510" marB="0"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000000"/>
                        </a:solidFill>
                        <a:effectLst/>
                        <a:latin typeface="Calibri" pitchFamily="34" charset="0"/>
                        <a:ea typeface="ＭＳ Ｐゴシック" pitchFamily="34" charset="-128"/>
                      </a:endParaRPr>
                    </a:p>
                  </a:txBody>
                  <a:tcPr marL="5511" marR="5511" marT="5510" marB="0" anchor="b" horzOverflow="overflow">
                    <a:lnL>
                      <a:noFill/>
                    </a:lnL>
                    <a:lnR>
                      <a:noFill/>
                    </a:lnR>
                    <a:lnT>
                      <a:noFill/>
                    </a:lnT>
                    <a:lnB>
                      <a:noFill/>
                    </a:lnB>
                    <a:lnTlToBr>
                      <a:noFill/>
                    </a:lnTlToBr>
                    <a:lnBlToTr>
                      <a:noFill/>
                    </a:lnBlToTr>
                    <a:solidFill>
                      <a:srgbClr val="FFFF00"/>
                    </a:solidFill>
                  </a:tcPr>
                </a:tc>
                <a:extLst>
                  <a:ext uri="{0D108BD9-81ED-4DB2-BD59-A6C34878D82A}">
                    <a16:rowId xmlns:a16="http://schemas.microsoft.com/office/drawing/2014/main" val="10000"/>
                  </a:ext>
                </a:extLst>
              </a:tr>
              <a:tr h="252064">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000000"/>
                        </a:solidFill>
                        <a:effectLst/>
                        <a:latin typeface="Calibri" pitchFamily="34" charset="0"/>
                        <a:ea typeface="ＭＳ Ｐゴシック" pitchFamily="34" charset="-128"/>
                      </a:endParaRPr>
                    </a:p>
                  </a:txBody>
                  <a:tcPr marL="5511" marR="5511" marT="551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000000"/>
                        </a:solidFill>
                        <a:effectLst/>
                        <a:latin typeface="Calibri" pitchFamily="34" charset="0"/>
                        <a:ea typeface="ＭＳ Ｐゴシック" pitchFamily="34" charset="-128"/>
                      </a:endParaRPr>
                    </a:p>
                  </a:txBody>
                  <a:tcPr marL="5511" marR="5511" marT="551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000000"/>
                        </a:solidFill>
                        <a:effectLst/>
                        <a:latin typeface="Calibri" pitchFamily="34" charset="0"/>
                        <a:ea typeface="ＭＳ Ｐゴシック" pitchFamily="34" charset="-128"/>
                      </a:endParaRPr>
                    </a:p>
                  </a:txBody>
                  <a:tcPr marL="5511" marR="5511" marT="551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000000"/>
                        </a:solidFill>
                        <a:effectLst/>
                        <a:latin typeface="Calibri" pitchFamily="34" charset="0"/>
                        <a:ea typeface="ＭＳ Ｐゴシック" pitchFamily="34" charset="-128"/>
                      </a:endParaRPr>
                    </a:p>
                  </a:txBody>
                  <a:tcPr marL="5511" marR="5511" marT="551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000000"/>
                        </a:solidFill>
                        <a:effectLst/>
                        <a:latin typeface="Calibri" pitchFamily="34" charset="0"/>
                        <a:ea typeface="ＭＳ Ｐゴシック" pitchFamily="34" charset="-128"/>
                      </a:endParaRPr>
                    </a:p>
                  </a:txBody>
                  <a:tcPr marL="5511" marR="5511" marT="551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1" i="0" u="none" strike="noStrike" cap="none" normalizeH="0" baseline="0" dirty="0">
                        <a:ln>
                          <a:noFill/>
                        </a:ln>
                        <a:solidFill>
                          <a:srgbClr val="000000"/>
                        </a:solidFill>
                        <a:effectLst/>
                        <a:latin typeface="Calibri" pitchFamily="34" charset="0"/>
                        <a:ea typeface="ＭＳ Ｐゴシック" pitchFamily="34" charset="-128"/>
                      </a:endParaRPr>
                    </a:p>
                  </a:txBody>
                  <a:tcPr marL="5511" marR="5511" marT="551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000000"/>
                        </a:solidFill>
                        <a:effectLst/>
                        <a:latin typeface="Calibri" pitchFamily="34" charset="0"/>
                        <a:ea typeface="ＭＳ Ｐゴシック" pitchFamily="34" charset="-128"/>
                      </a:endParaRPr>
                    </a:p>
                  </a:txBody>
                  <a:tcPr marL="5511" marR="5511" marT="551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000000"/>
                        </a:solidFill>
                        <a:effectLst/>
                        <a:latin typeface="Calibri" pitchFamily="34" charset="0"/>
                        <a:ea typeface="ＭＳ Ｐゴシック" pitchFamily="34" charset="-128"/>
                      </a:endParaRPr>
                    </a:p>
                  </a:txBody>
                  <a:tcPr marL="5511" marR="5511" marT="551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000000"/>
                        </a:solidFill>
                        <a:effectLst/>
                        <a:latin typeface="Calibri" pitchFamily="34" charset="0"/>
                        <a:ea typeface="ＭＳ Ｐゴシック" pitchFamily="34" charset="-128"/>
                      </a:endParaRPr>
                    </a:p>
                  </a:txBody>
                  <a:tcPr marL="5511" marR="5511" marT="551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52790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Calibri" pitchFamily="34" charset="0"/>
                          <a:ea typeface="ＭＳ Ｐゴシック" pitchFamily="34" charset="-128"/>
                        </a:rPr>
                        <a:t>Setting</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Calibri" pitchFamily="34" charset="0"/>
                          <a:ea typeface="ＭＳ Ｐゴシック" pitchFamily="34" charset="-128"/>
                        </a:rPr>
                        <a:t>Pounds Per Minute</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Calibri" pitchFamily="34" charset="0"/>
                          <a:ea typeface="ＭＳ Ｐゴシック" pitchFamily="34" charset="-128"/>
                        </a:rPr>
                        <a:t>5 MPH </a:t>
                      </a:r>
                      <a:br>
                        <a:rPr kumimoji="0" lang="en-US" sz="1700" b="1" i="0" u="none" strike="noStrike" cap="none" normalizeH="0" baseline="0" dirty="0">
                          <a:ln>
                            <a:noFill/>
                          </a:ln>
                          <a:solidFill>
                            <a:srgbClr val="000000"/>
                          </a:solidFill>
                          <a:effectLst/>
                          <a:latin typeface="Calibri" pitchFamily="34" charset="0"/>
                          <a:ea typeface="ＭＳ Ｐゴシック" pitchFamily="34" charset="-128"/>
                        </a:rPr>
                      </a:br>
                      <a:r>
                        <a:rPr kumimoji="0" lang="en-US" sz="1700" b="1" i="0" u="none" strike="noStrike" cap="none" normalizeH="0" baseline="0" dirty="0">
                          <a:ln>
                            <a:noFill/>
                          </a:ln>
                          <a:solidFill>
                            <a:srgbClr val="000000"/>
                          </a:solidFill>
                          <a:effectLst/>
                          <a:latin typeface="Calibri" pitchFamily="34" charset="0"/>
                          <a:ea typeface="ＭＳ Ｐゴシック" pitchFamily="34" charset="-128"/>
                        </a:rPr>
                        <a:t>(X 12)</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Calibri" pitchFamily="34" charset="0"/>
                          <a:ea typeface="ＭＳ Ｐゴシック" pitchFamily="34" charset="-128"/>
                        </a:rPr>
                        <a:t>10 MPH (X 6)</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Calibri" pitchFamily="34" charset="0"/>
                          <a:ea typeface="ＭＳ Ｐゴシック" pitchFamily="34" charset="-128"/>
                        </a:rPr>
                        <a:t>15 MPH (X 4)</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Calibri" pitchFamily="34" charset="0"/>
                          <a:ea typeface="ＭＳ Ｐゴシック" pitchFamily="34" charset="-128"/>
                        </a:rPr>
                        <a:t>20 MPH (X 3)</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Calibri" pitchFamily="34" charset="0"/>
                          <a:ea typeface="ＭＳ Ｐゴシック" pitchFamily="34" charset="-128"/>
                        </a:rPr>
                        <a:t>25 MPH (X 2.4)</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Calibri" pitchFamily="34" charset="0"/>
                          <a:ea typeface="ＭＳ Ｐゴシック" pitchFamily="34" charset="-128"/>
                        </a:rPr>
                        <a:t>30 MPH (X 2)</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Calibri" pitchFamily="34" charset="0"/>
                          <a:ea typeface="ＭＳ Ｐゴシック" pitchFamily="34" charset="-128"/>
                        </a:rPr>
                        <a:t>35 MPH </a:t>
                      </a:r>
                      <a:br>
                        <a:rPr kumimoji="0" lang="en-US" sz="1700" b="1" i="0" u="none" strike="noStrike" cap="none" normalizeH="0" baseline="0" dirty="0">
                          <a:ln>
                            <a:noFill/>
                          </a:ln>
                          <a:solidFill>
                            <a:srgbClr val="000000"/>
                          </a:solidFill>
                          <a:effectLst/>
                          <a:latin typeface="Calibri" pitchFamily="34" charset="0"/>
                          <a:ea typeface="ＭＳ Ｐゴシック" pitchFamily="34" charset="-128"/>
                        </a:rPr>
                      </a:br>
                      <a:r>
                        <a:rPr kumimoji="0" lang="en-US" sz="1700" b="1" i="0" u="none" strike="noStrike" cap="none" normalizeH="0" baseline="0" dirty="0">
                          <a:ln>
                            <a:noFill/>
                          </a:ln>
                          <a:solidFill>
                            <a:srgbClr val="000000"/>
                          </a:solidFill>
                          <a:effectLst/>
                          <a:latin typeface="Calibri" pitchFamily="34" charset="0"/>
                          <a:ea typeface="ＭＳ Ｐゴシック" pitchFamily="34" charset="-128"/>
                        </a:rPr>
                        <a:t>(X 1.7)</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26673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Calibri" pitchFamily="34" charset="0"/>
                          <a:ea typeface="ＭＳ Ｐゴシック" pitchFamily="34" charset="-128"/>
                        </a:rPr>
                        <a:t>1</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5</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60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30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20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15</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12</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8</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26673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Calibri" pitchFamily="34" charset="0"/>
                          <a:ea typeface="ＭＳ Ｐゴシック" pitchFamily="34" charset="-128"/>
                        </a:rPr>
                        <a:t>2</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121</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60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40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30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24</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20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17</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26673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Calibri" pitchFamily="34" charset="0"/>
                          <a:ea typeface="ＭＳ Ｐゴシック" pitchFamily="34" charset="-128"/>
                        </a:rPr>
                        <a:t>3</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15</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180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90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60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45</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36</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30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25</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r h="26673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Calibri" pitchFamily="34" charset="0"/>
                          <a:ea typeface="ＭＳ Ｐゴシック" pitchFamily="34" charset="-128"/>
                        </a:rPr>
                        <a:t>4</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15</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180  </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90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60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45</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36</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30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25</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26673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Calibri" pitchFamily="34" charset="0"/>
                          <a:ea typeface="ＭＳ Ｐゴシック" pitchFamily="34" charset="-128"/>
                        </a:rPr>
                        <a:t>5</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30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360 </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180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120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90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72</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60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50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r h="26673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Calibri" pitchFamily="34" charset="0"/>
                          <a:ea typeface="ＭＳ Ｐゴシック" pitchFamily="34" charset="-128"/>
                        </a:rPr>
                        <a:t>6</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40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480 </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240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160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120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96</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80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68</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8"/>
                  </a:ext>
                </a:extLst>
              </a:tr>
              <a:tr h="26673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Calibri" pitchFamily="34" charset="0"/>
                          <a:ea typeface="ＭＳ Ｐゴシック" pitchFamily="34" charset="-128"/>
                        </a:rPr>
                        <a:t>7</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40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480 </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240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160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120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96</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80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68</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9"/>
                  </a:ext>
                </a:extLst>
              </a:tr>
              <a:tr h="26673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Calibri" pitchFamily="34" charset="0"/>
                          <a:ea typeface="ＭＳ Ｐゴシック" pitchFamily="34" charset="-128"/>
                        </a:rPr>
                        <a:t>8</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60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720  </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360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240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180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144</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120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100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0"/>
                  </a:ext>
                </a:extLst>
              </a:tr>
              <a:tr h="26673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Calibri" pitchFamily="34" charset="0"/>
                          <a:ea typeface="ＭＳ Ｐゴシック" pitchFamily="34" charset="-128"/>
                        </a:rPr>
                        <a:t>9</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65</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YOU </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FILL</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IN</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EVERY</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THING</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IN</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RED</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1"/>
                  </a:ext>
                </a:extLst>
              </a:tr>
              <a:tr h="26673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Calibri" pitchFamily="34" charset="0"/>
                          <a:ea typeface="ＭＳ Ｐゴシック" pitchFamily="34" charset="-128"/>
                        </a:rPr>
                        <a:t>10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70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FF0000"/>
                          </a:solidFill>
                          <a:effectLst/>
                          <a:latin typeface="Calibri" pitchFamily="34" charset="0"/>
                          <a:ea typeface="ＭＳ Ｐゴシック" pitchFamily="34" charset="-128"/>
                        </a:rPr>
                        <a:t>…</a:t>
                      </a:r>
                      <a:endParaRPr kumimoji="0" lang="en-US" sz="1700" b="1" i="0" u="none" strike="noStrike" cap="none" normalizeH="0" baseline="0" dirty="0">
                        <a:ln>
                          <a:noFill/>
                        </a:ln>
                        <a:solidFill>
                          <a:srgbClr val="FF0000"/>
                        </a:solidFill>
                        <a:effectLst/>
                        <a:latin typeface="Calibri" pitchFamily="34" charset="0"/>
                        <a:ea typeface="ＭＳ Ｐゴシック" pitchFamily="34" charset="-128"/>
                      </a:endParaRP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FF0000"/>
                          </a:solidFill>
                          <a:effectLst/>
                          <a:latin typeface="Calibri" pitchFamily="34" charset="0"/>
                          <a:ea typeface="ＭＳ Ｐゴシック" pitchFamily="34" charset="-128"/>
                        </a:rPr>
                        <a:t>…</a:t>
                      </a:r>
                      <a:endParaRPr kumimoji="0" lang="en-US" sz="1700" b="1" i="0" u="none" strike="noStrike" cap="none" normalizeH="0" baseline="0" dirty="0">
                        <a:ln>
                          <a:noFill/>
                        </a:ln>
                        <a:solidFill>
                          <a:srgbClr val="FF0000"/>
                        </a:solidFill>
                        <a:effectLst/>
                        <a:latin typeface="Calibri" pitchFamily="34" charset="0"/>
                        <a:ea typeface="ＭＳ Ｐゴシック" pitchFamily="34" charset="-128"/>
                      </a:endParaRP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FF0000"/>
                          </a:solidFill>
                          <a:effectLst/>
                          <a:latin typeface="Calibri" pitchFamily="34" charset="0"/>
                          <a:ea typeface="ＭＳ Ｐゴシック" pitchFamily="34" charset="-128"/>
                        </a:rPr>
                        <a:t>…</a:t>
                      </a:r>
                      <a:endParaRPr kumimoji="0" lang="en-US" sz="1700" b="1" i="0" u="none" strike="noStrike" cap="none" normalizeH="0" baseline="0" dirty="0">
                        <a:ln>
                          <a:noFill/>
                        </a:ln>
                        <a:solidFill>
                          <a:srgbClr val="FF0000"/>
                        </a:solidFill>
                        <a:effectLst/>
                        <a:latin typeface="Calibri" pitchFamily="34" charset="0"/>
                        <a:ea typeface="ＭＳ Ｐゴシック" pitchFamily="34" charset="-128"/>
                      </a:endParaRP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FF0000"/>
                          </a:solidFill>
                          <a:effectLst/>
                          <a:latin typeface="Calibri" pitchFamily="34" charset="0"/>
                          <a:ea typeface="ＭＳ Ｐゴシック" pitchFamily="34" charset="-128"/>
                        </a:rPr>
                        <a:t>…</a:t>
                      </a:r>
                      <a:endParaRPr kumimoji="0" lang="en-US" sz="1700" b="1" i="0" u="none" strike="noStrike" cap="none" normalizeH="0" baseline="0" dirty="0">
                        <a:ln>
                          <a:noFill/>
                        </a:ln>
                        <a:solidFill>
                          <a:srgbClr val="FF0000"/>
                        </a:solidFill>
                        <a:effectLst/>
                        <a:latin typeface="Calibri" pitchFamily="34" charset="0"/>
                        <a:ea typeface="ＭＳ Ｐゴシック" pitchFamily="34" charset="-128"/>
                      </a:endParaRP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FF0000"/>
                          </a:solidFill>
                          <a:effectLst/>
                          <a:latin typeface="Calibri" pitchFamily="34" charset="0"/>
                          <a:ea typeface="ＭＳ Ｐゴシック" pitchFamily="34" charset="-128"/>
                        </a:rPr>
                        <a:t>…</a:t>
                      </a:r>
                      <a:endParaRPr kumimoji="0" lang="en-US" sz="1700" b="1" i="0" u="none" strike="noStrike" cap="none" normalizeH="0" baseline="0" dirty="0">
                        <a:ln>
                          <a:noFill/>
                        </a:ln>
                        <a:solidFill>
                          <a:srgbClr val="FF0000"/>
                        </a:solidFill>
                        <a:effectLst/>
                        <a:latin typeface="Calibri" pitchFamily="34" charset="0"/>
                        <a:ea typeface="ＭＳ Ｐゴシック" pitchFamily="34" charset="-128"/>
                      </a:endParaRP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FF0000"/>
                          </a:solidFill>
                          <a:effectLst/>
                          <a:latin typeface="Calibri" pitchFamily="34" charset="0"/>
                          <a:ea typeface="ＭＳ Ｐゴシック" pitchFamily="34" charset="-128"/>
                        </a:rPr>
                        <a:t>…</a:t>
                      </a:r>
                      <a:endParaRPr kumimoji="0" lang="en-US" sz="1700" b="1" i="0" u="none" strike="noStrike" cap="none" normalizeH="0" baseline="0" dirty="0">
                        <a:ln>
                          <a:noFill/>
                        </a:ln>
                        <a:solidFill>
                          <a:srgbClr val="FF0000"/>
                        </a:solidFill>
                        <a:effectLst/>
                        <a:latin typeface="Calibri" pitchFamily="34" charset="0"/>
                        <a:ea typeface="ＭＳ Ｐゴシック" pitchFamily="34" charset="-128"/>
                      </a:endParaRP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2"/>
                  </a:ext>
                </a:extLst>
              </a:tr>
              <a:tr h="26673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Calibri" pitchFamily="34" charset="0"/>
                          <a:ea typeface="ＭＳ Ｐゴシック" pitchFamily="34" charset="-128"/>
                        </a:rPr>
                        <a:t>11</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90</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FF0000"/>
                          </a:solidFill>
                          <a:effectLst/>
                          <a:latin typeface="Calibri" pitchFamily="34" charset="0"/>
                          <a:ea typeface="ＭＳ Ｐゴシック" pitchFamily="34" charset="-128"/>
                        </a:rPr>
                        <a:t>…</a:t>
                      </a:r>
                      <a:endParaRPr kumimoji="0" lang="en-US" sz="1700" b="1" i="0" u="none" strike="noStrike" cap="none" normalizeH="0" baseline="0" dirty="0">
                        <a:ln>
                          <a:noFill/>
                        </a:ln>
                        <a:solidFill>
                          <a:srgbClr val="FF0000"/>
                        </a:solidFill>
                        <a:effectLst/>
                        <a:latin typeface="Calibri" pitchFamily="34" charset="0"/>
                        <a:ea typeface="ＭＳ Ｐゴシック" pitchFamily="34" charset="-128"/>
                      </a:endParaRP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FF0000"/>
                          </a:solidFill>
                          <a:effectLst/>
                          <a:latin typeface="Calibri" pitchFamily="34" charset="0"/>
                          <a:ea typeface="ＭＳ Ｐゴシック" pitchFamily="34" charset="-128"/>
                        </a:rPr>
                        <a:t>…</a:t>
                      </a:r>
                      <a:endParaRPr kumimoji="0" lang="en-US" sz="1700" b="1" i="0" u="none" strike="noStrike" cap="none" normalizeH="0" baseline="0" dirty="0">
                        <a:ln>
                          <a:noFill/>
                        </a:ln>
                        <a:solidFill>
                          <a:srgbClr val="FF0000"/>
                        </a:solidFill>
                        <a:effectLst/>
                        <a:latin typeface="Calibri" pitchFamily="34" charset="0"/>
                        <a:ea typeface="ＭＳ Ｐゴシック" pitchFamily="34" charset="-128"/>
                      </a:endParaRP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FF0000"/>
                          </a:solidFill>
                          <a:effectLst/>
                          <a:latin typeface="Calibri" pitchFamily="34" charset="0"/>
                          <a:ea typeface="ＭＳ Ｐゴシック" pitchFamily="34" charset="-128"/>
                        </a:rPr>
                        <a:t>…</a:t>
                      </a:r>
                      <a:endParaRPr kumimoji="0" lang="en-US" sz="1700" b="1" i="0" u="none" strike="noStrike" cap="none" normalizeH="0" baseline="0" dirty="0">
                        <a:ln>
                          <a:noFill/>
                        </a:ln>
                        <a:solidFill>
                          <a:srgbClr val="FF0000"/>
                        </a:solidFill>
                        <a:effectLst/>
                        <a:latin typeface="Calibri" pitchFamily="34" charset="0"/>
                        <a:ea typeface="ＭＳ Ｐゴシック" pitchFamily="34" charset="-128"/>
                      </a:endParaRP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FF0000"/>
                          </a:solidFill>
                          <a:effectLst/>
                          <a:latin typeface="Calibri" pitchFamily="34" charset="0"/>
                          <a:ea typeface="ＭＳ Ｐゴシック" pitchFamily="34" charset="-128"/>
                        </a:rPr>
                        <a:t>…</a:t>
                      </a:r>
                      <a:endParaRPr kumimoji="0" lang="en-US" sz="1700" b="1" i="0" u="none" strike="noStrike" cap="none" normalizeH="0" baseline="0" dirty="0">
                        <a:ln>
                          <a:noFill/>
                        </a:ln>
                        <a:solidFill>
                          <a:srgbClr val="FF0000"/>
                        </a:solidFill>
                        <a:effectLst/>
                        <a:latin typeface="Calibri" pitchFamily="34" charset="0"/>
                        <a:ea typeface="ＭＳ Ｐゴシック" pitchFamily="34" charset="-128"/>
                      </a:endParaRP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FF0000"/>
                          </a:solidFill>
                          <a:effectLst/>
                          <a:latin typeface="Calibri" pitchFamily="34" charset="0"/>
                          <a:ea typeface="ＭＳ Ｐゴシック" pitchFamily="34" charset="-128"/>
                        </a:rPr>
                        <a:t>…</a:t>
                      </a:r>
                    </a:p>
                  </a:txBody>
                  <a:tcPr marL="5511" marR="5511" marT="551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3"/>
                  </a:ext>
                </a:extLst>
              </a:tr>
            </a:tbl>
          </a:graphicData>
        </a:graphic>
      </p:graphicFrame>
      <p:sp>
        <p:nvSpPr>
          <p:cNvPr id="138382" name="Title 4"/>
          <p:cNvSpPr>
            <a:spLocks noGrp="1"/>
          </p:cNvSpPr>
          <p:nvPr>
            <p:ph type="title" idx="4294967295"/>
          </p:nvPr>
        </p:nvSpPr>
        <p:spPr/>
        <p:txBody>
          <a:bodyPr>
            <a:normAutofit/>
          </a:bodyPr>
          <a:lstStyle/>
          <a:p>
            <a:r>
              <a:rPr lang="en-US" altLang="en-US" dirty="0"/>
              <a:t>Example manual controls</a:t>
            </a:r>
          </a:p>
        </p:txBody>
      </p:sp>
      <p:sp>
        <p:nvSpPr>
          <p:cNvPr id="2" name="Rectangle 1"/>
          <p:cNvSpPr/>
          <p:nvPr/>
        </p:nvSpPr>
        <p:spPr>
          <a:xfrm>
            <a:off x="1920240" y="2895600"/>
            <a:ext cx="5486400" cy="1077218"/>
          </a:xfrm>
          <a:prstGeom prst="rect">
            <a:avLst/>
          </a:prstGeom>
          <a:solidFill>
            <a:schemeClr val="bg2"/>
          </a:solid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Remember: YOU Need a second chart for salt/sand</a:t>
            </a:r>
            <a:endParaRPr lang="en-US" sz="3200"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p:cNvSpPr/>
          <p:nvPr/>
        </p:nvSpPr>
        <p:spPr>
          <a:xfrm>
            <a:off x="381000" y="990600"/>
            <a:ext cx="7772400" cy="584775"/>
          </a:xfrm>
          <a:prstGeom prst="rect">
            <a:avLst/>
          </a:prstGeom>
        </p:spPr>
        <p:txBody>
          <a:bodyPr wrap="square">
            <a:spAutoFit/>
          </a:bodyPr>
          <a:lstStyle/>
          <a:p>
            <a:r>
              <a:rPr lang="en-US" altLang="en-US" sz="3200" dirty="0">
                <a:solidFill>
                  <a:schemeClr val="bg1"/>
                </a:solidFill>
              </a:rPr>
              <a:t> </a:t>
            </a:r>
            <a:r>
              <a:rPr lang="en-US" altLang="en-US" sz="3200" dirty="0">
                <a:solidFill>
                  <a:schemeClr val="bg1"/>
                </a:solidFill>
                <a:latin typeface="Arial" pitchFamily="34" charset="0"/>
                <a:cs typeface="Arial" pitchFamily="34" charset="0"/>
              </a:rPr>
              <a:t>Cab Card:  11 settings, Truck #1, Salt </a:t>
            </a:r>
            <a:endParaRPr lang="en-US" sz="3200" dirty="0">
              <a:solidFill>
                <a:schemeClr val="bg1"/>
              </a:solidFill>
              <a:latin typeface="Arial" pitchFamily="34" charset="0"/>
              <a:cs typeface="Arial" pitchFamily="34" charset="0"/>
            </a:endParaRPr>
          </a:p>
        </p:txBody>
      </p:sp>
      <p:pic>
        <p:nvPicPr>
          <p:cNvPr id="11" name="Picture 10"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5378789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noFill/>
        </p:spPr>
        <p:txBody>
          <a:bodyPr>
            <a:normAutofit/>
          </a:bodyPr>
          <a:lstStyle/>
          <a:p>
            <a:r>
              <a:rPr lang="en-US" sz="3600" dirty="0"/>
              <a:t> For computer spreaders</a:t>
            </a:r>
          </a:p>
        </p:txBody>
      </p:sp>
      <p:sp>
        <p:nvSpPr>
          <p:cNvPr id="3" name="Content Placeholder 2"/>
          <p:cNvSpPr>
            <a:spLocks noGrp="1"/>
          </p:cNvSpPr>
          <p:nvPr>
            <p:ph idx="1"/>
          </p:nvPr>
        </p:nvSpPr>
        <p:spPr>
          <a:xfrm>
            <a:off x="304800" y="1143000"/>
            <a:ext cx="8001000" cy="5080000"/>
          </a:xfrm>
        </p:spPr>
        <p:txBody>
          <a:bodyPr>
            <a:normAutofit/>
          </a:bodyPr>
          <a:lstStyle/>
          <a:p>
            <a:pPr marL="0" indent="0">
              <a:buNone/>
            </a:pPr>
            <a:r>
              <a:rPr lang="en-US" sz="3200" dirty="0">
                <a:solidFill>
                  <a:srgbClr val="C00000"/>
                </a:solidFill>
                <a:latin typeface="Arial" pitchFamily="34" charset="0"/>
                <a:cs typeface="Arial" pitchFamily="34" charset="0"/>
              </a:rPr>
              <a:t>One extra step:</a:t>
            </a:r>
            <a:r>
              <a:rPr lang="en-US" sz="3200" dirty="0">
                <a:latin typeface="Arial" pitchFamily="34" charset="0"/>
                <a:cs typeface="Arial" pitchFamily="34" charset="0"/>
              </a:rPr>
              <a:t> </a:t>
            </a:r>
          </a:p>
          <a:p>
            <a:pPr marL="0" indent="0">
              <a:buNone/>
            </a:pPr>
            <a:r>
              <a:rPr lang="en-US" sz="3200" dirty="0">
                <a:latin typeface="Arial" pitchFamily="34" charset="0"/>
                <a:cs typeface="Arial" pitchFamily="34" charset="0"/>
              </a:rPr>
              <a:t>You must “true” your computer so that what is being discharged = the quantity you typed in.</a:t>
            </a:r>
          </a:p>
          <a:p>
            <a:pPr marL="0" indent="0">
              <a:buNone/>
            </a:pPr>
            <a:endParaRPr lang="en-US" sz="3200" dirty="0">
              <a:latin typeface="Arial" pitchFamily="34" charset="0"/>
              <a:cs typeface="Arial" pitchFamily="34" charset="0"/>
            </a:endParaRPr>
          </a:p>
          <a:p>
            <a:pPr marL="0" indent="0">
              <a:buNone/>
            </a:pPr>
            <a:r>
              <a:rPr lang="en-US" sz="3200" dirty="0">
                <a:latin typeface="Arial" pitchFamily="34" charset="0"/>
                <a:cs typeface="Arial" pitchFamily="34" charset="0"/>
              </a:rPr>
              <a:t>For example if you selected 200 lbs/mile and the discharge was 212 lbs/mile then you need to adjust this in your computer.</a:t>
            </a:r>
          </a:p>
          <a:p>
            <a:pPr marL="0" indent="0">
              <a:buNone/>
            </a:pPr>
            <a:endParaRPr lang="en-US" sz="3200" dirty="0">
              <a:latin typeface="Arial" pitchFamily="34" charset="0"/>
              <a:cs typeface="Arial" pitchFamily="34" charset="0"/>
            </a:endParaRPr>
          </a:p>
          <a:p>
            <a:pPr marL="0" indent="0">
              <a:buNone/>
            </a:pPr>
            <a:r>
              <a:rPr lang="en-US" sz="3200" dirty="0">
                <a:solidFill>
                  <a:srgbClr val="C00000"/>
                </a:solidFill>
                <a:latin typeface="Arial" pitchFamily="34" charset="0"/>
                <a:cs typeface="Arial" pitchFamily="34" charset="0"/>
              </a:rPr>
              <a:t>One less step:  </a:t>
            </a:r>
          </a:p>
          <a:p>
            <a:pPr marL="0" indent="0">
              <a:buNone/>
            </a:pPr>
            <a:r>
              <a:rPr lang="en-US" sz="3200" dirty="0">
                <a:latin typeface="Arial" pitchFamily="34" charset="0"/>
                <a:cs typeface="Arial" pitchFamily="34" charset="0"/>
              </a:rPr>
              <a:t>You don’t need a cab card anymore!</a:t>
            </a:r>
          </a:p>
        </p:txBody>
      </p:sp>
      <p:sp>
        <p:nvSpPr>
          <p:cNvPr id="7" name="Isosceles Triangle 6"/>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870212156"/>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Calibrate:</a:t>
            </a:r>
          </a:p>
        </p:txBody>
      </p:sp>
      <p:sp>
        <p:nvSpPr>
          <p:cNvPr id="3" name="Content Placeholder 2"/>
          <p:cNvSpPr>
            <a:spLocks noGrp="1"/>
          </p:cNvSpPr>
          <p:nvPr>
            <p:ph idx="1"/>
          </p:nvPr>
        </p:nvSpPr>
        <p:spPr>
          <a:xfrm>
            <a:off x="228600" y="1066800"/>
            <a:ext cx="5029200" cy="4525963"/>
          </a:xfrm>
        </p:spPr>
        <p:txBody>
          <a:bodyPr>
            <a:noAutofit/>
          </a:bodyPr>
          <a:lstStyle/>
          <a:p>
            <a:r>
              <a:rPr lang="en-US" dirty="0">
                <a:latin typeface="Arial" pitchFamily="34" charset="0"/>
                <a:cs typeface="Arial" pitchFamily="34" charset="0"/>
              </a:rPr>
              <a:t>Every truck each year</a:t>
            </a:r>
          </a:p>
          <a:p>
            <a:pPr lvl="1"/>
            <a:r>
              <a:rPr lang="en-US" dirty="0">
                <a:latin typeface="Arial" pitchFamily="34" charset="0"/>
                <a:cs typeface="Arial" pitchFamily="34" charset="0"/>
              </a:rPr>
              <a:t>Superstars run a second round of calibration part way through the winter</a:t>
            </a:r>
          </a:p>
          <a:p>
            <a:r>
              <a:rPr lang="en-US" dirty="0">
                <a:latin typeface="Arial" pitchFamily="34" charset="0"/>
                <a:cs typeface="Arial" pitchFamily="34" charset="0"/>
              </a:rPr>
              <a:t>And if you change</a:t>
            </a:r>
          </a:p>
          <a:p>
            <a:pPr lvl="1"/>
            <a:r>
              <a:rPr lang="en-US" dirty="0">
                <a:latin typeface="Arial" pitchFamily="34" charset="0"/>
                <a:cs typeface="Arial" pitchFamily="34" charset="0"/>
              </a:rPr>
              <a:t>Hydraulics, battery, auger, gate setting or opening.</a:t>
            </a:r>
          </a:p>
          <a:p>
            <a:r>
              <a:rPr lang="en-US" dirty="0">
                <a:latin typeface="Arial" pitchFamily="34" charset="0"/>
                <a:cs typeface="Arial" pitchFamily="34" charset="0"/>
              </a:rPr>
              <a:t>Or</a:t>
            </a:r>
          </a:p>
          <a:p>
            <a:pPr lvl="1"/>
            <a:r>
              <a:rPr lang="en-US" dirty="0">
                <a:latin typeface="Arial" pitchFamily="34" charset="0"/>
                <a:cs typeface="Arial" pitchFamily="34" charset="0"/>
              </a:rPr>
              <a:t>If there is a change to anything that will influence the flow rate or the computer</a:t>
            </a:r>
          </a:p>
          <a:p>
            <a:pPr lvl="1"/>
            <a:r>
              <a:rPr lang="en-US" dirty="0">
                <a:latin typeface="Arial" pitchFamily="34" charset="0"/>
                <a:cs typeface="Arial" pitchFamily="34" charset="0"/>
              </a:rPr>
              <a:t>If you suspect something is wrong</a:t>
            </a:r>
          </a:p>
          <a:p>
            <a:pPr lvl="1"/>
            <a:endParaRPr lang="en-US" sz="2000" dirty="0">
              <a:latin typeface="Arial" pitchFamily="34" charset="0"/>
              <a:cs typeface="Arial" pitchFamily="34" charset="0"/>
            </a:endParaRPr>
          </a:p>
        </p:txBody>
      </p:sp>
      <p:pic>
        <p:nvPicPr>
          <p:cNvPr id="1026" name="Picture 2" descr="C:\connie\salt\calibration\IMG_11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743200"/>
            <a:ext cx="3556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652054721"/>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dirty="0"/>
              <a:t>Which trucks should be calibrated each year?</a:t>
            </a:r>
          </a:p>
          <a:p>
            <a:pPr marL="228600" indent="-228600">
              <a:buNone/>
            </a:pPr>
            <a:endParaRPr lang="en-US" dirty="0"/>
          </a:p>
          <a:p>
            <a:pPr marL="514350" indent="-514350">
              <a:buFont typeface="+mj-lt"/>
              <a:buAutoNum type="arabicPeriod"/>
            </a:pPr>
            <a:r>
              <a:rPr lang="en-US" dirty="0">
                <a:effectLst/>
              </a:rPr>
              <a:t>Our new trucks</a:t>
            </a:r>
          </a:p>
          <a:p>
            <a:pPr marL="514350" indent="-514350">
              <a:buFont typeface="+mj-lt"/>
              <a:buAutoNum type="arabicPeriod"/>
            </a:pPr>
            <a:r>
              <a:rPr lang="en-US" dirty="0">
                <a:effectLst/>
              </a:rPr>
              <a:t>All trucks </a:t>
            </a:r>
          </a:p>
          <a:p>
            <a:pPr marL="514350" indent="-514350">
              <a:buFont typeface="+mj-lt"/>
              <a:buAutoNum type="arabicPeriod"/>
            </a:pPr>
            <a:r>
              <a:rPr lang="en-US" dirty="0">
                <a:effectLst/>
              </a:rPr>
              <a:t>Some of the trucks</a:t>
            </a:r>
          </a:p>
          <a:p>
            <a:pPr marL="514350" indent="-514350">
              <a:buFont typeface="+mj-lt"/>
              <a:buAutoNum type="arabicPeriod"/>
            </a:pPr>
            <a:r>
              <a:rPr lang="en-US" dirty="0">
                <a:effectLst/>
              </a:rPr>
              <a:t>Only trucks with computer controlled </a:t>
            </a:r>
            <a:r>
              <a:rPr lang="en-US" dirty="0"/>
              <a:t>spreaders</a:t>
            </a:r>
            <a:endParaRPr lang="en-US" dirty="0">
              <a:effectLst/>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dirty="0"/>
              <a:t>Which trucks should be calibrated each year?</a:t>
            </a:r>
          </a:p>
          <a:p>
            <a:pPr marL="228600" indent="-228600">
              <a:buNone/>
            </a:pPr>
            <a:endParaRPr lang="en-US" dirty="0"/>
          </a:p>
          <a:p>
            <a:pPr marL="514350" indent="-514350">
              <a:buFont typeface="+mj-lt"/>
              <a:buAutoNum type="arabicPeriod"/>
            </a:pPr>
            <a:r>
              <a:rPr lang="en-US" dirty="0">
                <a:solidFill>
                  <a:srgbClr val="0070C0"/>
                </a:solidFill>
                <a:effectLst/>
              </a:rPr>
              <a:t>Our new trucks</a:t>
            </a:r>
          </a:p>
          <a:p>
            <a:pPr marL="514350" indent="-514350">
              <a:buFont typeface="+mj-lt"/>
              <a:buAutoNum type="arabicPeriod"/>
            </a:pPr>
            <a:r>
              <a:rPr lang="en-US" dirty="0">
                <a:solidFill>
                  <a:srgbClr val="FFFF00"/>
                </a:solidFill>
                <a:effectLst/>
              </a:rPr>
              <a:t>All trucks </a:t>
            </a:r>
          </a:p>
          <a:p>
            <a:pPr marL="514350" indent="-514350">
              <a:buFont typeface="+mj-lt"/>
              <a:buAutoNum type="arabicPeriod"/>
            </a:pPr>
            <a:r>
              <a:rPr lang="en-US" dirty="0">
                <a:solidFill>
                  <a:srgbClr val="0070C0"/>
                </a:solidFill>
                <a:effectLst/>
              </a:rPr>
              <a:t>Some of the trucks</a:t>
            </a:r>
          </a:p>
          <a:p>
            <a:pPr marL="514350" indent="-514350">
              <a:buFont typeface="+mj-lt"/>
              <a:buAutoNum type="arabicPeriod"/>
            </a:pPr>
            <a:r>
              <a:rPr lang="en-US" dirty="0">
                <a:solidFill>
                  <a:srgbClr val="0070C0"/>
                </a:solidFill>
                <a:effectLst/>
              </a:rPr>
              <a:t>Only trucks with computer controlled </a:t>
            </a:r>
            <a:r>
              <a:rPr lang="en-US" dirty="0">
                <a:solidFill>
                  <a:srgbClr val="0070C0"/>
                </a:solidFill>
              </a:rPr>
              <a:t>spreaders</a:t>
            </a:r>
            <a:endParaRPr lang="en-US" dirty="0">
              <a:solidFill>
                <a:srgbClr val="0070C0"/>
              </a:solidFill>
              <a:effectLst/>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noFill/>
        </p:spPr>
        <p:txBody>
          <a:bodyPr>
            <a:normAutofit/>
          </a:bodyPr>
          <a:lstStyle/>
          <a:p>
            <a:r>
              <a:rPr lang="en-US" sz="3600" dirty="0"/>
              <a:t>Tips from experienced mechanics:</a:t>
            </a:r>
          </a:p>
        </p:txBody>
      </p:sp>
      <p:sp>
        <p:nvSpPr>
          <p:cNvPr id="3" name="Content Placeholder 2"/>
          <p:cNvSpPr>
            <a:spLocks noGrp="1"/>
          </p:cNvSpPr>
          <p:nvPr>
            <p:ph idx="1"/>
          </p:nvPr>
        </p:nvSpPr>
        <p:spPr>
          <a:xfrm>
            <a:off x="381000" y="1050869"/>
            <a:ext cx="8229600" cy="5080000"/>
          </a:xfrm>
        </p:spPr>
        <p:txBody>
          <a:bodyPr/>
          <a:lstStyle/>
          <a:p>
            <a:pPr>
              <a:buNone/>
            </a:pPr>
            <a:r>
              <a:rPr lang="en-US" sz="3600" dirty="0">
                <a:effectLst/>
                <a:latin typeface="Arial" pitchFamily="34" charset="0"/>
                <a:cs typeface="Arial" pitchFamily="34" charset="0"/>
              </a:rPr>
              <a:t>Calibrate under actual use conditions</a:t>
            </a:r>
          </a:p>
          <a:p>
            <a:pPr>
              <a:buNone/>
            </a:pPr>
            <a:endParaRPr lang="en-US" sz="2000" dirty="0"/>
          </a:p>
          <a:p>
            <a:pPr>
              <a:buNone/>
            </a:pPr>
            <a:r>
              <a:rPr lang="en-US" sz="2000" dirty="0"/>
              <a:t>This from the July 2009 Issue of </a:t>
            </a:r>
            <a:r>
              <a:rPr lang="en-US" sz="2000" i="1" dirty="0"/>
              <a:t>Better Roads</a:t>
            </a:r>
            <a:r>
              <a:rPr lang="en-US" sz="2000" dirty="0"/>
              <a:t>:</a:t>
            </a:r>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43" t="40638" r="52022" b="36642"/>
          <a:stretch/>
        </p:blipFill>
        <p:spPr bwMode="auto">
          <a:xfrm>
            <a:off x="290304" y="2319485"/>
            <a:ext cx="7875490" cy="3509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Isosceles Triangle 4"/>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18273810"/>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43" t="32108" r="52022" b="56992"/>
          <a:stretch/>
        </p:blipFill>
        <p:spPr bwMode="auto">
          <a:xfrm>
            <a:off x="304800" y="2286000"/>
            <a:ext cx="8485090" cy="181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p:txBody>
          <a:bodyPr/>
          <a:lstStyle/>
          <a:p>
            <a:pPr>
              <a:buNone/>
            </a:pPr>
            <a:endParaRPr lang="en-US" dirty="0"/>
          </a:p>
          <a:p>
            <a:pPr>
              <a:buNone/>
            </a:pPr>
            <a:r>
              <a:rPr lang="en-US" dirty="0">
                <a:latin typeface="Arial" pitchFamily="34" charset="0"/>
                <a:cs typeface="Arial" pitchFamily="34" charset="0"/>
              </a:rPr>
              <a:t>…from July 2009 Issue of </a:t>
            </a:r>
            <a:r>
              <a:rPr lang="en-US" i="1" dirty="0">
                <a:latin typeface="Arial" pitchFamily="34" charset="0"/>
                <a:cs typeface="Arial" pitchFamily="34" charset="0"/>
              </a:rPr>
              <a:t>Better Roads</a:t>
            </a:r>
            <a:r>
              <a:rPr lang="en-US" dirty="0">
                <a:latin typeface="Arial" pitchFamily="34" charset="0"/>
                <a:cs typeface="Arial" pitchFamily="34" charset="0"/>
              </a:rPr>
              <a:t>:</a:t>
            </a:r>
          </a:p>
        </p:txBody>
      </p:sp>
      <p:sp>
        <p:nvSpPr>
          <p:cNvPr id="6" name="Isosceles Triangle 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3" name="TextBox 2"/>
          <p:cNvSpPr txBox="1"/>
          <p:nvPr/>
        </p:nvSpPr>
        <p:spPr>
          <a:xfrm>
            <a:off x="4001262" y="3733800"/>
            <a:ext cx="4343400" cy="36640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407418012"/>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889000"/>
          </a:xfrm>
        </p:spPr>
        <p:txBody>
          <a:bodyPr>
            <a:normAutofit/>
          </a:bodyPr>
          <a:lstStyle/>
          <a:p>
            <a:r>
              <a:rPr lang="en-US" sz="3600" dirty="0"/>
              <a:t>This module contains information about</a:t>
            </a:r>
            <a:r>
              <a:rPr lang="en-US" dirty="0"/>
              <a:t>:</a:t>
            </a:r>
          </a:p>
        </p:txBody>
      </p:sp>
      <p:sp>
        <p:nvSpPr>
          <p:cNvPr id="3" name="Content Placeholder 2"/>
          <p:cNvSpPr>
            <a:spLocks noGrp="1"/>
          </p:cNvSpPr>
          <p:nvPr>
            <p:ph idx="1"/>
          </p:nvPr>
        </p:nvSpPr>
        <p:spPr>
          <a:xfrm>
            <a:off x="381000" y="1219200"/>
            <a:ext cx="8229600" cy="4292600"/>
          </a:xfrm>
        </p:spPr>
        <p:txBody>
          <a:bodyPr>
            <a:normAutofit/>
          </a:bodyPr>
          <a:lstStyle/>
          <a:p>
            <a:r>
              <a:rPr lang="en-US" sz="3200" dirty="0">
                <a:effectLst/>
                <a:latin typeface="Arial" pitchFamily="34" charset="0"/>
                <a:cs typeface="Arial" pitchFamily="34" charset="0"/>
              </a:rPr>
              <a:t>Different types of spreaders</a:t>
            </a:r>
          </a:p>
          <a:p>
            <a:r>
              <a:rPr lang="en-US" sz="3200" dirty="0">
                <a:effectLst/>
                <a:latin typeface="Arial" pitchFamily="34" charset="0"/>
                <a:cs typeface="Arial" pitchFamily="34" charset="0"/>
              </a:rPr>
              <a:t>Spread controllers</a:t>
            </a:r>
          </a:p>
          <a:p>
            <a:r>
              <a:rPr lang="en-US" sz="3200" dirty="0">
                <a:effectLst/>
                <a:latin typeface="Arial" pitchFamily="34" charset="0"/>
                <a:cs typeface="Arial" pitchFamily="34" charset="0"/>
              </a:rPr>
              <a:t>Calibrating spreader units</a:t>
            </a:r>
          </a:p>
          <a:p>
            <a:r>
              <a:rPr lang="en-US" sz="3200" dirty="0">
                <a:effectLst/>
                <a:latin typeface="Arial" pitchFamily="34" charset="0"/>
                <a:cs typeface="Arial" pitchFamily="34" charset="0"/>
              </a:rPr>
              <a:t>Spreading speeds</a:t>
            </a:r>
          </a:p>
          <a:p>
            <a:r>
              <a:rPr lang="en-US" sz="3200" dirty="0">
                <a:effectLst/>
                <a:latin typeface="Arial" pitchFamily="34" charset="0"/>
                <a:cs typeface="Arial" pitchFamily="34" charset="0"/>
              </a:rPr>
              <a:t>Spin speeds and pattern to reduce bounce and scatter</a:t>
            </a:r>
          </a:p>
          <a:p>
            <a:r>
              <a:rPr lang="en-US" sz="3200" dirty="0">
                <a:effectLst/>
                <a:latin typeface="Arial" pitchFamily="34" charset="0"/>
                <a:cs typeface="Arial" pitchFamily="34" charset="0"/>
              </a:rPr>
              <a:t>Use of saddle tanks for on-board pre-wetting</a:t>
            </a:r>
          </a:p>
          <a:p>
            <a:r>
              <a:rPr lang="en-US" sz="3200" dirty="0">
                <a:effectLst/>
                <a:latin typeface="Arial" pitchFamily="34" charset="0"/>
                <a:cs typeface="Arial" pitchFamily="34" charset="0"/>
              </a:rPr>
              <a:t>Slurry units</a:t>
            </a:r>
          </a:p>
        </p:txBody>
      </p:sp>
      <p:sp>
        <p:nvSpPr>
          <p:cNvPr id="14" name="Isosceles Triangle 1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5-Point Star 1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45984282"/>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4038600" cy="5059362"/>
          </a:xfrm>
        </p:spPr>
        <p:txBody>
          <a:bodyPr>
            <a:normAutofit fontScale="90000"/>
          </a:bodyPr>
          <a:lstStyle/>
          <a:p>
            <a:r>
              <a:rPr lang="en-US" dirty="0">
                <a:latin typeface="Arial" pitchFamily="34" charset="0"/>
                <a:cs typeface="Arial" pitchFamily="34" charset="0"/>
              </a:rPr>
              <a:t>Calibration saves salt, saves money, saves the environment and improves your ability to perform accurately and efficiently.</a:t>
            </a:r>
          </a:p>
        </p:txBody>
      </p:sp>
      <p:pic>
        <p:nvPicPr>
          <p:cNvPr id="512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304801"/>
            <a:ext cx="3505200" cy="549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999747617"/>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026"/>
          <p:cNvSpPr>
            <a:spLocks noGrp="1" noChangeArrowheads="1"/>
          </p:cNvSpPr>
          <p:nvPr>
            <p:ph type="title"/>
          </p:nvPr>
        </p:nvSpPr>
        <p:spPr>
          <a:xfrm>
            <a:off x="76200" y="0"/>
            <a:ext cx="8229600" cy="889000"/>
          </a:xfrm>
          <a:noFill/>
        </p:spPr>
        <p:txBody>
          <a:bodyPr>
            <a:noAutofit/>
          </a:bodyPr>
          <a:lstStyle/>
          <a:p>
            <a:r>
              <a:rPr lang="en-US" dirty="0"/>
              <a:t>Example: Iowa calibration salt savings </a:t>
            </a:r>
          </a:p>
        </p:txBody>
      </p:sp>
      <p:sp>
        <p:nvSpPr>
          <p:cNvPr id="104451" name="Rectangle 1028"/>
          <p:cNvSpPr>
            <a:spLocks noGrp="1" noChangeArrowheads="1"/>
          </p:cNvSpPr>
          <p:nvPr>
            <p:ph type="body" idx="1"/>
          </p:nvPr>
        </p:nvSpPr>
        <p:spPr>
          <a:xfrm>
            <a:off x="457200" y="1600200"/>
            <a:ext cx="8229600" cy="1508125"/>
          </a:xfrm>
        </p:spPr>
        <p:txBody>
          <a:bodyPr>
            <a:normAutofit/>
          </a:bodyPr>
          <a:lstStyle/>
          <a:p>
            <a:pPr algn="ctr" eaLnBrk="1" hangingPunct="1">
              <a:buFontTx/>
              <a:buNone/>
            </a:pPr>
            <a:r>
              <a:rPr lang="en-US" sz="4000" dirty="0">
                <a:latin typeface="Arial" pitchFamily="34" charset="0"/>
                <a:cs typeface="Arial" pitchFamily="34" charset="0"/>
              </a:rPr>
              <a:t>An average statewide 5% </a:t>
            </a:r>
          </a:p>
          <a:p>
            <a:pPr algn="ctr" eaLnBrk="1" hangingPunct="1">
              <a:buFontTx/>
              <a:buNone/>
            </a:pPr>
            <a:r>
              <a:rPr lang="en-US" sz="4000" dirty="0">
                <a:latin typeface="Arial" pitchFamily="34" charset="0"/>
                <a:cs typeface="Arial" pitchFamily="34" charset="0"/>
              </a:rPr>
              <a:t> calibration error equates to:    </a:t>
            </a:r>
          </a:p>
        </p:txBody>
      </p:sp>
      <p:sp>
        <p:nvSpPr>
          <p:cNvPr id="220165" name="Rectangle 1029"/>
          <p:cNvSpPr>
            <a:spLocks noChangeArrowheads="1"/>
          </p:cNvSpPr>
          <p:nvPr/>
        </p:nvSpPr>
        <p:spPr bwMode="auto">
          <a:xfrm>
            <a:off x="1905000" y="2819400"/>
            <a:ext cx="5181600" cy="2057400"/>
          </a:xfrm>
          <a:prstGeom prst="rect">
            <a:avLst/>
          </a:prstGeom>
          <a:solidFill>
            <a:srgbClr val="FFFFFF"/>
          </a:solidFill>
          <a:ln w="9525">
            <a:noFill/>
            <a:miter lim="800000"/>
            <a:headEnd/>
            <a:tailEnd/>
          </a:ln>
        </p:spPr>
        <p:txBody>
          <a:bodyPr/>
          <a:lstStyle/>
          <a:p>
            <a:pPr marL="342900" indent="-342900" algn="ctr">
              <a:spcBef>
                <a:spcPct val="20000"/>
              </a:spcBef>
            </a:pPr>
            <a:r>
              <a:rPr lang="en-US" sz="3600" b="1" dirty="0">
                <a:solidFill>
                  <a:srgbClr val="FF0000"/>
                </a:solidFill>
              </a:rPr>
              <a:t>9,532 tons of salt  </a:t>
            </a:r>
          </a:p>
          <a:p>
            <a:pPr marL="342900" indent="-342900" algn="ctr">
              <a:spcBef>
                <a:spcPct val="20000"/>
              </a:spcBef>
            </a:pPr>
            <a:r>
              <a:rPr lang="en-US" sz="3200" b="1" dirty="0">
                <a:solidFill>
                  <a:srgbClr val="FF0000"/>
                </a:solidFill>
              </a:rPr>
              <a:t>(95 rail cars!)</a:t>
            </a:r>
          </a:p>
          <a:p>
            <a:pPr marL="342900" indent="-342900" algn="ctr">
              <a:spcBef>
                <a:spcPct val="20000"/>
              </a:spcBef>
            </a:pPr>
            <a:r>
              <a:rPr lang="en-US" sz="3600" b="1" dirty="0">
                <a:solidFill>
                  <a:srgbClr val="FF0000"/>
                </a:solidFill>
              </a:rPr>
              <a:t>$648,176</a:t>
            </a:r>
            <a:r>
              <a:rPr lang="en-US" sz="3200" dirty="0"/>
              <a:t> </a:t>
            </a:r>
          </a:p>
        </p:txBody>
      </p:sp>
      <p:sp>
        <p:nvSpPr>
          <p:cNvPr id="6" name="TextBox 5"/>
          <p:cNvSpPr txBox="1"/>
          <p:nvPr/>
        </p:nvSpPr>
        <p:spPr>
          <a:xfrm>
            <a:off x="297180" y="5105400"/>
            <a:ext cx="8846820" cy="369332"/>
          </a:xfrm>
          <a:prstGeom prst="rect">
            <a:avLst/>
          </a:prstGeom>
          <a:solidFill>
            <a:srgbClr val="FFFF00"/>
          </a:solidFill>
        </p:spPr>
        <p:txBody>
          <a:bodyPr wrap="square" rtlCol="0">
            <a:spAutoFit/>
          </a:bodyPr>
          <a:lstStyle/>
          <a:p>
            <a:r>
              <a:rPr lang="en-US" dirty="0"/>
              <a:t>Create a salt savings slide for your organization and insert it here, or use the Iowa example. </a:t>
            </a:r>
          </a:p>
        </p:txBody>
      </p:sp>
      <p:pic>
        <p:nvPicPr>
          <p:cNvPr id="12290" name="Picture 2" descr="C:\Users\Fortinconsulting\AppData\Local\Microsoft\Windows\Temporary Internet Files\Content.IE5\EVPPSYYK\iowaflag[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3780" y="2819400"/>
            <a:ext cx="1760220" cy="13182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Fortinconsulting\AppData\Local\Microsoft\Windows\Temporary Internet Files\Content.IE5\EVPPSYYK\iowaflag[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19400"/>
            <a:ext cx="1760220" cy="1318260"/>
          </a:xfrm>
          <a:prstGeom prst="rect">
            <a:avLst/>
          </a:prstGeom>
          <a:noFill/>
          <a:extLst>
            <a:ext uri="{909E8E84-426E-40DD-AFC4-6F175D3DCCD1}">
              <a14:hiddenFill xmlns:a14="http://schemas.microsoft.com/office/drawing/2010/main">
                <a:solidFill>
                  <a:srgbClr val="FFFFFF"/>
                </a:solidFill>
              </a14:hiddenFill>
            </a:ext>
          </a:extLst>
        </p:spPr>
      </p:pic>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640384184"/>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TextBox 1"/>
          <p:cNvSpPr txBox="1">
            <a:spLocks noChangeArrowheads="1"/>
          </p:cNvSpPr>
          <p:nvPr/>
        </p:nvSpPr>
        <p:spPr bwMode="auto">
          <a:xfrm>
            <a:off x="0" y="0"/>
            <a:ext cx="8724900" cy="646331"/>
          </a:xfrm>
          <a:prstGeom prst="rect">
            <a:avLst/>
          </a:prstGeom>
          <a:noFill/>
          <a:ln>
            <a:noFill/>
          </a:ln>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r>
              <a:rPr lang="en-US" altLang="en-US" dirty="0">
                <a:solidFill>
                  <a:schemeClr val="bg1"/>
                </a:solidFill>
                <a:latin typeface="Tw Cen MT Condensed Extra Bold" pitchFamily="34" charset="0"/>
                <a:cs typeface="Arial" pitchFamily="34" charset="0"/>
              </a:rPr>
              <a:t>Don’t forget to calibrate the liquids</a:t>
            </a:r>
            <a:endParaRPr lang="en-US" dirty="0">
              <a:latin typeface="Tw Cen MT Condensed Extra Bold" pitchFamily="34" charset="0"/>
              <a:cs typeface="Arial" pitchFamily="34" charset="0"/>
            </a:endParaRPr>
          </a:p>
        </p:txBody>
      </p:sp>
      <p:pic>
        <p:nvPicPr>
          <p:cNvPr id="137220"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2286000"/>
            <a:ext cx="4260850"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9160" y="2253044"/>
            <a:ext cx="4282440" cy="319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2" name="TextBox 1"/>
          <p:cNvSpPr txBox="1"/>
          <p:nvPr/>
        </p:nvSpPr>
        <p:spPr>
          <a:xfrm>
            <a:off x="145566" y="1280559"/>
            <a:ext cx="8981328" cy="584775"/>
          </a:xfrm>
          <a:prstGeom prst="rect">
            <a:avLst/>
          </a:prstGeom>
          <a:noFill/>
        </p:spPr>
        <p:txBody>
          <a:bodyPr wrap="square" rtlCol="0">
            <a:spAutoFit/>
          </a:bodyPr>
          <a:lstStyle/>
          <a:p>
            <a:r>
              <a:rPr lang="en-US" sz="3200" dirty="0">
                <a:solidFill>
                  <a:schemeClr val="bg1"/>
                </a:solidFill>
              </a:rPr>
              <a:t>Your work isn’t done  until everything is calibrated</a:t>
            </a:r>
          </a:p>
        </p:txBody>
      </p:sp>
    </p:spTree>
    <p:extLst>
      <p:ext uri="{BB962C8B-B14F-4D97-AF65-F5344CB8AC3E}">
        <p14:creationId xmlns:p14="http://schemas.microsoft.com/office/powerpoint/2010/main" val="2221169904"/>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connie\cf pictures\IMG_10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372257"/>
            <a:ext cx="6991653" cy="39328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p:cNvSpPr txBox="1">
            <a:spLocks noChangeArrowheads="1"/>
          </p:cNvSpPr>
          <p:nvPr/>
        </p:nvSpPr>
        <p:spPr bwMode="auto">
          <a:xfrm>
            <a:off x="7620" y="49123"/>
            <a:ext cx="8724900" cy="1077218"/>
          </a:xfrm>
          <a:prstGeom prst="rect">
            <a:avLst/>
          </a:prstGeom>
          <a:noFill/>
          <a:ln>
            <a:noFill/>
          </a:ln>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hangingPunct="1"/>
            <a:r>
              <a:rPr lang="en-US" altLang="en-US" sz="3200" dirty="0">
                <a:solidFill>
                  <a:schemeClr val="bg1"/>
                </a:solidFill>
                <a:latin typeface="Tw Cen MT Condensed Extra Bold" pitchFamily="34" charset="0"/>
              </a:rPr>
              <a:t>Calibration brings you to the major leagues</a:t>
            </a:r>
          </a:p>
          <a:p>
            <a:pPr eaLnBrk="1" hangingPunct="1"/>
            <a:r>
              <a:rPr lang="en-US" altLang="en-US" sz="3200" dirty="0">
                <a:solidFill>
                  <a:schemeClr val="bg1"/>
                </a:solidFill>
                <a:latin typeface="Tw Cen MT Condensed Extra Bold" pitchFamily="34" charset="0"/>
              </a:rPr>
              <a:t> of winter maintenance!</a:t>
            </a:r>
          </a:p>
        </p:txBody>
      </p:sp>
      <p:sp>
        <p:nvSpPr>
          <p:cNvPr id="5" name="Isosceles Triangle 4"/>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155401139"/>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dirty="0"/>
              <a:t>If you calibrate your equipment you are:</a:t>
            </a:r>
          </a:p>
          <a:p>
            <a:pPr>
              <a:buNone/>
            </a:pPr>
            <a:endParaRPr lang="en-US" dirty="0"/>
          </a:p>
          <a:p>
            <a:pPr marL="514350" indent="-514350">
              <a:buFont typeface="+mj-lt"/>
              <a:buAutoNum type="arabicPeriod"/>
            </a:pPr>
            <a:r>
              <a:rPr lang="en-US" dirty="0"/>
              <a:t>In the “Major Leagues” of winter maintenance </a:t>
            </a:r>
          </a:p>
          <a:p>
            <a:pPr marL="514350" indent="-514350">
              <a:buFont typeface="+mj-lt"/>
              <a:buAutoNum type="arabicPeriod"/>
            </a:pPr>
            <a:r>
              <a:rPr lang="en-US" dirty="0"/>
              <a:t>In the “Minor Leagues” of winter maintenance </a:t>
            </a:r>
          </a:p>
          <a:p>
            <a:pPr marL="514350" indent="-514350">
              <a:buFont typeface="+mj-lt"/>
              <a:buAutoNum type="arabicPeriod"/>
            </a:pPr>
            <a:r>
              <a:rPr lang="en-US" dirty="0"/>
              <a:t>Sitting on the bench </a:t>
            </a:r>
          </a:p>
          <a:p>
            <a:pPr marL="514350" indent="-514350">
              <a:buFont typeface="+mj-lt"/>
              <a:buAutoNum type="arabicPeriod"/>
            </a:pPr>
            <a:r>
              <a:rPr lang="en-US" dirty="0"/>
              <a:t>Traded for a 143 round draft choice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dirty="0"/>
              <a:t>If you calibrate your equipment you are:</a:t>
            </a:r>
          </a:p>
          <a:p>
            <a:pPr>
              <a:buNone/>
            </a:pPr>
            <a:endParaRPr lang="en-US" dirty="0"/>
          </a:p>
          <a:p>
            <a:pPr marL="514350" indent="-514350">
              <a:buFont typeface="+mj-lt"/>
              <a:buAutoNum type="arabicPeriod"/>
            </a:pPr>
            <a:r>
              <a:rPr lang="en-US" dirty="0">
                <a:solidFill>
                  <a:srgbClr val="FFFF00"/>
                </a:solidFill>
              </a:rPr>
              <a:t>In the “Major Leagues” of winter maintenance</a:t>
            </a:r>
            <a:r>
              <a:rPr lang="en-US" dirty="0"/>
              <a:t> </a:t>
            </a:r>
          </a:p>
          <a:p>
            <a:pPr marL="514350" indent="-514350">
              <a:buFont typeface="+mj-lt"/>
              <a:buAutoNum type="arabicPeriod"/>
            </a:pPr>
            <a:r>
              <a:rPr lang="en-US" dirty="0">
                <a:solidFill>
                  <a:srgbClr val="0070C0"/>
                </a:solidFill>
              </a:rPr>
              <a:t>In the “Minor Leagues” of winter maintenance </a:t>
            </a:r>
          </a:p>
          <a:p>
            <a:pPr marL="514350" indent="-514350">
              <a:buFont typeface="+mj-lt"/>
              <a:buAutoNum type="arabicPeriod"/>
            </a:pPr>
            <a:r>
              <a:rPr lang="en-US" dirty="0">
                <a:solidFill>
                  <a:srgbClr val="0070C0"/>
                </a:solidFill>
              </a:rPr>
              <a:t>Sitting on the bench </a:t>
            </a:r>
          </a:p>
          <a:p>
            <a:pPr marL="514350" indent="-514350">
              <a:buFont typeface="+mj-lt"/>
              <a:buAutoNum type="arabicPeriod"/>
            </a:pPr>
            <a:r>
              <a:rPr lang="en-US" dirty="0">
                <a:solidFill>
                  <a:srgbClr val="0070C0"/>
                </a:solidFill>
              </a:rPr>
              <a:t>Traded for a 143 round draft choice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 y="0"/>
            <a:ext cx="8229600" cy="889000"/>
          </a:xfrm>
        </p:spPr>
        <p:txBody>
          <a:bodyPr/>
          <a:lstStyle/>
          <a:p>
            <a:r>
              <a:rPr lang="en-US" dirty="0">
                <a:solidFill>
                  <a:srgbClr val="FF8F29"/>
                </a:solidFill>
              </a:rPr>
              <a:t>Importance of Record Keeping</a:t>
            </a:r>
          </a:p>
        </p:txBody>
      </p:sp>
      <p:sp>
        <p:nvSpPr>
          <p:cNvPr id="3" name="Content Placeholder 2"/>
          <p:cNvSpPr>
            <a:spLocks noGrp="1"/>
          </p:cNvSpPr>
          <p:nvPr>
            <p:ph idx="1"/>
          </p:nvPr>
        </p:nvSpPr>
        <p:spPr>
          <a:xfrm>
            <a:off x="-21336" y="1143000"/>
            <a:ext cx="5739619" cy="3810000"/>
          </a:xfrm>
        </p:spPr>
        <p:txBody>
          <a:bodyPr>
            <a:noAutofit/>
          </a:bodyPr>
          <a:lstStyle/>
          <a:p>
            <a:pPr>
              <a:lnSpc>
                <a:spcPct val="120000"/>
              </a:lnSpc>
              <a:spcBef>
                <a:spcPts val="1200"/>
              </a:spcBef>
              <a:spcAft>
                <a:spcPts val="1200"/>
              </a:spcAft>
            </a:pPr>
            <a:r>
              <a:rPr lang="en-US" dirty="0"/>
              <a:t>Keep records of equipment inspections, repairs, calibration, frequency, and effectiveness.</a:t>
            </a:r>
          </a:p>
          <a:p>
            <a:pPr>
              <a:lnSpc>
                <a:spcPct val="120000"/>
              </a:lnSpc>
              <a:spcBef>
                <a:spcPts val="1200"/>
              </a:spcBef>
              <a:spcAft>
                <a:spcPts val="1200"/>
              </a:spcAft>
            </a:pPr>
            <a:r>
              <a:rPr lang="en-US" dirty="0"/>
              <a:t>This helps you manage equipment, and shows what is and isn’t working.</a:t>
            </a:r>
          </a:p>
          <a:p>
            <a:pPr>
              <a:lnSpc>
                <a:spcPct val="120000"/>
              </a:lnSpc>
              <a:spcBef>
                <a:spcPts val="1200"/>
              </a:spcBef>
              <a:spcAft>
                <a:spcPts val="1200"/>
              </a:spcAft>
            </a:pPr>
            <a:r>
              <a:rPr lang="en-US" dirty="0"/>
              <a:t>Helps with planning for events, equipment acquisition, and helps protect you from claims.</a:t>
            </a:r>
            <a:endParaRPr lang="en-US" sz="3200" dirty="0"/>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18283" y="1364637"/>
            <a:ext cx="2892317" cy="4335089"/>
          </a:xfrm>
          <a:prstGeom prst="rect">
            <a:avLst/>
          </a:prstGeom>
        </p:spPr>
      </p:pic>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8408653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889000"/>
          </a:xfrm>
        </p:spPr>
        <p:txBody>
          <a:bodyPr/>
          <a:lstStyle/>
          <a:p>
            <a:r>
              <a:rPr lang="en-US" dirty="0"/>
              <a:t>Keep Records of Truck Inspections</a:t>
            </a:r>
          </a:p>
        </p:txBody>
      </p:sp>
      <p:sp>
        <p:nvSpPr>
          <p:cNvPr id="3" name="Content Placeholder 2"/>
          <p:cNvSpPr>
            <a:spLocks noGrp="1"/>
          </p:cNvSpPr>
          <p:nvPr>
            <p:ph idx="1"/>
          </p:nvPr>
        </p:nvSpPr>
        <p:spPr>
          <a:xfrm>
            <a:off x="152400" y="1066800"/>
            <a:ext cx="8839200" cy="5080000"/>
          </a:xfrm>
        </p:spPr>
        <p:txBody>
          <a:bodyPr/>
          <a:lstStyle/>
          <a:p>
            <a:r>
              <a:rPr lang="en-US" dirty="0">
                <a:effectLst/>
              </a:rPr>
              <a:t>Example:</a:t>
            </a:r>
          </a:p>
          <a:p>
            <a:pPr lvl="1"/>
            <a:r>
              <a:rPr lang="en-US" dirty="0">
                <a:effectLst/>
              </a:rPr>
              <a:t>Ensure the “attack angle” is set correctly for plow and wing</a:t>
            </a:r>
          </a:p>
          <a:p>
            <a:pPr lvl="1"/>
            <a:r>
              <a:rPr lang="en-US" dirty="0">
                <a:effectLst/>
              </a:rPr>
              <a:t>Inspect the plows and plow gear for any damage</a:t>
            </a:r>
          </a:p>
          <a:p>
            <a:pPr lvl="1"/>
            <a:r>
              <a:rPr lang="en-US" dirty="0">
                <a:effectLst/>
              </a:rPr>
              <a:t>Ensure salt distribution system is working properly</a:t>
            </a:r>
          </a:p>
          <a:p>
            <a:pPr marL="457200" lvl="1" indent="0">
              <a:buNone/>
            </a:pPr>
            <a:endParaRPr lang="en-US" dirty="0">
              <a:effectLst/>
            </a:endParaRPr>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746" t="5339" b="12862"/>
          <a:stretch/>
        </p:blipFill>
        <p:spPr>
          <a:xfrm>
            <a:off x="1618559" y="3122245"/>
            <a:ext cx="4158854" cy="2795955"/>
          </a:xfrm>
          <a:prstGeom prst="rect">
            <a:avLst/>
          </a:prstGeom>
        </p:spPr>
      </p:pic>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6278619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 of truck inspections</a:t>
            </a:r>
          </a:p>
        </p:txBody>
      </p:sp>
      <p:pic>
        <p:nvPicPr>
          <p:cNvPr id="5" name="Content Placeholder 4"/>
          <p:cNvPicPr>
            <a:picLocks noGrp="1" noChangeAspect="1"/>
          </p:cNvPicPr>
          <p:nvPr>
            <p:ph idx="1"/>
          </p:nvPr>
        </p:nvPicPr>
        <p:blipFill>
          <a:blip r:embed="rId3"/>
          <a:stretch>
            <a:fillRect/>
          </a:stretch>
        </p:blipFill>
        <p:spPr>
          <a:xfrm>
            <a:off x="3200400" y="2286000"/>
            <a:ext cx="3124200" cy="4046783"/>
          </a:xfrm>
          <a:prstGeom prst="rect">
            <a:avLst/>
          </a:prstGeom>
        </p:spPr>
      </p:pic>
      <p:sp>
        <p:nvSpPr>
          <p:cNvPr id="4" name="TextBox 3"/>
          <p:cNvSpPr txBox="1"/>
          <p:nvPr/>
        </p:nvSpPr>
        <p:spPr>
          <a:xfrm>
            <a:off x="866015" y="4850051"/>
            <a:ext cx="7848600" cy="646331"/>
          </a:xfrm>
          <a:prstGeom prst="rect">
            <a:avLst/>
          </a:prstGeom>
          <a:solidFill>
            <a:srgbClr val="FFFF00"/>
          </a:solidFill>
        </p:spPr>
        <p:txBody>
          <a:bodyPr wrap="square" rtlCol="0">
            <a:spAutoFit/>
          </a:bodyPr>
          <a:lstStyle/>
          <a:p>
            <a:r>
              <a:rPr lang="en-US" dirty="0"/>
              <a:t>Insert a copy of your truck inspection check list and procedure.  Delete this yellow box before making presentation.</a:t>
            </a:r>
          </a:p>
        </p:txBody>
      </p:sp>
      <p:sp>
        <p:nvSpPr>
          <p:cNvPr id="8" name="5-Point Star 7"/>
          <p:cNvSpPr/>
          <p:nvPr/>
        </p:nvSpPr>
        <p:spPr>
          <a:xfrm>
            <a:off x="83058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Content Placeholder 2"/>
          <p:cNvSpPr txBox="1">
            <a:spLocks/>
          </p:cNvSpPr>
          <p:nvPr/>
        </p:nvSpPr>
        <p:spPr>
          <a:xfrm>
            <a:off x="381000" y="1066800"/>
            <a:ext cx="8229600" cy="5080000"/>
          </a:xfrm>
          <a:prstGeom prst="rect">
            <a:avLst/>
          </a:prstGeom>
        </p:spPr>
        <p:txBody>
          <a:bodyPr vert="horz" lIns="91440" tIns="45720" rIns="91440" bIns="45720" rtlCol="0">
            <a:norm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r>
              <a:rPr lang="en-US" sz="2900" dirty="0">
                <a:effectLst/>
              </a:rPr>
              <a:t>Make sure your employees know how to fill out and where to turn in their inspection forms</a:t>
            </a:r>
          </a:p>
        </p:txBody>
      </p:sp>
      <p:sp>
        <p:nvSpPr>
          <p:cNvPr id="7" name="TextBox 6"/>
          <p:cNvSpPr txBox="1"/>
          <p:nvPr/>
        </p:nvSpPr>
        <p:spPr>
          <a:xfrm>
            <a:off x="3055827" y="25908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sp>
        <p:nvSpPr>
          <p:cNvPr id="9" name="Rectangle 8"/>
          <p:cNvSpPr/>
          <p:nvPr/>
        </p:nvSpPr>
        <p:spPr>
          <a:xfrm rot="20388326">
            <a:off x="126672" y="3776396"/>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9981807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 records of </a:t>
            </a:r>
            <a:r>
              <a:rPr lang="en-US" dirty="0" err="1"/>
              <a:t>Calibtation</a:t>
            </a:r>
            <a:r>
              <a:rPr lang="en-US" dirty="0"/>
              <a:t> Activities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981200"/>
            <a:ext cx="4571999" cy="3429000"/>
          </a:xfrm>
        </p:spPr>
      </p:pic>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graphicFrame>
        <p:nvGraphicFramePr>
          <p:cNvPr id="3" name="Table 2"/>
          <p:cNvGraphicFramePr>
            <a:graphicFrameLocks noGrp="1"/>
          </p:cNvGraphicFramePr>
          <p:nvPr>
            <p:extLst/>
          </p:nvPr>
        </p:nvGraphicFramePr>
        <p:xfrm>
          <a:off x="5257800" y="2667000"/>
          <a:ext cx="3657600" cy="18542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370840">
                <a:tc>
                  <a:txBody>
                    <a:bodyPr/>
                    <a:lstStyle/>
                    <a:p>
                      <a:r>
                        <a:rPr lang="en-US" dirty="0"/>
                        <a:t>Setting</a:t>
                      </a:r>
                    </a:p>
                  </a:txBody>
                  <a:tcPr/>
                </a:tc>
                <a:tc>
                  <a:txBody>
                    <a:bodyPr/>
                    <a:lstStyle/>
                    <a:p>
                      <a:r>
                        <a:rPr lang="en-US" dirty="0"/>
                        <a:t>Output</a:t>
                      </a:r>
                    </a:p>
                  </a:txBody>
                  <a:tcPr/>
                </a:tc>
                <a:extLst>
                  <a:ext uri="{0D108BD9-81ED-4DB2-BD59-A6C34878D82A}">
                    <a16:rowId xmlns:a16="http://schemas.microsoft.com/office/drawing/2014/main" val="10000"/>
                  </a:ext>
                </a:extLst>
              </a:tr>
              <a:tr h="370840">
                <a:tc>
                  <a:txBody>
                    <a:bodyPr/>
                    <a:lstStyle/>
                    <a:p>
                      <a:r>
                        <a:rPr lang="en-US" dirty="0"/>
                        <a:t>2</a:t>
                      </a:r>
                    </a:p>
                  </a:txBody>
                  <a:tcPr/>
                </a:tc>
                <a:tc>
                  <a:txBody>
                    <a:bodyPr/>
                    <a:lstStyle/>
                    <a:p>
                      <a:r>
                        <a:rPr lang="en-US" dirty="0"/>
                        <a:t>153</a:t>
                      </a:r>
                    </a:p>
                  </a:txBody>
                  <a:tcPr/>
                </a:tc>
                <a:extLst>
                  <a:ext uri="{0D108BD9-81ED-4DB2-BD59-A6C34878D82A}">
                    <a16:rowId xmlns:a16="http://schemas.microsoft.com/office/drawing/2014/main" val="10001"/>
                  </a:ext>
                </a:extLst>
              </a:tr>
              <a:tr h="370840">
                <a:tc>
                  <a:txBody>
                    <a:bodyPr/>
                    <a:lstStyle/>
                    <a:p>
                      <a:r>
                        <a:rPr lang="en-US" dirty="0"/>
                        <a:t>3</a:t>
                      </a:r>
                    </a:p>
                  </a:txBody>
                  <a:tcPr/>
                </a:tc>
                <a:tc>
                  <a:txBody>
                    <a:bodyPr/>
                    <a:lstStyle/>
                    <a:p>
                      <a:r>
                        <a:rPr lang="en-US" dirty="0"/>
                        <a:t>224</a:t>
                      </a:r>
                    </a:p>
                  </a:txBody>
                  <a:tcPr/>
                </a:tc>
                <a:extLst>
                  <a:ext uri="{0D108BD9-81ED-4DB2-BD59-A6C34878D82A}">
                    <a16:rowId xmlns:a16="http://schemas.microsoft.com/office/drawing/2014/main" val="10002"/>
                  </a:ext>
                </a:extLst>
              </a:tr>
              <a:tr h="370840">
                <a:tc>
                  <a:txBody>
                    <a:bodyPr/>
                    <a:lstStyle/>
                    <a:p>
                      <a:r>
                        <a:rPr lang="en-US" dirty="0"/>
                        <a:t>4</a:t>
                      </a:r>
                    </a:p>
                  </a:txBody>
                  <a:tcPr/>
                </a:tc>
                <a:tc>
                  <a:txBody>
                    <a:bodyPr/>
                    <a:lstStyle/>
                    <a:p>
                      <a:r>
                        <a:rPr lang="en-US" dirty="0"/>
                        <a:t>327</a:t>
                      </a:r>
                    </a:p>
                  </a:txBody>
                  <a:tcPr/>
                </a:tc>
                <a:extLst>
                  <a:ext uri="{0D108BD9-81ED-4DB2-BD59-A6C34878D82A}">
                    <a16:rowId xmlns:a16="http://schemas.microsoft.com/office/drawing/2014/main" val="10003"/>
                  </a:ext>
                </a:extLst>
              </a:tr>
              <a:tr h="370840">
                <a:tc>
                  <a:txBody>
                    <a:bodyPr/>
                    <a:lstStyle/>
                    <a:p>
                      <a:r>
                        <a:rPr lang="en-US" dirty="0"/>
                        <a:t>5</a:t>
                      </a:r>
                    </a:p>
                  </a:txBody>
                  <a:tcPr/>
                </a:tc>
                <a:tc>
                  <a:txBody>
                    <a:bodyPr/>
                    <a:lstStyle/>
                    <a:p>
                      <a:r>
                        <a:rPr lang="en-US" dirty="0"/>
                        <a:t>394</a:t>
                      </a:r>
                    </a:p>
                  </a:txBody>
                  <a:tcPr/>
                </a:tc>
                <a:extLst>
                  <a:ext uri="{0D108BD9-81ED-4DB2-BD59-A6C34878D82A}">
                    <a16:rowId xmlns:a16="http://schemas.microsoft.com/office/drawing/2014/main" val="10004"/>
                  </a:ext>
                </a:extLst>
              </a:tr>
            </a:tbl>
          </a:graphicData>
        </a:graphic>
      </p:graphicFrame>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52575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Delivery systems</a:t>
            </a:r>
          </a:p>
        </p:txBody>
      </p:sp>
      <p:pic>
        <p:nvPicPr>
          <p:cNvPr id="4" name="Picture 4" descr="C:\Users\Roman\AppData\Local\Microsoft\Windows\Temporary Internet Files\Content.Outlook\2IQHDPBY\Copy (2) of plow trucks 2005 00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85333" y="1193800"/>
            <a:ext cx="3285067" cy="2463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pictures\Pictures\salt\roads\eagan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219200"/>
            <a:ext cx="32004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pictures\Pictures\salt\roads\P10100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3886200"/>
            <a:ext cx="3454400" cy="2590800"/>
          </a:xfrm>
          <a:prstGeom prst="rect">
            <a:avLst/>
          </a:prstGeom>
          <a:noFill/>
          <a:extLst>
            <a:ext uri="{909E8E84-426E-40DD-AFC4-6F175D3DCCD1}">
              <a14:hiddenFill xmlns:a14="http://schemas.microsoft.com/office/drawing/2010/main">
                <a:solidFill>
                  <a:srgbClr val="FFFFFF"/>
                </a:solidFill>
              </a14:hiddenFill>
            </a:ext>
          </a:extLst>
        </p:spPr>
      </p:pic>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
        <p:nvSpPr>
          <p:cNvPr id="10" name="Content Placeholder 2"/>
          <p:cNvSpPr txBox="1">
            <a:spLocks/>
          </p:cNvSpPr>
          <p:nvPr/>
        </p:nvSpPr>
        <p:spPr>
          <a:xfrm>
            <a:off x="457200" y="4038600"/>
            <a:ext cx="2895600" cy="2235200"/>
          </a:xfrm>
          <a:prstGeom prst="rect">
            <a:avLst/>
          </a:prstGeom>
        </p:spPr>
        <p:txBody>
          <a:bodyPr vert="horz" lIns="91440" tIns="45720" rIns="91440" bIns="45720" rtlCol="0">
            <a:norm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600"/>
          </a:p>
          <a:p>
            <a:r>
              <a:rPr lang="en-US" sz="3600">
                <a:latin typeface="Arial" pitchFamily="34" charset="0"/>
                <a:cs typeface="Arial" pitchFamily="34" charset="0"/>
              </a:rPr>
              <a:t>Dump truck</a:t>
            </a:r>
          </a:p>
          <a:p>
            <a:endParaRPr lang="en-US" sz="3600">
              <a:latin typeface="Arial" pitchFamily="34" charset="0"/>
              <a:cs typeface="Arial" pitchFamily="34" charset="0"/>
            </a:endParaRPr>
          </a:p>
          <a:p>
            <a:r>
              <a:rPr lang="en-US" sz="3600">
                <a:latin typeface="Arial" pitchFamily="34" charset="0"/>
                <a:cs typeface="Arial" pitchFamily="34" charset="0"/>
              </a:rPr>
              <a:t>V-box</a:t>
            </a:r>
            <a:endParaRPr lang="en-US" sz="3600" dirty="0">
              <a:latin typeface="Arial" pitchFamily="34" charset="0"/>
              <a:cs typeface="Arial" pitchFamily="34" charset="0"/>
            </a:endParaRPr>
          </a:p>
        </p:txBody>
      </p:sp>
    </p:spTree>
    <p:extLst>
      <p:ext uri="{BB962C8B-B14F-4D97-AF65-F5344CB8AC3E}">
        <p14:creationId xmlns:p14="http://schemas.microsoft.com/office/powerpoint/2010/main" val="28142003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C:\pictures\Pictures\salt\calibration\IMG_17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350" y="1364637"/>
            <a:ext cx="370205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TextBox 1"/>
          <p:cNvSpPr txBox="1">
            <a:spLocks noChangeArrowheads="1"/>
          </p:cNvSpPr>
          <p:nvPr/>
        </p:nvSpPr>
        <p:spPr bwMode="auto">
          <a:xfrm>
            <a:off x="641350" y="5318531"/>
            <a:ext cx="7315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600" dirty="0">
                <a:solidFill>
                  <a:schemeClr val="bg1"/>
                </a:solidFill>
              </a:rPr>
              <a:t>Calibrate and record for liquids too</a:t>
            </a:r>
          </a:p>
        </p:txBody>
      </p:sp>
      <p:pic>
        <p:nvPicPr>
          <p:cNvPr id="21299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1222" y="1143000"/>
            <a:ext cx="3239778"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478519"/>
            <a:ext cx="2532265"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9" name="Picture 8"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9941709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 of truck calibration</a:t>
            </a:r>
          </a:p>
        </p:txBody>
      </p:sp>
      <p:pic>
        <p:nvPicPr>
          <p:cNvPr id="6" name="Content Placeholder 5"/>
          <p:cNvPicPr>
            <a:picLocks noGrp="1" noChangeAspect="1"/>
          </p:cNvPicPr>
          <p:nvPr>
            <p:ph idx="1"/>
          </p:nvPr>
        </p:nvPicPr>
        <p:blipFill>
          <a:blip r:embed="rId3"/>
          <a:stretch>
            <a:fillRect/>
          </a:stretch>
        </p:blipFill>
        <p:spPr>
          <a:xfrm>
            <a:off x="2819400" y="1524000"/>
            <a:ext cx="3352800" cy="4183774"/>
          </a:xfrm>
          <a:prstGeom prst="rect">
            <a:avLst/>
          </a:prstGeom>
        </p:spPr>
      </p:pic>
      <p:sp>
        <p:nvSpPr>
          <p:cNvPr id="5" name="TextBox 4"/>
          <p:cNvSpPr txBox="1"/>
          <p:nvPr/>
        </p:nvSpPr>
        <p:spPr>
          <a:xfrm>
            <a:off x="457200" y="5088079"/>
            <a:ext cx="7848600" cy="646331"/>
          </a:xfrm>
          <a:prstGeom prst="rect">
            <a:avLst/>
          </a:prstGeom>
          <a:solidFill>
            <a:srgbClr val="FFFF00"/>
          </a:solidFill>
        </p:spPr>
        <p:txBody>
          <a:bodyPr wrap="square" rtlCol="0">
            <a:spAutoFit/>
          </a:bodyPr>
          <a:lstStyle/>
          <a:p>
            <a:r>
              <a:rPr lang="en-US" dirty="0"/>
              <a:t>Insert a copy of your truck calibration form and any instructions.  Delete this yellow box before making presentation.</a:t>
            </a:r>
          </a:p>
        </p:txBody>
      </p:sp>
      <p:sp>
        <p:nvSpPr>
          <p:cNvPr id="8" name="Isosceles Triangle 7"/>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9" name="5-Point Star 8"/>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
        <p:nvSpPr>
          <p:cNvPr id="11" name="TextBox 10"/>
          <p:cNvSpPr txBox="1"/>
          <p:nvPr/>
        </p:nvSpPr>
        <p:spPr>
          <a:xfrm>
            <a:off x="2819400" y="12192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sp>
        <p:nvSpPr>
          <p:cNvPr id="12" name="Rectangle 11"/>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8241809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381000" y="152400"/>
            <a:ext cx="8229600" cy="889000"/>
          </a:xfrm>
        </p:spPr>
        <p:txBody>
          <a:bodyPr/>
          <a:lstStyle/>
          <a:p>
            <a:pPr eaLnBrk="1" hangingPunct="1">
              <a:defRPr/>
            </a:pPr>
            <a:r>
              <a:rPr lang="en-US" dirty="0"/>
              <a:t>Storm Documentation</a:t>
            </a:r>
          </a:p>
        </p:txBody>
      </p:sp>
      <p:sp>
        <p:nvSpPr>
          <p:cNvPr id="225283" name="Rectangle 3"/>
          <p:cNvSpPr>
            <a:spLocks noGrp="1" noChangeArrowheads="1"/>
          </p:cNvSpPr>
          <p:nvPr>
            <p:ph type="body" sz="half" idx="1"/>
          </p:nvPr>
        </p:nvSpPr>
        <p:spPr>
          <a:xfrm>
            <a:off x="457200" y="2057400"/>
            <a:ext cx="4038600" cy="4953000"/>
          </a:xfrm>
        </p:spPr>
        <p:txBody>
          <a:bodyPr/>
          <a:lstStyle/>
          <a:p>
            <a:pPr eaLnBrk="1" hangingPunct="1">
              <a:buClr>
                <a:schemeClr val="bg1"/>
              </a:buClr>
            </a:pPr>
            <a:r>
              <a:rPr lang="en-US" sz="3200" dirty="0"/>
              <a:t>Work orders</a:t>
            </a:r>
          </a:p>
          <a:p>
            <a:pPr eaLnBrk="1" hangingPunct="1">
              <a:buClr>
                <a:schemeClr val="bg1"/>
              </a:buClr>
            </a:pPr>
            <a:endParaRPr lang="en-US" sz="3200" dirty="0"/>
          </a:p>
          <a:p>
            <a:pPr eaLnBrk="1" hangingPunct="1">
              <a:buClr>
                <a:schemeClr val="bg1"/>
              </a:buClr>
            </a:pPr>
            <a:r>
              <a:rPr lang="en-US" sz="3200" dirty="0"/>
              <a:t>Patrol log</a:t>
            </a:r>
          </a:p>
          <a:p>
            <a:pPr eaLnBrk="1" hangingPunct="1">
              <a:buClr>
                <a:schemeClr val="bg1"/>
              </a:buClr>
              <a:buFontTx/>
              <a:buNone/>
            </a:pPr>
            <a:r>
              <a:rPr lang="en-US" sz="3200" dirty="0"/>
              <a:t> </a:t>
            </a:r>
          </a:p>
          <a:p>
            <a:pPr eaLnBrk="1" hangingPunct="1">
              <a:buClr>
                <a:schemeClr val="bg1"/>
              </a:buClr>
            </a:pPr>
            <a:r>
              <a:rPr lang="en-US" sz="3200" dirty="0"/>
              <a:t>Material usage log</a:t>
            </a:r>
          </a:p>
          <a:p>
            <a:pPr eaLnBrk="1" hangingPunct="1">
              <a:buClr>
                <a:schemeClr val="bg1"/>
              </a:buClr>
            </a:pPr>
            <a:endParaRPr lang="en-US" sz="3200" dirty="0"/>
          </a:p>
          <a:p>
            <a:pPr eaLnBrk="1" hangingPunct="1">
              <a:buClr>
                <a:schemeClr val="bg1"/>
              </a:buClr>
            </a:pPr>
            <a:r>
              <a:rPr lang="en-US" sz="3200" dirty="0"/>
              <a:t>Equipment work orders</a:t>
            </a:r>
          </a:p>
        </p:txBody>
      </p:sp>
      <p:sp>
        <p:nvSpPr>
          <p:cNvPr id="225284" name="Rectangle 4"/>
          <p:cNvSpPr>
            <a:spLocks noGrp="1" noChangeArrowheads="1"/>
          </p:cNvSpPr>
          <p:nvPr>
            <p:ph type="body" sz="half" idx="2"/>
          </p:nvPr>
        </p:nvSpPr>
        <p:spPr>
          <a:xfrm>
            <a:off x="4800600" y="2057400"/>
            <a:ext cx="4038600" cy="4495800"/>
          </a:xfrm>
        </p:spPr>
        <p:txBody>
          <a:bodyPr/>
          <a:lstStyle/>
          <a:p>
            <a:pPr eaLnBrk="1" hangingPunct="1">
              <a:buClr>
                <a:schemeClr val="bg1"/>
              </a:buClr>
            </a:pPr>
            <a:r>
              <a:rPr lang="en-US" sz="3200" dirty="0"/>
              <a:t>Fuel logs</a:t>
            </a:r>
          </a:p>
          <a:p>
            <a:pPr eaLnBrk="1" hangingPunct="1">
              <a:buClr>
                <a:schemeClr val="bg1"/>
              </a:buClr>
            </a:pPr>
            <a:endParaRPr lang="en-US" sz="3200" dirty="0"/>
          </a:p>
          <a:p>
            <a:pPr eaLnBrk="1" hangingPunct="1">
              <a:buClr>
                <a:schemeClr val="bg1"/>
              </a:buClr>
            </a:pPr>
            <a:r>
              <a:rPr lang="en-US" sz="3200" dirty="0"/>
              <a:t>Time sheets</a:t>
            </a:r>
          </a:p>
          <a:p>
            <a:pPr eaLnBrk="1" hangingPunct="1">
              <a:buClr>
                <a:schemeClr val="bg1"/>
              </a:buClr>
            </a:pPr>
            <a:endParaRPr lang="en-US" sz="3200" dirty="0"/>
          </a:p>
          <a:p>
            <a:pPr eaLnBrk="1" hangingPunct="1">
              <a:buClr>
                <a:schemeClr val="bg1"/>
              </a:buClr>
            </a:pPr>
            <a:r>
              <a:rPr lang="en-US" sz="3200" dirty="0"/>
              <a:t>Diary</a:t>
            </a:r>
          </a:p>
          <a:p>
            <a:pPr eaLnBrk="1" hangingPunct="1">
              <a:buClr>
                <a:schemeClr val="bg1"/>
              </a:buClr>
            </a:pPr>
            <a:endParaRPr lang="en-US" sz="3200" dirty="0"/>
          </a:p>
          <a:p>
            <a:pPr eaLnBrk="1" hangingPunct="1">
              <a:buClr>
                <a:schemeClr val="bg1"/>
              </a:buClr>
            </a:pPr>
            <a:r>
              <a:rPr lang="en-US" sz="3200" dirty="0"/>
              <a:t>TAPER log</a:t>
            </a:r>
          </a:p>
          <a:p>
            <a:pPr eaLnBrk="1" hangingPunct="1"/>
            <a:endParaRPr lang="en-US" dirty="0"/>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TextBox 6"/>
          <p:cNvSpPr txBox="1"/>
          <p:nvPr/>
        </p:nvSpPr>
        <p:spPr>
          <a:xfrm>
            <a:off x="228600" y="5800419"/>
            <a:ext cx="6781800" cy="646331"/>
          </a:xfrm>
          <a:prstGeom prst="rect">
            <a:avLst/>
          </a:prstGeom>
          <a:solidFill>
            <a:srgbClr val="FFFF00"/>
          </a:solidFill>
        </p:spPr>
        <p:txBody>
          <a:bodyPr wrap="square" rtlCol="0">
            <a:spAutoFit/>
          </a:bodyPr>
          <a:lstStyle/>
          <a:p>
            <a:r>
              <a:rPr lang="en-US" dirty="0"/>
              <a:t>Insert a list of forms needed to be completed by operators for a storm.  Delete this yellow box before making the presentation.</a:t>
            </a:r>
          </a:p>
        </p:txBody>
      </p:sp>
      <p:sp>
        <p:nvSpPr>
          <p:cNvPr id="8" name="Rectangle 2"/>
          <p:cNvSpPr txBox="1">
            <a:spLocks noChangeArrowheads="1"/>
          </p:cNvSpPr>
          <p:nvPr/>
        </p:nvSpPr>
        <p:spPr>
          <a:xfrm>
            <a:off x="457200" y="1066800"/>
            <a:ext cx="8229600" cy="8890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pPr>
              <a:defRPr/>
            </a:pPr>
            <a:r>
              <a:rPr lang="en-US" dirty="0">
                <a:solidFill>
                  <a:srgbClr val="FFFF00"/>
                </a:solidFill>
              </a:rPr>
              <a:t>EXAMPLE:</a:t>
            </a:r>
          </a:p>
        </p:txBody>
      </p:sp>
      <p:sp>
        <p:nvSpPr>
          <p:cNvPr id="9" name="Rectangle 8"/>
          <p:cNvSpPr/>
          <p:nvPr/>
        </p:nvSpPr>
        <p:spPr>
          <a:xfrm rot="20388326">
            <a:off x="83202" y="35474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89484344"/>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Your Operations</a:t>
            </a:r>
          </a:p>
        </p:txBody>
      </p:sp>
      <p:sp>
        <p:nvSpPr>
          <p:cNvPr id="3" name="Content Placeholder 2"/>
          <p:cNvSpPr>
            <a:spLocks noGrp="1"/>
          </p:cNvSpPr>
          <p:nvPr>
            <p:ph idx="1"/>
          </p:nvPr>
        </p:nvSpPr>
        <p:spPr>
          <a:xfrm>
            <a:off x="457200" y="914400"/>
            <a:ext cx="8229600" cy="5080000"/>
          </a:xfrm>
        </p:spPr>
        <p:txBody>
          <a:bodyPr/>
          <a:lstStyle/>
          <a:p>
            <a:pPr marL="0" indent="0">
              <a:buNone/>
            </a:pPr>
            <a:r>
              <a:rPr lang="en-US" dirty="0"/>
              <a:t>EXAMPLE:</a:t>
            </a:r>
          </a:p>
          <a:p>
            <a:r>
              <a:rPr lang="en-US" dirty="0"/>
              <a:t>Conditions- weather and road, pavement temp</a:t>
            </a:r>
          </a:p>
          <a:p>
            <a:r>
              <a:rPr lang="en-US" dirty="0"/>
              <a:t>Material type and quantity used</a:t>
            </a:r>
          </a:p>
          <a:p>
            <a:r>
              <a:rPr lang="en-US" dirty="0"/>
              <a:t>Timing</a:t>
            </a:r>
          </a:p>
          <a:p>
            <a:r>
              <a:rPr lang="en-US" dirty="0"/>
              <a:t># of passes and when</a:t>
            </a:r>
          </a:p>
          <a:p>
            <a:r>
              <a:rPr lang="en-US" dirty="0"/>
              <a:t>Unusual conditions/circumstances</a:t>
            </a:r>
          </a:p>
          <a:p>
            <a:pPr>
              <a:buNone/>
            </a:pPr>
            <a:r>
              <a:rPr lang="en-US" dirty="0"/>
              <a:t> </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7" name="Picture 6"/>
          <p:cNvPicPr>
            <a:picLocks noChangeAspect="1"/>
          </p:cNvPicPr>
          <p:nvPr/>
        </p:nvPicPr>
        <p:blipFill>
          <a:blip r:embed="rId3"/>
          <a:stretch>
            <a:fillRect/>
          </a:stretch>
        </p:blipFill>
        <p:spPr>
          <a:xfrm>
            <a:off x="1371600" y="3479800"/>
            <a:ext cx="3876085" cy="2743200"/>
          </a:xfrm>
          <a:prstGeom prst="rect">
            <a:avLst/>
          </a:prstGeom>
        </p:spPr>
      </p:pic>
      <p:sp>
        <p:nvSpPr>
          <p:cNvPr id="8" name="TextBox 7"/>
          <p:cNvSpPr txBox="1"/>
          <p:nvPr/>
        </p:nvSpPr>
        <p:spPr>
          <a:xfrm>
            <a:off x="457200" y="5785535"/>
            <a:ext cx="6252972" cy="646331"/>
          </a:xfrm>
          <a:prstGeom prst="rect">
            <a:avLst/>
          </a:prstGeom>
          <a:solidFill>
            <a:srgbClr val="FFFF00"/>
          </a:solidFill>
        </p:spPr>
        <p:txBody>
          <a:bodyPr wrap="square" rtlCol="0">
            <a:spAutoFit/>
          </a:bodyPr>
          <a:lstStyle/>
          <a:p>
            <a:r>
              <a:rPr lang="en-US" dirty="0"/>
              <a:t>Insert an example of your state’s event log and explain how to fill it out.  Delete this yellow box before making the presentation.</a:t>
            </a:r>
          </a:p>
        </p:txBody>
      </p:sp>
      <p:sp>
        <p:nvSpPr>
          <p:cNvPr id="10" name="Rectangle 9"/>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7704365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extLst/>
          </p:nvPr>
        </p:nvGraphicFramePr>
        <p:xfrm>
          <a:off x="661987" y="1087830"/>
          <a:ext cx="7362825" cy="4806288"/>
        </p:xfrm>
        <a:graphic>
          <a:graphicData uri="http://schemas.openxmlformats.org/presentationml/2006/ole">
            <mc:AlternateContent xmlns:mc="http://schemas.openxmlformats.org/markup-compatibility/2006">
              <mc:Choice xmlns:v="urn:schemas-microsoft-com:vml" Requires="v">
                <p:oleObj spid="_x0000_s1029" name="Document" r:id="rId4" imgW="9650160" imgH="6297480" progId="Word.Document.8">
                  <p:embed/>
                </p:oleObj>
              </mc:Choice>
              <mc:Fallback>
                <p:oleObj name="Document" r:id="rId4" imgW="9650160" imgH="6297480" progId="Word.Document.8">
                  <p:embed/>
                  <p:pic>
                    <p:nvPicPr>
                      <p:cNvPr id="19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87" y="1087830"/>
                        <a:ext cx="7362825" cy="4806288"/>
                      </a:xfrm>
                      <a:prstGeom prst="rect">
                        <a:avLst/>
                      </a:prstGeom>
                      <a:solidFill>
                        <a:schemeClr val="bg1"/>
                      </a:solidFill>
                    </p:spPr>
                  </p:pic>
                </p:oleObj>
              </mc:Fallback>
            </mc:AlternateContent>
          </a:graphicData>
        </a:graphic>
      </p:graphicFrame>
      <p:sp>
        <p:nvSpPr>
          <p:cNvPr id="3" name="Isosceles Triangle 2"/>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Oval 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TextBox 4"/>
          <p:cNvSpPr txBox="1"/>
          <p:nvPr/>
        </p:nvSpPr>
        <p:spPr>
          <a:xfrm>
            <a:off x="421386" y="1429434"/>
            <a:ext cx="7772400" cy="646331"/>
          </a:xfrm>
          <a:prstGeom prst="rect">
            <a:avLst/>
          </a:prstGeom>
          <a:solidFill>
            <a:srgbClr val="FFFF00"/>
          </a:solidFill>
        </p:spPr>
        <p:txBody>
          <a:bodyPr wrap="square" rtlCol="0">
            <a:spAutoFit/>
          </a:bodyPr>
          <a:lstStyle/>
          <a:p>
            <a:r>
              <a:rPr lang="en-US" dirty="0"/>
              <a:t>Insert an example of your state’s event log.  Delete this yellow box before making presentation.</a:t>
            </a:r>
          </a:p>
        </p:txBody>
      </p:sp>
      <p:sp>
        <p:nvSpPr>
          <p:cNvPr id="6" name="TextBox 5"/>
          <p:cNvSpPr txBox="1"/>
          <p:nvPr/>
        </p:nvSpPr>
        <p:spPr>
          <a:xfrm>
            <a:off x="2667000" y="50292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sp>
        <p:nvSpPr>
          <p:cNvPr id="7" name="Rectangle 6"/>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8" name="Picture 7"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
        <p:nvSpPr>
          <p:cNvPr id="9" name="Title 1"/>
          <p:cNvSpPr txBox="1">
            <a:spLocks/>
          </p:cNvSpPr>
          <p:nvPr/>
        </p:nvSpPr>
        <p:spPr>
          <a:xfrm>
            <a:off x="457200" y="0"/>
            <a:ext cx="8229600" cy="889000"/>
          </a:xfrm>
          <a:prstGeom prst="rect">
            <a:avLst/>
          </a:prstGeom>
        </p:spPr>
        <p:txBody>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r>
              <a:rPr lang="en-US" dirty="0"/>
              <a:t>Event Log</a:t>
            </a:r>
          </a:p>
        </p:txBody>
      </p:sp>
    </p:spTree>
    <p:extLst>
      <p:ext uri="{BB962C8B-B14F-4D97-AF65-F5344CB8AC3E}">
        <p14:creationId xmlns:p14="http://schemas.microsoft.com/office/powerpoint/2010/main" val="112020846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What should you record during the storm?</a:t>
            </a:r>
          </a:p>
          <a:p>
            <a:pPr>
              <a:lnSpc>
                <a:spcPct val="100000"/>
              </a:lnSpc>
              <a:buNone/>
            </a:pPr>
            <a:endParaRPr lang="en-US" sz="4000" dirty="0"/>
          </a:p>
          <a:p>
            <a:pPr marL="522288" indent="-522288">
              <a:lnSpc>
                <a:spcPct val="100000"/>
              </a:lnSpc>
              <a:buAutoNum type="arabicPeriod"/>
            </a:pPr>
            <a:r>
              <a:rPr lang="en-US" sz="4000" dirty="0"/>
              <a:t>Type of product used</a:t>
            </a:r>
          </a:p>
          <a:p>
            <a:pPr marL="522288" indent="-522288">
              <a:lnSpc>
                <a:spcPct val="100000"/>
              </a:lnSpc>
              <a:buAutoNum type="arabicPeriod"/>
            </a:pPr>
            <a:r>
              <a:rPr lang="en-US" sz="4000" dirty="0"/>
              <a:t>Application rate</a:t>
            </a:r>
          </a:p>
          <a:p>
            <a:pPr marL="522288" indent="-522288">
              <a:lnSpc>
                <a:spcPct val="100000"/>
              </a:lnSpc>
              <a:buAutoNum type="arabicPeriod"/>
            </a:pPr>
            <a:r>
              <a:rPr lang="en-US" sz="4000" dirty="0"/>
              <a:t>Pavement temperature</a:t>
            </a:r>
          </a:p>
          <a:p>
            <a:pPr marL="522288" indent="-522288">
              <a:lnSpc>
                <a:spcPct val="100000"/>
              </a:lnSpc>
              <a:buAutoNum type="arabicPeriod"/>
            </a:pPr>
            <a:r>
              <a:rPr lang="en-US" sz="4000" dirty="0"/>
              <a:t>All of the above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79435892"/>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What should you record during the storm?</a:t>
            </a:r>
          </a:p>
          <a:p>
            <a:pPr>
              <a:lnSpc>
                <a:spcPct val="100000"/>
              </a:lnSpc>
              <a:buNone/>
            </a:pP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Type of product used</a:t>
            </a:r>
          </a:p>
          <a:p>
            <a:pPr marL="522288" indent="-522288">
              <a:lnSpc>
                <a:spcPct val="100000"/>
              </a:lnSpc>
              <a:buAutoNum type="arabicPeriod"/>
            </a:pPr>
            <a:r>
              <a:rPr lang="en-US" sz="4000" dirty="0">
                <a:solidFill>
                  <a:schemeClr val="accent1">
                    <a:lumMod val="75000"/>
                  </a:schemeClr>
                </a:solidFill>
              </a:rPr>
              <a:t>Application rate</a:t>
            </a:r>
          </a:p>
          <a:p>
            <a:pPr marL="522288" indent="-522288">
              <a:lnSpc>
                <a:spcPct val="100000"/>
              </a:lnSpc>
              <a:buAutoNum type="arabicPeriod"/>
            </a:pPr>
            <a:r>
              <a:rPr lang="en-US" sz="4000" dirty="0">
                <a:solidFill>
                  <a:schemeClr val="accent1">
                    <a:lumMod val="75000"/>
                  </a:schemeClr>
                </a:solidFill>
              </a:rPr>
              <a:t>Pavement temperature</a:t>
            </a:r>
            <a:endParaRPr lang="en-US" sz="4000" dirty="0">
              <a:solidFill>
                <a:srgbClr val="FFFF00"/>
              </a:solidFill>
            </a:endParaRPr>
          </a:p>
          <a:p>
            <a:pPr marL="522288" indent="-522288">
              <a:lnSpc>
                <a:spcPct val="100000"/>
              </a:lnSpc>
              <a:buAutoNum type="arabicPeriod"/>
            </a:pPr>
            <a:r>
              <a:rPr lang="en-US" sz="4000" dirty="0">
                <a:solidFill>
                  <a:srgbClr val="FFFF00"/>
                </a:solidFill>
              </a:rPr>
              <a:t>All of the above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70464874"/>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889000"/>
          </a:xfrm>
        </p:spPr>
        <p:txBody>
          <a:bodyPr/>
          <a:lstStyle/>
          <a:p>
            <a:r>
              <a:rPr lang="en-US" dirty="0"/>
              <a:t>A job well done is a job well documented</a:t>
            </a:r>
          </a:p>
        </p:txBody>
      </p:sp>
      <p:sp>
        <p:nvSpPr>
          <p:cNvPr id="3" name="Content Placeholder 2"/>
          <p:cNvSpPr>
            <a:spLocks noGrp="1"/>
          </p:cNvSpPr>
          <p:nvPr>
            <p:ph idx="1"/>
          </p:nvPr>
        </p:nvSpPr>
        <p:spPr>
          <a:xfrm>
            <a:off x="167640" y="1193143"/>
            <a:ext cx="7528560" cy="3276600"/>
          </a:xfrm>
        </p:spPr>
        <p:txBody>
          <a:bodyPr>
            <a:noAutofit/>
          </a:bodyPr>
          <a:lstStyle/>
          <a:p>
            <a:pPr marL="0" indent="0">
              <a:buNone/>
            </a:pPr>
            <a:r>
              <a:rPr lang="en-US" sz="3600" dirty="0"/>
              <a:t>Filling out paperwork is important because it:</a:t>
            </a:r>
          </a:p>
          <a:p>
            <a:pPr>
              <a:lnSpc>
                <a:spcPct val="200000"/>
              </a:lnSpc>
            </a:pPr>
            <a:r>
              <a:rPr lang="en-US" sz="3600" dirty="0"/>
              <a:t>Shows that you follow policy</a:t>
            </a:r>
          </a:p>
          <a:p>
            <a:pPr>
              <a:lnSpc>
                <a:spcPct val="200000"/>
              </a:lnSpc>
            </a:pPr>
            <a:r>
              <a:rPr lang="en-US" sz="3600" dirty="0"/>
              <a:t>Improves efficiency of operations</a:t>
            </a:r>
          </a:p>
          <a:p>
            <a:pPr>
              <a:lnSpc>
                <a:spcPct val="200000"/>
              </a:lnSpc>
            </a:pPr>
            <a:r>
              <a:rPr lang="en-US" sz="3600" dirty="0"/>
              <a:t>Helps with planning</a:t>
            </a:r>
          </a:p>
          <a:p>
            <a:endParaRPr lang="en-US" dirty="0"/>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20714" y="2306679"/>
            <a:ext cx="2318485" cy="2874921"/>
          </a:xfrm>
          <a:prstGeom prst="rect">
            <a:avLst/>
          </a:prstGeom>
        </p:spPr>
      </p:pic>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665221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362200" y="1676400"/>
            <a:ext cx="4129087" cy="5031110"/>
          </a:xfrm>
          <a:prstGeom prst="rect">
            <a:avLst/>
          </a:prstGeom>
        </p:spPr>
      </p:pic>
      <p:sp>
        <p:nvSpPr>
          <p:cNvPr id="2" name="Title 1"/>
          <p:cNvSpPr>
            <a:spLocks noGrp="1"/>
          </p:cNvSpPr>
          <p:nvPr>
            <p:ph type="title"/>
          </p:nvPr>
        </p:nvSpPr>
        <p:spPr>
          <a:xfrm>
            <a:off x="170329" y="38100"/>
            <a:ext cx="8229600" cy="889000"/>
          </a:xfrm>
        </p:spPr>
        <p:txBody>
          <a:bodyPr/>
          <a:lstStyle/>
          <a:p>
            <a:r>
              <a:rPr lang="en-US" sz="3600" dirty="0"/>
              <a:t>Document Equipment Maintenance and Repairs</a:t>
            </a:r>
          </a:p>
        </p:txBody>
      </p:sp>
      <p:sp>
        <p:nvSpPr>
          <p:cNvPr id="3" name="Content Placeholder 2"/>
          <p:cNvSpPr>
            <a:spLocks noGrp="1"/>
          </p:cNvSpPr>
          <p:nvPr>
            <p:ph idx="1"/>
          </p:nvPr>
        </p:nvSpPr>
        <p:spPr>
          <a:xfrm>
            <a:off x="457200" y="1066800"/>
            <a:ext cx="8229600" cy="5232400"/>
          </a:xfrm>
        </p:spPr>
        <p:txBody>
          <a:bodyPr/>
          <a:lstStyle/>
          <a:p>
            <a:pPr marL="0" indent="0">
              <a:buNone/>
            </a:pPr>
            <a:r>
              <a:rPr lang="en-US" dirty="0"/>
              <a:t>After the storm if you need any repairs submit this form</a:t>
            </a:r>
          </a:p>
        </p:txBody>
      </p:sp>
      <p:sp>
        <p:nvSpPr>
          <p:cNvPr id="4" name="TextBox 3"/>
          <p:cNvSpPr txBox="1"/>
          <p:nvPr/>
        </p:nvSpPr>
        <p:spPr>
          <a:xfrm>
            <a:off x="933069" y="2700893"/>
            <a:ext cx="7848600" cy="646331"/>
          </a:xfrm>
          <a:prstGeom prst="rect">
            <a:avLst/>
          </a:prstGeom>
          <a:solidFill>
            <a:srgbClr val="FFFF00"/>
          </a:solidFill>
        </p:spPr>
        <p:txBody>
          <a:bodyPr wrap="square" rtlCol="0">
            <a:spAutoFit/>
          </a:bodyPr>
          <a:lstStyle/>
          <a:p>
            <a:r>
              <a:rPr lang="en-US" dirty="0"/>
              <a:t>Insert your equipment repair form here.  Delete this yellow box before making presentation. </a:t>
            </a:r>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86200"/>
            <a:ext cx="159702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819400" y="51816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pic>
        <p:nvPicPr>
          <p:cNvPr id="10" name="Picture 9"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7585398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467600" cy="762000"/>
          </a:xfrm>
        </p:spPr>
        <p:txBody>
          <a:bodyPr/>
          <a:lstStyle/>
          <a:p>
            <a:r>
              <a:rPr lang="en-US" dirty="0"/>
              <a:t>Record Keeping</a:t>
            </a:r>
          </a:p>
        </p:txBody>
      </p:sp>
      <p:sp>
        <p:nvSpPr>
          <p:cNvPr id="6" name="Rectangle 5"/>
          <p:cNvSpPr/>
          <p:nvPr/>
        </p:nvSpPr>
        <p:spPr>
          <a:xfrm>
            <a:off x="228600" y="1295400"/>
            <a:ext cx="8153400" cy="1938992"/>
          </a:xfrm>
          <a:prstGeom prst="rect">
            <a:avLst/>
          </a:prstGeom>
        </p:spPr>
        <p:txBody>
          <a:bodyPr wrap="square">
            <a:spAutoFit/>
          </a:bodyPr>
          <a:lstStyle/>
          <a:p>
            <a:pPr>
              <a:lnSpc>
                <a:spcPct val="100000"/>
              </a:lnSpc>
            </a:pPr>
            <a:r>
              <a:rPr lang="en-US" sz="4000" dirty="0">
                <a:solidFill>
                  <a:schemeClr val="bg1"/>
                </a:solidFill>
              </a:rPr>
              <a:t>Keeping good records helps</a:t>
            </a:r>
          </a:p>
          <a:p>
            <a:pPr>
              <a:lnSpc>
                <a:spcPct val="100000"/>
              </a:lnSpc>
            </a:pPr>
            <a:endParaRPr lang="en-US" sz="4000" dirty="0">
              <a:solidFill>
                <a:schemeClr val="bg1"/>
              </a:solidFill>
            </a:endParaRPr>
          </a:p>
          <a:p>
            <a:pPr>
              <a:lnSpc>
                <a:spcPct val="100000"/>
              </a:lnSpc>
            </a:pPr>
            <a:r>
              <a:rPr lang="en-US" sz="4000" dirty="0">
                <a:solidFill>
                  <a:schemeClr val="bg1"/>
                </a:solidFill>
              </a:rPr>
              <a:t> </a:t>
            </a:r>
          </a:p>
        </p:txBody>
      </p:sp>
      <p:sp>
        <p:nvSpPr>
          <p:cNvPr id="7" name="Isosceles Triangle 6"/>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
        <p:nvSpPr>
          <p:cNvPr id="8" name="Rectangle 7"/>
          <p:cNvSpPr/>
          <p:nvPr/>
        </p:nvSpPr>
        <p:spPr>
          <a:xfrm>
            <a:off x="228600" y="2230737"/>
            <a:ext cx="8125206" cy="3477875"/>
          </a:xfrm>
          <a:prstGeom prst="rect">
            <a:avLst/>
          </a:prstGeom>
        </p:spPr>
        <p:txBody>
          <a:bodyPr wrap="square">
            <a:spAutoFit/>
          </a:bodyPr>
          <a:lstStyle/>
          <a:p>
            <a:pPr marL="285750" indent="-285750">
              <a:lnSpc>
                <a:spcPct val="100000"/>
              </a:lnSpc>
              <a:buFont typeface="Arial" panose="020B0604020202020204" pitchFamily="34" charset="0"/>
              <a:buChar char="•"/>
            </a:pPr>
            <a:r>
              <a:rPr lang="en-US" sz="3600" dirty="0">
                <a:solidFill>
                  <a:schemeClr val="bg1"/>
                </a:solidFill>
              </a:rPr>
              <a:t>Demonstrate how goals are met.</a:t>
            </a:r>
          </a:p>
          <a:p>
            <a:pPr marL="171450" indent="-1714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3600" dirty="0">
                <a:solidFill>
                  <a:schemeClr val="bg1"/>
                </a:solidFill>
              </a:rPr>
              <a:t>Demonstrates that you are following policy.</a:t>
            </a:r>
          </a:p>
          <a:p>
            <a:pPr marL="285750" indent="-2857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3600" dirty="0">
                <a:solidFill>
                  <a:schemeClr val="bg1"/>
                </a:solidFill>
              </a:rPr>
              <a:t>Identify ways to improve and change your approach.</a:t>
            </a: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655455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4935</TotalTime>
  <Words>8747</Words>
  <Application>Microsoft Office PowerPoint</Application>
  <PresentationFormat>On-screen Show (4:3)</PresentationFormat>
  <Paragraphs>1175</Paragraphs>
  <Slides>103</Slides>
  <Notes>101</Notes>
  <HiddenSlides>1</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103</vt:i4>
      </vt:variant>
    </vt:vector>
  </HeadingPairs>
  <TitlesOfParts>
    <vt:vector size="114" baseType="lpstr">
      <vt:lpstr>Arial Unicode MS</vt:lpstr>
      <vt:lpstr>MS PGothic</vt:lpstr>
      <vt:lpstr>MS PGothic</vt:lpstr>
      <vt:lpstr>Arial</vt:lpstr>
      <vt:lpstr>Calibri</vt:lpstr>
      <vt:lpstr>Times New Roman</vt:lpstr>
      <vt:lpstr>Tw Cen MT</vt:lpstr>
      <vt:lpstr>Tw Cen MT Condensed Extra Bold</vt:lpstr>
      <vt:lpstr>Wingdings</vt:lpstr>
      <vt:lpstr>Office Theme</vt:lpstr>
      <vt:lpstr>Document</vt:lpstr>
      <vt:lpstr>Module 3: Spreader Procedures</vt:lpstr>
      <vt:lpstr>PowerPoint Presentation</vt:lpstr>
      <vt:lpstr>PowerPoint Presentation</vt:lpstr>
      <vt:lpstr>PowerPoint Presentation</vt:lpstr>
      <vt:lpstr>PowerPoint Presentation</vt:lpstr>
      <vt:lpstr>Module 3: Spreader Procedures</vt:lpstr>
      <vt:lpstr>FACILITATOR NOTES (do not show during class)</vt:lpstr>
      <vt:lpstr>This module contains information about:</vt:lpstr>
      <vt:lpstr>Delivery systems</vt:lpstr>
      <vt:lpstr>Rear dump (auger)</vt:lpstr>
      <vt:lpstr>Front dump (auger)</vt:lpstr>
      <vt:lpstr>V-box (auger)</vt:lpstr>
      <vt:lpstr>V – box (conveyor)</vt:lpstr>
      <vt:lpstr>Test Question</vt:lpstr>
      <vt:lpstr>Test Question</vt:lpstr>
      <vt:lpstr>PowerPoint Presentation</vt:lpstr>
      <vt:lpstr>PowerPoint Presentation</vt:lpstr>
      <vt:lpstr>Center discharge</vt:lpstr>
      <vt:lpstr>PowerPoint Presentation</vt:lpstr>
      <vt:lpstr>Test Question</vt:lpstr>
      <vt:lpstr>Test Question</vt:lpstr>
      <vt:lpstr>PowerPoint Presentation</vt:lpstr>
      <vt:lpstr>PowerPoint Presentation</vt:lpstr>
      <vt:lpstr>Chute from center to side of truck </vt:lpstr>
      <vt:lpstr>Drill holes in the spinner</vt:lpstr>
      <vt:lpstr>Skirts</vt:lpstr>
      <vt:lpstr>Reducing bounce and scatter:</vt:lpstr>
      <vt:lpstr>Test Question</vt:lpstr>
      <vt:lpstr>Test Question</vt:lpstr>
      <vt:lpstr>PowerPoint Presentation</vt:lpstr>
      <vt:lpstr>Spreading speeds</vt:lpstr>
      <vt:lpstr>How much salt bounces off the road when it is  applied depends on:   </vt:lpstr>
      <vt:lpstr>Go as slow as reasonable to reduce salt waste</vt:lpstr>
      <vt:lpstr>At 45 miles per hour salt doesn’t stay on the road  </vt:lpstr>
      <vt:lpstr>Test Question</vt:lpstr>
      <vt:lpstr>Test Question</vt:lpstr>
      <vt:lpstr>At 25 miles per hour salt stays on the road</vt:lpstr>
      <vt:lpstr>Spinner speeds</vt:lpstr>
      <vt:lpstr>Bad example</vt:lpstr>
      <vt:lpstr>Good examples</vt:lpstr>
      <vt:lpstr>Better placement</vt:lpstr>
      <vt:lpstr>If you are spreading wide…</vt:lpstr>
      <vt:lpstr>Test Question</vt:lpstr>
      <vt:lpstr>Test Question</vt:lpstr>
      <vt:lpstr>Slurry</vt:lpstr>
      <vt:lpstr>Why Slurry?</vt:lpstr>
      <vt:lpstr>Test Question</vt:lpstr>
      <vt:lpstr>Test Question</vt:lpstr>
      <vt:lpstr> Make one, buy one, try one! </vt:lpstr>
      <vt:lpstr>Slurry Truck experiment – higher liquid to granular ratio </vt:lpstr>
      <vt:lpstr>Test Question</vt:lpstr>
      <vt:lpstr>Test Question</vt:lpstr>
      <vt:lpstr>Spreader controls</vt:lpstr>
      <vt:lpstr>Open loop systems are not as accurate</vt:lpstr>
      <vt:lpstr>Closed loop systems are great!</vt:lpstr>
      <vt:lpstr>Ground speed controlled systems</vt:lpstr>
      <vt:lpstr>Ground Speed Controllers</vt:lpstr>
      <vt:lpstr>DICKEY - JOHN  CONTROL  POINT</vt:lpstr>
      <vt:lpstr>Test Question</vt:lpstr>
      <vt:lpstr>Test Question</vt:lpstr>
      <vt:lpstr>PowerPoint Presentation</vt:lpstr>
      <vt:lpstr>PowerPoint Presentation</vt:lpstr>
      <vt:lpstr>Test Question</vt:lpstr>
      <vt:lpstr>Test Question</vt:lpstr>
      <vt:lpstr>Manually controlled systems</vt:lpstr>
      <vt:lpstr>PowerPoint Presentation</vt:lpstr>
      <vt:lpstr>Test Question</vt:lpstr>
      <vt:lpstr>Test Question</vt:lpstr>
      <vt:lpstr>Calibrating spreader units</vt:lpstr>
      <vt:lpstr>  Calibration is: </vt:lpstr>
      <vt:lpstr>  What would you need to calibrate for?</vt:lpstr>
      <vt:lpstr>Pick your setting, discharge material for 1 minute, weigh it, record it.  Repeat for all settings, all materials, and all trucks.</vt:lpstr>
      <vt:lpstr>Example manual controls</vt:lpstr>
      <vt:lpstr> For computer spreaders</vt:lpstr>
      <vt:lpstr>Calibrate:</vt:lpstr>
      <vt:lpstr>Test Question</vt:lpstr>
      <vt:lpstr>Test Question</vt:lpstr>
      <vt:lpstr>Tips from experienced mechanics:</vt:lpstr>
      <vt:lpstr>PowerPoint Presentation</vt:lpstr>
      <vt:lpstr>Calibration saves salt, saves money, saves the environment and improves your ability to perform accurately and efficiently.</vt:lpstr>
      <vt:lpstr>Example: Iowa calibration salt savings </vt:lpstr>
      <vt:lpstr>PowerPoint Presentation</vt:lpstr>
      <vt:lpstr>PowerPoint Presentation</vt:lpstr>
      <vt:lpstr>Test Question</vt:lpstr>
      <vt:lpstr>Test Question</vt:lpstr>
      <vt:lpstr>Importance of Record Keeping</vt:lpstr>
      <vt:lpstr>Keep Records of Truck Inspections</vt:lpstr>
      <vt:lpstr>Records of truck inspections</vt:lpstr>
      <vt:lpstr>Keep records of Calibtation Activities</vt:lpstr>
      <vt:lpstr>PowerPoint Presentation</vt:lpstr>
      <vt:lpstr>Records of truck calibration</vt:lpstr>
      <vt:lpstr>Storm Documentation</vt:lpstr>
      <vt:lpstr>Document Your Operations</vt:lpstr>
      <vt:lpstr>PowerPoint Presentation</vt:lpstr>
      <vt:lpstr>Test Question</vt:lpstr>
      <vt:lpstr>Test Question</vt:lpstr>
      <vt:lpstr>A job well done is a job well documented</vt:lpstr>
      <vt:lpstr>Document Equipment Maintenance and Repairs</vt:lpstr>
      <vt:lpstr>Record Keeping</vt:lpstr>
      <vt:lpstr>Acknowledgements </vt:lpstr>
      <vt:lpstr>PowerPoint Presentation</vt:lpstr>
      <vt:lpstr>Thank you for your good work!</vt:lpstr>
      <vt:lpstr>Additional 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Jim L. Frye [KDOT]</cp:lastModifiedBy>
  <cp:revision>272</cp:revision>
  <dcterms:created xsi:type="dcterms:W3CDTF">2012-11-22T11:43:17Z</dcterms:created>
  <dcterms:modified xsi:type="dcterms:W3CDTF">2017-07-13T16:44:03Z</dcterms:modified>
</cp:coreProperties>
</file>